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1432" r:id="rId3"/>
    <p:sldId id="692" r:id="rId4"/>
    <p:sldId id="693" r:id="rId5"/>
    <p:sldId id="694" r:id="rId6"/>
    <p:sldId id="695" r:id="rId7"/>
    <p:sldId id="696" r:id="rId8"/>
    <p:sldId id="697" r:id="rId9"/>
    <p:sldId id="698" r:id="rId10"/>
    <p:sldId id="699" r:id="rId11"/>
    <p:sldId id="700" r:id="rId12"/>
    <p:sldId id="685" r:id="rId13"/>
    <p:sldId id="686" r:id="rId14"/>
    <p:sldId id="687" r:id="rId15"/>
    <p:sldId id="688" r:id="rId16"/>
    <p:sldId id="689" r:id="rId17"/>
    <p:sldId id="690" r:id="rId18"/>
    <p:sldId id="691" r:id="rId19"/>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1" autoAdjust="0"/>
    <p:restoredTop sz="94660"/>
  </p:normalViewPr>
  <p:slideViewPr>
    <p:cSldViewPr snapToGrid="0">
      <p:cViewPr varScale="1">
        <p:scale>
          <a:sx n="43" d="100"/>
          <a:sy n="43" d="100"/>
        </p:scale>
        <p:origin x="105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D6688DB8-530C-4269-8329-B8EA10861C27}" type="datetimeFigureOut">
              <a:rPr lang="de-DE" smtClean="0"/>
              <a:t>07.04.2025</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07.04.2025</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07.04.2025</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07.04.2025</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07.04.2025</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07.04.2025</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07.04.2025</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07.04.2025</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07.04.2025</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07.04.2025</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07.04.2025</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07.04.2025</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07.04.2025</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9.png"/></Relationships>
</file>

<file path=ppt/slides/_rels/slide3.xml.rels><?xml version="1.0" encoding="UTF-8" standalone="yes"?>
<Relationships xmlns="http://schemas.openxmlformats.org/package/2006/relationships"><Relationship Id="rId2" Type="http://schemas.openxmlformats.org/officeDocument/2006/relationships/image" Target="../media/image290.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10.png"/><Relationship Id="rId2" Type="http://schemas.openxmlformats.org/officeDocument/2006/relationships/image" Target="../media/image300.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30.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40.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0" y="1118586"/>
            <a:ext cx="12192000" cy="2391377"/>
          </a:xfrm>
        </p:spPr>
        <p:txBody>
          <a:bodyPr>
            <a:noAutofit/>
          </a:bodyPr>
          <a:lstStyle/>
          <a:p>
            <a:r>
              <a:rPr lang="de-DE" dirty="0">
                <a:latin typeface="Times New Roman" panose="02020603050405020304" pitchFamily="18" charset="0"/>
                <a:cs typeface="Times New Roman" panose="02020603050405020304" pitchFamily="18" charset="0"/>
              </a:rPr>
              <a:t>Staatliche </a:t>
            </a:r>
            <a:r>
              <a:rPr lang="de-DE" dirty="0" err="1">
                <a:latin typeface="Times New Roman" panose="02020603050405020304" pitchFamily="18" charset="0"/>
                <a:cs typeface="Times New Roman" panose="02020603050405020304" pitchFamily="18" charset="0"/>
              </a:rPr>
              <a:t>Rahmenbedinungen</a:t>
            </a:r>
            <a:endParaRPr lang="de-DE" dirty="0">
              <a:latin typeface="Times New Roman" panose="02020603050405020304" pitchFamily="18" charset="0"/>
              <a:cs typeface="Times New Roman" panose="02020603050405020304" pitchFamily="18" charset="0"/>
            </a:endParaRP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1411" y="3535199"/>
            <a:ext cx="9077325" cy="438788"/>
          </a:xfrm>
        </p:spPr>
        <p:txBody>
          <a:bodyPr>
            <a:noAutofit/>
          </a:bodyPr>
          <a:lstStyle/>
          <a:p>
            <a:r>
              <a:rPr lang="de-DE" dirty="0">
                <a:latin typeface="Times New Roman" panose="02020603050405020304" pitchFamily="18" charset="0"/>
                <a:cs typeface="Times New Roman" panose="02020603050405020304" pitchFamily="18" charset="0"/>
              </a:rPr>
              <a:t>Sommersemester 2025</a:t>
            </a: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Tree>
    <p:extLst>
      <p:ext uri="{BB962C8B-B14F-4D97-AF65-F5344CB8AC3E}">
        <p14:creationId xmlns:p14="http://schemas.microsoft.com/office/powerpoint/2010/main" val="2638924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Konzept der Fairness</a:t>
            </a:r>
            <a:r>
              <a:rPr lang="de-DE" sz="2800" baseline="30000" dirty="0">
                <a:latin typeface="Times New Roman" panose="02020603050405020304" pitchFamily="18" charset="0"/>
                <a:cs typeface="Times New Roman" panose="02020603050405020304" pitchFamily="18" charset="0"/>
              </a:rPr>
              <a:t>1</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471634"/>
            <a:ext cx="12172951" cy="2716734"/>
          </a:xfrm>
          <a:prstGeom prst="rect">
            <a:avLst/>
          </a:prstGeom>
          <a:noFill/>
        </p:spPr>
        <p:txBody>
          <a:bodyPr wrap="square" rtlCol="0">
            <a:noAutofit/>
          </a:bodyPr>
          <a:lstStyle/>
          <a:p>
            <a:pPr marL="342900"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In der Ökonomie gehen wir grundsätzlich unterschiedlichen Präferenzen der Individuen aus.</a:t>
            </a:r>
          </a:p>
          <a:p>
            <a:pPr marL="800100" lvl="1"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Damit werden Individuen ein und dasselbe Güterbündel in der Regel unterschiedlich bewerten.</a:t>
            </a:r>
          </a:p>
          <a:p>
            <a:pPr marL="1257300" lvl="2"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Daraus erwächst ein grundsätzliches Problem in der Formulierung eines Konzepts für Gerechtigkeit: Wie soll man das Für und Wider gegeneinander aufwiegen?</a:t>
            </a:r>
          </a:p>
          <a:p>
            <a:pPr marL="1714500" lvl="3"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Die dargestellten sozialen Wohlfahrtsfunktionen unterstellen immer eine gewisse Art der Aggregation der individuellen Präferenzen, die das Problem der unterschiedlichen Bewertungen letztlich aber nicht lösen können.</a:t>
            </a:r>
          </a:p>
          <a:p>
            <a:pPr marL="2171700" lvl="4"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Einen Ausweg aus diesem Dilemma bietet das Konzept der Fairness:</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15C4DE82-FAFF-46BB-8B5F-733ABADC611B}"/>
              </a:ext>
            </a:extLst>
          </p:cNvPr>
          <p:cNvSpPr/>
          <p:nvPr/>
        </p:nvSpPr>
        <p:spPr>
          <a:xfrm>
            <a:off x="8684576" y="424692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81CE25C3-5285-45B9-9E7A-1C26ED660F49}"/>
              </a:ext>
            </a:extLst>
          </p:cNvPr>
          <p:cNvSpPr txBox="1"/>
          <p:nvPr/>
        </p:nvSpPr>
        <p:spPr>
          <a:xfrm>
            <a:off x="19049" y="3188368"/>
            <a:ext cx="8646478" cy="3323987"/>
          </a:xfrm>
          <a:prstGeom prst="rect">
            <a:avLst/>
          </a:prstGeom>
          <a:noFill/>
        </p:spPr>
        <p:txBody>
          <a:bodyPr wrap="square">
            <a:spAutoFit/>
          </a:bodyPr>
          <a:lstStyle/>
          <a:p>
            <a:r>
              <a:rPr lang="de-DE" sz="1800" dirty="0">
                <a:latin typeface="Times New Roman" panose="02020603050405020304" pitchFamily="18" charset="0"/>
                <a:cs typeface="Times New Roman" panose="02020603050405020304" pitchFamily="18" charset="0"/>
              </a:rPr>
              <a:t>Definition 1: Wenn Individuum A das Güterbündel von B dem eigenen vorzieht, so sagt man: A beneidet B. </a:t>
            </a:r>
          </a:p>
          <a:p>
            <a:endParaRPr lang="de-DE" sz="1800" dirty="0">
              <a:latin typeface="Times New Roman" panose="02020603050405020304" pitchFamily="18" charset="0"/>
              <a:cs typeface="Times New Roman" panose="02020603050405020304" pitchFamily="18" charset="0"/>
            </a:endParaRPr>
          </a:p>
          <a:p>
            <a:r>
              <a:rPr lang="de-DE" sz="1800" dirty="0">
                <a:latin typeface="Times New Roman" panose="02020603050405020304" pitchFamily="18" charset="0"/>
                <a:cs typeface="Times New Roman" panose="02020603050405020304" pitchFamily="18" charset="0"/>
              </a:rPr>
              <a:t>Definition 2: Eine Allokation wird dann als gerecht bezeichnet, wenn kein Individuum ein anderes Individuum beneidet.</a:t>
            </a:r>
          </a:p>
          <a:p>
            <a:endParaRPr lang="de-DE" sz="1800" dirty="0">
              <a:latin typeface="Times New Roman" panose="02020603050405020304" pitchFamily="18" charset="0"/>
              <a:cs typeface="Times New Roman" panose="02020603050405020304" pitchFamily="18" charset="0"/>
            </a:endParaRPr>
          </a:p>
          <a:p>
            <a:r>
              <a:rPr lang="de-DE" sz="1800" dirty="0">
                <a:latin typeface="Times New Roman" panose="02020603050405020304" pitchFamily="18" charset="0"/>
                <a:cs typeface="Times New Roman" panose="02020603050405020304" pitchFamily="18" charset="0"/>
              </a:rPr>
              <a:t>Definition 3: Eine Allokation, die sowohl gerecht, als auch </a:t>
            </a:r>
            <a:r>
              <a:rPr lang="de-DE" sz="1800" dirty="0" err="1">
                <a:latin typeface="Times New Roman" panose="02020603050405020304" pitchFamily="18" charset="0"/>
                <a:cs typeface="Times New Roman" panose="02020603050405020304" pitchFamily="18" charset="0"/>
              </a:rPr>
              <a:t>pareto</a:t>
            </a:r>
            <a:r>
              <a:rPr lang="de-DE" sz="1800" dirty="0">
                <a:latin typeface="Times New Roman" panose="02020603050405020304" pitchFamily="18" charset="0"/>
                <a:cs typeface="Times New Roman" panose="02020603050405020304" pitchFamily="18" charset="0"/>
              </a:rPr>
              <a:t>-effizient ist, bezeichnet man als fair.</a:t>
            </a:r>
          </a:p>
          <a:p>
            <a:endParaRPr lang="de-DE" sz="1000" dirty="0">
              <a:latin typeface="Times New Roman" panose="02020603050405020304" pitchFamily="18" charset="0"/>
              <a:cs typeface="Times New Roman" panose="02020603050405020304" pitchFamily="18" charset="0"/>
            </a:endParaRPr>
          </a:p>
          <a:p>
            <a:r>
              <a:rPr lang="de-DE" sz="1000" dirty="0">
                <a:latin typeface="Times New Roman" panose="02020603050405020304" pitchFamily="18" charset="0"/>
                <a:cs typeface="Times New Roman" panose="02020603050405020304" pitchFamily="18" charset="0"/>
              </a:rPr>
              <a:t>1) Varian, H.L. (1975), </a:t>
            </a:r>
            <a:r>
              <a:rPr lang="en-US" sz="1000" dirty="0">
                <a:latin typeface="Times New Roman" panose="02020603050405020304" pitchFamily="18" charset="0"/>
                <a:cs typeface="Times New Roman" panose="02020603050405020304" pitchFamily="18" charset="0"/>
              </a:rPr>
              <a:t>Distributive justice, welfare economics, and the theory of fairness, Journal of Philosophy and Public Affairs 4,223-247.</a:t>
            </a:r>
          </a:p>
          <a:p>
            <a:r>
              <a:rPr lang="en-US" sz="1000" dirty="0">
                <a:latin typeface="Times New Roman" panose="02020603050405020304" pitchFamily="18" charset="0"/>
                <a:cs typeface="Times New Roman" panose="02020603050405020304" pitchFamily="18" charset="0"/>
              </a:rPr>
              <a:t>    </a:t>
            </a:r>
            <a:r>
              <a:rPr lang="de-DE" sz="1000" dirty="0">
                <a:latin typeface="Times New Roman" panose="02020603050405020304" pitchFamily="18" charset="0"/>
                <a:cs typeface="Times New Roman" panose="02020603050405020304" pitchFamily="18" charset="0"/>
              </a:rPr>
              <a:t>Varian, H.L. (1976), </a:t>
            </a:r>
            <a:r>
              <a:rPr lang="en-US" sz="1000" dirty="0">
                <a:latin typeface="Times New Roman" panose="02020603050405020304" pitchFamily="18" charset="0"/>
                <a:cs typeface="Times New Roman" panose="02020603050405020304" pitchFamily="18" charset="0"/>
              </a:rPr>
              <a:t>Two problems in the theory of fairness</a:t>
            </a:r>
            <a:r>
              <a:rPr lang="de-DE" sz="1000"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Journal of Public Economics Volume 5, Issues 3–4, April–May 1976, Pages 249-260 </a:t>
            </a:r>
          </a:p>
          <a:p>
            <a:pPr marL="457200" indent="-457200">
              <a:buAutoNum type="arabicParenR"/>
            </a:pPr>
            <a:endParaRPr lang="en-US" sz="1800" dirty="0">
              <a:latin typeface="Times New Roman" panose="02020603050405020304" pitchFamily="18" charset="0"/>
              <a:cs typeface="Times New Roman" panose="02020603050405020304" pitchFamily="18" charset="0"/>
            </a:endParaRPr>
          </a:p>
          <a:p>
            <a:endParaRPr lang="de-DE"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3597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Arrow – Unmöglichkeitstheorem</a:t>
            </a:r>
            <a:r>
              <a:rPr lang="de-DE" sz="2800" baseline="30000" dirty="0">
                <a:latin typeface="Times New Roman" panose="02020603050405020304" pitchFamily="18" charset="0"/>
                <a:cs typeface="Times New Roman" panose="02020603050405020304" pitchFamily="18" charset="0"/>
              </a:rPr>
              <a:t>1</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456758"/>
            <a:ext cx="12172951" cy="5082363"/>
          </a:xfrm>
          <a:prstGeom prst="rect">
            <a:avLst/>
          </a:prstGeom>
          <a:noFill/>
        </p:spPr>
        <p:txBody>
          <a:bodyPr wrap="square" rtlCol="0">
            <a:noAutofit/>
          </a:bodyPr>
          <a:lstStyle/>
          <a:p>
            <a:r>
              <a:rPr lang="en-US" sz="2400" dirty="0" err="1">
                <a:latin typeface="Times New Roman" panose="02020603050405020304" pitchFamily="18" charset="0"/>
                <a:cs typeface="Times New Roman" panose="02020603050405020304" pitchFamily="18" charset="0"/>
              </a:rPr>
              <a:t>Kann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aus</a:t>
            </a:r>
            <a:r>
              <a:rPr lang="en-US" sz="2400" dirty="0">
                <a:latin typeface="Times New Roman" panose="02020603050405020304" pitchFamily="18" charset="0"/>
                <a:cs typeface="Times New Roman" panose="02020603050405020304" pitchFamily="18" charset="0"/>
              </a:rPr>
              <a:t> dem </a:t>
            </a:r>
            <a:r>
              <a:rPr lang="en-US" sz="2400" dirty="0" err="1">
                <a:latin typeface="Times New Roman" panose="02020603050405020304" pitchFamily="18" charset="0"/>
                <a:cs typeface="Times New Roman" panose="02020603050405020304" pitchFamily="18" charset="0"/>
              </a:rPr>
              <a:t>Paretokriterium</a:t>
            </a:r>
            <a:r>
              <a:rPr lang="en-US" sz="2400" dirty="0">
                <a:latin typeface="Times New Roman" panose="02020603050405020304" pitchFamily="18" charset="0"/>
                <a:cs typeface="Times New Roman" panose="02020603050405020304" pitchFamily="18" charset="0"/>
              </a:rPr>
              <a:t> und </a:t>
            </a:r>
            <a:r>
              <a:rPr lang="en-US" sz="2400" dirty="0" err="1">
                <a:latin typeface="Times New Roman" panose="02020603050405020304" pitchFamily="18" charset="0"/>
                <a:cs typeface="Times New Roman" panose="02020603050405020304" pitchFamily="18" charset="0"/>
              </a:rPr>
              <a:t>weiterer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sinnvoller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Eigenschaften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soziale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Wohlfahrtsfunktion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abgeleitet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werden</a:t>
            </a:r>
            <a:r>
              <a:rPr lang="en-US" sz="2400" dirty="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V (</a:t>
            </a:r>
            <a:r>
              <a:rPr lang="en-US" sz="2000" dirty="0" err="1">
                <a:latin typeface="Times New Roman" panose="02020603050405020304" pitchFamily="18" charset="0"/>
                <a:cs typeface="Times New Roman" panose="02020603050405020304" pitchFamily="18" charset="0"/>
              </a:rPr>
              <a:t>Vollständigkeit</a:t>
            </a:r>
            <a:r>
              <a:rPr lang="en-US" sz="2000" dirty="0">
                <a:latin typeface="Times New Roman" panose="02020603050405020304" pitchFamily="18" charset="0"/>
                <a:cs typeface="Times New Roman" panose="02020603050405020304" pitchFamily="18" charset="0"/>
              </a:rPr>
              <a:t>):	W </a:t>
            </a:r>
            <a:r>
              <a:rPr lang="en-US" sz="2000" dirty="0" err="1">
                <a:latin typeface="Times New Roman" panose="02020603050405020304" pitchFamily="18" charset="0"/>
                <a:cs typeface="Times New Roman" panose="02020603050405020304" pitchFamily="18" charset="0"/>
              </a:rPr>
              <a:t>stellt</a:t>
            </a:r>
            <a:r>
              <a:rPr lang="en-US" sz="2000" dirty="0">
                <a:latin typeface="Times New Roman" panose="02020603050405020304" pitchFamily="18" charset="0"/>
                <a:cs typeface="Times New Roman" panose="02020603050405020304" pitchFamily="18" charset="0"/>
              </a:rPr>
              <a:t> alle </a:t>
            </a:r>
            <a:r>
              <a:rPr lang="en-US" sz="2000" dirty="0" err="1">
                <a:latin typeface="Times New Roman" panose="02020603050405020304" pitchFamily="18" charset="0"/>
                <a:cs typeface="Times New Roman" panose="02020603050405020304" pitchFamily="18" charset="0"/>
              </a:rPr>
              <a:t>möglichen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Allokationen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verknüpft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über</a:t>
            </a:r>
            <a:r>
              <a:rPr lang="en-US" sz="2000" dirty="0">
                <a:latin typeface="Times New Roman" panose="02020603050405020304" pitchFamily="18" charset="0"/>
                <a:cs typeface="Times New Roman" panose="02020603050405020304" pitchFamily="18" charset="0"/>
              </a:rPr>
              <a:t> alle </a:t>
            </a:r>
            <a:r>
              <a:rPr lang="en-US" sz="2000" dirty="0" err="1">
                <a:latin typeface="Times New Roman" panose="02020603050405020304" pitchFamily="18" charset="0"/>
                <a:cs typeface="Times New Roman" panose="02020603050405020304" pitchFamily="18" charset="0"/>
              </a:rPr>
              <a:t>denkbaren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Kombinationen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individueller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Präferenzordnungen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zu</a:t>
            </a:r>
            <a:r>
              <a:rPr lang="en-US" sz="2000" dirty="0">
                <a:latin typeface="Times New Roman" panose="02020603050405020304" pitchFamily="18" charset="0"/>
                <a:cs typeface="Times New Roman" panose="02020603050405020304" pitchFamily="18" charset="0"/>
              </a:rPr>
              <a:t> Relation </a:t>
            </a:r>
            <a:r>
              <a:rPr lang="en-US" sz="2000" dirty="0" err="1">
                <a:latin typeface="Times New Roman" panose="02020603050405020304" pitchFamily="18" charset="0"/>
                <a:cs typeface="Times New Roman" panose="02020603050405020304" pitchFamily="18" charset="0"/>
              </a:rPr>
              <a:t>zueinander</a:t>
            </a:r>
            <a:r>
              <a:rPr lang="en-US"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T (</a:t>
            </a:r>
            <a:r>
              <a:rPr lang="en-US" sz="2000" dirty="0" err="1">
                <a:latin typeface="Times New Roman" panose="02020603050405020304" pitchFamily="18" charset="0"/>
                <a:cs typeface="Times New Roman" panose="02020603050405020304" pitchFamily="18" charset="0"/>
              </a:rPr>
              <a:t>Transitivität</a:t>
            </a:r>
            <a:r>
              <a:rPr lang="en-US" sz="2000" dirty="0">
                <a:latin typeface="Times New Roman" panose="02020603050405020304" pitchFamily="18" charset="0"/>
                <a:cs typeface="Times New Roman" panose="02020603050405020304" pitchFamily="18" charset="0"/>
              </a:rPr>
              <a:t>): 		W </a:t>
            </a:r>
            <a:r>
              <a:rPr lang="en-US" sz="2000" dirty="0" err="1">
                <a:latin typeface="Times New Roman" panose="02020603050405020304" pitchFamily="18" charset="0"/>
                <a:cs typeface="Times New Roman" panose="02020603050405020304" pitchFamily="18" charset="0"/>
              </a:rPr>
              <a:t>ist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transitiv</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bzgl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jedes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Vergleichs</a:t>
            </a:r>
            <a:r>
              <a:rPr lang="en-US" sz="2000" dirty="0">
                <a:latin typeface="Times New Roman" panose="02020603050405020304" pitchFamily="18" charset="0"/>
                <a:cs typeface="Times New Roman" panose="02020603050405020304" pitchFamily="18" charset="0"/>
              </a:rPr>
              <a:t> von </a:t>
            </a:r>
            <a:r>
              <a:rPr lang="en-US" sz="2000" dirty="0" err="1">
                <a:latin typeface="Times New Roman" panose="02020603050405020304" pitchFamily="18" charset="0"/>
                <a:cs typeface="Times New Roman" panose="02020603050405020304" pitchFamily="18" charset="0"/>
              </a:rPr>
              <a:t>drei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möglichen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Allokationen</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P (</a:t>
            </a:r>
            <a:r>
              <a:rPr lang="en-US" sz="1600" dirty="0" err="1">
                <a:latin typeface="Times New Roman" panose="02020603050405020304" pitchFamily="18" charset="0"/>
                <a:cs typeface="Times New Roman" panose="02020603050405020304" pitchFamily="18" charset="0"/>
              </a:rPr>
              <a:t>schwaches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Paretoprinzip</a:t>
            </a:r>
            <a:r>
              <a:rPr lang="en-US" sz="2000" dirty="0">
                <a:latin typeface="Times New Roman" panose="02020603050405020304" pitchFamily="18" charset="0"/>
                <a:cs typeface="Times New Roman" panose="02020603050405020304" pitchFamily="18" charset="0"/>
              </a:rPr>
              <a:t>):	Falls </a:t>
            </a:r>
            <a:r>
              <a:rPr lang="en-US" sz="2000" dirty="0" err="1">
                <a:latin typeface="Times New Roman" panose="02020603050405020304" pitchFamily="18" charset="0"/>
                <a:cs typeface="Times New Roman" panose="02020603050405020304" pitchFamily="18" charset="0"/>
              </a:rPr>
              <a:t>eine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Allokation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einer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anderen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durch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ein</a:t>
            </a:r>
            <a:r>
              <a:rPr lang="en-US" sz="2000" dirty="0">
                <a:latin typeface="Times New Roman" panose="02020603050405020304" pitchFamily="18" charset="0"/>
                <a:cs typeface="Times New Roman" panose="02020603050405020304" pitchFamily="18" charset="0"/>
              </a:rPr>
              <a:t> Individuum </a:t>
            </a:r>
            <a:r>
              <a:rPr lang="en-US" sz="2000" dirty="0" err="1">
                <a:latin typeface="Times New Roman" panose="02020603050405020304" pitchFamily="18" charset="0"/>
                <a:cs typeface="Times New Roman" panose="02020603050405020304" pitchFamily="18" charset="0"/>
              </a:rPr>
              <a:t>vorgezogen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wird</a:t>
            </a:r>
            <a:r>
              <a:rPr lang="en-US" sz="2000" dirty="0">
                <a:latin typeface="Times New Roman" panose="02020603050405020304" pitchFamily="18" charset="0"/>
                <a:cs typeface="Times New Roman" panose="02020603050405020304" pitchFamily="18" charset="0"/>
              </a:rPr>
              <a:t>, so 					</a:t>
            </a:r>
            <a:r>
              <a:rPr lang="en-US" sz="2000" dirty="0" err="1">
                <a:latin typeface="Times New Roman" panose="02020603050405020304" pitchFamily="18" charset="0"/>
                <a:cs typeface="Times New Roman" panose="02020603050405020304" pitchFamily="18" charset="0"/>
              </a:rPr>
              <a:t>sollte</a:t>
            </a:r>
            <a:r>
              <a:rPr lang="en-US" sz="2000" dirty="0">
                <a:latin typeface="Times New Roman" panose="02020603050405020304" pitchFamily="18" charset="0"/>
                <a:cs typeface="Times New Roman" panose="02020603050405020304" pitchFamily="18" charset="0"/>
              </a:rPr>
              <a:t> dies </a:t>
            </a:r>
            <a:r>
              <a:rPr lang="en-US" sz="2000" dirty="0" err="1">
                <a:latin typeface="Times New Roman" panose="02020603050405020304" pitchFamily="18" charset="0"/>
                <a:cs typeface="Times New Roman" panose="02020603050405020304" pitchFamily="18" charset="0"/>
              </a:rPr>
              <a:t>auch</a:t>
            </a:r>
            <a:r>
              <a:rPr lang="en-US" sz="2000" dirty="0">
                <a:latin typeface="Times New Roman" panose="02020603050405020304" pitchFamily="18" charset="0"/>
                <a:cs typeface="Times New Roman" panose="02020603050405020304" pitchFamily="18" charset="0"/>
              </a:rPr>
              <a:t> die Gesellschaft tun.</a:t>
            </a:r>
          </a:p>
          <a:p>
            <a:r>
              <a:rPr lang="en-US" sz="2000" dirty="0">
                <a:latin typeface="Times New Roman" panose="02020603050405020304" pitchFamily="18" charset="0"/>
                <a:cs typeface="Times New Roman" panose="02020603050405020304" pitchFamily="18" charset="0"/>
              </a:rPr>
              <a:t>D (</a:t>
            </a:r>
            <a:r>
              <a:rPr lang="en-US" sz="2000" dirty="0" err="1">
                <a:latin typeface="Times New Roman" panose="02020603050405020304" pitchFamily="18" charset="0"/>
                <a:cs typeface="Times New Roman" panose="02020603050405020304" pitchFamily="18" charset="0"/>
              </a:rPr>
              <a:t>Keine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Diktatur</a:t>
            </a:r>
            <a:r>
              <a:rPr lang="en-US" sz="2000" dirty="0">
                <a:latin typeface="Times New Roman" panose="02020603050405020304" pitchFamily="18" charset="0"/>
                <a:cs typeface="Times New Roman" panose="02020603050405020304" pitchFamily="18" charset="0"/>
              </a:rPr>
              <a:t>):	W </a:t>
            </a:r>
            <a:r>
              <a:rPr lang="en-US" sz="2000" dirty="0" err="1">
                <a:latin typeface="Times New Roman" panose="02020603050405020304" pitchFamily="18" charset="0"/>
                <a:cs typeface="Times New Roman" panose="02020603050405020304" pitchFamily="18" charset="0"/>
              </a:rPr>
              <a:t>sollte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nicht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durch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ein</a:t>
            </a:r>
            <a:r>
              <a:rPr lang="en-US" sz="2000" dirty="0">
                <a:latin typeface="Times New Roman" panose="02020603050405020304" pitchFamily="18" charset="0"/>
                <a:cs typeface="Times New Roman" panose="02020603050405020304" pitchFamily="18" charset="0"/>
              </a:rPr>
              <a:t> Individuum </a:t>
            </a:r>
            <a:r>
              <a:rPr lang="en-US" sz="2000" dirty="0" err="1">
                <a:latin typeface="Times New Roman" panose="02020603050405020304" pitchFamily="18" charset="0"/>
                <a:cs typeface="Times New Roman" panose="02020603050405020304" pitchFamily="18" charset="0"/>
              </a:rPr>
              <a:t>bestimmt</a:t>
            </a:r>
            <a:r>
              <a:rPr lang="en-US" sz="2000" dirty="0">
                <a:latin typeface="Times New Roman" panose="02020603050405020304" pitchFamily="18" charset="0"/>
                <a:cs typeface="Times New Roman" panose="02020603050405020304" pitchFamily="18" charset="0"/>
              </a:rPr>
              <a:t> sein.</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I (</a:t>
            </a:r>
            <a:r>
              <a:rPr lang="en-US" sz="2000" dirty="0" err="1">
                <a:latin typeface="Times New Roman" panose="02020603050405020304" pitchFamily="18" charset="0"/>
                <a:cs typeface="Times New Roman" panose="02020603050405020304" pitchFamily="18" charset="0"/>
              </a:rPr>
              <a:t>Unabhängigkeit</a:t>
            </a:r>
            <a:r>
              <a:rPr lang="en-US" sz="2000" dirty="0">
                <a:latin typeface="Times New Roman" panose="02020603050405020304" pitchFamily="18" charset="0"/>
                <a:cs typeface="Times New Roman" panose="02020603050405020304" pitchFamily="18" charset="0"/>
              </a:rPr>
              <a:t>):	</a:t>
            </a:r>
            <a:r>
              <a:rPr lang="de-DE" sz="2000" dirty="0">
                <a:latin typeface="Times New Roman" panose="02020603050405020304" pitchFamily="18" charset="0"/>
                <a:cs typeface="Times New Roman" panose="02020603050405020304" pitchFamily="18" charset="0"/>
              </a:rPr>
              <a:t>W sollte die Anordnung zweier Alternativen nicht von</a:t>
            </a:r>
          </a:p>
          <a:p>
            <a:r>
              <a:rPr lang="de-DE" sz="2000" dirty="0">
                <a:latin typeface="Times New Roman" panose="02020603050405020304" pitchFamily="18" charset="0"/>
                <a:cs typeface="Times New Roman" panose="02020603050405020304" pitchFamily="18" charset="0"/>
              </a:rPr>
              <a:t>			irrelevanten sonstigen Alternativen abhängig machen</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1) Arrow, K. J.: Social Choice and Individual Values, New York et al., 1951 (2. </a:t>
            </a:r>
            <a:r>
              <a:rPr lang="en-US" sz="1600" dirty="0" err="1">
                <a:latin typeface="Times New Roman" panose="02020603050405020304" pitchFamily="18" charset="0"/>
                <a:cs typeface="Times New Roman" panose="02020603050405020304" pitchFamily="18" charset="0"/>
              </a:rPr>
              <a:t>Aufl</a:t>
            </a:r>
            <a:r>
              <a:rPr lang="en-US" sz="1600" dirty="0">
                <a:latin typeface="Times New Roman" panose="02020603050405020304" pitchFamily="18" charset="0"/>
                <a:cs typeface="Times New Roman" panose="02020603050405020304" pitchFamily="18" charset="0"/>
              </a:rPr>
              <a:t>. 1963)</a:t>
            </a:r>
            <a:endParaRPr lang="de-DE" sz="1600"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DF721FCB-7D03-4A89-97EB-75DB90956AC7}"/>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A04A63E0-B4BE-43A5-8672-06786D0723D7}"/>
              </a:ext>
            </a:extLst>
          </p:cNvPr>
          <p:cNvSpPr txBox="1"/>
          <p:nvPr/>
        </p:nvSpPr>
        <p:spPr>
          <a:xfrm>
            <a:off x="1122680" y="5340024"/>
            <a:ext cx="6146800" cy="769441"/>
          </a:xfrm>
          <a:prstGeom prst="rect">
            <a:avLst/>
          </a:prstGeom>
          <a:noFill/>
        </p:spPr>
        <p:txBody>
          <a:bodyPr wrap="square">
            <a:spAutoFit/>
          </a:bodyPr>
          <a:lstStyle/>
          <a:p>
            <a:pPr algn="ctr"/>
            <a:r>
              <a:rPr lang="en-US" sz="2200" b="1" dirty="0" err="1">
                <a:latin typeface="Times New Roman" panose="02020603050405020304" pitchFamily="18" charset="0"/>
                <a:cs typeface="Times New Roman" panose="02020603050405020304" pitchFamily="18" charset="0"/>
              </a:rPr>
              <a:t>Unter</a:t>
            </a:r>
            <a:r>
              <a:rPr lang="en-US" sz="2200" b="1" dirty="0">
                <a:latin typeface="Times New Roman" panose="02020603050405020304" pitchFamily="18" charset="0"/>
                <a:cs typeface="Times New Roman" panose="02020603050405020304" pitchFamily="18" charset="0"/>
              </a:rPr>
              <a:t> VTPDI </a:t>
            </a:r>
            <a:r>
              <a:rPr lang="en-US" sz="2200" b="1" dirty="0" err="1">
                <a:latin typeface="Times New Roman" panose="02020603050405020304" pitchFamily="18" charset="0"/>
                <a:cs typeface="Times New Roman" panose="02020603050405020304" pitchFamily="18" charset="0"/>
              </a:rPr>
              <a:t>ist</a:t>
            </a:r>
            <a:r>
              <a:rPr lang="en-US" sz="2200" b="1" dirty="0">
                <a:latin typeface="Times New Roman" panose="02020603050405020304" pitchFamily="18" charset="0"/>
                <a:cs typeface="Times New Roman" panose="02020603050405020304" pitchFamily="18" charset="0"/>
              </a:rPr>
              <a:t> es </a:t>
            </a:r>
            <a:r>
              <a:rPr lang="en-US" sz="2200" b="1" dirty="0" err="1">
                <a:latin typeface="Times New Roman" panose="02020603050405020304" pitchFamily="18" charset="0"/>
                <a:cs typeface="Times New Roman" panose="02020603050405020304" pitchFamily="18" charset="0"/>
              </a:rPr>
              <a:t>nicht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möglich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eine</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soziale</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Wohlfahrtsfunktion</a:t>
            </a:r>
            <a:r>
              <a:rPr lang="en-US" sz="2200" b="1" dirty="0">
                <a:latin typeface="Times New Roman" panose="02020603050405020304" pitchFamily="18" charset="0"/>
                <a:cs typeface="Times New Roman" panose="02020603050405020304" pitchFamily="18" charset="0"/>
              </a:rPr>
              <a:t> W </a:t>
            </a:r>
            <a:r>
              <a:rPr lang="en-US" sz="2200" b="1" dirty="0" err="1">
                <a:latin typeface="Times New Roman" panose="02020603050405020304" pitchFamily="18" charset="0"/>
                <a:cs typeface="Times New Roman" panose="02020603050405020304" pitchFamily="18" charset="0"/>
              </a:rPr>
              <a:t>zu</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definieren</a:t>
            </a:r>
            <a:endParaRPr lang="en-US" sz="2200" b="1"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8651F814-875E-43B4-9DFB-523541D1BA3B}"/>
              </a:ext>
            </a:extLst>
          </p:cNvPr>
          <p:cNvSpPr txBox="1"/>
          <p:nvPr/>
        </p:nvSpPr>
        <p:spPr>
          <a:xfrm>
            <a:off x="817880" y="5539121"/>
            <a:ext cx="431800" cy="369332"/>
          </a:xfrm>
          <a:prstGeom prst="rect">
            <a:avLst/>
          </a:prstGeom>
          <a:noFill/>
        </p:spPr>
        <p:txBody>
          <a:bodyPr wrap="square">
            <a:spAutoFit/>
          </a:bodyPr>
          <a:lstStyle/>
          <a:p>
            <a:r>
              <a:rPr lang="en-US" sz="1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77761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Gerechtigkeitstheorien und soziale Wohlfahrt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 y="1386036"/>
            <a:ext cx="8503920" cy="4812747"/>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zentrale Frage, die aus den beiden Hauptsätzen der Wohlfahrtstheorie und dem allgemeinen Marktprozess, auch wenn er auf vollkommenen Märkten stattfindet, nicht beantwortet werden kann, ist: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lvl="5"/>
            <a:r>
              <a:rPr lang="de-DE" sz="2400" b="1" dirty="0">
                <a:latin typeface="Times New Roman" panose="02020603050405020304" pitchFamily="18" charset="0"/>
                <a:cs typeface="Times New Roman" panose="02020603050405020304" pitchFamily="18" charset="0"/>
              </a:rPr>
              <a:t>Welche Allokation ist in einer Gesellschaft anzustreben?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2628900" lvl="5"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Als Konsequenz, stellt sich damit die Frage, welche Verteilung in der Gesellschaft als gerecht bezeichnet werden kann!</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5FB96DFC-F060-BC42-BA65-C05E15835DB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79044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Der wohlwollende (</a:t>
            </a:r>
            <a:r>
              <a:rPr lang="de-DE" sz="2800" dirty="0" err="1">
                <a:latin typeface="Times New Roman" panose="02020603050405020304" pitchFamily="18" charset="0"/>
                <a:cs typeface="Times New Roman" panose="02020603050405020304" pitchFamily="18" charset="0"/>
              </a:rPr>
              <a:t>benevolente</a:t>
            </a:r>
            <a:r>
              <a:rPr lang="de-DE" sz="2800" dirty="0">
                <a:latin typeface="Times New Roman" panose="02020603050405020304" pitchFamily="18" charset="0"/>
                <a:cs typeface="Times New Roman" panose="02020603050405020304" pitchFamily="18" charset="0"/>
              </a:rPr>
              <a:t>) Diktator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514159"/>
            <a:ext cx="12172951" cy="271672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a:t>
            </a:r>
            <a:r>
              <a:rPr lang="de-DE" sz="2400" i="1" dirty="0">
                <a:latin typeface="Times New Roman" panose="02020603050405020304" pitchFamily="18" charset="0"/>
                <a:cs typeface="Times New Roman" panose="02020603050405020304" pitchFamily="18" charset="0"/>
              </a:rPr>
              <a:t>Wenn nicht, sprach ich, entweder die Philosophen Könige werden in den Staaten, oder die jetzt so genannten Könige und Gewalthaber wahrhaft und gründlich philosophieren, und also dieses beides zusammenfällt, die Staatsgewalt und die Philosophie, die vielerlei Naturen aber, die jetzt zu jedem von beiden einzeln hinzunahen, durch eine Notwendigkeit ausgeschlossen werden, ehe gibt es keine Erholung von dem Übel für die Staaten,…“</a:t>
            </a:r>
          </a:p>
          <a:p>
            <a:endParaRPr lang="de-DE" sz="2400" dirty="0">
              <a:latin typeface="Times New Roman" panose="02020603050405020304" pitchFamily="18" charset="0"/>
              <a:cs typeface="Times New Roman" panose="02020603050405020304" pitchFamily="18" charset="0"/>
            </a:endParaRPr>
          </a:p>
          <a:p>
            <a:pPr algn="r"/>
            <a:r>
              <a:rPr lang="de-DE" sz="1400" dirty="0">
                <a:latin typeface="Times New Roman" panose="02020603050405020304" pitchFamily="18" charset="0"/>
                <a:cs typeface="Times New Roman" panose="02020603050405020304" pitchFamily="18" charset="0"/>
              </a:rPr>
              <a:t>Platon, Der Staat (</a:t>
            </a:r>
            <a:r>
              <a:rPr lang="de-DE" sz="1400" dirty="0" err="1">
                <a:latin typeface="Times New Roman" panose="02020603050405020304" pitchFamily="18" charset="0"/>
                <a:cs typeface="Times New Roman" panose="02020603050405020304" pitchFamily="18" charset="0"/>
              </a:rPr>
              <a:t>Politea</a:t>
            </a:r>
            <a:r>
              <a:rPr lang="de-DE" sz="1400" dirty="0">
                <a:latin typeface="Times New Roman" panose="02020603050405020304" pitchFamily="18" charset="0"/>
                <a:cs typeface="Times New Roman" panose="02020603050405020304" pitchFamily="18" charset="0"/>
              </a:rPr>
              <a:t>), fünftes Buch (nach einer Übersetzung von F. Schleiermacher)</a:t>
            </a:r>
          </a:p>
          <a:p>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AB6F6E30-3884-7F68-8CDE-9F5E6192335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extfeld 3">
            <a:extLst>
              <a:ext uri="{FF2B5EF4-FFF2-40B4-BE49-F238E27FC236}">
                <a16:creationId xmlns:a16="http://schemas.microsoft.com/office/drawing/2014/main" id="{A478516D-C00D-58FD-6C9A-4E6EA1F3AECF}"/>
              </a:ext>
            </a:extLst>
          </p:cNvPr>
          <p:cNvSpPr txBox="1"/>
          <p:nvPr/>
        </p:nvSpPr>
        <p:spPr>
          <a:xfrm>
            <a:off x="0" y="3178245"/>
            <a:ext cx="8686800" cy="3477875"/>
          </a:xfrm>
          <a:prstGeom prst="rect">
            <a:avLst/>
          </a:prstGeom>
          <a:noFill/>
        </p:spPr>
        <p:txBody>
          <a:bodyPr wrap="square">
            <a:spAutoFit/>
          </a:bodyPr>
          <a:lstStyle/>
          <a:p>
            <a:pPr marL="342900" indent="-342900">
              <a:buFont typeface="Wingdings" panose="05000000000000000000" pitchFamily="2" charset="2"/>
              <a:buChar char="Ø"/>
            </a:pPr>
            <a:r>
              <a:rPr lang="de-DE" sz="2200">
                <a:latin typeface="Times New Roman" panose="02020603050405020304" pitchFamily="18" charset="0"/>
                <a:cs typeface="Times New Roman" panose="02020603050405020304" pitchFamily="18" charset="0"/>
              </a:rPr>
              <a:t>Die Auswahl der Allokation kann also eine Person oder Gruppe delegiert werden, bei Platon der Philosophenkönig.</a:t>
            </a:r>
          </a:p>
          <a:p>
            <a:pPr marL="342900" indent="-342900">
              <a:buFont typeface="Wingdings" panose="05000000000000000000" pitchFamily="2" charset="2"/>
              <a:buChar char="Ø"/>
            </a:pPr>
            <a:endParaRPr lang="de-DE" sz="220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200">
                <a:latin typeface="Times New Roman" panose="02020603050405020304" pitchFamily="18" charset="0"/>
                <a:cs typeface="Times New Roman" panose="02020603050405020304" pitchFamily="18" charset="0"/>
              </a:rPr>
              <a:t>In den Wirtschaftswissenschaften wird in Modellen der benevolente Diktator häufig als Benchmark für die First-Best-Lösung verwendet. </a:t>
            </a:r>
          </a:p>
          <a:p>
            <a:pPr marL="342900" indent="-342900">
              <a:buFont typeface="Wingdings" panose="05000000000000000000" pitchFamily="2" charset="2"/>
              <a:buChar char="Ø"/>
            </a:pPr>
            <a:endParaRPr lang="de-DE" sz="220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200">
                <a:latin typeface="Times New Roman" panose="02020603050405020304" pitchFamily="18" charset="0"/>
                <a:cs typeface="Times New Roman" panose="02020603050405020304" pitchFamily="18" charset="0"/>
              </a:rPr>
              <a:t>Im Zuge der Menschheitsentwicklung hat sich aber in der westlichen Welt die Demokratie als die vorherrschende Staatsform durchgesetzt und damit soll im Prinzip die Auswahl der Allokation im Allgemeinen auf Freiwilligkeit beruhen.</a:t>
            </a:r>
            <a:endParaRPr lang="de-DE"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0922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Naturzustand</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186675"/>
            <a:ext cx="12172951" cy="3034046"/>
          </a:xfrm>
          <a:prstGeom prst="rect">
            <a:avLst/>
          </a:prstGeom>
          <a:noFill/>
        </p:spPr>
        <p:txBody>
          <a:bodyPr wrap="square" rtlCol="0">
            <a:noAutofit/>
          </a:bodyPr>
          <a:lstStyle/>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Thomas Hobbes (1588 – 1679)</a:t>
            </a:r>
          </a:p>
          <a:p>
            <a:pPr marL="800100" lvl="1" indent="-342900">
              <a:buFont typeface="Wingdings" panose="05000000000000000000" pitchFamily="2" charset="2"/>
              <a:buChar char="§"/>
            </a:pPr>
            <a:r>
              <a:rPr lang="de-DE" sz="1900" dirty="0">
                <a:latin typeface="Times New Roman" panose="02020603050405020304" pitchFamily="18" charset="0"/>
                <a:cs typeface="Times New Roman" panose="02020603050405020304" pitchFamily="18" charset="0"/>
              </a:rPr>
              <a:t>Der Naturzustand wird als Kampf aller gegen alle bezeichnet und es ist daher von den Menschen gewünscht den Naturzustand zu verlassen: </a:t>
            </a:r>
            <a:r>
              <a:rPr lang="de-DE" sz="1900" i="1" dirty="0">
                <a:latin typeface="Times New Roman" panose="02020603050405020304" pitchFamily="18" charset="0"/>
                <a:cs typeface="Times New Roman" panose="02020603050405020304" pitchFamily="18" charset="0"/>
              </a:rPr>
              <a:t>Homo homini </a:t>
            </a:r>
            <a:r>
              <a:rPr lang="de-DE" sz="1900" i="1" dirty="0" err="1">
                <a:latin typeface="Times New Roman" panose="02020603050405020304" pitchFamily="18" charset="0"/>
                <a:cs typeface="Times New Roman" panose="02020603050405020304" pitchFamily="18" charset="0"/>
              </a:rPr>
              <a:t>lupus</a:t>
            </a:r>
            <a:r>
              <a:rPr lang="de-DE" sz="1900" i="1" dirty="0">
                <a:latin typeface="Times New Roman" panose="02020603050405020304" pitchFamily="18" charset="0"/>
                <a:cs typeface="Times New Roman" panose="02020603050405020304" pitchFamily="18" charset="0"/>
              </a:rPr>
              <a:t> </a:t>
            </a:r>
            <a:r>
              <a:rPr lang="de-DE" sz="1900" i="1" dirty="0" err="1">
                <a:latin typeface="Times New Roman" panose="02020603050405020304" pitchFamily="18" charset="0"/>
                <a:cs typeface="Times New Roman" panose="02020603050405020304" pitchFamily="18" charset="0"/>
              </a:rPr>
              <a:t>est</a:t>
            </a:r>
            <a:r>
              <a:rPr lang="de-DE" sz="1900" i="1" dirty="0">
                <a:latin typeface="Times New Roman" panose="02020603050405020304" pitchFamily="18" charset="0"/>
                <a:cs typeface="Times New Roman" panose="02020603050405020304" pitchFamily="18" charset="0"/>
              </a:rPr>
              <a:t>                                                                                        (</a:t>
            </a:r>
            <a:r>
              <a:rPr lang="de-DE" sz="1900" dirty="0">
                <a:latin typeface="Times New Roman" panose="02020603050405020304" pitchFamily="18" charset="0"/>
                <a:cs typeface="Times New Roman" panose="02020603050405020304" pitchFamily="18" charset="0"/>
              </a:rPr>
              <a:t>Leviathan, 1651) </a:t>
            </a:r>
            <a:r>
              <a:rPr lang="de-DE" sz="1500" dirty="0">
                <a:latin typeface="Times New Roman" panose="02020603050405020304" pitchFamily="18" charset="0"/>
                <a:cs typeface="Times New Roman" panose="02020603050405020304" pitchFamily="18" charset="0"/>
              </a:rPr>
              <a:t>vgl. Equilibrium in </a:t>
            </a:r>
            <a:r>
              <a:rPr lang="de-DE" sz="1500" dirty="0" err="1">
                <a:latin typeface="Times New Roman" panose="02020603050405020304" pitchFamily="18" charset="0"/>
                <a:cs typeface="Times New Roman" panose="02020603050405020304" pitchFamily="18" charset="0"/>
              </a:rPr>
              <a:t>the</a:t>
            </a:r>
            <a:r>
              <a:rPr lang="de-DE" sz="1500" dirty="0">
                <a:latin typeface="Times New Roman" panose="02020603050405020304" pitchFamily="18" charset="0"/>
                <a:cs typeface="Times New Roman" panose="02020603050405020304" pitchFamily="18" charset="0"/>
              </a:rPr>
              <a:t> </a:t>
            </a:r>
            <a:r>
              <a:rPr lang="de-DE" sz="1500" dirty="0" err="1">
                <a:latin typeface="Times New Roman" panose="02020603050405020304" pitchFamily="18" charset="0"/>
                <a:cs typeface="Times New Roman" panose="02020603050405020304" pitchFamily="18" charset="0"/>
              </a:rPr>
              <a:t>Jungle</a:t>
            </a:r>
            <a:r>
              <a:rPr lang="de-DE" sz="1500" dirty="0">
                <a:latin typeface="Times New Roman" panose="02020603050405020304" pitchFamily="18" charset="0"/>
                <a:cs typeface="Times New Roman" panose="02020603050405020304" pitchFamily="18" charset="0"/>
              </a:rPr>
              <a:t>, </a:t>
            </a:r>
            <a:r>
              <a:rPr lang="de-DE" sz="1500" dirty="0" err="1">
                <a:latin typeface="Times New Roman" panose="02020603050405020304" pitchFamily="18" charset="0"/>
                <a:cs typeface="Times New Roman" panose="02020603050405020304" pitchFamily="18" charset="0"/>
              </a:rPr>
              <a:t>Piccione</a:t>
            </a:r>
            <a:r>
              <a:rPr lang="de-DE" sz="1500" dirty="0">
                <a:latin typeface="Times New Roman" panose="02020603050405020304" pitchFamily="18" charset="0"/>
                <a:cs typeface="Times New Roman" panose="02020603050405020304" pitchFamily="18" charset="0"/>
              </a:rPr>
              <a:t>, M. and Rubinstein, A. (2007), </a:t>
            </a:r>
            <a:r>
              <a:rPr lang="en-US" sz="1500" dirty="0">
                <a:latin typeface="Times New Roman" panose="02020603050405020304" pitchFamily="18" charset="0"/>
                <a:cs typeface="Times New Roman" panose="02020603050405020304" pitchFamily="18" charset="0"/>
              </a:rPr>
              <a:t>The Economic Journal, 117 (July), 883–896. </a:t>
            </a:r>
            <a:endParaRPr lang="de-DE" sz="15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John Locke (1632 – 1704)</a:t>
            </a:r>
            <a:r>
              <a:rPr lang="fr-FR" sz="1900" dirty="0">
                <a:latin typeface="Times New Roman" panose="02020603050405020304" pitchFamily="18" charset="0"/>
                <a:cs typeface="Times New Roman" panose="02020603050405020304" pitchFamily="18" charset="0"/>
              </a:rPr>
              <a:t> </a:t>
            </a:r>
          </a:p>
          <a:p>
            <a:pPr marL="800100" lvl="1" indent="-342900">
              <a:buFont typeface="Wingdings" panose="05000000000000000000" pitchFamily="2" charset="2"/>
              <a:buChar char="§"/>
            </a:pPr>
            <a:r>
              <a:rPr lang="fr-FR" sz="1900" dirty="0">
                <a:latin typeface="Times New Roman" panose="02020603050405020304" pitchFamily="18" charset="0"/>
                <a:cs typeface="Times New Roman" panose="02020603050405020304" pitchFamily="18" charset="0"/>
              </a:rPr>
              <a:t>Der </a:t>
            </a:r>
            <a:r>
              <a:rPr lang="fr-FR" sz="1900" dirty="0" err="1">
                <a:latin typeface="Times New Roman" panose="02020603050405020304" pitchFamily="18" charset="0"/>
                <a:cs typeface="Times New Roman" panose="02020603050405020304" pitchFamily="18" charset="0"/>
              </a:rPr>
              <a:t>Naturzustand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ist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zwar</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kein</a:t>
            </a:r>
            <a:r>
              <a:rPr lang="fr-FR" sz="1900" dirty="0">
                <a:latin typeface="Times New Roman" panose="02020603050405020304" pitchFamily="18" charset="0"/>
                <a:cs typeface="Times New Roman" panose="02020603050405020304" pitchFamily="18" charset="0"/>
              </a:rPr>
              <a:t> Kampf, aber er </a:t>
            </a:r>
            <a:r>
              <a:rPr lang="fr-FR" sz="1900" dirty="0" err="1">
                <a:latin typeface="Times New Roman" panose="02020603050405020304" pitchFamily="18" charset="0"/>
                <a:cs typeface="Times New Roman" panose="02020603050405020304" pitchFamily="18" charset="0"/>
              </a:rPr>
              <a:t>zeichnet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sich</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als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ein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vollkommener</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Freiheit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aus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weswegen</a:t>
            </a:r>
            <a:r>
              <a:rPr lang="fr-FR" sz="1900" dirty="0">
                <a:latin typeface="Times New Roman" panose="02020603050405020304" pitchFamily="18" charset="0"/>
                <a:cs typeface="Times New Roman" panose="02020603050405020304" pitchFamily="18" charset="0"/>
              </a:rPr>
              <a:t> es </a:t>
            </a:r>
            <a:r>
              <a:rPr lang="fr-FR" sz="1900" dirty="0" err="1">
                <a:latin typeface="Times New Roman" panose="02020603050405020304" pitchFamily="18" charset="0"/>
                <a:cs typeface="Times New Roman" panose="02020603050405020304" pitchFamily="18" charset="0"/>
              </a:rPr>
              <a:t>keinen</a:t>
            </a:r>
            <a:r>
              <a:rPr lang="fr-FR" sz="1900" dirty="0">
                <a:latin typeface="Times New Roman" panose="02020603050405020304" pitchFamily="18" charset="0"/>
                <a:cs typeface="Times New Roman" panose="02020603050405020304" pitchFamily="18" charset="0"/>
              </a:rPr>
              <a:t> Schutz des </a:t>
            </a:r>
            <a:r>
              <a:rPr lang="fr-FR" sz="1900" dirty="0" err="1">
                <a:latin typeface="Times New Roman" panose="02020603050405020304" pitchFamily="18" charset="0"/>
                <a:cs typeface="Times New Roman" panose="02020603050405020304" pitchFamily="18" charset="0"/>
              </a:rPr>
              <a:t>Eigentums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geben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kann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und</a:t>
            </a:r>
            <a:r>
              <a:rPr lang="fr-FR" sz="1900" dirty="0">
                <a:latin typeface="Times New Roman" panose="02020603050405020304" pitchFamily="18" charset="0"/>
                <a:cs typeface="Times New Roman" panose="02020603050405020304" pitchFamily="18" charset="0"/>
              </a:rPr>
              <a:t> die </a:t>
            </a:r>
            <a:r>
              <a:rPr lang="fr-FR" sz="1900" dirty="0" err="1">
                <a:latin typeface="Times New Roman" panose="02020603050405020304" pitchFamily="18" charset="0"/>
                <a:cs typeface="Times New Roman" panose="02020603050405020304" pitchFamily="18" charset="0"/>
              </a:rPr>
              <a:t>Menschen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daher</a:t>
            </a:r>
            <a:r>
              <a:rPr lang="fr-FR" sz="1900" dirty="0">
                <a:latin typeface="Times New Roman" panose="02020603050405020304" pitchFamily="18" charset="0"/>
                <a:cs typeface="Times New Roman" panose="02020603050405020304" pitchFamily="18" charset="0"/>
              </a:rPr>
              <a:t> den </a:t>
            </a:r>
            <a:r>
              <a:rPr lang="fr-FR" sz="1900" dirty="0" err="1">
                <a:latin typeface="Times New Roman" panose="02020603050405020304" pitchFamily="18" charset="0"/>
                <a:cs typeface="Times New Roman" panose="02020603050405020304" pitchFamily="18" charset="0"/>
              </a:rPr>
              <a:t>Naturzustand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verlassen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weil</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sie</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nach</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Besitz</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streben</a:t>
            </a:r>
            <a:r>
              <a:rPr lang="fr-FR" sz="1900" dirty="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(Two Treatises of Government, 1690)</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i="1"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665F0054-6658-350D-B308-0642D7A11D7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extfeld 3">
            <a:extLst>
              <a:ext uri="{FF2B5EF4-FFF2-40B4-BE49-F238E27FC236}">
                <a16:creationId xmlns:a16="http://schemas.microsoft.com/office/drawing/2014/main" id="{C00AC619-182A-1017-59AD-E9FECC52C197}"/>
              </a:ext>
            </a:extLst>
          </p:cNvPr>
          <p:cNvSpPr txBox="1"/>
          <p:nvPr/>
        </p:nvSpPr>
        <p:spPr>
          <a:xfrm>
            <a:off x="0" y="3155886"/>
            <a:ext cx="8869680" cy="3600986"/>
          </a:xfrm>
          <a:prstGeom prst="rect">
            <a:avLst/>
          </a:prstGeom>
          <a:noFill/>
        </p:spPr>
        <p:txBody>
          <a:bodyPr wrap="square">
            <a:spAutoFit/>
          </a:bodyPr>
          <a:lstStyle/>
          <a:p>
            <a:pPr marL="342900" indent="-342900">
              <a:buFont typeface="Arial" panose="020B0604020202020204" pitchFamily="34" charset="0"/>
              <a:buChar char="•"/>
            </a:pPr>
            <a:r>
              <a:rPr lang="de-DE" sz="1900">
                <a:latin typeface="Times New Roman" panose="02020603050405020304" pitchFamily="18" charset="0"/>
                <a:cs typeface="Times New Roman" panose="02020603050405020304" pitchFamily="18" charset="0"/>
              </a:rPr>
              <a:t>Jean Jaques Rousseau (1712 – 1778)</a:t>
            </a:r>
          </a:p>
          <a:p>
            <a:pPr marL="800100" lvl="1" indent="-342900">
              <a:buFont typeface="Wingdings" panose="05000000000000000000" pitchFamily="2" charset="2"/>
              <a:buChar char="§"/>
            </a:pPr>
            <a:r>
              <a:rPr lang="de-DE" sz="1900">
                <a:latin typeface="Times New Roman" panose="02020603050405020304" pitchFamily="18" charset="0"/>
                <a:cs typeface="Times New Roman" panose="02020603050405020304" pitchFamily="18" charset="0"/>
              </a:rPr>
              <a:t>Der Naturzustand ist eine Art Paradies, in dem der Mensch aufgrund von drei Grundeigenschaften ursprünglich lebt:</a:t>
            </a:r>
          </a:p>
          <a:p>
            <a:pPr marL="1257300" lvl="2" indent="-342900">
              <a:buFont typeface="Symbol" panose="05050102010706020507" pitchFamily="18" charset="2"/>
              <a:buChar char="-"/>
            </a:pPr>
            <a:r>
              <a:rPr lang="de-DE" sz="1900">
                <a:latin typeface="Times New Roman" panose="02020603050405020304" pitchFamily="18" charset="0"/>
                <a:cs typeface="Times New Roman" panose="02020603050405020304" pitchFamily="18" charset="0"/>
              </a:rPr>
              <a:t>Selbstliebe (amour de soi): Zum Überleben bezieht der Mensch sich nur auf sich selbst </a:t>
            </a:r>
          </a:p>
          <a:p>
            <a:pPr marL="1257300" lvl="2" indent="-342900">
              <a:buFont typeface="Symbol" panose="05050102010706020507" pitchFamily="18" charset="2"/>
              <a:buChar char="-"/>
            </a:pPr>
            <a:r>
              <a:rPr lang="de-DE" sz="1900">
                <a:latin typeface="Times New Roman" panose="02020603050405020304" pitchFamily="18" charset="0"/>
                <a:cs typeface="Times New Roman" panose="02020603050405020304" pitchFamily="18" charset="0"/>
              </a:rPr>
              <a:t>Mitleid (pitié): Das Individuum kann ein anderes Individuum nicht leiden sehen</a:t>
            </a:r>
          </a:p>
          <a:p>
            <a:pPr marL="1257300" lvl="2" indent="-342900">
              <a:buFont typeface="Symbol" panose="05050102010706020507" pitchFamily="18" charset="2"/>
              <a:buChar char="-"/>
            </a:pPr>
            <a:r>
              <a:rPr lang="de-DE" sz="1900">
                <a:latin typeface="Times New Roman" panose="02020603050405020304" pitchFamily="18" charset="0"/>
                <a:cs typeface="Times New Roman" panose="02020603050405020304" pitchFamily="18" charset="0"/>
              </a:rPr>
              <a:t>Perfektibilität (perfectibilité): Das Individuum kann sich selbst vervollkommnen                        </a:t>
            </a:r>
          </a:p>
          <a:p>
            <a:pPr lvl="2"/>
            <a:r>
              <a:rPr lang="fr-FR" sz="1900">
                <a:latin typeface="Times New Roman" panose="02020603050405020304" pitchFamily="18" charset="0"/>
                <a:cs typeface="Times New Roman" panose="02020603050405020304" pitchFamily="18" charset="0"/>
              </a:rPr>
              <a:t>Erst durch die Selbsterkenntnis verlässt er diesen Zustand. Das Streben nach Eigentum, wird dabei allerdings als Übel betrachtet.                                                                                                                                                                          (Discours sur l’origine et les fondements de l’inégalité parmi les hommes, 1755)</a:t>
            </a:r>
            <a:endParaRPr lang="de-DE"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4671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Vertragstheorie/Kontraktualismus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1003267"/>
            <a:ext cx="12172951" cy="4079098"/>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Ausgehend vom Naturzustand entwickelt sich ein Gesellschaftsvertrag</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Im Naturzustand befinden sich alle Individuen in der gleichen Situation bzgl. gewisser gerechtigkeitsrelevanter Variablen, welche im Allgemeinen durch den Schleier des Nichtwissens erzeugt wird.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Die </a:t>
            </a:r>
            <a:r>
              <a:rPr lang="de-DE" sz="2400" dirty="0">
                <a:latin typeface="Times New Roman" panose="02020603050405020304" pitchFamily="18" charset="0"/>
                <a:cs typeface="Times New Roman" panose="02020603050405020304" pitchFamily="18" charset="0"/>
              </a:rPr>
              <a:t>Individuen verfügen </a:t>
            </a:r>
            <a:r>
              <a:rPr lang="de-DE" sz="2400">
                <a:latin typeface="Times New Roman" panose="02020603050405020304" pitchFamily="18" charset="0"/>
                <a:cs typeface="Times New Roman" panose="02020603050405020304" pitchFamily="18" charset="0"/>
              </a:rPr>
              <a:t>über bestimmte </a:t>
            </a:r>
            <a:r>
              <a:rPr lang="de-DE" sz="2400" dirty="0">
                <a:latin typeface="Times New Roman" panose="02020603050405020304" pitchFamily="18" charset="0"/>
                <a:cs typeface="Times New Roman" panose="02020603050405020304" pitchFamily="18" charset="0"/>
              </a:rPr>
              <a:t>Interessen in diesem Urzustand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Als gerecht erachtete Institutionen werden </a:t>
            </a:r>
            <a:r>
              <a:rPr lang="de-DE" sz="2400">
                <a:latin typeface="Times New Roman" panose="02020603050405020304" pitchFamily="18" charset="0"/>
                <a:cs typeface="Times New Roman" panose="02020603050405020304" pitchFamily="18" charset="0"/>
              </a:rPr>
              <a:t>aufgrund rationalen</a:t>
            </a:r>
          </a:p>
          <a:p>
            <a:r>
              <a:rPr lang="de-DE" sz="2400">
                <a:latin typeface="Times New Roman" panose="02020603050405020304" pitchFamily="18" charset="0"/>
                <a:cs typeface="Times New Roman" panose="02020603050405020304" pitchFamily="18" charset="0"/>
              </a:rPr>
              <a:t>    Verhaltens </a:t>
            </a:r>
            <a:r>
              <a:rPr lang="de-DE" sz="2400" dirty="0">
                <a:latin typeface="Times New Roman" panose="02020603050405020304" pitchFamily="18" charset="0"/>
                <a:cs typeface="Times New Roman" panose="02020603050405020304" pitchFamily="18" charset="0"/>
              </a:rPr>
              <a:t>einstimmig ausgehend vom Urzustand beschlossen.</a:t>
            </a:r>
          </a:p>
          <a:p>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BF5009C2-3CF3-0045-3277-D34344AD9F3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0652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Gleichverteilung</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71756" y="458406"/>
            <a:ext cx="12172951" cy="6078017"/>
          </a:xfrm>
          <a:prstGeom prst="rect">
            <a:avLst/>
          </a:prstGeom>
          <a:noFill/>
        </p:spPr>
        <p:txBody>
          <a:bodyPr wrap="square" rtlCol="0">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Gerechtigkeit einer Institution ist eine Frage der Begründbarkeit.</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Dies impliziert Rationalität in der Entscheidung.</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Welche Ressourcenaufteilung soll für einen Kuchen der Größe 4 gewählt werden?                      					(3,1);(2,2);(1,3)</a:t>
            </a: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 prinzipiell nicht begründet werden kann, warum (3,1) (1,3) vorzuziehen ist, kann eine Entscheidung für eine der beiden Aufteilungen nicht rational sein und es verbleibt die Gleichverteilung (2,2), die dieses Problem aufgrund der Symmetrie nicht hat.</a:t>
            </a:r>
          </a:p>
          <a:p>
            <a:pPr marL="342900" indent="-342900">
              <a:buFont typeface="Wingdings" panose="05000000000000000000" pitchFamily="2" charset="2"/>
              <a:buChar char="§"/>
            </a:pPr>
            <a:endParaRPr lang="de-DE"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de-DE" sz="2000" dirty="0">
                <a:latin typeface="Times New Roman" panose="02020603050405020304" pitchFamily="18" charset="0"/>
                <a:cs typeface="Times New Roman" panose="02020603050405020304" pitchFamily="18" charset="0"/>
              </a:rPr>
              <a:t>Vgl.		– der gerechte Mechanismus zur </a:t>
            </a:r>
            <a:r>
              <a:rPr lang="de-DE" sz="2000">
                <a:latin typeface="Times New Roman" panose="02020603050405020304" pitchFamily="18" charset="0"/>
                <a:cs typeface="Times New Roman" panose="02020603050405020304" pitchFamily="18" charset="0"/>
              </a:rPr>
              <a:t>Zweiteilung einesButterbrots</a:t>
            </a:r>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 Parabel aus 1001 Nacht: Zwei Prinzen </a:t>
            </a:r>
            <a:r>
              <a:rPr lang="de-DE" sz="2000">
                <a:latin typeface="Times New Roman" panose="02020603050405020304" pitchFamily="18" charset="0"/>
                <a:cs typeface="Times New Roman" panose="02020603050405020304" pitchFamily="18" charset="0"/>
              </a:rPr>
              <a:t>müssen das Problem lösen,</a:t>
            </a:r>
          </a:p>
          <a:p>
            <a:r>
              <a:rPr lang="de-DE" sz="2000">
                <a:latin typeface="Times New Roman" panose="02020603050405020304" pitchFamily="18" charset="0"/>
                <a:cs typeface="Times New Roman" panose="02020603050405020304" pitchFamily="18" charset="0"/>
              </a:rPr>
              <a:t>                                dass derjenige die </a:t>
            </a:r>
            <a:r>
              <a:rPr lang="de-DE" sz="2000" dirty="0">
                <a:latin typeface="Times New Roman" panose="02020603050405020304" pitchFamily="18" charset="0"/>
                <a:cs typeface="Times New Roman" panose="02020603050405020304" pitchFamily="18" charset="0"/>
              </a:rPr>
              <a:t>Prinzessin heiraten darf, dessen </a:t>
            </a:r>
            <a:r>
              <a:rPr lang="de-DE" sz="2000">
                <a:latin typeface="Times New Roman" panose="02020603050405020304" pitchFamily="18" charset="0"/>
                <a:cs typeface="Times New Roman" panose="02020603050405020304" pitchFamily="18" charset="0"/>
              </a:rPr>
              <a:t>Pferd bei</a:t>
            </a:r>
          </a:p>
          <a:p>
            <a:r>
              <a:rPr lang="de-DE" sz="2000">
                <a:latin typeface="Times New Roman" panose="02020603050405020304" pitchFamily="18" charset="0"/>
                <a:cs typeface="Times New Roman" panose="02020603050405020304" pitchFamily="18" charset="0"/>
              </a:rPr>
              <a:t>                                einem </a:t>
            </a:r>
            <a:r>
              <a:rPr lang="de-DE" sz="2000" dirty="0">
                <a:latin typeface="Times New Roman" panose="02020603050405020304" pitchFamily="18" charset="0"/>
                <a:cs typeface="Times New Roman" panose="02020603050405020304" pitchFamily="18" charset="0"/>
              </a:rPr>
              <a:t>Wettreiten der </a:t>
            </a:r>
            <a:r>
              <a:rPr lang="de-DE" sz="2000">
                <a:latin typeface="Times New Roman" panose="02020603050405020304" pitchFamily="18" charset="0"/>
                <a:cs typeface="Times New Roman" panose="02020603050405020304" pitchFamily="18" charset="0"/>
              </a:rPr>
              <a:t>beiden als letztes </a:t>
            </a:r>
            <a:r>
              <a:rPr lang="de-DE" sz="2000" dirty="0">
                <a:latin typeface="Times New Roman" panose="02020603050405020304" pitchFamily="18" charset="0"/>
                <a:cs typeface="Times New Roman" panose="02020603050405020304" pitchFamily="18" charset="0"/>
              </a:rPr>
              <a:t>durchs Ziel geht</a:t>
            </a:r>
          </a:p>
        </p:txBody>
      </p:sp>
      <p:sp>
        <p:nvSpPr>
          <p:cNvPr id="2" name="Rechteck 1">
            <a:extLst>
              <a:ext uri="{FF2B5EF4-FFF2-40B4-BE49-F238E27FC236}">
                <a16:creationId xmlns:a16="http://schemas.microsoft.com/office/drawing/2014/main" id="{24F7CAF1-9869-FD27-EA69-B424D3AA12E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991424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Robert Nozicks Anspruchstheorie</a:t>
            </a:r>
            <a:r>
              <a:rPr lang="de-DE" sz="2800" baseline="30000" dirty="0">
                <a:latin typeface="Times New Roman" panose="02020603050405020304" pitchFamily="18" charset="0"/>
                <a:cs typeface="Times New Roman" panose="02020603050405020304" pitchFamily="18" charset="0"/>
              </a:rPr>
              <a:t>1</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631127"/>
            <a:ext cx="12172951" cy="4079098"/>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Eine Verteilung ist dann gerecht, wenn jeder auf die Güter, die er besitzt einen Anspruch hat. Ansprüche können gemäß folgernder drei Prinzipien definiert werden: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a:pPr>
            <a:r>
              <a:rPr lang="de-DE" sz="2400" dirty="0">
                <a:latin typeface="Times New Roman" panose="02020603050405020304" pitchFamily="18" charset="0"/>
                <a:cs typeface="Times New Roman" panose="02020603050405020304" pitchFamily="18" charset="0"/>
              </a:rPr>
              <a:t>Gerechte Aneignung herrenloser Güter</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startAt="2"/>
            </a:pPr>
            <a:r>
              <a:rPr lang="de-DE" sz="2400" dirty="0">
                <a:latin typeface="Times New Roman" panose="02020603050405020304" pitchFamily="18" charset="0"/>
                <a:cs typeface="Times New Roman" panose="02020603050405020304" pitchFamily="18" charset="0"/>
              </a:rPr>
              <a:t>Freiwillige Übertragung</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startAt="3"/>
            </a:pPr>
            <a:r>
              <a:rPr lang="de-DE" sz="2400" dirty="0">
                <a:latin typeface="Times New Roman" panose="02020603050405020304" pitchFamily="18" charset="0"/>
                <a:cs typeface="Times New Roman" panose="02020603050405020304" pitchFamily="18" charset="0"/>
              </a:rPr>
              <a:t>Wiedergutmachung aufgrund früherer Verstöße gegen 1./2.</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Jede Umverteilung verstößt damit gegen eine </a:t>
            </a:r>
            <a:r>
              <a:rPr lang="de-DE" sz="2400">
                <a:latin typeface="Times New Roman" panose="02020603050405020304" pitchFamily="18" charset="0"/>
                <a:cs typeface="Times New Roman" panose="02020603050405020304" pitchFamily="18" charset="0"/>
              </a:rPr>
              <a:t>solche institutionelle</a:t>
            </a:r>
          </a:p>
          <a:p>
            <a:r>
              <a:rPr lang="de-DE" sz="2400">
                <a:latin typeface="Times New Roman" panose="02020603050405020304" pitchFamily="18" charset="0"/>
                <a:cs typeface="Times New Roman" panose="02020603050405020304" pitchFamily="18" charset="0"/>
              </a:rPr>
              <a:t>Ordnung</a:t>
            </a:r>
            <a:r>
              <a:rPr lang="de-DE" sz="2400" dirty="0">
                <a:latin typeface="Times New Roman" panose="02020603050405020304" pitchFamily="18" charset="0"/>
                <a:cs typeface="Times New Roman" panose="02020603050405020304" pitchFamily="18" charset="0"/>
              </a:rPr>
              <a:t>, während der pure Marktprozess mit </a:t>
            </a:r>
            <a:r>
              <a:rPr lang="de-DE" sz="2400">
                <a:latin typeface="Times New Roman" panose="02020603050405020304" pitchFamily="18" charset="0"/>
                <a:cs typeface="Times New Roman" panose="02020603050405020304" pitchFamily="18" charset="0"/>
              </a:rPr>
              <a:t>dieser Institution</a:t>
            </a:r>
          </a:p>
          <a:p>
            <a:r>
              <a:rPr lang="de-DE" sz="2400">
                <a:latin typeface="Times New Roman" panose="02020603050405020304" pitchFamily="18" charset="0"/>
                <a:cs typeface="Times New Roman" panose="02020603050405020304" pitchFamily="18" charset="0"/>
              </a:rPr>
              <a:t>kompatibel </a:t>
            </a:r>
            <a:r>
              <a:rPr lang="de-DE" sz="2400" dirty="0">
                <a:latin typeface="Times New Roman" panose="02020603050405020304" pitchFamily="18" charset="0"/>
                <a:cs typeface="Times New Roman" panose="02020603050405020304" pitchFamily="18" charset="0"/>
              </a:rPr>
              <a:t>ist.</a:t>
            </a:r>
          </a:p>
          <a:p>
            <a:endParaRPr lang="de-DE" sz="2400" dirty="0">
              <a:latin typeface="Times New Roman" panose="02020603050405020304" pitchFamily="18" charset="0"/>
              <a:cs typeface="Times New Roman" panose="02020603050405020304" pitchFamily="18" charset="0"/>
            </a:endParaRPr>
          </a:p>
          <a:p>
            <a:r>
              <a:rPr lang="de-DE" sz="1600" dirty="0">
                <a:latin typeface="Times New Roman" panose="02020603050405020304" pitchFamily="18" charset="0"/>
                <a:cs typeface="Times New Roman" panose="02020603050405020304" pitchFamily="18" charset="0"/>
              </a:rPr>
              <a:t>1) Nozick, R. (1974), Anarchy, State and Utopia</a:t>
            </a:r>
          </a:p>
        </p:txBody>
      </p:sp>
      <p:sp>
        <p:nvSpPr>
          <p:cNvPr id="2" name="Rechteck 1">
            <a:extLst>
              <a:ext uri="{FF2B5EF4-FFF2-40B4-BE49-F238E27FC236}">
                <a16:creationId xmlns:a16="http://schemas.microsoft.com/office/drawing/2014/main" id="{0CA41C7D-5F37-6D12-757F-94CD268C80D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64378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Hayeks Liberalismus</a:t>
            </a:r>
            <a:endParaRPr lang="de-DE" sz="2800" baseline="300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0" y="552450"/>
            <a:ext cx="12172951" cy="5897264"/>
          </a:xfrm>
          <a:prstGeom prst="rect">
            <a:avLst/>
          </a:prstGeom>
          <a:noFill/>
        </p:spPr>
        <p:txBody>
          <a:bodyPr wrap="square" rtlCol="0">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Negativdefinition von Freiheit: Freiheit ist die Abwesenheit von staatlichem Zwang. </a:t>
            </a: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Daraus wird aber nicht die Verneinung des Staates und seiner Aufgaben geschlussfolgert.</a:t>
            </a: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Vielmehr wird angenommen, dass das Wissen des einzelnen Individuums unzureichend ist (Schleier der Unwissenheit).</a:t>
            </a:r>
          </a:p>
          <a:p>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000" dirty="0">
                <a:latin typeface="Times New Roman" panose="02020603050405020304" pitchFamily="18" charset="0"/>
                <a:cs typeface="Times New Roman" panose="02020603050405020304" pitchFamily="18" charset="0"/>
              </a:rPr>
              <a:t>Da nur das Individuum über seine Präferenzen und Ziele Bescheid weiß, sollte der Staat möglichst große Spielräume lassen, um diese zu verwirklichen.</a:t>
            </a:r>
          </a:p>
          <a:p>
            <a:pPr marL="457200" indent="-457200">
              <a:buFont typeface="+mj-lt"/>
              <a:buAutoNum type="arabicPeriod"/>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000" dirty="0">
                <a:latin typeface="Times New Roman" panose="02020603050405020304" pitchFamily="18" charset="0"/>
                <a:cs typeface="Times New Roman" panose="02020603050405020304" pitchFamily="18" charset="0"/>
              </a:rPr>
              <a:t>Die Individuen und damit der Staat befindet sich in einer kulturellen Evolution. Damit ist das Wissen in den Institutionen, Bräuchen, Moral oder Normen gespeichert, welches das Wissen des einzelnen übersteigt und für das Individuum nicht überschaubar ist.</a:t>
            </a:r>
          </a:p>
          <a:p>
            <a:pPr marL="457200" indent="-457200">
              <a:buFont typeface="+mj-lt"/>
              <a:buAutoNum type="arabicPeriod"/>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000" dirty="0">
                <a:latin typeface="Times New Roman" panose="02020603050405020304" pitchFamily="18" charset="0"/>
                <a:cs typeface="Times New Roman" panose="02020603050405020304" pitchFamily="18" charset="0"/>
              </a:rPr>
              <a:t>Zukünftige Entscheidungen und Implikation sind unüberschaubar und </a:t>
            </a:r>
            <a:r>
              <a:rPr lang="de-DE" sz="2000">
                <a:latin typeface="Times New Roman" panose="02020603050405020304" pitchFamily="18" charset="0"/>
                <a:cs typeface="Times New Roman" panose="02020603050405020304" pitchFamily="18" charset="0"/>
              </a:rPr>
              <a:t>damit ist</a:t>
            </a:r>
          </a:p>
          <a:p>
            <a:r>
              <a:rPr lang="de-DE" sz="2000">
                <a:latin typeface="Times New Roman" panose="02020603050405020304" pitchFamily="18" charset="0"/>
                <a:cs typeface="Times New Roman" panose="02020603050405020304" pitchFamily="18" charset="0"/>
              </a:rPr>
              <a:t>       der </a:t>
            </a:r>
            <a:r>
              <a:rPr lang="de-DE" sz="2000" dirty="0">
                <a:latin typeface="Times New Roman" panose="02020603050405020304" pitchFamily="18" charset="0"/>
                <a:cs typeface="Times New Roman" panose="02020603050405020304" pitchFamily="18" charset="0"/>
              </a:rPr>
              <a:t>institutionelle Aufbau nicht planbar und sollte das Prinzip von </a:t>
            </a:r>
            <a:r>
              <a:rPr lang="de-DE" sz="2000">
                <a:latin typeface="Times New Roman" panose="02020603050405020304" pitchFamily="18" charset="0"/>
                <a:cs typeface="Times New Roman" panose="02020603050405020304" pitchFamily="18" charset="0"/>
              </a:rPr>
              <a:t>Versuch und</a:t>
            </a:r>
          </a:p>
          <a:p>
            <a:r>
              <a:rPr lang="de-DE" sz="2000">
                <a:latin typeface="Times New Roman" panose="02020603050405020304" pitchFamily="18" charset="0"/>
                <a:cs typeface="Times New Roman" panose="02020603050405020304" pitchFamily="18" charset="0"/>
              </a:rPr>
              <a:t>       Irrtum</a:t>
            </a:r>
            <a:r>
              <a:rPr lang="de-DE" sz="2000" dirty="0">
                <a:latin typeface="Times New Roman" panose="02020603050405020304" pitchFamily="18" charset="0"/>
                <a:cs typeface="Times New Roman" panose="02020603050405020304" pitchFamily="18" charset="0"/>
              </a:rPr>
              <a:t>, welches letztlich den Fortschritt garantiert nicht behindern.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790B47D2-9B70-A47F-41AD-D721A342C2B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44482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DE897B-56FA-D224-8D39-32F2216584E9}"/>
            </a:ext>
          </a:extLst>
        </p:cNvPr>
        <p:cNvGrpSpPr/>
        <p:nvPr/>
      </p:nvGrpSpPr>
      <p:grpSpPr>
        <a:xfrm>
          <a:off x="0" y="0"/>
          <a:ext cx="0" cy="0"/>
          <a:chOff x="0" y="0"/>
          <a:chExt cx="0" cy="0"/>
        </a:xfrm>
      </p:grpSpPr>
      <p:sp>
        <p:nvSpPr>
          <p:cNvPr id="10" name="Textfeld 9">
            <a:extLst>
              <a:ext uri="{FF2B5EF4-FFF2-40B4-BE49-F238E27FC236}">
                <a16:creationId xmlns:a16="http://schemas.microsoft.com/office/drawing/2014/main" id="{A9F461DF-953A-54BE-C53B-0953AC9E3BB8}"/>
              </a:ext>
            </a:extLst>
          </p:cNvPr>
          <p:cNvSpPr txBox="1"/>
          <p:nvPr/>
        </p:nvSpPr>
        <p:spPr>
          <a:xfrm>
            <a:off x="6910466" y="0"/>
            <a:ext cx="5281534" cy="552450"/>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Kontraktkurve und Nutzenmöglichkeitskurve</a:t>
            </a:r>
          </a:p>
        </p:txBody>
      </p:sp>
      <p:sp>
        <p:nvSpPr>
          <p:cNvPr id="12" name="Rechteck 11">
            <a:extLst>
              <a:ext uri="{FF2B5EF4-FFF2-40B4-BE49-F238E27FC236}">
                <a16:creationId xmlns:a16="http://schemas.microsoft.com/office/drawing/2014/main" id="{1B23916A-9C9C-AFBC-D1DF-42EA210A46F2}"/>
              </a:ext>
            </a:extLst>
          </p:cNvPr>
          <p:cNvSpPr/>
          <p:nvPr/>
        </p:nvSpPr>
        <p:spPr>
          <a:xfrm>
            <a:off x="8657876" y="4233674"/>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6" name="Grafik 35">
            <a:extLst>
              <a:ext uri="{FF2B5EF4-FFF2-40B4-BE49-F238E27FC236}">
                <a16:creationId xmlns:a16="http://schemas.microsoft.com/office/drawing/2014/main" id="{C042E5F1-3EBE-6A3F-17F6-0F4C340DD083}"/>
              </a:ext>
            </a:extLst>
          </p:cNvPr>
          <p:cNvPicPr>
            <a:picLocks noChangeAspect="1"/>
          </p:cNvPicPr>
          <p:nvPr/>
        </p:nvPicPr>
        <p:blipFill>
          <a:blip r:embed="rId2"/>
          <a:stretch>
            <a:fillRect/>
          </a:stretch>
        </p:blipFill>
        <p:spPr>
          <a:xfrm>
            <a:off x="769610" y="-31035"/>
            <a:ext cx="6200433" cy="3908463"/>
          </a:xfrm>
          <a:prstGeom prst="rect">
            <a:avLst/>
          </a:prstGeom>
        </p:spPr>
      </p:pic>
      <p:grpSp>
        <p:nvGrpSpPr>
          <p:cNvPr id="42" name="Gruppieren 41">
            <a:extLst>
              <a:ext uri="{FF2B5EF4-FFF2-40B4-BE49-F238E27FC236}">
                <a16:creationId xmlns:a16="http://schemas.microsoft.com/office/drawing/2014/main" id="{182CD292-CF5E-2988-F0C5-1C1221BBB7CC}"/>
              </a:ext>
            </a:extLst>
          </p:cNvPr>
          <p:cNvGrpSpPr/>
          <p:nvPr/>
        </p:nvGrpSpPr>
        <p:grpSpPr>
          <a:xfrm>
            <a:off x="698763" y="3942412"/>
            <a:ext cx="6091781" cy="2788170"/>
            <a:chOff x="171872" y="3428999"/>
            <a:chExt cx="6888495" cy="3438421"/>
          </a:xfrm>
        </p:grpSpPr>
        <p:grpSp>
          <p:nvGrpSpPr>
            <p:cNvPr id="37" name="Gruppieren 36">
              <a:extLst>
                <a:ext uri="{FF2B5EF4-FFF2-40B4-BE49-F238E27FC236}">
                  <a16:creationId xmlns:a16="http://schemas.microsoft.com/office/drawing/2014/main" id="{3CBCC552-7EBE-415C-6114-C1B22958DCC4}"/>
                </a:ext>
              </a:extLst>
            </p:cNvPr>
            <p:cNvGrpSpPr/>
            <p:nvPr/>
          </p:nvGrpSpPr>
          <p:grpSpPr>
            <a:xfrm>
              <a:off x="737283" y="3428999"/>
              <a:ext cx="6323084" cy="2979083"/>
              <a:chOff x="1711842" y="845289"/>
              <a:chExt cx="7396716" cy="5167421"/>
            </a:xfrm>
          </p:grpSpPr>
          <p:cxnSp>
            <p:nvCxnSpPr>
              <p:cNvPr id="38" name="Gerade Verbindung mit Pfeil 37">
                <a:extLst>
                  <a:ext uri="{FF2B5EF4-FFF2-40B4-BE49-F238E27FC236}">
                    <a16:creationId xmlns:a16="http://schemas.microsoft.com/office/drawing/2014/main" id="{55127BCD-4F7F-31F8-1919-19DC888BA5F4}"/>
                  </a:ext>
                </a:extLst>
              </p:cNvPr>
              <p:cNvCxnSpPr>
                <a:cxnSpLocks/>
              </p:cNvCxnSpPr>
              <p:nvPr/>
            </p:nvCxnSpPr>
            <p:spPr>
              <a:xfrm flipH="1" flipV="1">
                <a:off x="1711842" y="845289"/>
                <a:ext cx="74428" cy="516742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Gerade Verbindung mit Pfeil 38">
                <a:extLst>
                  <a:ext uri="{FF2B5EF4-FFF2-40B4-BE49-F238E27FC236}">
                    <a16:creationId xmlns:a16="http://schemas.microsoft.com/office/drawing/2014/main" id="{D9E2AB8B-6BC6-4354-A14E-6CA83E684E43}"/>
                  </a:ext>
                </a:extLst>
              </p:cNvPr>
              <p:cNvCxnSpPr>
                <a:cxnSpLocks/>
              </p:cNvCxnSpPr>
              <p:nvPr/>
            </p:nvCxnSpPr>
            <p:spPr>
              <a:xfrm flipV="1">
                <a:off x="1786270" y="6012709"/>
                <a:ext cx="7322288"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40" name="Rechteck 39">
                  <a:extLst>
                    <a:ext uri="{FF2B5EF4-FFF2-40B4-BE49-F238E27FC236}">
                      <a16:creationId xmlns:a16="http://schemas.microsoft.com/office/drawing/2014/main" id="{2B644A1A-C82B-8FE2-091C-9CD3C435ACB9}"/>
                    </a:ext>
                  </a:extLst>
                </p:cNvPr>
                <p:cNvSpPr/>
                <p:nvPr/>
              </p:nvSpPr>
              <p:spPr>
                <a:xfrm>
                  <a:off x="6507131" y="6405755"/>
                  <a:ext cx="483342" cy="4616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1</m:t>
                            </m:r>
                          </m:sub>
                        </m:sSub>
                      </m:oMath>
                    </m:oMathPara>
                  </a14:m>
                  <a:endParaRPr lang="de-DE" sz="2400" dirty="0"/>
                </a:p>
              </p:txBody>
            </p:sp>
          </mc:Choice>
          <mc:Fallback xmlns="">
            <p:sp>
              <p:nvSpPr>
                <p:cNvPr id="40" name="Rechteck 39">
                  <a:extLst>
                    <a:ext uri="{FF2B5EF4-FFF2-40B4-BE49-F238E27FC236}">
                      <a16:creationId xmlns:a16="http://schemas.microsoft.com/office/drawing/2014/main" id="{2B644A1A-C82B-8FE2-091C-9CD3C435ACB9}"/>
                    </a:ext>
                  </a:extLst>
                </p:cNvPr>
                <p:cNvSpPr>
                  <a:spLocks noRot="1" noChangeAspect="1" noMove="1" noResize="1" noEditPoints="1" noAdjustHandles="1" noChangeArrowheads="1" noChangeShapeType="1" noTextEdit="1"/>
                </p:cNvSpPr>
                <p:nvPr/>
              </p:nvSpPr>
              <p:spPr>
                <a:xfrm>
                  <a:off x="6507131" y="6405755"/>
                  <a:ext cx="483342" cy="461665"/>
                </a:xfrm>
                <a:prstGeom prst="rect">
                  <a:avLst/>
                </a:prstGeom>
                <a:blipFill>
                  <a:blip r:embed="rId3"/>
                  <a:stretch>
                    <a:fillRect r="-8571" b="-2459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1" name="Rechteck 40">
                  <a:extLst>
                    <a:ext uri="{FF2B5EF4-FFF2-40B4-BE49-F238E27FC236}">
                      <a16:creationId xmlns:a16="http://schemas.microsoft.com/office/drawing/2014/main" id="{03D49B6D-7299-CED3-0C04-1C94A481173B}"/>
                    </a:ext>
                  </a:extLst>
                </p:cNvPr>
                <p:cNvSpPr/>
                <p:nvPr/>
              </p:nvSpPr>
              <p:spPr>
                <a:xfrm>
                  <a:off x="171872" y="3501841"/>
                  <a:ext cx="489427" cy="4616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2</m:t>
                            </m:r>
                          </m:sub>
                        </m:sSub>
                      </m:oMath>
                    </m:oMathPara>
                  </a14:m>
                  <a:endParaRPr lang="de-DE" sz="2400" dirty="0"/>
                </a:p>
              </p:txBody>
            </p:sp>
          </mc:Choice>
          <mc:Fallback xmlns="">
            <p:sp>
              <p:nvSpPr>
                <p:cNvPr id="41" name="Rechteck 40">
                  <a:extLst>
                    <a:ext uri="{FF2B5EF4-FFF2-40B4-BE49-F238E27FC236}">
                      <a16:creationId xmlns:a16="http://schemas.microsoft.com/office/drawing/2014/main" id="{03D49B6D-7299-CED3-0C04-1C94A481173B}"/>
                    </a:ext>
                  </a:extLst>
                </p:cNvPr>
                <p:cNvSpPr>
                  <a:spLocks noRot="1" noChangeAspect="1" noMove="1" noResize="1" noEditPoints="1" noAdjustHandles="1" noChangeArrowheads="1" noChangeShapeType="1" noTextEdit="1"/>
                </p:cNvSpPr>
                <p:nvPr/>
              </p:nvSpPr>
              <p:spPr>
                <a:xfrm>
                  <a:off x="171872" y="3501841"/>
                  <a:ext cx="489427" cy="461665"/>
                </a:xfrm>
                <a:prstGeom prst="rect">
                  <a:avLst/>
                </a:prstGeom>
                <a:blipFill>
                  <a:blip r:embed="rId4"/>
                  <a:stretch>
                    <a:fillRect r="-8451" b="-24194"/>
                  </a:stretch>
                </a:blipFill>
              </p:spPr>
              <p:txBody>
                <a:bodyPr/>
                <a:lstStyle/>
                <a:p>
                  <a:r>
                    <a:rPr lang="de-DE">
                      <a:noFill/>
                    </a:rPr>
                    <a:t> </a:t>
                  </a:r>
                </a:p>
              </p:txBody>
            </p:sp>
          </mc:Fallback>
        </mc:AlternateContent>
      </p:grpSp>
    </p:spTree>
    <p:extLst>
      <p:ext uri="{BB962C8B-B14F-4D97-AF65-F5344CB8AC3E}">
        <p14:creationId xmlns:p14="http://schemas.microsoft.com/office/powerpoint/2010/main" val="3393075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Wohlfahrtsordung</a:t>
            </a:r>
            <a:r>
              <a:rPr lang="de-DE" sz="2800" dirty="0">
                <a:latin typeface="Times New Roman" panose="02020603050405020304" pitchFamily="18" charset="0"/>
                <a:cs typeface="Times New Roman" panose="02020603050405020304" pitchFamily="18" charset="0"/>
              </a:rPr>
              <a:t> und Wohlfahrtsfunktion</a:t>
            </a:r>
            <a:r>
              <a:rPr lang="de-DE" sz="2800" baseline="30000" dirty="0">
                <a:latin typeface="Times New Roman" panose="02020603050405020304" pitchFamily="18" charset="0"/>
                <a:cs typeface="Times New Roman" panose="02020603050405020304" pitchFamily="18" charset="0"/>
              </a:rPr>
              <a:t>1</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 y="395306"/>
                <a:ext cx="8684576" cy="6067387"/>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Wohlfahrtsordnung (vgl. Präferenzen und Nutzenfunktion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i="1">
                            <a:latin typeface="Cambria Math" panose="02040503050406030204" pitchFamily="18" charset="0"/>
                            <a:cs typeface="Times New Roman" panose="02020603050405020304" pitchFamily="18" charset="0"/>
                          </a:rPr>
                          <m:t>𝑟</m:t>
                        </m:r>
                      </m:sub>
                    </m:sSub>
                    <m:r>
                      <a:rPr lang="de-DE" sz="2000" b="0" i="0" smtClean="0">
                        <a:latin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𝑥</m:t>
                        </m:r>
                      </m:e>
                      <m:sub>
                        <m:r>
                          <a:rPr lang="de-DE" sz="2000" b="0" i="1" smtClean="0">
                            <a:latin typeface="Cambria Math" panose="02040503050406030204" pitchFamily="18" charset="0"/>
                            <a:cs typeface="Times New Roman" panose="02020603050405020304" pitchFamily="18" charset="0"/>
                          </a:rPr>
                          <m:t>𝑟</m:t>
                        </m:r>
                      </m:sub>
                    </m:sSub>
                    <m:r>
                      <a:rPr lang="de-DE" sz="2000" b="0" i="1" smtClean="0">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aus der Mikroökonomie): Der Menge der zulässigen Allokation </a:t>
                </a:r>
                <a14:m>
                  <m:oMath xmlns:m="http://schemas.openxmlformats.org/officeDocument/2006/math">
                    <m:r>
                      <a:rPr lang="de-DE" sz="2000" b="0" i="1" smtClean="0">
                        <a:latin typeface="Cambria Math" panose="02040503050406030204" pitchFamily="18" charset="0"/>
                        <a:cs typeface="Times New Roman" panose="02020603050405020304" pitchFamily="18" charset="0"/>
                      </a:rPr>
                      <m:t>𝑋</m:t>
                    </m:r>
                    <m:r>
                      <a:rPr lang="de-DE" sz="2000" b="0" i="1" smtClean="0">
                        <a:latin typeface="Cambria Math" panose="02040503050406030204" pitchFamily="18" charset="0"/>
                        <a:cs typeface="Times New Roman" panose="02020603050405020304" pitchFamily="18" charset="0"/>
                      </a:rPr>
                      <m:t>=</m:t>
                    </m:r>
                    <m:sSub>
                      <m:sSubPr>
                        <m:ctrlPr>
                          <a:rPr lang="de-DE" sz="2000" b="0" i="1" smtClean="0">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m:t>
                        </m:r>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1</m:t>
                        </m:r>
                      </m:sub>
                    </m:sSub>
                    <m:r>
                      <a:rPr lang="de-DE" sz="2000" b="0" i="1" smtClean="0">
                        <a:latin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2</m:t>
                        </m:r>
                      </m:sub>
                    </m:sSub>
                    <m:r>
                      <a:rPr lang="de-DE" sz="2000" b="0" i="1" smtClean="0">
                        <a:latin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𝑛</m:t>
                        </m:r>
                      </m:sub>
                    </m:sSub>
                    <m:r>
                      <a:rPr lang="de-DE" sz="2000" b="0" i="1" smtClean="0">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wird eine vollständige und </a:t>
                </a:r>
                <a:r>
                  <a:rPr lang="de-DE" sz="2000" dirty="0" err="1">
                    <a:latin typeface="Times New Roman" panose="02020603050405020304" pitchFamily="18" charset="0"/>
                    <a:cs typeface="Times New Roman" panose="02020603050405020304" pitchFamily="18" charset="0"/>
                  </a:rPr>
                  <a:t>transititve</a:t>
                </a:r>
                <a:r>
                  <a:rPr lang="de-DE" sz="2000" dirty="0">
                    <a:latin typeface="Times New Roman" panose="02020603050405020304" pitchFamily="18" charset="0"/>
                    <a:cs typeface="Times New Roman" panose="02020603050405020304" pitchFamily="18" charset="0"/>
                  </a:rPr>
                  <a:t> Relation „</a:t>
                </a:r>
                <a:r>
                  <a:rPr lang="de-DE" sz="2000" dirty="0">
                    <a:latin typeface="Cambria Math" panose="02040503050406030204" pitchFamily="18" charset="0"/>
                    <a:ea typeface="Cambria Math" panose="02040503050406030204" pitchFamily="18" charset="0"/>
                    <a:cs typeface="Times New Roman" panose="02020603050405020304" pitchFamily="18" charset="0"/>
                  </a:rPr>
                  <a:t>≽“ zu geordnet:</a:t>
                </a:r>
              </a:p>
              <a:p>
                <a:endParaRPr lang="de-DE" sz="2000" dirty="0">
                  <a:latin typeface="Cambria Math" panose="02040503050406030204" pitchFamily="18" charset="0"/>
                  <a:ea typeface="Cambria Math" panose="02040503050406030204" pitchFamily="18" charset="0"/>
                  <a:cs typeface="Times New Roman" panose="02020603050405020304" pitchFamily="18" charset="0"/>
                </a:endParaRPr>
              </a:p>
              <a:p>
                <a:pPr marL="914400" lvl="1" indent="-457200">
                  <a:buAutoNum type="arabicPeriod"/>
                </a:pPr>
                <a:r>
                  <a:rPr lang="de-DE" sz="2000" dirty="0">
                    <a:latin typeface="Cambria Math" panose="02040503050406030204" pitchFamily="18" charset="0"/>
                    <a:ea typeface="Cambria Math" panose="02040503050406030204" pitchFamily="18" charset="0"/>
                    <a:cs typeface="Times New Roman" panose="02020603050405020304" pitchFamily="18" charset="0"/>
                  </a:rPr>
                  <a:t>Vollständigkeit: Für alle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𝑖</m:t>
                        </m:r>
                      </m:sub>
                    </m:sSub>
                  </m:oMath>
                </a14:m>
                <a:r>
                  <a:rPr lang="de-DE" sz="2000" dirty="0">
                    <a:latin typeface="Times New Roman" panose="02020603050405020304" pitchFamily="18" charset="0"/>
                    <a:cs typeface="Times New Roman" panose="02020603050405020304" pitchFamily="18" charset="0"/>
                  </a:rPr>
                  <a:t>,</a:t>
                </a:r>
                <a:r>
                  <a:rPr lang="de-DE" sz="2000" dirty="0">
                    <a:cs typeface="Times New Roman" panose="02020603050405020304" pitchFamily="18" charset="0"/>
                  </a:rPr>
                  <a: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𝑗</m:t>
                        </m:r>
                      </m:sub>
                    </m:sSub>
                  </m:oMath>
                </a14:m>
                <a:r>
                  <a:rPr lang="de-DE" sz="2000" dirty="0">
                    <a:latin typeface="Times New Roman" panose="02020603050405020304" pitchFamily="18" charset="0"/>
                    <a:cs typeface="Times New Roman" panose="02020603050405020304" pitchFamily="18" charset="0"/>
                  </a:rPr>
                  <a:t> gilt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𝑗</m:t>
                        </m:r>
                      </m:sub>
                    </m:sSub>
                  </m:oMath>
                </a14:m>
                <a:r>
                  <a:rPr lang="de-DE" sz="2000" dirty="0">
                    <a:latin typeface="Times New Roman" panose="02020603050405020304" pitchFamily="18" charset="0"/>
                    <a:cs typeface="Times New Roman" panose="02020603050405020304" pitchFamily="18" charset="0"/>
                  </a:rPr>
                  <a:t> oder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𝑗</m:t>
                        </m:r>
                      </m:sub>
                    </m:sSub>
                    <m:r>
                      <m:rPr>
                        <m:nor/>
                      </m:rPr>
                      <a:rPr lang="de-DE" sz="2000" dirty="0" smtClean="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𝑖</m:t>
                        </m:r>
                      </m:sub>
                    </m:sSub>
                  </m:oMath>
                </a14:m>
                <a:endParaRPr lang="de-DE" sz="2000" dirty="0">
                  <a:latin typeface="Times New Roman" panose="02020603050405020304" pitchFamily="18" charset="0"/>
                  <a:cs typeface="Times New Roman" panose="02020603050405020304" pitchFamily="18" charset="0"/>
                </a:endParaRPr>
              </a:p>
              <a:p>
                <a:pPr marL="914400" lvl="1" indent="-457200">
                  <a:buAutoNum type="arabicPeriod"/>
                </a:pPr>
                <a:r>
                  <a:rPr lang="de-DE" sz="2000" dirty="0">
                    <a:latin typeface="Times New Roman" panose="02020603050405020304" pitchFamily="18" charset="0"/>
                    <a:cs typeface="Times New Roman" panose="02020603050405020304" pitchFamily="18" charset="0"/>
                  </a:rPr>
                  <a:t>Transitivität: </a:t>
                </a:r>
                <a:r>
                  <a:rPr lang="de-DE" sz="2000" dirty="0">
                    <a:latin typeface="Cambria Math" panose="02040503050406030204" pitchFamily="18" charset="0"/>
                    <a:ea typeface="Cambria Math" panose="02040503050406030204" pitchFamily="18" charset="0"/>
                    <a:cs typeface="Times New Roman" panose="02020603050405020304" pitchFamily="18" charset="0"/>
                  </a:rPr>
                  <a:t>Für alle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oMath>
                </a14:m>
                <a:r>
                  <a:rPr lang="de-DE" sz="2000" dirty="0">
                    <a:latin typeface="Times New Roman" panose="02020603050405020304" pitchFamily="18" charset="0"/>
                    <a:cs typeface="Times New Roman" panose="02020603050405020304" pitchFamily="18" charset="0"/>
                  </a:rPr>
                  <a:t>,</a:t>
                </a:r>
                <a:r>
                  <a:rPr lang="de-DE" sz="2000" dirty="0">
                    <a:cs typeface="Times New Roman" panose="02020603050405020304" pitchFamily="18" charset="0"/>
                  </a:rPr>
                  <a: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𝑗</m:t>
                        </m:r>
                      </m:sub>
                    </m:sSub>
                    <m:r>
                      <a:rPr lang="de-DE" sz="2000" b="0" i="0" smtClean="0">
                        <a:latin typeface="Cambria Math" panose="02040503050406030204" pitchFamily="18" charset="0"/>
                        <a:cs typeface="Times New Roman" panose="02020603050405020304" pitchFamily="18" charset="0"/>
                      </a:rPr>
                      <m:t>,</m:t>
                    </m:r>
                  </m:oMath>
                </a14:m>
                <a:r>
                  <a:rPr lang="de-DE" sz="2000" dirty="0">
                    <a:cs typeface="Times New Roman" panose="02020603050405020304" pitchFamily="18" charset="0"/>
                  </a:rPr>
                  <a: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𝑘</m:t>
                        </m:r>
                      </m:sub>
                    </m:sSub>
                  </m:oMath>
                </a14:m>
                <a:r>
                  <a:rPr lang="de-DE" sz="2000" dirty="0">
                    <a:latin typeface="Times New Roman" panose="02020603050405020304" pitchFamily="18" charset="0"/>
                    <a:cs typeface="Times New Roman" panose="02020603050405020304" pitchFamily="18" charset="0"/>
                  </a:rPr>
                  <a:t> gilt, wenn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𝑗</m:t>
                        </m:r>
                      </m:sub>
                    </m:sSub>
                  </m:oMath>
                </a14:m>
                <a:r>
                  <a:rPr lang="de-DE" sz="20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𝑗</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𝑘</m:t>
                        </m:r>
                      </m:sub>
                    </m:sSub>
                  </m:oMath>
                </a14:m>
                <a:r>
                  <a:rPr lang="de-DE" sz="2000" dirty="0">
                    <a:latin typeface="Times New Roman" panose="02020603050405020304" pitchFamily="18" charset="0"/>
                    <a:cs typeface="Times New Roman" panose="02020603050405020304" pitchFamily="18" charset="0"/>
                  </a:rPr>
                  <a:t> dann gilt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𝑖</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𝑘</m:t>
                        </m:r>
                      </m:sub>
                    </m:sSub>
                  </m:oMath>
                </a14:m>
                <a:r>
                  <a:rPr lang="de-DE" sz="2000" dirty="0">
                    <a:latin typeface="Times New Roman" panose="02020603050405020304" pitchFamily="18" charset="0"/>
                    <a:cs typeface="Times New Roman" panose="02020603050405020304" pitchFamily="18" charset="0"/>
                  </a:rPr>
                  <a:t> </a:t>
                </a:r>
              </a:p>
              <a:p>
                <a:pPr marL="457200" indent="-457200">
                  <a:buAutoNum type="arabicPeriod"/>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Daraus kann unter gewissen Stetigkeitsannahmen und der Annahme der Abgeschlossenheit eine Funktion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𝑊</m:t>
                        </m:r>
                        <m:r>
                          <a:rPr lang="de-DE" sz="2000" b="0" i="1" smtClean="0">
                            <a:latin typeface="Cambria Math" panose="02040503050406030204" pitchFamily="18" charset="0"/>
                            <a:cs typeface="Times New Roman" panose="02020603050405020304" pitchFamily="18" charset="0"/>
                          </a:rPr>
                          <m:t>(</m:t>
                        </m:r>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a:rPr lang="de-DE" sz="2000" b="0" i="1" smtClean="0">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auf den rationalen Zahlen definiert werden, mit</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𝑊</m:t>
                        </m:r>
                        <m:r>
                          <a:rPr lang="de-DE" sz="2000" i="1">
                            <a:latin typeface="Cambria Math" panose="02040503050406030204" pitchFamily="18" charset="0"/>
                            <a:cs typeface="Times New Roman" panose="02020603050405020304" pitchFamily="18" charset="0"/>
                          </a:rPr>
                          <m:t>(</m:t>
                        </m:r>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a:rPr lang="de-DE" sz="2000" i="1">
                        <a:latin typeface="Cambria Math" panose="02040503050406030204" pitchFamily="18" charset="0"/>
                        <a:cs typeface="Times New Roman" panose="02020603050405020304" pitchFamily="18" charset="0"/>
                      </a:rPr>
                      <m:t>)</m:t>
                    </m:r>
                  </m:oMath>
                </a14:m>
                <a:r>
                  <a:rPr lang="de-DE" sz="2000" dirty="0">
                    <a:latin typeface="Cambria Math" panose="02040503050406030204" pitchFamily="18" charset="0"/>
                    <a:ea typeface="Cambria Math" panose="02040503050406030204" pitchFamily="18" charset="0"/>
                    <a:cs typeface="Times New Roman" panose="02020603050405020304" pitchFamily="18" charset="0"/>
                  </a:rPr>
                  <a:t>≥</a:t>
                </a:r>
                <a:r>
                  <a:rPr lang="de-DE" sz="2000" dirty="0">
                    <a:cs typeface="Times New Roman" panose="02020603050405020304" pitchFamily="18" charset="0"/>
                  </a:rPr>
                  <a: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𝑊</m:t>
                        </m:r>
                        <m:r>
                          <a:rPr lang="de-DE" sz="2000" i="1">
                            <a:latin typeface="Cambria Math" panose="02040503050406030204" pitchFamily="18" charset="0"/>
                            <a:cs typeface="Times New Roman" panose="02020603050405020304" pitchFamily="18" charset="0"/>
                          </a:rPr>
                          <m:t>(</m:t>
                        </m:r>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𝑗</m:t>
                        </m:r>
                      </m:sub>
                    </m:sSub>
                    <m:r>
                      <a:rPr lang="de-DE" sz="2000" i="1">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genau dann, wenn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𝑗</m:t>
                        </m:r>
                      </m:sub>
                    </m:sSub>
                  </m:oMath>
                </a14:m>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Zusammen mit den </a:t>
                </a:r>
                <a:r>
                  <a:rPr lang="de-DE" sz="2000" dirty="0" err="1">
                    <a:latin typeface="Times New Roman" panose="02020603050405020304" pitchFamily="18" charset="0"/>
                    <a:cs typeface="Times New Roman" panose="02020603050405020304" pitchFamily="18" charset="0"/>
                  </a:rPr>
                  <a:t>indivuellen</a:t>
                </a:r>
                <a:r>
                  <a:rPr lang="de-DE" sz="2000" dirty="0">
                    <a:latin typeface="Times New Roman" panose="02020603050405020304" pitchFamily="18" charset="0"/>
                    <a:cs typeface="Times New Roman" panose="02020603050405020304" pitchFamily="18" charset="0"/>
                  </a:rPr>
                  <a:t> Nutzenfunktionen </a:t>
                </a:r>
                <a14:m>
                  <m:oMath xmlns:m="http://schemas.openxmlformats.org/officeDocument/2006/math">
                    <m:sSub>
                      <m:sSubPr>
                        <m:ctrlPr>
                          <a:rPr lang="de-DE" sz="2000" i="1" smtClean="0">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𝑢</m:t>
                        </m:r>
                      </m:e>
                      <m:sub>
                        <m:r>
                          <a:rPr lang="de-DE" sz="2000" b="0" i="1" smtClean="0">
                            <a:latin typeface="Cambria Math" panose="02040503050406030204" pitchFamily="18" charset="0"/>
                            <a:cs typeface="Times New Roman" panose="02020603050405020304" pitchFamily="18" charset="0"/>
                          </a:rPr>
                          <m:t>𝑟</m:t>
                        </m:r>
                      </m:sub>
                    </m:sSub>
                    <m:d>
                      <m:dPr>
                        <m:ctrlPr>
                          <a:rPr lang="de-DE" sz="2000" i="1" smtClean="0">
                            <a:latin typeface="Cambria Math" panose="02040503050406030204" pitchFamily="18" charset="0"/>
                            <a:cs typeface="Times New Roman" panose="02020603050405020304" pitchFamily="18" charset="0"/>
                          </a:rPr>
                        </m:ctrlPr>
                      </m:dPr>
                      <m:e>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𝑥</m:t>
                            </m:r>
                          </m:e>
                          <m:sub>
                            <m:r>
                              <a:rPr lang="de-DE" sz="2000" i="1">
                                <a:latin typeface="Cambria Math" panose="02040503050406030204" pitchFamily="18" charset="0"/>
                                <a:cs typeface="Times New Roman" panose="02020603050405020304" pitchFamily="18" charset="0"/>
                              </a:rPr>
                              <m:t>𝑟</m:t>
                            </m:r>
                          </m:sub>
                        </m:sSub>
                      </m:e>
                    </m:d>
                  </m:oMath>
                </a14:m>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läßt</a:t>
                </a:r>
                <a:r>
                  <a:rPr lang="de-DE" sz="2000" dirty="0">
                    <a:latin typeface="Times New Roman" panose="02020603050405020304" pitchFamily="18" charset="0"/>
                    <a:cs typeface="Times New Roman" panose="02020603050405020304" pitchFamily="18" charset="0"/>
                  </a:rPr>
                  <a:t> sich die Wohlfahrtsfunktion auch über den Nutzen definieren</a:t>
                </a:r>
              </a:p>
              <a:p>
                <a:r>
                  <a:rPr lang="de-DE" sz="2000" b="0" dirty="0">
                    <a:latin typeface="Times New Roman" panose="02020603050405020304" pitchFamily="18" charset="0"/>
                    <a:cs typeface="Times New Roman" panose="02020603050405020304" pitchFamily="18" charset="0"/>
                  </a:rPr>
                  <a:t>					</a:t>
                </a:r>
                <a14:m>
                  <m:oMath xmlns:m="http://schemas.openxmlformats.org/officeDocument/2006/math">
                    <m:r>
                      <m:rPr>
                        <m:sty m:val="p"/>
                      </m:rPr>
                      <a:rPr lang="de-DE" sz="2000" b="0" i="0" smtClean="0">
                        <a:latin typeface="Cambria Math" panose="02040503050406030204" pitchFamily="18" charset="0"/>
                        <a:cs typeface="Times New Roman" panose="02020603050405020304" pitchFamily="18" charset="0"/>
                      </a:rPr>
                      <m:t>W</m:t>
                    </m:r>
                    <m:r>
                      <a:rPr lang="de-DE" sz="2000" b="0" i="0" smtClean="0">
                        <a:latin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b="0" i="1" smtClean="0">
                            <a:latin typeface="Cambria Math" panose="02040503050406030204" pitchFamily="18" charset="0"/>
                            <a:cs typeface="Times New Roman" panose="02020603050405020304" pitchFamily="18" charset="0"/>
                          </a:rPr>
                          <m:t>1,…,</m:t>
                        </m:r>
                      </m:sub>
                    </m:sSub>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b="0" i="1" smtClean="0">
                            <a:latin typeface="Cambria Math" panose="02040503050406030204" pitchFamily="18" charset="0"/>
                            <a:cs typeface="Times New Roman" panose="02020603050405020304" pitchFamily="18" charset="0"/>
                          </a:rPr>
                          <m:t>𝑛</m:t>
                        </m:r>
                      </m:sub>
                    </m:sSub>
                    <m:r>
                      <a:rPr lang="de-DE" sz="2000" i="1">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a:t>
                </a:r>
              </a:p>
              <a:p>
                <a:endParaRPr lang="de-DE" sz="1600" dirty="0">
                  <a:latin typeface="Times New Roman" panose="02020603050405020304" pitchFamily="18" charset="0"/>
                  <a:cs typeface="Times New Roman" panose="02020603050405020304" pitchFamily="18" charset="0"/>
                </a:endParaRPr>
              </a:p>
              <a:p>
                <a:r>
                  <a:rPr lang="de-DE" sz="1600" dirty="0">
                    <a:latin typeface="Times New Roman" panose="02020603050405020304" pitchFamily="18" charset="0"/>
                    <a:cs typeface="Times New Roman" panose="02020603050405020304" pitchFamily="18" charset="0"/>
                  </a:rPr>
                  <a:t>1) </a:t>
                </a:r>
                <a:r>
                  <a:rPr lang="en-US" sz="1600" dirty="0">
                    <a:latin typeface="Times New Roman" panose="02020603050405020304" pitchFamily="18" charset="0"/>
                    <a:cs typeface="Times New Roman" panose="02020603050405020304" pitchFamily="18" charset="0"/>
                  </a:rPr>
                  <a:t>Bergson, A </a:t>
                </a:r>
                <a:r>
                  <a:rPr lang="en-US" sz="1600" i="1" dirty="0">
                    <a:latin typeface="Times New Roman" panose="02020603050405020304" pitchFamily="18" charset="0"/>
                    <a:cs typeface="Times New Roman" panose="02020603050405020304" pitchFamily="18" charset="0"/>
                  </a:rPr>
                  <a:t>A reformulation of certain aspects of welfare economics </a:t>
                </a:r>
                <a:r>
                  <a:rPr lang="en-US" sz="1600" dirty="0">
                    <a:latin typeface="Times New Roman" panose="02020603050405020304" pitchFamily="18" charset="0"/>
                    <a:cs typeface="Times New Roman" panose="02020603050405020304" pitchFamily="18" charset="0"/>
                  </a:rPr>
                  <a:t>(1938), The Quarterly Journal of Economics. 52, Nr. 2, S. 310–334</a:t>
                </a:r>
                <a:endParaRPr lang="de-DE" sz="16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 y="395306"/>
                <a:ext cx="8684576" cy="6067387"/>
              </a:xfrm>
              <a:prstGeom prst="rect">
                <a:avLst/>
              </a:prstGeom>
              <a:blipFill>
                <a:blip r:embed="rId2"/>
                <a:stretch>
                  <a:fillRect l="-632" t="-603" r="-211" b="-1709"/>
                </a:stretch>
              </a:blipFill>
            </p:spPr>
            <p:txBody>
              <a:bodyPr/>
              <a:lstStyle/>
              <a:p>
                <a:r>
                  <a:rPr lang="de-DE">
                    <a:noFill/>
                  </a:rPr>
                  <a:t> </a:t>
                </a:r>
              </a:p>
            </p:txBody>
          </p:sp>
        </mc:Fallback>
      </mc:AlternateContent>
      <p:sp>
        <p:nvSpPr>
          <p:cNvPr id="4" name="Rechteck 3">
            <a:extLst>
              <a:ext uri="{FF2B5EF4-FFF2-40B4-BE49-F238E27FC236}">
                <a16:creationId xmlns:a16="http://schemas.microsoft.com/office/drawing/2014/main" id="{6A70F048-1B01-48BA-93B3-45BA576B3635}"/>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30533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Nutzenmöglichkeiten und Wohlfahrtsfunktion</a:t>
            </a:r>
          </a:p>
        </p:txBody>
      </p:sp>
      <p:grpSp>
        <p:nvGrpSpPr>
          <p:cNvPr id="7" name="Gruppieren 6">
            <a:extLst>
              <a:ext uri="{FF2B5EF4-FFF2-40B4-BE49-F238E27FC236}">
                <a16:creationId xmlns:a16="http://schemas.microsoft.com/office/drawing/2014/main" id="{96C8EE8D-034E-4AE1-8B13-2FBC5EF6A4EC}"/>
              </a:ext>
            </a:extLst>
          </p:cNvPr>
          <p:cNvGrpSpPr/>
          <p:nvPr/>
        </p:nvGrpSpPr>
        <p:grpSpPr>
          <a:xfrm>
            <a:off x="737283" y="659549"/>
            <a:ext cx="7396716" cy="5167421"/>
            <a:chOff x="1711842" y="845289"/>
            <a:chExt cx="7396716" cy="5167421"/>
          </a:xfrm>
        </p:grpSpPr>
        <p:cxnSp>
          <p:nvCxnSpPr>
            <p:cNvPr id="3" name="Gerade Verbindung mit Pfeil 2">
              <a:extLst>
                <a:ext uri="{FF2B5EF4-FFF2-40B4-BE49-F238E27FC236}">
                  <a16:creationId xmlns:a16="http://schemas.microsoft.com/office/drawing/2014/main" id="{A6E1D633-4C17-4989-BF96-083B4943EB23}"/>
                </a:ext>
              </a:extLst>
            </p:cNvPr>
            <p:cNvCxnSpPr>
              <a:cxnSpLocks/>
            </p:cNvCxnSpPr>
            <p:nvPr/>
          </p:nvCxnSpPr>
          <p:spPr>
            <a:xfrm flipH="1" flipV="1">
              <a:off x="1711842" y="845289"/>
              <a:ext cx="74428" cy="516742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DB0C9E4A-1742-401A-8F0F-D83893C7BD67}"/>
                </a:ext>
              </a:extLst>
            </p:cNvPr>
            <p:cNvCxnSpPr>
              <a:cxnSpLocks/>
            </p:cNvCxnSpPr>
            <p:nvPr/>
          </p:nvCxnSpPr>
          <p:spPr>
            <a:xfrm flipV="1">
              <a:off x="1786270" y="6012709"/>
              <a:ext cx="7322288"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3" name="Freihandform: Form 12">
            <a:extLst>
              <a:ext uri="{FF2B5EF4-FFF2-40B4-BE49-F238E27FC236}">
                <a16:creationId xmlns:a16="http://schemas.microsoft.com/office/drawing/2014/main" id="{CE2FB305-AE35-4B0E-B939-3FE2CFEE5733}"/>
              </a:ext>
            </a:extLst>
          </p:cNvPr>
          <p:cNvSpPr/>
          <p:nvPr/>
        </p:nvSpPr>
        <p:spPr>
          <a:xfrm>
            <a:off x="4969042" y="2571762"/>
            <a:ext cx="2686050" cy="2185988"/>
          </a:xfrm>
          <a:custGeom>
            <a:avLst/>
            <a:gdLst>
              <a:gd name="connsiteX0" fmla="*/ 0 w 2686050"/>
              <a:gd name="connsiteY0" fmla="*/ 0 h 2185988"/>
              <a:gd name="connsiteX1" fmla="*/ 728663 w 2686050"/>
              <a:gd name="connsiteY1" fmla="*/ 1685925 h 2185988"/>
              <a:gd name="connsiteX2" fmla="*/ 2686050 w 2686050"/>
              <a:gd name="connsiteY2" fmla="*/ 2185988 h 2185988"/>
            </a:gdLst>
            <a:ahLst/>
            <a:cxnLst>
              <a:cxn ang="0">
                <a:pos x="connsiteX0" y="connsiteY0"/>
              </a:cxn>
              <a:cxn ang="0">
                <a:pos x="connsiteX1" y="connsiteY1"/>
              </a:cxn>
              <a:cxn ang="0">
                <a:pos x="connsiteX2" y="connsiteY2"/>
              </a:cxn>
            </a:cxnLst>
            <a:rect l="l" t="t" r="r" b="b"/>
            <a:pathLst>
              <a:path w="2686050" h="2185988">
                <a:moveTo>
                  <a:pt x="0" y="0"/>
                </a:moveTo>
                <a:cubicBezTo>
                  <a:pt x="140494" y="660797"/>
                  <a:pt x="280988" y="1321594"/>
                  <a:pt x="728663" y="1685925"/>
                </a:cubicBezTo>
                <a:cubicBezTo>
                  <a:pt x="1176338" y="2050256"/>
                  <a:pt x="1931194" y="2118122"/>
                  <a:pt x="2686050" y="2185988"/>
                </a:cubicBezTo>
              </a:path>
            </a:pathLst>
          </a:cu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14" name="Rechteck 13">
                <a:extLst>
                  <a:ext uri="{FF2B5EF4-FFF2-40B4-BE49-F238E27FC236}">
                    <a16:creationId xmlns:a16="http://schemas.microsoft.com/office/drawing/2014/main" id="{92E728F5-609E-48E1-868A-CC3AA928BC56}"/>
                  </a:ext>
                </a:extLst>
              </p:cNvPr>
              <p:cNvSpPr/>
              <p:nvPr/>
            </p:nvSpPr>
            <p:spPr>
              <a:xfrm>
                <a:off x="7661370" y="5824642"/>
                <a:ext cx="565411"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1</m:t>
                          </m:r>
                        </m:sub>
                      </m:sSub>
                    </m:oMath>
                  </m:oMathPara>
                </a14:m>
                <a:endParaRPr lang="de-DE" sz="2400" dirty="0"/>
              </a:p>
            </p:txBody>
          </p:sp>
        </mc:Choice>
        <mc:Fallback xmlns="">
          <p:sp>
            <p:nvSpPr>
              <p:cNvPr id="14" name="Rechteck 13">
                <a:extLst>
                  <a:ext uri="{FF2B5EF4-FFF2-40B4-BE49-F238E27FC236}">
                    <a16:creationId xmlns:a16="http://schemas.microsoft.com/office/drawing/2014/main" id="{92E728F5-609E-48E1-868A-CC3AA928BC56}"/>
                  </a:ext>
                </a:extLst>
              </p:cNvPr>
              <p:cNvSpPr>
                <a:spLocks noRot="1" noChangeAspect="1" noMove="1" noResize="1" noEditPoints="1" noAdjustHandles="1" noChangeArrowheads="1" noChangeShapeType="1" noTextEdit="1"/>
              </p:cNvSpPr>
              <p:nvPr/>
            </p:nvSpPr>
            <p:spPr>
              <a:xfrm>
                <a:off x="7661370" y="5824642"/>
                <a:ext cx="565411" cy="461665"/>
              </a:xfrm>
              <a:prstGeom prst="rect">
                <a:avLst/>
              </a:prstGeom>
              <a:blipFill>
                <a:blip r:embed="rId2"/>
                <a:stretch>
                  <a:fillRect b="-1316"/>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5" name="Rechteck 14">
                <a:extLst>
                  <a:ext uri="{FF2B5EF4-FFF2-40B4-BE49-F238E27FC236}">
                    <a16:creationId xmlns:a16="http://schemas.microsoft.com/office/drawing/2014/main" id="{AE481E59-C7A6-477F-ABFD-D341DA98CA46}"/>
                  </a:ext>
                </a:extLst>
              </p:cNvPr>
              <p:cNvSpPr/>
              <p:nvPr/>
            </p:nvSpPr>
            <p:spPr>
              <a:xfrm>
                <a:off x="171872" y="657222"/>
                <a:ext cx="572529"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2</m:t>
                          </m:r>
                        </m:sub>
                      </m:sSub>
                    </m:oMath>
                  </m:oMathPara>
                </a14:m>
                <a:endParaRPr lang="de-DE" sz="2400" dirty="0"/>
              </a:p>
            </p:txBody>
          </p:sp>
        </mc:Choice>
        <mc:Fallback xmlns="">
          <p:sp>
            <p:nvSpPr>
              <p:cNvPr id="15" name="Rechteck 14">
                <a:extLst>
                  <a:ext uri="{FF2B5EF4-FFF2-40B4-BE49-F238E27FC236}">
                    <a16:creationId xmlns:a16="http://schemas.microsoft.com/office/drawing/2014/main" id="{AE481E59-C7A6-477F-ABFD-D341DA98CA46}"/>
                  </a:ext>
                </a:extLst>
              </p:cNvPr>
              <p:cNvSpPr>
                <a:spLocks noRot="1" noChangeAspect="1" noMove="1" noResize="1" noEditPoints="1" noAdjustHandles="1" noChangeArrowheads="1" noChangeShapeType="1" noTextEdit="1"/>
              </p:cNvSpPr>
              <p:nvPr/>
            </p:nvSpPr>
            <p:spPr>
              <a:xfrm>
                <a:off x="171872" y="657222"/>
                <a:ext cx="572529" cy="461665"/>
              </a:xfrm>
              <a:prstGeom prst="rect">
                <a:avLst/>
              </a:prstGeom>
              <a:blipFill>
                <a:blip r:embed="rId3"/>
                <a:stretch>
                  <a:fillRect/>
                </a:stretch>
              </a:blipFill>
            </p:spPr>
            <p:txBody>
              <a:bodyPr/>
              <a:lstStyle/>
              <a:p>
                <a:r>
                  <a:rPr lang="de-DE">
                    <a:noFill/>
                  </a:rPr>
                  <a:t> </a:t>
                </a:r>
              </a:p>
            </p:txBody>
          </p:sp>
        </mc:Fallback>
      </mc:AlternateContent>
      <p:sp>
        <p:nvSpPr>
          <p:cNvPr id="16" name="Textfeld 15">
            <a:extLst>
              <a:ext uri="{FF2B5EF4-FFF2-40B4-BE49-F238E27FC236}">
                <a16:creationId xmlns:a16="http://schemas.microsoft.com/office/drawing/2014/main" id="{41542390-D751-4642-94FD-8A57657133EC}"/>
              </a:ext>
            </a:extLst>
          </p:cNvPr>
          <p:cNvSpPr txBox="1"/>
          <p:nvPr/>
        </p:nvSpPr>
        <p:spPr>
          <a:xfrm>
            <a:off x="4338473" y="1996878"/>
            <a:ext cx="3586495"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Wohlfahrtsindifferenzkurve</a:t>
            </a:r>
          </a:p>
        </p:txBody>
      </p:sp>
      <p:sp>
        <p:nvSpPr>
          <p:cNvPr id="17" name="Textfeld 16">
            <a:extLst>
              <a:ext uri="{FF2B5EF4-FFF2-40B4-BE49-F238E27FC236}">
                <a16:creationId xmlns:a16="http://schemas.microsoft.com/office/drawing/2014/main" id="{8B427484-E417-440E-B1CC-C07137EDFA19}"/>
              </a:ext>
            </a:extLst>
          </p:cNvPr>
          <p:cNvSpPr txBox="1"/>
          <p:nvPr/>
        </p:nvSpPr>
        <p:spPr>
          <a:xfrm>
            <a:off x="1112639" y="1306708"/>
            <a:ext cx="3360215"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Nutzenmöglichkeitskurve</a:t>
            </a:r>
          </a:p>
        </p:txBody>
      </p:sp>
      <p:sp>
        <p:nvSpPr>
          <p:cNvPr id="12" name="Rechteck 11">
            <a:extLst>
              <a:ext uri="{FF2B5EF4-FFF2-40B4-BE49-F238E27FC236}">
                <a16:creationId xmlns:a16="http://schemas.microsoft.com/office/drawing/2014/main" id="{EE536050-0EA6-47B3-81AD-172A5CA86F89}"/>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Freihandform: Form 1">
            <a:extLst>
              <a:ext uri="{FF2B5EF4-FFF2-40B4-BE49-F238E27FC236}">
                <a16:creationId xmlns:a16="http://schemas.microsoft.com/office/drawing/2014/main" id="{67A29649-4773-AE44-B1E6-8C71D66FF418}"/>
              </a:ext>
            </a:extLst>
          </p:cNvPr>
          <p:cNvSpPr/>
          <p:nvPr/>
        </p:nvSpPr>
        <p:spPr>
          <a:xfrm>
            <a:off x="779489" y="1633928"/>
            <a:ext cx="5876144" cy="4167265"/>
          </a:xfrm>
          <a:custGeom>
            <a:avLst/>
            <a:gdLst>
              <a:gd name="connsiteX0" fmla="*/ 0 w 5561350"/>
              <a:gd name="connsiteY0" fmla="*/ 0 h 4167265"/>
              <a:gd name="connsiteX1" fmla="*/ 3492708 w 5561350"/>
              <a:gd name="connsiteY1" fmla="*/ 1364105 h 4167265"/>
              <a:gd name="connsiteX2" fmla="*/ 5561350 w 5561350"/>
              <a:gd name="connsiteY2" fmla="*/ 4167265 h 4167265"/>
              <a:gd name="connsiteX3" fmla="*/ 5561350 w 5561350"/>
              <a:gd name="connsiteY3" fmla="*/ 4167265 h 4167265"/>
            </a:gdLst>
            <a:ahLst/>
            <a:cxnLst>
              <a:cxn ang="0">
                <a:pos x="connsiteX0" y="connsiteY0"/>
              </a:cxn>
              <a:cxn ang="0">
                <a:pos x="connsiteX1" y="connsiteY1"/>
              </a:cxn>
              <a:cxn ang="0">
                <a:pos x="connsiteX2" y="connsiteY2"/>
              </a:cxn>
              <a:cxn ang="0">
                <a:pos x="connsiteX3" y="connsiteY3"/>
              </a:cxn>
            </a:cxnLst>
            <a:rect l="l" t="t" r="r" b="b"/>
            <a:pathLst>
              <a:path w="5561350" h="4167265">
                <a:moveTo>
                  <a:pt x="0" y="0"/>
                </a:moveTo>
                <a:cubicBezTo>
                  <a:pt x="1282908" y="334780"/>
                  <a:pt x="2565816" y="669561"/>
                  <a:pt x="3492708" y="1364105"/>
                </a:cubicBezTo>
                <a:cubicBezTo>
                  <a:pt x="4419600" y="2058649"/>
                  <a:pt x="5561350" y="4167265"/>
                  <a:pt x="5561350" y="4167265"/>
                </a:cubicBezTo>
                <a:lnTo>
                  <a:pt x="5561350" y="4167265"/>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83890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Spezielle Wohlfahrtsfunktionen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 y="811880"/>
                <a:ext cx="8684576" cy="5456861"/>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Utilitaristische Wohlfahrtsfunktion: </a:t>
                </a:r>
                <a14:m>
                  <m:oMath xmlns:m="http://schemas.openxmlformats.org/officeDocument/2006/math">
                    <m:r>
                      <a:rPr lang="de-DE" sz="2000" b="0" i="1" smtClean="0">
                        <a:latin typeface="Cambria Math" panose="02040503050406030204" pitchFamily="18" charset="0"/>
                        <a:cs typeface="Times New Roman" panose="02020603050405020304" pitchFamily="18" charset="0"/>
                      </a:rPr>
                      <m:t>𝑊</m:t>
                    </m:r>
                    <m:d>
                      <m:dPr>
                        <m:ctrlPr>
                          <a:rPr lang="de-DE" sz="2000" b="0" i="1" smtClean="0">
                            <a:latin typeface="Cambria Math" panose="02040503050406030204" pitchFamily="18" charset="0"/>
                            <a:cs typeface="Times New Roman" panose="02020603050405020304" pitchFamily="18" charset="0"/>
                          </a:rPr>
                        </m:ctrlPr>
                      </m:dPr>
                      <m:e>
                        <m:r>
                          <a:rPr lang="de-DE" sz="2000" b="0" i="1" smtClean="0">
                            <a:latin typeface="Cambria Math" panose="02040503050406030204" pitchFamily="18" charset="0"/>
                            <a:cs typeface="Times New Roman" panose="02020603050405020304" pitchFamily="18" charset="0"/>
                          </a:rPr>
                          <m:t>𝑥</m:t>
                        </m:r>
                      </m:e>
                    </m:d>
                    <m:r>
                      <a:rPr lang="de-DE" sz="2000" b="0" i="1" smtClean="0">
                        <a:latin typeface="Cambria Math" panose="02040503050406030204" pitchFamily="18" charset="0"/>
                        <a:cs typeface="Times New Roman" panose="02020603050405020304" pitchFamily="18" charset="0"/>
                      </a:rPr>
                      <m:t>=</m:t>
                    </m:r>
                    <m:nary>
                      <m:naryPr>
                        <m:chr m:val="∑"/>
                        <m:ctrlPr>
                          <a:rPr lang="pt-BR" sz="2000" b="0" i="1" smtClean="0">
                            <a:latin typeface="Cambria Math" panose="02040503050406030204" pitchFamily="18" charset="0"/>
                            <a:cs typeface="Times New Roman" panose="02020603050405020304" pitchFamily="18" charset="0"/>
                          </a:rPr>
                        </m:ctrlPr>
                      </m:naryPr>
                      <m:sub>
                        <m:r>
                          <m:rPr>
                            <m:brk m:alnAt="23"/>
                          </m:rPr>
                          <a:rPr lang="de-DE" sz="2000" b="0" i="1" smtClean="0">
                            <a:latin typeface="Cambria Math" panose="02040503050406030204" pitchFamily="18" charset="0"/>
                            <a:cs typeface="Times New Roman" panose="02020603050405020304" pitchFamily="18" charset="0"/>
                          </a:rPr>
                          <m:t>𝑖</m:t>
                        </m:r>
                        <m:r>
                          <a:rPr lang="pt-BR" sz="2000" b="0" i="1" smtClean="0">
                            <a:latin typeface="Cambria Math" panose="02040503050406030204" pitchFamily="18" charset="0"/>
                            <a:cs typeface="Times New Roman" panose="02020603050405020304" pitchFamily="18" charset="0"/>
                          </a:rPr>
                          <m:t>=0</m:t>
                        </m:r>
                      </m:sub>
                      <m:sup>
                        <m:r>
                          <a:rPr lang="pt-BR" sz="2000" b="0" i="1" smtClean="0">
                            <a:latin typeface="Cambria Math" panose="02040503050406030204" pitchFamily="18" charset="0"/>
                            <a:cs typeface="Times New Roman" panose="02020603050405020304" pitchFamily="18" charset="0"/>
                          </a:rPr>
                          <m:t>𝑛</m:t>
                        </m:r>
                      </m:sup>
                      <m:e>
                        <m:sSub>
                          <m:sSubPr>
                            <m:ctrlPr>
                              <a:rPr lang="de-DE" sz="2000" i="1" dirty="0">
                                <a:latin typeface="Cambria Math" panose="02040503050406030204" pitchFamily="18" charset="0"/>
                                <a:cs typeface="Times New Roman" panose="02020603050405020304" pitchFamily="18" charset="0"/>
                              </a:rPr>
                            </m:ctrlPr>
                          </m:sSubPr>
                          <m:e>
                            <m:r>
                              <m:rPr>
                                <m:sty m:val="p"/>
                              </m:rPr>
                              <a:rPr lang="el-GR" sz="2000" i="1">
                                <a:latin typeface="Cambria Math" panose="02040503050406030204" pitchFamily="18" charset="0"/>
                                <a:cs typeface="Times New Roman" panose="02020603050405020304" pitchFamily="18" charset="0"/>
                              </a:rPr>
                              <m:t>α</m:t>
                            </m:r>
                          </m:e>
                          <m:sub>
                            <m:r>
                              <a:rPr lang="de-DE" sz="2000" i="1" dirty="0">
                                <a:latin typeface="Cambria Math" panose="02040503050406030204" pitchFamily="18" charset="0"/>
                                <a:cs typeface="Times New Roman" panose="02020603050405020304" pitchFamily="18" charset="0"/>
                              </a:rPr>
                              <m:t>𝑖</m:t>
                            </m:r>
                          </m:sub>
                        </m:sSub>
                        <m:sSub>
                          <m:sSubPr>
                            <m:ctrlPr>
                              <a:rPr lang="de-DE" sz="2000" i="1" dirty="0">
                                <a:latin typeface="Cambria Math" panose="02040503050406030204" pitchFamily="18" charset="0"/>
                                <a:cs typeface="Times New Roman" panose="02020603050405020304" pitchFamily="18" charset="0"/>
                              </a:rPr>
                            </m:ctrlPr>
                          </m:sSubPr>
                          <m:e>
                            <m:r>
                              <a:rPr lang="de-DE" sz="2000" b="0" i="1" dirty="0" smtClean="0">
                                <a:latin typeface="Cambria Math" panose="02040503050406030204" pitchFamily="18" charset="0"/>
                                <a:cs typeface="Times New Roman" panose="02020603050405020304" pitchFamily="18" charset="0"/>
                              </a:rPr>
                              <m:t>𝑢</m:t>
                            </m:r>
                          </m:e>
                          <m:sub>
                            <m:r>
                              <a:rPr lang="de-DE" sz="2000" i="1" dirty="0">
                                <a:latin typeface="Cambria Math" panose="02040503050406030204" pitchFamily="18" charset="0"/>
                                <a:cs typeface="Times New Roman" panose="02020603050405020304" pitchFamily="18" charset="0"/>
                              </a:rPr>
                              <m:t>𝑖</m:t>
                            </m:r>
                          </m:sub>
                        </m:sSub>
                        <m:r>
                          <a:rPr lang="de-DE" sz="2000" b="0" i="1" dirty="0" smtClean="0">
                            <a:latin typeface="Cambria Math" panose="02040503050406030204" pitchFamily="18" charset="0"/>
                            <a:cs typeface="Times New Roman" panose="02020603050405020304" pitchFamily="18" charset="0"/>
                          </a:rPr>
                          <m:t>(</m:t>
                        </m:r>
                        <m:r>
                          <a:rPr lang="de-DE" sz="2000" b="0" i="1" dirty="0" smtClean="0">
                            <a:latin typeface="Cambria Math" panose="02040503050406030204" pitchFamily="18" charset="0"/>
                            <a:cs typeface="Times New Roman" panose="02020603050405020304" pitchFamily="18" charset="0"/>
                          </a:rPr>
                          <m:t>𝑥</m:t>
                        </m:r>
                        <m:r>
                          <a:rPr lang="de-DE" sz="2000" b="0" i="1" dirty="0" smtClean="0">
                            <a:latin typeface="Cambria Math" panose="02040503050406030204" pitchFamily="18" charset="0"/>
                            <a:cs typeface="Times New Roman" panose="02020603050405020304" pitchFamily="18" charset="0"/>
                          </a:rPr>
                          <m:t>)</m:t>
                        </m:r>
                      </m:e>
                    </m:nary>
                  </m:oMath>
                </a14:m>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a:t>
                </a:r>
              </a:p>
              <a:p>
                <a:r>
                  <a:rPr lang="de-DE" sz="2000" dirty="0">
                    <a:latin typeface="Times New Roman" panose="02020603050405020304" pitchFamily="18" charset="0"/>
                    <a:cs typeface="Times New Roman" panose="02020603050405020304" pitchFamily="18" charset="0"/>
                  </a:rPr>
                  <a:t>	</a:t>
                </a:r>
              </a:p>
              <a:p>
                <a:r>
                  <a:rPr lang="de-DE" sz="2000" dirty="0">
                    <a:latin typeface="Times New Roman" panose="02020603050405020304" pitchFamily="18" charset="0"/>
                    <a:cs typeface="Times New Roman" panose="02020603050405020304" pitchFamily="18" charset="0"/>
                  </a:rPr>
                  <a:t>Ein gerechter Zustand wird dadurch erreicht, dass die gewichtete Summe individuellen Glücksempfinden maximiert wird. Individuelle Nutzen können damit direkt gegeneinander aufgewogen werden.</a:t>
                </a:r>
              </a:p>
              <a:p>
                <a:r>
                  <a:rPr lang="de-DE" sz="2000" dirty="0">
                    <a:latin typeface="Times New Roman" panose="02020603050405020304" pitchFamily="18" charset="0"/>
                    <a:cs typeface="Times New Roman" panose="02020603050405020304" pitchFamily="18" charset="0"/>
                  </a:rPr>
                  <a:t>	(Bentham, J. (1748 – 1832) und Mill, J.S. (1806 – 1873)).</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Aus heutiger Sicht erscheint dieser Ansatz, dass das Glück des einen das Glück der anderen aufwiegen kann mitunter unsozial, bzw. aufgrund der Gewichtung relativ willkürlich. Zur Wende des 18./19.Jh. des sich in der Industriellen Revolution befindlichen Vereinigten Königreichs mit seinem sich ausbildenden Proletariat (Manchesterkapitalismus) erscheint die Idee in die soziale Wohlfahrt das Glück einer immer größer werdenden Schicht von relativ armen Menschen einzubeziehen dagegen 	eher sozialrevolutionär. </a:t>
                </a:r>
              </a:p>
              <a:p>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 y="811880"/>
                <a:ext cx="8684576" cy="5456861"/>
              </a:xfrm>
              <a:prstGeom prst="rect">
                <a:avLst/>
              </a:prstGeom>
              <a:blipFill>
                <a:blip r:embed="rId2"/>
                <a:stretch>
                  <a:fillRect l="-702" t="-8939" r="-632"/>
                </a:stretch>
              </a:blipFill>
            </p:spPr>
            <p:txBody>
              <a:bodyPr/>
              <a:lstStyle/>
              <a:p>
                <a:r>
                  <a:rPr lang="de-DE">
                    <a:noFill/>
                  </a:rPr>
                  <a:t> </a:t>
                </a:r>
              </a:p>
            </p:txBody>
          </p:sp>
        </mc:Fallback>
      </mc:AlternateContent>
      <p:sp>
        <p:nvSpPr>
          <p:cNvPr id="4" name="Rechteck 3">
            <a:extLst>
              <a:ext uri="{FF2B5EF4-FFF2-40B4-BE49-F238E27FC236}">
                <a16:creationId xmlns:a16="http://schemas.microsoft.com/office/drawing/2014/main" id="{392A6B4C-A06C-4423-937C-7AFDCC182716}"/>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29527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Spezielle Wohlfahrtsfunktionen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 y="471634"/>
                <a:ext cx="8684576" cy="5456861"/>
              </a:xfrm>
              <a:prstGeom prst="rect">
                <a:avLst/>
              </a:prstGeom>
              <a:noFill/>
            </p:spPr>
            <p:txBody>
              <a:bodyPr wrap="square" rtlCol="0">
                <a:noAutofit/>
              </a:bodyPr>
              <a:lstStyle/>
              <a:p>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Rawlssche Wohlfahrtsfunktion: </a:t>
                </a:r>
                <a14:m>
                  <m:oMath xmlns:m="http://schemas.openxmlformats.org/officeDocument/2006/math">
                    <m:r>
                      <a:rPr lang="de-DE" sz="2000" i="1">
                        <a:latin typeface="Cambria Math" panose="02040503050406030204" pitchFamily="18" charset="0"/>
                        <a:cs typeface="Times New Roman" panose="02020603050405020304" pitchFamily="18" charset="0"/>
                      </a:rPr>
                      <m:t>𝑊</m:t>
                    </m:r>
                    <m:d>
                      <m:dPr>
                        <m:ctrlPr>
                          <a:rPr lang="de-DE" sz="2000" i="1">
                            <a:latin typeface="Cambria Math" panose="02040503050406030204" pitchFamily="18" charset="0"/>
                            <a:cs typeface="Times New Roman" panose="02020603050405020304" pitchFamily="18" charset="0"/>
                          </a:rPr>
                        </m:ctrlPr>
                      </m:dPr>
                      <m:e>
                        <m:r>
                          <a:rPr lang="de-DE" sz="2000" i="1">
                            <a:latin typeface="Cambria Math" panose="02040503050406030204" pitchFamily="18" charset="0"/>
                            <a:cs typeface="Times New Roman" panose="02020603050405020304" pitchFamily="18" charset="0"/>
                          </a:rPr>
                          <m:t>𝑥</m:t>
                        </m:r>
                      </m:e>
                    </m:d>
                    <m:r>
                      <a:rPr lang="de-DE" sz="2000" i="1">
                        <a:latin typeface="Cambria Math" panose="02040503050406030204" pitchFamily="18" charset="0"/>
                        <a:cs typeface="Times New Roman" panose="02020603050405020304" pitchFamily="18" charset="0"/>
                      </a:rPr>
                      <m:t>=</m:t>
                    </m:r>
                    <m:sSub>
                      <m:sSubPr>
                        <m:ctrlPr>
                          <a:rPr lang="de-DE" sz="2000" i="1" dirty="0">
                            <a:latin typeface="Cambria Math" panose="02040503050406030204" pitchFamily="18" charset="0"/>
                            <a:cs typeface="Times New Roman" panose="02020603050405020304" pitchFamily="18" charset="0"/>
                          </a:rPr>
                        </m:ctrlPr>
                      </m:sSubPr>
                      <m:e>
                        <m:r>
                          <m:rPr>
                            <m:sty m:val="p"/>
                          </m:rPr>
                          <a:rPr lang="de-DE" sz="2000" b="0" i="0" dirty="0" smtClean="0">
                            <a:latin typeface="Cambria Math" panose="02040503050406030204" pitchFamily="18" charset="0"/>
                            <a:cs typeface="Times New Roman" panose="02020603050405020304" pitchFamily="18" charset="0"/>
                          </a:rPr>
                          <m:t>min</m:t>
                        </m:r>
                        <m:r>
                          <a:rPr lang="de-DE" sz="2000" b="0" i="1" dirty="0" smtClean="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𝑢</m:t>
                        </m:r>
                      </m:e>
                      <m:sub>
                        <m:r>
                          <a:rPr lang="de-DE" sz="2000" b="0" i="1" dirty="0" smtClean="0">
                            <a:latin typeface="Cambria Math" panose="02040503050406030204" pitchFamily="18" charset="0"/>
                            <a:cs typeface="Times New Roman" panose="02020603050405020304" pitchFamily="18" charset="0"/>
                          </a:rPr>
                          <m:t>1</m:t>
                        </m:r>
                      </m:sub>
                    </m:sSub>
                    <m:d>
                      <m:dPr>
                        <m:ctrlPr>
                          <a:rPr lang="de-DE" sz="2000" i="1" dirty="0">
                            <a:latin typeface="Cambria Math" panose="02040503050406030204" pitchFamily="18" charset="0"/>
                            <a:cs typeface="Times New Roman" panose="02020603050405020304" pitchFamily="18" charset="0"/>
                          </a:rPr>
                        </m:ctrlPr>
                      </m:dPr>
                      <m:e>
                        <m:r>
                          <a:rPr lang="de-DE" sz="2000" i="1" dirty="0">
                            <a:latin typeface="Cambria Math" panose="02040503050406030204" pitchFamily="18" charset="0"/>
                            <a:cs typeface="Times New Roman" panose="02020603050405020304" pitchFamily="18" charset="0"/>
                          </a:rPr>
                          <m:t>𝑥</m:t>
                        </m:r>
                      </m:e>
                    </m:d>
                    <m:r>
                      <a:rPr lang="de-DE" sz="2000" b="0" i="1" dirty="0" smtClean="0">
                        <a:latin typeface="Cambria Math" panose="02040503050406030204" pitchFamily="18" charset="0"/>
                        <a:cs typeface="Times New Roman" panose="02020603050405020304" pitchFamily="18" charset="0"/>
                      </a:rPr>
                      <m:t>,…,</m:t>
                    </m:r>
                    <m:sSub>
                      <m:sSubPr>
                        <m:ctrlPr>
                          <a:rPr lang="de-DE" sz="2000" i="1" dirty="0">
                            <a:latin typeface="Cambria Math" panose="02040503050406030204" pitchFamily="18" charset="0"/>
                            <a:cs typeface="Times New Roman" panose="02020603050405020304" pitchFamily="18" charset="0"/>
                          </a:rPr>
                        </m:ctrlPr>
                      </m:sSubPr>
                      <m:e>
                        <m:r>
                          <a:rPr lang="de-DE" sz="2000" i="1" dirty="0">
                            <a:latin typeface="Cambria Math" panose="02040503050406030204" pitchFamily="18" charset="0"/>
                            <a:cs typeface="Times New Roman" panose="02020603050405020304" pitchFamily="18" charset="0"/>
                          </a:rPr>
                          <m:t>𝑢</m:t>
                        </m:r>
                      </m:e>
                      <m:sub>
                        <m:r>
                          <a:rPr lang="de-DE" sz="2000" b="0" i="1" dirty="0" smtClean="0">
                            <a:latin typeface="Cambria Math" panose="02040503050406030204" pitchFamily="18" charset="0"/>
                            <a:cs typeface="Times New Roman" panose="02020603050405020304" pitchFamily="18" charset="0"/>
                          </a:rPr>
                          <m:t>𝑛</m:t>
                        </m:r>
                      </m:sub>
                    </m:sSub>
                    <m:d>
                      <m:dPr>
                        <m:ctrlPr>
                          <a:rPr lang="de-DE" sz="2000" i="1" dirty="0">
                            <a:latin typeface="Cambria Math" panose="02040503050406030204" pitchFamily="18" charset="0"/>
                            <a:cs typeface="Times New Roman" panose="02020603050405020304" pitchFamily="18" charset="0"/>
                          </a:rPr>
                        </m:ctrlPr>
                      </m:dPr>
                      <m:e>
                        <m:r>
                          <a:rPr lang="de-DE" sz="2000" i="1" dirty="0">
                            <a:latin typeface="Cambria Math" panose="02040503050406030204" pitchFamily="18" charset="0"/>
                            <a:cs typeface="Times New Roman" panose="02020603050405020304" pitchFamily="18" charset="0"/>
                          </a:rPr>
                          <m:t>𝑥</m:t>
                        </m:r>
                      </m:e>
                    </m:d>
                    <m:r>
                      <a:rPr lang="de-DE" sz="2000" b="0" i="1" dirty="0" smtClean="0">
                        <a:latin typeface="Cambria Math" panose="02040503050406030204" pitchFamily="18" charset="0"/>
                        <a:cs typeface="Times New Roman" panose="02020603050405020304" pitchFamily="18" charset="0"/>
                      </a:rPr>
                      <m:t>}</m:t>
                    </m:r>
                  </m:oMath>
                </a14:m>
                <a:endParaRPr lang="de-DE" sz="2000" dirty="0">
                  <a:latin typeface="Times New Roman" panose="02020603050405020304" pitchFamily="18" charset="0"/>
                  <a:cs typeface="Times New Roman" panose="02020603050405020304" pitchFamily="18" charset="0"/>
                </a:endParaRPr>
              </a:p>
              <a:p>
                <a:pPr lvl="1"/>
                <a:r>
                  <a:rPr lang="de-DE" sz="2000" dirty="0">
                    <a:latin typeface="Times New Roman" panose="02020603050405020304" pitchFamily="18" charset="0"/>
                    <a:cs typeface="Times New Roman" panose="02020603050405020304" pitchFamily="18" charset="0"/>
                  </a:rPr>
                  <a:t>	</a:t>
                </a:r>
              </a:p>
              <a:p>
                <a:pPr lvl="1"/>
                <a:r>
                  <a:rPr lang="de-DE" sz="2000" dirty="0">
                    <a:latin typeface="Times New Roman" panose="02020603050405020304" pitchFamily="18" charset="0"/>
                    <a:cs typeface="Times New Roman" panose="02020603050405020304" pitchFamily="18" charset="0"/>
                  </a:rPr>
                  <a:t>Ein gerechter Zustand wird erreicht, wenn der Nutzen des am schlechtesten gestellten Individuums maximiert wird (vgl. </a:t>
                </a:r>
                <a:r>
                  <a:rPr lang="de-DE" sz="2000" dirty="0" err="1">
                    <a:latin typeface="Times New Roman" panose="02020603050405020304" pitchFamily="18" charset="0"/>
                    <a:cs typeface="Times New Roman" panose="02020603050405020304" pitchFamily="18" charset="0"/>
                  </a:rPr>
                  <a:t>maxmin</a:t>
                </a:r>
                <a:r>
                  <a:rPr lang="de-DE" sz="2000" dirty="0">
                    <a:latin typeface="Times New Roman" panose="02020603050405020304" pitchFamily="18" charset="0"/>
                    <a:cs typeface="Times New Roman" panose="02020603050405020304" pitchFamily="18" charset="0"/>
                  </a:rPr>
                  <a:t>- oder </a:t>
                </a:r>
                <a:r>
                  <a:rPr lang="de-DE" sz="2000" dirty="0" err="1">
                    <a:latin typeface="Times New Roman" panose="02020603050405020304" pitchFamily="18" charset="0"/>
                    <a:cs typeface="Times New Roman" panose="02020603050405020304" pitchFamily="18" charset="0"/>
                  </a:rPr>
                  <a:t>minmax</a:t>
                </a:r>
                <a:r>
                  <a:rPr lang="de-DE" sz="2000" dirty="0">
                    <a:latin typeface="Times New Roman" panose="02020603050405020304" pitchFamily="18" charset="0"/>
                    <a:cs typeface="Times New Roman" panose="02020603050405020304" pitchFamily="18" charset="0"/>
                  </a:rPr>
                  <a:t>-Prinzip aus der Entscheidungstheorie). Hintergrund ist die Idee einer fairen politischen Idee der Gerechtigkeit</a:t>
                </a:r>
              </a:p>
              <a:p>
                <a:pPr lvl="1"/>
                <a:r>
                  <a:rPr lang="de-DE" sz="2000" dirty="0">
                    <a:latin typeface="Times New Roman" panose="02020603050405020304" pitchFamily="18" charset="0"/>
                    <a:cs typeface="Times New Roman" panose="02020603050405020304" pitchFamily="18" charset="0"/>
                  </a:rPr>
                  <a:t>	(Rawls, J. (1971), A </a:t>
                </a:r>
                <a:r>
                  <a:rPr lang="de-DE" sz="2000" dirty="0" err="1">
                    <a:latin typeface="Times New Roman" panose="02020603050405020304" pitchFamily="18" charset="0"/>
                    <a:cs typeface="Times New Roman" panose="02020603050405020304" pitchFamily="18" charset="0"/>
                  </a:rPr>
                  <a:t>Theory</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of</a:t>
                </a:r>
                <a:r>
                  <a:rPr lang="de-DE" sz="2000" dirty="0">
                    <a:latin typeface="Times New Roman" panose="02020603050405020304" pitchFamily="18" charset="0"/>
                    <a:cs typeface="Times New Roman" panose="02020603050405020304" pitchFamily="18" charset="0"/>
                  </a:rPr>
                  <a:t> Justice).</a:t>
                </a:r>
              </a:p>
              <a:p>
                <a:pPr lvl="1"/>
                <a:endParaRPr lang="de-DE" sz="2000" dirty="0">
                  <a:latin typeface="Times New Roman" panose="02020603050405020304" pitchFamily="18" charset="0"/>
                  <a:cs typeface="Times New Roman" panose="02020603050405020304" pitchFamily="18" charset="0"/>
                </a:endParaRPr>
              </a:p>
              <a:p>
                <a:pPr lvl="1"/>
                <a:r>
                  <a:rPr lang="de-DE" sz="2000" dirty="0">
                    <a:latin typeface="Times New Roman" panose="02020603050405020304" pitchFamily="18" charset="0"/>
                    <a:cs typeface="Times New Roman" panose="02020603050405020304" pitchFamily="18" charset="0"/>
                  </a:rPr>
                  <a:t>Idee ist es, eine Gesellschaftsform anzustreben, in der unter freien Individuen es nicht möglich ist, dass ein Individuum einem anderen Institutionen aufzwingt, die nicht 	öffentlich nachvollziehbar begründet werden können. Unter dem Schleier der Unwissenheit über die genaue Position wo man in der Gesellschaft steht, ergibt sich dann das formulierte Wohlfahrtskonzept. </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 y="471634"/>
                <a:ext cx="8684576" cy="5456861"/>
              </a:xfrm>
              <a:prstGeom prst="rect">
                <a:avLst/>
              </a:prstGeom>
              <a:blipFill>
                <a:blip r:embed="rId2"/>
                <a:stretch>
                  <a:fillRect l="-632" r="-772"/>
                </a:stretch>
              </a:blipFill>
            </p:spPr>
            <p:txBody>
              <a:bodyPr/>
              <a:lstStyle/>
              <a:p>
                <a:r>
                  <a:rPr lang="de-DE">
                    <a:noFill/>
                  </a:rPr>
                  <a:t> </a:t>
                </a:r>
              </a:p>
            </p:txBody>
          </p:sp>
        </mc:Fallback>
      </mc:AlternateContent>
      <p:sp>
        <p:nvSpPr>
          <p:cNvPr id="4" name="Rechteck 3">
            <a:extLst>
              <a:ext uri="{FF2B5EF4-FFF2-40B4-BE49-F238E27FC236}">
                <a16:creationId xmlns:a16="http://schemas.microsoft.com/office/drawing/2014/main" id="{5DD09665-B2E8-496F-A197-341C0B57A0F0}"/>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71037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Spezielle Wohlfahrtsfunktionen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471634"/>
                <a:ext cx="12172951" cy="4641787"/>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Nash-Wohlfahrtsfunktion: </a:t>
                </a:r>
                <a14:m>
                  <m:oMath xmlns:m="http://schemas.openxmlformats.org/officeDocument/2006/math">
                    <m:r>
                      <a:rPr lang="de-DE" sz="2000" b="0" i="1" smtClean="0">
                        <a:latin typeface="Cambria Math" panose="02040503050406030204" pitchFamily="18" charset="0"/>
                        <a:cs typeface="Times New Roman" panose="02020603050405020304" pitchFamily="18" charset="0"/>
                      </a:rPr>
                      <m:t>𝑊</m:t>
                    </m:r>
                    <m:d>
                      <m:dPr>
                        <m:ctrlPr>
                          <a:rPr lang="de-DE" sz="2000" b="0" i="1" smtClean="0">
                            <a:latin typeface="Cambria Math" panose="02040503050406030204" pitchFamily="18" charset="0"/>
                            <a:cs typeface="Times New Roman" panose="02020603050405020304" pitchFamily="18" charset="0"/>
                          </a:rPr>
                        </m:ctrlPr>
                      </m:dPr>
                      <m:e>
                        <m:r>
                          <a:rPr lang="de-DE" sz="2000" b="0" i="1" smtClean="0">
                            <a:latin typeface="Cambria Math" panose="02040503050406030204" pitchFamily="18" charset="0"/>
                            <a:cs typeface="Times New Roman" panose="02020603050405020304" pitchFamily="18" charset="0"/>
                          </a:rPr>
                          <m:t>𝑥</m:t>
                        </m:r>
                      </m:e>
                    </m:d>
                    <m:r>
                      <a:rPr lang="de-DE" sz="2000" b="0" i="1" smtClean="0">
                        <a:latin typeface="Cambria Math" panose="02040503050406030204" pitchFamily="18" charset="0"/>
                        <a:cs typeface="Times New Roman" panose="02020603050405020304" pitchFamily="18" charset="0"/>
                      </a:rPr>
                      <m:t>=</m:t>
                    </m:r>
                    <m:nary>
                      <m:naryPr>
                        <m:chr m:val="∏"/>
                        <m:limLoc m:val="subSup"/>
                        <m:ctrlPr>
                          <a:rPr lang="de-DE" sz="2000" b="0" i="1" smtClean="0">
                            <a:latin typeface="Cambria Math" panose="02040503050406030204" pitchFamily="18" charset="0"/>
                            <a:cs typeface="Times New Roman" panose="02020603050405020304" pitchFamily="18" charset="0"/>
                          </a:rPr>
                        </m:ctrlPr>
                      </m:naryPr>
                      <m:sub>
                        <m:r>
                          <m:rPr>
                            <m:brk m:alnAt="25"/>
                          </m:rPr>
                          <a:rPr lang="de-DE" sz="2000" b="0" i="1" smtClean="0">
                            <a:latin typeface="Cambria Math" panose="02040503050406030204" pitchFamily="18" charset="0"/>
                            <a:cs typeface="Times New Roman" panose="02020603050405020304" pitchFamily="18" charset="0"/>
                          </a:rPr>
                          <m:t>𝑖</m:t>
                        </m:r>
                        <m:r>
                          <a:rPr lang="de-DE" sz="2000" b="0" i="1" smtClean="0">
                            <a:latin typeface="Cambria Math" panose="02040503050406030204" pitchFamily="18" charset="0"/>
                            <a:cs typeface="Times New Roman" panose="02020603050405020304" pitchFamily="18" charset="0"/>
                          </a:rPr>
                          <m:t>=1</m:t>
                        </m:r>
                      </m:sub>
                      <m:sup>
                        <m:r>
                          <a:rPr lang="de-DE" sz="2000" b="0" i="1" smtClean="0">
                            <a:latin typeface="Cambria Math" panose="02040503050406030204" pitchFamily="18" charset="0"/>
                            <a:cs typeface="Times New Roman" panose="02020603050405020304" pitchFamily="18" charset="0"/>
                          </a:rPr>
                          <m:t>𝑛</m:t>
                        </m:r>
                      </m:sup>
                      <m:e>
                        <m:sSup>
                          <m:sSupPr>
                            <m:ctrlPr>
                              <a:rPr lang="de-DE" sz="2000" i="1">
                                <a:latin typeface="Cambria Math" panose="02040503050406030204" pitchFamily="18" charset="0"/>
                                <a:cs typeface="Times New Roman" panose="02020603050405020304" pitchFamily="18" charset="0"/>
                              </a:rPr>
                            </m:ctrlPr>
                          </m:sSupPr>
                          <m:e>
                            <m:sSub>
                              <m:sSubPr>
                                <m:ctrlPr>
                                  <a:rPr lang="de-DE" sz="2000" i="1" dirty="0">
                                    <a:latin typeface="Cambria Math" panose="02040503050406030204" pitchFamily="18" charset="0"/>
                                    <a:cs typeface="Times New Roman" panose="02020603050405020304" pitchFamily="18" charset="0"/>
                                  </a:rPr>
                                </m:ctrlPr>
                              </m:sSubPr>
                              <m:e>
                                <m:r>
                                  <a:rPr lang="de-DE" sz="2000" i="1" dirty="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𝑢</m:t>
                                </m:r>
                              </m:e>
                              <m:sub>
                                <m:r>
                                  <a:rPr lang="de-DE" sz="2000" i="1" dirty="0">
                                    <a:latin typeface="Cambria Math" panose="02040503050406030204" pitchFamily="18" charset="0"/>
                                    <a:cs typeface="Times New Roman" panose="02020603050405020304" pitchFamily="18" charset="0"/>
                                  </a:rPr>
                                  <m:t>𝑖</m:t>
                                </m:r>
                              </m:sub>
                            </m:sSub>
                            <m:r>
                              <a:rPr lang="de-DE" sz="2000" i="1" dirty="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𝑥</m:t>
                            </m:r>
                            <m:r>
                              <a:rPr lang="de-DE" sz="2000" i="1" dirty="0">
                                <a:latin typeface="Cambria Math" panose="02040503050406030204" pitchFamily="18" charset="0"/>
                                <a:cs typeface="Times New Roman" panose="02020603050405020304" pitchFamily="18" charset="0"/>
                              </a:rPr>
                              <m:t>)]</m:t>
                            </m:r>
                          </m:e>
                          <m:sup>
                            <m:sSub>
                              <m:sSubPr>
                                <m:ctrlPr>
                                  <a:rPr lang="de-DE" sz="2000" i="1" dirty="0">
                                    <a:latin typeface="Cambria Math" panose="02040503050406030204" pitchFamily="18" charset="0"/>
                                    <a:cs typeface="Times New Roman" panose="02020603050405020304" pitchFamily="18" charset="0"/>
                                  </a:rPr>
                                </m:ctrlPr>
                              </m:sSubPr>
                              <m:e>
                                <m:r>
                                  <m:rPr>
                                    <m:sty m:val="p"/>
                                  </m:rPr>
                                  <a:rPr lang="el-GR" sz="2000" i="1">
                                    <a:latin typeface="Cambria Math" panose="02040503050406030204" pitchFamily="18" charset="0"/>
                                    <a:cs typeface="Times New Roman" panose="02020603050405020304" pitchFamily="18" charset="0"/>
                                  </a:rPr>
                                  <m:t>α</m:t>
                                </m:r>
                              </m:e>
                              <m:sub>
                                <m:r>
                                  <a:rPr lang="de-DE" sz="2000" i="1" dirty="0">
                                    <a:latin typeface="Cambria Math" panose="02040503050406030204" pitchFamily="18" charset="0"/>
                                    <a:cs typeface="Times New Roman" panose="02020603050405020304" pitchFamily="18" charset="0"/>
                                  </a:rPr>
                                  <m:t>𝑖</m:t>
                                </m:r>
                              </m:sub>
                            </m:sSub>
                          </m:sup>
                        </m:sSup>
                      </m:e>
                    </m:nary>
                  </m:oMath>
                </a14:m>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a:t>
                </a:r>
              </a:p>
              <a:p>
                <a:r>
                  <a:rPr lang="de-DE" sz="2000" dirty="0">
                    <a:latin typeface="Times New Roman" panose="02020603050405020304" pitchFamily="18" charset="0"/>
                    <a:cs typeface="Times New Roman" panose="02020603050405020304" pitchFamily="18" charset="0"/>
                  </a:rPr>
                  <a:t>Ein gerechter Zustand wird dadurch erreicht, dass das gewichtete Produkt individuellen 	Glücksempfinden maximiert wird. Gegenüber der utilitaristischen Wohlfahrtsfunktion sind die individuellen Nutzen keine perfekten Substitute mehr, aber auch keine perfekten Komplemente, wie bei Rawls. Die Nash-Wohlfahrtsfunktion stellt damit einen Kompromiss zwischen beiden Extremen dar.</a:t>
                </a:r>
              </a:p>
              <a:p>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err="1">
                    <a:latin typeface="Times New Roman" panose="02020603050405020304" pitchFamily="18" charset="0"/>
                    <a:cs typeface="Times New Roman" panose="02020603050405020304" pitchFamily="18" charset="0"/>
                  </a:rPr>
                  <a:t>Isoelastische</a:t>
                </a:r>
                <a:r>
                  <a:rPr lang="de-DE" sz="2000" dirty="0">
                    <a:latin typeface="Times New Roman" panose="02020603050405020304" pitchFamily="18" charset="0"/>
                    <a:cs typeface="Times New Roman" panose="02020603050405020304" pitchFamily="18" charset="0"/>
                  </a:rPr>
                  <a:t> Wohlfahrtsfunktion:: </a:t>
                </a:r>
                <a14:m>
                  <m:oMath xmlns:m="http://schemas.openxmlformats.org/officeDocument/2006/math">
                    <m:r>
                      <a:rPr lang="de-DE" sz="2000" i="1">
                        <a:latin typeface="Cambria Math" panose="02040503050406030204" pitchFamily="18" charset="0"/>
                        <a:cs typeface="Times New Roman" panose="02020603050405020304" pitchFamily="18" charset="0"/>
                      </a:rPr>
                      <m:t>𝑊</m:t>
                    </m:r>
                    <m:d>
                      <m:dPr>
                        <m:ctrlPr>
                          <a:rPr lang="de-DE" sz="2000" i="1">
                            <a:latin typeface="Cambria Math" panose="02040503050406030204" pitchFamily="18" charset="0"/>
                            <a:cs typeface="Times New Roman" panose="02020603050405020304" pitchFamily="18" charset="0"/>
                          </a:rPr>
                        </m:ctrlPr>
                      </m:dPr>
                      <m:e>
                        <m:r>
                          <a:rPr lang="de-DE" sz="2000" i="1">
                            <a:latin typeface="Cambria Math" panose="02040503050406030204" pitchFamily="18" charset="0"/>
                            <a:cs typeface="Times New Roman" panose="02020603050405020304" pitchFamily="18" charset="0"/>
                          </a:rPr>
                          <m:t>𝑥</m:t>
                        </m:r>
                      </m:e>
                    </m:d>
                    <m:r>
                      <a:rPr lang="de-DE" sz="2000" i="1">
                        <a:latin typeface="Cambria Math" panose="02040503050406030204" pitchFamily="18" charset="0"/>
                        <a:cs typeface="Times New Roman" panose="02020603050405020304" pitchFamily="18" charset="0"/>
                      </a:rPr>
                      <m:t>=</m:t>
                    </m:r>
                    <m:f>
                      <m:fPr>
                        <m:ctrlPr>
                          <a:rPr lang="de-DE" sz="2000" i="1" smtClean="0">
                            <a:latin typeface="Cambria Math" panose="02040503050406030204" pitchFamily="18" charset="0"/>
                            <a:cs typeface="Times New Roman" panose="02020603050405020304" pitchFamily="18" charset="0"/>
                          </a:rPr>
                        </m:ctrlPr>
                      </m:fPr>
                      <m:num>
                        <m:r>
                          <a:rPr lang="de-DE" sz="2000" b="0" i="1" smtClean="0">
                            <a:latin typeface="Cambria Math" panose="02040503050406030204" pitchFamily="18" charset="0"/>
                            <a:cs typeface="Times New Roman" panose="02020603050405020304" pitchFamily="18" charset="0"/>
                          </a:rPr>
                          <m:t>1</m:t>
                        </m:r>
                      </m:num>
                      <m:den>
                        <m:r>
                          <a:rPr lang="de-DE" sz="2000" b="0" i="1" smtClean="0">
                            <a:latin typeface="Cambria Math" panose="02040503050406030204" pitchFamily="18" charset="0"/>
                            <a:cs typeface="Times New Roman" panose="02020603050405020304" pitchFamily="18" charset="0"/>
                          </a:rPr>
                          <m:t>1−</m:t>
                        </m:r>
                        <m:r>
                          <m:rPr>
                            <m:sty m:val="p"/>
                          </m:rPr>
                          <a:rPr lang="el-GR" sz="2000" i="1" dirty="0">
                            <a:latin typeface="Cambria Math" panose="02040503050406030204" pitchFamily="18" charset="0"/>
                            <a:cs typeface="Times New Roman" panose="02020603050405020304" pitchFamily="18" charset="0"/>
                          </a:rPr>
                          <m:t>ρ</m:t>
                        </m:r>
                      </m:den>
                    </m:f>
                    <m:nary>
                      <m:naryPr>
                        <m:chr m:val="∑"/>
                        <m:ctrlPr>
                          <a:rPr lang="pt-BR" sz="2000" i="1">
                            <a:latin typeface="Cambria Math" panose="02040503050406030204" pitchFamily="18" charset="0"/>
                            <a:cs typeface="Times New Roman" panose="02020603050405020304" pitchFamily="18" charset="0"/>
                          </a:rPr>
                        </m:ctrlPr>
                      </m:naryPr>
                      <m:sub>
                        <m:r>
                          <m:rPr>
                            <m:brk m:alnAt="23"/>
                          </m:rPr>
                          <a:rPr lang="de-DE" sz="2000" i="1">
                            <a:latin typeface="Cambria Math" panose="02040503050406030204" pitchFamily="18" charset="0"/>
                            <a:cs typeface="Times New Roman" panose="02020603050405020304" pitchFamily="18" charset="0"/>
                          </a:rPr>
                          <m:t>𝑖</m:t>
                        </m:r>
                        <m:r>
                          <a:rPr lang="pt-BR" sz="2000" i="1">
                            <a:latin typeface="Cambria Math" panose="02040503050406030204" pitchFamily="18" charset="0"/>
                            <a:cs typeface="Times New Roman" panose="02020603050405020304" pitchFamily="18" charset="0"/>
                          </a:rPr>
                          <m:t>=0</m:t>
                        </m:r>
                      </m:sub>
                      <m:sup>
                        <m:r>
                          <a:rPr lang="pt-BR" sz="2000" i="1">
                            <a:latin typeface="Cambria Math" panose="02040503050406030204" pitchFamily="18" charset="0"/>
                            <a:cs typeface="Times New Roman" panose="02020603050405020304" pitchFamily="18" charset="0"/>
                          </a:rPr>
                          <m:t>𝑛</m:t>
                        </m:r>
                      </m:sup>
                      <m:e>
                        <m:sSub>
                          <m:sSubPr>
                            <m:ctrlPr>
                              <a:rPr lang="de-DE" sz="2000" i="1" dirty="0">
                                <a:latin typeface="Cambria Math" panose="02040503050406030204" pitchFamily="18" charset="0"/>
                                <a:cs typeface="Times New Roman" panose="02020603050405020304" pitchFamily="18" charset="0"/>
                              </a:rPr>
                            </m:ctrlPr>
                          </m:sSubPr>
                          <m:e>
                            <m:r>
                              <m:rPr>
                                <m:sty m:val="p"/>
                              </m:rPr>
                              <a:rPr lang="el-GR" sz="2000" i="1">
                                <a:latin typeface="Cambria Math" panose="02040503050406030204" pitchFamily="18" charset="0"/>
                                <a:cs typeface="Times New Roman" panose="02020603050405020304" pitchFamily="18" charset="0"/>
                              </a:rPr>
                              <m:t>α</m:t>
                            </m:r>
                          </m:e>
                          <m:sub>
                            <m:r>
                              <a:rPr lang="de-DE" sz="2000" i="1" dirty="0">
                                <a:latin typeface="Cambria Math" panose="02040503050406030204" pitchFamily="18" charset="0"/>
                                <a:cs typeface="Times New Roman" panose="02020603050405020304" pitchFamily="18" charset="0"/>
                              </a:rPr>
                              <m:t>𝑖</m:t>
                            </m:r>
                          </m:sub>
                        </m:sSub>
                        <m:sSup>
                          <m:sSupPr>
                            <m:ctrlPr>
                              <a:rPr lang="de-DE" sz="2000" i="1">
                                <a:latin typeface="Cambria Math" panose="02040503050406030204" pitchFamily="18" charset="0"/>
                                <a:cs typeface="Times New Roman" panose="02020603050405020304" pitchFamily="18" charset="0"/>
                              </a:rPr>
                            </m:ctrlPr>
                          </m:sSupPr>
                          <m:e>
                            <m:sSub>
                              <m:sSubPr>
                                <m:ctrlPr>
                                  <a:rPr lang="de-DE" sz="2000" i="1" dirty="0">
                                    <a:latin typeface="Cambria Math" panose="02040503050406030204" pitchFamily="18" charset="0"/>
                                    <a:cs typeface="Times New Roman" panose="02020603050405020304" pitchFamily="18" charset="0"/>
                                  </a:rPr>
                                </m:ctrlPr>
                              </m:sSubPr>
                              <m:e>
                                <m:r>
                                  <a:rPr lang="de-DE" sz="2000" i="1" dirty="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𝑢</m:t>
                                </m:r>
                              </m:e>
                              <m:sub>
                                <m:r>
                                  <a:rPr lang="de-DE" sz="2000" i="1" dirty="0">
                                    <a:latin typeface="Cambria Math" panose="02040503050406030204" pitchFamily="18" charset="0"/>
                                    <a:cs typeface="Times New Roman" panose="02020603050405020304" pitchFamily="18" charset="0"/>
                                  </a:rPr>
                                  <m:t>𝑖</m:t>
                                </m:r>
                              </m:sub>
                            </m:sSub>
                            <m:r>
                              <a:rPr lang="de-DE" sz="2000" i="1" dirty="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𝑥</m:t>
                            </m:r>
                            <m:r>
                              <a:rPr lang="de-DE" sz="2000" i="1" dirty="0">
                                <a:latin typeface="Cambria Math" panose="02040503050406030204" pitchFamily="18" charset="0"/>
                                <a:cs typeface="Times New Roman" panose="02020603050405020304" pitchFamily="18" charset="0"/>
                              </a:rPr>
                              <m:t>)]</m:t>
                            </m:r>
                          </m:e>
                          <m:sup>
                            <m:r>
                              <a:rPr lang="de-DE" sz="2000" b="0" i="1" dirty="0" smtClean="0">
                                <a:latin typeface="Cambria Math" panose="02040503050406030204" pitchFamily="18" charset="0"/>
                                <a:cs typeface="Times New Roman" panose="02020603050405020304" pitchFamily="18" charset="0"/>
                              </a:rPr>
                              <m:t>1−</m:t>
                            </m:r>
                            <m:r>
                              <m:rPr>
                                <m:sty m:val="p"/>
                              </m:rPr>
                              <a:rPr lang="el-GR" sz="2000" i="1" dirty="0" smtClean="0">
                                <a:latin typeface="Cambria Math" panose="02040503050406030204" pitchFamily="18" charset="0"/>
                                <a:cs typeface="Times New Roman" panose="02020603050405020304" pitchFamily="18" charset="0"/>
                              </a:rPr>
                              <m:t>ρ</m:t>
                            </m:r>
                          </m:sup>
                        </m:sSup>
                      </m:e>
                    </m:nary>
                  </m:oMath>
                </a14:m>
                <a:endParaRPr lang="de-DE" sz="2000" dirty="0">
                  <a:latin typeface="Times New Roman" panose="02020603050405020304" pitchFamily="18" charset="0"/>
                  <a:cs typeface="Times New Roman" panose="02020603050405020304" pitchFamily="18" charset="0"/>
                </a:endParaRPr>
              </a:p>
              <a:p>
                <a:pPr lvl="1"/>
                <a:r>
                  <a:rPr lang="de-DE" sz="2000" dirty="0">
                    <a:latin typeface="Times New Roman" panose="02020603050405020304" pitchFamily="18" charset="0"/>
                    <a:cs typeface="Times New Roman" panose="02020603050405020304" pitchFamily="18" charset="0"/>
                  </a:rPr>
                  <a:t>Die </a:t>
                </a:r>
                <a:r>
                  <a:rPr lang="de-DE" sz="2000" dirty="0" err="1">
                    <a:latin typeface="Times New Roman" panose="02020603050405020304" pitchFamily="18" charset="0"/>
                    <a:cs typeface="Times New Roman" panose="02020603050405020304" pitchFamily="18" charset="0"/>
                  </a:rPr>
                  <a:t>Isoelastische</a:t>
                </a:r>
                <a:r>
                  <a:rPr lang="de-DE" sz="2000" dirty="0">
                    <a:latin typeface="Times New Roman" panose="02020603050405020304" pitchFamily="18" charset="0"/>
                    <a:cs typeface="Times New Roman" panose="02020603050405020304" pitchFamily="18" charset="0"/>
                  </a:rPr>
                  <a:t> Wohlfahrtsfunktion verallgemeinert die drei vorher diskutierten Wohlfahrtsfunktionen. Der Parameter </a:t>
                </a:r>
                <a14:m>
                  <m:oMath xmlns:m="http://schemas.openxmlformats.org/officeDocument/2006/math">
                    <m:r>
                      <m:rPr>
                        <m:sty m:val="p"/>
                      </m:rPr>
                      <a:rPr lang="el-GR" sz="2000" i="1" dirty="0">
                        <a:latin typeface="Cambria Math" panose="02040503050406030204" pitchFamily="18" charset="0"/>
                        <a:cs typeface="Times New Roman" panose="02020603050405020304" pitchFamily="18" charset="0"/>
                      </a:rPr>
                      <m:t>ρ</m:t>
                    </m:r>
                    <m:r>
                      <a:rPr lang="el-GR" sz="2000" i="1" dirty="0">
                        <a:latin typeface="Cambria Math" panose="02040503050406030204" pitchFamily="18" charset="0"/>
                        <a:cs typeface="Times New Roman" panose="02020603050405020304" pitchFamily="18" charset="0"/>
                      </a:rPr>
                      <m:t> </m:t>
                    </m:r>
                  </m:oMath>
                </a14:m>
                <a:r>
                  <a:rPr lang="de-DE" sz="2000" dirty="0">
                    <a:latin typeface="Times New Roman" panose="02020603050405020304" pitchFamily="18" charset="0"/>
                    <a:cs typeface="Times New Roman" panose="02020603050405020304" pitchFamily="18" charset="0"/>
                  </a:rPr>
                  <a:t>als Ungleichheitsaversionsparameter interpretiert werden:</a:t>
                </a:r>
              </a:p>
              <a:p>
                <a:pPr lvl="1"/>
                <a:endParaRPr lang="de-DE" sz="2000" dirty="0">
                  <a:latin typeface="Times New Roman" panose="02020603050405020304" pitchFamily="18" charset="0"/>
                  <a:cs typeface="Times New Roman" panose="02020603050405020304" pitchFamily="18" charset="0"/>
                </a:endParaRPr>
              </a:p>
              <a:p>
                <a:pPr lvl="1"/>
                <a14:m>
                  <m:oMath xmlns:m="http://schemas.openxmlformats.org/officeDocument/2006/math">
                    <m:r>
                      <m:rPr>
                        <m:sty m:val="p"/>
                      </m:rPr>
                      <a:rPr lang="el-GR" sz="2000" i="1" dirty="0" smtClean="0">
                        <a:latin typeface="Cambria Math" panose="02040503050406030204" pitchFamily="18" charset="0"/>
                        <a:cs typeface="Times New Roman" panose="02020603050405020304" pitchFamily="18" charset="0"/>
                      </a:rPr>
                      <m:t>ρ</m:t>
                    </m:r>
                    <m:r>
                      <a:rPr lang="de-DE" sz="2000" b="0" i="0" dirty="0" smtClean="0">
                        <a:latin typeface="Cambria Math" panose="02040503050406030204" pitchFamily="18" charset="0"/>
                        <a:cs typeface="Times New Roman" panose="02020603050405020304" pitchFamily="18" charset="0"/>
                      </a:rPr>
                      <m:t>=0</m:t>
                    </m:r>
                  </m:oMath>
                </a14:m>
                <a:r>
                  <a:rPr lang="de-DE" sz="2000" dirty="0">
                    <a:latin typeface="Times New Roman" panose="02020603050405020304" pitchFamily="18" charset="0"/>
                    <a:cs typeface="Times New Roman" panose="02020603050405020304" pitchFamily="18" charset="0"/>
                  </a:rPr>
                  <a:t>:	Utilitaristisch</a:t>
                </a:r>
              </a:p>
              <a:p>
                <a:pPr lvl="1"/>
                <a14:m>
                  <m:oMath xmlns:m="http://schemas.openxmlformats.org/officeDocument/2006/math">
                    <m:r>
                      <m:rPr>
                        <m:sty m:val="p"/>
                      </m:rPr>
                      <a:rPr lang="el-GR" sz="2000" i="1" dirty="0">
                        <a:latin typeface="Cambria Math" panose="02040503050406030204" pitchFamily="18" charset="0"/>
                        <a:cs typeface="Times New Roman" panose="02020603050405020304" pitchFamily="18" charset="0"/>
                      </a:rPr>
                      <m:t>ρ</m:t>
                    </m:r>
                    <m:r>
                      <a:rPr lang="de-DE" sz="2000" dirty="0">
                        <a:latin typeface="Cambria Math" panose="02040503050406030204" pitchFamily="18" charset="0"/>
                        <a:cs typeface="Times New Roman" panose="02020603050405020304" pitchFamily="18" charset="0"/>
                      </a:rPr>
                      <m:t>=</m:t>
                    </m:r>
                    <m:r>
                      <a:rPr lang="de-DE" sz="2000" b="0" i="0" dirty="0" smtClean="0">
                        <a:latin typeface="Cambria Math" panose="02040503050406030204" pitchFamily="18" charset="0"/>
                        <a:cs typeface="Times New Roman" panose="02020603050405020304" pitchFamily="18" charset="0"/>
                      </a:rPr>
                      <m:t> </m:t>
                    </m:r>
                    <m:r>
                      <a:rPr lang="de-DE" sz="2000" b="0" i="1" dirty="0" smtClean="0">
                        <a:latin typeface="Cambria Math" panose="02040503050406030204" pitchFamily="18" charset="0"/>
                        <a:ea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Rawls</a:t>
                </a:r>
              </a:p>
              <a:p>
                <a:pPr lvl="1"/>
                <a14:m>
                  <m:oMath xmlns:m="http://schemas.openxmlformats.org/officeDocument/2006/math">
                    <m:r>
                      <m:rPr>
                        <m:sty m:val="p"/>
                      </m:rPr>
                      <a:rPr lang="el-GR" sz="2000" i="1" dirty="0">
                        <a:latin typeface="Cambria Math" panose="02040503050406030204" pitchFamily="18" charset="0"/>
                        <a:cs typeface="Times New Roman" panose="02020603050405020304" pitchFamily="18" charset="0"/>
                      </a:rPr>
                      <m:t>ρ</m:t>
                    </m:r>
                    <m:r>
                      <a:rPr lang="de-DE" sz="2000" dirty="0">
                        <a:latin typeface="Cambria Math" panose="02040503050406030204" pitchFamily="18" charset="0"/>
                        <a:cs typeface="Times New Roman" panose="02020603050405020304" pitchFamily="18" charset="0"/>
                      </a:rPr>
                      <m:t>=</m:t>
                    </m:r>
                    <m:r>
                      <a:rPr lang="de-DE" sz="2000" b="0" i="0" dirty="0" smtClean="0">
                        <a:latin typeface="Cambria Math" panose="02040503050406030204" pitchFamily="18" charset="0"/>
                        <a:cs typeface="Times New Roman" panose="02020603050405020304" pitchFamily="18" charset="0"/>
                      </a:rPr>
                      <m:t>1</m:t>
                    </m:r>
                  </m:oMath>
                </a14:m>
                <a:r>
                  <a:rPr lang="de-DE" sz="2000" dirty="0">
                    <a:latin typeface="Times New Roman" panose="02020603050405020304" pitchFamily="18" charset="0"/>
                    <a:cs typeface="Times New Roman" panose="02020603050405020304" pitchFamily="18" charset="0"/>
                  </a:rPr>
                  <a:t>:	Nash</a:t>
                </a:r>
              </a:p>
              <a:p>
                <a:pPr lvl="1"/>
                <a:endParaRPr lang="de-DE" sz="2400" dirty="0">
                  <a:latin typeface="Times New Roman" panose="02020603050405020304" pitchFamily="18" charset="0"/>
                  <a:cs typeface="Times New Roman" panose="02020603050405020304" pitchFamily="18" charset="0"/>
                </a:endParaRPr>
              </a:p>
              <a:p>
                <a:pPr lvl="1"/>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471634"/>
                <a:ext cx="12172951" cy="4641787"/>
              </a:xfrm>
              <a:prstGeom prst="rect">
                <a:avLst/>
              </a:prstGeom>
              <a:blipFill>
                <a:blip r:embed="rId2"/>
                <a:stretch>
                  <a:fillRect l="-501" t="-10499"/>
                </a:stretch>
              </a:blipFill>
            </p:spPr>
            <p:txBody>
              <a:bodyPr/>
              <a:lstStyle/>
              <a:p>
                <a:r>
                  <a:rPr lang="de-DE">
                    <a:noFill/>
                  </a:rPr>
                  <a:t> </a:t>
                </a:r>
              </a:p>
            </p:txBody>
          </p:sp>
        </mc:Fallback>
      </mc:AlternateContent>
      <p:sp>
        <p:nvSpPr>
          <p:cNvPr id="4" name="Rechteck 3">
            <a:extLst>
              <a:ext uri="{FF2B5EF4-FFF2-40B4-BE49-F238E27FC236}">
                <a16:creationId xmlns:a16="http://schemas.microsoft.com/office/drawing/2014/main" id="{22540DF2-5BCE-4FD9-B068-1A56DA320377}"/>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0026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Wohlfahrtsindifferenzkurven</a:t>
            </a:r>
          </a:p>
        </p:txBody>
      </p:sp>
      <p:pic>
        <p:nvPicPr>
          <p:cNvPr id="3" name="Grafik 2">
            <a:extLst>
              <a:ext uri="{FF2B5EF4-FFF2-40B4-BE49-F238E27FC236}">
                <a16:creationId xmlns:a16="http://schemas.microsoft.com/office/drawing/2014/main" id="{F793E866-6D65-413F-952E-541D357F142B}"/>
              </a:ext>
            </a:extLst>
          </p:cNvPr>
          <p:cNvPicPr>
            <a:picLocks noChangeAspect="1"/>
          </p:cNvPicPr>
          <p:nvPr/>
        </p:nvPicPr>
        <p:blipFill>
          <a:blip r:embed="rId2"/>
          <a:stretch>
            <a:fillRect/>
          </a:stretch>
        </p:blipFill>
        <p:spPr>
          <a:xfrm>
            <a:off x="6093492" y="533184"/>
            <a:ext cx="5661782" cy="3778911"/>
          </a:xfrm>
          <a:prstGeom prst="rect">
            <a:avLst/>
          </a:prstGeom>
        </p:spPr>
      </p:pic>
      <p:pic>
        <p:nvPicPr>
          <p:cNvPr id="4" name="Grafik 3">
            <a:extLst>
              <a:ext uri="{FF2B5EF4-FFF2-40B4-BE49-F238E27FC236}">
                <a16:creationId xmlns:a16="http://schemas.microsoft.com/office/drawing/2014/main" id="{7B550355-FFBB-403B-B31E-409E6F45026C}"/>
              </a:ext>
            </a:extLst>
          </p:cNvPr>
          <p:cNvPicPr>
            <a:picLocks noChangeAspect="1"/>
          </p:cNvPicPr>
          <p:nvPr/>
        </p:nvPicPr>
        <p:blipFill>
          <a:blip r:embed="rId3"/>
          <a:stretch>
            <a:fillRect/>
          </a:stretch>
        </p:blipFill>
        <p:spPr>
          <a:xfrm>
            <a:off x="412662" y="533184"/>
            <a:ext cx="5869780" cy="3817053"/>
          </a:xfrm>
          <a:prstGeom prst="rect">
            <a:avLst/>
          </a:prstGeom>
        </p:spPr>
      </p:pic>
      <p:sp>
        <p:nvSpPr>
          <p:cNvPr id="5" name="Textfeld 4">
            <a:extLst>
              <a:ext uri="{FF2B5EF4-FFF2-40B4-BE49-F238E27FC236}">
                <a16:creationId xmlns:a16="http://schemas.microsoft.com/office/drawing/2014/main" id="{129DABC1-DD59-4246-B350-B452AF7762BD}"/>
              </a:ext>
            </a:extLst>
          </p:cNvPr>
          <p:cNvSpPr txBox="1"/>
          <p:nvPr/>
        </p:nvSpPr>
        <p:spPr>
          <a:xfrm>
            <a:off x="2638874" y="381089"/>
            <a:ext cx="1441420"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Utilitaristisch</a:t>
            </a:r>
          </a:p>
        </p:txBody>
      </p:sp>
      <p:sp>
        <p:nvSpPr>
          <p:cNvPr id="8" name="Textfeld 7">
            <a:extLst>
              <a:ext uri="{FF2B5EF4-FFF2-40B4-BE49-F238E27FC236}">
                <a16:creationId xmlns:a16="http://schemas.microsoft.com/office/drawing/2014/main" id="{9197C008-4DF4-47AD-AE15-DAB80FB97709}"/>
              </a:ext>
            </a:extLst>
          </p:cNvPr>
          <p:cNvSpPr txBox="1"/>
          <p:nvPr/>
        </p:nvSpPr>
        <p:spPr>
          <a:xfrm>
            <a:off x="8867031" y="304033"/>
            <a:ext cx="761747"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Rawls</a:t>
            </a:r>
          </a:p>
        </p:txBody>
      </p:sp>
      <p:sp>
        <p:nvSpPr>
          <p:cNvPr id="7" name="Rechteck 6">
            <a:extLst>
              <a:ext uri="{FF2B5EF4-FFF2-40B4-BE49-F238E27FC236}">
                <a16:creationId xmlns:a16="http://schemas.microsoft.com/office/drawing/2014/main" id="{0E149260-9896-47B2-A87B-F4EA1EE7CE43}"/>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08248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Wohlfahrtsindifferenzkurven</a:t>
            </a:r>
          </a:p>
        </p:txBody>
      </p:sp>
      <p:sp>
        <p:nvSpPr>
          <p:cNvPr id="5" name="Textfeld 4">
            <a:extLst>
              <a:ext uri="{FF2B5EF4-FFF2-40B4-BE49-F238E27FC236}">
                <a16:creationId xmlns:a16="http://schemas.microsoft.com/office/drawing/2014/main" id="{129DABC1-DD59-4246-B350-B452AF7762BD}"/>
              </a:ext>
            </a:extLst>
          </p:cNvPr>
          <p:cNvSpPr txBox="1"/>
          <p:nvPr/>
        </p:nvSpPr>
        <p:spPr>
          <a:xfrm>
            <a:off x="2638874" y="483961"/>
            <a:ext cx="659155"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Nash</a:t>
            </a:r>
          </a:p>
        </p:txBody>
      </p:sp>
      <p:sp>
        <p:nvSpPr>
          <p:cNvPr id="8" name="Textfeld 7">
            <a:extLst>
              <a:ext uri="{FF2B5EF4-FFF2-40B4-BE49-F238E27FC236}">
                <a16:creationId xmlns:a16="http://schemas.microsoft.com/office/drawing/2014/main" id="{9197C008-4DF4-47AD-AE15-DAB80FB97709}"/>
              </a:ext>
            </a:extLst>
          </p:cNvPr>
          <p:cNvSpPr txBox="1"/>
          <p:nvPr/>
        </p:nvSpPr>
        <p:spPr>
          <a:xfrm>
            <a:off x="8462994" y="406905"/>
            <a:ext cx="1261884" cy="369332"/>
          </a:xfrm>
          <a:prstGeom prst="rect">
            <a:avLst/>
          </a:prstGeom>
          <a:noFill/>
        </p:spPr>
        <p:txBody>
          <a:bodyPr wrap="none" rtlCol="0">
            <a:spAutoFit/>
          </a:bodyPr>
          <a:lstStyle/>
          <a:p>
            <a:r>
              <a:rPr lang="de-DE" dirty="0" err="1">
                <a:latin typeface="Times New Roman" panose="02020603050405020304" pitchFamily="18" charset="0"/>
                <a:cs typeface="Times New Roman" panose="02020603050405020304" pitchFamily="18" charset="0"/>
              </a:rPr>
              <a:t>Isoelastisch</a:t>
            </a:r>
            <a:endParaRPr lang="de-DE" dirty="0">
              <a:latin typeface="Times New Roman" panose="02020603050405020304" pitchFamily="18" charset="0"/>
              <a:cs typeface="Times New Roman" panose="02020603050405020304" pitchFamily="18" charset="0"/>
            </a:endParaRPr>
          </a:p>
        </p:txBody>
      </p:sp>
      <p:pic>
        <p:nvPicPr>
          <p:cNvPr id="2" name="Grafik 1">
            <a:extLst>
              <a:ext uri="{FF2B5EF4-FFF2-40B4-BE49-F238E27FC236}">
                <a16:creationId xmlns:a16="http://schemas.microsoft.com/office/drawing/2014/main" id="{07C18B29-3ED7-4AB1-AFE4-C2271ABD100E}"/>
              </a:ext>
            </a:extLst>
          </p:cNvPr>
          <p:cNvPicPr>
            <a:picLocks noChangeAspect="1"/>
          </p:cNvPicPr>
          <p:nvPr/>
        </p:nvPicPr>
        <p:blipFill>
          <a:blip r:embed="rId2"/>
          <a:stretch>
            <a:fillRect/>
          </a:stretch>
        </p:blipFill>
        <p:spPr>
          <a:xfrm>
            <a:off x="875249" y="810584"/>
            <a:ext cx="4502868" cy="3464169"/>
          </a:xfrm>
          <a:prstGeom prst="rect">
            <a:avLst/>
          </a:prstGeom>
        </p:spPr>
      </p:pic>
      <p:pic>
        <p:nvPicPr>
          <p:cNvPr id="6" name="Grafik 5">
            <a:extLst>
              <a:ext uri="{FF2B5EF4-FFF2-40B4-BE49-F238E27FC236}">
                <a16:creationId xmlns:a16="http://schemas.microsoft.com/office/drawing/2014/main" id="{531B60F5-5203-4F6E-A7D4-8C795D18D064}"/>
              </a:ext>
            </a:extLst>
          </p:cNvPr>
          <p:cNvPicPr>
            <a:picLocks noChangeAspect="1"/>
          </p:cNvPicPr>
          <p:nvPr/>
        </p:nvPicPr>
        <p:blipFill>
          <a:blip r:embed="rId3"/>
          <a:stretch>
            <a:fillRect/>
          </a:stretch>
        </p:blipFill>
        <p:spPr>
          <a:xfrm>
            <a:off x="6105523" y="853292"/>
            <a:ext cx="4746961" cy="3445375"/>
          </a:xfrm>
          <a:prstGeom prst="rect">
            <a:avLst/>
          </a:prstGeom>
        </p:spPr>
      </p:pic>
      <p:sp>
        <p:nvSpPr>
          <p:cNvPr id="7" name="Rechteck 6">
            <a:extLst>
              <a:ext uri="{FF2B5EF4-FFF2-40B4-BE49-F238E27FC236}">
                <a16:creationId xmlns:a16="http://schemas.microsoft.com/office/drawing/2014/main" id="{0B173A9C-7B20-4C44-A683-97319B93D06B}"/>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9134759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1824</Words>
  <Application>Microsoft Office PowerPoint</Application>
  <PresentationFormat>Breitbild</PresentationFormat>
  <Paragraphs>174</Paragraphs>
  <Slides>18</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18</vt:i4>
      </vt:variant>
    </vt:vector>
  </HeadingPairs>
  <TitlesOfParts>
    <vt:vector size="26" baseType="lpstr">
      <vt:lpstr>Arial</vt:lpstr>
      <vt:lpstr>Calibri</vt:lpstr>
      <vt:lpstr>Calibri Light</vt:lpstr>
      <vt:lpstr>Cambria Math</vt:lpstr>
      <vt:lpstr>Symbol</vt:lpstr>
      <vt:lpstr>Times New Roman</vt:lpstr>
      <vt:lpstr>Wingdings</vt:lpstr>
      <vt:lpstr>Office</vt:lpstr>
      <vt:lpstr>Staatliche Rahmenbedinungen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Köster, Bernhard Johannes</cp:lastModifiedBy>
  <cp:revision>505</cp:revision>
  <cp:lastPrinted>2022-03-02T23:29:14Z</cp:lastPrinted>
  <dcterms:created xsi:type="dcterms:W3CDTF">2019-02-11T10:45:01Z</dcterms:created>
  <dcterms:modified xsi:type="dcterms:W3CDTF">2025-04-07T17:00:39Z</dcterms:modified>
</cp:coreProperties>
</file>