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670" r:id="rId3"/>
    <p:sldId id="671" r:id="rId4"/>
    <p:sldId id="672" r:id="rId5"/>
    <p:sldId id="673" r:id="rId6"/>
    <p:sldId id="674" r:id="rId7"/>
    <p:sldId id="675" r:id="rId8"/>
    <p:sldId id="676" r:id="rId9"/>
    <p:sldId id="677" r:id="rId10"/>
    <p:sldId id="678" r:id="rId11"/>
    <p:sldId id="679" r:id="rId12"/>
    <p:sldId id="680" r:id="rId13"/>
    <p:sldId id="681" r:id="rId14"/>
    <p:sldId id="682" r:id="rId15"/>
    <p:sldId id="683" r:id="rId16"/>
    <p:sldId id="684" r:id="rId17"/>
    <p:sldId id="685" r:id="rId18"/>
    <p:sldId id="686" r:id="rId19"/>
    <p:sldId id="687" r:id="rId20"/>
    <p:sldId id="688" r:id="rId21"/>
    <p:sldId id="689" r:id="rId22"/>
    <p:sldId id="690" r:id="rId23"/>
    <p:sldId id="691" r:id="rId24"/>
    <p:sldId id="692" r:id="rId25"/>
    <p:sldId id="693" r:id="rId26"/>
    <p:sldId id="694" r:id="rId27"/>
    <p:sldId id="695" r:id="rId28"/>
    <p:sldId id="696" r:id="rId29"/>
    <p:sldId id="697" r:id="rId30"/>
    <p:sldId id="698" r:id="rId31"/>
    <p:sldId id="699" r:id="rId32"/>
    <p:sldId id="700" r:id="rId33"/>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1" autoAdjust="0"/>
    <p:restoredTop sz="94660"/>
  </p:normalViewPr>
  <p:slideViewPr>
    <p:cSldViewPr snapToGrid="0">
      <p:cViewPr varScale="1">
        <p:scale>
          <a:sx n="64" d="100"/>
          <a:sy n="64" d="100"/>
        </p:scale>
        <p:origin x="7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31.03.2025</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31.03.2025</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31.03.2025</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90.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10.png"/><Relationship Id="rId2" Type="http://schemas.openxmlformats.org/officeDocument/2006/relationships/image" Target="../media/image300.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20.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30.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40.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dirty="0">
                <a:latin typeface="Times New Roman" panose="02020603050405020304" pitchFamily="18" charset="0"/>
                <a:cs typeface="Times New Roman" panose="02020603050405020304" pitchFamily="18" charset="0"/>
              </a:rPr>
              <a:t>Sommersemester 2025</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2. Hauptsatz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Achtung</a:t>
            </a:r>
            <a:r>
              <a:rPr lang="de-DE" sz="2400" dirty="0">
                <a:latin typeface="Times New Roman" panose="02020603050405020304" pitchFamily="18" charset="0"/>
                <a:cs typeface="Times New Roman" panose="02020603050405020304" pitchFamily="18" charset="0"/>
              </a:rPr>
              <a:t>: Der Punkt M ist nur </a:t>
            </a:r>
            <a:r>
              <a:rPr lang="de-DE" sz="2400" u="sng" dirty="0">
                <a:latin typeface="Times New Roman" panose="02020603050405020304" pitchFamily="18" charset="0"/>
                <a:cs typeface="Times New Roman" panose="02020603050405020304" pitchFamily="18" charset="0"/>
              </a:rPr>
              <a:t>ein</a:t>
            </a:r>
            <a:r>
              <a:rPr lang="de-DE" sz="2400" dirty="0">
                <a:latin typeface="Times New Roman" panose="02020603050405020304" pitchFamily="18" charset="0"/>
                <a:cs typeface="Times New Roman" panose="02020603050405020304" pitchFamily="18" charset="0"/>
              </a:rPr>
              <a:t> mögliches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-effizientes Wettbewerbsgleichgewicht, welches ausgehend von den Anfangsausstattungen erreicht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ob auch andere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Wettbewerbsgleichgewichte auf der Kontraktkurve erreicht werden können?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lgn="ctr">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Allgemein folgt:</a:t>
            </a:r>
          </a:p>
          <a:p>
            <a:endParaRPr lang="de-DE" sz="2400"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2. Hauptsatz der Wohlfahrtstheorie</a:t>
            </a:r>
          </a:p>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Jede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-effiziente Allokation kann durch </a:t>
            </a:r>
            <a:r>
              <a:rPr lang="de-DE" sz="2400" b="1">
                <a:latin typeface="Times New Roman" panose="02020603050405020304" pitchFamily="18" charset="0"/>
                <a:cs typeface="Times New Roman" panose="02020603050405020304" pitchFamily="18" charset="0"/>
              </a:rPr>
              <a:t>eine bestimmte</a:t>
            </a:r>
          </a:p>
          <a:p>
            <a:r>
              <a:rPr lang="de-DE" sz="2400" b="1">
                <a:latin typeface="Times New Roman" panose="02020603050405020304" pitchFamily="18" charset="0"/>
                <a:cs typeface="Times New Roman" panose="02020603050405020304" pitchFamily="18" charset="0"/>
              </a:rPr>
              <a:t>Wahl </a:t>
            </a:r>
            <a:r>
              <a:rPr lang="de-DE" sz="2400" b="1" dirty="0">
                <a:latin typeface="Times New Roman" panose="02020603050405020304" pitchFamily="18" charset="0"/>
                <a:cs typeface="Times New Roman" panose="02020603050405020304" pitchFamily="18" charset="0"/>
              </a:rPr>
              <a:t>der Anfangsausstattungen erreicht werden, </a:t>
            </a:r>
            <a:r>
              <a:rPr lang="de-DE" sz="2400" b="1">
                <a:latin typeface="Times New Roman" panose="02020603050405020304" pitchFamily="18" charset="0"/>
                <a:cs typeface="Times New Roman" panose="02020603050405020304" pitchFamily="18" charset="0"/>
              </a:rPr>
              <a:t>unter der</a:t>
            </a:r>
          </a:p>
          <a:p>
            <a:r>
              <a:rPr lang="de-DE" sz="2400" b="1">
                <a:latin typeface="Times New Roman" panose="02020603050405020304" pitchFamily="18" charset="0"/>
                <a:cs typeface="Times New Roman" panose="02020603050405020304" pitchFamily="18" charset="0"/>
              </a:rPr>
              <a:t>Voraussetzung, dass </a:t>
            </a:r>
            <a:r>
              <a:rPr lang="de-DE" sz="2400" b="1" dirty="0">
                <a:latin typeface="Times New Roman" panose="02020603050405020304" pitchFamily="18" charset="0"/>
                <a:cs typeface="Times New Roman" panose="02020603050405020304" pitchFamily="18" charset="0"/>
              </a:rPr>
              <a:t>alle </a:t>
            </a:r>
            <a:r>
              <a:rPr lang="de-DE" sz="2400" b="1">
                <a:latin typeface="Times New Roman" panose="02020603050405020304" pitchFamily="18" charset="0"/>
                <a:cs typeface="Times New Roman" panose="02020603050405020304" pitchFamily="18" charset="0"/>
              </a:rPr>
              <a:t>Konsumenten konvexe</a:t>
            </a:r>
          </a:p>
          <a:p>
            <a:r>
              <a:rPr lang="de-DE" sz="2400" b="1">
                <a:latin typeface="Times New Roman" panose="02020603050405020304" pitchFamily="18" charset="0"/>
                <a:cs typeface="Times New Roman" panose="02020603050405020304" pitchFamily="18" charset="0"/>
              </a:rPr>
              <a:t>Präferenzen </a:t>
            </a:r>
            <a:r>
              <a:rPr lang="de-DE" sz="2400" b="1" dirty="0">
                <a:latin typeface="Times New Roman" panose="02020603050405020304" pitchFamily="18" charset="0"/>
                <a:cs typeface="Times New Roman" panose="02020603050405020304" pitchFamily="18" charset="0"/>
              </a:rPr>
              <a:t>haben.</a:t>
            </a:r>
          </a:p>
        </p:txBody>
      </p:sp>
      <p:sp>
        <p:nvSpPr>
          <p:cNvPr id="2" name="Rechteck 1">
            <a:extLst>
              <a:ext uri="{FF2B5EF4-FFF2-40B4-BE49-F238E27FC236}">
                <a16:creationId xmlns:a16="http://schemas.microsoft.com/office/drawing/2014/main" id="{1D7024CC-365E-9E83-E5FA-A2078302E3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99908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Interpretation der Hauptsätze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Unter vollkommener Konkurrenz wird ein </a:t>
            </a:r>
            <a:r>
              <a:rPr lang="de-DE" sz="2400" dirty="0" err="1">
                <a:latin typeface="Times New Roman" panose="02020603050405020304" pitchFamily="18" charset="0"/>
                <a:cs typeface="Times New Roman" panose="02020603050405020304" pitchFamily="18" charset="0"/>
              </a:rPr>
              <a:t>pareto-effizientes</a:t>
            </a:r>
            <a:r>
              <a:rPr lang="de-DE" sz="2400" dirty="0">
                <a:latin typeface="Times New Roman" panose="02020603050405020304" pitchFamily="18" charset="0"/>
                <a:cs typeface="Times New Roman" panose="02020603050405020304" pitchFamily="18" charset="0"/>
              </a:rPr>
              <a:t> Ergebnis erreicht (1. Hauptsatz).</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muss nur eingreifen, wenn die Annahmen der vollkommenen Konkurrenz verletzt sind, also Marktversagen vorliegt.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Auch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kann die Verteilung der Markteinkommen extrem ungleich sein.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Aus dem 2. Hauptsatz folgt, dass jede </a:t>
            </a:r>
            <a:r>
              <a:rPr lang="de-DE" sz="2400">
                <a:latin typeface="Times New Roman" panose="02020603050405020304" pitchFamily="18" charset="0"/>
                <a:cs typeface="Times New Roman" panose="02020603050405020304" pitchFamily="18" charset="0"/>
              </a:rPr>
              <a:t>beliebige pareto-effiziente</a:t>
            </a:r>
          </a:p>
          <a:p>
            <a:r>
              <a:rPr lang="de-DE" sz="2400">
                <a:latin typeface="Times New Roman" panose="02020603050405020304" pitchFamily="18" charset="0"/>
                <a:cs typeface="Times New Roman" panose="02020603050405020304" pitchFamily="18" charset="0"/>
              </a:rPr>
              <a:t>    Allokation </a:t>
            </a:r>
            <a:r>
              <a:rPr lang="de-DE" sz="2400" dirty="0">
                <a:latin typeface="Times New Roman" panose="02020603050405020304" pitchFamily="18" charset="0"/>
                <a:cs typeface="Times New Roman" panose="02020603050405020304" pitchFamily="18" charset="0"/>
              </a:rPr>
              <a:t>durch eine Pauschalsteuer und </a:t>
            </a:r>
            <a:r>
              <a:rPr lang="de-DE" sz="2400">
                <a:latin typeface="Times New Roman" panose="02020603050405020304" pitchFamily="18" charset="0"/>
                <a:cs typeface="Times New Roman" panose="02020603050405020304" pitchFamily="18" charset="0"/>
              </a:rPr>
              <a:t>Subventionen erreicht</a:t>
            </a:r>
          </a:p>
          <a:p>
            <a:r>
              <a:rPr lang="de-DE" sz="2400">
                <a:latin typeface="Times New Roman" panose="02020603050405020304" pitchFamily="18" charset="0"/>
                <a:cs typeface="Times New Roman" panose="02020603050405020304" pitchFamily="18" charset="0"/>
              </a:rPr>
              <a:t>    werden </a:t>
            </a:r>
            <a:r>
              <a:rPr lang="de-DE" sz="2400" dirty="0">
                <a:latin typeface="Times New Roman" panose="02020603050405020304" pitchFamily="18" charset="0"/>
                <a:cs typeface="Times New Roman" panose="02020603050405020304" pitchFamily="18" charset="0"/>
              </a:rPr>
              <a:t>kann.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Aus den beiden Hauptsätzen kann keine </a:t>
            </a:r>
            <a:r>
              <a:rPr lang="de-DE" sz="2400">
                <a:latin typeface="Times New Roman" panose="02020603050405020304" pitchFamily="18" charset="0"/>
                <a:cs typeface="Times New Roman" panose="02020603050405020304" pitchFamily="18" charset="0"/>
              </a:rPr>
              <a:t>Regel abgeleitet</a:t>
            </a:r>
          </a:p>
          <a:p>
            <a:r>
              <a:rPr lang="de-DE" sz="2400">
                <a:latin typeface="Times New Roman" panose="02020603050405020304" pitchFamily="18" charset="0"/>
                <a:cs typeface="Times New Roman" panose="02020603050405020304" pitchFamily="18" charset="0"/>
              </a:rPr>
              <a:t>     werden</a:t>
            </a:r>
            <a:r>
              <a:rPr lang="de-DE" sz="2400" dirty="0">
                <a:latin typeface="Times New Roman" panose="02020603050405020304" pitchFamily="18" charset="0"/>
                <a:cs typeface="Times New Roman" panose="02020603050405020304" pitchFamily="18" charset="0"/>
              </a:rPr>
              <a:t>, welche Allokation angestrebt werden sollte!</a:t>
            </a:r>
          </a:p>
        </p:txBody>
      </p:sp>
      <p:sp>
        <p:nvSpPr>
          <p:cNvPr id="2" name="Rechteck 1">
            <a:extLst>
              <a:ext uri="{FF2B5EF4-FFF2-40B4-BE49-F238E27FC236}">
                <a16:creationId xmlns:a16="http://schemas.microsoft.com/office/drawing/2014/main" id="{1780DAA0-80C2-AF43-5464-B5CE527D98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6435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Produktion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501808"/>
                <a:ext cx="12182475" cy="544899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Steigung der Transformationskurve wird als Grenzrate der Transformation (GRT) bezeichnet: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GRT gibt an:	Wieviel x kann mehr produziert werden,                                           					wenn eine Einheit y weniger produziert wird</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GRT kann damit als die Grenzkosten des Gutes x gemessen in Einheiten von y interpretiert werden:</a:t>
                </a:r>
              </a:p>
              <a:p>
                <a:pPr marL="800100" lvl="1"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lvl="1" algn="ctr"/>
                <a:r>
                  <a:rPr lang="de-DE" sz="2200" dirty="0">
                    <a:solidFill>
                      <a:srgbClr val="000000"/>
                    </a:solidFill>
                    <a:latin typeface="Times New Roman" panose="02020603050405020304" pitchFamily="18" charset="0"/>
                    <a:cs typeface="Times New Roman" panose="02020603050405020304" pitchFamily="18" charset="0"/>
                  </a:rPr>
                  <a:t>GRT(</a:t>
                </a:r>
                <a14:m>
                  <m:oMath xmlns:m="http://schemas.openxmlformats.org/officeDocument/2006/math">
                    <m:r>
                      <a:rPr lang="de-DE" sz="2200" i="1" dirty="0">
                        <a:solidFill>
                          <a:srgbClr val="000000"/>
                        </a:solidFill>
                        <a:latin typeface="Cambria Math" panose="02040503050406030204" pitchFamily="18" charset="0"/>
                      </a:rPr>
                      <m:t>𝑥</m:t>
                    </m:r>
                    <m:r>
                      <a:rPr lang="de-DE" sz="2200" i="1" dirty="0">
                        <a:solidFill>
                          <a:srgbClr val="000000"/>
                        </a:solidFill>
                        <a:latin typeface="Cambria Math" panose="02040503050406030204" pitchFamily="18" charset="0"/>
                      </a:rPr>
                      <m:t>,</m:t>
                    </m:r>
                    <m:r>
                      <a:rPr lang="de-DE" sz="2200" i="1" dirty="0">
                        <a:solidFill>
                          <a:srgbClr val="000000"/>
                        </a:solidFill>
                        <a:latin typeface="Cambria Math" panose="02040503050406030204" pitchFamily="18" charset="0"/>
                      </a:rPr>
                      <m:t>𝑦</m:t>
                    </m:r>
                  </m:oMath>
                </a14:m>
                <a:r>
                  <a:rPr lang="de-DE" sz="22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200" i="1">
                            <a:solidFill>
                              <a:srgbClr val="000000"/>
                            </a:solidFill>
                            <a:latin typeface="Cambria Math" panose="02040503050406030204" pitchFamily="18" charset="0"/>
                          </a:rPr>
                        </m:ctrlPr>
                      </m:fPr>
                      <m:num>
                        <m:r>
                          <m:rPr>
                            <m:nor/>
                          </m:rPr>
                          <a:rPr lang="de-DE" sz="2200" dirty="0">
                            <a:solidFill>
                              <a:srgbClr val="000000"/>
                            </a:solidFill>
                            <a:latin typeface="Times New Roman" panose="02020603050405020304" pitchFamily="18" charset="0"/>
                            <a:cs typeface="Times New Roman" panose="02020603050405020304" pitchFamily="18" charset="0"/>
                          </a:rPr>
                          <m:t>d</m:t>
                        </m:r>
                        <m:r>
                          <m:rPr>
                            <m:sty m:val="p"/>
                          </m:rPr>
                          <a:rPr lang="de-DE" sz="2200" dirty="0">
                            <a:solidFill>
                              <a:srgbClr val="000000"/>
                            </a:solidFill>
                            <a:latin typeface="Cambria Math" panose="02040503050406030204" pitchFamily="18" charset="0"/>
                            <a:cs typeface="Times New Roman" panose="02020603050405020304" pitchFamily="18" charset="0"/>
                          </a:rPr>
                          <m:t>y</m:t>
                        </m:r>
                      </m:num>
                      <m:den>
                        <m:r>
                          <m:rPr>
                            <m:nor/>
                          </m:rPr>
                          <a:rPr lang="de-DE" sz="2200" dirty="0">
                            <a:solidFill>
                              <a:srgbClr val="000000"/>
                            </a:solidFill>
                            <a:latin typeface="Times New Roman" panose="02020603050405020304" pitchFamily="18" charset="0"/>
                            <a:cs typeface="Times New Roman" panose="02020603050405020304" pitchFamily="18" charset="0"/>
                          </a:rPr>
                          <m:t>d</m:t>
                        </m:r>
                        <m:r>
                          <a:rPr lang="de-DE" sz="2200" i="1" dirty="0">
                            <a:solidFill>
                              <a:srgbClr val="000000"/>
                            </a:solidFill>
                            <a:latin typeface="Cambria Math" panose="02040503050406030204" pitchFamily="18" charset="0"/>
                            <a:cs typeface="Times New Roman" panose="02020603050405020304" pitchFamily="18" charset="0"/>
                          </a:rPr>
                          <m:t>𝑥</m:t>
                        </m:r>
                      </m:den>
                    </m:f>
                    <m:r>
                      <a:rPr lang="de-DE" sz="2200" i="1" baseline="-25000" dirty="0">
                        <a:solidFill>
                          <a:srgbClr val="000000"/>
                        </a:solidFill>
                        <a:latin typeface="Cambria Math" panose="02040503050406030204" pitchFamily="18" charset="0"/>
                      </a:rPr>
                      <m:t>  </m:t>
                    </m:r>
                  </m:oMath>
                </a14:m>
                <a:r>
                  <a:rPr lang="de-DE" sz="2200" dirty="0">
                    <a:solidFill>
                      <a:srgbClr val="000000"/>
                    </a:solidFill>
                    <a:latin typeface="Times New Roman" panose="02020603050405020304" pitchFamily="18" charset="0"/>
                    <a:cs typeface="Times New Roman" panose="02020603050405020304" pitchFamily="18" charset="0"/>
                  </a:rPr>
                  <a:t>=</a:t>
                </a:r>
                <a:r>
                  <a:rPr lang="de-DE" sz="2200" dirty="0">
                    <a:solidFill>
                      <a:srgbClr val="000000"/>
                    </a:solidFill>
                  </a:rPr>
                  <a:t> </a:t>
                </a:r>
                <a14:m>
                  <m:oMath xmlns:m="http://schemas.openxmlformats.org/officeDocument/2006/math">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b="0" i="1" smtClean="0">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den>
                        </m:f>
                        <m:r>
                          <a:rPr lang="de-DE" sz="2200" b="0" i="1" smtClean="0">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r>
                          <a:rPr lang="de-DE" sz="2200" b="0" i="1" smtClean="0">
                            <a:solidFill>
                              <a:srgbClr val="000000"/>
                            </a:solidFill>
                            <a:latin typeface="Cambria Math" panose="02040503050406030204" pitchFamily="18" charset="0"/>
                            <a:ea typeface="Cambria Math" panose="02040503050406030204" pitchFamily="18" charset="0"/>
                          </a:rPr>
                          <m:t>+ </m:t>
                        </m:r>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b="0" i="1" smtClean="0">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b="0" i="1" smtClean="0">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den>
                        </m:f>
                        <m:r>
                          <a:rPr lang="de-DE" sz="2200" i="1">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b="0" i="1" smtClean="0">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den>
                        </m:f>
                        <m:r>
                          <a:rPr lang="de-DE" sz="2200" i="1">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r>
                          <a:rPr lang="de-DE" sz="2200" i="1">
                            <a:solidFill>
                              <a:srgbClr val="000000"/>
                            </a:solidFill>
                            <a:latin typeface="Cambria Math" panose="02040503050406030204" pitchFamily="18" charset="0"/>
                            <a:ea typeface="Cambria Math" panose="02040503050406030204" pitchFamily="18" charset="0"/>
                          </a:rPr>
                          <m:t>+ </m:t>
                        </m:r>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den>
                        </m:f>
                        <m:r>
                          <a:rPr lang="de-DE" sz="2200" i="1">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den>
                    </m:f>
                    <m:r>
                      <a:rPr lang="de-DE" sz="2200" b="0" i="0" smtClean="0">
                        <a:solidFill>
                          <a:srgbClr val="000000"/>
                        </a:solidFill>
                        <a:latin typeface="Cambria Math" panose="02040503050406030204" pitchFamily="18" charset="0"/>
                        <a:ea typeface="Cambria Math" panose="02040503050406030204" pitchFamily="18" charset="0"/>
                      </a:rPr>
                      <m:t>=</m:t>
                    </m:r>
                  </m:oMath>
                </a14:m>
                <a:r>
                  <a:rPr lang="de-DE" sz="2200" dirty="0">
                    <a:solidFill>
                      <a:srgbClr val="000000"/>
                    </a:solidFill>
                  </a:rPr>
                  <a:t> </a:t>
                </a:r>
                <a14:m>
                  <m:oMath xmlns:m="http://schemas.openxmlformats.org/officeDocument/2006/math">
                    <m:r>
                      <a:rPr lang="de-DE" sz="2200" b="0" i="0" smtClean="0">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𝑦</m:t>
                                </m:r>
                              </m:sub>
                            </m:sSub>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den>
                        </m:f>
                      </m:den>
                    </m:f>
                    <m:r>
                      <a:rPr lang="de-DE" sz="2200" b="0" i="1" smtClean="0">
                        <a:latin typeface="Cambria Math" panose="02040503050406030204" pitchFamily="18" charset="0"/>
                        <a:cs typeface="Times New Roman" panose="020206030504050203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𝑦</m:t>
                                </m:r>
                              </m:sub>
                            </m:sSub>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den>
                        </m:f>
                      </m:den>
                    </m:f>
                  </m:oMath>
                </a14:m>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GRT =</a:t>
                </a:r>
                <a:r>
                  <a:rPr lang="de-DE" sz="2200" dirty="0">
                    <a:solidFill>
                      <a:srgbClr val="000000"/>
                    </a:solidFill>
                  </a:rPr>
                  <a:t> </a:t>
                </a:r>
                <a14:m>
                  <m:oMath xmlns:m="http://schemas.openxmlformats.org/officeDocument/2006/math">
                    <m:r>
                      <a:rPr lang="de-DE" sz="2200">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r>
                          <a:rPr lang="de-DE" sz="2200" b="0" i="1" smtClean="0">
                            <a:solidFill>
                              <a:srgbClr val="000000"/>
                            </a:solidFill>
                            <a:latin typeface="Cambria Math" panose="02040503050406030204" pitchFamily="18" charset="0"/>
                          </a:rPr>
                          <m:t>𝐺𝑟𝑒𝑛𝑧𝑝𝑟𝑜𝑑𝑢𝑘𝑡𝑖𝑜𝑣𝑖𝑡</m:t>
                        </m:r>
                        <m:r>
                          <a:rPr lang="de-DE" sz="2200" b="0" i="1" smtClean="0">
                            <a:solidFill>
                              <a:srgbClr val="000000"/>
                            </a:solidFill>
                            <a:latin typeface="Cambria Math" panose="02040503050406030204" pitchFamily="18" charset="0"/>
                          </a:rPr>
                          <m:t>ä</m:t>
                        </m:r>
                        <m:r>
                          <a:rPr lang="de-DE" sz="2200" b="0" i="1" smtClean="0">
                            <a:solidFill>
                              <a:srgbClr val="000000"/>
                            </a:solidFill>
                            <a:latin typeface="Cambria Math" panose="02040503050406030204" pitchFamily="18" charset="0"/>
                          </a:rPr>
                          <m:t>𝑡</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𝑑𝑒𝑠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𝐾𝑎𝑝𝑖𝑡𝑎𝑙𝑠𝑑𝑒𝑠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𝐺𝑢𝑡𝑒𝑠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𝑦</m:t>
                        </m:r>
                      </m:num>
                      <m:den>
                        <m:r>
                          <a:rPr lang="de-DE" sz="2200" i="1">
                            <a:solidFill>
                              <a:srgbClr val="000000"/>
                            </a:solidFill>
                            <a:latin typeface="Cambria Math" panose="02040503050406030204" pitchFamily="18" charset="0"/>
                          </a:rPr>
                          <m:t>𝐺𝑟𝑒𝑛𝑧𝑝𝑟𝑜𝑑𝑢𝑘𝑡𝑖𝑜𝑣𝑖𝑡</m:t>
                        </m:r>
                        <m:r>
                          <a:rPr lang="de-DE" sz="2200" i="1">
                            <a:solidFill>
                              <a:srgbClr val="000000"/>
                            </a:solidFill>
                            <a:latin typeface="Cambria Math" panose="02040503050406030204" pitchFamily="18" charset="0"/>
                          </a:rPr>
                          <m:t>ä</m:t>
                        </m:r>
                        <m:r>
                          <a:rPr lang="de-DE" sz="2200" i="1">
                            <a:solidFill>
                              <a:srgbClr val="000000"/>
                            </a:solidFill>
                            <a:latin typeface="Cambria Math" panose="02040503050406030204" pitchFamily="18" charset="0"/>
                          </a:rPr>
                          <m:t>𝑡</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𝐾𝑎𝑝𝑖𝑡𝑎𝑙𝑠</m:t>
                        </m:r>
                        <m:r>
                          <a:rPr lang="de-DE" sz="2200" b="0" i="1" smtClean="0">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𝐺𝑢𝑡𝑒𝑠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𝑥</m:t>
                        </m:r>
                      </m:den>
                    </m:f>
                  </m:oMath>
                </a14:m>
                <a:endParaRPr lang="de-DE" sz="2200" b="0" i="1">
                  <a:solidFill>
                    <a:srgbClr val="000000"/>
                  </a:solidFill>
                  <a:latin typeface="Cambria Math" panose="02040503050406030204" pitchFamily="18" charset="0"/>
                </a:endParaRPr>
              </a:p>
              <a:p>
                <a:r>
                  <a:rPr lang="de-DE" sz="2200">
                    <a:solidFill>
                      <a:srgbClr val="000000"/>
                    </a:solidFill>
                  </a:rPr>
                  <a:t>               =</a:t>
                </a:r>
                <a14:m>
                  <m:oMath xmlns:m="http://schemas.openxmlformats.org/officeDocument/2006/math">
                    <m:r>
                      <a:rPr lang="de-DE" sz="2200">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r>
                          <a:rPr lang="de-DE" sz="2200" i="1">
                            <a:solidFill>
                              <a:srgbClr val="000000"/>
                            </a:solidFill>
                            <a:latin typeface="Cambria Math" panose="02040503050406030204" pitchFamily="18" charset="0"/>
                          </a:rPr>
                          <m:t>𝐺𝑟𝑒𝑛𝑧𝑝𝑟𝑜𝑑𝑢𝑘𝑡𝑖𝑜𝑣𝑖𝑡</m:t>
                        </m:r>
                        <m:r>
                          <a:rPr lang="de-DE" sz="2200" i="1">
                            <a:solidFill>
                              <a:srgbClr val="000000"/>
                            </a:solidFill>
                            <a:latin typeface="Cambria Math" panose="02040503050406030204" pitchFamily="18" charset="0"/>
                          </a:rPr>
                          <m:t>ä</m:t>
                        </m:r>
                        <m:r>
                          <a:rPr lang="de-DE" sz="2200" i="1">
                            <a:solidFill>
                              <a:srgbClr val="000000"/>
                            </a:solidFill>
                            <a:latin typeface="Cambria Math" panose="02040503050406030204" pitchFamily="18" charset="0"/>
                          </a:rPr>
                          <m:t>𝑡</m:t>
                        </m:r>
                        <m:r>
                          <a:rPr lang="de-DE" sz="2200" i="1">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𝑑𝑒𝑟</m:t>
                        </m:r>
                        <m:r>
                          <a:rPr lang="de-DE" sz="2200" i="1">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𝐴𝑟𝑏𝑒𝑖𝑡</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𝑑𝑒𝑠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𝐺𝑢𝑡𝑒𝑠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𝑦</m:t>
                        </m:r>
                      </m:num>
                      <m:den>
                        <m:r>
                          <a:rPr lang="de-DE" sz="2200" i="1">
                            <a:solidFill>
                              <a:srgbClr val="000000"/>
                            </a:solidFill>
                            <a:latin typeface="Cambria Math" panose="02040503050406030204" pitchFamily="18" charset="0"/>
                          </a:rPr>
                          <m:t>𝐺𝑟𝑒𝑛𝑧𝑝𝑟𝑜𝑑𝑢𝑘𝑡𝑖𝑜𝑣𝑖𝑡</m:t>
                        </m:r>
                        <m:r>
                          <a:rPr lang="de-DE" sz="2200" i="1">
                            <a:solidFill>
                              <a:srgbClr val="000000"/>
                            </a:solidFill>
                            <a:latin typeface="Cambria Math" panose="02040503050406030204" pitchFamily="18" charset="0"/>
                          </a:rPr>
                          <m:t>ä</m:t>
                        </m:r>
                        <m:r>
                          <a:rPr lang="de-DE" sz="2200" i="1">
                            <a:solidFill>
                              <a:srgbClr val="000000"/>
                            </a:solidFill>
                            <a:latin typeface="Cambria Math" panose="02040503050406030204" pitchFamily="18" charset="0"/>
                          </a:rPr>
                          <m:t>𝑡</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𝑑𝑒𝑟</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𝐴𝑟𝑏𝑒𝑖𝑡𝑑𝑒𝑠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𝐺𝑢𝑡𝑒𝑠</m:t>
                        </m:r>
                        <m:r>
                          <a:rPr lang="de-DE" sz="2200" b="0" i="1" smtClean="0">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𝑥</m:t>
                        </m:r>
                      </m:den>
                    </m:f>
                  </m:oMath>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Unter den gängigen Annahmen positiver </a:t>
                </a:r>
                <a:r>
                  <a:rPr lang="de-DE" sz="2200">
                    <a:latin typeface="Times New Roman" panose="02020603050405020304" pitchFamily="18" charset="0"/>
                    <a:cs typeface="Times New Roman" panose="02020603050405020304" pitchFamily="18" charset="0"/>
                  </a:rPr>
                  <a:t>abnehmender Grenzerträge</a:t>
                </a:r>
              </a:p>
              <a:p>
                <a:r>
                  <a:rPr lang="de-DE" sz="2200">
                    <a:latin typeface="Times New Roman" panose="02020603050405020304" pitchFamily="18" charset="0"/>
                    <a:cs typeface="Times New Roman" panose="02020603050405020304" pitchFamily="18" charset="0"/>
                  </a:rPr>
                  <a:t>     und </a:t>
                </a:r>
                <a:r>
                  <a:rPr lang="de-DE" sz="2200" dirty="0">
                    <a:latin typeface="Times New Roman" panose="02020603050405020304" pitchFamily="18" charset="0"/>
                    <a:cs typeface="Times New Roman" panose="02020603050405020304" pitchFamily="18" charset="0"/>
                  </a:rPr>
                  <a:t>konstanter Skalenerträge ist die Transformationskurve konkav.</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501808"/>
                <a:ext cx="12182475" cy="5448994"/>
              </a:xfrm>
              <a:prstGeom prst="rect">
                <a:avLst/>
              </a:prstGeom>
              <a:blipFill>
                <a:blip r:embed="rId2"/>
                <a:stretch>
                  <a:fillRect l="-551" t="-671" b="-8389"/>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3B1A01A2-6CE5-56F6-8EB9-2ADC1E4158C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89403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Transformationskurve</a:t>
            </a:r>
          </a:p>
        </p:txBody>
      </p:sp>
      <p:cxnSp>
        <p:nvCxnSpPr>
          <p:cNvPr id="4" name="Gerade Verbindung mit Pfeil 3">
            <a:extLst>
              <a:ext uri="{FF2B5EF4-FFF2-40B4-BE49-F238E27FC236}">
                <a16:creationId xmlns:a16="http://schemas.microsoft.com/office/drawing/2014/main" id="{4571542A-F26C-423F-9461-1CC81AFB7D26}"/>
              </a:ext>
            </a:extLst>
          </p:cNvPr>
          <p:cNvCxnSpPr>
            <a:cxnSpLocks/>
          </p:cNvCxnSpPr>
          <p:nvPr/>
        </p:nvCxnSpPr>
        <p:spPr>
          <a:xfrm flipV="1">
            <a:off x="84434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A1A057A-459D-4A61-82B1-5DD63FFFBE2F}"/>
              </a:ext>
            </a:extLst>
          </p:cNvPr>
          <p:cNvCxnSpPr>
            <a:cxnSpLocks/>
          </p:cNvCxnSpPr>
          <p:nvPr/>
        </p:nvCxnSpPr>
        <p:spPr>
          <a:xfrm>
            <a:off x="84434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7130236F-5606-491D-A4C7-63B756D726B2}"/>
              </a:ext>
            </a:extLst>
          </p:cNvPr>
          <p:cNvSpPr txBox="1"/>
          <p:nvPr/>
        </p:nvSpPr>
        <p:spPr>
          <a:xfrm>
            <a:off x="718061" y="691377"/>
            <a:ext cx="252568" cy="369332"/>
          </a:xfrm>
          <a:prstGeom prst="rect">
            <a:avLst/>
          </a:prstGeom>
          <a:noFill/>
        </p:spPr>
        <p:txBody>
          <a:bodyPr wrap="square" rtlCol="0">
            <a:spAutoFit/>
          </a:bodyPr>
          <a:lstStyle/>
          <a:p>
            <a:r>
              <a:rPr lang="de-DE" dirty="0"/>
              <a:t>y</a:t>
            </a:r>
          </a:p>
        </p:txBody>
      </p:sp>
      <p:sp>
        <p:nvSpPr>
          <p:cNvPr id="7" name="Textfeld 6">
            <a:extLst>
              <a:ext uri="{FF2B5EF4-FFF2-40B4-BE49-F238E27FC236}">
                <a16:creationId xmlns:a16="http://schemas.microsoft.com/office/drawing/2014/main" id="{5878D159-F1A1-4C28-AABA-BE273E1262FC}"/>
              </a:ext>
            </a:extLst>
          </p:cNvPr>
          <p:cNvSpPr txBox="1"/>
          <p:nvPr/>
        </p:nvSpPr>
        <p:spPr>
          <a:xfrm>
            <a:off x="7932706" y="4894698"/>
            <a:ext cx="248362" cy="369332"/>
          </a:xfrm>
          <a:prstGeom prst="rect">
            <a:avLst/>
          </a:prstGeom>
          <a:noFill/>
        </p:spPr>
        <p:txBody>
          <a:bodyPr wrap="square" rtlCol="0">
            <a:spAutoFit/>
          </a:bodyPr>
          <a:lstStyle/>
          <a:p>
            <a:r>
              <a:rPr lang="de-DE" dirty="0"/>
              <a:t>x</a:t>
            </a:r>
          </a:p>
        </p:txBody>
      </p:sp>
      <p:sp>
        <p:nvSpPr>
          <p:cNvPr id="9" name="Freihandform: Form 8">
            <a:extLst>
              <a:ext uri="{FF2B5EF4-FFF2-40B4-BE49-F238E27FC236}">
                <a16:creationId xmlns:a16="http://schemas.microsoft.com/office/drawing/2014/main" id="{5C24D7EC-3692-4FC8-94B1-D20015EBFF52}"/>
              </a:ext>
            </a:extLst>
          </p:cNvPr>
          <p:cNvSpPr/>
          <p:nvPr/>
        </p:nvSpPr>
        <p:spPr>
          <a:xfrm>
            <a:off x="818747" y="1583473"/>
            <a:ext cx="4661210" cy="3501483"/>
          </a:xfrm>
          <a:custGeom>
            <a:avLst/>
            <a:gdLst>
              <a:gd name="connsiteX0" fmla="*/ 0 w 4661210"/>
              <a:gd name="connsiteY0" fmla="*/ 0 h 3501483"/>
              <a:gd name="connsiteX1" fmla="*/ 2910469 w 4661210"/>
              <a:gd name="connsiteY1" fmla="*/ 1237786 h 3501483"/>
              <a:gd name="connsiteX2" fmla="*/ 4661210 w 4661210"/>
              <a:gd name="connsiteY2" fmla="*/ 3501483 h 3501483"/>
            </a:gdLst>
            <a:ahLst/>
            <a:cxnLst>
              <a:cxn ang="0">
                <a:pos x="connsiteX0" y="connsiteY0"/>
              </a:cxn>
              <a:cxn ang="0">
                <a:pos x="connsiteX1" y="connsiteY1"/>
              </a:cxn>
              <a:cxn ang="0">
                <a:pos x="connsiteX2" y="connsiteY2"/>
              </a:cxn>
            </a:cxnLst>
            <a:rect l="l" t="t" r="r" b="b"/>
            <a:pathLst>
              <a:path w="4661210" h="3501483">
                <a:moveTo>
                  <a:pt x="0" y="0"/>
                </a:moveTo>
                <a:cubicBezTo>
                  <a:pt x="1066800" y="327103"/>
                  <a:pt x="2133601" y="654206"/>
                  <a:pt x="2910469" y="1237786"/>
                </a:cubicBezTo>
                <a:cubicBezTo>
                  <a:pt x="3687337" y="1821367"/>
                  <a:pt x="4174273" y="2661425"/>
                  <a:pt x="4661210" y="350148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2" name="Freihandform: Form 11">
            <a:extLst>
              <a:ext uri="{FF2B5EF4-FFF2-40B4-BE49-F238E27FC236}">
                <a16:creationId xmlns:a16="http://schemas.microsoft.com/office/drawing/2014/main" id="{CF1016DC-C72B-4E12-8815-9339A7651DA9}"/>
              </a:ext>
            </a:extLst>
          </p:cNvPr>
          <p:cNvSpPr/>
          <p:nvPr/>
        </p:nvSpPr>
        <p:spPr>
          <a:xfrm>
            <a:off x="2168051" y="1360449"/>
            <a:ext cx="2665141" cy="2430966"/>
          </a:xfrm>
          <a:custGeom>
            <a:avLst/>
            <a:gdLst>
              <a:gd name="connsiteX0" fmla="*/ 0 w 2665141"/>
              <a:gd name="connsiteY0" fmla="*/ 0 h 2430966"/>
              <a:gd name="connsiteX1" fmla="*/ 2665141 w 2665141"/>
              <a:gd name="connsiteY1" fmla="*/ 2430966 h 2430966"/>
            </a:gdLst>
            <a:ahLst/>
            <a:cxnLst>
              <a:cxn ang="0">
                <a:pos x="connsiteX0" y="connsiteY0"/>
              </a:cxn>
              <a:cxn ang="0">
                <a:pos x="connsiteX1" y="connsiteY1"/>
              </a:cxn>
            </a:cxnLst>
            <a:rect l="l" t="t" r="r" b="b"/>
            <a:pathLst>
              <a:path w="2665141" h="2430966">
                <a:moveTo>
                  <a:pt x="0" y="0"/>
                </a:moveTo>
                <a:lnTo>
                  <a:pt x="2665141" y="243096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09B64CBE-CD3E-469A-8624-AB521FBEBA5C}"/>
              </a:ext>
            </a:extLst>
          </p:cNvPr>
          <p:cNvSpPr txBox="1"/>
          <p:nvPr/>
        </p:nvSpPr>
        <p:spPr>
          <a:xfrm>
            <a:off x="2378810" y="1287295"/>
            <a:ext cx="837455" cy="369332"/>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GRT</a:t>
            </a:r>
          </a:p>
        </p:txBody>
      </p:sp>
      <p:sp>
        <p:nvSpPr>
          <p:cNvPr id="2" name="Rechteck 1">
            <a:extLst>
              <a:ext uri="{FF2B5EF4-FFF2-40B4-BE49-F238E27FC236}">
                <a16:creationId xmlns:a16="http://schemas.microsoft.com/office/drawing/2014/main" id="{87323B82-94BC-F8BC-6E42-FEA02D0B7F9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5470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Produktion und Gewinnmaximierung</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1152" y="434904"/>
                <a:ext cx="12126719" cy="544899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Unter vollkommener Konkurrenz maximieren die Unternehmen ihren Gewinn bei gegeben Güterpreisen </a:t>
                </a:r>
                <a14:m>
                  <m:oMath xmlns:m="http://schemas.openxmlformats.org/officeDocument/2006/math">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und Faktorpreisen (</a:t>
                </a:r>
                <a:r>
                  <a:rPr lang="de-DE" sz="2400" dirty="0" err="1">
                    <a:latin typeface="Times New Roman" panose="02020603050405020304" pitchFamily="18" charset="0"/>
                    <a:cs typeface="Times New Roman" panose="02020603050405020304" pitchFamily="18" charset="0"/>
                  </a:rPr>
                  <a:t>r,w</a:t>
                </a:r>
                <a:r>
                  <a:rPr lang="de-DE" sz="2400"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unc>
                        <m:funcPr>
                          <m:ctrlPr>
                            <a:rPr lang="de-DE" sz="2400" i="1">
                              <a:latin typeface="Cambria Math" panose="02040503050406030204" pitchFamily="18" charset="0"/>
                              <a:cs typeface="Times New Roman" panose="02020603050405020304" pitchFamily="18" charset="0"/>
                            </a:rPr>
                          </m:ctrlPr>
                        </m:funcPr>
                        <m:fName>
                          <m:limLow>
                            <m:limLowPr>
                              <m:ctrlPr>
                                <a:rPr lang="de-DE" sz="2400" i="1">
                                  <a:latin typeface="Cambria Math" panose="02040503050406030204" pitchFamily="18" charset="0"/>
                                  <a:cs typeface="Times New Roman" panose="02020603050405020304" pitchFamily="18" charset="0"/>
                                </a:rPr>
                              </m:ctrlPr>
                            </m:limLowPr>
                            <m:e>
                              <m:r>
                                <m:rPr>
                                  <m:sty m:val="p"/>
                                </m:rPr>
                                <a:rPr lang="de-DE" sz="240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 </m:t>
                              </m:r>
                            </m:lim>
                          </m:limLow>
                        </m:fName>
                        <m:e>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m:rPr>
                                  <m:sty m:val="p"/>
                                </m:rPr>
                                <a:rPr lang="el-GR" sz="2400" i="1" smtClean="0">
                                  <a:latin typeface="Cambria Math" panose="02040503050406030204" pitchFamily="18" charset="0"/>
                                  <a:cs typeface="Times New Roman" panose="02020603050405020304" pitchFamily="18" charset="0"/>
                                </a:rPr>
                                <m:t>π</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𝐹</m:t>
                              </m:r>
                            </m:e>
                            <m:sub>
                              <m:r>
                                <a:rPr lang="de-DE" sz="2400" i="1">
                                  <a:latin typeface="Cambria Math" panose="02040503050406030204" pitchFamily="18" charset="0"/>
                                  <a:cs typeface="Times New Roman" panose="02020603050405020304" pitchFamily="18" charset="0"/>
                                </a:rPr>
                                <m:t>𝑥</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e>
                          </m:d>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𝑟</m:t>
                              </m:r>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𝑤𝐿</m:t>
                              </m:r>
                            </m:e>
                            <m:sub>
                              <m:r>
                                <a:rPr lang="de-DE" sz="2400" i="1">
                                  <a:latin typeface="Cambria Math" panose="02040503050406030204" pitchFamily="18" charset="0"/>
                                  <a:cs typeface="Times New Roman" panose="02020603050405020304" pitchFamily="18" charset="0"/>
                                </a:rPr>
                                <m:t>𝑥</m:t>
                              </m:r>
                            </m:sub>
                          </m:sSub>
                          <m:r>
                            <a:rPr lang="de-DE" sz="2400" b="0" i="1" smtClean="0">
                              <a:latin typeface="Cambria Math" panose="02040503050406030204" pitchFamily="18" charset="0"/>
                              <a:cs typeface="Times New Roman" panose="02020603050405020304" pitchFamily="18" charset="0"/>
                            </a:rPr>
                            <m:t>)</m:t>
                          </m:r>
                        </m:e>
                      </m:func>
                      <m:r>
                        <a:rPr lang="de-DE" sz="2400" i="1" dirty="0">
                          <a:latin typeface="Cambria Math" panose="02040503050406030204" pitchFamily="18" charset="0"/>
                          <a:cs typeface="Times New Roman" panose="02020603050405020304" pitchFamily="18" charset="0"/>
                        </a:rPr>
                        <m:t>]</m:t>
                      </m:r>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Damit ergibt sich:	Wertgrenzprodukt = Faktorpreis</a:t>
                </a:r>
              </a:p>
              <a:p>
                <a:endParaRPr lang="de-DE" sz="2400" dirty="0">
                  <a:latin typeface="Times New Roman" panose="02020603050405020304" pitchFamily="18" charset="0"/>
                  <a:cs typeface="Times New Roman" panose="02020603050405020304" pitchFamily="18" charset="0"/>
                </a:endParaRPr>
              </a:p>
              <a:p>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i="1">
                                <a:latin typeface="Cambria Math" panose="02040503050406030204" pitchFamily="18" charset="0"/>
                                <a:cs typeface="Times New Roman" panose="02020603050405020304" pitchFamily="18" charset="0"/>
                              </a:rPr>
                              <m:t>𝑥</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den>
                    </m:f>
                    <m:r>
                      <a:rPr lang="de-DE" sz="2400" b="0" i="1" smtClean="0">
                        <a:latin typeface="Cambria Math" panose="02040503050406030204" pitchFamily="18" charset="0"/>
                        <a:cs typeface="Times New Roman" panose="02020603050405020304" pitchFamily="18" charset="0"/>
                      </a:rPr>
                      <m:t>           =      </m:t>
                    </m:r>
                    <m:r>
                      <a:rPr lang="de-DE" sz="2400" b="0" i="1" smtClean="0">
                        <a:latin typeface="Cambria Math" panose="02040503050406030204" pitchFamily="18" charset="0"/>
                        <a:cs typeface="Times New Roman" panose="02020603050405020304" pitchFamily="18" charset="0"/>
                      </a:rPr>
                      <m:t>𝑟</m:t>
                    </m:r>
                    <m:r>
                      <a:rPr lang="de-DE" sz="2400" b="0" i="1" smtClean="0">
                        <a:latin typeface="Cambria Math" panose="02040503050406030204" pitchFamily="18" charset="0"/>
                        <a:cs typeface="Times New Roman" panose="02020603050405020304" pitchFamily="18" charset="0"/>
                      </a:rPr>
                      <m:t>   =       </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b="0" i="1" smtClean="0">
                                <a:latin typeface="Cambria Math" panose="02040503050406030204" pitchFamily="18" charset="0"/>
                                <a:cs typeface="Times New Roman" panose="02020603050405020304" pitchFamily="18" charset="0"/>
                              </a:rPr>
                              <m:t>𝑦</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b="0" i="1" smtClean="0">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b="0" i="1" smtClean="0">
                                <a:latin typeface="Cambria Math" panose="02040503050406030204" pitchFamily="18" charset="0"/>
                                <a:cs typeface="Times New Roman" panose="02020603050405020304" pitchFamily="18" charset="0"/>
                              </a:rPr>
                              <m:t>𝑦</m:t>
                            </m:r>
                          </m:sub>
                        </m:sSub>
                      </m:den>
                    </m:f>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i="1">
                                <a:latin typeface="Cambria Math" panose="02040503050406030204" pitchFamily="18" charset="0"/>
                                <a:cs typeface="Times New Roman" panose="02020603050405020304" pitchFamily="18" charset="0"/>
                              </a:rPr>
                              <m:t>𝑥</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den>
                    </m:f>
                    <m:r>
                      <a:rPr lang="de-DE" sz="2400" b="0" i="1" smtClean="0">
                        <a:latin typeface="Cambria Math" panose="02040503050406030204" pitchFamily="18" charset="0"/>
                        <a:cs typeface="Times New Roman" panose="02020603050405020304" pitchFamily="18" charset="0"/>
                      </a:rPr>
                      <m:t>           </m:t>
                    </m:r>
                    <m:r>
                      <a:rPr lang="de-DE" sz="2400" i="1">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      </m:t>
                    </m:r>
                    <m:r>
                      <a:rPr lang="de-DE" sz="2400" b="0" i="1" smtClean="0">
                        <a:latin typeface="Cambria Math" panose="02040503050406030204" pitchFamily="18" charset="0"/>
                        <a:cs typeface="Times New Roman" panose="02020603050405020304" pitchFamily="18" charset="0"/>
                      </a:rPr>
                      <m:t>𝑤</m:t>
                    </m:r>
                    <m:r>
                      <a:rPr lang="de-DE" sz="2400" b="0" i="1" smtClean="0">
                        <a:latin typeface="Cambria Math" panose="02040503050406030204" pitchFamily="18" charset="0"/>
                        <a:cs typeface="Times New Roman" panose="02020603050405020304" pitchFamily="18" charset="0"/>
                      </a:rPr>
                      <m:t>  =       </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b="0" i="1" smtClean="0">
                                <a:latin typeface="Cambria Math" panose="02040503050406030204" pitchFamily="18" charset="0"/>
                                <a:cs typeface="Times New Roman" panose="02020603050405020304" pitchFamily="18" charset="0"/>
                              </a:rPr>
                              <m:t>𝑦</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b="0" i="1" smtClean="0">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𝐿</m:t>
                            </m:r>
                          </m:e>
                          <m:sub>
                            <m:r>
                              <a:rPr lang="de-DE" sz="2400" b="0" i="1" smtClean="0">
                                <a:latin typeface="Cambria Math" panose="02040503050406030204" pitchFamily="18" charset="0"/>
                                <a:cs typeface="Times New Roman" panose="02020603050405020304" pitchFamily="18" charset="0"/>
                              </a:rPr>
                              <m:t>𝑦</m:t>
                            </m:r>
                          </m:sub>
                        </m:sSub>
                      </m:den>
                    </m:f>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effizienter Produktion folgt damit </a:t>
                </a:r>
              </a:p>
              <a:p>
                <a:pPr/>
                <a14:m>
                  <m:oMathPara xmlns:m="http://schemas.openxmlformats.org/officeDocument/2006/math">
                    <m:oMathParaPr>
                      <m:jc m:val="centerGroup"/>
                    </m:oMathParaPr>
                    <m:oMath xmlns:m="http://schemas.openxmlformats.org/officeDocument/2006/math">
                      <m:r>
                        <a:rPr lang="de-DE" sz="2000" i="1">
                          <a:solidFill>
                            <a:srgbClr val="000000"/>
                          </a:solidFill>
                          <a:latin typeface="Cambria Math" panose="02040503050406030204" pitchFamily="18" charset="0"/>
                          <a:ea typeface="Cambria Math" panose="02040503050406030204" pitchFamily="18" charset="0"/>
                        </a:rPr>
                        <m:t>𝐺𝑅</m:t>
                      </m:r>
                      <m:r>
                        <a:rPr lang="de-DE" sz="2000" b="0" i="1" smtClean="0">
                          <a:solidFill>
                            <a:srgbClr val="000000"/>
                          </a:solidFill>
                          <a:latin typeface="Cambria Math" panose="02040503050406030204" pitchFamily="18" charset="0"/>
                          <a:ea typeface="Cambria Math" panose="02040503050406030204" pitchFamily="18" charset="0"/>
                        </a:rPr>
                        <m:t>𝑇</m:t>
                      </m:r>
                      <m:r>
                        <a:rPr lang="de-DE" sz="2000" i="1">
                          <a:solidFill>
                            <a:srgbClr val="000000"/>
                          </a:solidFill>
                          <a:latin typeface="Cambria Math" panose="02040503050406030204" pitchFamily="18" charset="0"/>
                          <a:ea typeface="Cambria Math" panose="02040503050406030204" pitchFamily="18" charset="0"/>
                        </a:rPr>
                        <m:t>=</m:t>
                      </m:r>
                      <m:r>
                        <a:rPr lang="de-DE" sz="2000">
                          <a:solidFill>
                            <a:srgbClr val="000000"/>
                          </a:solidFill>
                          <a:latin typeface="Cambria Math" panose="02040503050406030204" pitchFamily="18" charset="0"/>
                        </a:rPr>
                        <m:t>−</m:t>
                      </m:r>
                      <m:f>
                        <m:fPr>
                          <m:ctrlPr>
                            <a:rPr lang="de-DE" sz="2000" i="1">
                              <a:solidFill>
                                <a:srgbClr val="000000"/>
                              </a:solidFill>
                              <a:latin typeface="Cambria Math" panose="02040503050406030204" pitchFamily="18" charset="0"/>
                            </a:rPr>
                          </m:ctrlPr>
                        </m:fPr>
                        <m:num>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𝑦</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𝑦</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𝑦</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𝑦</m:t>
                                  </m:r>
                                </m:sub>
                              </m:sSub>
                            </m:den>
                          </m:f>
                        </m:num>
                        <m:den>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𝑥</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𝑥</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𝑥</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𝑥</m:t>
                                  </m:r>
                                </m:sub>
                              </m:sSub>
                            </m:den>
                          </m:f>
                        </m:den>
                      </m:f>
                      <m:r>
                        <a:rPr lang="de-DE" sz="2000" i="1">
                          <a:latin typeface="Cambria Math" panose="02040503050406030204" pitchFamily="18" charset="0"/>
                          <a:cs typeface="Times New Roman" panose="02020603050405020304" pitchFamily="18" charset="0"/>
                        </a:rPr>
                        <m:t>=−</m:t>
                      </m:r>
                      <m:f>
                        <m:fPr>
                          <m:ctrlPr>
                            <a:rPr lang="de-DE" sz="2000" i="1">
                              <a:solidFill>
                                <a:srgbClr val="000000"/>
                              </a:solidFill>
                              <a:latin typeface="Cambria Math" panose="02040503050406030204" pitchFamily="18" charset="0"/>
                            </a:rPr>
                          </m:ctrlPr>
                        </m:fPr>
                        <m:num>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𝑦</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𝑦</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𝑦</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𝑦</m:t>
                                  </m:r>
                                </m:sub>
                              </m:sSub>
                            </m:den>
                          </m:f>
                        </m:num>
                        <m:den>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𝑥</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𝑥</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𝑥</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𝑥</m:t>
                                  </m:r>
                                </m:sub>
                              </m:sSub>
                            </m:den>
                          </m:f>
                        </m:den>
                      </m:f>
                      <m:r>
                        <a:rPr lang="de-DE" sz="2000" b="0" i="1" smtClean="0">
                          <a:latin typeface="Cambria Math" panose="02040503050406030204" pitchFamily="18" charset="0"/>
                          <a:cs typeface="Times New Roman" panose="02020603050405020304" pitchFamily="18" charset="0"/>
                        </a:rPr>
                        <m:t>=−</m:t>
                      </m:r>
                      <m:f>
                        <m:fPr>
                          <m:ctrlPr>
                            <a:rPr lang="de-DE" sz="2000" i="1">
                              <a:solidFill>
                                <a:srgbClr val="000000"/>
                              </a:solidFill>
                              <a:latin typeface="Cambria Math" panose="02040503050406030204" pitchFamily="18" charset="0"/>
                              <a:ea typeface="Cambria Math" panose="02040503050406030204" pitchFamily="18" charset="0"/>
                            </a:rPr>
                          </m:ctrlPr>
                        </m:fPr>
                        <m:num>
                          <m:sSub>
                            <m:sSubPr>
                              <m:ctrlPr>
                                <a:rPr lang="de-DE" sz="2000" i="1">
                                  <a:solidFill>
                                    <a:srgbClr val="000000"/>
                                  </a:solidFill>
                                  <a:latin typeface="Cambria Math" panose="02040503050406030204" pitchFamily="18" charset="0"/>
                                  <a:ea typeface="Cambria Math" panose="02040503050406030204" pitchFamily="18" charset="0"/>
                                </a:rPr>
                              </m:ctrlPr>
                            </m:sSubPr>
                            <m:e>
                              <m:r>
                                <a:rPr lang="de-DE" sz="2000" i="1">
                                  <a:solidFill>
                                    <a:srgbClr val="000000"/>
                                  </a:solidFill>
                                  <a:latin typeface="Cambria Math" panose="02040503050406030204" pitchFamily="18" charset="0"/>
                                  <a:ea typeface="Cambria Math" panose="02040503050406030204" pitchFamily="18" charset="0"/>
                                </a:rPr>
                                <m:t>𝑝</m:t>
                              </m:r>
                            </m:e>
                            <m:sub>
                              <m:r>
                                <a:rPr lang="de-DE" sz="2000" i="1">
                                  <a:solidFill>
                                    <a:srgbClr val="000000"/>
                                  </a:solidFill>
                                  <a:latin typeface="Cambria Math" panose="02040503050406030204" pitchFamily="18" charset="0"/>
                                  <a:ea typeface="Cambria Math" panose="02040503050406030204" pitchFamily="18" charset="0"/>
                                </a:rPr>
                                <m:t>𝑥</m:t>
                              </m:r>
                            </m:sub>
                          </m:sSub>
                        </m:num>
                        <m:den>
                          <m:sSub>
                            <m:sSubPr>
                              <m:ctrlPr>
                                <a:rPr lang="de-DE" sz="2000" i="1">
                                  <a:solidFill>
                                    <a:srgbClr val="000000"/>
                                  </a:solidFill>
                                  <a:latin typeface="Cambria Math" panose="02040503050406030204" pitchFamily="18" charset="0"/>
                                  <a:ea typeface="Cambria Math" panose="02040503050406030204" pitchFamily="18" charset="0"/>
                                </a:rPr>
                              </m:ctrlPr>
                            </m:sSubPr>
                            <m:e>
                              <m:r>
                                <a:rPr lang="de-DE" sz="2000" i="1">
                                  <a:solidFill>
                                    <a:srgbClr val="000000"/>
                                  </a:solidFill>
                                  <a:latin typeface="Cambria Math" panose="02040503050406030204" pitchFamily="18" charset="0"/>
                                  <a:ea typeface="Cambria Math" panose="02040503050406030204" pitchFamily="18" charset="0"/>
                                </a:rPr>
                                <m:t>𝑝</m:t>
                              </m:r>
                            </m:e>
                            <m:sub>
                              <m:r>
                                <a:rPr lang="de-DE" sz="2000" i="1">
                                  <a:solidFill>
                                    <a:srgbClr val="000000"/>
                                  </a:solidFill>
                                  <a:latin typeface="Cambria Math" panose="02040503050406030204" pitchFamily="18" charset="0"/>
                                  <a:ea typeface="Cambria Math" panose="02040503050406030204" pitchFamily="18" charset="0"/>
                                </a:rPr>
                                <m:t>𝑦</m:t>
                              </m:r>
                            </m:sub>
                          </m:sSub>
                        </m:den>
                      </m:f>
                    </m:oMath>
                  </m:oMathPara>
                </a14:m>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1152" y="434904"/>
                <a:ext cx="12126719" cy="5448996"/>
              </a:xfrm>
              <a:prstGeom prst="rect">
                <a:avLst/>
              </a:prstGeom>
              <a:blipFill>
                <a:blip r:embed="rId2"/>
                <a:stretch>
                  <a:fillRect l="-804" t="-895" b="-11633"/>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2B6F1754-0D07-17A1-A3CB-BA1EFE01FB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19242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Produktion – Tausch – Allgemeines Gleichgewicht </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682201"/>
                <a:ext cx="12182475" cy="5493598"/>
              </a:xfrm>
              <a:prstGeom prst="rect">
                <a:avLst/>
              </a:prstGeom>
              <a:noFill/>
            </p:spPr>
            <p:txBody>
              <a:bodyPr wrap="square" rtlCol="0">
                <a:noAutofit/>
              </a:bodyPr>
              <a:lstStyle/>
              <a:p>
                <a:pPr marL="342900"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 Aus der Bedingung des Wettbewerbsgleichgewicht der Tauschökonomie folgt: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𝑦</m:t>
                              </m:r>
                            </m:sub>
                          </m:sSub>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Aus der Gewinnmaximierung bei effizientem Faktoreinsatz folgt: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𝐺𝑅𝑇</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𝑦</m:t>
                              </m:r>
                            </m:sub>
                          </m:sSub>
                        </m:den>
                      </m:f>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Damit gilt für das allgemeine Gleichgewicht: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𝐺𝑅𝑇</m:t>
                      </m:r>
                      <m:r>
                        <a:rPr lang="de-DE" sz="2400" b="0" i="1" smtClean="0">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682201"/>
                <a:ext cx="12182475" cy="5493598"/>
              </a:xfrm>
              <a:prstGeom prst="rect">
                <a:avLst/>
              </a:prstGeom>
              <a:blipFill>
                <a:blip r:embed="rId2"/>
                <a:stretch>
                  <a:fillRect l="-650" t="-888"/>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8DB3E42D-E6F6-B5C7-5729-102D32B14C1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76068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1484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Gesamtwirtschaftliche Effizienz – Allgemeines Gleichgewicht</a:t>
            </a:r>
          </a:p>
        </p:txBody>
      </p:sp>
      <p:cxnSp>
        <p:nvCxnSpPr>
          <p:cNvPr id="4" name="Gerade Verbindung mit Pfeil 3">
            <a:extLst>
              <a:ext uri="{FF2B5EF4-FFF2-40B4-BE49-F238E27FC236}">
                <a16:creationId xmlns:a16="http://schemas.microsoft.com/office/drawing/2014/main" id="{924C1F44-D123-41C3-9FA6-5394D558FCE4}"/>
              </a:ext>
            </a:extLst>
          </p:cNvPr>
          <p:cNvCxnSpPr>
            <a:cxnSpLocks/>
          </p:cNvCxnSpPr>
          <p:nvPr/>
        </p:nvCxnSpPr>
        <p:spPr>
          <a:xfrm flipV="1">
            <a:off x="64114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19D0066-5A81-497A-8E52-70BA2C0B6F0F}"/>
              </a:ext>
            </a:extLst>
          </p:cNvPr>
          <p:cNvCxnSpPr>
            <a:cxnSpLocks/>
          </p:cNvCxnSpPr>
          <p:nvPr/>
        </p:nvCxnSpPr>
        <p:spPr>
          <a:xfrm>
            <a:off x="64114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8C49C1BB-6147-49C8-8CB9-36B1A3E24E4E}"/>
              </a:ext>
            </a:extLst>
          </p:cNvPr>
          <p:cNvSpPr txBox="1"/>
          <p:nvPr/>
        </p:nvSpPr>
        <p:spPr>
          <a:xfrm>
            <a:off x="514861" y="691377"/>
            <a:ext cx="252568" cy="369332"/>
          </a:xfrm>
          <a:prstGeom prst="rect">
            <a:avLst/>
          </a:prstGeom>
          <a:noFill/>
        </p:spPr>
        <p:txBody>
          <a:bodyPr wrap="square" rtlCol="0">
            <a:spAutoFit/>
          </a:bodyPr>
          <a:lstStyle/>
          <a:p>
            <a:r>
              <a:rPr lang="de-DE" dirty="0"/>
              <a:t>y</a:t>
            </a:r>
          </a:p>
        </p:txBody>
      </p:sp>
      <p:sp>
        <p:nvSpPr>
          <p:cNvPr id="7" name="Textfeld 6">
            <a:extLst>
              <a:ext uri="{FF2B5EF4-FFF2-40B4-BE49-F238E27FC236}">
                <a16:creationId xmlns:a16="http://schemas.microsoft.com/office/drawing/2014/main" id="{CE0A1816-E07C-49F2-810B-8EC9A54E06C1}"/>
              </a:ext>
            </a:extLst>
          </p:cNvPr>
          <p:cNvSpPr txBox="1"/>
          <p:nvPr/>
        </p:nvSpPr>
        <p:spPr>
          <a:xfrm>
            <a:off x="7729506" y="4894698"/>
            <a:ext cx="248362" cy="369332"/>
          </a:xfrm>
          <a:prstGeom prst="rect">
            <a:avLst/>
          </a:prstGeom>
          <a:noFill/>
        </p:spPr>
        <p:txBody>
          <a:bodyPr wrap="square" rtlCol="0">
            <a:spAutoFit/>
          </a:bodyPr>
          <a:lstStyle/>
          <a:p>
            <a:r>
              <a:rPr lang="de-DE" dirty="0"/>
              <a:t>x</a:t>
            </a:r>
          </a:p>
        </p:txBody>
      </p:sp>
      <p:sp>
        <p:nvSpPr>
          <p:cNvPr id="9" name="Freihandform: Form 8">
            <a:extLst>
              <a:ext uri="{FF2B5EF4-FFF2-40B4-BE49-F238E27FC236}">
                <a16:creationId xmlns:a16="http://schemas.microsoft.com/office/drawing/2014/main" id="{D9430673-9AB9-497B-824D-1816F0F5A4D4}"/>
              </a:ext>
            </a:extLst>
          </p:cNvPr>
          <p:cNvSpPr/>
          <p:nvPr/>
        </p:nvSpPr>
        <p:spPr>
          <a:xfrm>
            <a:off x="274170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Freihandform: Form 11">
            <a:extLst>
              <a:ext uri="{FF2B5EF4-FFF2-40B4-BE49-F238E27FC236}">
                <a16:creationId xmlns:a16="http://schemas.microsoft.com/office/drawing/2014/main" id="{CC43CABD-C66A-400B-8809-1EA7100C3CB5}"/>
              </a:ext>
            </a:extLst>
          </p:cNvPr>
          <p:cNvSpPr/>
          <p:nvPr/>
        </p:nvSpPr>
        <p:spPr>
          <a:xfrm>
            <a:off x="309855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11928FBC-04A8-465C-92EC-F3C6F004062B}"/>
              </a:ext>
            </a:extLst>
          </p:cNvPr>
          <p:cNvSpPr txBox="1"/>
          <p:nvPr/>
        </p:nvSpPr>
        <p:spPr>
          <a:xfrm>
            <a:off x="2507774" y="3375101"/>
            <a:ext cx="401208" cy="369332"/>
          </a:xfrm>
          <a:prstGeom prst="rect">
            <a:avLst/>
          </a:prstGeom>
          <a:noFill/>
        </p:spPr>
        <p:txBody>
          <a:bodyPr wrap="square" rtlCol="0">
            <a:spAutoFit/>
          </a:bodyPr>
          <a:lstStyle/>
          <a:p>
            <a:r>
              <a:rPr lang="de-DE" dirty="0"/>
              <a:t>I</a:t>
            </a:r>
            <a:r>
              <a:rPr lang="de-DE" baseline="-25000" dirty="0"/>
              <a:t>B</a:t>
            </a:r>
          </a:p>
        </p:txBody>
      </p:sp>
      <p:cxnSp>
        <p:nvCxnSpPr>
          <p:cNvPr id="14" name="Gerader Verbinder 13">
            <a:extLst>
              <a:ext uri="{FF2B5EF4-FFF2-40B4-BE49-F238E27FC236}">
                <a16:creationId xmlns:a16="http://schemas.microsoft.com/office/drawing/2014/main" id="{AEC268F6-592B-4875-B6B2-D63637DF70B8}"/>
              </a:ext>
            </a:extLst>
          </p:cNvPr>
          <p:cNvCxnSpPr>
            <a:cxnSpLocks/>
          </p:cNvCxnSpPr>
          <p:nvPr/>
        </p:nvCxnSpPr>
        <p:spPr>
          <a:xfrm>
            <a:off x="223247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 name="Freihandform: Form 2">
            <a:extLst>
              <a:ext uri="{FF2B5EF4-FFF2-40B4-BE49-F238E27FC236}">
                <a16:creationId xmlns:a16="http://schemas.microsoft.com/office/drawing/2014/main" id="{E1F9712D-2537-4C30-983B-5501D97A994E}"/>
              </a:ext>
            </a:extLst>
          </p:cNvPr>
          <p:cNvSpPr/>
          <p:nvPr/>
        </p:nvSpPr>
        <p:spPr>
          <a:xfrm>
            <a:off x="637850" y="2698595"/>
            <a:ext cx="3713356" cy="2386361"/>
          </a:xfrm>
          <a:custGeom>
            <a:avLst/>
            <a:gdLst>
              <a:gd name="connsiteX0" fmla="*/ 0 w 3713356"/>
              <a:gd name="connsiteY0" fmla="*/ 2386361 h 2386361"/>
              <a:gd name="connsiteX1" fmla="*/ 2397512 w 3713356"/>
              <a:gd name="connsiteY1" fmla="*/ 1918010 h 2386361"/>
              <a:gd name="connsiteX2" fmla="*/ 3300761 w 3713356"/>
              <a:gd name="connsiteY2" fmla="*/ 434898 h 2386361"/>
              <a:gd name="connsiteX3" fmla="*/ 3713356 w 3713356"/>
              <a:gd name="connsiteY3" fmla="*/ 0 h 2386361"/>
            </a:gdLst>
            <a:ahLst/>
            <a:cxnLst>
              <a:cxn ang="0">
                <a:pos x="connsiteX0" y="connsiteY0"/>
              </a:cxn>
              <a:cxn ang="0">
                <a:pos x="connsiteX1" y="connsiteY1"/>
              </a:cxn>
              <a:cxn ang="0">
                <a:pos x="connsiteX2" y="connsiteY2"/>
              </a:cxn>
              <a:cxn ang="0">
                <a:pos x="connsiteX3" y="connsiteY3"/>
              </a:cxn>
            </a:cxnLst>
            <a:rect l="l" t="t" r="r" b="b"/>
            <a:pathLst>
              <a:path w="3713356" h="2386361">
                <a:moveTo>
                  <a:pt x="0" y="2386361"/>
                </a:moveTo>
                <a:cubicBezTo>
                  <a:pt x="923692" y="2314807"/>
                  <a:pt x="1847385" y="2243254"/>
                  <a:pt x="2397512" y="1918010"/>
                </a:cubicBezTo>
                <a:cubicBezTo>
                  <a:pt x="2947639" y="1592766"/>
                  <a:pt x="3081454" y="754566"/>
                  <a:pt x="3300761" y="434898"/>
                </a:cubicBezTo>
                <a:cubicBezTo>
                  <a:pt x="3520068" y="115230"/>
                  <a:pt x="3616712" y="57615"/>
                  <a:pt x="371335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r Verbinder 16">
            <a:extLst>
              <a:ext uri="{FF2B5EF4-FFF2-40B4-BE49-F238E27FC236}">
                <a16:creationId xmlns:a16="http://schemas.microsoft.com/office/drawing/2014/main" id="{0B246830-624F-44C1-82DC-D69B80E4B94E}"/>
              </a:ext>
            </a:extLst>
          </p:cNvPr>
          <p:cNvCxnSpPr>
            <a:cxnSpLocks/>
          </p:cNvCxnSpPr>
          <p:nvPr/>
        </p:nvCxnSpPr>
        <p:spPr>
          <a:xfrm>
            <a:off x="3031640" y="1821361"/>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18" name="Freihandform: Form 17">
            <a:extLst>
              <a:ext uri="{FF2B5EF4-FFF2-40B4-BE49-F238E27FC236}">
                <a16:creationId xmlns:a16="http://schemas.microsoft.com/office/drawing/2014/main" id="{A1F9E4DF-BEE4-4BFB-AE58-DB483EA5D110}"/>
              </a:ext>
            </a:extLst>
          </p:cNvPr>
          <p:cNvSpPr/>
          <p:nvPr/>
        </p:nvSpPr>
        <p:spPr>
          <a:xfrm>
            <a:off x="649001" y="1839951"/>
            <a:ext cx="5330283" cy="3267308"/>
          </a:xfrm>
          <a:custGeom>
            <a:avLst/>
            <a:gdLst>
              <a:gd name="connsiteX0" fmla="*/ 0 w 5330283"/>
              <a:gd name="connsiteY0" fmla="*/ 0 h 3267308"/>
              <a:gd name="connsiteX1" fmla="*/ 3713356 w 5330283"/>
              <a:gd name="connsiteY1" fmla="*/ 869795 h 3267308"/>
              <a:gd name="connsiteX2" fmla="*/ 5330283 w 5330283"/>
              <a:gd name="connsiteY2" fmla="*/ 3267308 h 3267308"/>
            </a:gdLst>
            <a:ahLst/>
            <a:cxnLst>
              <a:cxn ang="0">
                <a:pos x="connsiteX0" y="connsiteY0"/>
              </a:cxn>
              <a:cxn ang="0">
                <a:pos x="connsiteX1" y="connsiteY1"/>
              </a:cxn>
              <a:cxn ang="0">
                <a:pos x="connsiteX2" y="connsiteY2"/>
              </a:cxn>
            </a:cxnLst>
            <a:rect l="l" t="t" r="r" b="b"/>
            <a:pathLst>
              <a:path w="5330283" h="3267308">
                <a:moveTo>
                  <a:pt x="0" y="0"/>
                </a:moveTo>
                <a:cubicBezTo>
                  <a:pt x="1412488" y="162622"/>
                  <a:pt x="2824976" y="325244"/>
                  <a:pt x="3713356" y="869795"/>
                </a:cubicBezTo>
                <a:cubicBezTo>
                  <a:pt x="4601736" y="1414346"/>
                  <a:pt x="4966009" y="2340827"/>
                  <a:pt x="5330283" y="326730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7F0CB711-E3A1-4E43-A23E-FC18D298048C}"/>
              </a:ext>
            </a:extLst>
          </p:cNvPr>
          <p:cNvSpPr txBox="1"/>
          <p:nvPr/>
        </p:nvSpPr>
        <p:spPr>
          <a:xfrm>
            <a:off x="4191382" y="1992347"/>
            <a:ext cx="279896" cy="1011944"/>
          </a:xfrm>
          <a:prstGeom prst="rect">
            <a:avLst/>
          </a:prstGeom>
          <a:noFill/>
        </p:spPr>
        <p:txBody>
          <a:bodyPr wrap="square" rtlCol="0">
            <a:spAutoFit/>
          </a:bodyPr>
          <a:lstStyle/>
          <a:p>
            <a:r>
              <a:rPr lang="de-DE" sz="6000" dirty="0"/>
              <a:t>.</a:t>
            </a:r>
          </a:p>
        </p:txBody>
      </p:sp>
      <mc:AlternateContent xmlns:mc="http://schemas.openxmlformats.org/markup-compatibility/2006" xmlns:a14="http://schemas.microsoft.com/office/drawing/2010/main">
        <mc:Choice Requires="a14">
          <p:sp>
            <p:nvSpPr>
              <p:cNvPr id="20" name="Textfeld 19">
                <a:extLst>
                  <a:ext uri="{FF2B5EF4-FFF2-40B4-BE49-F238E27FC236}">
                    <a16:creationId xmlns:a16="http://schemas.microsoft.com/office/drawing/2014/main" id="{C4A03609-E87B-45C3-8E3F-DC74AA38CDCA}"/>
                  </a:ext>
                </a:extLst>
              </p:cNvPr>
              <p:cNvSpPr txBox="1"/>
              <p:nvPr/>
            </p:nvSpPr>
            <p:spPr>
              <a:xfrm>
                <a:off x="4357963" y="2347439"/>
                <a:ext cx="4148938" cy="472052"/>
              </a:xfrm>
              <a:prstGeom prst="rect">
                <a:avLst/>
              </a:prstGeom>
              <a:noFill/>
            </p:spPr>
            <p:txBody>
              <a:bodyPr wrap="square" rtlCol="0">
                <a:spAutoFit/>
              </a:bodyPr>
              <a:lstStyle/>
              <a:p>
                <a:r>
                  <a:rPr lang="de-DE" sz="2400" dirty="0"/>
                  <a:t>Produktionspunkt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acc>
                      <m:accPr>
                        <m:chr m:val="̅"/>
                        <m:ctrlPr>
                          <a:rPr lang="de-DE" sz="2400" i="1" smtClean="0">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r>
                      <a:rPr lang="de-DE" sz="2400" b="0" i="1" smtClean="0">
                        <a:latin typeface="Cambria Math" panose="02040503050406030204" pitchFamily="18" charset="0"/>
                        <a:cs typeface="Times New Roman" panose="02020603050405020304" pitchFamily="18" charset="0"/>
                      </a:rPr>
                      <m:t>)</m:t>
                    </m:r>
                  </m:oMath>
                </a14:m>
                <a:r>
                  <a:rPr lang="de-DE" sz="2400" dirty="0"/>
                  <a:t> </a:t>
                </a:r>
                <a:endParaRPr lang="de-DE" sz="2400" baseline="-25000" dirty="0"/>
              </a:p>
            </p:txBody>
          </p:sp>
        </mc:Choice>
        <mc:Fallback xmlns="">
          <p:sp>
            <p:nvSpPr>
              <p:cNvPr id="20" name="Textfeld 19">
                <a:extLst>
                  <a:ext uri="{FF2B5EF4-FFF2-40B4-BE49-F238E27FC236}">
                    <a16:creationId xmlns:a16="http://schemas.microsoft.com/office/drawing/2014/main" id="{C4A03609-E87B-45C3-8E3F-DC74AA38CDCA}"/>
                  </a:ext>
                </a:extLst>
              </p:cNvPr>
              <p:cNvSpPr txBox="1">
                <a:spLocks noRot="1" noChangeAspect="1" noMove="1" noResize="1" noEditPoints="1" noAdjustHandles="1" noChangeArrowheads="1" noChangeShapeType="1" noTextEdit="1"/>
              </p:cNvSpPr>
              <p:nvPr/>
            </p:nvSpPr>
            <p:spPr>
              <a:xfrm>
                <a:off x="4357963" y="2347439"/>
                <a:ext cx="4148938" cy="472052"/>
              </a:xfrm>
              <a:prstGeom prst="rect">
                <a:avLst/>
              </a:prstGeom>
              <a:blipFill>
                <a:blip r:embed="rId2"/>
                <a:stretch>
                  <a:fillRect l="-2353" t="-10256" b="-25641"/>
                </a:stretch>
              </a:blipFill>
            </p:spPr>
            <p:txBody>
              <a:bodyPr/>
              <a:lstStyle/>
              <a:p>
                <a:r>
                  <a:rPr lang="de-DE">
                    <a:noFill/>
                  </a:rPr>
                  <a:t> </a:t>
                </a:r>
              </a:p>
            </p:txBody>
          </p:sp>
        </mc:Fallback>
      </mc:AlternateContent>
      <p:sp>
        <p:nvSpPr>
          <p:cNvPr id="21" name="Textfeld 20">
            <a:extLst>
              <a:ext uri="{FF2B5EF4-FFF2-40B4-BE49-F238E27FC236}">
                <a16:creationId xmlns:a16="http://schemas.microsoft.com/office/drawing/2014/main" id="{2AABE6D4-E830-4E2B-A8A9-6EACAD8DA20B}"/>
              </a:ext>
            </a:extLst>
          </p:cNvPr>
          <p:cNvSpPr txBox="1"/>
          <p:nvPr/>
        </p:nvSpPr>
        <p:spPr>
          <a:xfrm>
            <a:off x="4097740" y="3790930"/>
            <a:ext cx="401208" cy="369332"/>
          </a:xfrm>
          <a:prstGeom prst="rect">
            <a:avLst/>
          </a:prstGeom>
          <a:noFill/>
        </p:spPr>
        <p:txBody>
          <a:bodyPr wrap="square" rtlCol="0">
            <a:spAutoFit/>
          </a:bodyPr>
          <a:lstStyle/>
          <a:p>
            <a:r>
              <a:rPr lang="de-DE" dirty="0"/>
              <a:t>I</a:t>
            </a:r>
            <a:r>
              <a:rPr lang="de-DE" baseline="-25000" dirty="0"/>
              <a:t>A</a:t>
            </a:r>
          </a:p>
        </p:txBody>
      </p:sp>
      <p:sp>
        <p:nvSpPr>
          <p:cNvPr id="23" name="Textfeld 22">
            <a:extLst>
              <a:ext uri="{FF2B5EF4-FFF2-40B4-BE49-F238E27FC236}">
                <a16:creationId xmlns:a16="http://schemas.microsoft.com/office/drawing/2014/main" id="{6F5A603A-33A2-4757-AD88-21D0552BFAEF}"/>
              </a:ext>
            </a:extLst>
          </p:cNvPr>
          <p:cNvSpPr txBox="1"/>
          <p:nvPr/>
        </p:nvSpPr>
        <p:spPr>
          <a:xfrm>
            <a:off x="3418231" y="3170659"/>
            <a:ext cx="279896" cy="1011944"/>
          </a:xfrm>
          <a:prstGeom prst="rect">
            <a:avLst/>
          </a:prstGeom>
          <a:noFill/>
        </p:spPr>
        <p:txBody>
          <a:bodyPr wrap="square" rtlCol="0">
            <a:spAutoFit/>
          </a:bodyPr>
          <a:lstStyle/>
          <a:p>
            <a:r>
              <a:rPr lang="de-DE" sz="6000" dirty="0"/>
              <a:t>.</a:t>
            </a:r>
          </a:p>
        </p:txBody>
      </p:sp>
      <p:sp>
        <p:nvSpPr>
          <p:cNvPr id="24" name="Textfeld 23">
            <a:extLst>
              <a:ext uri="{FF2B5EF4-FFF2-40B4-BE49-F238E27FC236}">
                <a16:creationId xmlns:a16="http://schemas.microsoft.com/office/drawing/2014/main" id="{E7A55B17-99FA-4BED-94DB-DE1574483E11}"/>
              </a:ext>
            </a:extLst>
          </p:cNvPr>
          <p:cNvSpPr txBox="1"/>
          <p:nvPr/>
        </p:nvSpPr>
        <p:spPr>
          <a:xfrm>
            <a:off x="1867549" y="3692023"/>
            <a:ext cx="1830608" cy="461665"/>
          </a:xfrm>
          <a:prstGeom prst="rect">
            <a:avLst/>
          </a:prstGeom>
          <a:noFill/>
        </p:spPr>
        <p:txBody>
          <a:bodyPr wrap="square" rtlCol="0">
            <a:spAutoFit/>
          </a:bodyPr>
          <a:lstStyle/>
          <a:p>
            <a:r>
              <a:rPr lang="de-DE" sz="2400" dirty="0"/>
              <a:t>Tauschpunkt </a:t>
            </a:r>
            <a:endParaRPr lang="de-DE" sz="2400" baseline="-25000" dirty="0"/>
          </a:p>
        </p:txBody>
      </p:sp>
      <mc:AlternateContent xmlns:mc="http://schemas.openxmlformats.org/markup-compatibility/2006" xmlns:a14="http://schemas.microsoft.com/office/drawing/2010/main">
        <mc:Choice Requires="a14">
          <p:sp>
            <p:nvSpPr>
              <p:cNvPr id="25" name="Rechteck 24">
                <a:extLst>
                  <a:ext uri="{FF2B5EF4-FFF2-40B4-BE49-F238E27FC236}">
                    <a16:creationId xmlns:a16="http://schemas.microsoft.com/office/drawing/2014/main" id="{CFA90E80-619B-4292-83B2-A3F02C7560BC}"/>
                  </a:ext>
                </a:extLst>
              </p:cNvPr>
              <p:cNvSpPr/>
              <p:nvPr/>
            </p:nvSpPr>
            <p:spPr>
              <a:xfrm>
                <a:off x="3128428" y="1467183"/>
                <a:ext cx="1331262" cy="525016"/>
              </a:xfrm>
              <a:prstGeom prst="rect">
                <a:avLst/>
              </a:prstGeom>
            </p:spPr>
            <p:txBody>
              <a:bodyPr wrap="none">
                <a:spAutoFit/>
              </a:bodyPr>
              <a:lstStyle/>
              <a:p>
                <a:r>
                  <a:rPr lang="de-DE" dirty="0">
                    <a:solidFill>
                      <a:srgbClr val="000000"/>
                    </a:solidFill>
                    <a:ea typeface="Cambria Math" panose="02040503050406030204" pitchFamily="18" charset="0"/>
                  </a:rPr>
                  <a:t>|</a:t>
                </a:r>
                <a14:m>
                  <m:oMath xmlns:m="http://schemas.openxmlformats.org/officeDocument/2006/math">
                    <m:r>
                      <a:rPr lang="de-DE" i="1">
                        <a:solidFill>
                          <a:srgbClr val="000000"/>
                        </a:solidFill>
                        <a:latin typeface="Cambria Math" panose="02040503050406030204" pitchFamily="18" charset="0"/>
                        <a:ea typeface="Cambria Math" panose="02040503050406030204" pitchFamily="18" charset="0"/>
                      </a:rPr>
                      <m:t>𝐺𝑅𝑇</m:t>
                    </m:r>
                    <m:r>
                      <m:rPr>
                        <m:nor/>
                      </m:rPr>
                      <a:rPr lang="de-DE" dirty="0">
                        <a:solidFill>
                          <a:srgbClr val="000000"/>
                        </a:solidFill>
                        <a:ea typeface="Cambria Math" panose="02040503050406030204" pitchFamily="18" charset="0"/>
                      </a:rPr>
                      <m:t>|</m:t>
                    </m:r>
                    <m:r>
                      <a:rPr lang="de-DE" i="1">
                        <a:solidFill>
                          <a:srgbClr val="000000"/>
                        </a:solidFill>
                        <a:latin typeface="Cambria Math" panose="02040503050406030204" pitchFamily="18" charset="0"/>
                        <a:ea typeface="Cambria Math" panose="02040503050406030204" pitchFamily="18" charset="0"/>
                      </a:rPr>
                      <m:t>=</m:t>
                    </m:r>
                    <m:f>
                      <m:fPr>
                        <m:ctrlPr>
                          <a:rPr lang="de-DE" i="1">
                            <a:solidFill>
                              <a:srgbClr val="000000"/>
                            </a:solidFill>
                            <a:latin typeface="Cambria Math" panose="02040503050406030204" pitchFamily="18" charset="0"/>
                            <a:ea typeface="Cambria Math" panose="02040503050406030204" pitchFamily="18" charset="0"/>
                          </a:rPr>
                        </m:ctrlPr>
                      </m:fPr>
                      <m:num>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𝑥</m:t>
                            </m:r>
                          </m:sub>
                        </m:sSub>
                      </m:num>
                      <m:den>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𝑦</m:t>
                            </m:r>
                          </m:sub>
                        </m:sSub>
                      </m:den>
                    </m:f>
                  </m:oMath>
                </a14:m>
                <a:endParaRPr lang="de-DE" dirty="0"/>
              </a:p>
            </p:txBody>
          </p:sp>
        </mc:Choice>
        <mc:Fallback xmlns="">
          <p:sp>
            <p:nvSpPr>
              <p:cNvPr id="25" name="Rechteck 24">
                <a:extLst>
                  <a:ext uri="{FF2B5EF4-FFF2-40B4-BE49-F238E27FC236}">
                    <a16:creationId xmlns:a16="http://schemas.microsoft.com/office/drawing/2014/main" id="{CFA90E80-619B-4292-83B2-A3F02C7560BC}"/>
                  </a:ext>
                </a:extLst>
              </p:cNvPr>
              <p:cNvSpPr>
                <a:spLocks noRot="1" noChangeAspect="1" noMove="1" noResize="1" noEditPoints="1" noAdjustHandles="1" noChangeArrowheads="1" noChangeShapeType="1" noTextEdit="1"/>
              </p:cNvSpPr>
              <p:nvPr/>
            </p:nvSpPr>
            <p:spPr>
              <a:xfrm>
                <a:off x="3128428" y="1467183"/>
                <a:ext cx="1331262" cy="525016"/>
              </a:xfrm>
              <a:prstGeom prst="rect">
                <a:avLst/>
              </a:prstGeom>
              <a:blipFill>
                <a:blip r:embed="rId3"/>
                <a:stretch>
                  <a:fillRect l="-3653" b="-116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6" name="Rechteck 25">
                <a:extLst>
                  <a:ext uri="{FF2B5EF4-FFF2-40B4-BE49-F238E27FC236}">
                    <a16:creationId xmlns:a16="http://schemas.microsoft.com/office/drawing/2014/main" id="{AF37AEB9-CC7F-4885-B79E-54FDD8404E1E}"/>
                  </a:ext>
                </a:extLst>
              </p:cNvPr>
              <p:cNvSpPr/>
              <p:nvPr/>
            </p:nvSpPr>
            <p:spPr>
              <a:xfrm>
                <a:off x="1050588" y="3035788"/>
                <a:ext cx="1307217" cy="525016"/>
              </a:xfrm>
              <a:prstGeom prst="rect">
                <a:avLst/>
              </a:prstGeom>
            </p:spPr>
            <p:txBody>
              <a:bodyPr wrap="none">
                <a:spAutoFit/>
              </a:bodyPr>
              <a:lstStyle/>
              <a:p>
                <a:r>
                  <a:rPr lang="de-DE" dirty="0">
                    <a:solidFill>
                      <a:srgbClr val="000000"/>
                    </a:solidFill>
                    <a:ea typeface="Cambria Math" panose="02040503050406030204" pitchFamily="18" charset="0"/>
                  </a:rPr>
                  <a:t>|</a:t>
                </a:r>
                <a14:m>
                  <m:oMath xmlns:m="http://schemas.openxmlformats.org/officeDocument/2006/math">
                    <m:r>
                      <a:rPr lang="de-DE" i="1">
                        <a:solidFill>
                          <a:srgbClr val="000000"/>
                        </a:solidFill>
                        <a:latin typeface="Cambria Math" panose="02040503050406030204" pitchFamily="18" charset="0"/>
                        <a:ea typeface="Cambria Math" panose="02040503050406030204" pitchFamily="18" charset="0"/>
                      </a:rPr>
                      <m:t>𝐺𝑅</m:t>
                    </m:r>
                    <m:r>
                      <m:rPr>
                        <m:nor/>
                      </m:rPr>
                      <a:rPr lang="de-DE" b="0" i="0" smtClean="0">
                        <a:solidFill>
                          <a:srgbClr val="000000"/>
                        </a:solidFill>
                        <a:latin typeface="Cambria Math" panose="02040503050406030204" pitchFamily="18" charset="0"/>
                        <a:ea typeface="Cambria Math" panose="02040503050406030204" pitchFamily="18" charset="0"/>
                      </a:rPr>
                      <m:t>S</m:t>
                    </m:r>
                    <m:r>
                      <m:rPr>
                        <m:nor/>
                      </m:rPr>
                      <a:rPr lang="de-DE" dirty="0">
                        <a:solidFill>
                          <a:srgbClr val="000000"/>
                        </a:solidFill>
                        <a:ea typeface="Cambria Math" panose="02040503050406030204" pitchFamily="18" charset="0"/>
                      </a:rPr>
                      <m:t>|</m:t>
                    </m:r>
                    <m:r>
                      <a:rPr lang="de-DE" i="1">
                        <a:solidFill>
                          <a:srgbClr val="000000"/>
                        </a:solidFill>
                        <a:latin typeface="Cambria Math" panose="02040503050406030204" pitchFamily="18" charset="0"/>
                        <a:ea typeface="Cambria Math" panose="02040503050406030204" pitchFamily="18" charset="0"/>
                      </a:rPr>
                      <m:t>=</m:t>
                    </m:r>
                    <m:f>
                      <m:fPr>
                        <m:ctrlPr>
                          <a:rPr lang="de-DE" i="1">
                            <a:solidFill>
                              <a:srgbClr val="000000"/>
                            </a:solidFill>
                            <a:latin typeface="Cambria Math" panose="02040503050406030204" pitchFamily="18" charset="0"/>
                            <a:ea typeface="Cambria Math" panose="02040503050406030204" pitchFamily="18" charset="0"/>
                          </a:rPr>
                        </m:ctrlPr>
                      </m:fPr>
                      <m:num>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𝑥</m:t>
                            </m:r>
                          </m:sub>
                        </m:sSub>
                      </m:num>
                      <m:den>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𝑦</m:t>
                            </m:r>
                          </m:sub>
                        </m:sSub>
                      </m:den>
                    </m:f>
                  </m:oMath>
                </a14:m>
                <a:endParaRPr lang="de-DE" dirty="0"/>
              </a:p>
            </p:txBody>
          </p:sp>
        </mc:Choice>
        <mc:Fallback xmlns="">
          <p:sp>
            <p:nvSpPr>
              <p:cNvPr id="26" name="Rechteck 25">
                <a:extLst>
                  <a:ext uri="{FF2B5EF4-FFF2-40B4-BE49-F238E27FC236}">
                    <a16:creationId xmlns:a16="http://schemas.microsoft.com/office/drawing/2014/main" id="{AF37AEB9-CC7F-4885-B79E-54FDD8404E1E}"/>
                  </a:ext>
                </a:extLst>
              </p:cNvPr>
              <p:cNvSpPr>
                <a:spLocks noRot="1" noChangeAspect="1" noMove="1" noResize="1" noEditPoints="1" noAdjustHandles="1" noChangeArrowheads="1" noChangeShapeType="1" noTextEdit="1"/>
              </p:cNvSpPr>
              <p:nvPr/>
            </p:nvSpPr>
            <p:spPr>
              <a:xfrm>
                <a:off x="1050588" y="3035788"/>
                <a:ext cx="1307217" cy="525016"/>
              </a:xfrm>
              <a:prstGeom prst="rect">
                <a:avLst/>
              </a:prstGeom>
              <a:blipFill>
                <a:blip r:embed="rId4"/>
                <a:stretch>
                  <a:fillRect l="-3721" b="-1163"/>
                </a:stretch>
              </a:blipFill>
            </p:spPr>
            <p:txBody>
              <a:bodyPr/>
              <a:lstStyle/>
              <a:p>
                <a:r>
                  <a:rPr lang="de-DE">
                    <a:noFill/>
                  </a:rPr>
                  <a:t> </a:t>
                </a:r>
              </a:p>
            </p:txBody>
          </p:sp>
        </mc:Fallback>
      </mc:AlternateContent>
      <p:cxnSp>
        <p:nvCxnSpPr>
          <p:cNvPr id="27" name="Gerader Verbinder 26">
            <a:extLst>
              <a:ext uri="{FF2B5EF4-FFF2-40B4-BE49-F238E27FC236}">
                <a16:creationId xmlns:a16="http://schemas.microsoft.com/office/drawing/2014/main" id="{96BAB732-1D17-44E5-A173-D190CEAD83D1}"/>
              </a:ext>
            </a:extLst>
          </p:cNvPr>
          <p:cNvCxnSpPr>
            <a:cxnSpLocks/>
          </p:cNvCxnSpPr>
          <p:nvPr/>
        </p:nvCxnSpPr>
        <p:spPr>
          <a:xfrm flipH="1">
            <a:off x="4368472" y="2655759"/>
            <a:ext cx="8640" cy="2417686"/>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Rechteck 21">
                <a:extLst>
                  <a:ext uri="{FF2B5EF4-FFF2-40B4-BE49-F238E27FC236}">
                    <a16:creationId xmlns:a16="http://schemas.microsoft.com/office/drawing/2014/main" id="{1BFDE70A-D161-4D89-8221-50CB17721CFB}"/>
                  </a:ext>
                </a:extLst>
              </p:cNvPr>
              <p:cNvSpPr/>
              <p:nvPr/>
            </p:nvSpPr>
            <p:spPr>
              <a:xfrm>
                <a:off x="301511" y="2471093"/>
                <a:ext cx="334537"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22" name="Rechteck 21">
                <a:extLst>
                  <a:ext uri="{FF2B5EF4-FFF2-40B4-BE49-F238E27FC236}">
                    <a16:creationId xmlns:a16="http://schemas.microsoft.com/office/drawing/2014/main" id="{1BFDE70A-D161-4D89-8221-50CB17721CFB}"/>
                  </a:ext>
                </a:extLst>
              </p:cNvPr>
              <p:cNvSpPr>
                <a:spLocks noRot="1" noChangeAspect="1" noMove="1" noResize="1" noEditPoints="1" noAdjustHandles="1" noChangeArrowheads="1" noChangeShapeType="1" noTextEdit="1"/>
              </p:cNvSpPr>
              <p:nvPr/>
            </p:nvSpPr>
            <p:spPr>
              <a:xfrm>
                <a:off x="301511" y="2471093"/>
                <a:ext cx="334537" cy="369332"/>
              </a:xfrm>
              <a:prstGeom prst="rect">
                <a:avLst/>
              </a:prstGeom>
              <a:blipFill>
                <a:blip r:embed="rId5"/>
                <a:stretch>
                  <a:fillRect b="-655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Rechteck 27">
                <a:extLst>
                  <a:ext uri="{FF2B5EF4-FFF2-40B4-BE49-F238E27FC236}">
                    <a16:creationId xmlns:a16="http://schemas.microsoft.com/office/drawing/2014/main" id="{AFF7983C-7729-414A-A3C4-EA0135C9EDE3}"/>
                  </a:ext>
                </a:extLst>
              </p:cNvPr>
              <p:cNvSpPr/>
              <p:nvPr/>
            </p:nvSpPr>
            <p:spPr>
              <a:xfrm>
                <a:off x="4173970" y="5073445"/>
                <a:ext cx="3679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m:oMathPara>
                </a14:m>
                <a:endParaRPr lang="de-DE" dirty="0"/>
              </a:p>
            </p:txBody>
          </p:sp>
        </mc:Choice>
        <mc:Fallback xmlns="">
          <p:sp>
            <p:nvSpPr>
              <p:cNvPr id="28" name="Rechteck 27">
                <a:extLst>
                  <a:ext uri="{FF2B5EF4-FFF2-40B4-BE49-F238E27FC236}">
                    <a16:creationId xmlns:a16="http://schemas.microsoft.com/office/drawing/2014/main" id="{AFF7983C-7729-414A-A3C4-EA0135C9EDE3}"/>
                  </a:ext>
                </a:extLst>
              </p:cNvPr>
              <p:cNvSpPr>
                <a:spLocks noRot="1" noChangeAspect="1" noMove="1" noResize="1" noEditPoints="1" noAdjustHandles="1" noChangeArrowheads="1" noChangeShapeType="1" noTextEdit="1"/>
              </p:cNvSpPr>
              <p:nvPr/>
            </p:nvSpPr>
            <p:spPr>
              <a:xfrm>
                <a:off x="4173970" y="5073445"/>
                <a:ext cx="367985" cy="369332"/>
              </a:xfrm>
              <a:prstGeom prst="rect">
                <a:avLst/>
              </a:prstGeom>
              <a:blipFill>
                <a:blip r:embed="rId6"/>
                <a:stretch>
                  <a:fillRect r="-21667"/>
                </a:stretch>
              </a:blipFill>
            </p:spPr>
            <p:txBody>
              <a:bodyPr/>
              <a:lstStyle/>
              <a:p>
                <a:r>
                  <a:rPr lang="de-DE">
                    <a:noFill/>
                  </a:rPr>
                  <a:t> </a:t>
                </a:r>
              </a:p>
            </p:txBody>
          </p:sp>
        </mc:Fallback>
      </mc:AlternateContent>
      <p:cxnSp>
        <p:nvCxnSpPr>
          <p:cNvPr id="34" name="Gerader Verbinder 33">
            <a:extLst>
              <a:ext uri="{FF2B5EF4-FFF2-40B4-BE49-F238E27FC236}">
                <a16:creationId xmlns:a16="http://schemas.microsoft.com/office/drawing/2014/main" id="{1498F908-7A93-4E7D-88BC-4E1F4B890A44}"/>
              </a:ext>
            </a:extLst>
          </p:cNvPr>
          <p:cNvCxnSpPr>
            <a:cxnSpLocks/>
          </p:cNvCxnSpPr>
          <p:nvPr/>
        </p:nvCxnSpPr>
        <p:spPr>
          <a:xfrm flipH="1" flipV="1">
            <a:off x="633290" y="2656515"/>
            <a:ext cx="3724673" cy="30186"/>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feld 28">
            <a:extLst>
              <a:ext uri="{FF2B5EF4-FFF2-40B4-BE49-F238E27FC236}">
                <a16:creationId xmlns:a16="http://schemas.microsoft.com/office/drawing/2014/main" id="{DD6EAC0D-7BE4-42ED-B719-86D8C2F519BA}"/>
              </a:ext>
            </a:extLst>
          </p:cNvPr>
          <p:cNvSpPr txBox="1"/>
          <p:nvPr/>
        </p:nvSpPr>
        <p:spPr>
          <a:xfrm>
            <a:off x="19049" y="5433334"/>
            <a:ext cx="12172951" cy="1302745"/>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Über die Transformationskurve und das Güterpreisverhältnis </a:t>
            </a:r>
            <a:r>
              <a:rPr lang="de-DE" sz="2200">
                <a:latin typeface="Times New Roman" panose="02020603050405020304" pitchFamily="18" charset="0"/>
                <a:cs typeface="Times New Roman" panose="02020603050405020304" pitchFamily="18" charset="0"/>
              </a:rPr>
              <a:t>wird der</a:t>
            </a:r>
          </a:p>
          <a:p>
            <a:r>
              <a:rPr lang="de-DE" sz="2200">
                <a:latin typeface="Times New Roman" panose="02020603050405020304" pitchFamily="18" charset="0"/>
                <a:cs typeface="Times New Roman" panose="02020603050405020304" pitchFamily="18" charset="0"/>
              </a:rPr>
              <a:t>Produktionspunkt </a:t>
            </a:r>
            <a:r>
              <a:rPr lang="de-DE" sz="2200" dirty="0">
                <a:latin typeface="Times New Roman" panose="02020603050405020304" pitchFamily="18" charset="0"/>
                <a:cs typeface="Times New Roman" panose="02020603050405020304" pitchFamily="18" charset="0"/>
              </a:rPr>
              <a:t>bestimmt. Dieser bestimmt die „Größe</a:t>
            </a:r>
            <a:r>
              <a:rPr lang="de-DE" sz="2200">
                <a:latin typeface="Times New Roman" panose="02020603050405020304" pitchFamily="18" charset="0"/>
                <a:cs typeface="Times New Roman" panose="02020603050405020304" pitchFamily="18" charset="0"/>
              </a:rPr>
              <a:t>“ der</a:t>
            </a:r>
          </a:p>
          <a:p>
            <a:r>
              <a:rPr lang="de-DE" sz="2200">
                <a:latin typeface="Times New Roman" panose="02020603050405020304" pitchFamily="18" charset="0"/>
                <a:cs typeface="Times New Roman" panose="02020603050405020304" pitchFamily="18" charset="0"/>
              </a:rPr>
              <a:t>Edgeworthbox </a:t>
            </a:r>
            <a:r>
              <a:rPr lang="de-DE" sz="2200" dirty="0">
                <a:latin typeface="Times New Roman" panose="02020603050405020304" pitchFamily="18" charset="0"/>
                <a:cs typeface="Times New Roman" panose="02020603050405020304" pitchFamily="18" charset="0"/>
              </a:rPr>
              <a:t>und auf der Kontraktkurve ergibt </a:t>
            </a:r>
            <a:r>
              <a:rPr lang="de-DE" sz="2200">
                <a:latin typeface="Times New Roman" panose="02020603050405020304" pitchFamily="18" charset="0"/>
                <a:cs typeface="Times New Roman" panose="02020603050405020304" pitchFamily="18" charset="0"/>
              </a:rPr>
              <a:t>sich gleichzeitig</a:t>
            </a:r>
          </a:p>
          <a:p>
            <a:r>
              <a:rPr lang="de-DE" sz="2200">
                <a:latin typeface="Times New Roman" panose="02020603050405020304" pitchFamily="18" charset="0"/>
                <a:cs typeface="Times New Roman" panose="02020603050405020304" pitchFamily="18" charset="0"/>
              </a:rPr>
              <a:t>die </a:t>
            </a:r>
            <a:r>
              <a:rPr lang="de-DE" sz="2200" dirty="0" err="1">
                <a:latin typeface="Times New Roman" panose="02020603050405020304" pitchFamily="18" charset="0"/>
                <a:cs typeface="Times New Roman" panose="02020603050405020304" pitchFamily="18" charset="0"/>
              </a:rPr>
              <a:t>paretoeffiziente</a:t>
            </a:r>
            <a:r>
              <a:rPr lang="de-DE" sz="2200" dirty="0">
                <a:latin typeface="Times New Roman" panose="02020603050405020304" pitchFamily="18" charset="0"/>
                <a:cs typeface="Times New Roman" panose="02020603050405020304" pitchFamily="18" charset="0"/>
              </a:rPr>
              <a:t> Allokation</a:t>
            </a:r>
          </a:p>
        </p:txBody>
      </p:sp>
      <p:sp>
        <p:nvSpPr>
          <p:cNvPr id="2" name="Rechteck 1">
            <a:extLst>
              <a:ext uri="{FF2B5EF4-FFF2-40B4-BE49-F238E27FC236}">
                <a16:creationId xmlns:a16="http://schemas.microsoft.com/office/drawing/2014/main" id="{5EF19C27-82EF-46A2-FD89-2872281EE92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1194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Gerechtigkeitstheorien und soziale Wohlfahrt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1386036"/>
            <a:ext cx="8503920" cy="48127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zentrale Frage, die aus den beiden Hauptsätzen der Wohlfahrtstheorie und dem allgemeinen Marktprozess, auch wenn er auf vollkommenen Märkten stattfindet, nicht beantwortet werden kann, ist: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lvl="5"/>
            <a:r>
              <a:rPr lang="de-DE" sz="2400" b="1" dirty="0">
                <a:latin typeface="Times New Roman" panose="02020603050405020304" pitchFamily="18" charset="0"/>
                <a:cs typeface="Times New Roman" panose="02020603050405020304" pitchFamily="18" charset="0"/>
              </a:rPr>
              <a:t>Welche Allokation ist in einer Gesellschaft anzustreben?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Als Konsequenz, stellt sich damit die Frage, welche Verteilung in der Gesellschaft als gerecht bezeichnet werden kann!</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5FB96DFC-F060-BC42-BA65-C05E15835D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28993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Der wohlwollende (</a:t>
            </a:r>
            <a:r>
              <a:rPr lang="de-DE" sz="2800" dirty="0" err="1">
                <a:latin typeface="Times New Roman" panose="02020603050405020304" pitchFamily="18" charset="0"/>
                <a:cs typeface="Times New Roman" panose="02020603050405020304" pitchFamily="18" charset="0"/>
              </a:rPr>
              <a:t>benevolente</a:t>
            </a:r>
            <a:r>
              <a:rPr lang="de-DE" sz="2800" dirty="0">
                <a:latin typeface="Times New Roman" panose="02020603050405020304" pitchFamily="18" charset="0"/>
                <a:cs typeface="Times New Roman" panose="02020603050405020304" pitchFamily="18" charset="0"/>
              </a:rPr>
              <a:t>) Diktator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14159"/>
            <a:ext cx="12172951" cy="271672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t>
            </a:r>
            <a:r>
              <a:rPr lang="de-DE" sz="2400" i="1" dirty="0">
                <a:latin typeface="Times New Roman" panose="02020603050405020304" pitchFamily="18" charset="0"/>
                <a:cs typeface="Times New Roman" panose="02020603050405020304" pitchFamily="18" charset="0"/>
              </a:rPr>
              <a:t>Wenn nicht, sprach ich, entweder die Philosophen Könige werden in den Staaten, oder die jetzt so genannten Könige und Gewalthaber wahrhaft und gründlich philosophieren, und also dieses beides zusammenfällt, die Staatsgewalt und die Philosophie, die vielerlei Naturen aber, die jetzt zu jedem von beiden einzeln hinzunahen, durch eine Notwendigkeit ausgeschlossen werden, ehe gibt es keine Erholung von dem Übel für die Staaten,…“</a:t>
            </a:r>
          </a:p>
          <a:p>
            <a:endParaRPr lang="de-DE" sz="2400" dirty="0">
              <a:latin typeface="Times New Roman" panose="02020603050405020304" pitchFamily="18" charset="0"/>
              <a:cs typeface="Times New Roman" panose="02020603050405020304" pitchFamily="18" charset="0"/>
            </a:endParaRPr>
          </a:p>
          <a:p>
            <a:pPr algn="r"/>
            <a:r>
              <a:rPr lang="de-DE" sz="1400" dirty="0">
                <a:latin typeface="Times New Roman" panose="02020603050405020304" pitchFamily="18" charset="0"/>
                <a:cs typeface="Times New Roman" panose="02020603050405020304" pitchFamily="18" charset="0"/>
              </a:rPr>
              <a:t>Platon, Der Staat (</a:t>
            </a:r>
            <a:r>
              <a:rPr lang="de-DE" sz="1400" dirty="0" err="1">
                <a:latin typeface="Times New Roman" panose="02020603050405020304" pitchFamily="18" charset="0"/>
                <a:cs typeface="Times New Roman" panose="02020603050405020304" pitchFamily="18" charset="0"/>
              </a:rPr>
              <a:t>Politea</a:t>
            </a:r>
            <a:r>
              <a:rPr lang="de-DE" sz="1400" dirty="0">
                <a:latin typeface="Times New Roman" panose="02020603050405020304" pitchFamily="18" charset="0"/>
                <a:cs typeface="Times New Roman" panose="02020603050405020304" pitchFamily="18" charset="0"/>
              </a:rPr>
              <a:t>), fünftes Buch (nach einer Übersetzung von F. Schleiermacher)</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AB6F6E30-3884-7F68-8CDE-9F5E619233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A478516D-C00D-58FD-6C9A-4E6EA1F3AECF}"/>
              </a:ext>
            </a:extLst>
          </p:cNvPr>
          <p:cNvSpPr txBox="1"/>
          <p:nvPr/>
        </p:nvSpPr>
        <p:spPr>
          <a:xfrm>
            <a:off x="0" y="3178245"/>
            <a:ext cx="8686800" cy="3477875"/>
          </a:xfrm>
          <a:prstGeom prst="rect">
            <a:avLst/>
          </a:prstGeom>
          <a:noFill/>
        </p:spPr>
        <p:txBody>
          <a:bodyPr wrap="square">
            <a:spAutoFit/>
          </a:bodyPr>
          <a:lstStyle/>
          <a:p>
            <a:pPr marL="342900"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Die Auswahl der Allokation kann also eine Person oder Gruppe delegiert werden, bei Platon der Philosophenkönig.</a:t>
            </a:r>
          </a:p>
          <a:p>
            <a:pPr marL="342900" indent="-342900">
              <a:buFont typeface="Wingdings" panose="05000000000000000000" pitchFamily="2" charset="2"/>
              <a:buChar char="Ø"/>
            </a:pPr>
            <a:endParaRPr lang="de-DE" sz="220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In den Wirtschaftswissenschaften wird in Modellen der benevolente Diktator häufig als Benchmark für die First-Best-Lösung verwendet. </a:t>
            </a:r>
          </a:p>
          <a:p>
            <a:pPr marL="342900" indent="-342900">
              <a:buFont typeface="Wingdings" panose="05000000000000000000" pitchFamily="2" charset="2"/>
              <a:buChar char="Ø"/>
            </a:pPr>
            <a:endParaRPr lang="de-DE" sz="220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Im Zuge der Menschheitsentwicklung hat sich aber in der westlichen Welt die Demokratie als die vorherrschende Staatsform durchgesetzt und damit soll im Prinzip die Auswahl der Allokation im Allgemeinen auf Freiwilligkeit beruhen.</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525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Naturzustand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86675"/>
            <a:ext cx="12172951" cy="3034046"/>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Thomas Hobbes (1588 – 1679)</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wird als Kampf aller gegen alle bezeichnet und es ist daher von den Menschen gewünscht den Naturzustand zu verlassen: </a:t>
            </a:r>
            <a:r>
              <a:rPr lang="de-DE" sz="1900" i="1" dirty="0">
                <a:latin typeface="Times New Roman" panose="02020603050405020304" pitchFamily="18" charset="0"/>
                <a:cs typeface="Times New Roman" panose="02020603050405020304" pitchFamily="18" charset="0"/>
              </a:rPr>
              <a:t>Homo homini </a:t>
            </a:r>
            <a:r>
              <a:rPr lang="de-DE" sz="1900" i="1" dirty="0" err="1">
                <a:latin typeface="Times New Roman" panose="02020603050405020304" pitchFamily="18" charset="0"/>
                <a:cs typeface="Times New Roman" panose="02020603050405020304" pitchFamily="18" charset="0"/>
              </a:rPr>
              <a:t>lupus</a:t>
            </a:r>
            <a:r>
              <a:rPr lang="de-DE" sz="1900" i="1" dirty="0">
                <a:latin typeface="Times New Roman" panose="02020603050405020304" pitchFamily="18" charset="0"/>
                <a:cs typeface="Times New Roman" panose="02020603050405020304" pitchFamily="18" charset="0"/>
              </a:rPr>
              <a:t> </a:t>
            </a:r>
            <a:r>
              <a:rPr lang="de-DE" sz="1900" i="1" dirty="0" err="1">
                <a:latin typeface="Times New Roman" panose="02020603050405020304" pitchFamily="18" charset="0"/>
                <a:cs typeface="Times New Roman" panose="02020603050405020304" pitchFamily="18" charset="0"/>
              </a:rPr>
              <a:t>est</a:t>
            </a:r>
            <a:r>
              <a:rPr lang="de-DE" sz="1900" i="1" dirty="0">
                <a:latin typeface="Times New Roman" panose="02020603050405020304" pitchFamily="18" charset="0"/>
                <a:cs typeface="Times New Roman" panose="02020603050405020304" pitchFamily="18" charset="0"/>
              </a:rPr>
              <a:t>                                                                                        (</a:t>
            </a:r>
            <a:r>
              <a:rPr lang="de-DE" sz="1900" dirty="0">
                <a:latin typeface="Times New Roman" panose="02020603050405020304" pitchFamily="18" charset="0"/>
                <a:cs typeface="Times New Roman" panose="02020603050405020304" pitchFamily="18" charset="0"/>
              </a:rPr>
              <a:t>Leviathan, 1651) </a:t>
            </a:r>
            <a:r>
              <a:rPr lang="de-DE" sz="1500" dirty="0">
                <a:latin typeface="Times New Roman" panose="02020603050405020304" pitchFamily="18" charset="0"/>
                <a:cs typeface="Times New Roman" panose="02020603050405020304" pitchFamily="18" charset="0"/>
              </a:rPr>
              <a:t>vgl. Equilibrium in </a:t>
            </a:r>
            <a:r>
              <a:rPr lang="de-DE" sz="1500" dirty="0" err="1">
                <a:latin typeface="Times New Roman" panose="02020603050405020304" pitchFamily="18" charset="0"/>
                <a:cs typeface="Times New Roman" panose="02020603050405020304" pitchFamily="18" charset="0"/>
              </a:rPr>
              <a:t>the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Jungle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Piccione</a:t>
            </a:r>
            <a:r>
              <a:rPr lang="de-DE" sz="1500" dirty="0">
                <a:latin typeface="Times New Roman" panose="02020603050405020304" pitchFamily="18" charset="0"/>
                <a:cs typeface="Times New Roman" panose="02020603050405020304" pitchFamily="18" charset="0"/>
              </a:rPr>
              <a:t>, M. and Rubinstein, A. (2007), </a:t>
            </a:r>
            <a:r>
              <a:rPr lang="en-US" sz="1500" dirty="0">
                <a:latin typeface="Times New Roman" panose="02020603050405020304" pitchFamily="18" charset="0"/>
                <a:cs typeface="Times New Roman" panose="02020603050405020304" pitchFamily="18" charset="0"/>
              </a:rPr>
              <a:t>The Economic Journal, 117 (July), 883–896. </a:t>
            </a:r>
            <a:endParaRPr lang="de-DE" sz="15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John Locke (1632 – 1704)</a:t>
            </a:r>
            <a:r>
              <a:rPr lang="fr-FR" sz="1900" dirty="0">
                <a:latin typeface="Times New Roman" panose="02020603050405020304" pitchFamily="18" charset="0"/>
                <a:cs typeface="Times New Roman" panose="02020603050405020304" pitchFamily="18" charset="0"/>
              </a:rPr>
              <a:t> </a:t>
            </a:r>
          </a:p>
          <a:p>
            <a:pPr marL="800100" lvl="1" indent="-342900">
              <a:buFont typeface="Wingdings" panose="05000000000000000000" pitchFamily="2" charset="2"/>
              <a:buChar char="§"/>
            </a:pPr>
            <a:r>
              <a:rPr lang="fr-FR" sz="1900" dirty="0">
                <a:latin typeface="Times New Roman" panose="02020603050405020304" pitchFamily="18" charset="0"/>
                <a:cs typeface="Times New Roman" panose="02020603050405020304" pitchFamily="18" charset="0"/>
              </a:rPr>
              <a:t>Der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ist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zwar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kein</a:t>
            </a:r>
            <a:r>
              <a:rPr lang="fr-FR" sz="1900" dirty="0">
                <a:latin typeface="Times New Roman" panose="02020603050405020304" pitchFamily="18" charset="0"/>
                <a:cs typeface="Times New Roman" panose="02020603050405020304" pitchFamily="18" charset="0"/>
              </a:rPr>
              <a:t> Kampf, aber er </a:t>
            </a:r>
            <a:r>
              <a:rPr lang="fr-FR" sz="1900" dirty="0" err="1">
                <a:latin typeface="Times New Roman" panose="02020603050405020304" pitchFamily="18" charset="0"/>
                <a:cs typeface="Times New Roman" panose="02020603050405020304" pitchFamily="18" charset="0"/>
              </a:rPr>
              <a:t>zeichnet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vollkommener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Freiheit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aus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weswegen</a:t>
            </a:r>
            <a:r>
              <a:rPr lang="fr-FR" sz="1900" dirty="0">
                <a:latin typeface="Times New Roman" panose="02020603050405020304" pitchFamily="18" charset="0"/>
                <a:cs typeface="Times New Roman" panose="02020603050405020304" pitchFamily="18" charset="0"/>
              </a:rPr>
              <a:t> es </a:t>
            </a:r>
            <a:r>
              <a:rPr lang="fr-FR" sz="1900" dirty="0" err="1">
                <a:latin typeface="Times New Roman" panose="02020603050405020304" pitchFamily="18" charset="0"/>
                <a:cs typeface="Times New Roman" panose="02020603050405020304" pitchFamily="18" charset="0"/>
              </a:rPr>
              <a:t>keinen</a:t>
            </a:r>
            <a:r>
              <a:rPr lang="fr-FR" sz="1900" dirty="0">
                <a:latin typeface="Times New Roman" panose="02020603050405020304" pitchFamily="18" charset="0"/>
                <a:cs typeface="Times New Roman" panose="02020603050405020304" pitchFamily="18" charset="0"/>
              </a:rPr>
              <a:t> Schutz des </a:t>
            </a:r>
            <a:r>
              <a:rPr lang="fr-FR" sz="1900" dirty="0" err="1">
                <a:latin typeface="Times New Roman" panose="02020603050405020304" pitchFamily="18" charset="0"/>
                <a:cs typeface="Times New Roman" panose="02020603050405020304" pitchFamily="18" charset="0"/>
              </a:rPr>
              <a:t>Eigentums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geben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kann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und</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Menschen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daher</a:t>
            </a:r>
            <a:r>
              <a:rPr lang="fr-FR" sz="1900" dirty="0">
                <a:latin typeface="Times New Roman" panose="02020603050405020304" pitchFamily="18" charset="0"/>
                <a:cs typeface="Times New Roman" panose="02020603050405020304" pitchFamily="18" charset="0"/>
              </a:rPr>
              <a:t> den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verlassen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weil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sie</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Besitz</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streben</a:t>
            </a:r>
            <a:r>
              <a:rPr lang="fr-F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(Two Treatises of Government, 1690)</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665F0054-6658-350D-B308-0642D7A11D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C00AC619-182A-1017-59AD-E9FECC52C197}"/>
              </a:ext>
            </a:extLst>
          </p:cNvPr>
          <p:cNvSpPr txBox="1"/>
          <p:nvPr/>
        </p:nvSpPr>
        <p:spPr>
          <a:xfrm>
            <a:off x="0" y="3155886"/>
            <a:ext cx="8869680" cy="3600986"/>
          </a:xfrm>
          <a:prstGeom prst="rect">
            <a:avLst/>
          </a:prstGeom>
          <a:noFill/>
        </p:spPr>
        <p:txBody>
          <a:bodyPr wrap="square">
            <a:spAutoFit/>
          </a:bodyPr>
          <a:lstStyle/>
          <a:p>
            <a:pPr marL="342900" indent="-342900">
              <a:buFont typeface="Arial" panose="020B0604020202020204" pitchFamily="34" charset="0"/>
              <a:buChar char="•"/>
            </a:pPr>
            <a:r>
              <a:rPr lang="de-DE" sz="1900">
                <a:latin typeface="Times New Roman" panose="02020603050405020304" pitchFamily="18" charset="0"/>
                <a:cs typeface="Times New Roman" panose="02020603050405020304" pitchFamily="18" charset="0"/>
              </a:rPr>
              <a:t>Jean Jaques Rousseau (1712 – 1778)</a:t>
            </a:r>
          </a:p>
          <a:p>
            <a:pPr marL="800100" lvl="1" indent="-342900">
              <a:buFont typeface="Wingdings" panose="05000000000000000000" pitchFamily="2" charset="2"/>
              <a:buChar char="§"/>
            </a:pPr>
            <a:r>
              <a:rPr lang="de-DE" sz="1900">
                <a:latin typeface="Times New Roman" panose="02020603050405020304" pitchFamily="18" charset="0"/>
                <a:cs typeface="Times New Roman" panose="02020603050405020304" pitchFamily="18" charset="0"/>
              </a:rPr>
              <a:t>Der Naturzustand ist eine Art Paradies, in dem der Mensch aufgrund von drei Grundeigenschaften ursprünglich lebt:</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Selbstliebe (amour de soi): Zum Überleben bezieht der Mensch sich nur auf sich selbst </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Mitleid (pitié): Das Individuum kann ein anderes Individuum nicht leiden sehen</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Perfektibilität (perfectibilité): Das Individuum kann sich selbst vervollkommnen                        </a:t>
            </a:r>
          </a:p>
          <a:p>
            <a:pPr lvl="2"/>
            <a:r>
              <a:rPr lang="fr-FR" sz="1900">
                <a:latin typeface="Times New Roman" panose="02020603050405020304" pitchFamily="18" charset="0"/>
                <a:cs typeface="Times New Roman" panose="02020603050405020304" pitchFamily="18" charset="0"/>
              </a:rPr>
              <a:t>Erst durch die Selbsterkenntnis verlässt er diesen Zustand. Das Streben nach Eigentum, wird dabei allerdings als Übel betrachtet.                                                                                                                                                                          (Discours sur l’origine et les fondements de l’inégalité parmi les hommes, 1755)</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92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52091"/>
                <a:ext cx="12172951" cy="6283246"/>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Haushalte unterliegen im Allgemeinen dem Grundproblem der </a:t>
                </a:r>
                <a:r>
                  <a:rPr lang="de-DE" sz="2400">
                    <a:latin typeface="Times New Roman" panose="02020603050405020304" pitchFamily="18" charset="0"/>
                    <a:cs typeface="Times New Roman" panose="02020603050405020304" pitchFamily="18" charset="0"/>
                  </a:rPr>
                  <a:t>Ökonomie:                         </a:t>
                </a:r>
                <a:r>
                  <a:rPr lang="de-DE" sz="2400" dirty="0">
                    <a:latin typeface="Times New Roman" panose="02020603050405020304" pitchFamily="18" charset="0"/>
                    <a:cs typeface="Times New Roman" panose="02020603050405020304" pitchFamily="18" charset="0"/>
                  </a:rPr>
                  <a:t>Prinzipiell unbegrenzte Bedürfnisse sind mit begrenzten Ressourcen zu befriedigen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Summe aller konsumierten Güter aller Haushalte können die verfügbaren Mengen nicht überschreiten.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Betrachte eine Ökonomie mit Haushalte (A,B) und 2 Gütern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𝑦</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mit den Konsummengen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und den Anfangsausstattungen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b="0" i="1" smtClean="0">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Präferenzen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u</m:t>
                    </m:r>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Monoton („mehr ist immer besser“)</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Konvex („Mischungen sind besser als Extreme“)</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Abnehmender Grenznutzen („Zuwachs </a:t>
                </a:r>
                <a:r>
                  <a:rPr lang="de-DE" sz="2400">
                    <a:latin typeface="Times New Roman" panose="02020603050405020304" pitchFamily="18" charset="0"/>
                    <a:cs typeface="Times New Roman" panose="02020603050405020304" pitchFamily="18" charset="0"/>
                  </a:rPr>
                  <a:t>auf hohem</a:t>
                </a:r>
              </a:p>
              <a:p>
                <a:pPr lvl="2"/>
                <a:r>
                  <a:rPr lang="de-DE" sz="2400">
                    <a:latin typeface="Times New Roman" panose="02020603050405020304" pitchFamily="18" charset="0"/>
                    <a:cs typeface="Times New Roman" panose="02020603050405020304" pitchFamily="18" charset="0"/>
                  </a:rPr>
                  <a:t>Niveau </a:t>
                </a:r>
                <a:r>
                  <a:rPr lang="de-DE" sz="2400" dirty="0">
                    <a:latin typeface="Times New Roman" panose="02020603050405020304" pitchFamily="18" charset="0"/>
                    <a:cs typeface="Times New Roman" panose="02020603050405020304" pitchFamily="18" charset="0"/>
                  </a:rPr>
                  <a:t>bringt nicht mehr soviel“)</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52091"/>
                <a:ext cx="12172951" cy="6283246"/>
              </a:xfrm>
              <a:prstGeom prst="rect">
                <a:avLst/>
              </a:prstGeom>
              <a:blipFill>
                <a:blip r:embed="rId2"/>
                <a:stretch>
                  <a:fillRect l="-651" t="-776" b="-2619"/>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530E15F6-3EDD-2DA4-5083-6A26E704E5C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28507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Vertragstheorie/Kontraktualismus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00326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Ausgehend vom Naturzustand entwickelt sich ein Gesellschaftsvertrag</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Naturzustand befinden sich alle Individuen in der gleichen Situation bzgl. gewisser gerechtigkeitsrelevanter Variablen, welche im Allgemeinen durch den Schleier des Nichtwissens erzeugt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Die </a:t>
            </a:r>
            <a:r>
              <a:rPr lang="de-DE" sz="2400" dirty="0">
                <a:latin typeface="Times New Roman" panose="02020603050405020304" pitchFamily="18" charset="0"/>
                <a:cs typeface="Times New Roman" panose="02020603050405020304" pitchFamily="18" charset="0"/>
              </a:rPr>
              <a:t>Individuen verfügen </a:t>
            </a:r>
            <a:r>
              <a:rPr lang="de-DE" sz="2400">
                <a:latin typeface="Times New Roman" panose="02020603050405020304" pitchFamily="18" charset="0"/>
                <a:cs typeface="Times New Roman" panose="02020603050405020304" pitchFamily="18" charset="0"/>
              </a:rPr>
              <a:t>über bestimmte </a:t>
            </a:r>
            <a:r>
              <a:rPr lang="de-DE" sz="2400" dirty="0">
                <a:latin typeface="Times New Roman" panose="02020603050405020304" pitchFamily="18" charset="0"/>
                <a:cs typeface="Times New Roman" panose="02020603050405020304" pitchFamily="18" charset="0"/>
              </a:rPr>
              <a:t>Interessen in diesem Urzustand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Als gerecht erachtete Institutionen werden </a:t>
            </a:r>
            <a:r>
              <a:rPr lang="de-DE" sz="2400">
                <a:latin typeface="Times New Roman" panose="02020603050405020304" pitchFamily="18" charset="0"/>
                <a:cs typeface="Times New Roman" panose="02020603050405020304" pitchFamily="18" charset="0"/>
              </a:rPr>
              <a:t>aufgrund rationalen</a:t>
            </a:r>
          </a:p>
          <a:p>
            <a:r>
              <a:rPr lang="de-DE" sz="2400">
                <a:latin typeface="Times New Roman" panose="02020603050405020304" pitchFamily="18" charset="0"/>
                <a:cs typeface="Times New Roman" panose="02020603050405020304" pitchFamily="18" charset="0"/>
              </a:rPr>
              <a:t>    Verhaltens </a:t>
            </a:r>
            <a:r>
              <a:rPr lang="de-DE" sz="2400" dirty="0">
                <a:latin typeface="Times New Roman" panose="02020603050405020304" pitchFamily="18" charset="0"/>
                <a:cs typeface="Times New Roman" panose="02020603050405020304" pitchFamily="18" charset="0"/>
              </a:rPr>
              <a:t>einstimmig ausgehend vom Urzustand beschlossen.</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BF5009C2-3CF3-0045-3277-D34344AD9F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86050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Gleichverteilung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71756" y="458406"/>
            <a:ext cx="12172951" cy="6078017"/>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Gerechtigkeit einer Institution ist eine Frage der Begründbarkeit.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Dies impliziert Rationalität in der Entscheidung.</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Welche Ressourcenaufteilung soll für einen Kuchen der Größe 4 gewählt werden?                      					(3,1);(2,2);(1,3)</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 prinzipiell nicht begründet werden kann, warum (3,1) (1,3) vorzuziehen ist, kann eine Entscheidung für eine der beiden Aufteilungen nicht rational sein und es verbleibt die Gleichverteilung (2,2), die dieses Problem aufgrund der Symmetrie nicht hat.</a:t>
            </a:r>
          </a:p>
          <a:p>
            <a:pPr marL="342900" indent="-342900">
              <a:buFont typeface="Wingdings" panose="05000000000000000000" pitchFamily="2" charset="2"/>
              <a:buChar char="§"/>
            </a:pPr>
            <a:endParaRPr lang="de-DE"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000" dirty="0">
                <a:latin typeface="Times New Roman" panose="02020603050405020304" pitchFamily="18" charset="0"/>
                <a:cs typeface="Times New Roman" panose="02020603050405020304" pitchFamily="18" charset="0"/>
              </a:rPr>
              <a:t>Vgl.		– der gerechte Mechanismus zur </a:t>
            </a:r>
            <a:r>
              <a:rPr lang="de-DE" sz="2000">
                <a:latin typeface="Times New Roman" panose="02020603050405020304" pitchFamily="18" charset="0"/>
                <a:cs typeface="Times New Roman" panose="02020603050405020304" pitchFamily="18" charset="0"/>
              </a:rPr>
              <a:t>Zweiteilung einesButterbrots</a:t>
            </a:r>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 Parabel aus 1001 Nacht: Zwei Prinzen </a:t>
            </a:r>
            <a:r>
              <a:rPr lang="de-DE" sz="2000">
                <a:latin typeface="Times New Roman" panose="02020603050405020304" pitchFamily="18" charset="0"/>
                <a:cs typeface="Times New Roman" panose="02020603050405020304" pitchFamily="18" charset="0"/>
              </a:rPr>
              <a:t>müssen das Problem lösen,</a:t>
            </a:r>
          </a:p>
          <a:p>
            <a:r>
              <a:rPr lang="de-DE" sz="2000">
                <a:latin typeface="Times New Roman" panose="02020603050405020304" pitchFamily="18" charset="0"/>
                <a:cs typeface="Times New Roman" panose="02020603050405020304" pitchFamily="18" charset="0"/>
              </a:rPr>
              <a:t>                                dass derjenige die </a:t>
            </a:r>
            <a:r>
              <a:rPr lang="de-DE" sz="2000" dirty="0">
                <a:latin typeface="Times New Roman" panose="02020603050405020304" pitchFamily="18" charset="0"/>
                <a:cs typeface="Times New Roman" panose="02020603050405020304" pitchFamily="18" charset="0"/>
              </a:rPr>
              <a:t>Prinzessin heiraten darf, dessen </a:t>
            </a:r>
            <a:r>
              <a:rPr lang="de-DE" sz="2000">
                <a:latin typeface="Times New Roman" panose="02020603050405020304" pitchFamily="18" charset="0"/>
                <a:cs typeface="Times New Roman" panose="02020603050405020304" pitchFamily="18" charset="0"/>
              </a:rPr>
              <a:t>Pferd bei</a:t>
            </a:r>
          </a:p>
          <a:p>
            <a:r>
              <a:rPr lang="de-DE" sz="2000">
                <a:latin typeface="Times New Roman" panose="02020603050405020304" pitchFamily="18" charset="0"/>
                <a:cs typeface="Times New Roman" panose="02020603050405020304" pitchFamily="18" charset="0"/>
              </a:rPr>
              <a:t>                                einem </a:t>
            </a:r>
            <a:r>
              <a:rPr lang="de-DE" sz="2000" dirty="0">
                <a:latin typeface="Times New Roman" panose="02020603050405020304" pitchFamily="18" charset="0"/>
                <a:cs typeface="Times New Roman" panose="02020603050405020304" pitchFamily="18" charset="0"/>
              </a:rPr>
              <a:t>Wettreiten der </a:t>
            </a:r>
            <a:r>
              <a:rPr lang="de-DE" sz="2000">
                <a:latin typeface="Times New Roman" panose="02020603050405020304" pitchFamily="18" charset="0"/>
                <a:cs typeface="Times New Roman" panose="02020603050405020304" pitchFamily="18" charset="0"/>
              </a:rPr>
              <a:t>beiden als letztes </a:t>
            </a:r>
            <a:r>
              <a:rPr lang="de-DE" sz="2000" dirty="0">
                <a:latin typeface="Times New Roman" panose="02020603050405020304" pitchFamily="18" charset="0"/>
                <a:cs typeface="Times New Roman" panose="02020603050405020304" pitchFamily="18" charset="0"/>
              </a:rPr>
              <a:t>durchs Ziel geht</a:t>
            </a:r>
          </a:p>
        </p:txBody>
      </p:sp>
      <p:sp>
        <p:nvSpPr>
          <p:cNvPr id="2" name="Rechteck 1">
            <a:extLst>
              <a:ext uri="{FF2B5EF4-FFF2-40B4-BE49-F238E27FC236}">
                <a16:creationId xmlns:a16="http://schemas.microsoft.com/office/drawing/2014/main" id="{24F7CAF1-9869-FD27-EA69-B424D3AA12E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17615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Robert Nozicks Anspruchstheorie</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Eine Verteilung ist dann gerecht, wenn jeder auf die Güter, die er besitzt einen Anspruch hat. Ansprüche können gemäß folgernder drei Prinzipien definiert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de-DE" sz="2400" dirty="0">
                <a:latin typeface="Times New Roman" panose="02020603050405020304" pitchFamily="18" charset="0"/>
                <a:cs typeface="Times New Roman" panose="02020603050405020304" pitchFamily="18" charset="0"/>
              </a:rPr>
              <a:t>Gerechte Aneignung herrenloser Güter</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2"/>
            </a:pPr>
            <a:r>
              <a:rPr lang="de-DE" sz="2400" dirty="0">
                <a:latin typeface="Times New Roman" panose="02020603050405020304" pitchFamily="18" charset="0"/>
                <a:cs typeface="Times New Roman" panose="02020603050405020304" pitchFamily="18" charset="0"/>
              </a:rPr>
              <a:t>Freiwillige Übertragung</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3"/>
            </a:pPr>
            <a:r>
              <a:rPr lang="de-DE" sz="2400" dirty="0">
                <a:latin typeface="Times New Roman" panose="02020603050405020304" pitchFamily="18" charset="0"/>
                <a:cs typeface="Times New Roman" panose="02020603050405020304" pitchFamily="18" charset="0"/>
              </a:rPr>
              <a:t>Wiedergutmachung aufgrund früherer Verstöße gegen 1./2.</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Jede Umverteilung verstößt damit gegen eine </a:t>
            </a:r>
            <a:r>
              <a:rPr lang="de-DE" sz="2400">
                <a:latin typeface="Times New Roman" panose="02020603050405020304" pitchFamily="18" charset="0"/>
                <a:cs typeface="Times New Roman" panose="02020603050405020304" pitchFamily="18" charset="0"/>
              </a:rPr>
              <a:t>solche institutionelle</a:t>
            </a:r>
          </a:p>
          <a:p>
            <a:r>
              <a:rPr lang="de-DE" sz="2400">
                <a:latin typeface="Times New Roman" panose="02020603050405020304" pitchFamily="18" charset="0"/>
                <a:cs typeface="Times New Roman" panose="02020603050405020304" pitchFamily="18" charset="0"/>
              </a:rPr>
              <a:t>Ordnung</a:t>
            </a:r>
            <a:r>
              <a:rPr lang="de-DE" sz="2400" dirty="0">
                <a:latin typeface="Times New Roman" panose="02020603050405020304" pitchFamily="18" charset="0"/>
                <a:cs typeface="Times New Roman" panose="02020603050405020304" pitchFamily="18" charset="0"/>
              </a:rPr>
              <a:t>, während der pure Marktprozess mit </a:t>
            </a:r>
            <a:r>
              <a:rPr lang="de-DE" sz="2400">
                <a:latin typeface="Times New Roman" panose="02020603050405020304" pitchFamily="18" charset="0"/>
                <a:cs typeface="Times New Roman" panose="02020603050405020304" pitchFamily="18" charset="0"/>
              </a:rPr>
              <a:t>dieser Institution</a:t>
            </a:r>
          </a:p>
          <a:p>
            <a:r>
              <a:rPr lang="de-DE" sz="2400">
                <a:latin typeface="Times New Roman" panose="02020603050405020304" pitchFamily="18" charset="0"/>
                <a:cs typeface="Times New Roman" panose="02020603050405020304" pitchFamily="18" charset="0"/>
              </a:rPr>
              <a:t>kompatibel </a:t>
            </a:r>
            <a:r>
              <a:rPr lang="de-DE" sz="2400" dirty="0">
                <a:latin typeface="Times New Roman" panose="02020603050405020304" pitchFamily="18" charset="0"/>
                <a:cs typeface="Times New Roman" panose="02020603050405020304" pitchFamily="18" charset="0"/>
              </a:rPr>
              <a:t>ist.</a:t>
            </a:r>
          </a:p>
          <a:p>
            <a:endParaRPr lang="de-DE" sz="24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Nozick, R. (1974), Anarchy, State and Utopia</a:t>
            </a:r>
          </a:p>
        </p:txBody>
      </p:sp>
      <p:sp>
        <p:nvSpPr>
          <p:cNvPr id="2" name="Rechteck 1">
            <a:extLst>
              <a:ext uri="{FF2B5EF4-FFF2-40B4-BE49-F238E27FC236}">
                <a16:creationId xmlns:a16="http://schemas.microsoft.com/office/drawing/2014/main" id="{0CA41C7D-5F37-6D12-757F-94CD268C80D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17380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Hayeks Liberalismus</a:t>
            </a:r>
            <a:endParaRPr lang="de-DE" sz="2800" baseline="300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52450"/>
            <a:ext cx="12172951" cy="5897264"/>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Negativdefinition von Freiheit: Freiheit ist die Abwesenheit von staatlichem Zwang. </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wird aber nicht die Verneinung des Staates und seiner Aufgaben geschlussfolgert.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Vielmehr wird angenommen, dass das Wissen des einzelnen Individuums unzureichend ist (Schleier der Unwissenheit).</a:t>
            </a:r>
          </a:p>
          <a:p>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Da nur das Individuum über seine Präferenzen und Ziele Bescheid weiß, sollte der Staat möglichst große Spielräume lassen, um diese zu verwirklichen.</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Die Individuen und damit der Staat befindet sich in einer kulturellen Evolution. Damit ist das Wissen in den Institutionen, Bräuchen, Moral oder Normen gespeichert, welches das Wissen des einzelnen übersteigt und für das Individuum nicht überschaubar ist.</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Zukünftige Entscheidungen und Implikation sind unüberschaubar und </a:t>
            </a:r>
            <a:r>
              <a:rPr lang="de-DE" sz="2000">
                <a:latin typeface="Times New Roman" panose="02020603050405020304" pitchFamily="18" charset="0"/>
                <a:cs typeface="Times New Roman" panose="02020603050405020304" pitchFamily="18" charset="0"/>
              </a:rPr>
              <a:t>damit ist</a:t>
            </a:r>
          </a:p>
          <a:p>
            <a:r>
              <a:rPr lang="de-DE" sz="2000">
                <a:latin typeface="Times New Roman" panose="02020603050405020304" pitchFamily="18" charset="0"/>
                <a:cs typeface="Times New Roman" panose="02020603050405020304" pitchFamily="18" charset="0"/>
              </a:rPr>
              <a:t>       der </a:t>
            </a:r>
            <a:r>
              <a:rPr lang="de-DE" sz="2000" dirty="0">
                <a:latin typeface="Times New Roman" panose="02020603050405020304" pitchFamily="18" charset="0"/>
                <a:cs typeface="Times New Roman" panose="02020603050405020304" pitchFamily="18" charset="0"/>
              </a:rPr>
              <a:t>institutionelle Aufbau nicht planbar und sollte das Prinzip von </a:t>
            </a:r>
            <a:r>
              <a:rPr lang="de-DE" sz="2000">
                <a:latin typeface="Times New Roman" panose="02020603050405020304" pitchFamily="18" charset="0"/>
                <a:cs typeface="Times New Roman" panose="02020603050405020304" pitchFamily="18" charset="0"/>
              </a:rPr>
              <a:t>Versuch und</a:t>
            </a:r>
          </a:p>
          <a:p>
            <a:r>
              <a:rPr lang="de-DE" sz="2000">
                <a:latin typeface="Times New Roman" panose="02020603050405020304" pitchFamily="18" charset="0"/>
                <a:cs typeface="Times New Roman" panose="02020603050405020304" pitchFamily="18" charset="0"/>
              </a:rPr>
              <a:t>       Irrtum</a:t>
            </a:r>
            <a:r>
              <a:rPr lang="de-DE" sz="2000" dirty="0">
                <a:latin typeface="Times New Roman" panose="02020603050405020304" pitchFamily="18" charset="0"/>
                <a:cs typeface="Times New Roman" panose="02020603050405020304" pitchFamily="18" charset="0"/>
              </a:rPr>
              <a:t>, welches letztlich den Fortschritt garantiert nicht behindern.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790B47D2-9B70-A47F-41AD-D721A342C2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68947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Wohlfahrtsordung</a:t>
            </a:r>
            <a:r>
              <a:rPr lang="de-DE" sz="2800" dirty="0">
                <a:latin typeface="Times New Roman" panose="02020603050405020304" pitchFamily="18" charset="0"/>
                <a:cs typeface="Times New Roman" panose="02020603050405020304" pitchFamily="18" charset="0"/>
              </a:rPr>
              <a:t> und Wohlfahrtsfunktion</a:t>
            </a:r>
            <a:r>
              <a:rPr lang="de-DE" sz="2800" baseline="30000" dirty="0">
                <a:latin typeface="Times New Roman" panose="02020603050405020304" pitchFamily="18" charset="0"/>
                <a:cs typeface="Times New Roman" panose="02020603050405020304" pitchFamily="18" charset="0"/>
              </a:rPr>
              <a:t>1</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395306"/>
                <a:ext cx="8684576" cy="60673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Wohlfahrtsordnung (vgl. Präferenzen und Nutzenfunktion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i="1">
                            <a:latin typeface="Cambria Math" panose="02040503050406030204" pitchFamily="18" charset="0"/>
                            <a:cs typeface="Times New Roman" panose="02020603050405020304" pitchFamily="18" charset="0"/>
                          </a:rPr>
                          <m:t>𝑟</m:t>
                        </m:r>
                      </m:sub>
                    </m:sSub>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𝑟</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aus der Mikroökonomie): Der Menge der zulässigen Allokation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𝑋</m:t>
                    </m:r>
                    <m:r>
                      <a:rPr lang="de-DE" sz="2000" b="0" i="1" smtClean="0">
                        <a:latin typeface="Cambria Math" panose="02040503050406030204" pitchFamily="18" charset="0"/>
                        <a:cs typeface="Times New Roman" panose="02020603050405020304" pitchFamily="18" charset="0"/>
                      </a:rPr>
                      <m:t>=</m:t>
                    </m:r>
                    <m:sSub>
                      <m:sSubPr>
                        <m:ctrlPr>
                          <a:rPr lang="de-DE" sz="2000" b="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1</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2</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𝑛</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wird eine vollständige und </a:t>
                </a:r>
                <a:r>
                  <a:rPr lang="de-DE" sz="2000" dirty="0" err="1">
                    <a:latin typeface="Times New Roman" panose="02020603050405020304" pitchFamily="18" charset="0"/>
                    <a:cs typeface="Times New Roman" panose="02020603050405020304" pitchFamily="18" charset="0"/>
                  </a:rPr>
                  <a:t>transititve</a:t>
                </a:r>
                <a:r>
                  <a:rPr lang="de-DE" sz="2000" dirty="0">
                    <a:latin typeface="Times New Roman" panose="02020603050405020304" pitchFamily="18" charset="0"/>
                    <a:cs typeface="Times New Roman" panose="02020603050405020304" pitchFamily="18" charset="0"/>
                  </a:rPr>
                  <a:t> Relation „</a:t>
                </a:r>
                <a:r>
                  <a:rPr lang="de-DE" sz="2000" dirty="0">
                    <a:latin typeface="Cambria Math" panose="02040503050406030204" pitchFamily="18" charset="0"/>
                    <a:ea typeface="Cambria Math" panose="02040503050406030204" pitchFamily="18" charset="0"/>
                    <a:cs typeface="Times New Roman" panose="02020603050405020304" pitchFamily="18" charset="0"/>
                  </a:rPr>
                  <a:t>≽“ zu geordnet:</a:t>
                </a:r>
              </a:p>
              <a:p>
                <a:endParaRPr lang="de-DE" sz="2000" dirty="0">
                  <a:latin typeface="Cambria Math" panose="02040503050406030204" pitchFamily="18" charset="0"/>
                  <a:ea typeface="Cambria Math" panose="02040503050406030204" pitchFamily="18" charset="0"/>
                  <a:cs typeface="Times New Roman" panose="02020603050405020304" pitchFamily="18" charset="0"/>
                </a:endParaRPr>
              </a:p>
              <a:p>
                <a:pPr marL="914400" lvl="1" indent="-457200">
                  <a:buAutoNum type="arabicPeriod"/>
                </a:pPr>
                <a:r>
                  <a:rPr lang="de-DE" sz="2000" dirty="0">
                    <a:latin typeface="Cambria Math" panose="02040503050406030204" pitchFamily="18" charset="0"/>
                    <a:ea typeface="Cambria Math" panose="02040503050406030204" pitchFamily="18" charset="0"/>
                    <a:cs typeface="Times New Roman" panose="02020603050405020304" pitchFamily="18" charset="0"/>
                  </a:rPr>
                  <a:t>Vollständigkeit: 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oder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m:rPr>
                        <m:nor/>
                      </m:rPr>
                      <a:rPr lang="de-DE" sz="2000" dirty="0"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endParaRPr lang="de-DE" sz="2000" dirty="0">
                  <a:latin typeface="Times New Roman" panose="02020603050405020304" pitchFamily="18" charset="0"/>
                  <a:cs typeface="Times New Roman" panose="02020603050405020304" pitchFamily="18" charset="0"/>
                </a:endParaRPr>
              </a:p>
              <a:p>
                <a:pPr marL="914400" lvl="1" indent="-457200">
                  <a:buAutoNum type="arabicPeriod"/>
                </a:pPr>
                <a:r>
                  <a:rPr lang="de-DE" sz="2000" dirty="0">
                    <a:latin typeface="Times New Roman" panose="02020603050405020304" pitchFamily="18" charset="0"/>
                    <a:cs typeface="Times New Roman" panose="02020603050405020304" pitchFamily="18" charset="0"/>
                  </a:rPr>
                  <a:t>Transitivität: </a:t>
                </a:r>
                <a:r>
                  <a:rPr lang="de-DE" sz="2000" dirty="0">
                    <a:latin typeface="Cambria Math" panose="02040503050406030204" pitchFamily="18" charset="0"/>
                    <a:ea typeface="Cambria Math" panose="02040503050406030204" pitchFamily="18" charset="0"/>
                    <a:cs typeface="Times New Roman" panose="02020603050405020304" pitchFamily="18" charset="0"/>
                  </a:rPr>
                  <a:t>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a:rPr lang="de-DE" sz="2000" b="0" i="0" smtClean="0">
                        <a:latin typeface="Cambria Math" panose="02040503050406030204" pitchFamily="18" charset="0"/>
                        <a:cs typeface="Times New Roman" panose="02020603050405020304" pitchFamily="18" charset="0"/>
                      </a:rPr>
                      <m:t>,</m:t>
                    </m:r>
                  </m:oMath>
                </a14:m>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gilt,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dann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a:t>
                </a:r>
              </a:p>
              <a:p>
                <a:pPr marL="457200" indent="-457200">
                  <a:buAutoNum type="arabicPeriod"/>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Daraus kann unter gewissen Stetigkeitsannahmen und der Annahme der Abgeschlossenheit eine 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𝑊</m:t>
                        </m:r>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auf den rationalen Zahlen definiert werden, mit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i="1">
                        <a:latin typeface="Cambria Math" panose="02040503050406030204" pitchFamily="18" charset="0"/>
                        <a:cs typeface="Times New Roman" panose="02020603050405020304" pitchFamily="18" charset="0"/>
                      </a:rPr>
                      <m:t>)</m:t>
                    </m:r>
                  </m:oMath>
                </a14:m>
                <a:r>
                  <a:rPr lang="de-DE" sz="2000" dirty="0">
                    <a:latin typeface="Cambria Math" panose="02040503050406030204" pitchFamily="18" charset="0"/>
                    <a:ea typeface="Cambria Math" panose="020405030504060302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genau dann,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Zusammen mit den </a:t>
                </a:r>
                <a:r>
                  <a:rPr lang="de-DE" sz="2000" dirty="0" err="1">
                    <a:latin typeface="Times New Roman" panose="02020603050405020304" pitchFamily="18" charset="0"/>
                    <a:cs typeface="Times New Roman" panose="02020603050405020304" pitchFamily="18" charset="0"/>
                  </a:rPr>
                  <a:t>indivuellen</a:t>
                </a:r>
                <a:r>
                  <a:rPr lang="de-DE" sz="2000" dirty="0">
                    <a:latin typeface="Times New Roman" panose="02020603050405020304" pitchFamily="18" charset="0"/>
                    <a:cs typeface="Times New Roman" panose="02020603050405020304" pitchFamily="18" charset="0"/>
                  </a:rPr>
                  <a:t> Nutzenfunktionen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𝑟</m:t>
                        </m:r>
                      </m:sub>
                    </m:sSub>
                    <m:d>
                      <m:dPr>
                        <m:ctrlPr>
                          <a:rPr lang="de-DE" sz="2000" i="1" smtClean="0">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i="1">
                                <a:latin typeface="Cambria Math" panose="02040503050406030204" pitchFamily="18" charset="0"/>
                                <a:cs typeface="Times New Roman" panose="02020603050405020304" pitchFamily="18" charset="0"/>
                              </a:rPr>
                              <m:t>𝑟</m:t>
                            </m:r>
                          </m:sub>
                        </m:sSub>
                      </m:e>
                    </m:d>
                  </m:oMath>
                </a14:m>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läßt</a:t>
                </a:r>
                <a:r>
                  <a:rPr lang="de-DE" sz="2000" dirty="0">
                    <a:latin typeface="Times New Roman" panose="02020603050405020304" pitchFamily="18" charset="0"/>
                    <a:cs typeface="Times New Roman" panose="02020603050405020304" pitchFamily="18" charset="0"/>
                  </a:rPr>
                  <a:t> sich die Wohlfahrtsfunktion auch über den Nutzen definieren</a:t>
                </a:r>
              </a:p>
              <a:p>
                <a:r>
                  <a:rPr lang="de-DE" sz="2000" b="0"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de-DE" sz="2000" b="0" i="0" smtClean="0">
                        <a:latin typeface="Cambria Math" panose="02040503050406030204" pitchFamily="18" charset="0"/>
                        <a:cs typeface="Times New Roman" panose="02020603050405020304" pitchFamily="18" charset="0"/>
                      </a:rPr>
                      <m:t>W</m:t>
                    </m:r>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1,…,</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𝑛</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a:t>
                </a: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a:t>
                </a:r>
                <a:r>
                  <a:rPr lang="en-US" sz="1600" dirty="0">
                    <a:latin typeface="Times New Roman" panose="02020603050405020304" pitchFamily="18" charset="0"/>
                    <a:cs typeface="Times New Roman" panose="02020603050405020304" pitchFamily="18" charset="0"/>
                  </a:rPr>
                  <a:t>Bergson, A </a:t>
                </a:r>
                <a:r>
                  <a:rPr lang="en-US" sz="1600" i="1" dirty="0">
                    <a:latin typeface="Times New Roman" panose="02020603050405020304" pitchFamily="18" charset="0"/>
                    <a:cs typeface="Times New Roman" panose="02020603050405020304" pitchFamily="18" charset="0"/>
                  </a:rPr>
                  <a:t>A reformulation of certain aspects of welfare economics </a:t>
                </a:r>
                <a:r>
                  <a:rPr lang="en-US" sz="1600" dirty="0">
                    <a:latin typeface="Times New Roman" panose="02020603050405020304" pitchFamily="18" charset="0"/>
                    <a:cs typeface="Times New Roman" panose="02020603050405020304" pitchFamily="18" charset="0"/>
                  </a:rPr>
                  <a:t>(1938), The Quarterly Journal of Economics. 52, Nr. 2, S. 310–334</a:t>
                </a:r>
                <a:endParaRPr lang="de-DE" sz="16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395306"/>
                <a:ext cx="8684576" cy="6067387"/>
              </a:xfrm>
              <a:prstGeom prst="rect">
                <a:avLst/>
              </a:prstGeom>
              <a:blipFill>
                <a:blip r:embed="rId2"/>
                <a:stretch>
                  <a:fillRect l="-632" t="-603" r="-211" b="-170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6A70F048-1B01-48BA-93B3-45BA576B3635}"/>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0533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Nutzenmöglichkeiten und Wohlfahrtsfunktion</a:t>
            </a:r>
          </a:p>
        </p:txBody>
      </p:sp>
      <p:grpSp>
        <p:nvGrpSpPr>
          <p:cNvPr id="7" name="Gruppieren 6">
            <a:extLst>
              <a:ext uri="{FF2B5EF4-FFF2-40B4-BE49-F238E27FC236}">
                <a16:creationId xmlns:a16="http://schemas.microsoft.com/office/drawing/2014/main" id="{96C8EE8D-034E-4AE1-8B13-2FBC5EF6A4EC}"/>
              </a:ext>
            </a:extLst>
          </p:cNvPr>
          <p:cNvGrpSpPr/>
          <p:nvPr/>
        </p:nvGrpSpPr>
        <p:grpSpPr>
          <a:xfrm>
            <a:off x="737283" y="659549"/>
            <a:ext cx="7396716" cy="5167421"/>
            <a:chOff x="1711842" y="845289"/>
            <a:chExt cx="7396716" cy="5167421"/>
          </a:xfrm>
        </p:grpSpPr>
        <p:cxnSp>
          <p:nvCxnSpPr>
            <p:cNvPr id="3" name="Gerade Verbindung mit Pfeil 2">
              <a:extLst>
                <a:ext uri="{FF2B5EF4-FFF2-40B4-BE49-F238E27FC236}">
                  <a16:creationId xmlns:a16="http://schemas.microsoft.com/office/drawing/2014/main" id="{A6E1D633-4C17-4989-BF96-083B4943EB23}"/>
                </a:ext>
              </a:extLst>
            </p:cNvPr>
            <p:cNvCxnSpPr>
              <a:cxnSpLocks/>
            </p:cNvCxnSpPr>
            <p:nvPr/>
          </p:nvCxnSpPr>
          <p:spPr>
            <a:xfrm flipH="1" flipV="1">
              <a:off x="1711842" y="845289"/>
              <a:ext cx="74428" cy="51674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DB0C9E4A-1742-401A-8F0F-D83893C7BD67}"/>
                </a:ext>
              </a:extLst>
            </p:cNvPr>
            <p:cNvCxnSpPr>
              <a:cxnSpLocks/>
            </p:cNvCxnSpPr>
            <p:nvPr/>
          </p:nvCxnSpPr>
          <p:spPr>
            <a:xfrm flipV="1">
              <a:off x="1786270" y="6012709"/>
              <a:ext cx="732228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 name="Freihandform: Form 8">
            <a:extLst>
              <a:ext uri="{FF2B5EF4-FFF2-40B4-BE49-F238E27FC236}">
                <a16:creationId xmlns:a16="http://schemas.microsoft.com/office/drawing/2014/main" id="{4A793460-14F8-4BE6-AEBC-2FF6A8FAF91A}"/>
              </a:ext>
            </a:extLst>
          </p:cNvPr>
          <p:cNvSpPr/>
          <p:nvPr/>
        </p:nvSpPr>
        <p:spPr>
          <a:xfrm>
            <a:off x="768516" y="1400172"/>
            <a:ext cx="6500813" cy="4429125"/>
          </a:xfrm>
          <a:custGeom>
            <a:avLst/>
            <a:gdLst>
              <a:gd name="connsiteX0" fmla="*/ 0 w 6500813"/>
              <a:gd name="connsiteY0" fmla="*/ 0 h 4429125"/>
              <a:gd name="connsiteX1" fmla="*/ 2028825 w 6500813"/>
              <a:gd name="connsiteY1" fmla="*/ 742950 h 4429125"/>
              <a:gd name="connsiteX2" fmla="*/ 3357563 w 6500813"/>
              <a:gd name="connsiteY2" fmla="*/ 2414588 h 4429125"/>
              <a:gd name="connsiteX3" fmla="*/ 5257800 w 6500813"/>
              <a:gd name="connsiteY3" fmla="*/ 3086100 h 4429125"/>
              <a:gd name="connsiteX4" fmla="*/ 6500813 w 6500813"/>
              <a:gd name="connsiteY4" fmla="*/ 4429125 h 4429125"/>
              <a:gd name="connsiteX5" fmla="*/ 6500813 w 6500813"/>
              <a:gd name="connsiteY5" fmla="*/ 4429125 h 44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0813" h="4429125">
                <a:moveTo>
                  <a:pt x="0" y="0"/>
                </a:moveTo>
                <a:cubicBezTo>
                  <a:pt x="734615" y="170259"/>
                  <a:pt x="1469231" y="340519"/>
                  <a:pt x="2028825" y="742950"/>
                </a:cubicBezTo>
                <a:cubicBezTo>
                  <a:pt x="2588419" y="1145381"/>
                  <a:pt x="2819401" y="2024063"/>
                  <a:pt x="3357563" y="2414588"/>
                </a:cubicBezTo>
                <a:cubicBezTo>
                  <a:pt x="3895726" y="2805113"/>
                  <a:pt x="4733925" y="2750344"/>
                  <a:pt x="5257800" y="3086100"/>
                </a:cubicBezTo>
                <a:cubicBezTo>
                  <a:pt x="5781675" y="3421856"/>
                  <a:pt x="6500813" y="4429125"/>
                  <a:pt x="6500813" y="4429125"/>
                </a:cubicBezTo>
                <a:lnTo>
                  <a:pt x="6500813" y="4429125"/>
                </a:ln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reihandform: Form 12">
            <a:extLst>
              <a:ext uri="{FF2B5EF4-FFF2-40B4-BE49-F238E27FC236}">
                <a16:creationId xmlns:a16="http://schemas.microsoft.com/office/drawing/2014/main" id="{CE2FB305-AE35-4B0E-B939-3FE2CFEE5733}"/>
              </a:ext>
            </a:extLst>
          </p:cNvPr>
          <p:cNvSpPr/>
          <p:nvPr/>
        </p:nvSpPr>
        <p:spPr>
          <a:xfrm>
            <a:off x="4969042" y="2571762"/>
            <a:ext cx="2686050" cy="2185988"/>
          </a:xfrm>
          <a:custGeom>
            <a:avLst/>
            <a:gdLst>
              <a:gd name="connsiteX0" fmla="*/ 0 w 2686050"/>
              <a:gd name="connsiteY0" fmla="*/ 0 h 2185988"/>
              <a:gd name="connsiteX1" fmla="*/ 728663 w 2686050"/>
              <a:gd name="connsiteY1" fmla="*/ 1685925 h 2185988"/>
              <a:gd name="connsiteX2" fmla="*/ 2686050 w 2686050"/>
              <a:gd name="connsiteY2" fmla="*/ 2185988 h 2185988"/>
            </a:gdLst>
            <a:ahLst/>
            <a:cxnLst>
              <a:cxn ang="0">
                <a:pos x="connsiteX0" y="connsiteY0"/>
              </a:cxn>
              <a:cxn ang="0">
                <a:pos x="connsiteX1" y="connsiteY1"/>
              </a:cxn>
              <a:cxn ang="0">
                <a:pos x="connsiteX2" y="connsiteY2"/>
              </a:cxn>
            </a:cxnLst>
            <a:rect l="l" t="t" r="r" b="b"/>
            <a:pathLst>
              <a:path w="2686050" h="2185988">
                <a:moveTo>
                  <a:pt x="0" y="0"/>
                </a:moveTo>
                <a:cubicBezTo>
                  <a:pt x="140494" y="660797"/>
                  <a:pt x="280988" y="1321594"/>
                  <a:pt x="728663" y="1685925"/>
                </a:cubicBezTo>
                <a:cubicBezTo>
                  <a:pt x="1176338" y="2050256"/>
                  <a:pt x="1931194" y="2118122"/>
                  <a:pt x="2686050" y="2185988"/>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14" name="Rechteck 13">
                <a:extLst>
                  <a:ext uri="{FF2B5EF4-FFF2-40B4-BE49-F238E27FC236}">
                    <a16:creationId xmlns:a16="http://schemas.microsoft.com/office/drawing/2014/main" id="{92E728F5-609E-48E1-868A-CC3AA928BC56}"/>
                  </a:ext>
                </a:extLst>
              </p:cNvPr>
              <p:cNvSpPr/>
              <p:nvPr/>
            </p:nvSpPr>
            <p:spPr>
              <a:xfrm>
                <a:off x="7661370" y="5824642"/>
                <a:ext cx="56541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1</m:t>
                          </m:r>
                        </m:sub>
                      </m:sSub>
                    </m:oMath>
                  </m:oMathPara>
                </a14:m>
                <a:endParaRPr lang="de-DE" sz="2400" dirty="0"/>
              </a:p>
            </p:txBody>
          </p:sp>
        </mc:Choice>
        <mc:Fallback xmlns="">
          <p:sp>
            <p:nvSpPr>
              <p:cNvPr id="14" name="Rechteck 13">
                <a:extLst>
                  <a:ext uri="{FF2B5EF4-FFF2-40B4-BE49-F238E27FC236}">
                    <a16:creationId xmlns:a16="http://schemas.microsoft.com/office/drawing/2014/main" id="{92E728F5-609E-48E1-868A-CC3AA928BC56}"/>
                  </a:ext>
                </a:extLst>
              </p:cNvPr>
              <p:cNvSpPr>
                <a:spLocks noRot="1" noChangeAspect="1" noMove="1" noResize="1" noEditPoints="1" noAdjustHandles="1" noChangeArrowheads="1" noChangeShapeType="1" noTextEdit="1"/>
              </p:cNvSpPr>
              <p:nvPr/>
            </p:nvSpPr>
            <p:spPr>
              <a:xfrm>
                <a:off x="7661370" y="5824642"/>
                <a:ext cx="565411" cy="461665"/>
              </a:xfrm>
              <a:prstGeom prst="rect">
                <a:avLst/>
              </a:prstGeom>
              <a:blipFill>
                <a:blip r:embed="rId2"/>
                <a:stretch>
                  <a:fillRect b="-131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AE481E59-C7A6-477F-ABFD-D341DA98CA46}"/>
                  </a:ext>
                </a:extLst>
              </p:cNvPr>
              <p:cNvSpPr/>
              <p:nvPr/>
            </p:nvSpPr>
            <p:spPr>
              <a:xfrm>
                <a:off x="171872" y="657222"/>
                <a:ext cx="572529"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2</m:t>
                          </m:r>
                        </m:sub>
                      </m:sSub>
                    </m:oMath>
                  </m:oMathPara>
                </a14:m>
                <a:endParaRPr lang="de-DE" sz="2400" dirty="0"/>
              </a:p>
            </p:txBody>
          </p:sp>
        </mc:Choice>
        <mc:Fallback xmlns="">
          <p:sp>
            <p:nvSpPr>
              <p:cNvPr id="15" name="Rechteck 14">
                <a:extLst>
                  <a:ext uri="{FF2B5EF4-FFF2-40B4-BE49-F238E27FC236}">
                    <a16:creationId xmlns:a16="http://schemas.microsoft.com/office/drawing/2014/main" id="{AE481E59-C7A6-477F-ABFD-D341DA98CA46}"/>
                  </a:ext>
                </a:extLst>
              </p:cNvPr>
              <p:cNvSpPr>
                <a:spLocks noRot="1" noChangeAspect="1" noMove="1" noResize="1" noEditPoints="1" noAdjustHandles="1" noChangeArrowheads="1" noChangeShapeType="1" noTextEdit="1"/>
              </p:cNvSpPr>
              <p:nvPr/>
            </p:nvSpPr>
            <p:spPr>
              <a:xfrm>
                <a:off x="171872" y="657222"/>
                <a:ext cx="572529" cy="461665"/>
              </a:xfrm>
              <a:prstGeom prst="rect">
                <a:avLst/>
              </a:prstGeom>
              <a:blipFill>
                <a:blip r:embed="rId3"/>
                <a:stretch>
                  <a:fillRect/>
                </a:stretch>
              </a:blipFill>
            </p:spPr>
            <p:txBody>
              <a:bodyPr/>
              <a:lstStyle/>
              <a:p>
                <a:r>
                  <a:rPr lang="de-DE">
                    <a:noFill/>
                  </a:rPr>
                  <a:t> </a:t>
                </a:r>
              </a:p>
            </p:txBody>
          </p:sp>
        </mc:Fallback>
      </mc:AlternateContent>
      <p:sp>
        <p:nvSpPr>
          <p:cNvPr id="16" name="Textfeld 15">
            <a:extLst>
              <a:ext uri="{FF2B5EF4-FFF2-40B4-BE49-F238E27FC236}">
                <a16:creationId xmlns:a16="http://schemas.microsoft.com/office/drawing/2014/main" id="{41542390-D751-4642-94FD-8A57657133EC}"/>
              </a:ext>
            </a:extLst>
          </p:cNvPr>
          <p:cNvSpPr txBox="1"/>
          <p:nvPr/>
        </p:nvSpPr>
        <p:spPr>
          <a:xfrm>
            <a:off x="4338473" y="1996878"/>
            <a:ext cx="358649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Wohlfahrtsindifferenzkurve</a:t>
            </a:r>
          </a:p>
        </p:txBody>
      </p:sp>
      <p:sp>
        <p:nvSpPr>
          <p:cNvPr id="17" name="Textfeld 16">
            <a:extLst>
              <a:ext uri="{FF2B5EF4-FFF2-40B4-BE49-F238E27FC236}">
                <a16:creationId xmlns:a16="http://schemas.microsoft.com/office/drawing/2014/main" id="{8B427484-E417-440E-B1CC-C07137EDFA19}"/>
              </a:ext>
            </a:extLst>
          </p:cNvPr>
          <p:cNvSpPr txBox="1"/>
          <p:nvPr/>
        </p:nvSpPr>
        <p:spPr>
          <a:xfrm>
            <a:off x="1561935" y="1118887"/>
            <a:ext cx="336021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Nutzenmöglichkeitskurve</a:t>
            </a:r>
          </a:p>
        </p:txBody>
      </p:sp>
      <p:sp>
        <p:nvSpPr>
          <p:cNvPr id="12" name="Rechteck 11">
            <a:extLst>
              <a:ext uri="{FF2B5EF4-FFF2-40B4-BE49-F238E27FC236}">
                <a16:creationId xmlns:a16="http://schemas.microsoft.com/office/drawing/2014/main" id="{EE536050-0EA6-47B3-81AD-172A5CA86F89}"/>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83890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811880"/>
                <a:ext cx="8684576" cy="5456861"/>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Utilitaristische 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ctrlPr>
                          <a:rPr lang="pt-BR" sz="2000" b="0" i="1" smtClean="0">
                            <a:latin typeface="Cambria Math" panose="02040503050406030204" pitchFamily="18" charset="0"/>
                            <a:cs typeface="Times New Roman" panose="02020603050405020304" pitchFamily="18" charset="0"/>
                          </a:rPr>
                        </m:ctrlPr>
                      </m:naryPr>
                      <m:sub>
                        <m:r>
                          <m:rPr>
                            <m:brk m:alnAt="23"/>
                          </m:rPr>
                          <a:rPr lang="de-DE" sz="2000" b="0" i="1" smtClean="0">
                            <a:latin typeface="Cambria Math" panose="02040503050406030204" pitchFamily="18" charset="0"/>
                            <a:cs typeface="Times New Roman" panose="02020603050405020304" pitchFamily="18" charset="0"/>
                          </a:rPr>
                          <m:t>𝑖</m:t>
                        </m:r>
                        <m:r>
                          <a:rPr lang="pt-BR" sz="2000" b="0" i="1" smtClean="0">
                            <a:latin typeface="Cambria Math" panose="02040503050406030204" pitchFamily="18" charset="0"/>
                            <a:cs typeface="Times New Roman" panose="02020603050405020304" pitchFamily="18" charset="0"/>
                          </a:rPr>
                          <m:t>=0</m:t>
                        </m:r>
                      </m:sub>
                      <m:sup>
                        <m:r>
                          <a:rPr lang="pt-BR" sz="2000" b="0" i="1" smtClean="0">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b>
                          <m:sSubPr>
                            <m:ctrlPr>
                              <a:rPr lang="de-DE" sz="2000" i="1" dirty="0">
                                <a:latin typeface="Cambria Math" panose="02040503050406030204" pitchFamily="18" charset="0"/>
                                <a:cs typeface="Times New Roman" panose="02020603050405020304" pitchFamily="18" charset="0"/>
                              </a:rPr>
                            </m:ctrlPr>
                          </m:sSubPr>
                          <m:e>
                            <m:r>
                              <a:rPr lang="de-DE" sz="2000" b="0" i="1" dirty="0" smtClean="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b="0" i="1" dirty="0" smtClean="0">
                            <a:latin typeface="Cambria Math" panose="02040503050406030204" pitchFamily="18" charset="0"/>
                            <a:cs typeface="Times New Roman" panose="02020603050405020304" pitchFamily="18" charset="0"/>
                          </a:rPr>
                          <m:t>(</m:t>
                        </m:r>
                        <m:r>
                          <a:rPr lang="de-DE" sz="2000" b="0" i="1" dirty="0" smtClean="0">
                            <a:latin typeface="Cambria Math" panose="02040503050406030204" pitchFamily="18" charset="0"/>
                            <a:cs typeface="Times New Roman" panose="02020603050405020304" pitchFamily="18" charset="0"/>
                          </a:rPr>
                          <m:t>𝑥</m:t>
                        </m:r>
                        <m:r>
                          <a:rPr lang="de-DE" sz="2000" b="0" i="1" dirty="0" smtClean="0">
                            <a:latin typeface="Cambria Math" panose="02040503050406030204" pitchFamily="18" charset="0"/>
                            <a:cs typeface="Times New Roman" panose="02020603050405020304" pitchFamily="18" charset="0"/>
                          </a:rPr>
                          <m:t>)</m:t>
                        </m:r>
                      </m:e>
                    </m:nary>
                  </m:oMath>
                </a14:m>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	Ein gerechter Zustand wird dadurch erreicht, dass die gewichtete Summe individuellen 	Glücksempfinden maximiert wird. Individuelle Nutzen können damit direkt 	gegeneinander aufgewogen werden.</a:t>
                </a:r>
              </a:p>
              <a:p>
                <a:r>
                  <a:rPr lang="de-DE" sz="2000" dirty="0">
                    <a:latin typeface="Times New Roman" panose="02020603050405020304" pitchFamily="18" charset="0"/>
                    <a:cs typeface="Times New Roman" panose="02020603050405020304" pitchFamily="18" charset="0"/>
                  </a:rPr>
                  <a:t>	(Bentham, J. (1748 – 1832) und Mill, J.S. (1806 – 1873)).</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Aus heutiger Sicht erscheint dieser Ansatz, dass das Glück des einen das Glück der 	anderen aufwiegen kann mitunter unsozial, bzw. aufgrund der Gewichtung relativ 	willkürlich. Zur Wende des 18./19.Jh. des sich in der Industriellen Revolution 	befindlichen Vereinigten Königreichs mit seinem sich ausbildenden Proletariat 	(Manchesterkapitalismus) erscheint die Idee in die soziale Wohlfahrt das Glück einer 	immer größer werdenden Schicht von relativ armen Menschen einzubeziehen dagegen 	eher sozialrevolutionär. </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811880"/>
                <a:ext cx="8684576" cy="5456861"/>
              </a:xfrm>
              <a:prstGeom prst="rect">
                <a:avLst/>
              </a:prstGeom>
              <a:blipFill>
                <a:blip r:embed="rId2"/>
                <a:stretch>
                  <a:fillRect l="-702" t="-893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392A6B4C-A06C-4423-937C-7AFDCC182716}"/>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29527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471634"/>
                <a:ext cx="8684576" cy="5456861"/>
              </a:xfrm>
              <a:prstGeom prst="rect">
                <a:avLst/>
              </a:prstGeom>
              <a:noFill/>
            </p:spPr>
            <p:txBody>
              <a:bodyPr wrap="square" rtlCol="0">
                <a:noAutofit/>
              </a:bodyPr>
              <a:lstStyle/>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Rawlssche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m:rPr>
                            <m:sty m:val="p"/>
                          </m:rPr>
                          <a:rPr lang="de-DE" sz="2000" b="0" i="0" dirty="0" smtClean="0">
                            <a:latin typeface="Cambria Math" panose="02040503050406030204" pitchFamily="18" charset="0"/>
                            <a:cs typeface="Times New Roman" panose="02020603050405020304" pitchFamily="18" charset="0"/>
                          </a:rPr>
                          <m:t>min</m:t>
                        </m:r>
                        <m:r>
                          <a:rPr lang="de-DE" sz="2000" b="0" i="1" dirty="0" smtClean="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1</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𝑛</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	</a:t>
                </a:r>
              </a:p>
              <a:p>
                <a:pPr lvl="1"/>
                <a:r>
                  <a:rPr lang="de-DE" sz="2000" dirty="0">
                    <a:latin typeface="Times New Roman" panose="02020603050405020304" pitchFamily="18" charset="0"/>
                    <a:cs typeface="Times New Roman" panose="02020603050405020304" pitchFamily="18" charset="0"/>
                  </a:rPr>
                  <a:t>Ein gerechter Zustand wird erreicht, wenn der Nutzen des am schlechtesten gestellten Individuums maximiert wird (vgl. </a:t>
                </a:r>
                <a:r>
                  <a:rPr lang="de-DE" sz="2000" dirty="0" err="1">
                    <a:latin typeface="Times New Roman" panose="02020603050405020304" pitchFamily="18" charset="0"/>
                    <a:cs typeface="Times New Roman" panose="02020603050405020304" pitchFamily="18" charset="0"/>
                  </a:rPr>
                  <a:t>maxmin</a:t>
                </a:r>
                <a:r>
                  <a:rPr lang="de-DE" sz="2000" dirty="0">
                    <a:latin typeface="Times New Roman" panose="02020603050405020304" pitchFamily="18" charset="0"/>
                    <a:cs typeface="Times New Roman" panose="02020603050405020304" pitchFamily="18" charset="0"/>
                  </a:rPr>
                  <a:t>- oder </a:t>
                </a:r>
                <a:r>
                  <a:rPr lang="de-DE" sz="2000" dirty="0" err="1">
                    <a:latin typeface="Times New Roman" panose="02020603050405020304" pitchFamily="18" charset="0"/>
                    <a:cs typeface="Times New Roman" panose="02020603050405020304" pitchFamily="18" charset="0"/>
                  </a:rPr>
                  <a:t>minmax</a:t>
                </a:r>
                <a:r>
                  <a:rPr lang="de-DE" sz="2000" dirty="0">
                    <a:latin typeface="Times New Roman" panose="02020603050405020304" pitchFamily="18" charset="0"/>
                    <a:cs typeface="Times New Roman" panose="02020603050405020304" pitchFamily="18" charset="0"/>
                  </a:rPr>
                  <a:t>-Prinzip aus der Entscheidungstheorie). Hintergrund ist die Idee einer fairen politischen Idee der Gerechtigkeit</a:t>
                </a:r>
              </a:p>
              <a:p>
                <a:pPr lvl="1"/>
                <a:r>
                  <a:rPr lang="de-DE" sz="2000" dirty="0">
                    <a:latin typeface="Times New Roman" panose="02020603050405020304" pitchFamily="18" charset="0"/>
                    <a:cs typeface="Times New Roman" panose="02020603050405020304" pitchFamily="18" charset="0"/>
                  </a:rPr>
                  <a:t>	(Rawls, J. (1971), A </a:t>
                </a:r>
                <a:r>
                  <a:rPr lang="de-DE" sz="2000" dirty="0" err="1">
                    <a:latin typeface="Times New Roman" panose="02020603050405020304" pitchFamily="18" charset="0"/>
                    <a:cs typeface="Times New Roman" panose="02020603050405020304" pitchFamily="18" charset="0"/>
                  </a:rPr>
                  <a:t>Theory</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Justice).</a:t>
                </a:r>
              </a:p>
              <a:p>
                <a:pPr lvl="1"/>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Idee ist es, eine Gesellschaftsform anzustreben, in der unter freien Individuen es nicht möglich ist, dass ein Individuum einem anderen Institutionen aufzwingt, die nicht 	öffentlich nachvollziehbar begründet werden können. Unter dem Schleier der Unwissenheit über die genaue Position wo man in der Gesellschaft steht, ergibt sich dann das formulierte Wohlfahrtskonzept. </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471634"/>
                <a:ext cx="8684576" cy="5456861"/>
              </a:xfrm>
              <a:prstGeom prst="rect">
                <a:avLst/>
              </a:prstGeom>
              <a:blipFill>
                <a:blip r:embed="rId2"/>
                <a:stretch>
                  <a:fillRect l="-632" r="-772"/>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5DD09665-B2E8-496F-A197-341C0B57A0F0}"/>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71037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46417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Nash-Wohlfahrtsfunktion: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limLoc m:val="subSup"/>
                        <m:ctrlPr>
                          <a:rPr lang="de-DE" sz="2000" b="0" i="1" smtClean="0">
                            <a:latin typeface="Cambria Math" panose="02040503050406030204" pitchFamily="18" charset="0"/>
                            <a:cs typeface="Times New Roman" panose="02020603050405020304" pitchFamily="18" charset="0"/>
                          </a:rPr>
                        </m:ctrlPr>
                      </m:naryPr>
                      <m:sub>
                        <m:r>
                          <m:rPr>
                            <m:brk m:alnAt="25"/>
                          </m:rPr>
                          <a:rPr lang="de-DE" sz="2000" b="0" i="1" smtClean="0">
                            <a:latin typeface="Cambria Math" panose="02040503050406030204" pitchFamily="18" charset="0"/>
                            <a:cs typeface="Times New Roman" panose="02020603050405020304" pitchFamily="18" charset="0"/>
                          </a:rPr>
                          <m:t>𝑖</m:t>
                        </m:r>
                        <m:r>
                          <a:rPr lang="de-DE" sz="2000" b="0" i="1" smtClean="0">
                            <a:latin typeface="Cambria Math" panose="02040503050406030204" pitchFamily="18" charset="0"/>
                            <a:cs typeface="Times New Roman" panose="02020603050405020304" pitchFamily="18" charset="0"/>
                          </a:rPr>
                          <m:t>=1</m:t>
                        </m:r>
                      </m:sub>
                      <m:sup>
                        <m:r>
                          <a:rPr lang="de-DE" sz="2000" b="0" i="1" smtClean="0">
                            <a:latin typeface="Cambria Math" panose="02040503050406030204" pitchFamily="18" charset="0"/>
                            <a:cs typeface="Times New Roman" panose="02020603050405020304" pitchFamily="18" charset="0"/>
                          </a:rPr>
                          <m:t>𝑛</m:t>
                        </m:r>
                      </m:sup>
                      <m:e>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up>
                        </m:sSup>
                      </m:e>
                    </m:nary>
                  </m:oMath>
                </a14:m>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Ein gerechter Zustand wird dadurch erreicht, dass das gewichtete Produkt individuellen 	Glücksempfinden maximiert wird. Gegenüber der utilitaristischen Wohlfahrtsfunktion sind die individuellen Nutzen keine perfekten Substitute mehr, aber auch keine perfekten Komplemente, wie bei Rawls. Die Nash-Wohlfahrtsfunktion stellt damit einen Kompromiss zwischen beiden Extremen dar.</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f>
                      <m:fPr>
                        <m:ctrlPr>
                          <a:rPr lang="de-DE" sz="200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m:t>
                        </m:r>
                        <m:r>
                          <m:rPr>
                            <m:sty m:val="p"/>
                          </m:rPr>
                          <a:rPr lang="el-GR" sz="2000" i="1" dirty="0">
                            <a:latin typeface="Cambria Math" panose="02040503050406030204" pitchFamily="18" charset="0"/>
                            <a:cs typeface="Times New Roman" panose="02020603050405020304" pitchFamily="18" charset="0"/>
                          </a:rPr>
                          <m:t>ρ</m:t>
                        </m:r>
                      </m:den>
                    </m:f>
                    <m:nary>
                      <m:naryPr>
                        <m:chr m:val="∑"/>
                        <m:ctrlPr>
                          <a:rPr lang="pt-BR" sz="2000" i="1">
                            <a:latin typeface="Cambria Math" panose="02040503050406030204" pitchFamily="18" charset="0"/>
                            <a:cs typeface="Times New Roman" panose="02020603050405020304" pitchFamily="18" charset="0"/>
                          </a:rPr>
                        </m:ctrlPr>
                      </m:naryPr>
                      <m:sub>
                        <m:r>
                          <m:rPr>
                            <m:brk m:alnAt="23"/>
                          </m:rPr>
                          <a:rPr lang="de-DE" sz="2000" i="1">
                            <a:latin typeface="Cambria Math" panose="02040503050406030204" pitchFamily="18" charset="0"/>
                            <a:cs typeface="Times New Roman" panose="02020603050405020304" pitchFamily="18" charset="0"/>
                          </a:rPr>
                          <m:t>𝑖</m:t>
                        </m:r>
                        <m:r>
                          <a:rPr lang="pt-BR" sz="2000" i="1">
                            <a:latin typeface="Cambria Math" panose="02040503050406030204" pitchFamily="18" charset="0"/>
                            <a:cs typeface="Times New Roman" panose="02020603050405020304" pitchFamily="18" charset="0"/>
                          </a:rPr>
                          <m:t>=0</m:t>
                        </m:r>
                      </m:sub>
                      <m:sup>
                        <m:r>
                          <a:rPr lang="pt-BR" sz="2000" i="1">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r>
                              <a:rPr lang="de-DE" sz="2000" b="0" i="1" dirty="0" smtClean="0">
                                <a:latin typeface="Cambria Math" panose="02040503050406030204" pitchFamily="18" charset="0"/>
                                <a:cs typeface="Times New Roman" panose="02020603050405020304" pitchFamily="18" charset="0"/>
                              </a:rPr>
                              <m:t>1−</m:t>
                            </m:r>
                            <m:r>
                              <m:rPr>
                                <m:sty m:val="p"/>
                              </m:rPr>
                              <a:rPr lang="el-GR" sz="2000" i="1" dirty="0" smtClean="0">
                                <a:latin typeface="Cambria Math" panose="02040503050406030204" pitchFamily="18" charset="0"/>
                                <a:cs typeface="Times New Roman" panose="02020603050405020304" pitchFamily="18" charset="0"/>
                              </a:rPr>
                              <m:t>ρ</m:t>
                            </m:r>
                          </m:sup>
                        </m:sSup>
                      </m:e>
                    </m:nary>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Die </a:t>
                </a: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verallgemeinert die drei vorher diskutierten Wohlfahrtsfunktionen. Der Parameter </a:t>
                </a:r>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el-GR" sz="2000" i="1" dirty="0">
                        <a:latin typeface="Cambria Math" panose="02040503050406030204" pitchFamily="18" charset="0"/>
                        <a:cs typeface="Times New Roman" panose="02020603050405020304" pitchFamily="18" charset="0"/>
                      </a:rPr>
                      <m:t> </m:t>
                    </m:r>
                  </m:oMath>
                </a14:m>
                <a:r>
                  <a:rPr lang="de-DE" sz="2000" dirty="0">
                    <a:latin typeface="Times New Roman" panose="02020603050405020304" pitchFamily="18" charset="0"/>
                    <a:cs typeface="Times New Roman" panose="02020603050405020304" pitchFamily="18" charset="0"/>
                  </a:rPr>
                  <a:t>als Ungleichheitsaversionsparameter interpretiert werden:</a:t>
                </a:r>
              </a:p>
              <a:p>
                <a:pPr lvl="1"/>
                <a:endParaRPr lang="de-DE" sz="2000" dirty="0">
                  <a:latin typeface="Times New Roman" panose="02020603050405020304" pitchFamily="18" charset="0"/>
                  <a:cs typeface="Times New Roman" panose="02020603050405020304" pitchFamily="18" charset="0"/>
                </a:endParaRPr>
              </a:p>
              <a:p>
                <a:pPr lvl="1"/>
                <a14:m>
                  <m:oMath xmlns:m="http://schemas.openxmlformats.org/officeDocument/2006/math">
                    <m:r>
                      <m:rPr>
                        <m:sty m:val="p"/>
                      </m:rPr>
                      <a:rPr lang="el-GR" sz="2000" i="1" dirty="0" smtClean="0">
                        <a:latin typeface="Cambria Math" panose="02040503050406030204" pitchFamily="18" charset="0"/>
                        <a:cs typeface="Times New Roman" panose="02020603050405020304" pitchFamily="18" charset="0"/>
                      </a:rPr>
                      <m:t>ρ</m:t>
                    </m:r>
                    <m:r>
                      <a:rPr lang="de-DE" sz="2000" b="0" i="0" dirty="0" smtClean="0">
                        <a:latin typeface="Cambria Math" panose="02040503050406030204" pitchFamily="18" charset="0"/>
                        <a:cs typeface="Times New Roman" panose="02020603050405020304" pitchFamily="18" charset="0"/>
                      </a:rPr>
                      <m:t>=0</m:t>
                    </m:r>
                  </m:oMath>
                </a14:m>
                <a:r>
                  <a:rPr lang="de-DE" sz="2000" dirty="0">
                    <a:latin typeface="Times New Roman" panose="02020603050405020304" pitchFamily="18" charset="0"/>
                    <a:cs typeface="Times New Roman" panose="02020603050405020304" pitchFamily="18" charset="0"/>
                  </a:rPr>
                  <a:t>:	Utilitaristisch</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 </m:t>
                    </m:r>
                    <m:r>
                      <a:rPr lang="de-DE" sz="2000" b="0" i="1" dirty="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Rawls</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1</m:t>
                    </m:r>
                  </m:oMath>
                </a14:m>
                <a:r>
                  <a:rPr lang="de-DE" sz="2000" dirty="0">
                    <a:latin typeface="Times New Roman" panose="02020603050405020304" pitchFamily="18" charset="0"/>
                    <a:cs typeface="Times New Roman" panose="02020603050405020304" pitchFamily="18" charset="0"/>
                  </a:rPr>
                  <a:t>:	Nash</a:t>
                </a:r>
              </a:p>
              <a:p>
                <a:pPr lvl="1"/>
                <a:endParaRPr lang="de-DE" sz="2400" dirty="0">
                  <a:latin typeface="Times New Roman" panose="02020603050405020304" pitchFamily="18" charset="0"/>
                  <a:cs typeface="Times New Roman" panose="02020603050405020304" pitchFamily="18" charset="0"/>
                </a:endParaRPr>
              </a:p>
              <a:p>
                <a:pPr lvl="1"/>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71634"/>
                <a:ext cx="12172951" cy="4641787"/>
              </a:xfrm>
              <a:prstGeom prst="rect">
                <a:avLst/>
              </a:prstGeom>
              <a:blipFill>
                <a:blip r:embed="rId2"/>
                <a:stretch>
                  <a:fillRect l="-501" t="-1049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22540DF2-5BCE-4FD9-B068-1A56DA320377}"/>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0026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pic>
        <p:nvPicPr>
          <p:cNvPr id="3" name="Grafik 2">
            <a:extLst>
              <a:ext uri="{FF2B5EF4-FFF2-40B4-BE49-F238E27FC236}">
                <a16:creationId xmlns:a16="http://schemas.microsoft.com/office/drawing/2014/main" id="{F793E866-6D65-413F-952E-541D357F142B}"/>
              </a:ext>
            </a:extLst>
          </p:cNvPr>
          <p:cNvPicPr>
            <a:picLocks noChangeAspect="1"/>
          </p:cNvPicPr>
          <p:nvPr/>
        </p:nvPicPr>
        <p:blipFill>
          <a:blip r:embed="rId2"/>
          <a:stretch>
            <a:fillRect/>
          </a:stretch>
        </p:blipFill>
        <p:spPr>
          <a:xfrm>
            <a:off x="6093492" y="533184"/>
            <a:ext cx="5661782" cy="3778911"/>
          </a:xfrm>
          <a:prstGeom prst="rect">
            <a:avLst/>
          </a:prstGeom>
        </p:spPr>
      </p:pic>
      <p:pic>
        <p:nvPicPr>
          <p:cNvPr id="4" name="Grafik 3">
            <a:extLst>
              <a:ext uri="{FF2B5EF4-FFF2-40B4-BE49-F238E27FC236}">
                <a16:creationId xmlns:a16="http://schemas.microsoft.com/office/drawing/2014/main" id="{7B550355-FFBB-403B-B31E-409E6F45026C}"/>
              </a:ext>
            </a:extLst>
          </p:cNvPr>
          <p:cNvPicPr>
            <a:picLocks noChangeAspect="1"/>
          </p:cNvPicPr>
          <p:nvPr/>
        </p:nvPicPr>
        <p:blipFill>
          <a:blip r:embed="rId3"/>
          <a:stretch>
            <a:fillRect/>
          </a:stretch>
        </p:blipFill>
        <p:spPr>
          <a:xfrm>
            <a:off x="412662" y="533184"/>
            <a:ext cx="5869780" cy="3817053"/>
          </a:xfrm>
          <a:prstGeom prst="rect">
            <a:avLst/>
          </a:prstGeom>
        </p:spPr>
      </p:pic>
      <p:sp>
        <p:nvSpPr>
          <p:cNvPr id="5" name="Textfeld 4">
            <a:extLst>
              <a:ext uri="{FF2B5EF4-FFF2-40B4-BE49-F238E27FC236}">
                <a16:creationId xmlns:a16="http://schemas.microsoft.com/office/drawing/2014/main" id="{129DABC1-DD59-4246-B350-B452AF7762BD}"/>
              </a:ext>
            </a:extLst>
          </p:cNvPr>
          <p:cNvSpPr txBox="1"/>
          <p:nvPr/>
        </p:nvSpPr>
        <p:spPr>
          <a:xfrm>
            <a:off x="2638874" y="381089"/>
            <a:ext cx="1441420"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Utilitaristisch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867031" y="304033"/>
            <a:ext cx="761747"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Rawls</a:t>
            </a:r>
          </a:p>
        </p:txBody>
      </p:sp>
      <p:sp>
        <p:nvSpPr>
          <p:cNvPr id="7" name="Rechteck 6">
            <a:extLst>
              <a:ext uri="{FF2B5EF4-FFF2-40B4-BE49-F238E27FC236}">
                <a16:creationId xmlns:a16="http://schemas.microsoft.com/office/drawing/2014/main" id="{0E149260-9896-47B2-A87B-F4EA1EE7CE43}"/>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08248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9049" y="567129"/>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Um verschiedene Aufteilungen/Allokationen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zwischen den Konsumenten (A,B) zu vergleichen verwendet man das Kriterium der Pareto-Effizienz.</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Allokation wird als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r>
                  <a:rPr lang="de-DE" sz="2400" dirty="0">
                    <a:latin typeface="Times New Roman" panose="02020603050405020304" pitchFamily="18" charset="0"/>
                    <a:cs typeface="Times New Roman" panose="02020603050405020304" pitchFamily="18" charset="0"/>
                  </a:rPr>
                  <a:t> bezeichnet, wenn es nicht möglich ist, durch Umverteilung der Güter einen Konsumenten besser zu stellen, ohne einen anderen Konsumenten dadurch schlechter zu stellen.</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t>
                </a:r>
                <a:r>
                  <a:rPr lang="de-DE" sz="2400" b="1" dirty="0">
                    <a:latin typeface="Times New Roman" panose="02020603050405020304" pitchFamily="18" charset="0"/>
                    <a:cs typeface="Times New Roman" panose="02020603050405020304" pitchFamily="18" charset="0"/>
                  </a:rPr>
                  <a:t>Pareto-Verbesserung</a:t>
                </a:r>
                <a:r>
                  <a:rPr lang="de-DE" sz="2400" dirty="0">
                    <a:latin typeface="Times New Roman" panose="02020603050405020304" pitchFamily="18" charset="0"/>
                    <a:cs typeface="Times New Roman" panose="02020603050405020304" pitchFamily="18" charset="0"/>
                  </a:rPr>
                  <a:t> liegt vor, wenn beim Übergang von einer Allokation zu einer anderen Allokation mindestens ein Konsument besser gestellt </a:t>
                </a:r>
                <a:r>
                  <a:rPr lang="de-DE" sz="2400">
                    <a:latin typeface="Times New Roman" panose="02020603050405020304" pitchFamily="18" charset="0"/>
                    <a:cs typeface="Times New Roman" panose="02020603050405020304" pitchFamily="18" charset="0"/>
                  </a:rPr>
                  <a:t>wird,</a:t>
                </a:r>
              </a:p>
              <a:p>
                <a:r>
                  <a:rPr lang="de-DE" sz="2400">
                    <a:latin typeface="Times New Roman" panose="02020603050405020304" pitchFamily="18" charset="0"/>
                    <a:cs typeface="Times New Roman" panose="02020603050405020304" pitchFamily="18" charset="0"/>
                  </a:rPr>
                  <a:t>    ohne </a:t>
                </a:r>
                <a:r>
                  <a:rPr lang="de-DE" sz="2400" dirty="0">
                    <a:latin typeface="Times New Roman" panose="02020603050405020304" pitchFamily="18" charset="0"/>
                    <a:cs typeface="Times New Roman" panose="02020603050405020304" pitchFamily="18" charset="0"/>
                  </a:rPr>
                  <a:t>dass ein anderer Konsument dadurch schlechter gestellt wird.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9049" y="567129"/>
                <a:ext cx="12172951" cy="5456861"/>
              </a:xfrm>
              <a:prstGeom prst="rect">
                <a:avLst/>
              </a:prstGeom>
              <a:blipFill>
                <a:blip r:embed="rId2"/>
                <a:stretch>
                  <a:fillRect l="-751" t="-89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EB628448-67F7-3293-701B-A0FE32B5EB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6667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sp>
        <p:nvSpPr>
          <p:cNvPr id="5" name="Textfeld 4">
            <a:extLst>
              <a:ext uri="{FF2B5EF4-FFF2-40B4-BE49-F238E27FC236}">
                <a16:creationId xmlns:a16="http://schemas.microsoft.com/office/drawing/2014/main" id="{129DABC1-DD59-4246-B350-B452AF7762BD}"/>
              </a:ext>
            </a:extLst>
          </p:cNvPr>
          <p:cNvSpPr txBox="1"/>
          <p:nvPr/>
        </p:nvSpPr>
        <p:spPr>
          <a:xfrm>
            <a:off x="2638874" y="483961"/>
            <a:ext cx="65915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Nash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462994" y="406905"/>
            <a:ext cx="1261884" cy="369332"/>
          </a:xfrm>
          <a:prstGeom prst="rect">
            <a:avLst/>
          </a:prstGeom>
          <a:noFill/>
        </p:spPr>
        <p:txBody>
          <a:bodyPr wrap="none" rtlCol="0">
            <a:spAutoFit/>
          </a:bodyPr>
          <a:lstStyle/>
          <a:p>
            <a:r>
              <a:rPr lang="de-DE" dirty="0" err="1">
                <a:latin typeface="Times New Roman" panose="02020603050405020304" pitchFamily="18" charset="0"/>
                <a:cs typeface="Times New Roman" panose="02020603050405020304" pitchFamily="18" charset="0"/>
              </a:rPr>
              <a:t>Isoelastisch</a:t>
            </a:r>
            <a:endParaRPr lang="de-DE"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07C18B29-3ED7-4AB1-AFE4-C2271ABD100E}"/>
              </a:ext>
            </a:extLst>
          </p:cNvPr>
          <p:cNvPicPr>
            <a:picLocks noChangeAspect="1"/>
          </p:cNvPicPr>
          <p:nvPr/>
        </p:nvPicPr>
        <p:blipFill>
          <a:blip r:embed="rId2"/>
          <a:stretch>
            <a:fillRect/>
          </a:stretch>
        </p:blipFill>
        <p:spPr>
          <a:xfrm>
            <a:off x="875249" y="810584"/>
            <a:ext cx="4502868" cy="3464169"/>
          </a:xfrm>
          <a:prstGeom prst="rect">
            <a:avLst/>
          </a:prstGeom>
        </p:spPr>
      </p:pic>
      <p:pic>
        <p:nvPicPr>
          <p:cNvPr id="6" name="Grafik 5">
            <a:extLst>
              <a:ext uri="{FF2B5EF4-FFF2-40B4-BE49-F238E27FC236}">
                <a16:creationId xmlns:a16="http://schemas.microsoft.com/office/drawing/2014/main" id="{531B60F5-5203-4F6E-A7D4-8C795D18D064}"/>
              </a:ext>
            </a:extLst>
          </p:cNvPr>
          <p:cNvPicPr>
            <a:picLocks noChangeAspect="1"/>
          </p:cNvPicPr>
          <p:nvPr/>
        </p:nvPicPr>
        <p:blipFill>
          <a:blip r:embed="rId3"/>
          <a:stretch>
            <a:fillRect/>
          </a:stretch>
        </p:blipFill>
        <p:spPr>
          <a:xfrm>
            <a:off x="6105523" y="853292"/>
            <a:ext cx="4746961" cy="3445375"/>
          </a:xfrm>
          <a:prstGeom prst="rect">
            <a:avLst/>
          </a:prstGeom>
        </p:spPr>
      </p:pic>
      <p:sp>
        <p:nvSpPr>
          <p:cNvPr id="7" name="Rechteck 6">
            <a:extLst>
              <a:ext uri="{FF2B5EF4-FFF2-40B4-BE49-F238E27FC236}">
                <a16:creationId xmlns:a16="http://schemas.microsoft.com/office/drawing/2014/main" id="{0B173A9C-7B20-4C44-A683-97319B93D06B}"/>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913475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Konzept der Fairness</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2716734"/>
          </a:xfrm>
          <a:prstGeom prst="rect">
            <a:avLst/>
          </a:prstGeom>
          <a:noFill/>
        </p:spPr>
        <p:txBody>
          <a:bodyPr wrap="square" rtlCol="0">
            <a:noAutofit/>
          </a:bodyPr>
          <a:lstStyle/>
          <a:p>
            <a:pPr marL="342900"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In der Ökonomie gehen wir grundsätzlich unterschiedlichen Präferenzen der Individuen aus.</a:t>
            </a:r>
          </a:p>
          <a:p>
            <a:pPr marL="800100" lvl="1"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Damit werden Individuen ein und dasselbe Güterbündel in der Regel unterschiedlich bewerten.</a:t>
            </a:r>
          </a:p>
          <a:p>
            <a:pPr marL="1257300" lvl="2"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Daraus erwächst ein grundsätzliches Problem in der Formulierung eines Konzepts für Gerechtigkeit: Wie soll man das Für und Wider gegeneinander aufwiegen?</a:t>
            </a:r>
          </a:p>
          <a:p>
            <a:pPr marL="1714500" lvl="3"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Die dargestellten sozialen Wohlfahrtsfunktionen unterstellen immer eine gewisse Art der Aggregation der individuellen Präferenzen, die das Problem der unterschiedlichen Bewertungen letztlich aber nicht lösen können.</a:t>
            </a:r>
          </a:p>
          <a:p>
            <a:pPr marL="2171700" lvl="4"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Einen Ausweg aus diesem Dilemma bietet das Konzept der Fairness:</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5C4DE82-FAFF-46BB-8B5F-733ABADC611B}"/>
              </a:ext>
            </a:extLst>
          </p:cNvPr>
          <p:cNvSpPr/>
          <p:nvPr/>
        </p:nvSpPr>
        <p:spPr>
          <a:xfrm>
            <a:off x="8684576" y="424692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81CE25C3-5285-45B9-9E7A-1C26ED660F49}"/>
              </a:ext>
            </a:extLst>
          </p:cNvPr>
          <p:cNvSpPr txBox="1"/>
          <p:nvPr/>
        </p:nvSpPr>
        <p:spPr>
          <a:xfrm>
            <a:off x="19049" y="3188368"/>
            <a:ext cx="8646478" cy="3323987"/>
          </a:xfrm>
          <a:prstGeom prst="rect">
            <a:avLst/>
          </a:prstGeom>
          <a:noFill/>
        </p:spPr>
        <p:txBody>
          <a:bodyPr wrap="square">
            <a:spAutoFit/>
          </a:bodyPr>
          <a:lstStyle/>
          <a:p>
            <a:r>
              <a:rPr lang="de-DE" sz="1800" dirty="0">
                <a:latin typeface="Times New Roman" panose="02020603050405020304" pitchFamily="18" charset="0"/>
                <a:cs typeface="Times New Roman" panose="02020603050405020304" pitchFamily="18" charset="0"/>
              </a:rPr>
              <a:t>Definition 1: Wenn Individuum A das Güterbündel von B dem eigenen vorzieht, so sagt man: A beneidet B. </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2: Eine Allokation wird dann als gerecht bezeichnet, wenn kein Individuum ein anderes Individuum beneidet.</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3: Eine Allokation, die sowohl gerecht, als auch </a:t>
            </a:r>
            <a:r>
              <a:rPr lang="de-DE" sz="1800" dirty="0" err="1">
                <a:latin typeface="Times New Roman" panose="02020603050405020304" pitchFamily="18" charset="0"/>
                <a:cs typeface="Times New Roman" panose="02020603050405020304" pitchFamily="18" charset="0"/>
              </a:rPr>
              <a:t>pareto</a:t>
            </a:r>
            <a:r>
              <a:rPr lang="de-DE" sz="1800" dirty="0">
                <a:latin typeface="Times New Roman" panose="02020603050405020304" pitchFamily="18" charset="0"/>
                <a:cs typeface="Times New Roman" panose="02020603050405020304" pitchFamily="18" charset="0"/>
              </a:rPr>
              <a:t>-effizient ist, bezeichnet man als fair.</a:t>
            </a:r>
          </a:p>
          <a:p>
            <a:endParaRPr lang="de-DE" sz="1000" dirty="0">
              <a:latin typeface="Times New Roman" panose="02020603050405020304" pitchFamily="18" charset="0"/>
              <a:cs typeface="Times New Roman" panose="02020603050405020304" pitchFamily="18" charset="0"/>
            </a:endParaRPr>
          </a:p>
          <a:p>
            <a:r>
              <a:rPr lang="de-DE" sz="1000" dirty="0">
                <a:latin typeface="Times New Roman" panose="02020603050405020304" pitchFamily="18" charset="0"/>
                <a:cs typeface="Times New Roman" panose="02020603050405020304" pitchFamily="18" charset="0"/>
              </a:rPr>
              <a:t>1) Varian, H.L. (1975), </a:t>
            </a:r>
            <a:r>
              <a:rPr lang="en-US" sz="1000" dirty="0">
                <a:latin typeface="Times New Roman" panose="02020603050405020304" pitchFamily="18" charset="0"/>
                <a:cs typeface="Times New Roman" panose="02020603050405020304" pitchFamily="18" charset="0"/>
              </a:rPr>
              <a:t>Distributive justice, welfare economics, and the theory of fairness, Journal of Philosophy and Public Affairs 4,223-247.</a:t>
            </a:r>
          </a:p>
          <a:p>
            <a:r>
              <a:rPr lang="en-US" sz="1000" dirty="0">
                <a:latin typeface="Times New Roman" panose="02020603050405020304" pitchFamily="18" charset="0"/>
                <a:cs typeface="Times New Roman" panose="02020603050405020304" pitchFamily="18" charset="0"/>
              </a:rPr>
              <a:t>    </a:t>
            </a:r>
            <a:r>
              <a:rPr lang="de-DE" sz="1000" dirty="0">
                <a:latin typeface="Times New Roman" panose="02020603050405020304" pitchFamily="18" charset="0"/>
                <a:cs typeface="Times New Roman" panose="02020603050405020304" pitchFamily="18" charset="0"/>
              </a:rPr>
              <a:t>Varian, H.L. (1976), </a:t>
            </a:r>
            <a:r>
              <a:rPr lang="en-US" sz="1000" dirty="0">
                <a:latin typeface="Times New Roman" panose="02020603050405020304" pitchFamily="18" charset="0"/>
                <a:cs typeface="Times New Roman" panose="02020603050405020304" pitchFamily="18" charset="0"/>
              </a:rPr>
              <a:t>Two problems in the theory of fairness</a:t>
            </a:r>
            <a:r>
              <a:rPr lang="de-DE"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Journal of Public Economics Volume 5, Issues 3–4, April–May 1976, Pages 249-260 </a:t>
            </a:r>
          </a:p>
          <a:p>
            <a:pPr marL="457200" indent="-457200">
              <a:buAutoNum type="arabicParenR"/>
            </a:pPr>
            <a:endParaRPr lang="en-US" sz="1800" dirty="0">
              <a:latin typeface="Times New Roman" panose="02020603050405020304" pitchFamily="18" charset="0"/>
              <a:cs typeface="Times New Roman" panose="02020603050405020304" pitchFamily="18" charset="0"/>
            </a:endParaRPr>
          </a:p>
          <a:p>
            <a:endParaRPr lang="de-DE"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35975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Arrow – Unmöglichkeitstheorem</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456758"/>
            <a:ext cx="12172951" cy="5082363"/>
          </a:xfrm>
          <a:prstGeom prst="rect">
            <a:avLst/>
          </a:prstGeom>
          <a:noFill/>
        </p:spPr>
        <p:txBody>
          <a:bodyPr wrap="square" rtlCol="0">
            <a:noAutofit/>
          </a:bodyPr>
          <a:lstStyle/>
          <a:p>
            <a:r>
              <a:rPr lang="en-US" sz="2400" dirty="0" err="1">
                <a:latin typeface="Times New Roman" panose="02020603050405020304" pitchFamily="18" charset="0"/>
                <a:cs typeface="Times New Roman" panose="02020603050405020304" pitchFamily="18" charset="0"/>
              </a:rPr>
              <a:t>Kann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dem </a:t>
            </a:r>
            <a:r>
              <a:rPr lang="en-US" sz="2400" dirty="0" err="1">
                <a:latin typeface="Times New Roman" panose="02020603050405020304" pitchFamily="18" charset="0"/>
                <a:cs typeface="Times New Roman" panose="02020603050405020304" pitchFamily="18" charset="0"/>
              </a:rPr>
              <a:t>Paretokriterium</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weiterer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sinnvoller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Eigenschaften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soziale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Wohlfahrtsfunktion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abgeleitet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werden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V (</a:t>
            </a:r>
            <a:r>
              <a:rPr lang="en-US" sz="2000" dirty="0" err="1">
                <a:latin typeface="Times New Roman" panose="02020603050405020304" pitchFamily="18" charset="0"/>
                <a:cs typeface="Times New Roman" panose="02020603050405020304" pitchFamily="18" charset="0"/>
              </a:rPr>
              <a:t>Vollständigkeit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stellt</a:t>
            </a:r>
            <a:r>
              <a:rPr lang="en-US" sz="2000" dirty="0">
                <a:latin typeface="Times New Roman" panose="02020603050405020304" pitchFamily="18" charset="0"/>
                <a:cs typeface="Times New Roman" panose="02020603050405020304" pitchFamily="18" charset="0"/>
              </a:rPr>
              <a:t> alle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verknüpft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über</a:t>
            </a:r>
            <a:r>
              <a:rPr lang="en-US" sz="2000" dirty="0">
                <a:latin typeface="Times New Roman" panose="02020603050405020304" pitchFamily="18" charset="0"/>
                <a:cs typeface="Times New Roman" panose="02020603050405020304" pitchFamily="18" charset="0"/>
              </a:rPr>
              <a:t> alle </a:t>
            </a:r>
            <a:r>
              <a:rPr lang="en-US" sz="2000" dirty="0" err="1">
                <a:latin typeface="Times New Roman" panose="02020603050405020304" pitchFamily="18" charset="0"/>
                <a:cs typeface="Times New Roman" panose="02020603050405020304" pitchFamily="18" charset="0"/>
              </a:rPr>
              <a:t>denkbaren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Kombinationen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individueller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Präferenzordnungen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zu</a:t>
            </a:r>
            <a:r>
              <a:rPr lang="en-US" sz="2000" dirty="0">
                <a:latin typeface="Times New Roman" panose="02020603050405020304" pitchFamily="18" charset="0"/>
                <a:cs typeface="Times New Roman" panose="02020603050405020304" pitchFamily="18" charset="0"/>
              </a:rPr>
              <a:t> Relation </a:t>
            </a:r>
            <a:r>
              <a:rPr lang="en-US" sz="2000" dirty="0" err="1">
                <a:latin typeface="Times New Roman" panose="02020603050405020304" pitchFamily="18" charset="0"/>
                <a:cs typeface="Times New Roman" panose="02020603050405020304" pitchFamily="18" charset="0"/>
              </a:rPr>
              <a:t>zueinander</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 (</a:t>
            </a:r>
            <a:r>
              <a:rPr lang="en-US" sz="2000" dirty="0" err="1">
                <a:latin typeface="Times New Roman" panose="02020603050405020304" pitchFamily="18" charset="0"/>
                <a:cs typeface="Times New Roman" panose="02020603050405020304" pitchFamily="18" charset="0"/>
              </a:rPr>
              <a:t>Transitivität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ist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transitiv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bzgl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jedes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Vergleichs</a:t>
            </a:r>
            <a:r>
              <a:rPr lang="en-US" sz="2000" dirty="0">
                <a:latin typeface="Times New Roman" panose="02020603050405020304" pitchFamily="18" charset="0"/>
                <a:cs typeface="Times New Roman" panose="02020603050405020304" pitchFamily="18" charset="0"/>
              </a:rPr>
              <a:t> von </a:t>
            </a:r>
            <a:r>
              <a:rPr lang="en-US" sz="2000" dirty="0" err="1">
                <a:latin typeface="Times New Roman" panose="02020603050405020304" pitchFamily="18" charset="0"/>
                <a:cs typeface="Times New Roman" panose="02020603050405020304" pitchFamily="18" charset="0"/>
              </a:rPr>
              <a:t>drei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 (</a:t>
            </a:r>
            <a:r>
              <a:rPr lang="en-US" sz="1600" dirty="0" err="1">
                <a:latin typeface="Times New Roman" panose="02020603050405020304" pitchFamily="18" charset="0"/>
                <a:cs typeface="Times New Roman" panose="02020603050405020304" pitchFamily="18" charset="0"/>
              </a:rPr>
              <a:t>schwaches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Paretoprinzip</a:t>
            </a:r>
            <a:r>
              <a:rPr lang="en-US" sz="2000" dirty="0">
                <a:latin typeface="Times New Roman" panose="02020603050405020304" pitchFamily="18" charset="0"/>
                <a:cs typeface="Times New Roman" panose="02020603050405020304" pitchFamily="18" charset="0"/>
              </a:rPr>
              <a:t>):	Falls </a:t>
            </a:r>
            <a:r>
              <a:rPr lang="en-US" sz="2000" dirty="0" err="1">
                <a:latin typeface="Times New Roman" panose="02020603050405020304" pitchFamily="18" charset="0"/>
                <a:cs typeface="Times New Roman" panose="02020603050405020304" pitchFamily="18" charset="0"/>
              </a:rPr>
              <a:t>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anderen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vorgezogen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wird</a:t>
            </a:r>
            <a:r>
              <a:rPr lang="en-US" sz="2000" dirty="0">
                <a:latin typeface="Times New Roman" panose="02020603050405020304" pitchFamily="18" charset="0"/>
                <a:cs typeface="Times New Roman" panose="02020603050405020304" pitchFamily="18" charset="0"/>
              </a:rPr>
              <a:t>, so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dies </a:t>
            </a:r>
            <a:r>
              <a:rPr lang="en-US" sz="2000" dirty="0" err="1">
                <a:latin typeface="Times New Roman" panose="02020603050405020304" pitchFamily="18" charset="0"/>
                <a:cs typeface="Times New Roman" panose="02020603050405020304" pitchFamily="18" charset="0"/>
              </a:rPr>
              <a:t>auch</a:t>
            </a:r>
            <a:r>
              <a:rPr lang="en-US" sz="2000" dirty="0">
                <a:latin typeface="Times New Roman" panose="02020603050405020304" pitchFamily="18" charset="0"/>
                <a:cs typeface="Times New Roman" panose="02020603050405020304" pitchFamily="18" charset="0"/>
              </a:rPr>
              <a:t> die Gesellschaft tun.</a:t>
            </a:r>
          </a:p>
          <a:p>
            <a:r>
              <a:rPr lang="en-US" sz="2000" dirty="0">
                <a:latin typeface="Times New Roman" panose="02020603050405020304" pitchFamily="18" charset="0"/>
                <a:cs typeface="Times New Roman" panose="02020603050405020304" pitchFamily="18" charset="0"/>
              </a:rPr>
              <a:t>D (</a:t>
            </a:r>
            <a:r>
              <a:rPr lang="en-US" sz="2000" dirty="0" err="1">
                <a:latin typeface="Times New Roman" panose="02020603050405020304" pitchFamily="18" charset="0"/>
                <a:cs typeface="Times New Roman" panose="02020603050405020304" pitchFamily="18" charset="0"/>
              </a:rPr>
              <a:t>Keine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Diktatur</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nicht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bestimmt</a:t>
            </a:r>
            <a:r>
              <a:rPr lang="en-US" sz="2000" dirty="0">
                <a:latin typeface="Times New Roman" panose="02020603050405020304" pitchFamily="18" charset="0"/>
                <a:cs typeface="Times New Roman" panose="02020603050405020304" pitchFamily="18" charset="0"/>
              </a:rPr>
              <a:t> sein.</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 (</a:t>
            </a:r>
            <a:r>
              <a:rPr lang="en-US" sz="2000" dirty="0" err="1">
                <a:latin typeface="Times New Roman" panose="02020603050405020304" pitchFamily="18" charset="0"/>
                <a:cs typeface="Times New Roman" panose="02020603050405020304" pitchFamily="18" charset="0"/>
              </a:rPr>
              <a:t>Unabhängigkeit</a:t>
            </a:r>
            <a:r>
              <a:rPr lang="en-US" sz="2000" dirty="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W sollte die Anordnung zweier Alternativen nicht von</a:t>
            </a:r>
          </a:p>
          <a:p>
            <a:r>
              <a:rPr lang="de-DE" sz="2000" dirty="0">
                <a:latin typeface="Times New Roman" panose="02020603050405020304" pitchFamily="18" charset="0"/>
                <a:cs typeface="Times New Roman" panose="02020603050405020304" pitchFamily="18" charset="0"/>
              </a:rPr>
              <a:t>			irrelevanten sonstigen Alternativen abhängig machen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1) Arrow, K. J.: Social Choice and Individual Values, New York et al., 1951 (2.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1963)</a:t>
            </a:r>
            <a:endParaRPr lang="de-DE" sz="16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DF721FCB-7D03-4A89-97EB-75DB90956AC7}"/>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A04A63E0-B4BE-43A5-8672-06786D0723D7}"/>
              </a:ext>
            </a:extLst>
          </p:cNvPr>
          <p:cNvSpPr txBox="1"/>
          <p:nvPr/>
        </p:nvSpPr>
        <p:spPr>
          <a:xfrm>
            <a:off x="1122680" y="5340024"/>
            <a:ext cx="6146800" cy="769441"/>
          </a:xfrm>
          <a:prstGeom prst="rect">
            <a:avLst/>
          </a:prstGeom>
          <a:noFill/>
        </p:spPr>
        <p:txBody>
          <a:bodyPr wrap="square">
            <a:spAutoFit/>
          </a:bodyPr>
          <a:lstStyle/>
          <a:p>
            <a:pPr algn="ctr"/>
            <a:r>
              <a:rPr lang="en-US" sz="2200" b="1" dirty="0" err="1">
                <a:latin typeface="Times New Roman" panose="02020603050405020304" pitchFamily="18" charset="0"/>
                <a:cs typeface="Times New Roman" panose="02020603050405020304" pitchFamily="18" charset="0"/>
              </a:rPr>
              <a:t>Unter</a:t>
            </a:r>
            <a:r>
              <a:rPr lang="en-US" sz="2200" b="1" dirty="0">
                <a:latin typeface="Times New Roman" panose="02020603050405020304" pitchFamily="18" charset="0"/>
                <a:cs typeface="Times New Roman" panose="02020603050405020304" pitchFamily="18" charset="0"/>
              </a:rPr>
              <a:t> VTPDI </a:t>
            </a:r>
            <a:r>
              <a:rPr lang="en-US" sz="2200" b="1" dirty="0" err="1">
                <a:latin typeface="Times New Roman" panose="02020603050405020304" pitchFamily="18" charset="0"/>
                <a:cs typeface="Times New Roman" panose="02020603050405020304" pitchFamily="18" charset="0"/>
              </a:rPr>
              <a:t>ist</a:t>
            </a:r>
            <a:r>
              <a:rPr lang="en-US" sz="2200" b="1" dirty="0">
                <a:latin typeface="Times New Roman" panose="02020603050405020304" pitchFamily="18" charset="0"/>
                <a:cs typeface="Times New Roman" panose="02020603050405020304" pitchFamily="18" charset="0"/>
              </a:rPr>
              <a:t> es </a:t>
            </a:r>
            <a:r>
              <a:rPr lang="en-US" sz="2200" b="1" dirty="0" err="1">
                <a:latin typeface="Times New Roman" panose="02020603050405020304" pitchFamily="18" charset="0"/>
                <a:cs typeface="Times New Roman" panose="02020603050405020304" pitchFamily="18" charset="0"/>
              </a:rPr>
              <a:t>nicht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möglich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eine</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soziale</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Wohlfahrtsfunktion</a:t>
            </a:r>
            <a:r>
              <a:rPr lang="en-US" sz="2200" b="1" dirty="0">
                <a:latin typeface="Times New Roman" panose="02020603050405020304" pitchFamily="18" charset="0"/>
                <a:cs typeface="Times New Roman" panose="02020603050405020304" pitchFamily="18" charset="0"/>
              </a:rPr>
              <a:t> W </a:t>
            </a:r>
            <a:r>
              <a:rPr lang="en-US" sz="2200" b="1" dirty="0" err="1">
                <a:latin typeface="Times New Roman" panose="02020603050405020304" pitchFamily="18" charset="0"/>
                <a:cs typeface="Times New Roman" panose="02020603050405020304" pitchFamily="18" charset="0"/>
              </a:rPr>
              <a:t>zu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definieren</a:t>
            </a:r>
            <a:endParaRPr lang="en-US" sz="2200" b="1"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8651F814-875E-43B4-9DFB-523541D1BA3B}"/>
              </a:ext>
            </a:extLst>
          </p:cNvPr>
          <p:cNvSpPr txBox="1"/>
          <p:nvPr/>
        </p:nvSpPr>
        <p:spPr>
          <a:xfrm>
            <a:off x="817880" y="5539121"/>
            <a:ext cx="431800" cy="369332"/>
          </a:xfrm>
          <a:prstGeom prst="rect">
            <a:avLst/>
          </a:prstGeom>
          <a:noFill/>
        </p:spPr>
        <p:txBody>
          <a:bodyPr wrap="square">
            <a:spAutoFit/>
          </a:bodyPr>
          <a:lstStyle/>
          <a:p>
            <a:r>
              <a:rPr lang="en-US" sz="1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77761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Tauschökonomie – </a:t>
            </a:r>
            <a:r>
              <a:rPr lang="de-DE" sz="2800" dirty="0" err="1">
                <a:latin typeface="Times New Roman" panose="02020603050405020304" pitchFamily="18" charset="0"/>
                <a:cs typeface="Times New Roman" panose="02020603050405020304" pitchFamily="18" charset="0"/>
              </a:rPr>
              <a:t>Edgeworthbox</a:t>
            </a:r>
            <a:endParaRPr lang="de-DE" sz="2800" dirty="0">
              <a:latin typeface="Times New Roman" panose="02020603050405020304" pitchFamily="18" charset="0"/>
              <a:cs typeface="Times New Roman" panose="02020603050405020304" pitchFamily="18" charset="0"/>
            </a:endParaRPr>
          </a:p>
        </p:txBody>
      </p:sp>
      <p:cxnSp>
        <p:nvCxnSpPr>
          <p:cNvPr id="13" name="Gerade Verbindung mit Pfeil 12">
            <a:extLst>
              <a:ext uri="{FF2B5EF4-FFF2-40B4-BE49-F238E27FC236}">
                <a16:creationId xmlns:a16="http://schemas.microsoft.com/office/drawing/2014/main" id="{7258E8A6-EE12-4BE4-B82A-379D3DEF4B46}"/>
              </a:ext>
            </a:extLst>
          </p:cNvPr>
          <p:cNvCxnSpPr/>
          <p:nvPr/>
        </p:nvCxnSpPr>
        <p:spPr>
          <a:xfrm flipV="1">
            <a:off x="1239663" y="64508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F647DF2B-B397-42C7-B88C-B296D2787CD9}"/>
              </a:ext>
            </a:extLst>
          </p:cNvPr>
          <p:cNvCxnSpPr>
            <a:cxnSpLocks/>
          </p:cNvCxnSpPr>
          <p:nvPr/>
        </p:nvCxnSpPr>
        <p:spPr>
          <a:xfrm>
            <a:off x="1239663" y="472374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0EED1774-D07A-4CBB-B7B5-019CE43E41B8}"/>
              </a:ext>
            </a:extLst>
          </p:cNvPr>
          <p:cNvCxnSpPr/>
          <p:nvPr/>
        </p:nvCxnSpPr>
        <p:spPr>
          <a:xfrm rot="10800000" flipV="1">
            <a:off x="7946590" y="112793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90BF705B-1EF7-4FF9-997C-8C8ADC181B6B}"/>
              </a:ext>
            </a:extLst>
          </p:cNvPr>
          <p:cNvCxnSpPr>
            <a:cxnSpLocks/>
          </p:cNvCxnSpPr>
          <p:nvPr/>
        </p:nvCxnSpPr>
        <p:spPr>
          <a:xfrm rot="10800000">
            <a:off x="821584" y="112793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uppieren 20">
            <a:extLst>
              <a:ext uri="{FF2B5EF4-FFF2-40B4-BE49-F238E27FC236}">
                <a16:creationId xmlns:a16="http://schemas.microsoft.com/office/drawing/2014/main" id="{5F9B9511-4EB7-48EB-BEFD-1F31C4604D00}"/>
              </a:ext>
            </a:extLst>
          </p:cNvPr>
          <p:cNvGrpSpPr/>
          <p:nvPr/>
        </p:nvGrpSpPr>
        <p:grpSpPr>
          <a:xfrm>
            <a:off x="243909" y="1127932"/>
            <a:ext cx="357505" cy="3600172"/>
            <a:chOff x="1159727" y="1436302"/>
            <a:chExt cx="408878" cy="4322956"/>
          </a:xfrm>
        </p:grpSpPr>
        <p:cxnSp>
          <p:nvCxnSpPr>
            <p:cNvPr id="9" name="Gerader Verbinder 8">
              <a:extLst>
                <a:ext uri="{FF2B5EF4-FFF2-40B4-BE49-F238E27FC236}">
                  <a16:creationId xmlns:a16="http://schemas.microsoft.com/office/drawing/2014/main" id="{5F6A1F40-0787-479F-B5CB-C5C5E4B91A51}"/>
                </a:ext>
              </a:extLst>
            </p:cNvPr>
            <p:cNvCxnSpPr/>
            <p:nvPr/>
          </p:nvCxnSpPr>
          <p:spPr>
            <a:xfrm>
              <a:off x="1371600" y="1436302"/>
              <a:ext cx="0" cy="4317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682B15FA-8923-45A8-BACD-D39BBAAF29E1}"/>
                </a:ext>
              </a:extLst>
            </p:cNvPr>
            <p:cNvCxnSpPr/>
            <p:nvPr/>
          </p:nvCxnSpPr>
          <p:spPr>
            <a:xfrm>
              <a:off x="1159727" y="1436302"/>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8A8CF520-5638-41BD-BBD7-A9FEAF179B4C}"/>
                </a:ext>
              </a:extLst>
            </p:cNvPr>
            <p:cNvCxnSpPr/>
            <p:nvPr/>
          </p:nvCxnSpPr>
          <p:spPr>
            <a:xfrm>
              <a:off x="1178312" y="5759258"/>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uppieren 28">
            <a:extLst>
              <a:ext uri="{FF2B5EF4-FFF2-40B4-BE49-F238E27FC236}">
                <a16:creationId xmlns:a16="http://schemas.microsoft.com/office/drawing/2014/main" id="{135FB202-A16A-4E2B-A248-1B13DB16C994}"/>
              </a:ext>
            </a:extLst>
          </p:cNvPr>
          <p:cNvGrpSpPr/>
          <p:nvPr/>
        </p:nvGrpSpPr>
        <p:grpSpPr>
          <a:xfrm>
            <a:off x="1226765" y="5278594"/>
            <a:ext cx="6707040" cy="340514"/>
            <a:chOff x="2460796" y="5819673"/>
            <a:chExt cx="7670843" cy="408877"/>
          </a:xfrm>
        </p:grpSpPr>
        <p:cxnSp>
          <p:nvCxnSpPr>
            <p:cNvPr id="23" name="Gerader Verbinder 22">
              <a:extLst>
                <a:ext uri="{FF2B5EF4-FFF2-40B4-BE49-F238E27FC236}">
                  <a16:creationId xmlns:a16="http://schemas.microsoft.com/office/drawing/2014/main" id="{797F414E-9728-4781-AC57-7AA308407970}"/>
                </a:ext>
              </a:extLst>
            </p:cNvPr>
            <p:cNvCxnSpPr>
              <a:cxnSpLocks/>
            </p:cNvCxnSpPr>
            <p:nvPr/>
          </p:nvCxnSpPr>
          <p:spPr>
            <a:xfrm flipH="1" flipV="1">
              <a:off x="2466025" y="6031546"/>
              <a:ext cx="7665483"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BC0AFD5-8E05-47AF-9BF5-86AF8CE43F95}"/>
                </a:ext>
              </a:extLst>
            </p:cNvPr>
            <p:cNvCxnSpPr>
              <a:cxnSpLocks/>
            </p:cNvCxnSpPr>
            <p:nvPr/>
          </p:nvCxnSpPr>
          <p:spPr>
            <a:xfrm>
              <a:off x="10131639" y="5819673"/>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648D8ED9-A33F-4179-BB8B-F2F805C65080}"/>
                </a:ext>
              </a:extLst>
            </p:cNvPr>
            <p:cNvCxnSpPr>
              <a:cxnSpLocks/>
            </p:cNvCxnSpPr>
            <p:nvPr/>
          </p:nvCxnSpPr>
          <p:spPr>
            <a:xfrm>
              <a:off x="2460796" y="5838258"/>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feld 29">
            <a:extLst>
              <a:ext uri="{FF2B5EF4-FFF2-40B4-BE49-F238E27FC236}">
                <a16:creationId xmlns:a16="http://schemas.microsoft.com/office/drawing/2014/main" id="{BD931DF5-E7AF-4003-ADA5-40A4988D6133}"/>
              </a:ext>
            </a:extLst>
          </p:cNvPr>
          <p:cNvSpPr txBox="1"/>
          <p:nvPr/>
        </p:nvSpPr>
        <p:spPr>
          <a:xfrm>
            <a:off x="1113379" y="323387"/>
            <a:ext cx="252568" cy="307581"/>
          </a:xfrm>
          <a:prstGeom prst="rect">
            <a:avLst/>
          </a:prstGeom>
          <a:noFill/>
        </p:spPr>
        <p:txBody>
          <a:bodyPr wrap="none" rtlCol="0">
            <a:spAutoFit/>
          </a:bodyPr>
          <a:lstStyle/>
          <a:p>
            <a:r>
              <a:rPr lang="de-DE" dirty="0"/>
              <a:t>y</a:t>
            </a:r>
          </a:p>
        </p:txBody>
      </p:sp>
      <p:sp>
        <p:nvSpPr>
          <p:cNvPr id="31" name="Textfeld 30">
            <a:extLst>
              <a:ext uri="{FF2B5EF4-FFF2-40B4-BE49-F238E27FC236}">
                <a16:creationId xmlns:a16="http://schemas.microsoft.com/office/drawing/2014/main" id="{C8B57EC5-B09D-4470-8A66-5BE28C2EEF47}"/>
              </a:ext>
            </a:extLst>
          </p:cNvPr>
          <p:cNvSpPr txBox="1"/>
          <p:nvPr/>
        </p:nvSpPr>
        <p:spPr>
          <a:xfrm>
            <a:off x="8328024" y="4526708"/>
            <a:ext cx="248362" cy="307581"/>
          </a:xfrm>
          <a:prstGeom prst="rect">
            <a:avLst/>
          </a:prstGeom>
          <a:noFill/>
        </p:spPr>
        <p:txBody>
          <a:bodyPr wrap="none" rtlCol="0">
            <a:spAutoFit/>
          </a:bodyPr>
          <a:lstStyle/>
          <a:p>
            <a:r>
              <a:rPr lang="de-DE" dirty="0"/>
              <a:t>x</a:t>
            </a:r>
          </a:p>
        </p:txBody>
      </p:sp>
      <p:sp>
        <p:nvSpPr>
          <p:cNvPr id="32" name="Textfeld 31">
            <a:extLst>
              <a:ext uri="{FF2B5EF4-FFF2-40B4-BE49-F238E27FC236}">
                <a16:creationId xmlns:a16="http://schemas.microsoft.com/office/drawing/2014/main" id="{94E80C94-1353-48BA-B5B1-E7F23920DA1F}"/>
              </a:ext>
            </a:extLst>
          </p:cNvPr>
          <p:cNvSpPr txBox="1"/>
          <p:nvPr/>
        </p:nvSpPr>
        <p:spPr>
          <a:xfrm>
            <a:off x="598164" y="950858"/>
            <a:ext cx="248362" cy="307581"/>
          </a:xfrm>
          <a:prstGeom prst="rect">
            <a:avLst/>
          </a:prstGeom>
          <a:noFill/>
        </p:spPr>
        <p:txBody>
          <a:bodyPr wrap="none" rtlCol="0">
            <a:spAutoFit/>
          </a:bodyPr>
          <a:lstStyle/>
          <a:p>
            <a:r>
              <a:rPr lang="de-DE" dirty="0"/>
              <a:t>x</a:t>
            </a:r>
          </a:p>
        </p:txBody>
      </p:sp>
      <p:sp>
        <p:nvSpPr>
          <p:cNvPr id="33" name="Textfeld 32">
            <a:extLst>
              <a:ext uri="{FF2B5EF4-FFF2-40B4-BE49-F238E27FC236}">
                <a16:creationId xmlns:a16="http://schemas.microsoft.com/office/drawing/2014/main" id="{D8C10518-537D-4731-9D75-44121256EF3C}"/>
              </a:ext>
            </a:extLst>
          </p:cNvPr>
          <p:cNvSpPr txBox="1"/>
          <p:nvPr/>
        </p:nvSpPr>
        <p:spPr>
          <a:xfrm>
            <a:off x="7820306" y="4944083"/>
            <a:ext cx="252568" cy="307581"/>
          </a:xfrm>
          <a:prstGeom prst="rect">
            <a:avLst/>
          </a:prstGeom>
          <a:noFill/>
        </p:spPr>
        <p:txBody>
          <a:bodyPr wrap="none" rtlCol="0">
            <a:spAutoFit/>
          </a:bodyPr>
          <a:lstStyle/>
          <a:p>
            <a:r>
              <a:rPr lang="de-DE" dirty="0"/>
              <a:t>y</a:t>
            </a:r>
          </a:p>
        </p:txBody>
      </p:sp>
      <p:sp>
        <p:nvSpPr>
          <p:cNvPr id="34" name="Textfeld 33">
            <a:extLst>
              <a:ext uri="{FF2B5EF4-FFF2-40B4-BE49-F238E27FC236}">
                <a16:creationId xmlns:a16="http://schemas.microsoft.com/office/drawing/2014/main" id="{AB8185BD-464A-4542-8C24-8EC545D45F54}"/>
              </a:ext>
            </a:extLst>
          </p:cNvPr>
          <p:cNvSpPr txBox="1"/>
          <p:nvPr/>
        </p:nvSpPr>
        <p:spPr>
          <a:xfrm>
            <a:off x="7917441" y="826638"/>
            <a:ext cx="270788" cy="307581"/>
          </a:xfrm>
          <a:prstGeom prst="rect">
            <a:avLst/>
          </a:prstGeom>
          <a:noFill/>
        </p:spPr>
        <p:txBody>
          <a:bodyPr wrap="none" rtlCol="0">
            <a:spAutoFit/>
          </a:bodyPr>
          <a:lstStyle/>
          <a:p>
            <a:r>
              <a:rPr lang="de-DE" dirty="0"/>
              <a:t>B</a:t>
            </a:r>
          </a:p>
        </p:txBody>
      </p:sp>
      <p:sp>
        <p:nvSpPr>
          <p:cNvPr id="35" name="Textfeld 34">
            <a:extLst>
              <a:ext uri="{FF2B5EF4-FFF2-40B4-BE49-F238E27FC236}">
                <a16:creationId xmlns:a16="http://schemas.microsoft.com/office/drawing/2014/main" id="{E50C8829-9A3C-4650-9954-7D617F4DBD2E}"/>
              </a:ext>
            </a:extLst>
          </p:cNvPr>
          <p:cNvSpPr txBox="1"/>
          <p:nvPr/>
        </p:nvSpPr>
        <p:spPr>
          <a:xfrm>
            <a:off x="991301" y="4680140"/>
            <a:ext cx="277797" cy="307581"/>
          </a:xfrm>
          <a:prstGeom prst="rect">
            <a:avLst/>
          </a:prstGeom>
          <a:noFill/>
        </p:spPr>
        <p:txBody>
          <a:bodyPr wrap="none" rtlCol="0">
            <a:spAutoFit/>
          </a:bodyPr>
          <a:lstStyle/>
          <a:p>
            <a:r>
              <a:rPr lang="de-DE" dirty="0"/>
              <a:t>A</a:t>
            </a:r>
          </a:p>
        </p:txBody>
      </p:sp>
      <p:sp>
        <p:nvSpPr>
          <p:cNvPr id="38" name="Freihandform: Form 37">
            <a:extLst>
              <a:ext uri="{FF2B5EF4-FFF2-40B4-BE49-F238E27FC236}">
                <a16:creationId xmlns:a16="http://schemas.microsoft.com/office/drawing/2014/main" id="{36E260EA-A193-47E0-86EF-73E319236959}"/>
              </a:ext>
            </a:extLst>
          </p:cNvPr>
          <p:cNvSpPr/>
          <p:nvPr/>
        </p:nvSpPr>
        <p:spPr>
          <a:xfrm>
            <a:off x="2647161" y="1663601"/>
            <a:ext cx="3159355" cy="2898672"/>
          </a:xfrm>
          <a:custGeom>
            <a:avLst/>
            <a:gdLst>
              <a:gd name="connsiteX0" fmla="*/ 0 w 3613355"/>
              <a:gd name="connsiteY0" fmla="*/ 0 h 3480620"/>
              <a:gd name="connsiteX1" fmla="*/ 2227007 w 3613355"/>
              <a:gd name="connsiteY1" fmla="*/ 943897 h 3480620"/>
              <a:gd name="connsiteX2" fmla="*/ 3613355 w 3613355"/>
              <a:gd name="connsiteY2" fmla="*/ 3480620 h 3480620"/>
            </a:gdLst>
            <a:ahLst/>
            <a:cxnLst>
              <a:cxn ang="0">
                <a:pos x="connsiteX0" y="connsiteY0"/>
              </a:cxn>
              <a:cxn ang="0">
                <a:pos x="connsiteX1" y="connsiteY1"/>
              </a:cxn>
              <a:cxn ang="0">
                <a:pos x="connsiteX2" y="connsiteY2"/>
              </a:cxn>
            </a:cxnLst>
            <a:rect l="l" t="t" r="r" b="b"/>
            <a:pathLst>
              <a:path w="3613355" h="3480620">
                <a:moveTo>
                  <a:pt x="0" y="0"/>
                </a:moveTo>
                <a:cubicBezTo>
                  <a:pt x="812390" y="181897"/>
                  <a:pt x="1624781" y="363794"/>
                  <a:pt x="2227007" y="943897"/>
                </a:cubicBezTo>
                <a:cubicBezTo>
                  <a:pt x="2829233" y="1524000"/>
                  <a:pt x="3221294" y="2502310"/>
                  <a:pt x="3613355" y="348062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E399173E-0972-411E-8832-4B370A4E8322}"/>
              </a:ext>
            </a:extLst>
          </p:cNvPr>
          <p:cNvSpPr/>
          <p:nvPr/>
        </p:nvSpPr>
        <p:spPr>
          <a:xfrm>
            <a:off x="2763220" y="1405669"/>
            <a:ext cx="3288308" cy="2910954"/>
          </a:xfrm>
          <a:custGeom>
            <a:avLst/>
            <a:gdLst>
              <a:gd name="connsiteX0" fmla="*/ 0 w 3760838"/>
              <a:gd name="connsiteY0" fmla="*/ 0 h 3495368"/>
              <a:gd name="connsiteX1" fmla="*/ 1224116 w 3760838"/>
              <a:gd name="connsiteY1" fmla="*/ 2625213 h 3495368"/>
              <a:gd name="connsiteX2" fmla="*/ 3760838 w 3760838"/>
              <a:gd name="connsiteY2" fmla="*/ 3495368 h 3495368"/>
            </a:gdLst>
            <a:ahLst/>
            <a:cxnLst>
              <a:cxn ang="0">
                <a:pos x="connsiteX0" y="connsiteY0"/>
              </a:cxn>
              <a:cxn ang="0">
                <a:pos x="connsiteX1" y="connsiteY1"/>
              </a:cxn>
              <a:cxn ang="0">
                <a:pos x="connsiteX2" y="connsiteY2"/>
              </a:cxn>
            </a:cxnLst>
            <a:rect l="l" t="t" r="r" b="b"/>
            <a:pathLst>
              <a:path w="3760838" h="3495368">
                <a:moveTo>
                  <a:pt x="0" y="0"/>
                </a:moveTo>
                <a:cubicBezTo>
                  <a:pt x="298655" y="1021326"/>
                  <a:pt x="597310" y="2042652"/>
                  <a:pt x="1224116" y="2625213"/>
                </a:cubicBezTo>
                <a:cubicBezTo>
                  <a:pt x="1850922" y="3207774"/>
                  <a:pt x="2805880" y="3351571"/>
                  <a:pt x="3760838" y="349536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EA7989C9-40ED-494F-8164-7F2112C94119}"/>
              </a:ext>
            </a:extLst>
          </p:cNvPr>
          <p:cNvSpPr txBox="1"/>
          <p:nvPr/>
        </p:nvSpPr>
        <p:spPr>
          <a:xfrm>
            <a:off x="4648449" y="2022808"/>
            <a:ext cx="284804" cy="307581"/>
          </a:xfrm>
          <a:prstGeom prst="rect">
            <a:avLst/>
          </a:prstGeom>
          <a:noFill/>
        </p:spPr>
        <p:txBody>
          <a:bodyPr wrap="none" rtlCol="0">
            <a:spAutoFit/>
          </a:bodyPr>
          <a:lstStyle/>
          <a:p>
            <a:r>
              <a:rPr lang="de-DE" dirty="0"/>
              <a:t>I</a:t>
            </a:r>
            <a:r>
              <a:rPr lang="de-DE" baseline="-25000" dirty="0"/>
              <a:t>B</a:t>
            </a:r>
          </a:p>
        </p:txBody>
      </p:sp>
      <p:sp>
        <p:nvSpPr>
          <p:cNvPr id="41" name="Textfeld 40">
            <a:extLst>
              <a:ext uri="{FF2B5EF4-FFF2-40B4-BE49-F238E27FC236}">
                <a16:creationId xmlns:a16="http://schemas.microsoft.com/office/drawing/2014/main" id="{F2641B34-E397-474C-9154-F3ED7E8EFD9A}"/>
              </a:ext>
            </a:extLst>
          </p:cNvPr>
          <p:cNvSpPr txBox="1"/>
          <p:nvPr/>
        </p:nvSpPr>
        <p:spPr>
          <a:xfrm>
            <a:off x="4184257" y="4045444"/>
            <a:ext cx="290410" cy="307581"/>
          </a:xfrm>
          <a:prstGeom prst="rect">
            <a:avLst/>
          </a:prstGeom>
          <a:noFill/>
        </p:spPr>
        <p:txBody>
          <a:bodyPr wrap="none" rtlCol="0">
            <a:spAutoFit/>
          </a:bodyPr>
          <a:lstStyle/>
          <a:p>
            <a:r>
              <a:rPr lang="de-DE" dirty="0"/>
              <a:t>I</a:t>
            </a:r>
            <a:r>
              <a:rPr lang="de-DE" baseline="-25000" dirty="0"/>
              <a:t>A</a:t>
            </a:r>
          </a:p>
        </p:txBody>
      </p:sp>
      <p:cxnSp>
        <p:nvCxnSpPr>
          <p:cNvPr id="43" name="Gerade Verbindung mit Pfeil 42">
            <a:extLst>
              <a:ext uri="{FF2B5EF4-FFF2-40B4-BE49-F238E27FC236}">
                <a16:creationId xmlns:a16="http://schemas.microsoft.com/office/drawing/2014/main" id="{1CF78867-7464-4CF8-9A39-75CCEE050626}"/>
              </a:ext>
            </a:extLst>
          </p:cNvPr>
          <p:cNvCxnSpPr/>
          <p:nvPr/>
        </p:nvCxnSpPr>
        <p:spPr>
          <a:xfrm flipV="1">
            <a:off x="4648449" y="2994912"/>
            <a:ext cx="761242" cy="8383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a:extLst>
              <a:ext uri="{FF2B5EF4-FFF2-40B4-BE49-F238E27FC236}">
                <a16:creationId xmlns:a16="http://schemas.microsoft.com/office/drawing/2014/main" id="{63CE75A9-EEC1-459D-ABB6-1EAC1D3FC4D6}"/>
              </a:ext>
            </a:extLst>
          </p:cNvPr>
          <p:cNvCxnSpPr>
            <a:cxnSpLocks/>
          </p:cNvCxnSpPr>
          <p:nvPr/>
        </p:nvCxnSpPr>
        <p:spPr>
          <a:xfrm flipH="1">
            <a:off x="3163305" y="2437011"/>
            <a:ext cx="1166156" cy="835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4315E8B1-220C-4713-ADB5-FFC2C1295530}"/>
              </a:ext>
            </a:extLst>
          </p:cNvPr>
          <p:cNvSpPr txBox="1"/>
          <p:nvPr/>
        </p:nvSpPr>
        <p:spPr>
          <a:xfrm>
            <a:off x="1836660" y="3347605"/>
            <a:ext cx="1627369"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B</a:t>
            </a:r>
          </a:p>
        </p:txBody>
      </p:sp>
      <p:sp>
        <p:nvSpPr>
          <p:cNvPr id="47" name="Textfeld 46">
            <a:extLst>
              <a:ext uri="{FF2B5EF4-FFF2-40B4-BE49-F238E27FC236}">
                <a16:creationId xmlns:a16="http://schemas.microsoft.com/office/drawing/2014/main" id="{0D26A887-6386-4903-8D4B-5BCED37E341C}"/>
              </a:ext>
            </a:extLst>
          </p:cNvPr>
          <p:cNvSpPr txBox="1"/>
          <p:nvPr/>
        </p:nvSpPr>
        <p:spPr>
          <a:xfrm>
            <a:off x="5097310" y="2637558"/>
            <a:ext cx="163025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A</a:t>
            </a:r>
          </a:p>
        </p:txBody>
      </p:sp>
      <p:sp>
        <p:nvSpPr>
          <p:cNvPr id="49" name="Textfeld 48">
            <a:extLst>
              <a:ext uri="{FF2B5EF4-FFF2-40B4-BE49-F238E27FC236}">
                <a16:creationId xmlns:a16="http://schemas.microsoft.com/office/drawing/2014/main" id="{ED55FDF9-F124-4820-B22C-A0AE0F99FAA0}"/>
              </a:ext>
            </a:extLst>
          </p:cNvPr>
          <p:cNvSpPr txBox="1"/>
          <p:nvPr/>
        </p:nvSpPr>
        <p:spPr>
          <a:xfrm>
            <a:off x="130687" y="5992696"/>
            <a:ext cx="8757590"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Innerhalb der Linse können sich beide Konsumenten A und B durch Tausch gegenüber ihren</a:t>
            </a:r>
          </a:p>
          <a:p>
            <a:r>
              <a:rPr lang="de-DE" dirty="0">
                <a:latin typeface="Times New Roman" panose="02020603050405020304" pitchFamily="18" charset="0"/>
                <a:cs typeface="Times New Roman" panose="02020603050405020304" pitchFamily="18" charset="0"/>
              </a:rPr>
              <a:t>Indifferenzkurven I</a:t>
            </a:r>
            <a:r>
              <a:rPr lang="de-DE" baseline="-25000" dirty="0">
                <a:latin typeface="Times New Roman" panose="02020603050405020304" pitchFamily="18" charset="0"/>
                <a:cs typeface="Times New Roman" panose="02020603050405020304" pitchFamily="18" charset="0"/>
              </a:rPr>
              <a:t>A </a:t>
            </a:r>
            <a:r>
              <a:rPr lang="de-DE" dirty="0">
                <a:latin typeface="Times New Roman" panose="02020603050405020304" pitchFamily="18" charset="0"/>
                <a:cs typeface="Times New Roman" panose="02020603050405020304" pitchFamily="18" charset="0"/>
              </a:rPr>
              <a:t>und I</a:t>
            </a:r>
            <a:r>
              <a:rPr lang="de-DE" baseline="-25000" dirty="0">
                <a:latin typeface="Times New Roman" panose="02020603050405020304" pitchFamily="18" charset="0"/>
                <a:cs typeface="Times New Roman" panose="02020603050405020304" pitchFamily="18" charset="0"/>
              </a:rPr>
              <a:t>B </a:t>
            </a:r>
            <a:r>
              <a:rPr lang="de-DE" dirty="0">
                <a:latin typeface="Times New Roman" panose="02020603050405020304" pitchFamily="18" charset="0"/>
                <a:cs typeface="Times New Roman" panose="02020603050405020304" pitchFamily="18" charset="0"/>
              </a:rPr>
              <a:t>besser stellen.</a:t>
            </a:r>
          </a:p>
        </p:txBody>
      </p:sp>
      <mc:AlternateContent xmlns:mc="http://schemas.openxmlformats.org/markup-compatibility/2006" xmlns:a14="http://schemas.microsoft.com/office/drawing/2010/main">
        <mc:Choice Requires="a14">
          <p:sp>
            <p:nvSpPr>
              <p:cNvPr id="2" name="Rechteck 1">
                <a:extLst>
                  <a:ext uri="{FF2B5EF4-FFF2-40B4-BE49-F238E27FC236}">
                    <a16:creationId xmlns:a16="http://schemas.microsoft.com/office/drawing/2014/main" id="{30E4B5CA-BBC9-4EF8-AD41-195194E4B9CE}"/>
                  </a:ext>
                </a:extLst>
              </p:cNvPr>
              <p:cNvSpPr/>
              <p:nvPr/>
            </p:nvSpPr>
            <p:spPr>
              <a:xfrm>
                <a:off x="4378663" y="5473756"/>
                <a:ext cx="372794"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latin typeface="Times New Roman" panose="02020603050405020304" pitchFamily="18" charset="0"/>
                    <a:cs typeface="Times New Roman" panose="02020603050405020304" pitchFamily="18" charset="0"/>
                  </a:rPr>
                  <a:t> </a:t>
                </a:r>
                <a:endParaRPr lang="de-DE" dirty="0"/>
              </a:p>
            </p:txBody>
          </p:sp>
        </mc:Choice>
        <mc:Fallback xmlns="">
          <p:sp>
            <p:nvSpPr>
              <p:cNvPr id="2" name="Rechteck 1">
                <a:extLst>
                  <a:ext uri="{FF2B5EF4-FFF2-40B4-BE49-F238E27FC236}">
                    <a16:creationId xmlns:a16="http://schemas.microsoft.com/office/drawing/2014/main" id="{30E4B5CA-BBC9-4EF8-AD41-195194E4B9CE}"/>
                  </a:ext>
                </a:extLst>
              </p:cNvPr>
              <p:cNvSpPr>
                <a:spLocks noRot="1" noChangeAspect="1" noMove="1" noResize="1" noEditPoints="1" noAdjustHandles="1" noChangeArrowheads="1" noChangeShapeType="1" noTextEdit="1"/>
              </p:cNvSpPr>
              <p:nvPr/>
            </p:nvSpPr>
            <p:spPr>
              <a:xfrm>
                <a:off x="4378663" y="5473756"/>
                <a:ext cx="372794" cy="369332"/>
              </a:xfrm>
              <a:prstGeom prst="rect">
                <a:avLst/>
              </a:prstGeom>
              <a:blipFill>
                <a:blip r:embed="rId2"/>
                <a:stretch>
                  <a:fillRect r="-1475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a:extLst>
                  <a:ext uri="{FF2B5EF4-FFF2-40B4-BE49-F238E27FC236}">
                    <a16:creationId xmlns:a16="http://schemas.microsoft.com/office/drawing/2014/main" id="{E8DB2EC5-C3A3-4690-A0A1-F66BB6F4248D}"/>
                  </a:ext>
                </a:extLst>
              </p:cNvPr>
              <p:cNvSpPr/>
              <p:nvPr/>
            </p:nvSpPr>
            <p:spPr>
              <a:xfrm>
                <a:off x="39780" y="268441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3" name="Rechteck 2">
                <a:extLst>
                  <a:ext uri="{FF2B5EF4-FFF2-40B4-BE49-F238E27FC236}">
                    <a16:creationId xmlns:a16="http://schemas.microsoft.com/office/drawing/2014/main" id="{E8DB2EC5-C3A3-4690-A0A1-F66BB6F4248D}"/>
                  </a:ext>
                </a:extLst>
              </p:cNvPr>
              <p:cNvSpPr>
                <a:spLocks noRot="1" noChangeAspect="1" noMove="1" noResize="1" noEditPoints="1" noAdjustHandles="1" noChangeArrowheads="1" noChangeShapeType="1" noTextEdit="1"/>
              </p:cNvSpPr>
              <p:nvPr/>
            </p:nvSpPr>
            <p:spPr>
              <a:xfrm>
                <a:off x="39780" y="2684415"/>
                <a:ext cx="371384" cy="369332"/>
              </a:xfrm>
              <a:prstGeom prst="rect">
                <a:avLst/>
              </a:prstGeom>
              <a:blipFill>
                <a:blip r:embed="rId3"/>
                <a:stretch>
                  <a:fillRect b="-6557"/>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87A09432-8FE8-BE2B-3292-B805203204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78060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Formale Charakterisierung einer </a:t>
            </a:r>
            <a:r>
              <a:rPr lang="de-DE" sz="2800" dirty="0" err="1">
                <a:latin typeface="Times New Roman" panose="02020603050405020304" pitchFamily="18" charset="0"/>
                <a:cs typeface="Times New Roman" panose="02020603050405020304" pitchFamily="18" charset="0"/>
              </a:rPr>
              <a:t>pareto</a:t>
            </a:r>
            <a:r>
              <a:rPr lang="de-DE" sz="2800" dirty="0">
                <a:latin typeface="Times New Roman" panose="02020603050405020304" pitchFamily="18" charset="0"/>
                <a:cs typeface="Times New Roman" panose="02020603050405020304" pitchFamily="18" charset="0"/>
              </a:rPr>
              <a:t>-effizienten Allokation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524110"/>
                <a:ext cx="12192000" cy="5488357"/>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Gemäß seiner Nutzenfunktion maximiert </a:t>
                </a:r>
                <a:r>
                  <a:rPr lang="de-DE" sz="2200" dirty="0" err="1">
                    <a:latin typeface="Times New Roman" panose="02020603050405020304" pitchFamily="18" charset="0"/>
                    <a:cs typeface="Times New Roman" panose="02020603050405020304" pitchFamily="18" charset="0"/>
                  </a:rPr>
                  <a:t>maximiert</a:t>
                </a:r>
                <a:r>
                  <a:rPr lang="de-DE" sz="2200" dirty="0">
                    <a:latin typeface="Times New Roman" panose="02020603050405020304" pitchFamily="18" charset="0"/>
                    <a:cs typeface="Times New Roman" panose="02020603050405020304" pitchFamily="18" charset="0"/>
                  </a:rPr>
                  <a:t> Haushalt A seinen Nutzen gegeben den Nutzen von Haushalt </a:t>
                </a:r>
                <a:r>
                  <a:rPr lang="de-DE" sz="2200">
                    <a:latin typeface="Times New Roman" panose="02020603050405020304" pitchFamily="18" charset="0"/>
                    <a:cs typeface="Times New Roman" panose="02020603050405020304" pitchFamily="18" charset="0"/>
                  </a:rPr>
                  <a:t>B:</a:t>
                </a:r>
                <a:endParaRPr lang="de-DE" sz="2200" dirty="0">
                  <a:latin typeface="Times New Roman" panose="02020603050405020304" pitchFamily="18" charset="0"/>
                  <a:cs typeface="Times New Roman" panose="02020603050405020304" pitchFamily="18" charset="0"/>
                </a:endParaRPr>
              </a:p>
              <a:p>
                <a:pPr algn="ctr"/>
                <a14:m>
                  <m:oMath xmlns:m="http://schemas.openxmlformats.org/officeDocument/2006/math">
                    <m:func>
                      <m:funcPr>
                        <m:ctrlPr>
                          <a:rPr lang="de-DE" sz="2200" i="1">
                            <a:latin typeface="Cambria Math" panose="02040503050406030204" pitchFamily="18" charset="0"/>
                            <a:cs typeface="Times New Roman" panose="02020603050405020304" pitchFamily="18" charset="0"/>
                          </a:rPr>
                        </m:ctrlPr>
                      </m:funcPr>
                      <m:fName>
                        <m:limLow>
                          <m:limLowPr>
                            <m:ctrlPr>
                              <a:rPr lang="de-DE" sz="2200" i="1">
                                <a:latin typeface="Cambria Math" panose="02040503050406030204" pitchFamily="18" charset="0"/>
                                <a:cs typeface="Times New Roman" panose="02020603050405020304" pitchFamily="18" charset="0"/>
                              </a:rPr>
                            </m:ctrlPr>
                          </m:limLowPr>
                          <m:e>
                            <m:r>
                              <m:rPr>
                                <m:sty m:val="p"/>
                              </m:rPr>
                              <a:rPr lang="de-DE" sz="2200">
                                <a:latin typeface="Cambria Math" panose="02040503050406030204" pitchFamily="18" charset="0"/>
                                <a:cs typeface="Times New Roman" panose="02020603050405020304" pitchFamily="18" charset="0"/>
                              </a:rPr>
                              <m:t>max</m:t>
                            </m:r>
                          </m:e>
                          <m:lim>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𝐴</m:t>
                                </m:r>
                              </m:sub>
                            </m:sSub>
                            <m:r>
                              <a:rPr lang="de-DE" sz="2200" i="1">
                                <a:latin typeface="Cambria Math" panose="02040503050406030204" pitchFamily="18" charset="0"/>
                                <a:cs typeface="Times New Roman" panose="020206030504050203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𝐵</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𝐵</m:t>
                                </m:r>
                              </m:sub>
                            </m:sSub>
                          </m:lim>
                        </m:limLow>
                      </m:fName>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𝑢</m:t>
                            </m:r>
                          </m:e>
                          <m:sub>
                            <m:r>
                              <a:rPr lang="de-DE" sz="2200" i="1">
                                <a:latin typeface="Cambria Math" panose="02040503050406030204" pitchFamily="18" charset="0"/>
                                <a:cs typeface="Times New Roman" panose="02020603050405020304" pitchFamily="18" charset="0"/>
                              </a:rPr>
                              <m:t>𝐴</m:t>
                            </m:r>
                          </m:sub>
                        </m:sSub>
                        <m:r>
                          <a:rPr lang="de-DE" sz="2200">
                            <a:latin typeface="Cambria Math" panose="02040503050406030204" pitchFamily="18" charset="0"/>
                            <a:cs typeface="Times New Roman" panose="020206030504050203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𝐴</m:t>
                            </m:r>
                          </m:sub>
                        </m:sSub>
                        <m:r>
                          <m:rPr>
                            <m:nor/>
                          </m:rPr>
                          <a:rPr lang="de-DE" sz="2200" dirty="0">
                            <a:latin typeface="Times New Roman" panose="02020603050405020304" pitchFamily="18" charset="0"/>
                            <a:cs typeface="Times New Roman" panose="02020603050405020304" pitchFamily="18" charset="0"/>
                          </a:rPr>
                          <m:t>)</m:t>
                        </m:r>
                      </m:e>
                    </m:func>
                  </m:oMath>
                </a14:m>
                <a:r>
                  <a:rPr lang="de-DE" sz="22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𝑢</m:t>
                        </m:r>
                      </m:e>
                      <m:sub>
                        <m:r>
                          <a:rPr lang="de-DE" sz="2200" i="1">
                            <a:latin typeface="Cambria Math" panose="02040503050406030204" pitchFamily="18" charset="0"/>
                            <a:cs typeface="Times New Roman" panose="02020603050405020304" pitchFamily="18" charset="0"/>
                          </a:rPr>
                          <m:t>𝐵</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𝐵</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𝐵</m:t>
                            </m:r>
                          </m:sub>
                        </m:sSub>
                      </m:e>
                    </m:d>
                    <m:r>
                      <m:rPr>
                        <m:nor/>
                      </m:rPr>
                      <a:rPr lang="de-DE" sz="2200" dirty="0">
                        <a:latin typeface="Times New Roman" panose="02020603050405020304" pitchFamily="18" charset="0"/>
                        <a:cs typeface="Times New Roman" panose="02020603050405020304" pitchFamily="18" charset="0"/>
                      </a:rPr>
                      <m:t>=</m:t>
                    </m:r>
                    <m:acc>
                      <m:accPr>
                        <m:chr m:val="̅"/>
                        <m:ctrlPr>
                          <a:rPr lang="de-DE" sz="2200" i="1">
                            <a:latin typeface="Cambria Math" panose="02040503050406030204" pitchFamily="18" charset="0"/>
                            <a:cs typeface="Times New Roman" panose="02020603050405020304" pitchFamily="18" charset="0"/>
                          </a:rPr>
                        </m:ctrlPr>
                      </m:accPr>
                      <m:e>
                        <m:r>
                          <a:rPr lang="de-DE" sz="2200" i="1">
                            <a:latin typeface="Cambria Math" panose="02040503050406030204" pitchFamily="18" charset="0"/>
                            <a:cs typeface="Times New Roman" panose="02020603050405020304" pitchFamily="18" charset="0"/>
                          </a:rPr>
                          <m:t>𝑢</m:t>
                        </m:r>
                      </m:e>
                    </m:acc>
                  </m:oMath>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Aus den Bedingungen 1. Ordnung </a:t>
                </a:r>
                <a:r>
                  <a:rPr lang="de-DE" sz="2200">
                    <a:latin typeface="Times New Roman" panose="02020603050405020304" pitchFamily="18" charset="0"/>
                    <a:cs typeface="Times New Roman" panose="02020603050405020304" pitchFamily="18" charset="0"/>
                  </a:rPr>
                  <a:t>folgt:</a:t>
                </a:r>
                <a:endParaRPr lang="de-DE" sz="22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𝐺𝑅𝑆</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𝐺𝑅𝑆</m:t>
                          </m:r>
                        </m:e>
                        <m:sub>
                          <m:r>
                            <a:rPr lang="de-DE" sz="2200" i="1">
                              <a:latin typeface="Cambria Math" panose="02040503050406030204" pitchFamily="18" charset="0"/>
                              <a:cs typeface="Times New Roman" panose="02020603050405020304" pitchFamily="18" charset="0"/>
                            </a:rPr>
                            <m:t>𝐵</m:t>
                          </m:r>
                        </m:sub>
                      </m:sSub>
                    </m:oMath>
                  </m:oMathPara>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mit der Grenzrate der Substitution (GRS), der Steigung der Indifferenzkurve </a:t>
                </a:r>
              </a:p>
              <a:p>
                <a:pPr algn="ctr"/>
                <a:r>
                  <a:rPr lang="de-DE" sz="2200">
                    <a:solidFill>
                      <a:srgbClr val="000000"/>
                    </a:solidFill>
                    <a:latin typeface="Times New Roman" panose="02020603050405020304" pitchFamily="18" charset="0"/>
                    <a:cs typeface="Times New Roman" panose="02020603050405020304" pitchFamily="18" charset="0"/>
                  </a:rPr>
                  <a:t>GRS</a:t>
                </a:r>
                <a:r>
                  <a:rPr lang="de-DE" sz="2200" dirty="0">
                    <a:solidFill>
                      <a:srgbClr val="000000"/>
                    </a:solidFill>
                    <a:latin typeface="Times New Roman" panose="02020603050405020304" pitchFamily="18" charset="0"/>
                    <a:cs typeface="Times New Roman" panose="02020603050405020304" pitchFamily="18" charset="0"/>
                  </a:rPr>
                  <a:t>(</a:t>
                </a:r>
                <a14:m>
                  <m:oMath xmlns:m="http://schemas.openxmlformats.org/officeDocument/2006/math">
                    <m:r>
                      <a:rPr lang="de-DE" sz="2200" b="0" i="1" dirty="0" smtClean="0">
                        <a:solidFill>
                          <a:srgbClr val="000000"/>
                        </a:solidFill>
                        <a:latin typeface="Cambria Math" panose="02040503050406030204" pitchFamily="18" charset="0"/>
                      </a:rPr>
                      <m:t>𝑥</m:t>
                    </m:r>
                    <m:r>
                      <a:rPr lang="de-DE" sz="2200" b="0" i="1" dirty="0" smtClean="0">
                        <a:solidFill>
                          <a:srgbClr val="000000"/>
                        </a:solidFill>
                        <a:latin typeface="Cambria Math" panose="02040503050406030204" pitchFamily="18" charset="0"/>
                      </a:rPr>
                      <m:t>,</m:t>
                    </m:r>
                    <m:r>
                      <a:rPr lang="de-DE" sz="2200" b="0" i="1" dirty="0" smtClean="0">
                        <a:solidFill>
                          <a:srgbClr val="000000"/>
                        </a:solidFill>
                        <a:latin typeface="Cambria Math" panose="02040503050406030204" pitchFamily="18" charset="0"/>
                      </a:rPr>
                      <m:t>𝑦</m:t>
                    </m:r>
                  </m:oMath>
                </a14:m>
                <a:r>
                  <a:rPr lang="de-DE" sz="22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200" i="1">
                            <a:solidFill>
                              <a:srgbClr val="000000"/>
                            </a:solidFill>
                            <a:latin typeface="Cambria Math" panose="02040503050406030204" pitchFamily="18" charset="0"/>
                          </a:rPr>
                        </m:ctrlPr>
                      </m:fPr>
                      <m:num>
                        <m:r>
                          <m:rPr>
                            <m:nor/>
                          </m:rPr>
                          <a:rPr lang="de-DE" sz="2200" dirty="0">
                            <a:solidFill>
                              <a:srgbClr val="000000"/>
                            </a:solidFill>
                            <a:latin typeface="Times New Roman" panose="02020603050405020304" pitchFamily="18" charset="0"/>
                            <a:cs typeface="Times New Roman" panose="02020603050405020304" pitchFamily="18" charset="0"/>
                          </a:rPr>
                          <m:t>d</m:t>
                        </m:r>
                        <m:r>
                          <m:rPr>
                            <m:sty m:val="p"/>
                          </m:rPr>
                          <a:rPr lang="de-DE" sz="2200" b="0" i="0" dirty="0" smtClean="0">
                            <a:solidFill>
                              <a:srgbClr val="000000"/>
                            </a:solidFill>
                            <a:latin typeface="Cambria Math" panose="02040503050406030204" pitchFamily="18" charset="0"/>
                            <a:cs typeface="Times New Roman" panose="02020603050405020304" pitchFamily="18" charset="0"/>
                          </a:rPr>
                          <m:t>y</m:t>
                        </m:r>
                      </m:num>
                      <m:den>
                        <m:r>
                          <m:rPr>
                            <m:nor/>
                          </m:rPr>
                          <a:rPr lang="de-DE" sz="2200" dirty="0">
                            <a:solidFill>
                              <a:srgbClr val="000000"/>
                            </a:solidFill>
                            <a:latin typeface="Times New Roman" panose="02020603050405020304" pitchFamily="18" charset="0"/>
                            <a:cs typeface="Times New Roman" panose="02020603050405020304" pitchFamily="18" charset="0"/>
                          </a:rPr>
                          <m:t>d</m:t>
                        </m:r>
                        <m:r>
                          <a:rPr lang="de-DE" sz="2200" b="0" i="1" dirty="0" smtClean="0">
                            <a:solidFill>
                              <a:srgbClr val="000000"/>
                            </a:solidFill>
                            <a:latin typeface="Cambria Math" panose="02040503050406030204" pitchFamily="18" charset="0"/>
                            <a:cs typeface="Times New Roman" panose="02020603050405020304" pitchFamily="18" charset="0"/>
                          </a:rPr>
                          <m:t>𝑥</m:t>
                        </m:r>
                      </m:den>
                    </m:f>
                    <m:r>
                      <a:rPr lang="de-DE" sz="2200" i="1" baseline="-25000" dirty="0" smtClean="0">
                        <a:solidFill>
                          <a:srgbClr val="000000"/>
                        </a:solidFill>
                        <a:latin typeface="Cambria Math" panose="02040503050406030204" pitchFamily="18" charset="0"/>
                      </a:rPr>
                      <m:t>  </m:t>
                    </m:r>
                  </m:oMath>
                </a14:m>
                <a:r>
                  <a:rPr lang="de-DE" sz="2200" dirty="0">
                    <a:solidFill>
                      <a:srgbClr val="000000"/>
                    </a:solidFill>
                    <a:latin typeface="Times New Roman" panose="02020603050405020304" pitchFamily="18" charset="0"/>
                    <a:cs typeface="Times New Roman" panose="02020603050405020304" pitchFamily="18" charset="0"/>
                  </a:rPr>
                  <a:t>=</a:t>
                </a:r>
                <a:r>
                  <a:rPr lang="de-DE" sz="2200" dirty="0">
                    <a:solidFill>
                      <a:srgbClr val="000000"/>
                    </a:solidFill>
                  </a:rPr>
                  <a:t> </a:t>
                </a:r>
                <a14:m>
                  <m:oMath xmlns:m="http://schemas.openxmlformats.org/officeDocument/2006/math">
                    <m:r>
                      <a:rPr lang="de-DE" sz="2200" i="1">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𝑢</m:t>
                            </m:r>
                          </m:num>
                          <m:den>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𝑥</m:t>
                            </m:r>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𝑢</m:t>
                            </m:r>
                          </m:num>
                          <m:den>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𝑦</m:t>
                            </m:r>
                          </m:den>
                        </m:f>
                      </m:den>
                    </m:f>
                    <m:r>
                      <a:rPr lang="de-DE" sz="2200" b="0" i="0" dirty="0" smtClean="0">
                        <a:solidFill>
                          <a:srgbClr val="000000"/>
                        </a:solidFill>
                        <a:latin typeface="Cambria Math" panose="02040503050406030204" pitchFamily="18" charset="0"/>
                      </a:rPr>
                      <m:t>=</m:t>
                    </m:r>
                    <m:r>
                      <a:rPr lang="de-DE" sz="2200" dirty="0">
                        <a:solidFill>
                          <a:srgbClr val="000000"/>
                        </a:solidFill>
                        <a:latin typeface="Cambria Math" panose="02040503050406030204" pitchFamily="18" charset="0"/>
                      </a:rPr>
                      <m:t>−</m:t>
                    </m:r>
                    <m:f>
                      <m:fPr>
                        <m:ctrlPr>
                          <a:rPr lang="de-DE" sz="2200" i="1" dirty="0">
                            <a:solidFill>
                              <a:srgbClr val="000000"/>
                            </a:solidFill>
                            <a:latin typeface="Cambria Math" panose="02040503050406030204" pitchFamily="18" charset="0"/>
                          </a:rPr>
                        </m:ctrlPr>
                      </m:fPr>
                      <m:num>
                        <m:r>
                          <m:rPr>
                            <m:sty m:val="p"/>
                          </m:rPr>
                          <a:rPr lang="de-DE" sz="2200" dirty="0">
                            <a:solidFill>
                              <a:srgbClr val="000000"/>
                            </a:solidFill>
                            <a:latin typeface="Cambria Math" panose="02040503050406030204" pitchFamily="18" charset="0"/>
                          </a:rPr>
                          <m:t>Grenznutzen</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des</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Gutes</m:t>
                        </m:r>
                        <m:r>
                          <a:rPr lang="de-DE" sz="2200" dirty="0">
                            <a:solidFill>
                              <a:srgbClr val="000000"/>
                            </a:solidFill>
                            <a:latin typeface="Cambria Math" panose="02040503050406030204" pitchFamily="18" charset="0"/>
                          </a:rPr>
                          <m:t> 1</m:t>
                        </m:r>
                      </m:num>
                      <m:den>
                        <m:r>
                          <m:rPr>
                            <m:sty m:val="p"/>
                          </m:rPr>
                          <a:rPr lang="de-DE" sz="2200" dirty="0">
                            <a:solidFill>
                              <a:srgbClr val="000000"/>
                            </a:solidFill>
                            <a:latin typeface="Cambria Math" panose="02040503050406030204" pitchFamily="18" charset="0"/>
                          </a:rPr>
                          <m:t>Grenznutzen</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des</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Gutes</m:t>
                        </m:r>
                        <m:r>
                          <a:rPr lang="de-DE" sz="2200" dirty="0">
                            <a:solidFill>
                              <a:srgbClr val="000000"/>
                            </a:solidFill>
                            <a:latin typeface="Cambria Math" panose="02040503050406030204" pitchFamily="18" charset="0"/>
                          </a:rPr>
                          <m:t> 2</m:t>
                        </m:r>
                      </m:den>
                    </m:f>
                  </m:oMath>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In diesem fall berühren sich die beiden Indifferenzkurven </a:t>
                </a:r>
                <a:r>
                  <a:rPr lang="de-DE" sz="2200">
                    <a:latin typeface="Times New Roman" panose="02020603050405020304" pitchFamily="18" charset="0"/>
                    <a:cs typeface="Times New Roman" panose="02020603050405020304" pitchFamily="18" charset="0"/>
                  </a:rPr>
                  <a:t>in der</a:t>
                </a:r>
              </a:p>
              <a:p>
                <a:r>
                  <a:rPr lang="de-DE" sz="2200">
                    <a:latin typeface="Times New Roman" panose="02020603050405020304" pitchFamily="18" charset="0"/>
                    <a:cs typeface="Times New Roman" panose="02020603050405020304" pitchFamily="18" charset="0"/>
                  </a:rPr>
                  <a:t>Edgeworthbox </a:t>
                </a:r>
                <a:r>
                  <a:rPr lang="de-DE" sz="2200" dirty="0">
                    <a:latin typeface="Times New Roman" panose="02020603050405020304" pitchFamily="18" charset="0"/>
                    <a:cs typeface="Times New Roman" panose="02020603050405020304" pitchFamily="18" charset="0"/>
                  </a:rPr>
                  <a:t>und keinem der Haushalte ist es möglich </a:t>
                </a:r>
                <a:r>
                  <a:rPr lang="de-DE" sz="2200">
                    <a:latin typeface="Times New Roman" panose="02020603050405020304" pitchFamily="18" charset="0"/>
                    <a:cs typeface="Times New Roman" panose="02020603050405020304" pitchFamily="18" charset="0"/>
                  </a:rPr>
                  <a:t>sich besser</a:t>
                </a:r>
              </a:p>
              <a:p>
                <a:r>
                  <a:rPr lang="de-DE" sz="2200">
                    <a:latin typeface="Times New Roman" panose="02020603050405020304" pitchFamily="18" charset="0"/>
                    <a:cs typeface="Times New Roman" panose="02020603050405020304" pitchFamily="18" charset="0"/>
                  </a:rPr>
                  <a:t>zu </a:t>
                </a:r>
                <a:r>
                  <a:rPr lang="de-DE" sz="2200" dirty="0">
                    <a:latin typeface="Times New Roman" panose="02020603050405020304" pitchFamily="18" charset="0"/>
                    <a:cs typeface="Times New Roman" panose="02020603050405020304" pitchFamily="18" charset="0"/>
                  </a:rPr>
                  <a:t>stellen, ohne dass der andere Haushalt schlechter gestellt wird 	</a:t>
                </a:r>
              </a:p>
              <a:p>
                <a:pPr algn="ctr"/>
                <a:r>
                  <a:rPr lang="de-DE" sz="2200" b="1" dirty="0">
                    <a:latin typeface="Times New Roman" panose="02020603050405020304" pitchFamily="18" charset="0"/>
                    <a:cs typeface="Times New Roman" panose="02020603050405020304" pitchFamily="18" charset="0"/>
                  </a:rPr>
                  <a:t>→	Pareto-effiziente Allokation</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524110"/>
                <a:ext cx="12192000" cy="5488357"/>
              </a:xfrm>
              <a:prstGeom prst="rect">
                <a:avLst/>
              </a:prstGeom>
              <a:blipFill>
                <a:blip r:embed="rId2"/>
                <a:stretch>
                  <a:fillRect l="-650" t="-778" b="-889"/>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71DEA7BA-6B59-ABB5-23EA-77B3A7A19A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38215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957030" y="722126"/>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957030" y="4800794"/>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7663957" y="1204978"/>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538951" y="1204978"/>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830746" y="400432"/>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8045391" y="4603753"/>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315531" y="1027903"/>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7537673" y="5021128"/>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7634808" y="903683"/>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708668" y="4757185"/>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953735" y="1203318"/>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BA775A0B-217E-4A3A-AA70-2670C2E96F6D}"/>
              </a:ext>
            </a:extLst>
          </p:cNvPr>
          <p:cNvSpPr/>
          <p:nvPr/>
        </p:nvSpPr>
        <p:spPr>
          <a:xfrm>
            <a:off x="2470301" y="3756948"/>
            <a:ext cx="1616926" cy="90324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Form 16">
            <a:extLst>
              <a:ext uri="{FF2B5EF4-FFF2-40B4-BE49-F238E27FC236}">
                <a16:creationId xmlns:a16="http://schemas.microsoft.com/office/drawing/2014/main" id="{862A0796-A8F8-4969-906E-70D32D6F4200}"/>
              </a:ext>
            </a:extLst>
          </p:cNvPr>
          <p:cNvSpPr/>
          <p:nvPr/>
        </p:nvSpPr>
        <p:spPr>
          <a:xfrm>
            <a:off x="2994408" y="3589679"/>
            <a:ext cx="1115122" cy="702527"/>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3057593" y="3262579"/>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3414435" y="2813474"/>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28C98ED1-D7C0-4DD9-954A-A96270D05828}"/>
              </a:ext>
            </a:extLst>
          </p:cNvPr>
          <p:cNvSpPr/>
          <p:nvPr/>
        </p:nvSpPr>
        <p:spPr>
          <a:xfrm>
            <a:off x="3849337" y="1757168"/>
            <a:ext cx="1442200" cy="97921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2D11E031-992C-499E-A9C7-A485BD0843B3}"/>
              </a:ext>
            </a:extLst>
          </p:cNvPr>
          <p:cNvSpPr/>
          <p:nvPr/>
        </p:nvSpPr>
        <p:spPr>
          <a:xfrm>
            <a:off x="4373443" y="1368942"/>
            <a:ext cx="1616912" cy="145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D5A8DD2A-C7F2-4BD7-9C14-75F1FB02E774}"/>
              </a:ext>
            </a:extLst>
          </p:cNvPr>
          <p:cNvSpPr txBox="1"/>
          <p:nvPr/>
        </p:nvSpPr>
        <p:spPr>
          <a:xfrm>
            <a:off x="2225210" y="3600831"/>
            <a:ext cx="401208" cy="369332"/>
          </a:xfrm>
          <a:prstGeom prst="rect">
            <a:avLst/>
          </a:prstGeom>
          <a:noFill/>
        </p:spPr>
        <p:txBody>
          <a:bodyPr wrap="square" rtlCol="0">
            <a:spAutoFit/>
          </a:bodyPr>
          <a:lstStyle/>
          <a:p>
            <a:r>
              <a:rPr lang="de-DE" dirty="0"/>
              <a:t>I</a:t>
            </a:r>
            <a:r>
              <a:rPr lang="de-DE" baseline="-25000" dirty="0"/>
              <a:t>B</a:t>
            </a:r>
          </a:p>
        </p:txBody>
      </p:sp>
      <p:sp>
        <p:nvSpPr>
          <p:cNvPr id="23" name="Textfeld 22">
            <a:extLst>
              <a:ext uri="{FF2B5EF4-FFF2-40B4-BE49-F238E27FC236}">
                <a16:creationId xmlns:a16="http://schemas.microsoft.com/office/drawing/2014/main" id="{69ED4A1F-14FC-4997-963F-54A3A3BD0D37}"/>
              </a:ext>
            </a:extLst>
          </p:cNvPr>
          <p:cNvSpPr txBox="1"/>
          <p:nvPr/>
        </p:nvSpPr>
        <p:spPr>
          <a:xfrm>
            <a:off x="4034698" y="4091483"/>
            <a:ext cx="364762" cy="382358"/>
          </a:xfrm>
          <a:prstGeom prst="rect">
            <a:avLst/>
          </a:prstGeom>
          <a:noFill/>
        </p:spPr>
        <p:txBody>
          <a:bodyPr wrap="square" rtlCol="0">
            <a:spAutoFit/>
          </a:bodyPr>
          <a:lstStyle/>
          <a:p>
            <a:r>
              <a:rPr lang="de-DE" dirty="0"/>
              <a:t>I</a:t>
            </a:r>
            <a:r>
              <a:rPr lang="de-DE" baseline="-25000" dirty="0"/>
              <a:t>A</a:t>
            </a:r>
          </a:p>
        </p:txBody>
      </p:sp>
      <p:sp>
        <p:nvSpPr>
          <p:cNvPr id="24" name="Textfeld 23">
            <a:extLst>
              <a:ext uri="{FF2B5EF4-FFF2-40B4-BE49-F238E27FC236}">
                <a16:creationId xmlns:a16="http://schemas.microsoft.com/office/drawing/2014/main" id="{E4E7159B-62E5-4B9F-80CA-A0BD0C9B8233}"/>
              </a:ext>
            </a:extLst>
          </p:cNvPr>
          <p:cNvSpPr txBox="1"/>
          <p:nvPr/>
        </p:nvSpPr>
        <p:spPr>
          <a:xfrm>
            <a:off x="2823659" y="3084156"/>
            <a:ext cx="401208" cy="369332"/>
          </a:xfrm>
          <a:prstGeom prst="rect">
            <a:avLst/>
          </a:prstGeom>
          <a:noFill/>
        </p:spPr>
        <p:txBody>
          <a:bodyPr wrap="square" rtlCol="0">
            <a:spAutoFit/>
          </a:bodyPr>
          <a:lstStyle/>
          <a:p>
            <a:r>
              <a:rPr lang="de-DE" dirty="0"/>
              <a:t>I</a:t>
            </a:r>
            <a:r>
              <a:rPr lang="de-DE" baseline="-25000" dirty="0"/>
              <a:t>B</a:t>
            </a:r>
          </a:p>
        </p:txBody>
      </p:sp>
      <p:sp>
        <p:nvSpPr>
          <p:cNvPr id="25" name="Textfeld 24">
            <a:extLst>
              <a:ext uri="{FF2B5EF4-FFF2-40B4-BE49-F238E27FC236}">
                <a16:creationId xmlns:a16="http://schemas.microsoft.com/office/drawing/2014/main" id="{EB29D948-0A02-4E48-91AF-468939418B03}"/>
              </a:ext>
            </a:extLst>
          </p:cNvPr>
          <p:cNvSpPr txBox="1"/>
          <p:nvPr/>
        </p:nvSpPr>
        <p:spPr>
          <a:xfrm>
            <a:off x="3678586" y="1641931"/>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4477033" y="3608267"/>
            <a:ext cx="364762" cy="382358"/>
          </a:xfrm>
          <a:prstGeom prst="rect">
            <a:avLst/>
          </a:prstGeom>
          <a:noFill/>
        </p:spPr>
        <p:txBody>
          <a:bodyPr wrap="square" rtlCol="0">
            <a:spAutoFit/>
          </a:bodyPr>
          <a:lstStyle/>
          <a:p>
            <a:r>
              <a:rPr lang="de-DE" dirty="0"/>
              <a:t>I</a:t>
            </a:r>
            <a:r>
              <a:rPr lang="de-DE" baseline="-25000" dirty="0"/>
              <a:t>A</a:t>
            </a:r>
          </a:p>
        </p:txBody>
      </p:sp>
      <p:sp>
        <p:nvSpPr>
          <p:cNvPr id="27" name="Textfeld 26">
            <a:extLst>
              <a:ext uri="{FF2B5EF4-FFF2-40B4-BE49-F238E27FC236}">
                <a16:creationId xmlns:a16="http://schemas.microsoft.com/office/drawing/2014/main" id="{35936E95-74D0-497A-AA0A-1B20EFCD395A}"/>
              </a:ext>
            </a:extLst>
          </p:cNvPr>
          <p:cNvSpPr txBox="1"/>
          <p:nvPr/>
        </p:nvSpPr>
        <p:spPr>
          <a:xfrm>
            <a:off x="5948990" y="2649258"/>
            <a:ext cx="364762" cy="382358"/>
          </a:xfrm>
          <a:prstGeom prst="rect">
            <a:avLst/>
          </a:prstGeom>
          <a:noFill/>
        </p:spPr>
        <p:txBody>
          <a:bodyPr wrap="square" rtlCol="0">
            <a:spAutoFit/>
          </a:bodyPr>
          <a:lstStyle/>
          <a:p>
            <a:r>
              <a:rPr lang="de-DE" dirty="0"/>
              <a:t>I</a:t>
            </a:r>
            <a:r>
              <a:rPr lang="de-DE" baseline="-25000" dirty="0"/>
              <a:t>A</a:t>
            </a:r>
          </a:p>
        </p:txBody>
      </p:sp>
      <p:sp>
        <p:nvSpPr>
          <p:cNvPr id="29" name="Textfeld 28">
            <a:extLst>
              <a:ext uri="{FF2B5EF4-FFF2-40B4-BE49-F238E27FC236}">
                <a16:creationId xmlns:a16="http://schemas.microsoft.com/office/drawing/2014/main" id="{65EED1DB-344B-4B8A-861E-DABAF01A5C34}"/>
              </a:ext>
            </a:extLst>
          </p:cNvPr>
          <p:cNvSpPr txBox="1"/>
          <p:nvPr/>
        </p:nvSpPr>
        <p:spPr>
          <a:xfrm>
            <a:off x="1805344" y="1879987"/>
            <a:ext cx="1572810" cy="369332"/>
          </a:xfrm>
          <a:prstGeom prst="rect">
            <a:avLst/>
          </a:prstGeom>
          <a:noFill/>
        </p:spPr>
        <p:txBody>
          <a:bodyPr wrap="square" rtlCol="0">
            <a:spAutoFit/>
          </a:bodyPr>
          <a:lstStyle/>
          <a:p>
            <a:r>
              <a:rPr lang="de-DE" dirty="0"/>
              <a:t>Kontraktkurve</a:t>
            </a:r>
            <a:endParaRPr lang="de-DE" baseline="-25000" dirty="0"/>
          </a:p>
        </p:txBody>
      </p:sp>
      <p:cxnSp>
        <p:nvCxnSpPr>
          <p:cNvPr id="31" name="Gerade Verbindung mit Pfeil 30">
            <a:extLst>
              <a:ext uri="{FF2B5EF4-FFF2-40B4-BE49-F238E27FC236}">
                <a16:creationId xmlns:a16="http://schemas.microsoft.com/office/drawing/2014/main" id="{2D9F801A-FE4D-4BA2-ADFD-3097A6EE39F5}"/>
              </a:ext>
            </a:extLst>
          </p:cNvPr>
          <p:cNvCxnSpPr>
            <a:cxnSpLocks/>
          </p:cNvCxnSpPr>
          <p:nvPr/>
        </p:nvCxnSpPr>
        <p:spPr>
          <a:xfrm>
            <a:off x="3267898" y="2163030"/>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Kontraktkurve</a:t>
            </a:r>
          </a:p>
        </p:txBody>
      </p:sp>
      <mc:AlternateContent xmlns:mc="http://schemas.openxmlformats.org/markup-compatibility/2006" xmlns:a14="http://schemas.microsoft.com/office/drawing/2010/main">
        <mc:Choice Requires="a14">
          <p:sp>
            <p:nvSpPr>
              <p:cNvPr id="63" name="Textfeld 62">
                <a:extLst>
                  <a:ext uri="{FF2B5EF4-FFF2-40B4-BE49-F238E27FC236}">
                    <a16:creationId xmlns:a16="http://schemas.microsoft.com/office/drawing/2014/main" id="{D91AE055-DFD1-4B1E-B986-68FDF06E8C91}"/>
                  </a:ext>
                </a:extLst>
              </p:cNvPr>
              <p:cNvSpPr txBox="1"/>
              <p:nvPr/>
            </p:nvSpPr>
            <p:spPr>
              <a:xfrm>
                <a:off x="0" y="5490852"/>
                <a:ext cx="8625773" cy="831309"/>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Kontraktkurve</a:t>
                </a:r>
                <a:r>
                  <a:rPr lang="de-DE" sz="2400" dirty="0">
                    <a:latin typeface="Times New Roman" panose="02020603050405020304" pitchFamily="18" charset="0"/>
                    <a:cs typeface="Times New Roman" panose="02020603050405020304" pitchFamily="18" charset="0"/>
                  </a:rPr>
                  <a:t> beschreibt alle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zwei Konsumenten (A,B) bei gegebener Ressourcenbeschränkung und Präferenzen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und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B</a:t>
                </a:r>
                <a:endParaRPr lang="de-DE" sz="2400" dirty="0">
                  <a:latin typeface="Times New Roman" panose="02020603050405020304" pitchFamily="18" charset="0"/>
                  <a:cs typeface="Times New Roman" panose="02020603050405020304" pitchFamily="18" charset="0"/>
                </a:endParaRPr>
              </a:p>
            </p:txBody>
          </p:sp>
        </mc:Choice>
        <mc:Fallback xmlns="">
          <p:sp>
            <p:nvSpPr>
              <p:cNvPr id="63" name="Textfeld 62">
                <a:extLst>
                  <a:ext uri="{FF2B5EF4-FFF2-40B4-BE49-F238E27FC236}">
                    <a16:creationId xmlns:a16="http://schemas.microsoft.com/office/drawing/2014/main" id="{D91AE055-DFD1-4B1E-B986-68FDF06E8C91}"/>
                  </a:ext>
                </a:extLst>
              </p:cNvPr>
              <p:cNvSpPr txBox="1">
                <a:spLocks noRot="1" noChangeAspect="1" noMove="1" noResize="1" noEditPoints="1" noAdjustHandles="1" noChangeArrowheads="1" noChangeShapeType="1" noTextEdit="1"/>
              </p:cNvSpPr>
              <p:nvPr/>
            </p:nvSpPr>
            <p:spPr>
              <a:xfrm>
                <a:off x="0" y="5490852"/>
                <a:ext cx="8625773" cy="831309"/>
              </a:xfrm>
              <a:prstGeom prst="rect">
                <a:avLst/>
              </a:prstGeom>
              <a:blipFill>
                <a:blip r:embed="rId2"/>
                <a:stretch>
                  <a:fillRect l="-1060" t="-5882" b="-60294"/>
                </a:stretch>
              </a:blipFill>
            </p:spPr>
            <p:txBody>
              <a:bodyPr/>
              <a:lstStyle/>
              <a:p>
                <a:r>
                  <a:rPr lang="de-DE">
                    <a:noFill/>
                  </a:rPr>
                  <a:t> </a:t>
                </a:r>
              </a:p>
            </p:txBody>
          </p:sp>
        </mc:Fallback>
      </mc:AlternateContent>
      <p:sp>
        <p:nvSpPr>
          <p:cNvPr id="10" name="Rechteck 9">
            <a:extLst>
              <a:ext uri="{FF2B5EF4-FFF2-40B4-BE49-F238E27FC236}">
                <a16:creationId xmlns:a16="http://schemas.microsoft.com/office/drawing/2014/main" id="{C3614F60-CAB9-3CCD-BDE1-6C30BED7D8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06677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58314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Konsumenten (A,B) maximieren bei gegebenen Preisen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oMath>
                </a14:m>
                <a:r>
                  <a:rPr lang="de-DE" sz="2400" dirty="0">
                    <a:latin typeface="Times New Roman" panose="02020603050405020304" pitchFamily="18" charset="0"/>
                    <a:cs typeface="Times New Roman" panose="02020603050405020304" pitchFamily="18" charset="0"/>
                  </a:rPr>
                  <a:t>) und gegebenen Anfangsausstattungen jeweils ihren Nutzen.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kann dabei jeweils als das Budget der Konsumenten (A,B) interpretiert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ergeben sich die Tauschkurven aus den Nachfragenfunktionen</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Unter vollkommener Konkurrenz werden </a:t>
                </a:r>
                <a:r>
                  <a:rPr lang="de-DE" sz="2400">
                    <a:latin typeface="Times New Roman" panose="02020603050405020304" pitchFamily="18" charset="0"/>
                    <a:cs typeface="Times New Roman" panose="02020603050405020304" pitchFamily="18" charset="0"/>
                  </a:rPr>
                  <a:t>sich die</a:t>
                </a:r>
              </a:p>
              <a:p>
                <a:pPr lvl="1"/>
                <a:r>
                  <a:rPr lang="de-DE" sz="2400">
                    <a:latin typeface="Times New Roman" panose="02020603050405020304" pitchFamily="18" charset="0"/>
                    <a:cs typeface="Times New Roman" panose="02020603050405020304" pitchFamily="18" charset="0"/>
                  </a:rPr>
                  <a:t>    Preise </a:t>
                </a:r>
                <a:r>
                  <a:rPr lang="de-DE" sz="2400" dirty="0">
                    <a:latin typeface="Times New Roman" panose="02020603050405020304" pitchFamily="18" charset="0"/>
                    <a:cs typeface="Times New Roman" panose="02020603050405020304" pitchFamily="18" charset="0"/>
                  </a:rPr>
                  <a:t>solange ändern, bis Angebot </a:t>
                </a:r>
                <a:r>
                  <a:rPr lang="de-DE" sz="2400">
                    <a:latin typeface="Times New Roman" panose="02020603050405020304" pitchFamily="18" charset="0"/>
                    <a:cs typeface="Times New Roman" panose="02020603050405020304" pitchFamily="18" charset="0"/>
                  </a:rPr>
                  <a:t>und Nachfrage</a:t>
                </a:r>
              </a:p>
              <a:p>
                <a:pPr lvl="1"/>
                <a:r>
                  <a:rPr lang="de-DE" sz="2400">
                    <a:latin typeface="Times New Roman" panose="02020603050405020304" pitchFamily="18" charset="0"/>
                    <a:cs typeface="Times New Roman" panose="02020603050405020304" pitchFamily="18" charset="0"/>
                  </a:rPr>
                  <a:t>    übereinstimmen</a:t>
                </a:r>
                <a:r>
                  <a:rPr lang="de-DE" sz="2400"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583147"/>
                <a:ext cx="12172951" cy="5456861"/>
              </a:xfrm>
              <a:prstGeom prst="rect">
                <a:avLst/>
              </a:prstGeom>
              <a:blipFill>
                <a:blip r:embed="rId2"/>
                <a:stretch>
                  <a:fillRect l="-701" t="-89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63E956DB-DBE2-A5E1-4F88-E264DA0C131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18565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 und Wohlfahrtstheorie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493939"/>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Im Gleichgewicht („Angebot=Nachfrage“) mit den Preisen </a:t>
                </a:r>
                <a14:m>
                  <m:oMath xmlns:m="http://schemas.openxmlformats.org/officeDocument/2006/math">
                    <m:sSubSup>
                      <m:sSubSupPr>
                        <m:ctrlPr>
                          <a:rPr lang="de-DE" sz="2400" i="1" smtClean="0">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up>
                        <m:r>
                          <a:rPr lang="de-DE" sz="2400" b="0" i="1" smtClean="0">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gilt dann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Aus der allgemeinen Optimalitätsbedingung der Nutzenmaximierung</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𝐺𝑅𝑆</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𝑦</m:t>
                            </m:r>
                          </m:sub>
                        </m:sSub>
                      </m:den>
                    </m:f>
                  </m:oMath>
                </a14:m>
                <a:r>
                  <a:rPr lang="de-DE" sz="2400" dirty="0">
                    <a:latin typeface="Times New Roman" panose="02020603050405020304" pitchFamily="18" charset="0"/>
                    <a:cs typeface="Times New Roman" panose="02020603050405020304" pitchFamily="18" charset="0"/>
                  </a:rPr>
                  <a:t>	(Steigung der Indifferenzkurve = Steigung der Budgetgeraden)</a:t>
                </a: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Folgt</a:t>
                </a:r>
              </a:p>
              <a:p>
                <a:pPr algn="ctr"/>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buAutoNum type="arabicPeriod"/>
                </a:pPr>
                <a:r>
                  <a:rPr lang="de-DE" sz="2400" b="1" u="sng" dirty="0">
                    <a:latin typeface="Times New Roman" panose="02020603050405020304" pitchFamily="18" charset="0"/>
                    <a:cs typeface="Times New Roman" panose="02020603050405020304" pitchFamily="18" charset="0"/>
                  </a:rPr>
                  <a:t>Hauptsatz der Wohlfahrtstheorie</a:t>
                </a:r>
              </a:p>
              <a:p>
                <a:pPr marL="457200" indent="-457200">
                  <a:buAutoNum type="arabicPeriod"/>
                </a:pPr>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Jedes Wettbewerbsgleichgewicht ist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p>
              <a:p>
                <a:pPr algn="ctr"/>
                <a:endParaRPr lang="de-DE" sz="2400" b="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493939"/>
                <a:ext cx="12172951" cy="5456861"/>
              </a:xfrm>
              <a:prstGeom prst="rect">
                <a:avLst/>
              </a:prstGeom>
              <a:blipFill>
                <a:blip r:embed="rId2"/>
                <a:stretch>
                  <a:fillRect l="-802" t="-894" b="-1765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D4877332-6E9A-8144-2C53-A9CBD1ABA6E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78569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84896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84896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755589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43088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72268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793732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0746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742960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752674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60060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84567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294952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330637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E4E7159B-62E5-4B9F-80CA-A0BD0C9B8233}"/>
              </a:ext>
            </a:extLst>
          </p:cNvPr>
          <p:cNvSpPr txBox="1"/>
          <p:nvPr/>
        </p:nvSpPr>
        <p:spPr>
          <a:xfrm>
            <a:off x="2715594" y="3375101"/>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4368968" y="3899212"/>
            <a:ext cx="364762" cy="382358"/>
          </a:xfrm>
          <a:prstGeom prst="rect">
            <a:avLst/>
          </a:prstGeom>
          <a:noFill/>
        </p:spPr>
        <p:txBody>
          <a:bodyPr wrap="square" rtlCol="0">
            <a:spAutoFit/>
          </a:bodyPr>
          <a:lstStyle/>
          <a:p>
            <a:r>
              <a:rPr lang="de-DE" dirty="0"/>
              <a:t>I</a:t>
            </a:r>
            <a:r>
              <a:rPr lang="de-DE" baseline="-25000" dirty="0"/>
              <a:t>A</a:t>
            </a:r>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65EED1DB-344B-4B8A-861E-DABAF01A5C34}"/>
                  </a:ext>
                </a:extLst>
              </p:cNvPr>
              <p:cNvSpPr txBox="1"/>
              <p:nvPr/>
            </p:nvSpPr>
            <p:spPr>
              <a:xfrm>
                <a:off x="1087167" y="2442334"/>
                <a:ext cx="2316412" cy="733727"/>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Steigung </a:t>
                </a:r>
                <a14:m>
                  <m:oMath xmlns:m="http://schemas.openxmlformats.org/officeDocument/2006/math">
                    <m:r>
                      <a:rPr lang="de-DE" sz="2400" b="0" i="0"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oMath>
                </a14:m>
                <a:r>
                  <a:rPr lang="de-DE" sz="2400" dirty="0"/>
                  <a:t> </a:t>
                </a:r>
                <a:endParaRPr lang="de-DE" sz="2400" baseline="-25000" dirty="0"/>
              </a:p>
            </p:txBody>
          </p:sp>
        </mc:Choice>
        <mc:Fallback xmlns="">
          <p:sp>
            <p:nvSpPr>
              <p:cNvPr id="29" name="Textfeld 28">
                <a:extLst>
                  <a:ext uri="{FF2B5EF4-FFF2-40B4-BE49-F238E27FC236}">
                    <a16:creationId xmlns:a16="http://schemas.microsoft.com/office/drawing/2014/main" id="{65EED1DB-344B-4B8A-861E-DABAF01A5C34}"/>
                  </a:ext>
                </a:extLst>
              </p:cNvPr>
              <p:cNvSpPr txBox="1">
                <a:spLocks noRot="1" noChangeAspect="1" noMove="1" noResize="1" noEditPoints="1" noAdjustHandles="1" noChangeArrowheads="1" noChangeShapeType="1" noTextEdit="1"/>
              </p:cNvSpPr>
              <p:nvPr/>
            </p:nvSpPr>
            <p:spPr>
              <a:xfrm>
                <a:off x="1087167" y="2442334"/>
                <a:ext cx="2316412" cy="733727"/>
              </a:xfrm>
              <a:prstGeom prst="rect">
                <a:avLst/>
              </a:prstGeom>
              <a:blipFill>
                <a:blip r:embed="rId2"/>
                <a:stretch>
                  <a:fillRect l="-3947"/>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cxnSp>
        <p:nvCxnSpPr>
          <p:cNvPr id="32" name="Gerader Verbinder 31">
            <a:extLst>
              <a:ext uri="{FF2B5EF4-FFF2-40B4-BE49-F238E27FC236}">
                <a16:creationId xmlns:a16="http://schemas.microsoft.com/office/drawing/2014/main" id="{A2DA1536-4A10-4033-A579-EB1DDB94B9DA}"/>
              </a:ext>
            </a:extLst>
          </p:cNvPr>
          <p:cNvCxnSpPr>
            <a:cxnSpLocks/>
          </p:cNvCxnSpPr>
          <p:nvPr/>
        </p:nvCxnSpPr>
        <p:spPr>
          <a:xfrm>
            <a:off x="244029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feld 33">
            <a:extLst>
              <a:ext uri="{FF2B5EF4-FFF2-40B4-BE49-F238E27FC236}">
                <a16:creationId xmlns:a16="http://schemas.microsoft.com/office/drawing/2014/main" id="{35B31082-BE7B-4268-BFD4-CFCDBEB1FC28}"/>
              </a:ext>
            </a:extLst>
          </p:cNvPr>
          <p:cNvSpPr txBox="1"/>
          <p:nvPr/>
        </p:nvSpPr>
        <p:spPr>
          <a:xfrm>
            <a:off x="3644628" y="3178093"/>
            <a:ext cx="279896" cy="1011944"/>
          </a:xfrm>
          <a:prstGeom prst="rect">
            <a:avLst/>
          </a:prstGeom>
          <a:noFill/>
        </p:spPr>
        <p:txBody>
          <a:bodyPr wrap="square" rtlCol="0">
            <a:spAutoFit/>
          </a:bodyPr>
          <a:lstStyle/>
          <a:p>
            <a:r>
              <a:rPr lang="de-DE" sz="6000" dirty="0"/>
              <a:t>.</a:t>
            </a:r>
          </a:p>
        </p:txBody>
      </p:sp>
      <p:sp>
        <p:nvSpPr>
          <p:cNvPr id="37" name="Textfeld 36">
            <a:extLst>
              <a:ext uri="{FF2B5EF4-FFF2-40B4-BE49-F238E27FC236}">
                <a16:creationId xmlns:a16="http://schemas.microsoft.com/office/drawing/2014/main" id="{A198B100-FC6A-4E46-96C8-9451C69CA7D9}"/>
              </a:ext>
            </a:extLst>
          </p:cNvPr>
          <p:cNvSpPr txBox="1"/>
          <p:nvPr/>
        </p:nvSpPr>
        <p:spPr>
          <a:xfrm>
            <a:off x="3964290" y="3534853"/>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Wettbewerbsgleichgewicht</a:t>
            </a:r>
            <a:endParaRPr lang="de-DE" sz="2400" baseline="-25000" dirty="0">
              <a:latin typeface="Times New Roman" panose="02020603050405020304" pitchFamily="18" charset="0"/>
              <a:cs typeface="Times New Roman" panose="02020603050405020304" pitchFamily="18" charset="0"/>
            </a:endParaRPr>
          </a:p>
        </p:txBody>
      </p:sp>
      <p:sp>
        <p:nvSpPr>
          <p:cNvPr id="38" name="Textfeld 37">
            <a:extLst>
              <a:ext uri="{FF2B5EF4-FFF2-40B4-BE49-F238E27FC236}">
                <a16:creationId xmlns:a16="http://schemas.microsoft.com/office/drawing/2014/main" id="{E00FDCD9-5E10-468A-B2EB-46118EF94831}"/>
              </a:ext>
            </a:extLst>
          </p:cNvPr>
          <p:cNvSpPr txBox="1"/>
          <p:nvPr/>
        </p:nvSpPr>
        <p:spPr>
          <a:xfrm>
            <a:off x="3321236" y="3691055"/>
            <a:ext cx="430261" cy="467349"/>
          </a:xfrm>
          <a:prstGeom prst="rect">
            <a:avLst/>
          </a:prstGeom>
          <a:noFill/>
        </p:spPr>
        <p:txBody>
          <a:bodyPr wrap="square" rtlCol="0">
            <a:spAutoFit/>
          </a:bodyPr>
          <a:lstStyle/>
          <a:p>
            <a:r>
              <a:rPr lang="de-DE" sz="2400" dirty="0"/>
              <a:t>M</a:t>
            </a:r>
            <a:endParaRPr lang="de-DE" sz="2400" baseline="-25000" dirty="0"/>
          </a:p>
        </p:txBody>
      </p:sp>
      <p:sp>
        <p:nvSpPr>
          <p:cNvPr id="25" name="Textfeld 24">
            <a:extLst>
              <a:ext uri="{FF2B5EF4-FFF2-40B4-BE49-F238E27FC236}">
                <a16:creationId xmlns:a16="http://schemas.microsoft.com/office/drawing/2014/main" id="{5538ACCE-190D-49E9-931A-CDB154A2DBAF}"/>
              </a:ext>
            </a:extLst>
          </p:cNvPr>
          <p:cNvSpPr txBox="1"/>
          <p:nvPr/>
        </p:nvSpPr>
        <p:spPr>
          <a:xfrm>
            <a:off x="4711431" y="3876902"/>
            <a:ext cx="279896" cy="1011944"/>
          </a:xfrm>
          <a:prstGeom prst="rect">
            <a:avLst/>
          </a:prstGeom>
          <a:noFill/>
        </p:spPr>
        <p:txBody>
          <a:bodyPr wrap="square" rtlCol="0">
            <a:spAutoFit/>
          </a:bodyPr>
          <a:lstStyle/>
          <a:p>
            <a:r>
              <a:rPr lang="de-DE" sz="6000" dirty="0"/>
              <a:t>.</a:t>
            </a:r>
          </a:p>
        </p:txBody>
      </p:sp>
      <p:sp>
        <p:nvSpPr>
          <p:cNvPr id="27" name="Textfeld 26">
            <a:extLst>
              <a:ext uri="{FF2B5EF4-FFF2-40B4-BE49-F238E27FC236}">
                <a16:creationId xmlns:a16="http://schemas.microsoft.com/office/drawing/2014/main" id="{3A941B08-E9E3-4332-9E50-032C5C410820}"/>
              </a:ext>
            </a:extLst>
          </p:cNvPr>
          <p:cNvSpPr txBox="1"/>
          <p:nvPr/>
        </p:nvSpPr>
        <p:spPr>
          <a:xfrm>
            <a:off x="4878012" y="4231994"/>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Anfangsausstattung</a:t>
            </a:r>
            <a:endParaRPr lang="de-DE" sz="2400" baseline="-25000" dirty="0">
              <a:latin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4D4C263F-9530-2F6F-A575-04A94AD24E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161927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2888</Words>
  <Application>Microsoft Office PowerPoint</Application>
  <PresentationFormat>Breitbild</PresentationFormat>
  <Paragraphs>372</Paragraphs>
  <Slides>32</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32</vt:i4>
      </vt:variant>
    </vt:vector>
  </HeadingPairs>
  <TitlesOfParts>
    <vt:vector size="40" baseType="lpstr">
      <vt:lpstr>Arial</vt:lpstr>
      <vt:lpstr>Calibri</vt:lpstr>
      <vt:lpstr>Calibri Light</vt:lpstr>
      <vt:lpstr>Cambria Math</vt:lpstr>
      <vt:lpstr>Symbol</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Köster, Bernhard Johannes</cp:lastModifiedBy>
  <cp:revision>501</cp:revision>
  <cp:lastPrinted>2022-03-02T23:29:14Z</cp:lastPrinted>
  <dcterms:created xsi:type="dcterms:W3CDTF">2019-02-11T10:45:01Z</dcterms:created>
  <dcterms:modified xsi:type="dcterms:W3CDTF">2025-03-31T14:48:51Z</dcterms:modified>
</cp:coreProperties>
</file>