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1421" r:id="rId2"/>
    <p:sldId id="1401" r:id="rId3"/>
    <p:sldId id="1422" r:id="rId4"/>
    <p:sldId id="1402" r:id="rId5"/>
    <p:sldId id="1423" r:id="rId6"/>
    <p:sldId id="1403" r:id="rId7"/>
    <p:sldId id="1424"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1" autoAdjust="0"/>
    <p:restoredTop sz="94660"/>
  </p:normalViewPr>
  <p:slideViewPr>
    <p:cSldViewPr snapToGrid="0">
      <p:cViewPr varScale="1">
        <p:scale>
          <a:sx n="69" d="100"/>
          <a:sy n="69" d="100"/>
        </p:scale>
        <p:origin x="3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2711A-E833-4243-853E-A460FA56650B}" type="datetimeFigureOut">
              <a:rPr lang="de-DE" smtClean="0"/>
              <a:t>22.04.2024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0CDFBE-A412-4047-B5CB-75903009A5E0}" type="slidenum">
              <a:rPr lang="de-DE" smtClean="0"/>
              <a:t>‹Nr.›</a:t>
            </a:fld>
            <a:endParaRPr lang="de-DE"/>
          </a:p>
        </p:txBody>
      </p:sp>
    </p:spTree>
    <p:extLst>
      <p:ext uri="{BB962C8B-B14F-4D97-AF65-F5344CB8AC3E}">
        <p14:creationId xmlns:p14="http://schemas.microsoft.com/office/powerpoint/2010/main" val="1165745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828611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9450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03003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661136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224689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32613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051567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F7841-0B31-6B05-D10A-7EF04CD2DBF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8A069E2-B324-442A-510D-1E3B33770A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8B1C033-5E16-349E-94D2-C2C78E8F873E}"/>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D5814760-5890-14B3-B960-DF87BC14ED7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5EF13E-A656-50FB-71C6-C231A6121E8E}"/>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801862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8A4147-4B60-09E7-70AB-5C6EAB94945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7990797-B698-D4A3-25CD-500480961E8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6264256-542E-1EAC-52AB-8D3D08B7004D}"/>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1A83F6B5-A649-389F-C6F2-987BADC0FBD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847C717-031B-264C-B13A-B76294C9739B}"/>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683065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FFCCBF0-AF4C-3DBB-9E40-E3A69DD89C0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26B1A28-2CC2-108C-F81A-389189B3E94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20D046F-57E0-54CD-5ECA-B2CCD662CF04}"/>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ED7711B2-94A6-15C4-2961-AF103BA5F07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055C8E6-1FB9-979F-AE28-EF8B73B95874}"/>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301808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DB1608-497E-0C17-A122-7899505E9BA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A511B65-B492-2035-0F6B-CA7A2FA93F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B132CE5-AB23-FF05-E50B-084CCAAC293B}"/>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076DEF25-AAEB-CF55-6DC2-4546C9FEEE7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0B97195-0307-D2AE-098B-1BB5054191A0}"/>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188636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6B2DC-714F-4092-37C2-B2118C9A02A8}"/>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82BC209-3A94-04A2-507F-77A020622C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99611BB-CB7E-0CE4-DAF0-0143221ACC00}"/>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F544620F-6F3A-84E7-277F-5DBA49EC422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FC342F1-B981-04EC-60EA-2F6199522787}"/>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1697104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3307C-B513-79AC-4BD2-8B6763B24BF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AE59D34-AC09-4756-83F7-772582BC15E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A9BC8FF-A40D-9568-F2B7-8175FBB6263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B923EF77-F77C-243A-4BBB-D0B947D26DAA}"/>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6" name="Fußzeilenplatzhalter 5">
            <a:extLst>
              <a:ext uri="{FF2B5EF4-FFF2-40B4-BE49-F238E27FC236}">
                <a16:creationId xmlns:a16="http://schemas.microsoft.com/office/drawing/2014/main" id="{D7DEA251-0C79-7B50-5DD3-6AF39AABBBA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D63BF63-9BE0-C7A2-CA1C-ECF790BB62BF}"/>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1995804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160AFD-919D-5C1E-2ACC-B5091C6A56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78399B4-5D89-DA11-D152-28FAA2B638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AB4C20C-7E16-EDB3-31A2-F1E88E997EE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3A97F46-2E56-C062-4DAE-B2AF284A2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4632E43-6EF3-68BE-DBBF-EF58D1489D4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8F69A66-D604-21B1-00ED-F539186055F3}"/>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8" name="Fußzeilenplatzhalter 7">
            <a:extLst>
              <a:ext uri="{FF2B5EF4-FFF2-40B4-BE49-F238E27FC236}">
                <a16:creationId xmlns:a16="http://schemas.microsoft.com/office/drawing/2014/main" id="{A494FAD7-624C-8E8A-30D4-5819489C07B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7B9888A-060A-7F60-A9A8-DC7FDF66E93F}"/>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261062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902704-F5E4-45BE-48E8-8CD263C3B36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210C3805-3D8E-4321-AFAA-C40E911E082D}"/>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4" name="Fußzeilenplatzhalter 3">
            <a:extLst>
              <a:ext uri="{FF2B5EF4-FFF2-40B4-BE49-F238E27FC236}">
                <a16:creationId xmlns:a16="http://schemas.microsoft.com/office/drawing/2014/main" id="{ECF4F299-4A43-F409-186D-034F30937DE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320D306-7886-36BE-C91D-C692A317B3E5}"/>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286399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1D6C1A-876E-D3AD-81D6-B9FBD7A0E045}"/>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3" name="Fußzeilenplatzhalter 2">
            <a:extLst>
              <a:ext uri="{FF2B5EF4-FFF2-40B4-BE49-F238E27FC236}">
                <a16:creationId xmlns:a16="http://schemas.microsoft.com/office/drawing/2014/main" id="{EF2BFE50-B0CD-5C55-A19D-400B48F7363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7DC5DD1-BF38-6249-B0EB-3A1BC657E545}"/>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345024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9D96C1-90DD-F6F8-EBCA-2C91D5ACD3F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B6B2286-05B8-FDE4-D4DF-C9B9A9B98D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21669F1-DA02-BD0B-BD3E-0E7F121B59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A46EF76-C54B-2EF1-B3C3-A068B7520F44}"/>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6" name="Fußzeilenplatzhalter 5">
            <a:extLst>
              <a:ext uri="{FF2B5EF4-FFF2-40B4-BE49-F238E27FC236}">
                <a16:creationId xmlns:a16="http://schemas.microsoft.com/office/drawing/2014/main" id="{5F1FE139-5474-4777-8BF1-A9F4C72F01B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490077B-EF96-DB6C-20F5-5AEB707D66D2}"/>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146652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B8D92E-299C-C60D-EB5B-87B408FD230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5B88726-D09D-971C-7F4F-C6CC4BD651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1B28CD7-7D3F-B7C0-93FF-EB5205A2C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9718B70-330B-59F1-C9E4-82D9CED87C63}"/>
              </a:ext>
            </a:extLst>
          </p:cNvPr>
          <p:cNvSpPr>
            <a:spLocks noGrp="1"/>
          </p:cNvSpPr>
          <p:nvPr>
            <p:ph type="dt" sz="half" idx="10"/>
          </p:nvPr>
        </p:nvSpPr>
        <p:spPr/>
        <p:txBody>
          <a:bodyPr/>
          <a:lstStyle/>
          <a:p>
            <a:fld id="{C710372D-E517-4555-882E-E97BD6271C5D}" type="datetimeFigureOut">
              <a:rPr lang="de-DE" smtClean="0"/>
              <a:t>22.04.2024</a:t>
            </a:fld>
            <a:endParaRPr lang="de-DE"/>
          </a:p>
        </p:txBody>
      </p:sp>
      <p:sp>
        <p:nvSpPr>
          <p:cNvPr id="6" name="Fußzeilenplatzhalter 5">
            <a:extLst>
              <a:ext uri="{FF2B5EF4-FFF2-40B4-BE49-F238E27FC236}">
                <a16:creationId xmlns:a16="http://schemas.microsoft.com/office/drawing/2014/main" id="{C255465A-49F7-B45B-6CA0-DCA30D3F15B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48F7440-4BE1-D728-0F12-D0788E678B0F}"/>
              </a:ext>
            </a:extLst>
          </p:cNvPr>
          <p:cNvSpPr>
            <a:spLocks noGrp="1"/>
          </p:cNvSpPr>
          <p:nvPr>
            <p:ph type="sldNum" sz="quarter" idx="12"/>
          </p:nvPr>
        </p:nvSpPr>
        <p:spPr/>
        <p:txBody>
          <a:bodyPr/>
          <a:lstStyle/>
          <a:p>
            <a:fld id="{7C4E945D-DFD0-44CD-ACAF-BF95D3D25AF4}" type="slidenum">
              <a:rPr lang="de-DE" smtClean="0"/>
              <a:t>‹Nr.›</a:t>
            </a:fld>
            <a:endParaRPr lang="de-DE"/>
          </a:p>
        </p:txBody>
      </p:sp>
    </p:spTree>
    <p:extLst>
      <p:ext uri="{BB962C8B-B14F-4D97-AF65-F5344CB8AC3E}">
        <p14:creationId xmlns:p14="http://schemas.microsoft.com/office/powerpoint/2010/main" val="2542126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5CE00A2-7618-5436-9ABC-A5898470C0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D03DD59-BAA1-3940-8CE9-D8D1DCFC2F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CA2C7D8-317E-2643-B4AE-A79A105D2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10372D-E517-4555-882E-E97BD6271C5D}" type="datetimeFigureOut">
              <a:rPr lang="de-DE" smtClean="0"/>
              <a:t>22.04.2024</a:t>
            </a:fld>
            <a:endParaRPr lang="de-DE"/>
          </a:p>
        </p:txBody>
      </p:sp>
      <p:sp>
        <p:nvSpPr>
          <p:cNvPr id="5" name="Fußzeilenplatzhalter 4">
            <a:extLst>
              <a:ext uri="{FF2B5EF4-FFF2-40B4-BE49-F238E27FC236}">
                <a16:creationId xmlns:a16="http://schemas.microsoft.com/office/drawing/2014/main" id="{2B6DAE8A-BF08-32E3-0860-7149B8C1BA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E3D94040-8DDE-CC0E-05A3-43F2F8C949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C4E945D-DFD0-44CD-ACAF-BF95D3D25AF4}" type="slidenum">
              <a:rPr lang="de-DE" smtClean="0"/>
              <a:t>‹Nr.›</a:t>
            </a:fld>
            <a:endParaRPr lang="de-DE"/>
          </a:p>
        </p:txBody>
      </p:sp>
    </p:spTree>
    <p:extLst>
      <p:ext uri="{BB962C8B-B14F-4D97-AF65-F5344CB8AC3E}">
        <p14:creationId xmlns:p14="http://schemas.microsoft.com/office/powerpoint/2010/main" val="1283202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conpapers.wiwi.kit.edu/downloads/KITe_WP_9.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www.bundeswahlleiter.de/bundestagswahlen/2021/ergebnisse/bund-99.html#sitze2"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90442"/>
            <a:ext cx="3536575" cy="492867"/>
          </a:xfrm>
          <a:prstGeom prst="rect">
            <a:avLst/>
          </a:prstGeom>
          <a:noFill/>
        </p:spPr>
        <p:txBody>
          <a:bodyPr wrap="square" rtlCol="0">
            <a:noAutofit/>
          </a:bodyPr>
          <a:lstStyle/>
          <a:p>
            <a:pPr algn="ctr"/>
            <a:r>
              <a:rPr lang="en-US" sz="2400" b="1" dirty="0"/>
              <a:t>UK-</a:t>
            </a:r>
            <a:r>
              <a:rPr lang="en-US" sz="2400" b="1" dirty="0" err="1"/>
              <a:t>Unterhauswahlen</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559030" y="804825"/>
            <a:ext cx="8443653" cy="5078313"/>
          </a:xfrm>
          <a:prstGeom prst="rect">
            <a:avLst/>
          </a:prstGeom>
          <a:noFill/>
        </p:spPr>
        <p:txBody>
          <a:bodyPr wrap="square">
            <a:spAutoFit/>
          </a:bodyPr>
          <a:lstStyle/>
          <a:p>
            <a:pPr marL="285750" indent="-285750" algn="l">
              <a:buFont typeface="Arial" panose="020B0604020202020204" pitchFamily="34" charset="0"/>
              <a:buChar char="•"/>
            </a:pPr>
            <a:r>
              <a:rPr lang="de-DE" b="1" i="0">
                <a:solidFill>
                  <a:srgbClr val="000000"/>
                </a:solidFill>
                <a:effectLst/>
                <a:latin typeface="arial" panose="020B0604020202020204" pitchFamily="34" charset="0"/>
              </a:rPr>
              <a:t>Relative Mehrheitswahl</a:t>
            </a:r>
            <a:r>
              <a:rPr lang="de-DE" b="0" i="0">
                <a:solidFill>
                  <a:srgbClr val="000000"/>
                </a:solidFill>
                <a:effectLst/>
                <a:latin typeface="arial" panose="020B0604020202020204" pitchFamily="34" charset="0"/>
              </a:rPr>
              <a:t> in 650 Einmandatswahlkreisen.</a:t>
            </a:r>
          </a:p>
          <a:p>
            <a:pPr marL="285750" indent="-285750" algn="l">
              <a:buFont typeface="Arial" panose="020B0604020202020204" pitchFamily="34" charset="0"/>
              <a:buChar char="•"/>
            </a:pPr>
            <a:endParaRPr lang="de-DE"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b="1">
                <a:solidFill>
                  <a:srgbClr val="000000"/>
                </a:solidFill>
                <a:latin typeface="arial" panose="020B0604020202020204" pitchFamily="34" charset="0"/>
              </a:rPr>
              <a:t>Alle Wahlberechtigten haben eine Stimme</a:t>
            </a:r>
            <a:r>
              <a:rPr lang="de-DE" b="1" i="0">
                <a:solidFill>
                  <a:srgbClr val="000000"/>
                </a:solidFill>
                <a:effectLst/>
                <a:latin typeface="arial" panose="020B0604020202020204" pitchFamily="34" charset="0"/>
              </a:rPr>
              <a:t>:</a:t>
            </a:r>
            <a:r>
              <a:rPr lang="de-DE" b="0" i="0">
                <a:solidFill>
                  <a:srgbClr val="000000"/>
                </a:solidFill>
                <a:effectLst/>
                <a:latin typeface="arial" panose="020B0604020202020204" pitchFamily="34" charset="0"/>
              </a:rPr>
              <a:t> Eine Stimme für eine Person im Wahlkreis. Gewählt ist, wer die meisten Stimmen im Wahlkreis erhält.</a:t>
            </a:r>
          </a:p>
          <a:p>
            <a:pPr marL="285750" indent="-285750" algn="l">
              <a:buFont typeface="Arial" panose="020B0604020202020204" pitchFamily="34" charset="0"/>
              <a:buChar char="•"/>
            </a:pPr>
            <a:endParaRPr lang="de-DE" b="1"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b="1" i="0">
                <a:solidFill>
                  <a:srgbClr val="000000"/>
                </a:solidFill>
                <a:effectLst/>
                <a:latin typeface="arial" panose="020B0604020202020204" pitchFamily="34" charset="0"/>
              </a:rPr>
              <a:t>The Winner takes it all:</a:t>
            </a:r>
            <a:r>
              <a:rPr lang="de-DE" b="0" i="0">
                <a:solidFill>
                  <a:srgbClr val="000000"/>
                </a:solidFill>
                <a:effectLst/>
                <a:latin typeface="arial" panose="020B0604020202020204" pitchFamily="34" charset="0"/>
              </a:rPr>
              <a:t> Die Stimmen der Unterlegenen „verfallen“.</a:t>
            </a:r>
          </a:p>
          <a:p>
            <a:pPr marL="285750" indent="-285750">
              <a:buFont typeface="Arial" panose="020B0604020202020204" pitchFamily="34" charset="0"/>
              <a:buChar char="•"/>
            </a:pPr>
            <a:endParaRPr lang="de-DE" b="1" i="0">
              <a:solidFill>
                <a:srgbClr val="000000"/>
              </a:solidFill>
              <a:effectLst/>
              <a:latin typeface="arial" panose="020B0604020202020204" pitchFamily="34" charset="0"/>
            </a:endParaRPr>
          </a:p>
          <a:p>
            <a:pPr marL="285750" indent="-285750">
              <a:buFont typeface="Arial" panose="020B0604020202020204" pitchFamily="34" charset="0"/>
              <a:buChar char="•"/>
            </a:pPr>
            <a:r>
              <a:rPr lang="de-DE" b="1" i="0">
                <a:solidFill>
                  <a:srgbClr val="000000"/>
                </a:solidFill>
                <a:effectLst/>
                <a:latin typeface="arial" panose="020B0604020202020204" pitchFamily="34" charset="0"/>
              </a:rPr>
              <a:t>Regierungsbildung: </a:t>
            </a:r>
            <a:r>
              <a:rPr lang="de-DE" i="0">
                <a:solidFill>
                  <a:srgbClr val="000000"/>
                </a:solidFill>
                <a:effectLst/>
                <a:latin typeface="arial" panose="020B0604020202020204" pitchFamily="34" charset="0"/>
              </a:rPr>
              <a:t>Die Partei mit der Mehrheit der Sitze im Unterhaus wird mit der Regierungsbildung beauftragt.</a:t>
            </a:r>
          </a:p>
          <a:p>
            <a:endParaRPr lang="de-DE">
              <a:solidFill>
                <a:srgbClr val="000000"/>
              </a:solidFill>
              <a:latin typeface="arial" panose="020B0604020202020204" pitchFamily="34" charset="0"/>
            </a:endParaRPr>
          </a:p>
          <a:p>
            <a:r>
              <a:rPr lang="de-DE" i="0" u="sng">
                <a:solidFill>
                  <a:srgbClr val="000000"/>
                </a:solidFill>
                <a:effectLst/>
                <a:latin typeface="arial" panose="020B0604020202020204" pitchFamily="34" charset="0"/>
              </a:rPr>
              <a:t>Anmerkungen:</a:t>
            </a:r>
          </a:p>
          <a:p>
            <a:endParaRPr lang="de-DE"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i="0">
                <a:solidFill>
                  <a:srgbClr val="000000"/>
                </a:solidFill>
                <a:effectLst/>
                <a:latin typeface="arial" panose="020B0604020202020204" pitchFamily="34" charset="0"/>
              </a:rPr>
              <a:t>Aufgrund des Wahlrechts waren bisher keine Koalitionen notwendig.</a:t>
            </a:r>
          </a:p>
          <a:p>
            <a:pPr marL="285750" indent="-285750">
              <a:buFont typeface="Wingdings" panose="05000000000000000000" pitchFamily="2" charset="2"/>
              <a:buChar char="Ø"/>
            </a:pPr>
            <a:endParaRPr lang="de-DE"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i="0">
                <a:solidFill>
                  <a:srgbClr val="000000"/>
                </a:solidFill>
                <a:effectLst/>
                <a:latin typeface="arial" panose="020B0604020202020204" pitchFamily="34" charset="0"/>
              </a:rPr>
              <a:t>Aufgrund des Wahlrechts ist eine </a:t>
            </a:r>
            <a:r>
              <a:rPr lang="de-DE">
                <a:solidFill>
                  <a:srgbClr val="000000"/>
                </a:solidFill>
                <a:latin typeface="arial" panose="020B0604020202020204" pitchFamily="34" charset="0"/>
              </a:rPr>
              <a:t>Umkehr der Mehrheitsverhältnisse – Stimmenmehrheit vs. Sitzmehrheit – möglich z.B. (1951/Cons. 1974/Labour)</a:t>
            </a:r>
            <a:endParaRPr lang="de-DE" i="0">
              <a:solidFill>
                <a:srgbClr val="000000"/>
              </a:solidFill>
              <a:effectLst/>
              <a:latin typeface="arial" panose="020B0604020202020204" pitchFamily="34" charset="0"/>
            </a:endParaRPr>
          </a:p>
          <a:p>
            <a:pPr algn="l"/>
            <a:endParaRPr lang="de-DE" b="0" i="0">
              <a:solidFill>
                <a:srgbClr val="000000"/>
              </a:solidFill>
              <a:effectLst/>
              <a:latin typeface="arial" panose="020B0604020202020204" pitchFamily="34" charset="0"/>
            </a:endParaRPr>
          </a:p>
          <a:p>
            <a:pPr algn="l"/>
            <a:endParaRPr lang="de-DE"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37746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6921317" y="115380"/>
            <a:ext cx="3536575" cy="492867"/>
          </a:xfrm>
          <a:prstGeom prst="rect">
            <a:avLst/>
          </a:prstGeom>
          <a:noFill/>
        </p:spPr>
        <p:txBody>
          <a:bodyPr wrap="square" rtlCol="0">
            <a:noAutofit/>
          </a:bodyPr>
          <a:lstStyle/>
          <a:p>
            <a:pPr algn="ctr"/>
            <a:r>
              <a:rPr lang="en-US" sz="2400" b="1" dirty="0"/>
              <a:t>UK-</a:t>
            </a:r>
            <a:r>
              <a:rPr lang="en-US" sz="2400" b="1" dirty="0" err="1"/>
              <a:t>Unterhauswahlen</a:t>
            </a:r>
            <a:endParaRPr lang="en-US" sz="2400" b="1" dirty="0"/>
          </a:p>
        </p:txBody>
      </p:sp>
      <p:pic>
        <p:nvPicPr>
          <p:cNvPr id="4" name="Grafik 3"/>
          <p:cNvPicPr>
            <a:picLocks noChangeAspect="1"/>
          </p:cNvPicPr>
          <p:nvPr/>
        </p:nvPicPr>
        <p:blipFill>
          <a:blip r:embed="rId3"/>
          <a:stretch>
            <a:fillRect/>
          </a:stretch>
        </p:blipFill>
        <p:spPr>
          <a:xfrm>
            <a:off x="521020" y="-38611"/>
            <a:ext cx="6279776" cy="6769365"/>
          </a:xfrm>
          <a:prstGeom prst="rect">
            <a:avLst/>
          </a:prstGeom>
        </p:spPr>
      </p:pic>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0860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4449571" cy="492867"/>
          </a:xfrm>
          <a:prstGeom prst="rect">
            <a:avLst/>
          </a:prstGeom>
          <a:noFill/>
        </p:spPr>
        <p:txBody>
          <a:bodyPr wrap="square" rtlCol="0">
            <a:noAutofit/>
          </a:bodyPr>
          <a:lstStyle/>
          <a:p>
            <a:pPr algn="ctr"/>
            <a:r>
              <a:rPr lang="en-US" sz="2400" b="1"/>
              <a:t>USA-Präsidenten:innenwahl</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9092629" cy="6207630"/>
          </a:xfrm>
          <a:prstGeom prst="rect">
            <a:avLst/>
          </a:prstGeom>
          <a:noFill/>
        </p:spPr>
        <p:txBody>
          <a:bodyPr wrap="square">
            <a:noAutofit/>
          </a:bodyPr>
          <a:lstStyle/>
          <a:p>
            <a:pPr marL="285750" indent="-285750">
              <a:buFont typeface="Arial" panose="020B0604020202020204" pitchFamily="34" charset="0"/>
              <a:buChar char="•"/>
            </a:pPr>
            <a:r>
              <a:rPr lang="de-DE" sz="1600" b="1">
                <a:solidFill>
                  <a:srgbClr val="000000"/>
                </a:solidFill>
                <a:latin typeface="arial" panose="020B0604020202020204" pitchFamily="34" charset="0"/>
              </a:rPr>
              <a:t>Alle Wahlberechtigten haben eine Stimme</a:t>
            </a:r>
            <a:r>
              <a:rPr lang="de-DE" sz="1600" b="0" i="0">
                <a:solidFill>
                  <a:srgbClr val="000000"/>
                </a:solidFill>
                <a:effectLst/>
                <a:latin typeface="arial" panose="020B0604020202020204" pitchFamily="34" charset="0"/>
              </a:rPr>
              <a:t> für eine Partei oder eine Person in ihrem Bundesstaat (s.u.)</a:t>
            </a:r>
          </a:p>
          <a:p>
            <a:pPr marL="285750" indent="-285750" algn="l">
              <a:buFont typeface="Arial" panose="020B0604020202020204" pitchFamily="34" charset="0"/>
              <a:buChar char="•"/>
            </a:pP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Die Präsident:in wird über eine indirekte Wahl über das Electoral College(EC) gewählt. Jeder Bundesstaat + Washington D.C. entsendet eine festgelegte Zahl von Wahlmännern in das EC.</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a:solidFill>
                  <a:srgbClr val="000000"/>
                </a:solidFill>
                <a:latin typeface="arial" panose="020B0604020202020204" pitchFamily="34" charset="0"/>
              </a:rPr>
              <a:t>Meistens gilt die relative Mehrheitswahl bzgl. der Parteien, die das EC für die jeweiligen Bundesstaaten besetzen</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In 48 Bundesstaaten und Washington D.C. gilt die Regel „the winner-takes-all“</a:t>
            </a: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In Nebraska und Maine werden zwei Personen für das EC nach der Regel „the winner-takes-all“ bestimmt, die anderen drei Personen (1/Maine, 2/Nebraska) werden in den Einerwahlkreisen zur Wahl des Repräsentantenhauses gewählt. In Nebraska erfolgt dies mit relativer Mehrheitswahl, in Maine in einer </a:t>
            </a:r>
            <a:r>
              <a:rPr lang="de-DE" sz="1600">
                <a:solidFill>
                  <a:srgbClr val="000000"/>
                </a:solidFill>
                <a:latin typeface="arial" panose="020B0604020202020204" pitchFamily="34" charset="0"/>
              </a:rPr>
              <a:t>Stichwahl (</a:t>
            </a:r>
            <a:r>
              <a:rPr lang="en-US" altLang="de-DE" sz="1600">
                <a:solidFill>
                  <a:srgbClr val="000000"/>
                </a:solidFill>
                <a:latin typeface="arial" panose="020B0604020202020204" pitchFamily="34" charset="0"/>
              </a:rPr>
              <a:t>Sukzessive Veto-Regel).</a:t>
            </a:r>
          </a:p>
          <a:p>
            <a:pPr marL="285750" indent="-285750" algn="l">
              <a:buFont typeface="Arial" panose="020B0604020202020204" pitchFamily="34" charset="0"/>
              <a:buChar char="•"/>
            </a:pPr>
            <a:endParaRPr lang="en-US" alt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en-US" altLang="de-DE" sz="1600">
                <a:solidFill>
                  <a:srgbClr val="000000"/>
                </a:solidFill>
                <a:latin typeface="arial" panose="020B0604020202020204" pitchFamily="34" charset="0"/>
              </a:rPr>
              <a:t>Die Personen im EC sind im Grundsatz nicht an das Wahlergebnis in den Bundestaaten gebunden.</a:t>
            </a:r>
          </a:p>
          <a:p>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Wahlrechts waren bisher keine Koalitionen notwendig.</a:t>
            </a:r>
          </a:p>
          <a:p>
            <a:pPr marL="285750" indent="-285750">
              <a:buFont typeface="Wingdings" panose="05000000000000000000" pitchFamily="2" charset="2"/>
              <a:buChar char="Ø"/>
            </a:pPr>
            <a:endParaRPr lang="de-DE" sz="1600"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Wahlrechts ist eine </a:t>
            </a:r>
            <a:r>
              <a:rPr lang="de-DE" sz="1600">
                <a:solidFill>
                  <a:srgbClr val="000000"/>
                </a:solidFill>
                <a:latin typeface="arial" panose="020B0604020202020204" pitchFamily="34" charset="0"/>
              </a:rPr>
              <a:t>Umkehr der Mehrheitsverhältnisse – Stimmenmehrheit vs. EC-Mehrheit – möglich z.B. (2000/Bush 2016/Trumpel)</a:t>
            </a:r>
            <a:endParaRPr lang="de-DE" sz="160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37317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a:t>US-</a:t>
            </a:r>
            <a:r>
              <a:rPr lang="en-US" sz="2400" b="1" dirty="0" err="1"/>
              <a:t>Präsidentschaftswahl</a:t>
            </a:r>
            <a:endParaRPr lang="en-US" sz="2400" b="1" dirty="0"/>
          </a:p>
        </p:txBody>
      </p:sp>
      <p:pic>
        <p:nvPicPr>
          <p:cNvPr id="2" name="Grafik 1"/>
          <p:cNvPicPr>
            <a:picLocks noChangeAspect="1"/>
          </p:cNvPicPr>
          <p:nvPr/>
        </p:nvPicPr>
        <p:blipFill>
          <a:blip r:embed="rId3"/>
          <a:stretch>
            <a:fillRect/>
          </a:stretch>
        </p:blipFill>
        <p:spPr>
          <a:xfrm>
            <a:off x="416154" y="486959"/>
            <a:ext cx="7678271" cy="5965908"/>
          </a:xfrm>
          <a:prstGeom prst="rect">
            <a:avLst/>
          </a:prstGeom>
        </p:spPr>
      </p:pic>
      <p:sp>
        <p:nvSpPr>
          <p:cNvPr id="4" name="Rechteck 3">
            <a:extLst>
              <a:ext uri="{FF2B5EF4-FFF2-40B4-BE49-F238E27FC236}">
                <a16:creationId xmlns:a16="http://schemas.microsoft.com/office/drawing/2014/main" id="{9E9F42C4-E202-6F41-7DCD-D051BACEF018}"/>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52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4449571" cy="492867"/>
          </a:xfrm>
          <a:prstGeom prst="rect">
            <a:avLst/>
          </a:prstGeom>
          <a:noFill/>
        </p:spPr>
        <p:txBody>
          <a:bodyPr wrap="square" rtlCol="0">
            <a:noAutofit/>
          </a:bodyPr>
          <a:lstStyle/>
          <a:p>
            <a:pPr algn="ctr"/>
            <a:r>
              <a:rPr lang="en-US" sz="2400" b="1"/>
              <a:t>Bundestagswahl</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8695113" cy="6207630"/>
          </a:xfrm>
          <a:prstGeom prst="rect">
            <a:avLst/>
          </a:prstGeom>
          <a:noFill/>
        </p:spPr>
        <p:txBody>
          <a:bodyPr wrap="square">
            <a:noAutofit/>
          </a:bodyPr>
          <a:lstStyle/>
          <a:p>
            <a:pPr marL="285750" indent="-285750">
              <a:buFont typeface="Arial" panose="020B0604020202020204" pitchFamily="34" charset="0"/>
              <a:buChar char="•"/>
            </a:pPr>
            <a:r>
              <a:rPr lang="de-DE" sz="1600" b="1">
                <a:solidFill>
                  <a:srgbClr val="000000"/>
                </a:solidFill>
                <a:latin typeface="arial" panose="020B0604020202020204" pitchFamily="34" charset="0"/>
              </a:rPr>
              <a:t>Alle Wahlberechtigten haben zwei Stimmen:</a:t>
            </a:r>
            <a:r>
              <a:rPr lang="de-DE" sz="1600" b="0" i="0">
                <a:solidFill>
                  <a:srgbClr val="000000"/>
                </a:solidFill>
                <a:effectLst/>
                <a:latin typeface="arial" panose="020B0604020202020204" pitchFamily="34" charset="0"/>
              </a:rPr>
              <a:t> Die Erststimme für den Direktkandidaten ihres Wahlkreises (299 Wahlkreise) und die Zweitstimme für die Liste einer Partei über die im Prinzip weitere 299 Sitze im Bundestag verteilt werden.</a:t>
            </a:r>
          </a:p>
          <a:p>
            <a:pPr marL="285750" indent="-285750">
              <a:buFont typeface="Arial" panose="020B0604020202020204" pitchFamily="34" charset="0"/>
              <a:buChar char="•"/>
            </a:pP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r>
              <a:rPr lang="de-DE" sz="1600" b="0" i="0">
                <a:solidFill>
                  <a:srgbClr val="000000"/>
                </a:solidFill>
                <a:effectLst/>
                <a:latin typeface="arial" panose="020B0604020202020204" pitchFamily="34" charset="0"/>
              </a:rPr>
              <a:t>Die Zweitstimme bestimmt den proportionalen Anteil der Sitze, die eine Partei im Bundestag erhält.</a:t>
            </a:r>
          </a:p>
          <a:p>
            <a:pPr marL="742950" lvl="1" indent="-285750">
              <a:buFont typeface="Arial" panose="020B0604020202020204" pitchFamily="34" charset="0"/>
              <a:buChar char="•"/>
            </a:pPr>
            <a:r>
              <a:rPr lang="de-DE" sz="1600">
                <a:solidFill>
                  <a:srgbClr val="000000"/>
                </a:solidFill>
                <a:latin typeface="arial" panose="020B0604020202020204" pitchFamily="34" charset="0"/>
              </a:rPr>
              <a:t>Problem: Dadurch entstehen Überhangmandate, wenn aufgrund der Direktmandate eine Partei  mehr Sitze im Bundestag hätte, als ihr nach dem Anteil aus dem Zweitstimmenergebnis zustünden. Da die Direktmandate nicht gestrichen werden, vergößert sich um die Überhangmandate die Sitzanzahl des Bundestags.</a:t>
            </a:r>
            <a:endParaRPr lang="de-DE" sz="1600" b="0" i="0">
              <a:solidFill>
                <a:srgbClr val="000000"/>
              </a:solidFill>
              <a:effectLst/>
              <a:latin typeface="arial" panose="020B0604020202020204" pitchFamily="34" charset="0"/>
            </a:endParaRPr>
          </a:p>
          <a:p>
            <a:pPr marL="285750" indent="-285750" algn="l">
              <a:buFont typeface="Arial" panose="020B0604020202020204" pitchFamily="34" charset="0"/>
              <a:buChar char="•"/>
            </a:pPr>
            <a:endParaRPr lang="de-DE" sz="1600">
              <a:solidFill>
                <a:srgbClr val="000000"/>
              </a:solidFill>
              <a:latin typeface="arial" panose="020B0604020202020204" pitchFamily="34" charset="0"/>
            </a:endParaRPr>
          </a:p>
          <a:p>
            <a:pPr marL="285750" indent="-285750" algn="l">
              <a:buFont typeface="Arial" panose="020B0604020202020204" pitchFamily="34" charset="0"/>
              <a:buChar char="•"/>
            </a:pPr>
            <a:r>
              <a:rPr lang="de-DE" sz="1600">
                <a:solidFill>
                  <a:srgbClr val="000000"/>
                </a:solidFill>
                <a:latin typeface="arial" panose="020B0604020202020204" pitchFamily="34" charset="0"/>
              </a:rPr>
              <a:t>Sperrklausel (Ausnahme SSW!): Eine Partei zieht nur in den Bundestag ein, wenn sie mindestens 5% der Zweitstimmen erhält oder mindestens 3 Direktmandate erreicht hat.</a:t>
            </a:r>
          </a:p>
          <a:p>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Da mittlerweile 8 Parteien im Bundestag vertreten sind mit einem maximalen Stimmenanteil von gut 25,7% (SPD), von den 299 Direktmandaten aber 264 auf SPD und CDU/CSU entfallen ist die Sitzanzahl des Bundestages durch die Überhangmandate auf 736 angewachsen.</a:t>
            </a:r>
          </a:p>
          <a:p>
            <a:pPr marL="285750" indent="-285750">
              <a:buFont typeface="Wingdings" panose="05000000000000000000" pitchFamily="2" charset="2"/>
              <a:buChar char="Ø"/>
            </a:pPr>
            <a:endParaRPr lang="de-DE" sz="1600" i="0">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Aufgrund des komplexen Systems von Erst- und Zweitstimme und der grundsätzlichen Problematik einen Anteilswert auf eine ganze Zahl von Sitzen zu verteilen, kann es zu </a:t>
            </a:r>
            <a:r>
              <a:rPr lang="de-DE" sz="1600" i="0">
                <a:solidFill>
                  <a:srgbClr val="000000"/>
                </a:solidFill>
                <a:effectLst/>
                <a:latin typeface="arial" panose="020B0604020202020204" pitchFamily="34" charset="0"/>
                <a:hlinkClick r:id="rId3"/>
              </a:rPr>
              <a:t>negativen Stimmengewichten </a:t>
            </a:r>
            <a:r>
              <a:rPr lang="de-DE" sz="1600" i="0">
                <a:solidFill>
                  <a:srgbClr val="000000"/>
                </a:solidFill>
                <a:effectLst/>
                <a:latin typeface="arial" panose="020B0604020202020204" pitchFamily="34" charset="0"/>
              </a:rPr>
              <a:t>kommen</a:t>
            </a:r>
          </a:p>
        </p:txBody>
      </p:sp>
    </p:spTree>
    <p:extLst>
      <p:ext uri="{BB962C8B-B14F-4D97-AF65-F5344CB8AC3E}">
        <p14:creationId xmlns:p14="http://schemas.microsoft.com/office/powerpoint/2010/main" val="2165210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99394" y="35895"/>
            <a:ext cx="11963400" cy="492867"/>
          </a:xfrm>
          <a:prstGeom prst="rect">
            <a:avLst/>
          </a:prstGeom>
          <a:noFill/>
        </p:spPr>
        <p:txBody>
          <a:bodyPr wrap="square" rtlCol="0">
            <a:noAutofit/>
          </a:bodyPr>
          <a:lstStyle/>
          <a:p>
            <a:pPr algn="ctr"/>
            <a:r>
              <a:rPr lang="en-US" sz="2400" b="1" dirty="0" err="1"/>
              <a:t>Bundestagswahl</a:t>
            </a:r>
            <a:r>
              <a:rPr lang="en-US" sz="2400" b="1" dirty="0"/>
              <a:t> 2021</a:t>
            </a:r>
          </a:p>
        </p:txBody>
      </p:sp>
      <p:pic>
        <p:nvPicPr>
          <p:cNvPr id="3" name="Grafik 2"/>
          <p:cNvPicPr>
            <a:picLocks noChangeAspect="1"/>
          </p:cNvPicPr>
          <p:nvPr/>
        </p:nvPicPr>
        <p:blipFill>
          <a:blip r:embed="rId3"/>
          <a:stretch>
            <a:fillRect/>
          </a:stretch>
        </p:blipFill>
        <p:spPr>
          <a:xfrm>
            <a:off x="0" y="376097"/>
            <a:ext cx="10695954" cy="3850832"/>
          </a:xfrm>
          <a:prstGeom prst="rect">
            <a:avLst/>
          </a:prstGeom>
        </p:spPr>
      </p:pic>
      <p:sp>
        <p:nvSpPr>
          <p:cNvPr id="4" name="Rechteck 3"/>
          <p:cNvSpPr/>
          <p:nvPr/>
        </p:nvSpPr>
        <p:spPr>
          <a:xfrm>
            <a:off x="460074" y="4578077"/>
            <a:ext cx="8839201" cy="369332"/>
          </a:xfrm>
          <a:prstGeom prst="rect">
            <a:avLst/>
          </a:prstGeom>
        </p:spPr>
        <p:txBody>
          <a:bodyPr wrap="square">
            <a:spAutoFit/>
          </a:bodyPr>
          <a:lstStyle/>
          <a:p>
            <a:r>
              <a:rPr lang="de-DE" dirty="0">
                <a:hlinkClick r:id="rId4"/>
              </a:rPr>
              <a:t>https://www.bundeswahlleiter.de/bundestagswahlen/2021/ergebnisse/bund-99.html#sitze2</a:t>
            </a:r>
            <a:endParaRPr lang="de-DE" dirty="0"/>
          </a:p>
        </p:txBody>
      </p:sp>
      <p:sp>
        <p:nvSpPr>
          <p:cNvPr id="5" name="Rechteck 4">
            <a:extLst>
              <a:ext uri="{FF2B5EF4-FFF2-40B4-BE49-F238E27FC236}">
                <a16:creationId xmlns:a16="http://schemas.microsoft.com/office/drawing/2014/main" id="{5FE509D1-41EC-2D51-272A-020059F816AA}"/>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1879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449069" y="39642"/>
            <a:ext cx="6021600" cy="492867"/>
          </a:xfrm>
          <a:prstGeom prst="rect">
            <a:avLst/>
          </a:prstGeom>
          <a:noFill/>
        </p:spPr>
        <p:txBody>
          <a:bodyPr wrap="square" rtlCol="0">
            <a:noAutofit/>
          </a:bodyPr>
          <a:lstStyle/>
          <a:p>
            <a:pPr algn="ctr"/>
            <a:r>
              <a:rPr lang="en-US" sz="2400" b="1"/>
              <a:t>Bundestagswahl – Wahlrechtsreform </a:t>
            </a:r>
            <a:endParaRPr lang="en-US" sz="2400" b="1" dirty="0"/>
          </a:p>
        </p:txBody>
      </p:sp>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1A02B34C-4580-3140-FEBC-2700E532D87E}"/>
              </a:ext>
            </a:extLst>
          </p:cNvPr>
          <p:cNvSpPr txBox="1"/>
          <p:nvPr/>
        </p:nvSpPr>
        <p:spPr>
          <a:xfrm>
            <a:off x="0" y="552764"/>
            <a:ext cx="8695113" cy="6207630"/>
          </a:xfrm>
          <a:prstGeom prst="rect">
            <a:avLst/>
          </a:prstGeom>
          <a:noFill/>
        </p:spPr>
        <p:txBody>
          <a:bodyPr wrap="square">
            <a:noAutofit/>
          </a:bodyPr>
          <a:lstStyle/>
          <a:p>
            <a:pPr marL="285750" indent="-285750">
              <a:buFont typeface="Arial" panose="020B0604020202020204" pitchFamily="34" charset="0"/>
              <a:buChar char="•"/>
            </a:pPr>
            <a:r>
              <a:rPr lang="de-DE" sz="1600">
                <a:solidFill>
                  <a:srgbClr val="000000"/>
                </a:solidFill>
                <a:latin typeface="arial" panose="020B0604020202020204" pitchFamily="34" charset="0"/>
              </a:rPr>
              <a:t>Streichung der Ausnahmeregelung über 3 Direktmandate</a:t>
            </a:r>
          </a:p>
          <a:p>
            <a:pPr marL="285750" indent="-285750">
              <a:buFont typeface="Arial" panose="020B0604020202020204" pitchFamily="34" charset="0"/>
              <a:buChar char="•"/>
            </a:pPr>
            <a:endParaRPr lang="de-DE" sz="1600">
              <a:solidFill>
                <a:srgbClr val="000000"/>
              </a:solidFill>
              <a:latin typeface="arial" panose="020B0604020202020204" pitchFamily="34" charset="0"/>
            </a:endParaRPr>
          </a:p>
          <a:p>
            <a:pPr marL="285750" indent="-285750">
              <a:buFont typeface="Arial" panose="020B0604020202020204" pitchFamily="34" charset="0"/>
              <a:buChar char="•"/>
            </a:pPr>
            <a:r>
              <a:rPr lang="de-DE" sz="1600">
                <a:solidFill>
                  <a:srgbClr val="000000"/>
                </a:solidFill>
                <a:latin typeface="arial" panose="020B0604020202020204" pitchFamily="34" charset="0"/>
              </a:rPr>
              <a:t>Die Anzahl der Bundestagsmandate wird auf 630 begrenzt. Die direkt gewählten Kandidaten ziehen nur in den Bundestag ein, falls alle Mandate durch das Zweitstimmenergebnis abgedeckt sind. Ist dies nicht der Fall fallen sukzessive die Direktkandidaten mit dem niedrigsten relativen Stimmenanteil in ihrem Wahlkreis weg, bis der Anteil gemäß des Zweitstimmenanteils der Partei erreicht ist.</a:t>
            </a:r>
          </a:p>
          <a:p>
            <a:pPr marL="285750" indent="-285750">
              <a:buFont typeface="Arial" panose="020B0604020202020204" pitchFamily="34" charset="0"/>
              <a:buChar char="•"/>
            </a:pPr>
            <a:endParaRPr lang="de-DE" sz="1600">
              <a:solidFill>
                <a:srgbClr val="000000"/>
              </a:solidFill>
              <a:latin typeface="arial" panose="020B0604020202020204" pitchFamily="34" charset="0"/>
            </a:endParaRPr>
          </a:p>
          <a:p>
            <a:r>
              <a:rPr lang="de-DE" sz="1600" i="0" u="sng">
                <a:solidFill>
                  <a:srgbClr val="000000"/>
                </a:solidFill>
                <a:effectLst/>
                <a:latin typeface="arial" panose="020B0604020202020204" pitchFamily="34" charset="0"/>
              </a:rPr>
              <a:t>Anmerkungen:</a:t>
            </a:r>
          </a:p>
          <a:p>
            <a:endParaRPr lang="de-DE" sz="1600" i="0" u="sng">
              <a:solidFill>
                <a:srgbClr val="000000"/>
              </a:solidFill>
              <a:effectLst/>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Aktuell würde dadurch die LINKE nicht mehr im Bundestag verteten sein.</a:t>
            </a:r>
          </a:p>
          <a:p>
            <a:pPr marL="285750" indent="-285750">
              <a:buFont typeface="Wingdings" panose="05000000000000000000" pitchFamily="2" charset="2"/>
              <a:buChar char="Ø"/>
            </a:pPr>
            <a:endParaRPr lang="de-DE" sz="1600">
              <a:solidFill>
                <a:srgbClr val="000000"/>
              </a:solidFill>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Manche Wahlkreise hätten keine direkte Vertreterin mehr im Bundestag.</a:t>
            </a:r>
          </a:p>
          <a:p>
            <a:pPr marL="285750" indent="-285750">
              <a:buFont typeface="Wingdings" panose="05000000000000000000" pitchFamily="2" charset="2"/>
              <a:buChar char="Ø"/>
            </a:pPr>
            <a:endParaRPr lang="de-DE" sz="1600">
              <a:solidFill>
                <a:srgbClr val="000000"/>
              </a:solidFill>
              <a:latin typeface="arial" panose="020B0604020202020204" pitchFamily="34" charset="0"/>
            </a:endParaRPr>
          </a:p>
          <a:p>
            <a:pPr marL="285750" indent="-285750">
              <a:buFont typeface="Wingdings" panose="05000000000000000000" pitchFamily="2" charset="2"/>
              <a:buChar char="Ø"/>
            </a:pPr>
            <a:r>
              <a:rPr lang="de-DE" sz="1600" i="0">
                <a:solidFill>
                  <a:srgbClr val="000000"/>
                </a:solidFill>
                <a:effectLst/>
                <a:latin typeface="arial" panose="020B0604020202020204" pitchFamily="34" charset="0"/>
              </a:rPr>
              <a:t>Die CSU mit einem derzeitigen Stimmenanteil von 5,2% gemessen an der bundesweiten Stimmenzahl könnte in der Zukunft aus dem Bundestag fallen.</a:t>
            </a:r>
          </a:p>
        </p:txBody>
      </p:sp>
    </p:spTree>
    <p:extLst>
      <p:ext uri="{BB962C8B-B14F-4D97-AF65-F5344CB8AC3E}">
        <p14:creationId xmlns:p14="http://schemas.microsoft.com/office/powerpoint/2010/main" val="29215517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647</Words>
  <Application>Microsoft Office PowerPoint</Application>
  <PresentationFormat>Breitbild</PresentationFormat>
  <Paragraphs>61</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Aptos</vt:lpstr>
      <vt:lpstr>Aptos Display</vt:lpstr>
      <vt:lpstr>Arial</vt:lpstr>
      <vt:lpstr>Arial</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Bernhard Köster</cp:lastModifiedBy>
  <cp:revision>1</cp:revision>
  <dcterms:created xsi:type="dcterms:W3CDTF">2024-04-22T16:21:07Z</dcterms:created>
  <dcterms:modified xsi:type="dcterms:W3CDTF">2024-04-22T16:22:54Z</dcterms:modified>
</cp:coreProperties>
</file>