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670" r:id="rId3"/>
    <p:sldId id="671" r:id="rId4"/>
    <p:sldId id="672" r:id="rId5"/>
    <p:sldId id="673" r:id="rId6"/>
    <p:sldId id="674" r:id="rId7"/>
    <p:sldId id="675" r:id="rId8"/>
    <p:sldId id="676" r:id="rId9"/>
    <p:sldId id="677" r:id="rId10"/>
    <p:sldId id="678" r:id="rId11"/>
    <p:sldId id="679" r:id="rId12"/>
    <p:sldId id="680" r:id="rId13"/>
    <p:sldId id="681" r:id="rId14"/>
    <p:sldId id="682" r:id="rId15"/>
    <p:sldId id="683" r:id="rId16"/>
    <p:sldId id="684" r:id="rId17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0" autoAdjust="0"/>
    <p:restoredTop sz="94660"/>
  </p:normalViewPr>
  <p:slideViewPr>
    <p:cSldViewPr snapToGrid="0">
      <p:cViewPr varScale="1">
        <p:scale>
          <a:sx n="60" d="100"/>
          <a:sy n="60" d="100"/>
        </p:scale>
        <p:origin x="3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D6688DB8-530C-4269-8329-B8EA10861C27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E1517-30AD-46BE-9EB4-2836EBD01425}" type="datetimeFigureOut">
              <a:rPr lang="de-DE" smtClean="0"/>
              <a:t>25.03.2024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18586"/>
            <a:ext cx="12192000" cy="2391377"/>
          </a:xfrm>
        </p:spPr>
        <p:txBody>
          <a:bodyPr>
            <a:no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Staatliche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Rahmenbedinungen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1411" y="3535199"/>
            <a:ext cx="9077325" cy="438788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Sommersemester 2024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0675" y="48768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390525"/>
            <a:ext cx="25812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924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Hauptsatz der Wohlfahrtstheorie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9524" y="1140707"/>
            <a:ext cx="12172951" cy="54568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Achtung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Der Punkt M ist nur </a:t>
            </a:r>
            <a:r>
              <a:rPr lang="de-DE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mögliches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-effizientes Wettbewerbsgleichgewicht, welches ausgehend von den Anfangsausstattungen erreicht wird.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stellt sich die Frage, ob auch andere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-effiziente Wettbewerbsgleichgewichte auf der Kontraktkurve erreicht werden können?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ctr">
              <a:buFont typeface="Wingdings" panose="05000000000000000000" pitchFamily="2" charset="2"/>
              <a:buChar char="Ø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Allgemein folgt: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Hauptsatz der Wohlfahrtstheorie</a:t>
            </a:r>
          </a:p>
          <a:p>
            <a:endParaRPr lang="de-D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Jede </a:t>
            </a:r>
            <a:r>
              <a:rPr lang="de-DE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-effiziente Allokation kann durch </a:t>
            </a:r>
            <a:r>
              <a:rPr lang="de-DE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eine bestimmte</a:t>
            </a:r>
          </a:p>
          <a:p>
            <a:r>
              <a:rPr lang="de-DE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Wahl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Anfangsausstattungen erreicht werden, </a:t>
            </a:r>
            <a:r>
              <a:rPr lang="de-DE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unter der</a:t>
            </a:r>
          </a:p>
          <a:p>
            <a:r>
              <a:rPr lang="de-DE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Voraussetzung, dass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alle </a:t>
            </a:r>
            <a:r>
              <a:rPr lang="de-DE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Konsumenten konvexe</a:t>
            </a:r>
          </a:p>
          <a:p>
            <a:r>
              <a:rPr lang="de-DE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Präferenzen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haben.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D7024CC-365E-9E83-E5FA-A2078302E3D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908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 der Hauptsätze der Wohlfahrtstheorie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9524" y="1140707"/>
            <a:ext cx="12172951" cy="54568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Unter vollkommener Konkurrenz wird ein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pareto-effizientes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Ergebnis erreicht (1. Hauptsatz).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Staat muss nur eingreifen, wenn die Annahmen der vollkommenen Konkurrenz verletzt sind, also Marktversagen vorliegt.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Auch in einer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-effizienten Allokation kann die Verteilung der Markteinkommen extrem ungleich sein.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 dem 2. Hauptsatz folgt, dass jede </a:t>
            </a: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beliebige pareto-effiziente</a:t>
            </a:r>
          </a:p>
          <a:p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Allokation 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durch eine Pauschalsteuer und </a:t>
            </a: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Subventionen erreicht</a:t>
            </a:r>
          </a:p>
          <a:p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werden 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Aus den beiden Hauptsätzen kann keine </a:t>
            </a: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Regel abgeleitet</a:t>
            </a:r>
          </a:p>
          <a:p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werden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welche Allokation angestrebt werden sollte!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780DAA0-80C2-AF43-5464-B5CE527D989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6435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Produktion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0" y="501808"/>
                <a:ext cx="12182475" cy="544899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Die Steigung der Transformationskurve wird als Grenzrate der Transformation (GRT) bezeichnet: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GRT gibt an:	Wieviel x kann mehr produziert werden,                                           					wenn eine Einheit y weniger produziert wird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GRT kann damit als die Grenzkosten des Gutes x gemessen in Einheiten von y interpretiert werden:</a:t>
                </a:r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 algn="ctr"/>
                <a:r>
                  <a:rPr lang="de-DE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GRT(</a:t>
                </a:r>
                <a14:m>
                  <m:oMath xmlns:m="http://schemas.openxmlformats.org/officeDocument/2006/math"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e-DE" sz="22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nor/>
                          </m:rPr>
                          <a:rPr lang="de-DE" sz="22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de-DE" sz="2200" i="1" baseline="-25000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de-DE" sz="22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de-DE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de-DE" sz="2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de-DE" sz="2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𝐾</m:t>
                                </m:r>
                              </m:e>
                              <m:sub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sub>
                            </m:sSub>
                          </m:den>
                        </m:f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de-DE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 </m:t>
                        </m:r>
                        <m:f>
                          <m:fPr>
                            <m:ctrlPr>
                              <a:rPr lang="de-DE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de-DE" sz="2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de-DE" sz="2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sub>
                            </m:sSub>
                          </m:den>
                        </m:f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de-DE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f>
                          <m:fPr>
                            <m:ctrlPr>
                              <a:rPr lang="de-DE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𝐾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sub>
                            </m:sSub>
                          </m:den>
                        </m:f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 </m:t>
                        </m:r>
                        <m:f>
                          <m:fPr>
                            <m:ctrlPr>
                              <a:rPr lang="de-DE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sub>
                            </m:sSub>
                          </m:den>
                        </m:f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  <m:r>
                      <a:rPr lang="de-DE" sz="22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e-DE" sz="22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de-DE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𝐾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sub>
                            </m:sSub>
                          </m:den>
                        </m:f>
                      </m:num>
                      <m:den>
                        <m:f>
                          <m:fPr>
                            <m:ctrlPr>
                              <a:rPr lang="de-DE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𝐾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sub>
                            </m:sSub>
                          </m:den>
                        </m:f>
                      </m:den>
                    </m:f>
                    <m:r>
                      <a:rPr lang="de-DE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de-DE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sub>
                            </m:sSub>
                          </m:den>
                        </m:f>
                      </m:num>
                      <m:den>
                        <m:f>
                          <m:fPr>
                            <m:ctrlPr>
                              <a:rPr lang="de-DE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sub>
                            </m:sSub>
                          </m:den>
                        </m:f>
                      </m:den>
                    </m:f>
                  </m:oMath>
                </a14:m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GRT =</a:t>
                </a:r>
                <a:r>
                  <a:rPr lang="de-DE" sz="22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e-DE" sz="22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𝐺𝑟𝑒𝑛𝑧𝑝𝑟𝑜𝑑𝑢𝑘𝑡𝑖𝑜𝑣𝑖𝑡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ä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𝑑𝑒𝑠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𝐾𝑎𝑝𝑖𝑡𝑎𝑙𝑠𝑑𝑒𝑠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𝐺𝑢𝑡𝑒𝑠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𝐺𝑟𝑒𝑛𝑧𝑝𝑟𝑜𝑑𝑢𝑘𝑡𝑖𝑜𝑣𝑖𝑡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ä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𝑑𝑒𝑠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𝐾𝑎𝑝𝑖𝑡𝑎𝑙𝑠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𝑑𝑒𝑠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𝐺𝑢𝑡𝑒𝑠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de-DE" sz="2200" b="0" i="1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:r>
                  <a:rPr lang="de-DE" sz="2200">
                    <a:solidFill>
                      <a:srgbClr val="000000"/>
                    </a:solidFill>
                  </a:rPr>
                  <a:t>               =</a:t>
                </a:r>
                <a14:m>
                  <m:oMath xmlns:m="http://schemas.openxmlformats.org/officeDocument/2006/math">
                    <m:r>
                      <a:rPr lang="de-DE" sz="22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𝐺𝑟𝑒𝑛𝑧𝑝𝑟𝑜𝑑𝑢𝑘𝑡𝑖𝑜𝑣𝑖𝑡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ä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𝑑𝑒𝑟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𝐴𝑟𝑏𝑒𝑖𝑡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𝑑𝑒𝑠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𝐺𝑢𝑡𝑒𝑠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𝐺𝑟𝑒𝑛𝑧𝑝𝑟𝑜𝑑𝑢𝑘𝑡𝑖𝑜𝑣𝑖𝑡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ä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𝑑𝑒𝑟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𝐴𝑟𝑏𝑒𝑖𝑡𝑑𝑒𝑠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𝐺𝑢𝑡𝑒𝑠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Unter den gängigen Annahmen positiver </a:t>
                </a:r>
                <a:r>
                  <a:rPr lang="de-DE" sz="2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abnehmender Grenzerträge</a:t>
                </a:r>
              </a:p>
              <a:p>
                <a:r>
                  <a:rPr lang="de-DE" sz="2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und </a:t>
                </a:r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konstanter Skalenerträge ist die Transformationskurve konkav.</a:t>
                </a: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1808"/>
                <a:ext cx="12182475" cy="5448994"/>
              </a:xfrm>
              <a:prstGeom prst="rect">
                <a:avLst/>
              </a:prstGeom>
              <a:blipFill>
                <a:blip r:embed="rId2"/>
                <a:stretch>
                  <a:fillRect l="-551" t="-671" b="-83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3B1A01A2-6CE5-56F6-8EB9-2ADC1E4158C0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9403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Transformationskurve</a:t>
            </a:r>
          </a:p>
        </p:txBody>
      </p:sp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4571542A-F26C-423F-9461-1CC81AFB7D26}"/>
              </a:ext>
            </a:extLst>
          </p:cNvPr>
          <p:cNvCxnSpPr>
            <a:cxnSpLocks/>
          </p:cNvCxnSpPr>
          <p:nvPr/>
        </p:nvCxnSpPr>
        <p:spPr>
          <a:xfrm flipV="1">
            <a:off x="844345" y="1013071"/>
            <a:ext cx="0" cy="4078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BA1A057A-459D-4A61-82B1-5DD63FFFBE2F}"/>
              </a:ext>
            </a:extLst>
          </p:cNvPr>
          <p:cNvCxnSpPr>
            <a:cxnSpLocks/>
          </p:cNvCxnSpPr>
          <p:nvPr/>
        </p:nvCxnSpPr>
        <p:spPr>
          <a:xfrm>
            <a:off x="844345" y="5091739"/>
            <a:ext cx="708836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7130236F-5606-491D-A4C7-63B756D726B2}"/>
              </a:ext>
            </a:extLst>
          </p:cNvPr>
          <p:cNvSpPr txBox="1"/>
          <p:nvPr/>
        </p:nvSpPr>
        <p:spPr>
          <a:xfrm>
            <a:off x="718061" y="691377"/>
            <a:ext cx="25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878D159-F1A1-4C28-AABA-BE273E1262FC}"/>
              </a:ext>
            </a:extLst>
          </p:cNvPr>
          <p:cNvSpPr txBox="1"/>
          <p:nvPr/>
        </p:nvSpPr>
        <p:spPr>
          <a:xfrm>
            <a:off x="7932706" y="4894698"/>
            <a:ext cx="248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5C24D7EC-3692-4FC8-94B1-D20015EBFF52}"/>
              </a:ext>
            </a:extLst>
          </p:cNvPr>
          <p:cNvSpPr/>
          <p:nvPr/>
        </p:nvSpPr>
        <p:spPr>
          <a:xfrm>
            <a:off x="818747" y="1583473"/>
            <a:ext cx="4661210" cy="3501483"/>
          </a:xfrm>
          <a:custGeom>
            <a:avLst/>
            <a:gdLst>
              <a:gd name="connsiteX0" fmla="*/ 0 w 4661210"/>
              <a:gd name="connsiteY0" fmla="*/ 0 h 3501483"/>
              <a:gd name="connsiteX1" fmla="*/ 2910469 w 4661210"/>
              <a:gd name="connsiteY1" fmla="*/ 1237786 h 3501483"/>
              <a:gd name="connsiteX2" fmla="*/ 4661210 w 4661210"/>
              <a:gd name="connsiteY2" fmla="*/ 3501483 h 3501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61210" h="3501483">
                <a:moveTo>
                  <a:pt x="0" y="0"/>
                </a:moveTo>
                <a:cubicBezTo>
                  <a:pt x="1066800" y="327103"/>
                  <a:pt x="2133601" y="654206"/>
                  <a:pt x="2910469" y="1237786"/>
                </a:cubicBezTo>
                <a:cubicBezTo>
                  <a:pt x="3687337" y="1821367"/>
                  <a:pt x="4174273" y="2661425"/>
                  <a:pt x="4661210" y="350148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CF1016DC-C72B-4E12-8815-9339A7651DA9}"/>
              </a:ext>
            </a:extLst>
          </p:cNvPr>
          <p:cNvSpPr/>
          <p:nvPr/>
        </p:nvSpPr>
        <p:spPr>
          <a:xfrm>
            <a:off x="2168051" y="1360449"/>
            <a:ext cx="2665141" cy="2430966"/>
          </a:xfrm>
          <a:custGeom>
            <a:avLst/>
            <a:gdLst>
              <a:gd name="connsiteX0" fmla="*/ 0 w 2665141"/>
              <a:gd name="connsiteY0" fmla="*/ 0 h 2430966"/>
              <a:gd name="connsiteX1" fmla="*/ 2665141 w 2665141"/>
              <a:gd name="connsiteY1" fmla="*/ 2430966 h 2430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65141" h="2430966">
                <a:moveTo>
                  <a:pt x="0" y="0"/>
                </a:moveTo>
                <a:lnTo>
                  <a:pt x="2665141" y="243096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09B64CBE-CD3E-469A-8624-AB521FBEBA5C}"/>
              </a:ext>
            </a:extLst>
          </p:cNvPr>
          <p:cNvSpPr txBox="1"/>
          <p:nvPr/>
        </p:nvSpPr>
        <p:spPr>
          <a:xfrm>
            <a:off x="2378810" y="1287295"/>
            <a:ext cx="837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GRT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7323B82-94BC-F8BC-6E42-FEA02D0B7F9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470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Produktion und Gewinnmaximierung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11152" y="434904"/>
                <a:ext cx="12126719" cy="5448996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Unter vollkommener Konkurrenz maximieren die Unternehmen ihren Gewinn bei gegeben Güterpreisen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und Faktorpreisen (</a:t>
                </a:r>
                <a:r>
                  <a:rPr lang="de-DE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r,w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):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DE" sz="240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max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lim>
                          </m:limLow>
                        </m:fName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π</m:t>
                              </m:r>
                              <m:sSub>
                                <m:sSub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=</m:t>
                                  </m:r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d>
                            <m:dPr>
                              <m:ctrlP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−(</m:t>
                          </m:r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𝑤𝐿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func>
                      <m:r>
                        <a:rPr lang="de-DE" sz="2400" i="1" dirty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Damit ergibt sich:	Wertgrenzprodukt = Faktorpreis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400" dirty="0">
                    <a:cs typeface="Times New Roman" panose="02020603050405020304" pitchFamily="18" charset="0"/>
                  </a:rPr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f>
                      <m:fPr>
                        <m:ctrlP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de-DE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l-G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     =      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=       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f>
                      <m:fPr>
                        <m:ctrlP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de-DE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l-G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f>
                      <m:fPr>
                        <m:ctrlP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de-DE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l-G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     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𝑤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=       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f>
                      <m:fPr>
                        <m:ctrlP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de-DE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l-G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Bei effizienter Produktion folgt damit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𝐺𝑅</m:t>
                      </m:r>
                      <m:r>
                        <a:rPr lang="de-DE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de-DE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0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de-DE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,</m:t>
                                      </m:r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l-G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de-DE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,</m:t>
                                      </m:r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l-G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de-DE" sz="20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de-DE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de-DE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,</m:t>
                                      </m:r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l-G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de-DE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,</m:t>
                                      </m:r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l-G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de-DE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de-DE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de-DE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2" y="434904"/>
                <a:ext cx="12126719" cy="5448996"/>
              </a:xfrm>
              <a:prstGeom prst="rect">
                <a:avLst/>
              </a:prstGeom>
              <a:blipFill>
                <a:blip r:embed="rId2"/>
                <a:stretch>
                  <a:fillRect l="-804" t="-895" b="-116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2B6F1754-0D07-17A1-A3CB-BA1EFE01FBA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9242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Produktion – Tausch – Allgemeines Gleichgewicht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-9524" y="682201"/>
                <a:ext cx="12182475" cy="549359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Aus der Bedingung des Wettbewerbsgleichgewicht der Tauschökonomie folgt: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𝐺𝑅𝑆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𝐺𝑅𝑆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Aus der Gewinnmaximierung bei effizientem Faktoreinsatz folgt: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𝐺𝑅𝑇</m:t>
                      </m:r>
                      <m:r>
                        <a:rPr lang="de-DE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D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Damit gilt für das allgemeine Gleichgewicht: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𝐺𝑅𝑇</m:t>
                      </m:r>
                      <m:r>
                        <a:rPr lang="de-DE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𝐺𝑅𝑆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𝐺𝑅𝑆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524" y="682201"/>
                <a:ext cx="12182475" cy="5493598"/>
              </a:xfrm>
              <a:prstGeom prst="rect">
                <a:avLst/>
              </a:prstGeom>
              <a:blipFill>
                <a:blip r:embed="rId2"/>
                <a:stretch>
                  <a:fillRect l="-650" t="-88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8DB3E42D-E6F6-B5C7-5729-102D32B14C1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6068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14840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Gesamtwirtschaftliche Effizienz – Allgemeines Gleichgewicht</a:t>
            </a:r>
          </a:p>
        </p:txBody>
      </p:sp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924C1F44-D123-41C3-9FA6-5394D558FCE4}"/>
              </a:ext>
            </a:extLst>
          </p:cNvPr>
          <p:cNvCxnSpPr>
            <a:cxnSpLocks/>
          </p:cNvCxnSpPr>
          <p:nvPr/>
        </p:nvCxnSpPr>
        <p:spPr>
          <a:xfrm flipV="1">
            <a:off x="641145" y="1013071"/>
            <a:ext cx="0" cy="4078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B19D0066-5A81-497A-8E52-70BA2C0B6F0F}"/>
              </a:ext>
            </a:extLst>
          </p:cNvPr>
          <p:cNvCxnSpPr>
            <a:cxnSpLocks/>
          </p:cNvCxnSpPr>
          <p:nvPr/>
        </p:nvCxnSpPr>
        <p:spPr>
          <a:xfrm>
            <a:off x="641145" y="5091739"/>
            <a:ext cx="708836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8C49C1BB-6147-49C8-8CB9-36B1A3E24E4E}"/>
              </a:ext>
            </a:extLst>
          </p:cNvPr>
          <p:cNvSpPr txBox="1"/>
          <p:nvPr/>
        </p:nvSpPr>
        <p:spPr>
          <a:xfrm>
            <a:off x="514861" y="691377"/>
            <a:ext cx="25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E0A1816-E07C-49F2-810B-8EC9A54E06C1}"/>
              </a:ext>
            </a:extLst>
          </p:cNvPr>
          <p:cNvSpPr txBox="1"/>
          <p:nvPr/>
        </p:nvSpPr>
        <p:spPr>
          <a:xfrm>
            <a:off x="7729506" y="4894698"/>
            <a:ext cx="248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D9430673-9AB9-497B-824D-1816F0F5A4D4}"/>
              </a:ext>
            </a:extLst>
          </p:cNvPr>
          <p:cNvSpPr/>
          <p:nvPr/>
        </p:nvSpPr>
        <p:spPr>
          <a:xfrm>
            <a:off x="2741708" y="3553524"/>
            <a:ext cx="1616926" cy="1047550"/>
          </a:xfrm>
          <a:custGeom>
            <a:avLst/>
            <a:gdLst>
              <a:gd name="connsiteX0" fmla="*/ 0 w 1616926"/>
              <a:gd name="connsiteY0" fmla="*/ 0 h 903248"/>
              <a:gd name="connsiteX1" fmla="*/ 858644 w 1616926"/>
              <a:gd name="connsiteY1" fmla="*/ 278780 h 903248"/>
              <a:gd name="connsiteX2" fmla="*/ 1616926 w 1616926"/>
              <a:gd name="connsiteY2" fmla="*/ 903248 h 90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926" h="903248">
                <a:moveTo>
                  <a:pt x="0" y="0"/>
                </a:moveTo>
                <a:cubicBezTo>
                  <a:pt x="294578" y="64119"/>
                  <a:pt x="589156" y="128239"/>
                  <a:pt x="858644" y="278780"/>
                </a:cubicBezTo>
                <a:cubicBezTo>
                  <a:pt x="1128132" y="429321"/>
                  <a:pt x="1372529" y="666284"/>
                  <a:pt x="1616926" y="9032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CC43CABD-C66A-400B-8809-1EA7100C3CB5}"/>
              </a:ext>
            </a:extLst>
          </p:cNvPr>
          <p:cNvSpPr/>
          <p:nvPr/>
        </p:nvSpPr>
        <p:spPr>
          <a:xfrm>
            <a:off x="3098550" y="3104419"/>
            <a:ext cx="1115122" cy="984363"/>
          </a:xfrm>
          <a:custGeom>
            <a:avLst/>
            <a:gdLst>
              <a:gd name="connsiteX0" fmla="*/ 0 w 1115122"/>
              <a:gd name="connsiteY0" fmla="*/ 0 h 702527"/>
              <a:gd name="connsiteX1" fmla="*/ 434897 w 1115122"/>
              <a:gd name="connsiteY1" fmla="*/ 501805 h 702527"/>
              <a:gd name="connsiteX2" fmla="*/ 1115122 w 1115122"/>
              <a:gd name="connsiteY2" fmla="*/ 702527 h 70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5122" h="702527">
                <a:moveTo>
                  <a:pt x="0" y="0"/>
                </a:moveTo>
                <a:cubicBezTo>
                  <a:pt x="124521" y="192358"/>
                  <a:pt x="249043" y="384717"/>
                  <a:pt x="434897" y="501805"/>
                </a:cubicBezTo>
                <a:cubicBezTo>
                  <a:pt x="620751" y="618893"/>
                  <a:pt x="867936" y="660710"/>
                  <a:pt x="1115122" y="7025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1928FBC-04A8-465C-92EC-F3C6F004062B}"/>
              </a:ext>
            </a:extLst>
          </p:cNvPr>
          <p:cNvSpPr txBox="1"/>
          <p:nvPr/>
        </p:nvSpPr>
        <p:spPr>
          <a:xfrm>
            <a:off x="2507774" y="3375101"/>
            <a:ext cx="401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B</a:t>
            </a:r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AEC268F6-592B-4875-B6B2-D63637DF70B8}"/>
              </a:ext>
            </a:extLst>
          </p:cNvPr>
          <p:cNvCxnSpPr>
            <a:cxnSpLocks/>
          </p:cNvCxnSpPr>
          <p:nvPr/>
        </p:nvCxnSpPr>
        <p:spPr>
          <a:xfrm>
            <a:off x="2232474" y="2940203"/>
            <a:ext cx="2854712" cy="191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reihandform: Form 2">
            <a:extLst>
              <a:ext uri="{FF2B5EF4-FFF2-40B4-BE49-F238E27FC236}">
                <a16:creationId xmlns:a16="http://schemas.microsoft.com/office/drawing/2014/main" id="{E1F9712D-2537-4C30-983B-5501D97A994E}"/>
              </a:ext>
            </a:extLst>
          </p:cNvPr>
          <p:cNvSpPr/>
          <p:nvPr/>
        </p:nvSpPr>
        <p:spPr>
          <a:xfrm>
            <a:off x="637850" y="2698595"/>
            <a:ext cx="3713356" cy="2386361"/>
          </a:xfrm>
          <a:custGeom>
            <a:avLst/>
            <a:gdLst>
              <a:gd name="connsiteX0" fmla="*/ 0 w 3713356"/>
              <a:gd name="connsiteY0" fmla="*/ 2386361 h 2386361"/>
              <a:gd name="connsiteX1" fmla="*/ 2397512 w 3713356"/>
              <a:gd name="connsiteY1" fmla="*/ 1918010 h 2386361"/>
              <a:gd name="connsiteX2" fmla="*/ 3300761 w 3713356"/>
              <a:gd name="connsiteY2" fmla="*/ 434898 h 2386361"/>
              <a:gd name="connsiteX3" fmla="*/ 3713356 w 3713356"/>
              <a:gd name="connsiteY3" fmla="*/ 0 h 2386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3356" h="2386361">
                <a:moveTo>
                  <a:pt x="0" y="2386361"/>
                </a:moveTo>
                <a:cubicBezTo>
                  <a:pt x="923692" y="2314807"/>
                  <a:pt x="1847385" y="2243254"/>
                  <a:pt x="2397512" y="1918010"/>
                </a:cubicBezTo>
                <a:cubicBezTo>
                  <a:pt x="2947639" y="1592766"/>
                  <a:pt x="3081454" y="754566"/>
                  <a:pt x="3300761" y="434898"/>
                </a:cubicBezTo>
                <a:cubicBezTo>
                  <a:pt x="3520068" y="115230"/>
                  <a:pt x="3616712" y="57615"/>
                  <a:pt x="3713356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0B246830-624F-44C1-82DC-D69B80E4B94E}"/>
              </a:ext>
            </a:extLst>
          </p:cNvPr>
          <p:cNvCxnSpPr>
            <a:cxnSpLocks/>
          </p:cNvCxnSpPr>
          <p:nvPr/>
        </p:nvCxnSpPr>
        <p:spPr>
          <a:xfrm>
            <a:off x="3031640" y="1821361"/>
            <a:ext cx="2854712" cy="191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A1F9E4DF-BEE4-4BFB-AE58-DB483EA5D110}"/>
              </a:ext>
            </a:extLst>
          </p:cNvPr>
          <p:cNvSpPr/>
          <p:nvPr/>
        </p:nvSpPr>
        <p:spPr>
          <a:xfrm>
            <a:off x="649001" y="1839951"/>
            <a:ext cx="5330283" cy="3267308"/>
          </a:xfrm>
          <a:custGeom>
            <a:avLst/>
            <a:gdLst>
              <a:gd name="connsiteX0" fmla="*/ 0 w 5330283"/>
              <a:gd name="connsiteY0" fmla="*/ 0 h 3267308"/>
              <a:gd name="connsiteX1" fmla="*/ 3713356 w 5330283"/>
              <a:gd name="connsiteY1" fmla="*/ 869795 h 3267308"/>
              <a:gd name="connsiteX2" fmla="*/ 5330283 w 5330283"/>
              <a:gd name="connsiteY2" fmla="*/ 3267308 h 3267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30283" h="3267308">
                <a:moveTo>
                  <a:pt x="0" y="0"/>
                </a:moveTo>
                <a:cubicBezTo>
                  <a:pt x="1412488" y="162622"/>
                  <a:pt x="2824976" y="325244"/>
                  <a:pt x="3713356" y="869795"/>
                </a:cubicBezTo>
                <a:cubicBezTo>
                  <a:pt x="4601736" y="1414346"/>
                  <a:pt x="4966009" y="2340827"/>
                  <a:pt x="5330283" y="326730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F0CB711-E3A1-4E43-A23E-FC18D298048C}"/>
              </a:ext>
            </a:extLst>
          </p:cNvPr>
          <p:cNvSpPr txBox="1"/>
          <p:nvPr/>
        </p:nvSpPr>
        <p:spPr>
          <a:xfrm>
            <a:off x="4191382" y="1992347"/>
            <a:ext cx="279896" cy="1011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C4A03609-E87B-45C3-8E3F-DC74AA38CDCA}"/>
                  </a:ext>
                </a:extLst>
              </p:cNvPr>
              <p:cNvSpPr txBox="1"/>
              <p:nvPr/>
            </p:nvSpPr>
            <p:spPr>
              <a:xfrm>
                <a:off x="4357963" y="2347439"/>
                <a:ext cx="4148938" cy="472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/>
                  <a:t>Produktionspunkt </a:t>
                </a:r>
                <a14:m>
                  <m:oMath xmlns:m="http://schemas.openxmlformats.org/officeDocument/2006/math">
                    <m:r>
                      <a:rPr lang="de-DE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de-DE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de-DE" sz="2400" dirty="0"/>
                  <a:t>,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/>
                  <a:t> </a:t>
                </a:r>
                <a:endParaRPr lang="de-DE" sz="2400" baseline="-25000" dirty="0"/>
              </a:p>
            </p:txBody>
          </p:sp>
        </mc:Choice>
        <mc:Fallback xmlns="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C4A03609-E87B-45C3-8E3F-DC74AA38CD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7963" y="2347439"/>
                <a:ext cx="4148938" cy="472052"/>
              </a:xfrm>
              <a:prstGeom prst="rect">
                <a:avLst/>
              </a:prstGeom>
              <a:blipFill>
                <a:blip r:embed="rId2"/>
                <a:stretch>
                  <a:fillRect l="-2353" t="-10256" b="-2564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feld 20">
            <a:extLst>
              <a:ext uri="{FF2B5EF4-FFF2-40B4-BE49-F238E27FC236}">
                <a16:creationId xmlns:a16="http://schemas.microsoft.com/office/drawing/2014/main" id="{2AABE6D4-E830-4E2B-A8A9-6EACAD8DA20B}"/>
              </a:ext>
            </a:extLst>
          </p:cNvPr>
          <p:cNvSpPr txBox="1"/>
          <p:nvPr/>
        </p:nvSpPr>
        <p:spPr>
          <a:xfrm>
            <a:off x="4097740" y="3790930"/>
            <a:ext cx="401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A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F5A603A-33A2-4757-AD88-21D0552BFAEF}"/>
              </a:ext>
            </a:extLst>
          </p:cNvPr>
          <p:cNvSpPr txBox="1"/>
          <p:nvPr/>
        </p:nvSpPr>
        <p:spPr>
          <a:xfrm>
            <a:off x="3418231" y="3170659"/>
            <a:ext cx="279896" cy="1011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/>
              <a:t>.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7A55B17-99FA-4BED-94DB-DE1574483E11}"/>
              </a:ext>
            </a:extLst>
          </p:cNvPr>
          <p:cNvSpPr txBox="1"/>
          <p:nvPr/>
        </p:nvSpPr>
        <p:spPr>
          <a:xfrm>
            <a:off x="1867549" y="3692023"/>
            <a:ext cx="1830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Tauschpunkt </a:t>
            </a:r>
            <a:endParaRPr lang="de-DE" sz="240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hteck 24">
                <a:extLst>
                  <a:ext uri="{FF2B5EF4-FFF2-40B4-BE49-F238E27FC236}">
                    <a16:creationId xmlns:a16="http://schemas.microsoft.com/office/drawing/2014/main" id="{CFA90E80-619B-4292-83B2-A3F02C7560BC}"/>
                  </a:ext>
                </a:extLst>
              </p:cNvPr>
              <p:cNvSpPr/>
              <p:nvPr/>
            </p:nvSpPr>
            <p:spPr>
              <a:xfrm>
                <a:off x="3128428" y="1467183"/>
                <a:ext cx="1331262" cy="525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DE" dirty="0">
                    <a:solidFill>
                      <a:srgbClr val="000000"/>
                    </a:solidFill>
                    <a:ea typeface="Cambria Math" panose="02040503050406030204" pitchFamily="18" charset="0"/>
                  </a:rPr>
                  <a:t>|</a:t>
                </a:r>
                <a14:m>
                  <m:oMath xmlns:m="http://schemas.openxmlformats.org/officeDocument/2006/math">
                    <m:r>
                      <a:rPr lang="de-DE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𝐺𝑅𝑇</m:t>
                    </m:r>
                    <m:r>
                      <m:rPr>
                        <m:nor/>
                      </m:rPr>
                      <a:rPr lang="de-DE" dirty="0">
                        <a:solidFill>
                          <a:srgbClr val="000000"/>
                        </a:solidFill>
                        <a:ea typeface="Cambria Math" panose="02040503050406030204" pitchFamily="18" charset="0"/>
                      </a:rPr>
                      <m:t>|</m:t>
                    </m:r>
                    <m:r>
                      <a:rPr lang="de-DE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25" name="Rechteck 24">
                <a:extLst>
                  <a:ext uri="{FF2B5EF4-FFF2-40B4-BE49-F238E27FC236}">
                    <a16:creationId xmlns:a16="http://schemas.microsoft.com/office/drawing/2014/main" id="{CFA90E80-619B-4292-83B2-A3F02C7560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8428" y="1467183"/>
                <a:ext cx="1331262" cy="525016"/>
              </a:xfrm>
              <a:prstGeom prst="rect">
                <a:avLst/>
              </a:prstGeom>
              <a:blipFill>
                <a:blip r:embed="rId3"/>
                <a:stretch>
                  <a:fillRect l="-3653" b="-116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hteck 25">
                <a:extLst>
                  <a:ext uri="{FF2B5EF4-FFF2-40B4-BE49-F238E27FC236}">
                    <a16:creationId xmlns:a16="http://schemas.microsoft.com/office/drawing/2014/main" id="{AF37AEB9-CC7F-4885-B79E-54FDD8404E1E}"/>
                  </a:ext>
                </a:extLst>
              </p:cNvPr>
              <p:cNvSpPr/>
              <p:nvPr/>
            </p:nvSpPr>
            <p:spPr>
              <a:xfrm>
                <a:off x="1050588" y="3035788"/>
                <a:ext cx="1307217" cy="525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DE" dirty="0">
                    <a:solidFill>
                      <a:srgbClr val="000000"/>
                    </a:solidFill>
                    <a:ea typeface="Cambria Math" panose="02040503050406030204" pitchFamily="18" charset="0"/>
                  </a:rPr>
                  <a:t>|</a:t>
                </a:r>
                <a14:m>
                  <m:oMath xmlns:m="http://schemas.openxmlformats.org/officeDocument/2006/math">
                    <m:r>
                      <a:rPr lang="de-DE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𝐺𝑅</m:t>
                    </m:r>
                    <m:r>
                      <m:rPr>
                        <m:nor/>
                      </m:rPr>
                      <a:rPr lang="de-DE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</m:t>
                    </m:r>
                    <m:r>
                      <m:rPr>
                        <m:nor/>
                      </m:rPr>
                      <a:rPr lang="de-DE" dirty="0">
                        <a:solidFill>
                          <a:srgbClr val="000000"/>
                        </a:solidFill>
                        <a:ea typeface="Cambria Math" panose="02040503050406030204" pitchFamily="18" charset="0"/>
                      </a:rPr>
                      <m:t>|</m:t>
                    </m:r>
                    <m:r>
                      <a:rPr lang="de-DE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26" name="Rechteck 25">
                <a:extLst>
                  <a:ext uri="{FF2B5EF4-FFF2-40B4-BE49-F238E27FC236}">
                    <a16:creationId xmlns:a16="http://schemas.microsoft.com/office/drawing/2014/main" id="{AF37AEB9-CC7F-4885-B79E-54FDD8404E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588" y="3035788"/>
                <a:ext cx="1307217" cy="525016"/>
              </a:xfrm>
              <a:prstGeom prst="rect">
                <a:avLst/>
              </a:prstGeom>
              <a:blipFill>
                <a:blip r:embed="rId4"/>
                <a:stretch>
                  <a:fillRect l="-3721" b="-116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96BAB732-1D17-44E5-A173-D190CEAD83D1}"/>
              </a:ext>
            </a:extLst>
          </p:cNvPr>
          <p:cNvCxnSpPr>
            <a:cxnSpLocks/>
          </p:cNvCxnSpPr>
          <p:nvPr/>
        </p:nvCxnSpPr>
        <p:spPr>
          <a:xfrm flipH="1">
            <a:off x="4368472" y="2655759"/>
            <a:ext cx="8640" cy="24176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hteck 21">
                <a:extLst>
                  <a:ext uri="{FF2B5EF4-FFF2-40B4-BE49-F238E27FC236}">
                    <a16:creationId xmlns:a16="http://schemas.microsoft.com/office/drawing/2014/main" id="{1BFDE70A-D161-4D89-8221-50CB17721CFB}"/>
                  </a:ext>
                </a:extLst>
              </p:cNvPr>
              <p:cNvSpPr/>
              <p:nvPr/>
            </p:nvSpPr>
            <p:spPr>
              <a:xfrm>
                <a:off x="301511" y="2471093"/>
                <a:ext cx="33453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2" name="Rechteck 21">
                <a:extLst>
                  <a:ext uri="{FF2B5EF4-FFF2-40B4-BE49-F238E27FC236}">
                    <a16:creationId xmlns:a16="http://schemas.microsoft.com/office/drawing/2014/main" id="{1BFDE70A-D161-4D89-8221-50CB17721C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511" y="2471093"/>
                <a:ext cx="334537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hteck 27">
                <a:extLst>
                  <a:ext uri="{FF2B5EF4-FFF2-40B4-BE49-F238E27FC236}">
                    <a16:creationId xmlns:a16="http://schemas.microsoft.com/office/drawing/2014/main" id="{AFF7983C-7729-414A-A3C4-EA0135C9EDE3}"/>
                  </a:ext>
                </a:extLst>
              </p:cNvPr>
              <p:cNvSpPr/>
              <p:nvPr/>
            </p:nvSpPr>
            <p:spPr>
              <a:xfrm>
                <a:off x="4173970" y="5073445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8" name="Rechteck 27">
                <a:extLst>
                  <a:ext uri="{FF2B5EF4-FFF2-40B4-BE49-F238E27FC236}">
                    <a16:creationId xmlns:a16="http://schemas.microsoft.com/office/drawing/2014/main" id="{AFF7983C-7729-414A-A3C4-EA0135C9ED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3970" y="5073445"/>
                <a:ext cx="367985" cy="369332"/>
              </a:xfrm>
              <a:prstGeom prst="rect">
                <a:avLst/>
              </a:prstGeom>
              <a:blipFill>
                <a:blip r:embed="rId6"/>
                <a:stretch>
                  <a:fillRect r="-21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1498F908-7A93-4E7D-88BC-4E1F4B890A44}"/>
              </a:ext>
            </a:extLst>
          </p:cNvPr>
          <p:cNvCxnSpPr>
            <a:cxnSpLocks/>
          </p:cNvCxnSpPr>
          <p:nvPr/>
        </p:nvCxnSpPr>
        <p:spPr>
          <a:xfrm flipH="1" flipV="1">
            <a:off x="633290" y="2656515"/>
            <a:ext cx="3724673" cy="301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5433334"/>
            <a:ext cx="12172951" cy="13027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Über die Transformationskurve und das Güterpreisverhältnis 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wird der</a:t>
            </a:r>
          </a:p>
          <a:p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Produktionspunkt </a:t>
            </a: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bestimmt. Dieser bestimmt die „Größe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“ der</a:t>
            </a:r>
          </a:p>
          <a:p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Edgeworthbox </a:t>
            </a: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 auf der Kontraktkurve ergibt 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sich gleichzeitig</a:t>
            </a:r>
          </a:p>
          <a:p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DE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paretoeffiziente</a:t>
            </a: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Allokation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5EF19C27-82EF-46A2-FD89-2872281EE92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1194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Grundproblem der Ökonomie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0" y="452091"/>
                <a:ext cx="12172951" cy="6283246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Haushalte unterliegen im Allgemeinen dem Grundproblem der </a:t>
                </a:r>
                <a:r>
                  <a:rPr lang="de-DE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Ökonomie:                         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Prinzipiell unbegrenzte Bedürfnisse sind mit begrenzten Ressourcen zu befriedigen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Die Summe aller konsumierten Güter aller Haushalte können die verfügbaren Mengen nicht überschreiten.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Betrachte eine Ökonomie mit Haushalte (A,B) und 2 Gütern </a:t>
                </a:r>
                <a14:m>
                  <m:oMath xmlns:m="http://schemas.openxmlformats.org/officeDocument/2006/math">
                    <m:r>
                      <a:rPr lang="de-DE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mit den Konsummengen </a:t>
                </a:r>
                <a14:m>
                  <m:oMath xmlns:m="http://schemas.openxmlformats.org/officeDocument/2006/math">
                    <m:r>
                      <a:rPr lang="de-DE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und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und den Anfangsausstattungen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und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acc>
                      <m:accPr>
                        <m:chr m:val="̅"/>
                        <m:ctrlP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acc>
                      <m:accPr>
                        <m:chr m:val="̅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</m:oMath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</m:oMath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Präferenzen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u</m:t>
                    </m:r>
                    <m:r>
                      <a:rPr lang="de-DE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Monoton („mehr ist immer besser“)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Konvex („Mischungen sind besser als Extreme“)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Abnehmender Grenznutzen („Zuwachs </a:t>
                </a:r>
                <a:r>
                  <a:rPr lang="de-DE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auf hohem</a:t>
                </a:r>
              </a:p>
              <a:p>
                <a:pPr lvl="2"/>
                <a:r>
                  <a:rPr lang="de-DE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Niveau 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bringt nicht mehr soviel“)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2091"/>
                <a:ext cx="12172951" cy="6283246"/>
              </a:xfrm>
              <a:prstGeom prst="rect">
                <a:avLst/>
              </a:prstGeom>
              <a:blipFill>
                <a:blip r:embed="rId2"/>
                <a:stretch>
                  <a:fillRect l="-651" t="-776" b="-261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530E15F6-3EDD-2DA4-5083-6A26E704E5C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8507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Pareto-Effizienz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19049" y="567129"/>
                <a:ext cx="12172951" cy="545686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 verschiedene Aufteilungen/Allokationen der Güter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zwischen den Konsumenten (A,B) zu vergleichen verwendet man das Kriterium der Pareto-Effizienz.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Eine Allokation wird als </a:t>
                </a:r>
                <a:r>
                  <a:rPr lang="de-DE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pareto</a:t>
                </a:r>
                <a:r>
                  <a:rPr lang="de-DE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-effizient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bezeichnet, wenn es nicht möglich ist, durch Umverteilung der Güter einen Konsumenten besser zu stellen, ohne einen anderen Konsumenten dadurch schlechter zu stellen.</a:t>
                </a: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Eine </a:t>
                </a:r>
                <a:r>
                  <a:rPr lang="de-DE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Pareto-Verbesserung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liegt vor, wenn beim Übergang von einer Allokation zu einer anderen Allokation mindestens ein Konsument besser gestellt </a:t>
                </a:r>
                <a:r>
                  <a:rPr lang="de-DE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wird,</a:t>
                </a:r>
              </a:p>
              <a:p>
                <a:r>
                  <a:rPr lang="de-DE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ohne 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dass ein anderer Konsument dadurch schlechter gestellt wird. </a:t>
                </a: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49" y="567129"/>
                <a:ext cx="12172951" cy="5456861"/>
              </a:xfrm>
              <a:prstGeom prst="rect">
                <a:avLst/>
              </a:prstGeom>
              <a:blipFill>
                <a:blip r:embed="rId2"/>
                <a:stretch>
                  <a:fillRect l="-751" t="-8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EB628448-67F7-3293-701B-A0FE32B5EB6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667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Tauschökonomie –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Edgeworthbox</a:t>
            </a: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7258E8A6-EE12-4BE4-B82A-379D3DEF4B46}"/>
              </a:ext>
            </a:extLst>
          </p:cNvPr>
          <p:cNvCxnSpPr/>
          <p:nvPr/>
        </p:nvCxnSpPr>
        <p:spPr>
          <a:xfrm flipV="1">
            <a:off x="1239663" y="645081"/>
            <a:ext cx="0" cy="4078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F647DF2B-B397-42C7-B88C-B296D2787CD9}"/>
              </a:ext>
            </a:extLst>
          </p:cNvPr>
          <p:cNvCxnSpPr>
            <a:cxnSpLocks/>
          </p:cNvCxnSpPr>
          <p:nvPr/>
        </p:nvCxnSpPr>
        <p:spPr>
          <a:xfrm>
            <a:off x="1239663" y="4723749"/>
            <a:ext cx="708836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0EED1774-D07A-4CBB-B7B5-019CE43E41B8}"/>
              </a:ext>
            </a:extLst>
          </p:cNvPr>
          <p:cNvCxnSpPr/>
          <p:nvPr/>
        </p:nvCxnSpPr>
        <p:spPr>
          <a:xfrm rot="10800000" flipV="1">
            <a:off x="7946590" y="1127933"/>
            <a:ext cx="0" cy="39175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90BF705B-1EF7-4FF9-997C-8C8ADC181B6B}"/>
              </a:ext>
            </a:extLst>
          </p:cNvPr>
          <p:cNvCxnSpPr>
            <a:cxnSpLocks/>
          </p:cNvCxnSpPr>
          <p:nvPr/>
        </p:nvCxnSpPr>
        <p:spPr>
          <a:xfrm rot="10800000">
            <a:off x="821584" y="1127933"/>
            <a:ext cx="712500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5F9B9511-4EB7-48EB-BEFD-1F31C4604D00}"/>
              </a:ext>
            </a:extLst>
          </p:cNvPr>
          <p:cNvGrpSpPr/>
          <p:nvPr/>
        </p:nvGrpSpPr>
        <p:grpSpPr>
          <a:xfrm>
            <a:off x="243909" y="1127932"/>
            <a:ext cx="357505" cy="3600172"/>
            <a:chOff x="1159727" y="1436302"/>
            <a:chExt cx="408878" cy="4322956"/>
          </a:xfrm>
        </p:grpSpPr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5F6A1F40-0787-479F-B5CB-C5C5E4B91A51}"/>
                </a:ext>
              </a:extLst>
            </p:cNvPr>
            <p:cNvCxnSpPr/>
            <p:nvPr/>
          </p:nvCxnSpPr>
          <p:spPr>
            <a:xfrm>
              <a:off x="1371600" y="1436302"/>
              <a:ext cx="0" cy="431772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682B15FA-8923-45A8-BACD-D39BBAAF29E1}"/>
                </a:ext>
              </a:extLst>
            </p:cNvPr>
            <p:cNvCxnSpPr/>
            <p:nvPr/>
          </p:nvCxnSpPr>
          <p:spPr>
            <a:xfrm>
              <a:off x="1159727" y="1436302"/>
              <a:ext cx="390293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8A8CF520-5638-41BD-BBD7-A9FEAF179B4C}"/>
                </a:ext>
              </a:extLst>
            </p:cNvPr>
            <p:cNvCxnSpPr/>
            <p:nvPr/>
          </p:nvCxnSpPr>
          <p:spPr>
            <a:xfrm>
              <a:off x="1178312" y="5759258"/>
              <a:ext cx="390293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135FB202-A16A-4E2B-A248-1B13DB16C994}"/>
              </a:ext>
            </a:extLst>
          </p:cNvPr>
          <p:cNvGrpSpPr/>
          <p:nvPr/>
        </p:nvGrpSpPr>
        <p:grpSpPr>
          <a:xfrm>
            <a:off x="1226765" y="5278594"/>
            <a:ext cx="6707040" cy="340514"/>
            <a:chOff x="2460796" y="5819673"/>
            <a:chExt cx="7670843" cy="408877"/>
          </a:xfrm>
        </p:grpSpPr>
        <p:cxnSp>
          <p:nvCxnSpPr>
            <p:cNvPr id="23" name="Gerader Verbinder 22">
              <a:extLst>
                <a:ext uri="{FF2B5EF4-FFF2-40B4-BE49-F238E27FC236}">
                  <a16:creationId xmlns:a16="http://schemas.microsoft.com/office/drawing/2014/main" id="{797F414E-9728-4781-AC57-7AA30840797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466025" y="6031546"/>
              <a:ext cx="7665483" cy="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CBC0AFD5-8E05-47AF-9BF5-86AF8CE43F95}"/>
                </a:ext>
              </a:extLst>
            </p:cNvPr>
            <p:cNvCxnSpPr>
              <a:cxnSpLocks/>
            </p:cNvCxnSpPr>
            <p:nvPr/>
          </p:nvCxnSpPr>
          <p:spPr>
            <a:xfrm>
              <a:off x="10131639" y="5819673"/>
              <a:ext cx="0" cy="39029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648D8ED9-A33F-4179-BB8B-F2F805C65080}"/>
                </a:ext>
              </a:extLst>
            </p:cNvPr>
            <p:cNvCxnSpPr>
              <a:cxnSpLocks/>
            </p:cNvCxnSpPr>
            <p:nvPr/>
          </p:nvCxnSpPr>
          <p:spPr>
            <a:xfrm>
              <a:off x="2460796" y="5838258"/>
              <a:ext cx="0" cy="39029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feld 29">
            <a:extLst>
              <a:ext uri="{FF2B5EF4-FFF2-40B4-BE49-F238E27FC236}">
                <a16:creationId xmlns:a16="http://schemas.microsoft.com/office/drawing/2014/main" id="{BD931DF5-E7AF-4003-ADA5-40A4988D6133}"/>
              </a:ext>
            </a:extLst>
          </p:cNvPr>
          <p:cNvSpPr txBox="1"/>
          <p:nvPr/>
        </p:nvSpPr>
        <p:spPr>
          <a:xfrm>
            <a:off x="1113379" y="323387"/>
            <a:ext cx="252568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C8B57EC5-B09D-4470-8A66-5BE28C2EEF47}"/>
              </a:ext>
            </a:extLst>
          </p:cNvPr>
          <p:cNvSpPr txBox="1"/>
          <p:nvPr/>
        </p:nvSpPr>
        <p:spPr>
          <a:xfrm>
            <a:off x="8328024" y="4526708"/>
            <a:ext cx="248362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94E80C94-1353-48BA-B5B1-E7F23920DA1F}"/>
              </a:ext>
            </a:extLst>
          </p:cNvPr>
          <p:cNvSpPr txBox="1"/>
          <p:nvPr/>
        </p:nvSpPr>
        <p:spPr>
          <a:xfrm>
            <a:off x="598164" y="950858"/>
            <a:ext cx="248362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D8C10518-537D-4731-9D75-44121256EF3C}"/>
              </a:ext>
            </a:extLst>
          </p:cNvPr>
          <p:cNvSpPr txBox="1"/>
          <p:nvPr/>
        </p:nvSpPr>
        <p:spPr>
          <a:xfrm>
            <a:off x="7820306" y="4944083"/>
            <a:ext cx="252568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AB8185BD-464A-4542-8C24-8EC545D45F54}"/>
              </a:ext>
            </a:extLst>
          </p:cNvPr>
          <p:cNvSpPr txBox="1"/>
          <p:nvPr/>
        </p:nvSpPr>
        <p:spPr>
          <a:xfrm>
            <a:off x="7917441" y="826638"/>
            <a:ext cx="270788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E50C8829-9A3C-4650-9954-7D617F4DBD2E}"/>
              </a:ext>
            </a:extLst>
          </p:cNvPr>
          <p:cNvSpPr txBox="1"/>
          <p:nvPr/>
        </p:nvSpPr>
        <p:spPr>
          <a:xfrm>
            <a:off x="991301" y="4680140"/>
            <a:ext cx="277797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8" name="Freihandform: Form 37">
            <a:extLst>
              <a:ext uri="{FF2B5EF4-FFF2-40B4-BE49-F238E27FC236}">
                <a16:creationId xmlns:a16="http://schemas.microsoft.com/office/drawing/2014/main" id="{36E260EA-A193-47E0-86EF-73E319236959}"/>
              </a:ext>
            </a:extLst>
          </p:cNvPr>
          <p:cNvSpPr/>
          <p:nvPr/>
        </p:nvSpPr>
        <p:spPr>
          <a:xfrm>
            <a:off x="2647161" y="1663601"/>
            <a:ext cx="3159355" cy="2898672"/>
          </a:xfrm>
          <a:custGeom>
            <a:avLst/>
            <a:gdLst>
              <a:gd name="connsiteX0" fmla="*/ 0 w 3613355"/>
              <a:gd name="connsiteY0" fmla="*/ 0 h 3480620"/>
              <a:gd name="connsiteX1" fmla="*/ 2227007 w 3613355"/>
              <a:gd name="connsiteY1" fmla="*/ 943897 h 3480620"/>
              <a:gd name="connsiteX2" fmla="*/ 3613355 w 3613355"/>
              <a:gd name="connsiteY2" fmla="*/ 3480620 h 3480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13355" h="3480620">
                <a:moveTo>
                  <a:pt x="0" y="0"/>
                </a:moveTo>
                <a:cubicBezTo>
                  <a:pt x="812390" y="181897"/>
                  <a:pt x="1624781" y="363794"/>
                  <a:pt x="2227007" y="943897"/>
                </a:cubicBezTo>
                <a:cubicBezTo>
                  <a:pt x="2829233" y="1524000"/>
                  <a:pt x="3221294" y="2502310"/>
                  <a:pt x="3613355" y="348062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Freihandform: Form 38">
            <a:extLst>
              <a:ext uri="{FF2B5EF4-FFF2-40B4-BE49-F238E27FC236}">
                <a16:creationId xmlns:a16="http://schemas.microsoft.com/office/drawing/2014/main" id="{E399173E-0972-411E-8832-4B370A4E8322}"/>
              </a:ext>
            </a:extLst>
          </p:cNvPr>
          <p:cNvSpPr/>
          <p:nvPr/>
        </p:nvSpPr>
        <p:spPr>
          <a:xfrm>
            <a:off x="2763220" y="1405669"/>
            <a:ext cx="3288308" cy="2910954"/>
          </a:xfrm>
          <a:custGeom>
            <a:avLst/>
            <a:gdLst>
              <a:gd name="connsiteX0" fmla="*/ 0 w 3760838"/>
              <a:gd name="connsiteY0" fmla="*/ 0 h 3495368"/>
              <a:gd name="connsiteX1" fmla="*/ 1224116 w 3760838"/>
              <a:gd name="connsiteY1" fmla="*/ 2625213 h 3495368"/>
              <a:gd name="connsiteX2" fmla="*/ 3760838 w 3760838"/>
              <a:gd name="connsiteY2" fmla="*/ 3495368 h 3495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60838" h="3495368">
                <a:moveTo>
                  <a:pt x="0" y="0"/>
                </a:moveTo>
                <a:cubicBezTo>
                  <a:pt x="298655" y="1021326"/>
                  <a:pt x="597310" y="2042652"/>
                  <a:pt x="1224116" y="2625213"/>
                </a:cubicBezTo>
                <a:cubicBezTo>
                  <a:pt x="1850922" y="3207774"/>
                  <a:pt x="2805880" y="3351571"/>
                  <a:pt x="3760838" y="349536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EA7989C9-40ED-494F-8164-7F2112C94119}"/>
              </a:ext>
            </a:extLst>
          </p:cNvPr>
          <p:cNvSpPr txBox="1"/>
          <p:nvPr/>
        </p:nvSpPr>
        <p:spPr>
          <a:xfrm>
            <a:off x="4648449" y="2022808"/>
            <a:ext cx="284804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B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F2641B34-E397-474C-9154-F3ED7E8EFD9A}"/>
              </a:ext>
            </a:extLst>
          </p:cNvPr>
          <p:cNvSpPr txBox="1"/>
          <p:nvPr/>
        </p:nvSpPr>
        <p:spPr>
          <a:xfrm>
            <a:off x="4184257" y="4045444"/>
            <a:ext cx="290410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A</a:t>
            </a:r>
          </a:p>
        </p:txBody>
      </p:sp>
      <p:cxnSp>
        <p:nvCxnSpPr>
          <p:cNvPr id="43" name="Gerade Verbindung mit Pfeil 42">
            <a:extLst>
              <a:ext uri="{FF2B5EF4-FFF2-40B4-BE49-F238E27FC236}">
                <a16:creationId xmlns:a16="http://schemas.microsoft.com/office/drawing/2014/main" id="{1CF78867-7464-4CF8-9A39-75CCEE050626}"/>
              </a:ext>
            </a:extLst>
          </p:cNvPr>
          <p:cNvCxnSpPr/>
          <p:nvPr/>
        </p:nvCxnSpPr>
        <p:spPr>
          <a:xfrm flipV="1">
            <a:off x="4648449" y="2994912"/>
            <a:ext cx="761242" cy="8383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>
            <a:extLst>
              <a:ext uri="{FF2B5EF4-FFF2-40B4-BE49-F238E27FC236}">
                <a16:creationId xmlns:a16="http://schemas.microsoft.com/office/drawing/2014/main" id="{63CE75A9-EEC1-459D-ABB6-1EAC1D3FC4D6}"/>
              </a:ext>
            </a:extLst>
          </p:cNvPr>
          <p:cNvCxnSpPr>
            <a:cxnSpLocks/>
          </p:cNvCxnSpPr>
          <p:nvPr/>
        </p:nvCxnSpPr>
        <p:spPr>
          <a:xfrm flipH="1">
            <a:off x="3163305" y="2437011"/>
            <a:ext cx="1166156" cy="8350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feld 45">
            <a:extLst>
              <a:ext uri="{FF2B5EF4-FFF2-40B4-BE49-F238E27FC236}">
                <a16:creationId xmlns:a16="http://schemas.microsoft.com/office/drawing/2014/main" id="{4315E8B1-220C-4713-ADB5-FFC2C1295530}"/>
              </a:ext>
            </a:extLst>
          </p:cNvPr>
          <p:cNvSpPr txBox="1"/>
          <p:nvPr/>
        </p:nvSpPr>
        <p:spPr>
          <a:xfrm>
            <a:off x="1836660" y="3347605"/>
            <a:ext cx="1627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Bessermenge B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0D26A887-6386-4903-8D4B-5BCED37E341C}"/>
              </a:ext>
            </a:extLst>
          </p:cNvPr>
          <p:cNvSpPr txBox="1"/>
          <p:nvPr/>
        </p:nvSpPr>
        <p:spPr>
          <a:xfrm>
            <a:off x="5097310" y="2637558"/>
            <a:ext cx="1630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Bessermenge A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ED55FDF9-F124-4820-B22C-A0AE0F99FAA0}"/>
              </a:ext>
            </a:extLst>
          </p:cNvPr>
          <p:cNvSpPr txBox="1"/>
          <p:nvPr/>
        </p:nvSpPr>
        <p:spPr>
          <a:xfrm>
            <a:off x="130687" y="5992696"/>
            <a:ext cx="87575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Innerhalb der Linse können sich beide Konsumenten A und B durch Tausch gegenüber ihren</a:t>
            </a:r>
          </a:p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Indifferenzkurven I</a:t>
            </a:r>
            <a:r>
              <a:rPr lang="de-D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 I</a:t>
            </a:r>
            <a:r>
              <a:rPr lang="de-D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besser stellen.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30E4B5CA-BBC9-4EF8-AD41-195194E4B9CE}"/>
                  </a:ext>
                </a:extLst>
              </p:cNvPr>
              <p:cNvSpPr/>
              <p:nvPr/>
            </p:nvSpPr>
            <p:spPr>
              <a:xfrm>
                <a:off x="4378663" y="5473756"/>
                <a:ext cx="3727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de-D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DE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30E4B5CA-BBC9-4EF8-AD41-195194E4B9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8663" y="5473756"/>
                <a:ext cx="372794" cy="369332"/>
              </a:xfrm>
              <a:prstGeom prst="rect">
                <a:avLst/>
              </a:prstGeom>
              <a:blipFill>
                <a:blip r:embed="rId2"/>
                <a:stretch>
                  <a:fillRect r="-1475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8DB2EC5-C3A3-4690-A0A1-F66BB6F4248D}"/>
                  </a:ext>
                </a:extLst>
              </p:cNvPr>
              <p:cNvSpPr/>
              <p:nvPr/>
            </p:nvSpPr>
            <p:spPr>
              <a:xfrm>
                <a:off x="39780" y="2684415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8DB2EC5-C3A3-4690-A0A1-F66BB6F424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80" y="2684415"/>
                <a:ext cx="371384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hteck 3">
            <a:extLst>
              <a:ext uri="{FF2B5EF4-FFF2-40B4-BE49-F238E27FC236}">
                <a16:creationId xmlns:a16="http://schemas.microsoft.com/office/drawing/2014/main" id="{87A09432-8FE8-BE2B-3292-B8052032048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8060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Formale Charakterisierung einer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-effizienten Allokation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1" y="524110"/>
                <a:ext cx="12192000" cy="5488357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Gemäß seiner Nutzenfunktion maximiert </a:t>
                </a:r>
                <a:r>
                  <a:rPr lang="de-DE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maximiert</a:t>
                </a:r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Haushalt A seinen Nutzen gegeben den Nutzen von Haushalt </a:t>
                </a:r>
                <a:r>
                  <a:rPr lang="de-DE" sz="2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B:</a:t>
                </a:r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de-D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de-DE" sz="22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max</m:t>
                            </m:r>
                          </m:e>
                          <m:lim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sub>
                            </m:sSub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𝐵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𝐵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de-DE" sz="22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de-DE" sz="2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	NB: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</m:e>
                    </m:d>
                    <m:r>
                      <m:rPr>
                        <m:nor/>
                      </m:rPr>
                      <a:rPr lang="de-DE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D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</m:acc>
                  </m:oMath>
                </a14:m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Aus den Bedingungen 1. Ordnung </a:t>
                </a:r>
                <a:r>
                  <a:rPr lang="de-DE" sz="2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folgt:</a:t>
                </a:r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𝐺𝑅𝑆</m:t>
                          </m:r>
                        </m:e>
                        <m:sub>
                          <m:r>
                            <a:rPr lang="de-DE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sSub>
                        <m:sSubPr>
                          <m:ctrlPr>
                            <a:rPr lang="de-DE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de-DE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𝐺𝑅𝑆</m:t>
                          </m:r>
                        </m:e>
                        <m:sub>
                          <m:r>
                            <a:rPr lang="de-DE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mit der Grenzrate der Substitution (GRS), der Steigung der Indifferenzkurve </a:t>
                </a:r>
              </a:p>
              <a:p>
                <a:pPr algn="ctr"/>
                <a:r>
                  <a:rPr lang="de-DE" sz="220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GRS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22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e-DE" sz="22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de-DE" sz="2200" b="0" i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nor/>
                          </m:rPr>
                          <a:rPr lang="de-DE" sz="22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a:rPr lang="de-DE" sz="22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de-DE" sz="2200" i="1" baseline="-2500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de-DE" sz="22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e-DE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de-DE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de-DE" sz="2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num>
                          <m:den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de-DE" sz="2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de-DE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de-DE" sz="2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num>
                          <m:den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de-DE" sz="2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</m:den>
                    </m:f>
                    <m:r>
                      <a:rPr lang="de-DE" sz="2200" b="0" i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Grenznutzen</m:t>
                        </m:r>
                        <m: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des</m:t>
                        </m:r>
                        <m: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Gutes</m:t>
                        </m:r>
                        <m: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Grenznutzen</m:t>
                        </m:r>
                        <m: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des</m:t>
                        </m:r>
                        <m: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Gutes</m:t>
                        </m:r>
                        <m: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2</m:t>
                        </m:r>
                      </m:den>
                    </m:f>
                  </m:oMath>
                </a14:m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diesem fall berühren sich die beiden Indifferenzkurven </a:t>
                </a:r>
                <a:r>
                  <a:rPr lang="de-DE" sz="2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der</a:t>
                </a:r>
              </a:p>
              <a:p>
                <a:r>
                  <a:rPr lang="de-DE" sz="2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Edgeworthbox </a:t>
                </a:r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und keinem der Haushalte ist es möglich </a:t>
                </a:r>
                <a:r>
                  <a:rPr lang="de-DE" sz="2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sich besser</a:t>
                </a:r>
              </a:p>
              <a:p>
                <a:r>
                  <a:rPr lang="de-DE" sz="2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zu </a:t>
                </a:r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stellen, ohne dass der andere Haushalt schlechter gestellt wird 	</a:t>
                </a:r>
              </a:p>
              <a:p>
                <a:pPr algn="ctr"/>
                <a:r>
                  <a:rPr lang="de-DE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	Pareto-effiziente Allokation</a:t>
                </a: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524110"/>
                <a:ext cx="12192000" cy="5488357"/>
              </a:xfrm>
              <a:prstGeom prst="rect">
                <a:avLst/>
              </a:prstGeom>
              <a:blipFill>
                <a:blip r:embed="rId2"/>
                <a:stretch>
                  <a:fillRect l="-650" t="-778" b="-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71DEA7BA-6B59-ABB5-23EA-77B3A7A19A5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215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738C627B-1ACD-4B34-B041-A9F9F5D646EC}"/>
              </a:ext>
            </a:extLst>
          </p:cNvPr>
          <p:cNvCxnSpPr>
            <a:cxnSpLocks/>
          </p:cNvCxnSpPr>
          <p:nvPr/>
        </p:nvCxnSpPr>
        <p:spPr>
          <a:xfrm flipV="1">
            <a:off x="957030" y="722126"/>
            <a:ext cx="0" cy="4078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B65067A0-FB04-43C1-8CD5-332119E7A1A0}"/>
              </a:ext>
            </a:extLst>
          </p:cNvPr>
          <p:cNvCxnSpPr>
            <a:cxnSpLocks/>
          </p:cNvCxnSpPr>
          <p:nvPr/>
        </p:nvCxnSpPr>
        <p:spPr>
          <a:xfrm>
            <a:off x="957030" y="4800794"/>
            <a:ext cx="708836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7857EF36-B368-4365-A869-ADCF561A6586}"/>
              </a:ext>
            </a:extLst>
          </p:cNvPr>
          <p:cNvCxnSpPr>
            <a:cxnSpLocks/>
          </p:cNvCxnSpPr>
          <p:nvPr/>
        </p:nvCxnSpPr>
        <p:spPr>
          <a:xfrm rot="10800000" flipV="1">
            <a:off x="7663957" y="1204978"/>
            <a:ext cx="0" cy="39175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E2D8E380-B234-4C53-96A8-6419A11B90CE}"/>
              </a:ext>
            </a:extLst>
          </p:cNvPr>
          <p:cNvCxnSpPr>
            <a:cxnSpLocks/>
          </p:cNvCxnSpPr>
          <p:nvPr/>
        </p:nvCxnSpPr>
        <p:spPr>
          <a:xfrm rot="10800000">
            <a:off x="538951" y="1204978"/>
            <a:ext cx="712500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36EDC127-736B-4CA8-8914-D86A8AD45DB0}"/>
              </a:ext>
            </a:extLst>
          </p:cNvPr>
          <p:cNvSpPr txBox="1"/>
          <p:nvPr/>
        </p:nvSpPr>
        <p:spPr>
          <a:xfrm>
            <a:off x="830746" y="400432"/>
            <a:ext cx="25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B64F0F5-D098-488C-8071-B8807747135A}"/>
              </a:ext>
            </a:extLst>
          </p:cNvPr>
          <p:cNvSpPr txBox="1"/>
          <p:nvPr/>
        </p:nvSpPr>
        <p:spPr>
          <a:xfrm>
            <a:off x="8045391" y="4603753"/>
            <a:ext cx="248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2FAD9D3-2DE3-4C17-8627-2B15457B3380}"/>
              </a:ext>
            </a:extLst>
          </p:cNvPr>
          <p:cNvSpPr txBox="1"/>
          <p:nvPr/>
        </p:nvSpPr>
        <p:spPr>
          <a:xfrm>
            <a:off x="315531" y="1027903"/>
            <a:ext cx="248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142AD0B-F3E6-4B1F-AAA6-6BC309357221}"/>
              </a:ext>
            </a:extLst>
          </p:cNvPr>
          <p:cNvSpPr txBox="1"/>
          <p:nvPr/>
        </p:nvSpPr>
        <p:spPr>
          <a:xfrm>
            <a:off x="7537673" y="5021128"/>
            <a:ext cx="25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DC4E2BF-D17F-45B5-B9F8-951D35D859FD}"/>
              </a:ext>
            </a:extLst>
          </p:cNvPr>
          <p:cNvSpPr txBox="1"/>
          <p:nvPr/>
        </p:nvSpPr>
        <p:spPr>
          <a:xfrm>
            <a:off x="7634808" y="903683"/>
            <a:ext cx="270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65C73E9-DE18-4599-8B7B-CC2A5E8FD803}"/>
              </a:ext>
            </a:extLst>
          </p:cNvPr>
          <p:cNvSpPr txBox="1"/>
          <p:nvPr/>
        </p:nvSpPr>
        <p:spPr>
          <a:xfrm>
            <a:off x="708668" y="4757185"/>
            <a:ext cx="277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2" name="Freihandform: Form 1">
            <a:extLst>
              <a:ext uri="{FF2B5EF4-FFF2-40B4-BE49-F238E27FC236}">
                <a16:creationId xmlns:a16="http://schemas.microsoft.com/office/drawing/2014/main" id="{72B8D4CA-6587-48ED-BD60-8D5DF0B350C9}"/>
              </a:ext>
            </a:extLst>
          </p:cNvPr>
          <p:cNvSpPr/>
          <p:nvPr/>
        </p:nvSpPr>
        <p:spPr>
          <a:xfrm>
            <a:off x="953735" y="1203318"/>
            <a:ext cx="6713034" cy="3579542"/>
          </a:xfrm>
          <a:custGeom>
            <a:avLst/>
            <a:gdLst>
              <a:gd name="connsiteX0" fmla="*/ 0 w 6713034"/>
              <a:gd name="connsiteY0" fmla="*/ 3579542 h 3579542"/>
              <a:gd name="connsiteX1" fmla="*/ 2486722 w 6713034"/>
              <a:gd name="connsiteY1" fmla="*/ 2877015 h 3579542"/>
              <a:gd name="connsiteX2" fmla="*/ 4304370 w 6713034"/>
              <a:gd name="connsiteY2" fmla="*/ 758283 h 3579542"/>
              <a:gd name="connsiteX3" fmla="*/ 6713034 w 6713034"/>
              <a:gd name="connsiteY3" fmla="*/ 0 h 3579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3034" h="3579542">
                <a:moveTo>
                  <a:pt x="0" y="3579542"/>
                </a:moveTo>
                <a:cubicBezTo>
                  <a:pt x="884663" y="3463383"/>
                  <a:pt x="1769327" y="3347225"/>
                  <a:pt x="2486722" y="2877015"/>
                </a:cubicBezTo>
                <a:cubicBezTo>
                  <a:pt x="3204117" y="2406805"/>
                  <a:pt x="3599985" y="1237785"/>
                  <a:pt x="4304370" y="758283"/>
                </a:cubicBezTo>
                <a:cubicBezTo>
                  <a:pt x="5008755" y="278780"/>
                  <a:pt x="5860894" y="139390"/>
                  <a:pt x="671303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reihandform: Form 2">
            <a:extLst>
              <a:ext uri="{FF2B5EF4-FFF2-40B4-BE49-F238E27FC236}">
                <a16:creationId xmlns:a16="http://schemas.microsoft.com/office/drawing/2014/main" id="{BA775A0B-217E-4A3A-AA70-2670C2E96F6D}"/>
              </a:ext>
            </a:extLst>
          </p:cNvPr>
          <p:cNvSpPr/>
          <p:nvPr/>
        </p:nvSpPr>
        <p:spPr>
          <a:xfrm>
            <a:off x="2470301" y="3756948"/>
            <a:ext cx="1616926" cy="903248"/>
          </a:xfrm>
          <a:custGeom>
            <a:avLst/>
            <a:gdLst>
              <a:gd name="connsiteX0" fmla="*/ 0 w 1616926"/>
              <a:gd name="connsiteY0" fmla="*/ 0 h 903248"/>
              <a:gd name="connsiteX1" fmla="*/ 858644 w 1616926"/>
              <a:gd name="connsiteY1" fmla="*/ 278780 h 903248"/>
              <a:gd name="connsiteX2" fmla="*/ 1616926 w 1616926"/>
              <a:gd name="connsiteY2" fmla="*/ 903248 h 90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926" h="903248">
                <a:moveTo>
                  <a:pt x="0" y="0"/>
                </a:moveTo>
                <a:cubicBezTo>
                  <a:pt x="294578" y="64119"/>
                  <a:pt x="589156" y="128239"/>
                  <a:pt x="858644" y="278780"/>
                </a:cubicBezTo>
                <a:cubicBezTo>
                  <a:pt x="1128132" y="429321"/>
                  <a:pt x="1372529" y="666284"/>
                  <a:pt x="1616926" y="9032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Freihandform: Form 16">
            <a:extLst>
              <a:ext uri="{FF2B5EF4-FFF2-40B4-BE49-F238E27FC236}">
                <a16:creationId xmlns:a16="http://schemas.microsoft.com/office/drawing/2014/main" id="{862A0796-A8F8-4969-906E-70D32D6F4200}"/>
              </a:ext>
            </a:extLst>
          </p:cNvPr>
          <p:cNvSpPr/>
          <p:nvPr/>
        </p:nvSpPr>
        <p:spPr>
          <a:xfrm>
            <a:off x="2994408" y="3589679"/>
            <a:ext cx="1115122" cy="702527"/>
          </a:xfrm>
          <a:custGeom>
            <a:avLst/>
            <a:gdLst>
              <a:gd name="connsiteX0" fmla="*/ 0 w 1115122"/>
              <a:gd name="connsiteY0" fmla="*/ 0 h 702527"/>
              <a:gd name="connsiteX1" fmla="*/ 434897 w 1115122"/>
              <a:gd name="connsiteY1" fmla="*/ 501805 h 702527"/>
              <a:gd name="connsiteX2" fmla="*/ 1115122 w 1115122"/>
              <a:gd name="connsiteY2" fmla="*/ 702527 h 70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5122" h="702527">
                <a:moveTo>
                  <a:pt x="0" y="0"/>
                </a:moveTo>
                <a:cubicBezTo>
                  <a:pt x="124521" y="192358"/>
                  <a:pt x="249043" y="384717"/>
                  <a:pt x="434897" y="501805"/>
                </a:cubicBezTo>
                <a:cubicBezTo>
                  <a:pt x="620751" y="618893"/>
                  <a:pt x="867936" y="660710"/>
                  <a:pt x="1115122" y="7025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703A6F3E-8E50-4547-880D-77C93F41ABAE}"/>
              </a:ext>
            </a:extLst>
          </p:cNvPr>
          <p:cNvSpPr/>
          <p:nvPr/>
        </p:nvSpPr>
        <p:spPr>
          <a:xfrm>
            <a:off x="3057593" y="3262579"/>
            <a:ext cx="1616926" cy="1047550"/>
          </a:xfrm>
          <a:custGeom>
            <a:avLst/>
            <a:gdLst>
              <a:gd name="connsiteX0" fmla="*/ 0 w 1616926"/>
              <a:gd name="connsiteY0" fmla="*/ 0 h 903248"/>
              <a:gd name="connsiteX1" fmla="*/ 858644 w 1616926"/>
              <a:gd name="connsiteY1" fmla="*/ 278780 h 903248"/>
              <a:gd name="connsiteX2" fmla="*/ 1616926 w 1616926"/>
              <a:gd name="connsiteY2" fmla="*/ 903248 h 90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926" h="903248">
                <a:moveTo>
                  <a:pt x="0" y="0"/>
                </a:moveTo>
                <a:cubicBezTo>
                  <a:pt x="294578" y="64119"/>
                  <a:pt x="589156" y="128239"/>
                  <a:pt x="858644" y="278780"/>
                </a:cubicBezTo>
                <a:cubicBezTo>
                  <a:pt x="1128132" y="429321"/>
                  <a:pt x="1372529" y="666284"/>
                  <a:pt x="1616926" y="9032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Freihandform: Form 18">
            <a:extLst>
              <a:ext uri="{FF2B5EF4-FFF2-40B4-BE49-F238E27FC236}">
                <a16:creationId xmlns:a16="http://schemas.microsoft.com/office/drawing/2014/main" id="{DEA34E1E-2DF9-47B3-8E4D-0AB2AACEAC32}"/>
              </a:ext>
            </a:extLst>
          </p:cNvPr>
          <p:cNvSpPr/>
          <p:nvPr/>
        </p:nvSpPr>
        <p:spPr>
          <a:xfrm>
            <a:off x="3414435" y="2813474"/>
            <a:ext cx="1115122" cy="984363"/>
          </a:xfrm>
          <a:custGeom>
            <a:avLst/>
            <a:gdLst>
              <a:gd name="connsiteX0" fmla="*/ 0 w 1115122"/>
              <a:gd name="connsiteY0" fmla="*/ 0 h 702527"/>
              <a:gd name="connsiteX1" fmla="*/ 434897 w 1115122"/>
              <a:gd name="connsiteY1" fmla="*/ 501805 h 702527"/>
              <a:gd name="connsiteX2" fmla="*/ 1115122 w 1115122"/>
              <a:gd name="connsiteY2" fmla="*/ 702527 h 70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5122" h="702527">
                <a:moveTo>
                  <a:pt x="0" y="0"/>
                </a:moveTo>
                <a:cubicBezTo>
                  <a:pt x="124521" y="192358"/>
                  <a:pt x="249043" y="384717"/>
                  <a:pt x="434897" y="501805"/>
                </a:cubicBezTo>
                <a:cubicBezTo>
                  <a:pt x="620751" y="618893"/>
                  <a:pt x="867936" y="660710"/>
                  <a:pt x="1115122" y="7025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Freihandform: Form 19">
            <a:extLst>
              <a:ext uri="{FF2B5EF4-FFF2-40B4-BE49-F238E27FC236}">
                <a16:creationId xmlns:a16="http://schemas.microsoft.com/office/drawing/2014/main" id="{28C98ED1-D7C0-4DD9-954A-A96270D05828}"/>
              </a:ext>
            </a:extLst>
          </p:cNvPr>
          <p:cNvSpPr/>
          <p:nvPr/>
        </p:nvSpPr>
        <p:spPr>
          <a:xfrm>
            <a:off x="3849337" y="1757168"/>
            <a:ext cx="1442200" cy="979218"/>
          </a:xfrm>
          <a:custGeom>
            <a:avLst/>
            <a:gdLst>
              <a:gd name="connsiteX0" fmla="*/ 0 w 1616926"/>
              <a:gd name="connsiteY0" fmla="*/ 0 h 903248"/>
              <a:gd name="connsiteX1" fmla="*/ 858644 w 1616926"/>
              <a:gd name="connsiteY1" fmla="*/ 278780 h 903248"/>
              <a:gd name="connsiteX2" fmla="*/ 1616926 w 1616926"/>
              <a:gd name="connsiteY2" fmla="*/ 903248 h 90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926" h="903248">
                <a:moveTo>
                  <a:pt x="0" y="0"/>
                </a:moveTo>
                <a:cubicBezTo>
                  <a:pt x="294578" y="64119"/>
                  <a:pt x="589156" y="128239"/>
                  <a:pt x="858644" y="278780"/>
                </a:cubicBezTo>
                <a:cubicBezTo>
                  <a:pt x="1128132" y="429321"/>
                  <a:pt x="1372529" y="666284"/>
                  <a:pt x="1616926" y="9032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Freihandform: Form 20">
            <a:extLst>
              <a:ext uri="{FF2B5EF4-FFF2-40B4-BE49-F238E27FC236}">
                <a16:creationId xmlns:a16="http://schemas.microsoft.com/office/drawing/2014/main" id="{2D11E031-992C-499E-A9C7-A485BD0843B3}"/>
              </a:ext>
            </a:extLst>
          </p:cNvPr>
          <p:cNvSpPr/>
          <p:nvPr/>
        </p:nvSpPr>
        <p:spPr>
          <a:xfrm>
            <a:off x="4373443" y="1368942"/>
            <a:ext cx="1616912" cy="1454363"/>
          </a:xfrm>
          <a:custGeom>
            <a:avLst/>
            <a:gdLst>
              <a:gd name="connsiteX0" fmla="*/ 0 w 1115122"/>
              <a:gd name="connsiteY0" fmla="*/ 0 h 702527"/>
              <a:gd name="connsiteX1" fmla="*/ 434897 w 1115122"/>
              <a:gd name="connsiteY1" fmla="*/ 501805 h 702527"/>
              <a:gd name="connsiteX2" fmla="*/ 1115122 w 1115122"/>
              <a:gd name="connsiteY2" fmla="*/ 702527 h 70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5122" h="702527">
                <a:moveTo>
                  <a:pt x="0" y="0"/>
                </a:moveTo>
                <a:cubicBezTo>
                  <a:pt x="124521" y="192358"/>
                  <a:pt x="249043" y="384717"/>
                  <a:pt x="434897" y="501805"/>
                </a:cubicBezTo>
                <a:cubicBezTo>
                  <a:pt x="620751" y="618893"/>
                  <a:pt x="867936" y="660710"/>
                  <a:pt x="1115122" y="7025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D5A8DD2A-C7F2-4BD7-9C14-75F1FB02E774}"/>
              </a:ext>
            </a:extLst>
          </p:cNvPr>
          <p:cNvSpPr txBox="1"/>
          <p:nvPr/>
        </p:nvSpPr>
        <p:spPr>
          <a:xfrm>
            <a:off x="2225210" y="3600831"/>
            <a:ext cx="401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B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9ED4A1F-14FC-4997-963F-54A3A3BD0D37}"/>
              </a:ext>
            </a:extLst>
          </p:cNvPr>
          <p:cNvSpPr txBox="1"/>
          <p:nvPr/>
        </p:nvSpPr>
        <p:spPr>
          <a:xfrm>
            <a:off x="4034698" y="4091483"/>
            <a:ext cx="364762" cy="382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A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4E7159B-62E5-4B9F-80CA-A0BD0C9B8233}"/>
              </a:ext>
            </a:extLst>
          </p:cNvPr>
          <p:cNvSpPr txBox="1"/>
          <p:nvPr/>
        </p:nvSpPr>
        <p:spPr>
          <a:xfrm>
            <a:off x="2823659" y="3084156"/>
            <a:ext cx="401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B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EB29D948-0A02-4E48-91AF-468939418B03}"/>
              </a:ext>
            </a:extLst>
          </p:cNvPr>
          <p:cNvSpPr txBox="1"/>
          <p:nvPr/>
        </p:nvSpPr>
        <p:spPr>
          <a:xfrm>
            <a:off x="3678586" y="1641931"/>
            <a:ext cx="401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B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089239E-7C33-4523-A200-29E479567EFE}"/>
              </a:ext>
            </a:extLst>
          </p:cNvPr>
          <p:cNvSpPr txBox="1"/>
          <p:nvPr/>
        </p:nvSpPr>
        <p:spPr>
          <a:xfrm>
            <a:off x="4477033" y="3608267"/>
            <a:ext cx="364762" cy="382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A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35936E95-74D0-497A-AA0A-1B20EFCD395A}"/>
              </a:ext>
            </a:extLst>
          </p:cNvPr>
          <p:cNvSpPr txBox="1"/>
          <p:nvPr/>
        </p:nvSpPr>
        <p:spPr>
          <a:xfrm>
            <a:off x="5948990" y="2649258"/>
            <a:ext cx="364762" cy="382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A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65EED1DB-344B-4B8A-861E-DABAF01A5C34}"/>
              </a:ext>
            </a:extLst>
          </p:cNvPr>
          <p:cNvSpPr txBox="1"/>
          <p:nvPr/>
        </p:nvSpPr>
        <p:spPr>
          <a:xfrm>
            <a:off x="1805344" y="1879987"/>
            <a:ext cx="1572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Kontraktkurve</a:t>
            </a:r>
            <a:endParaRPr lang="de-DE" baseline="-25000" dirty="0"/>
          </a:p>
        </p:txBody>
      </p: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2D9F801A-FE4D-4BA2-ADFD-3097A6EE39F5}"/>
              </a:ext>
            </a:extLst>
          </p:cNvPr>
          <p:cNvCxnSpPr>
            <a:cxnSpLocks/>
          </p:cNvCxnSpPr>
          <p:nvPr/>
        </p:nvCxnSpPr>
        <p:spPr>
          <a:xfrm>
            <a:off x="3267898" y="2163030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feld 61">
            <a:extLst>
              <a:ext uri="{FF2B5EF4-FFF2-40B4-BE49-F238E27FC236}">
                <a16:creationId xmlns:a16="http://schemas.microsoft.com/office/drawing/2014/main" id="{0A2DF32F-F7E6-4FDD-BDD6-2955035DD295}"/>
              </a:ext>
            </a:extLst>
          </p:cNvPr>
          <p:cNvSpPr txBox="1"/>
          <p:nvPr/>
        </p:nvSpPr>
        <p:spPr>
          <a:xfrm>
            <a:off x="19049" y="9528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Pareto-Effizienz und Kontraktkurve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feld 62">
                <a:extLst>
                  <a:ext uri="{FF2B5EF4-FFF2-40B4-BE49-F238E27FC236}">
                    <a16:creationId xmlns:a16="http://schemas.microsoft.com/office/drawing/2014/main" id="{D91AE055-DFD1-4B1E-B986-68FDF06E8C91}"/>
                  </a:ext>
                </a:extLst>
              </p:cNvPr>
              <p:cNvSpPr txBox="1"/>
              <p:nvPr/>
            </p:nvSpPr>
            <p:spPr>
              <a:xfrm>
                <a:off x="0" y="5490852"/>
                <a:ext cx="8625773" cy="83130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DE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Kontraktkurve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beschreibt alle </a:t>
                </a:r>
                <a:r>
                  <a:rPr lang="de-DE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pareto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-effizienten Allokationen der Güter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für zwei Konsumenten (A,B) bei gegebener Ressourcenbeschränkung und Präferenzen </a:t>
                </a:r>
                <a:r>
                  <a:rPr lang="de-DE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de-DE" sz="24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:r>
                  <a:rPr lang="de-DE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de-DE" sz="24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" name="Textfeld 62">
                <a:extLst>
                  <a:ext uri="{FF2B5EF4-FFF2-40B4-BE49-F238E27FC236}">
                    <a16:creationId xmlns:a16="http://schemas.microsoft.com/office/drawing/2014/main" id="{D91AE055-DFD1-4B1E-B986-68FDF06E8C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490852"/>
                <a:ext cx="8625773" cy="831309"/>
              </a:xfrm>
              <a:prstGeom prst="rect">
                <a:avLst/>
              </a:prstGeom>
              <a:blipFill>
                <a:blip r:embed="rId2"/>
                <a:stretch>
                  <a:fillRect l="-1060" t="-5882" b="-602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hteck 9">
            <a:extLst>
              <a:ext uri="{FF2B5EF4-FFF2-40B4-BE49-F238E27FC236}">
                <a16:creationId xmlns:a16="http://schemas.microsoft.com/office/drawing/2014/main" id="{C3614F60-CAB9-3CCD-BDE1-6C30BED7D8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6677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Wettbewerbsgleichgewicht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9524" y="583147"/>
                <a:ext cx="12172951" cy="545686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Die Konsumenten (A,B) maximieren bei gegebenen Preisen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und gegebenen Anfangsausstattungen jeweils ihren Nutzen.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kann dabei jeweils als das Budget der Konsumenten (A,B) interpretiert werden.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Daraus ergeben sich die Tauschkurven aus den Nachfragenfunktionen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Unter vollkommener Konkurrenz werden </a:t>
                </a:r>
                <a:r>
                  <a:rPr lang="de-DE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sich die</a:t>
                </a:r>
              </a:p>
              <a:p>
                <a:pPr lvl="1"/>
                <a:r>
                  <a:rPr lang="de-DE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Preise 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solange ändern, bis Angebot </a:t>
                </a:r>
                <a:r>
                  <a:rPr lang="de-DE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und Nachfrage</a:t>
                </a:r>
              </a:p>
              <a:p>
                <a:pPr lvl="1"/>
                <a:r>
                  <a:rPr lang="de-DE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übereinstimmen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4" y="583147"/>
                <a:ext cx="12172951" cy="5456861"/>
              </a:xfrm>
              <a:prstGeom prst="rect">
                <a:avLst/>
              </a:prstGeom>
              <a:blipFill>
                <a:blip r:embed="rId2"/>
                <a:stretch>
                  <a:fillRect l="-701" t="-8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63E956DB-DBE2-A5E1-4F88-E264DA0C131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8565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Wettbewerbsgleichgewicht und Wohlfahrtstheorie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9524" y="493939"/>
                <a:ext cx="12172951" cy="545686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Im Gleichgewicht („Angebot=Nachfrage“) mit den Preisen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  <m:sup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gilt dann 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und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</m:oMath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Aus der allgemeinen Optimalitätsbedingung der Nutzenmaximierung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de-DE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𝐺𝑅𝑆</m:t>
                    </m:r>
                    <m:r>
                      <a:rPr lang="de-DE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(Steigung der Indifferenzkurve = Steigung der Budgetgeraden)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Folgt</a:t>
                </a:r>
              </a:p>
              <a:p>
                <a:pPr algn="ctr"/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𝐺𝑅𝑆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∗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𝐺𝑅𝑆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buAutoNum type="arabicPeriod"/>
                </a:pPr>
                <a:r>
                  <a:rPr lang="de-DE" sz="24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Hauptsatz der Wohlfahrtstheorie</a:t>
                </a:r>
              </a:p>
              <a:p>
                <a:pPr marL="457200" indent="-457200">
                  <a:buAutoNum type="arabicPeriod"/>
                </a:pPr>
                <a:endParaRPr lang="de-DE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Jedes Wettbewerbsgleichgewicht ist </a:t>
                </a:r>
                <a:r>
                  <a:rPr lang="de-DE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pareto</a:t>
                </a:r>
                <a:r>
                  <a:rPr lang="de-DE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-effizient</a:t>
                </a:r>
              </a:p>
              <a:p>
                <a:pPr algn="ctr"/>
                <a:endParaRPr lang="de-DE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4" y="493939"/>
                <a:ext cx="12172951" cy="5456861"/>
              </a:xfrm>
              <a:prstGeom prst="rect">
                <a:avLst/>
              </a:prstGeom>
              <a:blipFill>
                <a:blip r:embed="rId2"/>
                <a:stretch>
                  <a:fillRect l="-802" t="-894" b="-1765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D4877332-6E9A-8144-2C53-A9CBD1ABA6E0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569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738C627B-1ACD-4B34-B041-A9F9F5D646EC}"/>
              </a:ext>
            </a:extLst>
          </p:cNvPr>
          <p:cNvCxnSpPr>
            <a:cxnSpLocks/>
          </p:cNvCxnSpPr>
          <p:nvPr/>
        </p:nvCxnSpPr>
        <p:spPr>
          <a:xfrm flipV="1">
            <a:off x="848965" y="1013071"/>
            <a:ext cx="0" cy="4078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B65067A0-FB04-43C1-8CD5-332119E7A1A0}"/>
              </a:ext>
            </a:extLst>
          </p:cNvPr>
          <p:cNvCxnSpPr>
            <a:cxnSpLocks/>
          </p:cNvCxnSpPr>
          <p:nvPr/>
        </p:nvCxnSpPr>
        <p:spPr>
          <a:xfrm>
            <a:off x="848965" y="5091739"/>
            <a:ext cx="708836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7857EF36-B368-4365-A869-ADCF561A6586}"/>
              </a:ext>
            </a:extLst>
          </p:cNvPr>
          <p:cNvCxnSpPr>
            <a:cxnSpLocks/>
          </p:cNvCxnSpPr>
          <p:nvPr/>
        </p:nvCxnSpPr>
        <p:spPr>
          <a:xfrm rot="10800000" flipV="1">
            <a:off x="7555892" y="1495923"/>
            <a:ext cx="0" cy="39175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E2D8E380-B234-4C53-96A8-6419A11B90CE}"/>
              </a:ext>
            </a:extLst>
          </p:cNvPr>
          <p:cNvCxnSpPr>
            <a:cxnSpLocks/>
          </p:cNvCxnSpPr>
          <p:nvPr/>
        </p:nvCxnSpPr>
        <p:spPr>
          <a:xfrm rot="10800000">
            <a:off x="430886" y="1495923"/>
            <a:ext cx="712500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36EDC127-736B-4CA8-8914-D86A8AD45DB0}"/>
              </a:ext>
            </a:extLst>
          </p:cNvPr>
          <p:cNvSpPr txBox="1"/>
          <p:nvPr/>
        </p:nvSpPr>
        <p:spPr>
          <a:xfrm>
            <a:off x="722681" y="691377"/>
            <a:ext cx="25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B64F0F5-D098-488C-8071-B8807747135A}"/>
              </a:ext>
            </a:extLst>
          </p:cNvPr>
          <p:cNvSpPr txBox="1"/>
          <p:nvPr/>
        </p:nvSpPr>
        <p:spPr>
          <a:xfrm>
            <a:off x="7937326" y="4894698"/>
            <a:ext cx="248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2FAD9D3-2DE3-4C17-8627-2B15457B3380}"/>
              </a:ext>
            </a:extLst>
          </p:cNvPr>
          <p:cNvSpPr txBox="1"/>
          <p:nvPr/>
        </p:nvSpPr>
        <p:spPr>
          <a:xfrm>
            <a:off x="207466" y="1318848"/>
            <a:ext cx="248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142AD0B-F3E6-4B1F-AAA6-6BC309357221}"/>
              </a:ext>
            </a:extLst>
          </p:cNvPr>
          <p:cNvSpPr txBox="1"/>
          <p:nvPr/>
        </p:nvSpPr>
        <p:spPr>
          <a:xfrm>
            <a:off x="7429608" y="5312073"/>
            <a:ext cx="25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DC4E2BF-D17F-45B5-B9F8-951D35D859FD}"/>
              </a:ext>
            </a:extLst>
          </p:cNvPr>
          <p:cNvSpPr txBox="1"/>
          <p:nvPr/>
        </p:nvSpPr>
        <p:spPr>
          <a:xfrm>
            <a:off x="7526743" y="1194628"/>
            <a:ext cx="270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65C73E9-DE18-4599-8B7B-CC2A5E8FD803}"/>
              </a:ext>
            </a:extLst>
          </p:cNvPr>
          <p:cNvSpPr txBox="1"/>
          <p:nvPr/>
        </p:nvSpPr>
        <p:spPr>
          <a:xfrm>
            <a:off x="600603" y="5048130"/>
            <a:ext cx="277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2" name="Freihandform: Form 1">
            <a:extLst>
              <a:ext uri="{FF2B5EF4-FFF2-40B4-BE49-F238E27FC236}">
                <a16:creationId xmlns:a16="http://schemas.microsoft.com/office/drawing/2014/main" id="{72B8D4CA-6587-48ED-BD60-8D5DF0B350C9}"/>
              </a:ext>
            </a:extLst>
          </p:cNvPr>
          <p:cNvSpPr/>
          <p:nvPr/>
        </p:nvSpPr>
        <p:spPr>
          <a:xfrm>
            <a:off x="845670" y="1494263"/>
            <a:ext cx="6713034" cy="3579542"/>
          </a:xfrm>
          <a:custGeom>
            <a:avLst/>
            <a:gdLst>
              <a:gd name="connsiteX0" fmla="*/ 0 w 6713034"/>
              <a:gd name="connsiteY0" fmla="*/ 3579542 h 3579542"/>
              <a:gd name="connsiteX1" fmla="*/ 2486722 w 6713034"/>
              <a:gd name="connsiteY1" fmla="*/ 2877015 h 3579542"/>
              <a:gd name="connsiteX2" fmla="*/ 4304370 w 6713034"/>
              <a:gd name="connsiteY2" fmla="*/ 758283 h 3579542"/>
              <a:gd name="connsiteX3" fmla="*/ 6713034 w 6713034"/>
              <a:gd name="connsiteY3" fmla="*/ 0 h 3579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3034" h="3579542">
                <a:moveTo>
                  <a:pt x="0" y="3579542"/>
                </a:moveTo>
                <a:cubicBezTo>
                  <a:pt x="884663" y="3463383"/>
                  <a:pt x="1769327" y="3347225"/>
                  <a:pt x="2486722" y="2877015"/>
                </a:cubicBezTo>
                <a:cubicBezTo>
                  <a:pt x="3204117" y="2406805"/>
                  <a:pt x="3599985" y="1237785"/>
                  <a:pt x="4304370" y="758283"/>
                </a:cubicBezTo>
                <a:cubicBezTo>
                  <a:pt x="5008755" y="278780"/>
                  <a:pt x="5860894" y="139390"/>
                  <a:pt x="671303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703A6F3E-8E50-4547-880D-77C93F41ABAE}"/>
              </a:ext>
            </a:extLst>
          </p:cNvPr>
          <p:cNvSpPr/>
          <p:nvPr/>
        </p:nvSpPr>
        <p:spPr>
          <a:xfrm>
            <a:off x="2949528" y="3553524"/>
            <a:ext cx="1616926" cy="1047550"/>
          </a:xfrm>
          <a:custGeom>
            <a:avLst/>
            <a:gdLst>
              <a:gd name="connsiteX0" fmla="*/ 0 w 1616926"/>
              <a:gd name="connsiteY0" fmla="*/ 0 h 903248"/>
              <a:gd name="connsiteX1" fmla="*/ 858644 w 1616926"/>
              <a:gd name="connsiteY1" fmla="*/ 278780 h 903248"/>
              <a:gd name="connsiteX2" fmla="*/ 1616926 w 1616926"/>
              <a:gd name="connsiteY2" fmla="*/ 903248 h 90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926" h="903248">
                <a:moveTo>
                  <a:pt x="0" y="0"/>
                </a:moveTo>
                <a:cubicBezTo>
                  <a:pt x="294578" y="64119"/>
                  <a:pt x="589156" y="128239"/>
                  <a:pt x="858644" y="278780"/>
                </a:cubicBezTo>
                <a:cubicBezTo>
                  <a:pt x="1128132" y="429321"/>
                  <a:pt x="1372529" y="666284"/>
                  <a:pt x="1616926" y="9032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Freihandform: Form 18">
            <a:extLst>
              <a:ext uri="{FF2B5EF4-FFF2-40B4-BE49-F238E27FC236}">
                <a16:creationId xmlns:a16="http://schemas.microsoft.com/office/drawing/2014/main" id="{DEA34E1E-2DF9-47B3-8E4D-0AB2AACEAC32}"/>
              </a:ext>
            </a:extLst>
          </p:cNvPr>
          <p:cNvSpPr/>
          <p:nvPr/>
        </p:nvSpPr>
        <p:spPr>
          <a:xfrm>
            <a:off x="3306370" y="3104419"/>
            <a:ext cx="1115122" cy="984363"/>
          </a:xfrm>
          <a:custGeom>
            <a:avLst/>
            <a:gdLst>
              <a:gd name="connsiteX0" fmla="*/ 0 w 1115122"/>
              <a:gd name="connsiteY0" fmla="*/ 0 h 702527"/>
              <a:gd name="connsiteX1" fmla="*/ 434897 w 1115122"/>
              <a:gd name="connsiteY1" fmla="*/ 501805 h 702527"/>
              <a:gd name="connsiteX2" fmla="*/ 1115122 w 1115122"/>
              <a:gd name="connsiteY2" fmla="*/ 702527 h 70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5122" h="702527">
                <a:moveTo>
                  <a:pt x="0" y="0"/>
                </a:moveTo>
                <a:cubicBezTo>
                  <a:pt x="124521" y="192358"/>
                  <a:pt x="249043" y="384717"/>
                  <a:pt x="434897" y="501805"/>
                </a:cubicBezTo>
                <a:cubicBezTo>
                  <a:pt x="620751" y="618893"/>
                  <a:pt x="867936" y="660710"/>
                  <a:pt x="1115122" y="7025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4E7159B-62E5-4B9F-80CA-A0BD0C9B8233}"/>
              </a:ext>
            </a:extLst>
          </p:cNvPr>
          <p:cNvSpPr txBox="1"/>
          <p:nvPr/>
        </p:nvSpPr>
        <p:spPr>
          <a:xfrm>
            <a:off x="2715594" y="3375101"/>
            <a:ext cx="401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B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089239E-7C33-4523-A200-29E479567EFE}"/>
              </a:ext>
            </a:extLst>
          </p:cNvPr>
          <p:cNvSpPr txBox="1"/>
          <p:nvPr/>
        </p:nvSpPr>
        <p:spPr>
          <a:xfrm>
            <a:off x="4368968" y="3899212"/>
            <a:ext cx="364762" cy="382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feld 28">
                <a:extLst>
                  <a:ext uri="{FF2B5EF4-FFF2-40B4-BE49-F238E27FC236}">
                    <a16:creationId xmlns:a16="http://schemas.microsoft.com/office/drawing/2014/main" id="{65EED1DB-344B-4B8A-861E-DABAF01A5C34}"/>
                  </a:ext>
                </a:extLst>
              </p:cNvPr>
              <p:cNvSpPr txBox="1"/>
              <p:nvPr/>
            </p:nvSpPr>
            <p:spPr>
              <a:xfrm>
                <a:off x="1087167" y="2442334"/>
                <a:ext cx="2316412" cy="733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Steigung </a:t>
                </a:r>
                <a14:m>
                  <m:oMath xmlns:m="http://schemas.openxmlformats.org/officeDocument/2006/math">
                    <m:r>
                      <a:rPr lang="de-DE" sz="24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bSup>
                      </m:den>
                    </m:f>
                  </m:oMath>
                </a14:m>
                <a:r>
                  <a:rPr lang="de-DE" sz="2400" dirty="0"/>
                  <a:t> </a:t>
                </a:r>
                <a:endParaRPr lang="de-DE" sz="2400" baseline="-25000" dirty="0"/>
              </a:p>
            </p:txBody>
          </p:sp>
        </mc:Choice>
        <mc:Fallback xmlns="">
          <p:sp>
            <p:nvSpPr>
              <p:cNvPr id="29" name="Textfeld 28">
                <a:extLst>
                  <a:ext uri="{FF2B5EF4-FFF2-40B4-BE49-F238E27FC236}">
                    <a16:creationId xmlns:a16="http://schemas.microsoft.com/office/drawing/2014/main" id="{65EED1DB-344B-4B8A-861E-DABAF01A5C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7167" y="2442334"/>
                <a:ext cx="2316412" cy="733727"/>
              </a:xfrm>
              <a:prstGeom prst="rect">
                <a:avLst/>
              </a:prstGeom>
              <a:blipFill>
                <a:blip r:embed="rId2"/>
                <a:stretch>
                  <a:fillRect l="-394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feld 61">
            <a:extLst>
              <a:ext uri="{FF2B5EF4-FFF2-40B4-BE49-F238E27FC236}">
                <a16:creationId xmlns:a16="http://schemas.microsoft.com/office/drawing/2014/main" id="{0A2DF32F-F7E6-4FDD-BDD6-2955035DD295}"/>
              </a:ext>
            </a:extLst>
          </p:cNvPr>
          <p:cNvSpPr txBox="1"/>
          <p:nvPr/>
        </p:nvSpPr>
        <p:spPr>
          <a:xfrm>
            <a:off x="19049" y="9528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Wettbewerbsgleichgewicht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D91AE055-DFD1-4B1E-B986-68FDF06E8C91}"/>
              </a:ext>
            </a:extLst>
          </p:cNvPr>
          <p:cNvSpPr txBox="1"/>
          <p:nvPr/>
        </p:nvSpPr>
        <p:spPr>
          <a:xfrm>
            <a:off x="11151" y="5765172"/>
            <a:ext cx="12180849" cy="831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A2DA1536-4A10-4033-A579-EB1DDB94B9DA}"/>
              </a:ext>
            </a:extLst>
          </p:cNvPr>
          <p:cNvCxnSpPr>
            <a:cxnSpLocks/>
          </p:cNvCxnSpPr>
          <p:nvPr/>
        </p:nvCxnSpPr>
        <p:spPr>
          <a:xfrm>
            <a:off x="2440294" y="2940203"/>
            <a:ext cx="2854712" cy="191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>
            <a:extLst>
              <a:ext uri="{FF2B5EF4-FFF2-40B4-BE49-F238E27FC236}">
                <a16:creationId xmlns:a16="http://schemas.microsoft.com/office/drawing/2014/main" id="{35B31082-BE7B-4268-BFD4-CFCDBEB1FC28}"/>
              </a:ext>
            </a:extLst>
          </p:cNvPr>
          <p:cNvSpPr txBox="1"/>
          <p:nvPr/>
        </p:nvSpPr>
        <p:spPr>
          <a:xfrm>
            <a:off x="3644628" y="3178093"/>
            <a:ext cx="279896" cy="1011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/>
              <a:t>.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A198B100-FC6A-4E46-96C8-9451C69CA7D9}"/>
              </a:ext>
            </a:extLst>
          </p:cNvPr>
          <p:cNvSpPr txBox="1"/>
          <p:nvPr/>
        </p:nvSpPr>
        <p:spPr>
          <a:xfrm>
            <a:off x="3964290" y="3534853"/>
            <a:ext cx="4148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Wettbewerbsgleichgewicht</a:t>
            </a:r>
            <a:endParaRPr lang="de-DE" sz="24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E00FDCD9-5E10-468A-B2EB-46118EF94831}"/>
              </a:ext>
            </a:extLst>
          </p:cNvPr>
          <p:cNvSpPr txBox="1"/>
          <p:nvPr/>
        </p:nvSpPr>
        <p:spPr>
          <a:xfrm>
            <a:off x="3321236" y="3691055"/>
            <a:ext cx="430261" cy="467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M</a:t>
            </a:r>
            <a:endParaRPr lang="de-DE" sz="2400" baseline="-25000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5538ACCE-190D-49E9-931A-CDB154A2DBAF}"/>
              </a:ext>
            </a:extLst>
          </p:cNvPr>
          <p:cNvSpPr txBox="1"/>
          <p:nvPr/>
        </p:nvSpPr>
        <p:spPr>
          <a:xfrm>
            <a:off x="4711431" y="3876902"/>
            <a:ext cx="279896" cy="1011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/>
              <a:t>.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3A941B08-E9E3-4332-9E50-032C5C410820}"/>
              </a:ext>
            </a:extLst>
          </p:cNvPr>
          <p:cNvSpPr txBox="1"/>
          <p:nvPr/>
        </p:nvSpPr>
        <p:spPr>
          <a:xfrm>
            <a:off x="4878012" y="4231994"/>
            <a:ext cx="4148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Anfangsausstattung</a:t>
            </a:r>
            <a:endParaRPr lang="de-DE" sz="24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4D4C263F-9530-2F6F-A575-04A94AD24E5E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1619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1070</Words>
  <Application>Microsoft Office PowerPoint</Application>
  <PresentationFormat>Breitbild</PresentationFormat>
  <Paragraphs>204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Times New Roman</vt:lpstr>
      <vt:lpstr>Wingdings</vt:lpstr>
      <vt:lpstr>Office</vt:lpstr>
      <vt:lpstr>Staatliche Rahmenbedinungen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Bernhard Köster</cp:lastModifiedBy>
  <cp:revision>497</cp:revision>
  <cp:lastPrinted>2022-03-02T23:29:14Z</cp:lastPrinted>
  <dcterms:created xsi:type="dcterms:W3CDTF">2019-02-11T10:45:01Z</dcterms:created>
  <dcterms:modified xsi:type="dcterms:W3CDTF">2024-03-25T09:26:40Z</dcterms:modified>
</cp:coreProperties>
</file>