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379" r:id="rId3"/>
    <p:sldId id="1380" r:id="rId4"/>
    <p:sldId id="1381" r:id="rId5"/>
    <p:sldId id="1383" r:id="rId6"/>
    <p:sldId id="1382" r:id="rId7"/>
    <p:sldId id="1384" r:id="rId8"/>
    <p:sldId id="1385" r:id="rId9"/>
    <p:sldId id="1425" r:id="rId10"/>
    <p:sldId id="1426" r:id="rId11"/>
    <p:sldId id="643" r:id="rId12"/>
    <p:sldId id="651" r:id="rId13"/>
    <p:sldId id="652" r:id="rId14"/>
    <p:sldId id="653" r:id="rId15"/>
    <p:sldId id="1419" r:id="rId16"/>
    <p:sldId id="1420" r:id="rId17"/>
    <p:sldId id="644" r:id="rId18"/>
    <p:sldId id="1389" r:id="rId19"/>
    <p:sldId id="1390" r:id="rId2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rdon_tullock.jpg" TargetMode="External"/><Relationship Id="rId2" Type="http://schemas.openxmlformats.org/officeDocument/2006/relationships/hyperlink" Target="https://en.wikipedia.org/wiki/User:Joshuapaqu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creativecommons.org/licenses/by-sa/3.0/legalco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rdon_tullock.jpg" TargetMode="External"/><Relationship Id="rId2" Type="http://schemas.openxmlformats.org/officeDocument/2006/relationships/hyperlink" Target="https://en.wikipedia.org/wiki/User:Joshuapaqu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hyperlink" Target="https://creativecommons.org/licenses/by-sa/3.0/legalcod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8586"/>
            <a:ext cx="12192000" cy="2391377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Staatliche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Rahmenbedinungen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411" y="3535199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2D92B14-527A-D6B2-827C-240F1BAF11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3C945C-6AFD-67E8-DF17-B58A1FE1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8957" cy="46889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150E33-FD11-9601-06ED-47B67C14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049" y="0"/>
            <a:ext cx="4727119" cy="36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565809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und B,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neoklassische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bestimmten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Annahmen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Tausch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schlechter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falls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Anfangsausstattung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pareto-effizient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häufig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Anreiz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folgende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Auszahlungsmatrix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Situation auf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56150"/>
              </p:ext>
            </p:extLst>
          </p:nvPr>
        </p:nvGraphicFramePr>
        <p:xfrm>
          <a:off x="442391" y="3532134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(14,14)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(24,10)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betrügen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(12,18)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(20,15)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1CD4A106-FA58-F4FB-E000-C5C5CBD067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06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403652"/>
            <a:ext cx="12172951" cy="6286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(14,14)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können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erkennen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gleichzeitig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betrügen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(20&gt;14,15&gt;14) →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der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Staatswesen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Kollektive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Entscheidungsregeln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Gesetze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grundsätzlich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Güter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ergibt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Free-rider-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letztlich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Tendenz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Anarchie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Aktuelles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6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Protektionismus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Freihandel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2EC677-93A6-85EA-6235-D564E9146AD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00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34179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immer muss es ein eindeutiges Gleichgewicht geben, bzw. die Möglichkeit zu einem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-besseren Zustand.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betrachte folgende Situation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Untersuchen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Situation auf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Gleichgewichte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Situation?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24243"/>
              </p:ext>
            </p:extLst>
          </p:nvPr>
        </p:nvGraphicFramePr>
        <p:xfrm>
          <a:off x="280802" y="2283032"/>
          <a:ext cx="8128000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(2,2)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(0,10)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nicht ausweichen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(10,0)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(-10,-10)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F7A5149-B25D-64BA-6EC8-1B1099EA34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Warum kommt es zu kollektiven Entscheidungen und Staatenbildung?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619431"/>
            <a:ext cx="12172951" cy="60559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Gegeben die Entscheidung des anderen ergeben sich (10,0) und (0,10) als Gleichgewichte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Instabile Situation! Es bedarf Regeln, um ein eindeutiges Ergebnis zu erhalten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Verkehrsregeln „Rechts-vor-Links“ oder „Rechtsverkehr“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dieser Situation existiert ein „first-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-advantage“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Macht A direkt glaubhaft nicht auszuweichen,</a:t>
            </a:r>
          </a:p>
          <a:p>
            <a:pPr lvl="5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ist ausweichen die beste Antwort von B</a:t>
            </a:r>
          </a:p>
          <a:p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Beispiele:</a:t>
            </a:r>
          </a:p>
          <a:p>
            <a:pPr algn="ctr"/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Handelskonflikt:	USA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China</a:t>
            </a:r>
          </a:p>
          <a:p>
            <a:pPr algn="ctr"/>
            <a:endParaRPr lang="de-D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EU-Austritt:		EU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D535B6C-39B3-1554-3CED-5AF709FC50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98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Ausgangskonflikt in der Ukraine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Separatisten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Ukrainische Regierung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45BD5C-AFB5-ACD0-2074-463950FCCEC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2BC4EA8-B317-BC07-9A36-11422B41DEAA}"/>
              </a:ext>
            </a:extLst>
          </p:cNvPr>
          <p:cNvGraphicFramePr>
            <a:graphicFrameLocks noGrp="1"/>
          </p:cNvGraphicFramePr>
          <p:nvPr/>
        </p:nvGraphicFramePr>
        <p:xfrm>
          <a:off x="140944" y="1072144"/>
          <a:ext cx="6137936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84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Ukraine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Krieg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Separatisten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Krieg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(10,0)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(2,2)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(6,6)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(0,10)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5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2288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Folgekonflikt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Putin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C6658A5-3310-29F5-C0C1-A01DB273AEC9}"/>
              </a:ext>
            </a:extLst>
          </p:cNvPr>
          <p:cNvGraphicFramePr>
            <a:graphicFrameLocks noGrp="1"/>
          </p:cNvGraphicFramePr>
          <p:nvPr/>
        </p:nvGraphicFramePr>
        <p:xfrm>
          <a:off x="96610" y="1036122"/>
          <a:ext cx="6137936" cy="2010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84">
                  <a:extLst>
                    <a:ext uri="{9D8B030D-6E8A-4147-A177-3AD203B41FA5}">
                      <a16:colId xmlns:a16="http://schemas.microsoft.com/office/drawing/2014/main" val="802306917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990537998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576256599"/>
                    </a:ext>
                  </a:extLst>
                </a:gridCol>
                <a:gridCol w="1534484">
                  <a:extLst>
                    <a:ext uri="{9D8B030D-6E8A-4147-A177-3AD203B41FA5}">
                      <a16:colId xmlns:a16="http://schemas.microsoft.com/office/drawing/2014/main" val="3742254717"/>
                    </a:ext>
                  </a:extLst>
                </a:gridCol>
              </a:tblGrid>
              <a:tr h="502531">
                <a:tc rowSpan="2"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Nato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046840"/>
                  </a:ext>
                </a:extLst>
              </a:tr>
              <a:tr h="502531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Rückzug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Hilfe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757195"/>
                  </a:ext>
                </a:extLst>
              </a:tr>
              <a:tr h="502531">
                <a:tc rowSpan="2">
                  <a:txBody>
                    <a:bodyPr/>
                    <a:lstStyle/>
                    <a:p>
                      <a:pPr algn="ctr"/>
                      <a:r>
                        <a:rPr lang="de-DE"/>
                        <a:t>Putin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Frieden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(2,5)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(0,100)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082053"/>
                  </a:ext>
                </a:extLst>
              </a:tr>
              <a:tr h="50253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Krieg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(100,0</a:t>
                      </a:r>
                      <a:r>
                        <a:rPr lang="de-DE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(-100,-</a:t>
                      </a:r>
                      <a:r>
                        <a:rPr lang="de-DE" dirty="0"/>
                        <a:t>5</a:t>
                      </a:r>
                      <a:r>
                        <a:rPr lang="de-DE"/>
                        <a:t>0</a:t>
                      </a:r>
                      <a:r>
                        <a:rPr lang="de-DE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2061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30B81515-432C-66B4-0EED-FA7AD31654C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01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Buchanan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 – 2013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Nobelpreis (1986)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" y="6242943"/>
            <a:ext cx="7182197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Buchanan, James M.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Tullock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Gordon (1962)The Calculus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of Consent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Foundations of Constitutional Democracy, Ann Arbor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4388081" y="0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Gordon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Tullock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1922 - 2014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3750560" y="401414"/>
            <a:ext cx="330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Public Choice Theory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FCE64-4017-4ADF-99CE-1A8DE7E0D542}"/>
              </a:ext>
            </a:extLst>
          </p:cNvPr>
          <p:cNvSpPr txBox="1"/>
          <p:nvPr/>
        </p:nvSpPr>
        <p:spPr>
          <a:xfrm>
            <a:off x="6476126" y="5126674"/>
            <a:ext cx="2098193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u="sng" dirty="0">
                <a:hlinkClick r:id="rId2"/>
              </a:rPr>
              <a:t>Joshua Paquin</a:t>
            </a:r>
            <a:r>
              <a:rPr lang="en-US" sz="800" dirty="0"/>
              <a:t>, </a:t>
            </a:r>
            <a:r>
              <a:rPr lang="en-US" sz="800" u="sng" dirty="0">
                <a:hlinkClick r:id="rId3"/>
              </a:rPr>
              <a:t>Gordon </a:t>
            </a:r>
            <a:r>
              <a:rPr lang="en-US" sz="800" u="sng" dirty="0" err="1">
                <a:hlinkClick r:id="rId3"/>
              </a:rPr>
              <a:t>tullock</a:t>
            </a:r>
            <a:r>
              <a:rPr lang="en-US" sz="800" dirty="0"/>
              <a:t>, </a:t>
            </a:r>
            <a:r>
              <a:rPr lang="en-US" sz="800" u="sng" dirty="0">
                <a:hlinkClick r:id="rId4"/>
              </a:rPr>
              <a:t>CC BY-SA 3.0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thumb/c/c0/Gordon_tullock.jpg/213px-Gordon_tullock.jpg">
            <a:extLst>
              <a:ext uri="{FF2B5EF4-FFF2-40B4-BE49-F238E27FC236}">
                <a16:creationId xmlns:a16="http://schemas.microsoft.com/office/drawing/2014/main" id="{0A380ED4-CFB1-491D-8E3F-75A7BE58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94" y="2139398"/>
            <a:ext cx="2028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60AA6F-B438-C8AD-03E5-B1DC2CE61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461" y="2251755"/>
            <a:ext cx="2051807" cy="307771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782D9E-E470-A52A-BC4C-69355F9C9821}"/>
              </a:ext>
            </a:extLst>
          </p:cNvPr>
          <p:cNvSpPr/>
          <p:nvPr/>
        </p:nvSpPr>
        <p:spPr>
          <a:xfrm>
            <a:off x="2367831" y="5329464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FA3ABB-8072-844C-A4BF-773790CAB11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4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von Neumann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 – 1957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070113" y="6105785"/>
            <a:ext cx="6546575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Games and Economic Behavior (1944) Princeton University Press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3806191" y="22883"/>
            <a:ext cx="6172200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Oskar Morgenstern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1902 - 1977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4049818" y="457548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Game Theory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A15CE7-AAC2-488C-94BA-543FFD736540}"/>
              </a:ext>
            </a:extLst>
          </p:cNvPr>
          <p:cNvSpPr txBox="1"/>
          <p:nvPr/>
        </p:nvSpPr>
        <p:spPr>
          <a:xfrm>
            <a:off x="5579498" y="4513911"/>
            <a:ext cx="2797036" cy="405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u="sng" dirty="0">
                <a:hlinkClick r:id="rId2"/>
              </a:rPr>
              <a:t>Joshua Paquin</a:t>
            </a:r>
            <a:r>
              <a:rPr lang="en-US" sz="800" dirty="0"/>
              <a:t>, </a:t>
            </a:r>
            <a:r>
              <a:rPr lang="en-US" sz="800" u="sng" dirty="0">
                <a:hlinkClick r:id="rId3"/>
              </a:rPr>
              <a:t>Gordon </a:t>
            </a:r>
            <a:r>
              <a:rPr lang="en-US" sz="800" u="sng" dirty="0" err="1">
                <a:hlinkClick r:id="rId3"/>
              </a:rPr>
              <a:t>tullock</a:t>
            </a:r>
            <a:r>
              <a:rPr lang="en-US" sz="800" dirty="0"/>
              <a:t>, </a:t>
            </a:r>
            <a:r>
              <a:rPr lang="en-US" sz="800" u="sng" dirty="0">
                <a:hlinkClick r:id="rId4"/>
              </a:rPr>
              <a:t>CC BY-SA 3.0</a:t>
            </a:r>
            <a:endParaRPr lang="de-D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upload.wikimedia.org/wikipedia/commons/thumb/5/5e/JohnvonNeumann-LosAlamos.gif/230px-JohnvonNeumann-LosAlamos.gif">
            <a:extLst>
              <a:ext uri="{FF2B5EF4-FFF2-40B4-BE49-F238E27FC236}">
                <a16:creationId xmlns:a16="http://schemas.microsoft.com/office/drawing/2014/main" id="{3303FE43-85E2-4D1B-B717-7CCAA2D8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757468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oskar-morgenstern-medaille.univie.ac.at/fileadmin/_processed_/csm_oskar-morgenstern-1_0df25a275c.jpg">
            <a:extLst>
              <a:ext uri="{FF2B5EF4-FFF2-40B4-BE49-F238E27FC236}">
                <a16:creationId xmlns:a16="http://schemas.microsoft.com/office/drawing/2014/main" id="{8780E94F-5781-4ECC-A8A7-1C1EA21F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70" y="1757468"/>
            <a:ext cx="2609865" cy="26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C9DB4D2-E0DC-EA34-3EAB-DBDD245CA5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17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7ADF741-2D50-4A9F-87FB-00C4CEBB335F}"/>
              </a:ext>
            </a:extLst>
          </p:cNvPr>
          <p:cNvSpPr txBox="1"/>
          <p:nvPr/>
        </p:nvSpPr>
        <p:spPr>
          <a:xfrm>
            <a:off x="2304056" y="775245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Nash	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 – 2015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224443" y="692118"/>
            <a:ext cx="3477401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Reinhard Selten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endParaRPr lang="de-D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2016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4944422" y="717056"/>
            <a:ext cx="4292048" cy="5854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Harsanyi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1920 - 2000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D56E94-5D5A-4674-911F-A364C2C5FC06}"/>
              </a:ext>
            </a:extLst>
          </p:cNvPr>
          <p:cNvSpPr txBox="1"/>
          <p:nvPr/>
        </p:nvSpPr>
        <p:spPr>
          <a:xfrm>
            <a:off x="3711789" y="92367"/>
            <a:ext cx="476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Spieltheorie – Nobelpreis 1994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EE573F-CB9A-4F6C-A59F-9DFFD7A8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98" y="2053230"/>
            <a:ext cx="1869168" cy="28037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BC6CA6C-F827-4179-8836-C67D43CFED74}"/>
              </a:ext>
            </a:extLst>
          </p:cNvPr>
          <p:cNvSpPr/>
          <p:nvPr/>
        </p:nvSpPr>
        <p:spPr>
          <a:xfrm>
            <a:off x="6519406" y="4852243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3C3344-69CC-FE14-EF37-AEB680FC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75" y="2066481"/>
            <a:ext cx="2005659" cy="30084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44618-48F9-312A-A649-159AEF4E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30" y="2008292"/>
            <a:ext cx="2086538" cy="31298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DFBC319-6EFF-67BC-8C61-4E8DB063A3C3}"/>
              </a:ext>
            </a:extLst>
          </p:cNvPr>
          <p:cNvSpPr/>
          <p:nvPr/>
        </p:nvSpPr>
        <p:spPr>
          <a:xfrm>
            <a:off x="3792596" y="5070378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0615AE-3586-67BA-41FF-F6E08DED4B1E}"/>
              </a:ext>
            </a:extLst>
          </p:cNvPr>
          <p:cNvSpPr/>
          <p:nvPr/>
        </p:nvSpPr>
        <p:spPr>
          <a:xfrm>
            <a:off x="1230846" y="5153162"/>
            <a:ext cx="12650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8A8A8D"/>
                </a:solidFill>
                <a:latin typeface="Alfred Sans Regular"/>
              </a:rPr>
              <a:t>Nobel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Foundation</a:t>
            </a:r>
            <a:r>
              <a:rPr lang="de-DE" sz="800" dirty="0">
                <a:solidFill>
                  <a:srgbClr val="8A8A8D"/>
                </a:solidFill>
                <a:latin typeface="Alfred Sans Regular"/>
              </a:rPr>
              <a:t> </a:t>
            </a:r>
            <a:r>
              <a:rPr lang="de-DE" sz="800" dirty="0" err="1">
                <a:solidFill>
                  <a:srgbClr val="8A8A8D"/>
                </a:solidFill>
                <a:latin typeface="Alfred Sans Regular"/>
              </a:rPr>
              <a:t>archive</a:t>
            </a:r>
            <a:endParaRPr lang="de-DE" sz="8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EACE876-B91F-EF44-44E5-62C2E5357F0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79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Pläne für eine Nachkriegsordnung in Europa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606723" y="1412330"/>
            <a:ext cx="8751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Morgenthauplan, 1944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Übernahme des Kommunismus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Marshallplan -&gt; Verfolgung einer (West) europäischen Integration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368CCC-8710-48AE-86AA-8AC82236B55C}"/>
              </a:ext>
            </a:extLst>
          </p:cNvPr>
          <p:cNvSpPr txBox="1"/>
          <p:nvPr/>
        </p:nvSpPr>
        <p:spPr>
          <a:xfrm>
            <a:off x="2902614" y="4041546"/>
            <a:ext cx="564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Durchsetzen von 3. war Ende des</a:t>
            </a:r>
          </a:p>
          <a:p>
            <a:r>
              <a:rPr lang="de-DE" sz="2400" dirty="0"/>
              <a:t>Zweiten Weltkriegs bei Weitem nicht klar!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A37AD50-1B03-8EB8-7E67-B04510E708B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35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Warschauer Pakt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B9AEE-20DC-4DE8-9740-8120CFA4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8" y="741598"/>
            <a:ext cx="5401399" cy="55639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26B61C-7932-4988-9AFB-1FFF42CDE40C}"/>
              </a:ext>
            </a:extLst>
          </p:cNvPr>
          <p:cNvSpPr txBox="1"/>
          <p:nvPr/>
        </p:nvSpPr>
        <p:spPr>
          <a:xfrm>
            <a:off x="19050" y="741598"/>
            <a:ext cx="266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der Nato</a:t>
            </a:r>
          </a:p>
          <a:p>
            <a:pPr algn="ctr"/>
            <a:r>
              <a:rPr lang="de-DE" sz="2400" dirty="0"/>
              <a:t>1948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8447876" y="552450"/>
            <a:ext cx="385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Warschauer Pakt</a:t>
            </a:r>
          </a:p>
          <a:p>
            <a:pPr algn="ctr"/>
            <a:r>
              <a:rPr lang="de-DE" sz="2400" dirty="0"/>
              <a:t>1955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C497F7-E768-43D2-A3ED-FB37563D307F}"/>
              </a:ext>
            </a:extLst>
          </p:cNvPr>
          <p:cNvSpPr txBox="1"/>
          <p:nvPr/>
        </p:nvSpPr>
        <p:spPr>
          <a:xfrm>
            <a:off x="6294980" y="535391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A50A46-AB70-4FDF-AD96-126B37DCEBC6}"/>
              </a:ext>
            </a:extLst>
          </p:cNvPr>
          <p:cNvSpPr txBox="1"/>
          <p:nvPr/>
        </p:nvSpPr>
        <p:spPr>
          <a:xfrm>
            <a:off x="7137604" y="521552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075BC7-1C23-4ACB-8232-07E2F22C484F}"/>
              </a:ext>
            </a:extLst>
          </p:cNvPr>
          <p:cNvSpPr txBox="1"/>
          <p:nvPr/>
        </p:nvSpPr>
        <p:spPr>
          <a:xfrm>
            <a:off x="4965658" y="3946175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6126F7-E293-473F-A9C6-C0575BB2E334}"/>
              </a:ext>
            </a:extLst>
          </p:cNvPr>
          <p:cNvSpPr txBox="1"/>
          <p:nvPr/>
        </p:nvSpPr>
        <p:spPr>
          <a:xfrm>
            <a:off x="3460339" y="4895956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1982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70087C-3F56-4D33-A854-BF59848AAC8B}"/>
              </a:ext>
            </a:extLst>
          </p:cNvPr>
          <p:cNvSpPr/>
          <p:nvPr/>
        </p:nvSpPr>
        <p:spPr>
          <a:xfrm>
            <a:off x="330365" y="1519501"/>
            <a:ext cx="17344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Frankreich</a:t>
            </a:r>
          </a:p>
          <a:p>
            <a:r>
              <a:rPr lang="de-DE" dirty="0"/>
              <a:t>Italien</a:t>
            </a:r>
          </a:p>
          <a:p>
            <a:r>
              <a:rPr lang="de-DE" dirty="0"/>
              <a:t>Niederlande</a:t>
            </a:r>
          </a:p>
          <a:p>
            <a:r>
              <a:rPr lang="de-DE" dirty="0"/>
              <a:t>Belgien</a:t>
            </a:r>
          </a:p>
          <a:p>
            <a:r>
              <a:rPr lang="de-DE" dirty="0"/>
              <a:t>Luxemburg</a:t>
            </a:r>
          </a:p>
          <a:p>
            <a:r>
              <a:rPr lang="de-DE" dirty="0"/>
              <a:t>Norwegen</a:t>
            </a:r>
          </a:p>
          <a:p>
            <a:r>
              <a:rPr lang="de-DE" dirty="0"/>
              <a:t>Dänemark</a:t>
            </a:r>
          </a:p>
          <a:p>
            <a:r>
              <a:rPr lang="de-DE" dirty="0"/>
              <a:t>Island</a:t>
            </a:r>
          </a:p>
          <a:p>
            <a:r>
              <a:rPr lang="de-DE" dirty="0"/>
              <a:t>UK</a:t>
            </a:r>
          </a:p>
          <a:p>
            <a:r>
              <a:rPr lang="de-DE" dirty="0"/>
              <a:t>Kanada</a:t>
            </a:r>
          </a:p>
          <a:p>
            <a:r>
              <a:rPr lang="de-DE" dirty="0"/>
              <a:t>USA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01F759-848E-47EF-90B0-7FD9C6E6877F}"/>
              </a:ext>
            </a:extLst>
          </p:cNvPr>
          <p:cNvSpPr/>
          <p:nvPr/>
        </p:nvSpPr>
        <p:spPr>
          <a:xfrm>
            <a:off x="8931017" y="1431541"/>
            <a:ext cx="2872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	              Aufstand</a:t>
            </a:r>
          </a:p>
          <a:p>
            <a:r>
              <a:rPr lang="de-DE" dirty="0"/>
              <a:t>CSSR		1968</a:t>
            </a:r>
          </a:p>
          <a:p>
            <a:r>
              <a:rPr lang="de-DE" dirty="0"/>
              <a:t>Albanien	</a:t>
            </a:r>
          </a:p>
          <a:p>
            <a:r>
              <a:rPr lang="de-DE" dirty="0"/>
              <a:t>Polen		1980</a:t>
            </a:r>
          </a:p>
          <a:p>
            <a:r>
              <a:rPr lang="de-DE" dirty="0"/>
              <a:t>Rumänien	</a:t>
            </a:r>
          </a:p>
          <a:p>
            <a:r>
              <a:rPr lang="de-DE" dirty="0"/>
              <a:t>Bulgarien	</a:t>
            </a:r>
          </a:p>
          <a:p>
            <a:r>
              <a:rPr lang="de-DE" dirty="0"/>
              <a:t>Ungarn		1956</a:t>
            </a:r>
          </a:p>
          <a:p>
            <a:r>
              <a:rPr lang="de-DE" dirty="0"/>
              <a:t>DDR		1953</a:t>
            </a:r>
          </a:p>
          <a:p>
            <a:r>
              <a:rPr lang="de-DE" dirty="0"/>
              <a:t>Sowjetunion	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C416BA-CF58-B6AE-1DC0-01568A84B5B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Europäische Einigung </a:t>
            </a:r>
          </a:p>
          <a:p>
            <a:pPr algn="ctr"/>
            <a:endParaRPr lang="de-DE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26B61C-7932-4988-9AFB-1FFF42CDE40C}"/>
              </a:ext>
            </a:extLst>
          </p:cNvPr>
          <p:cNvSpPr txBox="1"/>
          <p:nvPr/>
        </p:nvSpPr>
        <p:spPr>
          <a:xfrm>
            <a:off x="19050" y="741598"/>
            <a:ext cx="362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EFTA (1968)</a:t>
            </a:r>
          </a:p>
          <a:p>
            <a:pPr algn="ctr"/>
            <a:r>
              <a:rPr lang="de-DE" sz="2400" dirty="0" err="1"/>
              <a:t>Intergovernementualismus</a:t>
            </a:r>
            <a:endParaRPr lang="de-DE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4199947" y="666512"/>
            <a:ext cx="435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Montanunion (1951) – EG (1958)</a:t>
            </a:r>
          </a:p>
          <a:p>
            <a:pPr algn="ctr"/>
            <a:r>
              <a:rPr lang="de-DE" sz="2400" dirty="0"/>
              <a:t>Supranationalität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7B394E1-500D-4CA2-A35D-627BCB45B414}"/>
              </a:ext>
            </a:extLst>
          </p:cNvPr>
          <p:cNvCxnSpPr>
            <a:cxnSpLocks/>
          </p:cNvCxnSpPr>
          <p:nvPr/>
        </p:nvCxnSpPr>
        <p:spPr>
          <a:xfrm flipH="1">
            <a:off x="3667523" y="1348289"/>
            <a:ext cx="13341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6A0773-734D-4116-9667-83B82EC6F304}"/>
              </a:ext>
            </a:extLst>
          </p:cNvPr>
          <p:cNvCxnSpPr>
            <a:cxnSpLocks/>
          </p:cNvCxnSpPr>
          <p:nvPr/>
        </p:nvCxnSpPr>
        <p:spPr>
          <a:xfrm>
            <a:off x="4530438" y="1348289"/>
            <a:ext cx="143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2DB63887-BB40-4CA5-AEC3-274FB1F0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47" y="1988093"/>
            <a:ext cx="4207841" cy="37878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49E7374-2A4D-468D-ACB3-6630CDEF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" y="1988093"/>
            <a:ext cx="4182644" cy="37878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A1C7B7C-0E47-A596-81F3-7D3DF8E4A5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DADCAD-76D8-B3B2-7D69-40F5B6E3775D}"/>
              </a:ext>
            </a:extLst>
          </p:cNvPr>
          <p:cNvSpPr txBox="1"/>
          <p:nvPr/>
        </p:nvSpPr>
        <p:spPr>
          <a:xfrm>
            <a:off x="3717604" y="1144281"/>
            <a:ext cx="854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2 Wege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4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3EA4B8-A324-4F30-ABC6-D9988FB8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" y="453524"/>
            <a:ext cx="9565527" cy="58726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A28055E-2C30-9EA8-4422-38461F057FB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55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50FB76-5A44-EAD2-E78A-4CEEED1F8A0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A83A0D-04FE-CC50-00B6-69780EFA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357437"/>
            <a:ext cx="8672532" cy="46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0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9E14F4-E56D-401C-A593-BB1040D16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1" y="391020"/>
            <a:ext cx="8088016" cy="638385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D0DCE4C-D04D-5DB7-91DA-D531FA473D3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8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2D92B14-527A-D6B2-827C-240F1BAF11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3F4D10-EDE1-ACA5-D5EB-33282C38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5" y="598795"/>
            <a:ext cx="9156986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2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2D92B14-527A-D6B2-827C-240F1BAF11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3F4D10-EDE1-ACA5-D5EB-33282C38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5" y="598795"/>
            <a:ext cx="9156986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Breitbild</PresentationFormat>
  <Paragraphs>194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Alfred Sans Regular</vt:lpstr>
      <vt:lpstr>Arial</vt:lpstr>
      <vt:lpstr>Calibri</vt:lpstr>
      <vt:lpstr>Calibri Light</vt:lpstr>
      <vt:lpstr>Times New Roman</vt:lpstr>
      <vt:lpstr>Wingdings</vt:lpstr>
      <vt:lpstr>Office</vt:lpstr>
      <vt:lpstr>Staatliche Rahmenbedinungen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497</cp:revision>
  <cp:lastPrinted>2022-03-02T23:29:14Z</cp:lastPrinted>
  <dcterms:created xsi:type="dcterms:W3CDTF">2019-02-11T10:45:01Z</dcterms:created>
  <dcterms:modified xsi:type="dcterms:W3CDTF">2024-03-11T15:56:42Z</dcterms:modified>
</cp:coreProperties>
</file>