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485" r:id="rId3"/>
    <p:sldId id="257" r:id="rId4"/>
    <p:sldId id="517" r:id="rId5"/>
    <p:sldId id="518" r:id="rId6"/>
    <p:sldId id="519" r:id="rId7"/>
    <p:sldId id="663" r:id="rId8"/>
    <p:sldId id="642" r:id="rId9"/>
    <p:sldId id="761" r:id="rId10"/>
    <p:sldId id="646" r:id="rId11"/>
    <p:sldId id="647" r:id="rId12"/>
    <p:sldId id="664" r:id="rId1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65" d="100"/>
          <a:sy n="65" d="100"/>
        </p:scale>
        <p:origin x="6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04.03.2024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04.03.2024</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05.03.2024</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04.03.2024</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96810" y="134905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DE0DE767-FD90-17D5-3BA4-1637EBAA36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6574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Träger der Wirtschaftspolitik</a:t>
            </a:r>
          </a:p>
        </p:txBody>
      </p:sp>
      <p:pic>
        <p:nvPicPr>
          <p:cNvPr id="5" name="Grafik 4">
            <a:extLst>
              <a:ext uri="{FF2B5EF4-FFF2-40B4-BE49-F238E27FC236}">
                <a16:creationId xmlns:a16="http://schemas.microsoft.com/office/drawing/2014/main" id="{95826DDD-823A-407F-B680-49A13C952185}"/>
              </a:ext>
            </a:extLst>
          </p:cNvPr>
          <p:cNvPicPr>
            <a:picLocks noChangeAspect="1"/>
          </p:cNvPicPr>
          <p:nvPr/>
        </p:nvPicPr>
        <p:blipFill>
          <a:blip r:embed="rId2"/>
          <a:stretch>
            <a:fillRect/>
          </a:stretch>
        </p:blipFill>
        <p:spPr>
          <a:xfrm>
            <a:off x="360000" y="720001"/>
            <a:ext cx="8268228" cy="3943440"/>
          </a:xfrm>
          <a:prstGeom prst="rect">
            <a:avLst/>
          </a:prstGeom>
        </p:spPr>
      </p:pic>
      <p:sp>
        <p:nvSpPr>
          <p:cNvPr id="2" name="Rechteck 1">
            <a:extLst>
              <a:ext uri="{FF2B5EF4-FFF2-40B4-BE49-F238E27FC236}">
                <a16:creationId xmlns:a16="http://schemas.microsoft.com/office/drawing/2014/main" id="{7610D79C-BE6C-ABDA-0AEF-E86C22B956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636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Staatsaufbau: EU – Deutschland</a:t>
            </a:r>
          </a:p>
        </p:txBody>
      </p:sp>
      <p:pic>
        <p:nvPicPr>
          <p:cNvPr id="149" name="Grafik 148">
            <a:extLst>
              <a:ext uri="{FF2B5EF4-FFF2-40B4-BE49-F238E27FC236}">
                <a16:creationId xmlns:a16="http://schemas.microsoft.com/office/drawing/2014/main" id="{B717310A-BFC1-0604-21B1-B3BF1E9B5926}"/>
              </a:ext>
            </a:extLst>
          </p:cNvPr>
          <p:cNvPicPr>
            <a:picLocks noChangeAspect="1"/>
          </p:cNvPicPr>
          <p:nvPr/>
        </p:nvPicPr>
        <p:blipFill>
          <a:blip r:embed="rId2"/>
          <a:stretch>
            <a:fillRect/>
          </a:stretch>
        </p:blipFill>
        <p:spPr>
          <a:xfrm>
            <a:off x="84162" y="552450"/>
            <a:ext cx="8499122" cy="4341467"/>
          </a:xfrm>
          <a:prstGeom prst="rect">
            <a:avLst/>
          </a:prstGeom>
        </p:spPr>
      </p:pic>
      <p:sp>
        <p:nvSpPr>
          <p:cNvPr id="150" name="Rechteck 149">
            <a:extLst>
              <a:ext uri="{FF2B5EF4-FFF2-40B4-BE49-F238E27FC236}">
                <a16:creationId xmlns:a16="http://schemas.microsoft.com/office/drawing/2014/main" id="{A7E1BA30-2291-8269-8DC7-F5E51C121E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844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Atkinson/Stiglitz, Lectures on Public Economics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Blankart</a:t>
            </a:r>
            <a:r>
              <a:rPr lang="en-US" sz="2400"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Öffentliche Finanzen in der Demokratie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Breyer/Kolmar Grundlagen der Wirtschaftspolitik</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Douma</a:t>
            </a:r>
            <a:r>
              <a:rPr lang="en-US" sz="2400" dirty="0">
                <a:latin typeface="Times New Roman" panose="02020603050405020304" pitchFamily="18" charset="0"/>
                <a:cs typeface="Times New Roman" panose="02020603050405020304" pitchFamily="18" charset="0"/>
              </a:rPr>
              <a:t>/Schreuder, Economic Approaches to Organizations</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Erler</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Leschke</a:t>
            </a:r>
            <a:r>
              <a:rPr lang="en-US" sz="2400" dirty="0">
                <a:latin typeface="Times New Roman" panose="02020603050405020304" pitchFamily="18" charset="0"/>
                <a:cs typeface="Times New Roman" panose="02020603050405020304" pitchFamily="18" charset="0"/>
              </a:rPr>
              <a:t>/Sauerland,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Mueller, Public Choice III</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Richter/</a:t>
            </a:r>
            <a:r>
              <a:rPr lang="en-US" sz="2400" dirty="0" err="1">
                <a:latin typeface="Times New Roman" panose="02020603050405020304" pitchFamily="18" charset="0"/>
                <a:cs typeface="Times New Roman" panose="02020603050405020304" pitchFamily="18" charset="0"/>
              </a:rPr>
              <a:t>Furubotn</a:t>
            </a:r>
            <a:r>
              <a:rPr lang="en-US" sz="2400" dirty="0">
                <a:latin typeface="Times New Roman" panose="02020603050405020304" pitchFamily="18" charset="0"/>
                <a:cs typeface="Times New Roman" panose="02020603050405020304" pitchFamily="18" charset="0"/>
              </a:rPr>
              <a:t>, Neue </a:t>
            </a:r>
            <a:r>
              <a:rPr lang="en-US" sz="2400" dirty="0" err="1">
                <a:latin typeface="Times New Roman" panose="02020603050405020304" pitchFamily="18" charset="0"/>
                <a:cs typeface="Times New Roman" panose="02020603050405020304" pitchFamily="18" charset="0"/>
              </a:rPr>
              <a:t>Institutionenökonomie</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Voigt, </a:t>
            </a:r>
            <a:r>
              <a:rPr lang="en-US" sz="2400" dirty="0" err="1">
                <a:latin typeface="Times New Roman" panose="02020603050405020304" pitchFamily="18" charset="0"/>
                <a:cs typeface="Times New Roman" panose="02020603050405020304" pitchFamily="18" charset="0"/>
              </a:rPr>
              <a:t>Institutionenökonomik</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Williamson, The economic Institutions of Capitalism</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4AEF1F8F-2ADE-BE21-7D9A-97E6DD2301C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03652"/>
            <a:ext cx="8689606" cy="6286502"/>
          </a:xfrm>
          <a:prstGeom prst="rect">
            <a:avLst/>
          </a:prstGeom>
          <a:noFill/>
        </p:spPr>
        <p:txBody>
          <a:bodyPr wrap="square" rtlCol="0">
            <a:noAutofit/>
          </a:bodyPr>
          <a:lstStyle/>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Die Mittel (Ressourcen), die für die Befriedigung der </a:t>
            </a:r>
          </a:p>
          <a:p>
            <a:pPr algn="ctr"/>
            <a:r>
              <a:rPr lang="de-DE" sz="2400" dirty="0">
                <a:latin typeface="Times New Roman" panose="02020603050405020304" pitchFamily="18" charset="0"/>
                <a:cs typeface="Times New Roman" panose="02020603050405020304" pitchFamily="18" charset="0"/>
              </a:rPr>
              <a:t>Bedürfnisse der Menschen einer Gesellschaft eingesetzt </a:t>
            </a:r>
          </a:p>
          <a:p>
            <a:pPr algn="ctr"/>
            <a:r>
              <a:rPr lang="de-DE" sz="2400" dirty="0">
                <a:latin typeface="Times New Roman" panose="02020603050405020304" pitchFamily="18" charset="0"/>
                <a:cs typeface="Times New Roman" panose="02020603050405020304" pitchFamily="18" charset="0"/>
              </a:rPr>
              <a:t>werden können, sind begrenzt bzw. knapp.</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oder</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Menschen müssen wirtschaften, weil sie Bedürfnisse haben,</a:t>
            </a:r>
          </a:p>
          <a:p>
            <a:pPr algn="ctr"/>
            <a:r>
              <a:rPr lang="de-DE" sz="2400" dirty="0">
                <a:latin typeface="Times New Roman" panose="02020603050405020304" pitchFamily="18" charset="0"/>
                <a:cs typeface="Times New Roman" panose="02020603050405020304" pitchFamily="18" charset="0"/>
              </a:rPr>
              <a:t>aber nicht genügend Ressourcen, um ausreichend Güter zur Erfüllung</a:t>
            </a:r>
          </a:p>
          <a:p>
            <a:pPr algn="ctr"/>
            <a:r>
              <a:rPr lang="de-DE" sz="2400" dirty="0">
                <a:latin typeface="Times New Roman" panose="02020603050405020304" pitchFamily="18" charset="0"/>
                <a:cs typeface="Times New Roman" panose="02020603050405020304" pitchFamily="18" charset="0"/>
              </a:rPr>
              <a:t>aller Bedürfnisse aller Menschen herstellen zu können.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C0753EDA-D054-F936-E0B3-F5EB1EA2661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2967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Grundfragen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Welche Güter und welche Mengen sollen durch die Gesellschaft hergestellt </a:t>
            </a:r>
            <a:r>
              <a:rPr lang="de-DE" sz="2400">
                <a:latin typeface="Times New Roman" panose="02020603050405020304" pitchFamily="18" charset="0"/>
                <a:cs typeface="Times New Roman" panose="02020603050405020304" pitchFamily="18" charset="0"/>
              </a:rPr>
              <a:t>werden?</a:t>
            </a: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Wie sollen die Güter produziert </a:t>
            </a:r>
            <a:r>
              <a:rPr lang="de-DE" sz="2400">
                <a:latin typeface="Times New Roman" panose="02020603050405020304" pitchFamily="18" charset="0"/>
                <a:cs typeface="Times New Roman" panose="02020603050405020304" pitchFamily="18" charset="0"/>
              </a:rPr>
              <a:t>werden?</a:t>
            </a:r>
          </a:p>
          <a:p>
            <a:pPr marL="457200" indent="-457200">
              <a:buFont typeface="+mj-lt"/>
              <a:buAutoNum type="arabicPeriod"/>
            </a:pPr>
            <a:endParaRPr lang="de-DE" sz="240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a:latin typeface="Times New Roman" panose="02020603050405020304" pitchFamily="18" charset="0"/>
                <a:cs typeface="Times New Roman" panose="02020603050405020304" pitchFamily="18" charset="0"/>
              </a:rPr>
              <a:t>Wie soll grundsätzlich die Arbeit in der Gesellschaft verteilt werden?</a:t>
            </a:r>
          </a:p>
          <a:p>
            <a:pPr marL="457200" indent="-457200">
              <a:buFont typeface="+mj-lt"/>
              <a:buAutoNum type="arabicPeriod"/>
            </a:pPr>
            <a:endParaRPr lang="de-DE" sz="240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a:latin typeface="Times New Roman" panose="02020603050405020304" pitchFamily="18" charset="0"/>
                <a:cs typeface="Times New Roman" panose="02020603050405020304" pitchFamily="18" charset="0"/>
              </a:rPr>
              <a:t>Welche (staatlichen) Institutionen gewährleisten die gewünschte Allokation durch die bereitgestellten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3C0442E8-A3D5-EED7-A161-AC4DFA2A5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2554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 und Homo Oeconomicus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65809"/>
            <a:ext cx="8478983" cy="5984620"/>
          </a:xfrm>
          <a:prstGeom prst="rect">
            <a:avLst/>
          </a:prstGeom>
          <a:noFill/>
        </p:spPr>
        <p:txBody>
          <a:bodyPr wrap="square" rtlCol="0">
            <a:noAutofit/>
          </a:bodyPr>
          <a:lstStyle/>
          <a:p>
            <a:pPr marL="342900" indent="-342900">
              <a:buFont typeface="Wingdings" panose="05000000000000000000" pitchFamily="2" charset="2"/>
              <a:buChar char="Ø"/>
            </a:pPr>
            <a:r>
              <a:rPr lang="de-DE" sz="1900" dirty="0">
                <a:latin typeface="Times New Roman" panose="02020603050405020304" pitchFamily="18" charset="0"/>
                <a:cs typeface="Times New Roman" panose="02020603050405020304" pitchFamily="18" charset="0"/>
              </a:rPr>
              <a:t>In der neoklassischen Theorie wird das Grundproblem der Ökonomie und die daraus abgeleiteten Fragen durch individuelles Handeln gemäß dem Prinzip der egoistischen Nutzenmaximierung gelöst.</a:t>
            </a:r>
          </a:p>
          <a:p>
            <a:pPr marL="342900" indent="-342900">
              <a:buFont typeface="Wingdings" panose="05000000000000000000" pitchFamily="2" charset="2"/>
              <a:buChar char="Ø"/>
            </a:pPr>
            <a:endParaRPr lang="de-DE" sz="19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1900" dirty="0">
                <a:latin typeface="Times New Roman" panose="02020603050405020304" pitchFamily="18" charset="0"/>
                <a:cs typeface="Times New Roman" panose="02020603050405020304" pitchFamily="18" charset="0"/>
              </a:rPr>
              <a:t>Jedes Verhalten beruht auf Freiwilligkeit und die erreichte Allokation ist unter den Bedingungen eines vollkommenen Marktes </a:t>
            </a:r>
            <a:r>
              <a:rPr lang="de-DE" sz="1900" dirty="0" err="1">
                <a:latin typeface="Times New Roman" panose="02020603050405020304" pitchFamily="18" charset="0"/>
                <a:cs typeface="Times New Roman" panose="02020603050405020304" pitchFamily="18" charset="0"/>
              </a:rPr>
              <a:t>pareto</a:t>
            </a:r>
            <a:r>
              <a:rPr lang="de-DE" sz="1900" dirty="0">
                <a:latin typeface="Times New Roman" panose="02020603050405020304" pitchFamily="18" charset="0"/>
                <a:cs typeface="Times New Roman" panose="02020603050405020304" pitchFamily="18" charset="0"/>
              </a:rPr>
              <a:t>-effizient.</a:t>
            </a:r>
          </a:p>
          <a:p>
            <a:pPr marL="342900" indent="-342900">
              <a:buFont typeface="Wingdings" panose="05000000000000000000" pitchFamily="2" charset="2"/>
              <a:buChar char="Ø"/>
            </a:pPr>
            <a:endParaRPr lang="de-DE" sz="19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1900" dirty="0">
                <a:latin typeface="Times New Roman" panose="02020603050405020304" pitchFamily="18" charset="0"/>
                <a:cs typeface="Times New Roman" panose="02020603050405020304" pitchFamily="18" charset="0"/>
              </a:rPr>
              <a:t>In diesem Zusammenhang soll der Staat nur die nötigen Rahmenbedingungen für die Funktionsfähigkeit des Marktprozesses bereitstellen.</a:t>
            </a:r>
          </a:p>
          <a:p>
            <a:pPr marL="342900" indent="-342900">
              <a:buFont typeface="Wingdings" panose="05000000000000000000" pitchFamily="2" charset="2"/>
              <a:buChar char="Ø"/>
            </a:pPr>
            <a:endParaRPr lang="de-DE" sz="19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1900" dirty="0">
                <a:latin typeface="Times New Roman" panose="02020603050405020304" pitchFamily="18" charset="0"/>
                <a:cs typeface="Times New Roman" panose="02020603050405020304" pitchFamily="18" charset="0"/>
              </a:rPr>
              <a:t>Die Bedingungen des vollkommenen Marktes sind allerdings nur selten in der Praxis erfüllt, so dass es im Allgemeinen zu Marktversagen kommen kann. Insbesondere treten in der strengen neoklassischen Theorie keine Transaktionskosten auf.</a:t>
            </a:r>
          </a:p>
          <a:p>
            <a:pPr marL="342900" indent="-342900">
              <a:buFont typeface="Wingdings" panose="05000000000000000000" pitchFamily="2" charset="2"/>
              <a:buChar char="Ø"/>
            </a:pPr>
            <a:endParaRPr lang="de-DE" sz="1900" dirty="0">
              <a:latin typeface="Times New Roman" panose="02020603050405020304" pitchFamily="18" charset="0"/>
              <a:cs typeface="Times New Roman" panose="02020603050405020304" pitchFamily="18" charset="0"/>
            </a:endParaRPr>
          </a:p>
          <a:p>
            <a:pPr marL="2171700" lvl="4" indent="-342900">
              <a:buFont typeface="Wingdings" panose="05000000000000000000" pitchFamily="2" charset="2"/>
              <a:buChar char="Ø"/>
            </a:pPr>
            <a:r>
              <a:rPr lang="de-DE" sz="1900" dirty="0">
                <a:latin typeface="Times New Roman" panose="02020603050405020304" pitchFamily="18" charset="0"/>
                <a:cs typeface="Times New Roman" panose="02020603050405020304" pitchFamily="18" charset="0"/>
              </a:rPr>
              <a:t>Der Staat bildet ein Regelsystem zur Lösung des allgemeinen Allokationsproblems auch bei unvollkommenen Märkten. Insbesondere verfügt der Staat über hoheitliche Rechte über die ein Zwang auf die Individuen ausgeübt werden kann.</a:t>
            </a:r>
          </a:p>
          <a:p>
            <a:endParaRPr lang="en-US"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4304051B-42DD-A151-16E3-C02519D27E1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6701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Fundamentalfragen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403652"/>
            <a:ext cx="12172951" cy="6286502"/>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Wann, wo und wie sollte der Staat überhaupt </a:t>
            </a:r>
            <a:r>
              <a:rPr lang="de-DE" sz="2400">
                <a:latin typeface="Times New Roman" panose="02020603050405020304" pitchFamily="18" charset="0"/>
                <a:cs typeface="Times New Roman" panose="02020603050405020304" pitchFamily="18" charset="0"/>
              </a:rPr>
              <a:t>intervenieren?</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klassische Theorie </a:t>
            </a:r>
            <a:r>
              <a:rPr lang="de-DE" sz="2400" dirty="0">
                <a:latin typeface="Times New Roman" panose="02020603050405020304" pitchFamily="18" charset="0"/>
                <a:cs typeface="Times New Roman" panose="02020603050405020304" pitchFamily="18" charset="0"/>
              </a:rPr>
              <a:t>geht von einer normativen Fragestellungen aus, und setzt einen wohlwollenden Staat voraus, der unter Einbeziehung aller Interessen ein wohlfahrtsmaximierendes Kalkül im Sinn hat.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Public Choice Theorie </a:t>
            </a:r>
            <a:r>
              <a:rPr lang="de-DE" sz="2400" dirty="0">
                <a:latin typeface="Times New Roman" panose="02020603050405020304" pitchFamily="18" charset="0"/>
                <a:cs typeface="Times New Roman" panose="02020603050405020304" pitchFamily="18" charset="0"/>
              </a:rPr>
              <a:t>geht von einer positiven Fragestellung aus und unterstellt, dass die Politiker und die anderen wirtschaftspolitischen Akteure ihrem Eigeninteresse folgen. Das Ergebnis der Staatseingriffe muss damit nicht optimal sein.</a:t>
            </a:r>
          </a:p>
          <a:p>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36CBEF8C-C3F1-2F2A-00B5-1ADF121D5C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5525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Staatliche Intervention in den letzten 10 Jahren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36384"/>
            <a:ext cx="8689606" cy="6173698"/>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Abwrackprämie (2009)			Volumen: 5 Mrd. Euro</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Schuldenbremse (2009)		</a:t>
            </a:r>
            <a:r>
              <a:rPr lang="de-DE" sz="1900">
                <a:latin typeface="Times New Roman" panose="02020603050405020304" pitchFamily="18" charset="0"/>
                <a:cs typeface="Times New Roman" panose="02020603050405020304" pitchFamily="18" charset="0"/>
              </a:rPr>
              <a:t>	Neuverschuldung </a:t>
            </a:r>
            <a:r>
              <a:rPr lang="de-DE" sz="1900" dirty="0">
                <a:latin typeface="Times New Roman" panose="02020603050405020304" pitchFamily="18" charset="0"/>
                <a:cs typeface="Times New Roman" panose="02020603050405020304" pitchFamily="18" charset="0"/>
              </a:rPr>
              <a:t>bei 0,35% des BIP</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Bankenrettung (2009)		</a:t>
            </a:r>
            <a:r>
              <a:rPr lang="de-DE" sz="1900">
                <a:latin typeface="Times New Roman" panose="02020603050405020304" pitchFamily="18" charset="0"/>
                <a:cs typeface="Times New Roman" panose="02020603050405020304" pitchFamily="18" charset="0"/>
              </a:rPr>
              <a:t>	(Teil-)Verstaatlichung </a:t>
            </a:r>
            <a:r>
              <a:rPr lang="de-DE" sz="1900" dirty="0">
                <a:latin typeface="Times New Roman" panose="02020603050405020304" pitchFamily="18" charset="0"/>
                <a:cs typeface="Times New Roman" panose="02020603050405020304" pitchFamily="18" charset="0"/>
              </a:rPr>
              <a:t>(100</a:t>
            </a:r>
            <a:r>
              <a:rPr lang="de-DE" sz="1900">
                <a:latin typeface="Times New Roman" panose="02020603050405020304" pitchFamily="18" charset="0"/>
                <a:cs typeface="Times New Roman" panose="02020603050405020304" pitchFamily="18" charset="0"/>
              </a:rPr>
              <a:t>%) HRE 						(25%) Commerzbank</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Atomausstieg </a:t>
            </a:r>
            <a:r>
              <a:rPr lang="de-DE" sz="1900" dirty="0">
                <a:latin typeface="Times New Roman" panose="02020603050405020304" pitchFamily="18" charset="0"/>
                <a:cs typeface="Times New Roman" panose="02020603050405020304" pitchFamily="18" charset="0"/>
              </a:rPr>
              <a:t>(2000/2011)		Abschaltung </a:t>
            </a:r>
            <a:r>
              <a:rPr lang="de-DE" sz="1900">
                <a:latin typeface="Times New Roman" panose="02020603050405020304" pitchFamily="18" charset="0"/>
                <a:cs typeface="Times New Roman" panose="02020603050405020304" pitchFamily="18" charset="0"/>
              </a:rPr>
              <a:t>bis April 2022</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Mindestlohn (2014)			seit 1.1.2020 9,50 Euro/h</a:t>
            </a: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Kohleausstieg (03.07.2020)		geplanter Ausstieg </a:t>
            </a:r>
            <a:r>
              <a:rPr lang="de-DE" sz="1900">
                <a:latin typeface="Times New Roman" panose="02020603050405020304" pitchFamily="18" charset="0"/>
                <a:cs typeface="Times New Roman" panose="02020603050405020304" pitchFamily="18" charset="0"/>
              </a:rPr>
              <a:t>bis 2038 (aktuelle 						Diskussion 3 Jahre früher!)</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Corona-Rettungsmaßnahmen (2020)</a:t>
            </a:r>
            <a:r>
              <a:rPr lang="de-DE" sz="1900">
                <a:latin typeface="Times New Roman" panose="02020603050405020304" pitchFamily="18" charset="0"/>
                <a:cs typeface="Times New Roman" panose="02020603050405020304" pitchFamily="18" charset="0"/>
              </a:rPr>
              <a:t>	Haushaltswirksame 350 Mrd</a:t>
            </a:r>
            <a:r>
              <a:rPr lang="de-DE" sz="1900" dirty="0">
                <a:latin typeface="Times New Roman" panose="02020603050405020304" pitchFamily="18" charset="0"/>
                <a:cs typeface="Times New Roman" panose="02020603050405020304" pitchFamily="18" charset="0"/>
              </a:rPr>
              <a:t>. Euro</a:t>
            </a:r>
            <a:r>
              <a:rPr lang="de-DE" sz="1900">
                <a:latin typeface="Times New Roman" panose="02020603050405020304" pitchFamily="18" charset="0"/>
                <a:cs typeface="Times New Roman" panose="02020603050405020304" pitchFamily="18" charset="0"/>
              </a:rPr>
              <a:t>, 						Garantien </a:t>
            </a:r>
            <a:r>
              <a:rPr lang="de-DE" sz="1900" dirty="0">
                <a:latin typeface="Times New Roman" panose="02020603050405020304" pitchFamily="18" charset="0"/>
                <a:cs typeface="Times New Roman" panose="02020603050405020304" pitchFamily="18" charset="0"/>
              </a:rPr>
              <a:t>820 Mrd</a:t>
            </a:r>
            <a:r>
              <a:rPr lang="de-DE" sz="1900">
                <a:latin typeface="Times New Roman" panose="02020603050405020304" pitchFamily="18" charset="0"/>
                <a:cs typeface="Times New Roman" panose="02020603050405020304" pitchFamily="18" charset="0"/>
              </a:rPr>
              <a:t>. Euro</a:t>
            </a:r>
          </a:p>
          <a:p>
            <a:pPr marL="342900" indent="-342900">
              <a:buFont typeface="Arial" panose="020B0604020202020204" pitchFamily="34" charset="0"/>
              <a:buChar char="•"/>
            </a:pP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a:latin typeface="Times New Roman" panose="02020603050405020304" pitchFamily="18" charset="0"/>
                <a:cs typeface="Times New Roman" panose="02020603050405020304" pitchFamily="18" charset="0"/>
              </a:rPr>
              <a:t>Sondervermögen Bundeswehr (2022)	100 Mrd. Euro</a:t>
            </a:r>
          </a:p>
          <a:p>
            <a:pPr marL="342900" indent="-342900">
              <a:buFont typeface="Arial" panose="020B0604020202020204" pitchFamily="34" charset="0"/>
              <a:buChar char="•"/>
            </a:pP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37A67ADF-4C11-C143-26D8-36B67598258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95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b="1" u="sng" dirty="0">
                <a:latin typeface="Times New Roman" panose="02020603050405020304" pitchFamily="18" charset="0"/>
                <a:cs typeface="Times New Roman" panose="02020603050405020304" pitchFamily="18" charset="0"/>
              </a:rPr>
              <a:t>Aktuelle wirtschaftspolitische Diskussion</a:t>
            </a:r>
            <a:r>
              <a:rPr lang="de-DE" sz="2800" dirty="0">
                <a:latin typeface="Times New Roman" panose="02020603050405020304" pitchFamily="18" charset="0"/>
                <a:cs typeface="Times New Roman" panose="02020603050405020304" pitchFamily="18" charset="0"/>
              </a:rPr>
              <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 y="536384"/>
            <a:ext cx="12172951" cy="6173698"/>
          </a:xfrm>
          <a:prstGeom prst="rect">
            <a:avLst/>
          </a:prstGeom>
          <a:noFill/>
        </p:spPr>
        <p:txBody>
          <a:bodyPr wrap="square" rtlCol="0">
            <a:noAutofit/>
          </a:bodyPr>
          <a:lstStyle/>
          <a:p>
            <a:pPr lvl="6"/>
            <a:endParaRPr lang="de-DE" sz="1900" dirty="0">
              <a:latin typeface="Times New Roman" panose="02020603050405020304" pitchFamily="18" charset="0"/>
              <a:cs typeface="Times New Roman" panose="02020603050405020304" pitchFamily="18" charset="0"/>
            </a:endParaRP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Mindestrente</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Renteneintrittsalter</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Mindestlohn</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Bürgergeld</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-Mindestpreis &amp;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-Grenzausgleich</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Mobilitätswende</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E-Mobilität</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Verlagerung auf die Schiene</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Ausbau des ÖPNV</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Nationaler Radverkehrsplan</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Energiewende</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Wasserstoffwirtschaft</a:t>
            </a:r>
          </a:p>
          <a:p>
            <a:pPr marL="4000500" lvl="8" indent="-342900">
              <a:buFont typeface="Courier New" panose="02070309020205020404" pitchFamily="49" charset="0"/>
              <a:buChar char="o"/>
            </a:pPr>
            <a:r>
              <a:rPr lang="de-DE" sz="2200" dirty="0">
                <a:latin typeface="Times New Roman" panose="02020603050405020304" pitchFamily="18" charset="0"/>
                <a:cs typeface="Times New Roman" panose="02020603050405020304" pitchFamily="18" charset="0"/>
              </a:rPr>
              <a:t>Ausbau von Wind- und Solarkraft</a:t>
            </a:r>
          </a:p>
          <a:p>
            <a:pPr marL="3543300" lvl="7"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Europäische Sicherheitspolitik</a:t>
            </a:r>
          </a:p>
          <a:p>
            <a:pPr lvl="7"/>
            <a:endParaRPr lang="de-DE" sz="1900" dirty="0">
              <a:latin typeface="Times New Roman" panose="02020603050405020304" pitchFamily="18" charset="0"/>
              <a:cs typeface="Times New Roman" panose="02020603050405020304" pitchFamily="18" charset="0"/>
            </a:endParaRPr>
          </a:p>
        </p:txBody>
      </p:sp>
      <p:sp>
        <p:nvSpPr>
          <p:cNvPr id="2" name="Rechteck 1">
            <a:extLst>
              <a:ext uri="{FF2B5EF4-FFF2-40B4-BE49-F238E27FC236}">
                <a16:creationId xmlns:a16="http://schemas.microsoft.com/office/drawing/2014/main" id="{310DC234-DD5F-2C52-160E-0E6AD7FDD79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6835912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628</Words>
  <Application>Microsoft Office PowerPoint</Application>
  <PresentationFormat>Breitbild</PresentationFormat>
  <Paragraphs>128</Paragraphs>
  <Slides>12</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Calibri</vt:lpstr>
      <vt:lpstr>Calibri Light</vt:lpstr>
      <vt:lpstr>Courier New</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495</cp:revision>
  <cp:lastPrinted>2022-03-02T23:29:14Z</cp:lastPrinted>
  <dcterms:created xsi:type="dcterms:W3CDTF">2019-02-11T10:45:01Z</dcterms:created>
  <dcterms:modified xsi:type="dcterms:W3CDTF">2024-03-04T23:00:19Z</dcterms:modified>
</cp:coreProperties>
</file>