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1404" r:id="rId3"/>
    <p:sldId id="1405" r:id="rId4"/>
    <p:sldId id="1406" r:id="rId5"/>
    <p:sldId id="1407" r:id="rId6"/>
    <p:sldId id="1408" r:id="rId7"/>
    <p:sldId id="1409" r:id="rId8"/>
    <p:sldId id="1410" r:id="rId9"/>
    <p:sldId id="1411" r:id="rId10"/>
    <p:sldId id="1412" r:id="rId11"/>
    <p:sldId id="1413" r:id="rId12"/>
    <p:sldId id="1414" r:id="rId13"/>
    <p:sldId id="751" r:id="rId14"/>
    <p:sldId id="752" r:id="rId15"/>
    <p:sldId id="753" r:id="rId16"/>
    <p:sldId id="754" r:id="rId17"/>
    <p:sldId id="762" r:id="rId18"/>
    <p:sldId id="763" r:id="rId19"/>
    <p:sldId id="755" r:id="rId20"/>
    <p:sldId id="756" r:id="rId21"/>
    <p:sldId id="758" r:id="rId22"/>
    <p:sldId id="759" r:id="rId23"/>
    <p:sldId id="760" r:id="rId24"/>
    <p:sldId id="757" r:id="rId25"/>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9" autoAdjust="0"/>
    <p:restoredTop sz="94660"/>
  </p:normalViewPr>
  <p:slideViewPr>
    <p:cSldViewPr snapToGrid="0">
      <p:cViewPr varScale="1">
        <p:scale>
          <a:sx n="77" d="100"/>
          <a:sy n="77" d="100"/>
        </p:scale>
        <p:origin x="1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D6688DB8-530C-4269-8329-B8EA10861C27}" type="datetimeFigureOut">
              <a:rPr lang="de-DE" smtClean="0"/>
              <a:t>24.05.2023</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00AE1517-30AD-46BE-9EB4-2836EBD01425}" type="datetimeFigureOut">
              <a:rPr lang="de-DE" smtClean="0"/>
              <a:t>24.05.2023</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00AE1517-30AD-46BE-9EB4-2836EBD01425}" type="datetimeFigureOut">
              <a:rPr lang="de-DE" smtClean="0"/>
              <a:t>24.05.2023</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00AE1517-30AD-46BE-9EB4-2836EBD01425}" type="datetimeFigureOut">
              <a:rPr lang="de-DE" smtClean="0"/>
              <a:t>24.05.2023</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00AE1517-30AD-46BE-9EB4-2836EBD01425}" type="datetimeFigureOut">
              <a:rPr lang="de-DE" smtClean="0"/>
              <a:t>24.05.2023</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00AE1517-30AD-46BE-9EB4-2836EBD01425}" type="datetimeFigureOut">
              <a:rPr lang="de-DE" smtClean="0"/>
              <a:t>24.05.2023</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00AE1517-30AD-46BE-9EB4-2836EBD01425}" type="datetimeFigureOut">
              <a:rPr lang="de-DE" smtClean="0"/>
              <a:t>24.05.2023</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00AE1517-30AD-46BE-9EB4-2836EBD01425}" type="datetimeFigureOut">
              <a:rPr lang="de-DE" smtClean="0"/>
              <a:t>24.05.2023</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00AE1517-30AD-46BE-9EB4-2836EBD01425}" type="datetimeFigureOut">
              <a:rPr lang="de-DE" smtClean="0"/>
              <a:t>24.05.2023</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00AE1517-30AD-46BE-9EB4-2836EBD01425}" type="datetimeFigureOut">
              <a:rPr lang="de-DE" smtClean="0"/>
              <a:t>24.05.2023</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00AE1517-30AD-46BE-9EB4-2836EBD01425}" type="datetimeFigureOut">
              <a:rPr lang="de-DE" smtClean="0"/>
              <a:t>24.05.2023</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00AE1517-30AD-46BE-9EB4-2836EBD01425}" type="datetimeFigureOut">
              <a:rPr lang="de-DE" smtClean="0"/>
              <a:t>24.05.2023</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E1517-30AD-46BE-9EB4-2836EBD01425}" type="datetimeFigureOut">
              <a:rPr lang="de-DE" smtClean="0"/>
              <a:t>24.05.2023</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0.png"/><Relationship Id="rId2" Type="http://schemas.openxmlformats.org/officeDocument/2006/relationships/hyperlink" Target="https://www.worldbank.org/en/news/press-release/2017/02/14/giving-oceans-a-break-could-generate-83-billion-in-additional-benefits-for-fisheries"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10.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nobelprize.org/prizes/economic-sciences/1993/north/lecture/" TargetMode="External"/><Relationship Id="rId2" Type="http://schemas.openxmlformats.org/officeDocument/2006/relationships/hyperlink" Target="https://www.nobelprize.org/prizes/economic-sciences/2017/thaler/lecture/"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0" y="1118586"/>
            <a:ext cx="12192000" cy="2391377"/>
          </a:xfrm>
        </p:spPr>
        <p:txBody>
          <a:bodyPr>
            <a:noAutofit/>
          </a:bodyPr>
          <a:lstStyle/>
          <a:p>
            <a:r>
              <a:rPr lang="de-DE" dirty="0">
                <a:latin typeface="Times New Roman" panose="02020603050405020304" pitchFamily="18" charset="0"/>
                <a:cs typeface="Times New Roman" panose="02020603050405020304" pitchFamily="18" charset="0"/>
              </a:rPr>
              <a:t>Staatliche </a:t>
            </a:r>
            <a:r>
              <a:rPr lang="de-DE" dirty="0" err="1">
                <a:latin typeface="Times New Roman" panose="02020603050405020304" pitchFamily="18" charset="0"/>
                <a:cs typeface="Times New Roman" panose="02020603050405020304" pitchFamily="18" charset="0"/>
              </a:rPr>
              <a:t>Rahmenbedinungen</a:t>
            </a:r>
            <a:endParaRPr lang="de-DE" dirty="0">
              <a:latin typeface="Times New Roman" panose="02020603050405020304" pitchFamily="18" charset="0"/>
              <a:cs typeface="Times New Roman" panose="02020603050405020304" pitchFamily="18" charset="0"/>
            </a:endParaRP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1411" y="3535199"/>
            <a:ext cx="9077325" cy="438788"/>
          </a:xfrm>
        </p:spPr>
        <p:txBody>
          <a:bodyPr>
            <a:noAutofit/>
          </a:bodyPr>
          <a:lstStyle/>
          <a:p>
            <a:r>
              <a:rPr lang="de-DE">
                <a:latin typeface="Times New Roman" panose="02020603050405020304" pitchFamily="18" charset="0"/>
                <a:cs typeface="Times New Roman" panose="02020603050405020304" pitchFamily="18" charset="0"/>
              </a:rPr>
              <a:t>Sommersemester 2023</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Tree>
    <p:extLst>
      <p:ext uri="{BB962C8B-B14F-4D97-AF65-F5344CB8AC3E}">
        <p14:creationId xmlns:p14="http://schemas.microsoft.com/office/powerpoint/2010/main" val="2638924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Transaktionskosten – Beispiele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AA15B691-283D-4341-8E52-EBA1542B1340}"/>
                  </a:ext>
                </a:extLst>
              </p:cNvPr>
              <p:cNvSpPr txBox="1"/>
              <p:nvPr/>
            </p:nvSpPr>
            <p:spPr>
              <a:xfrm>
                <a:off x="22166" y="631362"/>
                <a:ext cx="12172950" cy="4921945"/>
              </a:xfrm>
              <a:prstGeom prst="rect">
                <a:avLst/>
              </a:prstGeom>
              <a:noFill/>
            </p:spPr>
            <p:txBody>
              <a:bodyPr wrap="square" rtlCol="0">
                <a:noAutofit/>
              </a:bodyPr>
              <a:lstStyle/>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Die Kosten des Geldtransfers</a:t>
                </a:r>
                <a:r>
                  <a:rPr lang="de-DE" sz="2000" baseline="30000" dirty="0">
                    <a:latin typeface="Times New Roman" panose="02020603050405020304" pitchFamily="18" charset="0"/>
                    <a:cs typeface="Times New Roman" panose="02020603050405020304" pitchFamily="18" charset="0"/>
                  </a:rPr>
                  <a:t>1</a:t>
                </a:r>
                <a:r>
                  <a:rPr lang="de-DE" sz="2000" dirty="0">
                    <a:latin typeface="Times New Roman" panose="02020603050405020304" pitchFamily="18" charset="0"/>
                    <a:cs typeface="Times New Roman" panose="02020603050405020304" pitchFamily="18" charset="0"/>
                  </a:rPr>
                  <a:t> (Bargeld/bargeldlos) machen etwa 2% in Relation zum Bruttoinlandsprodukt aus (rund 60 Mrd. Euro)</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Die Werbe- und Marketingausgaben der Autoindustrie</a:t>
                </a:r>
                <a:r>
                  <a:rPr lang="de-DE" sz="2000" baseline="30000" dirty="0">
                    <a:latin typeface="Times New Roman" panose="02020603050405020304" pitchFamily="18" charset="0"/>
                    <a:cs typeface="Times New Roman" panose="02020603050405020304" pitchFamily="18" charset="0"/>
                  </a:rPr>
                  <a:t>2</a:t>
                </a:r>
                <a:r>
                  <a:rPr lang="de-DE" sz="2000" dirty="0">
                    <a:latin typeface="Times New Roman" panose="02020603050405020304" pitchFamily="18" charset="0"/>
                    <a:cs typeface="Times New Roman" panose="02020603050405020304" pitchFamily="18" charset="0"/>
                  </a:rPr>
                  <a:t> pro Neuwagen belaufen sich            400-4000 Euro</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Der internationalen Fischindustrie</a:t>
                </a:r>
                <a:r>
                  <a:rPr lang="de-DE" sz="2000" baseline="30000" dirty="0">
                    <a:latin typeface="Times New Roman" panose="02020603050405020304" pitchFamily="18" charset="0"/>
                    <a:cs typeface="Times New Roman" panose="02020603050405020304" pitchFamily="18" charset="0"/>
                  </a:rPr>
                  <a:t>3</a:t>
                </a:r>
                <a:r>
                  <a:rPr lang="de-DE" sz="2000" dirty="0">
                    <a:latin typeface="Times New Roman" panose="02020603050405020304" pitchFamily="18" charset="0"/>
                    <a:cs typeface="Times New Roman" panose="02020603050405020304" pitchFamily="18" charset="0"/>
                  </a:rPr>
                  <a:t> entsteht ein Verlust von ca. 80 Mrd. US-Dollar p.a.  aufgrund von Überfischung → </a:t>
                </a:r>
                <a:r>
                  <a:rPr lang="de-DE" sz="2000" dirty="0" err="1">
                    <a:latin typeface="Times New Roman" panose="02020603050405020304" pitchFamily="18" charset="0"/>
                    <a:cs typeface="Times New Roman" panose="02020603050405020304" pitchFamily="18" charset="0"/>
                  </a:rPr>
                  <a:t>Allmendeproblem</a:t>
                </a:r>
                <a:r>
                  <a:rPr lang="de-DE" sz="2000" dirty="0">
                    <a:latin typeface="Times New Roman" panose="02020603050405020304" pitchFamily="18" charset="0"/>
                    <a:cs typeface="Times New Roman" panose="02020603050405020304" pitchFamily="18" charset="0"/>
                  </a:rPr>
                  <a:t> aufgrund von fehlenden Eigentumsrechten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Transaktionskosten haben einen signifikanten Einfluss auf die Handelsbeziehungen</a:t>
                </a:r>
                <a:r>
                  <a:rPr lang="de-DE" sz="2000" baseline="30000" dirty="0">
                    <a:latin typeface="Times New Roman" panose="02020603050405020304" pitchFamily="18" charset="0"/>
                    <a:cs typeface="Times New Roman" panose="02020603050405020304" pitchFamily="18" charset="0"/>
                  </a:rPr>
                  <a:t>4</a:t>
                </a:r>
                <a:r>
                  <a:rPr lang="de-DE" sz="2000" dirty="0">
                    <a:latin typeface="Times New Roman" panose="02020603050405020304" pitchFamily="18" charset="0"/>
                    <a:cs typeface="Times New Roman" panose="02020603050405020304" pitchFamily="18" charset="0"/>
                  </a:rPr>
                  <a:t> zwischen Ländern: Bei einem Anstieg der Transaktionskosten um 1% sinkt in asiatischen Ländern das Handelsvolumen um etwa 0,2% (Irrtumswahrscheinlichkeit=10%). Abschätzung über ein Gravitationsmodell: </a:t>
                </a:r>
                <a14:m>
                  <m:oMath xmlns:m="http://schemas.openxmlformats.org/officeDocument/2006/math">
                    <m:sSub>
                      <m:sSubPr>
                        <m:ctrlPr>
                          <a:rPr lang="de-DE" sz="2000" i="1" smtClean="0">
                            <a:latin typeface="Cambria Math" panose="02040503050406030204" pitchFamily="18" charset="0"/>
                            <a:cs typeface="Times New Roman" panose="02020603050405020304" pitchFamily="18" charset="0"/>
                          </a:rPr>
                        </m:ctrlPr>
                      </m:sSubPr>
                      <m:e>
                        <m:r>
                          <a:rPr lang="de-DE" sz="2000" b="0" i="1" smtClean="0">
                            <a:latin typeface="Cambria Math" panose="02040503050406030204" pitchFamily="18" charset="0"/>
                            <a:cs typeface="Times New Roman" panose="02020603050405020304" pitchFamily="18" charset="0"/>
                          </a:rPr>
                          <m:t>𝐻</m:t>
                        </m:r>
                      </m:e>
                      <m:sub>
                        <m:r>
                          <a:rPr lang="de-DE" sz="2000" b="0" i="1" smtClean="0">
                            <a:latin typeface="Cambria Math" panose="02040503050406030204" pitchFamily="18" charset="0"/>
                            <a:cs typeface="Times New Roman" panose="02020603050405020304" pitchFamily="18" charset="0"/>
                          </a:rPr>
                          <m:t>𝑖𝑗</m:t>
                        </m:r>
                      </m:sub>
                    </m:sSub>
                    <m:r>
                      <a:rPr lang="de-DE" sz="2000" b="0" i="1" smtClean="0">
                        <a:latin typeface="Cambria Math" panose="02040503050406030204" pitchFamily="18" charset="0"/>
                        <a:cs typeface="Times New Roman" panose="02020603050405020304" pitchFamily="18" charset="0"/>
                      </a:rPr>
                      <m:t>=</m:t>
                    </m:r>
                    <m:sSubSup>
                      <m:sSubSupPr>
                        <m:ctrlPr>
                          <a:rPr lang="de-DE" sz="2000" b="0" i="1" smtClean="0">
                            <a:latin typeface="Cambria Math" panose="02040503050406030204" pitchFamily="18" charset="0"/>
                            <a:cs typeface="Times New Roman" panose="02020603050405020304" pitchFamily="18" charset="0"/>
                          </a:rPr>
                        </m:ctrlPr>
                      </m:sSubSupPr>
                      <m:e>
                        <m:r>
                          <a:rPr lang="de-DE" sz="2000" b="0" i="1" smtClean="0">
                            <a:latin typeface="Cambria Math" panose="02040503050406030204" pitchFamily="18" charset="0"/>
                            <a:cs typeface="Times New Roman" panose="02020603050405020304" pitchFamily="18" charset="0"/>
                          </a:rPr>
                          <m:t>𝐾𝑌</m:t>
                        </m:r>
                      </m:e>
                      <m:sub>
                        <m:r>
                          <a:rPr lang="de-DE" sz="2000" b="0" i="1" smtClean="0">
                            <a:latin typeface="Cambria Math" panose="02040503050406030204" pitchFamily="18" charset="0"/>
                            <a:cs typeface="Times New Roman" panose="02020603050405020304" pitchFamily="18" charset="0"/>
                          </a:rPr>
                          <m:t>𝑖</m:t>
                        </m:r>
                      </m:sub>
                      <m:sup>
                        <m:r>
                          <a:rPr lang="de-DE" sz="2000" b="0" i="1" smtClean="0">
                            <a:latin typeface="Cambria Math" panose="02040503050406030204" pitchFamily="18" charset="0"/>
                            <a:cs typeface="Times New Roman" panose="02020603050405020304" pitchFamily="18" charset="0"/>
                          </a:rPr>
                          <m:t>𝑎</m:t>
                        </m:r>
                      </m:sup>
                    </m:sSubSup>
                    <m:sSubSup>
                      <m:sSubSupPr>
                        <m:ctrlPr>
                          <a:rPr lang="de-DE" sz="2000" i="1">
                            <a:latin typeface="Cambria Math" panose="02040503050406030204" pitchFamily="18" charset="0"/>
                            <a:cs typeface="Times New Roman" panose="02020603050405020304" pitchFamily="18" charset="0"/>
                          </a:rPr>
                        </m:ctrlPr>
                      </m:sSubSupPr>
                      <m:e>
                        <m:r>
                          <a:rPr lang="de-DE" sz="2000" i="1">
                            <a:latin typeface="Cambria Math" panose="02040503050406030204" pitchFamily="18" charset="0"/>
                            <a:cs typeface="Times New Roman" panose="02020603050405020304" pitchFamily="18" charset="0"/>
                          </a:rPr>
                          <m:t>𝑌</m:t>
                        </m:r>
                      </m:e>
                      <m:sub>
                        <m:r>
                          <a:rPr lang="de-DE" sz="2000" i="1">
                            <a:latin typeface="Cambria Math" panose="02040503050406030204" pitchFamily="18" charset="0"/>
                            <a:cs typeface="Times New Roman" panose="02020603050405020304" pitchFamily="18" charset="0"/>
                          </a:rPr>
                          <m:t>𝑖</m:t>
                        </m:r>
                      </m:sub>
                      <m:sup>
                        <m:r>
                          <a:rPr lang="de-DE" sz="2000" b="0" i="1" smtClean="0">
                            <a:latin typeface="Cambria Math" panose="02040503050406030204" pitchFamily="18" charset="0"/>
                            <a:cs typeface="Times New Roman" panose="02020603050405020304" pitchFamily="18" charset="0"/>
                          </a:rPr>
                          <m:t>𝑏</m:t>
                        </m:r>
                      </m:sup>
                    </m:sSubSup>
                    <m:sSubSup>
                      <m:sSubSupPr>
                        <m:ctrlPr>
                          <a:rPr lang="de-DE" sz="2000" i="1">
                            <a:latin typeface="Cambria Math" panose="02040503050406030204" pitchFamily="18" charset="0"/>
                            <a:cs typeface="Times New Roman" panose="02020603050405020304" pitchFamily="18" charset="0"/>
                          </a:rPr>
                        </m:ctrlPr>
                      </m:sSubSupPr>
                      <m:e>
                        <m:r>
                          <a:rPr lang="de-DE" sz="2000" b="0" i="1" smtClean="0">
                            <a:latin typeface="Cambria Math" panose="02040503050406030204" pitchFamily="18" charset="0"/>
                            <a:cs typeface="Times New Roman" panose="02020603050405020304" pitchFamily="18" charset="0"/>
                          </a:rPr>
                          <m:t>𝑇𝐶</m:t>
                        </m:r>
                      </m:e>
                      <m:sub>
                        <m:r>
                          <a:rPr lang="de-DE" sz="2000" i="1">
                            <a:latin typeface="Cambria Math" panose="02040503050406030204" pitchFamily="18" charset="0"/>
                            <a:cs typeface="Times New Roman" panose="02020603050405020304" pitchFamily="18" charset="0"/>
                          </a:rPr>
                          <m:t>𝑖</m:t>
                        </m:r>
                        <m:r>
                          <a:rPr lang="de-DE" sz="2000" b="0" i="1" smtClean="0">
                            <a:latin typeface="Cambria Math" panose="02040503050406030204" pitchFamily="18" charset="0"/>
                            <a:cs typeface="Times New Roman" panose="02020603050405020304" pitchFamily="18" charset="0"/>
                          </a:rPr>
                          <m:t>𝑗</m:t>
                        </m:r>
                      </m:sub>
                      <m:sup>
                        <m:r>
                          <a:rPr lang="de-DE" sz="2000" b="0" i="1" smtClean="0">
                            <a:latin typeface="Cambria Math" panose="02040503050406030204" pitchFamily="18" charset="0"/>
                            <a:cs typeface="Times New Roman" panose="02020603050405020304" pitchFamily="18" charset="0"/>
                          </a:rPr>
                          <m:t>𝑐</m:t>
                        </m:r>
                      </m:sup>
                    </m:sSubSup>
                    <m:sSubSup>
                      <m:sSubSupPr>
                        <m:ctrlPr>
                          <a:rPr lang="de-DE" sz="2000" i="1">
                            <a:latin typeface="Cambria Math" panose="02040503050406030204" pitchFamily="18" charset="0"/>
                            <a:cs typeface="Times New Roman" panose="02020603050405020304" pitchFamily="18" charset="0"/>
                          </a:rPr>
                        </m:ctrlPr>
                      </m:sSubSupPr>
                      <m:e>
                        <m:r>
                          <a:rPr lang="de-DE" sz="2000" b="0" i="1" smtClean="0">
                            <a:latin typeface="Cambria Math" panose="02040503050406030204" pitchFamily="18" charset="0"/>
                            <a:cs typeface="Times New Roman" panose="02020603050405020304" pitchFamily="18" charset="0"/>
                          </a:rPr>
                          <m:t>𝐷</m:t>
                        </m:r>
                      </m:e>
                      <m:sub>
                        <m:r>
                          <a:rPr lang="de-DE" sz="2000" i="1">
                            <a:latin typeface="Cambria Math" panose="02040503050406030204" pitchFamily="18" charset="0"/>
                            <a:cs typeface="Times New Roman" panose="02020603050405020304" pitchFamily="18" charset="0"/>
                          </a:rPr>
                          <m:t>𝑖𝑗</m:t>
                        </m:r>
                      </m:sub>
                      <m:sup>
                        <m:r>
                          <a:rPr lang="de-DE" sz="2000" b="0" i="1" smtClean="0">
                            <a:latin typeface="Cambria Math" panose="02040503050406030204" pitchFamily="18" charset="0"/>
                            <a:cs typeface="Times New Roman" panose="02020603050405020304" pitchFamily="18" charset="0"/>
                          </a:rPr>
                          <m:t>𝑑</m:t>
                        </m:r>
                      </m:sup>
                    </m:sSubSup>
                    <m:r>
                      <a:rPr lang="de-DE" sz="2000" b="0" i="1" smtClean="0">
                        <a:latin typeface="Cambria Math" panose="02040503050406030204" pitchFamily="18" charset="0"/>
                        <a:cs typeface="Times New Roman" panose="02020603050405020304" pitchFamily="18" charset="0"/>
                      </a:rPr>
                      <m:t>𝐹</m:t>
                    </m:r>
                    <m:d>
                      <m:dPr>
                        <m:ctrlPr>
                          <a:rPr lang="de-DE" sz="2000" b="0" i="1" smtClean="0">
                            <a:latin typeface="Cambria Math" panose="02040503050406030204" pitchFamily="18" charset="0"/>
                            <a:cs typeface="Times New Roman" panose="02020603050405020304" pitchFamily="18" charset="0"/>
                          </a:rPr>
                        </m:ctrlPr>
                      </m:dPr>
                      <m:e>
                        <m:acc>
                          <m:accPr>
                            <m:chr m:val="⃗"/>
                            <m:ctrlPr>
                              <a:rPr lang="de-DE" sz="2000" b="0" i="1" smtClean="0">
                                <a:latin typeface="Cambria Math" panose="02040503050406030204" pitchFamily="18" charset="0"/>
                                <a:cs typeface="Times New Roman" panose="02020603050405020304" pitchFamily="18" charset="0"/>
                              </a:rPr>
                            </m:ctrlPr>
                          </m:accPr>
                          <m:e>
                            <m:r>
                              <a:rPr lang="de-DE" sz="2000" b="0" i="1" smtClean="0">
                                <a:latin typeface="Cambria Math" panose="02040503050406030204" pitchFamily="18" charset="0"/>
                                <a:cs typeface="Times New Roman" panose="02020603050405020304" pitchFamily="18" charset="0"/>
                              </a:rPr>
                              <m:t>𝑋</m:t>
                            </m:r>
                          </m:e>
                        </m:acc>
                      </m:e>
                    </m:d>
                  </m:oMath>
                </a14:m>
                <a:r>
                  <a:rPr lang="de-DE" sz="2000" b="0" dirty="0">
                    <a:latin typeface="Times New Roman" panose="02020603050405020304" pitchFamily="18" charset="0"/>
                    <a:cs typeface="Times New Roman" panose="02020603050405020304" pitchFamily="18" charset="0"/>
                  </a:rPr>
                  <a:t> (TC: Transaktionskosten!)</a:t>
                </a:r>
              </a:p>
              <a:p>
                <a:endParaRPr lang="de-DE" sz="2400" dirty="0">
                  <a:latin typeface="Times New Roman" panose="02020603050405020304" pitchFamily="18" charset="0"/>
                  <a:cs typeface="Times New Roman" panose="02020603050405020304" pitchFamily="18" charset="0"/>
                </a:endParaRPr>
              </a:p>
              <a:p>
                <a:r>
                  <a:rPr lang="de-DE" sz="1200" dirty="0">
                    <a:latin typeface="Times New Roman" panose="02020603050405020304" pitchFamily="18" charset="0"/>
                    <a:cs typeface="Times New Roman" panose="02020603050405020304" pitchFamily="18" charset="0"/>
                  </a:rPr>
                  <a:t>1) Krüger, M. (2014) </a:t>
                </a:r>
                <a:r>
                  <a:rPr lang="en-US" sz="1200" dirty="0">
                    <a:latin typeface="Times New Roman" panose="02020603050405020304" pitchFamily="18" charset="0"/>
                    <a:cs typeface="Times New Roman" panose="02020603050405020304" pitchFamily="18" charset="0"/>
                  </a:rPr>
                  <a:t>Costs and Benefits of Cash and Cashless Payment Instruments in Germany. Module 1, Overview and Initial Estimates, Bundesbank</a:t>
                </a:r>
              </a:p>
              <a:p>
                <a:r>
                  <a:rPr lang="de-DE" sz="1200" dirty="0">
                    <a:latin typeface="Times New Roman" panose="02020603050405020304" pitchFamily="18" charset="0"/>
                    <a:cs typeface="Times New Roman" panose="02020603050405020304" pitchFamily="18" charset="0"/>
                  </a:rPr>
                  <a:t>2) Motorpresse, Horizont, VDA</a:t>
                </a:r>
              </a:p>
              <a:p>
                <a:r>
                  <a:rPr lang="de-DE" sz="1200" dirty="0">
                    <a:latin typeface="Times New Roman" panose="02020603050405020304" pitchFamily="18" charset="0"/>
                    <a:cs typeface="Times New Roman" panose="02020603050405020304" pitchFamily="18" charset="0"/>
                  </a:rPr>
                  <a:t>3) </a:t>
                </a:r>
                <a:r>
                  <a:rPr lang="en-US" sz="1200" dirty="0" err="1">
                    <a:latin typeface="Times New Roman" panose="02020603050405020304" pitchFamily="18" charset="0"/>
                    <a:cs typeface="Times New Roman" panose="02020603050405020304" pitchFamily="18" charset="0"/>
                  </a:rPr>
                  <a:t>Liebcap</a:t>
                </a:r>
                <a:r>
                  <a:rPr lang="en-US" sz="1200" dirty="0">
                    <a:latin typeface="Times New Roman" panose="02020603050405020304" pitchFamily="18" charset="0"/>
                    <a:cs typeface="Times New Roman" panose="02020603050405020304" pitchFamily="18" charset="0"/>
                  </a:rPr>
                  <a:t> G.D. (2018) Douglass C. North: Transaction Costs, Property Rights, and Economic Outcomes, NBER Working Paper No. 24585, May; </a:t>
                </a:r>
                <a:r>
                  <a:rPr lang="de-DE" sz="1200" dirty="0">
                    <a:latin typeface="Times New Roman" panose="02020603050405020304" pitchFamily="18" charset="0"/>
                    <a:cs typeface="Times New Roman" panose="02020603050405020304" pitchFamily="18" charset="0"/>
                    <a:hlinkClick r:id="rId2"/>
                  </a:rPr>
                  <a:t>World Bank (2017)</a:t>
                </a:r>
                <a:endParaRPr lang="de-DE" sz="1200" dirty="0">
                  <a:latin typeface="Times New Roman" panose="02020603050405020304" pitchFamily="18" charset="0"/>
                  <a:cs typeface="Times New Roman" panose="02020603050405020304" pitchFamily="18" charset="0"/>
                </a:endParaRPr>
              </a:p>
              <a:p>
                <a:r>
                  <a:rPr lang="de-DE" sz="1200" dirty="0">
                    <a:latin typeface="Times New Roman" panose="02020603050405020304" pitchFamily="18" charset="0"/>
                    <a:cs typeface="Times New Roman" panose="02020603050405020304" pitchFamily="18" charset="0"/>
                  </a:rPr>
                  <a:t>4) </a:t>
                </a:r>
                <a:r>
                  <a:rPr lang="de-DE" sz="1200" dirty="0" err="1">
                    <a:latin typeface="Times New Roman" panose="02020603050405020304" pitchFamily="18" charset="0"/>
                    <a:cs typeface="Times New Roman" panose="02020603050405020304" pitchFamily="18" charset="0"/>
                  </a:rPr>
                  <a:t>Prabir</a:t>
                </a:r>
                <a:r>
                  <a:rPr lang="de-DE" sz="1200" dirty="0">
                    <a:latin typeface="Times New Roman" panose="02020603050405020304" pitchFamily="18" charset="0"/>
                    <a:cs typeface="Times New Roman" panose="02020603050405020304" pitchFamily="18" charset="0"/>
                  </a:rPr>
                  <a:t>, D. (2006) </a:t>
                </a:r>
                <a:r>
                  <a:rPr lang="en-US" sz="1200" dirty="0">
                    <a:latin typeface="Times New Roman" panose="02020603050405020304" pitchFamily="18" charset="0"/>
                    <a:cs typeface="Times New Roman" panose="02020603050405020304" pitchFamily="18" charset="0"/>
                  </a:rPr>
                  <a:t>Trade, Infrastructure and Transaction Costs: The Imperatives for Asian Economic Cooperation, Journal of Economic Integration, 21(4), December 2006; 708-735</a:t>
                </a:r>
                <a:endParaRPr lang="de-DE" sz="12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mc:Choice>
        <mc:Fallback xmlns="">
          <p:sp>
            <p:nvSpPr>
              <p:cNvPr id="4" name="Textfeld 3">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22166" y="631362"/>
                <a:ext cx="12172950" cy="4921945"/>
              </a:xfrm>
              <a:prstGeom prst="rect">
                <a:avLst/>
              </a:prstGeom>
              <a:blipFill>
                <a:blip r:embed="rId3"/>
                <a:stretch>
                  <a:fillRect l="-451" t="-743" r="-901" b="-1115"/>
                </a:stretch>
              </a:blipFill>
            </p:spPr>
            <p:txBody>
              <a:bodyPr/>
              <a:lstStyle/>
              <a:p>
                <a:r>
                  <a:rPr lang="de-DE">
                    <a:noFill/>
                  </a:rPr>
                  <a:t> </a:t>
                </a:r>
              </a:p>
            </p:txBody>
          </p:sp>
        </mc:Fallback>
      </mc:AlternateContent>
      <p:sp>
        <p:nvSpPr>
          <p:cNvPr id="5" name="Rechteck 4">
            <a:extLst>
              <a:ext uri="{FF2B5EF4-FFF2-40B4-BE49-F238E27FC236}">
                <a16:creationId xmlns:a16="http://schemas.microsoft.com/office/drawing/2014/main" id="{712AB1F5-79AA-CACB-BAB1-60576512A4D5}"/>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378581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Transaktionskosten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22166" y="631362"/>
            <a:ext cx="12172950" cy="5925555"/>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Eine Senkung der Transaktionskosten ist weiterhin eines der fundamentalen Argumente für die Einführung des europäischen Binnenmarktes und die Einführung des Euro. Quantitative Abschätzungen zur Höhe der Einsparungen können allerdings seriös nicht gemacht werden!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Konzeptioneller Art kann man sich Gedanken über mögliche Wachstumsimpulse oder Wachstumshemmnisse aufgrund des Transaktionskostenproblems machen</a:t>
            </a:r>
            <a:r>
              <a:rPr lang="de-DE" sz="2400" baseline="30000" dirty="0">
                <a:latin typeface="Times New Roman" panose="02020603050405020304" pitchFamily="18" charset="0"/>
                <a:cs typeface="Times New Roman" panose="02020603050405020304" pitchFamily="18" charset="0"/>
              </a:rPr>
              <a:t>1</a:t>
            </a:r>
            <a:r>
              <a:rPr lang="de-DE" sz="2400" dirty="0">
                <a:latin typeface="Times New Roman" panose="02020603050405020304" pitchFamily="18" charset="0"/>
                <a:cs typeface="Times New Roman" panose="02020603050405020304" pitchFamily="18" charset="0"/>
              </a:rPr>
              <a:t>:</a:t>
            </a:r>
            <a:endParaRPr lang="de-DE" sz="2400" baseline="30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Gründung des deutschen Zollvereins 1833: Vorher musste man allein, wenn man Waren zwischen Ostpreußen (Königsberg) und Westpreußen (Köln) transportierte bis zu 18 Zollgrenzen passieren</a:t>
            </a:r>
            <a:r>
              <a:rPr lang="de-DE" sz="2400" baseline="30000" dirty="0">
                <a:latin typeface="Times New Roman" panose="02020603050405020304" pitchFamily="18" charset="0"/>
                <a:cs typeface="Times New Roman" panose="02020603050405020304" pitchFamily="18" charset="0"/>
              </a:rPr>
              <a:t>2</a:t>
            </a:r>
            <a:r>
              <a:rPr lang="de-DE" sz="2400" dirty="0">
                <a:latin typeface="Times New Roman" panose="02020603050405020304" pitchFamily="18" charset="0"/>
                <a:cs typeface="Times New Roman" panose="02020603050405020304" pitchFamily="18" charset="0"/>
              </a:rPr>
              <a:t>.</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Der Zusammenbruch der Sowjetunion und der DDR ist nicht</a:t>
            </a:r>
          </a:p>
          <a:p>
            <a:pPr lvl="1"/>
            <a:r>
              <a:rPr lang="de-DE" sz="2400" dirty="0">
                <a:latin typeface="Times New Roman" panose="02020603050405020304" pitchFamily="18" charset="0"/>
                <a:cs typeface="Times New Roman" panose="02020603050405020304" pitchFamily="18" charset="0"/>
              </a:rPr>
              <a:t>     zuletzt auf die ausufernden Kosten im institutionellen Rahmen</a:t>
            </a:r>
          </a:p>
          <a:p>
            <a:pPr lvl="1"/>
            <a:r>
              <a:rPr lang="de-DE" sz="2400" dirty="0">
                <a:latin typeface="Times New Roman" panose="02020603050405020304" pitchFamily="18" charset="0"/>
                <a:cs typeface="Times New Roman" panose="02020603050405020304" pitchFamily="18" charset="0"/>
              </a:rPr>
              <a:t>     einer Planwirtschaft zu sehen.</a:t>
            </a:r>
          </a:p>
          <a:p>
            <a:endParaRPr lang="de-DE" sz="2400" dirty="0">
              <a:latin typeface="Times New Roman" panose="02020603050405020304" pitchFamily="18" charset="0"/>
              <a:cs typeface="Times New Roman" panose="02020603050405020304" pitchFamily="18" charset="0"/>
            </a:endParaRPr>
          </a:p>
          <a:p>
            <a:r>
              <a:rPr lang="de-DE" sz="1200" dirty="0">
                <a:latin typeface="Times New Roman" panose="02020603050405020304" pitchFamily="18" charset="0"/>
                <a:cs typeface="Times New Roman" panose="02020603050405020304" pitchFamily="18" charset="0"/>
              </a:rPr>
              <a:t>1) </a:t>
            </a:r>
            <a:r>
              <a:rPr lang="de-DE" sz="1200" dirty="0" err="1">
                <a:latin typeface="Times New Roman" panose="02020603050405020304" pitchFamily="18" charset="0"/>
                <a:cs typeface="Times New Roman" panose="02020603050405020304" pitchFamily="18" charset="0"/>
              </a:rPr>
              <a:t>Bywaters</a:t>
            </a:r>
            <a:r>
              <a:rPr lang="de-DE" sz="1200" dirty="0">
                <a:latin typeface="Times New Roman" panose="02020603050405020304" pitchFamily="18" charset="0"/>
                <a:cs typeface="Times New Roman" panose="02020603050405020304" pitchFamily="18" charset="0"/>
              </a:rPr>
              <a:t>, D. </a:t>
            </a:r>
            <a:r>
              <a:rPr lang="de-DE" sz="1200" dirty="0" err="1">
                <a:latin typeface="Times New Roman" panose="02020603050405020304" pitchFamily="18" charset="0"/>
                <a:cs typeface="Times New Roman" panose="02020603050405020304" pitchFamily="18" charset="0"/>
              </a:rPr>
              <a:t>and</a:t>
            </a:r>
            <a:r>
              <a:rPr lang="de-DE" sz="1200" dirty="0">
                <a:latin typeface="Times New Roman" panose="02020603050405020304" pitchFamily="18" charset="0"/>
                <a:cs typeface="Times New Roman" panose="02020603050405020304" pitchFamily="18" charset="0"/>
              </a:rPr>
              <a:t> </a:t>
            </a:r>
            <a:r>
              <a:rPr lang="de-DE" sz="1200" dirty="0" err="1">
                <a:latin typeface="Times New Roman" panose="02020603050405020304" pitchFamily="18" charset="0"/>
                <a:cs typeface="Times New Roman" panose="02020603050405020304" pitchFamily="18" charset="0"/>
              </a:rPr>
              <a:t>Mlodkowski</a:t>
            </a:r>
            <a:r>
              <a:rPr lang="de-DE" sz="1200" dirty="0">
                <a:latin typeface="Times New Roman" panose="02020603050405020304" pitchFamily="18" charset="0"/>
                <a:cs typeface="Times New Roman" panose="02020603050405020304" pitchFamily="18" charset="0"/>
              </a:rPr>
              <a:t>, P. (2012) </a:t>
            </a:r>
            <a:r>
              <a:rPr lang="en-US" sz="1200" dirty="0">
                <a:latin typeface="Times New Roman" panose="02020603050405020304" pitchFamily="18" charset="0"/>
                <a:cs typeface="Times New Roman" panose="02020603050405020304" pitchFamily="18" charset="0"/>
              </a:rPr>
              <a:t>The Role of Transactions Costs in Economic Growth, The International Journal of Economic Policy Studies, </a:t>
            </a:r>
            <a:r>
              <a:rPr lang="fr-FR" sz="1200" dirty="0">
                <a:latin typeface="Times New Roman" panose="02020603050405020304" pitchFamily="18" charset="0"/>
                <a:cs typeface="Times New Roman" panose="02020603050405020304" pitchFamily="18" charset="0"/>
              </a:rPr>
              <a:t>Volume 7, Article 3</a:t>
            </a:r>
          </a:p>
          <a:p>
            <a:r>
              <a:rPr lang="fr-FR" sz="1200" dirty="0">
                <a:latin typeface="Times New Roman" panose="02020603050405020304" pitchFamily="18" charset="0"/>
                <a:cs typeface="Times New Roman" panose="02020603050405020304" pitchFamily="18" charset="0"/>
              </a:rPr>
              <a:t>2)</a:t>
            </a:r>
            <a:r>
              <a:rPr lang="de-DE" sz="1200" dirty="0">
                <a:latin typeface="Times New Roman" panose="02020603050405020304" pitchFamily="18" charset="0"/>
                <a:cs typeface="Times New Roman" panose="02020603050405020304" pitchFamily="18" charset="0"/>
              </a:rPr>
              <a:t> Seidel, F. (1971) Das Armutsproblem im deutschen </a:t>
            </a:r>
            <a:r>
              <a:rPr lang="de-DE" sz="1200" dirty="0" err="1">
                <a:latin typeface="Times New Roman" panose="02020603050405020304" pitchFamily="18" charset="0"/>
                <a:cs typeface="Times New Roman" panose="02020603050405020304" pitchFamily="18" charset="0"/>
              </a:rPr>
              <a:t>Vormarz</a:t>
            </a:r>
            <a:r>
              <a:rPr lang="de-DE" sz="1200" dirty="0">
                <a:latin typeface="Times New Roman" panose="02020603050405020304" pitchFamily="18" charset="0"/>
                <a:cs typeface="Times New Roman" panose="02020603050405020304" pitchFamily="18" charset="0"/>
              </a:rPr>
              <a:t> bei Friederich List. [in]: Kölner Vorträge zur Sozial- und Wirtschaftsgeschichte, Volume 13, Köln 1971</a:t>
            </a:r>
            <a:endParaRPr lang="fr-FR" sz="1200" dirty="0">
              <a:latin typeface="Times New Roman" panose="02020603050405020304" pitchFamily="18" charset="0"/>
              <a:cs typeface="Times New Roman" panose="02020603050405020304" pitchFamily="18" charset="0"/>
            </a:endParaRPr>
          </a:p>
          <a:p>
            <a:pPr marL="457200" indent="-457200">
              <a:buAutoNum type="arabicParenR"/>
            </a:pPr>
            <a:endParaRPr lang="de-DE" sz="2400" baseline="300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E1168058-E714-11B1-D65A-E2B249ACF200}"/>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433553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Transaktionskosten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004281" y="552450"/>
            <a:ext cx="4940878" cy="386716"/>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Studierende Deutschland (2017/2018)</a:t>
            </a:r>
          </a:p>
        </p:txBody>
      </p:sp>
      <p:sp>
        <p:nvSpPr>
          <p:cNvPr id="4" name="Textfeld 3">
            <a:extLst>
              <a:ext uri="{FF2B5EF4-FFF2-40B4-BE49-F238E27FC236}">
                <a16:creationId xmlns:a16="http://schemas.microsoft.com/office/drawing/2014/main" id="{AA15B691-283D-4341-8E52-EBA1542B1340}"/>
              </a:ext>
            </a:extLst>
          </p:cNvPr>
          <p:cNvSpPr txBox="1"/>
          <p:nvPr/>
        </p:nvSpPr>
        <p:spPr>
          <a:xfrm>
            <a:off x="0" y="6598592"/>
            <a:ext cx="3799261" cy="249884"/>
          </a:xfrm>
          <a:prstGeom prst="rect">
            <a:avLst/>
          </a:prstGeom>
          <a:noFill/>
        </p:spPr>
        <p:txBody>
          <a:bodyPr wrap="square" rtlCol="0">
            <a:noAutofit/>
          </a:bodyPr>
          <a:lstStyle/>
          <a:p>
            <a:r>
              <a:rPr lang="de-DE" sz="1200" dirty="0">
                <a:latin typeface="Times New Roman" panose="02020603050405020304" pitchFamily="18" charset="0"/>
                <a:cs typeface="Times New Roman" panose="02020603050405020304" pitchFamily="18" charset="0"/>
              </a:rPr>
              <a:t>Quelle: </a:t>
            </a:r>
            <a:r>
              <a:rPr lang="de-DE" sz="1200" dirty="0" err="1">
                <a:latin typeface="Times New Roman" panose="02020603050405020304" pitchFamily="18" charset="0"/>
                <a:cs typeface="Times New Roman" panose="02020603050405020304" pitchFamily="18" charset="0"/>
              </a:rPr>
              <a:t>Destatis</a:t>
            </a:r>
            <a:endParaRPr lang="de-DE" sz="1200" dirty="0">
              <a:latin typeface="Times New Roman" panose="02020603050405020304" pitchFamily="18" charset="0"/>
              <a:cs typeface="Times New Roman" panose="02020603050405020304" pitchFamily="18" charset="0"/>
            </a:endParaRPr>
          </a:p>
        </p:txBody>
      </p:sp>
      <p:pic>
        <p:nvPicPr>
          <p:cNvPr id="2" name="Grafik 1"/>
          <p:cNvPicPr>
            <a:picLocks noChangeAspect="1"/>
          </p:cNvPicPr>
          <p:nvPr/>
        </p:nvPicPr>
        <p:blipFill>
          <a:blip r:embed="rId2"/>
          <a:stretch>
            <a:fillRect/>
          </a:stretch>
        </p:blipFill>
        <p:spPr>
          <a:xfrm>
            <a:off x="0" y="1053665"/>
            <a:ext cx="6949440" cy="5546188"/>
          </a:xfrm>
          <a:prstGeom prst="rect">
            <a:avLst/>
          </a:prstGeom>
        </p:spPr>
      </p:pic>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AA15B691-283D-4341-8E52-EBA1542B1340}"/>
                  </a:ext>
                </a:extLst>
              </p:cNvPr>
              <p:cNvSpPr txBox="1"/>
              <p:nvPr/>
            </p:nvSpPr>
            <p:spPr>
              <a:xfrm>
                <a:off x="6930391" y="666949"/>
                <a:ext cx="5198225" cy="2979500"/>
              </a:xfrm>
              <a:prstGeom prst="rect">
                <a:avLst/>
              </a:prstGeom>
              <a:noFill/>
            </p:spPr>
            <p:txBody>
              <a:bodyPr wrap="square" rtlCol="0">
                <a:noAutofit/>
              </a:bodyPr>
              <a:lstStyle/>
              <a:p>
                <a:pPr algn="ctr"/>
                <a:r>
                  <a:rPr lang="de-DE" sz="2000" dirty="0">
                    <a:latin typeface="Times New Roman" panose="02020603050405020304" pitchFamily="18" charset="0"/>
                    <a:cs typeface="Times New Roman" panose="02020603050405020304" pitchFamily="18" charset="0"/>
                  </a:rPr>
                  <a:t>Das Verhältnis</a:t>
                </a:r>
              </a:p>
              <a:p>
                <a:pPr algn="ctr"/>
                <a:endParaRPr lang="de-DE" sz="2000" dirty="0">
                  <a:latin typeface="Times New Roman" panose="02020603050405020304" pitchFamily="18" charset="0"/>
                  <a:cs typeface="Times New Roman" panose="02020603050405020304" pitchFamily="18" charset="0"/>
                </a:endParaRPr>
              </a:p>
              <a:p>
                <a:pPr algn="ctr"/>
                <a14:m>
                  <m:oMathPara xmlns:m="http://schemas.openxmlformats.org/officeDocument/2006/math">
                    <m:oMathParaPr>
                      <m:jc m:val="centerGroup"/>
                    </m:oMathParaPr>
                    <m:oMath xmlns:m="http://schemas.openxmlformats.org/officeDocument/2006/math">
                      <m:f>
                        <m:fPr>
                          <m:ctrlPr>
                            <a:rPr lang="de-DE" sz="2000" i="1" smtClean="0">
                              <a:latin typeface="Cambria Math" panose="02040503050406030204" pitchFamily="18" charset="0"/>
                              <a:cs typeface="Times New Roman" panose="02020603050405020304" pitchFamily="18" charset="0"/>
                            </a:rPr>
                          </m:ctrlPr>
                        </m:fPr>
                        <m:num>
                          <m:r>
                            <a:rPr lang="de-DE" sz="2000" b="0" i="1" smtClean="0">
                              <a:latin typeface="Cambria Math" panose="02040503050406030204" pitchFamily="18" charset="0"/>
                              <a:cs typeface="Times New Roman" panose="02020603050405020304" pitchFamily="18" charset="0"/>
                            </a:rPr>
                            <m:t>𝐵𝑊𝐿</m:t>
                          </m:r>
                          <m:r>
                            <a:rPr lang="de-DE" sz="2000" b="0" i="1" smtClean="0">
                              <a:latin typeface="Cambria Math" panose="02040503050406030204" pitchFamily="18" charset="0"/>
                              <a:cs typeface="Times New Roman" panose="02020603050405020304" pitchFamily="18" charset="0"/>
                            </a:rPr>
                            <m:t>+</m:t>
                          </m:r>
                          <m:r>
                            <a:rPr lang="de-DE" sz="2000" b="0" i="1" smtClean="0">
                              <a:latin typeface="Cambria Math" panose="02040503050406030204" pitchFamily="18" charset="0"/>
                              <a:cs typeface="Times New Roman" panose="02020603050405020304" pitchFamily="18" charset="0"/>
                            </a:rPr>
                            <m:t>𝑊𝐼𝑊𝐼</m:t>
                          </m:r>
                          <m:r>
                            <a:rPr lang="de-DE" sz="2000" b="0" i="1" smtClean="0">
                              <a:latin typeface="Cambria Math" panose="02040503050406030204" pitchFamily="18" charset="0"/>
                              <a:cs typeface="Times New Roman" panose="02020603050405020304" pitchFamily="18" charset="0"/>
                            </a:rPr>
                            <m:t>+</m:t>
                          </m:r>
                          <m:r>
                            <a:rPr lang="de-DE" sz="2000" b="0" i="1" smtClean="0">
                              <a:latin typeface="Cambria Math" panose="02040503050406030204" pitchFamily="18" charset="0"/>
                              <a:cs typeface="Times New Roman" panose="02020603050405020304" pitchFamily="18" charset="0"/>
                            </a:rPr>
                            <m:t>𝐽𝑢𝑟𝑎</m:t>
                          </m:r>
                        </m:num>
                        <m:den>
                          <m:r>
                            <a:rPr lang="de-DE" sz="2000" b="0" i="1" smtClean="0">
                              <a:latin typeface="Cambria Math" panose="02040503050406030204" pitchFamily="18" charset="0"/>
                              <a:cs typeface="Times New Roman" panose="02020603050405020304" pitchFamily="18" charset="0"/>
                            </a:rPr>
                            <m:t>𝐼𝑛𝑔𝑒𝑛𝑖𝑒𝑢𝑟</m:t>
                          </m:r>
                          <m:r>
                            <a:rPr lang="de-DE" sz="2000" b="0" i="1" smtClean="0">
                              <a:latin typeface="Cambria Math" panose="02040503050406030204" pitchFamily="18" charset="0"/>
                              <a:cs typeface="Times New Roman" panose="02020603050405020304" pitchFamily="18" charset="0"/>
                            </a:rPr>
                            <m:t>+</m:t>
                          </m:r>
                          <m:r>
                            <a:rPr lang="de-DE" sz="2000" b="0" i="1" smtClean="0">
                              <a:latin typeface="Cambria Math" panose="02040503050406030204" pitchFamily="18" charset="0"/>
                              <a:cs typeface="Times New Roman" panose="02020603050405020304" pitchFamily="18" charset="0"/>
                            </a:rPr>
                            <m:t>𝑁𝑎𝑡𝑢𝑟𝑤𝑖𝑠𝑠𝑒𝑛𝑠𝑐h𝑎𝑓𝑡</m:t>
                          </m:r>
                        </m:den>
                      </m:f>
                    </m:oMath>
                  </m:oMathPara>
                </a14:m>
                <a:endParaRPr lang="de-DE" sz="2000" dirty="0">
                  <a:latin typeface="Arial" panose="020B0604020202020204" pitchFamily="34" charset="0"/>
                  <a:cs typeface="Arial" panose="020B0604020202020204" pitchFamily="34" charset="0"/>
                </a:endParaRPr>
              </a:p>
              <a:p>
                <a:pPr algn="ctr"/>
                <a:endParaRPr lang="de-DE" sz="2000" dirty="0">
                  <a:latin typeface="Arial" panose="020B0604020202020204" pitchFamily="34" charset="0"/>
                  <a:cs typeface="Arial" panose="020B0604020202020204" pitchFamily="34" charset="0"/>
                </a:endParaRPr>
              </a:p>
              <a:p>
                <a:pPr algn="ctr"/>
                <a:r>
                  <a:rPr lang="de-DE" sz="2000" dirty="0">
                    <a:latin typeface="Arial" panose="020B0604020202020204" pitchFamily="34" charset="0"/>
                    <a:cs typeface="Arial" panose="020B0604020202020204" pitchFamily="34" charset="0"/>
                  </a:rPr>
                  <a:t>Liegt in Deutschland bei rund 1,1</a:t>
                </a:r>
              </a:p>
              <a:p>
                <a:pPr algn="ctr"/>
                <a:r>
                  <a:rPr lang="de-DE" sz="2000" dirty="0">
                    <a:latin typeface="Arial" panose="020B0604020202020204" pitchFamily="34" charset="0"/>
                    <a:cs typeface="Arial" panose="020B0604020202020204" pitchFamily="34" charset="0"/>
                  </a:rPr>
                  <a:t>und </a:t>
                </a:r>
              </a:p>
              <a:p>
                <a:pPr algn="ctr"/>
                <a:r>
                  <a:rPr lang="de-DE" sz="2000" dirty="0">
                    <a:latin typeface="Arial" panose="020B0604020202020204" pitchFamily="34" charset="0"/>
                    <a:cs typeface="Arial" panose="020B0604020202020204" pitchFamily="34" charset="0"/>
                  </a:rPr>
                  <a:t>in den USA bei rund 2,5</a:t>
                </a:r>
              </a:p>
              <a:p>
                <a:pPr algn="ctr"/>
                <a:endParaRPr lang="de-DE" sz="2400" dirty="0">
                  <a:latin typeface="Arial" panose="020B0604020202020204" pitchFamily="34" charset="0"/>
                  <a:cs typeface="Arial" panose="020B0604020202020204" pitchFamily="34" charset="0"/>
                </a:endParaRPr>
              </a:p>
            </p:txBody>
          </p:sp>
        </mc:Choice>
        <mc:Fallback xmlns="">
          <p:sp>
            <p:nvSpPr>
              <p:cNvPr id="6" name="Textfeld 5">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6930391" y="666949"/>
                <a:ext cx="5198225" cy="2979500"/>
              </a:xfrm>
              <a:prstGeom prst="rect">
                <a:avLst/>
              </a:prstGeom>
              <a:blipFill>
                <a:blip r:embed="rId3"/>
                <a:stretch>
                  <a:fillRect t="-1022"/>
                </a:stretch>
              </a:blipFill>
            </p:spPr>
            <p:txBody>
              <a:bodyPr/>
              <a:lstStyle/>
              <a:p>
                <a:r>
                  <a:rPr lang="de-DE">
                    <a:noFill/>
                  </a:rPr>
                  <a:t> </a:t>
                </a:r>
              </a:p>
            </p:txBody>
          </p:sp>
        </mc:Fallback>
      </mc:AlternateContent>
      <p:sp>
        <p:nvSpPr>
          <p:cNvPr id="7" name="Rechteck 6">
            <a:extLst>
              <a:ext uri="{FF2B5EF4-FFF2-40B4-BE49-F238E27FC236}">
                <a16:creationId xmlns:a16="http://schemas.microsoft.com/office/drawing/2014/main" id="{001A3B05-8F97-511A-5112-933636FDF7D7}"/>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91442F2E-90E2-6C85-89FC-FDA7ED692965}"/>
              </a:ext>
            </a:extLst>
          </p:cNvPr>
          <p:cNvSpPr txBox="1"/>
          <p:nvPr/>
        </p:nvSpPr>
        <p:spPr>
          <a:xfrm>
            <a:off x="4981994" y="2852920"/>
            <a:ext cx="3896794" cy="2862322"/>
          </a:xfrm>
          <a:prstGeom prst="rect">
            <a:avLst/>
          </a:prstGeom>
          <a:noFill/>
        </p:spPr>
        <p:txBody>
          <a:bodyPr wrap="square">
            <a:spAutoFit/>
          </a:bodyPr>
          <a:lstStyle/>
          <a:p>
            <a:r>
              <a:rPr lang="de-DE" sz="1800" dirty="0">
                <a:latin typeface="Arial" panose="020B0604020202020204" pitchFamily="34" charset="0"/>
                <a:cs typeface="Arial" panose="020B0604020202020204" pitchFamily="34" charset="0"/>
              </a:rPr>
              <a:t>Geht man davon aus, dass die Arbeit von Betriebswirten und Juristen eher als Transaktionskosten verbucht werden, während dies bei Ingenieuren und Naturwissenschaftlern eher nicht der Fall sein wird, erscheinen Abschätzungen von Transaktionskosten in Höhe von 50% des BIP durchaus plausibel.</a:t>
            </a:r>
          </a:p>
        </p:txBody>
      </p:sp>
    </p:spTree>
    <p:extLst>
      <p:ext uri="{BB962C8B-B14F-4D97-AF65-F5344CB8AC3E}">
        <p14:creationId xmlns:p14="http://schemas.microsoft.com/office/powerpoint/2010/main" val="2027517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Asymmetrische Information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819784"/>
            <a:ext cx="12172950" cy="6038216"/>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Transaktionskosten spielen häufig bei ökonomischen Entscheidungen eine fundamentale Rolle, wenn für die Praxis von der Annahme der vollständigen Information aller Marktteilnehmer abgewichen werden muss:</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Viele Märkte sind asymmetrischer Information geprägt</a:t>
            </a:r>
          </a:p>
          <a:p>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Gebrauchtwagenmarkt (</a:t>
            </a:r>
            <a:r>
              <a:rPr lang="de-DE" sz="2400" dirty="0" err="1">
                <a:latin typeface="Times New Roman" panose="02020603050405020304" pitchFamily="18" charset="0"/>
                <a:cs typeface="Times New Roman" panose="02020603050405020304" pitchFamily="18" charset="0"/>
              </a:rPr>
              <a:t>Akerlof</a:t>
            </a:r>
            <a:r>
              <a:rPr lang="de-DE" sz="2400" dirty="0">
                <a:latin typeface="Times New Roman" panose="02020603050405020304" pitchFamily="18" charset="0"/>
                <a:cs typeface="Times New Roman" panose="02020603050405020304" pitchFamily="18" charset="0"/>
              </a:rPr>
              <a:t> Nobelpreis 2001)</a:t>
            </a:r>
          </a:p>
          <a:p>
            <a:r>
              <a:rPr lang="en-US" sz="1200" dirty="0">
                <a:latin typeface="Times New Roman" panose="02020603050405020304" pitchFamily="18" charset="0"/>
                <a:cs typeface="Times New Roman" panose="02020603050405020304" pitchFamily="18" charset="0"/>
              </a:rPr>
              <a:t>	G. A. </a:t>
            </a:r>
            <a:r>
              <a:rPr lang="en-US" sz="1200" dirty="0" err="1">
                <a:latin typeface="Times New Roman" panose="02020603050405020304" pitchFamily="18" charset="0"/>
                <a:cs typeface="Times New Roman" panose="02020603050405020304" pitchFamily="18" charset="0"/>
              </a:rPr>
              <a:t>Akerlof</a:t>
            </a:r>
            <a:r>
              <a:rPr lang="en-US" sz="1200" dirty="0">
                <a:latin typeface="Times New Roman" panose="02020603050405020304" pitchFamily="18" charset="0"/>
                <a:cs typeface="Times New Roman" panose="02020603050405020304" pitchFamily="18" charset="0"/>
              </a:rPr>
              <a:t>: (1970) The Market for Lemons: Quality Uncertainty and the Market Mechanism. In: Quarterly Journal of Economics. Band 84, </a:t>
            </a:r>
            <a:r>
              <a:rPr lang="en-US" sz="1200" dirty="0" err="1">
                <a:latin typeface="Times New Roman" panose="02020603050405020304" pitchFamily="18" charset="0"/>
                <a:cs typeface="Times New Roman" panose="02020603050405020304" pitchFamily="18" charset="0"/>
              </a:rPr>
              <a:t>Nr</a:t>
            </a:r>
            <a:r>
              <a:rPr lang="en-US" sz="1200" dirty="0">
                <a:latin typeface="Times New Roman" panose="02020603050405020304" pitchFamily="18" charset="0"/>
                <a:cs typeface="Times New Roman" panose="02020603050405020304" pitchFamily="18" charset="0"/>
              </a:rPr>
              <a:t>. 3, 1970, S. 488–500</a:t>
            </a:r>
            <a:endParaRPr lang="de-DE" sz="1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Versicherungsmarkt (Rothschild/Stieglitz Nobelpreis 2001)</a:t>
            </a:r>
          </a:p>
          <a:p>
            <a:r>
              <a:rPr lang="en-US" sz="1200" dirty="0">
                <a:latin typeface="Times New Roman" panose="02020603050405020304" pitchFamily="18" charset="0"/>
                <a:cs typeface="Times New Roman" panose="02020603050405020304" pitchFamily="18" charset="0"/>
              </a:rPr>
              <a:t>	Rothschild, M. &amp; </a:t>
            </a:r>
            <a:r>
              <a:rPr lang="en-US" sz="1200" dirty="0" err="1">
                <a:latin typeface="Times New Roman" panose="02020603050405020304" pitchFamily="18" charset="0"/>
                <a:cs typeface="Times New Roman" panose="02020603050405020304" pitchFamily="18" charset="0"/>
              </a:rPr>
              <a:t>Stiglitz</a:t>
            </a:r>
            <a:r>
              <a:rPr lang="en-US" sz="1200" dirty="0">
                <a:latin typeface="Times New Roman" panose="02020603050405020304" pitchFamily="18" charset="0"/>
                <a:cs typeface="Times New Roman" panose="02020603050405020304" pitchFamily="18" charset="0"/>
              </a:rPr>
              <a:t>, J. (1976). "Equilibrium in Competitive Insurance Markets: An Essay on the Economics of Imperfect Information," The Quarterly Journal of Economics,  	Oxford University Press, vol. 90(4), pages 629-649</a:t>
            </a:r>
            <a:endParaRPr lang="de-DE" sz="1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Kreditmarkt (siehe Versicherungsmarkt)</a:t>
            </a:r>
          </a:p>
          <a:p>
            <a:pPr lvl="1"/>
            <a:r>
              <a:rPr lang="en-US" sz="11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Stiglitz</a:t>
            </a:r>
            <a:r>
              <a:rPr lang="en-US" sz="1200" dirty="0">
                <a:latin typeface="Times New Roman" panose="02020603050405020304" pitchFamily="18" charset="0"/>
                <a:cs typeface="Times New Roman" panose="02020603050405020304" pitchFamily="18" charset="0"/>
              </a:rPr>
              <a:t>, J. E. &amp; Weiss, A. (1981), Credit Rationing in Markets with Imperfect Information, American Economic Review, Vol. 71, No. 3, Jun., pp. 393-410</a:t>
            </a:r>
            <a:endParaRPr lang="de-DE" sz="12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Arbeitsmarkt (Bewerber/Agent und Arbeitgeber/Prinzipal)</a:t>
            </a:r>
          </a:p>
        </p:txBody>
      </p:sp>
      <p:sp>
        <p:nvSpPr>
          <p:cNvPr id="5" name="Rechteck 4">
            <a:extLst>
              <a:ext uri="{FF2B5EF4-FFF2-40B4-BE49-F238E27FC236}">
                <a16:creationId xmlns:a16="http://schemas.microsoft.com/office/drawing/2014/main" id="{1313FFB4-C394-C536-2129-1E4CAD3340A6}"/>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7370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Probleme asymmetrischer Information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819784"/>
            <a:ext cx="8670555" cy="6038216"/>
          </a:xfrm>
          <a:prstGeom prst="rect">
            <a:avLst/>
          </a:prstGeom>
          <a:noFill/>
        </p:spPr>
        <p:txBody>
          <a:bodyPr wrap="square" rtlCol="0">
            <a:noAutofit/>
          </a:bodyPr>
          <a:lstStyle/>
          <a:p>
            <a:r>
              <a:rPr lang="de-DE" sz="2400" b="1" dirty="0" err="1">
                <a:latin typeface="Times New Roman" panose="02020603050405020304" pitchFamily="18" charset="0"/>
                <a:cs typeface="Times New Roman" panose="02020603050405020304" pitchFamily="18" charset="0"/>
              </a:rPr>
              <a:t>Adverse</a:t>
            </a:r>
            <a:r>
              <a:rPr lang="de-DE" sz="2400" b="1" dirty="0">
                <a:latin typeface="Times New Roman" panose="02020603050405020304" pitchFamily="18" charset="0"/>
                <a:cs typeface="Times New Roman" panose="02020603050405020304" pitchFamily="18" charset="0"/>
              </a:rPr>
              <a:t> Selektion:</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Bei Vertragsabschluss haben die Vertragspartner asymmetrische Information über die Qualität des gehandelten Gutes bzw. Art der auftretenden Risiken</a:t>
            </a:r>
          </a:p>
          <a:p>
            <a:r>
              <a:rPr lang="de-DE" sz="2400" dirty="0">
                <a:latin typeface="Times New Roman" panose="02020603050405020304" pitchFamily="18" charset="0"/>
                <a:cs typeface="Times New Roman" panose="02020603050405020304" pitchFamily="18" charset="0"/>
              </a:rPr>
              <a:t>			→	Problem einer versteckten Information.</a:t>
            </a:r>
          </a:p>
          <a:p>
            <a:endParaRPr lang="de-DE" sz="2400" dirty="0">
              <a:latin typeface="Times New Roman" panose="02020603050405020304" pitchFamily="18" charset="0"/>
              <a:cs typeface="Times New Roman" panose="02020603050405020304" pitchFamily="18" charset="0"/>
            </a:endParaRPr>
          </a:p>
          <a:p>
            <a:r>
              <a:rPr lang="de-DE" sz="2400" b="1" dirty="0">
                <a:latin typeface="Times New Roman" panose="02020603050405020304" pitchFamily="18" charset="0"/>
                <a:cs typeface="Times New Roman" panose="02020603050405020304" pitchFamily="18" charset="0"/>
              </a:rPr>
              <a:t>Moralisches Risiko:</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Bei Vertragsabschluss haben zwar beide Parteien symmetrische Information, nach Vertragsabschluss kann aber eine der Parteien die Handlungen der anderen Partei nicht beobachten, bzw. die andere Partei ändert ihr Handeln aufgrund des Vertragsabschlusses.</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	Problem einer versteckten Handlung.</a:t>
            </a:r>
          </a:p>
        </p:txBody>
      </p:sp>
      <p:sp>
        <p:nvSpPr>
          <p:cNvPr id="5" name="Rechteck 4">
            <a:extLst>
              <a:ext uri="{FF2B5EF4-FFF2-40B4-BE49-F238E27FC236}">
                <a16:creationId xmlns:a16="http://schemas.microsoft.com/office/drawing/2014/main" id="{7A73FAE6-613A-2599-D764-7735B63674B4}"/>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66073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err="1">
                <a:latin typeface="Times New Roman" panose="02020603050405020304" pitchFamily="18" charset="0"/>
                <a:cs typeface="Times New Roman" panose="02020603050405020304" pitchFamily="18" charset="0"/>
              </a:rPr>
              <a:t>Adverse</a:t>
            </a:r>
            <a:r>
              <a:rPr lang="de-DE" sz="2800" dirty="0">
                <a:latin typeface="Times New Roman" panose="02020603050405020304" pitchFamily="18" charset="0"/>
                <a:cs typeface="Times New Roman" panose="02020603050405020304" pitchFamily="18" charset="0"/>
              </a:rPr>
              <a:t> Selektion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433704"/>
            <a:ext cx="8673360" cy="6353424"/>
          </a:xfrm>
          <a:prstGeom prst="rect">
            <a:avLst/>
          </a:prstGeom>
          <a:noFill/>
        </p:spPr>
        <p:txBody>
          <a:bodyPr wrap="square" rtlCol="0">
            <a:noAutofit/>
          </a:bodyPr>
          <a:lstStyle/>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Es gibt zwei Investitionsobjekte: Ein gutes IG und ein schlechtes IS</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Beide Investitionsobjekte erfordern eine Anfangsinvestition von 2500 Euro</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IG zahlt mit 90% 3000 Euro und mit 10% ist ein Totalverlust</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IS zahlt mit 60% 4500 Euro und mit 40% ist ein Totalverlust</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Risikoneutrale Investoren hat 500 Euro Startkapital und wollen den Rest kreditfinanzieren. Welchen Zinssatz sind sie bereit für das gute oder das schlechte Projekt zu bezahlen?</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Nehmen Sie an, die kreditgebende Bank kann nicht zwischen gutem und schlechtem Investitionsobjekt unterscheiden, kennt aber die Erfolgswahrscheinlichkeiten und nimmt ex ante an, mit 50% das gute Investitionsobjekt zu finanzieren. Welchen Zins muss die Bank verlangen, um im Erwartungswert mindestens das eingesetzte Kapital zurück zu erhalten.</a:t>
            </a:r>
          </a:p>
        </p:txBody>
      </p:sp>
      <p:sp>
        <p:nvSpPr>
          <p:cNvPr id="5" name="Rechteck 4">
            <a:extLst>
              <a:ext uri="{FF2B5EF4-FFF2-40B4-BE49-F238E27FC236}">
                <a16:creationId xmlns:a16="http://schemas.microsoft.com/office/drawing/2014/main" id="{DD1FE223-1445-57B7-75BA-0ADF955D2BD4}"/>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384116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err="1">
                <a:latin typeface="Times New Roman" panose="02020603050405020304" pitchFamily="18" charset="0"/>
                <a:cs typeface="Times New Roman" panose="02020603050405020304" pitchFamily="18" charset="0"/>
              </a:rPr>
              <a:t>Adverse</a:t>
            </a:r>
            <a:r>
              <a:rPr lang="de-DE" sz="2800" dirty="0">
                <a:latin typeface="Times New Roman" panose="02020603050405020304" pitchFamily="18" charset="0"/>
                <a:cs typeface="Times New Roman" panose="02020603050405020304" pitchFamily="18" charset="0"/>
              </a:rPr>
              <a:t> Selektion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819784"/>
            <a:ext cx="8670555" cy="6038216"/>
          </a:xfrm>
          <a:prstGeom prst="rect">
            <a:avLst/>
          </a:prstGeom>
          <a:noFill/>
        </p:spPr>
        <p:txBody>
          <a:bodyPr wrap="square" rtlCol="0">
            <a:noAutofit/>
          </a:bodyPr>
          <a:lstStyle/>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Für IG nimmt der Investor einen Kredit für einen Zins von bis zu i≈22,2% auf</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Für IS nimmt der Investor einen Kredit für einen Zins von bis zu i≈83,3% auf</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Da die Bank nicht zwischen beiden Risiken unterscheiden kann, verlangt sie einen Zinssatz von mindestens i≈33,3% auf</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 es werden nur Kredite für die schlechten Produkte 		     vergeben</a:t>
            </a:r>
          </a:p>
          <a:p>
            <a:endParaRPr lang="de-DE" sz="24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64094B83-E742-6FBC-6EA0-E6181182F792}"/>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20551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20320" y="-15810"/>
            <a:ext cx="12152631" cy="542020"/>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Adverse Selektion Beispiel 2</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39370" y="815131"/>
            <a:ext cx="12152630" cy="6033345"/>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AA15B691-283D-4341-8E52-EBA1542B1340}"/>
                  </a:ext>
                </a:extLst>
              </p:cNvPr>
              <p:cNvSpPr txBox="1"/>
              <p:nvPr/>
            </p:nvSpPr>
            <p:spPr>
              <a:xfrm>
                <a:off x="57610" y="454052"/>
                <a:ext cx="12152630" cy="6028137"/>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Ähnlich einem Studienkredit bietet eine Versicherung einen Vertrag gegen einen zukünftigen Gehaltsausfall an:</a:t>
                </a:r>
              </a:p>
              <a:p>
                <a:pPr marL="800100" lvl="1" indent="-342900">
                  <a:buFont typeface="Wingdings" panose="05000000000000000000" pitchFamily="2" charset="2"/>
                  <a:buChar char="§"/>
                </a:pPr>
                <a:r>
                  <a:rPr lang="de-DE" sz="2400" dirty="0">
                    <a:latin typeface="Times New Roman" panose="02020603050405020304" pitchFamily="18" charset="0"/>
                    <a:cs typeface="Times New Roman" panose="02020603050405020304" pitchFamily="18" charset="0"/>
                  </a:rPr>
                  <a:t>Den Studierenden des Masterstudiengangs Staatliche </a:t>
                </a:r>
                <a:r>
                  <a:rPr lang="de-DE" sz="2400" dirty="0" err="1">
                    <a:latin typeface="Times New Roman" panose="02020603050405020304" pitchFamily="18" charset="0"/>
                    <a:cs typeface="Times New Roman" panose="02020603050405020304" pitchFamily="18" charset="0"/>
                  </a:rPr>
                  <a:t>Rahmenbediungen</a:t>
                </a:r>
                <a:r>
                  <a:rPr lang="de-DE" sz="2400" dirty="0">
                    <a:latin typeface="Times New Roman" panose="02020603050405020304" pitchFamily="18" charset="0"/>
                    <a:cs typeface="Times New Roman" panose="02020603050405020304" pitchFamily="18" charset="0"/>
                  </a:rPr>
                  <a:t> stehen grundsätzlich zwei Jobs in der Zukunft in Aussicht</a:t>
                </a: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 62.500 Euro p.a. 	B: 40.000 Euro</a:t>
                </a:r>
              </a:p>
              <a:p>
                <a:pPr marL="1257300" lvl="2"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
                </a:pPr>
                <a:r>
                  <a:rPr lang="de-DE" sz="2400" dirty="0">
                    <a:latin typeface="Times New Roman" panose="02020603050405020304" pitchFamily="18" charset="0"/>
                    <a:cs typeface="Times New Roman" panose="02020603050405020304" pitchFamily="18" charset="0"/>
                  </a:rPr>
                  <a:t>Es gibt </a:t>
                </a:r>
                <a:r>
                  <a:rPr lang="de-DE" sz="2400" dirty="0" err="1">
                    <a:latin typeface="Times New Roman" panose="02020603050405020304" pitchFamily="18" charset="0"/>
                    <a:cs typeface="Times New Roman" panose="02020603050405020304" pitchFamily="18" charset="0"/>
                  </a:rPr>
                  <a:t>gibt</a:t>
                </a:r>
                <a:r>
                  <a:rPr lang="de-DE" sz="2400" dirty="0">
                    <a:latin typeface="Times New Roman" panose="02020603050405020304" pitchFamily="18" charset="0"/>
                    <a:cs typeface="Times New Roman" panose="02020603050405020304" pitchFamily="18" charset="0"/>
                  </a:rPr>
                  <a:t> 2 Typen von Studierenden, die gleichverteilt sind</a:t>
                </a: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H erhält mit 80% Job A	N erhält mit 50% Job A</a:t>
                </a:r>
              </a:p>
              <a:p>
                <a:pPr marL="1257300" lvl="2"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Versicherung bietet zur fairen Prämie an die Differenz zwischen A und B zu zahlen</a:t>
                </a: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Versicherungsprämie wird erst bei Antritt des Jobs fällig</a:t>
                </a: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Der aus dem Einkommen E entstehende Nutzen ist u(</a:t>
                </a:r>
                <a14:m>
                  <m:oMath xmlns:m="http://schemas.openxmlformats.org/officeDocument/2006/math">
                    <m:r>
                      <a:rPr lang="de-DE" sz="2400" i="1">
                        <a:latin typeface="Cambria Math" panose="02040503050406030204" pitchFamily="18" charset="0"/>
                        <a:cs typeface="Times New Roman" panose="02020603050405020304" pitchFamily="18" charset="0"/>
                      </a:rPr>
                      <m:t>𝐸</m:t>
                    </m:r>
                  </m:oMath>
                </a14:m>
                <a:r>
                  <a:rPr lang="de-DE" sz="2400" dirty="0">
                    <a:latin typeface="Times New Roman" panose="02020603050405020304" pitchFamily="18" charset="0"/>
                    <a:cs typeface="Times New Roman" panose="02020603050405020304" pitchFamily="18" charset="0"/>
                  </a:rPr>
                  <a:t>)=</a:t>
                </a:r>
                <a14:m>
                  <m:oMath xmlns:m="http://schemas.openxmlformats.org/officeDocument/2006/math">
                    <m:rad>
                      <m:radPr>
                        <m:degHide m:val="on"/>
                        <m:ctrlPr>
                          <a:rPr lang="de-DE" sz="2400" i="1" smtClean="0">
                            <a:latin typeface="Cambria Math" panose="02040503050406030204" pitchFamily="18" charset="0"/>
                            <a:cs typeface="Times New Roman" panose="02020603050405020304" pitchFamily="18" charset="0"/>
                          </a:rPr>
                        </m:ctrlPr>
                      </m:radPr>
                      <m:deg/>
                      <m:e>
                        <m:r>
                          <a:rPr lang="de-DE" sz="2400" b="0" i="1" smtClean="0">
                            <a:latin typeface="Cambria Math" panose="02040503050406030204" pitchFamily="18" charset="0"/>
                            <a:cs typeface="Times New Roman" panose="02020603050405020304" pitchFamily="18" charset="0"/>
                          </a:rPr>
                          <m:t>𝐸</m:t>
                        </m:r>
                      </m:e>
                    </m:rad>
                  </m:oMath>
                </a14:m>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Wer versichert sich und wie entwickelt sich die</a:t>
                </a:r>
              </a:p>
              <a:p>
                <a:r>
                  <a:rPr lang="de-DE" sz="2400" dirty="0">
                    <a:latin typeface="Times New Roman" panose="02020603050405020304" pitchFamily="18" charset="0"/>
                    <a:cs typeface="Times New Roman" panose="02020603050405020304" pitchFamily="18" charset="0"/>
                  </a:rPr>
                  <a:t>     Versichertenpopulation? </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mc:Choice>
        <mc:Fallback xmlns="">
          <p:sp>
            <p:nvSpPr>
              <p:cNvPr id="4" name="Textfeld 3">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57610" y="454052"/>
                <a:ext cx="12152630" cy="6028137"/>
              </a:xfrm>
              <a:prstGeom prst="rect">
                <a:avLst/>
              </a:prstGeom>
              <a:blipFill>
                <a:blip r:embed="rId2"/>
                <a:stretch>
                  <a:fillRect l="-652" t="-809"/>
                </a:stretch>
              </a:blipFill>
            </p:spPr>
            <p:txBody>
              <a:bodyPr/>
              <a:lstStyle/>
              <a:p>
                <a:r>
                  <a:rPr lang="de-DE">
                    <a:noFill/>
                  </a:rPr>
                  <a:t> </a:t>
                </a:r>
              </a:p>
            </p:txBody>
          </p:sp>
        </mc:Fallback>
      </mc:AlternateContent>
      <p:sp>
        <p:nvSpPr>
          <p:cNvPr id="5" name="Rechteck 4"/>
          <p:cNvSpPr/>
          <p:nvPr/>
        </p:nvSpPr>
        <p:spPr>
          <a:xfrm>
            <a:off x="8695451" y="4231319"/>
            <a:ext cx="3496549" cy="2626267"/>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30863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err="1">
                <a:latin typeface="Times New Roman" panose="02020603050405020304" pitchFamily="18" charset="0"/>
                <a:cs typeface="Times New Roman" panose="02020603050405020304" pitchFamily="18" charset="0"/>
              </a:rPr>
              <a:t>Adverse</a:t>
            </a:r>
            <a:r>
              <a:rPr lang="de-DE" sz="2800" dirty="0">
                <a:latin typeface="Times New Roman" panose="02020603050405020304" pitchFamily="18" charset="0"/>
                <a:cs typeface="Times New Roman" panose="02020603050405020304" pitchFamily="18" charset="0"/>
              </a:rPr>
              <a:t> Selektion</a:t>
            </a:r>
          </a:p>
        </p:txBody>
      </p:sp>
      <p:sp>
        <p:nvSpPr>
          <p:cNvPr id="15" name="Textfeld 14">
            <a:extLst>
              <a:ext uri="{FF2B5EF4-FFF2-40B4-BE49-F238E27FC236}">
                <a16:creationId xmlns:a16="http://schemas.microsoft.com/office/drawing/2014/main" id="{AA15B691-283D-4341-8E52-EBA1542B1340}"/>
              </a:ext>
            </a:extLst>
          </p:cNvPr>
          <p:cNvSpPr txBox="1"/>
          <p:nvPr/>
        </p:nvSpPr>
        <p:spPr>
          <a:xfrm>
            <a:off x="-95425" y="1381760"/>
            <a:ext cx="6777988" cy="416161"/>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Erwartungsnutzen von N mit und ohne Versicherung</a:t>
            </a:r>
          </a:p>
        </p:txBody>
      </p:sp>
      <p:sp>
        <p:nvSpPr>
          <p:cNvPr id="32" name="Textfeld 31">
            <a:extLst>
              <a:ext uri="{FF2B5EF4-FFF2-40B4-BE49-F238E27FC236}">
                <a16:creationId xmlns:a16="http://schemas.microsoft.com/office/drawing/2014/main" id="{AA15B691-283D-4341-8E52-EBA1542B1340}"/>
              </a:ext>
            </a:extLst>
          </p:cNvPr>
          <p:cNvSpPr txBox="1"/>
          <p:nvPr/>
        </p:nvSpPr>
        <p:spPr>
          <a:xfrm>
            <a:off x="0" y="583089"/>
            <a:ext cx="2167774" cy="410302"/>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Faire Prämie:</a:t>
            </a:r>
          </a:p>
        </p:txBody>
      </p:sp>
      <p:sp>
        <p:nvSpPr>
          <p:cNvPr id="33" name="Textfeld 32">
            <a:extLst>
              <a:ext uri="{FF2B5EF4-FFF2-40B4-BE49-F238E27FC236}">
                <a16:creationId xmlns:a16="http://schemas.microsoft.com/office/drawing/2014/main" id="{AA15B691-283D-4341-8E52-EBA1542B1340}"/>
              </a:ext>
            </a:extLst>
          </p:cNvPr>
          <p:cNvSpPr txBox="1"/>
          <p:nvPr/>
        </p:nvSpPr>
        <p:spPr>
          <a:xfrm>
            <a:off x="-95426" y="2496407"/>
            <a:ext cx="6777988" cy="416161"/>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Erwartungsnutzen von H mit und ohne Versicherung</a:t>
            </a:r>
          </a:p>
        </p:txBody>
      </p:sp>
      <p:sp>
        <p:nvSpPr>
          <p:cNvPr id="34" name="Rechteck 33"/>
          <p:cNvSpPr/>
          <p:nvPr/>
        </p:nvSpPr>
        <p:spPr>
          <a:xfrm>
            <a:off x="8639593" y="4189364"/>
            <a:ext cx="3552408" cy="266822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66667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err="1">
                <a:latin typeface="Times New Roman" panose="02020603050405020304" pitchFamily="18" charset="0"/>
                <a:cs typeface="Times New Roman" panose="02020603050405020304" pitchFamily="18" charset="0"/>
              </a:rPr>
              <a:t>Adverse</a:t>
            </a:r>
            <a:r>
              <a:rPr lang="de-DE" sz="2800" dirty="0">
                <a:latin typeface="Times New Roman" panose="02020603050405020304" pitchFamily="18" charset="0"/>
                <a:cs typeface="Times New Roman" panose="02020603050405020304" pitchFamily="18" charset="0"/>
              </a:rPr>
              <a:t> Selektion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819784"/>
            <a:ext cx="12172950" cy="6038216"/>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Mittelt die Bank über alle Risiken, so wird sie den Risikoaufschlag derart bemessen, dass die „guten“ Risiken aus dem Markt gedrängt werden.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 Im Zuge dessen wird dass durchschnittliche Risiko ansteigen</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 Dies impliziert wiederum ein Ansteigen des Zinsen</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 In der Folge wird der Investitionspool sich immer weiter verschlechtern</a:t>
            </a:r>
          </a:p>
        </p:txBody>
      </p:sp>
      <p:sp>
        <p:nvSpPr>
          <p:cNvPr id="5" name="Rechteck 4">
            <a:extLst>
              <a:ext uri="{FF2B5EF4-FFF2-40B4-BE49-F238E27FC236}">
                <a16:creationId xmlns:a16="http://schemas.microsoft.com/office/drawing/2014/main" id="{774F0D99-3BEE-7B87-31CC-0358EE88B778}"/>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60859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Neue Institutionenökonomie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22166" y="631362"/>
            <a:ext cx="12172950" cy="6217114"/>
          </a:xfrm>
          <a:prstGeom prst="rect">
            <a:avLst/>
          </a:prstGeom>
          <a:noFill/>
        </p:spPr>
        <p:txBody>
          <a:bodyPr wrap="square" rtlCol="0">
            <a:noAutofit/>
          </a:bodyPr>
          <a:lstStyle/>
          <a:p>
            <a:r>
              <a:rPr lang="de-DE" sz="2200" dirty="0">
                <a:latin typeface="Times New Roman" panose="02020603050405020304" pitchFamily="18" charset="0"/>
                <a:cs typeface="Times New Roman" panose="02020603050405020304" pitchFamily="18" charset="0"/>
              </a:rPr>
              <a:t>In den 1970er Jahren hat sich als Kritik an der etablierten volkswirtschaftlichen Theorie – sowohl der Neoklassik, als auch des Keynesianismus – eine neue Denkrichtung etabliert, die die besondere Bedeutung von Institutionen betont.</a:t>
            </a: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Eine Diskussion der Bedeutung von Institutionen findet sich allerdings auch schon bei den Klassikern:</a:t>
            </a:r>
          </a:p>
          <a:p>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Eigentumsschutz (J. Locke, 1632 – 1704)</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Bedeutung der Gewohnheiten und Bräuche für die Bildung von Marktpreisen (J. S. Mill, 1806 – 1873, später bei F.A. von Hayek, 1899 – 1992)</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Zuweisung von Eigentumsrechten als Voraussetzung für die</a:t>
            </a:r>
          </a:p>
          <a:p>
            <a:r>
              <a:rPr lang="de-DE" sz="2200" dirty="0">
                <a:latin typeface="Times New Roman" panose="02020603050405020304" pitchFamily="18" charset="0"/>
                <a:cs typeface="Times New Roman" panose="02020603050405020304" pitchFamily="18" charset="0"/>
              </a:rPr>
              <a:t>Funktionsfähigkeit des Marktprozesses – </a:t>
            </a:r>
            <a:r>
              <a:rPr lang="de-DE" sz="2200" dirty="0" err="1">
                <a:latin typeface="Times New Roman" panose="02020603050405020304" pitchFamily="18" charset="0"/>
                <a:cs typeface="Times New Roman" panose="02020603050405020304" pitchFamily="18" charset="0"/>
              </a:rPr>
              <a:t>Coase</a:t>
            </a:r>
            <a:r>
              <a:rPr lang="de-DE" sz="2200" dirty="0">
                <a:latin typeface="Times New Roman" panose="02020603050405020304" pitchFamily="18" charset="0"/>
                <a:cs typeface="Times New Roman" panose="02020603050405020304" pitchFamily="18" charset="0"/>
              </a:rPr>
              <a:t> Theorem*</a:t>
            </a:r>
          </a:p>
          <a:p>
            <a:r>
              <a:rPr lang="de-DE" sz="2200" dirty="0">
                <a:latin typeface="Times New Roman" panose="02020603050405020304" pitchFamily="18" charset="0"/>
                <a:cs typeface="Times New Roman" panose="02020603050405020304" pitchFamily="18" charset="0"/>
              </a:rPr>
              <a:t>(R.H. </a:t>
            </a:r>
            <a:r>
              <a:rPr lang="de-DE" sz="2200" dirty="0" err="1">
                <a:latin typeface="Times New Roman" panose="02020603050405020304" pitchFamily="18" charset="0"/>
                <a:cs typeface="Times New Roman" panose="02020603050405020304" pitchFamily="18" charset="0"/>
              </a:rPr>
              <a:t>Coase</a:t>
            </a:r>
            <a:r>
              <a:rPr lang="de-DE" sz="2200" dirty="0">
                <a:latin typeface="Times New Roman" panose="02020603050405020304" pitchFamily="18" charset="0"/>
                <a:cs typeface="Times New Roman" panose="02020603050405020304" pitchFamily="18" charset="0"/>
              </a:rPr>
              <a:t>, 1910 – 2013) → dies kann als erste formale Analyse</a:t>
            </a:r>
          </a:p>
          <a:p>
            <a:r>
              <a:rPr lang="de-DE" sz="2200" dirty="0">
                <a:latin typeface="Times New Roman" panose="02020603050405020304" pitchFamily="18" charset="0"/>
                <a:cs typeface="Times New Roman" panose="02020603050405020304" pitchFamily="18" charset="0"/>
              </a:rPr>
              <a:t>einer Institution im Sinne der sich später etablierenden</a:t>
            </a:r>
          </a:p>
          <a:p>
            <a:r>
              <a:rPr lang="de-DE" sz="2200" dirty="0">
                <a:latin typeface="Times New Roman" panose="02020603050405020304" pitchFamily="18" charset="0"/>
                <a:cs typeface="Times New Roman" panose="02020603050405020304" pitchFamily="18" charset="0"/>
              </a:rPr>
              <a:t>Neuen Institutionentheorie angesehen werden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1200" dirty="0">
                <a:latin typeface="Times New Roman" panose="02020603050405020304" pitchFamily="18" charset="0"/>
                <a:cs typeface="Times New Roman" panose="02020603050405020304" pitchFamily="18" charset="0"/>
              </a:rPr>
              <a:t>*</a:t>
            </a:r>
            <a:r>
              <a:rPr lang="en-US" sz="1400" dirty="0">
                <a:latin typeface="Times New Roman" panose="02020603050405020304" pitchFamily="18" charset="0"/>
                <a:cs typeface="Times New Roman" panose="02020603050405020304" pitchFamily="18" charset="0"/>
              </a:rPr>
              <a:t>R. H. </a:t>
            </a:r>
            <a:r>
              <a:rPr lang="en-US" sz="1400" dirty="0" err="1">
                <a:latin typeface="Times New Roman" panose="02020603050405020304" pitchFamily="18" charset="0"/>
                <a:cs typeface="Times New Roman" panose="02020603050405020304" pitchFamily="18" charset="0"/>
              </a:rPr>
              <a:t>Coase</a:t>
            </a:r>
            <a:r>
              <a:rPr lang="en-US" sz="1400" dirty="0">
                <a:latin typeface="Times New Roman" panose="02020603050405020304" pitchFamily="18" charset="0"/>
                <a:cs typeface="Times New Roman" panose="02020603050405020304" pitchFamily="18" charset="0"/>
              </a:rPr>
              <a:t> (1937) The Nature of the Firm., </a:t>
            </a:r>
            <a:r>
              <a:rPr lang="en-US" sz="1400" dirty="0" err="1">
                <a:latin typeface="Times New Roman" panose="02020603050405020304" pitchFamily="18" charset="0"/>
                <a:cs typeface="Times New Roman" panose="02020603050405020304" pitchFamily="18" charset="0"/>
              </a:rPr>
              <a:t>Economica</a:t>
            </a:r>
            <a:r>
              <a:rPr lang="en-US" sz="1400" dirty="0">
                <a:latin typeface="Times New Roman" panose="02020603050405020304" pitchFamily="18" charset="0"/>
                <a:cs typeface="Times New Roman" panose="02020603050405020304" pitchFamily="18" charset="0"/>
              </a:rPr>
              <a:t>,  Band 4, </a:t>
            </a:r>
            <a:r>
              <a:rPr lang="en-US" sz="1400" dirty="0" err="1">
                <a:latin typeface="Times New Roman" panose="02020603050405020304" pitchFamily="18" charset="0"/>
                <a:cs typeface="Times New Roman" panose="02020603050405020304" pitchFamily="18" charset="0"/>
              </a:rPr>
              <a:t>Nr</a:t>
            </a:r>
            <a:r>
              <a:rPr lang="en-US" sz="1400" dirty="0">
                <a:latin typeface="Times New Roman" panose="02020603050405020304" pitchFamily="18" charset="0"/>
                <a:cs typeface="Times New Roman" panose="02020603050405020304" pitchFamily="18" charset="0"/>
              </a:rPr>
              <a:t>. 16, November</a:t>
            </a:r>
            <a:endParaRPr lang="de-DE" sz="1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BE41DCF6-AE60-738A-242B-AD9A6B834913}"/>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1930895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err="1">
                <a:latin typeface="Times New Roman" panose="02020603050405020304" pitchFamily="18" charset="0"/>
                <a:cs typeface="Times New Roman" panose="02020603050405020304" pitchFamily="18" charset="0"/>
              </a:rPr>
              <a:t>Adverse</a:t>
            </a:r>
            <a:r>
              <a:rPr lang="de-DE" sz="2800" dirty="0">
                <a:latin typeface="Times New Roman" panose="02020603050405020304" pitchFamily="18" charset="0"/>
                <a:cs typeface="Times New Roman" panose="02020603050405020304" pitchFamily="18" charset="0"/>
              </a:rPr>
              <a:t> Selektion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576442"/>
            <a:ext cx="8901430" cy="6038216"/>
          </a:xfrm>
          <a:prstGeom prst="rect">
            <a:avLst/>
          </a:prstGeom>
          <a:noFill/>
        </p:spPr>
        <p:txBody>
          <a:bodyPr wrap="square" rtlCol="0">
            <a:noAutofit/>
          </a:bodyPr>
          <a:lstStyle/>
          <a:p>
            <a:r>
              <a:rPr lang="de-DE" sz="2100" dirty="0">
                <a:latin typeface="Times New Roman" panose="02020603050405020304" pitchFamily="18" charset="0"/>
                <a:cs typeface="Times New Roman" panose="02020603050405020304" pitchFamily="18" charset="0"/>
              </a:rPr>
              <a:t>Lösungsmöglichkeiten:</a:t>
            </a:r>
          </a:p>
          <a:p>
            <a:endParaRPr lang="de-DE" sz="2100" dirty="0">
              <a:latin typeface="Times New Roman" panose="02020603050405020304" pitchFamily="18" charset="0"/>
              <a:cs typeface="Times New Roman" panose="02020603050405020304" pitchFamily="18" charset="0"/>
            </a:endParaRPr>
          </a:p>
          <a:p>
            <a:pPr marL="457200" indent="-457200">
              <a:buFont typeface="+mj-lt"/>
              <a:buAutoNum type="arabicParenR"/>
            </a:pPr>
            <a:r>
              <a:rPr lang="de-DE" sz="2100" dirty="0">
                <a:latin typeface="Times New Roman" panose="02020603050405020304" pitchFamily="18" charset="0"/>
                <a:cs typeface="Times New Roman" panose="02020603050405020304" pitchFamily="18" charset="0"/>
              </a:rPr>
              <a:t>Bei der Kreditvergabe werden Sicherheiten verlangt</a:t>
            </a:r>
          </a:p>
          <a:p>
            <a:endParaRPr lang="de-DE" sz="2100" dirty="0">
              <a:latin typeface="Times New Roman" panose="02020603050405020304" pitchFamily="18" charset="0"/>
              <a:cs typeface="Times New Roman" panose="02020603050405020304" pitchFamily="18" charset="0"/>
            </a:endParaRPr>
          </a:p>
          <a:p>
            <a:r>
              <a:rPr lang="de-DE" sz="2100" dirty="0">
                <a:latin typeface="Times New Roman" panose="02020603050405020304" pitchFamily="18" charset="0"/>
                <a:cs typeface="Times New Roman" panose="02020603050405020304" pitchFamily="18" charset="0"/>
              </a:rPr>
              <a:t>	</a:t>
            </a:r>
            <a:r>
              <a:rPr lang="de-DE" sz="2100" b="1" u="sng" dirty="0">
                <a:latin typeface="Times New Roman" panose="02020603050405020304" pitchFamily="18" charset="0"/>
                <a:cs typeface="Times New Roman" panose="02020603050405020304" pitchFamily="18" charset="0"/>
              </a:rPr>
              <a:t>Aber:</a:t>
            </a:r>
            <a:r>
              <a:rPr lang="de-DE" sz="2100" dirty="0">
                <a:latin typeface="Times New Roman" panose="02020603050405020304" pitchFamily="18" charset="0"/>
                <a:cs typeface="Times New Roman" panose="02020603050405020304" pitchFamily="18" charset="0"/>
              </a:rPr>
              <a:t> Nicht jeder Kreditnehmer verfügt über ausreichende 	Sicherheiten, 	wodurch weiterhin sinnvolle Investitionen nicht getätigt werden</a:t>
            </a:r>
          </a:p>
          <a:p>
            <a:endParaRPr lang="de-DE" sz="2100" dirty="0">
              <a:latin typeface="Times New Roman" panose="02020603050405020304" pitchFamily="18" charset="0"/>
              <a:cs typeface="Times New Roman" panose="02020603050405020304" pitchFamily="18" charset="0"/>
            </a:endParaRPr>
          </a:p>
          <a:p>
            <a:pPr marL="457200" indent="-457200">
              <a:buFont typeface="+mj-lt"/>
              <a:buAutoNum type="arabicParenR" startAt="2"/>
            </a:pPr>
            <a:r>
              <a:rPr lang="de-DE" sz="2100" dirty="0">
                <a:latin typeface="Times New Roman" panose="02020603050405020304" pitchFamily="18" charset="0"/>
                <a:cs typeface="Times New Roman" panose="02020603050405020304" pitchFamily="18" charset="0"/>
              </a:rPr>
              <a:t>Monitoring der Kreditnehmer</a:t>
            </a:r>
          </a:p>
          <a:p>
            <a:pPr marL="1257300" lvl="2" indent="-342900">
              <a:buFont typeface="Arial" panose="020B0604020202020204" pitchFamily="34" charset="0"/>
              <a:buChar char="•"/>
            </a:pPr>
            <a:r>
              <a:rPr lang="de-DE" sz="2100" dirty="0">
                <a:latin typeface="Times New Roman" panose="02020603050405020304" pitchFamily="18" charset="0"/>
                <a:cs typeface="Times New Roman" panose="02020603050405020304" pitchFamily="18" charset="0"/>
              </a:rPr>
              <a:t>Schufa</a:t>
            </a:r>
          </a:p>
          <a:p>
            <a:pPr marL="1257300" lvl="2" indent="-342900">
              <a:buFont typeface="Arial" panose="020B0604020202020204" pitchFamily="34" charset="0"/>
              <a:buChar char="•"/>
            </a:pPr>
            <a:r>
              <a:rPr lang="de-DE" sz="2100" dirty="0">
                <a:latin typeface="Times New Roman" panose="02020603050405020304" pitchFamily="18" charset="0"/>
                <a:cs typeface="Times New Roman" panose="02020603050405020304" pitchFamily="18" charset="0"/>
              </a:rPr>
              <a:t>Creditreform</a:t>
            </a:r>
          </a:p>
          <a:p>
            <a:endParaRPr lang="de-DE" sz="2100" dirty="0">
              <a:latin typeface="Times New Roman" panose="02020603050405020304" pitchFamily="18" charset="0"/>
              <a:cs typeface="Times New Roman" panose="02020603050405020304" pitchFamily="18" charset="0"/>
            </a:endParaRPr>
          </a:p>
          <a:p>
            <a:r>
              <a:rPr lang="de-DE" sz="2100" dirty="0">
                <a:latin typeface="Times New Roman" panose="02020603050405020304" pitchFamily="18" charset="0"/>
                <a:cs typeface="Times New Roman" panose="02020603050405020304" pitchFamily="18" charset="0"/>
              </a:rPr>
              <a:t>	</a:t>
            </a:r>
            <a:r>
              <a:rPr lang="de-DE" sz="2100" b="1" u="sng" dirty="0">
                <a:latin typeface="Times New Roman" panose="02020603050405020304" pitchFamily="18" charset="0"/>
                <a:cs typeface="Times New Roman" panose="02020603050405020304" pitchFamily="18" charset="0"/>
              </a:rPr>
              <a:t>Aber:</a:t>
            </a:r>
            <a:r>
              <a:rPr lang="de-DE" sz="2100" dirty="0">
                <a:latin typeface="Times New Roman" panose="02020603050405020304" pitchFamily="18" charset="0"/>
                <a:cs typeface="Times New Roman" panose="02020603050405020304" pitchFamily="18" charset="0"/>
              </a:rPr>
              <a:t> Um die </a:t>
            </a:r>
            <a:r>
              <a:rPr lang="de-DE" sz="2100" dirty="0" err="1">
                <a:latin typeface="Times New Roman" panose="02020603050405020304" pitchFamily="18" charset="0"/>
                <a:cs typeface="Times New Roman" panose="02020603050405020304" pitchFamily="18" charset="0"/>
              </a:rPr>
              <a:t>Monitoringkosten</a:t>
            </a:r>
            <a:r>
              <a:rPr lang="de-DE" sz="2100" dirty="0">
                <a:latin typeface="Times New Roman" panose="02020603050405020304" pitchFamily="18" charset="0"/>
                <a:cs typeface="Times New Roman" panose="02020603050405020304" pitchFamily="18" charset="0"/>
              </a:rPr>
              <a:t> niedrig zu halten wird auf 	intransparente Algorithmen zurückgegriffen, die zu 	Fehlentscheidungen bei der individuellen </a:t>
            </a:r>
            <a:r>
              <a:rPr lang="de-DE" sz="2100" dirty="0" err="1">
                <a:latin typeface="Times New Roman" panose="02020603050405020304" pitchFamily="18" charset="0"/>
                <a:cs typeface="Times New Roman" panose="02020603050405020304" pitchFamily="18" charset="0"/>
              </a:rPr>
              <a:t>Kriditvergabe</a:t>
            </a:r>
            <a:r>
              <a:rPr lang="de-DE" sz="2100" dirty="0">
                <a:latin typeface="Times New Roman" panose="02020603050405020304" pitchFamily="18" charset="0"/>
                <a:cs typeface="Times New Roman" panose="02020603050405020304" pitchFamily="18" charset="0"/>
              </a:rPr>
              <a:t> führen können.</a:t>
            </a:r>
          </a:p>
          <a:p>
            <a:endParaRPr lang="de-DE" sz="2100" dirty="0">
              <a:latin typeface="Times New Roman" panose="02020603050405020304" pitchFamily="18" charset="0"/>
              <a:cs typeface="Times New Roman" panose="02020603050405020304" pitchFamily="18" charset="0"/>
            </a:endParaRPr>
          </a:p>
          <a:p>
            <a:r>
              <a:rPr lang="de-DE" sz="2100" dirty="0">
                <a:latin typeface="Times New Roman" panose="02020603050405020304" pitchFamily="18" charset="0"/>
                <a:cs typeface="Times New Roman" panose="02020603050405020304" pitchFamily="18" charset="0"/>
              </a:rPr>
              <a:t>→ 	Aufgrund asymmetrischer Information wird damit im Allgemeinen unter 	Rationalitätsbedingungen nicht die effiziente Höhe an 	Investitionskapital zur Verfügung gestellt.</a:t>
            </a:r>
          </a:p>
          <a:p>
            <a:endParaRPr lang="de-DE" sz="21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4A73A1AB-6E1C-8A4D-F483-B0143D6A6A36}"/>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201274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Moral </a:t>
            </a:r>
            <a:r>
              <a:rPr lang="de-DE" sz="2800" dirty="0" err="1">
                <a:latin typeface="Times New Roman" panose="02020603050405020304" pitchFamily="18" charset="0"/>
                <a:cs typeface="Times New Roman" panose="02020603050405020304" pitchFamily="18" charset="0"/>
              </a:rPr>
              <a:t>Hazard</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526210"/>
            <a:ext cx="8673360" cy="6038216"/>
          </a:xfrm>
          <a:prstGeom prst="rect">
            <a:avLst/>
          </a:prstGeom>
          <a:noFill/>
        </p:spPr>
        <p:txBody>
          <a:bodyPr wrap="square" rtlCol="0">
            <a:noAutofit/>
          </a:bodyPr>
          <a:lstStyle/>
          <a:p>
            <a:r>
              <a:rPr lang="de-DE" sz="2000" b="1" dirty="0">
                <a:latin typeface="Times New Roman" panose="02020603050405020304" pitchFamily="18" charset="0"/>
                <a:cs typeface="Times New Roman" panose="02020603050405020304" pitchFamily="18" charset="0"/>
              </a:rPr>
              <a:t>Objektives Risiko: </a:t>
            </a:r>
            <a:r>
              <a:rPr lang="de-DE" sz="2000" dirty="0">
                <a:latin typeface="Times New Roman" panose="02020603050405020304" pitchFamily="18" charset="0"/>
                <a:cs typeface="Times New Roman" panose="02020603050405020304" pitchFamily="18" charset="0"/>
              </a:rPr>
              <a:t>Der Teil des Risikos, dass vom Versicherungsnehmer nicht beeinflusst werden kann </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r>
              <a:rPr lang="de-DE" sz="2000" b="1" dirty="0">
                <a:latin typeface="Times New Roman" panose="02020603050405020304" pitchFamily="18" charset="0"/>
                <a:cs typeface="Times New Roman" panose="02020603050405020304" pitchFamily="18" charset="0"/>
              </a:rPr>
              <a:t>Moralisches Risiko: </a:t>
            </a:r>
            <a:r>
              <a:rPr lang="de-DE" sz="2000" dirty="0">
                <a:latin typeface="Times New Roman" panose="02020603050405020304" pitchFamily="18" charset="0"/>
                <a:cs typeface="Times New Roman" panose="02020603050405020304" pitchFamily="18" charset="0"/>
              </a:rPr>
              <a:t>Der Teil des Risikos, dass vom Versicherungsnehmer beeinflusst werden kann, beispielsweise bzgl. der Schadenshöhe oder Eintrittswahrscheinlichkeit</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Das Risiko, dass ihr Fahrrad vor der Jade-Hochschule geklaut wird, kann durch die Sorgfalt des Besitzers beeinflusst werden, z.B. durch das Anbringen eines Schlosses</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914400" lvl="1" indent="-457200">
              <a:buFont typeface="Wingdings" panose="05000000000000000000" pitchFamily="2" charset="2"/>
              <a:buChar char="Ø"/>
            </a:pPr>
            <a:r>
              <a:rPr lang="de-DE" sz="2000" dirty="0">
                <a:latin typeface="Times New Roman" panose="02020603050405020304" pitchFamily="18" charset="0"/>
                <a:cs typeface="Times New Roman" panose="02020603050405020304" pitchFamily="18" charset="0"/>
              </a:rPr>
              <a:t>Ist das Fahrrad nicht versichert, werden sie so viel Sorgfalt auf die Sicherung ihres Fahrrades verwenden, dass gilt Grenznutzen der Sorgfalt = Grenzkosten der Aufwendungen</a:t>
            </a:r>
          </a:p>
          <a:p>
            <a:pPr marL="457200" indent="-457200">
              <a:buFont typeface="Wingdings" panose="05000000000000000000" pitchFamily="2" charset="2"/>
              <a:buChar char="Ø"/>
            </a:pPr>
            <a:endParaRPr lang="de-DE" sz="2000" dirty="0">
              <a:latin typeface="Times New Roman" panose="02020603050405020304" pitchFamily="18" charset="0"/>
              <a:cs typeface="Times New Roman" panose="02020603050405020304" pitchFamily="18" charset="0"/>
            </a:endParaRPr>
          </a:p>
          <a:p>
            <a:pPr marL="914400" lvl="1" indent="-457200">
              <a:buFont typeface="Wingdings" panose="05000000000000000000" pitchFamily="2" charset="2"/>
              <a:buChar char="Ø"/>
            </a:pPr>
            <a:r>
              <a:rPr lang="de-DE" sz="2000" dirty="0">
                <a:latin typeface="Times New Roman" panose="02020603050405020304" pitchFamily="18" charset="0"/>
                <a:cs typeface="Times New Roman" panose="02020603050405020304" pitchFamily="18" charset="0"/>
              </a:rPr>
              <a:t>Ist das Fahrrad versichert, sinkt der Grenznutzen der Sorgfalt, da im Falle eines Diebstahls die Kosten ganz oder teilweise durch die Police getragen werden. Damit wird man prinzipiell weniger Sorgfalt aufwenden.</a:t>
            </a:r>
          </a:p>
          <a:p>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 → Es ergibt sich also eine Verhaltensanpassung → </a:t>
            </a:r>
            <a:r>
              <a:rPr lang="de-DE" sz="2000" b="1" dirty="0">
                <a:latin typeface="Times New Roman" panose="02020603050405020304" pitchFamily="18" charset="0"/>
                <a:cs typeface="Times New Roman" panose="02020603050405020304" pitchFamily="18" charset="0"/>
              </a:rPr>
              <a:t>Moral </a:t>
            </a:r>
            <a:r>
              <a:rPr lang="de-DE" sz="2000" b="1" dirty="0" err="1">
                <a:latin typeface="Times New Roman" panose="02020603050405020304" pitchFamily="18" charset="0"/>
                <a:cs typeface="Times New Roman" panose="02020603050405020304" pitchFamily="18" charset="0"/>
              </a:rPr>
              <a:t>Hazard</a:t>
            </a:r>
            <a:endParaRPr lang="de-DE" sz="20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6BD15DC2-D7C9-2670-7F2A-D06BA05C30D3}"/>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212975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Moral </a:t>
            </a:r>
            <a:r>
              <a:rPr lang="de-DE" sz="2800" dirty="0" err="1">
                <a:latin typeface="Times New Roman" panose="02020603050405020304" pitchFamily="18" charset="0"/>
                <a:cs typeface="Times New Roman" panose="02020603050405020304" pitchFamily="18" charset="0"/>
              </a:rPr>
              <a:t>Hazard</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819784"/>
            <a:ext cx="8673360" cy="6038216"/>
          </a:xfrm>
          <a:prstGeom prst="rect">
            <a:avLst/>
          </a:prstGeom>
          <a:noFill/>
        </p:spPr>
        <p:txBody>
          <a:bodyPr wrap="square" rtlCol="0">
            <a:noAutofit/>
          </a:bodyPr>
          <a:lstStyle/>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Bei beobachtbarer Sorgfalt durch den Versicherungsgeber, würde die Prämie auf das Verhalten konditioniert werden </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Ist die Sorgfalt nicht beobachtbar, besteht eine Diskrepanz zwischen der Höhe des  Versicherungsschutzes und des Aufwands zur  Sorgfalt:</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Eine effiziente Risikoallokation verlangt, dass ein risikoneutraler Versicherungsgeber einen </a:t>
            </a:r>
            <a:r>
              <a:rPr lang="de-DE" sz="2200" dirty="0" err="1">
                <a:latin typeface="Times New Roman" panose="02020603050405020304" pitchFamily="18" charset="0"/>
                <a:cs typeface="Times New Roman" panose="02020603050405020304" pitchFamily="18" charset="0"/>
              </a:rPr>
              <a:t>risikoaversen</a:t>
            </a:r>
            <a:r>
              <a:rPr lang="de-DE" sz="2200" dirty="0">
                <a:latin typeface="Times New Roman" panose="02020603050405020304" pitchFamily="18" charset="0"/>
                <a:cs typeface="Times New Roman" panose="02020603050405020304" pitchFamily="18" charset="0"/>
              </a:rPr>
              <a:t> Fahrradbesitzers voll versichert</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Eine effiziente Anreizsetzung verlangt dagegen, dass der Fahrradbesitzer einen Teil des Risikos selbst trägt</a:t>
            </a:r>
          </a:p>
          <a:p>
            <a:r>
              <a:rPr lang="de-DE" sz="2200" dirty="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Als Folge wird meistens kein vollständiger Versicherungsschutz gewährt z.B. über einen Selbstbehalt, bzw. wird durch sich ändernde Versicherungsprämien bei häufigen Schadensfällen wird versucht die Risiken zu selektieren</a:t>
            </a:r>
          </a:p>
        </p:txBody>
      </p:sp>
      <p:sp>
        <p:nvSpPr>
          <p:cNvPr id="5" name="Rechteck 4">
            <a:extLst>
              <a:ext uri="{FF2B5EF4-FFF2-40B4-BE49-F238E27FC236}">
                <a16:creationId xmlns:a16="http://schemas.microsoft.com/office/drawing/2014/main" id="{F1EA2FB3-672E-86D5-B250-1676B4094B7D}"/>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618893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Beispiele: Moral </a:t>
            </a:r>
            <a:r>
              <a:rPr lang="de-DE" sz="2800" dirty="0" err="1">
                <a:latin typeface="Times New Roman" panose="02020603050405020304" pitchFamily="18" charset="0"/>
                <a:cs typeface="Times New Roman" panose="02020603050405020304" pitchFamily="18" charset="0"/>
              </a:rPr>
              <a:t>Hazard</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0" y="434434"/>
            <a:ext cx="12172950" cy="6393333"/>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Private Krankenversicherung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Lohnfortzahlung im Krankheitsfall</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Arbeitslosenversicherung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Bankenrettung in Finanzkrisen „</a:t>
            </a:r>
            <a:r>
              <a:rPr lang="de-DE" sz="2400" dirty="0" err="1">
                <a:latin typeface="Times New Roman" panose="02020603050405020304" pitchFamily="18" charset="0"/>
                <a:cs typeface="Times New Roman" panose="02020603050405020304" pitchFamily="18" charset="0"/>
              </a:rPr>
              <a:t>Too</a:t>
            </a:r>
            <a:r>
              <a:rPr lang="de-DE" sz="2400" dirty="0">
                <a:latin typeface="Times New Roman" panose="02020603050405020304" pitchFamily="18" charset="0"/>
                <a:cs typeface="Times New Roman" panose="02020603050405020304" pitchFamily="18" charset="0"/>
              </a:rPr>
              <a:t> Big </a:t>
            </a:r>
            <a:r>
              <a:rPr lang="de-DE" sz="2400" dirty="0" err="1">
                <a:latin typeface="Times New Roman" panose="02020603050405020304" pitchFamily="18" charset="0"/>
                <a:cs typeface="Times New Roman" panose="02020603050405020304" pitchFamily="18" charset="0"/>
              </a:rPr>
              <a:t>to</a:t>
            </a:r>
            <a:r>
              <a:rPr lang="de-DE" sz="2400" dirty="0">
                <a:latin typeface="Times New Roman" panose="02020603050405020304" pitchFamily="18" charset="0"/>
                <a:cs typeface="Times New Roman" panose="02020603050405020304" pitchFamily="18" charset="0"/>
              </a:rPr>
              <a:t> Fail“</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Rettungsfond in Europa ESM (European </a:t>
            </a:r>
            <a:r>
              <a:rPr lang="de-DE" sz="2400" dirty="0" err="1">
                <a:latin typeface="Times New Roman" panose="02020603050405020304" pitchFamily="18" charset="0"/>
                <a:cs typeface="Times New Roman" panose="02020603050405020304" pitchFamily="18" charset="0"/>
              </a:rPr>
              <a:t>Stability</a:t>
            </a:r>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Mechanism</a:t>
            </a:r>
            <a:r>
              <a:rPr lang="de-DE" sz="2400" dirty="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Europäische Einlagenversicherung im Bankensektor</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Kurzarbeitergeld über Corona hinaus</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Insolvenzaussetzung über Corona hinaus</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Künstliches Niedrigzinsniveau in der Eurozone</a:t>
            </a:r>
          </a:p>
        </p:txBody>
      </p:sp>
      <p:sp>
        <p:nvSpPr>
          <p:cNvPr id="5" name="Rechteck 4">
            <a:extLst>
              <a:ext uri="{FF2B5EF4-FFF2-40B4-BE49-F238E27FC236}">
                <a16:creationId xmlns:a16="http://schemas.microsoft.com/office/drawing/2014/main" id="{89CDE92E-DCA6-658D-DE37-0423AB9FA96B}"/>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123549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Adverse Selektion und Moral Hazard – Beispiel: Bildung</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494664"/>
            <a:ext cx="12172950" cy="6038216"/>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Das Land weist einer Hochschule Gelder pro eingeschriebener Studierender zu</a:t>
            </a:r>
          </a:p>
          <a:p>
            <a:r>
              <a:rPr lang="de-DE" sz="2000" dirty="0">
                <a:latin typeface="Times New Roman" panose="02020603050405020304" pitchFamily="18" charset="0"/>
                <a:cs typeface="Times New Roman" panose="02020603050405020304" pitchFamily="18" charset="0"/>
              </a:rPr>
              <a:t>→ Anreiz zur Aufnahme möglichst vieler Studierender</a:t>
            </a:r>
          </a:p>
          <a:p>
            <a:r>
              <a:rPr lang="de-DE" sz="2000" dirty="0">
                <a:latin typeface="Times New Roman" panose="02020603050405020304" pitchFamily="18" charset="0"/>
                <a:cs typeface="Times New Roman" panose="02020603050405020304" pitchFamily="18" charset="0"/>
              </a:rPr>
              <a:t>	→ im Allgemeinen sinken der durchschnittlichen Leistungsfähigkeit der Studierenden</a:t>
            </a:r>
          </a:p>
          <a:p>
            <a:r>
              <a:rPr lang="de-DE" sz="2000" dirty="0">
                <a:latin typeface="Times New Roman" panose="02020603050405020304" pitchFamily="18" charset="0"/>
                <a:cs typeface="Times New Roman" panose="02020603050405020304" pitchFamily="18" charset="0"/>
              </a:rPr>
              <a:t>		→ Zur Aufrechterhaltung der Studierendenzahlen wird das Anforderungsniveau gesenkt</a:t>
            </a:r>
          </a:p>
          <a:p>
            <a:r>
              <a:rPr lang="de-DE" sz="2000" dirty="0">
                <a:latin typeface="Times New Roman" panose="02020603050405020304" pitchFamily="18" charset="0"/>
                <a:cs typeface="Times New Roman" panose="02020603050405020304" pitchFamily="18" charset="0"/>
              </a:rPr>
              <a:t>			→ Mittel bis langfristig werden die besseren Studierenden sich nicht mehr immatrikulieren</a:t>
            </a:r>
          </a:p>
          <a:p>
            <a:r>
              <a:rPr lang="de-DE" sz="2000" dirty="0">
                <a:latin typeface="Times New Roman" panose="02020603050405020304" pitchFamily="18" charset="0"/>
                <a:cs typeface="Times New Roman" panose="02020603050405020304" pitchFamily="18" charset="0"/>
              </a:rPr>
              <a:t>				→ Um die Studierendenzahlen zu halten, muss das Niveau weiter 					    	     gesenkt werden</a:t>
            </a:r>
          </a:p>
          <a:p>
            <a:r>
              <a:rPr lang="de-DE" sz="2000" dirty="0">
                <a:latin typeface="Times New Roman" panose="02020603050405020304" pitchFamily="18" charset="0"/>
                <a:cs typeface="Times New Roman" panose="02020603050405020304" pitchFamily="18" charset="0"/>
              </a:rPr>
              <a:t>					→ Niveau sinkt unter die kritische Schwelle bei der der freie Markt 						     (Unternehmen) den Abschluss noch anerkennt</a:t>
            </a:r>
          </a:p>
          <a:p>
            <a:r>
              <a:rPr lang="de-DE" sz="2000" dirty="0">
                <a:latin typeface="Times New Roman" panose="02020603050405020304" pitchFamily="18" charset="0"/>
                <a:cs typeface="Times New Roman" panose="02020603050405020304" pitchFamily="18" charset="0"/>
              </a:rPr>
              <a:t>						→ Studierendenzahlen brechen ein</a:t>
            </a:r>
          </a:p>
          <a:p>
            <a:r>
              <a:rPr lang="de-DE" sz="2000" dirty="0">
                <a:latin typeface="Times New Roman" panose="02020603050405020304" pitchFamily="18" charset="0"/>
                <a:cs typeface="Times New Roman" panose="02020603050405020304" pitchFamily="18" charset="0"/>
              </a:rPr>
              <a:t>							→ </a:t>
            </a:r>
            <a:r>
              <a:rPr lang="de-DE" sz="2000" b="1" dirty="0">
                <a:latin typeface="Times New Roman" panose="02020603050405020304" pitchFamily="18" charset="0"/>
                <a:cs typeface="Times New Roman" panose="02020603050405020304" pitchFamily="18" charset="0"/>
              </a:rPr>
              <a:t>Die Hochschule macht dicht</a:t>
            </a:r>
          </a:p>
          <a:p>
            <a:endParaRPr lang="de-DE" sz="2400" b="1" dirty="0">
              <a:latin typeface="Times New Roman" panose="02020603050405020304" pitchFamily="18" charset="0"/>
              <a:cs typeface="Times New Roman" panose="02020603050405020304" pitchFamily="18" charset="0"/>
            </a:endParaRPr>
          </a:p>
          <a:p>
            <a:r>
              <a:rPr lang="de-DE" sz="2200" b="1" dirty="0">
                <a:latin typeface="Times New Roman" panose="02020603050405020304" pitchFamily="18" charset="0"/>
                <a:cs typeface="Times New Roman" panose="02020603050405020304" pitchFamily="18" charset="0"/>
              </a:rPr>
              <a:t>Lösung: </a:t>
            </a:r>
            <a:r>
              <a:rPr lang="de-DE" sz="2200" b="1" dirty="0" err="1">
                <a:latin typeface="Times New Roman" panose="02020603050405020304" pitchFamily="18" charset="0"/>
                <a:cs typeface="Times New Roman" panose="02020603050405020304" pitchFamily="18" charset="0"/>
              </a:rPr>
              <a:t>Signaling</a:t>
            </a:r>
            <a:r>
              <a:rPr lang="de-DE" sz="2200" b="1" dirty="0">
                <a:latin typeface="Times New Roman" panose="02020603050405020304" pitchFamily="18" charset="0"/>
                <a:cs typeface="Times New Roman" panose="02020603050405020304" pitchFamily="18" charset="0"/>
              </a:rPr>
              <a:t> → Transparentes Mindestanforderungsniveau</a:t>
            </a:r>
          </a:p>
          <a:p>
            <a:r>
              <a:rPr lang="de-DE" sz="2200" b="1" dirty="0">
                <a:latin typeface="Times New Roman" panose="02020603050405020304" pitchFamily="18" charset="0"/>
                <a:cs typeface="Times New Roman" panose="02020603050405020304" pitchFamily="18" charset="0"/>
              </a:rPr>
              <a:t>verlangt relativ hohe zeitliche Investitionen der Studierenden, welches</a:t>
            </a:r>
          </a:p>
          <a:p>
            <a:r>
              <a:rPr lang="de-DE" sz="2200" b="1" dirty="0">
                <a:latin typeface="Times New Roman" panose="02020603050405020304" pitchFamily="18" charset="0"/>
                <a:cs typeface="Times New Roman" panose="02020603050405020304" pitchFamily="18" charset="0"/>
              </a:rPr>
              <a:t>dem Arbeitsmarkt glaubhaft Kompetenz </a:t>
            </a:r>
            <a:r>
              <a:rPr lang="de-DE" sz="2200" b="1" dirty="0" err="1">
                <a:latin typeface="Times New Roman" panose="02020603050405020304" pitchFamily="18" charset="0"/>
                <a:cs typeface="Times New Roman" panose="02020603050405020304" pitchFamily="18" charset="0"/>
              </a:rPr>
              <a:t>siganlisiert</a:t>
            </a:r>
            <a:r>
              <a:rPr lang="de-DE" sz="2200" dirty="0">
                <a:latin typeface="Times New Roman" panose="02020603050405020304" pitchFamily="18" charset="0"/>
                <a:cs typeface="Times New Roman" panose="02020603050405020304" pitchFamily="18" charset="0"/>
              </a:rPr>
              <a:t> </a:t>
            </a:r>
            <a:endParaRPr lang="de-DE" sz="2200" b="1"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E9472F87-D107-7168-8AC3-E2C04E0919E7}"/>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31907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Institutionen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22166" y="631362"/>
            <a:ext cx="12172950" cy="6217114"/>
          </a:xfrm>
          <a:prstGeom prst="rect">
            <a:avLst/>
          </a:prstGeom>
          <a:noFill/>
        </p:spPr>
        <p:txBody>
          <a:bodyPr wrap="square" rtlCol="0">
            <a:noAutofit/>
          </a:bodyPr>
          <a:lstStyle/>
          <a:p>
            <a:r>
              <a:rPr lang="de-DE" sz="2200" dirty="0">
                <a:latin typeface="Times New Roman" panose="02020603050405020304" pitchFamily="18" charset="0"/>
                <a:cs typeface="Times New Roman" panose="02020603050405020304" pitchFamily="18" charset="0"/>
              </a:rPr>
              <a:t>Der Begriff als solcher ist derart umfassend, dass eine knappe Definition schwierig bis unmöglich ist.</a:t>
            </a: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Im weiteren soll unter </a:t>
            </a:r>
          </a:p>
          <a:p>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b="1" dirty="0">
                <a:latin typeface="Times New Roman" panose="02020603050405020304" pitchFamily="18" charset="0"/>
                <a:cs typeface="Times New Roman" panose="02020603050405020304" pitchFamily="18" charset="0"/>
              </a:rPr>
              <a:t>Institutionen </a:t>
            </a:r>
            <a:r>
              <a:rPr lang="de-DE" sz="2200" spc="70" dirty="0">
                <a:solidFill>
                  <a:srgbClr val="0A0A0A"/>
                </a:solidFill>
                <a:latin typeface="Times New Roman"/>
                <a:cs typeface="Times New Roman"/>
              </a:rPr>
              <a:t>ein </a:t>
            </a:r>
            <a:r>
              <a:rPr lang="de-DE" sz="2200" spc="85" dirty="0">
                <a:solidFill>
                  <a:srgbClr val="0A0A0A"/>
                </a:solidFill>
                <a:latin typeface="Times New Roman"/>
                <a:cs typeface="Times New Roman"/>
              </a:rPr>
              <a:t>System </a:t>
            </a:r>
            <a:r>
              <a:rPr lang="de-DE" sz="2200" spc="105" dirty="0">
                <a:solidFill>
                  <a:srgbClr val="0A0A0A"/>
                </a:solidFill>
                <a:latin typeface="Times New Roman"/>
                <a:cs typeface="Times New Roman"/>
              </a:rPr>
              <a:t>von  </a:t>
            </a:r>
            <a:r>
              <a:rPr lang="de-DE" sz="2200" spc="70" dirty="0">
                <a:solidFill>
                  <a:srgbClr val="0A0A0A"/>
                </a:solidFill>
                <a:latin typeface="Times New Roman"/>
                <a:cs typeface="Times New Roman"/>
              </a:rPr>
              <a:t>formellen </a:t>
            </a:r>
            <a:r>
              <a:rPr lang="de-DE" sz="2200" spc="95" dirty="0">
                <a:solidFill>
                  <a:srgbClr val="0A0A0A"/>
                </a:solidFill>
                <a:latin typeface="Times New Roman"/>
                <a:cs typeface="Times New Roman"/>
              </a:rPr>
              <a:t>oder </a:t>
            </a:r>
            <a:r>
              <a:rPr lang="de-DE" sz="2200" spc="75" dirty="0">
                <a:solidFill>
                  <a:srgbClr val="0A0A0A"/>
                </a:solidFill>
                <a:latin typeface="Times New Roman"/>
                <a:cs typeface="Times New Roman"/>
              </a:rPr>
              <a:t>informellen Regeln, </a:t>
            </a:r>
            <a:r>
              <a:rPr lang="de-DE" sz="2200" spc="60" dirty="0">
                <a:solidFill>
                  <a:srgbClr val="0A0A0A"/>
                </a:solidFill>
                <a:latin typeface="Times New Roman"/>
                <a:cs typeface="Times New Roman"/>
              </a:rPr>
              <a:t>inklusive </a:t>
            </a:r>
            <a:r>
              <a:rPr lang="de-DE" sz="2200" spc="80" dirty="0">
                <a:solidFill>
                  <a:srgbClr val="0A0A0A"/>
                </a:solidFill>
                <a:latin typeface="Times New Roman"/>
                <a:cs typeface="Times New Roman"/>
              </a:rPr>
              <a:t>der  </a:t>
            </a:r>
            <a:r>
              <a:rPr lang="de-DE" sz="2200" spc="75" dirty="0">
                <a:solidFill>
                  <a:srgbClr val="0A0A0A"/>
                </a:solidFill>
                <a:latin typeface="Times New Roman"/>
                <a:cs typeface="Times New Roman"/>
              </a:rPr>
              <a:t>Methoden </a:t>
            </a:r>
            <a:r>
              <a:rPr lang="de-DE" sz="2200" spc="65" dirty="0">
                <a:solidFill>
                  <a:srgbClr val="0A0A0A"/>
                </a:solidFill>
                <a:latin typeface="Times New Roman"/>
                <a:cs typeface="Times New Roman"/>
              </a:rPr>
              <a:t>ihrer</a:t>
            </a:r>
            <a:r>
              <a:rPr lang="de-DE" sz="2200" spc="250" dirty="0">
                <a:solidFill>
                  <a:srgbClr val="0A0A0A"/>
                </a:solidFill>
                <a:latin typeface="Times New Roman"/>
                <a:cs typeface="Times New Roman"/>
              </a:rPr>
              <a:t> </a:t>
            </a:r>
            <a:r>
              <a:rPr lang="de-DE" sz="2200" spc="65" dirty="0">
                <a:solidFill>
                  <a:srgbClr val="0A0A0A"/>
                </a:solidFill>
                <a:latin typeface="Times New Roman"/>
                <a:cs typeface="Times New Roman"/>
              </a:rPr>
              <a:t>Durchsetzung, verstanden werden</a:t>
            </a:r>
            <a:endParaRPr lang="de-DE" sz="2200" b="1" spc="65" dirty="0">
              <a:solidFill>
                <a:srgbClr val="0A0A0A"/>
              </a:solidFill>
              <a:latin typeface="Times New Roman"/>
              <a:cs typeface="Times New Roman"/>
            </a:endParaRP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b="1" spc="80" dirty="0">
                <a:solidFill>
                  <a:srgbClr val="0A0A0A"/>
                </a:solidFill>
                <a:latin typeface="Times New Roman"/>
                <a:cs typeface="Times New Roman"/>
              </a:rPr>
              <a:t>Formelle </a:t>
            </a:r>
            <a:r>
              <a:rPr lang="de-DE" sz="2200" b="1" spc="70" dirty="0">
                <a:solidFill>
                  <a:srgbClr val="0A0A0A"/>
                </a:solidFill>
                <a:latin typeface="Times New Roman"/>
                <a:cs typeface="Times New Roman"/>
              </a:rPr>
              <a:t>Regeln</a:t>
            </a:r>
            <a:r>
              <a:rPr lang="de-DE" sz="2200" spc="70" dirty="0">
                <a:solidFill>
                  <a:srgbClr val="0A0A0A"/>
                </a:solidFill>
                <a:latin typeface="Times New Roman"/>
                <a:cs typeface="Times New Roman"/>
              </a:rPr>
              <a:t> </a:t>
            </a:r>
            <a:r>
              <a:rPr lang="de-DE" sz="2200" spc="85" dirty="0">
                <a:solidFill>
                  <a:srgbClr val="0A0A0A"/>
                </a:solidFill>
                <a:latin typeface="Times New Roman"/>
                <a:cs typeface="Times New Roman"/>
              </a:rPr>
              <a:t>sind heutzutage meistens </a:t>
            </a:r>
            <a:r>
              <a:rPr lang="de-DE" sz="2200" spc="55" dirty="0">
                <a:solidFill>
                  <a:srgbClr val="0A0A0A"/>
                </a:solidFill>
                <a:latin typeface="Times New Roman"/>
                <a:cs typeface="Times New Roman"/>
              </a:rPr>
              <a:t>schriftlich </a:t>
            </a:r>
            <a:r>
              <a:rPr lang="de-DE" sz="2200" spc="60" dirty="0">
                <a:solidFill>
                  <a:srgbClr val="0A0A0A"/>
                </a:solidFill>
                <a:latin typeface="Times New Roman"/>
                <a:cs typeface="Times New Roman"/>
              </a:rPr>
              <a:t>verfasst und können</a:t>
            </a:r>
          </a:p>
          <a:p>
            <a:pPr marL="342900" indent="-342900">
              <a:buFont typeface="Arial" panose="020B0604020202020204" pitchFamily="34" charset="0"/>
              <a:buChar char="•"/>
            </a:pPr>
            <a:endParaRPr lang="de-DE" sz="2200" spc="60" dirty="0">
              <a:solidFill>
                <a:srgbClr val="0A0A0A"/>
              </a:solidFill>
              <a:latin typeface="Times New Roman"/>
              <a:cs typeface="Times New Roman"/>
            </a:endParaRPr>
          </a:p>
          <a:p>
            <a:pPr marL="800100" lvl="1" indent="-342900">
              <a:buFont typeface="Wingdings" panose="05000000000000000000" pitchFamily="2" charset="2"/>
              <a:buChar char="§"/>
            </a:pPr>
            <a:r>
              <a:rPr lang="de-DE" sz="2200" spc="60" dirty="0">
                <a:solidFill>
                  <a:srgbClr val="0A0A0A"/>
                </a:solidFill>
                <a:latin typeface="Times New Roman"/>
                <a:cs typeface="Times New Roman"/>
              </a:rPr>
              <a:t>zum einen von</a:t>
            </a:r>
            <a:r>
              <a:rPr lang="de-DE" sz="2200" spc="110" dirty="0">
                <a:solidFill>
                  <a:srgbClr val="0A0A0A"/>
                </a:solidFill>
                <a:latin typeface="Times New Roman"/>
                <a:cs typeface="Times New Roman"/>
              </a:rPr>
              <a:t> </a:t>
            </a:r>
            <a:r>
              <a:rPr lang="de-DE" sz="2200" spc="70" dirty="0">
                <a:solidFill>
                  <a:srgbClr val="0A0A0A"/>
                </a:solidFill>
                <a:latin typeface="Times New Roman"/>
                <a:cs typeface="Times New Roman"/>
              </a:rPr>
              <a:t>Staaten oder überstaatlichen Organisationen </a:t>
            </a:r>
            <a:r>
              <a:rPr lang="de-DE" sz="2200" spc="60" dirty="0">
                <a:solidFill>
                  <a:srgbClr val="0A0A0A"/>
                </a:solidFill>
                <a:latin typeface="Times New Roman"/>
                <a:cs typeface="Times New Roman"/>
              </a:rPr>
              <a:t>eingesetzt, garantiert </a:t>
            </a:r>
            <a:r>
              <a:rPr lang="de-DE" sz="2200" spc="90" dirty="0">
                <a:solidFill>
                  <a:srgbClr val="0A0A0A"/>
                </a:solidFill>
                <a:latin typeface="Times New Roman"/>
                <a:cs typeface="Times New Roman"/>
              </a:rPr>
              <a:t>und </a:t>
            </a:r>
            <a:r>
              <a:rPr lang="de-DE" sz="2200" spc="70" dirty="0">
                <a:solidFill>
                  <a:srgbClr val="0A0A0A"/>
                </a:solidFill>
                <a:latin typeface="Times New Roman"/>
                <a:cs typeface="Times New Roman"/>
              </a:rPr>
              <a:t>gerichtlich </a:t>
            </a:r>
            <a:r>
              <a:rPr lang="de-DE" sz="2200" spc="55" dirty="0">
                <a:solidFill>
                  <a:srgbClr val="0A0A0A"/>
                </a:solidFill>
                <a:latin typeface="Times New Roman"/>
                <a:cs typeface="Times New Roman"/>
              </a:rPr>
              <a:t>durchsetzbar sein,</a:t>
            </a:r>
          </a:p>
          <a:p>
            <a:pPr marL="800100" lvl="1" indent="-342900">
              <a:buFont typeface="Wingdings" panose="05000000000000000000" pitchFamily="2" charset="2"/>
              <a:buChar char="§"/>
            </a:pPr>
            <a:endParaRPr lang="de-DE" sz="2200" spc="55" dirty="0">
              <a:solidFill>
                <a:srgbClr val="0A0A0A"/>
              </a:solidFill>
              <a:latin typeface="Times New Roman"/>
              <a:cs typeface="Times New Roman"/>
            </a:endParaRPr>
          </a:p>
          <a:p>
            <a:pPr marL="800100" lvl="1" indent="-342900">
              <a:buFont typeface="Wingdings" panose="05000000000000000000" pitchFamily="2" charset="2"/>
              <a:buChar char="§"/>
            </a:pPr>
            <a:r>
              <a:rPr lang="de-DE" sz="2200" spc="55" dirty="0">
                <a:solidFill>
                  <a:srgbClr val="0A0A0A"/>
                </a:solidFill>
                <a:latin typeface="Times New Roman"/>
                <a:cs typeface="Times New Roman"/>
              </a:rPr>
              <a:t>zum anderen</a:t>
            </a:r>
            <a:r>
              <a:rPr lang="de-DE" sz="2200" spc="70" dirty="0">
                <a:solidFill>
                  <a:srgbClr val="0A0A0A"/>
                </a:solidFill>
                <a:latin typeface="Times New Roman"/>
                <a:cs typeface="Times New Roman"/>
              </a:rPr>
              <a:t> Vereinbarungen </a:t>
            </a:r>
            <a:r>
              <a:rPr lang="de-DE" sz="2200" spc="80" dirty="0">
                <a:solidFill>
                  <a:srgbClr val="0A0A0A"/>
                </a:solidFill>
                <a:latin typeface="Times New Roman"/>
                <a:cs typeface="Times New Roman"/>
              </a:rPr>
              <a:t>zwischen  </a:t>
            </a:r>
            <a:r>
              <a:rPr lang="de-DE" sz="2200" spc="75" dirty="0">
                <a:solidFill>
                  <a:srgbClr val="0A0A0A"/>
                </a:solidFill>
                <a:latin typeface="Times New Roman"/>
                <a:cs typeface="Times New Roman"/>
              </a:rPr>
              <a:t>privaten Unternehmen</a:t>
            </a:r>
          </a:p>
          <a:p>
            <a:pPr lvl="1"/>
            <a:r>
              <a:rPr lang="de-DE" sz="2200" spc="75" dirty="0">
                <a:solidFill>
                  <a:srgbClr val="0A0A0A"/>
                </a:solidFill>
                <a:latin typeface="Times New Roman"/>
                <a:cs typeface="Times New Roman"/>
              </a:rPr>
              <a:t>     und/oder Personen sein.</a:t>
            </a:r>
          </a:p>
          <a:p>
            <a:pPr marL="342900" indent="-342900">
              <a:buFont typeface="Arial" panose="020B0604020202020204" pitchFamily="34" charset="0"/>
              <a:buChar char="•"/>
            </a:pPr>
            <a:endParaRPr lang="de-DE" sz="2200" spc="75" dirty="0">
              <a:solidFill>
                <a:srgbClr val="0A0A0A"/>
              </a:solidFill>
              <a:latin typeface="Times New Roman"/>
              <a:cs typeface="Times New Roman"/>
            </a:endParaRPr>
          </a:p>
          <a:p>
            <a:pPr marL="342900" indent="-342900">
              <a:buFont typeface="Arial" panose="020B0604020202020204" pitchFamily="34" charset="0"/>
              <a:buChar char="•"/>
            </a:pPr>
            <a:r>
              <a:rPr lang="de-DE" sz="2200" b="1" dirty="0">
                <a:latin typeface="Times New Roman" panose="02020603050405020304" pitchFamily="18" charset="0"/>
                <a:cs typeface="Times New Roman" panose="02020603050405020304" pitchFamily="18" charset="0"/>
              </a:rPr>
              <a:t>Informelle Regeln </a:t>
            </a:r>
            <a:r>
              <a:rPr lang="de-DE" sz="2200" dirty="0">
                <a:latin typeface="Times New Roman" panose="02020603050405020304" pitchFamily="18" charset="0"/>
                <a:cs typeface="Times New Roman" panose="02020603050405020304" pitchFamily="18" charset="0"/>
              </a:rPr>
              <a:t>dagegen basieren oftmals auf  Gewohnheiten und</a:t>
            </a:r>
          </a:p>
          <a:p>
            <a:r>
              <a:rPr lang="de-DE" sz="2200" dirty="0">
                <a:latin typeface="Times New Roman" panose="02020603050405020304" pitchFamily="18" charset="0"/>
                <a:cs typeface="Times New Roman" panose="02020603050405020304" pitchFamily="18" charset="0"/>
              </a:rPr>
              <a:t>     Bräuchen und werden mitunter über soziale  Sanktionen durchgesetzt</a:t>
            </a:r>
          </a:p>
          <a:p>
            <a:endParaRPr lang="de-DE" sz="24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E8805A8C-7CA4-9480-355D-7A114ADD6016}"/>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30626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Institutionen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6621" y="1052540"/>
            <a:ext cx="12172950" cy="4533613"/>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Institutionen haben den Zweck menschliches Verhalten in eine bestimmte Richtung zu steuern </a:t>
            </a:r>
            <a:r>
              <a:rPr lang="de-DE" sz="1600" dirty="0">
                <a:latin typeface="Times New Roman" panose="02020603050405020304" pitchFamily="18" charset="0"/>
                <a:cs typeface="Times New Roman" panose="02020603050405020304" pitchFamily="18" charset="0"/>
              </a:rPr>
              <a:t>(vgl. R.H. Thaler, Nobelpreis 2017, </a:t>
            </a:r>
            <a:r>
              <a:rPr lang="de-DE" sz="1600" dirty="0">
                <a:latin typeface="Times New Roman" panose="02020603050405020304" pitchFamily="18" charset="0"/>
                <a:cs typeface="Times New Roman" panose="02020603050405020304" pitchFamily="18" charset="0"/>
                <a:hlinkClick r:id="rId2"/>
              </a:rPr>
              <a:t>Nobel </a:t>
            </a:r>
            <a:r>
              <a:rPr lang="de-DE" sz="1600" dirty="0" err="1">
                <a:latin typeface="Times New Roman" panose="02020603050405020304" pitchFamily="18" charset="0"/>
                <a:cs typeface="Times New Roman" panose="02020603050405020304" pitchFamily="18" charset="0"/>
                <a:hlinkClick r:id="rId2"/>
              </a:rPr>
              <a:t>Lecture</a:t>
            </a:r>
            <a:r>
              <a:rPr lang="de-DE" sz="1600" dirty="0">
                <a:latin typeface="Times New Roman" panose="02020603050405020304" pitchFamily="18" charset="0"/>
                <a:cs typeface="Times New Roman" panose="02020603050405020304" pitchFamily="18" charset="0"/>
                <a:hlinkClick r:id="rId2"/>
              </a:rPr>
              <a:t>: </a:t>
            </a:r>
            <a:r>
              <a:rPr lang="en-US" sz="1600" dirty="0">
                <a:latin typeface="Times New Roman" panose="02020603050405020304" pitchFamily="18" charset="0"/>
                <a:cs typeface="Times New Roman" panose="02020603050405020304" pitchFamily="18" charset="0"/>
                <a:hlinkClick r:id="rId2"/>
              </a:rPr>
              <a:t>From Cashews to Nudges: The Evolution of Behavioral Economics</a:t>
            </a:r>
            <a:r>
              <a:rPr lang="en-US" sz="1600" dirty="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err="1">
                <a:latin typeface="Times New Roman" panose="02020603050405020304" pitchFamily="18" charset="0"/>
                <a:cs typeface="Times New Roman" panose="02020603050405020304" pitchFamily="18" charset="0"/>
              </a:rPr>
              <a:t>Institutionen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ordnen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alltägliche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Tätigkeiten</a:t>
            </a:r>
            <a:r>
              <a:rPr lang="en-US" sz="2400" dirty="0">
                <a:latin typeface="Times New Roman" panose="02020603050405020304" pitchFamily="18" charset="0"/>
                <a:cs typeface="Times New Roman" panose="02020603050405020304" pitchFamily="18" charset="0"/>
              </a:rPr>
              <a:t> und </a:t>
            </a:r>
            <a:r>
              <a:rPr lang="en-US" sz="2400" dirty="0" err="1">
                <a:latin typeface="Times New Roman" panose="02020603050405020304" pitchFamily="18" charset="0"/>
                <a:cs typeface="Times New Roman" panose="02020603050405020304" pitchFamily="18" charset="0"/>
              </a:rPr>
              <a:t>reduzieren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damit</a:t>
            </a:r>
            <a:r>
              <a:rPr lang="en-US" sz="2400" dirty="0">
                <a:latin typeface="Times New Roman" panose="02020603050405020304" pitchFamily="18" charset="0"/>
                <a:cs typeface="Times New Roman" panose="02020603050405020304" pitchFamily="18" charset="0"/>
              </a:rPr>
              <a:t> die </a:t>
            </a:r>
            <a:r>
              <a:rPr lang="en-US" sz="2400" dirty="0" err="1">
                <a:latin typeface="Times New Roman" panose="02020603050405020304" pitchFamily="18" charset="0"/>
                <a:cs typeface="Times New Roman" panose="02020603050405020304" pitchFamily="18" charset="0"/>
              </a:rPr>
              <a:t>Unsicherheit</a:t>
            </a:r>
            <a:r>
              <a:rPr lang="en-US" sz="2400" dirty="0">
                <a:latin typeface="Times New Roman" panose="02020603050405020304" pitchFamily="18" charset="0"/>
                <a:cs typeface="Times New Roman" panose="02020603050405020304" pitchFamily="18" charset="0"/>
              </a:rPr>
              <a:t> in </a:t>
            </a:r>
            <a:r>
              <a:rPr lang="en-US" sz="2400" dirty="0" err="1">
                <a:latin typeface="Times New Roman" panose="02020603050405020304" pitchFamily="18" charset="0"/>
                <a:cs typeface="Times New Roman" panose="02020603050405020304" pitchFamily="18" charset="0"/>
              </a:rPr>
              <a:t>menschlichem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Handeln</a:t>
            </a: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err="1">
                <a:latin typeface="Times New Roman" panose="02020603050405020304" pitchFamily="18" charset="0"/>
                <a:cs typeface="Times New Roman" panose="02020603050405020304" pitchFamily="18" charset="0"/>
              </a:rPr>
              <a:t>Institutionen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regeln</a:t>
            </a:r>
            <a:r>
              <a:rPr lang="en-US" sz="2400" dirty="0">
                <a:latin typeface="Times New Roman" panose="02020603050405020304" pitchFamily="18" charset="0"/>
                <a:cs typeface="Times New Roman" panose="02020603050405020304" pitchFamily="18" charset="0"/>
              </a:rPr>
              <a:t> die </a:t>
            </a:r>
            <a:r>
              <a:rPr lang="en-US" sz="2400" dirty="0" err="1">
                <a:latin typeface="Times New Roman" panose="02020603050405020304" pitchFamily="18" charset="0"/>
                <a:cs typeface="Times New Roman" panose="02020603050405020304" pitchFamily="18" charset="0"/>
              </a:rPr>
              <a:t>Anreizstruktur</a:t>
            </a:r>
            <a:r>
              <a:rPr lang="en-US" sz="2400" dirty="0">
                <a:latin typeface="Times New Roman" panose="02020603050405020304" pitchFamily="18" charset="0"/>
                <a:cs typeface="Times New Roman" panose="02020603050405020304" pitchFamily="18" charset="0"/>
              </a:rPr>
              <a:t> in </a:t>
            </a:r>
            <a:r>
              <a:rPr lang="en-US" sz="2400" dirty="0" err="1">
                <a:latin typeface="Times New Roman" panose="02020603050405020304" pitchFamily="18" charset="0"/>
                <a:cs typeface="Times New Roman" panose="02020603050405020304" pitchFamily="18" charset="0"/>
              </a:rPr>
              <a:t>einer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Gesellschaft</a:t>
            </a:r>
            <a:r>
              <a:rPr lang="en-US" sz="24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a:t>
            </a:r>
            <a:r>
              <a:rPr lang="en-US" sz="1600" dirty="0" err="1">
                <a:latin typeface="Times New Roman" panose="02020603050405020304" pitchFamily="18" charset="0"/>
                <a:cs typeface="Times New Roman" panose="02020603050405020304" pitchFamily="18" charset="0"/>
              </a:rPr>
              <a:t>vgl</a:t>
            </a:r>
            <a:r>
              <a:rPr lang="en-US" sz="1600" dirty="0">
                <a:latin typeface="Times New Roman" panose="02020603050405020304" pitchFamily="18" charset="0"/>
                <a:cs typeface="Times New Roman" panose="02020603050405020304" pitchFamily="18" charset="0"/>
              </a:rPr>
              <a:t>. D. North, </a:t>
            </a:r>
            <a:r>
              <a:rPr lang="en-US" sz="1600" dirty="0" err="1">
                <a:latin typeface="Times New Roman" panose="02020603050405020304" pitchFamily="18" charset="0"/>
                <a:cs typeface="Times New Roman" panose="02020603050405020304" pitchFamily="18" charset="0"/>
              </a:rPr>
              <a:t>Nobelprize</a:t>
            </a:r>
            <a:r>
              <a:rPr lang="en-US" sz="1600" dirty="0">
                <a:latin typeface="Times New Roman" panose="02020603050405020304" pitchFamily="18" charset="0"/>
                <a:cs typeface="Times New Roman" panose="02020603050405020304" pitchFamily="18" charset="0"/>
              </a:rPr>
              <a:t> 1993, </a:t>
            </a:r>
            <a:r>
              <a:rPr lang="en-US" sz="1600" dirty="0">
                <a:latin typeface="Times New Roman" panose="02020603050405020304" pitchFamily="18" charset="0"/>
                <a:cs typeface="Times New Roman" panose="02020603050405020304" pitchFamily="18" charset="0"/>
                <a:hlinkClick r:id="rId3"/>
              </a:rPr>
              <a:t>Nobel Lecture: Economic Performance through Time</a:t>
            </a:r>
            <a:r>
              <a:rPr lang="en-US" sz="1600" dirty="0">
                <a:latin typeface="Times New Roman" panose="02020603050405020304" pitchFamily="18" charset="0"/>
                <a:cs typeface="Times New Roman" panose="02020603050405020304" pitchFamily="18" charset="0"/>
              </a:rPr>
              <a:t>)</a:t>
            </a:r>
            <a:endParaRPr lang="de-DE" sz="16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8AB0B09B-F0ED-E8C9-9979-8CB3B6C0D576}"/>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14604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0"/>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Transaktionskosten – Traditionelle </a:t>
            </a:r>
            <a:r>
              <a:rPr lang="de-DE" sz="2800">
                <a:latin typeface="Times New Roman" panose="02020603050405020304" pitchFamily="18" charset="0"/>
                <a:cs typeface="Times New Roman" panose="02020603050405020304" pitchFamily="18" charset="0"/>
              </a:rPr>
              <a:t>ökonomischen Theorie  </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22166" y="631362"/>
            <a:ext cx="12172950" cy="6217114"/>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Fundamentale Bedeutung in der Neuen Institutionenökonomie wird den Transaktionskosten entgegengebracht.</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Zwar ist man sich auch in der traditionellen ökonomischen Theorie bewusst, dass jede Handlung – z.B. der einfache Tausch von zwei Gütern – mit Transaktionskosten verbunden ist (vgl. die Begründung für die Einführung von Geld als fundamentales Tauschgut in der Entwicklung der Menschheit!), jedoch wird von diesen Transaktionskosten meistens abstrahiert, bzw. wird Ihnen nur eine nachgelagerte Bedeutung beigemessen.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Bei der theoretischen Ableitung des Marktgleichgewichts und den</a:t>
            </a:r>
          </a:p>
          <a:p>
            <a:r>
              <a:rPr lang="de-DE" sz="2400" dirty="0">
                <a:latin typeface="Times New Roman" panose="02020603050405020304" pitchFamily="18" charset="0"/>
                <a:cs typeface="Times New Roman" panose="02020603050405020304" pitchFamily="18" charset="0"/>
              </a:rPr>
              <a:t>     beiden Hauptsätzen der Wohlfahrtstheorie werden Transaktions- </a:t>
            </a:r>
          </a:p>
          <a:p>
            <a:r>
              <a:rPr lang="de-DE" sz="2400" dirty="0">
                <a:latin typeface="Times New Roman" panose="02020603050405020304" pitchFamily="18" charset="0"/>
                <a:cs typeface="Times New Roman" panose="02020603050405020304" pitchFamily="18" charset="0"/>
              </a:rPr>
              <a:t>     kosten nicht berücksichtigt, bzw. es wird angenommen, dass diese</a:t>
            </a:r>
          </a:p>
          <a:p>
            <a:r>
              <a:rPr lang="de-DE" sz="2400" dirty="0">
                <a:latin typeface="Times New Roman" panose="02020603050405020304" pitchFamily="18" charset="0"/>
                <a:cs typeface="Times New Roman" panose="02020603050405020304" pitchFamily="18" charset="0"/>
              </a:rPr>
              <a:t>     in den Marktpreisen enthalten sind.</a:t>
            </a:r>
          </a:p>
          <a:p>
            <a:endParaRPr lang="de-DE" sz="2400" dirty="0">
              <a:latin typeface="Times New Roman" panose="02020603050405020304" pitchFamily="18" charset="0"/>
              <a:cs typeface="Times New Roman" panose="02020603050405020304" pitchFamily="18" charset="0"/>
            </a:endParaRPr>
          </a:p>
          <a:p>
            <a:r>
              <a:rPr lang="de-DE" sz="1200" dirty="0">
                <a:latin typeface="Times New Roman" panose="02020603050405020304" pitchFamily="18" charset="0"/>
                <a:cs typeface="Times New Roman" panose="02020603050405020304" pitchFamily="18" charset="0"/>
              </a:rPr>
              <a:t>Überblick: </a:t>
            </a:r>
            <a:r>
              <a:rPr lang="de-DE" sz="1200" dirty="0" err="1">
                <a:latin typeface="Times New Roman" panose="02020603050405020304" pitchFamily="18" charset="0"/>
                <a:cs typeface="Times New Roman" panose="02020603050405020304" pitchFamily="18" charset="0"/>
              </a:rPr>
              <a:t>Furobotn</a:t>
            </a:r>
            <a:r>
              <a:rPr lang="de-DE" sz="1200" dirty="0">
                <a:latin typeface="Times New Roman" panose="02020603050405020304" pitchFamily="18" charset="0"/>
                <a:cs typeface="Times New Roman" panose="02020603050405020304" pitchFamily="18" charset="0"/>
              </a:rPr>
              <a:t> und Richter, Neue Institutionenökonomie, S. 15/16 (4. Auflage)</a:t>
            </a:r>
          </a:p>
        </p:txBody>
      </p:sp>
      <p:sp>
        <p:nvSpPr>
          <p:cNvPr id="5" name="Rechteck 4">
            <a:extLst>
              <a:ext uri="{FF2B5EF4-FFF2-40B4-BE49-F238E27FC236}">
                <a16:creationId xmlns:a16="http://schemas.microsoft.com/office/drawing/2014/main" id="{C3C37E33-FB1F-15DA-5E9C-8FDFDB6153AF}"/>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08698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Transaktionskosten – Neue Institutionenökonomie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0" y="422228"/>
            <a:ext cx="12172950" cy="6217114"/>
          </a:xfrm>
          <a:prstGeom prst="rect">
            <a:avLst/>
          </a:prstGeom>
          <a:noFill/>
        </p:spPr>
        <p:txBody>
          <a:bodyPr wrap="square" rtlCol="0">
            <a:noAutofit/>
          </a:bodyPr>
          <a:lstStyle/>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Die Durchführung einer Transaktion kann nicht kostenlos erfolgen, sondern ist immer mit einem Aufwand verbunden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Dazu gehören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914400" lvl="1" indent="-457200">
              <a:buFont typeface="+mj-lt"/>
              <a:buAutoNum type="arabicParenBoth"/>
            </a:pPr>
            <a:r>
              <a:rPr lang="de-DE" sz="2000" b="1" dirty="0">
                <a:latin typeface="Times New Roman" panose="02020603050405020304" pitchFamily="18" charset="0"/>
                <a:cs typeface="Times New Roman" panose="02020603050405020304" pitchFamily="18" charset="0"/>
              </a:rPr>
              <a:t>Markttransaktionskosten</a:t>
            </a:r>
            <a:r>
              <a:rPr lang="de-DE" sz="2000" dirty="0">
                <a:latin typeface="Times New Roman" panose="02020603050405020304" pitchFamily="18" charset="0"/>
                <a:cs typeface="Times New Roman" panose="02020603050405020304" pitchFamily="18" charset="0"/>
              </a:rPr>
              <a:t>: Kosten der Marktbenutzung</a:t>
            </a:r>
          </a:p>
          <a:p>
            <a:pPr marL="914400" lvl="1" indent="-457200">
              <a:buFont typeface="+mj-lt"/>
              <a:buAutoNum type="arabicParenBoth"/>
            </a:pPr>
            <a:endParaRPr lang="de-DE" sz="2000" dirty="0">
              <a:latin typeface="Times New Roman" panose="02020603050405020304" pitchFamily="18" charset="0"/>
              <a:cs typeface="Times New Roman" panose="02020603050405020304" pitchFamily="18" charset="0"/>
            </a:endParaRPr>
          </a:p>
          <a:p>
            <a:pPr marL="914400" lvl="1" indent="-457200">
              <a:buFont typeface="+mj-lt"/>
              <a:buAutoNum type="arabicParenBoth"/>
            </a:pPr>
            <a:r>
              <a:rPr lang="de-DE" sz="2000" b="1" dirty="0">
                <a:latin typeface="Times New Roman" panose="02020603050405020304" pitchFamily="18" charset="0"/>
                <a:cs typeface="Times New Roman" panose="02020603050405020304" pitchFamily="18" charset="0"/>
              </a:rPr>
              <a:t>Unternehmenstransaktionskosten: </a:t>
            </a:r>
            <a:r>
              <a:rPr lang="de-DE" sz="2000" dirty="0">
                <a:latin typeface="Times New Roman" panose="02020603050405020304" pitchFamily="18" charset="0"/>
                <a:cs typeface="Times New Roman" panose="02020603050405020304" pitchFamily="18" charset="0"/>
              </a:rPr>
              <a:t>Kosten des Rechts auf Erteilung von Anordnungen innerhalb eines Unternehmens</a:t>
            </a:r>
          </a:p>
          <a:p>
            <a:pPr marL="914400" lvl="1" indent="-457200">
              <a:buFont typeface="+mj-lt"/>
              <a:buAutoNum type="arabicParenBoth"/>
            </a:pPr>
            <a:endParaRPr lang="de-DE" sz="2000" dirty="0">
              <a:latin typeface="Times New Roman" panose="02020603050405020304" pitchFamily="18" charset="0"/>
              <a:cs typeface="Times New Roman" panose="02020603050405020304" pitchFamily="18" charset="0"/>
            </a:endParaRPr>
          </a:p>
          <a:p>
            <a:pPr marL="914400" lvl="1" indent="-457200">
              <a:buFont typeface="+mj-lt"/>
              <a:buAutoNum type="arabicParenBoth"/>
            </a:pPr>
            <a:r>
              <a:rPr lang="de-DE" sz="2000" b="1" dirty="0">
                <a:latin typeface="Times New Roman" panose="02020603050405020304" pitchFamily="18" charset="0"/>
                <a:cs typeface="Times New Roman" panose="02020603050405020304" pitchFamily="18" charset="0"/>
              </a:rPr>
              <a:t>Politische Transaktionskosten:</a:t>
            </a:r>
            <a:r>
              <a:rPr lang="de-DE" sz="2000" dirty="0">
                <a:latin typeface="Times New Roman" panose="02020603050405020304" pitchFamily="18" charset="0"/>
                <a:cs typeface="Times New Roman" panose="02020603050405020304" pitchFamily="18" charset="0"/>
              </a:rPr>
              <a:t> Kosten, die durch Benutzung des institutionellen Rahmens eines Gemeinwesens entstehen</a:t>
            </a:r>
          </a:p>
          <a:p>
            <a:pPr marL="914400" lvl="1" indent="-457200">
              <a:buFont typeface="+mj-lt"/>
              <a:buAutoNum type="arabicParenBoth"/>
            </a:pPr>
            <a:endParaRPr lang="de-DE" sz="2000" dirty="0">
              <a:latin typeface="Times New Roman" panose="02020603050405020304" pitchFamily="18" charset="0"/>
              <a:cs typeface="Times New Roman" panose="02020603050405020304" pitchFamily="18" charset="0"/>
            </a:endParaRPr>
          </a:p>
          <a:p>
            <a:pPr marL="914400" lvl="1" indent="-457200">
              <a:buFont typeface="+mj-lt"/>
              <a:buAutoNum type="arabicParenBoth"/>
            </a:pPr>
            <a:r>
              <a:rPr lang="de-DE" sz="2000" b="1" dirty="0">
                <a:latin typeface="Times New Roman" panose="02020603050405020304" pitchFamily="18" charset="0"/>
                <a:cs typeface="Times New Roman" panose="02020603050405020304" pitchFamily="18" charset="0"/>
              </a:rPr>
              <a:t>Suchtransaktionskosten:</a:t>
            </a:r>
            <a:r>
              <a:rPr lang="de-DE" sz="2000" dirty="0">
                <a:latin typeface="Times New Roman" panose="02020603050405020304" pitchFamily="18" charset="0"/>
                <a:cs typeface="Times New Roman" panose="02020603050405020304" pitchFamily="18" charset="0"/>
              </a:rPr>
              <a:t> Kosten, die durch das Sammeln von</a:t>
            </a:r>
          </a:p>
          <a:p>
            <a:pPr lvl="1"/>
            <a:r>
              <a:rPr lang="de-DE" sz="2000" dirty="0">
                <a:latin typeface="Times New Roman" panose="02020603050405020304" pitchFamily="18" charset="0"/>
                <a:cs typeface="Times New Roman" panose="02020603050405020304" pitchFamily="18" charset="0"/>
              </a:rPr>
              <a:t>       Informationen im Vorfeld einer Transaktion entstehen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24BFD728-4BDE-AC50-03A7-7CF60517EA8E}"/>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85162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Transaktionskosten – Neue Institutionenökonomie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22166" y="408342"/>
            <a:ext cx="12172950" cy="6217114"/>
          </a:xfrm>
          <a:prstGeom prst="rect">
            <a:avLst/>
          </a:prstGeom>
          <a:noFill/>
        </p:spPr>
        <p:txBody>
          <a:bodyPr wrap="square" rtlCol="0">
            <a:noAutofit/>
          </a:bodyPr>
          <a:lstStyle/>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Menschen haben eine limitierte Kapazität Daten zu verarbeiten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Das menschliche Gehirn kann nur begrenzt Daten verarbeiten und Optimierungsaufgaben durchführen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In der Konsequenz bedeutet dies, dass die Annahme des </a:t>
            </a:r>
            <a:r>
              <a:rPr lang="de-DE" sz="2000" dirty="0" err="1">
                <a:latin typeface="Times New Roman" panose="02020603050405020304" pitchFamily="18" charset="0"/>
                <a:cs typeface="Times New Roman" panose="02020603050405020304" pitchFamily="18" charset="0"/>
              </a:rPr>
              <a:t>Rationalverhaltens</a:t>
            </a:r>
            <a:r>
              <a:rPr lang="de-DE" sz="2000" dirty="0">
                <a:latin typeface="Times New Roman" panose="02020603050405020304" pitchFamily="18" charset="0"/>
                <a:cs typeface="Times New Roman" panose="02020603050405020304" pitchFamily="18" charset="0"/>
              </a:rPr>
              <a:t> aufgrund dieser Limitierung an seine Grenzen stößt,</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bzw. es kann rational sein, aufgrund dieser Erkenntnis sich mit </a:t>
            </a:r>
            <a:r>
              <a:rPr lang="de-DE" sz="2000" i="1" dirty="0">
                <a:latin typeface="Times New Roman" panose="02020603050405020304" pitchFamily="18" charset="0"/>
                <a:cs typeface="Times New Roman" panose="02020603050405020304" pitchFamily="18" charset="0"/>
              </a:rPr>
              <a:t>zufriedenstellenden</a:t>
            </a:r>
            <a:r>
              <a:rPr lang="de-DE" sz="2000" dirty="0">
                <a:latin typeface="Times New Roman" panose="02020603050405020304" pitchFamily="18" charset="0"/>
                <a:cs typeface="Times New Roman" panose="02020603050405020304" pitchFamily="18" charset="0"/>
              </a:rPr>
              <a:t> Ergebnissen zu begnügen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In der Literatur wird dies als </a:t>
            </a:r>
            <a:r>
              <a:rPr lang="de-DE" sz="2000" b="1" dirty="0" err="1">
                <a:latin typeface="Times New Roman" panose="02020603050405020304" pitchFamily="18" charset="0"/>
                <a:cs typeface="Times New Roman" panose="02020603050405020304" pitchFamily="18" charset="0"/>
              </a:rPr>
              <a:t>bounded</a:t>
            </a:r>
            <a:r>
              <a:rPr lang="de-DE" sz="2000" b="1" dirty="0">
                <a:latin typeface="Times New Roman" panose="02020603050405020304" pitchFamily="18" charset="0"/>
                <a:cs typeface="Times New Roman" panose="02020603050405020304" pitchFamily="18" charset="0"/>
              </a:rPr>
              <a:t> </a:t>
            </a:r>
            <a:r>
              <a:rPr lang="de-DE" sz="2000" b="1" dirty="0" err="1">
                <a:latin typeface="Times New Roman" panose="02020603050405020304" pitchFamily="18" charset="0"/>
                <a:cs typeface="Times New Roman" panose="02020603050405020304" pitchFamily="18" charset="0"/>
              </a:rPr>
              <a:t>rationality</a:t>
            </a:r>
            <a:r>
              <a:rPr lang="de-DE" sz="2000" dirty="0">
                <a:latin typeface="Times New Roman" panose="02020603050405020304" pitchFamily="18" charset="0"/>
                <a:cs typeface="Times New Roman" panose="02020603050405020304" pitchFamily="18" charset="0"/>
              </a:rPr>
              <a:t> bezeichnet</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Im traditionellen Sinne ist dies eine Aufwand/Ertrag- oder Kosten/Nutzen-Abwägung</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000" dirty="0">
                <a:latin typeface="Times New Roman" panose="02020603050405020304" pitchFamily="18" charset="0"/>
                <a:cs typeface="Times New Roman" panose="02020603050405020304" pitchFamily="18" charset="0"/>
              </a:rPr>
              <a:t>Der aktuelle extrem schnelle Erfolg und Aufstieg von Internetunternehmen</a:t>
            </a:r>
          </a:p>
          <a:p>
            <a:pPr lvl="1"/>
            <a:r>
              <a:rPr lang="de-DE" sz="2000" dirty="0">
                <a:latin typeface="Times New Roman" panose="02020603050405020304" pitchFamily="18" charset="0"/>
                <a:cs typeface="Times New Roman" panose="02020603050405020304" pitchFamily="18" charset="0"/>
              </a:rPr>
              <a:t>     wie Google, </a:t>
            </a:r>
            <a:r>
              <a:rPr lang="de-DE" sz="2000" dirty="0" err="1">
                <a:latin typeface="Times New Roman" panose="02020603050405020304" pitchFamily="18" charset="0"/>
                <a:cs typeface="Times New Roman" panose="02020603050405020304" pitchFamily="18" charset="0"/>
              </a:rPr>
              <a:t>facebook</a:t>
            </a:r>
            <a:r>
              <a:rPr lang="de-DE" sz="2000" dirty="0">
                <a:latin typeface="Times New Roman" panose="02020603050405020304" pitchFamily="18" charset="0"/>
                <a:cs typeface="Times New Roman" panose="02020603050405020304" pitchFamily="18" charset="0"/>
              </a:rPr>
              <a:t> Amazon und Apple kann auf genau diese Problematik</a:t>
            </a:r>
          </a:p>
          <a:p>
            <a:pPr lvl="1"/>
            <a:r>
              <a:rPr lang="de-DE" sz="2000" dirty="0">
                <a:latin typeface="Times New Roman" panose="02020603050405020304" pitchFamily="18" charset="0"/>
                <a:cs typeface="Times New Roman" panose="02020603050405020304" pitchFamily="18" charset="0"/>
              </a:rPr>
              <a:t>     zurückgeführt werden, denn diese Unternehmen senken in extremen</a:t>
            </a:r>
          </a:p>
          <a:p>
            <a:pPr lvl="1"/>
            <a:r>
              <a:rPr lang="de-DE" sz="2000" dirty="0">
                <a:latin typeface="Times New Roman" panose="02020603050405020304" pitchFamily="18" charset="0"/>
                <a:cs typeface="Times New Roman" panose="02020603050405020304" pitchFamily="18" charset="0"/>
              </a:rPr>
              <a:t>     Ausmaß die Transaktionskosten der menschlichen Gesellschaft </a:t>
            </a:r>
          </a:p>
        </p:txBody>
      </p:sp>
      <p:sp>
        <p:nvSpPr>
          <p:cNvPr id="5" name="Rechteck 4">
            <a:extLst>
              <a:ext uri="{FF2B5EF4-FFF2-40B4-BE49-F238E27FC236}">
                <a16:creationId xmlns:a16="http://schemas.microsoft.com/office/drawing/2014/main" id="{94EB43B3-E372-7B30-E71B-A1F4009B421B}"/>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17456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784335"/>
            <a:ext cx="12172950" cy="4971417"/>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22166" y="1191087"/>
            <a:ext cx="12172950" cy="4971416"/>
          </a:xfrm>
          <a:prstGeom prst="rect">
            <a:avLst/>
          </a:prstGeom>
          <a:noFill/>
        </p:spPr>
        <p:txBody>
          <a:bodyPr wrap="square" rtlCol="0">
            <a:noAutofit/>
          </a:bodyPr>
          <a:lstStyle/>
          <a:p>
            <a:r>
              <a:rPr lang="en-US" sz="2400" i="1" dirty="0">
                <a:latin typeface="Times New Roman" panose="02020603050405020304" pitchFamily="18" charset="0"/>
                <a:cs typeface="Times New Roman" panose="02020603050405020304" pitchFamily="18" charset="0"/>
              </a:rPr>
              <a:t>A transaction occurs when  a good or service is transferred across a  technologically separable interface. One stage of  activity terminates and another begins</a:t>
            </a:r>
          </a:p>
          <a:p>
            <a:r>
              <a:rPr lang="en-US" sz="1200" dirty="0">
                <a:latin typeface="Times New Roman" panose="02020603050405020304" pitchFamily="18" charset="0"/>
                <a:cs typeface="Times New Roman" panose="02020603050405020304" pitchFamily="18" charset="0"/>
              </a:rPr>
              <a:t>(Williamson, O.E. (1985) The Economic Institutions of Capitalism, Springer)</a:t>
            </a:r>
          </a:p>
          <a:p>
            <a:endParaRPr lang="en-US"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Die </a:t>
            </a:r>
            <a:r>
              <a:rPr lang="en-US" sz="2400" dirty="0" err="1">
                <a:latin typeface="Times New Roman" panose="02020603050405020304" pitchFamily="18" charset="0"/>
                <a:cs typeface="Times New Roman" panose="02020603050405020304" pitchFamily="18" charset="0"/>
              </a:rPr>
              <a:t>Betonung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liegt</a:t>
            </a:r>
            <a:r>
              <a:rPr lang="en-US" sz="2400" dirty="0">
                <a:latin typeface="Times New Roman" panose="02020603050405020304" pitchFamily="18" charset="0"/>
                <a:cs typeface="Times New Roman" panose="02020603050405020304" pitchFamily="18" charset="0"/>
              </a:rPr>
              <a:t> auf der </a:t>
            </a:r>
            <a:r>
              <a:rPr lang="en-US" sz="2400" dirty="0" err="1">
                <a:latin typeface="Times New Roman" panose="02020603050405020304" pitchFamily="18" charset="0"/>
                <a:cs typeface="Times New Roman" panose="02020603050405020304" pitchFamily="18" charset="0"/>
              </a:rPr>
              <a:t>materiellen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Übergabe</a:t>
            </a:r>
            <a:r>
              <a:rPr lang="en-US" sz="2400" dirty="0">
                <a:latin typeface="Times New Roman" panose="02020603050405020304" pitchFamily="18" charset="0"/>
                <a:cs typeface="Times New Roman" panose="02020603050405020304" pitchFamily="18" charset="0"/>
              </a:rPr>
              <a:t> von </a:t>
            </a:r>
            <a:r>
              <a:rPr lang="en-US" sz="2400" dirty="0" err="1">
                <a:latin typeface="Times New Roman" panose="02020603050405020304" pitchFamily="18" charset="0"/>
                <a:cs typeface="Times New Roman" panose="02020603050405020304" pitchFamily="18" charset="0"/>
              </a:rPr>
              <a:t>Waren</a:t>
            </a:r>
            <a:r>
              <a:rPr lang="en-US" sz="2400" dirty="0">
                <a:latin typeface="Times New Roman" panose="02020603050405020304" pitchFamily="18" charset="0"/>
                <a:cs typeface="Times New Roman" panose="02020603050405020304" pitchFamily="18" charset="0"/>
              </a:rPr>
              <a:t> und </a:t>
            </a:r>
            <a:r>
              <a:rPr lang="en-US" sz="2400" dirty="0" err="1">
                <a:latin typeface="Times New Roman" panose="02020603050405020304" pitchFamily="18" charset="0"/>
                <a:cs typeface="Times New Roman" panose="02020603050405020304" pitchFamily="18" charset="0"/>
              </a:rPr>
              <a:t>Dienstleistungen</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i="1" spc="35" dirty="0">
                <a:solidFill>
                  <a:srgbClr val="0C0C0C"/>
                </a:solidFill>
                <a:latin typeface="Times New Roman"/>
                <a:cs typeface="Times New Roman"/>
              </a:rPr>
              <a:t>Transactions are </a:t>
            </a:r>
            <a:r>
              <a:rPr lang="en-US" sz="2400" i="1" spc="50" dirty="0">
                <a:solidFill>
                  <a:srgbClr val="0C0C0C"/>
                </a:solidFill>
                <a:latin typeface="Times New Roman"/>
                <a:cs typeface="Times New Roman"/>
              </a:rPr>
              <a:t>the </a:t>
            </a:r>
            <a:r>
              <a:rPr lang="en-US" sz="2400" i="1" spc="55" dirty="0">
                <a:solidFill>
                  <a:srgbClr val="0C0C0C"/>
                </a:solidFill>
                <a:latin typeface="Times New Roman"/>
                <a:cs typeface="Times New Roman"/>
              </a:rPr>
              <a:t>alienation  </a:t>
            </a:r>
            <a:r>
              <a:rPr lang="en-US" sz="2400" i="1" spc="70" dirty="0">
                <a:solidFill>
                  <a:srgbClr val="0C0C0C"/>
                </a:solidFill>
                <a:latin typeface="Times New Roman"/>
                <a:cs typeface="Times New Roman"/>
              </a:rPr>
              <a:t>and </a:t>
            </a:r>
            <a:r>
              <a:rPr lang="en-US" sz="2400" i="1" spc="55" dirty="0">
                <a:solidFill>
                  <a:srgbClr val="0C0C0C"/>
                </a:solidFill>
                <a:latin typeface="Times New Roman"/>
                <a:cs typeface="Times New Roman"/>
              </a:rPr>
              <a:t>acquisition </a:t>
            </a:r>
            <a:r>
              <a:rPr lang="en-US" sz="2400" i="1" spc="50" dirty="0">
                <a:solidFill>
                  <a:srgbClr val="0C0C0C"/>
                </a:solidFill>
                <a:latin typeface="Times New Roman"/>
                <a:cs typeface="Times New Roman"/>
              </a:rPr>
              <a:t>between </a:t>
            </a:r>
            <a:r>
              <a:rPr lang="en-US" sz="2400" i="1" spc="40" dirty="0">
                <a:solidFill>
                  <a:srgbClr val="0C0C0C"/>
                </a:solidFill>
                <a:latin typeface="Times New Roman"/>
                <a:cs typeface="Times New Roman"/>
              </a:rPr>
              <a:t>individuals </a:t>
            </a:r>
            <a:r>
              <a:rPr lang="en-US" sz="2400" i="1" spc="60" dirty="0">
                <a:solidFill>
                  <a:srgbClr val="0C0C0C"/>
                </a:solidFill>
                <a:latin typeface="Times New Roman"/>
                <a:cs typeface="Times New Roman"/>
              </a:rPr>
              <a:t>of the </a:t>
            </a:r>
            <a:r>
              <a:rPr lang="en-US" sz="2400" i="1" spc="40" dirty="0">
                <a:solidFill>
                  <a:srgbClr val="0C0C0C"/>
                </a:solidFill>
                <a:latin typeface="Times New Roman"/>
                <a:cs typeface="Times New Roman"/>
              </a:rPr>
              <a:t>rights </a:t>
            </a:r>
            <a:r>
              <a:rPr lang="en-US" sz="2400" i="1" spc="70" dirty="0">
                <a:solidFill>
                  <a:srgbClr val="0C0C0C"/>
                </a:solidFill>
                <a:latin typeface="Times New Roman"/>
                <a:cs typeface="Times New Roman"/>
              </a:rPr>
              <a:t>or  </a:t>
            </a:r>
            <a:r>
              <a:rPr lang="en-US" sz="2400" i="1" spc="30" dirty="0">
                <a:solidFill>
                  <a:srgbClr val="0C0C0C"/>
                </a:solidFill>
                <a:latin typeface="Times New Roman"/>
                <a:cs typeface="Times New Roman"/>
              </a:rPr>
              <a:t>future </a:t>
            </a:r>
            <a:r>
              <a:rPr lang="en-US" sz="2400" i="1" spc="50" dirty="0">
                <a:solidFill>
                  <a:srgbClr val="0C0C0C"/>
                </a:solidFill>
                <a:latin typeface="Times New Roman"/>
                <a:cs typeface="Times New Roman"/>
              </a:rPr>
              <a:t>ownerships </a:t>
            </a:r>
            <a:r>
              <a:rPr lang="en-US" sz="2400" i="1" spc="60" dirty="0">
                <a:solidFill>
                  <a:srgbClr val="0C0C0C"/>
                </a:solidFill>
                <a:latin typeface="Times New Roman"/>
                <a:cs typeface="Times New Roman"/>
              </a:rPr>
              <a:t>of </a:t>
            </a:r>
            <a:r>
              <a:rPr lang="en-US" sz="2400" i="1" spc="45" dirty="0">
                <a:solidFill>
                  <a:srgbClr val="0C0C0C"/>
                </a:solidFill>
                <a:latin typeface="Times New Roman"/>
                <a:cs typeface="Times New Roman"/>
              </a:rPr>
              <a:t>physical</a:t>
            </a:r>
            <a:r>
              <a:rPr lang="en-US" sz="2400" i="1" spc="345" dirty="0">
                <a:solidFill>
                  <a:srgbClr val="0C0C0C"/>
                </a:solidFill>
                <a:latin typeface="Times New Roman"/>
                <a:cs typeface="Times New Roman"/>
              </a:rPr>
              <a:t> </a:t>
            </a:r>
            <a:r>
              <a:rPr lang="en-US" sz="2400" i="1" spc="80" dirty="0">
                <a:solidFill>
                  <a:srgbClr val="0C0C0C"/>
                </a:solidFill>
                <a:latin typeface="Times New Roman"/>
                <a:cs typeface="Times New Roman"/>
              </a:rPr>
              <a:t>things</a:t>
            </a:r>
            <a:endParaRPr lang="en-US" sz="2400" dirty="0">
              <a:latin typeface="Times New Roman"/>
              <a:cs typeface="Times New Roman"/>
            </a:endParaRPr>
          </a:p>
          <a:p>
            <a:r>
              <a:rPr lang="en-US" sz="1200" spc="60" dirty="0">
                <a:solidFill>
                  <a:srgbClr val="0C0C0C"/>
                </a:solidFill>
                <a:latin typeface="Times New Roman"/>
                <a:cs typeface="Times New Roman"/>
              </a:rPr>
              <a:t>(Commons, J.R. </a:t>
            </a:r>
            <a:r>
              <a:rPr lang="en-US" sz="1200" spc="55" dirty="0">
                <a:solidFill>
                  <a:srgbClr val="0C0C0C"/>
                </a:solidFill>
                <a:latin typeface="Times New Roman"/>
                <a:cs typeface="Times New Roman"/>
              </a:rPr>
              <a:t>(1934) Institutional Economics, New York: Macmillan)</a:t>
            </a:r>
            <a:endParaRPr lang="en-US" sz="12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Die </a:t>
            </a:r>
            <a:r>
              <a:rPr lang="en-US" sz="2400" dirty="0" err="1">
                <a:latin typeface="Times New Roman" panose="02020603050405020304" pitchFamily="18" charset="0"/>
                <a:cs typeface="Times New Roman" panose="02020603050405020304" pitchFamily="18" charset="0"/>
              </a:rPr>
              <a:t>Betonung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liegt</a:t>
            </a:r>
            <a:r>
              <a:rPr lang="en-US" sz="2400" dirty="0">
                <a:latin typeface="Times New Roman" panose="02020603050405020304" pitchFamily="18" charset="0"/>
                <a:cs typeface="Times New Roman" panose="02020603050405020304" pitchFamily="18" charset="0"/>
              </a:rPr>
              <a:t> auf dem </a:t>
            </a:r>
            <a:r>
              <a:rPr lang="en-US" sz="2400" dirty="0" err="1">
                <a:latin typeface="Times New Roman" panose="02020603050405020304" pitchFamily="18" charset="0"/>
                <a:cs typeface="Times New Roman" panose="02020603050405020304" pitchFamily="18" charset="0"/>
              </a:rPr>
              <a:t>immateriellen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Übergang</a:t>
            </a:r>
            <a:r>
              <a:rPr lang="en-US" sz="2400" dirty="0">
                <a:latin typeface="Times New Roman" panose="02020603050405020304" pitchFamily="18" charset="0"/>
                <a:cs typeface="Times New Roman" panose="02020603050405020304" pitchFamily="18" charset="0"/>
              </a:rPr>
              <a:t> von</a:t>
            </a:r>
          </a:p>
          <a:p>
            <a:pPr lvl="1"/>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Rechten</a:t>
            </a:r>
            <a:r>
              <a:rPr lang="en-US" sz="2400" dirty="0">
                <a:latin typeface="Times New Roman" panose="02020603050405020304" pitchFamily="18" charset="0"/>
                <a:cs typeface="Times New Roman" panose="02020603050405020304" pitchFamily="18" charset="0"/>
              </a:rPr>
              <a:t> an </a:t>
            </a:r>
            <a:r>
              <a:rPr lang="en-US" sz="2400" dirty="0" err="1">
                <a:latin typeface="Times New Roman" panose="02020603050405020304" pitchFamily="18" charset="0"/>
                <a:cs typeface="Times New Roman" panose="02020603050405020304" pitchFamily="18" charset="0"/>
              </a:rPr>
              <a:t>Eigentum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oder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Besitz</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einer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Sache</a:t>
            </a:r>
            <a:endParaRPr lang="en-US" sz="24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C45D0A22-F2A2-2AFF-70C9-D480B4AE6C68}"/>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42341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Transaktionskosten – Abschätzung</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22166" y="441795"/>
            <a:ext cx="12172950" cy="6217114"/>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Gehen sie davon aus, dass</a:t>
            </a:r>
          </a:p>
          <a:p>
            <a:endParaRPr lang="de-DE" sz="2000" dirty="0">
              <a:latin typeface="Times New Roman" panose="02020603050405020304" pitchFamily="18" charset="0"/>
              <a:cs typeface="Times New Roman" panose="02020603050405020304" pitchFamily="18" charset="0"/>
            </a:endParaRPr>
          </a:p>
          <a:p>
            <a:pPr marL="971550" lvl="1" indent="-514350">
              <a:buFont typeface="+mj-lt"/>
              <a:buAutoNum type="alphaLcParenR"/>
            </a:pPr>
            <a:r>
              <a:rPr lang="de-DE" sz="2000" dirty="0">
                <a:latin typeface="Times New Roman" panose="02020603050405020304" pitchFamily="18" charset="0"/>
                <a:cs typeface="Times New Roman" panose="02020603050405020304" pitchFamily="18" charset="0"/>
              </a:rPr>
              <a:t>durchschnittlich ca. 10% des Endpreises kalkuliert durch den Hersteller der Konsumgüter und Investitionsgüter auf Transaktionskosten wie Werbung, Vertrieb, Versicherung, Gebühren, </a:t>
            </a:r>
            <a:r>
              <a:rPr lang="de-DE" sz="2000" dirty="0" err="1">
                <a:latin typeface="Times New Roman" panose="02020603050405020304" pitchFamily="18" charset="0"/>
                <a:cs typeface="Times New Roman" panose="02020603050405020304" pitchFamily="18" charset="0"/>
              </a:rPr>
              <a:t>u.ä.</a:t>
            </a:r>
            <a:r>
              <a:rPr lang="de-DE" sz="2000" dirty="0">
                <a:latin typeface="Times New Roman" panose="02020603050405020304" pitchFamily="18" charset="0"/>
                <a:cs typeface="Times New Roman" panose="02020603050405020304" pitchFamily="18" charset="0"/>
              </a:rPr>
              <a:t> zurückzuführen sind,</a:t>
            </a:r>
          </a:p>
          <a:p>
            <a:pPr marL="971550" lvl="1" indent="-514350">
              <a:buFont typeface="+mj-lt"/>
              <a:buAutoNum type="alphaLcParenR"/>
            </a:pPr>
            <a:endParaRPr lang="de-DE" sz="2000" dirty="0">
              <a:latin typeface="Times New Roman" panose="02020603050405020304" pitchFamily="18" charset="0"/>
              <a:cs typeface="Times New Roman" panose="02020603050405020304" pitchFamily="18" charset="0"/>
            </a:endParaRPr>
          </a:p>
          <a:p>
            <a:pPr marL="971550" lvl="1" indent="-514350">
              <a:buFont typeface="+mj-lt"/>
              <a:buAutoNum type="alphaLcParenR"/>
            </a:pPr>
            <a:r>
              <a:rPr lang="de-DE" sz="2000" dirty="0">
                <a:latin typeface="Times New Roman" panose="02020603050405020304" pitchFamily="18" charset="0"/>
                <a:cs typeface="Times New Roman" panose="02020603050405020304" pitchFamily="18" charset="0"/>
              </a:rPr>
              <a:t>die Staatsausgaben zu 100% als Transaktionskosten gewertet werden können.</a:t>
            </a:r>
          </a:p>
          <a:p>
            <a:pPr lvl="1"/>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Wie hoch waren dann die Transaktionskosten in Deutschland im </a:t>
            </a:r>
            <a:r>
              <a:rPr lang="de-DE" sz="2000">
                <a:latin typeface="Times New Roman" panose="02020603050405020304" pitchFamily="18" charset="0"/>
                <a:cs typeface="Times New Roman" panose="02020603050405020304" pitchFamily="18" charset="0"/>
              </a:rPr>
              <a:t>Jahr 2022?</a:t>
            </a:r>
            <a:endParaRPr lang="de-DE" sz="2000" dirty="0">
              <a:latin typeface="Times New Roman" panose="02020603050405020304" pitchFamily="18" charset="0"/>
              <a:cs typeface="Times New Roman" panose="02020603050405020304" pitchFamily="18" charset="0"/>
            </a:endParaRPr>
          </a:p>
          <a:p>
            <a:endParaRPr lang="de-DE" sz="2000" dirty="0">
              <a:latin typeface="Times New Roman" panose="02020603050405020304" pitchFamily="18" charset="0"/>
              <a:cs typeface="Times New Roman" panose="02020603050405020304" pitchFamily="18" charset="0"/>
            </a:endParaRPr>
          </a:p>
          <a:p>
            <a:pPr marL="914400" lvl="1" indent="-457200">
              <a:buFont typeface="+mj-lt"/>
              <a:buAutoNum type="alphaLcParenR" startAt="3"/>
            </a:pPr>
            <a:r>
              <a:rPr lang="de-DE" sz="2000" dirty="0">
                <a:latin typeface="Times New Roman" panose="02020603050405020304" pitchFamily="18" charset="0"/>
                <a:cs typeface="Times New Roman" panose="02020603050405020304" pitchFamily="18" charset="0"/>
              </a:rPr>
              <a:t>Gehen sie weiterhin davon aus, dass aufgrund der Vorleistungen noch einmal Transaktionskosten in Höhe des Anteils der Vorleistungen am Produktionswert hinzukommen.</a:t>
            </a:r>
          </a:p>
          <a:p>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Wie hoch sind dann die Transaktionskosten in Relation zum BIP in Deutschland</a:t>
            </a:r>
          </a:p>
          <a:p>
            <a:r>
              <a:rPr lang="de-DE" sz="2000" dirty="0">
                <a:latin typeface="Times New Roman" panose="02020603050405020304" pitchFamily="18" charset="0"/>
                <a:cs typeface="Times New Roman" panose="02020603050405020304" pitchFamily="18" charset="0"/>
              </a:rPr>
              <a:t>im </a:t>
            </a:r>
            <a:r>
              <a:rPr lang="de-DE" sz="2000">
                <a:latin typeface="Times New Roman" panose="02020603050405020304" pitchFamily="18" charset="0"/>
                <a:cs typeface="Times New Roman" panose="02020603050405020304" pitchFamily="18" charset="0"/>
              </a:rPr>
              <a:t>Jahr 2022?</a:t>
            </a:r>
            <a:endParaRPr lang="de-DE" sz="20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1200" dirty="0">
                <a:latin typeface="Times New Roman" panose="02020603050405020304" pitchFamily="18" charset="0"/>
                <a:cs typeface="Times New Roman" panose="02020603050405020304" pitchFamily="18" charset="0"/>
              </a:rPr>
              <a:t>Vgl. </a:t>
            </a:r>
            <a:r>
              <a:rPr lang="de-DE" sz="1200" dirty="0" err="1">
                <a:latin typeface="Times New Roman" panose="02020603050405020304" pitchFamily="18" charset="0"/>
                <a:cs typeface="Times New Roman" panose="02020603050405020304" pitchFamily="18" charset="0"/>
              </a:rPr>
              <a:t>Furobotn</a:t>
            </a:r>
            <a:r>
              <a:rPr lang="de-DE" sz="1200" dirty="0">
                <a:latin typeface="Times New Roman" panose="02020603050405020304" pitchFamily="18" charset="0"/>
                <a:cs typeface="Times New Roman" panose="02020603050405020304" pitchFamily="18" charset="0"/>
              </a:rPr>
              <a:t> und Richter, Neue Institutionenökonomie, S. 68 (4. Auflage)</a:t>
            </a:r>
          </a:p>
        </p:txBody>
      </p:sp>
      <p:sp>
        <p:nvSpPr>
          <p:cNvPr id="5" name="Rechteck 4">
            <a:extLst>
              <a:ext uri="{FF2B5EF4-FFF2-40B4-BE49-F238E27FC236}">
                <a16:creationId xmlns:a16="http://schemas.microsoft.com/office/drawing/2014/main" id="{4F99CD6B-0D87-DAF8-916A-8048D4B0FC09}"/>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280827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2580</Words>
  <Application>Microsoft Office PowerPoint</Application>
  <PresentationFormat>Breitbild</PresentationFormat>
  <Paragraphs>298</Paragraphs>
  <Slides>24</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24</vt:i4>
      </vt:variant>
    </vt:vector>
  </HeadingPairs>
  <TitlesOfParts>
    <vt:vector size="31" baseType="lpstr">
      <vt:lpstr>Arial</vt:lpstr>
      <vt:lpstr>Calibri</vt:lpstr>
      <vt:lpstr>Calibri Light</vt:lpstr>
      <vt:lpstr>Cambria Math</vt:lpstr>
      <vt:lpstr>Times New Roman</vt:lpstr>
      <vt:lpstr>Wingdings</vt:lpstr>
      <vt:lpstr>Office</vt:lpstr>
      <vt:lpstr>Staatliche Rahmenbedinungen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493</cp:revision>
  <cp:lastPrinted>2022-03-02T23:29:14Z</cp:lastPrinted>
  <dcterms:created xsi:type="dcterms:W3CDTF">2019-02-11T10:45:01Z</dcterms:created>
  <dcterms:modified xsi:type="dcterms:W3CDTF">2023-05-24T10:39:15Z</dcterms:modified>
</cp:coreProperties>
</file>