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704" r:id="rId3"/>
    <p:sldId id="705" r:id="rId4"/>
    <p:sldId id="706" r:id="rId5"/>
    <p:sldId id="707" r:id="rId6"/>
    <p:sldId id="708" r:id="rId7"/>
    <p:sldId id="709" r:id="rId8"/>
    <p:sldId id="710" r:id="rId9"/>
    <p:sldId id="711" r:id="rId10"/>
    <p:sldId id="712" r:id="rId11"/>
    <p:sldId id="713" r:id="rId12"/>
    <p:sldId id="714" r:id="rId13"/>
    <p:sldId id="715" r:id="rId14"/>
    <p:sldId id="716" r:id="rId15"/>
    <p:sldId id="717" r:id="rId16"/>
    <p:sldId id="718" r:id="rId17"/>
    <p:sldId id="719" r:id="rId18"/>
    <p:sldId id="720" r:id="rId19"/>
    <p:sldId id="721" r:id="rId20"/>
    <p:sldId id="722" r:id="rId21"/>
    <p:sldId id="723" r:id="rId22"/>
    <p:sldId id="724" r:id="rId23"/>
    <p:sldId id="725" r:id="rId24"/>
    <p:sldId id="726" r:id="rId25"/>
    <p:sldId id="727" r:id="rId26"/>
    <p:sldId id="728" r:id="rId27"/>
    <p:sldId id="729" r:id="rId28"/>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63" d="100"/>
          <a:sy n="63" d="100"/>
        </p:scale>
        <p:origin x="7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03.05.2023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242778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90329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182864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368676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8506588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8379058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296942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722016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070635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168898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61838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75047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5579060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40639478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3287737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6521760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5817037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29676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489914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862681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156967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759860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208748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11938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902837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378588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03.05.2023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03.05.2023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US" altLang="de-DE" sz="2400" dirty="0">
                <a:ea typeface="ＭＳ Ｐゴシック" pitchFamily="34" charset="-128"/>
              </a:rPr>
              <a:t>Veto-Regel</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1794715" y="523307"/>
            <a:ext cx="7415213" cy="1771650"/>
          </a:xfrm>
          <a:prstGeom prst="rect">
            <a:avLst/>
          </a:prstGeom>
        </p:spPr>
      </p:pic>
      <p:pic>
        <p:nvPicPr>
          <p:cNvPr id="7" name="Grafik 6"/>
          <p:cNvPicPr>
            <a:picLocks noChangeAspect="1"/>
          </p:cNvPicPr>
          <p:nvPr/>
        </p:nvPicPr>
        <p:blipFill>
          <a:blip r:embed="rId4"/>
          <a:stretch>
            <a:fillRect/>
          </a:stretch>
        </p:blipFill>
        <p:spPr>
          <a:xfrm>
            <a:off x="731328" y="2495408"/>
            <a:ext cx="3605213" cy="1771650"/>
          </a:xfrm>
          <a:prstGeom prst="rect">
            <a:avLst/>
          </a:prstGeom>
        </p:spPr>
      </p:pic>
      <p:pic>
        <p:nvPicPr>
          <p:cNvPr id="8" name="Grafik 7"/>
          <p:cNvPicPr>
            <a:picLocks noChangeAspect="1"/>
          </p:cNvPicPr>
          <p:nvPr/>
        </p:nvPicPr>
        <p:blipFill>
          <a:blip r:embed="rId5"/>
          <a:stretch>
            <a:fillRect/>
          </a:stretch>
        </p:blipFill>
        <p:spPr>
          <a:xfrm>
            <a:off x="6756814" y="2495408"/>
            <a:ext cx="3605213" cy="1752600"/>
          </a:xfrm>
          <a:prstGeom prst="rect">
            <a:avLst/>
          </a:prstGeom>
        </p:spPr>
      </p:pic>
      <p:pic>
        <p:nvPicPr>
          <p:cNvPr id="9" name="Grafik 8"/>
          <p:cNvPicPr>
            <a:picLocks noChangeAspect="1"/>
          </p:cNvPicPr>
          <p:nvPr/>
        </p:nvPicPr>
        <p:blipFill>
          <a:blip r:embed="rId6"/>
          <a:stretch>
            <a:fillRect/>
          </a:stretch>
        </p:blipFill>
        <p:spPr>
          <a:xfrm>
            <a:off x="3761131" y="4674927"/>
            <a:ext cx="3605213" cy="1752600"/>
          </a:xfrm>
          <a:prstGeom prst="rect">
            <a:avLst/>
          </a:prstGeom>
        </p:spPr>
      </p:pic>
      <p:sp>
        <p:nvSpPr>
          <p:cNvPr id="10" name="Rechteck 9">
            <a:extLst>
              <a:ext uri="{FF2B5EF4-FFF2-40B4-BE49-F238E27FC236}">
                <a16:creationId xmlns:a16="http://schemas.microsoft.com/office/drawing/2014/main" id="{BAF4CC5F-FD7B-9B6A-A29A-6A84FD0C98B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76300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endParaRPr lang="en-US" sz="2903" dirty="0">
              <a:solidFill>
                <a:sysClr val="windowText" lastClr="000000"/>
              </a:solidFill>
            </a:endParaRPr>
          </a:p>
        </p:txBody>
      </p:sp>
      <p:sp>
        <p:nvSpPr>
          <p:cNvPr id="3" name="Textfeld 2"/>
          <p:cNvSpPr txBox="1"/>
          <p:nvPr/>
        </p:nvSpPr>
        <p:spPr>
          <a:xfrm>
            <a:off x="0" y="690337"/>
            <a:ext cx="10591732" cy="5672333"/>
          </a:xfrm>
          <a:prstGeom prst="rect">
            <a:avLst/>
          </a:prstGeom>
          <a:noFill/>
        </p:spPr>
        <p:txBody>
          <a:bodyPr wrap="square" rtlCol="0">
            <a:noAutofit/>
          </a:bodyPr>
          <a:lstStyle/>
          <a:p>
            <a:r>
              <a:rPr lang="en-US" altLang="de-DE" sz="2177" dirty="0"/>
              <a:t>In </a:t>
            </a:r>
            <a:r>
              <a:rPr lang="en-US" altLang="de-DE" sz="2177" dirty="0" err="1"/>
              <a:t>vielen</a:t>
            </a:r>
            <a:r>
              <a:rPr lang="en-US" altLang="de-DE" sz="2177" dirty="0"/>
              <a:t> </a:t>
            </a:r>
            <a:r>
              <a:rPr lang="en-US" altLang="de-DE" sz="2177" dirty="0" err="1"/>
              <a:t>Abstimmungsmechanismen</a:t>
            </a:r>
            <a:r>
              <a:rPr lang="en-US" altLang="de-DE" sz="2177" dirty="0"/>
              <a:t> </a:t>
            </a:r>
            <a:r>
              <a:rPr lang="en-US" altLang="de-DE" sz="2177" dirty="0" err="1"/>
              <a:t>werden</a:t>
            </a:r>
            <a:r>
              <a:rPr lang="en-US" altLang="de-DE" sz="2177" dirty="0"/>
              <a:t> die </a:t>
            </a:r>
            <a:r>
              <a:rPr lang="en-US" altLang="de-DE" sz="2177" dirty="0" err="1"/>
              <a:t>Abstimmungsberechtigten</a:t>
            </a:r>
            <a:r>
              <a:rPr lang="en-US" altLang="de-DE" sz="2177" dirty="0"/>
              <a:t> </a:t>
            </a:r>
            <a:r>
              <a:rPr lang="en-US" altLang="de-DE" sz="2177" dirty="0" err="1"/>
              <a:t>unterschiedlich</a:t>
            </a:r>
            <a:r>
              <a:rPr lang="en-US" altLang="de-DE" sz="2177" dirty="0"/>
              <a:t> </a:t>
            </a:r>
            <a:r>
              <a:rPr lang="en-US" altLang="de-DE" sz="2177" dirty="0" err="1"/>
              <a:t>behandelt</a:t>
            </a:r>
            <a:r>
              <a:rPr lang="en-US" altLang="de-DE" sz="2177" dirty="0"/>
              <a:t> (</a:t>
            </a:r>
            <a:r>
              <a:rPr lang="en-US" altLang="de-DE" sz="2177" dirty="0" err="1"/>
              <a:t>Bsp</a:t>
            </a:r>
            <a:r>
              <a:rPr lang="en-US" altLang="de-DE" sz="2177" dirty="0"/>
              <a:t>.): </a:t>
            </a:r>
          </a:p>
          <a:p>
            <a:endParaRPr lang="en-US" altLang="de-DE" sz="2177" dirty="0"/>
          </a:p>
          <a:p>
            <a:pPr marL="725851" lvl="1" indent="-311079">
              <a:buFont typeface="Arial" panose="020B0604020202020204" pitchFamily="34" charset="0"/>
              <a:buChar char="•"/>
            </a:pPr>
            <a:r>
              <a:rPr lang="en-US" altLang="de-DE" sz="2177" dirty="0" err="1"/>
              <a:t>Geschworenengericht</a:t>
            </a:r>
            <a:r>
              <a:rPr lang="en-US" altLang="de-DE" sz="2177" dirty="0"/>
              <a:t>:	Falls </a:t>
            </a:r>
            <a:r>
              <a:rPr lang="en-US" altLang="de-DE" sz="2177" dirty="0" err="1"/>
              <a:t>ein</a:t>
            </a:r>
            <a:r>
              <a:rPr lang="en-US" altLang="de-DE" sz="2177" dirty="0"/>
              <a:t> </a:t>
            </a:r>
            <a:r>
              <a:rPr lang="en-US" altLang="de-DE" sz="2177" dirty="0" err="1"/>
              <a:t>Mitglied</a:t>
            </a:r>
            <a:r>
              <a:rPr lang="en-US" altLang="de-DE" sz="2177" dirty="0"/>
              <a:t> auf “</a:t>
            </a:r>
            <a:r>
              <a:rPr lang="en-US" altLang="de-DE" sz="2177" dirty="0" err="1"/>
              <a:t>nicht</a:t>
            </a:r>
            <a:r>
              <a:rPr lang="en-US" altLang="de-DE" sz="2177" dirty="0"/>
              <a:t> </a:t>
            </a:r>
            <a:r>
              <a:rPr lang="en-US" altLang="de-DE" sz="2177" dirty="0" err="1"/>
              <a:t>schuldig</a:t>
            </a:r>
            <a:r>
              <a:rPr lang="en-US" altLang="de-DE" sz="2177" dirty="0"/>
              <a:t>” </a:t>
            </a:r>
            <a:r>
              <a:rPr lang="en-US" altLang="de-DE" sz="2177" dirty="0" err="1"/>
              <a:t>ist</a:t>
            </a:r>
            <a:r>
              <a:rPr lang="en-US" altLang="de-DE" sz="2177" dirty="0"/>
              <a:t> das </a:t>
            </a:r>
            <a:r>
              <a:rPr lang="en-US" altLang="de-DE" sz="2177" dirty="0" err="1"/>
              <a:t>Urteil</a:t>
            </a:r>
            <a:r>
              <a:rPr lang="en-US" altLang="de-DE" sz="2177" dirty="0"/>
              <a:t>                  				“</a:t>
            </a:r>
            <a:r>
              <a:rPr lang="en-US" altLang="de-DE" sz="2177" dirty="0" err="1"/>
              <a:t>nicht</a:t>
            </a:r>
            <a:r>
              <a:rPr lang="en-US" altLang="de-DE" sz="2177" dirty="0"/>
              <a:t> </a:t>
            </a:r>
            <a:r>
              <a:rPr lang="en-US" altLang="de-DE" sz="2177" dirty="0" err="1"/>
              <a:t>schuldig</a:t>
            </a:r>
            <a:r>
              <a:rPr lang="en-US" altLang="de-DE" sz="2177" dirty="0"/>
              <a:t>”</a:t>
            </a:r>
          </a:p>
          <a:p>
            <a:pPr marL="725851" lvl="1" indent="-311079">
              <a:buFont typeface="Arial" panose="020B0604020202020204" pitchFamily="34" charset="0"/>
              <a:buChar char="•"/>
            </a:pPr>
            <a:endParaRPr lang="en-US" altLang="de-DE" sz="2177" dirty="0"/>
          </a:p>
          <a:p>
            <a:pPr marL="725851" lvl="1" indent="-311079">
              <a:buFont typeface="Arial" panose="020B0604020202020204" pitchFamily="34" charset="0"/>
              <a:buChar char="•"/>
            </a:pPr>
            <a:r>
              <a:rPr lang="en-US" altLang="de-DE" sz="2177" dirty="0" err="1"/>
              <a:t>Aktionärsversammlung</a:t>
            </a:r>
            <a:r>
              <a:rPr lang="en-US" altLang="de-DE" sz="2177" dirty="0"/>
              <a:t>:	</a:t>
            </a:r>
            <a:r>
              <a:rPr lang="en-US" altLang="de-DE" sz="2177" dirty="0" err="1"/>
              <a:t>Hält</a:t>
            </a:r>
            <a:r>
              <a:rPr lang="en-US" altLang="de-DE" sz="2177" dirty="0"/>
              <a:t> man </a:t>
            </a:r>
            <a:r>
              <a:rPr lang="en-US" altLang="de-DE" sz="2177" dirty="0" err="1"/>
              <a:t>ein</a:t>
            </a:r>
            <a:r>
              <a:rPr lang="en-US" altLang="de-DE" sz="2177" dirty="0"/>
              <a:t> </a:t>
            </a:r>
            <a:r>
              <a:rPr lang="en-US" altLang="de-DE" sz="2177" dirty="0" err="1"/>
              <a:t>großes</a:t>
            </a:r>
            <a:r>
              <a:rPr lang="en-US" altLang="de-DE" sz="2177" dirty="0"/>
              <a:t> </a:t>
            </a:r>
            <a:r>
              <a:rPr lang="en-US" altLang="de-DE" sz="2177" dirty="0" err="1"/>
              <a:t>Aktienpaket</a:t>
            </a:r>
            <a:r>
              <a:rPr lang="en-US" altLang="de-DE" sz="2177" dirty="0"/>
              <a:t>, hat man auf der JHV </a:t>
            </a:r>
            <a:r>
              <a:rPr lang="en-US" altLang="de-DE" sz="2177" dirty="0" err="1"/>
              <a:t>ein</a:t>
            </a:r>
            <a:r>
              <a:rPr lang="en-US" altLang="de-DE" sz="2177" dirty="0"/>
              <a:t> 				</a:t>
            </a:r>
            <a:r>
              <a:rPr lang="en-US" altLang="de-DE" sz="2177" dirty="0" err="1"/>
              <a:t>stärkeres</a:t>
            </a:r>
            <a:r>
              <a:rPr lang="en-US" altLang="de-DE" sz="2177" dirty="0"/>
              <a:t> </a:t>
            </a:r>
            <a:r>
              <a:rPr lang="en-US" altLang="de-DE" sz="2177" dirty="0" err="1"/>
              <a:t>Gewicht</a:t>
            </a:r>
            <a:r>
              <a:rPr lang="en-US" altLang="de-DE" sz="2177" dirty="0"/>
              <a:t>.</a:t>
            </a:r>
          </a:p>
          <a:p>
            <a:pPr marL="725851" lvl="1" indent="-311079">
              <a:buFont typeface="Arial" panose="020B0604020202020204" pitchFamily="34" charset="0"/>
              <a:buChar char="•"/>
            </a:pPr>
            <a:endParaRPr lang="en-US" altLang="de-DE" sz="2177" dirty="0"/>
          </a:p>
          <a:p>
            <a:pPr marL="725851" lvl="1" indent="-311079">
              <a:buFont typeface="Arial" panose="020B0604020202020204" pitchFamily="34" charset="0"/>
              <a:buChar char="•"/>
            </a:pPr>
            <a:r>
              <a:rPr lang="en-US" altLang="de-DE" sz="2177" dirty="0"/>
              <a:t>EU: </a:t>
            </a:r>
          </a:p>
          <a:p>
            <a:pPr marL="725851" lvl="1" indent="-311079">
              <a:buFont typeface="Arial" panose="020B0604020202020204" pitchFamily="34" charset="0"/>
              <a:buChar char="•"/>
            </a:pPr>
            <a:endParaRPr lang="en-US" altLang="de-DE" sz="2177" dirty="0"/>
          </a:p>
          <a:p>
            <a:pPr marL="1214872" lvl="2" indent="-342900">
              <a:buFont typeface="Wingdings" panose="05000000000000000000" pitchFamily="2" charset="2"/>
              <a:buChar char="Ø"/>
            </a:pPr>
            <a:r>
              <a:rPr lang="en-US" altLang="de-DE" sz="2177" dirty="0" err="1"/>
              <a:t>Größere</a:t>
            </a:r>
            <a:r>
              <a:rPr lang="en-US" altLang="de-DE" sz="2177" dirty="0"/>
              <a:t> </a:t>
            </a:r>
            <a:r>
              <a:rPr lang="en-US" altLang="de-DE" sz="2177" dirty="0" err="1"/>
              <a:t>Länder</a:t>
            </a:r>
            <a:r>
              <a:rPr lang="en-US" altLang="de-DE" sz="2177" dirty="0"/>
              <a:t> </a:t>
            </a:r>
            <a:r>
              <a:rPr lang="en-US" altLang="de-DE" sz="2177" dirty="0" err="1"/>
              <a:t>haben</a:t>
            </a:r>
            <a:r>
              <a:rPr lang="en-US" altLang="de-DE" sz="2177" dirty="0"/>
              <a:t> </a:t>
            </a:r>
            <a:r>
              <a:rPr lang="en-US" altLang="de-DE" sz="2177" dirty="0" err="1"/>
              <a:t>bei</a:t>
            </a:r>
            <a:r>
              <a:rPr lang="en-US" altLang="de-DE" sz="2177" dirty="0"/>
              <a:t> </a:t>
            </a:r>
            <a:r>
              <a:rPr lang="en-US" altLang="de-DE" sz="2177" dirty="0" err="1"/>
              <a:t>einigen</a:t>
            </a:r>
            <a:r>
              <a:rPr lang="en-US" altLang="de-DE" sz="2177" dirty="0"/>
              <a:t> </a:t>
            </a:r>
            <a:r>
              <a:rPr lang="en-US" altLang="de-DE" sz="2177" dirty="0" err="1"/>
              <a:t>Abstimmungen</a:t>
            </a:r>
            <a:r>
              <a:rPr lang="en-US" altLang="de-DE" sz="2177" dirty="0"/>
              <a:t> </a:t>
            </a:r>
            <a:r>
              <a:rPr lang="en-US" altLang="de-DE" sz="2177" dirty="0" err="1"/>
              <a:t>mehr</a:t>
            </a:r>
            <a:r>
              <a:rPr lang="en-US" altLang="de-DE" sz="2177" dirty="0"/>
              <a:t> </a:t>
            </a:r>
            <a:r>
              <a:rPr lang="en-US" altLang="de-DE" sz="2177" dirty="0" err="1"/>
              <a:t>Gewicht</a:t>
            </a:r>
            <a:r>
              <a:rPr lang="en-US" altLang="de-DE" sz="2177" dirty="0"/>
              <a:t>,</a:t>
            </a:r>
          </a:p>
          <a:p>
            <a:pPr marL="1214872" lvl="2" indent="-342900">
              <a:buFont typeface="Wingdings" panose="05000000000000000000" pitchFamily="2" charset="2"/>
              <a:buChar char="Ø"/>
            </a:pPr>
            <a:r>
              <a:rPr lang="en-US" altLang="de-DE" sz="2177" dirty="0" err="1"/>
              <a:t>allerdings</a:t>
            </a:r>
            <a:r>
              <a:rPr lang="en-US" altLang="de-DE" sz="2177" dirty="0"/>
              <a:t> </a:t>
            </a:r>
            <a:r>
              <a:rPr lang="en-US" altLang="de-DE" sz="2177" dirty="0" err="1"/>
              <a:t>sind</a:t>
            </a:r>
            <a:r>
              <a:rPr lang="en-US" altLang="de-DE" sz="2177" dirty="0"/>
              <a:t> in </a:t>
            </a:r>
            <a:r>
              <a:rPr lang="en-US" altLang="de-DE" sz="2177" dirty="0" err="1"/>
              <a:t>großen</a:t>
            </a:r>
            <a:r>
              <a:rPr lang="en-US" altLang="de-DE" sz="2177" dirty="0"/>
              <a:t> </a:t>
            </a:r>
            <a:r>
              <a:rPr lang="en-US" altLang="de-DE" sz="2177" dirty="0" err="1"/>
              <a:t>Ländern</a:t>
            </a:r>
            <a:r>
              <a:rPr lang="en-US" altLang="de-DE" sz="2177" dirty="0"/>
              <a:t> die Pro-Kopf-</a:t>
            </a:r>
            <a:r>
              <a:rPr lang="en-US" altLang="de-DE" sz="2177" dirty="0" err="1"/>
              <a:t>Gewichte</a:t>
            </a:r>
            <a:r>
              <a:rPr lang="en-US" altLang="de-DE" sz="2177" dirty="0"/>
              <a:t> </a:t>
            </a:r>
            <a:r>
              <a:rPr lang="en-US" altLang="de-DE" sz="2177" dirty="0" err="1"/>
              <a:t>niedriger</a:t>
            </a:r>
            <a:endParaRPr lang="en-US" altLang="de-DE" sz="2177" dirty="0"/>
          </a:p>
          <a:p>
            <a:pPr marL="871972" lvl="2"/>
            <a:r>
              <a:rPr lang="en-US" altLang="de-DE" sz="2177" dirty="0"/>
              <a:t>     </a:t>
            </a:r>
            <a:r>
              <a:rPr lang="en-US" altLang="de-DE" sz="2177" dirty="0" err="1"/>
              <a:t>als</a:t>
            </a:r>
            <a:r>
              <a:rPr lang="en-US" altLang="de-DE" sz="2177" dirty="0"/>
              <a:t> in </a:t>
            </a:r>
            <a:r>
              <a:rPr lang="en-US" altLang="de-DE" sz="2177" dirty="0" err="1"/>
              <a:t>kleinen</a:t>
            </a:r>
            <a:r>
              <a:rPr lang="en-US" altLang="de-DE" sz="2177" dirty="0"/>
              <a:t> </a:t>
            </a:r>
            <a:r>
              <a:rPr lang="en-US" altLang="de-DE" sz="2177" dirty="0" err="1"/>
              <a:t>Ländern</a:t>
            </a:r>
            <a:r>
              <a:rPr lang="en-US" altLang="de-DE" sz="2177" dirty="0"/>
              <a:t>. </a:t>
            </a:r>
          </a:p>
          <a:p>
            <a:pPr marL="1214872" lvl="2" indent="-342900">
              <a:buFont typeface="Wingdings" panose="05000000000000000000" pitchFamily="2" charset="2"/>
              <a:buChar char="Ø"/>
            </a:pPr>
            <a:r>
              <a:rPr lang="en-US" altLang="de-DE" sz="2177" dirty="0" err="1"/>
              <a:t>Zudem</a:t>
            </a:r>
            <a:r>
              <a:rPr lang="en-US" altLang="de-DE" sz="2177" dirty="0"/>
              <a:t> gilt </a:t>
            </a:r>
            <a:r>
              <a:rPr lang="en-US" altLang="de-DE" sz="2177" dirty="0" err="1"/>
              <a:t>immer</a:t>
            </a:r>
            <a:r>
              <a:rPr lang="en-US" altLang="de-DE" sz="2177" dirty="0"/>
              <a:t> </a:t>
            </a:r>
            <a:r>
              <a:rPr lang="en-US" altLang="de-DE" sz="2177" dirty="0" err="1"/>
              <a:t>noch</a:t>
            </a:r>
            <a:r>
              <a:rPr lang="en-US" altLang="de-DE" sz="2177" dirty="0"/>
              <a:t> </a:t>
            </a:r>
            <a:r>
              <a:rPr lang="en-US" altLang="de-DE" sz="2177" dirty="0" err="1"/>
              <a:t>bei</a:t>
            </a:r>
            <a:r>
              <a:rPr lang="en-US" altLang="de-DE" sz="2177" dirty="0"/>
              <a:t> </a:t>
            </a:r>
            <a:r>
              <a:rPr lang="en-US" altLang="de-DE" sz="2177" dirty="0" err="1"/>
              <a:t>vielen</a:t>
            </a:r>
            <a:r>
              <a:rPr lang="en-US" altLang="de-DE" sz="2177" dirty="0"/>
              <a:t> </a:t>
            </a:r>
            <a:r>
              <a:rPr lang="en-US" altLang="de-DE" sz="2177" dirty="0" err="1"/>
              <a:t>Abstimmung</a:t>
            </a:r>
            <a:r>
              <a:rPr lang="en-US" altLang="de-DE" sz="2177" dirty="0"/>
              <a:t> der </a:t>
            </a:r>
            <a:r>
              <a:rPr lang="en-US" altLang="de-DE" sz="2177" dirty="0" err="1"/>
              <a:t>Luxemburger</a:t>
            </a:r>
            <a:endParaRPr lang="en-US" altLang="de-DE" sz="2177" dirty="0"/>
          </a:p>
          <a:p>
            <a:pPr marL="871972" lvl="2"/>
            <a:r>
              <a:rPr lang="en-US" altLang="de-DE" sz="2177" dirty="0"/>
              <a:t>	    </a:t>
            </a:r>
            <a:r>
              <a:rPr lang="en-US" altLang="de-DE" sz="2177" dirty="0" err="1"/>
              <a:t>Kompromiss</a:t>
            </a:r>
            <a:r>
              <a:rPr lang="en-US" altLang="de-DE" sz="2177" dirty="0"/>
              <a:t> → </a:t>
            </a:r>
            <a:r>
              <a:rPr lang="en-US" altLang="de-DE" sz="2177" dirty="0" err="1"/>
              <a:t>Vetorecht</a:t>
            </a:r>
            <a:r>
              <a:rPr lang="en-US" altLang="de-DE" sz="2177" dirty="0"/>
              <a:t> </a:t>
            </a:r>
            <a:r>
              <a:rPr lang="en-US" altLang="de-DE" sz="2177" dirty="0" err="1"/>
              <a:t>eines</a:t>
            </a:r>
            <a:r>
              <a:rPr lang="en-US" altLang="de-DE" sz="2177" dirty="0"/>
              <a:t> </a:t>
            </a:r>
            <a:r>
              <a:rPr lang="en-US" altLang="de-DE" sz="2177" dirty="0" err="1"/>
              <a:t>Mitgliedslandes</a:t>
            </a:r>
            <a:endParaRPr lang="en-US" altLang="de-DE" sz="2177" dirty="0"/>
          </a:p>
        </p:txBody>
      </p:sp>
      <p:sp>
        <p:nvSpPr>
          <p:cNvPr id="4" name="Rechteck 3">
            <a:extLst>
              <a:ext uri="{FF2B5EF4-FFF2-40B4-BE49-F238E27FC236}">
                <a16:creationId xmlns:a16="http://schemas.microsoft.com/office/drawing/2014/main" id="{75A90B26-AE58-07DF-CCB0-5C257DE9916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23023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endParaRPr lang="en-US" sz="2903" dirty="0">
              <a:solidFill>
                <a:sysClr val="windowText" lastClr="000000"/>
              </a:solidFill>
            </a:endParaRPr>
          </a:p>
        </p:txBody>
      </p:sp>
      <p:sp>
        <p:nvSpPr>
          <p:cNvPr id="3" name="Textfeld 2"/>
          <p:cNvSpPr txBox="1"/>
          <p:nvPr/>
        </p:nvSpPr>
        <p:spPr>
          <a:xfrm>
            <a:off x="2358705" y="849122"/>
            <a:ext cx="6760443" cy="3658164"/>
          </a:xfrm>
          <a:prstGeom prst="rect">
            <a:avLst/>
          </a:prstGeom>
          <a:noFill/>
        </p:spPr>
        <p:txBody>
          <a:bodyPr wrap="square" rtlCol="0">
            <a:noAutofit/>
          </a:bodyPr>
          <a:lstStyle/>
          <a:p>
            <a:pPr marL="311079" indent="-311079">
              <a:buFont typeface="Arial" panose="020B0604020202020204" pitchFamily="34" charset="0"/>
              <a:buChar char="•"/>
            </a:pPr>
            <a:r>
              <a:rPr lang="en-US" altLang="de-DE" sz="2177" dirty="0" err="1"/>
              <a:t>Jeder</a:t>
            </a:r>
            <a:r>
              <a:rPr lang="en-US" altLang="de-DE" sz="2177" dirty="0"/>
              <a:t> </a:t>
            </a:r>
            <a:r>
              <a:rPr lang="en-US" altLang="de-DE" sz="2177" dirty="0" err="1"/>
              <a:t>Stimmberechtigte</a:t>
            </a:r>
            <a:r>
              <a:rPr lang="en-US" altLang="de-DE" sz="2177" dirty="0"/>
              <a:t> hat </a:t>
            </a:r>
            <a:r>
              <a:rPr lang="en-US" altLang="de-DE" sz="2177" dirty="0" err="1"/>
              <a:t>eine</a:t>
            </a:r>
            <a:r>
              <a:rPr lang="en-US" altLang="de-DE" sz="2177" dirty="0"/>
              <a:t> </a:t>
            </a:r>
            <a:r>
              <a:rPr lang="en-US" altLang="de-DE" sz="2177" dirty="0" err="1"/>
              <a:t>feste</a:t>
            </a:r>
            <a:r>
              <a:rPr lang="en-US" altLang="de-DE" sz="2177" dirty="0"/>
              <a:t> </a:t>
            </a:r>
            <a:r>
              <a:rPr lang="en-US" altLang="de-DE" sz="2177" dirty="0" err="1"/>
              <a:t>Anzahl</a:t>
            </a:r>
            <a:r>
              <a:rPr lang="en-US" altLang="de-DE" sz="2177" dirty="0"/>
              <a:t> von </a:t>
            </a:r>
            <a:r>
              <a:rPr lang="en-US" altLang="de-DE" sz="2177" dirty="0" err="1"/>
              <a:t>Stimmen</a:t>
            </a:r>
            <a:r>
              <a:rPr lang="en-US" altLang="de-DE" sz="2177" dirty="0"/>
              <a:t>, die das </a:t>
            </a:r>
            <a:r>
              <a:rPr lang="en-US" altLang="de-DE" sz="2177" b="1" dirty="0" err="1"/>
              <a:t>Stimmgewicht</a:t>
            </a:r>
            <a:r>
              <a:rPr lang="en-US" altLang="de-DE" sz="2177" dirty="0"/>
              <a:t> </a:t>
            </a:r>
            <a:r>
              <a:rPr lang="en-US" altLang="de-DE" sz="2177" dirty="0" err="1"/>
              <a:t>definieren</a:t>
            </a:r>
            <a:endParaRPr lang="en-US" altLang="de-DE" sz="2177" dirty="0"/>
          </a:p>
          <a:p>
            <a:pPr marL="311079" indent="-311079">
              <a:buFont typeface="Arial" panose="020B0604020202020204" pitchFamily="34" charset="0"/>
              <a:buChar char="•"/>
            </a:pPr>
            <a:endParaRPr lang="en-US" altLang="de-DE" sz="2177" dirty="0"/>
          </a:p>
          <a:p>
            <a:pPr marL="311079" indent="-311079">
              <a:buFont typeface="Arial" panose="020B0604020202020204" pitchFamily="34" charset="0"/>
              <a:buChar char="•"/>
            </a:pPr>
            <a:r>
              <a:rPr lang="en-US" altLang="de-DE" sz="2177" dirty="0"/>
              <a:t>Der </a:t>
            </a:r>
            <a:r>
              <a:rPr lang="en-US" altLang="de-DE" sz="2177" dirty="0" err="1"/>
              <a:t>Einfachheit</a:t>
            </a:r>
            <a:r>
              <a:rPr lang="en-US" altLang="de-DE" sz="2177" dirty="0"/>
              <a:t> </a:t>
            </a:r>
            <a:r>
              <a:rPr lang="en-US" altLang="de-DE" sz="2177" dirty="0" err="1"/>
              <a:t>werden</a:t>
            </a:r>
            <a:r>
              <a:rPr lang="en-US" altLang="de-DE" sz="2177" dirty="0"/>
              <a:t> </a:t>
            </a:r>
            <a:r>
              <a:rPr lang="en-US" altLang="de-DE" sz="2177" dirty="0" err="1"/>
              <a:t>nur</a:t>
            </a:r>
            <a:r>
              <a:rPr lang="en-US" altLang="de-DE" sz="2177" dirty="0"/>
              <a:t> </a:t>
            </a:r>
            <a:r>
              <a:rPr lang="en-US" altLang="de-DE" sz="2177" b="1" dirty="0"/>
              <a:t>ja/nein</a:t>
            </a:r>
            <a:r>
              <a:rPr lang="en-US" altLang="de-DE" sz="2177" dirty="0"/>
              <a:t>- </a:t>
            </a:r>
            <a:r>
              <a:rPr lang="en-US" altLang="de-DE" sz="2177" dirty="0" err="1"/>
              <a:t>Entscheidungen</a:t>
            </a:r>
            <a:r>
              <a:rPr lang="en-US" altLang="de-DE" sz="2177" dirty="0"/>
              <a:t> </a:t>
            </a:r>
            <a:r>
              <a:rPr lang="en-US" altLang="de-DE" sz="2177" dirty="0" err="1"/>
              <a:t>betrachtet</a:t>
            </a:r>
            <a:endParaRPr lang="en-US" altLang="de-DE" sz="2177" dirty="0"/>
          </a:p>
          <a:p>
            <a:pPr marL="311079" indent="-311079">
              <a:buFont typeface="Arial" panose="020B0604020202020204" pitchFamily="34" charset="0"/>
              <a:buChar char="•"/>
            </a:pPr>
            <a:endParaRPr lang="en-US" altLang="de-DE" sz="2177" dirty="0"/>
          </a:p>
          <a:p>
            <a:pPr marL="311079" indent="-311079">
              <a:buFont typeface="Arial" panose="020B0604020202020204" pitchFamily="34" charset="0"/>
              <a:buChar char="•"/>
            </a:pPr>
            <a:r>
              <a:rPr lang="en-US" altLang="de-DE" sz="2177" dirty="0" err="1"/>
              <a:t>Es</a:t>
            </a:r>
            <a:r>
              <a:rPr lang="en-US" altLang="de-DE" sz="2177" dirty="0"/>
              <a:t> </a:t>
            </a:r>
            <a:r>
              <a:rPr lang="en-US" altLang="de-DE" sz="2177" dirty="0" err="1"/>
              <a:t>gibt</a:t>
            </a:r>
            <a:r>
              <a:rPr lang="en-US" altLang="de-DE" sz="2177" dirty="0"/>
              <a:t> </a:t>
            </a:r>
            <a:r>
              <a:rPr lang="en-US" altLang="de-DE" sz="2177" dirty="0" err="1"/>
              <a:t>ein</a:t>
            </a:r>
            <a:r>
              <a:rPr lang="en-US" altLang="de-DE" sz="2177" dirty="0"/>
              <a:t> </a:t>
            </a:r>
            <a:r>
              <a:rPr lang="en-US" altLang="de-DE" sz="2177" dirty="0" err="1"/>
              <a:t>Kriterium</a:t>
            </a:r>
            <a:r>
              <a:rPr lang="en-US" altLang="de-DE" sz="2177" dirty="0"/>
              <a:t>, </a:t>
            </a:r>
            <a:r>
              <a:rPr lang="en-US" altLang="de-DE" sz="2177" dirty="0" err="1"/>
              <a:t>dass</a:t>
            </a:r>
            <a:r>
              <a:rPr lang="en-US" altLang="de-DE" sz="2177" dirty="0"/>
              <a:t> </a:t>
            </a:r>
            <a:r>
              <a:rPr lang="en-US" altLang="de-DE" sz="2177" dirty="0" err="1"/>
              <a:t>bestimmt</a:t>
            </a:r>
            <a:r>
              <a:rPr lang="en-US" altLang="de-DE" sz="2177" dirty="0"/>
              <a:t>, </a:t>
            </a:r>
            <a:r>
              <a:rPr lang="en-US" altLang="de-DE" sz="2177" dirty="0" err="1"/>
              <a:t>ob</a:t>
            </a:r>
            <a:r>
              <a:rPr lang="en-US" altLang="de-DE" sz="2177" dirty="0"/>
              <a:t> ja </a:t>
            </a:r>
            <a:r>
              <a:rPr lang="en-US" altLang="de-DE" sz="2177" dirty="0" err="1"/>
              <a:t>oder</a:t>
            </a:r>
            <a:r>
              <a:rPr lang="en-US" altLang="de-DE" sz="2177" dirty="0"/>
              <a:t> nein </a:t>
            </a:r>
            <a:r>
              <a:rPr lang="en-US" altLang="de-DE" sz="2177" dirty="0" err="1"/>
              <a:t>gewinnt</a:t>
            </a:r>
            <a:r>
              <a:rPr lang="en-US" altLang="de-DE" sz="2177" dirty="0"/>
              <a:t> → </a:t>
            </a:r>
            <a:r>
              <a:rPr lang="en-US" altLang="de-DE" sz="2177" b="1" dirty="0"/>
              <a:t>Quote/Quorum</a:t>
            </a:r>
          </a:p>
        </p:txBody>
      </p:sp>
      <p:sp>
        <p:nvSpPr>
          <p:cNvPr id="4" name="Rechteck 3"/>
          <p:cNvSpPr/>
          <p:nvPr/>
        </p:nvSpPr>
        <p:spPr>
          <a:xfrm>
            <a:off x="2608384" y="3715696"/>
            <a:ext cx="6096000" cy="2828467"/>
          </a:xfrm>
          <a:prstGeom prst="rect">
            <a:avLst/>
          </a:prstGeom>
        </p:spPr>
        <p:txBody>
          <a:bodyPr>
            <a:spAutoFit/>
          </a:bodyPr>
          <a:lstStyle/>
          <a:p>
            <a:pPr marL="107841" algn="ctr">
              <a:defRPr/>
            </a:pPr>
            <a:r>
              <a:rPr lang="en-US" sz="2540" dirty="0" err="1"/>
              <a:t>Schreibweise</a:t>
            </a:r>
            <a:r>
              <a:rPr lang="en-US" sz="2540" dirty="0"/>
              <a:t>:</a:t>
            </a:r>
          </a:p>
          <a:p>
            <a:pPr marL="107841">
              <a:defRPr/>
            </a:pPr>
            <a:endParaRPr lang="en-US" sz="2540" dirty="0"/>
          </a:p>
          <a:p>
            <a:pPr marL="522613" indent="-414772">
              <a:buFont typeface="Arial" panose="020B0604020202020204" pitchFamily="34" charset="0"/>
              <a:buChar char="•"/>
              <a:defRPr/>
            </a:pPr>
            <a:r>
              <a:rPr lang="en-US" sz="2540" dirty="0"/>
              <a:t>[q; a, b, c, …]</a:t>
            </a:r>
          </a:p>
          <a:p>
            <a:pPr marL="829544" lvl="1" indent="-414772">
              <a:buFont typeface="Symbol" panose="05050102010706020507" pitchFamily="18" charset="2"/>
              <a:buChar char="-"/>
              <a:defRPr/>
            </a:pPr>
            <a:r>
              <a:rPr lang="en-US" sz="2540" dirty="0"/>
              <a:t>q: Quote</a:t>
            </a:r>
          </a:p>
          <a:p>
            <a:pPr marL="829544" lvl="1" indent="-414772">
              <a:buFont typeface="Symbol" panose="05050102010706020507" pitchFamily="18" charset="2"/>
              <a:buChar char="-"/>
              <a:defRPr/>
            </a:pPr>
            <a:r>
              <a:rPr lang="en-US" sz="2540" dirty="0"/>
              <a:t>a, b, c, … </a:t>
            </a:r>
            <a:r>
              <a:rPr lang="en-US" sz="2540" dirty="0" err="1"/>
              <a:t>Gewichte</a:t>
            </a:r>
            <a:endParaRPr lang="en-US" sz="2540" dirty="0"/>
          </a:p>
          <a:p>
            <a:pPr marL="829544" lvl="1"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err="1"/>
              <a:t>Beispiel</a:t>
            </a:r>
            <a:r>
              <a:rPr lang="en-US" sz="2540" dirty="0"/>
              <a:t>: [17; 10, 6, 5, 2]</a:t>
            </a:r>
          </a:p>
        </p:txBody>
      </p:sp>
      <p:sp>
        <p:nvSpPr>
          <p:cNvPr id="5" name="Rechteck 4">
            <a:extLst>
              <a:ext uri="{FF2B5EF4-FFF2-40B4-BE49-F238E27FC236}">
                <a16:creationId xmlns:a16="http://schemas.microsoft.com/office/drawing/2014/main" id="{D415F57B-9E75-DE32-1E18-4128BE1178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6552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2854" y="69012"/>
            <a:ext cx="8528538"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a:t>
            </a:r>
            <a:r>
              <a:rPr lang="en-US" sz="2903" b="1" dirty="0" err="1">
                <a:solidFill>
                  <a:sysClr val="windowText" lastClr="000000"/>
                </a:solidFill>
              </a:rPr>
              <a:t>Diktator</a:t>
            </a:r>
            <a:endParaRPr lang="en-US" sz="2903" dirty="0">
              <a:solidFill>
                <a:sysClr val="windowText" lastClr="000000"/>
              </a:solidFill>
            </a:endParaRPr>
          </a:p>
        </p:txBody>
      </p:sp>
      <p:sp>
        <p:nvSpPr>
          <p:cNvPr id="3" name="Textfeld 2"/>
          <p:cNvSpPr txBox="1"/>
          <p:nvPr/>
        </p:nvSpPr>
        <p:spPr>
          <a:xfrm>
            <a:off x="1660634" y="1599918"/>
            <a:ext cx="9426466" cy="3658164"/>
          </a:xfrm>
          <a:prstGeom prst="rect">
            <a:avLst/>
          </a:prstGeom>
          <a:noFill/>
        </p:spPr>
        <p:txBody>
          <a:bodyPr wrap="square" rtlCol="0">
            <a:noAutofit/>
          </a:bodyPr>
          <a:lstStyle/>
          <a:p>
            <a:pPr marL="522613" indent="-414772">
              <a:buFont typeface="Arial" panose="020B0604020202020204" pitchFamily="34" charset="0"/>
              <a:buChar char="•"/>
              <a:defRPr/>
            </a:pPr>
            <a:r>
              <a:rPr lang="en-US" sz="2540" dirty="0" err="1"/>
              <a:t>Ein</a:t>
            </a:r>
            <a:r>
              <a:rPr lang="en-US" sz="2540" dirty="0"/>
              <a:t> </a:t>
            </a:r>
            <a:r>
              <a:rPr lang="en-US" sz="2540" dirty="0" err="1"/>
              <a:t>Diktator</a:t>
            </a:r>
            <a:r>
              <a:rPr lang="en-US" sz="2540" dirty="0"/>
              <a:t> </a:t>
            </a:r>
            <a:r>
              <a:rPr lang="en-US" sz="2540" dirty="0" err="1"/>
              <a:t>vereinigt</a:t>
            </a:r>
            <a:r>
              <a:rPr lang="en-US" sz="2540" dirty="0"/>
              <a:t> </a:t>
            </a:r>
            <a:r>
              <a:rPr lang="en-US" sz="2540" dirty="0" err="1"/>
              <a:t>alle</a:t>
            </a:r>
            <a:r>
              <a:rPr lang="en-US" sz="2540" dirty="0"/>
              <a:t> </a:t>
            </a:r>
            <a:r>
              <a:rPr lang="en-US" sz="2540" dirty="0" err="1"/>
              <a:t>Entscheidungsgewalt</a:t>
            </a:r>
            <a:r>
              <a:rPr lang="en-US" sz="2540" dirty="0"/>
              <a:t> auf </a:t>
            </a:r>
            <a:r>
              <a:rPr lang="en-US" sz="2540" dirty="0" err="1"/>
              <a:t>sich</a:t>
            </a:r>
            <a:r>
              <a:rPr lang="en-US" sz="2540" dirty="0"/>
              <a:t>. </a:t>
            </a:r>
            <a:r>
              <a:rPr lang="en-US" sz="2540" dirty="0" err="1"/>
              <a:t>Nur</a:t>
            </a:r>
            <a:r>
              <a:rPr lang="en-US" sz="2540" dirty="0"/>
              <a:t> </a:t>
            </a:r>
            <a:r>
              <a:rPr lang="en-US" sz="2540" dirty="0" err="1"/>
              <a:t>wenn</a:t>
            </a:r>
            <a:r>
              <a:rPr lang="en-US" sz="2540" dirty="0"/>
              <a:t> </a:t>
            </a:r>
            <a:r>
              <a:rPr lang="en-US" sz="2540" dirty="0" err="1"/>
              <a:t>er</a:t>
            </a:r>
            <a:r>
              <a:rPr lang="en-US" sz="2540" dirty="0"/>
              <a:t> </a:t>
            </a:r>
            <a:r>
              <a:rPr lang="en-US" sz="2540" dirty="0" err="1"/>
              <a:t>zustimmt</a:t>
            </a:r>
            <a:r>
              <a:rPr lang="en-US" sz="2540" dirty="0"/>
              <a:t>, </a:t>
            </a:r>
            <a:r>
              <a:rPr lang="en-US" sz="2540" dirty="0" err="1"/>
              <a:t>kann</a:t>
            </a:r>
            <a:r>
              <a:rPr lang="en-US" sz="2540" dirty="0"/>
              <a:t> </a:t>
            </a:r>
            <a:r>
              <a:rPr lang="en-US" sz="2540" dirty="0" err="1"/>
              <a:t>eine</a:t>
            </a:r>
            <a:r>
              <a:rPr lang="en-US" sz="2540" dirty="0"/>
              <a:t> Alternative </a:t>
            </a:r>
            <a:r>
              <a:rPr lang="en-US" sz="2540" dirty="0" err="1"/>
              <a:t>gewinnen</a:t>
            </a:r>
            <a:r>
              <a:rPr lang="en-US" sz="2540" dirty="0"/>
              <a:t>                                    → </a:t>
            </a:r>
            <a:r>
              <a:rPr lang="en-US" sz="2540" dirty="0" err="1"/>
              <a:t>gegen</a:t>
            </a:r>
            <a:r>
              <a:rPr lang="en-US" sz="2540" dirty="0"/>
              <a:t> den </a:t>
            </a:r>
            <a:r>
              <a:rPr lang="en-US" sz="2540" dirty="0" err="1"/>
              <a:t>Diktator</a:t>
            </a:r>
            <a:r>
              <a:rPr lang="en-US" sz="2540" dirty="0"/>
              <a:t> </a:t>
            </a:r>
            <a:r>
              <a:rPr lang="en-US" sz="2540" dirty="0" err="1"/>
              <a:t>kann</a:t>
            </a:r>
            <a:r>
              <a:rPr lang="en-US" sz="2540" dirty="0"/>
              <a:t> </a:t>
            </a:r>
            <a:r>
              <a:rPr lang="en-US" sz="2540" dirty="0" err="1"/>
              <a:t>keine</a:t>
            </a:r>
            <a:r>
              <a:rPr lang="en-US" sz="2540" dirty="0"/>
              <a:t> </a:t>
            </a:r>
            <a:r>
              <a:rPr lang="en-US" sz="2540" dirty="0" err="1"/>
              <a:t>Entscheidung</a:t>
            </a:r>
            <a:r>
              <a:rPr lang="en-US" sz="2540" dirty="0"/>
              <a:t> </a:t>
            </a:r>
            <a:r>
              <a:rPr lang="en-US" sz="2540" dirty="0" err="1"/>
              <a:t>getroffen</a:t>
            </a:r>
            <a:r>
              <a:rPr lang="en-US" sz="2540" dirty="0"/>
              <a:t> </a:t>
            </a:r>
            <a:r>
              <a:rPr lang="en-US" sz="2540" dirty="0" err="1"/>
              <a:t>werden</a:t>
            </a:r>
            <a:endParaRPr lang="en-US" sz="2540" dirty="0"/>
          </a:p>
          <a:p>
            <a:pPr marL="522613"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a:t>[51; 60, 25, 15]</a:t>
            </a:r>
          </a:p>
          <a:p>
            <a:pPr marL="829544" lvl="1" indent="-414772">
              <a:buFont typeface="Symbol" panose="05050102010706020507" pitchFamily="18" charset="2"/>
              <a:buChar char="-"/>
              <a:defRPr/>
            </a:pPr>
            <a:r>
              <a:rPr lang="en-US" sz="2540" dirty="0"/>
              <a:t>Der </a:t>
            </a:r>
            <a:r>
              <a:rPr lang="en-US" sz="2540" dirty="0" err="1"/>
              <a:t>Spieler</a:t>
            </a:r>
            <a:r>
              <a:rPr lang="en-US" sz="2540" dirty="0"/>
              <a:t> </a:t>
            </a:r>
            <a:r>
              <a:rPr lang="en-US" sz="2540" dirty="0" err="1"/>
              <a:t>mit</a:t>
            </a:r>
            <a:r>
              <a:rPr lang="en-US" sz="2540" dirty="0"/>
              <a:t> </a:t>
            </a:r>
            <a:r>
              <a:rPr lang="en-US" sz="2540" dirty="0" err="1"/>
              <a:t>dem</a:t>
            </a:r>
            <a:r>
              <a:rPr lang="en-US" sz="2540" dirty="0"/>
              <a:t> </a:t>
            </a:r>
            <a:r>
              <a:rPr lang="en-US" sz="2540" dirty="0" err="1"/>
              <a:t>Gewicht</a:t>
            </a:r>
            <a:r>
              <a:rPr lang="en-US" sz="2540" dirty="0"/>
              <a:t> 60 hat </a:t>
            </a:r>
            <a:r>
              <a:rPr lang="en-US" sz="2540" dirty="0" err="1"/>
              <a:t>diktatorische</a:t>
            </a:r>
            <a:r>
              <a:rPr lang="en-US" sz="2540" dirty="0"/>
              <a:t> </a:t>
            </a:r>
            <a:r>
              <a:rPr lang="en-US" sz="2540" dirty="0" err="1"/>
              <a:t>Macht</a:t>
            </a:r>
            <a:endParaRPr lang="en-US" sz="2540" dirty="0"/>
          </a:p>
          <a:p>
            <a:pPr marL="829544" lvl="1"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a:t>[20; 15, 10, 5]</a:t>
            </a:r>
          </a:p>
          <a:p>
            <a:pPr marL="829544" lvl="1" indent="-414772">
              <a:buFont typeface="Symbol" panose="05050102010706020507" pitchFamily="18" charset="2"/>
              <a:buChar char="-"/>
              <a:defRPr/>
            </a:pPr>
            <a:r>
              <a:rPr lang="en-US" sz="2540" dirty="0" err="1"/>
              <a:t>Kein</a:t>
            </a:r>
            <a:r>
              <a:rPr lang="en-US" sz="2540" dirty="0"/>
              <a:t> </a:t>
            </a:r>
            <a:r>
              <a:rPr lang="en-US" sz="2540" dirty="0" err="1"/>
              <a:t>Spieler</a:t>
            </a:r>
            <a:r>
              <a:rPr lang="en-US" sz="2540" dirty="0"/>
              <a:t> </a:t>
            </a:r>
            <a:r>
              <a:rPr lang="en-US" sz="2540" dirty="0" err="1"/>
              <a:t>ist</a:t>
            </a:r>
            <a:r>
              <a:rPr lang="en-US" sz="2540" dirty="0"/>
              <a:t> </a:t>
            </a:r>
            <a:r>
              <a:rPr lang="en-US" sz="2540" dirty="0" err="1"/>
              <a:t>Diktator</a:t>
            </a:r>
            <a:endParaRPr lang="en-US" sz="2540" dirty="0"/>
          </a:p>
          <a:p>
            <a:endParaRPr lang="en-US" altLang="de-DE" sz="2177" b="1" dirty="0"/>
          </a:p>
        </p:txBody>
      </p:sp>
      <p:sp>
        <p:nvSpPr>
          <p:cNvPr id="4" name="Rechteck 3">
            <a:extLst>
              <a:ext uri="{FF2B5EF4-FFF2-40B4-BE49-F238E27FC236}">
                <a16:creationId xmlns:a16="http://schemas.microsoft.com/office/drawing/2014/main" id="{B7D0122E-472E-35A3-4167-D7A6C6059E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36340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Dummy</a:t>
            </a:r>
            <a:endParaRPr lang="en-US" sz="2903" dirty="0">
              <a:solidFill>
                <a:sysClr val="windowText" lastClr="000000"/>
              </a:solidFill>
            </a:endParaRPr>
          </a:p>
        </p:txBody>
      </p:sp>
      <p:sp>
        <p:nvSpPr>
          <p:cNvPr id="3" name="Textfeld 2"/>
          <p:cNvSpPr txBox="1"/>
          <p:nvPr/>
        </p:nvSpPr>
        <p:spPr>
          <a:xfrm>
            <a:off x="2437836" y="1599918"/>
            <a:ext cx="7600584" cy="3658164"/>
          </a:xfrm>
          <a:prstGeom prst="rect">
            <a:avLst/>
          </a:prstGeom>
          <a:noFill/>
        </p:spPr>
        <p:txBody>
          <a:bodyPr wrap="square" rtlCol="0">
            <a:noAutofit/>
          </a:bodyPr>
          <a:lstStyle/>
          <a:p>
            <a:pPr marL="418920" indent="-311079">
              <a:buFont typeface="Arial" panose="020B0604020202020204" pitchFamily="34" charset="0"/>
              <a:buChar char="•"/>
              <a:defRPr/>
            </a:pPr>
            <a:r>
              <a:rPr lang="en-US" sz="2177" dirty="0" err="1"/>
              <a:t>Ein</a:t>
            </a:r>
            <a:r>
              <a:rPr lang="en-US" sz="2177" dirty="0"/>
              <a:t> Dummy </a:t>
            </a:r>
            <a:r>
              <a:rPr lang="en-US" sz="2177" dirty="0" err="1"/>
              <a:t>ist</a:t>
            </a:r>
            <a:r>
              <a:rPr lang="en-US" sz="2177" dirty="0"/>
              <a:t> </a:t>
            </a:r>
            <a:r>
              <a:rPr lang="en-US" sz="2177" dirty="0" err="1"/>
              <a:t>ein</a:t>
            </a:r>
            <a:r>
              <a:rPr lang="en-US" sz="2177" dirty="0"/>
              <a:t> </a:t>
            </a:r>
            <a:r>
              <a:rPr lang="en-US" sz="2177" dirty="0" err="1"/>
              <a:t>Spieler</a:t>
            </a:r>
            <a:r>
              <a:rPr lang="en-US" sz="2177" dirty="0"/>
              <a:t>, </a:t>
            </a:r>
            <a:r>
              <a:rPr lang="en-US" sz="2177" dirty="0" err="1"/>
              <a:t>dessen</a:t>
            </a:r>
            <a:r>
              <a:rPr lang="en-US" sz="2177" dirty="0"/>
              <a:t> </a:t>
            </a:r>
            <a:r>
              <a:rPr lang="en-US" sz="2177" dirty="0" err="1"/>
              <a:t>Abstimmung</a:t>
            </a:r>
            <a:r>
              <a:rPr lang="en-US" sz="2177" dirty="0"/>
              <a:t> </a:t>
            </a:r>
            <a:r>
              <a:rPr lang="en-US" sz="2177" dirty="0" err="1"/>
              <a:t>keine</a:t>
            </a:r>
            <a:r>
              <a:rPr lang="en-US" sz="2177" dirty="0"/>
              <a:t> </a:t>
            </a:r>
            <a:r>
              <a:rPr lang="en-US" sz="2177" dirty="0" err="1"/>
              <a:t>Auswirkung</a:t>
            </a:r>
            <a:r>
              <a:rPr lang="en-US" sz="2177" dirty="0"/>
              <a:t> auf die </a:t>
            </a:r>
            <a:r>
              <a:rPr lang="en-US" sz="2177" err="1"/>
              <a:t>Entscheidung</a:t>
            </a:r>
            <a:r>
              <a:rPr lang="en-US" sz="2177"/>
              <a:t> hat                                           </a:t>
            </a:r>
            <a:r>
              <a:rPr lang="en-US" sz="2177" dirty="0"/>
              <a:t>→ </a:t>
            </a:r>
            <a:r>
              <a:rPr lang="en-US" sz="2177" dirty="0" err="1"/>
              <a:t>werden</a:t>
            </a:r>
            <a:r>
              <a:rPr lang="en-US" sz="2177" dirty="0"/>
              <a:t> </a:t>
            </a:r>
            <a:r>
              <a:rPr lang="en-US" sz="2177" dirty="0" err="1"/>
              <a:t>Koalitionen</a:t>
            </a:r>
            <a:r>
              <a:rPr lang="en-US" sz="2177" dirty="0"/>
              <a:t> </a:t>
            </a:r>
            <a:r>
              <a:rPr lang="en-US" sz="2177" dirty="0" err="1"/>
              <a:t>gebildet</a:t>
            </a:r>
            <a:r>
              <a:rPr lang="en-US" sz="2177" dirty="0"/>
              <a:t>, so </a:t>
            </a:r>
            <a:r>
              <a:rPr lang="en-US" sz="2177" dirty="0" err="1"/>
              <a:t>kann</a:t>
            </a:r>
            <a:r>
              <a:rPr lang="en-US" sz="2177" dirty="0"/>
              <a:t> </a:t>
            </a:r>
            <a:r>
              <a:rPr lang="en-US" sz="2177" dirty="0" err="1"/>
              <a:t>ein</a:t>
            </a:r>
            <a:r>
              <a:rPr lang="en-US" sz="2177" dirty="0"/>
              <a:t> Dummy von </a:t>
            </a:r>
            <a:r>
              <a:rPr lang="en-US" sz="2177" dirty="0" err="1"/>
              <a:t>jeder</a:t>
            </a:r>
            <a:r>
              <a:rPr lang="en-US" sz="2177" dirty="0"/>
              <a:t> </a:t>
            </a:r>
            <a:r>
              <a:rPr lang="en-US" sz="2177" dirty="0" err="1"/>
              <a:t>Koalition</a:t>
            </a:r>
            <a:r>
              <a:rPr lang="en-US" sz="2177" dirty="0"/>
              <a:t> </a:t>
            </a:r>
            <a:r>
              <a:rPr lang="en-US" sz="2177" dirty="0" err="1"/>
              <a:t>entfernt</a:t>
            </a:r>
            <a:r>
              <a:rPr lang="en-US" sz="2177" dirty="0"/>
              <a:t> </a:t>
            </a:r>
            <a:r>
              <a:rPr lang="en-US" sz="2177" dirty="0" err="1"/>
              <a:t>werden</a:t>
            </a:r>
            <a:r>
              <a:rPr lang="en-US" sz="2177" dirty="0"/>
              <a:t>, </a:t>
            </a:r>
            <a:r>
              <a:rPr lang="en-US" sz="2177" dirty="0" err="1"/>
              <a:t>ohne</a:t>
            </a:r>
            <a:r>
              <a:rPr lang="en-US" sz="2177" dirty="0"/>
              <a:t>, </a:t>
            </a:r>
            <a:r>
              <a:rPr lang="en-US" sz="2177" dirty="0" err="1"/>
              <a:t>dass</a:t>
            </a:r>
            <a:r>
              <a:rPr lang="en-US" sz="2177" dirty="0"/>
              <a:t> </a:t>
            </a:r>
            <a:r>
              <a:rPr lang="en-US" sz="2177" dirty="0" err="1"/>
              <a:t>sich</a:t>
            </a:r>
            <a:r>
              <a:rPr lang="en-US" sz="2177" dirty="0"/>
              <a:t> die </a:t>
            </a:r>
            <a:r>
              <a:rPr lang="en-US" sz="2177" dirty="0" err="1"/>
              <a:t>Entscheidung</a:t>
            </a:r>
            <a:r>
              <a:rPr lang="en-US" sz="2177" dirty="0"/>
              <a:t> </a:t>
            </a:r>
            <a:r>
              <a:rPr lang="en-US" sz="2177" dirty="0" err="1"/>
              <a:t>ändert</a:t>
            </a:r>
            <a:r>
              <a:rPr lang="en-US" sz="2177" dirty="0"/>
              <a:t>.</a:t>
            </a:r>
          </a:p>
          <a:p>
            <a:pPr marL="418920"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[51; 26, 26, 26, 22]</a:t>
            </a:r>
          </a:p>
          <a:p>
            <a:pPr marL="725851" lvl="1" indent="-311079">
              <a:buFont typeface="Symbol" panose="05050102010706020507" pitchFamily="18" charset="2"/>
              <a:buChar char="-"/>
              <a:defRPr/>
            </a:pPr>
            <a:r>
              <a:rPr lang="en-US" sz="2177" dirty="0"/>
              <a:t>Der </a:t>
            </a:r>
            <a:r>
              <a:rPr lang="en-US" sz="2177" dirty="0" err="1"/>
              <a:t>Spieler</a:t>
            </a:r>
            <a:r>
              <a:rPr lang="en-US" sz="2177" dirty="0"/>
              <a:t> </a:t>
            </a:r>
            <a:r>
              <a:rPr lang="en-US" sz="2177" dirty="0" err="1"/>
              <a:t>mit</a:t>
            </a:r>
            <a:r>
              <a:rPr lang="en-US" sz="2177" dirty="0"/>
              <a:t> </a:t>
            </a:r>
            <a:r>
              <a:rPr lang="en-US" sz="2177" dirty="0" err="1"/>
              <a:t>dem</a:t>
            </a:r>
            <a:r>
              <a:rPr lang="en-US" sz="2177" dirty="0"/>
              <a:t> </a:t>
            </a:r>
            <a:r>
              <a:rPr lang="en-US" sz="2177" dirty="0" err="1"/>
              <a:t>Gewicht</a:t>
            </a:r>
            <a:r>
              <a:rPr lang="en-US" sz="2177" dirty="0"/>
              <a:t> 22 </a:t>
            </a:r>
            <a:r>
              <a:rPr lang="en-US" sz="2177" dirty="0" err="1"/>
              <a:t>ist</a:t>
            </a:r>
            <a:r>
              <a:rPr lang="en-US" sz="2177" dirty="0"/>
              <a:t> irrelevant.</a:t>
            </a:r>
            <a:endParaRPr lang="en-US" altLang="de-DE" sz="2177" b="1" dirty="0"/>
          </a:p>
        </p:txBody>
      </p:sp>
      <p:sp>
        <p:nvSpPr>
          <p:cNvPr id="4" name="Rechteck 3">
            <a:extLst>
              <a:ext uri="{FF2B5EF4-FFF2-40B4-BE49-F238E27FC236}">
                <a16:creationId xmlns:a16="http://schemas.microsoft.com/office/drawing/2014/main" id="{E3C4FF0E-7F81-0FA2-4B5B-F7907A25B8A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38683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 Veto</a:t>
            </a:r>
            <a:endParaRPr lang="en-US" sz="2903" dirty="0">
              <a:solidFill>
                <a:sysClr val="windowText" lastClr="000000"/>
              </a:solidFill>
            </a:endParaRPr>
          </a:p>
        </p:txBody>
      </p:sp>
      <p:sp>
        <p:nvSpPr>
          <p:cNvPr id="3" name="Textfeld 2"/>
          <p:cNvSpPr txBox="1"/>
          <p:nvPr/>
        </p:nvSpPr>
        <p:spPr>
          <a:xfrm>
            <a:off x="2108227" y="1408532"/>
            <a:ext cx="7600584" cy="3658164"/>
          </a:xfrm>
          <a:prstGeom prst="rect">
            <a:avLst/>
          </a:prstGeom>
          <a:noFill/>
        </p:spPr>
        <p:txBody>
          <a:bodyPr wrap="square" rtlCol="0">
            <a:noAutofit/>
          </a:bodyPr>
          <a:lstStyle/>
          <a:p>
            <a:pPr marL="418920" indent="-311079">
              <a:buFont typeface="Arial" panose="020B0604020202020204" pitchFamily="34" charset="0"/>
              <a:buChar char="•"/>
              <a:defRPr/>
            </a:pPr>
            <a:r>
              <a:rPr lang="en-US" sz="2177" dirty="0" err="1"/>
              <a:t>Ein</a:t>
            </a:r>
            <a:r>
              <a:rPr lang="en-US" sz="2177" dirty="0"/>
              <a:t> </a:t>
            </a:r>
            <a:r>
              <a:rPr lang="en-US" sz="2177" dirty="0" err="1"/>
              <a:t>Spieler</a:t>
            </a:r>
            <a:r>
              <a:rPr lang="en-US" sz="2177" dirty="0"/>
              <a:t>, </a:t>
            </a:r>
            <a:r>
              <a:rPr lang="en-US" sz="2177" dirty="0" err="1"/>
              <a:t>dessen</a:t>
            </a:r>
            <a:r>
              <a:rPr lang="en-US" sz="2177" dirty="0"/>
              <a:t> </a:t>
            </a:r>
            <a:r>
              <a:rPr lang="en-US" sz="2177" dirty="0" err="1"/>
              <a:t>Stimme</a:t>
            </a:r>
            <a:r>
              <a:rPr lang="en-US" sz="2177" dirty="0"/>
              <a:t> </a:t>
            </a:r>
            <a:r>
              <a:rPr lang="en-US" sz="2177" dirty="0" err="1"/>
              <a:t>immer</a:t>
            </a:r>
            <a:r>
              <a:rPr lang="en-US" sz="2177" dirty="0"/>
              <a:t> </a:t>
            </a:r>
            <a:r>
              <a:rPr lang="en-US" sz="2177" dirty="0" err="1"/>
              <a:t>benötigt</a:t>
            </a:r>
            <a:r>
              <a:rPr lang="en-US" sz="2177" dirty="0"/>
              <a:t> </a:t>
            </a:r>
            <a:r>
              <a:rPr lang="en-US" sz="2177" dirty="0" err="1"/>
              <a:t>wird</a:t>
            </a:r>
            <a:r>
              <a:rPr lang="en-US" sz="2177" dirty="0"/>
              <a:t>, um </a:t>
            </a:r>
            <a:r>
              <a:rPr lang="en-US" sz="2177" dirty="0" err="1"/>
              <a:t>eine</a:t>
            </a:r>
            <a:r>
              <a:rPr lang="en-US" sz="2177" dirty="0"/>
              <a:t> </a:t>
            </a:r>
            <a:r>
              <a:rPr lang="en-US" sz="2177" dirty="0" err="1"/>
              <a:t>Entscheidung</a:t>
            </a:r>
            <a:r>
              <a:rPr lang="en-US" sz="2177" dirty="0"/>
              <a:t> </a:t>
            </a:r>
            <a:r>
              <a:rPr lang="en-US" sz="2177" dirty="0" err="1"/>
              <a:t>zu</a:t>
            </a:r>
            <a:r>
              <a:rPr lang="en-US" sz="2177" dirty="0"/>
              <a:t> </a:t>
            </a:r>
            <a:r>
              <a:rPr lang="en-US" sz="2177" dirty="0" err="1"/>
              <a:t>treffen</a:t>
            </a:r>
            <a:r>
              <a:rPr lang="en-US" sz="2177" dirty="0"/>
              <a:t> hat </a:t>
            </a:r>
            <a:r>
              <a:rPr lang="en-US" sz="2177" dirty="0" err="1"/>
              <a:t>ein</a:t>
            </a:r>
            <a:r>
              <a:rPr lang="en-US" sz="2177" dirty="0"/>
              <a:t> </a:t>
            </a:r>
            <a:r>
              <a:rPr lang="en-US" sz="2177" dirty="0" err="1"/>
              <a:t>Vetorecht</a:t>
            </a:r>
            <a:endParaRPr lang="en-US" sz="2177" dirty="0"/>
          </a:p>
          <a:p>
            <a:pPr marL="418920"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[21; 20, 15, 5]</a:t>
            </a:r>
          </a:p>
          <a:p>
            <a:pPr marL="725851" lvl="1" indent="-311079">
              <a:buFont typeface="Symbol" panose="05050102010706020507" pitchFamily="18" charset="2"/>
              <a:buChar char="-"/>
              <a:defRPr/>
            </a:pPr>
            <a:r>
              <a:rPr lang="en-US" sz="2177" dirty="0"/>
              <a:t>Der </a:t>
            </a:r>
            <a:r>
              <a:rPr lang="en-US" sz="2177" dirty="0" err="1"/>
              <a:t>Spieler</a:t>
            </a:r>
            <a:r>
              <a:rPr lang="en-US" sz="2177" dirty="0"/>
              <a:t> </a:t>
            </a:r>
            <a:r>
              <a:rPr lang="en-US" sz="2177" dirty="0" err="1"/>
              <a:t>mit</a:t>
            </a:r>
            <a:r>
              <a:rPr lang="en-US" sz="2177" dirty="0"/>
              <a:t> </a:t>
            </a:r>
            <a:r>
              <a:rPr lang="en-US" sz="2177" dirty="0" err="1"/>
              <a:t>dem</a:t>
            </a:r>
            <a:r>
              <a:rPr lang="en-US" sz="2177" dirty="0"/>
              <a:t> </a:t>
            </a:r>
            <a:r>
              <a:rPr lang="en-US" sz="2177" dirty="0" err="1"/>
              <a:t>Gewicht</a:t>
            </a:r>
            <a:r>
              <a:rPr lang="en-US" sz="2177" dirty="0"/>
              <a:t> 20 hat </a:t>
            </a:r>
            <a:r>
              <a:rPr lang="en-US" sz="2177" dirty="0" err="1"/>
              <a:t>ein</a:t>
            </a:r>
            <a:r>
              <a:rPr lang="en-US" sz="2177" dirty="0"/>
              <a:t> </a:t>
            </a:r>
            <a:r>
              <a:rPr lang="en-US" sz="2177" dirty="0" err="1"/>
              <a:t>Vetorecht</a:t>
            </a:r>
            <a:endParaRPr lang="en-US" sz="2177" dirty="0"/>
          </a:p>
          <a:p>
            <a:pPr marL="725851" lvl="1"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Jury: [12; 1, 1, 1, 1, 1, 1, 1, 1, 1, 1, 1, 1]</a:t>
            </a:r>
          </a:p>
          <a:p>
            <a:pPr marL="725851" lvl="1" indent="-311079">
              <a:buFont typeface="Symbol" panose="05050102010706020507" pitchFamily="18" charset="2"/>
              <a:buChar char="-"/>
              <a:defRPr/>
            </a:pPr>
            <a:r>
              <a:rPr lang="en-US" sz="2177" dirty="0"/>
              <a:t>Da </a:t>
            </a:r>
            <a:r>
              <a:rPr lang="en-US" sz="2177" dirty="0" err="1"/>
              <a:t>alle</a:t>
            </a:r>
            <a:r>
              <a:rPr lang="en-US" sz="2177" dirty="0"/>
              <a:t> </a:t>
            </a:r>
            <a:r>
              <a:rPr lang="en-US" sz="2177" dirty="0" err="1"/>
              <a:t>Mitglieder</a:t>
            </a:r>
            <a:r>
              <a:rPr lang="en-US" sz="2177" dirty="0"/>
              <a:t> </a:t>
            </a:r>
            <a:r>
              <a:rPr lang="en-US" sz="2177" dirty="0" err="1"/>
              <a:t>für</a:t>
            </a:r>
            <a:r>
              <a:rPr lang="en-US" sz="2177" dirty="0"/>
              <a:t> </a:t>
            </a:r>
            <a:r>
              <a:rPr lang="en-US" sz="2177" dirty="0" err="1"/>
              <a:t>einen</a:t>
            </a:r>
            <a:r>
              <a:rPr lang="en-US" sz="2177" dirty="0"/>
              <a:t> </a:t>
            </a:r>
            <a:r>
              <a:rPr lang="en-US" sz="2177" dirty="0" err="1"/>
              <a:t>Beschluss</a:t>
            </a:r>
            <a:r>
              <a:rPr lang="en-US" sz="2177" dirty="0"/>
              <a:t> </a:t>
            </a:r>
            <a:r>
              <a:rPr lang="en-US" sz="2177" dirty="0" err="1"/>
              <a:t>gebraucht</a:t>
            </a:r>
            <a:r>
              <a:rPr lang="en-US" sz="2177" dirty="0"/>
              <a:t> </a:t>
            </a:r>
            <a:r>
              <a:rPr lang="en-US" sz="2177" dirty="0" err="1"/>
              <a:t>werden</a:t>
            </a:r>
            <a:r>
              <a:rPr lang="en-US" sz="2177" dirty="0"/>
              <a:t>, hat </a:t>
            </a:r>
            <a:r>
              <a:rPr lang="en-US" sz="2177" dirty="0" err="1"/>
              <a:t>jeder</a:t>
            </a:r>
            <a:r>
              <a:rPr lang="en-US" sz="2177" dirty="0"/>
              <a:t> </a:t>
            </a:r>
            <a:r>
              <a:rPr lang="en-US" sz="2177" dirty="0" err="1"/>
              <a:t>ein</a:t>
            </a:r>
            <a:r>
              <a:rPr lang="en-US" sz="2177" dirty="0"/>
              <a:t> </a:t>
            </a:r>
            <a:r>
              <a:rPr lang="en-US" sz="2177" dirty="0" err="1"/>
              <a:t>Vetorecht</a:t>
            </a:r>
            <a:endParaRPr lang="en-US" altLang="de-DE" sz="2177" b="1" dirty="0"/>
          </a:p>
        </p:txBody>
      </p:sp>
      <p:sp>
        <p:nvSpPr>
          <p:cNvPr id="4" name="Rechteck 3">
            <a:extLst>
              <a:ext uri="{FF2B5EF4-FFF2-40B4-BE49-F238E27FC236}">
                <a16:creationId xmlns:a16="http://schemas.microsoft.com/office/drawing/2014/main" id="{1149DA7E-E473-B385-926C-0627D864EB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26274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Koalitionen</a:t>
            </a:r>
            <a:endParaRPr lang="en-US" sz="2903" dirty="0">
              <a:solidFill>
                <a:sysClr val="windowText" lastClr="000000"/>
              </a:solidFill>
            </a:endParaRPr>
          </a:p>
        </p:txBody>
      </p:sp>
      <p:sp>
        <p:nvSpPr>
          <p:cNvPr id="3" name="Textfeld 2"/>
          <p:cNvSpPr txBox="1"/>
          <p:nvPr/>
        </p:nvSpPr>
        <p:spPr>
          <a:xfrm>
            <a:off x="1597695" y="1044661"/>
            <a:ext cx="7600584" cy="4768678"/>
          </a:xfrm>
          <a:prstGeom prst="rect">
            <a:avLst/>
          </a:prstGeom>
          <a:noFill/>
        </p:spPr>
        <p:txBody>
          <a:bodyPr wrap="square" rtlCol="0">
            <a:noAutofit/>
          </a:bodyPr>
          <a:lstStyle/>
          <a:p>
            <a:pPr marL="311079" indent="-311079">
              <a:buFont typeface="Arial" panose="020B0604020202020204" pitchFamily="34" charset="0"/>
              <a:buChar char="•"/>
            </a:pPr>
            <a:r>
              <a:rPr lang="en-US" sz="2177" dirty="0" err="1"/>
              <a:t>Koalition</a:t>
            </a:r>
            <a:r>
              <a:rPr lang="en-US" sz="2177" dirty="0"/>
              <a:t>: </a:t>
            </a:r>
            <a:r>
              <a:rPr lang="en-US" sz="2177" dirty="0" err="1"/>
              <a:t>Jede</a:t>
            </a:r>
            <a:r>
              <a:rPr lang="en-US" sz="2177" dirty="0"/>
              <a:t> </a:t>
            </a:r>
            <a:r>
              <a:rPr lang="en-US" sz="2177" dirty="0" err="1"/>
              <a:t>Menge</a:t>
            </a:r>
            <a:r>
              <a:rPr lang="en-US" sz="2177" dirty="0"/>
              <a:t> von </a:t>
            </a:r>
            <a:r>
              <a:rPr lang="en-US" sz="2177" dirty="0" err="1"/>
              <a:t>Spielern</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Gewicht</a:t>
            </a:r>
            <a:r>
              <a:rPr lang="en-US" sz="2177" dirty="0"/>
              <a:t> der </a:t>
            </a:r>
            <a:r>
              <a:rPr lang="en-US" sz="2177" dirty="0" err="1"/>
              <a:t>Koalition</a:t>
            </a:r>
            <a:r>
              <a:rPr lang="en-US" sz="2177" dirty="0"/>
              <a:t>: </a:t>
            </a:r>
            <a:r>
              <a:rPr lang="en-US" sz="2177" dirty="0" err="1"/>
              <a:t>Summe</a:t>
            </a:r>
            <a:r>
              <a:rPr lang="en-US" sz="2177" dirty="0"/>
              <a:t> der </a:t>
            </a:r>
            <a:r>
              <a:rPr lang="en-US" sz="2177" dirty="0" err="1"/>
              <a:t>Einzelgewichte</a:t>
            </a:r>
            <a:r>
              <a:rPr lang="en-US" sz="2177" dirty="0"/>
              <a:t> der </a:t>
            </a:r>
            <a:r>
              <a:rPr lang="en-US" sz="2177" dirty="0" err="1"/>
              <a:t>Mitglieder</a:t>
            </a:r>
            <a:r>
              <a:rPr lang="en-US" sz="2177" dirty="0"/>
              <a:t> der </a:t>
            </a:r>
            <a:r>
              <a:rPr lang="en-US" sz="2177" dirty="0" err="1"/>
              <a:t>Koalition</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Gewinnkoalition</a:t>
            </a:r>
            <a:r>
              <a:rPr lang="en-US" sz="2177" dirty="0"/>
              <a:t>: </a:t>
            </a:r>
            <a:r>
              <a:rPr lang="en-US" sz="2177" dirty="0" err="1"/>
              <a:t>Eine</a:t>
            </a:r>
            <a:r>
              <a:rPr lang="en-US" sz="2177" dirty="0"/>
              <a:t> </a:t>
            </a:r>
            <a:r>
              <a:rPr lang="en-US" sz="2177" dirty="0" err="1"/>
              <a:t>Koalition</a:t>
            </a:r>
            <a:r>
              <a:rPr lang="en-US" sz="2177" dirty="0"/>
              <a:t>, die </a:t>
            </a:r>
            <a:r>
              <a:rPr lang="en-US" sz="2177" dirty="0" err="1"/>
              <a:t>mindestens</a:t>
            </a:r>
            <a:r>
              <a:rPr lang="en-US" sz="2177" dirty="0"/>
              <a:t> </a:t>
            </a:r>
            <a:r>
              <a:rPr lang="en-US" sz="2177" dirty="0" err="1"/>
              <a:t>über</a:t>
            </a:r>
            <a:r>
              <a:rPr lang="en-US" sz="2177" dirty="0"/>
              <a:t> </a:t>
            </a:r>
            <a:r>
              <a:rPr lang="en-US" sz="2177" dirty="0" err="1"/>
              <a:t>ein</a:t>
            </a:r>
            <a:r>
              <a:rPr lang="en-US" sz="2177" dirty="0"/>
              <a:t> </a:t>
            </a:r>
            <a:r>
              <a:rPr lang="en-US" sz="2177" dirty="0" err="1"/>
              <a:t>Gewicht</a:t>
            </a:r>
            <a:r>
              <a:rPr lang="en-US" sz="2177" dirty="0"/>
              <a:t> des Quorums q </a:t>
            </a:r>
            <a:r>
              <a:rPr lang="en-US" sz="2177" dirty="0" err="1"/>
              <a:t>verfügt</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Verlustkoalition</a:t>
            </a:r>
            <a:r>
              <a:rPr lang="en-US" sz="2177" dirty="0"/>
              <a:t>: </a:t>
            </a:r>
            <a:r>
              <a:rPr lang="en-US" sz="2177" dirty="0" err="1"/>
              <a:t>Eine</a:t>
            </a:r>
            <a:r>
              <a:rPr lang="en-US" sz="2177" dirty="0"/>
              <a:t> </a:t>
            </a:r>
            <a:r>
              <a:rPr lang="en-US" sz="2177" dirty="0" err="1"/>
              <a:t>Koalition</a:t>
            </a:r>
            <a:r>
              <a:rPr lang="en-US" sz="2177" dirty="0"/>
              <a:t>, die </a:t>
            </a:r>
            <a:r>
              <a:rPr lang="en-US" sz="2177" dirty="0" err="1"/>
              <a:t>über</a:t>
            </a:r>
            <a:r>
              <a:rPr lang="en-US" sz="2177" dirty="0"/>
              <a:t> </a:t>
            </a:r>
            <a:r>
              <a:rPr lang="en-US" sz="2177" dirty="0" err="1"/>
              <a:t>ein</a:t>
            </a:r>
            <a:r>
              <a:rPr lang="en-US" sz="2177" dirty="0"/>
              <a:t> </a:t>
            </a:r>
            <a:r>
              <a:rPr lang="en-US" sz="2177" dirty="0" err="1"/>
              <a:t>Gewicht</a:t>
            </a:r>
            <a:r>
              <a:rPr lang="en-US" sz="2177" dirty="0"/>
              <a:t> </a:t>
            </a:r>
            <a:r>
              <a:rPr lang="en-US" sz="2177" dirty="0" err="1"/>
              <a:t>weniger</a:t>
            </a:r>
            <a:r>
              <a:rPr lang="en-US" sz="2177" dirty="0"/>
              <a:t> </a:t>
            </a:r>
            <a:r>
              <a:rPr lang="en-US" sz="2177" dirty="0" err="1"/>
              <a:t>als</a:t>
            </a:r>
            <a:r>
              <a:rPr lang="en-US" sz="2177" dirty="0"/>
              <a:t> das Quorum q </a:t>
            </a:r>
            <a:r>
              <a:rPr lang="en-US" sz="2177" dirty="0" err="1"/>
              <a:t>verfügt</a:t>
            </a:r>
            <a:endParaRPr lang="en-US" sz="2177" dirty="0"/>
          </a:p>
          <a:p>
            <a:pPr marL="311079" indent="-311079">
              <a:buFont typeface="Arial" panose="020B0604020202020204" pitchFamily="34" charset="0"/>
              <a:buChar char="•"/>
            </a:pPr>
            <a:endParaRPr lang="en-US" sz="2177" dirty="0"/>
          </a:p>
        </p:txBody>
      </p:sp>
      <p:sp>
        <p:nvSpPr>
          <p:cNvPr id="7" name="Rechteck 6">
            <a:extLst>
              <a:ext uri="{FF2B5EF4-FFF2-40B4-BE49-F238E27FC236}">
                <a16:creationId xmlns:a16="http://schemas.microsoft.com/office/drawing/2014/main" id="{68D4F706-B8E0-B4F9-B853-C8633A78BEE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05725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10779"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Koalitionen</a:t>
            </a:r>
            <a:endParaRPr lang="en-US" sz="2903" dirty="0">
              <a:solidFill>
                <a:sysClr val="windowText" lastClr="000000"/>
              </a:solidFill>
            </a:endParaRPr>
          </a:p>
        </p:txBody>
      </p:sp>
      <p:sp>
        <p:nvSpPr>
          <p:cNvPr id="3" name="Textfeld 2"/>
          <p:cNvSpPr txBox="1"/>
          <p:nvPr/>
        </p:nvSpPr>
        <p:spPr>
          <a:xfrm>
            <a:off x="2130307" y="1542805"/>
            <a:ext cx="6760443" cy="3658164"/>
          </a:xfrm>
          <a:prstGeom prst="rect">
            <a:avLst/>
          </a:prstGeom>
          <a:noFill/>
        </p:spPr>
        <p:txBody>
          <a:bodyPr wrap="square" rtlCol="0">
            <a:noAutofit/>
          </a:bodyPr>
          <a:lstStyle/>
          <a:p>
            <a:r>
              <a:rPr lang="en-US" sz="2540" dirty="0" err="1"/>
              <a:t>Beispiel</a:t>
            </a:r>
            <a:r>
              <a:rPr lang="en-US" sz="2540" dirty="0"/>
              <a:t>:	 [87; 58, 31, 31, 28, 21, 2, 2]:</a:t>
            </a:r>
          </a:p>
          <a:p>
            <a:endParaRPr lang="en-US" altLang="de-DE" sz="2540" dirty="0">
              <a:ea typeface="ＭＳ Ｐゴシック" pitchFamily="34" charset="-128"/>
            </a:endParaRPr>
          </a:p>
          <a:p>
            <a:r>
              <a:rPr lang="en-US" altLang="de-DE" sz="2540" dirty="0">
                <a:ea typeface="ＭＳ Ｐゴシック" pitchFamily="34" charset="-128"/>
              </a:rPr>
              <a:t>→ {P2, P3, P5} </a:t>
            </a:r>
            <a:r>
              <a:rPr lang="en-US" altLang="de-DE" sz="2540" dirty="0" err="1">
                <a:ea typeface="ＭＳ Ｐゴシック" pitchFamily="34" charset="-128"/>
              </a:rPr>
              <a:t>Gewinn</a:t>
            </a:r>
            <a:r>
              <a:rPr lang="en-US" altLang="de-DE" sz="2540" dirty="0">
                <a:ea typeface="ＭＳ Ｐゴシック" pitchFamily="34" charset="-128"/>
              </a:rPr>
              <a:t>/</a:t>
            </a:r>
            <a:r>
              <a:rPr lang="en-US" altLang="de-DE" sz="2540" dirty="0" err="1">
                <a:ea typeface="ＭＳ Ｐゴシック" pitchFamily="34" charset="-128"/>
              </a:rPr>
              <a:t>Verlust</a:t>
            </a:r>
            <a:r>
              <a:rPr lang="en-US" altLang="de-DE" sz="2540" dirty="0">
                <a:ea typeface="ＭＳ Ｐゴシック" pitchFamily="34" charset="-128"/>
              </a:rPr>
              <a:t>?</a:t>
            </a:r>
          </a:p>
          <a:p>
            <a:endParaRPr lang="en-US" altLang="de-DE" sz="2540" dirty="0">
              <a:ea typeface="ＭＳ Ｐゴシック" pitchFamily="34" charset="-128"/>
            </a:endParaRPr>
          </a:p>
          <a:p>
            <a:r>
              <a:rPr lang="en-US" altLang="de-DE" sz="2540" dirty="0">
                <a:ea typeface="ＭＳ Ｐゴシック" pitchFamily="34" charset="-128"/>
              </a:rPr>
              <a:t>→ {P1, P4, P5, P6} </a:t>
            </a:r>
            <a:r>
              <a:rPr lang="en-US" altLang="de-DE" sz="2540" dirty="0" err="1">
                <a:ea typeface="ＭＳ Ｐゴシック" pitchFamily="34" charset="-128"/>
              </a:rPr>
              <a:t>Gewinn</a:t>
            </a:r>
            <a:r>
              <a:rPr lang="en-US" altLang="de-DE" sz="2540" dirty="0">
                <a:ea typeface="ＭＳ Ｐゴシック" pitchFamily="34" charset="-128"/>
              </a:rPr>
              <a:t>/</a:t>
            </a:r>
            <a:r>
              <a:rPr lang="en-US" altLang="de-DE" sz="2540" dirty="0" err="1">
                <a:ea typeface="ＭＳ Ｐゴシック" pitchFamily="34" charset="-128"/>
              </a:rPr>
              <a:t>Verlust</a:t>
            </a:r>
            <a:r>
              <a:rPr lang="en-US" altLang="de-DE" sz="2540" dirty="0">
                <a:ea typeface="ＭＳ Ｐゴシック" pitchFamily="34" charset="-128"/>
              </a:rPr>
              <a:t>?</a:t>
            </a:r>
          </a:p>
          <a:p>
            <a:endParaRPr lang="en-US" altLang="de-DE" sz="2540" dirty="0">
              <a:ea typeface="ＭＳ Ｐゴシック" pitchFamily="34" charset="-128"/>
            </a:endParaRPr>
          </a:p>
          <a:p>
            <a:r>
              <a:rPr lang="en-US" altLang="de-DE" sz="2540" dirty="0" err="1">
                <a:ea typeface="ＭＳ Ｐゴシック" pitchFamily="34" charset="-128"/>
              </a:rPr>
              <a:t>Wie</a:t>
            </a:r>
            <a:r>
              <a:rPr lang="en-US" altLang="de-DE" sz="2540" dirty="0">
                <a:ea typeface="ＭＳ Ｐゴシック" pitchFamily="34" charset="-128"/>
              </a:rPr>
              <a:t> </a:t>
            </a:r>
            <a:r>
              <a:rPr lang="en-US" altLang="de-DE" sz="2540" dirty="0" err="1">
                <a:ea typeface="ＭＳ Ｐゴシック" pitchFamily="34" charset="-128"/>
              </a:rPr>
              <a:t>viele</a:t>
            </a:r>
            <a:r>
              <a:rPr lang="en-US" altLang="de-DE" sz="2540" dirty="0">
                <a:ea typeface="ＭＳ Ｐゴシック" pitchFamily="34" charset="-128"/>
              </a:rPr>
              <a:t> </a:t>
            </a:r>
            <a:r>
              <a:rPr lang="en-US" altLang="de-DE" sz="2540" dirty="0" err="1">
                <a:ea typeface="ＭＳ Ｐゴシック" pitchFamily="34" charset="-128"/>
              </a:rPr>
              <a:t>mögliche</a:t>
            </a:r>
            <a:r>
              <a:rPr lang="en-US" altLang="de-DE" sz="2540" dirty="0">
                <a:ea typeface="ＭＳ Ｐゴシック" pitchFamily="34" charset="-128"/>
              </a:rPr>
              <a:t> </a:t>
            </a:r>
            <a:r>
              <a:rPr lang="en-US" altLang="de-DE" sz="2540" dirty="0" err="1">
                <a:ea typeface="ＭＳ Ｐゴシック" pitchFamily="34" charset="-128"/>
              </a:rPr>
              <a:t>Koalitionen</a:t>
            </a:r>
            <a:r>
              <a:rPr lang="en-US" altLang="de-DE" sz="2540" dirty="0">
                <a:ea typeface="ＭＳ Ｐゴシック" pitchFamily="34" charset="-128"/>
              </a:rPr>
              <a:t> </a:t>
            </a:r>
            <a:r>
              <a:rPr lang="en-US" altLang="de-DE" sz="2540" dirty="0" err="1">
                <a:ea typeface="ＭＳ Ｐゴシック" pitchFamily="34" charset="-128"/>
              </a:rPr>
              <a:t>gibt</a:t>
            </a:r>
            <a:r>
              <a:rPr lang="en-US" altLang="de-DE" sz="2540" dirty="0">
                <a:ea typeface="ＭＳ Ｐゴシック" pitchFamily="34" charset="-128"/>
              </a:rPr>
              <a:t> </a:t>
            </a:r>
            <a:r>
              <a:rPr lang="en-US" altLang="de-DE" sz="2540" dirty="0" err="1">
                <a:ea typeface="ＭＳ Ｐゴシック" pitchFamily="34" charset="-128"/>
              </a:rPr>
              <a:t>es</a:t>
            </a:r>
            <a:r>
              <a:rPr lang="en-US" altLang="de-DE" sz="2540" dirty="0">
                <a:ea typeface="ＭＳ Ｐゴシック" pitchFamily="34" charset="-128"/>
              </a:rPr>
              <a:t>?</a:t>
            </a:r>
          </a:p>
          <a:p>
            <a:endParaRPr lang="en-US" altLang="de-DE" sz="2540" dirty="0">
              <a:ea typeface="ＭＳ Ｐゴシック" pitchFamily="34" charset="-128"/>
            </a:endParaRPr>
          </a:p>
          <a:p>
            <a:endParaRPr lang="en-GB" altLang="de-DE" sz="2540" dirty="0">
              <a:ea typeface="ＭＳ Ｐゴシック" pitchFamily="34" charset="-128"/>
            </a:endParaRPr>
          </a:p>
        </p:txBody>
      </p:sp>
      <p:sp>
        <p:nvSpPr>
          <p:cNvPr id="7" name="Rechteck 6">
            <a:extLst>
              <a:ext uri="{FF2B5EF4-FFF2-40B4-BE49-F238E27FC236}">
                <a16:creationId xmlns:a16="http://schemas.microsoft.com/office/drawing/2014/main" id="{39E48731-020C-5381-5E0F-97E002F27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49146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Koalitionstableau</a:t>
            </a:r>
            <a:endParaRPr lang="en-US" sz="2903" dirty="0">
              <a:solidFill>
                <a:sysClr val="windowText" lastClr="000000"/>
              </a:solidFill>
            </a:endParaRPr>
          </a:p>
        </p:txBody>
      </p:sp>
      <p:sp>
        <p:nvSpPr>
          <p:cNvPr id="3" name="Textfeld 2"/>
          <p:cNvSpPr txBox="1"/>
          <p:nvPr/>
        </p:nvSpPr>
        <p:spPr>
          <a:xfrm>
            <a:off x="981175" y="1057657"/>
            <a:ext cx="6760443" cy="522595"/>
          </a:xfrm>
          <a:prstGeom prst="rect">
            <a:avLst/>
          </a:prstGeom>
          <a:noFill/>
        </p:spPr>
        <p:txBody>
          <a:bodyPr wrap="square" rtlCol="0">
            <a:noAutofit/>
          </a:bodyPr>
          <a:lstStyle/>
          <a:p>
            <a:r>
              <a:rPr lang="en-GB" sz="2903" dirty="0" err="1">
                <a:ea typeface="ＭＳ Ｐゴシック" pitchFamily="34" charset="-128"/>
              </a:rPr>
              <a:t>Beispiel</a:t>
            </a:r>
            <a:r>
              <a:rPr lang="en-GB" sz="2903" dirty="0">
                <a:ea typeface="ＭＳ Ｐゴシック" pitchFamily="34" charset="-128"/>
              </a:rPr>
              <a:t> </a:t>
            </a:r>
            <a:r>
              <a:rPr lang="de-DE" sz="2903" dirty="0"/>
              <a:t>[12;8, 5, 5, 4].</a:t>
            </a:r>
            <a:endParaRPr lang="en-GB" altLang="de-DE" sz="2903" dirty="0">
              <a:ea typeface="ＭＳ Ｐゴシック" pitchFamily="34" charset="-128"/>
            </a:endParaRPr>
          </a:p>
        </p:txBody>
      </p:sp>
      <p:graphicFrame>
        <p:nvGraphicFramePr>
          <p:cNvPr id="4" name="Tabelle 3"/>
          <p:cNvGraphicFramePr>
            <a:graphicFrameLocks noGrp="1"/>
          </p:cNvGraphicFramePr>
          <p:nvPr>
            <p:extLst>
              <p:ext uri="{D42A27DB-BD31-4B8C-83A1-F6EECF244321}">
                <p14:modId xmlns:p14="http://schemas.microsoft.com/office/powerpoint/2010/main" val="3360920773"/>
              </p:ext>
            </p:extLst>
          </p:nvPr>
        </p:nvGraphicFramePr>
        <p:xfrm>
          <a:off x="1177149" y="1710901"/>
          <a:ext cx="6096639" cy="3027771"/>
        </p:xfrm>
        <a:graphic>
          <a:graphicData uri="http://schemas.openxmlformats.org/drawingml/2006/table">
            <a:tbl>
              <a:tblPr firstRow="1" bandRow="1">
                <a:tableStyleId>{5940675A-B579-460E-94D1-54222C63F5DA}</a:tableStyleId>
              </a:tblPr>
              <a:tblGrid>
                <a:gridCol w="2032213">
                  <a:extLst>
                    <a:ext uri="{9D8B030D-6E8A-4147-A177-3AD203B41FA5}">
                      <a16:colId xmlns:a16="http://schemas.microsoft.com/office/drawing/2014/main" val="20000"/>
                    </a:ext>
                  </a:extLst>
                </a:gridCol>
                <a:gridCol w="2032213">
                  <a:extLst>
                    <a:ext uri="{9D8B030D-6E8A-4147-A177-3AD203B41FA5}">
                      <a16:colId xmlns:a16="http://schemas.microsoft.com/office/drawing/2014/main" val="20001"/>
                    </a:ext>
                  </a:extLst>
                </a:gridCol>
                <a:gridCol w="2032213">
                  <a:extLst>
                    <a:ext uri="{9D8B030D-6E8A-4147-A177-3AD203B41FA5}">
                      <a16:colId xmlns:a16="http://schemas.microsoft.com/office/drawing/2014/main" val="20002"/>
                    </a:ext>
                  </a:extLst>
                </a:gridCol>
              </a:tblGrid>
              <a:tr h="336419">
                <a:tc>
                  <a:txBody>
                    <a:bodyPr/>
                    <a:lstStyle/>
                    <a:p>
                      <a:r>
                        <a:rPr lang="de-DE" sz="1600" b="0" i="0" u="none" strike="noStrike" baseline="0" dirty="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Gewicht</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sp>
        <p:nvSpPr>
          <p:cNvPr id="5" name="Rechteck 4">
            <a:extLst>
              <a:ext uri="{FF2B5EF4-FFF2-40B4-BE49-F238E27FC236}">
                <a16:creationId xmlns:a16="http://schemas.microsoft.com/office/drawing/2014/main" id="{2E5CCCE4-9C64-0378-65E4-E265554AE89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38038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Äquivalenz</a:t>
            </a:r>
            <a:r>
              <a:rPr lang="en-US" sz="2903" dirty="0"/>
              <a:t> von </a:t>
            </a:r>
            <a:r>
              <a:rPr lang="en-US" sz="2903" dirty="0" err="1"/>
              <a:t>Stimmgewichten</a:t>
            </a:r>
            <a:endParaRPr lang="en-US" sz="2903" dirty="0">
              <a:solidFill>
                <a:sysClr val="windowText" lastClr="000000"/>
              </a:solidFill>
            </a:endParaRPr>
          </a:p>
        </p:txBody>
      </p:sp>
      <p:sp>
        <p:nvSpPr>
          <p:cNvPr id="3" name="Textfeld 2"/>
          <p:cNvSpPr txBox="1"/>
          <p:nvPr/>
        </p:nvSpPr>
        <p:spPr>
          <a:xfrm>
            <a:off x="2437836" y="1599918"/>
            <a:ext cx="7773598" cy="3658164"/>
          </a:xfrm>
          <a:prstGeom prst="rect">
            <a:avLst/>
          </a:prstGeom>
          <a:noFill/>
        </p:spPr>
        <p:txBody>
          <a:bodyPr wrap="square" rtlCol="0">
            <a:noAutofit/>
          </a:bodyPr>
          <a:lstStyle/>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Zwei</a:t>
            </a:r>
            <a:r>
              <a:rPr lang="en-US" sz="2540" dirty="0"/>
              <a:t> </a:t>
            </a:r>
            <a:r>
              <a:rPr lang="en-US" sz="2540" dirty="0" err="1"/>
              <a:t>Stimmgewichtungen</a:t>
            </a:r>
            <a:r>
              <a:rPr lang="en-US" sz="2540" dirty="0"/>
              <a:t> </a:t>
            </a:r>
            <a:r>
              <a:rPr lang="en-US" sz="2540" dirty="0" err="1"/>
              <a:t>sind</a:t>
            </a:r>
            <a:r>
              <a:rPr lang="en-US" sz="2540" dirty="0"/>
              <a:t> </a:t>
            </a:r>
            <a:r>
              <a:rPr lang="en-US" sz="2540" dirty="0" err="1"/>
              <a:t>dann</a:t>
            </a:r>
            <a:r>
              <a:rPr lang="en-US" sz="2540" dirty="0"/>
              <a:t> </a:t>
            </a:r>
            <a:r>
              <a:rPr lang="en-US" sz="2540" dirty="0" err="1"/>
              <a:t>äquivalent</a:t>
            </a:r>
            <a:r>
              <a:rPr lang="en-US" sz="2540" dirty="0"/>
              <a:t>, </a:t>
            </a:r>
            <a:r>
              <a:rPr lang="en-US" sz="2540" dirty="0" err="1"/>
              <a:t>wenn</a:t>
            </a:r>
            <a:r>
              <a:rPr lang="en-US" sz="2540" dirty="0"/>
              <a:t> </a:t>
            </a:r>
            <a:r>
              <a:rPr lang="en-US" sz="2540" dirty="0" err="1"/>
              <a:t>jeweils</a:t>
            </a:r>
            <a:r>
              <a:rPr lang="en-US" sz="2540" dirty="0"/>
              <a:t> die </a:t>
            </a:r>
            <a:r>
              <a:rPr lang="en-US" sz="2540" dirty="0" err="1"/>
              <a:t>gleichen</a:t>
            </a:r>
            <a:r>
              <a:rPr lang="en-US" sz="2540" dirty="0"/>
              <a:t> </a:t>
            </a:r>
            <a:r>
              <a:rPr lang="en-US" sz="2540" dirty="0" err="1"/>
              <a:t>Koalitionen</a:t>
            </a:r>
            <a:r>
              <a:rPr lang="en-US" sz="2540" dirty="0"/>
              <a:t> </a:t>
            </a:r>
            <a:r>
              <a:rPr lang="en-US" sz="2540" dirty="0" err="1"/>
              <a:t>gewinnen</a:t>
            </a:r>
            <a:endParaRPr lang="en-US"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Beispiel</a:t>
            </a:r>
            <a:r>
              <a:rPr lang="en-US" sz="2540" dirty="0"/>
              <a:t>: </a:t>
            </a:r>
            <a:r>
              <a:rPr lang="en-US" sz="2540" dirty="0" err="1"/>
              <a:t>Vergleichen</a:t>
            </a:r>
            <a:r>
              <a:rPr lang="en-US" sz="2540" dirty="0"/>
              <a:t> </a:t>
            </a:r>
            <a:r>
              <a:rPr lang="en-US" sz="2540" dirty="0" err="1"/>
              <a:t>Sie</a:t>
            </a:r>
            <a:r>
              <a:rPr lang="en-US" sz="2540" dirty="0"/>
              <a:t> </a:t>
            </a:r>
            <a:r>
              <a:rPr lang="en-US" sz="2540" dirty="0" err="1"/>
              <a:t>beide</a:t>
            </a:r>
            <a:r>
              <a:rPr lang="en-US" sz="2540" dirty="0"/>
              <a:t> </a:t>
            </a:r>
            <a:r>
              <a:rPr lang="en-US" sz="2540" dirty="0" err="1"/>
              <a:t>Systeme</a:t>
            </a:r>
            <a:endParaRPr lang="en-US"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a:t>[13;10, 5, 5, 4] and [60; 44, 22, 11]:</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F2030002-CDAA-DB93-1DB4-478CC6D4AE1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17905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endParaRPr lang="en-US" sz="2903" dirty="0">
              <a:solidFill>
                <a:sysClr val="windowText" lastClr="000000"/>
              </a:solidFill>
            </a:endParaRPr>
          </a:p>
        </p:txBody>
      </p:sp>
      <p:sp>
        <p:nvSpPr>
          <p:cNvPr id="7" name="Textfeld 6"/>
          <p:cNvSpPr txBox="1"/>
          <p:nvPr/>
        </p:nvSpPr>
        <p:spPr>
          <a:xfrm>
            <a:off x="422031" y="723089"/>
            <a:ext cx="11368453" cy="5898243"/>
          </a:xfrm>
          <a:prstGeom prst="rect">
            <a:avLst/>
          </a:prstGeom>
          <a:noFill/>
        </p:spPr>
        <p:txBody>
          <a:bodyPr wrap="square" rtlCol="0">
            <a:noAutofit/>
          </a:bodyPr>
          <a:lstStyle/>
          <a:p>
            <a:r>
              <a:rPr lang="en-GB" altLang="de-DE" sz="2600" dirty="0">
                <a:ea typeface="ＭＳ Ｐゴシック" pitchFamily="34" charset="-128"/>
              </a:rPr>
              <a:t>In </a:t>
            </a:r>
            <a:r>
              <a:rPr lang="en-GB" altLang="de-DE" sz="2600" dirty="0" err="1">
                <a:ea typeface="ＭＳ Ｐゴシック" pitchFamily="34" charset="-128"/>
              </a:rPr>
              <a:t>westlichen</a:t>
            </a:r>
            <a:r>
              <a:rPr lang="en-GB" altLang="de-DE" sz="2600" dirty="0">
                <a:ea typeface="ＭＳ Ｐゴシック" pitchFamily="34" charset="-128"/>
              </a:rPr>
              <a:t> </a:t>
            </a:r>
            <a:r>
              <a:rPr lang="en-GB" altLang="de-DE" sz="2600" dirty="0" err="1">
                <a:ea typeface="ＭＳ Ｐゴシック" pitchFamily="34" charset="-128"/>
              </a:rPr>
              <a:t>Demokratien</a:t>
            </a:r>
            <a:r>
              <a:rPr lang="en-GB" altLang="de-DE" sz="2600" dirty="0">
                <a:ea typeface="ＭＳ Ｐゴシック" pitchFamily="34" charset="-128"/>
              </a:rPr>
              <a:t> </a:t>
            </a:r>
            <a:r>
              <a:rPr lang="en-GB" altLang="de-DE" sz="2600" dirty="0" err="1">
                <a:ea typeface="ＭＳ Ｐゴシック" pitchFamily="34" charset="-128"/>
              </a:rPr>
              <a:t>sind</a:t>
            </a:r>
            <a:r>
              <a:rPr lang="en-GB" altLang="de-DE" sz="2600" dirty="0">
                <a:ea typeface="ＭＳ Ｐゴシック" pitchFamily="34" charset="-128"/>
              </a:rPr>
              <a:t> </a:t>
            </a:r>
            <a:r>
              <a:rPr lang="en-GB" altLang="de-DE" sz="2600" dirty="0" err="1">
                <a:ea typeface="ＭＳ Ｐゴシック" pitchFamily="34" charset="-128"/>
              </a:rPr>
              <a:t>wir</a:t>
            </a:r>
            <a:r>
              <a:rPr lang="en-GB" altLang="de-DE" sz="2600" dirty="0">
                <a:ea typeface="ＭＳ Ｐゴシック" pitchFamily="34" charset="-128"/>
              </a:rPr>
              <a:t> </a:t>
            </a:r>
            <a:r>
              <a:rPr lang="en-GB" altLang="de-DE" sz="2600" dirty="0" err="1">
                <a:ea typeface="ＭＳ Ｐゴシック" pitchFamily="34" charset="-128"/>
              </a:rPr>
              <a:t>häufig</a:t>
            </a:r>
            <a:r>
              <a:rPr lang="en-GB" altLang="de-DE" sz="2600" dirty="0">
                <a:ea typeface="ＭＳ Ｐゴシック" pitchFamily="34" charset="-128"/>
              </a:rPr>
              <a:t> auf die 50+1 Regel </a:t>
            </a:r>
            <a:r>
              <a:rPr lang="en-GB" altLang="de-DE" sz="2600" dirty="0" err="1">
                <a:ea typeface="ＭＳ Ｐゴシック" pitchFamily="34" charset="-128"/>
              </a:rPr>
              <a:t>bzw</a:t>
            </a:r>
            <a:r>
              <a:rPr lang="en-GB" altLang="de-DE" sz="2600" dirty="0">
                <a:ea typeface="ＭＳ Ｐゴシック" pitchFamily="34" charset="-128"/>
              </a:rPr>
              <a:t>. </a:t>
            </a:r>
            <a:r>
              <a:rPr lang="en-GB" altLang="de-DE" sz="2600" dirty="0" err="1">
                <a:ea typeface="ＭＳ Ｐゴシック" pitchFamily="34" charset="-128"/>
              </a:rPr>
              <a:t>Mehrheitsregeln</a:t>
            </a:r>
            <a:r>
              <a:rPr lang="en-GB" altLang="de-DE" sz="2600" dirty="0">
                <a:ea typeface="ＭＳ Ｐゴシック" pitchFamily="34" charset="-128"/>
              </a:rPr>
              <a:t> </a:t>
            </a:r>
            <a:r>
              <a:rPr lang="en-GB" altLang="de-DE" sz="2600" dirty="0" err="1">
                <a:ea typeface="ＭＳ Ｐゴシック" pitchFamily="34" charset="-128"/>
              </a:rPr>
              <a:t>geprägt</a:t>
            </a:r>
            <a:r>
              <a:rPr lang="en-GB" altLang="de-DE" sz="2600" dirty="0">
                <a:ea typeface="ＭＳ Ｐゴシック" pitchFamily="34" charset="-128"/>
              </a:rPr>
              <a:t>, </a:t>
            </a:r>
            <a:r>
              <a:rPr lang="en-GB" altLang="de-DE" sz="2600" dirty="0" err="1">
                <a:ea typeface="ＭＳ Ｐゴシック" pitchFamily="34" charset="-128"/>
              </a:rPr>
              <a:t>aber</a:t>
            </a:r>
            <a:r>
              <a:rPr lang="en-GB" altLang="de-DE" sz="2600" dirty="0">
                <a:ea typeface="ＭＳ Ｐゴシック" pitchFamily="34" charset="-128"/>
              </a:rPr>
              <a:t> </a:t>
            </a:r>
            <a:r>
              <a:rPr lang="en-GB" altLang="de-DE" sz="2600" dirty="0" err="1">
                <a:ea typeface="ＭＳ Ｐゴシック" pitchFamily="34" charset="-128"/>
              </a:rPr>
              <a:t>auch</a:t>
            </a:r>
            <a:r>
              <a:rPr lang="en-GB" altLang="de-DE" sz="2600" dirty="0">
                <a:ea typeface="ＭＳ Ｐゴシック" pitchFamily="34" charset="-128"/>
              </a:rPr>
              <a:t> </a:t>
            </a:r>
            <a:r>
              <a:rPr lang="en-GB" altLang="de-DE" sz="2600" dirty="0" err="1">
                <a:ea typeface="ＭＳ Ｐゴシック" pitchFamily="34" charset="-128"/>
              </a:rPr>
              <a:t>hier</a:t>
            </a:r>
            <a:r>
              <a:rPr lang="en-GB" altLang="de-DE" sz="2600" dirty="0">
                <a:ea typeface="ＭＳ Ｐゴシック" pitchFamily="34" charset="-128"/>
              </a:rPr>
              <a:t> </a:t>
            </a:r>
            <a:r>
              <a:rPr lang="en-GB" altLang="de-DE" sz="2600" dirty="0" err="1">
                <a:ea typeface="ＭＳ Ｐゴシック" pitchFamily="34" charset="-128"/>
              </a:rPr>
              <a:t>gibt</a:t>
            </a:r>
            <a:r>
              <a:rPr lang="en-GB" altLang="de-DE" sz="2600" dirty="0">
                <a:ea typeface="ＭＳ Ｐゴシック" pitchFamily="34" charset="-128"/>
              </a:rPr>
              <a:t> </a:t>
            </a:r>
            <a:r>
              <a:rPr lang="en-GB" altLang="de-DE" sz="2600" dirty="0" err="1">
                <a:ea typeface="ＭＳ Ｐゴシック" pitchFamily="34" charset="-128"/>
              </a:rPr>
              <a:t>es</a:t>
            </a:r>
            <a:r>
              <a:rPr lang="en-GB" altLang="de-DE" sz="2600" dirty="0">
                <a:ea typeface="ＭＳ Ｐゴシック" pitchFamily="34" charset="-128"/>
              </a:rPr>
              <a:t> </a:t>
            </a:r>
            <a:r>
              <a:rPr lang="en-GB" altLang="de-DE" sz="2600" dirty="0" err="1">
                <a:ea typeface="ＭＳ Ｐゴシック" pitchFamily="34" charset="-128"/>
              </a:rPr>
              <a:t>Probleme</a:t>
            </a:r>
            <a:r>
              <a:rPr lang="en-GB" altLang="de-DE" sz="2600" dirty="0">
                <a:ea typeface="ＭＳ Ｐゴシック" pitchFamily="34" charset="-128"/>
              </a:rPr>
              <a:t>:</a:t>
            </a:r>
          </a:p>
          <a:p>
            <a:endParaRPr lang="en-GB" altLang="de-DE" sz="2600" dirty="0">
              <a:ea typeface="ＭＳ Ｐゴシック" pitchFamily="34" charset="-128"/>
            </a:endParaRPr>
          </a:p>
          <a:p>
            <a:pPr marL="514350" indent="-514350">
              <a:buFont typeface="Arial" panose="020B0604020202020204" pitchFamily="34" charset="0"/>
              <a:buChar char="•"/>
            </a:pPr>
            <a:r>
              <a:rPr lang="en-GB" altLang="de-DE" sz="2600" dirty="0">
                <a:ea typeface="ＭＳ Ｐゴシック" pitchFamily="34" charset="-128"/>
              </a:rPr>
              <a:t>50% der </a:t>
            </a:r>
            <a:r>
              <a:rPr lang="en-GB" altLang="de-DE" sz="2600" dirty="0" err="1">
                <a:ea typeface="ＭＳ Ｐゴシック" pitchFamily="34" charset="-128"/>
              </a:rPr>
              <a:t>abgebenen</a:t>
            </a:r>
            <a:r>
              <a:rPr lang="en-GB" altLang="de-DE" sz="2600" dirty="0">
                <a:ea typeface="ＭＳ Ｐゴシック" pitchFamily="34" charset="-128"/>
              </a:rPr>
              <a:t> </a:t>
            </a:r>
            <a:r>
              <a:rPr lang="en-GB" altLang="de-DE" sz="2600" dirty="0" err="1">
                <a:ea typeface="ＭＳ Ｐゴシック" pitchFamily="34" charset="-128"/>
              </a:rPr>
              <a:t>Stimmen</a:t>
            </a:r>
            <a:endParaRPr lang="en-GB" altLang="de-DE" sz="2600" dirty="0">
              <a:ea typeface="ＭＳ Ｐゴシック" pitchFamily="34" charset="-128"/>
            </a:endParaRPr>
          </a:p>
          <a:p>
            <a:pPr marL="514350" indent="-514350">
              <a:buFont typeface="Arial" panose="020B0604020202020204" pitchFamily="34" charset="0"/>
              <a:buChar char="•"/>
            </a:pPr>
            <a:endParaRPr lang="en-GB" altLang="de-DE" sz="2600" dirty="0">
              <a:ea typeface="ＭＳ Ｐゴシック" pitchFamily="34" charset="-128"/>
            </a:endParaRPr>
          </a:p>
          <a:p>
            <a:pPr marL="514350" indent="-514350">
              <a:buFont typeface="Arial" panose="020B0604020202020204" pitchFamily="34" charset="0"/>
              <a:buChar char="•"/>
            </a:pPr>
            <a:r>
              <a:rPr lang="en-GB" altLang="de-DE" sz="2600" dirty="0">
                <a:ea typeface="ＭＳ Ｐゴシック" pitchFamily="34" charset="-128"/>
              </a:rPr>
              <a:t>50% </a:t>
            </a:r>
            <a:r>
              <a:rPr lang="en-GB" altLang="de-DE" sz="2600" dirty="0" err="1">
                <a:ea typeface="ＭＳ Ｐゴシック" pitchFamily="34" charset="-128"/>
              </a:rPr>
              <a:t>gültigen</a:t>
            </a:r>
            <a:r>
              <a:rPr lang="en-GB" altLang="de-DE" sz="2600" dirty="0">
                <a:ea typeface="ＭＳ Ｐゴシック" pitchFamily="34" charset="-128"/>
              </a:rPr>
              <a:t> </a:t>
            </a:r>
            <a:r>
              <a:rPr lang="en-GB" altLang="de-DE" sz="2600" dirty="0" err="1">
                <a:ea typeface="ＭＳ Ｐゴシック" pitchFamily="34" charset="-128"/>
              </a:rPr>
              <a:t>Stimmen</a:t>
            </a:r>
            <a:r>
              <a:rPr lang="en-GB" altLang="de-DE" sz="2600" dirty="0">
                <a:ea typeface="ＭＳ Ｐゴシック" pitchFamily="34" charset="-128"/>
              </a:rPr>
              <a:t> </a:t>
            </a:r>
            <a:r>
              <a:rPr lang="en-GB" altLang="de-DE" sz="2600" dirty="0" err="1">
                <a:ea typeface="ＭＳ Ｐゴシック" pitchFamily="34" charset="-128"/>
              </a:rPr>
              <a:t>bzw</a:t>
            </a:r>
            <a:r>
              <a:rPr lang="en-GB" altLang="de-DE" sz="2600" dirty="0">
                <a:ea typeface="ＭＳ Ｐゴシック" pitchFamily="34" charset="-128"/>
              </a:rPr>
              <a:t>. </a:t>
            </a:r>
            <a:r>
              <a:rPr lang="en-GB" altLang="de-DE" sz="2600" dirty="0" err="1">
                <a:ea typeface="ＭＳ Ｐゴシック" pitchFamily="34" charset="-128"/>
              </a:rPr>
              <a:t>entscheidenden</a:t>
            </a:r>
            <a:r>
              <a:rPr lang="en-GB" altLang="de-DE" sz="2600" dirty="0">
                <a:ea typeface="ＭＳ Ｐゴシック" pitchFamily="34" charset="-128"/>
              </a:rPr>
              <a:t> (also </a:t>
            </a:r>
            <a:r>
              <a:rPr lang="en-GB" altLang="de-DE" sz="2600" dirty="0" err="1">
                <a:ea typeface="ＭＳ Ｐゴシック" pitchFamily="34" charset="-128"/>
              </a:rPr>
              <a:t>ohne</a:t>
            </a:r>
            <a:r>
              <a:rPr lang="en-GB" altLang="de-DE" sz="2600" dirty="0">
                <a:ea typeface="ＭＳ Ｐゴシック" pitchFamily="34" charset="-128"/>
              </a:rPr>
              <a:t> </a:t>
            </a:r>
            <a:r>
              <a:rPr lang="en-GB" altLang="de-DE" sz="2600" dirty="0" err="1">
                <a:ea typeface="ＭＳ Ｐゴシック" pitchFamily="34" charset="-128"/>
              </a:rPr>
              <a:t>Enthaltungen</a:t>
            </a:r>
            <a:r>
              <a:rPr lang="en-GB" altLang="de-DE" sz="2600" dirty="0">
                <a:ea typeface="ＭＳ Ｐゴシック" pitchFamily="34" charset="-128"/>
              </a:rPr>
              <a:t>)</a:t>
            </a:r>
          </a:p>
          <a:p>
            <a:endParaRPr lang="en-GB" altLang="de-DE" sz="2600" dirty="0">
              <a:ea typeface="ＭＳ Ｐゴシック" pitchFamily="34" charset="-128"/>
            </a:endParaRPr>
          </a:p>
          <a:p>
            <a:pPr marL="457200" indent="-457200">
              <a:buFont typeface="Symbol" panose="05050102010706020507" pitchFamily="18" charset="2"/>
              <a:buChar char="-"/>
            </a:pPr>
            <a:r>
              <a:rPr lang="en-GB" altLang="de-DE" sz="2600" dirty="0" err="1">
                <a:ea typeface="ＭＳ Ｐゴシック" pitchFamily="34" charset="-128"/>
              </a:rPr>
              <a:t>Mehrheit</a:t>
            </a:r>
            <a:r>
              <a:rPr lang="en-GB" altLang="de-DE" sz="2600" dirty="0">
                <a:ea typeface="ＭＳ Ｐゴシック" pitchFamily="34" charset="-128"/>
              </a:rPr>
              <a:t> der </a:t>
            </a:r>
            <a:r>
              <a:rPr lang="en-GB" altLang="de-DE" sz="2600" dirty="0" err="1">
                <a:ea typeface="ＭＳ Ｐゴシック" pitchFamily="34" charset="-128"/>
              </a:rPr>
              <a:t>abgebenen</a:t>
            </a:r>
            <a:r>
              <a:rPr lang="en-GB" altLang="de-DE" sz="2600" dirty="0">
                <a:ea typeface="ＭＳ Ｐゴシック" pitchFamily="34" charset="-128"/>
              </a:rPr>
              <a:t> </a:t>
            </a:r>
            <a:r>
              <a:rPr lang="en-GB" altLang="de-DE" sz="2600" dirty="0" err="1">
                <a:ea typeface="ＭＳ Ｐゴシック" pitchFamily="34" charset="-128"/>
              </a:rPr>
              <a:t>Stimmen</a:t>
            </a:r>
            <a:endParaRPr lang="en-GB" altLang="de-DE" sz="2600" dirty="0">
              <a:ea typeface="ＭＳ Ｐゴシック" pitchFamily="34" charset="-128"/>
            </a:endParaRPr>
          </a:p>
          <a:p>
            <a:pPr marL="457200" indent="-457200">
              <a:buFont typeface="Symbol" panose="05050102010706020507" pitchFamily="18" charset="2"/>
              <a:buChar char="-"/>
            </a:pPr>
            <a:endParaRPr lang="en-GB" altLang="de-DE" sz="2600" dirty="0">
              <a:ea typeface="ＭＳ Ｐゴシック" pitchFamily="34" charset="-128"/>
            </a:endParaRPr>
          </a:p>
          <a:p>
            <a:pPr marL="457200" indent="-457200">
              <a:buFont typeface="Symbol" panose="05050102010706020507" pitchFamily="18" charset="2"/>
              <a:buChar char="-"/>
            </a:pPr>
            <a:r>
              <a:rPr lang="en-GB" altLang="de-DE" sz="2600" dirty="0" err="1">
                <a:ea typeface="ＭＳ Ｐゴシック" pitchFamily="34" charset="-128"/>
              </a:rPr>
              <a:t>Mehrheit</a:t>
            </a:r>
            <a:r>
              <a:rPr lang="en-GB" altLang="de-DE" sz="2600" dirty="0">
                <a:ea typeface="ＭＳ Ｐゴシック" pitchFamily="34" charset="-128"/>
              </a:rPr>
              <a:t> der </a:t>
            </a:r>
            <a:r>
              <a:rPr lang="en-GB" altLang="de-DE" sz="2600" dirty="0" err="1">
                <a:ea typeface="ＭＳ Ｐゴシック" pitchFamily="34" charset="-128"/>
              </a:rPr>
              <a:t>gültigen</a:t>
            </a:r>
            <a:r>
              <a:rPr lang="en-GB" altLang="de-DE" sz="2600" dirty="0">
                <a:ea typeface="ＭＳ Ｐゴシック" pitchFamily="34" charset="-128"/>
              </a:rPr>
              <a:t> </a:t>
            </a:r>
            <a:r>
              <a:rPr lang="en-GB" altLang="de-DE" sz="2600" dirty="0" err="1">
                <a:ea typeface="ＭＳ Ｐゴシック" pitchFamily="34" charset="-128"/>
              </a:rPr>
              <a:t>Stimmen</a:t>
            </a:r>
            <a:r>
              <a:rPr lang="en-GB" altLang="de-DE" sz="2600" dirty="0">
                <a:ea typeface="ＭＳ Ｐゴシック" pitchFamily="34" charset="-128"/>
              </a:rPr>
              <a:t> </a:t>
            </a:r>
            <a:r>
              <a:rPr lang="en-GB" altLang="de-DE" sz="2600" dirty="0" err="1">
                <a:ea typeface="ＭＳ Ｐゴシック" pitchFamily="34" charset="-128"/>
              </a:rPr>
              <a:t>bzw</a:t>
            </a:r>
            <a:r>
              <a:rPr lang="en-GB" altLang="de-DE" sz="2600" dirty="0">
                <a:ea typeface="ＭＳ Ｐゴシック" pitchFamily="34" charset="-128"/>
              </a:rPr>
              <a:t>. </a:t>
            </a:r>
            <a:r>
              <a:rPr lang="en-GB" altLang="de-DE" sz="2600" dirty="0" err="1">
                <a:ea typeface="ＭＳ Ｐゴシック" pitchFamily="34" charset="-128"/>
              </a:rPr>
              <a:t>entscheidenden</a:t>
            </a:r>
            <a:r>
              <a:rPr lang="en-GB" altLang="de-DE" sz="2600" dirty="0">
                <a:ea typeface="ＭＳ Ｐゴシック" pitchFamily="34" charset="-128"/>
              </a:rPr>
              <a:t>                                             (also </a:t>
            </a:r>
            <a:r>
              <a:rPr lang="en-GB" altLang="de-DE" sz="2600" dirty="0" err="1">
                <a:ea typeface="ＭＳ Ｐゴシック" pitchFamily="34" charset="-128"/>
              </a:rPr>
              <a:t>ohne</a:t>
            </a:r>
            <a:r>
              <a:rPr lang="en-GB" altLang="de-DE" sz="2600" dirty="0">
                <a:ea typeface="ＭＳ Ｐゴシック" pitchFamily="34" charset="-128"/>
              </a:rPr>
              <a:t> </a:t>
            </a:r>
            <a:r>
              <a:rPr lang="en-GB" altLang="de-DE" sz="2600" dirty="0" err="1">
                <a:ea typeface="ＭＳ Ｐゴシック" pitchFamily="34" charset="-128"/>
              </a:rPr>
              <a:t>Enthaltungen</a:t>
            </a:r>
            <a:r>
              <a:rPr lang="en-GB" altLang="de-DE" sz="2600" dirty="0">
                <a:ea typeface="ＭＳ Ｐゴシック" pitchFamily="34" charset="-128"/>
              </a:rPr>
              <a:t>)</a:t>
            </a:r>
          </a:p>
          <a:p>
            <a:endParaRPr lang="en-GB" altLang="de-DE" sz="2903" dirty="0">
              <a:ea typeface="ＭＳ Ｐゴシック" pitchFamily="34" charset="-128"/>
            </a:endParaRPr>
          </a:p>
          <a:p>
            <a:pPr marL="914400" lvl="1" indent="-457200">
              <a:buFont typeface="Wingdings" panose="05000000000000000000" pitchFamily="2" charset="2"/>
              <a:buChar char="Ø"/>
            </a:pPr>
            <a:r>
              <a:rPr lang="en-GB" altLang="de-DE" sz="2903" dirty="0">
                <a:ea typeface="ＭＳ Ｐゴシック" pitchFamily="34" charset="-128"/>
              </a:rPr>
              <a:t>Das </a:t>
            </a:r>
            <a:r>
              <a:rPr lang="en-GB" altLang="de-DE" sz="2903" dirty="0" err="1">
                <a:ea typeface="ＭＳ Ｐゴシック" pitchFamily="34" charset="-128"/>
              </a:rPr>
              <a:t>grundsätzliche</a:t>
            </a:r>
            <a:r>
              <a:rPr lang="en-GB" altLang="de-DE" sz="2903" dirty="0">
                <a:ea typeface="ＭＳ Ｐゴシック" pitchFamily="34" charset="-128"/>
              </a:rPr>
              <a:t> Problem des                                               Condorcet-</a:t>
            </a:r>
            <a:r>
              <a:rPr lang="en-GB" altLang="de-DE" sz="2903" dirty="0" err="1">
                <a:ea typeface="ＭＳ Ｐゴシック" pitchFamily="34" charset="-128"/>
              </a:rPr>
              <a:t>Paradoxons</a:t>
            </a:r>
            <a:endParaRPr lang="en-GB" altLang="de-DE" sz="2903" dirty="0">
              <a:ea typeface="ＭＳ Ｐゴシック" pitchFamily="34" charset="-128"/>
            </a:endParaRPr>
          </a:p>
        </p:txBody>
      </p:sp>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24832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Beispiel</a:t>
            </a:r>
            <a:endParaRPr lang="en-US" sz="2903" dirty="0">
              <a:solidFill>
                <a:sysClr val="windowText" lastClr="000000"/>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val="3077884873"/>
              </p:ext>
            </p:extLst>
          </p:nvPr>
        </p:nvGraphicFramePr>
        <p:xfrm>
          <a:off x="845357" y="1080553"/>
          <a:ext cx="4442055" cy="3027771"/>
        </p:xfrm>
        <a:graphic>
          <a:graphicData uri="http://schemas.openxmlformats.org/drawingml/2006/table">
            <a:tbl>
              <a:tblPr firstRow="1" bandRow="1">
                <a:tableStyleId>{5940675A-B579-460E-94D1-54222C63F5DA}</a:tableStyleId>
              </a:tblPr>
              <a:tblGrid>
                <a:gridCol w="1480685">
                  <a:extLst>
                    <a:ext uri="{9D8B030D-6E8A-4147-A177-3AD203B41FA5}">
                      <a16:colId xmlns:a16="http://schemas.microsoft.com/office/drawing/2014/main" val="20000"/>
                    </a:ext>
                  </a:extLst>
                </a:gridCol>
                <a:gridCol w="1480685">
                  <a:extLst>
                    <a:ext uri="{9D8B030D-6E8A-4147-A177-3AD203B41FA5}">
                      <a16:colId xmlns:a16="http://schemas.microsoft.com/office/drawing/2014/main" val="20001"/>
                    </a:ext>
                  </a:extLst>
                </a:gridCol>
                <a:gridCol w="1480685">
                  <a:extLst>
                    <a:ext uri="{9D8B030D-6E8A-4147-A177-3AD203B41FA5}">
                      <a16:colId xmlns:a16="http://schemas.microsoft.com/office/drawing/2014/main" val="20002"/>
                    </a:ext>
                  </a:extLst>
                </a:gridCol>
              </a:tblGrid>
              <a:tr h="336419">
                <a:tc>
                  <a:txBody>
                    <a:bodyPr/>
                    <a:lstStyle/>
                    <a:p>
                      <a:r>
                        <a:rPr lang="de-DE" sz="1600" b="0" i="0" u="none" strike="noStrike" baseline="0" dirty="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Stimmgewicht</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1388372327"/>
              </p:ext>
            </p:extLst>
          </p:nvPr>
        </p:nvGraphicFramePr>
        <p:xfrm>
          <a:off x="5483386" y="1080553"/>
          <a:ext cx="4442055" cy="3027771"/>
        </p:xfrm>
        <a:graphic>
          <a:graphicData uri="http://schemas.openxmlformats.org/drawingml/2006/table">
            <a:tbl>
              <a:tblPr firstRow="1" bandRow="1">
                <a:tableStyleId>{5940675A-B579-460E-94D1-54222C63F5DA}</a:tableStyleId>
              </a:tblPr>
              <a:tblGrid>
                <a:gridCol w="1480685">
                  <a:extLst>
                    <a:ext uri="{9D8B030D-6E8A-4147-A177-3AD203B41FA5}">
                      <a16:colId xmlns:a16="http://schemas.microsoft.com/office/drawing/2014/main" val="20000"/>
                    </a:ext>
                  </a:extLst>
                </a:gridCol>
                <a:gridCol w="1480685">
                  <a:extLst>
                    <a:ext uri="{9D8B030D-6E8A-4147-A177-3AD203B41FA5}">
                      <a16:colId xmlns:a16="http://schemas.microsoft.com/office/drawing/2014/main" val="20001"/>
                    </a:ext>
                  </a:extLst>
                </a:gridCol>
                <a:gridCol w="1480685">
                  <a:extLst>
                    <a:ext uri="{9D8B030D-6E8A-4147-A177-3AD203B41FA5}">
                      <a16:colId xmlns:a16="http://schemas.microsoft.com/office/drawing/2014/main" val="20002"/>
                    </a:ext>
                  </a:extLst>
                </a:gridCol>
              </a:tblGrid>
              <a:tr h="336419">
                <a:tc>
                  <a:txBody>
                    <a:bodyPr/>
                    <a:lstStyle/>
                    <a:p>
                      <a:r>
                        <a:rPr lang="de-DE" sz="1600" b="0" i="0" u="none" strike="noStrike" baseline="0" dirty="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Stimmgewicht</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sp>
        <p:nvSpPr>
          <p:cNvPr id="4" name="Rechteck 3"/>
          <p:cNvSpPr/>
          <p:nvPr/>
        </p:nvSpPr>
        <p:spPr>
          <a:xfrm>
            <a:off x="2243883" y="598396"/>
            <a:ext cx="1592103" cy="369332"/>
          </a:xfrm>
          <a:prstGeom prst="rect">
            <a:avLst/>
          </a:prstGeom>
        </p:spPr>
        <p:txBody>
          <a:bodyPr wrap="none">
            <a:spAutoFit/>
          </a:bodyPr>
          <a:lstStyle/>
          <a:p>
            <a:r>
              <a:rPr lang="en-US" dirty="0"/>
              <a:t>[13;10, 5, 5, 4] </a:t>
            </a:r>
            <a:endParaRPr lang="de-DE" dirty="0"/>
          </a:p>
        </p:txBody>
      </p:sp>
      <p:sp>
        <p:nvSpPr>
          <p:cNvPr id="10" name="Rechteck 9"/>
          <p:cNvSpPr/>
          <p:nvPr/>
        </p:nvSpPr>
        <p:spPr>
          <a:xfrm>
            <a:off x="6500207" y="598396"/>
            <a:ext cx="1943161" cy="369332"/>
          </a:xfrm>
          <a:prstGeom prst="rect">
            <a:avLst/>
          </a:prstGeom>
        </p:spPr>
        <p:txBody>
          <a:bodyPr wrap="none">
            <a:spAutoFit/>
          </a:bodyPr>
          <a:lstStyle/>
          <a:p>
            <a:r>
              <a:rPr lang="en-US" dirty="0"/>
              <a:t>[69; 60, 44, 22, 11]</a:t>
            </a:r>
            <a:endParaRPr lang="de-DE" dirty="0"/>
          </a:p>
        </p:txBody>
      </p:sp>
      <p:sp>
        <p:nvSpPr>
          <p:cNvPr id="8" name="Rechteck 7">
            <a:extLst>
              <a:ext uri="{FF2B5EF4-FFF2-40B4-BE49-F238E27FC236}">
                <a16:creationId xmlns:a16="http://schemas.microsoft.com/office/drawing/2014/main" id="{EE5F9C5C-EF17-FEFF-B7A0-20D7542E85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85874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36599" y="129179"/>
            <a:ext cx="7598011" cy="744941"/>
          </a:xfrm>
          <a:prstGeom prst="rect">
            <a:avLst/>
          </a:prstGeom>
          <a:noFill/>
          <a:ln>
            <a:noFill/>
          </a:ln>
        </p:spPr>
        <p:txBody>
          <a:bodyPr lIns="81646" tIns="40823" rIns="81646" bIns="40823" anchor="ctr" anchorCtr="1"/>
          <a:lstStyle/>
          <a:p>
            <a:r>
              <a:rPr lang="de-DE" sz="2903" dirty="0"/>
              <a:t>Kritischer Spieler</a:t>
            </a:r>
            <a:endParaRPr lang="en-US" sz="2903" dirty="0">
              <a:solidFill>
                <a:sysClr val="windowText" lastClr="000000"/>
              </a:solidFill>
            </a:endParaRPr>
          </a:p>
        </p:txBody>
      </p:sp>
      <p:sp>
        <p:nvSpPr>
          <p:cNvPr id="3" name="Textfeld 2"/>
          <p:cNvSpPr txBox="1"/>
          <p:nvPr/>
        </p:nvSpPr>
        <p:spPr>
          <a:xfrm>
            <a:off x="405116" y="815842"/>
            <a:ext cx="8361517" cy="5226316"/>
          </a:xfrm>
          <a:prstGeom prst="rect">
            <a:avLst/>
          </a:prstGeom>
          <a:noFill/>
        </p:spPr>
        <p:txBody>
          <a:bodyPr wrap="square" rtlCol="0">
            <a:noAutofit/>
          </a:bodyPr>
          <a:lstStyle/>
          <a:p>
            <a:pPr marL="414772" indent="-414772">
              <a:buFont typeface="Arial" panose="020B0604020202020204" pitchFamily="34" charset="0"/>
              <a:buChar char="•"/>
            </a:pPr>
            <a:r>
              <a:rPr lang="en-US" sz="2540" dirty="0" err="1"/>
              <a:t>Wie</a:t>
            </a:r>
            <a:r>
              <a:rPr lang="en-US" sz="2540" dirty="0"/>
              <a:t> </a:t>
            </a:r>
            <a:r>
              <a:rPr lang="en-US" sz="2540" dirty="0" err="1"/>
              <a:t>lässt</a:t>
            </a:r>
            <a:r>
              <a:rPr lang="en-US" sz="2540" dirty="0"/>
              <a:t> </a:t>
            </a:r>
            <a:r>
              <a:rPr lang="en-US" sz="2540" dirty="0" err="1"/>
              <a:t>sich</a:t>
            </a:r>
            <a:r>
              <a:rPr lang="en-US" sz="2540" dirty="0"/>
              <a:t> die </a:t>
            </a:r>
            <a:r>
              <a:rPr lang="en-US" sz="2540" dirty="0" err="1"/>
              <a:t>Macht</a:t>
            </a:r>
            <a:r>
              <a:rPr lang="en-US" sz="2540" dirty="0"/>
              <a:t> </a:t>
            </a:r>
            <a:r>
              <a:rPr lang="en-US" sz="2540" dirty="0" err="1"/>
              <a:t>eines</a:t>
            </a:r>
            <a:r>
              <a:rPr lang="en-US" sz="2540" dirty="0"/>
              <a:t> </a:t>
            </a:r>
            <a:r>
              <a:rPr lang="en-US" sz="2540" dirty="0" err="1"/>
              <a:t>Spielers</a:t>
            </a:r>
            <a:r>
              <a:rPr lang="en-US" sz="2540" dirty="0"/>
              <a:t> in </a:t>
            </a:r>
            <a:r>
              <a:rPr lang="en-US" sz="2540" dirty="0" err="1"/>
              <a:t>einem</a:t>
            </a:r>
            <a:r>
              <a:rPr lang="en-US" sz="2540" dirty="0"/>
              <a:t> </a:t>
            </a:r>
            <a:r>
              <a:rPr lang="en-US" sz="2540" dirty="0" err="1"/>
              <a:t>Abstimmungssystem</a:t>
            </a:r>
            <a:r>
              <a:rPr lang="en-US" sz="2540" dirty="0"/>
              <a:t> </a:t>
            </a:r>
            <a:r>
              <a:rPr lang="en-US" sz="2540" dirty="0" err="1"/>
              <a:t>messen</a:t>
            </a:r>
            <a:r>
              <a:rPr lang="en-US" sz="2540" dirty="0"/>
              <a:t>?</a:t>
            </a:r>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Idee</a:t>
            </a:r>
            <a:r>
              <a:rPr lang="en-US" sz="2540" dirty="0"/>
              <a:t>: </a:t>
            </a:r>
            <a:r>
              <a:rPr lang="en-US" sz="2540" dirty="0" err="1"/>
              <a:t>Wie</a:t>
            </a:r>
            <a:r>
              <a:rPr lang="en-US" sz="2540" dirty="0"/>
              <a:t> oft </a:t>
            </a:r>
            <a:r>
              <a:rPr lang="en-US" sz="2540" dirty="0" err="1"/>
              <a:t>ist</a:t>
            </a:r>
            <a:r>
              <a:rPr lang="en-US" sz="2540" dirty="0"/>
              <a:t> </a:t>
            </a:r>
            <a:r>
              <a:rPr lang="en-US" sz="2540" dirty="0" err="1"/>
              <a:t>ein</a:t>
            </a:r>
            <a:r>
              <a:rPr lang="en-US" sz="2540" dirty="0"/>
              <a:t> </a:t>
            </a:r>
            <a:r>
              <a:rPr lang="en-US" sz="2540" dirty="0" err="1"/>
              <a:t>Spieler</a:t>
            </a:r>
            <a:r>
              <a:rPr lang="en-US" sz="2540" dirty="0"/>
              <a:t> in </a:t>
            </a:r>
            <a:r>
              <a:rPr lang="en-US" sz="2540" dirty="0" err="1"/>
              <a:t>einem</a:t>
            </a:r>
            <a:r>
              <a:rPr lang="en-US" sz="2540" dirty="0"/>
              <a:t> </a:t>
            </a:r>
            <a:r>
              <a:rPr lang="en-US" sz="2540" dirty="0" err="1"/>
              <a:t>Abstimmungssystem</a:t>
            </a:r>
            <a:r>
              <a:rPr lang="en-US" sz="2540" dirty="0"/>
              <a:t> </a:t>
            </a:r>
            <a:r>
              <a:rPr lang="en-US" sz="2540" dirty="0" err="1"/>
              <a:t>entscheidend</a:t>
            </a:r>
            <a:r>
              <a:rPr lang="en-US" sz="2540" dirty="0"/>
              <a:t>?</a:t>
            </a:r>
            <a:endParaRPr lang="de-DE"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Bestimme</a:t>
            </a:r>
            <a:r>
              <a:rPr lang="en-US" sz="2540" dirty="0"/>
              <a:t> </a:t>
            </a:r>
            <a:r>
              <a:rPr lang="en-US" sz="2540" dirty="0" err="1"/>
              <a:t>für</a:t>
            </a:r>
            <a:r>
              <a:rPr lang="en-US" sz="2540" dirty="0"/>
              <a:t> </a:t>
            </a:r>
            <a:r>
              <a:rPr lang="en-US" sz="2540" dirty="0" err="1"/>
              <a:t>jeden</a:t>
            </a:r>
            <a:r>
              <a:rPr lang="en-US" sz="2540" dirty="0"/>
              <a:t> </a:t>
            </a:r>
            <a:r>
              <a:rPr lang="en-US" sz="2540" dirty="0" err="1"/>
              <a:t>Spieler</a:t>
            </a:r>
            <a:r>
              <a:rPr lang="en-US" sz="2540" dirty="0"/>
              <a:t> die </a:t>
            </a:r>
            <a:r>
              <a:rPr lang="en-US" sz="2540" dirty="0" err="1"/>
              <a:t>Wahscheinlichkeit</a:t>
            </a:r>
            <a:endParaRPr lang="en-US" sz="2540" dirty="0"/>
          </a:p>
          <a:p>
            <a:pPr marL="414772" indent="-414772">
              <a:buFont typeface="Arial" panose="020B0604020202020204" pitchFamily="34" charset="0"/>
              <a:buChar char="•"/>
            </a:pPr>
            <a:endParaRPr lang="en-US" sz="2540" dirty="0"/>
          </a:p>
          <a:p>
            <a:pPr marL="871972" lvl="1" indent="-414772">
              <a:buFont typeface="Arial" panose="020B0604020202020204" pitchFamily="34" charset="0"/>
              <a:buChar char="•"/>
            </a:pPr>
            <a:r>
              <a:rPr lang="en-US" sz="2540" dirty="0"/>
              <a:t>in </a:t>
            </a:r>
            <a:r>
              <a:rPr lang="en-US" sz="2540" dirty="0" err="1"/>
              <a:t>einer</a:t>
            </a:r>
            <a:r>
              <a:rPr lang="en-US" sz="2540" dirty="0"/>
              <a:t> </a:t>
            </a:r>
            <a:r>
              <a:rPr lang="en-US" sz="2540" dirty="0" err="1"/>
              <a:t>Gewinnkoalition</a:t>
            </a:r>
            <a:r>
              <a:rPr lang="en-US" sz="2540" dirty="0"/>
              <a:t> </a:t>
            </a:r>
            <a:r>
              <a:rPr lang="en-US" sz="2540" dirty="0" err="1"/>
              <a:t>zu</a:t>
            </a:r>
            <a:r>
              <a:rPr lang="en-US" sz="2540" dirty="0"/>
              <a:t> sein</a:t>
            </a:r>
          </a:p>
          <a:p>
            <a:pPr marL="871972" lvl="1" indent="-414772">
              <a:buFont typeface="Arial" panose="020B0604020202020204" pitchFamily="34" charset="0"/>
              <a:buChar char="•"/>
            </a:pPr>
            <a:r>
              <a:rPr lang="en-US" sz="2540" dirty="0"/>
              <a:t>in </a:t>
            </a:r>
            <a:r>
              <a:rPr lang="en-US" sz="2540" dirty="0" err="1"/>
              <a:t>einer</a:t>
            </a:r>
            <a:r>
              <a:rPr lang="en-US" sz="2540" dirty="0"/>
              <a:t> </a:t>
            </a:r>
            <a:r>
              <a:rPr lang="en-US" sz="2540" dirty="0" err="1"/>
              <a:t>Koalition</a:t>
            </a:r>
            <a:r>
              <a:rPr lang="en-US" sz="2540" dirty="0"/>
              <a:t> </a:t>
            </a:r>
            <a:r>
              <a:rPr lang="en-US" sz="2540" dirty="0" err="1"/>
              <a:t>ausschlaggebend</a:t>
            </a:r>
            <a:r>
              <a:rPr lang="en-US" sz="2540" dirty="0"/>
              <a:t> </a:t>
            </a:r>
            <a:r>
              <a:rPr lang="en-US" sz="2540" dirty="0" err="1"/>
              <a:t>zu</a:t>
            </a:r>
            <a:r>
              <a:rPr lang="en-US" sz="2540" dirty="0"/>
              <a:t> sein</a:t>
            </a:r>
          </a:p>
          <a:p>
            <a:pPr marL="871972" lvl="1" indent="-414772">
              <a:buFont typeface="Arial" panose="020B0604020202020204" pitchFamily="34" charset="0"/>
              <a:buChar char="•"/>
            </a:pPr>
            <a:endParaRPr lang="en-US" sz="2540" dirty="0"/>
          </a:p>
          <a:p>
            <a:r>
              <a:rPr lang="en-US" sz="2540" dirty="0"/>
              <a:t>	→ 	</a:t>
            </a:r>
            <a:r>
              <a:rPr lang="en-US" sz="2540" dirty="0" err="1"/>
              <a:t>Dieser</a:t>
            </a:r>
            <a:r>
              <a:rPr lang="en-US" sz="2540" dirty="0"/>
              <a:t> </a:t>
            </a:r>
            <a:r>
              <a:rPr lang="en-US" sz="2540" dirty="0" err="1"/>
              <a:t>Spieler</a:t>
            </a:r>
            <a:r>
              <a:rPr lang="en-US" sz="2540" dirty="0"/>
              <a:t> </a:t>
            </a:r>
            <a:r>
              <a:rPr lang="en-US" sz="2540" dirty="0" err="1"/>
              <a:t>wird</a:t>
            </a:r>
            <a:r>
              <a:rPr lang="en-US" sz="2540" dirty="0"/>
              <a:t> </a:t>
            </a:r>
            <a:r>
              <a:rPr lang="en-US" sz="2540" dirty="0" err="1"/>
              <a:t>als</a:t>
            </a:r>
            <a:r>
              <a:rPr lang="en-US" sz="2540" dirty="0"/>
              <a:t> </a:t>
            </a:r>
            <a:r>
              <a:rPr lang="en-US" sz="2540" b="1" dirty="0" err="1"/>
              <a:t>kritischer</a:t>
            </a:r>
            <a:r>
              <a:rPr lang="en-US" sz="2540" b="1" dirty="0"/>
              <a:t> </a:t>
            </a:r>
            <a:r>
              <a:rPr lang="en-US" sz="2540" b="1" dirty="0" err="1"/>
              <a:t>Spieler</a:t>
            </a:r>
            <a:r>
              <a:rPr lang="en-US" sz="2540" dirty="0"/>
              <a:t> </a:t>
            </a:r>
            <a:r>
              <a:rPr lang="en-US" sz="2540" dirty="0" err="1"/>
              <a:t>für</a:t>
            </a:r>
            <a:r>
              <a:rPr lang="en-US" sz="2540" dirty="0"/>
              <a:t> die 		</a:t>
            </a:r>
            <a:r>
              <a:rPr lang="en-US" sz="2540" dirty="0" err="1"/>
              <a:t>Gewinnkoalition</a:t>
            </a:r>
            <a:r>
              <a:rPr lang="en-US" sz="2540" dirty="0"/>
              <a:t> </a:t>
            </a:r>
            <a:r>
              <a:rPr lang="en-US" sz="2540" dirty="0" err="1"/>
              <a:t>bezeichnet</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B13E1235-93D5-751B-3E24-AD0298771D0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72224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a:t>Kritische Spieler</a:t>
            </a:r>
            <a:endParaRPr lang="en-US" sz="2903" dirty="0">
              <a:solidFill>
                <a:sysClr val="windowText" lastClr="000000"/>
              </a:solidFill>
            </a:endParaRPr>
          </a:p>
        </p:txBody>
      </p:sp>
      <p:sp>
        <p:nvSpPr>
          <p:cNvPr id="3" name="Textfeld 2"/>
          <p:cNvSpPr txBox="1"/>
          <p:nvPr/>
        </p:nvSpPr>
        <p:spPr>
          <a:xfrm>
            <a:off x="470921" y="849122"/>
            <a:ext cx="8479827" cy="5055512"/>
          </a:xfrm>
          <a:prstGeom prst="rect">
            <a:avLst/>
          </a:prstGeom>
          <a:noFill/>
        </p:spPr>
        <p:txBody>
          <a:bodyPr wrap="square" rtlCol="0">
            <a:noAutofit/>
          </a:bodyPr>
          <a:lstStyle/>
          <a:p>
            <a:r>
              <a:rPr lang="en-GB" altLang="de-DE" sz="2540" dirty="0">
                <a:ea typeface="ＭＳ Ｐゴシック" pitchFamily="34" charset="-128"/>
              </a:rPr>
              <a:t>[14; 11, 7, 5, 4]</a:t>
            </a:r>
          </a:p>
          <a:p>
            <a:endParaRPr lang="de-DE" sz="2540" dirty="0"/>
          </a:p>
          <a:p>
            <a:r>
              <a:rPr lang="de-DE" sz="2540" dirty="0"/>
              <a:t>Gewinnkoalitionen: </a:t>
            </a:r>
          </a:p>
          <a:p>
            <a:endParaRPr lang="de-DE" sz="2540" dirty="0"/>
          </a:p>
          <a:p>
            <a:r>
              <a:rPr lang="de-DE" sz="2540" dirty="0"/>
              <a:t>{P1,P2}, {P1,P3}, {P1,P2,P3}</a:t>
            </a:r>
          </a:p>
          <a:p>
            <a:endParaRPr lang="de-DE" sz="2540" dirty="0"/>
          </a:p>
          <a:p>
            <a:pPr marL="414772" indent="-414772">
              <a:buFont typeface="Arial" panose="020B0604020202020204" pitchFamily="34" charset="0"/>
              <a:buChar char="•"/>
            </a:pPr>
            <a:r>
              <a:rPr lang="en-US" sz="2540" dirty="0"/>
              <a:t>In </a:t>
            </a:r>
            <a:r>
              <a:rPr lang="de-DE" sz="2540" dirty="0"/>
              <a:t>{P1,P2} </a:t>
            </a:r>
            <a:r>
              <a:rPr lang="en-US" sz="2540" dirty="0" err="1"/>
              <a:t>ist</a:t>
            </a:r>
            <a:r>
              <a:rPr lang="en-US" sz="2540" dirty="0"/>
              <a:t> die </a:t>
            </a:r>
            <a:r>
              <a:rPr lang="en-US" sz="2540" dirty="0" err="1"/>
              <a:t>Teilnahme</a:t>
            </a:r>
            <a:r>
              <a:rPr lang="en-US" sz="2540" dirty="0"/>
              <a:t> von P2 </a:t>
            </a:r>
            <a:r>
              <a:rPr lang="en-US" sz="2540" dirty="0" err="1"/>
              <a:t>notwendig</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en-US" sz="2540" dirty="0"/>
              <a:t>In </a:t>
            </a:r>
            <a:r>
              <a:rPr lang="de-DE" sz="2540" dirty="0"/>
              <a:t>{P1,P2,P3} ist die Teilnahme von</a:t>
            </a:r>
            <a:r>
              <a:rPr lang="en-US" sz="2540" dirty="0"/>
              <a:t> P2 </a:t>
            </a:r>
            <a:r>
              <a:rPr lang="en-US" sz="2540" dirty="0" err="1"/>
              <a:t>nicht</a:t>
            </a:r>
            <a:r>
              <a:rPr lang="en-US" sz="2540" dirty="0"/>
              <a:t> </a:t>
            </a:r>
            <a:r>
              <a:rPr lang="en-US" sz="2540" dirty="0" err="1"/>
              <a:t>notwendig</a:t>
            </a:r>
            <a:endParaRPr lang="en-US" sz="2540" dirty="0"/>
          </a:p>
          <a:p>
            <a:pPr marL="414772" indent="-414772">
              <a:buFont typeface="Arial" panose="020B0604020202020204" pitchFamily="34" charset="0"/>
              <a:buChar char="•"/>
            </a:pPr>
            <a:endParaRPr lang="en-US" altLang="de-DE" sz="2540" dirty="0">
              <a:ea typeface="ＭＳ Ｐゴシック" pitchFamily="34" charset="-128"/>
            </a:endParaRPr>
          </a:p>
          <a:p>
            <a:pPr marL="414772" indent="-414772">
              <a:buFont typeface="Arial" panose="020B0604020202020204" pitchFamily="34" charset="0"/>
              <a:buChar char="•"/>
            </a:pPr>
            <a:r>
              <a:rPr lang="en-US" sz="2540" dirty="0"/>
              <a:t>P2 </a:t>
            </a:r>
            <a:r>
              <a:rPr lang="en-US" sz="2540" dirty="0" err="1"/>
              <a:t>ist</a:t>
            </a:r>
            <a:r>
              <a:rPr lang="en-US" sz="2540" dirty="0"/>
              <a:t> </a:t>
            </a:r>
            <a:r>
              <a:rPr lang="en-US" sz="2540" dirty="0" err="1"/>
              <a:t>kritisch</a:t>
            </a:r>
            <a:r>
              <a:rPr lang="en-US" sz="2540" dirty="0"/>
              <a:t> </a:t>
            </a:r>
            <a:r>
              <a:rPr lang="en-US" sz="2540" dirty="0" err="1"/>
              <a:t>für</a:t>
            </a:r>
            <a:r>
              <a:rPr lang="en-US" sz="2540" dirty="0"/>
              <a:t> </a:t>
            </a:r>
            <a:r>
              <a:rPr lang="de-DE" sz="2540" dirty="0"/>
              <a:t>{P1,P2}</a:t>
            </a:r>
            <a:r>
              <a:rPr lang="en-US" sz="2540" dirty="0"/>
              <a:t>, </a:t>
            </a:r>
            <a:r>
              <a:rPr lang="en-US" sz="2540" dirty="0" err="1"/>
              <a:t>aber</a:t>
            </a:r>
            <a:r>
              <a:rPr lang="en-US" sz="2540" dirty="0"/>
              <a:t> </a:t>
            </a:r>
            <a:r>
              <a:rPr lang="en-US" sz="2540" dirty="0" err="1"/>
              <a:t>nicht</a:t>
            </a:r>
            <a:r>
              <a:rPr lang="en-US" sz="2540" dirty="0"/>
              <a:t> </a:t>
            </a:r>
            <a:r>
              <a:rPr lang="en-US" sz="2540" dirty="0" err="1"/>
              <a:t>kritisch</a:t>
            </a:r>
            <a:r>
              <a:rPr lang="en-US" sz="2540" dirty="0"/>
              <a:t> </a:t>
            </a:r>
            <a:r>
              <a:rPr lang="en-US" sz="2540" dirty="0" err="1"/>
              <a:t>für</a:t>
            </a:r>
            <a:r>
              <a:rPr lang="en-US" sz="2540" dirty="0"/>
              <a:t> </a:t>
            </a:r>
            <a:r>
              <a:rPr lang="de-DE" sz="2540" dirty="0"/>
              <a:t>{P1,P2,P3}</a:t>
            </a:r>
          </a:p>
        </p:txBody>
      </p:sp>
      <p:sp>
        <p:nvSpPr>
          <p:cNvPr id="4" name="Rechteck 3">
            <a:extLst>
              <a:ext uri="{FF2B5EF4-FFF2-40B4-BE49-F238E27FC236}">
                <a16:creationId xmlns:a16="http://schemas.microsoft.com/office/drawing/2014/main" id="{B1A82EF5-C876-98D6-144D-43ACAEC76D3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45514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Kritischer</a:t>
            </a:r>
            <a:r>
              <a:rPr lang="en-US" sz="2903" dirty="0"/>
              <a:t> Wert</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a:t>[14; 11, 7, 5, 4]</a:t>
            </a:r>
          </a:p>
        </p:txBody>
      </p:sp>
      <p:graphicFrame>
        <p:nvGraphicFramePr>
          <p:cNvPr id="9" name="Tabelle 8"/>
          <p:cNvGraphicFramePr>
            <a:graphicFrameLocks noGrp="1"/>
          </p:cNvGraphicFramePr>
          <p:nvPr/>
        </p:nvGraphicFramePr>
        <p:xfrm>
          <a:off x="2437837" y="1580283"/>
          <a:ext cx="6555396" cy="1691936"/>
        </p:xfrm>
        <a:graphic>
          <a:graphicData uri="http://schemas.openxmlformats.org/drawingml/2006/table">
            <a:tbl>
              <a:tblPr firstRow="1" bandRow="1">
                <a:tableStyleId>{5940675A-B579-460E-94D1-54222C63F5DA}</a:tableStyleId>
              </a:tblPr>
              <a:tblGrid>
                <a:gridCol w="2185132">
                  <a:extLst>
                    <a:ext uri="{9D8B030D-6E8A-4147-A177-3AD203B41FA5}">
                      <a16:colId xmlns:a16="http://schemas.microsoft.com/office/drawing/2014/main" val="20000"/>
                    </a:ext>
                  </a:extLst>
                </a:gridCol>
                <a:gridCol w="2185132">
                  <a:extLst>
                    <a:ext uri="{9D8B030D-6E8A-4147-A177-3AD203B41FA5}">
                      <a16:colId xmlns:a16="http://schemas.microsoft.com/office/drawing/2014/main" val="20001"/>
                    </a:ext>
                  </a:extLst>
                </a:gridCol>
                <a:gridCol w="2185132">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Gewinnkoalition</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Gewicht</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Spieler</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10" name="Textfeld 9"/>
          <p:cNvSpPr txBox="1"/>
          <p:nvPr/>
        </p:nvSpPr>
        <p:spPr>
          <a:xfrm>
            <a:off x="1600268" y="3624973"/>
            <a:ext cx="9618717" cy="1894406"/>
          </a:xfrm>
          <a:prstGeom prst="rect">
            <a:avLst/>
          </a:prstGeom>
          <a:noFill/>
        </p:spPr>
        <p:txBody>
          <a:bodyPr wrap="square" rtlCol="0">
            <a:noAutofit/>
          </a:bodyPr>
          <a:lstStyle/>
          <a:p>
            <a:r>
              <a:rPr lang="en-US" sz="2903" dirty="0" err="1"/>
              <a:t>Kritischer</a:t>
            </a:r>
            <a:r>
              <a:rPr lang="en-US" sz="2903" dirty="0"/>
              <a:t> Wert = # </a:t>
            </a:r>
            <a:r>
              <a:rPr lang="en-US" sz="2903" dirty="0" err="1"/>
              <a:t>Koalitionen</a:t>
            </a:r>
            <a:r>
              <a:rPr lang="en-US" sz="2903" dirty="0"/>
              <a:t> in der </a:t>
            </a:r>
            <a:r>
              <a:rPr lang="en-US" sz="2903" dirty="0" err="1"/>
              <a:t>ein</a:t>
            </a:r>
            <a:r>
              <a:rPr lang="en-US" sz="2903" dirty="0"/>
              <a:t> </a:t>
            </a:r>
            <a:r>
              <a:rPr lang="en-US" sz="2903" dirty="0" err="1"/>
              <a:t>Spieler</a:t>
            </a:r>
            <a:r>
              <a:rPr lang="en-US" sz="2903" dirty="0"/>
              <a:t> </a:t>
            </a:r>
            <a:r>
              <a:rPr lang="en-US" sz="2903" dirty="0" err="1"/>
              <a:t>kritisch</a:t>
            </a:r>
            <a:r>
              <a:rPr lang="en-US" sz="2903" dirty="0"/>
              <a:t> </a:t>
            </a:r>
            <a:r>
              <a:rPr lang="en-US" sz="2903" dirty="0" err="1"/>
              <a:t>ist</a:t>
            </a:r>
            <a:r>
              <a:rPr lang="en-US" sz="2903" dirty="0"/>
              <a:t>.</a:t>
            </a:r>
          </a:p>
          <a:p>
            <a:endParaRPr lang="en-US" sz="2903" dirty="0"/>
          </a:p>
          <a:p>
            <a:r>
              <a:rPr lang="en-US" sz="2903" dirty="0" err="1"/>
              <a:t>Kritischer</a:t>
            </a:r>
            <a:r>
              <a:rPr lang="en-US" sz="2903" dirty="0"/>
              <a:t> Wert von P1 ?</a:t>
            </a:r>
          </a:p>
          <a:p>
            <a:r>
              <a:rPr lang="en-US" sz="2903" dirty="0" err="1"/>
              <a:t>Kritische</a:t>
            </a:r>
            <a:r>
              <a:rPr lang="en-US" sz="2903" dirty="0"/>
              <a:t> </a:t>
            </a:r>
            <a:r>
              <a:rPr lang="en-US" sz="2903" dirty="0" err="1"/>
              <a:t>Werte</a:t>
            </a:r>
            <a:r>
              <a:rPr lang="en-US" sz="2903" dirty="0"/>
              <a:t> von P2 und P3?</a:t>
            </a:r>
          </a:p>
          <a:p>
            <a:endParaRPr lang="en-US" sz="2903" dirty="0"/>
          </a:p>
          <a:p>
            <a:r>
              <a:rPr lang="de-DE" sz="2903" dirty="0"/>
              <a:t>→	Summe der kritischen Werte = ?</a:t>
            </a:r>
            <a:endParaRPr lang="en-US" sz="2903" dirty="0"/>
          </a:p>
        </p:txBody>
      </p:sp>
      <p:sp>
        <p:nvSpPr>
          <p:cNvPr id="7" name="Rechteck 6">
            <a:extLst>
              <a:ext uri="{FF2B5EF4-FFF2-40B4-BE49-F238E27FC236}">
                <a16:creationId xmlns:a16="http://schemas.microsoft.com/office/drawing/2014/main" id="{8F788C2A-C9CE-4A0B-1292-E7F9495E7F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52034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Kritischer</a:t>
            </a:r>
            <a:r>
              <a:rPr lang="en-US" sz="2903" dirty="0"/>
              <a:t> Wert – Banzhaf Wert</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a:t>[14; 11, 7, 5, 4]</a:t>
            </a:r>
          </a:p>
        </p:txBody>
      </p:sp>
      <p:graphicFrame>
        <p:nvGraphicFramePr>
          <p:cNvPr id="9" name="Tabelle 8"/>
          <p:cNvGraphicFramePr>
            <a:graphicFrameLocks noGrp="1"/>
          </p:cNvGraphicFramePr>
          <p:nvPr/>
        </p:nvGraphicFramePr>
        <p:xfrm>
          <a:off x="2437837" y="1580283"/>
          <a:ext cx="7600584" cy="1691936"/>
        </p:xfrm>
        <a:graphic>
          <a:graphicData uri="http://schemas.openxmlformats.org/drawingml/2006/table">
            <a:tbl>
              <a:tblPr firstRow="1" bandRow="1">
                <a:tableStyleId>{5940675A-B579-460E-94D1-54222C63F5DA}</a:tableStyleId>
              </a:tblPr>
              <a:tblGrid>
                <a:gridCol w="2533528">
                  <a:extLst>
                    <a:ext uri="{9D8B030D-6E8A-4147-A177-3AD203B41FA5}">
                      <a16:colId xmlns:a16="http://schemas.microsoft.com/office/drawing/2014/main" val="20000"/>
                    </a:ext>
                  </a:extLst>
                </a:gridCol>
                <a:gridCol w="2533528">
                  <a:extLst>
                    <a:ext uri="{9D8B030D-6E8A-4147-A177-3AD203B41FA5}">
                      <a16:colId xmlns:a16="http://schemas.microsoft.com/office/drawing/2014/main" val="20001"/>
                    </a:ext>
                  </a:extLst>
                </a:gridCol>
                <a:gridCol w="2533528">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Spieler</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Wert</a:t>
                      </a:r>
                      <a:endParaRPr lang="de-DE" sz="2200" dirty="0"/>
                    </a:p>
                  </a:txBody>
                  <a:tcPr marL="82953" marR="82953" marT="41476" marB="41476"/>
                </a:tc>
                <a:tc>
                  <a:txBody>
                    <a:bodyPr/>
                    <a:lstStyle/>
                    <a:p>
                      <a:pPr algn="ctr"/>
                      <a:r>
                        <a:rPr lang="de-DE" sz="2200" dirty="0" err="1"/>
                        <a:t>Banzhaf</a:t>
                      </a:r>
                      <a:r>
                        <a:rPr lang="de-DE" sz="2200" baseline="0" dirty="0"/>
                        <a:t> Wert</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dirty="0"/>
                    </a:p>
                  </a:txBody>
                  <a:tcPr marL="82953" marR="82953" marT="41476" marB="41476"/>
                </a:tc>
                <a:tc>
                  <a:txBody>
                    <a:bodyPr/>
                    <a:lstStyle/>
                    <a:p>
                      <a:endParaRPr lang="de-DE" sz="1600" dirty="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10" name="Textfeld 9"/>
          <p:cNvSpPr txBox="1"/>
          <p:nvPr/>
        </p:nvSpPr>
        <p:spPr>
          <a:xfrm>
            <a:off x="1535514" y="3602747"/>
            <a:ext cx="8919049" cy="2808947"/>
          </a:xfrm>
          <a:prstGeom prst="rect">
            <a:avLst/>
          </a:prstGeom>
          <a:noFill/>
        </p:spPr>
        <p:txBody>
          <a:bodyPr wrap="square" rtlCol="0">
            <a:noAutofit/>
          </a:bodyPr>
          <a:lstStyle/>
          <a:p>
            <a:pPr algn="ctr"/>
            <a:r>
              <a:rPr lang="de-DE" sz="2177" dirty="0" err="1"/>
              <a:t>Banzhaf</a:t>
            </a:r>
            <a:r>
              <a:rPr lang="de-DE" sz="2177" dirty="0"/>
              <a:t> Power Index für Spieler i</a:t>
            </a:r>
          </a:p>
          <a:p>
            <a:pPr algn="ctr"/>
            <a:endParaRPr lang="de-DE" sz="2177" dirty="0"/>
          </a:p>
          <a:p>
            <a:pPr algn="ctr"/>
            <a:r>
              <a:rPr lang="de-DE" sz="2177" dirty="0"/>
              <a:t>=</a:t>
            </a:r>
          </a:p>
          <a:p>
            <a:pPr algn="ctr"/>
            <a:endParaRPr lang="de-DE" sz="2177" dirty="0"/>
          </a:p>
          <a:p>
            <a:pPr algn="ctr"/>
            <a:r>
              <a:rPr lang="de-DE" sz="2177" dirty="0"/>
              <a:t>Kritischer Wert des Spielers i</a:t>
            </a:r>
          </a:p>
          <a:p>
            <a:pPr algn="ctr"/>
            <a:r>
              <a:rPr lang="de-DE" sz="2177" dirty="0"/>
              <a:t>____________________</a:t>
            </a:r>
          </a:p>
          <a:p>
            <a:pPr algn="ctr"/>
            <a:endParaRPr lang="de-DE" sz="2177" dirty="0"/>
          </a:p>
          <a:p>
            <a:pPr algn="ctr"/>
            <a:r>
              <a:rPr lang="de-DE" sz="2177" dirty="0"/>
              <a:t>Summe aller kritischen Werte</a:t>
            </a:r>
          </a:p>
          <a:p>
            <a:endParaRPr lang="en-US" sz="2903" dirty="0"/>
          </a:p>
        </p:txBody>
      </p:sp>
      <p:sp>
        <p:nvSpPr>
          <p:cNvPr id="7" name="Rechteck 6">
            <a:extLst>
              <a:ext uri="{FF2B5EF4-FFF2-40B4-BE49-F238E27FC236}">
                <a16:creationId xmlns:a16="http://schemas.microsoft.com/office/drawing/2014/main" id="{3437CBA3-794F-1A85-935A-CA6BF71F7D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0533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540" dirty="0"/>
              <a:t>John Banzhaf (1965): “Weighted Voting Doesn't Work"</a:t>
            </a:r>
            <a:endParaRPr lang="en-US" sz="2540" dirty="0">
              <a:solidFill>
                <a:sysClr val="windowText" lastClr="000000"/>
              </a:solidFill>
            </a:endParaRPr>
          </a:p>
        </p:txBody>
      </p:sp>
      <p:sp>
        <p:nvSpPr>
          <p:cNvPr id="3" name="Textfeld 2"/>
          <p:cNvSpPr txBox="1"/>
          <p:nvPr/>
        </p:nvSpPr>
        <p:spPr>
          <a:xfrm>
            <a:off x="839824" y="951332"/>
            <a:ext cx="8188503" cy="3658164"/>
          </a:xfrm>
          <a:prstGeom prst="rect">
            <a:avLst/>
          </a:prstGeom>
          <a:noFill/>
        </p:spPr>
        <p:txBody>
          <a:bodyPr wrap="square" rtlCol="0">
            <a:noAutofit/>
          </a:bodyPr>
          <a:lstStyle/>
          <a:p>
            <a:r>
              <a:rPr lang="de-DE" sz="2540" dirty="0"/>
              <a:t>"</a:t>
            </a:r>
            <a:r>
              <a:rPr lang="en-US" sz="2540" dirty="0"/>
              <a:t>In almost all cases weighted voting does not do the one thing which both its supporters and opponents assume that it does . . . voting power is not proportional to the number of votes a legislator </a:t>
            </a:r>
            <a:r>
              <a:rPr lang="de-DE" sz="2540" dirty="0" err="1"/>
              <a:t>may</a:t>
            </a:r>
            <a:r>
              <a:rPr lang="de-DE" sz="2540" dirty="0"/>
              <a:t> </a:t>
            </a:r>
            <a:r>
              <a:rPr lang="de-DE" sz="2540" dirty="0" err="1"/>
              <a:t>cast</a:t>
            </a:r>
            <a:r>
              <a:rPr lang="de-DE" sz="2540" dirty="0"/>
              <a:t>."</a:t>
            </a:r>
          </a:p>
          <a:p>
            <a:endParaRPr lang="de-DE" sz="2540" dirty="0"/>
          </a:p>
          <a:p>
            <a:r>
              <a:rPr lang="de-DE" sz="2540" dirty="0"/>
              <a:t>"</a:t>
            </a:r>
            <a:r>
              <a:rPr lang="en-US" sz="2540" dirty="0"/>
              <a:t>The purpose of this paper is neither to attack nor defend weighted voting per se. As with any objective mathematical analysis, its intent is only to explain the effects which necessarily follow once the mathematical model and the rules of its </a:t>
            </a:r>
            <a:r>
              <a:rPr lang="de-DE" sz="2540" dirty="0" err="1"/>
              <a:t>operation</a:t>
            </a:r>
            <a:r>
              <a:rPr lang="de-DE" sz="2540" dirty="0"/>
              <a:t> </a:t>
            </a:r>
            <a:r>
              <a:rPr lang="de-DE" sz="2540" dirty="0" err="1"/>
              <a:t>are</a:t>
            </a:r>
            <a:r>
              <a:rPr lang="de-DE" sz="2540" dirty="0"/>
              <a:t> </a:t>
            </a:r>
            <a:r>
              <a:rPr lang="de-DE" sz="2540" dirty="0" err="1"/>
              <a:t>established</a:t>
            </a:r>
            <a:r>
              <a:rPr lang="de-DE" sz="2540" dirty="0"/>
              <a:t>."</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A7020E63-F33C-9130-2FCF-BAF7F9C3420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7826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26</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err="1"/>
              <a:t>Banzhaf</a:t>
            </a:r>
            <a:r>
              <a:rPr lang="de-DE" sz="2903" dirty="0"/>
              <a:t> Power Index</a:t>
            </a:r>
            <a:endParaRPr lang="en-US" sz="2903" dirty="0">
              <a:solidFill>
                <a:sysClr val="windowText" lastClr="000000"/>
              </a:solidFill>
            </a:endParaRPr>
          </a:p>
        </p:txBody>
      </p:sp>
      <p:sp>
        <p:nvSpPr>
          <p:cNvPr id="3" name="Textfeld 2"/>
          <p:cNvSpPr txBox="1"/>
          <p:nvPr/>
        </p:nvSpPr>
        <p:spPr>
          <a:xfrm>
            <a:off x="2307187" y="1618250"/>
            <a:ext cx="8155659" cy="3658164"/>
          </a:xfrm>
          <a:prstGeom prst="rect">
            <a:avLst/>
          </a:prstGeom>
          <a:noFill/>
        </p:spPr>
        <p:txBody>
          <a:bodyPr wrap="square" rtlCol="0">
            <a:noAutofit/>
          </a:bodyPr>
          <a:lstStyle/>
          <a:p>
            <a:r>
              <a:rPr lang="en-US" sz="2177" dirty="0" err="1"/>
              <a:t>Betrachte</a:t>
            </a:r>
            <a:r>
              <a:rPr lang="en-US" sz="2177" dirty="0"/>
              <a:t> </a:t>
            </a:r>
            <a:r>
              <a:rPr lang="en-US" sz="2177" dirty="0" err="1"/>
              <a:t>eine</a:t>
            </a:r>
            <a:r>
              <a:rPr lang="en-US" sz="2177" dirty="0"/>
              <a:t> System </a:t>
            </a:r>
            <a:r>
              <a:rPr lang="en-US" sz="2177" dirty="0" err="1"/>
              <a:t>mit</a:t>
            </a:r>
            <a:r>
              <a:rPr lang="en-US" sz="2177" dirty="0"/>
              <a:t> N </a:t>
            </a:r>
            <a:r>
              <a:rPr lang="en-US" sz="2177" dirty="0" err="1"/>
              <a:t>Spielern</a:t>
            </a:r>
            <a:r>
              <a:rPr lang="en-US" sz="2177" dirty="0"/>
              <a:t>:</a:t>
            </a:r>
          </a:p>
          <a:p>
            <a:endParaRPr lang="en-US" sz="2177" dirty="0"/>
          </a:p>
          <a:p>
            <a:pPr marL="414772" indent="-414772">
              <a:buFont typeface="+mj-lt"/>
              <a:buAutoNum type="arabicPeriod"/>
            </a:pPr>
            <a:r>
              <a:rPr lang="en-US" sz="2177" dirty="0" err="1"/>
              <a:t>Finde</a:t>
            </a:r>
            <a:r>
              <a:rPr lang="en-US" sz="2177" dirty="0"/>
              <a:t> </a:t>
            </a:r>
            <a:r>
              <a:rPr lang="en-US" sz="2177" dirty="0" err="1"/>
              <a:t>alle</a:t>
            </a:r>
            <a:r>
              <a:rPr lang="en-US" sz="2177" dirty="0"/>
              <a:t> </a:t>
            </a:r>
            <a:r>
              <a:rPr lang="en-US" sz="2177" dirty="0" err="1"/>
              <a:t>Gewinnkoalitionen</a:t>
            </a:r>
            <a:r>
              <a:rPr lang="en-US" sz="2177" dirty="0"/>
              <a:t>.</a:t>
            </a:r>
          </a:p>
          <a:p>
            <a:pPr marL="414772" indent="-414772">
              <a:buFont typeface="+mj-lt"/>
              <a:buAutoNum type="arabicPeriod"/>
            </a:pPr>
            <a:r>
              <a:rPr lang="en-US" sz="2177" dirty="0" err="1"/>
              <a:t>Bestimme</a:t>
            </a:r>
            <a:r>
              <a:rPr lang="en-US" sz="2177" dirty="0"/>
              <a:t> </a:t>
            </a:r>
            <a:r>
              <a:rPr lang="en-US" sz="2177" dirty="0" err="1"/>
              <a:t>für</a:t>
            </a:r>
            <a:r>
              <a:rPr lang="en-US" sz="2177" dirty="0"/>
              <a:t> </a:t>
            </a:r>
            <a:r>
              <a:rPr lang="en-US" sz="2177" dirty="0" err="1"/>
              <a:t>jede</a:t>
            </a:r>
            <a:r>
              <a:rPr lang="en-US" sz="2177" dirty="0"/>
              <a:t> </a:t>
            </a:r>
            <a:r>
              <a:rPr lang="en-US" sz="2177" dirty="0" err="1"/>
              <a:t>Gewinnkoalition</a:t>
            </a:r>
            <a:r>
              <a:rPr lang="en-US" sz="2177" dirty="0"/>
              <a:t> die </a:t>
            </a:r>
            <a:r>
              <a:rPr lang="en-US" sz="2177" dirty="0" err="1"/>
              <a:t>kritischen</a:t>
            </a:r>
            <a:r>
              <a:rPr lang="en-US" sz="2177" dirty="0"/>
              <a:t> </a:t>
            </a:r>
            <a:r>
              <a:rPr lang="en-US" sz="2177" dirty="0" err="1"/>
              <a:t>Spieler</a:t>
            </a:r>
            <a:r>
              <a:rPr lang="en-US" sz="2177" dirty="0"/>
              <a:t>.</a:t>
            </a:r>
          </a:p>
          <a:p>
            <a:pPr marL="414772" indent="-414772">
              <a:buFont typeface="+mj-lt"/>
              <a:buAutoNum type="arabicPeriod"/>
            </a:pPr>
            <a:r>
              <a:rPr lang="de-DE" sz="2177" dirty="0"/>
              <a:t>Bestimme für alle Spieler den kritischen Wert B</a:t>
            </a:r>
            <a:r>
              <a:rPr lang="de-DE" sz="2177" baseline="-25000" dirty="0"/>
              <a:t>i</a:t>
            </a:r>
            <a:r>
              <a:rPr lang="de-DE" sz="2177" dirty="0"/>
              <a:t> .</a:t>
            </a:r>
          </a:p>
          <a:p>
            <a:pPr marL="414772" indent="-414772">
              <a:buFont typeface="+mj-lt"/>
              <a:buAutoNum type="arabicPeriod"/>
            </a:pPr>
            <a:r>
              <a:rPr lang="en-US" sz="2177" dirty="0"/>
              <a:t>Banzhaf power index: </a:t>
            </a:r>
            <a:r>
              <a:rPr lang="el-GR" sz="2177" dirty="0"/>
              <a:t>β</a:t>
            </a:r>
            <a:r>
              <a:rPr lang="de-DE" sz="2177" baseline="-25000" dirty="0"/>
              <a:t>i</a:t>
            </a:r>
            <a:r>
              <a:rPr lang="de-DE" sz="2177" dirty="0"/>
              <a:t> = B</a:t>
            </a:r>
            <a:r>
              <a:rPr lang="de-DE" sz="2177" baseline="-25000" dirty="0"/>
              <a:t>i</a:t>
            </a:r>
            <a:r>
              <a:rPr lang="de-DE" sz="2177" dirty="0"/>
              <a:t> /(B</a:t>
            </a:r>
            <a:r>
              <a:rPr lang="de-DE" sz="2177" baseline="-25000" dirty="0"/>
              <a:t>1</a:t>
            </a:r>
            <a:r>
              <a:rPr lang="de-DE" sz="2177" dirty="0"/>
              <a:t> + B</a:t>
            </a:r>
            <a:r>
              <a:rPr lang="de-DE" sz="2177" baseline="-25000" dirty="0"/>
              <a:t>2</a:t>
            </a:r>
            <a:r>
              <a:rPr lang="de-DE" sz="2177" dirty="0"/>
              <a:t> + B</a:t>
            </a:r>
            <a:r>
              <a:rPr lang="de-DE" sz="2177" baseline="-25000" dirty="0"/>
              <a:t>3</a:t>
            </a:r>
            <a:r>
              <a:rPr lang="de-DE" sz="2177" dirty="0"/>
              <a:t> +….+ B</a:t>
            </a:r>
            <a:r>
              <a:rPr lang="de-DE" sz="2177" baseline="-25000" dirty="0"/>
              <a:t>N</a:t>
            </a:r>
            <a:r>
              <a:rPr lang="de-DE" sz="2177" dirty="0"/>
              <a:t> ) für Spieler i</a:t>
            </a:r>
          </a:p>
          <a:p>
            <a:endParaRPr lang="de-DE" sz="2177" dirty="0"/>
          </a:p>
          <a:p>
            <a:pPr marL="311079" indent="-311079">
              <a:buFont typeface="Arial" panose="020B0604020202020204" pitchFamily="34" charset="0"/>
              <a:buChar char="•"/>
            </a:pPr>
            <a:r>
              <a:rPr lang="en-US" sz="2177" dirty="0"/>
              <a:t>Die Banzhaf power </a:t>
            </a:r>
            <a:r>
              <a:rPr lang="en-US" sz="2177" dirty="0" err="1"/>
              <a:t>Verteilung</a:t>
            </a:r>
            <a:r>
              <a:rPr lang="en-US" sz="2177" dirty="0"/>
              <a:t> </a:t>
            </a:r>
            <a:r>
              <a:rPr lang="en-US" sz="2177" dirty="0" err="1"/>
              <a:t>ist</a:t>
            </a:r>
            <a:r>
              <a:rPr lang="en-US" sz="2177" dirty="0"/>
              <a:t> die </a:t>
            </a:r>
            <a:r>
              <a:rPr lang="en-US" sz="2177" dirty="0" err="1"/>
              <a:t>Liste</a:t>
            </a:r>
            <a:endParaRPr lang="en-US" sz="2177" dirty="0"/>
          </a:p>
          <a:p>
            <a:endParaRPr lang="en-US" sz="2177" dirty="0"/>
          </a:p>
          <a:p>
            <a:r>
              <a:rPr lang="de-DE" sz="2177" dirty="0"/>
              <a:t>	(</a:t>
            </a:r>
            <a:r>
              <a:rPr lang="el-GR" sz="2177" dirty="0"/>
              <a:t>β</a:t>
            </a:r>
            <a:r>
              <a:rPr lang="de-DE" sz="2177" baseline="-25000" dirty="0"/>
              <a:t>1</a:t>
            </a:r>
            <a:r>
              <a:rPr lang="de-DE" sz="2177" dirty="0"/>
              <a:t> ,</a:t>
            </a:r>
            <a:r>
              <a:rPr lang="el-GR" sz="2177" dirty="0"/>
              <a:t> β</a:t>
            </a:r>
            <a:r>
              <a:rPr lang="de-DE" sz="2177" baseline="-25000" dirty="0"/>
              <a:t>2,</a:t>
            </a:r>
            <a:r>
              <a:rPr lang="de-DE" sz="2177" dirty="0"/>
              <a:t> ,</a:t>
            </a:r>
            <a:r>
              <a:rPr lang="el-GR" sz="2177" dirty="0"/>
              <a:t> β</a:t>
            </a:r>
            <a:r>
              <a:rPr lang="de-DE" sz="2177" baseline="-25000" dirty="0"/>
              <a:t>3,</a:t>
            </a:r>
            <a:r>
              <a:rPr lang="de-DE" sz="2177" dirty="0"/>
              <a:t>............. ,</a:t>
            </a:r>
            <a:r>
              <a:rPr lang="el-GR" sz="2177" dirty="0"/>
              <a:t> β</a:t>
            </a:r>
            <a:r>
              <a:rPr lang="de-DE" sz="2177" baseline="-25000" dirty="0"/>
              <a:t>N</a:t>
            </a:r>
            <a:r>
              <a:rPr lang="de-DE" sz="2177" dirty="0"/>
              <a:t>)</a:t>
            </a:r>
            <a:endParaRPr lang="en-GB" altLang="de-DE" sz="2177" dirty="0">
              <a:ea typeface="ＭＳ Ｐゴシック" pitchFamily="34" charset="-128"/>
            </a:endParaRPr>
          </a:p>
        </p:txBody>
      </p:sp>
      <p:sp>
        <p:nvSpPr>
          <p:cNvPr id="7" name="Rechteck 6">
            <a:extLst>
              <a:ext uri="{FF2B5EF4-FFF2-40B4-BE49-F238E27FC236}">
                <a16:creationId xmlns:a16="http://schemas.microsoft.com/office/drawing/2014/main" id="{9A54018C-1302-5247-A48D-66E38465DD5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47775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Beispiel</a:t>
            </a:r>
            <a:endParaRPr lang="en-US" sz="2903" dirty="0">
              <a:solidFill>
                <a:sysClr val="windowText" lastClr="000000"/>
              </a:solidFill>
            </a:endParaRPr>
          </a:p>
        </p:txBody>
      </p:sp>
      <p:sp>
        <p:nvSpPr>
          <p:cNvPr id="3" name="Textfeld 2"/>
          <p:cNvSpPr txBox="1"/>
          <p:nvPr/>
        </p:nvSpPr>
        <p:spPr>
          <a:xfrm>
            <a:off x="955796" y="650592"/>
            <a:ext cx="6760443" cy="653244"/>
          </a:xfrm>
          <a:prstGeom prst="rect">
            <a:avLst/>
          </a:prstGeom>
          <a:noFill/>
        </p:spPr>
        <p:txBody>
          <a:bodyPr wrap="square" rtlCol="0">
            <a:noAutofit/>
          </a:bodyPr>
          <a:lstStyle/>
          <a:p>
            <a:r>
              <a:rPr lang="de-DE" sz="2903" dirty="0"/>
              <a:t>[12; 8, 5, 5, 4].</a:t>
            </a:r>
          </a:p>
        </p:txBody>
      </p:sp>
      <p:graphicFrame>
        <p:nvGraphicFramePr>
          <p:cNvPr id="9" name="Tabelle 8"/>
          <p:cNvGraphicFramePr>
            <a:graphicFrameLocks noGrp="1"/>
          </p:cNvGraphicFramePr>
          <p:nvPr>
            <p:extLst>
              <p:ext uri="{D42A27DB-BD31-4B8C-83A1-F6EECF244321}">
                <p14:modId xmlns:p14="http://schemas.microsoft.com/office/powerpoint/2010/main" val="4056203242"/>
              </p:ext>
            </p:extLst>
          </p:nvPr>
        </p:nvGraphicFramePr>
        <p:xfrm>
          <a:off x="1374581" y="1303836"/>
          <a:ext cx="6555396" cy="1691936"/>
        </p:xfrm>
        <a:graphic>
          <a:graphicData uri="http://schemas.openxmlformats.org/drawingml/2006/table">
            <a:tbl>
              <a:tblPr firstRow="1" bandRow="1">
                <a:tableStyleId>{5940675A-B579-460E-94D1-54222C63F5DA}</a:tableStyleId>
              </a:tblPr>
              <a:tblGrid>
                <a:gridCol w="2185132">
                  <a:extLst>
                    <a:ext uri="{9D8B030D-6E8A-4147-A177-3AD203B41FA5}">
                      <a16:colId xmlns:a16="http://schemas.microsoft.com/office/drawing/2014/main" val="20000"/>
                    </a:ext>
                  </a:extLst>
                </a:gridCol>
                <a:gridCol w="2185132">
                  <a:extLst>
                    <a:ext uri="{9D8B030D-6E8A-4147-A177-3AD203B41FA5}">
                      <a16:colId xmlns:a16="http://schemas.microsoft.com/office/drawing/2014/main" val="20001"/>
                    </a:ext>
                  </a:extLst>
                </a:gridCol>
                <a:gridCol w="2185132">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Gewinnkoalition</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Gewicht</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Spieler</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2767051839"/>
              </p:ext>
            </p:extLst>
          </p:nvPr>
        </p:nvGraphicFramePr>
        <p:xfrm>
          <a:off x="879025" y="3413850"/>
          <a:ext cx="7600584" cy="1691936"/>
        </p:xfrm>
        <a:graphic>
          <a:graphicData uri="http://schemas.openxmlformats.org/drawingml/2006/table">
            <a:tbl>
              <a:tblPr firstRow="1" bandRow="1">
                <a:tableStyleId>{5940675A-B579-460E-94D1-54222C63F5DA}</a:tableStyleId>
              </a:tblPr>
              <a:tblGrid>
                <a:gridCol w="2533528">
                  <a:extLst>
                    <a:ext uri="{9D8B030D-6E8A-4147-A177-3AD203B41FA5}">
                      <a16:colId xmlns:a16="http://schemas.microsoft.com/office/drawing/2014/main" val="20000"/>
                    </a:ext>
                  </a:extLst>
                </a:gridCol>
                <a:gridCol w="2533528">
                  <a:extLst>
                    <a:ext uri="{9D8B030D-6E8A-4147-A177-3AD203B41FA5}">
                      <a16:colId xmlns:a16="http://schemas.microsoft.com/office/drawing/2014/main" val="20001"/>
                    </a:ext>
                  </a:extLst>
                </a:gridCol>
                <a:gridCol w="2533528">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Spieler</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Wert</a:t>
                      </a:r>
                      <a:endParaRPr lang="de-DE" sz="2200" dirty="0"/>
                    </a:p>
                  </a:txBody>
                  <a:tcPr marL="82953" marR="82953" marT="41476" marB="41476"/>
                </a:tc>
                <a:tc>
                  <a:txBody>
                    <a:bodyPr/>
                    <a:lstStyle/>
                    <a:p>
                      <a:pPr algn="ctr"/>
                      <a:r>
                        <a:rPr lang="de-DE" sz="2200" dirty="0" err="1"/>
                        <a:t>Banzhaf</a:t>
                      </a:r>
                      <a:r>
                        <a:rPr lang="de-DE" sz="2200" baseline="0" dirty="0"/>
                        <a:t> Wert</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7" name="Rechteck 6">
            <a:extLst>
              <a:ext uri="{FF2B5EF4-FFF2-40B4-BE49-F238E27FC236}">
                <a16:creationId xmlns:a16="http://schemas.microsoft.com/office/drawing/2014/main" id="{81B7AE16-21C6-1784-72DE-0CEC1F982C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02303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a:solidFill>
                  <a:sysClr val="windowText" lastClr="000000"/>
                </a:solidFill>
              </a:rPr>
              <a:t>Condorcet </a:t>
            </a:r>
            <a:r>
              <a:rPr lang="en-US" sz="2903" b="1" dirty="0" err="1">
                <a:solidFill>
                  <a:sysClr val="windowText" lastClr="000000"/>
                </a:solidFill>
              </a:rPr>
              <a:t>Paradoxon</a:t>
            </a:r>
            <a:r>
              <a:rPr lang="en-US" sz="2903" b="1" dirty="0">
                <a:solidFill>
                  <a:sysClr val="windowText" lastClr="000000"/>
                </a:solidFill>
              </a:rPr>
              <a:t>	</a:t>
            </a:r>
            <a:endParaRPr lang="en-US" sz="2903" dirty="0">
              <a:solidFill>
                <a:sysClr val="windowText" lastClr="000000"/>
              </a:solidFill>
            </a:endParaRPr>
          </a:p>
        </p:txBody>
      </p:sp>
      <p:sp>
        <p:nvSpPr>
          <p:cNvPr id="3" name="Textfeld 2"/>
          <p:cNvSpPr txBox="1"/>
          <p:nvPr/>
        </p:nvSpPr>
        <p:spPr>
          <a:xfrm>
            <a:off x="2455767" y="3559649"/>
            <a:ext cx="6760443" cy="914541"/>
          </a:xfrm>
          <a:prstGeom prst="rect">
            <a:avLst/>
          </a:prstGeom>
          <a:noFill/>
        </p:spPr>
        <p:txBody>
          <a:bodyPr wrap="square" rtlCol="0">
            <a:noAutofit/>
          </a:bodyPr>
          <a:lstStyle/>
          <a:p>
            <a:r>
              <a:rPr lang="en-GB" altLang="de-DE" sz="2903" dirty="0" err="1">
                <a:ea typeface="ＭＳ Ｐゴシック" pitchFamily="34" charset="-128"/>
              </a:rPr>
              <a:t>Bestimmen</a:t>
            </a:r>
            <a:r>
              <a:rPr lang="en-GB" altLang="de-DE" sz="2903" dirty="0">
                <a:ea typeface="ＭＳ Ｐゴシック" pitchFamily="34" charset="-128"/>
              </a:rPr>
              <a:t> </a:t>
            </a:r>
            <a:r>
              <a:rPr lang="en-GB" altLang="de-DE" sz="2903" dirty="0" err="1">
                <a:ea typeface="ＭＳ Ｐゴシック" pitchFamily="34" charset="-128"/>
              </a:rPr>
              <a:t>Sie</a:t>
            </a:r>
            <a:r>
              <a:rPr lang="en-GB" altLang="de-DE" sz="2903" dirty="0">
                <a:ea typeface="ＭＳ Ｐゴシック" pitchFamily="34" charset="-128"/>
              </a:rPr>
              <a:t> den </a:t>
            </a:r>
            <a:r>
              <a:rPr lang="en-GB" altLang="de-DE" sz="2903" dirty="0" err="1">
                <a:ea typeface="ＭＳ Ｐゴシック" pitchFamily="34" charset="-128"/>
              </a:rPr>
              <a:t>Gewinner</a:t>
            </a:r>
            <a:r>
              <a:rPr lang="en-GB" altLang="de-DE" sz="2903" dirty="0">
                <a:ea typeface="ＭＳ Ｐゴシック" pitchFamily="34" charset="-128"/>
              </a:rPr>
              <a:t> </a:t>
            </a:r>
            <a:r>
              <a:rPr lang="en-GB" altLang="de-DE" sz="2903" dirty="0" err="1">
                <a:ea typeface="ＭＳ Ｐゴシック" pitchFamily="34" charset="-128"/>
              </a:rPr>
              <a:t>bei</a:t>
            </a:r>
            <a:r>
              <a:rPr lang="en-GB" altLang="de-DE" sz="2903" dirty="0">
                <a:ea typeface="ＭＳ Ｐゴシック" pitchFamily="34" charset="-128"/>
              </a:rPr>
              <a:t> </a:t>
            </a:r>
            <a:r>
              <a:rPr lang="en-GB" altLang="de-DE" sz="2903" dirty="0" err="1">
                <a:ea typeface="ＭＳ Ｐゴシック" pitchFamily="34" charset="-128"/>
              </a:rPr>
              <a:t>einer</a:t>
            </a:r>
            <a:r>
              <a:rPr lang="en-GB" altLang="de-DE" sz="2903" dirty="0">
                <a:ea typeface="ＭＳ Ｐゴシック" pitchFamily="34" charset="-128"/>
              </a:rPr>
              <a:t> </a:t>
            </a:r>
            <a:r>
              <a:rPr lang="en-GB" altLang="de-DE" sz="2903" dirty="0" err="1">
                <a:ea typeface="ＭＳ Ｐゴシック" pitchFamily="34" charset="-128"/>
              </a:rPr>
              <a:t>paarweisen</a:t>
            </a:r>
            <a:r>
              <a:rPr lang="en-GB" altLang="de-DE" sz="2903" dirty="0">
                <a:ea typeface="ＭＳ Ｐゴシック" pitchFamily="34" charset="-128"/>
              </a:rPr>
              <a:t> </a:t>
            </a:r>
            <a:r>
              <a:rPr lang="en-GB" altLang="de-DE" sz="2903" dirty="0" err="1">
                <a:ea typeface="ＭＳ Ｐゴシック" pitchFamily="34" charset="-128"/>
              </a:rPr>
              <a:t>Abstimmung</a:t>
            </a:r>
            <a:r>
              <a:rPr lang="en-GB" altLang="de-DE" sz="2903" dirty="0">
                <a:ea typeface="ＭＳ Ｐゴシック" pitchFamily="34" charset="-128"/>
              </a:rPr>
              <a:t>!</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9783" y="881351"/>
            <a:ext cx="5900188" cy="176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7DB6F91A-597D-F739-8417-1B780E26EB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4478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83845" y="129179"/>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Nicht</a:t>
            </a:r>
            <a:r>
              <a:rPr lang="en-US" sz="2903" b="1" dirty="0">
                <a:solidFill>
                  <a:sysClr val="windowText" lastClr="000000"/>
                </a:solidFill>
              </a:rPr>
              <a:t>-transitive </a:t>
            </a:r>
            <a:r>
              <a:rPr lang="en-US" sz="2903" b="1" dirty="0" err="1">
                <a:solidFill>
                  <a:sysClr val="windowText" lastClr="000000"/>
                </a:solidFill>
              </a:rPr>
              <a:t>Würfel</a:t>
            </a:r>
            <a:endParaRPr lang="en-US" sz="2903" dirty="0">
              <a:solidFill>
                <a:sysClr val="windowText" lastClr="000000"/>
              </a:solidFill>
            </a:endParaRPr>
          </a:p>
        </p:txBody>
      </p:sp>
      <p:sp>
        <p:nvSpPr>
          <p:cNvPr id="3" name="Textfeld 2"/>
          <p:cNvSpPr txBox="1"/>
          <p:nvPr/>
        </p:nvSpPr>
        <p:spPr>
          <a:xfrm>
            <a:off x="1507300" y="1447006"/>
            <a:ext cx="9191180" cy="3658164"/>
          </a:xfrm>
          <a:prstGeom prst="rect">
            <a:avLst/>
          </a:prstGeom>
          <a:noFill/>
        </p:spPr>
        <p:txBody>
          <a:bodyPr wrap="square" rtlCol="0">
            <a:noAutofit/>
          </a:bodyPr>
          <a:lstStyle/>
          <a:p>
            <a:r>
              <a:rPr lang="pt-BR" sz="2903" dirty="0"/>
              <a:t>A:	4, 4, 4, 4, 0, 0</a:t>
            </a:r>
          </a:p>
          <a:p>
            <a:r>
              <a:rPr lang="pt-BR" sz="2903" dirty="0"/>
              <a:t>B:	3, 3, 3, 3, 3, 3</a:t>
            </a:r>
          </a:p>
          <a:p>
            <a:r>
              <a:rPr lang="pt-BR" sz="2903" dirty="0"/>
              <a:t>C:	6, 6, 2, 2, 2, 2</a:t>
            </a:r>
          </a:p>
          <a:p>
            <a:r>
              <a:rPr lang="pt-BR" sz="2903" dirty="0"/>
              <a:t>D:	5, 5, 5, 1, 1, 1</a:t>
            </a:r>
          </a:p>
          <a:p>
            <a:endParaRPr lang="pt-BR" sz="2903" dirty="0"/>
          </a:p>
          <a:p>
            <a:r>
              <a:rPr lang="pt-BR" sz="2903" dirty="0"/>
              <a:t>Ist es ein Vorteil, als erster einen Würfel wählen zu können?</a:t>
            </a:r>
          </a:p>
        </p:txBody>
      </p:sp>
      <p:sp>
        <p:nvSpPr>
          <p:cNvPr id="4" name="Rechteck 3">
            <a:extLst>
              <a:ext uri="{FF2B5EF4-FFF2-40B4-BE49-F238E27FC236}">
                <a16:creationId xmlns:a16="http://schemas.microsoft.com/office/drawing/2014/main" id="{6F61D34D-1B35-1AB7-CEF6-D9E05BC6DF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7732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564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r>
              <a:rPr lang="en-US" sz="2903" b="1" dirty="0">
                <a:solidFill>
                  <a:sysClr val="windowText" lastClr="000000"/>
                </a:solidFill>
              </a:rPr>
              <a:t> – </a:t>
            </a:r>
            <a:r>
              <a:rPr lang="en-US" sz="2903" b="1" dirty="0" err="1">
                <a:solidFill>
                  <a:sysClr val="windowText" lastClr="000000"/>
                </a:solidFill>
              </a:rPr>
              <a:t>Beispiel</a:t>
            </a:r>
            <a:endParaRPr lang="en-US" sz="2903" b="1" dirty="0">
              <a:solidFill>
                <a:sysClr val="windowText" lastClr="000000"/>
              </a:solidFill>
            </a:endParaRPr>
          </a:p>
        </p:txBody>
      </p:sp>
      <p:sp>
        <p:nvSpPr>
          <p:cNvPr id="5" name="Textfeld 4"/>
          <p:cNvSpPr txBox="1"/>
          <p:nvPr/>
        </p:nvSpPr>
        <p:spPr>
          <a:xfrm>
            <a:off x="335905" y="633642"/>
            <a:ext cx="11368453" cy="1740219"/>
          </a:xfrm>
          <a:prstGeom prst="rect">
            <a:avLst/>
          </a:prstGeom>
          <a:noFill/>
        </p:spPr>
        <p:txBody>
          <a:bodyPr wrap="square" rtlCol="0">
            <a:noAutofit/>
          </a:bodyPr>
          <a:lstStyle/>
          <a:p>
            <a:r>
              <a:rPr lang="en-GB" altLang="de-DE" sz="2600" dirty="0">
                <a:ea typeface="ＭＳ Ｐゴシック" pitchFamily="34" charset="-128"/>
              </a:rPr>
              <a:t>Wahl des </a:t>
            </a:r>
            <a:r>
              <a:rPr lang="en-GB" altLang="de-DE" sz="2600" dirty="0" err="1">
                <a:ea typeface="ＭＳ Ｐゴシック" pitchFamily="34" charset="-128"/>
              </a:rPr>
              <a:t>Präsidentschaftskandidaten</a:t>
            </a:r>
            <a:r>
              <a:rPr lang="en-GB" altLang="de-DE" sz="2600" dirty="0">
                <a:ea typeface="ＭＳ Ｐゴシック" pitchFamily="34" charset="-128"/>
              </a:rPr>
              <a:t> der </a:t>
            </a:r>
            <a:r>
              <a:rPr lang="en-GB" altLang="de-DE" sz="2600" dirty="0" err="1">
                <a:ea typeface="ＭＳ Ｐゴシック" pitchFamily="34" charset="-128"/>
              </a:rPr>
              <a:t>demokratischen</a:t>
            </a:r>
            <a:r>
              <a:rPr lang="en-GB" altLang="de-DE" sz="2600" dirty="0">
                <a:ea typeface="ＭＳ Ｐゴシック" pitchFamily="34" charset="-128"/>
              </a:rPr>
              <a:t> </a:t>
            </a:r>
            <a:r>
              <a:rPr lang="en-GB" altLang="de-DE" sz="2600" dirty="0" err="1">
                <a:ea typeface="ＭＳ Ｐゴシック" pitchFamily="34" charset="-128"/>
              </a:rPr>
              <a:t>Partei</a:t>
            </a:r>
            <a:r>
              <a:rPr lang="en-GB" altLang="de-DE" sz="2600" dirty="0">
                <a:ea typeface="ＭＳ Ｐゴシック" pitchFamily="34" charset="-128"/>
              </a:rPr>
              <a:t> 2020:</a:t>
            </a:r>
          </a:p>
          <a:p>
            <a:r>
              <a:rPr lang="en-GB" altLang="de-DE" sz="2600" dirty="0">
                <a:ea typeface="ＭＳ Ｐゴシック" pitchFamily="34" charset="-128"/>
              </a:rPr>
              <a:t>6 </a:t>
            </a:r>
            <a:r>
              <a:rPr lang="en-GB" altLang="de-DE" sz="2600" dirty="0" err="1">
                <a:ea typeface="ＭＳ Ｐゴシック" pitchFamily="34" charset="-128"/>
              </a:rPr>
              <a:t>Gruppen</a:t>
            </a:r>
            <a:r>
              <a:rPr lang="en-GB" altLang="de-DE" sz="2600" dirty="0">
                <a:ea typeface="ＭＳ Ｐゴシック" pitchFamily="34" charset="-128"/>
              </a:rPr>
              <a:t> (A-F) </a:t>
            </a:r>
            <a:r>
              <a:rPr lang="en-GB" altLang="de-DE" sz="2600" dirty="0" err="1">
                <a:ea typeface="ＭＳ Ｐゴシック" pitchFamily="34" charset="-128"/>
              </a:rPr>
              <a:t>mit</a:t>
            </a:r>
            <a:r>
              <a:rPr lang="en-GB" altLang="de-DE" sz="2600" dirty="0">
                <a:ea typeface="ＭＳ Ｐゴシック" pitchFamily="34" charset="-128"/>
              </a:rPr>
              <a:t> </a:t>
            </a:r>
          </a:p>
          <a:p>
            <a:pPr marL="914400" lvl="1" indent="-457200">
              <a:buFont typeface="Arial" panose="020B0604020202020204" pitchFamily="34" charset="0"/>
              <a:buChar char="•"/>
            </a:pPr>
            <a:r>
              <a:rPr lang="en-GB" altLang="de-DE" sz="2600" dirty="0" err="1">
                <a:ea typeface="ＭＳ Ｐゴシック" pitchFamily="34" charset="-128"/>
              </a:rPr>
              <a:t>unterschiedlichen</a:t>
            </a:r>
            <a:r>
              <a:rPr lang="en-GB" altLang="de-DE" sz="2600" dirty="0">
                <a:ea typeface="ＭＳ Ｐゴシック" pitchFamily="34" charset="-128"/>
              </a:rPr>
              <a:t> </a:t>
            </a:r>
            <a:r>
              <a:rPr lang="en-GB" altLang="de-DE" sz="2600" dirty="0" err="1">
                <a:ea typeface="ＭＳ Ｐゴシック" pitchFamily="34" charset="-128"/>
              </a:rPr>
              <a:t>Stimmgewichten</a:t>
            </a:r>
            <a:r>
              <a:rPr lang="en-GB" altLang="de-DE" sz="2600" dirty="0">
                <a:ea typeface="ＭＳ Ｐゴシック" pitchFamily="34" charset="-128"/>
              </a:rPr>
              <a:t> und </a:t>
            </a:r>
          </a:p>
          <a:p>
            <a:pPr marL="914400" lvl="1" indent="-457200">
              <a:buFont typeface="Arial" panose="020B0604020202020204" pitchFamily="34" charset="0"/>
              <a:buChar char="•"/>
            </a:pPr>
            <a:r>
              <a:rPr lang="en-GB" altLang="de-DE" sz="2600" dirty="0" err="1">
                <a:ea typeface="ＭＳ Ｐゴシック" pitchFamily="34" charset="-128"/>
              </a:rPr>
              <a:t>unterschiedlichen</a:t>
            </a:r>
            <a:r>
              <a:rPr lang="en-GB" altLang="de-DE" sz="2600" dirty="0">
                <a:ea typeface="ＭＳ Ｐゴシック" pitchFamily="34" charset="-128"/>
              </a:rPr>
              <a:t> </a:t>
            </a:r>
            <a:r>
              <a:rPr lang="en-GB" altLang="de-DE" sz="2600" dirty="0" err="1">
                <a:ea typeface="ＭＳ Ｐゴシック" pitchFamily="34" charset="-128"/>
              </a:rPr>
              <a:t>Präferenzen</a:t>
            </a:r>
            <a:r>
              <a:rPr lang="en-GB" altLang="de-DE" sz="2600" dirty="0">
                <a:ea typeface="ＭＳ Ｐゴシック" pitchFamily="34" charset="-128"/>
              </a:rPr>
              <a:t> </a:t>
            </a:r>
            <a:r>
              <a:rPr lang="en-GB" altLang="de-DE" sz="2600" dirty="0" err="1">
                <a:ea typeface="ＭＳ Ｐゴシック" pitchFamily="34" charset="-128"/>
              </a:rPr>
              <a:t>bzgl</a:t>
            </a:r>
            <a:r>
              <a:rPr lang="en-GB" altLang="de-DE" sz="2600" dirty="0">
                <a:ea typeface="ＭＳ Ｐゴシック" pitchFamily="34" charset="-128"/>
              </a:rPr>
              <a:t>. der </a:t>
            </a:r>
            <a:r>
              <a:rPr lang="en-GB" altLang="de-DE" sz="2600" dirty="0" err="1">
                <a:ea typeface="ＭＳ Ｐゴシック" pitchFamily="34" charset="-128"/>
              </a:rPr>
              <a:t>Reihenfolge</a:t>
            </a:r>
            <a:r>
              <a:rPr lang="en-GB" altLang="de-DE" sz="2600" dirty="0">
                <a:ea typeface="ＭＳ Ｐゴシック" pitchFamily="34" charset="-128"/>
              </a:rPr>
              <a:t> der 5 </a:t>
            </a:r>
            <a:r>
              <a:rPr lang="en-GB" altLang="de-DE" sz="2600" dirty="0" err="1">
                <a:ea typeface="ＭＳ Ｐゴシック" pitchFamily="34" charset="-128"/>
              </a:rPr>
              <a:t>Kandidaten</a:t>
            </a:r>
            <a:endParaRPr lang="en-GB" altLang="de-DE" sz="2600" dirty="0">
              <a:ea typeface="ＭＳ Ｐゴシック" pitchFamily="34" charset="-128"/>
            </a:endParaRPr>
          </a:p>
          <a:p>
            <a:endParaRPr lang="en-GB" altLang="de-DE" sz="2903" dirty="0">
              <a:ea typeface="ＭＳ Ｐゴシック" pitchFamily="34" charset="-128"/>
            </a:endParaRPr>
          </a:p>
        </p:txBody>
      </p:sp>
      <p:pic>
        <p:nvPicPr>
          <p:cNvPr id="3" name="Grafik 2"/>
          <p:cNvPicPr>
            <a:picLocks noChangeAspect="1"/>
          </p:cNvPicPr>
          <p:nvPr/>
        </p:nvPicPr>
        <p:blipFill>
          <a:blip r:embed="rId3"/>
          <a:stretch>
            <a:fillRect/>
          </a:stretch>
        </p:blipFill>
        <p:spPr>
          <a:xfrm>
            <a:off x="0" y="2337527"/>
            <a:ext cx="8606971" cy="2988081"/>
          </a:xfrm>
          <a:prstGeom prst="rect">
            <a:avLst/>
          </a:prstGeom>
        </p:spPr>
      </p:pic>
      <p:sp>
        <p:nvSpPr>
          <p:cNvPr id="7" name="Rechteck 6">
            <a:extLst>
              <a:ext uri="{FF2B5EF4-FFF2-40B4-BE49-F238E27FC236}">
                <a16:creationId xmlns:a16="http://schemas.microsoft.com/office/drawing/2014/main" id="{1F9C73B4-1438-2FE5-1C9B-F790158167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5801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959600" y="104181"/>
            <a:ext cx="5115859" cy="388032"/>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endParaRPr lang="en-US" sz="2903" dirty="0">
              <a:solidFill>
                <a:sysClr val="windowText" lastClr="000000"/>
              </a:solidFill>
            </a:endParaRPr>
          </a:p>
        </p:txBody>
      </p:sp>
      <p:sp>
        <p:nvSpPr>
          <p:cNvPr id="7" name="Textfeld 6"/>
          <p:cNvSpPr txBox="1"/>
          <p:nvPr/>
        </p:nvSpPr>
        <p:spPr>
          <a:xfrm>
            <a:off x="59174" y="279007"/>
            <a:ext cx="11653428" cy="5903622"/>
          </a:xfrm>
          <a:prstGeom prst="rect">
            <a:avLst/>
          </a:prstGeom>
          <a:noFill/>
        </p:spPr>
        <p:txBody>
          <a:bodyPr wrap="square" rtlCol="0">
            <a:noAutofit/>
          </a:bodyPr>
          <a:lstStyle/>
          <a:p>
            <a:r>
              <a:rPr lang="en-GB" altLang="de-DE" sz="2400" dirty="0" err="1">
                <a:ea typeface="ＭＳ Ｐゴシック" pitchFamily="34" charset="-128"/>
              </a:rPr>
              <a:t>Bestimmen</a:t>
            </a:r>
            <a:r>
              <a:rPr lang="en-GB" altLang="de-DE" sz="2400" dirty="0">
                <a:ea typeface="ＭＳ Ｐゴシック" pitchFamily="34" charset="-128"/>
              </a:rPr>
              <a:t> den </a:t>
            </a:r>
            <a:r>
              <a:rPr lang="en-GB" altLang="de-DE" sz="2400" dirty="0" err="1">
                <a:ea typeface="ＭＳ Ｐゴシック" pitchFamily="34" charset="-128"/>
              </a:rPr>
              <a:t>Sieger</a:t>
            </a:r>
            <a:r>
              <a:rPr lang="en-GB" altLang="de-DE" sz="2400" dirty="0">
                <a:ea typeface="ＭＳ Ｐゴシック" pitchFamily="34" charset="-128"/>
              </a:rPr>
              <a:t> </a:t>
            </a:r>
            <a:r>
              <a:rPr lang="en-GB" altLang="de-DE" sz="2400" dirty="0" err="1">
                <a:ea typeface="ＭＳ Ｐゴシック" pitchFamily="34" charset="-128"/>
              </a:rPr>
              <a:t>gemäß</a:t>
            </a:r>
            <a:r>
              <a:rPr lang="en-GB" altLang="de-DE" sz="2400" dirty="0">
                <a:ea typeface="ＭＳ Ｐゴシック" pitchFamily="34" charset="-128"/>
              </a:rPr>
              <a:t> </a:t>
            </a:r>
            <a:r>
              <a:rPr lang="en-GB" altLang="de-DE" sz="2400" dirty="0" err="1">
                <a:ea typeface="ＭＳ Ｐゴシック" pitchFamily="34" charset="-128"/>
              </a:rPr>
              <a:t>folgender</a:t>
            </a:r>
            <a:r>
              <a:rPr lang="en-GB" altLang="de-DE" sz="2400" dirty="0">
                <a:ea typeface="ＭＳ Ｐゴシック" pitchFamily="34" charset="-128"/>
              </a:rPr>
              <a:t> </a:t>
            </a:r>
            <a:r>
              <a:rPr lang="en-GB" altLang="de-DE" sz="2400" dirty="0" err="1">
                <a:ea typeface="ＭＳ Ｐゴシック" pitchFamily="34" charset="-128"/>
              </a:rPr>
              <a:t>Regeln</a:t>
            </a:r>
            <a:r>
              <a:rPr lang="en-GB" altLang="de-DE" sz="2400" dirty="0">
                <a:ea typeface="ＭＳ Ｐゴシック" pitchFamily="34" charset="-128"/>
              </a:rPr>
              <a:t>:</a:t>
            </a:r>
          </a:p>
          <a:p>
            <a:endParaRPr lang="en-GB" altLang="de-DE" sz="2400" dirty="0">
              <a:ea typeface="ＭＳ Ｐゴシック" pitchFamily="34" charset="-128"/>
            </a:endParaRPr>
          </a:p>
          <a:p>
            <a:pPr marL="457200" indent="-457200">
              <a:buFont typeface="+mj-lt"/>
              <a:buAutoNum type="arabicPeriod"/>
            </a:pPr>
            <a:r>
              <a:rPr lang="en-GB" altLang="de-DE" sz="2400" dirty="0">
                <a:ea typeface="ＭＳ Ｐゴシック" pitchFamily="34" charset="-128"/>
              </a:rPr>
              <a:t>Die </a:t>
            </a:r>
            <a:r>
              <a:rPr lang="en-GB" altLang="de-DE" sz="2400" dirty="0" err="1">
                <a:ea typeface="ＭＳ Ｐゴシック" pitchFamily="34" charset="-128"/>
              </a:rPr>
              <a:t>meisten</a:t>
            </a:r>
            <a:r>
              <a:rPr lang="en-GB" altLang="de-DE" sz="2400" dirty="0">
                <a:ea typeface="ＭＳ Ｐゴシック" pitchFamily="34" charset="-128"/>
              </a:rPr>
              <a:t> 1. </a:t>
            </a:r>
            <a:r>
              <a:rPr lang="en-GB" altLang="de-DE" sz="2400" dirty="0" err="1">
                <a:ea typeface="ＭＳ Ｐゴシック" pitchFamily="34" charset="-128"/>
              </a:rPr>
              <a:t>Plätze</a:t>
            </a:r>
            <a:r>
              <a:rPr lang="en-GB" altLang="de-DE" sz="2400" baseline="30000" dirty="0">
                <a:ea typeface="ＭＳ Ｐゴシック" pitchFamily="34" charset="-128"/>
              </a:rPr>
              <a:t>.</a:t>
            </a:r>
            <a:endParaRPr lang="en-GB" altLang="de-DE" sz="2400" dirty="0">
              <a:ea typeface="ＭＳ Ｐゴシック" pitchFamily="34" charset="-128"/>
            </a:endParaRPr>
          </a:p>
          <a:p>
            <a:pPr marL="457200" indent="-457200">
              <a:buFont typeface="+mj-lt"/>
              <a:buAutoNum type="arabicPeriod"/>
            </a:pPr>
            <a:endParaRPr lang="en-GB" altLang="de-DE" sz="2400" dirty="0">
              <a:ea typeface="ＭＳ Ｐゴシック" pitchFamily="34" charset="-128"/>
            </a:endParaRPr>
          </a:p>
          <a:p>
            <a:pPr marL="457200" indent="-457200">
              <a:buFont typeface="+mj-lt"/>
              <a:buAutoNum type="arabicPeriod"/>
            </a:pPr>
            <a:r>
              <a:rPr lang="en-GB" altLang="de-DE" sz="2400" dirty="0">
                <a:ea typeface="ＭＳ Ｐゴシック" pitchFamily="34" charset="-128"/>
              </a:rPr>
              <a:t>2-stufiger </a:t>
            </a:r>
            <a:r>
              <a:rPr lang="en-GB" altLang="de-DE" sz="2400" dirty="0" err="1">
                <a:ea typeface="ＭＳ Ｐゴシック" pitchFamily="34" charset="-128"/>
              </a:rPr>
              <a:t>Prozeß</a:t>
            </a:r>
            <a:r>
              <a:rPr lang="en-GB" altLang="de-DE" sz="2400" dirty="0">
                <a:ea typeface="ＭＳ Ｐゴシック" pitchFamily="34" charset="-128"/>
              </a:rPr>
              <a:t>: </a:t>
            </a:r>
            <a:r>
              <a:rPr lang="en-GB" altLang="de-DE" sz="2400" dirty="0" err="1">
                <a:ea typeface="ＭＳ Ｐゴシック" pitchFamily="34" charset="-128"/>
              </a:rPr>
              <a:t>Stichwahl</a:t>
            </a:r>
            <a:r>
              <a:rPr lang="en-GB" altLang="de-DE" sz="2400" dirty="0">
                <a:ea typeface="ＭＳ Ｐゴシック" pitchFamily="34" charset="-128"/>
              </a:rPr>
              <a:t> </a:t>
            </a:r>
            <a:r>
              <a:rPr lang="en-GB" altLang="de-DE" sz="2400" dirty="0" err="1">
                <a:ea typeface="ＭＳ Ｐゴシック" pitchFamily="34" charset="-128"/>
              </a:rPr>
              <a:t>zwischen</a:t>
            </a:r>
            <a:r>
              <a:rPr lang="en-GB" altLang="de-DE" sz="2400" dirty="0">
                <a:ea typeface="ＭＳ Ｐゴシック" pitchFamily="34" charset="-128"/>
              </a:rPr>
              <a:t> den </a:t>
            </a:r>
            <a:r>
              <a:rPr lang="en-GB" altLang="de-DE" sz="2400" dirty="0" err="1">
                <a:ea typeface="ＭＳ Ｐゴシック" pitchFamily="34" charset="-128"/>
              </a:rPr>
              <a:t>beiden</a:t>
            </a:r>
            <a:r>
              <a:rPr lang="en-GB" altLang="de-DE" sz="2400" dirty="0">
                <a:ea typeface="ＭＳ Ｐゴシック" pitchFamily="34" charset="-128"/>
              </a:rPr>
              <a:t> </a:t>
            </a:r>
            <a:r>
              <a:rPr lang="en-GB" altLang="de-DE" sz="2400" dirty="0" err="1">
                <a:ea typeface="ＭＳ Ｐゴシック" pitchFamily="34" charset="-128"/>
              </a:rPr>
              <a:t>Kandidaten</a:t>
            </a:r>
            <a:r>
              <a:rPr lang="en-GB" altLang="de-DE" sz="2400" dirty="0">
                <a:ea typeface="ＭＳ Ｐゴシック" pitchFamily="34" charset="-128"/>
              </a:rPr>
              <a:t>, die am </a:t>
            </a:r>
            <a:r>
              <a:rPr lang="en-GB" altLang="de-DE" sz="2400" dirty="0" err="1">
                <a:ea typeface="ＭＳ Ｐゴシック" pitchFamily="34" charset="-128"/>
              </a:rPr>
              <a:t>häufigsten</a:t>
            </a:r>
            <a:r>
              <a:rPr lang="en-GB" altLang="de-DE" sz="2400" dirty="0">
                <a:ea typeface="ＭＳ Ｐゴシック" pitchFamily="34" charset="-128"/>
              </a:rPr>
              <a:t> auf den 1. </a:t>
            </a:r>
            <a:r>
              <a:rPr lang="en-GB" altLang="de-DE" sz="2400" dirty="0" err="1">
                <a:ea typeface="ＭＳ Ｐゴシック" pitchFamily="34" charset="-128"/>
              </a:rPr>
              <a:t>Platz</a:t>
            </a:r>
            <a:r>
              <a:rPr lang="en-GB" altLang="de-DE" sz="2400" dirty="0">
                <a:ea typeface="ＭＳ Ｐゴシック" pitchFamily="34" charset="-128"/>
              </a:rPr>
              <a:t> </a:t>
            </a:r>
            <a:r>
              <a:rPr lang="en-GB" altLang="de-DE" sz="2400" dirty="0" err="1">
                <a:ea typeface="ＭＳ Ｐゴシック" pitchFamily="34" charset="-128"/>
              </a:rPr>
              <a:t>gesetzt</a:t>
            </a:r>
            <a:r>
              <a:rPr lang="en-GB" altLang="de-DE" sz="2400" dirty="0">
                <a:ea typeface="ＭＳ Ｐゴシック" pitchFamily="34" charset="-128"/>
              </a:rPr>
              <a:t> </a:t>
            </a:r>
            <a:r>
              <a:rPr lang="en-GB" altLang="de-DE" sz="2400" dirty="0" err="1">
                <a:ea typeface="ＭＳ Ｐゴシック" pitchFamily="34" charset="-128"/>
              </a:rPr>
              <a:t>werden</a:t>
            </a:r>
            <a:r>
              <a:rPr lang="en-GB" altLang="de-DE" sz="2400" dirty="0">
                <a:ea typeface="ＭＳ Ｐゴシック" pitchFamily="34" charset="-128"/>
              </a:rPr>
              <a:t> (</a:t>
            </a:r>
            <a:r>
              <a:rPr lang="en-GB" altLang="de-DE" sz="2400" dirty="0" err="1">
                <a:ea typeface="ＭＳ Ｐゴシック" pitchFamily="34" charset="-128"/>
              </a:rPr>
              <a:t>vgl</a:t>
            </a:r>
            <a:r>
              <a:rPr lang="en-GB" altLang="de-DE" sz="2400" dirty="0">
                <a:ea typeface="ＭＳ Ｐゴシック" pitchFamily="34" charset="-128"/>
              </a:rPr>
              <a:t>. </a:t>
            </a:r>
            <a:r>
              <a:rPr lang="en-GB" altLang="de-DE" sz="2400" dirty="0" err="1">
                <a:ea typeface="ＭＳ Ｐゴシック" pitchFamily="34" charset="-128"/>
              </a:rPr>
              <a:t>Bürgermeisterwahl</a:t>
            </a:r>
            <a:r>
              <a:rPr lang="en-GB" altLang="de-DE" sz="2400" dirty="0">
                <a:ea typeface="ＭＳ Ｐゴシック" pitchFamily="34" charset="-128"/>
              </a:rPr>
              <a:t> in Deutschland!)</a:t>
            </a:r>
          </a:p>
          <a:p>
            <a:pPr marL="457200" indent="-457200">
              <a:buFont typeface="+mj-lt"/>
              <a:buAutoNum type="arabicPeriod"/>
            </a:pPr>
            <a:endParaRPr lang="en-US" sz="2400" dirty="0"/>
          </a:p>
          <a:p>
            <a:pPr marL="457200" indent="-457200">
              <a:buFont typeface="+mj-lt"/>
              <a:buAutoNum type="arabicPeriod"/>
            </a:pPr>
            <a:r>
              <a:rPr lang="en-US" altLang="de-DE" sz="2400" dirty="0" err="1">
                <a:ea typeface="ＭＳ Ｐゴシック" pitchFamily="34" charset="-128"/>
              </a:rPr>
              <a:t>Gewichtung</a:t>
            </a:r>
            <a:r>
              <a:rPr lang="en-US" altLang="de-DE" sz="2400" dirty="0">
                <a:ea typeface="ＭＳ Ｐゴシック" pitchFamily="34" charset="-128"/>
              </a:rPr>
              <a:t>: 4P → 1.Platz , 3P → 2. </a:t>
            </a:r>
            <a:r>
              <a:rPr lang="en-US" altLang="de-DE" sz="2400" dirty="0" err="1">
                <a:ea typeface="ＭＳ Ｐゴシック" pitchFamily="34" charset="-128"/>
              </a:rPr>
              <a:t>Platz</a:t>
            </a:r>
            <a:r>
              <a:rPr lang="en-US" altLang="de-DE" sz="2400" dirty="0">
                <a:ea typeface="ＭＳ Ｐゴシック" pitchFamily="34" charset="-128"/>
              </a:rPr>
              <a:t> … 0P → 5. </a:t>
            </a:r>
            <a:r>
              <a:rPr lang="en-US" altLang="de-DE" sz="2400" dirty="0" err="1">
                <a:ea typeface="ＭＳ Ｐゴシック" pitchFamily="34" charset="-128"/>
              </a:rPr>
              <a:t>Platz</a:t>
            </a:r>
            <a:r>
              <a:rPr lang="en-US" altLang="de-DE" sz="2400" dirty="0">
                <a:ea typeface="ＭＳ Ｐゴシック" pitchFamily="34" charset="-128"/>
              </a:rPr>
              <a:t>  (</a:t>
            </a:r>
            <a:r>
              <a:rPr lang="en-US" altLang="de-DE" sz="2400" dirty="0" err="1">
                <a:ea typeface="ＭＳ Ｐゴシック" pitchFamily="34" charset="-128"/>
              </a:rPr>
              <a:t>Borda</a:t>
            </a:r>
            <a:r>
              <a:rPr lang="en-US" altLang="de-DE" sz="2400" dirty="0">
                <a:ea typeface="ＭＳ Ｐゴシック" pitchFamily="34" charset="-128"/>
              </a:rPr>
              <a:t>-Count)</a:t>
            </a:r>
          </a:p>
          <a:p>
            <a:pPr marL="457200" indent="-457200">
              <a:buFont typeface="+mj-lt"/>
              <a:buAutoNum type="arabicPeriod"/>
            </a:pPr>
            <a:endParaRPr lang="en-US" altLang="de-DE" sz="2400" dirty="0">
              <a:ea typeface="ＭＳ Ｐゴシック" pitchFamily="34" charset="-128"/>
            </a:endParaRPr>
          </a:p>
          <a:p>
            <a:pPr marL="457200" indent="-457200">
              <a:buFont typeface="+mj-lt"/>
              <a:buAutoNum type="arabicPeriod"/>
            </a:pPr>
            <a:r>
              <a:rPr lang="en-US" altLang="de-DE" sz="2400" dirty="0" err="1">
                <a:ea typeface="ＭＳ Ｐゴシック" pitchFamily="34" charset="-128"/>
              </a:rPr>
              <a:t>Sukzessive</a:t>
            </a:r>
            <a:r>
              <a:rPr lang="en-US" altLang="de-DE" sz="2400" dirty="0">
                <a:ea typeface="ＭＳ Ｐゴシック" pitchFamily="34" charset="-128"/>
              </a:rPr>
              <a:t> Veto-Regel: </a:t>
            </a:r>
            <a:r>
              <a:rPr lang="en-US" altLang="de-DE" sz="2400" dirty="0" err="1">
                <a:ea typeface="ＭＳ Ｐゴシック" pitchFamily="34" charset="-128"/>
              </a:rPr>
              <a:t>Nacheinander</a:t>
            </a:r>
            <a:r>
              <a:rPr lang="en-US" altLang="de-DE" sz="2400" dirty="0">
                <a:ea typeface="ＭＳ Ｐゴシック" pitchFamily="34" charset="-128"/>
              </a:rPr>
              <a:t> </a:t>
            </a:r>
            <a:r>
              <a:rPr lang="en-US" altLang="de-DE" sz="2400" dirty="0" err="1">
                <a:ea typeface="ＭＳ Ｐゴシック" pitchFamily="34" charset="-128"/>
              </a:rPr>
              <a:t>scheidet</a:t>
            </a:r>
            <a:r>
              <a:rPr lang="en-US" altLang="de-DE" sz="2400" dirty="0">
                <a:ea typeface="ＭＳ Ｐゴシック" pitchFamily="34" charset="-128"/>
              </a:rPr>
              <a:t> der </a:t>
            </a:r>
            <a:r>
              <a:rPr lang="en-US" altLang="de-DE" sz="2400" dirty="0" err="1">
                <a:ea typeface="ＭＳ Ｐゴシック" pitchFamily="34" charset="-128"/>
              </a:rPr>
              <a:t>Kandidat</a:t>
            </a:r>
            <a:r>
              <a:rPr lang="en-US" altLang="de-DE" sz="2400" dirty="0">
                <a:ea typeface="ＭＳ Ｐゴシック" pitchFamily="34" charset="-128"/>
              </a:rPr>
              <a:t> </a:t>
            </a:r>
            <a:r>
              <a:rPr lang="en-US" altLang="de-DE" sz="2400" dirty="0" err="1">
                <a:ea typeface="ＭＳ Ｐゴシック" pitchFamily="34" charset="-128"/>
              </a:rPr>
              <a:t>mit</a:t>
            </a:r>
            <a:r>
              <a:rPr lang="en-US" altLang="de-DE" sz="2400" dirty="0">
                <a:ea typeface="ＭＳ Ｐゴシック" pitchFamily="34" charset="-128"/>
              </a:rPr>
              <a:t> den </a:t>
            </a:r>
            <a:r>
              <a:rPr lang="en-US" altLang="de-DE" sz="2400" dirty="0" err="1">
                <a:ea typeface="ＭＳ Ｐゴシック" pitchFamily="34" charset="-128"/>
              </a:rPr>
              <a:t>meisten</a:t>
            </a:r>
            <a:r>
              <a:rPr lang="en-US" altLang="de-DE" sz="2400" dirty="0">
                <a:ea typeface="ＭＳ Ｐゴシック" pitchFamily="34" charset="-128"/>
              </a:rPr>
              <a:t> </a:t>
            </a:r>
            <a:r>
              <a:rPr lang="en-US" altLang="de-DE" sz="2400" dirty="0" err="1">
                <a:ea typeface="ＭＳ Ｐゴシック" pitchFamily="34" charset="-128"/>
              </a:rPr>
              <a:t>letzten</a:t>
            </a:r>
            <a:r>
              <a:rPr lang="en-US" altLang="de-DE" sz="2400" dirty="0">
                <a:ea typeface="ＭＳ Ｐゴシック" pitchFamily="34" charset="-128"/>
              </a:rPr>
              <a:t> </a:t>
            </a:r>
            <a:r>
              <a:rPr lang="en-US" altLang="de-DE" sz="2400" dirty="0" err="1">
                <a:ea typeface="ＭＳ Ｐゴシック" pitchFamily="34" charset="-128"/>
              </a:rPr>
              <a:t>Plätzen</a:t>
            </a:r>
            <a:r>
              <a:rPr lang="en-US" altLang="de-DE" sz="2400" dirty="0">
                <a:ea typeface="ＭＳ Ｐゴシック" pitchFamily="34" charset="-128"/>
              </a:rPr>
              <a:t> </a:t>
            </a:r>
            <a:r>
              <a:rPr lang="en-US" altLang="de-DE" sz="2400" dirty="0" err="1">
                <a:ea typeface="ＭＳ Ｐゴシック" pitchFamily="34" charset="-128"/>
              </a:rPr>
              <a:t>aus</a:t>
            </a:r>
            <a:endParaRPr lang="en-US" altLang="de-DE" sz="2400" dirty="0">
              <a:ea typeface="ＭＳ Ｐゴシック" pitchFamily="34" charset="-128"/>
            </a:endParaRPr>
          </a:p>
          <a:p>
            <a:pPr marL="457200" indent="-457200">
              <a:buFont typeface="+mj-lt"/>
              <a:buAutoNum type="arabicPeriod"/>
            </a:pPr>
            <a:endParaRPr lang="en-US" altLang="de-DE" sz="2400" dirty="0">
              <a:ea typeface="ＭＳ Ｐゴシック" pitchFamily="34" charset="-128"/>
            </a:endParaRPr>
          </a:p>
          <a:p>
            <a:pPr marL="457200" indent="-457200">
              <a:buFont typeface="+mj-lt"/>
              <a:buAutoNum type="arabicPeriod"/>
            </a:pPr>
            <a:r>
              <a:rPr lang="en-US" altLang="de-DE" sz="2400" dirty="0" err="1">
                <a:ea typeface="ＭＳ Ｐゴシック" pitchFamily="34" charset="-128"/>
              </a:rPr>
              <a:t>Gegenseitige</a:t>
            </a:r>
            <a:r>
              <a:rPr lang="en-US" altLang="de-DE" sz="2400" dirty="0">
                <a:ea typeface="ＭＳ Ｐゴシック" pitchFamily="34" charset="-128"/>
              </a:rPr>
              <a:t> </a:t>
            </a:r>
            <a:r>
              <a:rPr lang="en-US" altLang="de-DE" sz="2400" dirty="0" err="1">
                <a:ea typeface="ＭＳ Ｐゴシック" pitchFamily="34" charset="-128"/>
              </a:rPr>
              <a:t>Abstimmung</a:t>
            </a:r>
            <a:r>
              <a:rPr lang="en-US" altLang="de-DE" sz="2400" dirty="0">
                <a:ea typeface="ＭＳ Ｐゴシック" pitchFamily="34" charset="-128"/>
              </a:rPr>
              <a:t> </a:t>
            </a:r>
            <a:r>
              <a:rPr lang="en-US" altLang="de-DE" sz="2400" dirty="0" err="1">
                <a:ea typeface="ＭＳ Ｐゴシック" pitchFamily="34" charset="-128"/>
              </a:rPr>
              <a:t>zwischen</a:t>
            </a:r>
            <a:r>
              <a:rPr lang="en-US" altLang="de-DE" sz="2400" dirty="0">
                <a:ea typeface="ＭＳ Ｐゴシック" pitchFamily="34" charset="-128"/>
              </a:rPr>
              <a:t> </a:t>
            </a:r>
            <a:r>
              <a:rPr lang="en-US" altLang="de-DE" sz="2400" dirty="0" err="1">
                <a:ea typeface="ＭＳ Ｐゴシック" pitchFamily="34" charset="-128"/>
              </a:rPr>
              <a:t>zwei</a:t>
            </a:r>
            <a:r>
              <a:rPr lang="en-US" altLang="de-DE" sz="2400" dirty="0">
                <a:ea typeface="ＭＳ Ｐゴシック" pitchFamily="34" charset="-128"/>
              </a:rPr>
              <a:t> </a:t>
            </a:r>
            <a:r>
              <a:rPr lang="en-US" altLang="de-DE" sz="2400" dirty="0" err="1">
                <a:ea typeface="ＭＳ Ｐゴシック" pitchFamily="34" charset="-128"/>
              </a:rPr>
              <a:t>Kandidaten</a:t>
            </a:r>
            <a:r>
              <a:rPr lang="en-US" altLang="de-DE" sz="2400" dirty="0">
                <a:ea typeface="ＭＳ Ｐゴシック" pitchFamily="34" charset="-128"/>
              </a:rPr>
              <a:t> (Condorcet)</a:t>
            </a:r>
          </a:p>
          <a:p>
            <a:pPr marL="457200" indent="-457200">
              <a:buFont typeface="+mj-lt"/>
              <a:buAutoNum type="arabicPeriod"/>
            </a:pPr>
            <a:endParaRPr lang="en-GB" altLang="de-DE" sz="2400" dirty="0">
              <a:ea typeface="ＭＳ Ｐゴシック" pitchFamily="34" charset="-128"/>
            </a:endParaRPr>
          </a:p>
        </p:txBody>
      </p:sp>
      <p:sp>
        <p:nvSpPr>
          <p:cNvPr id="4" name="Rechteck 3">
            <a:extLst>
              <a:ext uri="{FF2B5EF4-FFF2-40B4-BE49-F238E27FC236}">
                <a16:creationId xmlns:a16="http://schemas.microsoft.com/office/drawing/2014/main" id="{B4CFBB6B-C8DC-C78A-48CB-7853287027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4001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GB" altLang="de-DE" sz="2400" dirty="0">
                <a:ea typeface="ＭＳ Ｐゴシック" pitchFamily="34" charset="-128"/>
              </a:rPr>
              <a:t>Die </a:t>
            </a:r>
            <a:r>
              <a:rPr lang="en-GB" altLang="de-DE" sz="2400" dirty="0" err="1">
                <a:ea typeface="ＭＳ Ｐゴシック" pitchFamily="34" charset="-128"/>
              </a:rPr>
              <a:t>meisten</a:t>
            </a:r>
            <a:r>
              <a:rPr lang="en-GB" altLang="de-DE" sz="2400" dirty="0">
                <a:ea typeface="ＭＳ Ｐゴシック" pitchFamily="34" charset="-128"/>
              </a:rPr>
              <a:t> 1. </a:t>
            </a:r>
            <a:r>
              <a:rPr lang="en-GB" altLang="de-DE" sz="2400" dirty="0" err="1">
                <a:ea typeface="ＭＳ Ｐゴシック" pitchFamily="34" charset="-128"/>
              </a:rPr>
              <a:t>Plätze</a:t>
            </a:r>
            <a:r>
              <a:rPr lang="en-GB" altLang="de-DE" sz="2400" dirty="0">
                <a:ea typeface="ＭＳ Ｐゴシック" pitchFamily="34" charset="-128"/>
              </a:rPr>
              <a:t>= </a:t>
            </a:r>
            <a:r>
              <a:rPr lang="en-GB" altLang="de-DE" sz="2400" dirty="0" err="1">
                <a:ea typeface="ＭＳ Ｐゴシック" pitchFamily="34" charset="-128"/>
              </a:rPr>
              <a:t>einfache</a:t>
            </a:r>
            <a:r>
              <a:rPr lang="en-GB" altLang="de-DE" sz="2400" dirty="0">
                <a:ea typeface="ＭＳ Ｐゴシック" pitchFamily="34" charset="-128"/>
              </a:rPr>
              <a:t> </a:t>
            </a:r>
            <a:r>
              <a:rPr lang="en-GB" altLang="de-DE" sz="2400" dirty="0" err="1">
                <a:ea typeface="ＭＳ Ｐゴシック" pitchFamily="34" charset="-128"/>
              </a:rPr>
              <a:t>Mehrheit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702306" y="911300"/>
            <a:ext cx="10560331" cy="2872285"/>
          </a:xfrm>
          <a:prstGeom prst="rect">
            <a:avLst/>
          </a:prstGeom>
        </p:spPr>
      </p:pic>
      <p:sp>
        <p:nvSpPr>
          <p:cNvPr id="4" name="Rechteck 3">
            <a:extLst>
              <a:ext uri="{FF2B5EF4-FFF2-40B4-BE49-F238E27FC236}">
                <a16:creationId xmlns:a16="http://schemas.microsoft.com/office/drawing/2014/main" id="{3AD7CEAA-7C51-7644-C238-2233759949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35390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GB" altLang="de-DE" sz="2400" dirty="0">
                <a:ea typeface="ＭＳ Ｐゴシック" pitchFamily="34" charset="-128"/>
              </a:rPr>
              <a:t>2-stufiger </a:t>
            </a:r>
            <a:r>
              <a:rPr lang="en-GB" altLang="de-DE" sz="2400" dirty="0" err="1">
                <a:ea typeface="ＭＳ Ｐゴシック" pitchFamily="34" charset="-128"/>
              </a:rPr>
              <a:t>Prozeß</a:t>
            </a:r>
            <a:r>
              <a:rPr lang="en-GB" altLang="de-DE" sz="2400" dirty="0">
                <a:ea typeface="ＭＳ Ｐゴシック" pitchFamily="34" charset="-128"/>
              </a:rPr>
              <a:t> (</a:t>
            </a:r>
            <a:r>
              <a:rPr lang="en-GB" altLang="de-DE" sz="2400" dirty="0" err="1">
                <a:ea typeface="ＭＳ Ｐゴシック" pitchFamily="34" charset="-128"/>
              </a:rPr>
              <a:t>Stichwahl</a:t>
            </a:r>
            <a:r>
              <a:rPr lang="en-GB" altLang="de-DE" sz="2400" dirty="0">
                <a:ea typeface="ＭＳ Ｐゴシック" pitchFamily="34" charset="-128"/>
              </a:rPr>
              <a:t>)</a:t>
            </a:r>
          </a:p>
        </p:txBody>
      </p:sp>
      <p:pic>
        <p:nvPicPr>
          <p:cNvPr id="3" name="Grafik 2"/>
          <p:cNvPicPr>
            <a:picLocks noChangeAspect="1"/>
          </p:cNvPicPr>
          <p:nvPr/>
        </p:nvPicPr>
        <p:blipFill>
          <a:blip r:embed="rId3"/>
          <a:stretch>
            <a:fillRect/>
          </a:stretch>
        </p:blipFill>
        <p:spPr>
          <a:xfrm>
            <a:off x="199786" y="750627"/>
            <a:ext cx="10491849" cy="2251312"/>
          </a:xfrm>
          <a:prstGeom prst="rect">
            <a:avLst/>
          </a:prstGeom>
        </p:spPr>
      </p:pic>
      <p:sp>
        <p:nvSpPr>
          <p:cNvPr id="4" name="Rechteck 3">
            <a:extLst>
              <a:ext uri="{FF2B5EF4-FFF2-40B4-BE49-F238E27FC236}">
                <a16:creationId xmlns:a16="http://schemas.microsoft.com/office/drawing/2014/main" id="{41B98CDE-AB8B-4CA1-96D7-A5088595E20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4395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US" altLang="de-DE" sz="2400" dirty="0" err="1">
                <a:ea typeface="ＭＳ Ｐゴシック" pitchFamily="34" charset="-128"/>
              </a:rPr>
              <a:t>Borda</a:t>
            </a:r>
            <a:r>
              <a:rPr lang="en-US" altLang="de-DE" sz="2400" dirty="0">
                <a:ea typeface="ＭＳ Ｐゴシック" pitchFamily="34" charset="-128"/>
              </a:rPr>
              <a:t>-Count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303435" y="635257"/>
            <a:ext cx="8128183" cy="4487622"/>
          </a:xfrm>
          <a:prstGeom prst="rect">
            <a:avLst/>
          </a:prstGeom>
        </p:spPr>
      </p:pic>
      <p:sp>
        <p:nvSpPr>
          <p:cNvPr id="4" name="Rechteck 3">
            <a:extLst>
              <a:ext uri="{FF2B5EF4-FFF2-40B4-BE49-F238E27FC236}">
                <a16:creationId xmlns:a16="http://schemas.microsoft.com/office/drawing/2014/main" id="{A8940F4E-738B-F4C9-25DC-EFF73C87A3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484032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1269</Words>
  <Application>Microsoft Office PowerPoint</Application>
  <PresentationFormat>Breitbild</PresentationFormat>
  <Paragraphs>201</Paragraphs>
  <Slides>27</Slides>
  <Notes>26</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27</vt:i4>
      </vt:variant>
    </vt:vector>
  </HeadingPairs>
  <TitlesOfParts>
    <vt:vector size="34" baseType="lpstr">
      <vt:lpstr>Arial</vt:lpstr>
      <vt:lpstr>Calibri</vt:lpstr>
      <vt:lpstr>Calibri Light</vt:lpstr>
      <vt:lpstr>Symbol</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489</cp:revision>
  <cp:lastPrinted>2022-03-02T23:29:14Z</cp:lastPrinted>
  <dcterms:created xsi:type="dcterms:W3CDTF">2019-02-11T10:45:01Z</dcterms:created>
  <dcterms:modified xsi:type="dcterms:W3CDTF">2023-05-03T12:50:53Z</dcterms:modified>
</cp:coreProperties>
</file>