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701" r:id="rId3"/>
    <p:sldId id="1393" r:id="rId4"/>
    <p:sldId id="1391" r:id="rId5"/>
    <p:sldId id="703" r:id="rId6"/>
    <p:sldId id="655" r:id="rId7"/>
    <p:sldId id="656" r:id="rId8"/>
    <p:sldId id="657" r:id="rId9"/>
    <p:sldId id="658" r:id="rId10"/>
    <p:sldId id="659" r:id="rId11"/>
    <p:sldId id="660" r:id="rId12"/>
    <p:sldId id="1392" r:id="rId13"/>
    <p:sldId id="662" r:id="rId14"/>
  </p:sldIdLst>
  <p:sldSz cx="12192000" cy="6858000"/>
  <p:notesSz cx="6865938" cy="99980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9" autoAdjust="0"/>
    <p:restoredTop sz="94660"/>
  </p:normalViewPr>
  <p:slideViewPr>
    <p:cSldViewPr snapToGrid="0">
      <p:cViewPr varScale="1">
        <p:scale>
          <a:sx n="59" d="100"/>
          <a:sy n="59" d="100"/>
        </p:scale>
        <p:origin x="62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D6688DB8-530C-4269-8329-B8EA10861C27}" type="datetimeFigureOut">
              <a:rPr lang="de-DE" smtClean="0"/>
              <a:t>26.04.2023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6594" y="4811574"/>
            <a:ext cx="5492750" cy="3936742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9109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622571D5-6680-4734-923E-3B58AF67DB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8837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B3BC38-0E54-4E83-9C64-1B0FE8E89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EC9CF90-778D-4430-989D-B06B207ADD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D90CBE-81D9-4643-A1AE-B86217ACC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26.04.2023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0430AE-4C6A-4F3A-BF2A-58629ABF7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8FF889-B734-4B7E-8C08-21F1DFED8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267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25FA87-5309-445C-9DF0-8120FB89B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5B6BD61-2396-495A-BFAA-9C771E69D4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91E7EB-A39D-416C-A164-E12DC448A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26.04.2023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05BF50-DB73-4D9C-A233-232EF43F2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98847C-98C6-4E04-B0E3-25C67DADE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883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9DF09E4-1D7F-4436-BB2D-7BBA2DFAA8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FB841EE-956E-461C-A772-D99AEC8E26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F7EA14-14D1-4580-B7B3-29A6990D5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26.04.2023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8F3D65-3CE9-43EF-BC85-7C75F4364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32D8BE-F679-4B2A-88DB-2FF5CF793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1468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5057A8-F611-4FAA-B2BA-81B3F30C3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70FC1B-9290-445A-A5BA-7821E22B5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A07C6F-E1A4-42EA-8DA9-D15F0C56B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26.04.2023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EC9CDB-7938-478F-8860-68E65DC39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43BFFA-0090-4167-924A-A28E136B0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549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E69AB-0989-4918-8829-5B0AD31CE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99E048-9AC8-4172-A009-61338CF2D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99301D-3635-494B-B445-07057B442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26.04.2023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B211C6-2A75-4A02-B91E-AF4317E25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7F28D0-1ACA-4356-ABE5-F63263946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0525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A1A188-A70B-4B7E-BCBE-00830D5D4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A53C92-5708-4369-8C8B-E13D65EC91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CEEE671-CCEF-4F19-BC77-7AB2D9DD8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CBA611-0CEB-4900-BB6B-BFD245724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26.04.2023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DE67985-3E25-4FF3-8259-412544912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D3AE17-1B1A-441A-ADAB-EA753EFAF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452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E6D44B-ECB2-494B-B8DD-1ECD56F8D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E788603-C259-4996-B635-C72A6C532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E5EE397-1447-4365-8C4D-5FF9A09D7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5F77450-0CED-4F63-AFF7-A0A89B3543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992E2A0-8BDB-4F76-9EFD-16D48B207E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146F1C1-333C-4E5A-8A21-0E00CC52B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26.04.2023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B140476-F72C-43CA-B524-0F82D8BB9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74420F6-8C8B-4711-AE1B-287E00167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3274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29DFFF-4E57-4515-ACFA-89CD362EC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AE44362-E8E0-474C-90E4-0F4FEE906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26.04.2023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DB84C6F-AD33-4F88-A79E-033B17A46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7A6BF78-29DB-4B06-A37A-C12BFB3A2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548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3B09D0F-C34E-4F2E-A969-A4A7F8B97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26.04.2023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7DA608D-A34D-41DE-A4B0-ED9CBA5D3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0BC1171-87BC-4E9C-9CA5-040C0BF2D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946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0AE8FB-302A-47F7-8EF6-814F266C2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1ED2AE-63C2-4A88-8E72-1C8A8ADFB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2D1504-586F-4EEF-B44E-8DCF11D09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8C045F-E74E-4EB9-A608-C48C206C3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26.04.2023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301431-C3F5-4240-8C69-5B2793FF5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411E00E-D6B7-4E10-9B25-9B938B79F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7366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486D5B-B035-4C6E-B32C-E5BB0DB60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F3C39EE-6645-4E2B-8C44-42420026A3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9FD9577-3F00-433F-A5B5-D5EDE2FFDE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B6D8129-7F67-461A-ABC5-A539B51BD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26.04.2023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2C1295-848A-4E26-9974-D57A161E5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8616B5E-694A-44C5-8863-49AC0D6CA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942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B59945B-5C60-4625-AD95-0F99A2DB9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0D677A7-E942-4AD7-8973-E54D531E9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964EDA-3920-4803-A501-3B8BD18C18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E1517-30AD-46BE-9EB4-2836EBD01425}" type="datetimeFigureOut">
              <a:rPr lang="de-DE" smtClean="0"/>
              <a:t>26.04.2023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16B5C8-851E-463F-BE62-78864A5EA3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5A3770-135E-4C5B-87D8-C7193A65D1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6637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2.png"/><Relationship Id="rId5" Type="http://schemas.openxmlformats.org/officeDocument/2006/relationships/image" Target="../media/image410.png"/><Relationship Id="rId4" Type="http://schemas.openxmlformats.org/officeDocument/2006/relationships/image" Target="../media/image4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2.png"/><Relationship Id="rId4" Type="http://schemas.openxmlformats.org/officeDocument/2006/relationships/image" Target="../media/image4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0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2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0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2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2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9971B7-33EB-4BC2-8BB2-56149CB51E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18586"/>
            <a:ext cx="12192000" cy="2391377"/>
          </a:xfrm>
        </p:spPr>
        <p:txBody>
          <a:bodyPr>
            <a:noAutofit/>
          </a:bodyPr>
          <a:lstStyle/>
          <a:p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Staatliche 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Rahmenbedinungen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00375F8-BC01-4333-A1BB-F4E22450B1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1411" y="3535199"/>
            <a:ext cx="9077325" cy="438788"/>
          </a:xfrm>
        </p:spPr>
        <p:txBody>
          <a:bodyPr>
            <a:noAutofit/>
          </a:bodyPr>
          <a:lstStyle/>
          <a:p>
            <a:r>
              <a:rPr lang="de-DE">
                <a:latin typeface="Times New Roman" panose="02020603050405020304" pitchFamily="18" charset="0"/>
                <a:cs typeface="Times New Roman" panose="02020603050405020304" pitchFamily="18" charset="0"/>
              </a:rPr>
              <a:t>Sommersemester 2023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Untertitel 2">
            <a:extLst>
              <a:ext uri="{FF2B5EF4-FFF2-40B4-BE49-F238E27FC236}">
                <a16:creationId xmlns:a16="http://schemas.microsoft.com/office/drawing/2014/main" id="{9785B7A5-5F1F-4A59-8352-502B0D44D345}"/>
              </a:ext>
            </a:extLst>
          </p:cNvPr>
          <p:cNvSpPr txBox="1">
            <a:spLocks/>
          </p:cNvSpPr>
          <p:nvPr/>
        </p:nvSpPr>
        <p:spPr>
          <a:xfrm>
            <a:off x="1590675" y="4876800"/>
            <a:ext cx="9078798" cy="4512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Bernhard Köster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BEBF484-332A-4E5A-ADB1-A980912EFC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5362" y="390525"/>
            <a:ext cx="2581275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924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Intransitivität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Scitovsky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-Test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19049" y="4779021"/>
            <a:ext cx="12172951" cy="16324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Zwischenfazit: Aus AB folgt y ist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Scitovskybesser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als x </a:t>
            </a:r>
          </a:p>
          <a:p>
            <a:pPr lvl="3"/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Aus CD folgt z ist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Scitovskybesser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als y </a:t>
            </a:r>
          </a:p>
          <a:p>
            <a:pPr lvl="1"/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33F525AC-E539-4633-A2CC-9922C484D029}"/>
              </a:ext>
            </a:extLst>
          </p:cNvPr>
          <p:cNvGrpSpPr/>
          <p:nvPr/>
        </p:nvGrpSpPr>
        <p:grpSpPr>
          <a:xfrm>
            <a:off x="3255225" y="837971"/>
            <a:ext cx="5300330" cy="3561575"/>
            <a:chOff x="1711842" y="845289"/>
            <a:chExt cx="7396716" cy="5167421"/>
          </a:xfrm>
        </p:grpSpPr>
        <p:cxnSp>
          <p:nvCxnSpPr>
            <p:cNvPr id="5" name="Gerade Verbindung mit Pfeil 4">
              <a:extLst>
                <a:ext uri="{FF2B5EF4-FFF2-40B4-BE49-F238E27FC236}">
                  <a16:creationId xmlns:a16="http://schemas.microsoft.com/office/drawing/2014/main" id="{77F52307-5C9D-4588-8475-3020DECC567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711842" y="845289"/>
              <a:ext cx="74428" cy="516742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Gerade Verbindung mit Pfeil 5">
              <a:extLst>
                <a:ext uri="{FF2B5EF4-FFF2-40B4-BE49-F238E27FC236}">
                  <a16:creationId xmlns:a16="http://schemas.microsoft.com/office/drawing/2014/main" id="{37BE3ED8-6E8D-4065-818B-D9170775719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86270" y="6012709"/>
              <a:ext cx="7322288" cy="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3F71B80D-BA40-431C-A76D-4E55253E5AA3}"/>
                  </a:ext>
                </a:extLst>
              </p:cNvPr>
              <p:cNvSpPr/>
              <p:nvPr/>
            </p:nvSpPr>
            <p:spPr>
              <a:xfrm>
                <a:off x="7990144" y="4399545"/>
                <a:ext cx="56541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3F71B80D-BA40-431C-A76D-4E55253E5A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0144" y="4399545"/>
                <a:ext cx="565411" cy="461665"/>
              </a:xfrm>
              <a:prstGeom prst="rect">
                <a:avLst/>
              </a:prstGeom>
              <a:blipFill>
                <a:blip r:embed="rId2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5B708EB-EADA-4100-86F1-C562C89D63BA}"/>
                  </a:ext>
                </a:extLst>
              </p:cNvPr>
              <p:cNvSpPr/>
              <p:nvPr/>
            </p:nvSpPr>
            <p:spPr>
              <a:xfrm>
                <a:off x="2689814" y="835644"/>
                <a:ext cx="57252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5B708EB-EADA-4100-86F1-C562C89D63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814" y="835644"/>
                <a:ext cx="572529" cy="461665"/>
              </a:xfrm>
              <a:prstGeom prst="rect">
                <a:avLst/>
              </a:prstGeom>
              <a:blipFill>
                <a:blip r:embed="rId3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419576AA-7946-40C3-BA2E-E156A0DE0154}"/>
              </a:ext>
            </a:extLst>
          </p:cNvPr>
          <p:cNvSpPr/>
          <p:nvPr/>
        </p:nvSpPr>
        <p:spPr>
          <a:xfrm>
            <a:off x="3899919" y="1152157"/>
            <a:ext cx="2551814" cy="2816711"/>
          </a:xfrm>
          <a:custGeom>
            <a:avLst/>
            <a:gdLst>
              <a:gd name="connsiteX0" fmla="*/ 0 w 2551814"/>
              <a:gd name="connsiteY0" fmla="*/ 0 h 2115879"/>
              <a:gd name="connsiteX1" fmla="*/ 1733107 w 2551814"/>
              <a:gd name="connsiteY1" fmla="*/ 552893 h 2115879"/>
              <a:gd name="connsiteX2" fmla="*/ 2551814 w 2551814"/>
              <a:gd name="connsiteY2" fmla="*/ 2115879 h 2115879"/>
              <a:gd name="connsiteX3" fmla="*/ 2551814 w 2551814"/>
              <a:gd name="connsiteY3" fmla="*/ 2115879 h 2115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1814" h="2115879">
                <a:moveTo>
                  <a:pt x="0" y="0"/>
                </a:moveTo>
                <a:cubicBezTo>
                  <a:pt x="653902" y="100123"/>
                  <a:pt x="1307805" y="200246"/>
                  <a:pt x="1733107" y="552893"/>
                </a:cubicBezTo>
                <a:cubicBezTo>
                  <a:pt x="2158409" y="905540"/>
                  <a:pt x="2551814" y="2115879"/>
                  <a:pt x="2551814" y="2115879"/>
                </a:cubicBezTo>
                <a:lnTo>
                  <a:pt x="2551814" y="2115879"/>
                </a:lnTo>
              </a:path>
            </a:pathLst>
          </a:custGeom>
          <a:noFill/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Freihandform: Form 11">
            <a:extLst>
              <a:ext uri="{FF2B5EF4-FFF2-40B4-BE49-F238E27FC236}">
                <a16:creationId xmlns:a16="http://schemas.microsoft.com/office/drawing/2014/main" id="{3DFC5DCA-1DF0-4080-BDF4-E6F2CC84C755}"/>
              </a:ext>
            </a:extLst>
          </p:cNvPr>
          <p:cNvSpPr/>
          <p:nvPr/>
        </p:nvSpPr>
        <p:spPr>
          <a:xfrm>
            <a:off x="3902849" y="1710661"/>
            <a:ext cx="2944756" cy="2350810"/>
          </a:xfrm>
          <a:custGeom>
            <a:avLst/>
            <a:gdLst>
              <a:gd name="connsiteX0" fmla="*/ 0 w 2551814"/>
              <a:gd name="connsiteY0" fmla="*/ 0 h 2115879"/>
              <a:gd name="connsiteX1" fmla="*/ 1733107 w 2551814"/>
              <a:gd name="connsiteY1" fmla="*/ 552893 h 2115879"/>
              <a:gd name="connsiteX2" fmla="*/ 2551814 w 2551814"/>
              <a:gd name="connsiteY2" fmla="*/ 2115879 h 2115879"/>
              <a:gd name="connsiteX3" fmla="*/ 2551814 w 2551814"/>
              <a:gd name="connsiteY3" fmla="*/ 2115879 h 2115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1814" h="2115879">
                <a:moveTo>
                  <a:pt x="0" y="0"/>
                </a:moveTo>
                <a:cubicBezTo>
                  <a:pt x="653902" y="100123"/>
                  <a:pt x="1307805" y="200246"/>
                  <a:pt x="1733107" y="552893"/>
                </a:cubicBezTo>
                <a:cubicBezTo>
                  <a:pt x="2158409" y="905540"/>
                  <a:pt x="2551814" y="2115879"/>
                  <a:pt x="2551814" y="2115879"/>
                </a:cubicBezTo>
                <a:lnTo>
                  <a:pt x="2551814" y="2115879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E120F7C4-F71E-4483-B970-75FDE603185A}"/>
              </a:ext>
            </a:extLst>
          </p:cNvPr>
          <p:cNvSpPr txBox="1"/>
          <p:nvPr/>
        </p:nvSpPr>
        <p:spPr>
          <a:xfrm>
            <a:off x="4284160" y="356189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7C519F42-E06E-4FAA-A6C8-4BC04996D5A1}"/>
              </a:ext>
            </a:extLst>
          </p:cNvPr>
          <p:cNvSpPr txBox="1"/>
          <p:nvPr/>
        </p:nvSpPr>
        <p:spPr>
          <a:xfrm>
            <a:off x="6518378" y="2825033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BD6A1C80-D50F-45F5-B583-86659C6BC0A0}"/>
              </a:ext>
            </a:extLst>
          </p:cNvPr>
          <p:cNvSpPr txBox="1"/>
          <p:nvPr/>
        </p:nvSpPr>
        <p:spPr>
          <a:xfrm>
            <a:off x="5240737" y="153163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8CFA036E-8BE6-497F-9699-0A13CFCCF392}"/>
              </a:ext>
            </a:extLst>
          </p:cNvPr>
          <p:cNvSpPr txBox="1"/>
          <p:nvPr/>
        </p:nvSpPr>
        <p:spPr>
          <a:xfrm>
            <a:off x="6752577" y="339843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7" name="Freihandform: Form 26">
            <a:extLst>
              <a:ext uri="{FF2B5EF4-FFF2-40B4-BE49-F238E27FC236}">
                <a16:creationId xmlns:a16="http://schemas.microsoft.com/office/drawing/2014/main" id="{A3339E7B-4851-439E-9D67-1247B5A62E86}"/>
              </a:ext>
            </a:extLst>
          </p:cNvPr>
          <p:cNvSpPr/>
          <p:nvPr/>
        </p:nvSpPr>
        <p:spPr>
          <a:xfrm>
            <a:off x="3423684" y="1729699"/>
            <a:ext cx="4621501" cy="2459830"/>
          </a:xfrm>
          <a:custGeom>
            <a:avLst/>
            <a:gdLst>
              <a:gd name="connsiteX0" fmla="*/ 0 w 2551814"/>
              <a:gd name="connsiteY0" fmla="*/ 0 h 2115879"/>
              <a:gd name="connsiteX1" fmla="*/ 1733107 w 2551814"/>
              <a:gd name="connsiteY1" fmla="*/ 552893 h 2115879"/>
              <a:gd name="connsiteX2" fmla="*/ 2551814 w 2551814"/>
              <a:gd name="connsiteY2" fmla="*/ 2115879 h 2115879"/>
              <a:gd name="connsiteX3" fmla="*/ 2551814 w 2551814"/>
              <a:gd name="connsiteY3" fmla="*/ 2115879 h 2115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1814" h="2115879">
                <a:moveTo>
                  <a:pt x="0" y="0"/>
                </a:moveTo>
                <a:cubicBezTo>
                  <a:pt x="653902" y="100123"/>
                  <a:pt x="1307805" y="200246"/>
                  <a:pt x="1733107" y="552893"/>
                </a:cubicBezTo>
                <a:cubicBezTo>
                  <a:pt x="2158409" y="905540"/>
                  <a:pt x="2551814" y="2115879"/>
                  <a:pt x="2551814" y="2115879"/>
                </a:cubicBezTo>
                <a:lnTo>
                  <a:pt x="2551814" y="2115879"/>
                </a:lnTo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20A0D313-BC3B-4C3C-AA8F-235A64F3FDAE}"/>
              </a:ext>
            </a:extLst>
          </p:cNvPr>
          <p:cNvSpPr txBox="1"/>
          <p:nvPr/>
        </p:nvSpPr>
        <p:spPr>
          <a:xfrm>
            <a:off x="5357115" y="1085415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63BA1DA1-B23E-45AA-8721-46D769E7CB31}"/>
              </a:ext>
            </a:extLst>
          </p:cNvPr>
          <p:cNvSpPr txBox="1"/>
          <p:nvPr/>
        </p:nvSpPr>
        <p:spPr>
          <a:xfrm>
            <a:off x="4523482" y="843190"/>
            <a:ext cx="320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649CDD85-E895-4268-BEB2-143A21D62D63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0754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Intransitivität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Scitovsky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-Test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19049" y="4779021"/>
            <a:ext cx="8779511" cy="16324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nach z: Kein Punkt auf der Nutzenmöglichkeitskurve von z liegt rechts oberhalb von x, damit ist z nicht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Kaldor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-Hicks-besser als </a:t>
            </a: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Damit ist 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gezeigt, dass das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Scitovsky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-Kriterium nicht transitiv </a:t>
            </a: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ist!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33F525AC-E539-4633-A2CC-9922C484D029}"/>
              </a:ext>
            </a:extLst>
          </p:cNvPr>
          <p:cNvGrpSpPr/>
          <p:nvPr/>
        </p:nvGrpSpPr>
        <p:grpSpPr>
          <a:xfrm>
            <a:off x="3255225" y="837971"/>
            <a:ext cx="5300330" cy="3561575"/>
            <a:chOff x="1711842" y="845289"/>
            <a:chExt cx="7396716" cy="5167421"/>
          </a:xfrm>
        </p:grpSpPr>
        <p:cxnSp>
          <p:nvCxnSpPr>
            <p:cNvPr id="5" name="Gerade Verbindung mit Pfeil 4">
              <a:extLst>
                <a:ext uri="{FF2B5EF4-FFF2-40B4-BE49-F238E27FC236}">
                  <a16:creationId xmlns:a16="http://schemas.microsoft.com/office/drawing/2014/main" id="{77F52307-5C9D-4588-8475-3020DECC567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711842" y="845289"/>
              <a:ext cx="74428" cy="516742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Gerade Verbindung mit Pfeil 5">
              <a:extLst>
                <a:ext uri="{FF2B5EF4-FFF2-40B4-BE49-F238E27FC236}">
                  <a16:creationId xmlns:a16="http://schemas.microsoft.com/office/drawing/2014/main" id="{37BE3ED8-6E8D-4065-818B-D9170775719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86270" y="6012709"/>
              <a:ext cx="7322288" cy="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3F71B80D-BA40-431C-A76D-4E55253E5AA3}"/>
                  </a:ext>
                </a:extLst>
              </p:cNvPr>
              <p:cNvSpPr/>
              <p:nvPr/>
            </p:nvSpPr>
            <p:spPr>
              <a:xfrm>
                <a:off x="7990144" y="4399545"/>
                <a:ext cx="56541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3F71B80D-BA40-431C-A76D-4E55253E5A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0144" y="4399545"/>
                <a:ext cx="565411" cy="461665"/>
              </a:xfrm>
              <a:prstGeom prst="rect">
                <a:avLst/>
              </a:prstGeom>
              <a:blipFill>
                <a:blip r:embed="rId2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5B708EB-EADA-4100-86F1-C562C89D63BA}"/>
                  </a:ext>
                </a:extLst>
              </p:cNvPr>
              <p:cNvSpPr/>
              <p:nvPr/>
            </p:nvSpPr>
            <p:spPr>
              <a:xfrm>
                <a:off x="2689814" y="835644"/>
                <a:ext cx="57252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5B708EB-EADA-4100-86F1-C562C89D63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814" y="835644"/>
                <a:ext cx="572529" cy="461665"/>
              </a:xfrm>
              <a:prstGeom prst="rect">
                <a:avLst/>
              </a:prstGeom>
              <a:blipFill>
                <a:blip r:embed="rId3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419576AA-7946-40C3-BA2E-E156A0DE0154}"/>
              </a:ext>
            </a:extLst>
          </p:cNvPr>
          <p:cNvSpPr/>
          <p:nvPr/>
        </p:nvSpPr>
        <p:spPr>
          <a:xfrm>
            <a:off x="3899919" y="1152157"/>
            <a:ext cx="2551814" cy="2816711"/>
          </a:xfrm>
          <a:custGeom>
            <a:avLst/>
            <a:gdLst>
              <a:gd name="connsiteX0" fmla="*/ 0 w 2551814"/>
              <a:gd name="connsiteY0" fmla="*/ 0 h 2115879"/>
              <a:gd name="connsiteX1" fmla="*/ 1733107 w 2551814"/>
              <a:gd name="connsiteY1" fmla="*/ 552893 h 2115879"/>
              <a:gd name="connsiteX2" fmla="*/ 2551814 w 2551814"/>
              <a:gd name="connsiteY2" fmla="*/ 2115879 h 2115879"/>
              <a:gd name="connsiteX3" fmla="*/ 2551814 w 2551814"/>
              <a:gd name="connsiteY3" fmla="*/ 2115879 h 2115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1814" h="2115879">
                <a:moveTo>
                  <a:pt x="0" y="0"/>
                </a:moveTo>
                <a:cubicBezTo>
                  <a:pt x="653902" y="100123"/>
                  <a:pt x="1307805" y="200246"/>
                  <a:pt x="1733107" y="552893"/>
                </a:cubicBezTo>
                <a:cubicBezTo>
                  <a:pt x="2158409" y="905540"/>
                  <a:pt x="2551814" y="2115879"/>
                  <a:pt x="2551814" y="2115879"/>
                </a:cubicBezTo>
                <a:lnTo>
                  <a:pt x="2551814" y="2115879"/>
                </a:lnTo>
              </a:path>
            </a:pathLst>
          </a:custGeom>
          <a:noFill/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Freihandform: Form 11">
            <a:extLst>
              <a:ext uri="{FF2B5EF4-FFF2-40B4-BE49-F238E27FC236}">
                <a16:creationId xmlns:a16="http://schemas.microsoft.com/office/drawing/2014/main" id="{3DFC5DCA-1DF0-4080-BDF4-E6F2CC84C755}"/>
              </a:ext>
            </a:extLst>
          </p:cNvPr>
          <p:cNvSpPr/>
          <p:nvPr/>
        </p:nvSpPr>
        <p:spPr>
          <a:xfrm>
            <a:off x="3902849" y="1710661"/>
            <a:ext cx="2944756" cy="2350810"/>
          </a:xfrm>
          <a:custGeom>
            <a:avLst/>
            <a:gdLst>
              <a:gd name="connsiteX0" fmla="*/ 0 w 2551814"/>
              <a:gd name="connsiteY0" fmla="*/ 0 h 2115879"/>
              <a:gd name="connsiteX1" fmla="*/ 1733107 w 2551814"/>
              <a:gd name="connsiteY1" fmla="*/ 552893 h 2115879"/>
              <a:gd name="connsiteX2" fmla="*/ 2551814 w 2551814"/>
              <a:gd name="connsiteY2" fmla="*/ 2115879 h 2115879"/>
              <a:gd name="connsiteX3" fmla="*/ 2551814 w 2551814"/>
              <a:gd name="connsiteY3" fmla="*/ 2115879 h 2115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1814" h="2115879">
                <a:moveTo>
                  <a:pt x="0" y="0"/>
                </a:moveTo>
                <a:cubicBezTo>
                  <a:pt x="653902" y="100123"/>
                  <a:pt x="1307805" y="200246"/>
                  <a:pt x="1733107" y="552893"/>
                </a:cubicBezTo>
                <a:cubicBezTo>
                  <a:pt x="2158409" y="905540"/>
                  <a:pt x="2551814" y="2115879"/>
                  <a:pt x="2551814" y="2115879"/>
                </a:cubicBezTo>
                <a:lnTo>
                  <a:pt x="2551814" y="2115879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E120F7C4-F71E-4483-B970-75FDE603185A}"/>
              </a:ext>
            </a:extLst>
          </p:cNvPr>
          <p:cNvSpPr txBox="1"/>
          <p:nvPr/>
        </p:nvSpPr>
        <p:spPr>
          <a:xfrm>
            <a:off x="4284160" y="356189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7C519F42-E06E-4FAA-A6C8-4BC04996D5A1}"/>
              </a:ext>
            </a:extLst>
          </p:cNvPr>
          <p:cNvSpPr txBox="1"/>
          <p:nvPr/>
        </p:nvSpPr>
        <p:spPr>
          <a:xfrm>
            <a:off x="6518378" y="2825033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8CFA036E-8BE6-497F-9699-0A13CFCCF392}"/>
              </a:ext>
            </a:extLst>
          </p:cNvPr>
          <p:cNvSpPr txBox="1"/>
          <p:nvPr/>
        </p:nvSpPr>
        <p:spPr>
          <a:xfrm>
            <a:off x="6752577" y="339843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63BA1DA1-B23E-45AA-8721-46D769E7CB31}"/>
              </a:ext>
            </a:extLst>
          </p:cNvPr>
          <p:cNvSpPr txBox="1"/>
          <p:nvPr/>
        </p:nvSpPr>
        <p:spPr>
          <a:xfrm>
            <a:off x="4523482" y="843190"/>
            <a:ext cx="320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</a:p>
        </p:txBody>
      </p:sp>
      <p:cxnSp>
        <p:nvCxnSpPr>
          <p:cNvPr id="21" name="Gerader Verbinder 20"/>
          <p:cNvCxnSpPr/>
          <p:nvPr/>
        </p:nvCxnSpPr>
        <p:spPr>
          <a:xfrm flipV="1">
            <a:off x="6742406" y="2974366"/>
            <a:ext cx="20341" cy="7975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/>
          <p:cNvCxnSpPr/>
          <p:nvPr/>
        </p:nvCxnSpPr>
        <p:spPr>
          <a:xfrm>
            <a:off x="6817017" y="3771888"/>
            <a:ext cx="2564391" cy="271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hteck 16">
            <a:extLst>
              <a:ext uri="{FF2B5EF4-FFF2-40B4-BE49-F238E27FC236}">
                <a16:creationId xmlns:a16="http://schemas.microsoft.com/office/drawing/2014/main" id="{A04C2E52-2BF5-4217-A938-88D066C259CF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66581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Intransitivität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Scitovsky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-Test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19049" y="4779021"/>
            <a:ext cx="8665527" cy="16324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nach x: Aber auch das Umgekehrte gilt nicht, denn kein Punkt auf der Nutzenmöglichkeitskurve von x liegt rechts oberhalb von z, damit ist x nicht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Kaldor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-Hicks-besser als z. Wieder folgt die Nicht-Transitivität des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Scitovsky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-Kriteriums</a:t>
            </a:r>
          </a:p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33F525AC-E539-4633-A2CC-9922C484D029}"/>
              </a:ext>
            </a:extLst>
          </p:cNvPr>
          <p:cNvGrpSpPr/>
          <p:nvPr/>
        </p:nvGrpSpPr>
        <p:grpSpPr>
          <a:xfrm>
            <a:off x="3255225" y="837971"/>
            <a:ext cx="5300330" cy="3561575"/>
            <a:chOff x="1711842" y="845289"/>
            <a:chExt cx="7396716" cy="5167421"/>
          </a:xfrm>
        </p:grpSpPr>
        <p:cxnSp>
          <p:nvCxnSpPr>
            <p:cNvPr id="5" name="Gerade Verbindung mit Pfeil 4">
              <a:extLst>
                <a:ext uri="{FF2B5EF4-FFF2-40B4-BE49-F238E27FC236}">
                  <a16:creationId xmlns:a16="http://schemas.microsoft.com/office/drawing/2014/main" id="{77F52307-5C9D-4588-8475-3020DECC567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711842" y="845289"/>
              <a:ext cx="74428" cy="516742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Gerade Verbindung mit Pfeil 5">
              <a:extLst>
                <a:ext uri="{FF2B5EF4-FFF2-40B4-BE49-F238E27FC236}">
                  <a16:creationId xmlns:a16="http://schemas.microsoft.com/office/drawing/2014/main" id="{37BE3ED8-6E8D-4065-818B-D9170775719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86270" y="6012709"/>
              <a:ext cx="7322288" cy="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3F71B80D-BA40-431C-A76D-4E55253E5AA3}"/>
                  </a:ext>
                </a:extLst>
              </p:cNvPr>
              <p:cNvSpPr/>
              <p:nvPr/>
            </p:nvSpPr>
            <p:spPr>
              <a:xfrm>
                <a:off x="7990144" y="4399545"/>
                <a:ext cx="56541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3F71B80D-BA40-431C-A76D-4E55253E5A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0144" y="4399545"/>
                <a:ext cx="565411" cy="461665"/>
              </a:xfrm>
              <a:prstGeom prst="rect">
                <a:avLst/>
              </a:prstGeom>
              <a:blipFill>
                <a:blip r:embed="rId2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5B708EB-EADA-4100-86F1-C562C89D63BA}"/>
                  </a:ext>
                </a:extLst>
              </p:cNvPr>
              <p:cNvSpPr/>
              <p:nvPr/>
            </p:nvSpPr>
            <p:spPr>
              <a:xfrm>
                <a:off x="2689814" y="835644"/>
                <a:ext cx="57252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5B708EB-EADA-4100-86F1-C562C89D63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814" y="835644"/>
                <a:ext cx="572529" cy="461665"/>
              </a:xfrm>
              <a:prstGeom prst="rect">
                <a:avLst/>
              </a:prstGeom>
              <a:blipFill>
                <a:blip r:embed="rId3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419576AA-7946-40C3-BA2E-E156A0DE0154}"/>
              </a:ext>
            </a:extLst>
          </p:cNvPr>
          <p:cNvSpPr/>
          <p:nvPr/>
        </p:nvSpPr>
        <p:spPr>
          <a:xfrm>
            <a:off x="3899919" y="1152157"/>
            <a:ext cx="2551814" cy="2816711"/>
          </a:xfrm>
          <a:custGeom>
            <a:avLst/>
            <a:gdLst>
              <a:gd name="connsiteX0" fmla="*/ 0 w 2551814"/>
              <a:gd name="connsiteY0" fmla="*/ 0 h 2115879"/>
              <a:gd name="connsiteX1" fmla="*/ 1733107 w 2551814"/>
              <a:gd name="connsiteY1" fmla="*/ 552893 h 2115879"/>
              <a:gd name="connsiteX2" fmla="*/ 2551814 w 2551814"/>
              <a:gd name="connsiteY2" fmla="*/ 2115879 h 2115879"/>
              <a:gd name="connsiteX3" fmla="*/ 2551814 w 2551814"/>
              <a:gd name="connsiteY3" fmla="*/ 2115879 h 2115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1814" h="2115879">
                <a:moveTo>
                  <a:pt x="0" y="0"/>
                </a:moveTo>
                <a:cubicBezTo>
                  <a:pt x="653902" y="100123"/>
                  <a:pt x="1307805" y="200246"/>
                  <a:pt x="1733107" y="552893"/>
                </a:cubicBezTo>
                <a:cubicBezTo>
                  <a:pt x="2158409" y="905540"/>
                  <a:pt x="2551814" y="2115879"/>
                  <a:pt x="2551814" y="2115879"/>
                </a:cubicBezTo>
                <a:lnTo>
                  <a:pt x="2551814" y="2115879"/>
                </a:lnTo>
              </a:path>
            </a:pathLst>
          </a:custGeom>
          <a:noFill/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Freihandform: Form 11">
            <a:extLst>
              <a:ext uri="{FF2B5EF4-FFF2-40B4-BE49-F238E27FC236}">
                <a16:creationId xmlns:a16="http://schemas.microsoft.com/office/drawing/2014/main" id="{3DFC5DCA-1DF0-4080-BDF4-E6F2CC84C755}"/>
              </a:ext>
            </a:extLst>
          </p:cNvPr>
          <p:cNvSpPr/>
          <p:nvPr/>
        </p:nvSpPr>
        <p:spPr>
          <a:xfrm>
            <a:off x="3902849" y="1710661"/>
            <a:ext cx="2944756" cy="2350810"/>
          </a:xfrm>
          <a:custGeom>
            <a:avLst/>
            <a:gdLst>
              <a:gd name="connsiteX0" fmla="*/ 0 w 2551814"/>
              <a:gd name="connsiteY0" fmla="*/ 0 h 2115879"/>
              <a:gd name="connsiteX1" fmla="*/ 1733107 w 2551814"/>
              <a:gd name="connsiteY1" fmla="*/ 552893 h 2115879"/>
              <a:gd name="connsiteX2" fmla="*/ 2551814 w 2551814"/>
              <a:gd name="connsiteY2" fmla="*/ 2115879 h 2115879"/>
              <a:gd name="connsiteX3" fmla="*/ 2551814 w 2551814"/>
              <a:gd name="connsiteY3" fmla="*/ 2115879 h 2115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1814" h="2115879">
                <a:moveTo>
                  <a:pt x="0" y="0"/>
                </a:moveTo>
                <a:cubicBezTo>
                  <a:pt x="653902" y="100123"/>
                  <a:pt x="1307805" y="200246"/>
                  <a:pt x="1733107" y="552893"/>
                </a:cubicBezTo>
                <a:cubicBezTo>
                  <a:pt x="2158409" y="905540"/>
                  <a:pt x="2551814" y="2115879"/>
                  <a:pt x="2551814" y="2115879"/>
                </a:cubicBezTo>
                <a:lnTo>
                  <a:pt x="2551814" y="2115879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E120F7C4-F71E-4483-B970-75FDE603185A}"/>
              </a:ext>
            </a:extLst>
          </p:cNvPr>
          <p:cNvSpPr txBox="1"/>
          <p:nvPr/>
        </p:nvSpPr>
        <p:spPr>
          <a:xfrm>
            <a:off x="4284160" y="356189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7C519F42-E06E-4FAA-A6C8-4BC04996D5A1}"/>
              </a:ext>
            </a:extLst>
          </p:cNvPr>
          <p:cNvSpPr txBox="1"/>
          <p:nvPr/>
        </p:nvSpPr>
        <p:spPr>
          <a:xfrm>
            <a:off x="6518378" y="2825033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8CFA036E-8BE6-497F-9699-0A13CFCCF392}"/>
              </a:ext>
            </a:extLst>
          </p:cNvPr>
          <p:cNvSpPr txBox="1"/>
          <p:nvPr/>
        </p:nvSpPr>
        <p:spPr>
          <a:xfrm>
            <a:off x="6752577" y="339843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63BA1DA1-B23E-45AA-8721-46D769E7CB31}"/>
              </a:ext>
            </a:extLst>
          </p:cNvPr>
          <p:cNvSpPr txBox="1"/>
          <p:nvPr/>
        </p:nvSpPr>
        <p:spPr>
          <a:xfrm>
            <a:off x="4523482" y="843190"/>
            <a:ext cx="320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</a:p>
        </p:txBody>
      </p:sp>
      <p:cxnSp>
        <p:nvCxnSpPr>
          <p:cNvPr id="21" name="Gerader Verbinder 20"/>
          <p:cNvCxnSpPr>
            <a:cxnSpLocks/>
          </p:cNvCxnSpPr>
          <p:nvPr/>
        </p:nvCxnSpPr>
        <p:spPr>
          <a:xfrm flipH="1" flipV="1">
            <a:off x="4497067" y="515646"/>
            <a:ext cx="24133" cy="8254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/>
          <p:cNvCxnSpPr>
            <a:cxnSpLocks/>
          </p:cNvCxnSpPr>
          <p:nvPr/>
        </p:nvCxnSpPr>
        <p:spPr>
          <a:xfrm>
            <a:off x="4551337" y="1313168"/>
            <a:ext cx="2564391" cy="271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hteck 18">
            <a:extLst>
              <a:ext uri="{FF2B5EF4-FFF2-40B4-BE49-F238E27FC236}">
                <a16:creationId xmlns:a16="http://schemas.microsoft.com/office/drawing/2014/main" id="{CEF47800-4273-4460-803E-FC1D28094BD2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06970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Intransitivität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Scitovsky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-Test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19050" y="4779021"/>
            <a:ext cx="8660498" cy="16324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Aus z ist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Scitovsky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-besser als y und y ist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Scitovsky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-besser als x folgt also </a:t>
            </a:r>
            <a:r>
              <a:rPr lang="de-DE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nicht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 ist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Scitovsky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-besser als x!</a:t>
            </a: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33F525AC-E539-4633-A2CC-9922C484D029}"/>
              </a:ext>
            </a:extLst>
          </p:cNvPr>
          <p:cNvGrpSpPr/>
          <p:nvPr/>
        </p:nvGrpSpPr>
        <p:grpSpPr>
          <a:xfrm>
            <a:off x="3255225" y="837971"/>
            <a:ext cx="5300330" cy="3561575"/>
            <a:chOff x="1711842" y="845289"/>
            <a:chExt cx="7396716" cy="5167421"/>
          </a:xfrm>
        </p:grpSpPr>
        <p:cxnSp>
          <p:nvCxnSpPr>
            <p:cNvPr id="5" name="Gerade Verbindung mit Pfeil 4">
              <a:extLst>
                <a:ext uri="{FF2B5EF4-FFF2-40B4-BE49-F238E27FC236}">
                  <a16:creationId xmlns:a16="http://schemas.microsoft.com/office/drawing/2014/main" id="{77F52307-5C9D-4588-8475-3020DECC567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711842" y="845289"/>
              <a:ext cx="74428" cy="516742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Gerade Verbindung mit Pfeil 5">
              <a:extLst>
                <a:ext uri="{FF2B5EF4-FFF2-40B4-BE49-F238E27FC236}">
                  <a16:creationId xmlns:a16="http://schemas.microsoft.com/office/drawing/2014/main" id="{37BE3ED8-6E8D-4065-818B-D9170775719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86270" y="6012709"/>
              <a:ext cx="7322288" cy="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3F71B80D-BA40-431C-A76D-4E55253E5AA3}"/>
                  </a:ext>
                </a:extLst>
              </p:cNvPr>
              <p:cNvSpPr/>
              <p:nvPr/>
            </p:nvSpPr>
            <p:spPr>
              <a:xfrm>
                <a:off x="7990144" y="4399545"/>
                <a:ext cx="56541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3F71B80D-BA40-431C-A76D-4E55253E5A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0144" y="4399545"/>
                <a:ext cx="565411" cy="461665"/>
              </a:xfrm>
              <a:prstGeom prst="rect">
                <a:avLst/>
              </a:prstGeom>
              <a:blipFill>
                <a:blip r:embed="rId2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5B708EB-EADA-4100-86F1-C562C89D63BA}"/>
                  </a:ext>
                </a:extLst>
              </p:cNvPr>
              <p:cNvSpPr/>
              <p:nvPr/>
            </p:nvSpPr>
            <p:spPr>
              <a:xfrm>
                <a:off x="2689814" y="835644"/>
                <a:ext cx="57252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5B708EB-EADA-4100-86F1-C562C89D63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814" y="835644"/>
                <a:ext cx="572529" cy="461665"/>
              </a:xfrm>
              <a:prstGeom prst="rect">
                <a:avLst/>
              </a:prstGeom>
              <a:blipFill>
                <a:blip r:embed="rId3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419576AA-7946-40C3-BA2E-E156A0DE0154}"/>
              </a:ext>
            </a:extLst>
          </p:cNvPr>
          <p:cNvSpPr/>
          <p:nvPr/>
        </p:nvSpPr>
        <p:spPr>
          <a:xfrm>
            <a:off x="3899919" y="1152157"/>
            <a:ext cx="2551814" cy="2816711"/>
          </a:xfrm>
          <a:custGeom>
            <a:avLst/>
            <a:gdLst>
              <a:gd name="connsiteX0" fmla="*/ 0 w 2551814"/>
              <a:gd name="connsiteY0" fmla="*/ 0 h 2115879"/>
              <a:gd name="connsiteX1" fmla="*/ 1733107 w 2551814"/>
              <a:gd name="connsiteY1" fmla="*/ 552893 h 2115879"/>
              <a:gd name="connsiteX2" fmla="*/ 2551814 w 2551814"/>
              <a:gd name="connsiteY2" fmla="*/ 2115879 h 2115879"/>
              <a:gd name="connsiteX3" fmla="*/ 2551814 w 2551814"/>
              <a:gd name="connsiteY3" fmla="*/ 2115879 h 2115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1814" h="2115879">
                <a:moveTo>
                  <a:pt x="0" y="0"/>
                </a:moveTo>
                <a:cubicBezTo>
                  <a:pt x="653902" y="100123"/>
                  <a:pt x="1307805" y="200246"/>
                  <a:pt x="1733107" y="552893"/>
                </a:cubicBezTo>
                <a:cubicBezTo>
                  <a:pt x="2158409" y="905540"/>
                  <a:pt x="2551814" y="2115879"/>
                  <a:pt x="2551814" y="2115879"/>
                </a:cubicBezTo>
                <a:lnTo>
                  <a:pt x="2551814" y="2115879"/>
                </a:lnTo>
              </a:path>
            </a:pathLst>
          </a:custGeom>
          <a:noFill/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Freihandform: Form 11">
            <a:extLst>
              <a:ext uri="{FF2B5EF4-FFF2-40B4-BE49-F238E27FC236}">
                <a16:creationId xmlns:a16="http://schemas.microsoft.com/office/drawing/2014/main" id="{3DFC5DCA-1DF0-4080-BDF4-E6F2CC84C755}"/>
              </a:ext>
            </a:extLst>
          </p:cNvPr>
          <p:cNvSpPr/>
          <p:nvPr/>
        </p:nvSpPr>
        <p:spPr>
          <a:xfrm>
            <a:off x="3902849" y="1710661"/>
            <a:ext cx="2944756" cy="2350810"/>
          </a:xfrm>
          <a:custGeom>
            <a:avLst/>
            <a:gdLst>
              <a:gd name="connsiteX0" fmla="*/ 0 w 2551814"/>
              <a:gd name="connsiteY0" fmla="*/ 0 h 2115879"/>
              <a:gd name="connsiteX1" fmla="*/ 1733107 w 2551814"/>
              <a:gd name="connsiteY1" fmla="*/ 552893 h 2115879"/>
              <a:gd name="connsiteX2" fmla="*/ 2551814 w 2551814"/>
              <a:gd name="connsiteY2" fmla="*/ 2115879 h 2115879"/>
              <a:gd name="connsiteX3" fmla="*/ 2551814 w 2551814"/>
              <a:gd name="connsiteY3" fmla="*/ 2115879 h 2115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1814" h="2115879">
                <a:moveTo>
                  <a:pt x="0" y="0"/>
                </a:moveTo>
                <a:cubicBezTo>
                  <a:pt x="653902" y="100123"/>
                  <a:pt x="1307805" y="200246"/>
                  <a:pt x="1733107" y="552893"/>
                </a:cubicBezTo>
                <a:cubicBezTo>
                  <a:pt x="2158409" y="905540"/>
                  <a:pt x="2551814" y="2115879"/>
                  <a:pt x="2551814" y="2115879"/>
                </a:cubicBezTo>
                <a:lnTo>
                  <a:pt x="2551814" y="2115879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E120F7C4-F71E-4483-B970-75FDE603185A}"/>
              </a:ext>
            </a:extLst>
          </p:cNvPr>
          <p:cNvSpPr txBox="1"/>
          <p:nvPr/>
        </p:nvSpPr>
        <p:spPr>
          <a:xfrm>
            <a:off x="4284160" y="356189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7C519F42-E06E-4FAA-A6C8-4BC04996D5A1}"/>
              </a:ext>
            </a:extLst>
          </p:cNvPr>
          <p:cNvSpPr txBox="1"/>
          <p:nvPr/>
        </p:nvSpPr>
        <p:spPr>
          <a:xfrm>
            <a:off x="6518378" y="2825033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BD6A1C80-D50F-45F5-B583-86659C6BC0A0}"/>
              </a:ext>
            </a:extLst>
          </p:cNvPr>
          <p:cNvSpPr txBox="1"/>
          <p:nvPr/>
        </p:nvSpPr>
        <p:spPr>
          <a:xfrm>
            <a:off x="5240737" y="153163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8CFA036E-8BE6-497F-9699-0A13CFCCF392}"/>
              </a:ext>
            </a:extLst>
          </p:cNvPr>
          <p:cNvSpPr txBox="1"/>
          <p:nvPr/>
        </p:nvSpPr>
        <p:spPr>
          <a:xfrm>
            <a:off x="6752577" y="339843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7" name="Freihandform: Form 26">
            <a:extLst>
              <a:ext uri="{FF2B5EF4-FFF2-40B4-BE49-F238E27FC236}">
                <a16:creationId xmlns:a16="http://schemas.microsoft.com/office/drawing/2014/main" id="{A3339E7B-4851-439E-9D67-1247B5A62E86}"/>
              </a:ext>
            </a:extLst>
          </p:cNvPr>
          <p:cNvSpPr/>
          <p:nvPr/>
        </p:nvSpPr>
        <p:spPr>
          <a:xfrm>
            <a:off x="3423684" y="1729699"/>
            <a:ext cx="4621501" cy="2459830"/>
          </a:xfrm>
          <a:custGeom>
            <a:avLst/>
            <a:gdLst>
              <a:gd name="connsiteX0" fmla="*/ 0 w 2551814"/>
              <a:gd name="connsiteY0" fmla="*/ 0 h 2115879"/>
              <a:gd name="connsiteX1" fmla="*/ 1733107 w 2551814"/>
              <a:gd name="connsiteY1" fmla="*/ 552893 h 2115879"/>
              <a:gd name="connsiteX2" fmla="*/ 2551814 w 2551814"/>
              <a:gd name="connsiteY2" fmla="*/ 2115879 h 2115879"/>
              <a:gd name="connsiteX3" fmla="*/ 2551814 w 2551814"/>
              <a:gd name="connsiteY3" fmla="*/ 2115879 h 2115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1814" h="2115879">
                <a:moveTo>
                  <a:pt x="0" y="0"/>
                </a:moveTo>
                <a:cubicBezTo>
                  <a:pt x="653902" y="100123"/>
                  <a:pt x="1307805" y="200246"/>
                  <a:pt x="1733107" y="552893"/>
                </a:cubicBezTo>
                <a:cubicBezTo>
                  <a:pt x="2158409" y="905540"/>
                  <a:pt x="2551814" y="2115879"/>
                  <a:pt x="2551814" y="2115879"/>
                </a:cubicBezTo>
                <a:lnTo>
                  <a:pt x="2551814" y="2115879"/>
                </a:lnTo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20A0D313-BC3B-4C3C-AA8F-235A64F3FDAE}"/>
              </a:ext>
            </a:extLst>
          </p:cNvPr>
          <p:cNvSpPr txBox="1"/>
          <p:nvPr/>
        </p:nvSpPr>
        <p:spPr>
          <a:xfrm>
            <a:off x="5357115" y="1085415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63BA1DA1-B23E-45AA-8721-46D769E7CB31}"/>
              </a:ext>
            </a:extLst>
          </p:cNvPr>
          <p:cNvSpPr txBox="1"/>
          <p:nvPr/>
        </p:nvSpPr>
        <p:spPr>
          <a:xfrm>
            <a:off x="4523482" y="843190"/>
            <a:ext cx="320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BD68C5AD-C744-4235-B511-8468386F8E6F}"/>
              </a:ext>
            </a:extLst>
          </p:cNvPr>
          <p:cNvSpPr txBox="1"/>
          <p:nvPr/>
        </p:nvSpPr>
        <p:spPr>
          <a:xfrm>
            <a:off x="19050" y="6454412"/>
            <a:ext cx="12172950" cy="3298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Gorman, W.M. (1955). The Intransitivity Of Certain Criteria Used In Welfare Economics, Oxford Economic Papers, Oxford University Press, vol. 0(1), pages 25-34</a:t>
            </a:r>
            <a:endParaRPr lang="de-D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7796C048-0273-4CDC-A083-8926D6FD90F9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3791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Kaldor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-Test und Hicks-Test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19050" y="407283"/>
            <a:ext cx="12172950" cy="332143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Kaldor-Hicks-Test </a:t>
            </a:r>
            <a:r>
              <a:rPr lang="de-DE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(1939):</a:t>
            </a:r>
          </a:p>
          <a:p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Eine Allokation y ist einer Allokation x vorzuziehen, wenn nach dem Übergang von x nach y alle 	Individuen, die danach besser gestellt worden sind, in der Lage sind alle Verlierer derart zu kompensieren, 	dass nach der Kompensation alle besser gestellt sind. Referenzsituation ist die Endsituation </a:t>
            </a:r>
            <a:r>
              <a:rPr lang="de-DE" sz="2000">
                <a:latin typeface="Times New Roman" panose="02020603050405020304" pitchFamily="18" charset="0"/>
                <a:cs typeface="Times New Roman" panose="02020603050405020304" pitchFamily="18" charset="0"/>
              </a:rPr>
              <a:t>y.</a:t>
            </a:r>
          </a:p>
          <a:p>
            <a:endParaRPr lang="de-DE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1200">
                <a:latin typeface="Times New Roman" panose="02020603050405020304" pitchFamily="18" charset="0"/>
                <a:cs typeface="Times New Roman" panose="02020603050405020304" pitchFamily="18" charset="0"/>
              </a:rPr>
              <a:t>Quelle:</a:t>
            </a:r>
          </a:p>
          <a:p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Hicks. J. R. (1939) The Foundations of Welfare Economic, The Economic Journal, Vol. 49, No. 196 Dec.,1939, pp. 696-712</a:t>
            </a:r>
          </a:p>
          <a:p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Kaldor, N. (1939) Welfare Propositions of Economics and Interpersonal Comparisons of Utility, The Economic Journal, Vol. 49, No. 195, (Sep., pp. 549-552</a:t>
            </a:r>
            <a:endParaRPr 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3C626927-6C6F-4F05-B0AB-0FDAB34C2201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D6B95511-AA48-4588-A783-9D52B437313D}"/>
              </a:ext>
            </a:extLst>
          </p:cNvPr>
          <p:cNvSpPr txBox="1"/>
          <p:nvPr/>
        </p:nvSpPr>
        <p:spPr>
          <a:xfrm>
            <a:off x="353060" y="3766987"/>
            <a:ext cx="8331516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Wichtig!</a:t>
            </a:r>
            <a:r>
              <a:rPr lang="de-D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Die Kriterien beinhalten nicht den Aspekt, dass der Übergang von x nach y und die Umverteilung </a:t>
            </a:r>
            <a:r>
              <a:rPr lang="de-DE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tatsächlich</a:t>
            </a:r>
            <a:r>
              <a:rPr lang="de-D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durchgeführt wird, sondern nur die Möglichkeit, denn ansonsten hätte man ja eine </a:t>
            </a:r>
            <a:r>
              <a:rPr lang="de-D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Paretoverbesserung</a:t>
            </a:r>
            <a:r>
              <a:rPr lang="de-D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(Vgl. das Modell spezifischer Faktoren im Außenhandel!)</a:t>
            </a:r>
          </a:p>
          <a:p>
            <a:endParaRPr lang="de-DE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Diese Kriterien bilden meistens die Grundlage in der </a:t>
            </a:r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Kosten-Nutzen-Analyse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Im öffentlichen Bereich wird meist eine Maßnahme als sinnvoll erachtet, wenn die Summe der Zahlungsbereitschaften die Kosten der Maßnahme übersteigen.</a:t>
            </a:r>
          </a:p>
        </p:txBody>
      </p:sp>
    </p:spTree>
    <p:extLst>
      <p:ext uri="{BB962C8B-B14F-4D97-AF65-F5344CB8AC3E}">
        <p14:creationId xmlns:p14="http://schemas.microsoft.com/office/powerpoint/2010/main" val="280045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Kaldor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-Hicks-Test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19050" y="6305550"/>
            <a:ext cx="12172950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03BF41A5-C9D2-4509-81EF-510DBD68F94A}"/>
              </a:ext>
            </a:extLst>
          </p:cNvPr>
          <p:cNvGrpSpPr/>
          <p:nvPr/>
        </p:nvGrpSpPr>
        <p:grpSpPr>
          <a:xfrm>
            <a:off x="650239" y="487097"/>
            <a:ext cx="5300330" cy="3561575"/>
            <a:chOff x="1711842" y="845289"/>
            <a:chExt cx="7396716" cy="5167421"/>
          </a:xfrm>
        </p:grpSpPr>
        <p:cxnSp>
          <p:nvCxnSpPr>
            <p:cNvPr id="5" name="Gerade Verbindung mit Pfeil 4">
              <a:extLst>
                <a:ext uri="{FF2B5EF4-FFF2-40B4-BE49-F238E27FC236}">
                  <a16:creationId xmlns:a16="http://schemas.microsoft.com/office/drawing/2014/main" id="{9A959D10-E296-4974-8FC8-8550D11E7A6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711842" y="845289"/>
              <a:ext cx="74428" cy="516742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Gerade Verbindung mit Pfeil 5">
              <a:extLst>
                <a:ext uri="{FF2B5EF4-FFF2-40B4-BE49-F238E27FC236}">
                  <a16:creationId xmlns:a16="http://schemas.microsoft.com/office/drawing/2014/main" id="{1AE7BE08-C306-4A41-A0BE-820BDABF2CF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86270" y="6012709"/>
              <a:ext cx="7322288" cy="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3B082099-AAA1-4E0D-BAD2-30A61DE029A2}"/>
                  </a:ext>
                </a:extLst>
              </p:cNvPr>
              <p:cNvSpPr/>
              <p:nvPr/>
            </p:nvSpPr>
            <p:spPr>
              <a:xfrm>
                <a:off x="5385158" y="4048671"/>
                <a:ext cx="56541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3B082099-AAA1-4E0D-BAD2-30A61DE029A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5158" y="4048671"/>
                <a:ext cx="565411" cy="461665"/>
              </a:xfrm>
              <a:prstGeom prst="rect">
                <a:avLst/>
              </a:prstGeom>
              <a:blipFill>
                <a:blip r:embed="rId2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53B25FDE-A3E8-4A3D-87D1-A253DA1704D4}"/>
                  </a:ext>
                </a:extLst>
              </p:cNvPr>
              <p:cNvSpPr/>
              <p:nvPr/>
            </p:nvSpPr>
            <p:spPr>
              <a:xfrm>
                <a:off x="84828" y="484770"/>
                <a:ext cx="57252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53B25FDE-A3E8-4A3D-87D1-A253DA1704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28" y="484770"/>
                <a:ext cx="572529" cy="461665"/>
              </a:xfrm>
              <a:prstGeom prst="rect">
                <a:avLst/>
              </a:prstGeom>
              <a:blipFill>
                <a:blip r:embed="rId3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reihandform: Form 2">
            <a:extLst>
              <a:ext uri="{FF2B5EF4-FFF2-40B4-BE49-F238E27FC236}">
                <a16:creationId xmlns:a16="http://schemas.microsoft.com/office/drawing/2014/main" id="{DAAAAFB3-2679-4449-8E90-549544DE8236}"/>
              </a:ext>
            </a:extLst>
          </p:cNvPr>
          <p:cNvSpPr/>
          <p:nvPr/>
        </p:nvSpPr>
        <p:spPr>
          <a:xfrm>
            <a:off x="1250984" y="1241677"/>
            <a:ext cx="2551814" cy="2115879"/>
          </a:xfrm>
          <a:custGeom>
            <a:avLst/>
            <a:gdLst>
              <a:gd name="connsiteX0" fmla="*/ 0 w 2551814"/>
              <a:gd name="connsiteY0" fmla="*/ 0 h 2115879"/>
              <a:gd name="connsiteX1" fmla="*/ 1733107 w 2551814"/>
              <a:gd name="connsiteY1" fmla="*/ 552893 h 2115879"/>
              <a:gd name="connsiteX2" fmla="*/ 2551814 w 2551814"/>
              <a:gd name="connsiteY2" fmla="*/ 2115879 h 2115879"/>
              <a:gd name="connsiteX3" fmla="*/ 2551814 w 2551814"/>
              <a:gd name="connsiteY3" fmla="*/ 2115879 h 2115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1814" h="2115879">
                <a:moveTo>
                  <a:pt x="0" y="0"/>
                </a:moveTo>
                <a:cubicBezTo>
                  <a:pt x="653902" y="100123"/>
                  <a:pt x="1307805" y="200246"/>
                  <a:pt x="1733107" y="552893"/>
                </a:cubicBezTo>
                <a:cubicBezTo>
                  <a:pt x="2158409" y="905540"/>
                  <a:pt x="2551814" y="2115879"/>
                  <a:pt x="2551814" y="2115879"/>
                </a:cubicBezTo>
                <a:lnTo>
                  <a:pt x="2551814" y="2115879"/>
                </a:lnTo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Freihandform: Form 11">
            <a:extLst>
              <a:ext uri="{FF2B5EF4-FFF2-40B4-BE49-F238E27FC236}">
                <a16:creationId xmlns:a16="http://schemas.microsoft.com/office/drawing/2014/main" id="{8607287E-FD00-4493-B08D-042B4DBA2D69}"/>
              </a:ext>
            </a:extLst>
          </p:cNvPr>
          <p:cNvSpPr/>
          <p:nvPr/>
        </p:nvSpPr>
        <p:spPr>
          <a:xfrm>
            <a:off x="1250984" y="1725803"/>
            <a:ext cx="3190387" cy="2258367"/>
          </a:xfrm>
          <a:custGeom>
            <a:avLst/>
            <a:gdLst>
              <a:gd name="connsiteX0" fmla="*/ 0 w 2551814"/>
              <a:gd name="connsiteY0" fmla="*/ 0 h 2115879"/>
              <a:gd name="connsiteX1" fmla="*/ 1733107 w 2551814"/>
              <a:gd name="connsiteY1" fmla="*/ 552893 h 2115879"/>
              <a:gd name="connsiteX2" fmla="*/ 2551814 w 2551814"/>
              <a:gd name="connsiteY2" fmla="*/ 2115879 h 2115879"/>
              <a:gd name="connsiteX3" fmla="*/ 2551814 w 2551814"/>
              <a:gd name="connsiteY3" fmla="*/ 2115879 h 2115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1814" h="2115879">
                <a:moveTo>
                  <a:pt x="0" y="0"/>
                </a:moveTo>
                <a:cubicBezTo>
                  <a:pt x="653902" y="100123"/>
                  <a:pt x="1307805" y="200246"/>
                  <a:pt x="1733107" y="552893"/>
                </a:cubicBezTo>
                <a:cubicBezTo>
                  <a:pt x="2158409" y="905540"/>
                  <a:pt x="2551814" y="2115879"/>
                  <a:pt x="2551814" y="2115879"/>
                </a:cubicBezTo>
                <a:lnTo>
                  <a:pt x="2551814" y="2115879"/>
                </a:lnTo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174B506-2602-4D25-B606-3ABF51017EFD}"/>
              </a:ext>
            </a:extLst>
          </p:cNvPr>
          <p:cNvSpPr txBox="1"/>
          <p:nvPr/>
        </p:nvSpPr>
        <p:spPr>
          <a:xfrm>
            <a:off x="1614485" y="394721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EC4CC694-EECC-4C96-8FC6-2DC6DCCCBF98}"/>
              </a:ext>
            </a:extLst>
          </p:cNvPr>
          <p:cNvSpPr txBox="1"/>
          <p:nvPr/>
        </p:nvSpPr>
        <p:spPr>
          <a:xfrm>
            <a:off x="3025671" y="1172516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F2DECD43-42D9-4369-A2D0-795BF85CE3B5}"/>
              </a:ext>
            </a:extLst>
          </p:cNvPr>
          <p:cNvSpPr txBox="1"/>
          <p:nvPr/>
        </p:nvSpPr>
        <p:spPr>
          <a:xfrm>
            <a:off x="1370810" y="839528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BEFC0BC8-8ACC-49B4-9529-2BD30A0A55BD}"/>
              </a:ext>
            </a:extLst>
          </p:cNvPr>
          <p:cNvGrpSpPr/>
          <p:nvPr/>
        </p:nvGrpSpPr>
        <p:grpSpPr>
          <a:xfrm>
            <a:off x="1580112" y="893317"/>
            <a:ext cx="911580" cy="880249"/>
            <a:chOff x="6579833" y="1277164"/>
            <a:chExt cx="911580" cy="880249"/>
          </a:xfrm>
        </p:grpSpPr>
        <p:cxnSp>
          <p:nvCxnSpPr>
            <p:cNvPr id="17" name="Gerader Verbinder 16">
              <a:extLst>
                <a:ext uri="{FF2B5EF4-FFF2-40B4-BE49-F238E27FC236}">
                  <a16:creationId xmlns:a16="http://schemas.microsoft.com/office/drawing/2014/main" id="{E9501BBC-1074-4A36-9436-02220FBBFE6B}"/>
                </a:ext>
              </a:extLst>
            </p:cNvPr>
            <p:cNvCxnSpPr>
              <a:cxnSpLocks/>
            </p:cNvCxnSpPr>
            <p:nvPr/>
          </p:nvCxnSpPr>
          <p:spPr>
            <a:xfrm>
              <a:off x="6579833" y="1277164"/>
              <a:ext cx="0" cy="88024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>
              <a:extLst>
                <a:ext uri="{FF2B5EF4-FFF2-40B4-BE49-F238E27FC236}">
                  <a16:creationId xmlns:a16="http://schemas.microsoft.com/office/drawing/2014/main" id="{6C40488D-F658-46D5-A70F-D8C7A7A0BEB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579833" y="2157413"/>
              <a:ext cx="91158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feld 24">
            <a:extLst>
              <a:ext uri="{FF2B5EF4-FFF2-40B4-BE49-F238E27FC236}">
                <a16:creationId xmlns:a16="http://schemas.microsoft.com/office/drawing/2014/main" id="{68151C7F-6607-443C-97D7-445F967AAAAB}"/>
              </a:ext>
            </a:extLst>
          </p:cNvPr>
          <p:cNvSpPr txBox="1"/>
          <p:nvPr/>
        </p:nvSpPr>
        <p:spPr>
          <a:xfrm>
            <a:off x="1410834" y="171815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990480C4-9F12-4A43-8B40-C569740FE468}"/>
              </a:ext>
            </a:extLst>
          </p:cNvPr>
          <p:cNvSpPr txBox="1"/>
          <p:nvPr/>
        </p:nvSpPr>
        <p:spPr>
          <a:xfrm>
            <a:off x="1836661" y="839528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y´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137D71CC-C7FA-4BCC-9337-F6F3DEA68ED2}"/>
              </a:ext>
            </a:extLst>
          </p:cNvPr>
          <p:cNvSpPr txBox="1"/>
          <p:nvPr/>
        </p:nvSpPr>
        <p:spPr>
          <a:xfrm>
            <a:off x="3262977" y="177702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feld 29">
                <a:extLst>
                  <a:ext uri="{FF2B5EF4-FFF2-40B4-BE49-F238E27FC236}">
                    <a16:creationId xmlns:a16="http://schemas.microsoft.com/office/drawing/2014/main" id="{D0150DE6-5FD0-4E20-B2DF-25399A1B009E}"/>
                  </a:ext>
                </a:extLst>
              </p:cNvPr>
              <p:cNvSpPr txBox="1"/>
              <p:nvPr/>
            </p:nvSpPr>
            <p:spPr>
              <a:xfrm>
                <a:off x="5002267" y="547376"/>
                <a:ext cx="7170686" cy="3175538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Die Allokation x liegt auf </a:t>
                </a:r>
                <a:r>
                  <a:rPr lang="de-DE" sz="24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der Nutzenmöglichkeitskurve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Jetzt wird eine Politikmaßnahme diskutiert, die einer Allokation y entspricht, die auf einer neuen Nutzenmöglichkeitskurve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liegt.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würde dadurch gewinnen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verlieren. Allerdings kann man entlang von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derart umverteilen, so dass nach dem Verzicht von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sowohl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als auch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größer sind als in der Allokation x. Damit ist y </a:t>
                </a:r>
                <a:r>
                  <a:rPr lang="de-DE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Kaldor</a:t>
                </a: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-Hicks-besser </a:t>
                </a:r>
                <a:r>
                  <a:rPr lang="de-DE" sz="23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als x.</a:t>
                </a:r>
              </a:p>
            </p:txBody>
          </p:sp>
        </mc:Choice>
        <mc:Fallback xmlns="">
          <p:sp>
            <p:nvSpPr>
              <p:cNvPr id="30" name="Textfeld 29">
                <a:extLst>
                  <a:ext uri="{FF2B5EF4-FFF2-40B4-BE49-F238E27FC236}">
                    <a16:creationId xmlns:a16="http://schemas.microsoft.com/office/drawing/2014/main" id="{D0150DE6-5FD0-4E20-B2DF-25399A1B00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2267" y="547376"/>
                <a:ext cx="7170686" cy="3175538"/>
              </a:xfrm>
              <a:prstGeom prst="rect">
                <a:avLst/>
              </a:prstGeom>
              <a:blipFill>
                <a:blip r:embed="rId4"/>
                <a:stretch>
                  <a:fillRect l="-1361" t="-1536" r="-1446" b="-134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hteck 30">
            <a:extLst>
              <a:ext uri="{FF2B5EF4-FFF2-40B4-BE49-F238E27FC236}">
                <a16:creationId xmlns:a16="http://schemas.microsoft.com/office/drawing/2014/main" id="{9A1D5552-455F-49AD-8A05-C54DE5481FE5}"/>
              </a:ext>
            </a:extLst>
          </p:cNvPr>
          <p:cNvSpPr/>
          <p:nvPr/>
        </p:nvSpPr>
        <p:spPr>
          <a:xfrm>
            <a:off x="8684576" y="424692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hteck 31">
                <a:extLst>
                  <a:ext uri="{FF2B5EF4-FFF2-40B4-BE49-F238E27FC236}">
                    <a16:creationId xmlns:a16="http://schemas.microsoft.com/office/drawing/2014/main" id="{3ADC685B-1700-4153-9EC3-A729D260903F}"/>
                  </a:ext>
                </a:extLst>
              </p:cNvPr>
              <p:cNvSpPr/>
              <p:nvPr/>
            </p:nvSpPr>
            <p:spPr>
              <a:xfrm>
                <a:off x="724429" y="1422932"/>
                <a:ext cx="5256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32" name="Rechteck 31">
                <a:extLst>
                  <a:ext uri="{FF2B5EF4-FFF2-40B4-BE49-F238E27FC236}">
                    <a16:creationId xmlns:a16="http://schemas.microsoft.com/office/drawing/2014/main" id="{3ADC685B-1700-4153-9EC3-A729D26090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429" y="1422932"/>
                <a:ext cx="525657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hteck 32">
                <a:extLst>
                  <a:ext uri="{FF2B5EF4-FFF2-40B4-BE49-F238E27FC236}">
                    <a16:creationId xmlns:a16="http://schemas.microsoft.com/office/drawing/2014/main" id="{00189E9A-CDE6-4A95-B843-DD729E00FB06}"/>
                  </a:ext>
                </a:extLst>
              </p:cNvPr>
              <p:cNvSpPr/>
              <p:nvPr/>
            </p:nvSpPr>
            <p:spPr>
              <a:xfrm>
                <a:off x="3579389" y="3301488"/>
                <a:ext cx="534697" cy="4908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33" name="Rechteck 32">
                <a:extLst>
                  <a:ext uri="{FF2B5EF4-FFF2-40B4-BE49-F238E27FC236}">
                    <a16:creationId xmlns:a16="http://schemas.microsoft.com/office/drawing/2014/main" id="{00189E9A-CDE6-4A95-B843-DD729E00FB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9389" y="3301488"/>
                <a:ext cx="534697" cy="490840"/>
              </a:xfrm>
              <a:prstGeom prst="rect">
                <a:avLst/>
              </a:prstGeom>
              <a:blipFill>
                <a:blip r:embed="rId6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feld 33">
            <a:extLst>
              <a:ext uri="{FF2B5EF4-FFF2-40B4-BE49-F238E27FC236}">
                <a16:creationId xmlns:a16="http://schemas.microsoft.com/office/drawing/2014/main" id="{F863E801-C2CB-42CE-B6E2-2AFFA3A29FC2}"/>
              </a:ext>
            </a:extLst>
          </p:cNvPr>
          <p:cNvSpPr txBox="1"/>
          <p:nvPr/>
        </p:nvSpPr>
        <p:spPr>
          <a:xfrm>
            <a:off x="731712" y="4365516"/>
            <a:ext cx="7792528" cy="221360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Aber: man kann Fälle konstruieren, in denen der Vergleich von x und y nicht mehr eindeutig ist!</a:t>
            </a:r>
          </a:p>
        </p:txBody>
      </p:sp>
    </p:spTree>
    <p:extLst>
      <p:ext uri="{BB962C8B-B14F-4D97-AF65-F5344CB8AC3E}">
        <p14:creationId xmlns:p14="http://schemas.microsoft.com/office/powerpoint/2010/main" val="1305293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Kritik am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Kaldor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-Test und Hicks-Test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19050" y="6305550"/>
            <a:ext cx="12172950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03BF41A5-C9D2-4509-81EF-510DBD68F94A}"/>
              </a:ext>
            </a:extLst>
          </p:cNvPr>
          <p:cNvGrpSpPr/>
          <p:nvPr/>
        </p:nvGrpSpPr>
        <p:grpSpPr>
          <a:xfrm>
            <a:off x="650239" y="487097"/>
            <a:ext cx="5300330" cy="3561575"/>
            <a:chOff x="1711842" y="845289"/>
            <a:chExt cx="7396716" cy="5167421"/>
          </a:xfrm>
        </p:grpSpPr>
        <p:cxnSp>
          <p:nvCxnSpPr>
            <p:cNvPr id="5" name="Gerade Verbindung mit Pfeil 4">
              <a:extLst>
                <a:ext uri="{FF2B5EF4-FFF2-40B4-BE49-F238E27FC236}">
                  <a16:creationId xmlns:a16="http://schemas.microsoft.com/office/drawing/2014/main" id="{9A959D10-E296-4974-8FC8-8550D11E7A6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711842" y="845289"/>
              <a:ext cx="74428" cy="516742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Gerade Verbindung mit Pfeil 5">
              <a:extLst>
                <a:ext uri="{FF2B5EF4-FFF2-40B4-BE49-F238E27FC236}">
                  <a16:creationId xmlns:a16="http://schemas.microsoft.com/office/drawing/2014/main" id="{1AE7BE08-C306-4A41-A0BE-820BDABF2CF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86270" y="6012709"/>
              <a:ext cx="7322288" cy="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3B082099-AAA1-4E0D-BAD2-30A61DE029A2}"/>
                  </a:ext>
                </a:extLst>
              </p:cNvPr>
              <p:cNvSpPr/>
              <p:nvPr/>
            </p:nvSpPr>
            <p:spPr>
              <a:xfrm>
                <a:off x="5385158" y="4048671"/>
                <a:ext cx="56541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3B082099-AAA1-4E0D-BAD2-30A61DE029A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5158" y="4048671"/>
                <a:ext cx="565411" cy="461665"/>
              </a:xfrm>
              <a:prstGeom prst="rect">
                <a:avLst/>
              </a:prstGeom>
              <a:blipFill>
                <a:blip r:embed="rId2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53B25FDE-A3E8-4A3D-87D1-A253DA1704D4}"/>
                  </a:ext>
                </a:extLst>
              </p:cNvPr>
              <p:cNvSpPr/>
              <p:nvPr/>
            </p:nvSpPr>
            <p:spPr>
              <a:xfrm>
                <a:off x="84828" y="484770"/>
                <a:ext cx="57252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53B25FDE-A3E8-4A3D-87D1-A253DA1704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28" y="484770"/>
                <a:ext cx="572529" cy="461665"/>
              </a:xfrm>
              <a:prstGeom prst="rect">
                <a:avLst/>
              </a:prstGeom>
              <a:blipFill>
                <a:blip r:embed="rId3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reihandform: Form 2">
            <a:extLst>
              <a:ext uri="{FF2B5EF4-FFF2-40B4-BE49-F238E27FC236}">
                <a16:creationId xmlns:a16="http://schemas.microsoft.com/office/drawing/2014/main" id="{DAAAAFB3-2679-4449-8E90-549544DE8236}"/>
              </a:ext>
            </a:extLst>
          </p:cNvPr>
          <p:cNvSpPr/>
          <p:nvPr/>
        </p:nvSpPr>
        <p:spPr>
          <a:xfrm>
            <a:off x="1250984" y="1241677"/>
            <a:ext cx="2551814" cy="2115879"/>
          </a:xfrm>
          <a:custGeom>
            <a:avLst/>
            <a:gdLst>
              <a:gd name="connsiteX0" fmla="*/ 0 w 2551814"/>
              <a:gd name="connsiteY0" fmla="*/ 0 h 2115879"/>
              <a:gd name="connsiteX1" fmla="*/ 1733107 w 2551814"/>
              <a:gd name="connsiteY1" fmla="*/ 552893 h 2115879"/>
              <a:gd name="connsiteX2" fmla="*/ 2551814 w 2551814"/>
              <a:gd name="connsiteY2" fmla="*/ 2115879 h 2115879"/>
              <a:gd name="connsiteX3" fmla="*/ 2551814 w 2551814"/>
              <a:gd name="connsiteY3" fmla="*/ 2115879 h 2115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1814" h="2115879">
                <a:moveTo>
                  <a:pt x="0" y="0"/>
                </a:moveTo>
                <a:cubicBezTo>
                  <a:pt x="653902" y="100123"/>
                  <a:pt x="1307805" y="200246"/>
                  <a:pt x="1733107" y="552893"/>
                </a:cubicBezTo>
                <a:cubicBezTo>
                  <a:pt x="2158409" y="905540"/>
                  <a:pt x="2551814" y="2115879"/>
                  <a:pt x="2551814" y="2115879"/>
                </a:cubicBezTo>
                <a:lnTo>
                  <a:pt x="2551814" y="2115879"/>
                </a:lnTo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Freihandform: Form 11">
            <a:extLst>
              <a:ext uri="{FF2B5EF4-FFF2-40B4-BE49-F238E27FC236}">
                <a16:creationId xmlns:a16="http://schemas.microsoft.com/office/drawing/2014/main" id="{8607287E-FD00-4493-B08D-042B4DBA2D69}"/>
              </a:ext>
            </a:extLst>
          </p:cNvPr>
          <p:cNvSpPr/>
          <p:nvPr/>
        </p:nvSpPr>
        <p:spPr>
          <a:xfrm>
            <a:off x="1250984" y="1747576"/>
            <a:ext cx="3582005" cy="1609960"/>
          </a:xfrm>
          <a:custGeom>
            <a:avLst/>
            <a:gdLst>
              <a:gd name="connsiteX0" fmla="*/ 0 w 2551814"/>
              <a:gd name="connsiteY0" fmla="*/ 0 h 2115879"/>
              <a:gd name="connsiteX1" fmla="*/ 1733107 w 2551814"/>
              <a:gd name="connsiteY1" fmla="*/ 552893 h 2115879"/>
              <a:gd name="connsiteX2" fmla="*/ 2551814 w 2551814"/>
              <a:gd name="connsiteY2" fmla="*/ 2115879 h 2115879"/>
              <a:gd name="connsiteX3" fmla="*/ 2551814 w 2551814"/>
              <a:gd name="connsiteY3" fmla="*/ 2115879 h 2115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1814" h="2115879">
                <a:moveTo>
                  <a:pt x="0" y="0"/>
                </a:moveTo>
                <a:cubicBezTo>
                  <a:pt x="653902" y="100123"/>
                  <a:pt x="1307805" y="200246"/>
                  <a:pt x="1733107" y="552893"/>
                </a:cubicBezTo>
                <a:cubicBezTo>
                  <a:pt x="2158409" y="905540"/>
                  <a:pt x="2551814" y="2115879"/>
                  <a:pt x="2551814" y="2115879"/>
                </a:cubicBezTo>
                <a:lnTo>
                  <a:pt x="2551814" y="2115879"/>
                </a:lnTo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174B506-2602-4D25-B606-3ABF51017EFD}"/>
              </a:ext>
            </a:extLst>
          </p:cNvPr>
          <p:cNvSpPr txBox="1"/>
          <p:nvPr/>
        </p:nvSpPr>
        <p:spPr>
          <a:xfrm>
            <a:off x="1614485" y="394721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EC4CC694-EECC-4C96-8FC6-2DC6DCCCBF98}"/>
              </a:ext>
            </a:extLst>
          </p:cNvPr>
          <p:cNvSpPr txBox="1"/>
          <p:nvPr/>
        </p:nvSpPr>
        <p:spPr>
          <a:xfrm>
            <a:off x="3337726" y="1777757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7A4CD2D2-56BE-4B73-81E3-F6632FC0B80F}"/>
              </a:ext>
            </a:extLst>
          </p:cNvPr>
          <p:cNvSpPr txBox="1"/>
          <p:nvPr/>
        </p:nvSpPr>
        <p:spPr>
          <a:xfrm>
            <a:off x="3890184" y="1530102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F2DECD43-42D9-4369-A2D0-795BF85CE3B5}"/>
              </a:ext>
            </a:extLst>
          </p:cNvPr>
          <p:cNvSpPr txBox="1"/>
          <p:nvPr/>
        </p:nvSpPr>
        <p:spPr>
          <a:xfrm>
            <a:off x="1370810" y="839528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BEFC0BC8-8ACC-49B4-9529-2BD30A0A55BD}"/>
              </a:ext>
            </a:extLst>
          </p:cNvPr>
          <p:cNvGrpSpPr/>
          <p:nvPr/>
        </p:nvGrpSpPr>
        <p:grpSpPr>
          <a:xfrm>
            <a:off x="1580112" y="872997"/>
            <a:ext cx="911580" cy="880249"/>
            <a:chOff x="6579833" y="1277164"/>
            <a:chExt cx="911580" cy="880249"/>
          </a:xfrm>
        </p:grpSpPr>
        <p:cxnSp>
          <p:nvCxnSpPr>
            <p:cNvPr id="17" name="Gerader Verbinder 16">
              <a:extLst>
                <a:ext uri="{FF2B5EF4-FFF2-40B4-BE49-F238E27FC236}">
                  <a16:creationId xmlns:a16="http://schemas.microsoft.com/office/drawing/2014/main" id="{E9501BBC-1074-4A36-9436-02220FBBFE6B}"/>
                </a:ext>
              </a:extLst>
            </p:cNvPr>
            <p:cNvCxnSpPr>
              <a:cxnSpLocks/>
            </p:cNvCxnSpPr>
            <p:nvPr/>
          </p:nvCxnSpPr>
          <p:spPr>
            <a:xfrm>
              <a:off x="6579833" y="1277164"/>
              <a:ext cx="0" cy="88024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>
              <a:extLst>
                <a:ext uri="{FF2B5EF4-FFF2-40B4-BE49-F238E27FC236}">
                  <a16:creationId xmlns:a16="http://schemas.microsoft.com/office/drawing/2014/main" id="{6C40488D-F658-46D5-A70F-D8C7A7A0BEB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579833" y="2157413"/>
              <a:ext cx="91158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A38EA0E6-EEF2-4647-8ED8-B2C48A439E8E}"/>
              </a:ext>
            </a:extLst>
          </p:cNvPr>
          <p:cNvGrpSpPr/>
          <p:nvPr/>
        </p:nvGrpSpPr>
        <p:grpSpPr>
          <a:xfrm>
            <a:off x="3556558" y="1826979"/>
            <a:ext cx="911580" cy="880249"/>
            <a:chOff x="6579833" y="1277164"/>
            <a:chExt cx="911580" cy="880249"/>
          </a:xfrm>
        </p:grpSpPr>
        <p:cxnSp>
          <p:nvCxnSpPr>
            <p:cNvPr id="23" name="Gerader Verbinder 22">
              <a:extLst>
                <a:ext uri="{FF2B5EF4-FFF2-40B4-BE49-F238E27FC236}">
                  <a16:creationId xmlns:a16="http://schemas.microsoft.com/office/drawing/2014/main" id="{00D14BE3-B793-4F05-956B-7785CEEC788F}"/>
                </a:ext>
              </a:extLst>
            </p:cNvPr>
            <p:cNvCxnSpPr>
              <a:cxnSpLocks/>
            </p:cNvCxnSpPr>
            <p:nvPr/>
          </p:nvCxnSpPr>
          <p:spPr>
            <a:xfrm>
              <a:off x="6579833" y="1277164"/>
              <a:ext cx="0" cy="88024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r Verbinder 23">
              <a:extLst>
                <a:ext uri="{FF2B5EF4-FFF2-40B4-BE49-F238E27FC236}">
                  <a16:creationId xmlns:a16="http://schemas.microsoft.com/office/drawing/2014/main" id="{388F88EB-B7FF-47C0-B2FA-776E2FD6FFA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579833" y="2157413"/>
              <a:ext cx="91158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feld 24">
            <a:extLst>
              <a:ext uri="{FF2B5EF4-FFF2-40B4-BE49-F238E27FC236}">
                <a16:creationId xmlns:a16="http://schemas.microsoft.com/office/drawing/2014/main" id="{68151C7F-6607-443C-97D7-445F967AAAAB}"/>
              </a:ext>
            </a:extLst>
          </p:cNvPr>
          <p:cNvSpPr txBox="1"/>
          <p:nvPr/>
        </p:nvSpPr>
        <p:spPr>
          <a:xfrm>
            <a:off x="1410834" y="171815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E8BDBC46-20B6-4C9F-8175-01EC47ED2093}"/>
              </a:ext>
            </a:extLst>
          </p:cNvPr>
          <p:cNvSpPr txBox="1"/>
          <p:nvPr/>
        </p:nvSpPr>
        <p:spPr>
          <a:xfrm>
            <a:off x="4122934" y="2060586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x´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990480C4-9F12-4A43-8B40-C569740FE468}"/>
              </a:ext>
            </a:extLst>
          </p:cNvPr>
          <p:cNvSpPr txBox="1"/>
          <p:nvPr/>
        </p:nvSpPr>
        <p:spPr>
          <a:xfrm>
            <a:off x="1836661" y="839528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y´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137D71CC-C7FA-4BCC-9337-F6F3DEA68ED2}"/>
              </a:ext>
            </a:extLst>
          </p:cNvPr>
          <p:cNvSpPr txBox="1"/>
          <p:nvPr/>
        </p:nvSpPr>
        <p:spPr>
          <a:xfrm>
            <a:off x="3218003" y="247639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D0150DE6-5FD0-4E20-B2DF-25399A1B009E}"/>
              </a:ext>
            </a:extLst>
          </p:cNvPr>
          <p:cNvSpPr txBox="1"/>
          <p:nvPr/>
        </p:nvSpPr>
        <p:spPr>
          <a:xfrm>
            <a:off x="5942902" y="547376"/>
            <a:ext cx="6230050" cy="184723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Betrachte einen Übergang von x nach y. Aufgrund der gleichen Argumentation wie vorher genügt die Politikmaßnahme x → y </a:t>
            </a:r>
            <a:r>
              <a:rPr lang="de-DE" sz="2300">
                <a:latin typeface="Times New Roman" panose="02020603050405020304" pitchFamily="18" charset="0"/>
                <a:cs typeface="Times New Roman" panose="02020603050405020304" pitchFamily="18" charset="0"/>
              </a:rPr>
              <a:t>wieder dem </a:t>
            </a:r>
            <a:r>
              <a:rPr lang="de-DE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Kaldor</a:t>
            </a:r>
            <a:r>
              <a:rPr lang="de-DE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-Hicks-Kriterium</a:t>
            </a: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9A1D5552-455F-49AD-8A05-C54DE5481FE5}"/>
              </a:ext>
            </a:extLst>
          </p:cNvPr>
          <p:cNvSpPr/>
          <p:nvPr/>
        </p:nvSpPr>
        <p:spPr>
          <a:xfrm>
            <a:off x="8684576" y="424692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hteck 31">
                <a:extLst>
                  <a:ext uri="{FF2B5EF4-FFF2-40B4-BE49-F238E27FC236}">
                    <a16:creationId xmlns:a16="http://schemas.microsoft.com/office/drawing/2014/main" id="{3ADC685B-1700-4153-9EC3-A729D260903F}"/>
                  </a:ext>
                </a:extLst>
              </p:cNvPr>
              <p:cNvSpPr/>
              <p:nvPr/>
            </p:nvSpPr>
            <p:spPr>
              <a:xfrm>
                <a:off x="724429" y="1422932"/>
                <a:ext cx="5256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32" name="Rechteck 31">
                <a:extLst>
                  <a:ext uri="{FF2B5EF4-FFF2-40B4-BE49-F238E27FC236}">
                    <a16:creationId xmlns:a16="http://schemas.microsoft.com/office/drawing/2014/main" id="{3ADC685B-1700-4153-9EC3-A729D26090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429" y="1422932"/>
                <a:ext cx="525657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hteck 32">
                <a:extLst>
                  <a:ext uri="{FF2B5EF4-FFF2-40B4-BE49-F238E27FC236}">
                    <a16:creationId xmlns:a16="http://schemas.microsoft.com/office/drawing/2014/main" id="{00189E9A-CDE6-4A95-B843-DD729E00FB06}"/>
                  </a:ext>
                </a:extLst>
              </p:cNvPr>
              <p:cNvSpPr/>
              <p:nvPr/>
            </p:nvSpPr>
            <p:spPr>
              <a:xfrm>
                <a:off x="3579389" y="3301488"/>
                <a:ext cx="534697" cy="4908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33" name="Rechteck 32">
                <a:extLst>
                  <a:ext uri="{FF2B5EF4-FFF2-40B4-BE49-F238E27FC236}">
                    <a16:creationId xmlns:a16="http://schemas.microsoft.com/office/drawing/2014/main" id="{00189E9A-CDE6-4A95-B843-DD729E00FB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9389" y="3301488"/>
                <a:ext cx="534697" cy="490840"/>
              </a:xfrm>
              <a:prstGeom prst="rect">
                <a:avLst/>
              </a:prstGeom>
              <a:blipFill>
                <a:blip r:embed="rId5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feld 33">
            <a:extLst>
              <a:ext uri="{FF2B5EF4-FFF2-40B4-BE49-F238E27FC236}">
                <a16:creationId xmlns:a16="http://schemas.microsoft.com/office/drawing/2014/main" id="{F863E801-C2CB-42CE-B6E2-2AFFA3A29FC2}"/>
              </a:ext>
            </a:extLst>
          </p:cNvPr>
          <p:cNvSpPr txBox="1"/>
          <p:nvPr/>
        </p:nvSpPr>
        <p:spPr>
          <a:xfrm>
            <a:off x="731712" y="4365516"/>
            <a:ext cx="7792528" cy="221360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Aber: Betrachtet man aber einen Übergang von y nach x, so gilt aus dem gleichen Argument, dass x´ auf der gleichen Nutzenmöglichkeitskurve wie x liegt auch x nach </a:t>
            </a:r>
            <a:r>
              <a:rPr lang="de-DE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Kaldor</a:t>
            </a:r>
            <a:r>
              <a:rPr lang="de-DE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-Hicks gegenüber y vorzuziehen ist.</a:t>
            </a:r>
          </a:p>
          <a:p>
            <a:r>
              <a:rPr lang="de-DE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Widerspruch, bzw. liefert in diesem Fall </a:t>
            </a:r>
            <a:r>
              <a:rPr lang="de-DE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Kaldor</a:t>
            </a:r>
            <a:r>
              <a:rPr lang="de-DE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-Hicks kein</a:t>
            </a:r>
          </a:p>
          <a:p>
            <a:r>
              <a:rPr lang="de-DE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sinnvolles Entscheidungskriterium</a:t>
            </a:r>
          </a:p>
        </p:txBody>
      </p:sp>
    </p:spTree>
    <p:extLst>
      <p:ext uri="{BB962C8B-B14F-4D97-AF65-F5344CB8AC3E}">
        <p14:creationId xmlns:p14="http://schemas.microsoft.com/office/powerpoint/2010/main" val="1792690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Scitovsky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-Test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0" y="552450"/>
            <a:ext cx="12172950" cy="36843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Für das Problem, </a:t>
            </a: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dass durch 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Kaldor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-Hicks-Test eine gesellschaftliche Rangordnung für öffentliche Projekte abgeleitet werden kann, wurde von Tibor de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Scitovsky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(1941) vorgeschlagen, einen Doppeltest </a:t>
            </a: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durchzuführen:</a:t>
            </a: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Scitovszky, T. de (1941) A Note on Welfare Propositions in Economics, The Review of Economic Studies, Volume 9, Issue 1, Nov., Pages 77–88,</a:t>
            </a:r>
            <a:endParaRPr 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de-DE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Scitovsky</a:t>
            </a:r>
            <a:r>
              <a:rPr lang="de-DE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-Test (1939):</a:t>
            </a:r>
          </a:p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Eine Allokation y ist einer Allokation x vorzuziehen, wenn y nach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Kaldor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und Hicks</a:t>
            </a:r>
          </a:p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x vorgezogen wird. Ausgehend von y, x aber nach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Kaldor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und Hicks nicht y vorgezogen 	werden kann.</a:t>
            </a: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27B3FD37-A88C-4BCE-84D3-D6F7417F1A2C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C453BBD-0579-472C-807E-3DC120216D46}"/>
              </a:ext>
            </a:extLst>
          </p:cNvPr>
          <p:cNvSpPr txBox="1"/>
          <p:nvPr/>
        </p:nvSpPr>
        <p:spPr>
          <a:xfrm>
            <a:off x="797560" y="4651216"/>
            <a:ext cx="61468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de-DE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Aber: Der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Scitovsky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-Test ist nicht transitiv!</a:t>
            </a:r>
          </a:p>
        </p:txBody>
      </p:sp>
    </p:spTree>
    <p:extLst>
      <p:ext uri="{BB962C8B-B14F-4D97-AF65-F5344CB8AC3E}">
        <p14:creationId xmlns:p14="http://schemas.microsoft.com/office/powerpoint/2010/main" val="1305260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Intransitivität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Scitovsky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-Test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/>
              <p:nvPr/>
            </p:nvSpPr>
            <p:spPr>
              <a:xfrm>
                <a:off x="19050" y="4779021"/>
                <a:ext cx="8536506" cy="1632412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342900" indent="-342900">
                  <a:buFont typeface="Wingdings" panose="05000000000000000000" pitchFamily="2" charset="2"/>
                  <a:buChar char="§"/>
                </a:pPr>
                <a:r>
                  <a:rPr lang="de-DE" sz="24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Eine Politikmaßnahme verändert die Nutzenmöglichkeitskurve von</a:t>
                </a:r>
                <a:r>
                  <a:rPr lang="de-DE" sz="240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DE" sz="24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auf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</m:oMath>
                </a14:m>
                <a:endParaRPr lang="de-DE" sz="2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Wingdings" panose="05000000000000000000" pitchFamily="2" charset="2"/>
                  <a:buChar char="§"/>
                </a:pPr>
                <a:r>
                  <a:rPr lang="de-DE" sz="24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</a:t>
                </a: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nach y, da y´ auf der gleichen Nutzenmöglichkeitskurve liegt wie y, ist y </a:t>
                </a:r>
                <a:r>
                  <a:rPr lang="de-DE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Kaldor</a:t>
                </a: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-Hicks-besser als y</a:t>
                </a:r>
              </a:p>
              <a:p>
                <a:pPr lvl="1"/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" y="4779021"/>
                <a:ext cx="8536506" cy="1632412"/>
              </a:xfrm>
              <a:prstGeom prst="rect">
                <a:avLst/>
              </a:prstGeom>
              <a:blipFill>
                <a:blip r:embed="rId2"/>
                <a:stretch>
                  <a:fillRect l="-929" t="-2985" b="-559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33F525AC-E539-4633-A2CC-9922C484D029}"/>
              </a:ext>
            </a:extLst>
          </p:cNvPr>
          <p:cNvGrpSpPr/>
          <p:nvPr/>
        </p:nvGrpSpPr>
        <p:grpSpPr>
          <a:xfrm>
            <a:off x="3255225" y="837971"/>
            <a:ext cx="5300330" cy="3561575"/>
            <a:chOff x="1711842" y="845289"/>
            <a:chExt cx="7396716" cy="5167421"/>
          </a:xfrm>
        </p:grpSpPr>
        <p:cxnSp>
          <p:nvCxnSpPr>
            <p:cNvPr id="5" name="Gerade Verbindung mit Pfeil 4">
              <a:extLst>
                <a:ext uri="{FF2B5EF4-FFF2-40B4-BE49-F238E27FC236}">
                  <a16:creationId xmlns:a16="http://schemas.microsoft.com/office/drawing/2014/main" id="{77F52307-5C9D-4588-8475-3020DECC567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711842" y="845289"/>
              <a:ext cx="74428" cy="516742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Gerade Verbindung mit Pfeil 5">
              <a:extLst>
                <a:ext uri="{FF2B5EF4-FFF2-40B4-BE49-F238E27FC236}">
                  <a16:creationId xmlns:a16="http://schemas.microsoft.com/office/drawing/2014/main" id="{37BE3ED8-6E8D-4065-818B-D9170775719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86270" y="6012709"/>
              <a:ext cx="7322288" cy="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3F71B80D-BA40-431C-A76D-4E55253E5AA3}"/>
                  </a:ext>
                </a:extLst>
              </p:cNvPr>
              <p:cNvSpPr/>
              <p:nvPr/>
            </p:nvSpPr>
            <p:spPr>
              <a:xfrm>
                <a:off x="7990144" y="4399545"/>
                <a:ext cx="56541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3F71B80D-BA40-431C-A76D-4E55253E5A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0144" y="4399545"/>
                <a:ext cx="565411" cy="461665"/>
              </a:xfrm>
              <a:prstGeom prst="rect">
                <a:avLst/>
              </a:prstGeom>
              <a:blipFill>
                <a:blip r:embed="rId3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5B708EB-EADA-4100-86F1-C562C89D63BA}"/>
                  </a:ext>
                </a:extLst>
              </p:cNvPr>
              <p:cNvSpPr/>
              <p:nvPr/>
            </p:nvSpPr>
            <p:spPr>
              <a:xfrm>
                <a:off x="2689814" y="835644"/>
                <a:ext cx="57252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5B708EB-EADA-4100-86F1-C562C89D63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814" y="835644"/>
                <a:ext cx="572529" cy="461665"/>
              </a:xfrm>
              <a:prstGeom prst="rect">
                <a:avLst/>
              </a:prstGeom>
              <a:blipFill>
                <a:blip r:embed="rId4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Freihandform: Form 11">
            <a:extLst>
              <a:ext uri="{FF2B5EF4-FFF2-40B4-BE49-F238E27FC236}">
                <a16:creationId xmlns:a16="http://schemas.microsoft.com/office/drawing/2014/main" id="{3DFC5DCA-1DF0-4080-BDF4-E6F2CC84C755}"/>
              </a:ext>
            </a:extLst>
          </p:cNvPr>
          <p:cNvSpPr/>
          <p:nvPr/>
        </p:nvSpPr>
        <p:spPr>
          <a:xfrm>
            <a:off x="3902849" y="1710661"/>
            <a:ext cx="2944756" cy="2350810"/>
          </a:xfrm>
          <a:custGeom>
            <a:avLst/>
            <a:gdLst>
              <a:gd name="connsiteX0" fmla="*/ 0 w 2551814"/>
              <a:gd name="connsiteY0" fmla="*/ 0 h 2115879"/>
              <a:gd name="connsiteX1" fmla="*/ 1733107 w 2551814"/>
              <a:gd name="connsiteY1" fmla="*/ 552893 h 2115879"/>
              <a:gd name="connsiteX2" fmla="*/ 2551814 w 2551814"/>
              <a:gd name="connsiteY2" fmla="*/ 2115879 h 2115879"/>
              <a:gd name="connsiteX3" fmla="*/ 2551814 w 2551814"/>
              <a:gd name="connsiteY3" fmla="*/ 2115879 h 2115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1814" h="2115879">
                <a:moveTo>
                  <a:pt x="0" y="0"/>
                </a:moveTo>
                <a:cubicBezTo>
                  <a:pt x="653902" y="100123"/>
                  <a:pt x="1307805" y="200246"/>
                  <a:pt x="1733107" y="552893"/>
                </a:cubicBezTo>
                <a:cubicBezTo>
                  <a:pt x="2158409" y="905540"/>
                  <a:pt x="2551814" y="2115879"/>
                  <a:pt x="2551814" y="2115879"/>
                </a:cubicBezTo>
                <a:lnTo>
                  <a:pt x="2551814" y="2115879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7C519F42-E06E-4FAA-A6C8-4BC04996D5A1}"/>
              </a:ext>
            </a:extLst>
          </p:cNvPr>
          <p:cNvSpPr txBox="1"/>
          <p:nvPr/>
        </p:nvSpPr>
        <p:spPr>
          <a:xfrm>
            <a:off x="6518378" y="2825033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BD6A1C80-D50F-45F5-B583-86659C6BC0A0}"/>
              </a:ext>
            </a:extLst>
          </p:cNvPr>
          <p:cNvSpPr txBox="1"/>
          <p:nvPr/>
        </p:nvSpPr>
        <p:spPr>
          <a:xfrm>
            <a:off x="5240737" y="153163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8CFA036E-8BE6-497F-9699-0A13CFCCF392}"/>
              </a:ext>
            </a:extLst>
          </p:cNvPr>
          <p:cNvSpPr txBox="1"/>
          <p:nvPr/>
        </p:nvSpPr>
        <p:spPr>
          <a:xfrm>
            <a:off x="6752577" y="339843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7" name="Freihandform: Form 26">
            <a:extLst>
              <a:ext uri="{FF2B5EF4-FFF2-40B4-BE49-F238E27FC236}">
                <a16:creationId xmlns:a16="http://schemas.microsoft.com/office/drawing/2014/main" id="{A3339E7B-4851-439E-9D67-1247B5A62E86}"/>
              </a:ext>
            </a:extLst>
          </p:cNvPr>
          <p:cNvSpPr/>
          <p:nvPr/>
        </p:nvSpPr>
        <p:spPr>
          <a:xfrm>
            <a:off x="3423684" y="1729699"/>
            <a:ext cx="4621501" cy="2459830"/>
          </a:xfrm>
          <a:custGeom>
            <a:avLst/>
            <a:gdLst>
              <a:gd name="connsiteX0" fmla="*/ 0 w 2551814"/>
              <a:gd name="connsiteY0" fmla="*/ 0 h 2115879"/>
              <a:gd name="connsiteX1" fmla="*/ 1733107 w 2551814"/>
              <a:gd name="connsiteY1" fmla="*/ 552893 h 2115879"/>
              <a:gd name="connsiteX2" fmla="*/ 2551814 w 2551814"/>
              <a:gd name="connsiteY2" fmla="*/ 2115879 h 2115879"/>
              <a:gd name="connsiteX3" fmla="*/ 2551814 w 2551814"/>
              <a:gd name="connsiteY3" fmla="*/ 2115879 h 2115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1814" h="2115879">
                <a:moveTo>
                  <a:pt x="0" y="0"/>
                </a:moveTo>
                <a:cubicBezTo>
                  <a:pt x="653902" y="100123"/>
                  <a:pt x="1307805" y="200246"/>
                  <a:pt x="1733107" y="552893"/>
                </a:cubicBezTo>
                <a:cubicBezTo>
                  <a:pt x="2158409" y="905540"/>
                  <a:pt x="2551814" y="2115879"/>
                  <a:pt x="2551814" y="2115879"/>
                </a:cubicBezTo>
                <a:lnTo>
                  <a:pt x="2551814" y="2115879"/>
                </a:lnTo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20A0D313-BC3B-4C3C-AA8F-235A64F3FDAE}"/>
              </a:ext>
            </a:extLst>
          </p:cNvPr>
          <p:cNvSpPr txBox="1"/>
          <p:nvPr/>
        </p:nvSpPr>
        <p:spPr>
          <a:xfrm>
            <a:off x="5357115" y="1085415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E9EF18F2-45ED-4424-BE0E-B1E8329DE42A}"/>
              </a:ext>
            </a:extLst>
          </p:cNvPr>
          <p:cNvSpPr txBox="1"/>
          <p:nvPr/>
        </p:nvSpPr>
        <p:spPr>
          <a:xfrm>
            <a:off x="6978296" y="1965109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451C24AF-5B49-48D6-A721-3E94A101599C}"/>
              </a:ext>
            </a:extLst>
          </p:cNvPr>
          <p:cNvSpPr txBox="1"/>
          <p:nvPr/>
        </p:nvSpPr>
        <p:spPr>
          <a:xfrm>
            <a:off x="7185741" y="2467201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y´</a:t>
            </a:r>
          </a:p>
        </p:txBody>
      </p:sp>
      <p:cxnSp>
        <p:nvCxnSpPr>
          <p:cNvPr id="3" name="Gerader Verbinder 2"/>
          <p:cNvCxnSpPr/>
          <p:nvPr/>
        </p:nvCxnSpPr>
        <p:spPr>
          <a:xfrm flipH="1" flipV="1">
            <a:off x="6658852" y="908790"/>
            <a:ext cx="93725" cy="28553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/>
          <p:cNvCxnSpPr/>
          <p:nvPr/>
        </p:nvCxnSpPr>
        <p:spPr>
          <a:xfrm>
            <a:off x="6827190" y="3764187"/>
            <a:ext cx="2564391" cy="271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hteck 18">
            <a:extLst>
              <a:ext uri="{FF2B5EF4-FFF2-40B4-BE49-F238E27FC236}">
                <a16:creationId xmlns:a16="http://schemas.microsoft.com/office/drawing/2014/main" id="{29D14D59-65EA-4B60-9AFB-AE6B4F2F863C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6D7F1576-8667-9EB3-0B85-594C2C0D824B}"/>
                  </a:ext>
                </a:extLst>
              </p:cNvPr>
              <p:cNvSpPr/>
              <p:nvPr/>
            </p:nvSpPr>
            <p:spPr>
              <a:xfrm>
                <a:off x="6820429" y="3872218"/>
                <a:ext cx="5256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6D7F1576-8667-9EB3-0B85-594C2C0D824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0429" y="3872218"/>
                <a:ext cx="525657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A64C68E0-61CF-E6FB-FAFC-C9F586423E24}"/>
                  </a:ext>
                </a:extLst>
              </p:cNvPr>
              <p:cNvSpPr/>
              <p:nvPr/>
            </p:nvSpPr>
            <p:spPr>
              <a:xfrm>
                <a:off x="3326115" y="1738618"/>
                <a:ext cx="534698" cy="4908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A64C68E0-61CF-E6FB-FAFC-C9F586423E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6115" y="1738618"/>
                <a:ext cx="534698" cy="490840"/>
              </a:xfrm>
              <a:prstGeom prst="rect">
                <a:avLst/>
              </a:prstGeom>
              <a:blipFill>
                <a:blip r:embed="rId6"/>
                <a:stretch>
                  <a:fillRect b="-617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2963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Intransitivität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Scitovsky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-Test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19049" y="4779021"/>
            <a:ext cx="8558859" cy="16324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nach x. Da aber kein Punkt auf der Nutzenmöglichkeitskurve von x rechts oberhalb von y liegt, ist x nicht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Kaldor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-Hicks-besser als y. Damit ist das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Scitovsky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-Kriterium (Doppeltest) erfüllt.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33F525AC-E539-4633-A2CC-9922C484D029}"/>
              </a:ext>
            </a:extLst>
          </p:cNvPr>
          <p:cNvGrpSpPr/>
          <p:nvPr/>
        </p:nvGrpSpPr>
        <p:grpSpPr>
          <a:xfrm>
            <a:off x="3255225" y="837971"/>
            <a:ext cx="5300330" cy="3561575"/>
            <a:chOff x="1711842" y="845289"/>
            <a:chExt cx="7396716" cy="5167421"/>
          </a:xfrm>
        </p:grpSpPr>
        <p:cxnSp>
          <p:nvCxnSpPr>
            <p:cNvPr id="5" name="Gerade Verbindung mit Pfeil 4">
              <a:extLst>
                <a:ext uri="{FF2B5EF4-FFF2-40B4-BE49-F238E27FC236}">
                  <a16:creationId xmlns:a16="http://schemas.microsoft.com/office/drawing/2014/main" id="{77F52307-5C9D-4588-8475-3020DECC567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711842" y="845289"/>
              <a:ext cx="74428" cy="516742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Gerade Verbindung mit Pfeil 5">
              <a:extLst>
                <a:ext uri="{FF2B5EF4-FFF2-40B4-BE49-F238E27FC236}">
                  <a16:creationId xmlns:a16="http://schemas.microsoft.com/office/drawing/2014/main" id="{37BE3ED8-6E8D-4065-818B-D9170775719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86270" y="6012709"/>
              <a:ext cx="7322288" cy="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3F71B80D-BA40-431C-A76D-4E55253E5AA3}"/>
                  </a:ext>
                </a:extLst>
              </p:cNvPr>
              <p:cNvSpPr/>
              <p:nvPr/>
            </p:nvSpPr>
            <p:spPr>
              <a:xfrm>
                <a:off x="7990144" y="4399545"/>
                <a:ext cx="56541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3F71B80D-BA40-431C-A76D-4E55253E5A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0144" y="4399545"/>
                <a:ext cx="565411" cy="461665"/>
              </a:xfrm>
              <a:prstGeom prst="rect">
                <a:avLst/>
              </a:prstGeom>
              <a:blipFill>
                <a:blip r:embed="rId2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5B708EB-EADA-4100-86F1-C562C89D63BA}"/>
                  </a:ext>
                </a:extLst>
              </p:cNvPr>
              <p:cNvSpPr/>
              <p:nvPr/>
            </p:nvSpPr>
            <p:spPr>
              <a:xfrm>
                <a:off x="2689814" y="835644"/>
                <a:ext cx="57252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5B708EB-EADA-4100-86F1-C562C89D63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814" y="835644"/>
                <a:ext cx="572529" cy="461665"/>
              </a:xfrm>
              <a:prstGeom prst="rect">
                <a:avLst/>
              </a:prstGeom>
              <a:blipFill>
                <a:blip r:embed="rId3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Freihandform: Form 11">
            <a:extLst>
              <a:ext uri="{FF2B5EF4-FFF2-40B4-BE49-F238E27FC236}">
                <a16:creationId xmlns:a16="http://schemas.microsoft.com/office/drawing/2014/main" id="{3DFC5DCA-1DF0-4080-BDF4-E6F2CC84C755}"/>
              </a:ext>
            </a:extLst>
          </p:cNvPr>
          <p:cNvSpPr/>
          <p:nvPr/>
        </p:nvSpPr>
        <p:spPr>
          <a:xfrm>
            <a:off x="3902849" y="1710661"/>
            <a:ext cx="2944756" cy="2350810"/>
          </a:xfrm>
          <a:custGeom>
            <a:avLst/>
            <a:gdLst>
              <a:gd name="connsiteX0" fmla="*/ 0 w 2551814"/>
              <a:gd name="connsiteY0" fmla="*/ 0 h 2115879"/>
              <a:gd name="connsiteX1" fmla="*/ 1733107 w 2551814"/>
              <a:gd name="connsiteY1" fmla="*/ 552893 h 2115879"/>
              <a:gd name="connsiteX2" fmla="*/ 2551814 w 2551814"/>
              <a:gd name="connsiteY2" fmla="*/ 2115879 h 2115879"/>
              <a:gd name="connsiteX3" fmla="*/ 2551814 w 2551814"/>
              <a:gd name="connsiteY3" fmla="*/ 2115879 h 2115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1814" h="2115879">
                <a:moveTo>
                  <a:pt x="0" y="0"/>
                </a:moveTo>
                <a:cubicBezTo>
                  <a:pt x="653902" y="100123"/>
                  <a:pt x="1307805" y="200246"/>
                  <a:pt x="1733107" y="552893"/>
                </a:cubicBezTo>
                <a:cubicBezTo>
                  <a:pt x="2158409" y="905540"/>
                  <a:pt x="2551814" y="2115879"/>
                  <a:pt x="2551814" y="2115879"/>
                </a:cubicBezTo>
                <a:lnTo>
                  <a:pt x="2551814" y="2115879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7C519F42-E06E-4FAA-A6C8-4BC04996D5A1}"/>
              </a:ext>
            </a:extLst>
          </p:cNvPr>
          <p:cNvSpPr txBox="1"/>
          <p:nvPr/>
        </p:nvSpPr>
        <p:spPr>
          <a:xfrm>
            <a:off x="6518378" y="2825033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BD6A1C80-D50F-45F5-B583-86659C6BC0A0}"/>
              </a:ext>
            </a:extLst>
          </p:cNvPr>
          <p:cNvSpPr txBox="1"/>
          <p:nvPr/>
        </p:nvSpPr>
        <p:spPr>
          <a:xfrm>
            <a:off x="5240737" y="153163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8CFA036E-8BE6-497F-9699-0A13CFCCF392}"/>
              </a:ext>
            </a:extLst>
          </p:cNvPr>
          <p:cNvSpPr txBox="1"/>
          <p:nvPr/>
        </p:nvSpPr>
        <p:spPr>
          <a:xfrm>
            <a:off x="6752577" y="339843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7" name="Freihandform: Form 26">
            <a:extLst>
              <a:ext uri="{FF2B5EF4-FFF2-40B4-BE49-F238E27FC236}">
                <a16:creationId xmlns:a16="http://schemas.microsoft.com/office/drawing/2014/main" id="{A3339E7B-4851-439E-9D67-1247B5A62E86}"/>
              </a:ext>
            </a:extLst>
          </p:cNvPr>
          <p:cNvSpPr/>
          <p:nvPr/>
        </p:nvSpPr>
        <p:spPr>
          <a:xfrm>
            <a:off x="3423684" y="1729699"/>
            <a:ext cx="4621501" cy="2459830"/>
          </a:xfrm>
          <a:custGeom>
            <a:avLst/>
            <a:gdLst>
              <a:gd name="connsiteX0" fmla="*/ 0 w 2551814"/>
              <a:gd name="connsiteY0" fmla="*/ 0 h 2115879"/>
              <a:gd name="connsiteX1" fmla="*/ 1733107 w 2551814"/>
              <a:gd name="connsiteY1" fmla="*/ 552893 h 2115879"/>
              <a:gd name="connsiteX2" fmla="*/ 2551814 w 2551814"/>
              <a:gd name="connsiteY2" fmla="*/ 2115879 h 2115879"/>
              <a:gd name="connsiteX3" fmla="*/ 2551814 w 2551814"/>
              <a:gd name="connsiteY3" fmla="*/ 2115879 h 2115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1814" h="2115879">
                <a:moveTo>
                  <a:pt x="0" y="0"/>
                </a:moveTo>
                <a:cubicBezTo>
                  <a:pt x="653902" y="100123"/>
                  <a:pt x="1307805" y="200246"/>
                  <a:pt x="1733107" y="552893"/>
                </a:cubicBezTo>
                <a:cubicBezTo>
                  <a:pt x="2158409" y="905540"/>
                  <a:pt x="2551814" y="2115879"/>
                  <a:pt x="2551814" y="2115879"/>
                </a:cubicBezTo>
                <a:lnTo>
                  <a:pt x="2551814" y="2115879"/>
                </a:lnTo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20A0D313-BC3B-4C3C-AA8F-235A64F3FDAE}"/>
              </a:ext>
            </a:extLst>
          </p:cNvPr>
          <p:cNvSpPr txBox="1"/>
          <p:nvPr/>
        </p:nvSpPr>
        <p:spPr>
          <a:xfrm>
            <a:off x="5357115" y="1085415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cxnSp>
        <p:nvCxnSpPr>
          <p:cNvPr id="21" name="Gerader Verbinder 20"/>
          <p:cNvCxnSpPr/>
          <p:nvPr/>
        </p:nvCxnSpPr>
        <p:spPr>
          <a:xfrm flipH="1" flipV="1">
            <a:off x="5579291" y="589031"/>
            <a:ext cx="1" cy="14585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/>
          <p:cNvCxnSpPr/>
          <p:nvPr/>
        </p:nvCxnSpPr>
        <p:spPr>
          <a:xfrm>
            <a:off x="5653904" y="2047584"/>
            <a:ext cx="2564391" cy="271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hteck 16">
            <a:extLst>
              <a:ext uri="{FF2B5EF4-FFF2-40B4-BE49-F238E27FC236}">
                <a16:creationId xmlns:a16="http://schemas.microsoft.com/office/drawing/2014/main" id="{A435DF55-76AF-4964-8529-A788EFEDFA26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71DE994D-1194-CE37-99FD-2E792BBDD20D}"/>
                  </a:ext>
                </a:extLst>
              </p:cNvPr>
              <p:cNvSpPr/>
              <p:nvPr/>
            </p:nvSpPr>
            <p:spPr>
              <a:xfrm>
                <a:off x="6820429" y="3872218"/>
                <a:ext cx="5256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71DE994D-1194-CE37-99FD-2E792BBDD20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0429" y="3872218"/>
                <a:ext cx="525657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DD457DE2-B1F0-7718-6AD9-A97B59A043AB}"/>
                  </a:ext>
                </a:extLst>
              </p:cNvPr>
              <p:cNvSpPr/>
              <p:nvPr/>
            </p:nvSpPr>
            <p:spPr>
              <a:xfrm>
                <a:off x="3326115" y="1738618"/>
                <a:ext cx="534698" cy="4908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DD457DE2-B1F0-7718-6AD9-A97B59A043A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6115" y="1738618"/>
                <a:ext cx="534698" cy="490840"/>
              </a:xfrm>
              <a:prstGeom prst="rect">
                <a:avLst/>
              </a:prstGeom>
              <a:blipFill>
                <a:blip r:embed="rId5"/>
                <a:stretch>
                  <a:fillRect b="-617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2606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Intransitivität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Scitovsky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-Test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/>
              <p:nvPr/>
            </p:nvSpPr>
            <p:spPr>
              <a:xfrm>
                <a:off x="19049" y="4779021"/>
                <a:ext cx="8665527" cy="1632412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342900" indent="-342900">
                  <a:buFont typeface="Wingdings" panose="05000000000000000000" pitchFamily="2" charset="2"/>
                  <a:buChar char="§"/>
                </a:pPr>
                <a:r>
                  <a:rPr lang="de-DE" sz="24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Jetzt verändert eine weitere Politikmaßnahme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de-DE" sz="24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auf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sub>
                    </m:sSub>
                  </m:oMath>
                </a14:m>
                <a:endParaRPr lang="de-DE" sz="2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Wingdings" panose="05000000000000000000" pitchFamily="2" charset="2"/>
                  <a:buChar char="§"/>
                </a:pPr>
                <a:r>
                  <a:rPr lang="de-DE" sz="24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 </a:t>
                </a: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nach z: da z´ auf der gleichen Nutzenmöglichkeitskurve liegt wie z ist z </a:t>
                </a:r>
                <a:r>
                  <a:rPr lang="de-DE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Kaldor</a:t>
                </a: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-Hicks-besser als y</a:t>
                </a: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49" y="4779021"/>
                <a:ext cx="8665527" cy="1632412"/>
              </a:xfrm>
              <a:prstGeom prst="rect">
                <a:avLst/>
              </a:prstGeom>
              <a:blipFill>
                <a:blip r:embed="rId2"/>
                <a:stretch>
                  <a:fillRect l="-914" t="-29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33F525AC-E539-4633-A2CC-9922C484D029}"/>
              </a:ext>
            </a:extLst>
          </p:cNvPr>
          <p:cNvGrpSpPr/>
          <p:nvPr/>
        </p:nvGrpSpPr>
        <p:grpSpPr>
          <a:xfrm>
            <a:off x="3255225" y="837971"/>
            <a:ext cx="5300330" cy="3561575"/>
            <a:chOff x="1711842" y="845289"/>
            <a:chExt cx="7396716" cy="5167421"/>
          </a:xfrm>
        </p:grpSpPr>
        <p:cxnSp>
          <p:nvCxnSpPr>
            <p:cNvPr id="5" name="Gerade Verbindung mit Pfeil 4">
              <a:extLst>
                <a:ext uri="{FF2B5EF4-FFF2-40B4-BE49-F238E27FC236}">
                  <a16:creationId xmlns:a16="http://schemas.microsoft.com/office/drawing/2014/main" id="{77F52307-5C9D-4588-8475-3020DECC567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711842" y="845289"/>
              <a:ext cx="74428" cy="516742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Gerade Verbindung mit Pfeil 5">
              <a:extLst>
                <a:ext uri="{FF2B5EF4-FFF2-40B4-BE49-F238E27FC236}">
                  <a16:creationId xmlns:a16="http://schemas.microsoft.com/office/drawing/2014/main" id="{37BE3ED8-6E8D-4065-818B-D9170775719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86270" y="6012709"/>
              <a:ext cx="7322288" cy="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3F71B80D-BA40-431C-A76D-4E55253E5AA3}"/>
                  </a:ext>
                </a:extLst>
              </p:cNvPr>
              <p:cNvSpPr/>
              <p:nvPr/>
            </p:nvSpPr>
            <p:spPr>
              <a:xfrm>
                <a:off x="7990144" y="4399545"/>
                <a:ext cx="56541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3F71B80D-BA40-431C-A76D-4E55253E5A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0144" y="4399545"/>
                <a:ext cx="565411" cy="461665"/>
              </a:xfrm>
              <a:prstGeom prst="rect">
                <a:avLst/>
              </a:prstGeom>
              <a:blipFill>
                <a:blip r:embed="rId3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5B708EB-EADA-4100-86F1-C562C89D63BA}"/>
                  </a:ext>
                </a:extLst>
              </p:cNvPr>
              <p:cNvSpPr/>
              <p:nvPr/>
            </p:nvSpPr>
            <p:spPr>
              <a:xfrm>
                <a:off x="2689814" y="835644"/>
                <a:ext cx="57252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5B708EB-EADA-4100-86F1-C562C89D63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814" y="835644"/>
                <a:ext cx="572529" cy="461665"/>
              </a:xfrm>
              <a:prstGeom prst="rect">
                <a:avLst/>
              </a:prstGeom>
              <a:blipFill>
                <a:blip r:embed="rId4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419576AA-7946-40C3-BA2E-E156A0DE0154}"/>
              </a:ext>
            </a:extLst>
          </p:cNvPr>
          <p:cNvSpPr/>
          <p:nvPr/>
        </p:nvSpPr>
        <p:spPr>
          <a:xfrm>
            <a:off x="3899919" y="1152157"/>
            <a:ext cx="2551814" cy="2816711"/>
          </a:xfrm>
          <a:custGeom>
            <a:avLst/>
            <a:gdLst>
              <a:gd name="connsiteX0" fmla="*/ 0 w 2551814"/>
              <a:gd name="connsiteY0" fmla="*/ 0 h 2115879"/>
              <a:gd name="connsiteX1" fmla="*/ 1733107 w 2551814"/>
              <a:gd name="connsiteY1" fmla="*/ 552893 h 2115879"/>
              <a:gd name="connsiteX2" fmla="*/ 2551814 w 2551814"/>
              <a:gd name="connsiteY2" fmla="*/ 2115879 h 2115879"/>
              <a:gd name="connsiteX3" fmla="*/ 2551814 w 2551814"/>
              <a:gd name="connsiteY3" fmla="*/ 2115879 h 2115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1814" h="2115879">
                <a:moveTo>
                  <a:pt x="0" y="0"/>
                </a:moveTo>
                <a:cubicBezTo>
                  <a:pt x="653902" y="100123"/>
                  <a:pt x="1307805" y="200246"/>
                  <a:pt x="1733107" y="552893"/>
                </a:cubicBezTo>
                <a:cubicBezTo>
                  <a:pt x="2158409" y="905540"/>
                  <a:pt x="2551814" y="2115879"/>
                  <a:pt x="2551814" y="2115879"/>
                </a:cubicBezTo>
                <a:lnTo>
                  <a:pt x="2551814" y="2115879"/>
                </a:lnTo>
              </a:path>
            </a:pathLst>
          </a:custGeom>
          <a:noFill/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E120F7C4-F71E-4483-B970-75FDE603185A}"/>
              </a:ext>
            </a:extLst>
          </p:cNvPr>
          <p:cNvSpPr txBox="1"/>
          <p:nvPr/>
        </p:nvSpPr>
        <p:spPr>
          <a:xfrm>
            <a:off x="4284160" y="356189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BD6A1C80-D50F-45F5-B583-86659C6BC0A0}"/>
              </a:ext>
            </a:extLst>
          </p:cNvPr>
          <p:cNvSpPr txBox="1"/>
          <p:nvPr/>
        </p:nvSpPr>
        <p:spPr>
          <a:xfrm>
            <a:off x="5240737" y="153163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27" name="Freihandform: Form 26">
            <a:extLst>
              <a:ext uri="{FF2B5EF4-FFF2-40B4-BE49-F238E27FC236}">
                <a16:creationId xmlns:a16="http://schemas.microsoft.com/office/drawing/2014/main" id="{A3339E7B-4851-439E-9D67-1247B5A62E86}"/>
              </a:ext>
            </a:extLst>
          </p:cNvPr>
          <p:cNvSpPr/>
          <p:nvPr/>
        </p:nvSpPr>
        <p:spPr>
          <a:xfrm>
            <a:off x="3423684" y="1729699"/>
            <a:ext cx="4621501" cy="2459830"/>
          </a:xfrm>
          <a:custGeom>
            <a:avLst/>
            <a:gdLst>
              <a:gd name="connsiteX0" fmla="*/ 0 w 2551814"/>
              <a:gd name="connsiteY0" fmla="*/ 0 h 2115879"/>
              <a:gd name="connsiteX1" fmla="*/ 1733107 w 2551814"/>
              <a:gd name="connsiteY1" fmla="*/ 552893 h 2115879"/>
              <a:gd name="connsiteX2" fmla="*/ 2551814 w 2551814"/>
              <a:gd name="connsiteY2" fmla="*/ 2115879 h 2115879"/>
              <a:gd name="connsiteX3" fmla="*/ 2551814 w 2551814"/>
              <a:gd name="connsiteY3" fmla="*/ 2115879 h 2115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1814" h="2115879">
                <a:moveTo>
                  <a:pt x="0" y="0"/>
                </a:moveTo>
                <a:cubicBezTo>
                  <a:pt x="653902" y="100123"/>
                  <a:pt x="1307805" y="200246"/>
                  <a:pt x="1733107" y="552893"/>
                </a:cubicBezTo>
                <a:cubicBezTo>
                  <a:pt x="2158409" y="905540"/>
                  <a:pt x="2551814" y="2115879"/>
                  <a:pt x="2551814" y="2115879"/>
                </a:cubicBezTo>
                <a:lnTo>
                  <a:pt x="2551814" y="2115879"/>
                </a:lnTo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20A0D313-BC3B-4C3C-AA8F-235A64F3FDAE}"/>
              </a:ext>
            </a:extLst>
          </p:cNvPr>
          <p:cNvSpPr txBox="1"/>
          <p:nvPr/>
        </p:nvSpPr>
        <p:spPr>
          <a:xfrm>
            <a:off x="5357115" y="1085415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63BA1DA1-B23E-45AA-8721-46D769E7CB31}"/>
              </a:ext>
            </a:extLst>
          </p:cNvPr>
          <p:cNvSpPr txBox="1"/>
          <p:nvPr/>
        </p:nvSpPr>
        <p:spPr>
          <a:xfrm>
            <a:off x="4523482" y="843190"/>
            <a:ext cx="320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</a:p>
        </p:txBody>
      </p:sp>
      <p:cxnSp>
        <p:nvCxnSpPr>
          <p:cNvPr id="21" name="Gerader Verbinder 20"/>
          <p:cNvCxnSpPr/>
          <p:nvPr/>
        </p:nvCxnSpPr>
        <p:spPr>
          <a:xfrm flipH="1" flipV="1">
            <a:off x="5556851" y="560981"/>
            <a:ext cx="1" cy="14585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/>
          <p:cNvCxnSpPr/>
          <p:nvPr/>
        </p:nvCxnSpPr>
        <p:spPr>
          <a:xfrm>
            <a:off x="5631464" y="2019534"/>
            <a:ext cx="2564391" cy="271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feld 23">
            <a:extLst>
              <a:ext uri="{FF2B5EF4-FFF2-40B4-BE49-F238E27FC236}">
                <a16:creationId xmlns:a16="http://schemas.microsoft.com/office/drawing/2014/main" id="{63BA1DA1-B23E-45AA-8721-46D769E7CB31}"/>
              </a:ext>
            </a:extLst>
          </p:cNvPr>
          <p:cNvSpPr txBox="1"/>
          <p:nvPr/>
        </p:nvSpPr>
        <p:spPr>
          <a:xfrm>
            <a:off x="5777848" y="1473831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z´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E120F7C4-F71E-4483-B970-75FDE603185A}"/>
              </a:ext>
            </a:extLst>
          </p:cNvPr>
          <p:cNvSpPr txBox="1"/>
          <p:nvPr/>
        </p:nvSpPr>
        <p:spPr>
          <a:xfrm>
            <a:off x="5445174" y="931496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766BDBF8-B0B2-4BE7-972F-9FFAC2F44B5D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hteck 17">
                <a:extLst>
                  <a:ext uri="{FF2B5EF4-FFF2-40B4-BE49-F238E27FC236}">
                    <a16:creationId xmlns:a16="http://schemas.microsoft.com/office/drawing/2014/main" id="{A91941AD-EF19-2E74-9FFB-B436E8150FD5}"/>
                  </a:ext>
                </a:extLst>
              </p:cNvPr>
              <p:cNvSpPr/>
              <p:nvPr/>
            </p:nvSpPr>
            <p:spPr>
              <a:xfrm>
                <a:off x="3315229" y="1716847"/>
                <a:ext cx="534698" cy="4908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18" name="Rechteck 17">
                <a:extLst>
                  <a:ext uri="{FF2B5EF4-FFF2-40B4-BE49-F238E27FC236}">
                    <a16:creationId xmlns:a16="http://schemas.microsoft.com/office/drawing/2014/main" id="{A91941AD-EF19-2E74-9FFB-B436E8150F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5229" y="1716847"/>
                <a:ext cx="534698" cy="490840"/>
              </a:xfrm>
              <a:prstGeom prst="rect">
                <a:avLst/>
              </a:prstGeom>
              <a:blipFill>
                <a:blip r:embed="rId5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hteck 19">
                <a:extLst>
                  <a:ext uri="{FF2B5EF4-FFF2-40B4-BE49-F238E27FC236}">
                    <a16:creationId xmlns:a16="http://schemas.microsoft.com/office/drawing/2014/main" id="{E605D0DE-DAFB-DEFC-E001-B6C6CF4CEA0D}"/>
                  </a:ext>
                </a:extLst>
              </p:cNvPr>
              <p:cNvSpPr/>
              <p:nvPr/>
            </p:nvSpPr>
            <p:spPr>
              <a:xfrm>
                <a:off x="3565600" y="650047"/>
                <a:ext cx="51014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20" name="Rechteck 19">
                <a:extLst>
                  <a:ext uri="{FF2B5EF4-FFF2-40B4-BE49-F238E27FC236}">
                    <a16:creationId xmlns:a16="http://schemas.microsoft.com/office/drawing/2014/main" id="{E605D0DE-DAFB-DEFC-E001-B6C6CF4CEA0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5600" y="650047"/>
                <a:ext cx="510140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013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Intransitivität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Scitovsky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-Test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/>
              <p:nvPr/>
            </p:nvSpPr>
            <p:spPr>
              <a:xfrm>
                <a:off x="19049" y="4779021"/>
                <a:ext cx="8665527" cy="1632412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342900" indent="-342900">
                  <a:buFont typeface="Wingdings" panose="05000000000000000000" pitchFamily="2" charset="2"/>
                  <a:buChar char="§"/>
                </a:pP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 nach y: Da aber kein Punkt auf </a:t>
                </a:r>
                <a:r>
                  <a:rPr lang="de-DE" sz="24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der Nutzenmöglichkeitskurve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de-DE" sz="24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rechts </a:t>
                </a: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oberhalb von z liegt, ist z auch </a:t>
                </a:r>
                <a:r>
                  <a:rPr lang="de-DE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Kaldor</a:t>
                </a: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-Hicks-besser als x. Damit ist z </a:t>
                </a:r>
                <a:r>
                  <a:rPr lang="de-DE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Scitovsky</a:t>
                </a: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-besser als y.</a:t>
                </a:r>
              </a:p>
              <a:p>
                <a:pPr marL="342900" indent="-342900">
                  <a:buFont typeface="Wingdings" panose="05000000000000000000" pitchFamily="2" charset="2"/>
                  <a:buChar char="§"/>
                </a:pPr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49" y="4779021"/>
                <a:ext cx="8665527" cy="1632412"/>
              </a:xfrm>
              <a:prstGeom prst="rect">
                <a:avLst/>
              </a:prstGeom>
              <a:blipFill>
                <a:blip r:embed="rId2"/>
                <a:stretch>
                  <a:fillRect l="-914" t="-29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33F525AC-E539-4633-A2CC-9922C484D029}"/>
              </a:ext>
            </a:extLst>
          </p:cNvPr>
          <p:cNvGrpSpPr/>
          <p:nvPr/>
        </p:nvGrpSpPr>
        <p:grpSpPr>
          <a:xfrm>
            <a:off x="3255225" y="837971"/>
            <a:ext cx="5300330" cy="3561575"/>
            <a:chOff x="1711842" y="845289"/>
            <a:chExt cx="7396716" cy="5167421"/>
          </a:xfrm>
        </p:grpSpPr>
        <p:cxnSp>
          <p:nvCxnSpPr>
            <p:cNvPr id="5" name="Gerade Verbindung mit Pfeil 4">
              <a:extLst>
                <a:ext uri="{FF2B5EF4-FFF2-40B4-BE49-F238E27FC236}">
                  <a16:creationId xmlns:a16="http://schemas.microsoft.com/office/drawing/2014/main" id="{77F52307-5C9D-4588-8475-3020DECC567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711842" y="845289"/>
              <a:ext cx="74428" cy="516742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Gerade Verbindung mit Pfeil 5">
              <a:extLst>
                <a:ext uri="{FF2B5EF4-FFF2-40B4-BE49-F238E27FC236}">
                  <a16:creationId xmlns:a16="http://schemas.microsoft.com/office/drawing/2014/main" id="{37BE3ED8-6E8D-4065-818B-D9170775719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86270" y="6012709"/>
              <a:ext cx="7322288" cy="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3F71B80D-BA40-431C-A76D-4E55253E5AA3}"/>
                  </a:ext>
                </a:extLst>
              </p:cNvPr>
              <p:cNvSpPr/>
              <p:nvPr/>
            </p:nvSpPr>
            <p:spPr>
              <a:xfrm>
                <a:off x="7990144" y="4399545"/>
                <a:ext cx="56541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3F71B80D-BA40-431C-A76D-4E55253E5A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0144" y="4399545"/>
                <a:ext cx="565411" cy="461665"/>
              </a:xfrm>
              <a:prstGeom prst="rect">
                <a:avLst/>
              </a:prstGeom>
              <a:blipFill>
                <a:blip r:embed="rId3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5B708EB-EADA-4100-86F1-C562C89D63BA}"/>
                  </a:ext>
                </a:extLst>
              </p:cNvPr>
              <p:cNvSpPr/>
              <p:nvPr/>
            </p:nvSpPr>
            <p:spPr>
              <a:xfrm>
                <a:off x="2689814" y="835644"/>
                <a:ext cx="57252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5B708EB-EADA-4100-86F1-C562C89D63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814" y="835644"/>
                <a:ext cx="572529" cy="461665"/>
              </a:xfrm>
              <a:prstGeom prst="rect">
                <a:avLst/>
              </a:prstGeom>
              <a:blipFill>
                <a:blip r:embed="rId4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419576AA-7946-40C3-BA2E-E156A0DE0154}"/>
              </a:ext>
            </a:extLst>
          </p:cNvPr>
          <p:cNvSpPr/>
          <p:nvPr/>
        </p:nvSpPr>
        <p:spPr>
          <a:xfrm>
            <a:off x="3899919" y="1152157"/>
            <a:ext cx="2551814" cy="2816711"/>
          </a:xfrm>
          <a:custGeom>
            <a:avLst/>
            <a:gdLst>
              <a:gd name="connsiteX0" fmla="*/ 0 w 2551814"/>
              <a:gd name="connsiteY0" fmla="*/ 0 h 2115879"/>
              <a:gd name="connsiteX1" fmla="*/ 1733107 w 2551814"/>
              <a:gd name="connsiteY1" fmla="*/ 552893 h 2115879"/>
              <a:gd name="connsiteX2" fmla="*/ 2551814 w 2551814"/>
              <a:gd name="connsiteY2" fmla="*/ 2115879 h 2115879"/>
              <a:gd name="connsiteX3" fmla="*/ 2551814 w 2551814"/>
              <a:gd name="connsiteY3" fmla="*/ 2115879 h 2115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1814" h="2115879">
                <a:moveTo>
                  <a:pt x="0" y="0"/>
                </a:moveTo>
                <a:cubicBezTo>
                  <a:pt x="653902" y="100123"/>
                  <a:pt x="1307805" y="200246"/>
                  <a:pt x="1733107" y="552893"/>
                </a:cubicBezTo>
                <a:cubicBezTo>
                  <a:pt x="2158409" y="905540"/>
                  <a:pt x="2551814" y="2115879"/>
                  <a:pt x="2551814" y="2115879"/>
                </a:cubicBezTo>
                <a:lnTo>
                  <a:pt x="2551814" y="2115879"/>
                </a:lnTo>
              </a:path>
            </a:pathLst>
          </a:custGeom>
          <a:noFill/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E120F7C4-F71E-4483-B970-75FDE603185A}"/>
              </a:ext>
            </a:extLst>
          </p:cNvPr>
          <p:cNvSpPr txBox="1"/>
          <p:nvPr/>
        </p:nvSpPr>
        <p:spPr>
          <a:xfrm>
            <a:off x="4284160" y="356189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BD6A1C80-D50F-45F5-B583-86659C6BC0A0}"/>
              </a:ext>
            </a:extLst>
          </p:cNvPr>
          <p:cNvSpPr txBox="1"/>
          <p:nvPr/>
        </p:nvSpPr>
        <p:spPr>
          <a:xfrm>
            <a:off x="5240737" y="153163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27" name="Freihandform: Form 26">
            <a:extLst>
              <a:ext uri="{FF2B5EF4-FFF2-40B4-BE49-F238E27FC236}">
                <a16:creationId xmlns:a16="http://schemas.microsoft.com/office/drawing/2014/main" id="{A3339E7B-4851-439E-9D67-1247B5A62E86}"/>
              </a:ext>
            </a:extLst>
          </p:cNvPr>
          <p:cNvSpPr/>
          <p:nvPr/>
        </p:nvSpPr>
        <p:spPr>
          <a:xfrm>
            <a:off x="3423684" y="1729699"/>
            <a:ext cx="4621501" cy="2459830"/>
          </a:xfrm>
          <a:custGeom>
            <a:avLst/>
            <a:gdLst>
              <a:gd name="connsiteX0" fmla="*/ 0 w 2551814"/>
              <a:gd name="connsiteY0" fmla="*/ 0 h 2115879"/>
              <a:gd name="connsiteX1" fmla="*/ 1733107 w 2551814"/>
              <a:gd name="connsiteY1" fmla="*/ 552893 h 2115879"/>
              <a:gd name="connsiteX2" fmla="*/ 2551814 w 2551814"/>
              <a:gd name="connsiteY2" fmla="*/ 2115879 h 2115879"/>
              <a:gd name="connsiteX3" fmla="*/ 2551814 w 2551814"/>
              <a:gd name="connsiteY3" fmla="*/ 2115879 h 2115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1814" h="2115879">
                <a:moveTo>
                  <a:pt x="0" y="0"/>
                </a:moveTo>
                <a:cubicBezTo>
                  <a:pt x="653902" y="100123"/>
                  <a:pt x="1307805" y="200246"/>
                  <a:pt x="1733107" y="552893"/>
                </a:cubicBezTo>
                <a:cubicBezTo>
                  <a:pt x="2158409" y="905540"/>
                  <a:pt x="2551814" y="2115879"/>
                  <a:pt x="2551814" y="2115879"/>
                </a:cubicBezTo>
                <a:lnTo>
                  <a:pt x="2551814" y="2115879"/>
                </a:lnTo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20A0D313-BC3B-4C3C-AA8F-235A64F3FDAE}"/>
              </a:ext>
            </a:extLst>
          </p:cNvPr>
          <p:cNvSpPr txBox="1"/>
          <p:nvPr/>
        </p:nvSpPr>
        <p:spPr>
          <a:xfrm>
            <a:off x="5357115" y="1085415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63BA1DA1-B23E-45AA-8721-46D769E7CB31}"/>
              </a:ext>
            </a:extLst>
          </p:cNvPr>
          <p:cNvSpPr txBox="1"/>
          <p:nvPr/>
        </p:nvSpPr>
        <p:spPr>
          <a:xfrm>
            <a:off x="4523482" y="843190"/>
            <a:ext cx="320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</a:p>
        </p:txBody>
      </p:sp>
      <p:cxnSp>
        <p:nvCxnSpPr>
          <p:cNvPr id="19" name="Gerader Verbinder 18"/>
          <p:cNvCxnSpPr/>
          <p:nvPr/>
        </p:nvCxnSpPr>
        <p:spPr>
          <a:xfrm flipV="1">
            <a:off x="4503141" y="499274"/>
            <a:ext cx="20341" cy="7975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/>
          <p:cNvCxnSpPr/>
          <p:nvPr/>
        </p:nvCxnSpPr>
        <p:spPr>
          <a:xfrm>
            <a:off x="4577752" y="1296796"/>
            <a:ext cx="2564391" cy="271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hteck 16">
            <a:extLst>
              <a:ext uri="{FF2B5EF4-FFF2-40B4-BE49-F238E27FC236}">
                <a16:creationId xmlns:a16="http://schemas.microsoft.com/office/drawing/2014/main" id="{BAC070E8-0845-4B89-8D9A-6451FE10D552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EB012546-8B5B-9F7B-3EFB-6D6E58EC9BB1}"/>
                  </a:ext>
                </a:extLst>
              </p:cNvPr>
              <p:cNvSpPr/>
              <p:nvPr/>
            </p:nvSpPr>
            <p:spPr>
              <a:xfrm>
                <a:off x="3315229" y="1716847"/>
                <a:ext cx="534698" cy="4908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EB012546-8B5B-9F7B-3EFB-6D6E58EC9BB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5229" y="1716847"/>
                <a:ext cx="534698" cy="490840"/>
              </a:xfrm>
              <a:prstGeom prst="rect">
                <a:avLst/>
              </a:prstGeom>
              <a:blipFill>
                <a:blip r:embed="rId5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308D48A8-8EF4-6DE9-CB62-843D8CF38057}"/>
                  </a:ext>
                </a:extLst>
              </p:cNvPr>
              <p:cNvSpPr/>
              <p:nvPr/>
            </p:nvSpPr>
            <p:spPr>
              <a:xfrm>
                <a:off x="3565600" y="650047"/>
                <a:ext cx="51014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308D48A8-8EF4-6DE9-CB62-843D8CF380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5600" y="650047"/>
                <a:ext cx="510140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2602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909</Words>
  <Application>Microsoft Office PowerPoint</Application>
  <PresentationFormat>Breitbild</PresentationFormat>
  <Paragraphs>141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Times New Roman</vt:lpstr>
      <vt:lpstr>Wingdings</vt:lpstr>
      <vt:lpstr>Office</vt:lpstr>
      <vt:lpstr>Staatliche Rahmenbedinungen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Außenwirtschaft</dc:title>
  <dc:creator>BK</dc:creator>
  <cp:lastModifiedBy>Bernhard Köster</cp:lastModifiedBy>
  <cp:revision>483</cp:revision>
  <cp:lastPrinted>2022-03-02T23:29:14Z</cp:lastPrinted>
  <dcterms:created xsi:type="dcterms:W3CDTF">2019-02-11T10:45:01Z</dcterms:created>
  <dcterms:modified xsi:type="dcterms:W3CDTF">2023-04-26T09:09:24Z</dcterms:modified>
</cp:coreProperties>
</file>