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685" r:id="rId3"/>
    <p:sldId id="686" r:id="rId4"/>
    <p:sldId id="687" r:id="rId5"/>
    <p:sldId id="688" r:id="rId6"/>
    <p:sldId id="689" r:id="rId7"/>
    <p:sldId id="690" r:id="rId8"/>
    <p:sldId id="691" r:id="rId9"/>
    <p:sldId id="692" r:id="rId10"/>
    <p:sldId id="693" r:id="rId11"/>
    <p:sldId id="694" r:id="rId12"/>
    <p:sldId id="695" r:id="rId13"/>
    <p:sldId id="696" r:id="rId14"/>
    <p:sldId id="697" r:id="rId15"/>
    <p:sldId id="698" r:id="rId16"/>
    <p:sldId id="699" r:id="rId17"/>
    <p:sldId id="700" r:id="rId18"/>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28.03.2023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28.03.2023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28.03.2023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10.png"/><Relationship Id="rId2" Type="http://schemas.openxmlformats.org/officeDocument/2006/relationships/image" Target="../media/image30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2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3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4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9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Nutzenmöglichkeiten und Wohlfahrtsfunktion</a:t>
            </a:r>
          </a:p>
        </p:txBody>
      </p:sp>
      <p:grpSp>
        <p:nvGrpSpPr>
          <p:cNvPr id="7" name="Gruppieren 6">
            <a:extLst>
              <a:ext uri="{FF2B5EF4-FFF2-40B4-BE49-F238E27FC236}">
                <a16:creationId xmlns:a16="http://schemas.microsoft.com/office/drawing/2014/main" id="{96C8EE8D-034E-4AE1-8B13-2FBC5EF6A4EC}"/>
              </a:ext>
            </a:extLst>
          </p:cNvPr>
          <p:cNvGrpSpPr/>
          <p:nvPr/>
        </p:nvGrpSpPr>
        <p:grpSpPr>
          <a:xfrm>
            <a:off x="737283" y="659549"/>
            <a:ext cx="7396716" cy="5167421"/>
            <a:chOff x="1711842" y="845289"/>
            <a:chExt cx="7396716" cy="5167421"/>
          </a:xfrm>
        </p:grpSpPr>
        <p:cxnSp>
          <p:nvCxnSpPr>
            <p:cNvPr id="3" name="Gerade Verbindung mit Pfeil 2">
              <a:extLst>
                <a:ext uri="{FF2B5EF4-FFF2-40B4-BE49-F238E27FC236}">
                  <a16:creationId xmlns:a16="http://schemas.microsoft.com/office/drawing/2014/main" id="{A6E1D633-4C17-4989-BF96-083B4943EB23}"/>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DB0C9E4A-1742-401A-8F0F-D83893C7BD67}"/>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Freihandform: Form 8">
            <a:extLst>
              <a:ext uri="{FF2B5EF4-FFF2-40B4-BE49-F238E27FC236}">
                <a16:creationId xmlns:a16="http://schemas.microsoft.com/office/drawing/2014/main" id="{4A793460-14F8-4BE6-AEBC-2FF6A8FAF91A}"/>
              </a:ext>
            </a:extLst>
          </p:cNvPr>
          <p:cNvSpPr/>
          <p:nvPr/>
        </p:nvSpPr>
        <p:spPr>
          <a:xfrm>
            <a:off x="768516" y="1400172"/>
            <a:ext cx="6500813" cy="4429125"/>
          </a:xfrm>
          <a:custGeom>
            <a:avLst/>
            <a:gdLst>
              <a:gd name="connsiteX0" fmla="*/ 0 w 6500813"/>
              <a:gd name="connsiteY0" fmla="*/ 0 h 4429125"/>
              <a:gd name="connsiteX1" fmla="*/ 2028825 w 6500813"/>
              <a:gd name="connsiteY1" fmla="*/ 742950 h 4429125"/>
              <a:gd name="connsiteX2" fmla="*/ 3357563 w 6500813"/>
              <a:gd name="connsiteY2" fmla="*/ 2414588 h 4429125"/>
              <a:gd name="connsiteX3" fmla="*/ 5257800 w 6500813"/>
              <a:gd name="connsiteY3" fmla="*/ 3086100 h 4429125"/>
              <a:gd name="connsiteX4" fmla="*/ 6500813 w 6500813"/>
              <a:gd name="connsiteY4" fmla="*/ 4429125 h 4429125"/>
              <a:gd name="connsiteX5" fmla="*/ 6500813 w 6500813"/>
              <a:gd name="connsiteY5" fmla="*/ 4429125 h 44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0813" h="4429125">
                <a:moveTo>
                  <a:pt x="0" y="0"/>
                </a:moveTo>
                <a:cubicBezTo>
                  <a:pt x="734615" y="170259"/>
                  <a:pt x="1469231" y="340519"/>
                  <a:pt x="2028825" y="742950"/>
                </a:cubicBezTo>
                <a:cubicBezTo>
                  <a:pt x="2588419" y="1145381"/>
                  <a:pt x="2819401" y="2024063"/>
                  <a:pt x="3357563" y="2414588"/>
                </a:cubicBezTo>
                <a:cubicBezTo>
                  <a:pt x="3895726" y="2805113"/>
                  <a:pt x="4733925" y="2750344"/>
                  <a:pt x="5257800" y="3086100"/>
                </a:cubicBezTo>
                <a:cubicBezTo>
                  <a:pt x="5781675" y="3421856"/>
                  <a:pt x="6500813" y="4429125"/>
                  <a:pt x="6500813" y="4429125"/>
                </a:cubicBezTo>
                <a:lnTo>
                  <a:pt x="6500813" y="4429125"/>
                </a:ln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reihandform: Form 12">
            <a:extLst>
              <a:ext uri="{FF2B5EF4-FFF2-40B4-BE49-F238E27FC236}">
                <a16:creationId xmlns:a16="http://schemas.microsoft.com/office/drawing/2014/main" id="{CE2FB305-AE35-4B0E-B939-3FE2CFEE5733}"/>
              </a:ext>
            </a:extLst>
          </p:cNvPr>
          <p:cNvSpPr/>
          <p:nvPr/>
        </p:nvSpPr>
        <p:spPr>
          <a:xfrm>
            <a:off x="4969042" y="2571762"/>
            <a:ext cx="2686050" cy="2185988"/>
          </a:xfrm>
          <a:custGeom>
            <a:avLst/>
            <a:gdLst>
              <a:gd name="connsiteX0" fmla="*/ 0 w 2686050"/>
              <a:gd name="connsiteY0" fmla="*/ 0 h 2185988"/>
              <a:gd name="connsiteX1" fmla="*/ 728663 w 2686050"/>
              <a:gd name="connsiteY1" fmla="*/ 1685925 h 2185988"/>
              <a:gd name="connsiteX2" fmla="*/ 2686050 w 2686050"/>
              <a:gd name="connsiteY2" fmla="*/ 2185988 h 2185988"/>
            </a:gdLst>
            <a:ahLst/>
            <a:cxnLst>
              <a:cxn ang="0">
                <a:pos x="connsiteX0" y="connsiteY0"/>
              </a:cxn>
              <a:cxn ang="0">
                <a:pos x="connsiteX1" y="connsiteY1"/>
              </a:cxn>
              <a:cxn ang="0">
                <a:pos x="connsiteX2" y="connsiteY2"/>
              </a:cxn>
            </a:cxnLst>
            <a:rect l="l" t="t" r="r" b="b"/>
            <a:pathLst>
              <a:path w="2686050" h="2185988">
                <a:moveTo>
                  <a:pt x="0" y="0"/>
                </a:moveTo>
                <a:cubicBezTo>
                  <a:pt x="140494" y="660797"/>
                  <a:pt x="280988" y="1321594"/>
                  <a:pt x="728663" y="1685925"/>
                </a:cubicBezTo>
                <a:cubicBezTo>
                  <a:pt x="1176338" y="2050256"/>
                  <a:pt x="1931194" y="2118122"/>
                  <a:pt x="2686050" y="2185988"/>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4" name="Rechteck 13">
                <a:extLst>
                  <a:ext uri="{FF2B5EF4-FFF2-40B4-BE49-F238E27FC236}">
                    <a16:creationId xmlns:a16="http://schemas.microsoft.com/office/drawing/2014/main" id="{92E728F5-609E-48E1-868A-CC3AA928BC56}"/>
                  </a:ext>
                </a:extLst>
              </p:cNvPr>
              <p:cNvSpPr/>
              <p:nvPr/>
            </p:nvSpPr>
            <p:spPr>
              <a:xfrm>
                <a:off x="7661370" y="5824642"/>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14" name="Rechteck 13">
                <a:extLst>
                  <a:ext uri="{FF2B5EF4-FFF2-40B4-BE49-F238E27FC236}">
                    <a16:creationId xmlns:a16="http://schemas.microsoft.com/office/drawing/2014/main" id="{92E728F5-609E-48E1-868A-CC3AA928BC56}"/>
                  </a:ext>
                </a:extLst>
              </p:cNvPr>
              <p:cNvSpPr>
                <a:spLocks noRot="1" noChangeAspect="1" noMove="1" noResize="1" noEditPoints="1" noAdjustHandles="1" noChangeArrowheads="1" noChangeShapeType="1" noTextEdit="1"/>
              </p:cNvSpPr>
              <p:nvPr/>
            </p:nvSpPr>
            <p:spPr>
              <a:xfrm>
                <a:off x="7661370" y="5824642"/>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AE481E59-C7A6-477F-ABFD-D341DA98CA46}"/>
                  </a:ext>
                </a:extLst>
              </p:cNvPr>
              <p:cNvSpPr/>
              <p:nvPr/>
            </p:nvSpPr>
            <p:spPr>
              <a:xfrm>
                <a:off x="171872" y="657222"/>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15" name="Rechteck 14">
                <a:extLst>
                  <a:ext uri="{FF2B5EF4-FFF2-40B4-BE49-F238E27FC236}">
                    <a16:creationId xmlns:a16="http://schemas.microsoft.com/office/drawing/2014/main" id="{AE481E59-C7A6-477F-ABFD-D341DA98CA46}"/>
                  </a:ext>
                </a:extLst>
              </p:cNvPr>
              <p:cNvSpPr>
                <a:spLocks noRot="1" noChangeAspect="1" noMove="1" noResize="1" noEditPoints="1" noAdjustHandles="1" noChangeArrowheads="1" noChangeShapeType="1" noTextEdit="1"/>
              </p:cNvSpPr>
              <p:nvPr/>
            </p:nvSpPr>
            <p:spPr>
              <a:xfrm>
                <a:off x="171872" y="657222"/>
                <a:ext cx="572529" cy="461665"/>
              </a:xfrm>
              <a:prstGeom prst="rect">
                <a:avLst/>
              </a:prstGeom>
              <a:blipFill>
                <a:blip r:embed="rId3"/>
                <a:stretch>
                  <a:fillRect/>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41542390-D751-4642-94FD-8A57657133EC}"/>
              </a:ext>
            </a:extLst>
          </p:cNvPr>
          <p:cNvSpPr txBox="1"/>
          <p:nvPr/>
        </p:nvSpPr>
        <p:spPr>
          <a:xfrm>
            <a:off x="4338473" y="1996878"/>
            <a:ext cx="358649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Wohlfahrtsindifferenzkurve</a:t>
            </a:r>
          </a:p>
        </p:txBody>
      </p:sp>
      <p:sp>
        <p:nvSpPr>
          <p:cNvPr id="17" name="Textfeld 16">
            <a:extLst>
              <a:ext uri="{FF2B5EF4-FFF2-40B4-BE49-F238E27FC236}">
                <a16:creationId xmlns:a16="http://schemas.microsoft.com/office/drawing/2014/main" id="{8B427484-E417-440E-B1CC-C07137EDFA19}"/>
              </a:ext>
            </a:extLst>
          </p:cNvPr>
          <p:cNvSpPr txBox="1"/>
          <p:nvPr/>
        </p:nvSpPr>
        <p:spPr>
          <a:xfrm>
            <a:off x="1561935" y="1118887"/>
            <a:ext cx="336021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Nutzenmöglichkeitskurve</a:t>
            </a:r>
          </a:p>
        </p:txBody>
      </p:sp>
      <p:sp>
        <p:nvSpPr>
          <p:cNvPr id="12" name="Rechteck 11">
            <a:extLst>
              <a:ext uri="{FF2B5EF4-FFF2-40B4-BE49-F238E27FC236}">
                <a16:creationId xmlns:a16="http://schemas.microsoft.com/office/drawing/2014/main" id="{EE536050-0EA6-47B3-81AD-172A5CA86F89}"/>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3890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811880"/>
                <a:ext cx="8684576" cy="5456861"/>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Utilitaristische 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ctrlPr>
                          <a:rPr lang="pt-BR" sz="2000" b="0" i="1" smtClean="0">
                            <a:latin typeface="Cambria Math" panose="02040503050406030204" pitchFamily="18" charset="0"/>
                            <a:cs typeface="Times New Roman" panose="02020603050405020304" pitchFamily="18" charset="0"/>
                          </a:rPr>
                        </m:ctrlPr>
                      </m:naryPr>
                      <m:sub>
                        <m:r>
                          <m:rPr>
                            <m:brk m:alnAt="23"/>
                          </m:rPr>
                          <a:rPr lang="de-DE" sz="2000" b="0" i="1" smtClean="0">
                            <a:latin typeface="Cambria Math" panose="02040503050406030204" pitchFamily="18" charset="0"/>
                            <a:cs typeface="Times New Roman" panose="02020603050405020304" pitchFamily="18" charset="0"/>
                          </a:rPr>
                          <m:t>𝑖</m:t>
                        </m:r>
                        <m:r>
                          <a:rPr lang="pt-BR" sz="2000" b="0" i="1" smtClean="0">
                            <a:latin typeface="Cambria Math" panose="02040503050406030204" pitchFamily="18" charset="0"/>
                            <a:cs typeface="Times New Roman" panose="02020603050405020304" pitchFamily="18" charset="0"/>
                          </a:rPr>
                          <m:t>=0</m:t>
                        </m:r>
                      </m:sub>
                      <m:sup>
                        <m:r>
                          <a:rPr lang="pt-BR" sz="2000" b="0" i="1" smtClean="0">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b>
                          <m:sSubPr>
                            <m:ctrlPr>
                              <a:rPr lang="de-DE" sz="2000" i="1" dirty="0">
                                <a:latin typeface="Cambria Math" panose="02040503050406030204" pitchFamily="18" charset="0"/>
                                <a:cs typeface="Times New Roman" panose="02020603050405020304" pitchFamily="18" charset="0"/>
                              </a:rPr>
                            </m:ctrlPr>
                          </m:sSubPr>
                          <m:e>
                            <m:r>
                              <a:rPr lang="de-DE" sz="2000" b="0" i="1" dirty="0" smtClean="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b="0" i="1" dirty="0" smtClean="0">
                            <a:latin typeface="Cambria Math" panose="02040503050406030204" pitchFamily="18" charset="0"/>
                            <a:cs typeface="Times New Roman" panose="02020603050405020304" pitchFamily="18" charset="0"/>
                          </a:rPr>
                          <m:t>(</m:t>
                        </m:r>
                        <m:r>
                          <a:rPr lang="de-DE" sz="2000" b="0" i="1" dirty="0" smtClean="0">
                            <a:latin typeface="Cambria Math" panose="02040503050406030204" pitchFamily="18" charset="0"/>
                            <a:cs typeface="Times New Roman" panose="02020603050405020304" pitchFamily="18" charset="0"/>
                          </a:rPr>
                          <m:t>𝑥</m:t>
                        </m:r>
                        <m:r>
                          <a:rPr lang="de-DE" sz="2000" b="0" i="1" dirty="0" smtClean="0">
                            <a:latin typeface="Cambria Math" panose="02040503050406030204" pitchFamily="18" charset="0"/>
                            <a:cs typeface="Times New Roman" panose="02020603050405020304" pitchFamily="18" charset="0"/>
                          </a:rPr>
                          <m:t>)</m:t>
                        </m:r>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	Ein gerechter Zustand wird dadurch erreicht, dass die gewichtete Summe individuellen 	Glücksempfinden maximiert wird. Individuelle Nutzen können damit direkt 	gegeneinander aufgewogen werden.</a:t>
                </a:r>
              </a:p>
              <a:p>
                <a:r>
                  <a:rPr lang="de-DE" sz="2000" dirty="0">
                    <a:latin typeface="Times New Roman" panose="02020603050405020304" pitchFamily="18" charset="0"/>
                    <a:cs typeface="Times New Roman" panose="02020603050405020304" pitchFamily="18" charset="0"/>
                  </a:rPr>
                  <a:t>	(Bentham, J. (1748 – 1832) und Mill, J.S. (1806 – 1873)).</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Aus heutiger Sicht erscheint dieser Ansatz, dass das Glück des einen das Glück der 	anderen aufwiegen kann mitunter unsozial, bzw. aufgrund der Gewichtung relativ 	willkürlich. Zur Wende des 18./19.Jh. des sich in der Industriellen Revolution 	befindlichen Vereinigten Königreichs mit seinem sich ausbildenden Proletariat 	(Manchesterkapitalismus) erscheint die Idee in die soziale Wohlfahrt das Glück einer 	immer größer werdenden Schicht von relativ armen Menschen einzubeziehen dagegen 	eher sozialrevolutionär. </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811880"/>
                <a:ext cx="8684576" cy="5456861"/>
              </a:xfrm>
              <a:prstGeom prst="rect">
                <a:avLst/>
              </a:prstGeom>
              <a:blipFill>
                <a:blip r:embed="rId2"/>
                <a:stretch>
                  <a:fillRect l="-702" t="-893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392A6B4C-A06C-4423-937C-7AFDCC182716}"/>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52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471634"/>
                <a:ext cx="8684576" cy="5456861"/>
              </a:xfrm>
              <a:prstGeom prst="rect">
                <a:avLst/>
              </a:prstGeom>
              <a:noFill/>
            </p:spPr>
            <p:txBody>
              <a:bodyPr wrap="square" rtlCol="0">
                <a:noAutofit/>
              </a:bodyPr>
              <a:lstStyle/>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Rawlssche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m:rPr>
                            <m:sty m:val="p"/>
                          </m:rPr>
                          <a:rPr lang="de-DE" sz="2000" b="0" i="0" dirty="0" smtClean="0">
                            <a:latin typeface="Cambria Math" panose="02040503050406030204" pitchFamily="18" charset="0"/>
                            <a:cs typeface="Times New Roman" panose="02020603050405020304" pitchFamily="18" charset="0"/>
                          </a:rPr>
                          <m:t>min</m:t>
                        </m:r>
                        <m:r>
                          <a:rPr lang="de-DE" sz="2000" b="0" i="1" dirty="0" smtClean="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1</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𝑛</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	</a:t>
                </a:r>
              </a:p>
              <a:p>
                <a:pPr lvl="1"/>
                <a:r>
                  <a:rPr lang="de-DE" sz="2000" dirty="0">
                    <a:latin typeface="Times New Roman" panose="02020603050405020304" pitchFamily="18" charset="0"/>
                    <a:cs typeface="Times New Roman" panose="02020603050405020304" pitchFamily="18" charset="0"/>
                  </a:rPr>
                  <a:t>Ein gerechter Zustand wird erreicht, wenn der Nutzen des am schlechtesten gestellten Individuums maximiert wird (vgl. </a:t>
                </a:r>
                <a:r>
                  <a:rPr lang="de-DE" sz="2000" dirty="0" err="1">
                    <a:latin typeface="Times New Roman" panose="02020603050405020304" pitchFamily="18" charset="0"/>
                    <a:cs typeface="Times New Roman" panose="02020603050405020304" pitchFamily="18" charset="0"/>
                  </a:rPr>
                  <a:t>maxmin</a:t>
                </a:r>
                <a:r>
                  <a:rPr lang="de-DE" sz="2000" dirty="0">
                    <a:latin typeface="Times New Roman" panose="02020603050405020304" pitchFamily="18" charset="0"/>
                    <a:cs typeface="Times New Roman" panose="02020603050405020304" pitchFamily="18" charset="0"/>
                  </a:rPr>
                  <a:t>- oder </a:t>
                </a:r>
                <a:r>
                  <a:rPr lang="de-DE" sz="2000" dirty="0" err="1">
                    <a:latin typeface="Times New Roman" panose="02020603050405020304" pitchFamily="18" charset="0"/>
                    <a:cs typeface="Times New Roman" panose="02020603050405020304" pitchFamily="18" charset="0"/>
                  </a:rPr>
                  <a:t>minmax</a:t>
                </a:r>
                <a:r>
                  <a:rPr lang="de-DE" sz="2000" dirty="0">
                    <a:latin typeface="Times New Roman" panose="02020603050405020304" pitchFamily="18" charset="0"/>
                    <a:cs typeface="Times New Roman" panose="02020603050405020304" pitchFamily="18" charset="0"/>
                  </a:rPr>
                  <a:t>-Prinzip aus der Entscheidungstheorie). Hintergrund ist die Idee einer fairen politischen Idee der Gerechtigkeit</a:t>
                </a:r>
              </a:p>
              <a:p>
                <a:pPr lvl="1"/>
                <a:r>
                  <a:rPr lang="de-DE" sz="2000" dirty="0">
                    <a:latin typeface="Times New Roman" panose="02020603050405020304" pitchFamily="18" charset="0"/>
                    <a:cs typeface="Times New Roman" panose="02020603050405020304" pitchFamily="18" charset="0"/>
                  </a:rPr>
                  <a:t>	(Rawls, J. (1971), A </a:t>
                </a:r>
                <a:r>
                  <a:rPr lang="de-DE" sz="2000" dirty="0" err="1">
                    <a:latin typeface="Times New Roman" panose="02020603050405020304" pitchFamily="18" charset="0"/>
                    <a:cs typeface="Times New Roman" panose="02020603050405020304" pitchFamily="18" charset="0"/>
                  </a:rPr>
                  <a:t>Theory</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Justice).</a:t>
                </a:r>
              </a:p>
              <a:p>
                <a:pPr lvl="1"/>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Idee ist es, eine Gesellschaftsform anzustreben, in der unter freien Individuen es nicht möglich ist, dass ein Individuum einem anderen Institutionen aufzwingt, die nicht 	öffentlich nachvollziehbar begründet werden können. Unter dem Schleier der Unwissenheit über die genaue Position wo man in der Gesellschaft steht, ergibt sich dann das formulierte Wohlfahrtskonzept.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471634"/>
                <a:ext cx="8684576" cy="5456861"/>
              </a:xfrm>
              <a:prstGeom prst="rect">
                <a:avLst/>
              </a:prstGeom>
              <a:blipFill>
                <a:blip r:embed="rId2"/>
                <a:stretch>
                  <a:fillRect l="-632" r="-772"/>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5DD09665-B2E8-496F-A197-341C0B57A0F0}"/>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71037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46417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Nash-Wohlfahrtsfunktion: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limLoc m:val="subSup"/>
                        <m:ctrlPr>
                          <a:rPr lang="de-DE" sz="2000" b="0" i="1" smtClean="0">
                            <a:latin typeface="Cambria Math" panose="02040503050406030204" pitchFamily="18" charset="0"/>
                            <a:cs typeface="Times New Roman" panose="02020603050405020304" pitchFamily="18" charset="0"/>
                          </a:rPr>
                        </m:ctrlPr>
                      </m:naryPr>
                      <m:sub>
                        <m:r>
                          <m:rPr>
                            <m:brk m:alnAt="25"/>
                          </m:rPr>
                          <a:rPr lang="de-DE" sz="2000" b="0" i="1" smtClean="0">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=1</m:t>
                        </m:r>
                      </m:sub>
                      <m:sup>
                        <m:r>
                          <a:rPr lang="de-DE" sz="2000" b="0" i="1" smtClean="0">
                            <a:latin typeface="Cambria Math" panose="02040503050406030204" pitchFamily="18" charset="0"/>
                            <a:cs typeface="Times New Roman" panose="02020603050405020304" pitchFamily="18" charset="0"/>
                          </a:rPr>
                          <m:t>𝑛</m:t>
                        </m:r>
                      </m:sup>
                      <m:e>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up>
                        </m:sSup>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Ein gerechter Zustand wird dadurch erreicht, dass das gewichtete Produkt individuellen 	Glücksempfinden maximiert wird. Gegenüber der utilitaristischen Wohlfahrtsfunktion sind die individuellen Nutzen keine perfekten Substitute mehr, aber auch keine perfekten Komplemente, wie bei Rawls. Die Nash-Wohlfahrtsfunktion stellt damit einen Kompromiss zwischen beiden Extremen dar.</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m:t>
                        </m:r>
                        <m:r>
                          <m:rPr>
                            <m:sty m:val="p"/>
                          </m:rPr>
                          <a:rPr lang="el-GR" sz="2000" i="1" dirty="0">
                            <a:latin typeface="Cambria Math" panose="02040503050406030204" pitchFamily="18" charset="0"/>
                            <a:cs typeface="Times New Roman" panose="02020603050405020304" pitchFamily="18" charset="0"/>
                          </a:rPr>
                          <m:t>ρ</m:t>
                        </m:r>
                      </m:den>
                    </m:f>
                    <m:nary>
                      <m:naryPr>
                        <m:chr m:val="∑"/>
                        <m:ctrlPr>
                          <a:rPr lang="pt-BR" sz="2000" i="1">
                            <a:latin typeface="Cambria Math" panose="02040503050406030204" pitchFamily="18" charset="0"/>
                            <a:cs typeface="Times New Roman" panose="02020603050405020304" pitchFamily="18" charset="0"/>
                          </a:rPr>
                        </m:ctrlPr>
                      </m:naryPr>
                      <m:sub>
                        <m:r>
                          <m:rPr>
                            <m:brk m:alnAt="23"/>
                          </m:rPr>
                          <a:rPr lang="de-DE" sz="2000" i="1">
                            <a:latin typeface="Cambria Math" panose="02040503050406030204" pitchFamily="18" charset="0"/>
                            <a:cs typeface="Times New Roman" panose="02020603050405020304" pitchFamily="18" charset="0"/>
                          </a:rPr>
                          <m:t>𝑖</m:t>
                        </m:r>
                        <m:r>
                          <a:rPr lang="pt-BR" sz="2000" i="1">
                            <a:latin typeface="Cambria Math" panose="02040503050406030204" pitchFamily="18" charset="0"/>
                            <a:cs typeface="Times New Roman" panose="02020603050405020304" pitchFamily="18" charset="0"/>
                          </a:rPr>
                          <m:t>=0</m:t>
                        </m:r>
                      </m:sub>
                      <m:sup>
                        <m:r>
                          <a:rPr lang="pt-BR" sz="2000" i="1">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r>
                              <a:rPr lang="de-DE" sz="2000" b="0" i="1" dirty="0" smtClean="0">
                                <a:latin typeface="Cambria Math" panose="02040503050406030204" pitchFamily="18" charset="0"/>
                                <a:cs typeface="Times New Roman" panose="02020603050405020304" pitchFamily="18" charset="0"/>
                              </a:rPr>
                              <m:t>1−</m:t>
                            </m:r>
                            <m:r>
                              <m:rPr>
                                <m:sty m:val="p"/>
                              </m:rPr>
                              <a:rPr lang="el-GR" sz="2000" i="1" dirty="0" smtClean="0">
                                <a:latin typeface="Cambria Math" panose="02040503050406030204" pitchFamily="18" charset="0"/>
                                <a:cs typeface="Times New Roman" panose="02020603050405020304" pitchFamily="18" charset="0"/>
                              </a:rPr>
                              <m:t>ρ</m:t>
                            </m:r>
                          </m:sup>
                        </m:sSup>
                      </m:e>
                    </m:nary>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Die </a:t>
                </a: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verallgemeinert die drei vorher diskutierten Wohlfahrtsfunktionen. Der Parameter </a:t>
                </a:r>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el-GR" sz="2000" i="1" dirty="0">
                        <a:latin typeface="Cambria Math" panose="02040503050406030204" pitchFamily="18" charset="0"/>
                        <a:cs typeface="Times New Roman" panose="02020603050405020304" pitchFamily="18" charset="0"/>
                      </a:rPr>
                      <m:t> </m:t>
                    </m:r>
                  </m:oMath>
                </a14:m>
                <a:r>
                  <a:rPr lang="de-DE" sz="2000" dirty="0">
                    <a:latin typeface="Times New Roman" panose="02020603050405020304" pitchFamily="18" charset="0"/>
                    <a:cs typeface="Times New Roman" panose="02020603050405020304" pitchFamily="18" charset="0"/>
                  </a:rPr>
                  <a:t>als Ungleichheitsaversionsparameter interpretiert werden:</a:t>
                </a:r>
              </a:p>
              <a:p>
                <a:pPr lvl="1"/>
                <a:endParaRPr lang="de-DE" sz="2000" dirty="0">
                  <a:latin typeface="Times New Roman" panose="02020603050405020304" pitchFamily="18" charset="0"/>
                  <a:cs typeface="Times New Roman" panose="02020603050405020304" pitchFamily="18" charset="0"/>
                </a:endParaRPr>
              </a:p>
              <a:p>
                <a:pPr lvl="1"/>
                <a14:m>
                  <m:oMath xmlns:m="http://schemas.openxmlformats.org/officeDocument/2006/math">
                    <m:r>
                      <m:rPr>
                        <m:sty m:val="p"/>
                      </m:rPr>
                      <a:rPr lang="el-GR" sz="2000" i="1" dirty="0" smtClean="0">
                        <a:latin typeface="Cambria Math" panose="02040503050406030204" pitchFamily="18" charset="0"/>
                        <a:cs typeface="Times New Roman" panose="02020603050405020304" pitchFamily="18" charset="0"/>
                      </a:rPr>
                      <m:t>ρ</m:t>
                    </m:r>
                    <m:r>
                      <a:rPr lang="de-DE" sz="2000" b="0" i="0" dirty="0" smtClean="0">
                        <a:latin typeface="Cambria Math" panose="02040503050406030204" pitchFamily="18" charset="0"/>
                        <a:cs typeface="Times New Roman" panose="02020603050405020304" pitchFamily="18" charset="0"/>
                      </a:rPr>
                      <m:t>=0</m:t>
                    </m:r>
                  </m:oMath>
                </a14:m>
                <a:r>
                  <a:rPr lang="de-DE" sz="2000" dirty="0">
                    <a:latin typeface="Times New Roman" panose="02020603050405020304" pitchFamily="18" charset="0"/>
                    <a:cs typeface="Times New Roman" panose="02020603050405020304" pitchFamily="18" charset="0"/>
                  </a:rPr>
                  <a:t>:	Utilitaristisch</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 </m:t>
                    </m:r>
                    <m:r>
                      <a:rPr lang="de-DE" sz="20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Rawls</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1</m:t>
                    </m:r>
                  </m:oMath>
                </a14:m>
                <a:r>
                  <a:rPr lang="de-DE" sz="2000" dirty="0">
                    <a:latin typeface="Times New Roman" panose="02020603050405020304" pitchFamily="18" charset="0"/>
                    <a:cs typeface="Times New Roman" panose="02020603050405020304" pitchFamily="18" charset="0"/>
                  </a:rPr>
                  <a:t>:	Nash</a:t>
                </a:r>
              </a:p>
              <a:p>
                <a:pPr lvl="1"/>
                <a:endParaRPr lang="de-DE" sz="2400" dirty="0">
                  <a:latin typeface="Times New Roman" panose="02020603050405020304" pitchFamily="18" charset="0"/>
                  <a:cs typeface="Times New Roman" panose="02020603050405020304" pitchFamily="18" charset="0"/>
                </a:endParaRPr>
              </a:p>
              <a:p>
                <a:pPr lvl="1"/>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4641787"/>
              </a:xfrm>
              <a:prstGeom prst="rect">
                <a:avLst/>
              </a:prstGeom>
              <a:blipFill>
                <a:blip r:embed="rId2"/>
                <a:stretch>
                  <a:fillRect l="-501" t="-1049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22540DF2-5BCE-4FD9-B068-1A56DA32037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026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pic>
        <p:nvPicPr>
          <p:cNvPr id="3" name="Grafik 2">
            <a:extLst>
              <a:ext uri="{FF2B5EF4-FFF2-40B4-BE49-F238E27FC236}">
                <a16:creationId xmlns:a16="http://schemas.microsoft.com/office/drawing/2014/main" id="{F793E866-6D65-413F-952E-541D357F142B}"/>
              </a:ext>
            </a:extLst>
          </p:cNvPr>
          <p:cNvPicPr>
            <a:picLocks noChangeAspect="1"/>
          </p:cNvPicPr>
          <p:nvPr/>
        </p:nvPicPr>
        <p:blipFill>
          <a:blip r:embed="rId2"/>
          <a:stretch>
            <a:fillRect/>
          </a:stretch>
        </p:blipFill>
        <p:spPr>
          <a:xfrm>
            <a:off x="6093492" y="533184"/>
            <a:ext cx="5661782" cy="3778911"/>
          </a:xfrm>
          <a:prstGeom prst="rect">
            <a:avLst/>
          </a:prstGeom>
        </p:spPr>
      </p:pic>
      <p:pic>
        <p:nvPicPr>
          <p:cNvPr id="4" name="Grafik 3">
            <a:extLst>
              <a:ext uri="{FF2B5EF4-FFF2-40B4-BE49-F238E27FC236}">
                <a16:creationId xmlns:a16="http://schemas.microsoft.com/office/drawing/2014/main" id="{7B550355-FFBB-403B-B31E-409E6F45026C}"/>
              </a:ext>
            </a:extLst>
          </p:cNvPr>
          <p:cNvPicPr>
            <a:picLocks noChangeAspect="1"/>
          </p:cNvPicPr>
          <p:nvPr/>
        </p:nvPicPr>
        <p:blipFill>
          <a:blip r:embed="rId3"/>
          <a:stretch>
            <a:fillRect/>
          </a:stretch>
        </p:blipFill>
        <p:spPr>
          <a:xfrm>
            <a:off x="412662" y="533184"/>
            <a:ext cx="5869780" cy="3817053"/>
          </a:xfrm>
          <a:prstGeom prst="rect">
            <a:avLst/>
          </a:prstGeom>
        </p:spPr>
      </p:pic>
      <p:sp>
        <p:nvSpPr>
          <p:cNvPr id="5" name="Textfeld 4">
            <a:extLst>
              <a:ext uri="{FF2B5EF4-FFF2-40B4-BE49-F238E27FC236}">
                <a16:creationId xmlns:a16="http://schemas.microsoft.com/office/drawing/2014/main" id="{129DABC1-DD59-4246-B350-B452AF7762BD}"/>
              </a:ext>
            </a:extLst>
          </p:cNvPr>
          <p:cNvSpPr txBox="1"/>
          <p:nvPr/>
        </p:nvSpPr>
        <p:spPr>
          <a:xfrm>
            <a:off x="2638874" y="381089"/>
            <a:ext cx="1441420"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Utilitaristisch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867031" y="304033"/>
            <a:ext cx="761747"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Rawls</a:t>
            </a:r>
          </a:p>
        </p:txBody>
      </p:sp>
      <p:sp>
        <p:nvSpPr>
          <p:cNvPr id="7" name="Rechteck 6">
            <a:extLst>
              <a:ext uri="{FF2B5EF4-FFF2-40B4-BE49-F238E27FC236}">
                <a16:creationId xmlns:a16="http://schemas.microsoft.com/office/drawing/2014/main" id="{0E149260-9896-47B2-A87B-F4EA1EE7CE43}"/>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08248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sp>
        <p:nvSpPr>
          <p:cNvPr id="5" name="Textfeld 4">
            <a:extLst>
              <a:ext uri="{FF2B5EF4-FFF2-40B4-BE49-F238E27FC236}">
                <a16:creationId xmlns:a16="http://schemas.microsoft.com/office/drawing/2014/main" id="{129DABC1-DD59-4246-B350-B452AF7762BD}"/>
              </a:ext>
            </a:extLst>
          </p:cNvPr>
          <p:cNvSpPr txBox="1"/>
          <p:nvPr/>
        </p:nvSpPr>
        <p:spPr>
          <a:xfrm>
            <a:off x="2638874" y="483961"/>
            <a:ext cx="65915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Nash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462994" y="406905"/>
            <a:ext cx="12618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Isoelastisch</a:t>
            </a:r>
            <a:endParaRPr lang="de-DE"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07C18B29-3ED7-4AB1-AFE4-C2271ABD100E}"/>
              </a:ext>
            </a:extLst>
          </p:cNvPr>
          <p:cNvPicPr>
            <a:picLocks noChangeAspect="1"/>
          </p:cNvPicPr>
          <p:nvPr/>
        </p:nvPicPr>
        <p:blipFill>
          <a:blip r:embed="rId2"/>
          <a:stretch>
            <a:fillRect/>
          </a:stretch>
        </p:blipFill>
        <p:spPr>
          <a:xfrm>
            <a:off x="875249" y="810584"/>
            <a:ext cx="4502868" cy="3464169"/>
          </a:xfrm>
          <a:prstGeom prst="rect">
            <a:avLst/>
          </a:prstGeom>
        </p:spPr>
      </p:pic>
      <p:pic>
        <p:nvPicPr>
          <p:cNvPr id="6" name="Grafik 5">
            <a:extLst>
              <a:ext uri="{FF2B5EF4-FFF2-40B4-BE49-F238E27FC236}">
                <a16:creationId xmlns:a16="http://schemas.microsoft.com/office/drawing/2014/main" id="{531B60F5-5203-4F6E-A7D4-8C795D18D064}"/>
              </a:ext>
            </a:extLst>
          </p:cNvPr>
          <p:cNvPicPr>
            <a:picLocks noChangeAspect="1"/>
          </p:cNvPicPr>
          <p:nvPr/>
        </p:nvPicPr>
        <p:blipFill>
          <a:blip r:embed="rId3"/>
          <a:stretch>
            <a:fillRect/>
          </a:stretch>
        </p:blipFill>
        <p:spPr>
          <a:xfrm>
            <a:off x="6105523" y="853292"/>
            <a:ext cx="4746961" cy="3445375"/>
          </a:xfrm>
          <a:prstGeom prst="rect">
            <a:avLst/>
          </a:prstGeom>
        </p:spPr>
      </p:pic>
      <p:sp>
        <p:nvSpPr>
          <p:cNvPr id="7" name="Rechteck 6">
            <a:extLst>
              <a:ext uri="{FF2B5EF4-FFF2-40B4-BE49-F238E27FC236}">
                <a16:creationId xmlns:a16="http://schemas.microsoft.com/office/drawing/2014/main" id="{0B173A9C-7B20-4C44-A683-97319B93D06B}"/>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1347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Konzept der Fairness</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2716734"/>
          </a:xfrm>
          <a:prstGeom prst="rect">
            <a:avLst/>
          </a:prstGeom>
          <a:noFill/>
        </p:spPr>
        <p:txBody>
          <a:bodyPr wrap="square" rtlCol="0">
            <a:noAutofit/>
          </a:bodyPr>
          <a:lstStyle/>
          <a:p>
            <a:pPr marL="342900"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In der Ökonomie gehen wir grundsätzlich unterschiedlichen Präferenzen der Individuen aus.</a:t>
            </a:r>
          </a:p>
          <a:p>
            <a:pPr marL="800100" lvl="1"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Damit werden Individuen ein und dasselbe Güterbündel in der Regel unterschiedlich bewerten.</a:t>
            </a:r>
          </a:p>
          <a:p>
            <a:pPr marL="1257300" lvl="2"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Daraus erwächst ein grundsätzliches Problem in der Formulierung eines Konzepts für Gerechtigkeit: Wie soll man das Für und Wider gegeneinander aufwiegen?</a:t>
            </a:r>
          </a:p>
          <a:p>
            <a:pPr marL="1714500" lvl="3"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Die dargestellten sozialen Wohlfahrtsfunktionen unterstellen immer eine gewisse Art der Aggregation der individuellen Präferenzen, die das Problem der unterschiedlichen Bewertungen letztlich aber nicht lösen können.</a:t>
            </a:r>
          </a:p>
          <a:p>
            <a:pPr marL="2171700" lvl="4"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Einen Ausweg aus diesem Dilemma bietet das Konzept der Fairness:</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5C4DE82-FAFF-46BB-8B5F-733ABADC611B}"/>
              </a:ext>
            </a:extLst>
          </p:cNvPr>
          <p:cNvSpPr/>
          <p:nvPr/>
        </p:nvSpPr>
        <p:spPr>
          <a:xfrm>
            <a:off x="8684576" y="424692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81CE25C3-5285-45B9-9E7A-1C26ED660F49}"/>
              </a:ext>
            </a:extLst>
          </p:cNvPr>
          <p:cNvSpPr txBox="1"/>
          <p:nvPr/>
        </p:nvSpPr>
        <p:spPr>
          <a:xfrm>
            <a:off x="19049" y="3188368"/>
            <a:ext cx="8646478" cy="3323987"/>
          </a:xfrm>
          <a:prstGeom prst="rect">
            <a:avLst/>
          </a:prstGeom>
          <a:noFill/>
        </p:spPr>
        <p:txBody>
          <a:bodyPr wrap="square">
            <a:spAutoFit/>
          </a:bodyPr>
          <a:lstStyle/>
          <a:p>
            <a:r>
              <a:rPr lang="de-DE" sz="1800" dirty="0">
                <a:latin typeface="Times New Roman" panose="02020603050405020304" pitchFamily="18" charset="0"/>
                <a:cs typeface="Times New Roman" panose="02020603050405020304" pitchFamily="18" charset="0"/>
              </a:rPr>
              <a:t>Definition 1: Wenn Individuum A das Güterbündel von B dem eigenen vorzieht, so sagt man: A beneidet B. </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2: Eine Allokation wird dann als gerecht bezeichnet, wenn kein Individuum ein anderes Individuum beneidet.</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3: Eine Allokation, die sowohl gerecht, als auch </a:t>
            </a:r>
            <a:r>
              <a:rPr lang="de-DE" sz="1800" dirty="0" err="1">
                <a:latin typeface="Times New Roman" panose="02020603050405020304" pitchFamily="18" charset="0"/>
                <a:cs typeface="Times New Roman" panose="02020603050405020304" pitchFamily="18" charset="0"/>
              </a:rPr>
              <a:t>pareto</a:t>
            </a:r>
            <a:r>
              <a:rPr lang="de-DE" sz="1800" dirty="0">
                <a:latin typeface="Times New Roman" panose="02020603050405020304" pitchFamily="18" charset="0"/>
                <a:cs typeface="Times New Roman" panose="02020603050405020304" pitchFamily="18" charset="0"/>
              </a:rPr>
              <a:t>-effizient ist, bezeichnet man als fair.</a:t>
            </a:r>
          </a:p>
          <a:p>
            <a:endParaRPr lang="de-DE" sz="1000" dirty="0">
              <a:latin typeface="Times New Roman" panose="02020603050405020304" pitchFamily="18" charset="0"/>
              <a:cs typeface="Times New Roman" panose="02020603050405020304" pitchFamily="18" charset="0"/>
            </a:endParaRPr>
          </a:p>
          <a:p>
            <a:r>
              <a:rPr lang="de-DE" sz="1000" dirty="0">
                <a:latin typeface="Times New Roman" panose="02020603050405020304" pitchFamily="18" charset="0"/>
                <a:cs typeface="Times New Roman" panose="02020603050405020304" pitchFamily="18" charset="0"/>
              </a:rPr>
              <a:t>1) Varian, H.L. (1975), </a:t>
            </a:r>
            <a:r>
              <a:rPr lang="en-US" sz="1000" dirty="0">
                <a:latin typeface="Times New Roman" panose="02020603050405020304" pitchFamily="18" charset="0"/>
                <a:cs typeface="Times New Roman" panose="02020603050405020304" pitchFamily="18" charset="0"/>
              </a:rPr>
              <a:t>Distributive justice, welfare economics, and the theory of fairness, Journal of Philosophy and Public Affairs 4,223-247.</a:t>
            </a:r>
          </a:p>
          <a:p>
            <a:r>
              <a:rPr lang="en-US" sz="1000" dirty="0">
                <a:latin typeface="Times New Roman" panose="02020603050405020304" pitchFamily="18" charset="0"/>
                <a:cs typeface="Times New Roman" panose="02020603050405020304" pitchFamily="18" charset="0"/>
              </a:rPr>
              <a:t>    </a:t>
            </a:r>
            <a:r>
              <a:rPr lang="de-DE" sz="1000" dirty="0">
                <a:latin typeface="Times New Roman" panose="02020603050405020304" pitchFamily="18" charset="0"/>
                <a:cs typeface="Times New Roman" panose="02020603050405020304" pitchFamily="18" charset="0"/>
              </a:rPr>
              <a:t>Varian, H.L. (1976), </a:t>
            </a:r>
            <a:r>
              <a:rPr lang="en-US" sz="1000" dirty="0">
                <a:latin typeface="Times New Roman" panose="02020603050405020304" pitchFamily="18" charset="0"/>
                <a:cs typeface="Times New Roman" panose="02020603050405020304" pitchFamily="18" charset="0"/>
              </a:rPr>
              <a:t>Two problems in the theory of fairness</a:t>
            </a:r>
            <a:r>
              <a:rPr lang="de-DE"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Journal of Public Economics Volume 5, Issues 3–4, April–May 1976, Pages 249-260 </a:t>
            </a:r>
          </a:p>
          <a:p>
            <a:pPr marL="457200" indent="-457200">
              <a:buAutoNum type="arabicParenR"/>
            </a:pPr>
            <a:endParaRPr lang="en-US" sz="1800" dirty="0">
              <a:latin typeface="Times New Roman" panose="02020603050405020304" pitchFamily="18" charset="0"/>
              <a:cs typeface="Times New Roman" panose="02020603050405020304" pitchFamily="18" charset="0"/>
            </a:endParaRPr>
          </a:p>
          <a:p>
            <a:endParaRPr lang="de-DE"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597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Arrow – Unmöglichkeitstheorem</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56758"/>
            <a:ext cx="12172951" cy="5082363"/>
          </a:xfrm>
          <a:prstGeom prst="rect">
            <a:avLst/>
          </a:prstGeom>
          <a:noFill/>
        </p:spPr>
        <p:txBody>
          <a:bodyPr wrap="square" rtlCol="0">
            <a:noAutofit/>
          </a:bodyPr>
          <a:lstStyle/>
          <a:p>
            <a:r>
              <a:rPr lang="en-US" sz="2400" dirty="0" err="1">
                <a:latin typeface="Times New Roman" panose="02020603050405020304" pitchFamily="18" charset="0"/>
                <a:cs typeface="Times New Roman" panose="02020603050405020304" pitchFamily="18" charset="0"/>
              </a:rPr>
              <a:t>Kann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dem </a:t>
            </a:r>
            <a:r>
              <a:rPr lang="en-US" sz="2400" dirty="0" err="1">
                <a:latin typeface="Times New Roman" panose="02020603050405020304" pitchFamily="18" charset="0"/>
                <a:cs typeface="Times New Roman" panose="02020603050405020304" pitchFamily="18" charset="0"/>
              </a:rPr>
              <a:t>Paretokriterium</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weiterer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sinnvoller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Eigenschaften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soziale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Wohlfahrtsfunktion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abgeleitet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werden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Vollständigkeit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stellt</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verknüpft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über</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denkbaren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Kombinationen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individueller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Präferenzordnungen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zu</a:t>
            </a:r>
            <a:r>
              <a:rPr lang="en-US" sz="2000" dirty="0">
                <a:latin typeface="Times New Roman" panose="02020603050405020304" pitchFamily="18" charset="0"/>
                <a:cs typeface="Times New Roman" panose="02020603050405020304" pitchFamily="18" charset="0"/>
              </a:rPr>
              <a:t> Relation </a:t>
            </a:r>
            <a:r>
              <a:rPr lang="en-US" sz="2000" dirty="0" err="1">
                <a:latin typeface="Times New Roman" panose="02020603050405020304" pitchFamily="18" charset="0"/>
                <a:cs typeface="Times New Roman" panose="02020603050405020304" pitchFamily="18" charset="0"/>
              </a:rPr>
              <a:t>zueinander</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 (</a:t>
            </a:r>
            <a:r>
              <a:rPr lang="en-US" sz="2000" dirty="0" err="1">
                <a:latin typeface="Times New Roman" panose="02020603050405020304" pitchFamily="18" charset="0"/>
                <a:cs typeface="Times New Roman" panose="02020603050405020304" pitchFamily="18" charset="0"/>
              </a:rPr>
              <a:t>Transitivität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ist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transitiv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bzgl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Vergleichs</a:t>
            </a:r>
            <a:r>
              <a:rPr lang="en-US" sz="2000" dirty="0">
                <a:latin typeface="Times New Roman" panose="02020603050405020304" pitchFamily="18" charset="0"/>
                <a:cs typeface="Times New Roman" panose="02020603050405020304" pitchFamily="18" charset="0"/>
              </a:rPr>
              <a:t> von </a:t>
            </a:r>
            <a:r>
              <a:rPr lang="en-US" sz="2000" dirty="0" err="1">
                <a:latin typeface="Times New Roman" panose="02020603050405020304" pitchFamily="18" charset="0"/>
                <a:cs typeface="Times New Roman" panose="02020603050405020304" pitchFamily="18" charset="0"/>
              </a:rPr>
              <a:t>drei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 (</a:t>
            </a:r>
            <a:r>
              <a:rPr lang="en-US" sz="1600" dirty="0" err="1">
                <a:latin typeface="Times New Roman" panose="02020603050405020304" pitchFamily="18" charset="0"/>
                <a:cs typeface="Times New Roman" panose="02020603050405020304" pitchFamily="18" charset="0"/>
              </a:rPr>
              <a:t>schwaches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Paretoprinzip</a:t>
            </a:r>
            <a:r>
              <a:rPr lang="en-US" sz="2000" dirty="0">
                <a:latin typeface="Times New Roman" panose="02020603050405020304" pitchFamily="18" charset="0"/>
                <a:cs typeface="Times New Roman" panose="02020603050405020304" pitchFamily="18" charset="0"/>
              </a:rPr>
              <a:t>):	Falls </a:t>
            </a:r>
            <a:r>
              <a:rPr lang="en-US" sz="2000" dirty="0" err="1">
                <a:latin typeface="Times New Roman" panose="02020603050405020304" pitchFamily="18" charset="0"/>
                <a:cs typeface="Times New Roman" panose="02020603050405020304" pitchFamily="18" charset="0"/>
              </a:rPr>
              <a:t>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anderen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vorgezogen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wird</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dies </a:t>
            </a:r>
            <a:r>
              <a:rPr lang="en-US" sz="2000" dirty="0" err="1">
                <a:latin typeface="Times New Roman" panose="02020603050405020304" pitchFamily="18" charset="0"/>
                <a:cs typeface="Times New Roman" panose="02020603050405020304" pitchFamily="18" charset="0"/>
              </a:rPr>
              <a:t>auch</a:t>
            </a:r>
            <a:r>
              <a:rPr lang="en-US" sz="2000" dirty="0">
                <a:latin typeface="Times New Roman" panose="02020603050405020304" pitchFamily="18" charset="0"/>
                <a:cs typeface="Times New Roman" panose="02020603050405020304" pitchFamily="18" charset="0"/>
              </a:rPr>
              <a:t> die Gesellschaft tun.</a:t>
            </a:r>
          </a:p>
          <a:p>
            <a:r>
              <a:rPr lang="en-US" sz="2000" dirty="0">
                <a:latin typeface="Times New Roman" panose="02020603050405020304" pitchFamily="18" charset="0"/>
                <a:cs typeface="Times New Roman" panose="02020603050405020304" pitchFamily="18" charset="0"/>
              </a:rPr>
              <a:t>D (</a:t>
            </a:r>
            <a:r>
              <a:rPr lang="en-US" sz="2000" dirty="0" err="1">
                <a:latin typeface="Times New Roman" panose="02020603050405020304" pitchFamily="18" charset="0"/>
                <a:cs typeface="Times New Roman" panose="02020603050405020304" pitchFamily="18" charset="0"/>
              </a:rPr>
              <a:t>Keine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Diktatur</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nicht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bestimmt</a:t>
            </a:r>
            <a:r>
              <a:rPr lang="en-US" sz="2000" dirty="0">
                <a:latin typeface="Times New Roman" panose="02020603050405020304" pitchFamily="18" charset="0"/>
                <a:cs typeface="Times New Roman" panose="02020603050405020304" pitchFamily="18" charset="0"/>
              </a:rPr>
              <a:t> sein.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 (</a:t>
            </a:r>
            <a:r>
              <a:rPr lang="en-US" sz="2000" dirty="0" err="1">
                <a:latin typeface="Times New Roman" panose="02020603050405020304" pitchFamily="18" charset="0"/>
                <a:cs typeface="Times New Roman" panose="02020603050405020304" pitchFamily="18" charset="0"/>
              </a:rPr>
              <a:t>Unabhängigkeit</a:t>
            </a:r>
            <a:r>
              <a:rPr lang="en-US"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W sollte die Anordnung zweier Alternativen nicht von</a:t>
            </a:r>
          </a:p>
          <a:p>
            <a:r>
              <a:rPr lang="de-DE" sz="2000" dirty="0">
                <a:latin typeface="Times New Roman" panose="02020603050405020304" pitchFamily="18" charset="0"/>
                <a:cs typeface="Times New Roman" panose="02020603050405020304" pitchFamily="18" charset="0"/>
              </a:rPr>
              <a:t>			irrelevanten sonstigen Alternativen abhängig machen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1) Arrow, K. J.: Social Choice and Individual Values, New York et al., 1951 (2.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1963)</a:t>
            </a:r>
            <a:endParaRPr lang="de-DE" sz="16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DF721FCB-7D03-4A89-97EB-75DB90956AC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A04A63E0-B4BE-43A5-8672-06786D0723D7}"/>
              </a:ext>
            </a:extLst>
          </p:cNvPr>
          <p:cNvSpPr txBox="1"/>
          <p:nvPr/>
        </p:nvSpPr>
        <p:spPr>
          <a:xfrm>
            <a:off x="1122680" y="5340024"/>
            <a:ext cx="6146800" cy="769441"/>
          </a:xfrm>
          <a:prstGeom prst="rect">
            <a:avLst/>
          </a:prstGeom>
          <a:noFill/>
        </p:spPr>
        <p:txBody>
          <a:bodyPr wrap="square">
            <a:spAutoFit/>
          </a:bodyPr>
          <a:lstStyle/>
          <a:p>
            <a:pPr algn="ctr"/>
            <a:r>
              <a:rPr lang="en-US" sz="2200" b="1" dirty="0" err="1">
                <a:latin typeface="Times New Roman" panose="02020603050405020304" pitchFamily="18" charset="0"/>
                <a:cs typeface="Times New Roman" panose="02020603050405020304" pitchFamily="18" charset="0"/>
              </a:rPr>
              <a:t>Unter</a:t>
            </a:r>
            <a:r>
              <a:rPr lang="en-US" sz="2200" b="1" dirty="0">
                <a:latin typeface="Times New Roman" panose="02020603050405020304" pitchFamily="18" charset="0"/>
                <a:cs typeface="Times New Roman" panose="02020603050405020304" pitchFamily="18" charset="0"/>
              </a:rPr>
              <a:t> VTPDI </a:t>
            </a:r>
            <a:r>
              <a:rPr lang="en-US" sz="2200" b="1" dirty="0" err="1">
                <a:latin typeface="Times New Roman" panose="02020603050405020304" pitchFamily="18" charset="0"/>
                <a:cs typeface="Times New Roman" panose="02020603050405020304" pitchFamily="18" charset="0"/>
              </a:rPr>
              <a:t>ist</a:t>
            </a:r>
            <a:r>
              <a:rPr lang="en-US" sz="2200" b="1" dirty="0">
                <a:latin typeface="Times New Roman" panose="02020603050405020304" pitchFamily="18" charset="0"/>
                <a:cs typeface="Times New Roman" panose="02020603050405020304" pitchFamily="18" charset="0"/>
              </a:rPr>
              <a:t> es </a:t>
            </a:r>
            <a:r>
              <a:rPr lang="en-US" sz="2200" b="1" dirty="0" err="1">
                <a:latin typeface="Times New Roman" panose="02020603050405020304" pitchFamily="18" charset="0"/>
                <a:cs typeface="Times New Roman" panose="02020603050405020304" pitchFamily="18" charset="0"/>
              </a:rPr>
              <a:t>nicht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möglich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eine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soziale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Wohlfahrtsfunktion</a:t>
            </a:r>
            <a:r>
              <a:rPr lang="en-US" sz="2200" b="1" dirty="0">
                <a:latin typeface="Times New Roman" panose="02020603050405020304" pitchFamily="18" charset="0"/>
                <a:cs typeface="Times New Roman" panose="02020603050405020304" pitchFamily="18" charset="0"/>
              </a:rPr>
              <a:t> W </a:t>
            </a:r>
            <a:r>
              <a:rPr lang="en-US" sz="2200" b="1" dirty="0" err="1">
                <a:latin typeface="Times New Roman" panose="02020603050405020304" pitchFamily="18" charset="0"/>
                <a:cs typeface="Times New Roman" panose="02020603050405020304" pitchFamily="18" charset="0"/>
              </a:rPr>
              <a:t>zu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definieren</a:t>
            </a:r>
            <a:endParaRPr lang="en-US" sz="2200" b="1"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8651F814-875E-43B4-9DFB-523541D1BA3B}"/>
              </a:ext>
            </a:extLst>
          </p:cNvPr>
          <p:cNvSpPr txBox="1"/>
          <p:nvPr/>
        </p:nvSpPr>
        <p:spPr>
          <a:xfrm>
            <a:off x="817880" y="5539121"/>
            <a:ext cx="431800" cy="369332"/>
          </a:xfrm>
          <a:prstGeom prst="rect">
            <a:avLst/>
          </a:prstGeom>
          <a:noFill/>
        </p:spPr>
        <p:txBody>
          <a:bodyPr wrap="square">
            <a:spAutoFit/>
          </a:bodyPr>
          <a:lstStyle/>
          <a:p>
            <a:r>
              <a:rPr lang="en-US"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776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1386036"/>
            <a:ext cx="8503920"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5FB96DFC-F060-BC42-BA65-C05E15835D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2899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271672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AB6F6E30-3884-7F68-8CDE-9F5E619233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A478516D-C00D-58FD-6C9A-4E6EA1F3AECF}"/>
              </a:ext>
            </a:extLst>
          </p:cNvPr>
          <p:cNvSpPr txBox="1"/>
          <p:nvPr/>
        </p:nvSpPr>
        <p:spPr>
          <a:xfrm>
            <a:off x="0" y="3178245"/>
            <a:ext cx="8686800" cy="3477875"/>
          </a:xfrm>
          <a:prstGeom prst="rect">
            <a:avLst/>
          </a:prstGeom>
          <a:noFill/>
        </p:spPr>
        <p:txBody>
          <a:bodyPr wrap="square">
            <a:spAutoFit/>
          </a:bodyPr>
          <a:lstStyle/>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In den Wirtschaftswissenschaften wird in Modellen der benevolente Diktator häufig als Benchmark für die First-Best-Lösung verwendet. </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52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86675"/>
            <a:ext cx="12172951" cy="3034046"/>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a:latin typeface="Times New Roman" panose="02020603050405020304" pitchFamily="18" charset="0"/>
                <a:cs typeface="Times New Roman" panose="02020603050405020304" pitchFamily="18" charset="0"/>
              </a:rPr>
              <a:t>est</a:t>
            </a:r>
            <a:r>
              <a:rPr lang="de-DE" sz="1900"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665F0054-6658-350D-B308-0642D7A11D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C00AC619-182A-1017-59AD-E9FECC52C197}"/>
              </a:ext>
            </a:extLst>
          </p:cNvPr>
          <p:cNvSpPr txBox="1"/>
          <p:nvPr/>
        </p:nvSpPr>
        <p:spPr>
          <a:xfrm>
            <a:off x="0" y="3155886"/>
            <a:ext cx="8869680" cy="3600986"/>
          </a:xfrm>
          <a:prstGeom prst="rect">
            <a:avLst/>
          </a:prstGeom>
          <a:noFill/>
        </p:spPr>
        <p:txBody>
          <a:bodyPr wrap="square">
            <a:spAutoFit/>
          </a:bodyPr>
          <a:lstStyle/>
          <a:p>
            <a:pPr marL="342900" indent="-342900">
              <a:buFont typeface="Arial" panose="020B0604020202020204" pitchFamily="34" charset="0"/>
              <a:buChar char="•"/>
            </a:pPr>
            <a:r>
              <a:rPr lang="de-DE" sz="190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Selbstliebe (amour de soi): Zum Überleben bezieht der Mensch sich nur auf sich selbst </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Mitleid (pitié): Das Individuum kann ein anderes Individuum nicht leiden sehen</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Perfektibilität (perfectibilité): Das Individuum kann sich selbst vervollkommnen                        </a:t>
            </a:r>
          </a:p>
          <a:p>
            <a:pPr lvl="2"/>
            <a:r>
              <a:rPr lang="fr-FR" sz="1900">
                <a:latin typeface="Times New Roman" panose="02020603050405020304" pitchFamily="18" charset="0"/>
                <a:cs typeface="Times New Roman" panose="02020603050405020304" pitchFamily="18" charset="0"/>
              </a:rPr>
              <a:t>Erst durch die Selbsterkenntnis verlässt er diesen Zustand. Das Streben nach Eigentum, wird dabei allerdings als Übel betrachtet.                                                                                                                                                                          (Discours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92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t>
            </a:r>
            <a:r>
              <a:rPr lang="de-DE" sz="2400">
                <a:latin typeface="Times New Roman" panose="02020603050405020304" pitchFamily="18" charset="0"/>
                <a:cs typeface="Times New Roman" panose="02020603050405020304" pitchFamily="18" charset="0"/>
              </a:rPr>
              <a:t>aufgrund rationalen</a:t>
            </a:r>
          </a:p>
          <a:p>
            <a:r>
              <a:rPr lang="de-DE" sz="2400">
                <a:latin typeface="Times New Roman" panose="02020603050405020304" pitchFamily="18" charset="0"/>
                <a:cs typeface="Times New Roman" panose="02020603050405020304" pitchFamily="18" charset="0"/>
              </a:rPr>
              <a:t>    Verhaltens </a:t>
            </a:r>
            <a:r>
              <a:rPr lang="de-DE" sz="2400" dirty="0">
                <a:latin typeface="Times New Roman" panose="02020603050405020304" pitchFamily="18" charset="0"/>
                <a:cs typeface="Times New Roman" panose="02020603050405020304" pitchFamily="18" charset="0"/>
              </a:rPr>
              <a:t>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BF5009C2-3CF3-0045-3277-D34344AD9F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605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71756" y="45840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verbleibt die Gleichverteilung (2,2), die dieses Problem aufgrund der Symmetrie nicht hat.</a:t>
            </a:r>
          </a:p>
          <a:p>
            <a:pPr marL="342900" indent="-342900">
              <a:buFont typeface="Wingdings" panose="05000000000000000000" pitchFamily="2" charset="2"/>
              <a:buChar char="§"/>
            </a:pPr>
            <a:endParaRPr lang="de-DE"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Vgl.		– der gerechte Mechanismus zur </a:t>
            </a:r>
            <a:r>
              <a:rPr lang="de-DE" sz="2000">
                <a:latin typeface="Times New Roman" panose="02020603050405020304" pitchFamily="18" charset="0"/>
                <a:cs typeface="Times New Roman" panose="02020603050405020304" pitchFamily="18" charset="0"/>
              </a:rPr>
              <a:t>Zweiteilung einesButterbrots</a:t>
            </a:r>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Parabel aus 1001 Nacht: Zwei Prinzen </a:t>
            </a:r>
            <a:r>
              <a:rPr lang="de-DE" sz="2000">
                <a:latin typeface="Times New Roman" panose="02020603050405020304" pitchFamily="18" charset="0"/>
                <a:cs typeface="Times New Roman" panose="02020603050405020304" pitchFamily="18" charset="0"/>
              </a:rPr>
              <a:t>müssen das Problem lösen,</a:t>
            </a:r>
          </a:p>
          <a:p>
            <a:r>
              <a:rPr lang="de-DE" sz="2000">
                <a:latin typeface="Times New Roman" panose="02020603050405020304" pitchFamily="18" charset="0"/>
                <a:cs typeface="Times New Roman" panose="02020603050405020304" pitchFamily="18" charset="0"/>
              </a:rPr>
              <a:t>                                dass derjenige die </a:t>
            </a:r>
            <a:r>
              <a:rPr lang="de-DE" sz="2000" dirty="0">
                <a:latin typeface="Times New Roman" panose="02020603050405020304" pitchFamily="18" charset="0"/>
                <a:cs typeface="Times New Roman" panose="02020603050405020304" pitchFamily="18" charset="0"/>
              </a:rPr>
              <a:t>Prinzessin heiraten darf, dessen </a:t>
            </a:r>
            <a:r>
              <a:rPr lang="de-DE" sz="2000">
                <a:latin typeface="Times New Roman" panose="02020603050405020304" pitchFamily="18" charset="0"/>
                <a:cs typeface="Times New Roman" panose="02020603050405020304" pitchFamily="18" charset="0"/>
              </a:rPr>
              <a:t>Pferd bei</a:t>
            </a:r>
          </a:p>
          <a:p>
            <a:r>
              <a:rPr lang="de-DE" sz="2000">
                <a:latin typeface="Times New Roman" panose="02020603050405020304" pitchFamily="18" charset="0"/>
                <a:cs typeface="Times New Roman" panose="02020603050405020304" pitchFamily="18" charset="0"/>
              </a:rPr>
              <a:t>                                einem </a:t>
            </a:r>
            <a:r>
              <a:rPr lang="de-DE" sz="2000" dirty="0">
                <a:latin typeface="Times New Roman" panose="02020603050405020304" pitchFamily="18" charset="0"/>
                <a:cs typeface="Times New Roman" panose="02020603050405020304" pitchFamily="18" charset="0"/>
              </a:rPr>
              <a:t>Wettreiten der </a:t>
            </a:r>
            <a:r>
              <a:rPr lang="de-DE" sz="2000">
                <a:latin typeface="Times New Roman" panose="02020603050405020304" pitchFamily="18" charset="0"/>
                <a:cs typeface="Times New Roman" panose="02020603050405020304" pitchFamily="18" charset="0"/>
              </a:rPr>
              <a:t>beiden als letztes </a:t>
            </a:r>
            <a:r>
              <a:rPr lang="de-DE" sz="2000" dirty="0">
                <a:latin typeface="Times New Roman" panose="02020603050405020304" pitchFamily="18" charset="0"/>
                <a:cs typeface="Times New Roman" panose="02020603050405020304" pitchFamily="18" charset="0"/>
              </a:rPr>
              <a:t>durchs Ziel geht</a:t>
            </a:r>
          </a:p>
        </p:txBody>
      </p:sp>
      <p:sp>
        <p:nvSpPr>
          <p:cNvPr id="2" name="Rechteck 1">
            <a:extLst>
              <a:ext uri="{FF2B5EF4-FFF2-40B4-BE49-F238E27FC236}">
                <a16:creationId xmlns:a16="http://schemas.microsoft.com/office/drawing/2014/main" id="{24F7CAF1-9869-FD27-EA69-B424D3AA12E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1761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a:t>
            </a:r>
            <a:r>
              <a:rPr lang="de-DE" sz="2400">
                <a:latin typeface="Times New Roman" panose="02020603050405020304" pitchFamily="18" charset="0"/>
                <a:cs typeface="Times New Roman" panose="02020603050405020304" pitchFamily="18" charset="0"/>
              </a:rPr>
              <a:t>solche institutionelle</a:t>
            </a:r>
          </a:p>
          <a:p>
            <a:r>
              <a:rPr lang="de-DE" sz="2400">
                <a:latin typeface="Times New Roman" panose="02020603050405020304" pitchFamily="18" charset="0"/>
                <a:cs typeface="Times New Roman" panose="02020603050405020304" pitchFamily="18" charset="0"/>
              </a:rPr>
              <a:t>Ordnung</a:t>
            </a:r>
            <a:r>
              <a:rPr lang="de-DE" sz="2400" dirty="0">
                <a:latin typeface="Times New Roman" panose="02020603050405020304" pitchFamily="18" charset="0"/>
                <a:cs typeface="Times New Roman" panose="02020603050405020304" pitchFamily="18" charset="0"/>
              </a:rPr>
              <a:t>, während der pure Marktprozess mit </a:t>
            </a:r>
            <a:r>
              <a:rPr lang="de-DE" sz="2400">
                <a:latin typeface="Times New Roman" panose="02020603050405020304" pitchFamily="18" charset="0"/>
                <a:cs typeface="Times New Roman" panose="02020603050405020304" pitchFamily="18" charset="0"/>
              </a:rPr>
              <a:t>dieser Institution</a:t>
            </a:r>
          </a:p>
          <a:p>
            <a:r>
              <a:rPr lang="de-DE" sz="2400">
                <a:latin typeface="Times New Roman" panose="02020603050405020304" pitchFamily="18" charset="0"/>
                <a:cs typeface="Times New Roman" panose="02020603050405020304" pitchFamily="18" charset="0"/>
              </a:rPr>
              <a:t>kompatibel </a:t>
            </a:r>
            <a:r>
              <a:rPr lang="de-DE" sz="2400" dirty="0">
                <a:latin typeface="Times New Roman" panose="02020603050405020304" pitchFamily="18" charset="0"/>
                <a:cs typeface="Times New Roman" panose="02020603050405020304" pitchFamily="18" charset="0"/>
              </a:rPr>
              <a:t>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
        <p:nvSpPr>
          <p:cNvPr id="2" name="Rechteck 1">
            <a:extLst>
              <a:ext uri="{FF2B5EF4-FFF2-40B4-BE49-F238E27FC236}">
                <a16:creationId xmlns:a16="http://schemas.microsoft.com/office/drawing/2014/main" id="{0CA41C7D-5F37-6D12-757F-94CD268C80D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1738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Zukünftige Entscheidungen und Implikation sind unüberschaubar und </a:t>
            </a:r>
            <a:r>
              <a:rPr lang="de-DE" sz="2000">
                <a:latin typeface="Times New Roman" panose="02020603050405020304" pitchFamily="18" charset="0"/>
                <a:cs typeface="Times New Roman" panose="02020603050405020304" pitchFamily="18" charset="0"/>
              </a:rPr>
              <a:t>damit ist</a:t>
            </a:r>
          </a:p>
          <a:p>
            <a:r>
              <a:rPr lang="de-DE" sz="2000">
                <a:latin typeface="Times New Roman" panose="02020603050405020304" pitchFamily="18" charset="0"/>
                <a:cs typeface="Times New Roman" panose="02020603050405020304" pitchFamily="18" charset="0"/>
              </a:rPr>
              <a:t>       der </a:t>
            </a:r>
            <a:r>
              <a:rPr lang="de-DE" sz="2000" dirty="0">
                <a:latin typeface="Times New Roman" panose="02020603050405020304" pitchFamily="18" charset="0"/>
                <a:cs typeface="Times New Roman" panose="02020603050405020304" pitchFamily="18" charset="0"/>
              </a:rPr>
              <a:t>institutionelle Aufbau nicht planbar und sollte das Prinzip von </a:t>
            </a:r>
            <a:r>
              <a:rPr lang="de-DE" sz="2000">
                <a:latin typeface="Times New Roman" panose="02020603050405020304" pitchFamily="18" charset="0"/>
                <a:cs typeface="Times New Roman" panose="02020603050405020304" pitchFamily="18" charset="0"/>
              </a:rPr>
              <a:t>Versuch und</a:t>
            </a:r>
          </a:p>
          <a:p>
            <a:r>
              <a:rPr lang="de-DE" sz="2000">
                <a:latin typeface="Times New Roman" panose="02020603050405020304" pitchFamily="18" charset="0"/>
                <a:cs typeface="Times New Roman" panose="02020603050405020304" pitchFamily="18" charset="0"/>
              </a:rPr>
              <a:t>       Irrtum</a:t>
            </a:r>
            <a:r>
              <a:rPr lang="de-DE" sz="2000" dirty="0">
                <a:latin typeface="Times New Roman" panose="02020603050405020304" pitchFamily="18" charset="0"/>
                <a:cs typeface="Times New Roman" panose="02020603050405020304" pitchFamily="18" charset="0"/>
              </a:rPr>
              <a:t>,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790B47D2-9B70-A47F-41AD-D721A342C2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6894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Wohlfahrtsordung</a:t>
            </a:r>
            <a:r>
              <a:rPr lang="de-DE" sz="2800" dirty="0">
                <a:latin typeface="Times New Roman" panose="02020603050405020304" pitchFamily="18" charset="0"/>
                <a:cs typeface="Times New Roman" panose="02020603050405020304" pitchFamily="18" charset="0"/>
              </a:rPr>
              <a:t> und Wohlfahrtsfunktion</a:t>
            </a:r>
            <a:r>
              <a:rPr lang="de-DE" sz="2800" baseline="30000" dirty="0">
                <a:latin typeface="Times New Roman" panose="020206030504050203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395306"/>
                <a:ext cx="8684576" cy="60673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Wohlfahrtsordnung (vgl. Präferenzen und Nutzenfunktion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𝑟</m:t>
                        </m:r>
                      </m:sub>
                    </m:sSub>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𝑟</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aus der Mikroökonomie): Der Menge der zulässigen Allokation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𝑋</m:t>
                    </m:r>
                    <m:r>
                      <a:rPr lang="de-DE" sz="2000" b="0" i="1" smtClean="0">
                        <a:latin typeface="Cambria Math" panose="02040503050406030204" pitchFamily="18" charset="0"/>
                        <a:cs typeface="Times New Roman" panose="02020603050405020304" pitchFamily="18" charset="0"/>
                      </a:rPr>
                      <m:t>=</m:t>
                    </m:r>
                    <m:sSub>
                      <m:sSubPr>
                        <m:ctrlPr>
                          <a:rPr lang="de-DE" sz="2000" b="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1</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2</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𝑛</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wird eine vollständige und </a:t>
                </a:r>
                <a:r>
                  <a:rPr lang="de-DE" sz="2000" dirty="0" err="1">
                    <a:latin typeface="Times New Roman" panose="02020603050405020304" pitchFamily="18" charset="0"/>
                    <a:cs typeface="Times New Roman" panose="02020603050405020304" pitchFamily="18" charset="0"/>
                  </a:rPr>
                  <a:t>transititve</a:t>
                </a:r>
                <a:r>
                  <a:rPr lang="de-DE" sz="2000" dirty="0">
                    <a:latin typeface="Times New Roman" panose="02020603050405020304" pitchFamily="18" charset="0"/>
                    <a:cs typeface="Times New Roman" panose="02020603050405020304" pitchFamily="18" charset="0"/>
                  </a:rPr>
                  <a:t> Relation „</a:t>
                </a:r>
                <a:r>
                  <a:rPr lang="de-DE" sz="2000" dirty="0">
                    <a:latin typeface="Cambria Math" panose="02040503050406030204" pitchFamily="18" charset="0"/>
                    <a:ea typeface="Cambria Math" panose="02040503050406030204" pitchFamily="18" charset="0"/>
                    <a:cs typeface="Times New Roman" panose="02020603050405020304" pitchFamily="18" charset="0"/>
                  </a:rPr>
                  <a:t>≽“ zu geordnet:</a:t>
                </a:r>
              </a:p>
              <a:p>
                <a:endParaRPr lang="de-DE" sz="2000" dirty="0">
                  <a:latin typeface="Cambria Math" panose="02040503050406030204" pitchFamily="18" charset="0"/>
                  <a:ea typeface="Cambria Math" panose="02040503050406030204" pitchFamily="18" charset="0"/>
                  <a:cs typeface="Times New Roman" panose="02020603050405020304" pitchFamily="18" charset="0"/>
                </a:endParaRPr>
              </a:p>
              <a:p>
                <a:pPr marL="914400" lvl="1" indent="-457200">
                  <a:buAutoNum type="arabicPeriod"/>
                </a:pPr>
                <a:r>
                  <a:rPr lang="de-DE" sz="2000" dirty="0">
                    <a:latin typeface="Cambria Math" panose="02040503050406030204" pitchFamily="18" charset="0"/>
                    <a:ea typeface="Cambria Math" panose="02040503050406030204" pitchFamily="18" charset="0"/>
                    <a:cs typeface="Times New Roman" panose="02020603050405020304" pitchFamily="18" charset="0"/>
                  </a:rPr>
                  <a:t>Vollständigkeit: 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oder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m:rPr>
                        <m:nor/>
                      </m:rPr>
                      <a:rPr lang="de-DE" sz="2000" dirty="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endParaRPr lang="de-DE" sz="2000" dirty="0">
                  <a:latin typeface="Times New Roman" panose="02020603050405020304" pitchFamily="18" charset="0"/>
                  <a:cs typeface="Times New Roman" panose="02020603050405020304" pitchFamily="18" charset="0"/>
                </a:endParaRPr>
              </a:p>
              <a:p>
                <a:pPr marL="914400" lvl="1" indent="-457200">
                  <a:buAutoNum type="arabicPeriod"/>
                </a:pPr>
                <a:r>
                  <a:rPr lang="de-DE" sz="2000" dirty="0">
                    <a:latin typeface="Times New Roman" panose="02020603050405020304" pitchFamily="18" charset="0"/>
                    <a:cs typeface="Times New Roman" panose="02020603050405020304" pitchFamily="18" charset="0"/>
                  </a:rPr>
                  <a:t>Transitivität: </a:t>
                </a:r>
                <a:r>
                  <a:rPr lang="de-DE" sz="2000" dirty="0">
                    <a:latin typeface="Cambria Math" panose="02040503050406030204" pitchFamily="18" charset="0"/>
                    <a:ea typeface="Cambria Math" panose="02040503050406030204" pitchFamily="18" charset="0"/>
                    <a:cs typeface="Times New Roman" panose="02020603050405020304" pitchFamily="18" charset="0"/>
                  </a:rPr>
                  <a:t>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a:rPr lang="de-DE" sz="2000" b="0" i="0" smtClean="0">
                        <a:latin typeface="Cambria Math" panose="02040503050406030204" pitchFamily="18" charset="0"/>
                        <a:cs typeface="Times New Roman" panose="02020603050405020304" pitchFamily="18" charset="0"/>
                      </a:rPr>
                      <m:t>,</m:t>
                    </m:r>
                  </m:oMath>
                </a14:m>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gilt,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dann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a:t>
                </a:r>
              </a:p>
              <a:p>
                <a:pPr marL="457200" indent="-457200">
                  <a:buAutoNum type="arabicPeriod"/>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Daraus kann unter gewissen Stetigkeitsannahmen und der Annahme der Abgeschlossenheit eine 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𝑊</m:t>
                        </m:r>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auf den rationalen Zahlen definiert werden, mit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i="1">
                        <a:latin typeface="Cambria Math" panose="02040503050406030204" pitchFamily="18" charset="0"/>
                        <a:cs typeface="Times New Roman" panose="02020603050405020304" pitchFamily="18" charset="0"/>
                      </a:rPr>
                      <m:t>)</m:t>
                    </m:r>
                  </m:oMath>
                </a14:m>
                <a:r>
                  <a:rPr lang="de-DE" sz="2000" dirty="0">
                    <a:latin typeface="Cambria Math" panose="02040503050406030204" pitchFamily="18" charset="0"/>
                    <a:ea typeface="Cambria Math" panose="020405030504060302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genau dann,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Zusammen mit den </a:t>
                </a:r>
                <a:r>
                  <a:rPr lang="de-DE" sz="2000" dirty="0" err="1">
                    <a:latin typeface="Times New Roman" panose="02020603050405020304" pitchFamily="18" charset="0"/>
                    <a:cs typeface="Times New Roman" panose="02020603050405020304" pitchFamily="18" charset="0"/>
                  </a:rPr>
                  <a:t>indivuellen</a:t>
                </a:r>
                <a:r>
                  <a:rPr lang="de-DE" sz="2000" dirty="0">
                    <a:latin typeface="Times New Roman" panose="02020603050405020304" pitchFamily="18" charset="0"/>
                    <a:cs typeface="Times New Roman" panose="02020603050405020304" pitchFamily="18" charset="0"/>
                  </a:rPr>
                  <a:t> Nutzenfunktionen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𝑟</m:t>
                        </m:r>
                      </m:sub>
                    </m:sSub>
                    <m:d>
                      <m:dPr>
                        <m:ctrlPr>
                          <a:rPr lang="de-DE" sz="2000" i="1" smtClean="0">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i="1">
                                <a:latin typeface="Cambria Math" panose="02040503050406030204" pitchFamily="18" charset="0"/>
                                <a:cs typeface="Times New Roman" panose="02020603050405020304" pitchFamily="18" charset="0"/>
                              </a:rPr>
                              <m:t>𝑟</m:t>
                            </m:r>
                          </m:sub>
                        </m:sSub>
                      </m:e>
                    </m:d>
                  </m:oMath>
                </a14:m>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läßt</a:t>
                </a:r>
                <a:r>
                  <a:rPr lang="de-DE" sz="2000" dirty="0">
                    <a:latin typeface="Times New Roman" panose="02020603050405020304" pitchFamily="18" charset="0"/>
                    <a:cs typeface="Times New Roman" panose="02020603050405020304" pitchFamily="18" charset="0"/>
                  </a:rPr>
                  <a:t> sich die Wohlfahrtsfunktion auch über den Nutzen definieren</a:t>
                </a:r>
              </a:p>
              <a:p>
                <a:r>
                  <a:rPr lang="de-DE" sz="2000" b="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W</m:t>
                    </m:r>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1,…,</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𝑛</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Bergson, A </a:t>
                </a:r>
                <a:r>
                  <a:rPr lang="en-US" sz="1600" i="1" dirty="0">
                    <a:latin typeface="Times New Roman" panose="02020603050405020304" pitchFamily="18" charset="0"/>
                    <a:cs typeface="Times New Roman" panose="02020603050405020304" pitchFamily="18" charset="0"/>
                  </a:rPr>
                  <a:t>A reformulation of certain aspects of welfare economics </a:t>
                </a:r>
                <a:r>
                  <a:rPr lang="en-US" sz="1600" dirty="0">
                    <a:latin typeface="Times New Roman" panose="02020603050405020304" pitchFamily="18" charset="0"/>
                    <a:cs typeface="Times New Roman" panose="02020603050405020304" pitchFamily="18" charset="0"/>
                  </a:rPr>
                  <a:t>(1938), The Quarterly Journal of Economics. 52, Nr. 2, S. 310–334</a:t>
                </a:r>
                <a:endParaRPr lang="de-DE" sz="16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395306"/>
                <a:ext cx="8684576" cy="6067387"/>
              </a:xfrm>
              <a:prstGeom prst="rect">
                <a:avLst/>
              </a:prstGeom>
              <a:blipFill>
                <a:blip r:embed="rId2"/>
                <a:stretch>
                  <a:fillRect l="-632" t="-603" r="-211" b="-170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6A70F048-1B01-48BA-93B3-45BA576B3635}"/>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05332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1828</Words>
  <Application>Microsoft Office PowerPoint</Application>
  <PresentationFormat>Breitbild</PresentationFormat>
  <Paragraphs>171</Paragraphs>
  <Slides>17</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17</vt:i4>
      </vt:variant>
    </vt:vector>
  </HeadingPairs>
  <TitlesOfParts>
    <vt:vector size="25" baseType="lpstr">
      <vt:lpstr>Arial</vt:lpstr>
      <vt:lpstr>Calibri</vt:lpstr>
      <vt:lpstr>Calibri Light</vt:lpstr>
      <vt:lpstr>Cambria Math</vt:lpstr>
      <vt:lpstr>Symbol</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477</cp:revision>
  <cp:lastPrinted>2022-03-02T23:29:14Z</cp:lastPrinted>
  <dcterms:created xsi:type="dcterms:W3CDTF">2019-02-11T10:45:01Z</dcterms:created>
  <dcterms:modified xsi:type="dcterms:W3CDTF">2023-03-28T09:54:24Z</dcterms:modified>
</cp:coreProperties>
</file>