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685" r:id="rId3"/>
    <p:sldId id="686" r:id="rId4"/>
    <p:sldId id="687" r:id="rId5"/>
    <p:sldId id="688" r:id="rId6"/>
    <p:sldId id="689" r:id="rId7"/>
    <p:sldId id="690" r:id="rId8"/>
    <p:sldId id="691" r:id="rId9"/>
    <p:sldId id="692" r:id="rId10"/>
    <p:sldId id="693" r:id="rId11"/>
    <p:sldId id="694" r:id="rId12"/>
    <p:sldId id="695" r:id="rId13"/>
    <p:sldId id="696" r:id="rId14"/>
    <p:sldId id="697" r:id="rId15"/>
    <p:sldId id="698" r:id="rId16"/>
    <p:sldId id="699" r:id="rId17"/>
    <p:sldId id="700" r:id="rId18"/>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28.03.2023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28.03.2023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28.03.2023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10.png"/><Relationship Id="rId2" Type="http://schemas.openxmlformats.org/officeDocument/2006/relationships/image" Target="../media/image30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2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3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4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9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737283"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768516"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4969042"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7661370"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7661370"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71872"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71872"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4338473"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1561935"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
        <p:nvSpPr>
          <p:cNvPr id="12" name="Rechteck 11">
            <a:extLst>
              <a:ext uri="{FF2B5EF4-FFF2-40B4-BE49-F238E27FC236}">
                <a16:creationId xmlns:a16="http://schemas.microsoft.com/office/drawing/2014/main" id="{EE536050-0EA6-47B3-81AD-172A5CA86F89}"/>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3890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811880"/>
                <a:ext cx="8684576" cy="5456861"/>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ctrlPr>
                          <a:rPr lang="pt-BR" sz="2000" b="0" i="1" smtClean="0">
                            <a:latin typeface="Cambria Math" panose="02040503050406030204" pitchFamily="18" charset="0"/>
                            <a:cs typeface="Times New Roman" panose="02020603050405020304" pitchFamily="18" charset="0"/>
                          </a:rPr>
                        </m:ctrlPr>
                      </m:naryPr>
                      <m:sub>
                        <m:r>
                          <m:rPr>
                            <m:brk m:alnAt="23"/>
                          </m:rPr>
                          <a:rPr lang="de-DE" sz="2000" b="0" i="1" smtClean="0">
                            <a:latin typeface="Cambria Math" panose="02040503050406030204" pitchFamily="18" charset="0"/>
                            <a:cs typeface="Times New Roman" panose="02020603050405020304" pitchFamily="18" charset="0"/>
                          </a:rPr>
                          <m:t>𝑖</m:t>
                        </m:r>
                        <m:r>
                          <a:rPr lang="pt-BR" sz="2000" b="0" i="1" smtClean="0">
                            <a:latin typeface="Cambria Math" panose="02040503050406030204" pitchFamily="18" charset="0"/>
                            <a:cs typeface="Times New Roman" panose="02020603050405020304" pitchFamily="18" charset="0"/>
                          </a:rPr>
                          <m:t>=0</m:t>
                        </m:r>
                      </m:sub>
                      <m:sup>
                        <m:r>
                          <a:rPr lang="pt-BR" sz="2000" b="0" i="1" smtClean="0">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b>
                          <m:sSubPr>
                            <m:ctrlPr>
                              <a:rPr lang="de-DE" sz="2000" i="1" dirty="0">
                                <a:latin typeface="Cambria Math" panose="02040503050406030204" pitchFamily="18" charset="0"/>
                                <a:cs typeface="Times New Roman" panose="02020603050405020304" pitchFamily="18" charset="0"/>
                              </a:rPr>
                            </m:ctrlPr>
                          </m:sSubPr>
                          <m:e>
                            <m:r>
                              <a:rPr lang="de-DE" sz="2000" b="0" i="1" dirty="0" smtClean="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b="0" i="1" dirty="0" smtClean="0">
                            <a:latin typeface="Cambria Math" panose="02040503050406030204" pitchFamily="18" charset="0"/>
                            <a:cs typeface="Times New Roman" panose="02020603050405020304" pitchFamily="18" charset="0"/>
                          </a:rPr>
                          <m:t>(</m:t>
                        </m:r>
                        <m:r>
                          <a:rPr lang="de-DE" sz="2000" b="0" i="1" dirty="0" smtClean="0">
                            <a:latin typeface="Cambria Math" panose="02040503050406030204" pitchFamily="18" charset="0"/>
                            <a:cs typeface="Times New Roman" panose="02020603050405020304" pitchFamily="18" charset="0"/>
                          </a:rPr>
                          <m:t>𝑥</m:t>
                        </m:r>
                        <m:r>
                          <a:rPr lang="de-DE" sz="2000" b="0" i="1" dirty="0" smtClean="0">
                            <a:latin typeface="Cambria Math" panose="02040503050406030204" pitchFamily="18" charset="0"/>
                            <a:cs typeface="Times New Roman" panose="02020603050405020304" pitchFamily="18" charset="0"/>
                          </a:rPr>
                          <m:t>)</m:t>
                        </m:r>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000" dirty="0">
                    <a:latin typeface="Times New Roman" panose="02020603050405020304" pitchFamily="18" charset="0"/>
                    <a:cs typeface="Times New Roman" panose="02020603050405020304" pitchFamily="18" charset="0"/>
                  </a:rPr>
                  <a:t>	(Bentham, J. (1748 – 1832) und Mill, J.S. (1806 – 1873)).</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(Manchesterkapitalismus) erscheint die Idee in die soziale Wohlfahrt das Glück einer 	immer größer werdenden Schicht von relativ armen Menschen einzubeziehen dagegen 	eher sozialrevolutionär. </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811880"/>
                <a:ext cx="8684576" cy="5456861"/>
              </a:xfrm>
              <a:prstGeom prst="rect">
                <a:avLst/>
              </a:prstGeom>
              <a:blipFill>
                <a:blip r:embed="rId2"/>
                <a:stretch>
                  <a:fillRect l="-702" t="-893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392A6B4C-A06C-4423-937C-7AFDCC18271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52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471634"/>
                <a:ext cx="8684576" cy="5456861"/>
              </a:xfrm>
              <a:prstGeom prst="rect">
                <a:avLst/>
              </a:prstGeom>
              <a:noFill/>
            </p:spPr>
            <p:txBody>
              <a:bodyPr wrap="square" rtlCol="0">
                <a:noAutofit/>
              </a:bodyPr>
              <a:lstStyle/>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m:rPr>
                            <m:sty m:val="p"/>
                          </m:rPr>
                          <a:rPr lang="de-DE" sz="2000" b="0" i="0" dirty="0" smtClean="0">
                            <a:latin typeface="Cambria Math" panose="02040503050406030204" pitchFamily="18" charset="0"/>
                            <a:cs typeface="Times New Roman" panose="02020603050405020304" pitchFamily="18" charset="0"/>
                          </a:rPr>
                          <m:t>min</m:t>
                        </m:r>
                        <m:r>
                          <a:rPr lang="de-DE" sz="2000" b="0" i="1" dirty="0" smtClean="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1</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𝑛</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	</a:t>
                </a:r>
              </a:p>
              <a:p>
                <a:pPr lvl="1"/>
                <a:r>
                  <a:rPr lang="de-DE" sz="2000" dirty="0">
                    <a:latin typeface="Times New Roman" panose="02020603050405020304" pitchFamily="18" charset="0"/>
                    <a:cs typeface="Times New Roman" panose="02020603050405020304" pitchFamily="18" charset="0"/>
                  </a:rPr>
                  <a:t>Ein gerechter Zustand wird erreicht, wenn der Nutzen des am schlechtesten gestellten Individuums maximiert wird (vgl. </a:t>
                </a:r>
                <a:r>
                  <a:rPr lang="de-DE" sz="2000" dirty="0" err="1">
                    <a:latin typeface="Times New Roman" panose="02020603050405020304" pitchFamily="18" charset="0"/>
                    <a:cs typeface="Times New Roman" panose="02020603050405020304" pitchFamily="18" charset="0"/>
                  </a:rPr>
                  <a:t>maxmin</a:t>
                </a:r>
                <a:r>
                  <a:rPr lang="de-DE" sz="2000" dirty="0">
                    <a:latin typeface="Times New Roman" panose="02020603050405020304" pitchFamily="18" charset="0"/>
                    <a:cs typeface="Times New Roman" panose="02020603050405020304" pitchFamily="18" charset="0"/>
                  </a:rPr>
                  <a:t>- oder </a:t>
                </a:r>
                <a:r>
                  <a:rPr lang="de-DE" sz="2000" dirty="0" err="1">
                    <a:latin typeface="Times New Roman" panose="02020603050405020304" pitchFamily="18" charset="0"/>
                    <a:cs typeface="Times New Roman" panose="02020603050405020304" pitchFamily="18" charset="0"/>
                  </a:rPr>
                  <a:t>minmax</a:t>
                </a:r>
                <a:r>
                  <a:rPr lang="de-DE" sz="2000" dirty="0">
                    <a:latin typeface="Times New Roman" panose="02020603050405020304" pitchFamily="18" charset="0"/>
                    <a:cs typeface="Times New Roman" panose="02020603050405020304" pitchFamily="18" charset="0"/>
                  </a:rPr>
                  <a:t>-Prinzip aus der Entscheidungstheorie). Hintergrund ist die Idee einer fairen politischen Idee der Gerechtigkeit</a:t>
                </a:r>
              </a:p>
              <a:p>
                <a:pPr lvl="1"/>
                <a:r>
                  <a:rPr lang="de-DE" sz="2000" dirty="0">
                    <a:latin typeface="Times New Roman" panose="02020603050405020304" pitchFamily="18" charset="0"/>
                    <a:cs typeface="Times New Roman" panose="02020603050405020304" pitchFamily="18" charset="0"/>
                  </a:rPr>
                  <a:t>	(Rawls, J. (1971), A </a:t>
                </a:r>
                <a:r>
                  <a:rPr lang="de-DE" sz="2000" dirty="0" err="1">
                    <a:latin typeface="Times New Roman" panose="02020603050405020304" pitchFamily="18" charset="0"/>
                    <a:cs typeface="Times New Roman" panose="02020603050405020304" pitchFamily="18" charset="0"/>
                  </a:rPr>
                  <a:t>Theory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Justice).</a:t>
                </a:r>
              </a:p>
              <a:p>
                <a:pPr lvl="1"/>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471634"/>
                <a:ext cx="8684576" cy="5456861"/>
              </a:xfrm>
              <a:prstGeom prst="rect">
                <a:avLst/>
              </a:prstGeom>
              <a:blipFill>
                <a:blip r:embed="rId2"/>
                <a:stretch>
                  <a:fillRect l="-632" r="-77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5DD09665-B2E8-496F-A197-341C0B57A0F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71037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46417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limLoc m:val="subSup"/>
                        <m:ctrlPr>
                          <a:rPr lang="de-DE" sz="2000" b="0" i="1" smtClean="0">
                            <a:latin typeface="Cambria Math" panose="02040503050406030204" pitchFamily="18" charset="0"/>
                            <a:cs typeface="Times New Roman" panose="02020603050405020304" pitchFamily="18" charset="0"/>
                          </a:rPr>
                        </m:ctrlPr>
                      </m:naryPr>
                      <m:sub>
                        <m:r>
                          <m:rPr>
                            <m:brk m:alnAt="25"/>
                          </m:rPr>
                          <a:rPr lang="de-DE" sz="2000" b="0" i="1" smtClean="0">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=1</m:t>
                        </m:r>
                      </m:sub>
                      <m:sup>
                        <m:r>
                          <a:rPr lang="de-DE" sz="2000" b="0" i="1" smtClean="0">
                            <a:latin typeface="Cambria Math" panose="02040503050406030204" pitchFamily="18" charset="0"/>
                            <a:cs typeface="Times New Roman" panose="02020603050405020304" pitchFamily="18" charset="0"/>
                          </a:rPr>
                          <m:t>𝑛</m:t>
                        </m:r>
                      </m:sup>
                      <m:e>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up>
                        </m:sSup>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m:t>
                        </m:r>
                        <m:r>
                          <m:rPr>
                            <m:sty m:val="p"/>
                          </m:rPr>
                          <a:rPr lang="el-GR" sz="2000" i="1" dirty="0">
                            <a:latin typeface="Cambria Math" panose="02040503050406030204" pitchFamily="18" charset="0"/>
                            <a:cs typeface="Times New Roman" panose="02020603050405020304" pitchFamily="18" charset="0"/>
                          </a:rPr>
                          <m:t>ρ</m:t>
                        </m:r>
                      </m:den>
                    </m:f>
                    <m:nary>
                      <m:naryPr>
                        <m:chr m:val="∑"/>
                        <m:ctrlPr>
                          <a:rPr lang="pt-BR" sz="2000" i="1">
                            <a:latin typeface="Cambria Math" panose="02040503050406030204" pitchFamily="18" charset="0"/>
                            <a:cs typeface="Times New Roman" panose="02020603050405020304" pitchFamily="18" charset="0"/>
                          </a:rPr>
                        </m:ctrlPr>
                      </m:naryPr>
                      <m:sub>
                        <m:r>
                          <m:rPr>
                            <m:brk m:alnAt="23"/>
                          </m:rPr>
                          <a:rPr lang="de-DE" sz="2000" i="1">
                            <a:latin typeface="Cambria Math" panose="02040503050406030204" pitchFamily="18" charset="0"/>
                            <a:cs typeface="Times New Roman" panose="02020603050405020304" pitchFamily="18" charset="0"/>
                          </a:rPr>
                          <m:t>𝑖</m:t>
                        </m:r>
                        <m:r>
                          <a:rPr lang="pt-BR" sz="2000" i="1">
                            <a:latin typeface="Cambria Math" panose="02040503050406030204" pitchFamily="18" charset="0"/>
                            <a:cs typeface="Times New Roman" panose="02020603050405020304" pitchFamily="18" charset="0"/>
                          </a:rPr>
                          <m:t>=0</m:t>
                        </m:r>
                      </m:sub>
                      <m:sup>
                        <m:r>
                          <a:rPr lang="pt-BR" sz="2000" i="1">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r>
                              <a:rPr lang="de-DE" sz="2000" b="0" i="1" dirty="0" smtClean="0">
                                <a:latin typeface="Cambria Math" panose="02040503050406030204" pitchFamily="18" charset="0"/>
                                <a:cs typeface="Times New Roman" panose="02020603050405020304" pitchFamily="18" charset="0"/>
                              </a:rPr>
                              <m:t>1−</m:t>
                            </m:r>
                            <m:r>
                              <m:rPr>
                                <m:sty m:val="p"/>
                              </m:rPr>
                              <a:rPr lang="el-GR" sz="2000" i="1" dirty="0" smtClean="0">
                                <a:latin typeface="Cambria Math" panose="02040503050406030204" pitchFamily="18" charset="0"/>
                                <a:cs typeface="Times New Roman" panose="02020603050405020304" pitchFamily="18" charset="0"/>
                              </a:rPr>
                              <m:t>ρ</m:t>
                            </m:r>
                          </m:sup>
                        </m:sSup>
                      </m:e>
                    </m:nary>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Die </a:t>
                </a: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el-GR" sz="2000" i="1" dirty="0">
                        <a:latin typeface="Cambria Math" panose="02040503050406030204" pitchFamily="18" charset="0"/>
                        <a:cs typeface="Times New Roman" panose="02020603050405020304" pitchFamily="18" charset="0"/>
                      </a:rPr>
                      <m:t> </m:t>
                    </m:r>
                  </m:oMath>
                </a14:m>
                <a:r>
                  <a:rPr lang="de-DE" sz="2000" dirty="0">
                    <a:latin typeface="Times New Roman" panose="02020603050405020304" pitchFamily="18" charset="0"/>
                    <a:cs typeface="Times New Roman" panose="02020603050405020304" pitchFamily="18" charset="0"/>
                  </a:rPr>
                  <a:t>als Ungleichheitsaversionsparameter interpretiert werden:</a:t>
                </a:r>
              </a:p>
              <a:p>
                <a:pPr lvl="1"/>
                <a:endParaRPr lang="de-DE" sz="20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000" i="1" dirty="0" smtClean="0">
                        <a:latin typeface="Cambria Math" panose="02040503050406030204" pitchFamily="18" charset="0"/>
                        <a:cs typeface="Times New Roman" panose="02020603050405020304" pitchFamily="18" charset="0"/>
                      </a:rPr>
                      <m:t>ρ</m:t>
                    </m:r>
                    <m:r>
                      <a:rPr lang="de-DE" sz="2000" b="0" i="0" dirty="0" smtClean="0">
                        <a:latin typeface="Cambria Math" panose="02040503050406030204" pitchFamily="18" charset="0"/>
                        <a:cs typeface="Times New Roman" panose="02020603050405020304" pitchFamily="18" charset="0"/>
                      </a:rPr>
                      <m:t>=0</m:t>
                    </m:r>
                  </m:oMath>
                </a14:m>
                <a:r>
                  <a:rPr lang="de-DE" sz="20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 </m:t>
                    </m:r>
                    <m:r>
                      <a:rPr lang="de-DE" sz="20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1</m:t>
                    </m:r>
                  </m:oMath>
                </a14:m>
                <a:r>
                  <a:rPr lang="de-DE" sz="20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4641787"/>
              </a:xfrm>
              <a:prstGeom prst="rect">
                <a:avLst/>
              </a:prstGeom>
              <a:blipFill>
                <a:blip r:embed="rId2"/>
                <a:stretch>
                  <a:fillRect l="-501" t="-1049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22540DF2-5BCE-4FD9-B068-1A56DA32037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026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093492" y="533184"/>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12662" y="533184"/>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381089"/>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304033"/>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
        <p:nvSpPr>
          <p:cNvPr id="7" name="Rechteck 6">
            <a:extLst>
              <a:ext uri="{FF2B5EF4-FFF2-40B4-BE49-F238E27FC236}">
                <a16:creationId xmlns:a16="http://schemas.microsoft.com/office/drawing/2014/main" id="{0E149260-9896-47B2-A87B-F4EA1EE7CE4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8248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483961"/>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406905"/>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9" y="810584"/>
            <a:ext cx="4502868" cy="3464169"/>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853292"/>
            <a:ext cx="4746961" cy="3445375"/>
          </a:xfrm>
          <a:prstGeom prst="rect">
            <a:avLst/>
          </a:prstGeom>
        </p:spPr>
      </p:pic>
      <p:sp>
        <p:nvSpPr>
          <p:cNvPr id="7" name="Rechteck 6">
            <a:extLst>
              <a:ext uri="{FF2B5EF4-FFF2-40B4-BE49-F238E27FC236}">
                <a16:creationId xmlns:a16="http://schemas.microsoft.com/office/drawing/2014/main" id="{0B173A9C-7B20-4C44-A683-97319B93D06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1347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2716734"/>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5C4DE82-FAFF-46BB-8B5F-733ABADC611B}"/>
              </a:ext>
            </a:extLst>
          </p:cNvPr>
          <p:cNvSpPr/>
          <p:nvPr/>
        </p:nvSpPr>
        <p:spPr>
          <a:xfrm>
            <a:off x="8684576" y="424692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81CE25C3-5285-45B9-9E7A-1C26ED660F49}"/>
              </a:ext>
            </a:extLst>
          </p:cNvPr>
          <p:cNvSpPr txBox="1"/>
          <p:nvPr/>
        </p:nvSpPr>
        <p:spPr>
          <a:xfrm>
            <a:off x="19049" y="3188368"/>
            <a:ext cx="8646478" cy="3323987"/>
          </a:xfrm>
          <a:prstGeom prst="rect">
            <a:avLst/>
          </a:prstGeom>
          <a:noFill/>
        </p:spPr>
        <p:txBody>
          <a:bodyPr wrap="square">
            <a:spAutoFit/>
          </a:bodyPr>
          <a:lstStyle/>
          <a:p>
            <a:r>
              <a:rPr lang="de-DE" sz="18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 beneidet.</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3: Eine Allokation, die sowohl gerecht, als auch </a:t>
            </a:r>
            <a:r>
              <a:rPr lang="de-DE" sz="1800" dirty="0" err="1">
                <a:latin typeface="Times New Roman" panose="02020603050405020304" pitchFamily="18" charset="0"/>
                <a:cs typeface="Times New Roman" panose="02020603050405020304" pitchFamily="18" charset="0"/>
              </a:rPr>
              <a:t>pareto</a:t>
            </a:r>
            <a:r>
              <a:rPr lang="de-DE" sz="1800" dirty="0">
                <a:latin typeface="Times New Roman" panose="02020603050405020304" pitchFamily="18" charset="0"/>
                <a:cs typeface="Times New Roman" panose="02020603050405020304" pitchFamily="18" charset="0"/>
              </a:rPr>
              <a:t>-effizient ist, bezeichnet man als fair.</a:t>
            </a: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1) Varian, H.L. (1975), </a:t>
            </a:r>
            <a:r>
              <a:rPr lang="en-US" sz="10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000" dirty="0">
                <a:latin typeface="Times New Roman" panose="02020603050405020304" pitchFamily="18" charset="0"/>
                <a:cs typeface="Times New Roman" panose="02020603050405020304" pitchFamily="18" charset="0"/>
              </a:rPr>
              <a:t>    </a:t>
            </a:r>
            <a:r>
              <a:rPr lang="de-DE" sz="1000" dirty="0">
                <a:latin typeface="Times New Roman" panose="02020603050405020304" pitchFamily="18" charset="0"/>
                <a:cs typeface="Times New Roman" panose="02020603050405020304" pitchFamily="18" charset="0"/>
              </a:rPr>
              <a:t>Varian, H.L. (1976), </a:t>
            </a:r>
            <a:r>
              <a:rPr lang="en-US" sz="1000" dirty="0">
                <a:latin typeface="Times New Roman" panose="02020603050405020304" pitchFamily="18" charset="0"/>
                <a:cs typeface="Times New Roman" panose="02020603050405020304" pitchFamily="18" charset="0"/>
              </a:rPr>
              <a:t>Two problems in the theory of fairness</a:t>
            </a:r>
            <a:r>
              <a:rPr lang="de-DE"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1800" dirty="0">
              <a:latin typeface="Times New Roman" panose="02020603050405020304" pitchFamily="18" charset="0"/>
              <a:cs typeface="Times New Roman" panose="02020603050405020304" pitchFamily="18" charset="0"/>
            </a:endParaRPr>
          </a:p>
          <a:p>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597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1600" dirty="0" err="1">
                <a:latin typeface="Times New Roman" panose="02020603050405020304" pitchFamily="18" charset="0"/>
                <a:cs typeface="Times New Roman" panose="02020603050405020304" pitchFamily="18" charset="0"/>
              </a:rPr>
              <a:t>schwaches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a:t>
            </a:r>
          </a:p>
          <a:p>
            <a:r>
              <a:rPr lang="de-DE" sz="2000" dirty="0">
                <a:latin typeface="Times New Roman" panose="02020603050405020304" pitchFamily="18" charset="0"/>
                <a:cs typeface="Times New Roman" panose="02020603050405020304" pitchFamily="18" charset="0"/>
              </a:rPr>
              <a:t>			irrelevanten sonstigen Alternativen abhängig machen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DF721FCB-7D03-4A89-97EB-75DB90956AC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A04A63E0-B4BE-43A5-8672-06786D0723D7}"/>
              </a:ext>
            </a:extLst>
          </p:cNvPr>
          <p:cNvSpPr txBox="1"/>
          <p:nvPr/>
        </p:nvSpPr>
        <p:spPr>
          <a:xfrm>
            <a:off x="1122680" y="5340024"/>
            <a:ext cx="6146800" cy="769441"/>
          </a:xfrm>
          <a:prstGeom prst="rect">
            <a:avLst/>
          </a:prstGeom>
          <a:noFill/>
        </p:spPr>
        <p:txBody>
          <a:bodyPr wrap="square">
            <a:spAutoFit/>
          </a:bodyPr>
          <a:lstStyle/>
          <a:p>
            <a:pPr algn="ctr"/>
            <a:r>
              <a:rPr lang="en-US" sz="2200" b="1" dirty="0" err="1">
                <a:latin typeface="Times New Roman" panose="02020603050405020304" pitchFamily="18" charset="0"/>
                <a:cs typeface="Times New Roman" panose="02020603050405020304" pitchFamily="18" charset="0"/>
              </a:rPr>
              <a:t>Unter</a:t>
            </a:r>
            <a:r>
              <a:rPr lang="en-US" sz="2200" b="1" dirty="0">
                <a:latin typeface="Times New Roman" panose="02020603050405020304" pitchFamily="18" charset="0"/>
                <a:cs typeface="Times New Roman" panose="02020603050405020304" pitchFamily="18" charset="0"/>
              </a:rPr>
              <a:t> VTPDI </a:t>
            </a:r>
            <a:r>
              <a:rPr lang="en-US" sz="2200" b="1" dirty="0" err="1">
                <a:latin typeface="Times New Roman" panose="02020603050405020304" pitchFamily="18" charset="0"/>
                <a:cs typeface="Times New Roman" panose="02020603050405020304" pitchFamily="18" charset="0"/>
              </a:rPr>
              <a:t>ist</a:t>
            </a:r>
            <a:r>
              <a:rPr lang="en-US" sz="2200" b="1" dirty="0">
                <a:latin typeface="Times New Roman" panose="02020603050405020304" pitchFamily="18" charset="0"/>
                <a:cs typeface="Times New Roman" panose="02020603050405020304" pitchFamily="18" charset="0"/>
              </a:rPr>
              <a:t> es </a:t>
            </a:r>
            <a:r>
              <a:rPr lang="en-US" sz="2200" b="1" dirty="0" err="1">
                <a:latin typeface="Times New Roman" panose="02020603050405020304" pitchFamily="18" charset="0"/>
                <a:cs typeface="Times New Roman" panose="02020603050405020304" pitchFamily="18" charset="0"/>
              </a:rPr>
              <a:t>nicht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möglich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eine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soziale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Wohlfahrtsfunktion</a:t>
            </a:r>
            <a:r>
              <a:rPr lang="en-US" sz="2200" b="1" dirty="0">
                <a:latin typeface="Times New Roman" panose="02020603050405020304" pitchFamily="18" charset="0"/>
                <a:cs typeface="Times New Roman" panose="02020603050405020304" pitchFamily="18" charset="0"/>
              </a:rPr>
              <a:t> W </a:t>
            </a:r>
            <a:r>
              <a:rPr lang="en-US" sz="2200" b="1" dirty="0" err="1">
                <a:latin typeface="Times New Roman" panose="02020603050405020304" pitchFamily="18" charset="0"/>
                <a:cs typeface="Times New Roman" panose="02020603050405020304" pitchFamily="18" charset="0"/>
              </a:rPr>
              <a:t>zu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definieren</a:t>
            </a:r>
            <a:endParaRPr lang="en-US" sz="2200"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8651F814-875E-43B4-9DFB-523541D1BA3B}"/>
              </a:ext>
            </a:extLst>
          </p:cNvPr>
          <p:cNvSpPr txBox="1"/>
          <p:nvPr/>
        </p:nvSpPr>
        <p:spPr>
          <a:xfrm>
            <a:off x="817880" y="5539121"/>
            <a:ext cx="431800" cy="369332"/>
          </a:xfrm>
          <a:prstGeom prst="rect">
            <a:avLst/>
          </a:prstGeom>
          <a:noFill/>
        </p:spPr>
        <p:txBody>
          <a:bodyPr wrap="square">
            <a:spAutoFit/>
          </a:bodyPr>
          <a:lstStyle/>
          <a:p>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7776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1386036"/>
            <a:ext cx="8503920"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5FB96DFC-F060-BC42-BA65-C05E15835D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2899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271672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AB6F6E30-3884-7F68-8CDE-9F5E619233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478516D-C00D-58FD-6C9A-4E6EA1F3AECF}"/>
              </a:ext>
            </a:extLst>
          </p:cNvPr>
          <p:cNvSpPr txBox="1"/>
          <p:nvPr/>
        </p:nvSpPr>
        <p:spPr>
          <a:xfrm>
            <a:off x="0" y="3178245"/>
            <a:ext cx="8686800" cy="3477875"/>
          </a:xfrm>
          <a:prstGeom prst="rect">
            <a:avLst/>
          </a:prstGeom>
          <a:noFill/>
        </p:spPr>
        <p:txBody>
          <a:bodyPr wrap="square">
            <a:spAutoFit/>
          </a:bodyPr>
          <a:lstStyle/>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In den Wirtschaftswissenschaften wird in Modellen der benevolente Diktator häufig als Benchmark für die First-Best-Lösung verwendet. </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52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86675"/>
            <a:ext cx="12172951" cy="3034046"/>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665F0054-6658-350D-B308-0642D7A11D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C00AC619-182A-1017-59AD-E9FECC52C197}"/>
              </a:ext>
            </a:extLst>
          </p:cNvPr>
          <p:cNvSpPr txBox="1"/>
          <p:nvPr/>
        </p:nvSpPr>
        <p:spPr>
          <a:xfrm>
            <a:off x="0" y="3155886"/>
            <a:ext cx="8869680" cy="3600986"/>
          </a:xfrm>
          <a:prstGeom prst="rect">
            <a:avLst/>
          </a:prstGeom>
          <a:noFill/>
        </p:spPr>
        <p:txBody>
          <a:bodyPr wrap="square">
            <a:spAutoFit/>
          </a:bodyPr>
          <a:lstStyle/>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Selbstliebe (amour de soi): Zum Überleben bezieht der Mensch sich nur auf sich selbst </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Mitleid (pitié): Das Individuum kann ein anderes Individuum nicht leiden sehen</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Perfektibilität (perfectibilité): Das Individuum kann sich selbst vervollkommnen                        </a:t>
            </a:r>
          </a:p>
          <a:p>
            <a:pPr lvl="2"/>
            <a:r>
              <a:rPr lang="fr-FR" sz="1900">
                <a:latin typeface="Times New Roman" panose="02020603050405020304" pitchFamily="18" charset="0"/>
                <a:cs typeface="Times New Roman" panose="02020603050405020304" pitchFamily="18" charset="0"/>
              </a:rPr>
              <a:t>Erst durch die Selbsterkenntnis verlässt er diesen Zustand. Das Streben nach Eigentum, wird dabei allerdings als Übel betrachtet.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92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t>
            </a:r>
            <a:r>
              <a:rPr lang="de-DE" sz="2400">
                <a:latin typeface="Times New Roman" panose="02020603050405020304" pitchFamily="18" charset="0"/>
                <a:cs typeface="Times New Roman" panose="02020603050405020304" pitchFamily="18" charset="0"/>
              </a:rPr>
              <a:t>aufgrund rationalen</a:t>
            </a:r>
          </a:p>
          <a:p>
            <a:r>
              <a:rPr lang="de-DE" sz="2400">
                <a:latin typeface="Times New Roman" panose="02020603050405020304" pitchFamily="18" charset="0"/>
                <a:cs typeface="Times New Roman" panose="02020603050405020304" pitchFamily="18" charset="0"/>
              </a:rPr>
              <a:t>    Verhaltens </a:t>
            </a:r>
            <a:r>
              <a:rPr lang="de-DE" sz="2400" dirty="0">
                <a:latin typeface="Times New Roman" panose="02020603050405020304" pitchFamily="18" charset="0"/>
                <a:cs typeface="Times New Roman" panose="02020603050405020304" pitchFamily="18" charset="0"/>
              </a:rPr>
              <a:t>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BF5009C2-3CF3-0045-3277-D34344AD9F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605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71756" y="45840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000" dirty="0">
                <a:latin typeface="Times New Roman" panose="02020603050405020304" pitchFamily="18" charset="0"/>
                <a:cs typeface="Times New Roman" panose="02020603050405020304" pitchFamily="18" charset="0"/>
              </a:rPr>
              <a:t>Vgl.		– der gerechte Mechanismus zur </a:t>
            </a:r>
            <a:r>
              <a:rPr lang="de-DE" sz="2000">
                <a:latin typeface="Times New Roman" panose="02020603050405020304" pitchFamily="18" charset="0"/>
                <a:cs typeface="Times New Roman" panose="02020603050405020304" pitchFamily="18" charset="0"/>
              </a:rPr>
              <a:t>Zweiteilung einesButterbrots</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Parabel aus 1001 Nacht: Zwei Prinzen </a:t>
            </a:r>
            <a:r>
              <a:rPr lang="de-DE" sz="2000">
                <a:latin typeface="Times New Roman" panose="02020603050405020304" pitchFamily="18" charset="0"/>
                <a:cs typeface="Times New Roman" panose="02020603050405020304" pitchFamily="18" charset="0"/>
              </a:rPr>
              <a:t>müssen das Problem lösen,</a:t>
            </a:r>
          </a:p>
          <a:p>
            <a:r>
              <a:rPr lang="de-DE" sz="2000">
                <a:latin typeface="Times New Roman" panose="02020603050405020304" pitchFamily="18" charset="0"/>
                <a:cs typeface="Times New Roman" panose="02020603050405020304" pitchFamily="18" charset="0"/>
              </a:rPr>
              <a:t>                                dass derjenige die </a:t>
            </a:r>
            <a:r>
              <a:rPr lang="de-DE" sz="2000" dirty="0">
                <a:latin typeface="Times New Roman" panose="02020603050405020304" pitchFamily="18" charset="0"/>
                <a:cs typeface="Times New Roman" panose="02020603050405020304" pitchFamily="18" charset="0"/>
              </a:rPr>
              <a:t>Prinzessin heiraten darf, dessen </a:t>
            </a:r>
            <a:r>
              <a:rPr lang="de-DE" sz="2000">
                <a:latin typeface="Times New Roman" panose="02020603050405020304" pitchFamily="18" charset="0"/>
                <a:cs typeface="Times New Roman" panose="02020603050405020304" pitchFamily="18" charset="0"/>
              </a:rPr>
              <a:t>Pferd bei</a:t>
            </a:r>
          </a:p>
          <a:p>
            <a:r>
              <a:rPr lang="de-DE" sz="2000">
                <a:latin typeface="Times New Roman" panose="02020603050405020304" pitchFamily="18" charset="0"/>
                <a:cs typeface="Times New Roman" panose="02020603050405020304" pitchFamily="18" charset="0"/>
              </a:rPr>
              <a:t>                                einem </a:t>
            </a:r>
            <a:r>
              <a:rPr lang="de-DE" sz="2000" dirty="0">
                <a:latin typeface="Times New Roman" panose="02020603050405020304" pitchFamily="18" charset="0"/>
                <a:cs typeface="Times New Roman" panose="02020603050405020304" pitchFamily="18" charset="0"/>
              </a:rPr>
              <a:t>Wettreiten der </a:t>
            </a:r>
            <a:r>
              <a:rPr lang="de-DE" sz="2000">
                <a:latin typeface="Times New Roman" panose="02020603050405020304" pitchFamily="18" charset="0"/>
                <a:cs typeface="Times New Roman" panose="02020603050405020304" pitchFamily="18" charset="0"/>
              </a:rPr>
              <a:t>beiden als letztes </a:t>
            </a:r>
            <a:r>
              <a:rPr lang="de-DE" sz="2000" dirty="0">
                <a:latin typeface="Times New Roman" panose="02020603050405020304" pitchFamily="18" charset="0"/>
                <a:cs typeface="Times New Roman" panose="02020603050405020304" pitchFamily="18" charset="0"/>
              </a:rPr>
              <a:t>durchs Ziel geht</a:t>
            </a:r>
          </a:p>
        </p:txBody>
      </p:sp>
      <p:sp>
        <p:nvSpPr>
          <p:cNvPr id="2" name="Rechteck 1">
            <a:extLst>
              <a:ext uri="{FF2B5EF4-FFF2-40B4-BE49-F238E27FC236}">
                <a16:creationId xmlns:a16="http://schemas.microsoft.com/office/drawing/2014/main" id="{24F7CAF1-9869-FD27-EA69-B424D3AA12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1761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a:t>
            </a:r>
            <a:r>
              <a:rPr lang="de-DE" sz="2400">
                <a:latin typeface="Times New Roman" panose="02020603050405020304" pitchFamily="18" charset="0"/>
                <a:cs typeface="Times New Roman" panose="02020603050405020304" pitchFamily="18" charset="0"/>
              </a:rPr>
              <a:t>solche institutionelle</a:t>
            </a:r>
          </a:p>
          <a:p>
            <a:r>
              <a:rPr lang="de-DE" sz="2400">
                <a:latin typeface="Times New Roman" panose="02020603050405020304" pitchFamily="18" charset="0"/>
                <a:cs typeface="Times New Roman" panose="02020603050405020304" pitchFamily="18" charset="0"/>
              </a:rPr>
              <a:t>Ordnung</a:t>
            </a:r>
            <a:r>
              <a:rPr lang="de-DE" sz="2400" dirty="0">
                <a:latin typeface="Times New Roman" panose="02020603050405020304" pitchFamily="18" charset="0"/>
                <a:cs typeface="Times New Roman" panose="02020603050405020304" pitchFamily="18" charset="0"/>
              </a:rPr>
              <a:t>, während der pure Marktprozess mit </a:t>
            </a:r>
            <a:r>
              <a:rPr lang="de-DE" sz="2400">
                <a:latin typeface="Times New Roman" panose="02020603050405020304" pitchFamily="18" charset="0"/>
                <a:cs typeface="Times New Roman" panose="02020603050405020304" pitchFamily="18" charset="0"/>
              </a:rPr>
              <a:t>dieser Institution</a:t>
            </a:r>
          </a:p>
          <a:p>
            <a:r>
              <a:rPr lang="de-DE" sz="2400">
                <a:latin typeface="Times New Roman" panose="02020603050405020304" pitchFamily="18" charset="0"/>
                <a:cs typeface="Times New Roman" panose="02020603050405020304" pitchFamily="18" charset="0"/>
              </a:rPr>
              <a:t>kompatibel </a:t>
            </a:r>
            <a:r>
              <a:rPr lang="de-DE" sz="2400" dirty="0">
                <a:latin typeface="Times New Roman" panose="02020603050405020304" pitchFamily="18" charset="0"/>
                <a:cs typeface="Times New Roman" panose="02020603050405020304" pitchFamily="18" charset="0"/>
              </a:rPr>
              <a:t>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
        <p:nvSpPr>
          <p:cNvPr id="2" name="Rechteck 1">
            <a:extLst>
              <a:ext uri="{FF2B5EF4-FFF2-40B4-BE49-F238E27FC236}">
                <a16:creationId xmlns:a16="http://schemas.microsoft.com/office/drawing/2014/main" id="{0CA41C7D-5F37-6D12-757F-94CD268C80D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38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Zukünftige Entscheidungen und Implikation sind unüberschaubar und </a:t>
            </a:r>
            <a:r>
              <a:rPr lang="de-DE" sz="2000">
                <a:latin typeface="Times New Roman" panose="02020603050405020304" pitchFamily="18" charset="0"/>
                <a:cs typeface="Times New Roman" panose="02020603050405020304" pitchFamily="18" charset="0"/>
              </a:rPr>
              <a:t>damit ist</a:t>
            </a:r>
          </a:p>
          <a:p>
            <a:r>
              <a:rPr lang="de-DE" sz="2000">
                <a:latin typeface="Times New Roman" panose="02020603050405020304" pitchFamily="18" charset="0"/>
                <a:cs typeface="Times New Roman" panose="02020603050405020304" pitchFamily="18" charset="0"/>
              </a:rPr>
              <a:t>       der </a:t>
            </a:r>
            <a:r>
              <a:rPr lang="de-DE" sz="2000" dirty="0">
                <a:latin typeface="Times New Roman" panose="02020603050405020304" pitchFamily="18" charset="0"/>
                <a:cs typeface="Times New Roman" panose="02020603050405020304" pitchFamily="18" charset="0"/>
              </a:rPr>
              <a:t>institutionelle Aufbau nicht planbar und sollte das Prinzip von </a:t>
            </a:r>
            <a:r>
              <a:rPr lang="de-DE" sz="2000">
                <a:latin typeface="Times New Roman" panose="02020603050405020304" pitchFamily="18" charset="0"/>
                <a:cs typeface="Times New Roman" panose="02020603050405020304" pitchFamily="18" charset="0"/>
              </a:rPr>
              <a:t>Versuch und</a:t>
            </a:r>
          </a:p>
          <a:p>
            <a:r>
              <a:rPr lang="de-DE" sz="2000">
                <a:latin typeface="Times New Roman" panose="02020603050405020304" pitchFamily="18" charset="0"/>
                <a:cs typeface="Times New Roman" panose="02020603050405020304" pitchFamily="18" charset="0"/>
              </a:rPr>
              <a:t>       Irrtum</a:t>
            </a:r>
            <a:r>
              <a:rPr lang="de-DE" sz="2000" dirty="0">
                <a:latin typeface="Times New Roman" panose="02020603050405020304" pitchFamily="18" charset="0"/>
                <a:cs typeface="Times New Roman" panose="02020603050405020304" pitchFamily="18" charset="0"/>
              </a:rPr>
              <a:t>,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790B47D2-9B70-A47F-41AD-D721A342C2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6894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395306"/>
                <a:ext cx="8684576" cy="60673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𝑟</m:t>
                        </m:r>
                      </m:sub>
                    </m:sSub>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𝑟</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𝑋</m:t>
                    </m:r>
                    <m:r>
                      <a:rPr lang="de-DE" sz="2000" b="0" i="1" smtClean="0">
                        <a:latin typeface="Cambria Math" panose="02040503050406030204" pitchFamily="18" charset="0"/>
                        <a:cs typeface="Times New Roman" panose="02020603050405020304" pitchFamily="18" charset="0"/>
                      </a:rPr>
                      <m:t>=</m:t>
                    </m:r>
                    <m:sSub>
                      <m:sSubPr>
                        <m:ctrlPr>
                          <a:rPr lang="de-DE" sz="2000" b="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1</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2</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𝑛</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wird eine vollständige und </a:t>
                </a:r>
                <a:r>
                  <a:rPr lang="de-DE" sz="2000" dirty="0" err="1">
                    <a:latin typeface="Times New Roman" panose="02020603050405020304" pitchFamily="18" charset="0"/>
                    <a:cs typeface="Times New Roman" panose="02020603050405020304" pitchFamily="18" charset="0"/>
                  </a:rPr>
                  <a:t>transititve</a:t>
                </a:r>
                <a:r>
                  <a:rPr lang="de-DE" sz="2000" dirty="0">
                    <a:latin typeface="Times New Roman" panose="02020603050405020304" pitchFamily="18" charset="0"/>
                    <a:cs typeface="Times New Roman" panose="02020603050405020304" pitchFamily="18" charset="0"/>
                  </a:rPr>
                  <a:t> Relation „</a:t>
                </a:r>
                <a:r>
                  <a:rPr lang="de-DE" sz="20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0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0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m:rPr>
                        <m:nor/>
                      </m:rPr>
                      <a:rPr lang="de-DE" sz="20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endParaRPr lang="de-DE" sz="2000" dirty="0">
                  <a:latin typeface="Times New Roman" panose="02020603050405020304" pitchFamily="18" charset="0"/>
                  <a:cs typeface="Times New Roman" panose="02020603050405020304" pitchFamily="18" charset="0"/>
                </a:endParaRPr>
              </a:p>
              <a:p>
                <a:pPr marL="914400" lvl="1" indent="-457200">
                  <a:buAutoNum type="arabicPeriod"/>
                </a:pPr>
                <a:r>
                  <a:rPr lang="de-DE" sz="2000" dirty="0">
                    <a:latin typeface="Times New Roman" panose="02020603050405020304" pitchFamily="18" charset="0"/>
                    <a:cs typeface="Times New Roman" panose="02020603050405020304" pitchFamily="18" charset="0"/>
                  </a:rPr>
                  <a:t>Transitivität: </a:t>
                </a:r>
                <a:r>
                  <a:rPr lang="de-DE" sz="20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a:rPr lang="de-DE" sz="2000" b="0" i="0" smtClean="0">
                        <a:latin typeface="Cambria Math" panose="02040503050406030204" pitchFamily="18" charset="0"/>
                        <a:cs typeface="Times New Roman" panose="02020603050405020304" pitchFamily="18" charset="0"/>
                      </a:rPr>
                      <m:t>,</m:t>
                    </m:r>
                  </m:oMath>
                </a14:m>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a:t>
                </a:r>
              </a:p>
              <a:p>
                <a:pPr marL="457200" indent="-457200">
                  <a:buAutoNum type="arabicPeriod"/>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𝑊</m:t>
                        </m:r>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i="1">
                        <a:latin typeface="Cambria Math" panose="02040503050406030204" pitchFamily="18" charset="0"/>
                        <a:cs typeface="Times New Roman" panose="02020603050405020304" pitchFamily="18" charset="0"/>
                      </a:rPr>
                      <m:t>)</m:t>
                    </m:r>
                  </m:oMath>
                </a14:m>
                <a:r>
                  <a:rPr lang="de-DE" sz="2000" dirty="0">
                    <a:latin typeface="Cambria Math" panose="02040503050406030204" pitchFamily="18" charset="0"/>
                    <a:ea typeface="Cambria Math" panose="020405030504060302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Zusammen mit den </a:t>
                </a:r>
                <a:r>
                  <a:rPr lang="de-DE" sz="2000" dirty="0" err="1">
                    <a:latin typeface="Times New Roman" panose="02020603050405020304" pitchFamily="18" charset="0"/>
                    <a:cs typeface="Times New Roman" panose="02020603050405020304" pitchFamily="18" charset="0"/>
                  </a:rPr>
                  <a:t>indivuellen</a:t>
                </a:r>
                <a:r>
                  <a:rPr lang="de-DE" sz="20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𝑟</m:t>
                        </m:r>
                      </m:sub>
                    </m:sSub>
                    <m:d>
                      <m:dPr>
                        <m:ctrlPr>
                          <a:rPr lang="de-DE" sz="2000" i="1" smtClean="0">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i="1">
                                <a:latin typeface="Cambria Math" panose="02040503050406030204" pitchFamily="18" charset="0"/>
                                <a:cs typeface="Times New Roman" panose="02020603050405020304" pitchFamily="18" charset="0"/>
                              </a:rPr>
                              <m:t>𝑟</m:t>
                            </m:r>
                          </m:sub>
                        </m:sSub>
                      </m:e>
                    </m:d>
                  </m:oMath>
                </a14:m>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läßt</a:t>
                </a:r>
                <a:r>
                  <a:rPr lang="de-DE" sz="2000" dirty="0">
                    <a:latin typeface="Times New Roman" panose="02020603050405020304" pitchFamily="18" charset="0"/>
                    <a:cs typeface="Times New Roman" panose="02020603050405020304" pitchFamily="18" charset="0"/>
                  </a:rPr>
                  <a:t> sich die Wohlfahrtsfunktion auch über den Nutzen definieren</a:t>
                </a:r>
              </a:p>
              <a:p>
                <a:r>
                  <a:rPr lang="de-DE" sz="20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W</m:t>
                    </m:r>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1,…,</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𝑛</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395306"/>
                <a:ext cx="8684576" cy="6067387"/>
              </a:xfrm>
              <a:prstGeom prst="rect">
                <a:avLst/>
              </a:prstGeom>
              <a:blipFill>
                <a:blip r:embed="rId2"/>
                <a:stretch>
                  <a:fillRect l="-632" t="-603" r="-211" b="-170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05332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1828</Words>
  <Application>Microsoft Office PowerPoint</Application>
  <PresentationFormat>Breitbild</PresentationFormat>
  <Paragraphs>171</Paragraphs>
  <Slides>17</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17</vt:i4>
      </vt:variant>
    </vt:vector>
  </HeadingPairs>
  <TitlesOfParts>
    <vt:vector size="25" baseType="lpstr">
      <vt:lpstr>Arial</vt:lpstr>
      <vt:lpstr>Calibri</vt:lpstr>
      <vt:lpstr>Calibri Light</vt:lpstr>
      <vt:lpstr>Cambria Math</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477</cp:revision>
  <cp:lastPrinted>2022-03-02T23:29:14Z</cp:lastPrinted>
  <dcterms:created xsi:type="dcterms:W3CDTF">2019-02-11T10:45:01Z</dcterms:created>
  <dcterms:modified xsi:type="dcterms:W3CDTF">2023-03-28T09:54:24Z</dcterms:modified>
</cp:coreProperties>
</file>