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485" r:id="rId3"/>
    <p:sldId id="257" r:id="rId4"/>
    <p:sldId id="517" r:id="rId5"/>
    <p:sldId id="518" r:id="rId6"/>
    <p:sldId id="519" r:id="rId7"/>
    <p:sldId id="663" r:id="rId8"/>
    <p:sldId id="642" r:id="rId9"/>
    <p:sldId id="1418" r:id="rId10"/>
    <p:sldId id="761" r:id="rId11"/>
    <p:sldId id="646" r:id="rId12"/>
    <p:sldId id="647" r:id="rId13"/>
    <p:sldId id="664" r:id="rId14"/>
    <p:sldId id="1375" r:id="rId15"/>
    <p:sldId id="1376" r:id="rId16"/>
    <p:sldId id="1377" r:id="rId17"/>
    <p:sldId id="1378" r:id="rId18"/>
    <p:sldId id="1379" r:id="rId19"/>
    <p:sldId id="1380" r:id="rId20"/>
    <p:sldId id="1381" r:id="rId21"/>
    <p:sldId id="1383" r:id="rId22"/>
    <p:sldId id="1382" r:id="rId23"/>
    <p:sldId id="1384" r:id="rId24"/>
    <p:sldId id="1385" r:id="rId25"/>
    <p:sldId id="643" r:id="rId26"/>
    <p:sldId id="651" r:id="rId27"/>
    <p:sldId id="652" r:id="rId28"/>
    <p:sldId id="653" r:id="rId29"/>
    <p:sldId id="1386" r:id="rId30"/>
    <p:sldId id="1388" r:id="rId31"/>
    <p:sldId id="644" r:id="rId32"/>
    <p:sldId id="1389" r:id="rId33"/>
    <p:sldId id="1390" r:id="rId34"/>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77" d="100"/>
          <a:sy n="77" d="100"/>
        </p:scale>
        <p:origin x="1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28.03.2023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28.03.2023</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28.03.2023</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beeldbank.cultureelerfgoed.nl/alle-afbeeldingen/?mode=gallery&amp;view=horizontal&amp;q=20264975" TargetMode="External"/><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hyperlink" Target="https://creativecommons.org/licenses/by-sa/3.0/legalcode"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ommons.wikimedia.org/wiki/File:Gordon_tullock.jpg" TargetMode="External"/><Relationship Id="rId2" Type="http://schemas.openxmlformats.org/officeDocument/2006/relationships/hyperlink" Target="https://en.wikipedia.org/wiki/User:Joshuapaquin" TargetMode="Externa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gif"/><Relationship Id="rId4" Type="http://schemas.openxmlformats.org/officeDocument/2006/relationships/hyperlink" Target="https://creativecommons.org/licenses/by-sa/3.0/legalcod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0" y="1118586"/>
            <a:ext cx="12192000" cy="2391377"/>
          </a:xfrm>
        </p:spPr>
        <p:txBody>
          <a:bodyPr>
            <a:noAutofit/>
          </a:bodyPr>
          <a:lstStyle/>
          <a:p>
            <a:r>
              <a:rPr lang="de-DE" dirty="0">
                <a:latin typeface="Times New Roman" panose="02020603050405020304" pitchFamily="18" charset="0"/>
                <a:cs typeface="Times New Roman" panose="02020603050405020304" pitchFamily="18" charset="0"/>
              </a:rPr>
              <a:t>Staatliche </a:t>
            </a:r>
            <a:r>
              <a:rPr lang="de-DE" dirty="0" err="1">
                <a:latin typeface="Times New Roman" panose="02020603050405020304" pitchFamily="18" charset="0"/>
                <a:cs typeface="Times New Roman" panose="02020603050405020304" pitchFamily="18" charset="0"/>
              </a:rPr>
              <a:t>Rahmenbedinungen</a:t>
            </a:r>
            <a:endParaRPr lang="de-DE" dirty="0">
              <a:latin typeface="Times New Roman" panose="02020603050405020304" pitchFamily="18" charset="0"/>
              <a:cs typeface="Times New Roman" panose="02020603050405020304" pitchFamily="18" charset="0"/>
            </a:endParaRP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1411" y="3535199"/>
            <a:ext cx="9077325" cy="438788"/>
          </a:xfrm>
        </p:spPr>
        <p:txBody>
          <a:bodyPr>
            <a:noAutofit/>
          </a:bodyPr>
          <a:lstStyle/>
          <a:p>
            <a:r>
              <a:rPr lang="de-DE">
                <a:latin typeface="Times New Roman" panose="02020603050405020304" pitchFamily="18" charset="0"/>
                <a:cs typeface="Times New Roman" panose="02020603050405020304" pitchFamily="18" charset="0"/>
              </a:rPr>
              <a:t>Sommersemester 2023</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Tree>
    <p:extLst>
      <p:ext uri="{BB962C8B-B14F-4D97-AF65-F5344CB8AC3E}">
        <p14:creationId xmlns:p14="http://schemas.microsoft.com/office/powerpoint/2010/main" val="2638924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u="sng" dirty="0">
                <a:latin typeface="Times New Roman" panose="02020603050405020304" pitchFamily="18" charset="0"/>
                <a:cs typeface="Times New Roman" panose="02020603050405020304" pitchFamily="18" charset="0"/>
              </a:rPr>
              <a:t>Aktuelle wirtschaftspolitische Diskussion</a:t>
            </a:r>
            <a:r>
              <a:rPr lang="de-DE" sz="2800" dirty="0">
                <a:latin typeface="Times New Roman" panose="02020603050405020304" pitchFamily="18" charset="0"/>
                <a:cs typeface="Times New Roman" panose="02020603050405020304" pitchFamily="18" charset="0"/>
              </a:rPr>
              <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36384"/>
            <a:ext cx="12172951" cy="6173698"/>
          </a:xfrm>
          <a:prstGeom prst="rect">
            <a:avLst/>
          </a:prstGeom>
          <a:noFill/>
        </p:spPr>
        <p:txBody>
          <a:bodyPr wrap="square" rtlCol="0">
            <a:noAutofit/>
          </a:bodyPr>
          <a:lstStyle/>
          <a:p>
            <a:pPr lvl="6"/>
            <a:endParaRPr lang="de-DE" sz="1900" dirty="0">
              <a:latin typeface="Times New Roman" panose="02020603050405020304" pitchFamily="18" charset="0"/>
              <a:cs typeface="Times New Roman" panose="02020603050405020304" pitchFamily="18" charset="0"/>
            </a:endParaRP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Mindestrente</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Renteneintrittsalter</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Mindestlohn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Bürgergeld</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-Mindestpreis &amp;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-Grenzausgleich</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Mobilitätswende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E-Mobilität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Verlagerung auf die Schiene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des ÖPNV</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Nationaler Radverkehrsplan</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Energiewende</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Wasserstoffwirtschaft</a:t>
            </a:r>
          </a:p>
          <a:p>
            <a:pPr marL="4000500" lvl="8" indent="-342900">
              <a:buFont typeface="Courier New" panose="02070309020205020404" pitchFamily="49" charset="0"/>
              <a:buChar char="o"/>
            </a:pPr>
            <a:r>
              <a:rPr lang="de-DE" sz="2200" dirty="0">
                <a:latin typeface="Times New Roman" panose="02020603050405020304" pitchFamily="18" charset="0"/>
                <a:cs typeface="Times New Roman" panose="02020603050405020304" pitchFamily="18" charset="0"/>
              </a:rPr>
              <a:t>Ausbau von Wind- und Solarkraft</a:t>
            </a:r>
          </a:p>
          <a:p>
            <a:pPr marL="3543300" lvl="7"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Europäische Sicherheitspolitik</a:t>
            </a:r>
          </a:p>
          <a:p>
            <a:pPr lvl="7"/>
            <a:endParaRPr lang="de-DE" sz="19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10DC234-DD5F-2C52-160E-0E6AD7FDD79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6835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Was ist der Staat?</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3896810" y="1349051"/>
            <a:ext cx="4398380" cy="48897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Gebietskörperschaften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Normengerüst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Sozialversicherungen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Öffentliche Unternehmen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Individuen</a:t>
            </a: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DE0DE767-FD90-17D5-3BA4-1637EBAA36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65743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Träger der Wirtschaftspolitik</a:t>
            </a:r>
          </a:p>
        </p:txBody>
      </p:sp>
      <p:pic>
        <p:nvPicPr>
          <p:cNvPr id="5" name="Grafik 4">
            <a:extLst>
              <a:ext uri="{FF2B5EF4-FFF2-40B4-BE49-F238E27FC236}">
                <a16:creationId xmlns:a16="http://schemas.microsoft.com/office/drawing/2014/main" id="{95826DDD-823A-407F-B680-49A13C952185}"/>
              </a:ext>
            </a:extLst>
          </p:cNvPr>
          <p:cNvPicPr>
            <a:picLocks noChangeAspect="1"/>
          </p:cNvPicPr>
          <p:nvPr/>
        </p:nvPicPr>
        <p:blipFill>
          <a:blip r:embed="rId2"/>
          <a:stretch>
            <a:fillRect/>
          </a:stretch>
        </p:blipFill>
        <p:spPr>
          <a:xfrm>
            <a:off x="360000" y="720001"/>
            <a:ext cx="8268228" cy="3943440"/>
          </a:xfrm>
          <a:prstGeom prst="rect">
            <a:avLst/>
          </a:prstGeom>
        </p:spPr>
      </p:pic>
      <p:sp>
        <p:nvSpPr>
          <p:cNvPr id="2" name="Rechteck 1">
            <a:extLst>
              <a:ext uri="{FF2B5EF4-FFF2-40B4-BE49-F238E27FC236}">
                <a16:creationId xmlns:a16="http://schemas.microsoft.com/office/drawing/2014/main" id="{7610D79C-BE6C-ABDA-0AEF-E86C22B956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46363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Staatsaufbau: EU – Deutschland</a:t>
            </a:r>
          </a:p>
        </p:txBody>
      </p:sp>
      <p:pic>
        <p:nvPicPr>
          <p:cNvPr id="149" name="Grafik 148">
            <a:extLst>
              <a:ext uri="{FF2B5EF4-FFF2-40B4-BE49-F238E27FC236}">
                <a16:creationId xmlns:a16="http://schemas.microsoft.com/office/drawing/2014/main" id="{B717310A-BFC1-0604-21B1-B3BF1E9B5926}"/>
              </a:ext>
            </a:extLst>
          </p:cNvPr>
          <p:cNvPicPr>
            <a:picLocks noChangeAspect="1"/>
          </p:cNvPicPr>
          <p:nvPr/>
        </p:nvPicPr>
        <p:blipFill>
          <a:blip r:embed="rId2"/>
          <a:stretch>
            <a:fillRect/>
          </a:stretch>
        </p:blipFill>
        <p:spPr>
          <a:xfrm>
            <a:off x="84162" y="552450"/>
            <a:ext cx="8499122" cy="4341467"/>
          </a:xfrm>
          <a:prstGeom prst="rect">
            <a:avLst/>
          </a:prstGeom>
        </p:spPr>
      </p:pic>
      <p:sp>
        <p:nvSpPr>
          <p:cNvPr id="150" name="Rechteck 149">
            <a:extLst>
              <a:ext uri="{FF2B5EF4-FFF2-40B4-BE49-F238E27FC236}">
                <a16:creationId xmlns:a16="http://schemas.microsoft.com/office/drawing/2014/main" id="{A7E1BA30-2291-8269-8DC7-F5E51C121E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8444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4" name="Textfeld 3">
            <a:extLst>
              <a:ext uri="{FF2B5EF4-FFF2-40B4-BE49-F238E27FC236}">
                <a16:creationId xmlns:a16="http://schemas.microsoft.com/office/drawing/2014/main" id="{91FB9E55-D9CC-4774-A6A2-0FE2E9A58F72}"/>
              </a:ext>
            </a:extLst>
          </p:cNvPr>
          <p:cNvSpPr txBox="1"/>
          <p:nvPr/>
        </p:nvSpPr>
        <p:spPr>
          <a:xfrm>
            <a:off x="477959" y="6282599"/>
            <a:ext cx="2461956" cy="461665"/>
          </a:xfrm>
          <a:prstGeom prst="rect">
            <a:avLst/>
          </a:prstGeom>
          <a:noFill/>
        </p:spPr>
        <p:txBody>
          <a:bodyPr wrap="none" rtlCol="0">
            <a:spAutoFit/>
          </a:bodyPr>
          <a:lstStyle/>
          <a:p>
            <a:r>
              <a:rPr lang="de-DE" sz="2400" dirty="0"/>
              <a:t>Rotterdam  (1940)</a:t>
            </a:r>
          </a:p>
        </p:txBody>
      </p:sp>
      <p:pic>
        <p:nvPicPr>
          <p:cNvPr id="1026" name="Picture 2" descr="https://upload.wikimedia.org/wikipedia/commons/9/9a/Exterieur_OVERZICHT_NA_BOMBARDEMENT_%28OORLOGSSCHADE%29_-_Rotterdam_-_20264975_-_RCE.jpg">
            <a:extLst>
              <a:ext uri="{FF2B5EF4-FFF2-40B4-BE49-F238E27FC236}">
                <a16:creationId xmlns:a16="http://schemas.microsoft.com/office/drawing/2014/main" id="{3A83D245-3FBE-4949-89DE-D1CA2AA447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959" y="432530"/>
            <a:ext cx="7406105" cy="5477551"/>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a:extLst>
              <a:ext uri="{FF2B5EF4-FFF2-40B4-BE49-F238E27FC236}">
                <a16:creationId xmlns:a16="http://schemas.microsoft.com/office/drawing/2014/main" id="{F9CE29EE-4206-40FB-91F6-395C5E658130}"/>
              </a:ext>
            </a:extLst>
          </p:cNvPr>
          <p:cNvSpPr/>
          <p:nvPr/>
        </p:nvSpPr>
        <p:spPr>
          <a:xfrm>
            <a:off x="6060905" y="5940133"/>
            <a:ext cx="1915909" cy="215444"/>
          </a:xfrm>
          <a:prstGeom prst="rect">
            <a:avLst/>
          </a:prstGeom>
        </p:spPr>
        <p:txBody>
          <a:bodyPr wrap="none">
            <a:spAutoFit/>
          </a:bodyPr>
          <a:lstStyle/>
          <a:p>
            <a:r>
              <a:rPr lang="nl-NL" sz="800" u="sng" dirty="0">
                <a:solidFill>
                  <a:srgbClr val="3366BB"/>
                </a:solidFill>
                <a:latin typeface="Arial" panose="020B0604020202020204" pitchFamily="34" charset="0"/>
                <a:hlinkClick r:id="rId3"/>
              </a:rPr>
              <a:t>Rijksdienst voor het Cultureel Erfgoed</a:t>
            </a:r>
            <a:endParaRPr lang="de-DE" sz="800" dirty="0"/>
          </a:p>
        </p:txBody>
      </p:sp>
      <p:sp>
        <p:nvSpPr>
          <p:cNvPr id="3" name="Rechteck 2">
            <a:extLst>
              <a:ext uri="{FF2B5EF4-FFF2-40B4-BE49-F238E27FC236}">
                <a16:creationId xmlns:a16="http://schemas.microsoft.com/office/drawing/2014/main" id="{30FA7F2B-202B-0D62-6DE0-62AE25E78A8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3913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430765" y="6224210"/>
            <a:ext cx="3164777" cy="461665"/>
          </a:xfrm>
          <a:prstGeom prst="rect">
            <a:avLst/>
          </a:prstGeom>
          <a:noFill/>
        </p:spPr>
        <p:txBody>
          <a:bodyPr wrap="none" rtlCol="0">
            <a:spAutoFit/>
          </a:bodyPr>
          <a:lstStyle/>
          <a:p>
            <a:r>
              <a:rPr lang="de-DE" sz="2400" dirty="0"/>
              <a:t>Warschau  Januar 1945</a:t>
            </a:r>
          </a:p>
        </p:txBody>
      </p:sp>
      <p:pic>
        <p:nvPicPr>
          <p:cNvPr id="2" name="Grafik 1">
            <a:extLst>
              <a:ext uri="{FF2B5EF4-FFF2-40B4-BE49-F238E27FC236}">
                <a16:creationId xmlns:a16="http://schemas.microsoft.com/office/drawing/2014/main" id="{B854895F-AAA1-46DE-8327-959DFE2C97FD}"/>
              </a:ext>
            </a:extLst>
          </p:cNvPr>
          <p:cNvPicPr>
            <a:picLocks noChangeAspect="1"/>
          </p:cNvPicPr>
          <p:nvPr/>
        </p:nvPicPr>
        <p:blipFill>
          <a:blip r:embed="rId2"/>
          <a:stretch>
            <a:fillRect/>
          </a:stretch>
        </p:blipFill>
        <p:spPr>
          <a:xfrm>
            <a:off x="1008195" y="468091"/>
            <a:ext cx="6826499" cy="5625035"/>
          </a:xfrm>
          <a:prstGeom prst="rect">
            <a:avLst/>
          </a:prstGeom>
        </p:spPr>
      </p:pic>
      <p:sp>
        <p:nvSpPr>
          <p:cNvPr id="3" name="Rechteck 2">
            <a:extLst>
              <a:ext uri="{FF2B5EF4-FFF2-40B4-BE49-F238E27FC236}">
                <a16:creationId xmlns:a16="http://schemas.microsoft.com/office/drawing/2014/main" id="{80AA2965-EC3D-49CA-B403-74F5AF2AA0E7}"/>
              </a:ext>
            </a:extLst>
          </p:cNvPr>
          <p:cNvSpPr/>
          <p:nvPr/>
        </p:nvSpPr>
        <p:spPr>
          <a:xfrm>
            <a:off x="2509909" y="6093126"/>
            <a:ext cx="5427406" cy="215444"/>
          </a:xfrm>
          <a:prstGeom prst="rect">
            <a:avLst/>
          </a:prstGeom>
        </p:spPr>
        <p:txBody>
          <a:bodyPr wrap="square">
            <a:spAutoFit/>
          </a:bodyPr>
          <a:lstStyle/>
          <a:p>
            <a:r>
              <a:rPr lang="pl-PL" sz="800" dirty="0">
                <a:solidFill>
                  <a:srgbClr val="202122"/>
                </a:solidFill>
                <a:latin typeface="Arial" panose="020B0604020202020204" pitchFamily="34" charset="0"/>
              </a:rPr>
              <a:t>Stanisław Jankowski, Adolf Ciborowski "Warszawa 1945 i dziś" Wydawnictwo Interpress, Warszawa, 1971, page 66</a:t>
            </a:r>
            <a:endParaRPr lang="pl-PL" sz="800" b="0" i="0" dirty="0">
              <a:solidFill>
                <a:srgbClr val="202122"/>
              </a:solidFill>
              <a:effectLst/>
              <a:latin typeface="Arial" panose="020B0604020202020204" pitchFamily="34" charset="0"/>
            </a:endParaRPr>
          </a:p>
        </p:txBody>
      </p:sp>
      <p:sp>
        <p:nvSpPr>
          <p:cNvPr id="4" name="Rechteck 3">
            <a:extLst>
              <a:ext uri="{FF2B5EF4-FFF2-40B4-BE49-F238E27FC236}">
                <a16:creationId xmlns:a16="http://schemas.microsoft.com/office/drawing/2014/main" id="{08C783D2-B611-8688-3679-21526F04ED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27998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1569340" y="6204608"/>
            <a:ext cx="3041025" cy="461665"/>
          </a:xfrm>
          <a:prstGeom prst="rect">
            <a:avLst/>
          </a:prstGeom>
          <a:noFill/>
        </p:spPr>
        <p:txBody>
          <a:bodyPr wrap="none" rtlCol="0">
            <a:spAutoFit/>
          </a:bodyPr>
          <a:lstStyle/>
          <a:p>
            <a:r>
              <a:rPr lang="de-DE" sz="2400" dirty="0"/>
              <a:t>Würzburg 4. Nov 1945</a:t>
            </a:r>
          </a:p>
        </p:txBody>
      </p:sp>
      <p:pic>
        <p:nvPicPr>
          <p:cNvPr id="2" name="Grafik 1">
            <a:extLst>
              <a:ext uri="{FF2B5EF4-FFF2-40B4-BE49-F238E27FC236}">
                <a16:creationId xmlns:a16="http://schemas.microsoft.com/office/drawing/2014/main" id="{C4243A27-4909-4632-9685-FB20284C0B84}"/>
              </a:ext>
            </a:extLst>
          </p:cNvPr>
          <p:cNvPicPr>
            <a:picLocks noChangeAspect="1"/>
          </p:cNvPicPr>
          <p:nvPr/>
        </p:nvPicPr>
        <p:blipFill>
          <a:blip r:embed="rId2"/>
          <a:stretch>
            <a:fillRect/>
          </a:stretch>
        </p:blipFill>
        <p:spPr>
          <a:xfrm>
            <a:off x="1915969" y="462610"/>
            <a:ext cx="5768912" cy="5630341"/>
          </a:xfrm>
          <a:prstGeom prst="rect">
            <a:avLst/>
          </a:prstGeom>
        </p:spPr>
      </p:pic>
      <p:sp>
        <p:nvSpPr>
          <p:cNvPr id="3" name="Rechteck 2">
            <a:extLst>
              <a:ext uri="{FF2B5EF4-FFF2-40B4-BE49-F238E27FC236}">
                <a16:creationId xmlns:a16="http://schemas.microsoft.com/office/drawing/2014/main" id="{92AA6F15-DF6E-4947-8263-CAB521783DFB}"/>
              </a:ext>
            </a:extLst>
          </p:cNvPr>
          <p:cNvSpPr/>
          <p:nvPr/>
        </p:nvSpPr>
        <p:spPr>
          <a:xfrm>
            <a:off x="6393277" y="6079005"/>
            <a:ext cx="1361270" cy="215444"/>
          </a:xfrm>
          <a:prstGeom prst="rect">
            <a:avLst/>
          </a:prstGeom>
        </p:spPr>
        <p:txBody>
          <a:bodyPr wrap="none">
            <a:spAutoFit/>
          </a:bodyPr>
          <a:lstStyle/>
          <a:p>
            <a:r>
              <a:rPr lang="de-DE" sz="800" dirty="0">
                <a:solidFill>
                  <a:srgbClr val="202122"/>
                </a:solidFill>
                <a:latin typeface="Arial" panose="020B0604020202020204" pitchFamily="34" charset="0"/>
              </a:rPr>
              <a:t>www.luftbilddatenbank.de</a:t>
            </a:r>
            <a:endParaRPr lang="de-DE" sz="800" dirty="0"/>
          </a:p>
        </p:txBody>
      </p:sp>
      <p:sp>
        <p:nvSpPr>
          <p:cNvPr id="4" name="Rechteck 3">
            <a:extLst>
              <a:ext uri="{FF2B5EF4-FFF2-40B4-BE49-F238E27FC236}">
                <a16:creationId xmlns:a16="http://schemas.microsoft.com/office/drawing/2014/main" id="{CC19209C-C4E5-8DB0-FF1F-9B785DCF90A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28253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Wo kommen wir her?</a:t>
            </a:r>
          </a:p>
        </p:txBody>
      </p:sp>
      <p:sp>
        <p:nvSpPr>
          <p:cNvPr id="5" name="Textfeld 4">
            <a:extLst>
              <a:ext uri="{FF2B5EF4-FFF2-40B4-BE49-F238E27FC236}">
                <a16:creationId xmlns:a16="http://schemas.microsoft.com/office/drawing/2014/main" id="{DBD97F1B-4E74-41E5-87C8-DA7EF042E32D}"/>
              </a:ext>
            </a:extLst>
          </p:cNvPr>
          <p:cNvSpPr txBox="1"/>
          <p:nvPr/>
        </p:nvSpPr>
        <p:spPr>
          <a:xfrm>
            <a:off x="1569340" y="6204608"/>
            <a:ext cx="2974917" cy="461665"/>
          </a:xfrm>
          <a:prstGeom prst="rect">
            <a:avLst/>
          </a:prstGeom>
          <a:noFill/>
        </p:spPr>
        <p:txBody>
          <a:bodyPr wrap="none" rtlCol="0">
            <a:spAutoFit/>
          </a:bodyPr>
          <a:lstStyle/>
          <a:p>
            <a:r>
              <a:rPr lang="de-DE" sz="2400" dirty="0"/>
              <a:t>Kiew, September 1941</a:t>
            </a:r>
          </a:p>
        </p:txBody>
      </p:sp>
      <p:pic>
        <p:nvPicPr>
          <p:cNvPr id="2050" name="Picture 2" descr="https://upload.wikimedia.org/wikipedia/commons/d/d6/Ruined_Kiev_in_WWII.jpg">
            <a:extLst>
              <a:ext uri="{FF2B5EF4-FFF2-40B4-BE49-F238E27FC236}">
                <a16:creationId xmlns:a16="http://schemas.microsoft.com/office/drawing/2014/main" id="{A60349F4-93AF-4A04-8279-7AAC107035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127" y="552450"/>
            <a:ext cx="8255272" cy="52445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914D81AF-E514-435D-946C-272B8E14D85C}"/>
              </a:ext>
            </a:extLst>
          </p:cNvPr>
          <p:cNvSpPr/>
          <p:nvPr/>
        </p:nvSpPr>
        <p:spPr>
          <a:xfrm>
            <a:off x="5468969" y="5796976"/>
            <a:ext cx="3085363" cy="215444"/>
          </a:xfrm>
          <a:prstGeom prst="rect">
            <a:avLst/>
          </a:prstGeom>
        </p:spPr>
        <p:txBody>
          <a:bodyPr wrap="square">
            <a:spAutoFit/>
          </a:bodyPr>
          <a:lstStyle/>
          <a:p>
            <a:r>
              <a:rPr lang="de-DE" sz="800" dirty="0" err="1"/>
              <a:t>Anisimov</a:t>
            </a:r>
            <a:r>
              <a:rPr lang="de-DE" sz="800" dirty="0"/>
              <a:t>, Aleksandr (2002) </a:t>
            </a:r>
            <a:r>
              <a:rPr lang="de-DE" sz="800" dirty="0" err="1"/>
              <a:t>Kyiv</a:t>
            </a:r>
            <a:r>
              <a:rPr lang="de-DE" sz="800" dirty="0"/>
              <a:t> and </a:t>
            </a:r>
            <a:r>
              <a:rPr lang="de-DE" sz="800" dirty="0" err="1"/>
              <a:t>Kyivans</a:t>
            </a:r>
            <a:r>
              <a:rPr lang="de-DE" sz="800" dirty="0"/>
              <a:t>, </a:t>
            </a:r>
            <a:r>
              <a:rPr lang="de-DE" sz="800" dirty="0" err="1"/>
              <a:t>Kurch</a:t>
            </a:r>
            <a:r>
              <a:rPr lang="de-DE" sz="800" dirty="0"/>
              <a:t> ISBN 9669612012</a:t>
            </a:r>
          </a:p>
        </p:txBody>
      </p:sp>
      <p:sp>
        <p:nvSpPr>
          <p:cNvPr id="2" name="Rechteck 1">
            <a:extLst>
              <a:ext uri="{FF2B5EF4-FFF2-40B4-BE49-F238E27FC236}">
                <a16:creationId xmlns:a16="http://schemas.microsoft.com/office/drawing/2014/main" id="{DDBC0844-3326-9162-17E7-E154ABFD3C0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9931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Pläne für eine Nachkriegsordnung in Europa</a:t>
            </a:r>
          </a:p>
        </p:txBody>
      </p:sp>
      <p:sp>
        <p:nvSpPr>
          <p:cNvPr id="5" name="Textfeld 4">
            <a:extLst>
              <a:ext uri="{FF2B5EF4-FFF2-40B4-BE49-F238E27FC236}">
                <a16:creationId xmlns:a16="http://schemas.microsoft.com/office/drawing/2014/main" id="{DBD97F1B-4E74-41E5-87C8-DA7EF042E32D}"/>
              </a:ext>
            </a:extLst>
          </p:cNvPr>
          <p:cNvSpPr txBox="1"/>
          <p:nvPr/>
        </p:nvSpPr>
        <p:spPr>
          <a:xfrm>
            <a:off x="1606723" y="1412330"/>
            <a:ext cx="8751498" cy="1938992"/>
          </a:xfrm>
          <a:prstGeom prst="rect">
            <a:avLst/>
          </a:prstGeom>
          <a:noFill/>
        </p:spPr>
        <p:txBody>
          <a:bodyPr wrap="none" rtlCol="0">
            <a:spAutoFit/>
          </a:bodyPr>
          <a:lstStyle/>
          <a:p>
            <a:pPr marL="457200" indent="-457200">
              <a:buFont typeface="+mj-lt"/>
              <a:buAutoNum type="arabicPeriod"/>
            </a:pPr>
            <a:r>
              <a:rPr lang="de-DE" sz="2400" dirty="0"/>
              <a:t>Morgenthauplan, 1944</a:t>
            </a:r>
          </a:p>
          <a:p>
            <a:pPr marL="457200" indent="-457200">
              <a:buFont typeface="+mj-lt"/>
              <a:buAutoNum type="arabicPeriod"/>
            </a:pPr>
            <a:endParaRPr lang="de-DE" sz="2400" dirty="0"/>
          </a:p>
          <a:p>
            <a:pPr marL="457200" indent="-457200">
              <a:buFont typeface="+mj-lt"/>
              <a:buAutoNum type="arabicPeriod"/>
            </a:pPr>
            <a:r>
              <a:rPr lang="de-DE" sz="2400" dirty="0"/>
              <a:t>Übernahme des Kommunismus</a:t>
            </a:r>
          </a:p>
          <a:p>
            <a:pPr marL="457200" indent="-457200">
              <a:buFont typeface="+mj-lt"/>
              <a:buAutoNum type="arabicPeriod"/>
            </a:pPr>
            <a:endParaRPr lang="de-DE" sz="2400" dirty="0"/>
          </a:p>
          <a:p>
            <a:pPr marL="457200" indent="-457200">
              <a:buFont typeface="+mj-lt"/>
              <a:buAutoNum type="arabicPeriod"/>
            </a:pPr>
            <a:r>
              <a:rPr lang="de-DE" sz="2400" dirty="0"/>
              <a:t>Marshallplan -&gt; Verfolgung einer (West) europäischen Integration</a:t>
            </a:r>
          </a:p>
        </p:txBody>
      </p:sp>
      <p:sp>
        <p:nvSpPr>
          <p:cNvPr id="8" name="Textfeld 7">
            <a:extLst>
              <a:ext uri="{FF2B5EF4-FFF2-40B4-BE49-F238E27FC236}">
                <a16:creationId xmlns:a16="http://schemas.microsoft.com/office/drawing/2014/main" id="{E9368CCC-8710-48AE-86AA-8AC82236B55C}"/>
              </a:ext>
            </a:extLst>
          </p:cNvPr>
          <p:cNvSpPr txBox="1"/>
          <p:nvPr/>
        </p:nvSpPr>
        <p:spPr>
          <a:xfrm>
            <a:off x="2902614" y="4041546"/>
            <a:ext cx="5643585" cy="830997"/>
          </a:xfrm>
          <a:prstGeom prst="rect">
            <a:avLst/>
          </a:prstGeom>
          <a:noFill/>
        </p:spPr>
        <p:txBody>
          <a:bodyPr wrap="square" rtlCol="0">
            <a:spAutoFit/>
          </a:bodyPr>
          <a:lstStyle/>
          <a:p>
            <a:r>
              <a:rPr lang="de-DE" sz="2400" dirty="0"/>
              <a:t>Das Durchsetzen von 3. war Ende des</a:t>
            </a:r>
          </a:p>
          <a:p>
            <a:r>
              <a:rPr lang="de-DE" sz="2400" dirty="0"/>
              <a:t>Zweiten Weltkriegs bei Weitem nicht klar!</a:t>
            </a:r>
          </a:p>
        </p:txBody>
      </p:sp>
      <p:sp>
        <p:nvSpPr>
          <p:cNvPr id="2" name="Rechteck 1">
            <a:extLst>
              <a:ext uri="{FF2B5EF4-FFF2-40B4-BE49-F238E27FC236}">
                <a16:creationId xmlns:a16="http://schemas.microsoft.com/office/drawing/2014/main" id="{FA37AD50-1B03-8EB8-7E67-B04510E708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735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Warschauer Pakt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pic>
        <p:nvPicPr>
          <p:cNvPr id="3" name="Grafik 2">
            <a:extLst>
              <a:ext uri="{FF2B5EF4-FFF2-40B4-BE49-F238E27FC236}">
                <a16:creationId xmlns:a16="http://schemas.microsoft.com/office/drawing/2014/main" id="{916B9AEE-20DC-4DE8-9740-8120CFA4A5B3}"/>
              </a:ext>
            </a:extLst>
          </p:cNvPr>
          <p:cNvPicPr>
            <a:picLocks noChangeAspect="1"/>
          </p:cNvPicPr>
          <p:nvPr/>
        </p:nvPicPr>
        <p:blipFill>
          <a:blip r:embed="rId2"/>
          <a:stretch>
            <a:fillRect/>
          </a:stretch>
        </p:blipFill>
        <p:spPr>
          <a:xfrm>
            <a:off x="2733968" y="741598"/>
            <a:ext cx="5401399" cy="5563952"/>
          </a:xfrm>
          <a:prstGeom prst="rect">
            <a:avLst/>
          </a:prstGeom>
        </p:spPr>
      </p:pic>
      <p:sp>
        <p:nvSpPr>
          <p:cNvPr id="7" name="Textfeld 6">
            <a:extLst>
              <a:ext uri="{FF2B5EF4-FFF2-40B4-BE49-F238E27FC236}">
                <a16:creationId xmlns:a16="http://schemas.microsoft.com/office/drawing/2014/main" id="{A226B61C-7932-4988-9AFB-1FFF42CDE40C}"/>
              </a:ext>
            </a:extLst>
          </p:cNvPr>
          <p:cNvSpPr txBox="1"/>
          <p:nvPr/>
        </p:nvSpPr>
        <p:spPr>
          <a:xfrm>
            <a:off x="19050" y="741598"/>
            <a:ext cx="2665156" cy="830997"/>
          </a:xfrm>
          <a:prstGeom prst="rect">
            <a:avLst/>
          </a:prstGeom>
          <a:noFill/>
        </p:spPr>
        <p:txBody>
          <a:bodyPr wrap="square" rtlCol="0">
            <a:spAutoFit/>
          </a:bodyPr>
          <a:lstStyle/>
          <a:p>
            <a:pPr algn="ctr"/>
            <a:r>
              <a:rPr lang="de-DE" sz="2400" dirty="0"/>
              <a:t>Gründung der Nato</a:t>
            </a:r>
          </a:p>
          <a:p>
            <a:pPr algn="ctr"/>
            <a:r>
              <a:rPr lang="de-DE" sz="2400" dirty="0"/>
              <a:t>1948</a:t>
            </a:r>
          </a:p>
        </p:txBody>
      </p:sp>
      <p:sp>
        <p:nvSpPr>
          <p:cNvPr id="9" name="Textfeld 8">
            <a:extLst>
              <a:ext uri="{FF2B5EF4-FFF2-40B4-BE49-F238E27FC236}">
                <a16:creationId xmlns:a16="http://schemas.microsoft.com/office/drawing/2014/main" id="{078E1F22-E61F-4539-825F-A1FDFDE291E5}"/>
              </a:ext>
            </a:extLst>
          </p:cNvPr>
          <p:cNvSpPr txBox="1"/>
          <p:nvPr/>
        </p:nvSpPr>
        <p:spPr>
          <a:xfrm>
            <a:off x="8447876" y="552450"/>
            <a:ext cx="3851357" cy="830997"/>
          </a:xfrm>
          <a:prstGeom prst="rect">
            <a:avLst/>
          </a:prstGeom>
          <a:noFill/>
        </p:spPr>
        <p:txBody>
          <a:bodyPr wrap="square" rtlCol="0">
            <a:spAutoFit/>
          </a:bodyPr>
          <a:lstStyle/>
          <a:p>
            <a:pPr algn="ctr"/>
            <a:r>
              <a:rPr lang="de-DE" sz="2400" dirty="0"/>
              <a:t>Gründung Warschauer Pakt</a:t>
            </a:r>
          </a:p>
          <a:p>
            <a:pPr algn="ctr"/>
            <a:r>
              <a:rPr lang="de-DE" sz="2400" dirty="0"/>
              <a:t>1955</a:t>
            </a:r>
          </a:p>
        </p:txBody>
      </p:sp>
      <p:sp>
        <p:nvSpPr>
          <p:cNvPr id="11" name="Textfeld 10">
            <a:extLst>
              <a:ext uri="{FF2B5EF4-FFF2-40B4-BE49-F238E27FC236}">
                <a16:creationId xmlns:a16="http://schemas.microsoft.com/office/drawing/2014/main" id="{63C497F7-E768-43D2-A3ED-FB37563D307F}"/>
              </a:ext>
            </a:extLst>
          </p:cNvPr>
          <p:cNvSpPr txBox="1"/>
          <p:nvPr/>
        </p:nvSpPr>
        <p:spPr>
          <a:xfrm>
            <a:off x="6294980" y="5353910"/>
            <a:ext cx="595466" cy="307777"/>
          </a:xfrm>
          <a:prstGeom prst="rect">
            <a:avLst/>
          </a:prstGeom>
          <a:noFill/>
        </p:spPr>
        <p:txBody>
          <a:bodyPr wrap="square" rtlCol="0">
            <a:spAutoFit/>
          </a:bodyPr>
          <a:lstStyle/>
          <a:p>
            <a:r>
              <a:rPr lang="de-DE" sz="1400" b="1" dirty="0"/>
              <a:t>1952</a:t>
            </a:r>
          </a:p>
        </p:txBody>
      </p:sp>
      <p:sp>
        <p:nvSpPr>
          <p:cNvPr id="12" name="Textfeld 11">
            <a:extLst>
              <a:ext uri="{FF2B5EF4-FFF2-40B4-BE49-F238E27FC236}">
                <a16:creationId xmlns:a16="http://schemas.microsoft.com/office/drawing/2014/main" id="{ABA50A46-AB70-4FDF-AD96-126B37DCEBC6}"/>
              </a:ext>
            </a:extLst>
          </p:cNvPr>
          <p:cNvSpPr txBox="1"/>
          <p:nvPr/>
        </p:nvSpPr>
        <p:spPr>
          <a:xfrm>
            <a:off x="7137604" y="5215520"/>
            <a:ext cx="595466" cy="307777"/>
          </a:xfrm>
          <a:prstGeom prst="rect">
            <a:avLst/>
          </a:prstGeom>
          <a:noFill/>
        </p:spPr>
        <p:txBody>
          <a:bodyPr wrap="square" rtlCol="0">
            <a:spAutoFit/>
          </a:bodyPr>
          <a:lstStyle/>
          <a:p>
            <a:r>
              <a:rPr lang="de-DE" sz="1400" b="1" dirty="0"/>
              <a:t>1952</a:t>
            </a:r>
          </a:p>
        </p:txBody>
      </p:sp>
      <p:sp>
        <p:nvSpPr>
          <p:cNvPr id="13" name="Textfeld 12">
            <a:extLst>
              <a:ext uri="{FF2B5EF4-FFF2-40B4-BE49-F238E27FC236}">
                <a16:creationId xmlns:a16="http://schemas.microsoft.com/office/drawing/2014/main" id="{12075BC7-1C23-4ACB-8232-07E2F22C484F}"/>
              </a:ext>
            </a:extLst>
          </p:cNvPr>
          <p:cNvSpPr txBox="1"/>
          <p:nvPr/>
        </p:nvSpPr>
        <p:spPr>
          <a:xfrm>
            <a:off x="4965658" y="3946175"/>
            <a:ext cx="595466" cy="307777"/>
          </a:xfrm>
          <a:prstGeom prst="rect">
            <a:avLst/>
          </a:prstGeom>
          <a:noFill/>
        </p:spPr>
        <p:txBody>
          <a:bodyPr wrap="square" rtlCol="0">
            <a:spAutoFit/>
          </a:bodyPr>
          <a:lstStyle/>
          <a:p>
            <a:r>
              <a:rPr lang="de-DE" sz="1400" b="1" dirty="0"/>
              <a:t>1955</a:t>
            </a:r>
          </a:p>
        </p:txBody>
      </p:sp>
      <p:sp>
        <p:nvSpPr>
          <p:cNvPr id="14" name="Textfeld 13">
            <a:extLst>
              <a:ext uri="{FF2B5EF4-FFF2-40B4-BE49-F238E27FC236}">
                <a16:creationId xmlns:a16="http://schemas.microsoft.com/office/drawing/2014/main" id="{5D6126F7-E293-473F-A9C6-C0575BB2E334}"/>
              </a:ext>
            </a:extLst>
          </p:cNvPr>
          <p:cNvSpPr txBox="1"/>
          <p:nvPr/>
        </p:nvSpPr>
        <p:spPr>
          <a:xfrm>
            <a:off x="3460339" y="4895956"/>
            <a:ext cx="595466" cy="307777"/>
          </a:xfrm>
          <a:prstGeom prst="rect">
            <a:avLst/>
          </a:prstGeom>
          <a:noFill/>
        </p:spPr>
        <p:txBody>
          <a:bodyPr wrap="square" rtlCol="0">
            <a:spAutoFit/>
          </a:bodyPr>
          <a:lstStyle/>
          <a:p>
            <a:r>
              <a:rPr lang="de-DE" sz="1400" b="1" dirty="0"/>
              <a:t>1982</a:t>
            </a:r>
          </a:p>
        </p:txBody>
      </p:sp>
      <p:sp>
        <p:nvSpPr>
          <p:cNvPr id="4" name="Rechteck 3">
            <a:extLst>
              <a:ext uri="{FF2B5EF4-FFF2-40B4-BE49-F238E27FC236}">
                <a16:creationId xmlns:a16="http://schemas.microsoft.com/office/drawing/2014/main" id="{C170087C-3F56-4D33-A854-BF59848AAC8B}"/>
              </a:ext>
            </a:extLst>
          </p:cNvPr>
          <p:cNvSpPr/>
          <p:nvPr/>
        </p:nvSpPr>
        <p:spPr>
          <a:xfrm>
            <a:off x="330365" y="1519501"/>
            <a:ext cx="1734410" cy="3139321"/>
          </a:xfrm>
          <a:prstGeom prst="rect">
            <a:avLst/>
          </a:prstGeom>
        </p:spPr>
        <p:txBody>
          <a:bodyPr wrap="square">
            <a:spAutoFit/>
          </a:bodyPr>
          <a:lstStyle/>
          <a:p>
            <a:r>
              <a:rPr lang="de-DE" dirty="0"/>
              <a:t>Frankreich</a:t>
            </a:r>
          </a:p>
          <a:p>
            <a:r>
              <a:rPr lang="de-DE" dirty="0"/>
              <a:t>Italien</a:t>
            </a:r>
          </a:p>
          <a:p>
            <a:r>
              <a:rPr lang="de-DE" dirty="0"/>
              <a:t>Niederlande</a:t>
            </a:r>
          </a:p>
          <a:p>
            <a:r>
              <a:rPr lang="de-DE" dirty="0"/>
              <a:t>Belgien</a:t>
            </a:r>
          </a:p>
          <a:p>
            <a:r>
              <a:rPr lang="de-DE" dirty="0"/>
              <a:t>Luxemburg</a:t>
            </a:r>
          </a:p>
          <a:p>
            <a:r>
              <a:rPr lang="de-DE" dirty="0"/>
              <a:t>Norwegen</a:t>
            </a:r>
          </a:p>
          <a:p>
            <a:r>
              <a:rPr lang="de-DE" dirty="0"/>
              <a:t>Dänemark</a:t>
            </a:r>
          </a:p>
          <a:p>
            <a:r>
              <a:rPr lang="de-DE" dirty="0"/>
              <a:t>Island</a:t>
            </a:r>
          </a:p>
          <a:p>
            <a:r>
              <a:rPr lang="de-DE" dirty="0"/>
              <a:t>UK</a:t>
            </a:r>
          </a:p>
          <a:p>
            <a:r>
              <a:rPr lang="de-DE" dirty="0"/>
              <a:t>Kanada</a:t>
            </a:r>
          </a:p>
          <a:p>
            <a:r>
              <a:rPr lang="de-DE" dirty="0"/>
              <a:t>USA</a:t>
            </a:r>
          </a:p>
        </p:txBody>
      </p:sp>
      <p:sp>
        <p:nvSpPr>
          <p:cNvPr id="15" name="Rechteck 14">
            <a:extLst>
              <a:ext uri="{FF2B5EF4-FFF2-40B4-BE49-F238E27FC236}">
                <a16:creationId xmlns:a16="http://schemas.microsoft.com/office/drawing/2014/main" id="{5901F759-848E-47EF-90B0-7FD9C6E6877F}"/>
              </a:ext>
            </a:extLst>
          </p:cNvPr>
          <p:cNvSpPr/>
          <p:nvPr/>
        </p:nvSpPr>
        <p:spPr>
          <a:xfrm>
            <a:off x="8931017" y="1431541"/>
            <a:ext cx="2872079" cy="2585323"/>
          </a:xfrm>
          <a:prstGeom prst="rect">
            <a:avLst/>
          </a:prstGeom>
        </p:spPr>
        <p:txBody>
          <a:bodyPr wrap="square">
            <a:spAutoFit/>
          </a:bodyPr>
          <a:lstStyle/>
          <a:p>
            <a:r>
              <a:rPr lang="de-DE" dirty="0"/>
              <a:t>	              Aufstand</a:t>
            </a:r>
          </a:p>
          <a:p>
            <a:r>
              <a:rPr lang="de-DE" dirty="0"/>
              <a:t>CSSR		1968</a:t>
            </a:r>
          </a:p>
          <a:p>
            <a:r>
              <a:rPr lang="de-DE" dirty="0"/>
              <a:t>Albanien	</a:t>
            </a:r>
          </a:p>
          <a:p>
            <a:r>
              <a:rPr lang="de-DE" dirty="0"/>
              <a:t>Polen		1980</a:t>
            </a:r>
          </a:p>
          <a:p>
            <a:r>
              <a:rPr lang="de-DE" dirty="0"/>
              <a:t>Rumänien	</a:t>
            </a:r>
          </a:p>
          <a:p>
            <a:r>
              <a:rPr lang="de-DE" dirty="0"/>
              <a:t>Bulgarien	</a:t>
            </a:r>
          </a:p>
          <a:p>
            <a:r>
              <a:rPr lang="de-DE" dirty="0"/>
              <a:t>Ungarn		1956</a:t>
            </a:r>
          </a:p>
          <a:p>
            <a:r>
              <a:rPr lang="de-DE" dirty="0"/>
              <a:t>DDR		1953</a:t>
            </a:r>
          </a:p>
          <a:p>
            <a:r>
              <a:rPr lang="de-DE" dirty="0"/>
              <a:t>Sowjetunion	</a:t>
            </a:r>
          </a:p>
        </p:txBody>
      </p:sp>
      <p:sp>
        <p:nvSpPr>
          <p:cNvPr id="2" name="Rechteck 1">
            <a:extLst>
              <a:ext uri="{FF2B5EF4-FFF2-40B4-BE49-F238E27FC236}">
                <a16:creationId xmlns:a16="http://schemas.microsoft.com/office/drawing/2014/main" id="{35C416BA-CF58-B6AE-1DC0-01568A84B5B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0766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631505"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bernhard.koester@jade-hs.de</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endParaRPr lang="de-DE" sz="2400" dirty="0"/>
          </a:p>
          <a:p>
            <a:endParaRPr lang="de-DE" sz="2400" dirty="0"/>
          </a:p>
          <a:p>
            <a:endParaRPr lang="de-DE" sz="2400" dirty="0"/>
          </a:p>
        </p:txBody>
      </p:sp>
      <p:sp>
        <p:nvSpPr>
          <p:cNvPr id="7" name="Foliennummernplatzhalter 6"/>
          <p:cNvSpPr>
            <a:spLocks noGrp="1"/>
          </p:cNvSpPr>
          <p:nvPr>
            <p:ph type="sldNum" sz="quarter" idx="12"/>
          </p:nvPr>
        </p:nvSpPr>
        <p:spPr/>
        <p:txBody>
          <a:bodyPr/>
          <a:lstStyle/>
          <a:p>
            <a:fld id="{386CAE9C-98EE-4793-B6DD-11C28406210D}" type="slidenum">
              <a:rPr lang="de-DE" smtClean="0"/>
              <a:t>2</a:t>
            </a:fld>
            <a:endParaRPr lang="de-DE"/>
          </a:p>
        </p:txBody>
      </p:sp>
    </p:spTree>
    <p:extLst>
      <p:ext uri="{BB962C8B-B14F-4D97-AF65-F5344CB8AC3E}">
        <p14:creationId xmlns:p14="http://schemas.microsoft.com/office/powerpoint/2010/main" val="512550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Europäische Einigung </a:t>
            </a:r>
          </a:p>
          <a:p>
            <a:pPr algn="ctr"/>
            <a:endParaRPr lang="de-DE" sz="280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A226B61C-7932-4988-9AFB-1FFF42CDE40C}"/>
              </a:ext>
            </a:extLst>
          </p:cNvPr>
          <p:cNvSpPr txBox="1"/>
          <p:nvPr/>
        </p:nvSpPr>
        <p:spPr>
          <a:xfrm>
            <a:off x="19050" y="741598"/>
            <a:ext cx="3621926" cy="830997"/>
          </a:xfrm>
          <a:prstGeom prst="rect">
            <a:avLst/>
          </a:prstGeom>
          <a:noFill/>
        </p:spPr>
        <p:txBody>
          <a:bodyPr wrap="square" rtlCol="0">
            <a:spAutoFit/>
          </a:bodyPr>
          <a:lstStyle/>
          <a:p>
            <a:pPr algn="ctr"/>
            <a:r>
              <a:rPr lang="de-DE" sz="2400" dirty="0"/>
              <a:t>EFTA (1968)</a:t>
            </a:r>
          </a:p>
          <a:p>
            <a:pPr algn="ctr"/>
            <a:r>
              <a:rPr lang="de-DE" sz="2400" dirty="0" err="1"/>
              <a:t>Intergovernementualismus</a:t>
            </a:r>
            <a:endParaRPr lang="de-DE" sz="2400" dirty="0"/>
          </a:p>
        </p:txBody>
      </p:sp>
      <p:sp>
        <p:nvSpPr>
          <p:cNvPr id="9" name="Textfeld 8">
            <a:extLst>
              <a:ext uri="{FF2B5EF4-FFF2-40B4-BE49-F238E27FC236}">
                <a16:creationId xmlns:a16="http://schemas.microsoft.com/office/drawing/2014/main" id="{078E1F22-E61F-4539-825F-A1FDFDE291E5}"/>
              </a:ext>
            </a:extLst>
          </p:cNvPr>
          <p:cNvSpPr txBox="1"/>
          <p:nvPr/>
        </p:nvSpPr>
        <p:spPr>
          <a:xfrm>
            <a:off x="4199947" y="666512"/>
            <a:ext cx="4351079" cy="830997"/>
          </a:xfrm>
          <a:prstGeom prst="rect">
            <a:avLst/>
          </a:prstGeom>
          <a:noFill/>
        </p:spPr>
        <p:txBody>
          <a:bodyPr wrap="square" rtlCol="0">
            <a:spAutoFit/>
          </a:bodyPr>
          <a:lstStyle/>
          <a:p>
            <a:pPr algn="ctr"/>
            <a:r>
              <a:rPr lang="de-DE" sz="2400" dirty="0"/>
              <a:t>Montanunion (1951) – EG (1958)</a:t>
            </a:r>
          </a:p>
          <a:p>
            <a:pPr algn="ctr"/>
            <a:r>
              <a:rPr lang="de-DE" sz="2400" dirty="0"/>
              <a:t>Supranationalität</a:t>
            </a:r>
          </a:p>
        </p:txBody>
      </p:sp>
      <p:cxnSp>
        <p:nvCxnSpPr>
          <p:cNvPr id="6" name="Gerade Verbindung mit Pfeil 5">
            <a:extLst>
              <a:ext uri="{FF2B5EF4-FFF2-40B4-BE49-F238E27FC236}">
                <a16:creationId xmlns:a16="http://schemas.microsoft.com/office/drawing/2014/main" id="{77B394E1-500D-4CA2-A35D-627BCB45B414}"/>
              </a:ext>
            </a:extLst>
          </p:cNvPr>
          <p:cNvCxnSpPr>
            <a:cxnSpLocks/>
          </p:cNvCxnSpPr>
          <p:nvPr/>
        </p:nvCxnSpPr>
        <p:spPr>
          <a:xfrm flipH="1">
            <a:off x="3667523" y="1348289"/>
            <a:ext cx="133411"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Gerade Verbindung mit Pfeil 16">
            <a:extLst>
              <a:ext uri="{FF2B5EF4-FFF2-40B4-BE49-F238E27FC236}">
                <a16:creationId xmlns:a16="http://schemas.microsoft.com/office/drawing/2014/main" id="{9E6A0773-734D-4116-9667-83B82EC6F304}"/>
              </a:ext>
            </a:extLst>
          </p:cNvPr>
          <p:cNvCxnSpPr>
            <a:cxnSpLocks/>
          </p:cNvCxnSpPr>
          <p:nvPr/>
        </p:nvCxnSpPr>
        <p:spPr>
          <a:xfrm>
            <a:off x="4530438" y="1348289"/>
            <a:ext cx="14319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20" name="Grafik 19">
            <a:extLst>
              <a:ext uri="{FF2B5EF4-FFF2-40B4-BE49-F238E27FC236}">
                <a16:creationId xmlns:a16="http://schemas.microsoft.com/office/drawing/2014/main" id="{2DB63887-BB40-4CA5-AEC3-274FB1F08A6D}"/>
              </a:ext>
            </a:extLst>
          </p:cNvPr>
          <p:cNvPicPr>
            <a:picLocks noChangeAspect="1"/>
          </p:cNvPicPr>
          <p:nvPr/>
        </p:nvPicPr>
        <p:blipFill>
          <a:blip r:embed="rId2"/>
          <a:stretch>
            <a:fillRect/>
          </a:stretch>
        </p:blipFill>
        <p:spPr>
          <a:xfrm>
            <a:off x="4199947" y="1988093"/>
            <a:ext cx="4207841" cy="3787896"/>
          </a:xfrm>
          <a:prstGeom prst="rect">
            <a:avLst/>
          </a:prstGeom>
        </p:spPr>
      </p:pic>
      <p:pic>
        <p:nvPicPr>
          <p:cNvPr id="21" name="Grafik 20">
            <a:extLst>
              <a:ext uri="{FF2B5EF4-FFF2-40B4-BE49-F238E27FC236}">
                <a16:creationId xmlns:a16="http://schemas.microsoft.com/office/drawing/2014/main" id="{349E7374-2A4D-468D-ACB3-6630CDEF8FBC}"/>
              </a:ext>
            </a:extLst>
          </p:cNvPr>
          <p:cNvPicPr>
            <a:picLocks noChangeAspect="1"/>
          </p:cNvPicPr>
          <p:nvPr/>
        </p:nvPicPr>
        <p:blipFill>
          <a:blip r:embed="rId3"/>
          <a:stretch>
            <a:fillRect/>
          </a:stretch>
        </p:blipFill>
        <p:spPr>
          <a:xfrm>
            <a:off x="17303" y="1988093"/>
            <a:ext cx="4182644" cy="3787896"/>
          </a:xfrm>
          <a:prstGeom prst="rect">
            <a:avLst/>
          </a:prstGeom>
        </p:spPr>
      </p:pic>
      <p:sp>
        <p:nvSpPr>
          <p:cNvPr id="2" name="Rechteck 1">
            <a:extLst>
              <a:ext uri="{FF2B5EF4-FFF2-40B4-BE49-F238E27FC236}">
                <a16:creationId xmlns:a16="http://schemas.microsoft.com/office/drawing/2014/main" id="{6A1C7B7C-0E47-A596-81F3-7D3DF8E4A5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54DADCAD-76D8-B3B2-7D69-40F5B6E3775D}"/>
              </a:ext>
            </a:extLst>
          </p:cNvPr>
          <p:cNvSpPr txBox="1"/>
          <p:nvPr/>
        </p:nvSpPr>
        <p:spPr>
          <a:xfrm>
            <a:off x="3717604" y="1144281"/>
            <a:ext cx="854191" cy="338554"/>
          </a:xfrm>
          <a:prstGeom prst="rect">
            <a:avLst/>
          </a:prstGeom>
          <a:noFill/>
        </p:spPr>
        <p:txBody>
          <a:bodyPr wrap="square">
            <a:spAutoFit/>
          </a:bodyPr>
          <a:lstStyle/>
          <a:p>
            <a:pPr algn="ctr"/>
            <a:r>
              <a:rPr lang="de-DE" sz="1600">
                <a:latin typeface="Times New Roman" panose="02020603050405020304" pitchFamily="18" charset="0"/>
                <a:cs typeface="Times New Roman" panose="02020603050405020304" pitchFamily="18" charset="0"/>
              </a:rPr>
              <a:t>2 Wege </a:t>
            </a:r>
            <a:endParaRPr lang="de-DE"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0045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pic>
        <p:nvPicPr>
          <p:cNvPr id="6" name="Grafik 5">
            <a:extLst>
              <a:ext uri="{FF2B5EF4-FFF2-40B4-BE49-F238E27FC236}">
                <a16:creationId xmlns:a16="http://schemas.microsoft.com/office/drawing/2014/main" id="{9C3EA4B8-A324-4F30-ABC6-D9988FB89948}"/>
              </a:ext>
            </a:extLst>
          </p:cNvPr>
          <p:cNvPicPr>
            <a:picLocks noChangeAspect="1"/>
          </p:cNvPicPr>
          <p:nvPr/>
        </p:nvPicPr>
        <p:blipFill>
          <a:blip r:embed="rId2"/>
          <a:stretch>
            <a:fillRect/>
          </a:stretch>
        </p:blipFill>
        <p:spPr>
          <a:xfrm>
            <a:off x="19048" y="453524"/>
            <a:ext cx="9565527" cy="5872696"/>
          </a:xfrm>
          <a:prstGeom prst="rect">
            <a:avLst/>
          </a:prstGeom>
        </p:spPr>
      </p:pic>
      <p:sp>
        <p:nvSpPr>
          <p:cNvPr id="2" name="Rechteck 1">
            <a:extLst>
              <a:ext uri="{FF2B5EF4-FFF2-40B4-BE49-F238E27FC236}">
                <a16:creationId xmlns:a16="http://schemas.microsoft.com/office/drawing/2014/main" id="{2A28055E-2C30-9EA8-4422-38461F057FB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31550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EU</a:t>
            </a:r>
          </a:p>
        </p:txBody>
      </p:sp>
      <p:sp>
        <p:nvSpPr>
          <p:cNvPr id="6" name="Rechteck 5">
            <a:extLst>
              <a:ext uri="{FF2B5EF4-FFF2-40B4-BE49-F238E27FC236}">
                <a16:creationId xmlns:a16="http://schemas.microsoft.com/office/drawing/2014/main" id="{4D50FB76-5A44-EAD2-E78A-4CEEED1F8A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8DA83A0D-04FE-CC50-00B6-69780EFA35AB}"/>
              </a:ext>
            </a:extLst>
          </p:cNvPr>
          <p:cNvPicPr>
            <a:picLocks noChangeAspect="1"/>
          </p:cNvPicPr>
          <p:nvPr/>
        </p:nvPicPr>
        <p:blipFill>
          <a:blip r:embed="rId2"/>
          <a:stretch>
            <a:fillRect/>
          </a:stretch>
        </p:blipFill>
        <p:spPr>
          <a:xfrm>
            <a:off x="19049" y="357437"/>
            <a:ext cx="8672532" cy="4663449"/>
          </a:xfrm>
          <a:prstGeom prst="rect">
            <a:avLst/>
          </a:prstGeom>
        </p:spPr>
      </p:pic>
    </p:spTree>
    <p:extLst>
      <p:ext uri="{BB962C8B-B14F-4D97-AF65-F5344CB8AC3E}">
        <p14:creationId xmlns:p14="http://schemas.microsoft.com/office/powerpoint/2010/main" val="3461102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2" name="Grafik 1">
            <a:extLst>
              <a:ext uri="{FF2B5EF4-FFF2-40B4-BE49-F238E27FC236}">
                <a16:creationId xmlns:a16="http://schemas.microsoft.com/office/drawing/2014/main" id="{809E14F4-E56D-401C-A593-BB1040D1673C}"/>
              </a:ext>
            </a:extLst>
          </p:cNvPr>
          <p:cNvPicPr>
            <a:picLocks noChangeAspect="1"/>
          </p:cNvPicPr>
          <p:nvPr/>
        </p:nvPicPr>
        <p:blipFill>
          <a:blip r:embed="rId2"/>
          <a:stretch>
            <a:fillRect/>
          </a:stretch>
        </p:blipFill>
        <p:spPr>
          <a:xfrm>
            <a:off x="512171" y="391020"/>
            <a:ext cx="8088016" cy="6383852"/>
          </a:xfrm>
          <a:prstGeom prst="rect">
            <a:avLst/>
          </a:prstGeom>
        </p:spPr>
      </p:pic>
      <p:sp>
        <p:nvSpPr>
          <p:cNvPr id="3" name="Rechteck 2">
            <a:extLst>
              <a:ext uri="{FF2B5EF4-FFF2-40B4-BE49-F238E27FC236}">
                <a16:creationId xmlns:a16="http://schemas.microsoft.com/office/drawing/2014/main" id="{CD0DCE4C-D04D-5DB7-91DA-D531FA473D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69838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Nato</a:t>
            </a:r>
          </a:p>
        </p:txBody>
      </p:sp>
      <p:pic>
        <p:nvPicPr>
          <p:cNvPr id="6" name="Grafik 5">
            <a:extLst>
              <a:ext uri="{FF2B5EF4-FFF2-40B4-BE49-F238E27FC236}">
                <a16:creationId xmlns:a16="http://schemas.microsoft.com/office/drawing/2014/main" id="{6319888F-BBA7-4396-9EA9-C4A15EECCC78}"/>
              </a:ext>
            </a:extLst>
          </p:cNvPr>
          <p:cNvPicPr>
            <a:picLocks noChangeAspect="1"/>
          </p:cNvPicPr>
          <p:nvPr/>
        </p:nvPicPr>
        <p:blipFill>
          <a:blip r:embed="rId2"/>
          <a:stretch>
            <a:fillRect/>
          </a:stretch>
        </p:blipFill>
        <p:spPr>
          <a:xfrm>
            <a:off x="1944359" y="682514"/>
            <a:ext cx="6108721" cy="5492972"/>
          </a:xfrm>
          <a:prstGeom prst="rect">
            <a:avLst/>
          </a:prstGeom>
        </p:spPr>
      </p:pic>
      <p:sp>
        <p:nvSpPr>
          <p:cNvPr id="2" name="Rechteck 1">
            <a:extLst>
              <a:ext uri="{FF2B5EF4-FFF2-40B4-BE49-F238E27FC236}">
                <a16:creationId xmlns:a16="http://schemas.microsoft.com/office/drawing/2014/main" id="{C2D92B14-527A-D6B2-827C-240F1BAF11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93728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565809"/>
            <a:ext cx="12172951" cy="6286502"/>
          </a:xfrm>
          <a:prstGeom prst="rect">
            <a:avLst/>
          </a:prstGeom>
          <a:noFill/>
        </p:spPr>
        <p:txBody>
          <a:bodyPr wrap="square" rtlCol="0">
            <a:noAutofit/>
          </a:bodyPr>
          <a:lstStyle/>
          <a:p>
            <a:r>
              <a:rPr lang="en-US" sz="2400" dirty="0">
                <a:latin typeface="Times New Roman" panose="02020603050405020304" pitchFamily="18" charset="0"/>
                <a:cs typeface="Times New Roman" panose="02020603050405020304" pitchFamily="18" charset="0"/>
              </a:rPr>
              <a:t>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Individuen</a:t>
            </a:r>
            <a:r>
              <a:rPr lang="en-US" sz="2400" dirty="0">
                <a:latin typeface="Times New Roman" panose="02020603050405020304" pitchFamily="18" charset="0"/>
                <a:cs typeface="Times New Roman" panose="02020603050405020304" pitchFamily="18" charset="0"/>
              </a:rPr>
              <a:t> A und B, die </a:t>
            </a:r>
            <a:r>
              <a:rPr lang="en-US" sz="2400" dirty="0" err="1">
                <a:latin typeface="Times New Roman" panose="02020603050405020304" pitchFamily="18" charset="0"/>
                <a:cs typeface="Times New Roman" panose="02020603050405020304" pitchFamily="18" charset="0"/>
              </a:rPr>
              <a:t>zwei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Güter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neoklassische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Theorie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sagt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unter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bestimmten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Annahmen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Präferenzen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dass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beide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durch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Tausch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besser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können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bzw</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nicht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schlechter</a:t>
            </a:r>
            <a:r>
              <a:rPr lang="en-US" sz="2400" dirty="0">
                <a:latin typeface="Times New Roman" panose="02020603050405020304" pitchFamily="18" charset="0"/>
                <a:cs typeface="Times New Roman" panose="02020603050405020304" pitchFamily="18" charset="0"/>
              </a:rPr>
              <a:t>, falls </a:t>
            </a:r>
            <a:r>
              <a:rPr lang="en-US" sz="2400" dirty="0" err="1">
                <a:latin typeface="Times New Roman" panose="02020603050405020304" pitchFamily="18" charset="0"/>
                <a:cs typeface="Times New Roman" panose="02020603050405020304" pitchFamily="18" charset="0"/>
              </a:rPr>
              <a:t>schon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Anfangsausstattung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pareto-effizient</a:t>
            </a:r>
            <a:r>
              <a:rPr lang="en-US" sz="2400" dirty="0">
                <a:latin typeface="Times New Roman" panose="02020603050405020304" pitchFamily="18" charset="0"/>
                <a:cs typeface="Times New Roman" panose="02020603050405020304" pitchFamily="18" charset="0"/>
              </a:rPr>
              <a:t> war)</a:t>
            </a:r>
          </a:p>
          <a:p>
            <a:endParaRPr lang="en-US" sz="2400" dirty="0">
              <a:latin typeface="Times New Roman" panose="02020603050405020304" pitchFamily="18" charset="0"/>
              <a:cs typeface="Times New Roman" panose="02020603050405020304" pitchFamily="18" charset="0"/>
            </a:endParaRPr>
          </a:p>
          <a:p>
            <a:r>
              <a:rPr lang="en-US" sz="2400" b="1" u="sng" dirty="0">
                <a:latin typeface="Times New Roman" panose="02020603050405020304" pitchFamily="18" charset="0"/>
                <a:cs typeface="Times New Roman" panose="02020603050405020304" pitchFamily="18" charset="0"/>
              </a:rPr>
              <a:t>Aber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häufig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gibt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es</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Anreiz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betrügen</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betrachte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folgende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Auszahlungsmatrix</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graphicFrame>
        <p:nvGraphicFramePr>
          <p:cNvPr id="2" name="Tabelle 1"/>
          <p:cNvGraphicFramePr>
            <a:graphicFrameLocks noGrp="1"/>
          </p:cNvGraphicFramePr>
          <p:nvPr>
            <p:extLst>
              <p:ext uri="{D42A27DB-BD31-4B8C-83A1-F6EECF244321}">
                <p14:modId xmlns:p14="http://schemas.microsoft.com/office/powerpoint/2010/main" val="3009556150"/>
              </p:ext>
            </p:extLst>
          </p:nvPr>
        </p:nvGraphicFramePr>
        <p:xfrm>
          <a:off x="442391" y="3532134"/>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betrügen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betrügen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betrügen</a:t>
                      </a:r>
                    </a:p>
                  </a:txBody>
                  <a:tcPr anchor="ctr"/>
                </a:tc>
                <a:tc>
                  <a:txBody>
                    <a:bodyPr/>
                    <a:lstStyle/>
                    <a:p>
                      <a:pPr algn="ctr"/>
                      <a:r>
                        <a:rPr lang="de-DE" dirty="0"/>
                        <a:t>(14,14)</a:t>
                      </a:r>
                    </a:p>
                  </a:txBody>
                  <a:tcPr anchor="ctr"/>
                </a:tc>
                <a:tc>
                  <a:txBody>
                    <a:bodyPr/>
                    <a:lstStyle/>
                    <a:p>
                      <a:pPr algn="ctr"/>
                      <a:r>
                        <a:rPr lang="de-DE" dirty="0"/>
                        <a:t>(24,10)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betrügen</a:t>
                      </a:r>
                    </a:p>
                  </a:txBody>
                  <a:tcPr anchor="ctr"/>
                </a:tc>
                <a:tc>
                  <a:txBody>
                    <a:bodyPr/>
                    <a:lstStyle/>
                    <a:p>
                      <a:pPr algn="ctr"/>
                      <a:r>
                        <a:rPr lang="de-DE" dirty="0"/>
                        <a:t>(12,18)</a:t>
                      </a:r>
                    </a:p>
                  </a:txBody>
                  <a:tcPr anchor="ctr"/>
                </a:tc>
                <a:tc>
                  <a:txBody>
                    <a:bodyPr/>
                    <a:lstStyle/>
                    <a:p>
                      <a:pPr algn="ctr"/>
                      <a:r>
                        <a:rPr lang="de-DE" dirty="0"/>
                        <a:t>(20,15)</a:t>
                      </a:r>
                    </a:p>
                  </a:txBody>
                  <a:tcPr anchor="ctr"/>
                </a:tc>
                <a:extLst>
                  <a:ext uri="{0D108BD9-81ED-4DB2-BD59-A6C34878D82A}">
                    <a16:rowId xmlns:a16="http://schemas.microsoft.com/office/drawing/2014/main" val="3239020616"/>
                  </a:ext>
                </a:extLst>
              </a:tr>
            </a:tbl>
          </a:graphicData>
        </a:graphic>
      </p:graphicFrame>
      <p:sp>
        <p:nvSpPr>
          <p:cNvPr id="3" name="Rechteck 2">
            <a:extLst>
              <a:ext uri="{FF2B5EF4-FFF2-40B4-BE49-F238E27FC236}">
                <a16:creationId xmlns:a16="http://schemas.microsoft.com/office/drawing/2014/main" id="{1CD4A106-FA58-F4FB-E000-C5C5CBD067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96065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err="1">
                <a:latin typeface="Times New Roman" panose="02020603050405020304" pitchFamily="18" charset="0"/>
                <a:cs typeface="Times New Roman" panose="02020603050405020304" pitchFamily="18" charset="0"/>
              </a:rPr>
              <a:t>Ohne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(14,14) </a:t>
            </a:r>
            <a:r>
              <a:rPr lang="en-US" sz="2200" dirty="0" err="1">
                <a:latin typeface="Times New Roman" panose="02020603050405020304" pitchFamily="18" charset="0"/>
                <a:cs typeface="Times New Roman" panose="02020603050405020304" pitchFamily="18" charset="0"/>
              </a:rPr>
              <a:t>als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Gleichgewicht</a:t>
            </a:r>
            <a:r>
              <a:rPr lang="en-US" sz="2200" dirty="0">
                <a:latin typeface="Times New Roman" panose="02020603050405020304" pitchFamily="18" charset="0"/>
                <a:cs typeface="Times New Roman" panose="02020603050405020304" pitchFamily="18" charset="0"/>
              </a:rPr>
              <a:t> in </a:t>
            </a:r>
            <a:r>
              <a:rPr lang="en-US" sz="2200" dirty="0" err="1">
                <a:latin typeface="Times New Roman" panose="02020603050405020304" pitchFamily="18" charset="0"/>
                <a:cs typeface="Times New Roman" panose="02020603050405020304" pitchFamily="18" charset="0"/>
              </a:rPr>
              <a:t>reinen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Strategien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Die </a:t>
            </a:r>
            <a:r>
              <a:rPr lang="en-US" sz="2200" dirty="0" err="1">
                <a:latin typeface="Times New Roman" panose="02020603050405020304" pitchFamily="18" charset="0"/>
                <a:cs typeface="Times New Roman" panose="02020603050405020304" pitchFamily="18" charset="0"/>
              </a:rPr>
              <a:t>Individuen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können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durch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Kommunikation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erkennen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dass</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beide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besser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stellen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wenn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gleichzeitig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nicht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betrügen</a:t>
            </a:r>
            <a:r>
              <a:rPr lang="en-US" sz="2200" dirty="0">
                <a:latin typeface="Times New Roman" panose="02020603050405020304" pitchFamily="18" charset="0"/>
                <a:cs typeface="Times New Roman" panose="02020603050405020304" pitchFamily="18" charset="0"/>
              </a:rPr>
              <a:t> (20&gt;14,15&gt;14) → </a:t>
            </a:r>
            <a:r>
              <a:rPr lang="en-US" sz="2200" dirty="0" err="1">
                <a:latin typeface="Times New Roman" panose="02020603050405020304" pitchFamily="18" charset="0"/>
                <a:cs typeface="Times New Roman" panose="02020603050405020304" pitchFamily="18" charset="0"/>
              </a:rPr>
              <a:t>Übergang</a:t>
            </a:r>
            <a:r>
              <a:rPr lang="en-US" sz="2200" dirty="0">
                <a:latin typeface="Times New Roman" panose="02020603050405020304" pitchFamily="18" charset="0"/>
                <a:cs typeface="Times New Roman" panose="02020603050405020304" pitchFamily="18" charset="0"/>
              </a:rPr>
              <a:t> von der </a:t>
            </a:r>
            <a:r>
              <a:rPr lang="en-US" sz="2200" dirty="0" err="1">
                <a:latin typeface="Times New Roman" panose="02020603050405020304" pitchFamily="18" charset="0"/>
                <a:cs typeface="Times New Roman" panose="02020603050405020304" pitchFamily="18" charset="0"/>
              </a:rPr>
              <a:t>Anarchie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Regeln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informell</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bzw</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Institutionen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oder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Staatswesen</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r>
              <a:rPr lang="en-US" sz="2200" b="1" u="sng" dirty="0">
                <a:latin typeface="Times New Roman" panose="02020603050405020304" pitchFamily="18" charset="0"/>
                <a:cs typeface="Times New Roman" panose="02020603050405020304" pitchFamily="18" charset="0"/>
              </a:rPr>
              <a:t>Aber: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Kollektive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Entscheidungsregeln</a:t>
            </a:r>
            <a:r>
              <a:rPr lang="en-US" sz="2200" dirty="0">
                <a:latin typeface="Times New Roman" panose="02020603050405020304" pitchFamily="18" charset="0"/>
                <a:cs typeface="Times New Roman" panose="02020603050405020304" pitchFamily="18" charset="0"/>
              </a:rPr>
              <a:t> und </a:t>
            </a:r>
            <a:r>
              <a:rPr lang="en-US" sz="2200" dirty="0" err="1">
                <a:latin typeface="Times New Roman" panose="02020603050405020304" pitchFamily="18" charset="0"/>
                <a:cs typeface="Times New Roman" panose="02020603050405020304" pitchFamily="18" charset="0"/>
              </a:rPr>
              <a:t>Gesetze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sind</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grundsätzlich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öffentliche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Güter</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en-US" sz="2200" dirty="0" err="1">
                <a:latin typeface="Times New Roman" panose="02020603050405020304" pitchFamily="18" charset="0"/>
                <a:cs typeface="Times New Roman" panose="02020603050405020304" pitchFamily="18" charset="0"/>
              </a:rPr>
              <a:t>damit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ergibt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sich</a:t>
            </a:r>
            <a:r>
              <a:rPr lang="en-US" sz="2200" dirty="0">
                <a:latin typeface="Times New Roman" panose="02020603050405020304" pitchFamily="18" charset="0"/>
                <a:cs typeface="Times New Roman" panose="02020603050405020304" pitchFamily="18" charset="0"/>
              </a:rPr>
              <a:t> die Free-rider-</a:t>
            </a:r>
            <a:r>
              <a:rPr lang="en-US" sz="2200" dirty="0" err="1">
                <a:latin typeface="Times New Roman" panose="02020603050405020304" pitchFamily="18" charset="0"/>
                <a:cs typeface="Times New Roman" panose="02020603050405020304" pitchFamily="18" charset="0"/>
              </a:rPr>
              <a:t>Problematik</a:t>
            </a:r>
            <a:endParaRPr lang="en-US" sz="22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endParaRPr lang="en-US" sz="22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und </a:t>
            </a:r>
            <a:r>
              <a:rPr lang="en-US" sz="2200" dirty="0" err="1">
                <a:latin typeface="Times New Roman" panose="02020603050405020304" pitchFamily="18" charset="0"/>
                <a:cs typeface="Times New Roman" panose="02020603050405020304" pitchFamily="18" charset="0"/>
              </a:rPr>
              <a:t>letztlich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wieder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eine</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Tendenz</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zur</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Anarchie</a:t>
            </a:r>
            <a:endParaRPr lang="en-US" sz="2200" dirty="0">
              <a:latin typeface="Times New Roman" panose="02020603050405020304" pitchFamily="18" charset="0"/>
              <a:cs typeface="Times New Roman" panose="02020603050405020304" pitchFamily="18" charset="0"/>
            </a:endParaRPr>
          </a:p>
          <a:p>
            <a:pPr lvl="6"/>
            <a:endParaRPr lang="en-US" sz="2200" dirty="0">
              <a:latin typeface="Times New Roman" panose="02020603050405020304" pitchFamily="18" charset="0"/>
              <a:cs typeface="Times New Roman" panose="02020603050405020304" pitchFamily="18" charset="0"/>
            </a:endParaRPr>
          </a:p>
          <a:p>
            <a:pPr lvl="6"/>
            <a:r>
              <a:rPr lang="en-US" sz="2200"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Aktuelles</a:t>
            </a:r>
            <a:r>
              <a:rPr lang="en-US" sz="2200" b="1" u="sng" dirty="0">
                <a:latin typeface="Times New Roman" panose="02020603050405020304" pitchFamily="18" charset="0"/>
                <a:cs typeface="Times New Roman" panose="02020603050405020304" pitchFamily="18" charset="0"/>
              </a:rPr>
              <a:t> </a:t>
            </a:r>
            <a:r>
              <a:rPr lang="en-US" sz="2200" b="1" u="sng" dirty="0" err="1">
                <a:latin typeface="Times New Roman" panose="02020603050405020304" pitchFamily="18" charset="0"/>
                <a:cs typeface="Times New Roman" panose="02020603050405020304" pitchFamily="18" charset="0"/>
              </a:rPr>
              <a:t>Beispiel</a:t>
            </a:r>
            <a:r>
              <a:rPr lang="en-US" sz="2200" b="1" u="sng" dirty="0">
                <a:latin typeface="Times New Roman" panose="02020603050405020304" pitchFamily="18" charset="0"/>
                <a:cs typeface="Times New Roman" panose="02020603050405020304" pitchFamily="18" charset="0"/>
              </a:rPr>
              <a:t>:</a:t>
            </a:r>
          </a:p>
          <a:p>
            <a:pPr lvl="6"/>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Protektionismus</a:t>
            </a:r>
            <a:r>
              <a:rPr lang="en-US" sz="2200" dirty="0">
                <a:latin typeface="Times New Roman" panose="02020603050405020304" pitchFamily="18" charset="0"/>
                <a:cs typeface="Times New Roman" panose="02020603050405020304" pitchFamily="18" charset="0"/>
              </a:rPr>
              <a:t> vs </a:t>
            </a:r>
            <a:r>
              <a:rPr lang="en-US" sz="2200" dirty="0" err="1">
                <a:latin typeface="Times New Roman" panose="02020603050405020304" pitchFamily="18" charset="0"/>
                <a:cs typeface="Times New Roman" panose="02020603050405020304" pitchFamily="18" charset="0"/>
              </a:rPr>
              <a:t>Freihandel</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pPr marL="3086100" lvl="6" indent="-34290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8E2EC677-93A6-85EA-6235-D564E9146AD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53002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34179"/>
            <a:ext cx="12172951" cy="6055973"/>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Nicht immer muss es ein eindeutiges Gleichgewicht geben, bzw. die Möglichkeit zu einem </a:t>
            </a:r>
            <a:r>
              <a:rPr lang="de-DE" sz="2400" dirty="0" err="1">
                <a:latin typeface="Times New Roman" panose="02020603050405020304" pitchFamily="18" charset="0"/>
                <a:cs typeface="Times New Roman" panose="02020603050405020304" pitchFamily="18" charset="0"/>
              </a:rPr>
              <a:t>pareto</a:t>
            </a:r>
            <a:r>
              <a:rPr lang="de-DE" sz="2400" dirty="0">
                <a:latin typeface="Times New Roman" panose="02020603050405020304" pitchFamily="18" charset="0"/>
                <a:cs typeface="Times New Roman" panose="02020603050405020304" pitchFamily="18" charset="0"/>
              </a:rPr>
              <a:t>-besseren Zustand.</a:t>
            </a: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Man betrachte folgende Situation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Untersuchen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Sie</a:t>
            </a:r>
            <a:r>
              <a:rPr lang="en-US" sz="2400" dirty="0">
                <a:latin typeface="Times New Roman" panose="02020603050405020304" pitchFamily="18" charset="0"/>
                <a:cs typeface="Times New Roman" panose="02020603050405020304" pitchFamily="18" charset="0"/>
              </a:rPr>
              <a:t> die Situation auf </a:t>
            </a:r>
            <a:r>
              <a:rPr lang="en-US" sz="2400" dirty="0" err="1">
                <a:latin typeface="Times New Roman" panose="02020603050405020304" pitchFamily="18" charset="0"/>
                <a:cs typeface="Times New Roman" panose="02020603050405020304" pitchFamily="18" charset="0"/>
              </a:rPr>
              <a:t>Gleichgewichte</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reinen</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Strategien</a:t>
            </a:r>
            <a:r>
              <a:rPr lang="en-US" sz="240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Wie </a:t>
            </a:r>
            <a:r>
              <a:rPr lang="en-US" sz="2400" dirty="0" err="1">
                <a:latin typeface="Times New Roman" panose="02020603050405020304" pitchFamily="18" charset="0"/>
                <a:cs typeface="Times New Roman" panose="02020603050405020304" pitchFamily="18" charset="0"/>
              </a:rPr>
              <a:t>nennt</a:t>
            </a:r>
            <a:r>
              <a:rPr lang="en-US" sz="2400" dirty="0">
                <a:latin typeface="Times New Roman" panose="02020603050405020304" pitchFamily="18" charset="0"/>
                <a:cs typeface="Times New Roman" panose="02020603050405020304" pitchFamily="18" charset="0"/>
              </a:rPr>
              <a:t> man </a:t>
            </a:r>
            <a:r>
              <a:rPr lang="en-US" sz="2400" dirty="0" err="1">
                <a:latin typeface="Times New Roman" panose="02020603050405020304" pitchFamily="18" charset="0"/>
                <a:cs typeface="Times New Roman" panose="02020603050405020304" pitchFamily="18" charset="0"/>
              </a:rPr>
              <a:t>eine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solche</a:t>
            </a:r>
            <a:r>
              <a:rPr lang="en-US" sz="2400" dirty="0">
                <a:latin typeface="Times New Roman" panose="02020603050405020304" pitchFamily="18" charset="0"/>
                <a:cs typeface="Times New Roman" panose="02020603050405020304" pitchFamily="18" charset="0"/>
              </a:rPr>
              <a:t> Situation?</a:t>
            </a:r>
          </a:p>
          <a:p>
            <a:endParaRPr lang="de-DE" sz="24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864624243"/>
              </p:ext>
            </p:extLst>
          </p:nvPr>
        </p:nvGraphicFramePr>
        <p:xfrm>
          <a:off x="280802" y="2283032"/>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ausweichen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a:t>nicht ausweichen</a:t>
                      </a:r>
                    </a:p>
                  </a:txBody>
                  <a:tcPr anchor="ctr"/>
                </a:tc>
                <a:extLst>
                  <a:ext uri="{0D108BD9-81ED-4DB2-BD59-A6C34878D82A}">
                    <a16:rowId xmlns:a16="http://schemas.microsoft.com/office/drawing/2014/main" val="1771757195"/>
                  </a:ext>
                </a:extLst>
              </a:tr>
              <a:tr h="502531">
                <a:tc rowSpan="2">
                  <a:txBody>
                    <a:bodyPr/>
                    <a:lstStyle/>
                    <a:p>
                      <a:pPr algn="ctr"/>
                      <a:r>
                        <a:rPr lang="de-DE" dirty="0"/>
                        <a:t>A</a:t>
                      </a:r>
                    </a:p>
                  </a:txBody>
                  <a:tcPr anchor="ctr"/>
                </a:tc>
                <a:tc>
                  <a:txBody>
                    <a:bodyPr/>
                    <a:lstStyle/>
                    <a:p>
                      <a:pPr algn="ctr"/>
                      <a:r>
                        <a:rPr lang="de-DE" dirty="0"/>
                        <a:t>ausweichen</a:t>
                      </a:r>
                    </a:p>
                  </a:txBody>
                  <a:tcPr anchor="ctr"/>
                </a:tc>
                <a:tc>
                  <a:txBody>
                    <a:bodyPr/>
                    <a:lstStyle/>
                    <a:p>
                      <a:pPr algn="ctr"/>
                      <a:r>
                        <a:rPr lang="de-DE" dirty="0"/>
                        <a:t>(2,2)</a:t>
                      </a:r>
                    </a:p>
                  </a:txBody>
                  <a:tcPr anchor="ctr"/>
                </a:tc>
                <a:tc>
                  <a:txBody>
                    <a:bodyPr/>
                    <a:lstStyle/>
                    <a:p>
                      <a:pPr algn="ctr"/>
                      <a:r>
                        <a:rPr lang="de-DE" dirty="0"/>
                        <a:t>(0,10)</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nicht ausweichen</a:t>
                      </a:r>
                    </a:p>
                  </a:txBody>
                  <a:tcPr anchor="ctr"/>
                </a:tc>
                <a:tc>
                  <a:txBody>
                    <a:bodyPr/>
                    <a:lstStyle/>
                    <a:p>
                      <a:pPr algn="ctr"/>
                      <a:r>
                        <a:rPr lang="de-DE" dirty="0"/>
                        <a:t>(10,0)</a:t>
                      </a:r>
                    </a:p>
                  </a:txBody>
                  <a:tcPr anchor="ctr"/>
                </a:tc>
                <a:tc>
                  <a:txBody>
                    <a:bodyPr/>
                    <a:lstStyle/>
                    <a:p>
                      <a:pPr algn="ctr"/>
                      <a:r>
                        <a:rPr lang="de-DE" dirty="0"/>
                        <a:t>(-10,-10)</a:t>
                      </a:r>
                    </a:p>
                  </a:txBody>
                  <a:tcPr anchor="ctr"/>
                </a:tc>
                <a:extLst>
                  <a:ext uri="{0D108BD9-81ED-4DB2-BD59-A6C34878D82A}">
                    <a16:rowId xmlns:a16="http://schemas.microsoft.com/office/drawing/2014/main" val="3239020616"/>
                  </a:ext>
                </a:extLst>
              </a:tr>
            </a:tbl>
          </a:graphicData>
        </a:graphic>
      </p:graphicFrame>
      <p:sp>
        <p:nvSpPr>
          <p:cNvPr id="2" name="Rechteck 1">
            <a:extLst>
              <a:ext uri="{FF2B5EF4-FFF2-40B4-BE49-F238E27FC236}">
                <a16:creationId xmlns:a16="http://schemas.microsoft.com/office/drawing/2014/main" id="{1F7A5149-B25D-64BA-6EC8-1B1099EA34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20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Warum kommt es zu kollektiven Entscheidungen und Staatenbildung?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49" y="619431"/>
            <a:ext cx="12172951" cy="6055973"/>
          </a:xfrm>
          <a:prstGeom prst="rect">
            <a:avLst/>
          </a:prstGeom>
          <a:noFill/>
        </p:spPr>
        <p:txBody>
          <a:bodyPr wrap="square" rtlCol="0">
            <a:noAutofit/>
          </a:bodyPr>
          <a:lstStyle/>
          <a:p>
            <a:pPr marL="342900"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Gegeben die Entscheidung des anderen ergeben sich (10,0) und (0,10) als Gleichgewichte</a:t>
            </a:r>
          </a:p>
          <a:p>
            <a:endParaRPr lang="de-DE" sz="23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Instabile Situation! Es bedarf Regeln, um ein eindeutiges Ergebnis zu erhalten</a:t>
            </a:r>
          </a:p>
          <a:p>
            <a:endParaRPr lang="de-DE" sz="2300" dirty="0">
              <a:latin typeface="Times New Roman" panose="02020603050405020304" pitchFamily="18" charset="0"/>
              <a:cs typeface="Times New Roman" panose="02020603050405020304" pitchFamily="18" charset="0"/>
            </a:endParaRPr>
          </a:p>
          <a:p>
            <a:pPr marL="2628900" lvl="5" indent="-342900">
              <a:buFont typeface="Arial" panose="020B0604020202020204" pitchFamily="34" charset="0"/>
              <a:buChar char="•"/>
            </a:pPr>
            <a:r>
              <a:rPr lang="de-DE" sz="2300" dirty="0">
                <a:latin typeface="Times New Roman" panose="02020603050405020304" pitchFamily="18" charset="0"/>
                <a:cs typeface="Times New Roman" panose="02020603050405020304" pitchFamily="18" charset="0"/>
              </a:rPr>
              <a:t>z.B. Verkehrsregeln „Rechts-vor-Links“ oder „Rechtsverkehr“</a:t>
            </a:r>
          </a:p>
          <a:p>
            <a:endParaRPr lang="de-DE" sz="2300" dirty="0">
              <a:latin typeface="Times New Roman" panose="02020603050405020304" pitchFamily="18" charset="0"/>
              <a:cs typeface="Times New Roman" panose="02020603050405020304" pitchFamily="18" charset="0"/>
            </a:endParaRPr>
          </a:p>
          <a:p>
            <a:r>
              <a:rPr lang="de-DE" sz="2300" b="1" dirty="0">
                <a:latin typeface="Times New Roman" panose="02020603050405020304" pitchFamily="18" charset="0"/>
                <a:cs typeface="Times New Roman" panose="02020603050405020304" pitchFamily="18" charset="0"/>
              </a:rPr>
              <a:t>Aber:</a:t>
            </a:r>
            <a:r>
              <a:rPr lang="de-DE" sz="2300" dirty="0">
                <a:latin typeface="Times New Roman" panose="02020603050405020304" pitchFamily="18" charset="0"/>
                <a:cs typeface="Times New Roman" panose="02020603050405020304" pitchFamily="18" charset="0"/>
              </a:rPr>
              <a:t>		In dieser Situation existiert ein „first-</a:t>
            </a:r>
            <a:r>
              <a:rPr lang="de-DE" sz="2300" dirty="0" err="1">
                <a:latin typeface="Times New Roman" panose="02020603050405020304" pitchFamily="18" charset="0"/>
                <a:cs typeface="Times New Roman" panose="02020603050405020304" pitchFamily="18" charset="0"/>
              </a:rPr>
              <a:t>mover</a:t>
            </a:r>
            <a:r>
              <a:rPr lang="de-DE" sz="2300" dirty="0">
                <a:latin typeface="Times New Roman" panose="02020603050405020304" pitchFamily="18" charset="0"/>
                <a:cs typeface="Times New Roman" panose="02020603050405020304" pitchFamily="18" charset="0"/>
              </a:rPr>
              <a:t>-advantage“</a:t>
            </a:r>
          </a:p>
          <a:p>
            <a:endParaRPr lang="de-DE" sz="2300" dirty="0">
              <a:latin typeface="Times New Roman" panose="02020603050405020304" pitchFamily="18" charset="0"/>
              <a:cs typeface="Times New Roman" panose="02020603050405020304" pitchFamily="18" charset="0"/>
            </a:endParaRPr>
          </a:p>
          <a:p>
            <a:pPr marL="2628900" lvl="5" indent="-342900">
              <a:buFont typeface="Wingdings" panose="05000000000000000000" pitchFamily="2" charset="2"/>
              <a:buChar char="Ø"/>
            </a:pPr>
            <a:r>
              <a:rPr lang="de-DE" sz="2300" dirty="0">
                <a:latin typeface="Times New Roman" panose="02020603050405020304" pitchFamily="18" charset="0"/>
                <a:cs typeface="Times New Roman" panose="02020603050405020304" pitchFamily="18" charset="0"/>
              </a:rPr>
              <a:t>Macht A direkt glaubhaft nicht auszuweichen,</a:t>
            </a:r>
          </a:p>
          <a:p>
            <a:pPr lvl="5"/>
            <a:r>
              <a:rPr lang="de-DE" sz="2300" dirty="0">
                <a:latin typeface="Times New Roman" panose="02020603050405020304" pitchFamily="18" charset="0"/>
                <a:cs typeface="Times New Roman" panose="02020603050405020304" pitchFamily="18" charset="0"/>
              </a:rPr>
              <a:t>	ist ausweichen die beste Antwort von B</a:t>
            </a:r>
          </a:p>
          <a:p>
            <a:endParaRPr lang="de-DE" sz="2300" dirty="0">
              <a:latin typeface="Times New Roman" panose="02020603050405020304" pitchFamily="18" charset="0"/>
              <a:cs typeface="Times New Roman" panose="02020603050405020304" pitchFamily="18" charset="0"/>
            </a:endParaRPr>
          </a:p>
          <a:p>
            <a:pPr algn="ctr"/>
            <a:r>
              <a:rPr lang="de-DE" sz="2300" b="1" dirty="0">
                <a:latin typeface="Times New Roman" panose="02020603050405020304" pitchFamily="18" charset="0"/>
                <a:cs typeface="Times New Roman" panose="02020603050405020304" pitchFamily="18" charset="0"/>
              </a:rPr>
              <a:t>Beispiele:</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Handelskonflikt:	USA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China</a:t>
            </a:r>
          </a:p>
          <a:p>
            <a:pPr algn="ctr"/>
            <a:endParaRPr lang="de-DE" sz="2300" dirty="0">
              <a:latin typeface="Times New Roman" panose="02020603050405020304" pitchFamily="18" charset="0"/>
              <a:cs typeface="Times New Roman" panose="02020603050405020304" pitchFamily="18" charset="0"/>
            </a:endParaRPr>
          </a:p>
          <a:p>
            <a:pPr algn="ctr"/>
            <a:r>
              <a:rPr lang="de-DE" sz="2300" dirty="0">
                <a:latin typeface="Times New Roman" panose="02020603050405020304" pitchFamily="18" charset="0"/>
                <a:cs typeface="Times New Roman" panose="02020603050405020304" pitchFamily="18" charset="0"/>
              </a:rPr>
              <a:t>EU-Austritt:		EU </a:t>
            </a:r>
            <a:r>
              <a:rPr lang="de-DE" sz="2300" dirty="0" err="1">
                <a:latin typeface="Times New Roman" panose="02020603050405020304" pitchFamily="18" charset="0"/>
                <a:cs typeface="Times New Roman" panose="02020603050405020304" pitchFamily="18" charset="0"/>
              </a:rPr>
              <a:t>vs</a:t>
            </a:r>
            <a:r>
              <a:rPr lang="de-DE" sz="2300" dirty="0">
                <a:latin typeface="Times New Roman" panose="02020603050405020304" pitchFamily="18" charset="0"/>
                <a:cs typeface="Times New Roman" panose="02020603050405020304" pitchFamily="18" charset="0"/>
              </a:rPr>
              <a:t> UK </a:t>
            </a:r>
            <a:endParaRPr lang="en-US" sz="23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BD535B6C-39B3-1554-3CED-5AF709FC503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7987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Ausgangskonflikt in der Ukraine</a:t>
            </a:r>
          </a:p>
          <a:p>
            <a:pPr algn="ctr"/>
            <a:r>
              <a:rPr lang="de-DE" sz="2800" dirty="0">
                <a:latin typeface="Times New Roman" panose="02020603050405020304" pitchFamily="18" charset="0"/>
                <a:cs typeface="Times New Roman" panose="02020603050405020304" pitchFamily="18" charset="0"/>
              </a:rPr>
              <a:t>Separatisten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Ukrainische Regierung</a:t>
            </a:r>
          </a:p>
        </p:txBody>
      </p:sp>
      <p:sp>
        <p:nvSpPr>
          <p:cNvPr id="5" name="Rechteck 4">
            <a:extLst>
              <a:ext uri="{FF2B5EF4-FFF2-40B4-BE49-F238E27FC236}">
                <a16:creationId xmlns:a16="http://schemas.microsoft.com/office/drawing/2014/main" id="{EE45BD5C-AFB5-ACD0-2074-463950FCCEC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7" name="Tabelle 6">
            <a:extLst>
              <a:ext uri="{FF2B5EF4-FFF2-40B4-BE49-F238E27FC236}">
                <a16:creationId xmlns:a16="http://schemas.microsoft.com/office/drawing/2014/main" id="{B2BC4EA8-B317-BC07-9A36-11422B41DEAA}"/>
              </a:ext>
            </a:extLst>
          </p:cNvPr>
          <p:cNvGraphicFramePr>
            <a:graphicFrameLocks noGrp="1"/>
          </p:cNvGraphicFramePr>
          <p:nvPr>
            <p:extLst>
              <p:ext uri="{D42A27DB-BD31-4B8C-83A1-F6EECF244321}">
                <p14:modId xmlns:p14="http://schemas.microsoft.com/office/powerpoint/2010/main" val="3625940755"/>
              </p:ext>
            </p:extLst>
          </p:nvPr>
        </p:nvGraphicFramePr>
        <p:xfrm>
          <a:off x="140944" y="1072144"/>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Ukraine</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Separatisten</a:t>
                      </a:r>
                      <a:endParaRPr lang="de-DE" dirty="0"/>
                    </a:p>
                  </a:txBody>
                  <a:tcPr anchor="ctr"/>
                </a:tc>
                <a:tc>
                  <a:txBody>
                    <a:bodyPr/>
                    <a:lstStyle/>
                    <a:p>
                      <a:pPr algn="ctr"/>
                      <a:r>
                        <a:rPr lang="de-DE"/>
                        <a:t>Krieg</a:t>
                      </a:r>
                      <a:endParaRPr lang="de-DE" dirty="0"/>
                    </a:p>
                  </a:txBody>
                  <a:tcPr anchor="ctr"/>
                </a:tc>
                <a:tc>
                  <a:txBody>
                    <a:bodyPr/>
                    <a:lstStyle/>
                    <a:p>
                      <a:pPr algn="ctr"/>
                      <a:r>
                        <a:rPr lang="de-DE"/>
                        <a:t>(10,0)</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(2,2)</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a:t>Frieden</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(6,6)</a:t>
                      </a:r>
                    </a:p>
                  </a:txBody>
                  <a:tcPr anchor="ctr"/>
                </a:tc>
                <a:tc>
                  <a:txBody>
                    <a:bodyPr/>
                    <a:lstStyle/>
                    <a:p>
                      <a:pPr algn="ctr"/>
                      <a:r>
                        <a:rPr lang="de-DE"/>
                        <a:t>(0,10)</a:t>
                      </a:r>
                      <a:endParaRPr lang="de-DE" dirty="0"/>
                    </a:p>
                  </a:txBody>
                  <a:tcPr anchor="ctr"/>
                </a:tc>
                <a:extLst>
                  <a:ext uri="{0D108BD9-81ED-4DB2-BD59-A6C34878D82A}">
                    <a16:rowId xmlns:a16="http://schemas.microsoft.com/office/drawing/2014/main" val="3239020616"/>
                  </a:ext>
                </a:extLst>
              </a:tr>
            </a:tbl>
          </a:graphicData>
        </a:graphic>
      </p:graphicFrame>
    </p:spTree>
    <p:extLst>
      <p:ext uri="{BB962C8B-B14F-4D97-AF65-F5344CB8AC3E}">
        <p14:creationId xmlns:p14="http://schemas.microsoft.com/office/powerpoint/2010/main" val="2154932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Atkinson/Stiglitz, Lectures on Public Economics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Blankart</a:t>
            </a:r>
            <a:r>
              <a:rPr lang="en-US"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rPr>
              <a:t>Öffentliche Finanzen in der Demokratie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Breyer/Kolmar Grundlagen der Wirtschaftspolitik</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Douma</a:t>
            </a:r>
            <a:r>
              <a:rPr lang="en-US" sz="2400" dirty="0">
                <a:latin typeface="Times New Roman" panose="02020603050405020304" pitchFamily="18" charset="0"/>
                <a:cs typeface="Times New Roman" panose="02020603050405020304" pitchFamily="18" charset="0"/>
              </a:rPr>
              <a:t>/Schreuder, Economic Approaches to Organizations</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Erler</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Leschke</a:t>
            </a:r>
            <a:r>
              <a:rPr lang="en-US" sz="2400" dirty="0">
                <a:latin typeface="Times New Roman" panose="02020603050405020304" pitchFamily="18" charset="0"/>
                <a:cs typeface="Times New Roman" panose="02020603050405020304" pitchFamily="18" charset="0"/>
              </a:rPr>
              <a:t>/Sauerland,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Mueller, Public Choice III</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Richter/</a:t>
            </a:r>
            <a:r>
              <a:rPr lang="en-US" sz="2400" dirty="0" err="1">
                <a:latin typeface="Times New Roman" panose="02020603050405020304" pitchFamily="18" charset="0"/>
                <a:cs typeface="Times New Roman" panose="02020603050405020304" pitchFamily="18" charset="0"/>
              </a:rPr>
              <a:t>Furubotn</a:t>
            </a:r>
            <a:r>
              <a:rPr lang="en-US" sz="2400" dirty="0">
                <a:latin typeface="Times New Roman" panose="02020603050405020304" pitchFamily="18" charset="0"/>
                <a:cs typeface="Times New Roman" panose="02020603050405020304" pitchFamily="18" charset="0"/>
              </a:rPr>
              <a:t>, Neue </a:t>
            </a:r>
            <a:r>
              <a:rPr lang="en-US" sz="2400" dirty="0" err="1">
                <a:latin typeface="Times New Roman" panose="02020603050405020304" pitchFamily="18" charset="0"/>
                <a:cs typeface="Times New Roman" panose="02020603050405020304" pitchFamily="18" charset="0"/>
              </a:rPr>
              <a:t>Institutionenökonomie</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Voigt, </a:t>
            </a:r>
            <a:r>
              <a:rPr lang="en-US" sz="2400" dirty="0" err="1">
                <a:latin typeface="Times New Roman" panose="02020603050405020304" pitchFamily="18" charset="0"/>
                <a:cs typeface="Times New Roman" panose="02020603050405020304" pitchFamily="18" charset="0"/>
              </a:rPr>
              <a:t>Institutionenökonomik</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Williamson, The economic Institutions of Capitalism</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AEF1F8F-2ADE-BE21-7D9A-97E6DD2301C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Der Folgekonflikt</a:t>
            </a:r>
          </a:p>
          <a:p>
            <a:pPr algn="ctr"/>
            <a:r>
              <a:rPr lang="de-DE" sz="2800" dirty="0">
                <a:latin typeface="Times New Roman" panose="02020603050405020304" pitchFamily="18" charset="0"/>
                <a:cs typeface="Times New Roman" panose="02020603050405020304" pitchFamily="18" charset="0"/>
              </a:rPr>
              <a:t>Putin </a:t>
            </a:r>
            <a:r>
              <a:rPr lang="de-DE" sz="2800" dirty="0" err="1">
                <a:latin typeface="Times New Roman" panose="02020603050405020304" pitchFamily="18" charset="0"/>
                <a:cs typeface="Times New Roman" panose="02020603050405020304" pitchFamily="18" charset="0"/>
              </a:rPr>
              <a:t>vs</a:t>
            </a:r>
            <a:r>
              <a:rPr lang="de-DE" sz="2800" dirty="0">
                <a:latin typeface="Times New Roman" panose="02020603050405020304" pitchFamily="18" charset="0"/>
                <a:cs typeface="Times New Roman" panose="02020603050405020304" pitchFamily="18" charset="0"/>
              </a:rPr>
              <a:t> Nato</a:t>
            </a:r>
          </a:p>
        </p:txBody>
      </p:sp>
      <p:graphicFrame>
        <p:nvGraphicFramePr>
          <p:cNvPr id="2" name="Tabelle 1">
            <a:extLst>
              <a:ext uri="{FF2B5EF4-FFF2-40B4-BE49-F238E27FC236}">
                <a16:creationId xmlns:a16="http://schemas.microsoft.com/office/drawing/2014/main" id="{1C6658A5-3310-29F5-C0C1-A01DB273AEC9}"/>
              </a:ext>
            </a:extLst>
          </p:cNvPr>
          <p:cNvGraphicFramePr>
            <a:graphicFrameLocks noGrp="1"/>
          </p:cNvGraphicFramePr>
          <p:nvPr>
            <p:extLst>
              <p:ext uri="{D42A27DB-BD31-4B8C-83A1-F6EECF244321}">
                <p14:modId xmlns:p14="http://schemas.microsoft.com/office/powerpoint/2010/main" val="1621445108"/>
              </p:ext>
            </p:extLst>
          </p:nvPr>
        </p:nvGraphicFramePr>
        <p:xfrm>
          <a:off x="96610" y="1036122"/>
          <a:ext cx="6137936" cy="2010124"/>
        </p:xfrm>
        <a:graphic>
          <a:graphicData uri="http://schemas.openxmlformats.org/drawingml/2006/table">
            <a:tbl>
              <a:tblPr firstRow="1" bandRow="1">
                <a:tableStyleId>{5940675A-B579-460E-94D1-54222C63F5DA}</a:tableStyleId>
              </a:tblPr>
              <a:tblGrid>
                <a:gridCol w="1534484">
                  <a:extLst>
                    <a:ext uri="{9D8B030D-6E8A-4147-A177-3AD203B41FA5}">
                      <a16:colId xmlns:a16="http://schemas.microsoft.com/office/drawing/2014/main" val="802306917"/>
                    </a:ext>
                  </a:extLst>
                </a:gridCol>
                <a:gridCol w="1534484">
                  <a:extLst>
                    <a:ext uri="{9D8B030D-6E8A-4147-A177-3AD203B41FA5}">
                      <a16:colId xmlns:a16="http://schemas.microsoft.com/office/drawing/2014/main" val="990537998"/>
                    </a:ext>
                  </a:extLst>
                </a:gridCol>
                <a:gridCol w="1534484">
                  <a:extLst>
                    <a:ext uri="{9D8B030D-6E8A-4147-A177-3AD203B41FA5}">
                      <a16:colId xmlns:a16="http://schemas.microsoft.com/office/drawing/2014/main" val="3576256599"/>
                    </a:ext>
                  </a:extLst>
                </a:gridCol>
                <a:gridCol w="1534484">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a:t>Nato</a:t>
                      </a:r>
                      <a:endParaRPr lang="de-DE" dirty="0"/>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Rückzug</a:t>
                      </a:r>
                      <a:endParaRPr lang="de-DE"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Hilfe</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a:t>Putin</a:t>
                      </a:r>
                      <a:endParaRPr lang="de-DE" dirty="0"/>
                    </a:p>
                  </a:txBody>
                  <a:tcPr anchor="ctr"/>
                </a:tc>
                <a:tc>
                  <a:txBody>
                    <a:bodyPr/>
                    <a:lstStyle/>
                    <a:p>
                      <a:pPr algn="ctr"/>
                      <a:r>
                        <a:rPr lang="de-DE"/>
                        <a:t>Frieden</a:t>
                      </a:r>
                      <a:endParaRPr lang="de-DE" dirty="0"/>
                    </a:p>
                  </a:txBody>
                  <a:tcPr anchor="ctr"/>
                </a:tc>
                <a:tc>
                  <a:txBody>
                    <a:bodyPr/>
                    <a:lstStyle/>
                    <a:p>
                      <a:pPr algn="ctr"/>
                      <a:r>
                        <a:rPr lang="de-DE"/>
                        <a:t>(2,5)</a:t>
                      </a:r>
                      <a:endParaRPr lang="de-DE" dirty="0"/>
                    </a:p>
                  </a:txBody>
                  <a:tcPr anchor="ctr"/>
                </a:tc>
                <a:tc>
                  <a:txBody>
                    <a:bodyPr/>
                    <a:lstStyle/>
                    <a:p>
                      <a:pPr algn="ctr"/>
                      <a:r>
                        <a:rPr lang="de-DE"/>
                        <a:t>(0,100)</a:t>
                      </a:r>
                      <a:endParaRPr lang="de-DE" dirty="0"/>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a:t>Krieg</a:t>
                      </a:r>
                    </a:p>
                  </a:txBody>
                  <a:tcPr anchor="ctr"/>
                </a:tc>
                <a:tc>
                  <a:txBody>
                    <a:bodyPr/>
                    <a:lstStyle/>
                    <a:p>
                      <a:pPr algn="ctr"/>
                      <a:r>
                        <a:rPr lang="de-DE"/>
                        <a:t>(100,0</a:t>
                      </a:r>
                      <a:r>
                        <a:rPr lang="de-DE" dirty="0"/>
                        <a:t>)</a:t>
                      </a:r>
                    </a:p>
                  </a:txBody>
                  <a:tcPr anchor="ctr"/>
                </a:tc>
                <a:tc>
                  <a:txBody>
                    <a:bodyPr/>
                    <a:lstStyle/>
                    <a:p>
                      <a:pPr algn="ctr"/>
                      <a:r>
                        <a:rPr lang="de-DE"/>
                        <a:t>(-100,-</a:t>
                      </a:r>
                      <a:r>
                        <a:rPr lang="de-DE" dirty="0"/>
                        <a:t>5</a:t>
                      </a:r>
                      <a:r>
                        <a:rPr lang="de-DE"/>
                        <a:t>0</a:t>
                      </a:r>
                      <a:r>
                        <a:rPr lang="de-DE" dirty="0"/>
                        <a:t>)</a:t>
                      </a:r>
                    </a:p>
                  </a:txBody>
                  <a:tcPr anchor="ctr"/>
                </a:tc>
                <a:extLst>
                  <a:ext uri="{0D108BD9-81ED-4DB2-BD59-A6C34878D82A}">
                    <a16:rowId xmlns:a16="http://schemas.microsoft.com/office/drawing/2014/main" val="3239020616"/>
                  </a:ext>
                </a:extLst>
              </a:tr>
            </a:tbl>
          </a:graphicData>
        </a:graphic>
      </p:graphicFrame>
    </p:spTree>
    <p:extLst>
      <p:ext uri="{BB962C8B-B14F-4D97-AF65-F5344CB8AC3E}">
        <p14:creationId xmlns:p14="http://schemas.microsoft.com/office/powerpoint/2010/main" val="100797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James Buchanan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1919 – 2013</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Nobelpreis (1986)</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6242943"/>
            <a:ext cx="12172951"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Buchanan, James M. and </a:t>
            </a:r>
            <a:r>
              <a:rPr lang="en-US" sz="1600" dirty="0" err="1">
                <a:latin typeface="Times New Roman" panose="02020603050405020304" pitchFamily="18" charset="0"/>
                <a:cs typeface="Times New Roman" panose="02020603050405020304" pitchFamily="18" charset="0"/>
              </a:rPr>
              <a:t>Tullock</a:t>
            </a:r>
            <a:r>
              <a:rPr lang="en-US" sz="1600" dirty="0">
                <a:latin typeface="Times New Roman" panose="02020603050405020304" pitchFamily="18" charset="0"/>
                <a:cs typeface="Times New Roman" panose="02020603050405020304" pitchFamily="18" charset="0"/>
              </a:rPr>
              <a:t>, Gordon (1962)The Calculus of Consent – Logical Foundations of Constitutional Democracy, Ann Arbor</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6000750"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Gordon </a:t>
            </a:r>
            <a:r>
              <a:rPr lang="de-DE" sz="2800" dirty="0" err="1">
                <a:latin typeface="Times New Roman" panose="02020603050405020304" pitchFamily="18" charset="0"/>
                <a:cs typeface="Times New Roman" panose="02020603050405020304" pitchFamily="18" charset="0"/>
              </a:rPr>
              <a:t>Tullock</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1922 - 2014</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606771" y="457548"/>
            <a:ext cx="3308919" cy="523220"/>
          </a:xfrm>
          <a:prstGeom prst="rect">
            <a:avLst/>
          </a:prstGeom>
          <a:noFill/>
        </p:spPr>
        <p:txBody>
          <a:bodyPr wrap="none" rtlCol="0">
            <a:spAutoFit/>
          </a:bodyPr>
          <a:lstStyle/>
          <a:p>
            <a:r>
              <a:rPr lang="de-DE" sz="2800" b="1" dirty="0"/>
              <a:t>Public Choice Theory</a:t>
            </a:r>
          </a:p>
        </p:txBody>
      </p:sp>
      <p:sp>
        <p:nvSpPr>
          <p:cNvPr id="12" name="Textfeld 11">
            <a:extLst>
              <a:ext uri="{FF2B5EF4-FFF2-40B4-BE49-F238E27FC236}">
                <a16:creationId xmlns:a16="http://schemas.microsoft.com/office/drawing/2014/main" id="{F72FCE64-4017-4ADF-99CE-1A8DE7E0D542}"/>
              </a:ext>
            </a:extLst>
          </p:cNvPr>
          <p:cNvSpPr txBox="1"/>
          <p:nvPr/>
        </p:nvSpPr>
        <p:spPr>
          <a:xfrm>
            <a:off x="8088795" y="5126674"/>
            <a:ext cx="2098193"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3076" name="Picture 4" descr="https://upload.wikimedia.org/wikipedia/commons/thumb/c/c0/Gordon_tullock.jpg/213px-Gordon_tullock.jpg">
            <a:extLst>
              <a:ext uri="{FF2B5EF4-FFF2-40B4-BE49-F238E27FC236}">
                <a16:creationId xmlns:a16="http://schemas.microsoft.com/office/drawing/2014/main" id="{0A380ED4-CFB1-491D-8E3F-75A7BE58E6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8163" y="2139398"/>
            <a:ext cx="20288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C560AA6F-B438-C8AD-03E5-B1DC2CE61796}"/>
              </a:ext>
            </a:extLst>
          </p:cNvPr>
          <p:cNvPicPr>
            <a:picLocks noChangeAspect="1"/>
          </p:cNvPicPr>
          <p:nvPr/>
        </p:nvPicPr>
        <p:blipFill>
          <a:blip r:embed="rId6"/>
          <a:stretch>
            <a:fillRect/>
          </a:stretch>
        </p:blipFill>
        <p:spPr>
          <a:xfrm>
            <a:off x="2047461" y="2251755"/>
            <a:ext cx="2051807" cy="3077710"/>
          </a:xfrm>
          <a:prstGeom prst="rect">
            <a:avLst/>
          </a:prstGeom>
        </p:spPr>
      </p:pic>
      <p:sp>
        <p:nvSpPr>
          <p:cNvPr id="5" name="Rechteck 4">
            <a:extLst>
              <a:ext uri="{FF2B5EF4-FFF2-40B4-BE49-F238E27FC236}">
                <a16:creationId xmlns:a16="http://schemas.microsoft.com/office/drawing/2014/main" id="{C5782D9E-E470-A52A-BC4C-69355F9C9821}"/>
              </a:ext>
            </a:extLst>
          </p:cNvPr>
          <p:cNvSpPr/>
          <p:nvPr/>
        </p:nvSpPr>
        <p:spPr>
          <a:xfrm>
            <a:off x="2367831" y="5329464"/>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Tree>
    <p:extLst>
      <p:ext uri="{BB962C8B-B14F-4D97-AF65-F5344CB8AC3E}">
        <p14:creationId xmlns:p14="http://schemas.microsoft.com/office/powerpoint/2010/main" val="689944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von Neumann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1903 – 1957</a:t>
            </a:r>
          </a:p>
          <a:p>
            <a:pPr algn="ct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2898913" y="6413356"/>
            <a:ext cx="6546575" cy="405581"/>
          </a:xfrm>
          <a:prstGeom prst="rect">
            <a:avLst/>
          </a:prstGeom>
          <a:noFill/>
        </p:spPr>
        <p:txBody>
          <a:bodyPr wrap="square" rtlCol="0">
            <a:noAutofit/>
          </a:bodyPr>
          <a:lstStyle/>
          <a:p>
            <a:r>
              <a:rPr lang="en-US" sz="1600" dirty="0">
                <a:latin typeface="Times New Roman" panose="02020603050405020304" pitchFamily="18" charset="0"/>
                <a:cs typeface="Times New Roman" panose="02020603050405020304" pitchFamily="18" charset="0"/>
              </a:rPr>
              <a:t>Theory of Games and Economic Behavior (1944) Princeton University Press</a:t>
            </a:r>
            <a:endParaRPr lang="de-DE" sz="16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6000750" y="22883"/>
            <a:ext cx="6172200"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Oskar Morgenstern</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1902 - 1977</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4606771" y="457548"/>
            <a:ext cx="2190023" cy="523220"/>
          </a:xfrm>
          <a:prstGeom prst="rect">
            <a:avLst/>
          </a:prstGeom>
          <a:noFill/>
        </p:spPr>
        <p:txBody>
          <a:bodyPr wrap="none" rtlCol="0">
            <a:spAutoFit/>
          </a:bodyPr>
          <a:lstStyle/>
          <a:p>
            <a:r>
              <a:rPr lang="de-DE" sz="2800" b="1" dirty="0"/>
              <a:t>Game Theory</a:t>
            </a:r>
          </a:p>
        </p:txBody>
      </p:sp>
      <p:sp>
        <p:nvSpPr>
          <p:cNvPr id="13" name="Textfeld 12">
            <a:extLst>
              <a:ext uri="{FF2B5EF4-FFF2-40B4-BE49-F238E27FC236}">
                <a16:creationId xmlns:a16="http://schemas.microsoft.com/office/drawing/2014/main" id="{C0A15CE7-AAC2-488C-94BA-543FFD736540}"/>
              </a:ext>
            </a:extLst>
          </p:cNvPr>
          <p:cNvSpPr txBox="1"/>
          <p:nvPr/>
        </p:nvSpPr>
        <p:spPr>
          <a:xfrm>
            <a:off x="7774057" y="4513911"/>
            <a:ext cx="2797036" cy="405581"/>
          </a:xfrm>
          <a:prstGeom prst="rect">
            <a:avLst/>
          </a:prstGeom>
          <a:noFill/>
        </p:spPr>
        <p:txBody>
          <a:bodyPr wrap="square" rtlCol="0">
            <a:noAutofit/>
          </a:bodyPr>
          <a:lstStyle/>
          <a:p>
            <a:r>
              <a:rPr lang="en-US" sz="800" u="sng" dirty="0">
                <a:hlinkClick r:id="rId2"/>
              </a:rPr>
              <a:t>Joshua Paquin</a:t>
            </a:r>
            <a:r>
              <a:rPr lang="en-US" sz="800" dirty="0"/>
              <a:t>, </a:t>
            </a:r>
            <a:r>
              <a:rPr lang="en-US" sz="800" u="sng" dirty="0">
                <a:hlinkClick r:id="rId3"/>
              </a:rPr>
              <a:t>Gordon </a:t>
            </a:r>
            <a:r>
              <a:rPr lang="en-US" sz="800" u="sng" dirty="0" err="1">
                <a:hlinkClick r:id="rId3"/>
              </a:rPr>
              <a:t>tullock</a:t>
            </a:r>
            <a:r>
              <a:rPr lang="en-US" sz="800" dirty="0"/>
              <a:t>, </a:t>
            </a:r>
            <a:r>
              <a:rPr lang="en-US" sz="800" u="sng" dirty="0">
                <a:hlinkClick r:id="rId4"/>
              </a:rPr>
              <a:t>CC BY-SA 3.0</a:t>
            </a:r>
            <a:endParaRPr lang="de-DE" sz="800" dirty="0">
              <a:latin typeface="Times New Roman" panose="02020603050405020304" pitchFamily="18" charset="0"/>
              <a:cs typeface="Times New Roman" panose="02020603050405020304" pitchFamily="18" charset="0"/>
            </a:endParaRPr>
          </a:p>
        </p:txBody>
      </p:sp>
      <p:pic>
        <p:nvPicPr>
          <p:cNvPr id="5" name="Picture 4" descr="https://upload.wikimedia.org/wikipedia/commons/thumb/5/5e/JohnvonNeumann-LosAlamos.gif/230px-JohnvonNeumann-LosAlamos.gif">
            <a:extLst>
              <a:ext uri="{FF2B5EF4-FFF2-40B4-BE49-F238E27FC236}">
                <a16:creationId xmlns:a16="http://schemas.microsoft.com/office/drawing/2014/main" id="{3303FE43-85E2-4D1B-B717-7CCAA2D842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1757468"/>
            <a:ext cx="2190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s://oskar-morgenstern-medaille.univie.ac.at/fileadmin/_processed_/csm_oskar-morgenstern-1_0df25a275c.jpg">
            <a:extLst>
              <a:ext uri="{FF2B5EF4-FFF2-40B4-BE49-F238E27FC236}">
                <a16:creationId xmlns:a16="http://schemas.microsoft.com/office/drawing/2014/main" id="{8780E94F-5781-4ECC-A8A7-1C1EA21F95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6829" y="1757468"/>
            <a:ext cx="2609865" cy="2609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177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feld 15">
            <a:extLst>
              <a:ext uri="{FF2B5EF4-FFF2-40B4-BE49-F238E27FC236}">
                <a16:creationId xmlns:a16="http://schemas.microsoft.com/office/drawing/2014/main" id="{57ADF741-2D50-4A9F-87FB-00C4CEBB335F}"/>
              </a:ext>
            </a:extLst>
          </p:cNvPr>
          <p:cNvSpPr txBox="1"/>
          <p:nvPr/>
        </p:nvSpPr>
        <p:spPr>
          <a:xfrm>
            <a:off x="4049729" y="692118"/>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Nash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1928 – 2015</a:t>
            </a:r>
          </a:p>
          <a:p>
            <a:pPr algn="ctr"/>
            <a:endParaRPr lang="de-DE" sz="2800"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DD6EAC0D-7BE4-42ED-B719-86D8C2F519BA}"/>
              </a:ext>
            </a:extLst>
          </p:cNvPr>
          <p:cNvSpPr txBox="1"/>
          <p:nvPr/>
        </p:nvSpPr>
        <p:spPr>
          <a:xfrm>
            <a:off x="0" y="692118"/>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Reinhard Selten	</a:t>
            </a: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1930 – 2016</a:t>
            </a:r>
          </a:p>
          <a:p>
            <a:pPr algn="ctr"/>
            <a:endParaRPr lang="de-DE" sz="28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DD6EAC0D-7BE4-42ED-B719-86D8C2F519BA}"/>
              </a:ext>
            </a:extLst>
          </p:cNvPr>
          <p:cNvSpPr txBox="1"/>
          <p:nvPr/>
        </p:nvSpPr>
        <p:spPr>
          <a:xfrm>
            <a:off x="7787377" y="692118"/>
            <a:ext cx="4292048" cy="5854349"/>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John </a:t>
            </a:r>
            <a:r>
              <a:rPr lang="de-DE" sz="2800" dirty="0" err="1">
                <a:latin typeface="Times New Roman" panose="02020603050405020304" pitchFamily="18" charset="0"/>
                <a:cs typeface="Times New Roman" panose="02020603050405020304" pitchFamily="18" charset="0"/>
              </a:rPr>
              <a:t>Harsanyi</a:t>
            </a:r>
            <a:endParaRPr lang="de-DE" sz="2800" dirty="0">
              <a:latin typeface="Times New Roman" panose="02020603050405020304" pitchFamily="18" charset="0"/>
              <a:cs typeface="Times New Roman" panose="02020603050405020304" pitchFamily="18" charset="0"/>
            </a:endParaRPr>
          </a:p>
          <a:p>
            <a:pPr algn="ctr"/>
            <a:endParaRPr lang="de-DE" sz="2800" dirty="0">
              <a:latin typeface="Times New Roman" panose="02020603050405020304" pitchFamily="18" charset="0"/>
              <a:cs typeface="Times New Roman" panose="02020603050405020304" pitchFamily="18" charset="0"/>
            </a:endParaRPr>
          </a:p>
          <a:p>
            <a:pPr algn="ctr"/>
            <a:r>
              <a:rPr lang="de-DE" sz="2800" dirty="0">
                <a:latin typeface="Times New Roman" panose="02020603050405020304" pitchFamily="18" charset="0"/>
                <a:cs typeface="Times New Roman" panose="02020603050405020304" pitchFamily="18" charset="0"/>
              </a:rPr>
              <a:t>1920 - 2000</a:t>
            </a:r>
          </a:p>
          <a:p>
            <a:pPr algn="ctr"/>
            <a:endParaRPr lang="de-DE" sz="2800" dirty="0">
              <a:latin typeface="Times New Roman" panose="02020603050405020304" pitchFamily="18" charset="0"/>
              <a:cs typeface="Times New Roman" panose="02020603050405020304" pitchFamily="18" charset="0"/>
            </a:endParaRPr>
          </a:p>
        </p:txBody>
      </p:sp>
      <p:sp>
        <p:nvSpPr>
          <p:cNvPr id="2" name="Textfeld 1">
            <a:extLst>
              <a:ext uri="{FF2B5EF4-FFF2-40B4-BE49-F238E27FC236}">
                <a16:creationId xmlns:a16="http://schemas.microsoft.com/office/drawing/2014/main" id="{46D56E94-5D5A-4674-911F-A364C2C5FC06}"/>
              </a:ext>
            </a:extLst>
          </p:cNvPr>
          <p:cNvSpPr txBox="1"/>
          <p:nvPr/>
        </p:nvSpPr>
        <p:spPr>
          <a:xfrm>
            <a:off x="3711789" y="92367"/>
            <a:ext cx="4768421" cy="523220"/>
          </a:xfrm>
          <a:prstGeom prst="rect">
            <a:avLst/>
          </a:prstGeom>
          <a:noFill/>
        </p:spPr>
        <p:txBody>
          <a:bodyPr wrap="none" rtlCol="0">
            <a:spAutoFit/>
          </a:bodyPr>
          <a:lstStyle/>
          <a:p>
            <a:r>
              <a:rPr lang="de-DE" sz="2800" b="1" dirty="0"/>
              <a:t>Spieltheorie – Nobelpreis 1994</a:t>
            </a:r>
          </a:p>
        </p:txBody>
      </p:sp>
      <p:pic>
        <p:nvPicPr>
          <p:cNvPr id="7" name="Grafik 6">
            <a:extLst>
              <a:ext uri="{FF2B5EF4-FFF2-40B4-BE49-F238E27FC236}">
                <a16:creationId xmlns:a16="http://schemas.microsoft.com/office/drawing/2014/main" id="{45EE573F-CB9A-4F6C-A59F-9DFFD7A830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2342" y="2261049"/>
            <a:ext cx="1869168" cy="2803750"/>
          </a:xfrm>
          <a:prstGeom prst="rect">
            <a:avLst/>
          </a:prstGeom>
        </p:spPr>
      </p:pic>
      <p:sp>
        <p:nvSpPr>
          <p:cNvPr id="8" name="Rechteck 7">
            <a:extLst>
              <a:ext uri="{FF2B5EF4-FFF2-40B4-BE49-F238E27FC236}">
                <a16:creationId xmlns:a16="http://schemas.microsoft.com/office/drawing/2014/main" id="{9BC6CA6C-F827-4179-8836-C67D43CFED74}"/>
              </a:ext>
            </a:extLst>
          </p:cNvPr>
          <p:cNvSpPr/>
          <p:nvPr/>
        </p:nvSpPr>
        <p:spPr>
          <a:xfrm>
            <a:off x="9445488" y="5093312"/>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pic>
        <p:nvPicPr>
          <p:cNvPr id="3" name="Grafik 2">
            <a:extLst>
              <a:ext uri="{FF2B5EF4-FFF2-40B4-BE49-F238E27FC236}">
                <a16:creationId xmlns:a16="http://schemas.microsoft.com/office/drawing/2014/main" id="{313C3344-69CC-FE14-EF37-AEB680FC1CD3}"/>
              </a:ext>
            </a:extLst>
          </p:cNvPr>
          <p:cNvPicPr>
            <a:picLocks noChangeAspect="1"/>
          </p:cNvPicPr>
          <p:nvPr/>
        </p:nvPicPr>
        <p:blipFill>
          <a:blip r:embed="rId3"/>
          <a:stretch>
            <a:fillRect/>
          </a:stretch>
        </p:blipFill>
        <p:spPr>
          <a:xfrm>
            <a:off x="5225787" y="2008292"/>
            <a:ext cx="2005659" cy="3008489"/>
          </a:xfrm>
          <a:prstGeom prst="rect">
            <a:avLst/>
          </a:prstGeom>
        </p:spPr>
      </p:pic>
      <p:pic>
        <p:nvPicPr>
          <p:cNvPr id="5" name="Grafik 4">
            <a:extLst>
              <a:ext uri="{FF2B5EF4-FFF2-40B4-BE49-F238E27FC236}">
                <a16:creationId xmlns:a16="http://schemas.microsoft.com/office/drawing/2014/main" id="{AD044618-48F9-312A-A649-159AEF4E9826}"/>
              </a:ext>
            </a:extLst>
          </p:cNvPr>
          <p:cNvPicPr>
            <a:picLocks noChangeAspect="1"/>
          </p:cNvPicPr>
          <p:nvPr/>
        </p:nvPicPr>
        <p:blipFill>
          <a:blip r:embed="rId4"/>
          <a:stretch>
            <a:fillRect/>
          </a:stretch>
        </p:blipFill>
        <p:spPr>
          <a:xfrm>
            <a:off x="1113863" y="2008292"/>
            <a:ext cx="2086538" cy="3129807"/>
          </a:xfrm>
          <a:prstGeom prst="rect">
            <a:avLst/>
          </a:prstGeom>
        </p:spPr>
      </p:pic>
      <p:sp>
        <p:nvSpPr>
          <p:cNvPr id="6" name="Rechteck 5">
            <a:extLst>
              <a:ext uri="{FF2B5EF4-FFF2-40B4-BE49-F238E27FC236}">
                <a16:creationId xmlns:a16="http://schemas.microsoft.com/office/drawing/2014/main" id="{4DFBC319-6EFF-67BC-8C61-4E8DB063A3C3}"/>
              </a:ext>
            </a:extLst>
          </p:cNvPr>
          <p:cNvSpPr/>
          <p:nvPr/>
        </p:nvSpPr>
        <p:spPr>
          <a:xfrm>
            <a:off x="5563208" y="5045440"/>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
        <p:nvSpPr>
          <p:cNvPr id="11" name="Rechteck 10">
            <a:extLst>
              <a:ext uri="{FF2B5EF4-FFF2-40B4-BE49-F238E27FC236}">
                <a16:creationId xmlns:a16="http://schemas.microsoft.com/office/drawing/2014/main" id="{E10615AE-3586-67BA-41FF-F6E08DED4B1E}"/>
              </a:ext>
            </a:extLst>
          </p:cNvPr>
          <p:cNvSpPr/>
          <p:nvPr/>
        </p:nvSpPr>
        <p:spPr>
          <a:xfrm>
            <a:off x="1513479" y="5153162"/>
            <a:ext cx="1265090" cy="215444"/>
          </a:xfrm>
          <a:prstGeom prst="rect">
            <a:avLst/>
          </a:prstGeom>
        </p:spPr>
        <p:txBody>
          <a:bodyPr wrap="none">
            <a:spAutoFit/>
          </a:bodyPr>
          <a:lstStyle/>
          <a:p>
            <a:r>
              <a:rPr lang="de-DE" sz="800" dirty="0">
                <a:solidFill>
                  <a:srgbClr val="8A8A8D"/>
                </a:solidFill>
                <a:latin typeface="Alfred Sans Regular"/>
              </a:rPr>
              <a:t>Nobel </a:t>
            </a:r>
            <a:r>
              <a:rPr lang="de-DE" sz="800" dirty="0" err="1">
                <a:solidFill>
                  <a:srgbClr val="8A8A8D"/>
                </a:solidFill>
                <a:latin typeface="Alfred Sans Regular"/>
              </a:rPr>
              <a:t>Foundation</a:t>
            </a:r>
            <a:r>
              <a:rPr lang="de-DE" sz="800" dirty="0">
                <a:solidFill>
                  <a:srgbClr val="8A8A8D"/>
                </a:solidFill>
                <a:latin typeface="Alfred Sans Regular"/>
              </a:rPr>
              <a:t> </a:t>
            </a:r>
            <a:r>
              <a:rPr lang="de-DE" sz="800" dirty="0" err="1">
                <a:solidFill>
                  <a:srgbClr val="8A8A8D"/>
                </a:solidFill>
                <a:latin typeface="Alfred Sans Regular"/>
              </a:rPr>
              <a:t>archive</a:t>
            </a:r>
            <a:endParaRPr lang="de-DE" sz="800" dirty="0"/>
          </a:p>
        </p:txBody>
      </p:sp>
    </p:spTree>
    <p:extLst>
      <p:ext uri="{BB962C8B-B14F-4D97-AF65-F5344CB8AC3E}">
        <p14:creationId xmlns:p14="http://schemas.microsoft.com/office/powerpoint/2010/main" val="351679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Grundproblem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03652"/>
            <a:ext cx="8689606" cy="6286502"/>
          </a:xfrm>
          <a:prstGeom prst="rect">
            <a:avLst/>
          </a:prstGeom>
          <a:noFill/>
        </p:spPr>
        <p:txBody>
          <a:bodyPr wrap="square" rtlCol="0">
            <a:noAutofit/>
          </a:bodyPr>
          <a:lstStyle/>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Die Mittel (Ressourcen), die für die Befriedigung der </a:t>
            </a:r>
          </a:p>
          <a:p>
            <a:pPr algn="ctr"/>
            <a:r>
              <a:rPr lang="de-DE" sz="2400" dirty="0">
                <a:latin typeface="Times New Roman" panose="02020603050405020304" pitchFamily="18" charset="0"/>
                <a:cs typeface="Times New Roman" panose="02020603050405020304" pitchFamily="18" charset="0"/>
              </a:rPr>
              <a:t>Bedürfnisse der Menschen einer Gesellschaft eingesetzt </a:t>
            </a:r>
          </a:p>
          <a:p>
            <a:pPr algn="ctr"/>
            <a:r>
              <a:rPr lang="de-DE" sz="2400" dirty="0">
                <a:latin typeface="Times New Roman" panose="02020603050405020304" pitchFamily="18" charset="0"/>
                <a:cs typeface="Times New Roman" panose="02020603050405020304" pitchFamily="18" charset="0"/>
              </a:rPr>
              <a:t>werden können, sind begrenzt bzw. knapp.</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oder</a:t>
            </a:r>
          </a:p>
          <a:p>
            <a:pPr algn="ctr"/>
            <a:endParaRPr lang="de-DE" sz="2400" dirty="0">
              <a:latin typeface="Times New Roman" panose="02020603050405020304" pitchFamily="18" charset="0"/>
              <a:cs typeface="Times New Roman" panose="02020603050405020304" pitchFamily="18" charset="0"/>
            </a:endParaRPr>
          </a:p>
          <a:p>
            <a:pPr algn="ctr"/>
            <a:r>
              <a:rPr lang="de-DE" sz="2400" dirty="0">
                <a:latin typeface="Times New Roman" panose="02020603050405020304" pitchFamily="18" charset="0"/>
                <a:cs typeface="Times New Roman" panose="02020603050405020304" pitchFamily="18" charset="0"/>
              </a:rPr>
              <a:t>Menschen müssen wirtschaften, weil sie Bedürfnisse haben,</a:t>
            </a:r>
          </a:p>
          <a:p>
            <a:pPr algn="ctr"/>
            <a:r>
              <a:rPr lang="de-DE" sz="2400" dirty="0">
                <a:latin typeface="Times New Roman" panose="02020603050405020304" pitchFamily="18" charset="0"/>
                <a:cs typeface="Times New Roman" panose="02020603050405020304" pitchFamily="18" charset="0"/>
              </a:rPr>
              <a:t>aber nicht genügend Ressourcen, um ausreichend Güter zur Erfüllung</a:t>
            </a:r>
          </a:p>
          <a:p>
            <a:pPr algn="ctr"/>
            <a:r>
              <a:rPr lang="de-DE" sz="2400" dirty="0">
                <a:latin typeface="Times New Roman" panose="02020603050405020304" pitchFamily="18" charset="0"/>
                <a:cs typeface="Times New Roman" panose="02020603050405020304" pitchFamily="18" charset="0"/>
              </a:rPr>
              <a:t>aller Bedürfnisse aller Menschen herstellen zu können.</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C0753EDA-D054-F936-E0B3-F5EB1EA2661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52967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Normative Grundfragen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Welche Güter und welche Mengen sollen durch die Gesellschaft hergestellt </a:t>
            </a:r>
            <a:r>
              <a:rPr lang="de-DE" sz="2400">
                <a:latin typeface="Times New Roman" panose="02020603050405020304" pitchFamily="18" charset="0"/>
                <a:cs typeface="Times New Roman" panose="02020603050405020304" pitchFamily="18" charset="0"/>
              </a:rPr>
              <a:t>werden?</a:t>
            </a: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dirty="0">
                <a:latin typeface="Times New Roman" panose="02020603050405020304" pitchFamily="18" charset="0"/>
                <a:cs typeface="Times New Roman" panose="02020603050405020304" pitchFamily="18" charset="0"/>
              </a:rPr>
              <a:t>Wie sollen die Güter produziert </a:t>
            </a:r>
            <a:r>
              <a:rPr lang="de-DE" sz="2400">
                <a:latin typeface="Times New Roman" panose="02020603050405020304" pitchFamily="18" charset="0"/>
                <a:cs typeface="Times New Roman" panose="02020603050405020304" pitchFamily="18" charset="0"/>
              </a:rPr>
              <a:t>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Wie soll grundsätzlich die Arbeit in der Gesellschaft verteilt werden?</a:t>
            </a:r>
          </a:p>
          <a:p>
            <a:pPr marL="457200" indent="-457200">
              <a:buFont typeface="+mj-lt"/>
              <a:buAutoNum type="arabicPeriod"/>
            </a:pPr>
            <a:endParaRPr lang="de-DE" sz="2400">
              <a:latin typeface="Times New Roman" panose="02020603050405020304" pitchFamily="18" charset="0"/>
              <a:cs typeface="Times New Roman" panose="02020603050405020304" pitchFamily="18" charset="0"/>
            </a:endParaRPr>
          </a:p>
          <a:p>
            <a:pPr marL="457200" indent="-457200">
              <a:buFont typeface="+mj-lt"/>
              <a:buAutoNum type="arabicPeriod"/>
            </a:pPr>
            <a:r>
              <a:rPr lang="de-DE" sz="2400">
                <a:latin typeface="Times New Roman" panose="02020603050405020304" pitchFamily="18" charset="0"/>
                <a:cs typeface="Times New Roman" panose="02020603050405020304" pitchFamily="18" charset="0"/>
              </a:rPr>
              <a:t>Welche (staatlichen) Institutionen gewährleisten die gewünschte Allokation durch die bereitgestellten Güter?</a:t>
            </a:r>
          </a:p>
          <a:p>
            <a:pPr marL="457200" indent="-457200">
              <a:buFont typeface="+mj-lt"/>
              <a:buAutoNum type="arabicPeriod"/>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C0442E8-A3D5-EED7-A161-AC4DFA2A5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2554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 und Homo Oeconomicus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65809"/>
            <a:ext cx="8478983" cy="5984620"/>
          </a:xfrm>
          <a:prstGeom prst="rect">
            <a:avLst/>
          </a:prstGeom>
          <a:noFill/>
        </p:spPr>
        <p:txBody>
          <a:bodyPr wrap="square" rtlCol="0">
            <a:noAutofit/>
          </a:bodyPr>
          <a:lstStyle/>
          <a:p>
            <a:pPr marL="342900"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der neoklassischen Theorie wird das Grundproblem der Ökonomie und die daraus abgeleiteten Fragen durch individuelles Handeln gemäß dem Prinzip der egoistischen Nutzenmaximierung gelöst.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Jedes Verhalten beruht auf Freiwilligkeit und die erreichte Allokation ist unter den Bedingungen eines vollkommenen Marktes </a:t>
            </a:r>
            <a:r>
              <a:rPr lang="de-DE" sz="1900" dirty="0" err="1">
                <a:latin typeface="Times New Roman" panose="02020603050405020304" pitchFamily="18" charset="0"/>
                <a:cs typeface="Times New Roman" panose="02020603050405020304" pitchFamily="18" charset="0"/>
              </a:rPr>
              <a:t>pareto</a:t>
            </a:r>
            <a:r>
              <a:rPr lang="de-DE" sz="1900" dirty="0">
                <a:latin typeface="Times New Roman" panose="02020603050405020304" pitchFamily="18" charset="0"/>
                <a:cs typeface="Times New Roman" panose="02020603050405020304" pitchFamily="18" charset="0"/>
              </a:rPr>
              <a:t>-effizient.</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257300" lvl="2"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In diesem Zusammenhang soll der Staat nur die nötigen Rahmenbedingungen für die Funktionsfähigkeit des Marktprozesses bereitstellen.</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1714500" lvl="3"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Die Bedingungen des vollkommenen Marktes sind allerdings nur selten in der Praxis erfüllt, so dass es im Allgemeinen zu Marktversagen kommen kann. Insbesondere treten in der strengen neoklassischen Theorie keine Transaktionskosten auf.</a:t>
            </a:r>
          </a:p>
          <a:p>
            <a:pPr marL="342900" indent="-342900">
              <a:buFont typeface="Wingdings" panose="05000000000000000000" pitchFamily="2" charset="2"/>
              <a:buChar char="Ø"/>
            </a:pPr>
            <a:endParaRPr lang="de-DE" sz="1900" dirty="0">
              <a:latin typeface="Times New Roman" panose="02020603050405020304" pitchFamily="18" charset="0"/>
              <a:cs typeface="Times New Roman" panose="02020603050405020304" pitchFamily="18" charset="0"/>
            </a:endParaRPr>
          </a:p>
          <a:p>
            <a:pPr marL="2171700" lvl="4" indent="-342900">
              <a:buFont typeface="Wingdings" panose="05000000000000000000" pitchFamily="2" charset="2"/>
              <a:buChar char="Ø"/>
            </a:pPr>
            <a:r>
              <a:rPr lang="de-DE" sz="1900" dirty="0">
                <a:latin typeface="Times New Roman" panose="02020603050405020304" pitchFamily="18" charset="0"/>
                <a:cs typeface="Times New Roman" panose="02020603050405020304" pitchFamily="18" charset="0"/>
              </a:rPr>
              <a:t>Der Staat bildet ein Regelsystem zur Lösung des allgemeinen Allokationsproblems auch bei unvollkommenen Märkten. Insbesondere verfügt der Staat über hoheitliche Rechte über die ein Zwang auf die Individuen ausgeübt werden kann.</a:t>
            </a:r>
          </a:p>
          <a:p>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4304051B-42DD-A151-16E3-C02519D27E1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56701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Fundamentalfragen der 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 y="403652"/>
            <a:ext cx="12172951" cy="6286502"/>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Wann, wo und wie sollte der Staat überhaupt </a:t>
            </a:r>
            <a:r>
              <a:rPr lang="de-DE" sz="2400">
                <a:latin typeface="Times New Roman" panose="02020603050405020304" pitchFamily="18" charset="0"/>
                <a:cs typeface="Times New Roman" panose="02020603050405020304" pitchFamily="18" charset="0"/>
              </a:rPr>
              <a:t>intervenieren?</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klassische Theorie </a:t>
            </a:r>
            <a:r>
              <a:rPr lang="de-DE" sz="2400" dirty="0">
                <a:latin typeface="Times New Roman" panose="02020603050405020304" pitchFamily="18" charset="0"/>
                <a:cs typeface="Times New Roman" panose="02020603050405020304" pitchFamily="18" charset="0"/>
              </a:rPr>
              <a:t>geht von einer normativen Fragestellungen aus, und setzt einen wohlwollenden Staat voraus, der unter Einbeziehung aller Interessen ein wohlfahrtsmaximierendes Kalkül im Sinn hat.</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Die </a:t>
            </a:r>
            <a:r>
              <a:rPr lang="de-DE" sz="2400" b="1" dirty="0">
                <a:latin typeface="Times New Roman" panose="02020603050405020304" pitchFamily="18" charset="0"/>
                <a:cs typeface="Times New Roman" panose="02020603050405020304" pitchFamily="18" charset="0"/>
              </a:rPr>
              <a:t>Public Choice Theorie </a:t>
            </a:r>
            <a:r>
              <a:rPr lang="de-DE" sz="2400" dirty="0">
                <a:latin typeface="Times New Roman" panose="02020603050405020304" pitchFamily="18" charset="0"/>
                <a:cs typeface="Times New Roman" panose="02020603050405020304" pitchFamily="18" charset="0"/>
              </a:rPr>
              <a:t>geht von einer positiven Fragestellung aus und unterstellt, dass die Politiker und die anderen wirtschaftspolitischen Akteure ihrem Eigeninteresse folgen. Das Ergebnis der Staatseingriffe muss damit nicht optimal sein.</a:t>
            </a:r>
          </a:p>
          <a:p>
            <a:endParaRPr lang="de-DE"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6CBEF8C-C3F1-2F2A-00B5-1ADF121D5C2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5258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22883"/>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Staatliche Intervention in den letzten 10 Jahren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536384"/>
            <a:ext cx="8689606" cy="6173698"/>
          </a:xfrm>
          <a:prstGeom prst="rect">
            <a:avLst/>
          </a:prstGeom>
          <a:noFill/>
        </p:spPr>
        <p:txBody>
          <a:bodyPr wrap="square" rtlCol="0">
            <a:noAutofit/>
          </a:bodyPr>
          <a:lstStyle/>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Abwrackprämie (2009)			Volumen: 5 Mrd. Euro</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Schuldenbremse (2009)		</a:t>
            </a:r>
            <a:r>
              <a:rPr lang="de-DE" sz="1900">
                <a:latin typeface="Times New Roman" panose="02020603050405020304" pitchFamily="18" charset="0"/>
                <a:cs typeface="Times New Roman" panose="02020603050405020304" pitchFamily="18" charset="0"/>
              </a:rPr>
              <a:t>	Neuverschuldung </a:t>
            </a:r>
            <a:r>
              <a:rPr lang="de-DE" sz="1900" dirty="0">
                <a:latin typeface="Times New Roman" panose="02020603050405020304" pitchFamily="18" charset="0"/>
                <a:cs typeface="Times New Roman" panose="02020603050405020304" pitchFamily="18" charset="0"/>
              </a:rPr>
              <a:t>bei 0,35% des BIP</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Bankenrettung (2009)		</a:t>
            </a:r>
            <a:r>
              <a:rPr lang="de-DE" sz="1900">
                <a:latin typeface="Times New Roman" panose="02020603050405020304" pitchFamily="18" charset="0"/>
                <a:cs typeface="Times New Roman" panose="02020603050405020304" pitchFamily="18" charset="0"/>
              </a:rPr>
              <a:t>	(Teil-)Verstaatlichung </a:t>
            </a:r>
            <a:r>
              <a:rPr lang="de-DE" sz="1900" dirty="0">
                <a:latin typeface="Times New Roman" panose="02020603050405020304" pitchFamily="18" charset="0"/>
                <a:cs typeface="Times New Roman" panose="02020603050405020304" pitchFamily="18" charset="0"/>
              </a:rPr>
              <a:t>(100</a:t>
            </a:r>
            <a:r>
              <a:rPr lang="de-DE" sz="1900">
                <a:latin typeface="Times New Roman" panose="02020603050405020304" pitchFamily="18" charset="0"/>
                <a:cs typeface="Times New Roman" panose="02020603050405020304" pitchFamily="18" charset="0"/>
              </a:rPr>
              <a:t>%) HRE 						(25%) Commerzbank</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a:latin typeface="Times New Roman" panose="02020603050405020304" pitchFamily="18" charset="0"/>
                <a:cs typeface="Times New Roman" panose="02020603050405020304" pitchFamily="18" charset="0"/>
              </a:rPr>
              <a:t>Atomausstieg </a:t>
            </a:r>
            <a:r>
              <a:rPr lang="de-DE" sz="1900" dirty="0">
                <a:latin typeface="Times New Roman" panose="02020603050405020304" pitchFamily="18" charset="0"/>
                <a:cs typeface="Times New Roman" panose="02020603050405020304" pitchFamily="18" charset="0"/>
              </a:rPr>
              <a:t>(2000/2011)		Abschaltung </a:t>
            </a:r>
            <a:r>
              <a:rPr lang="de-DE" sz="1900">
                <a:latin typeface="Times New Roman" panose="02020603050405020304" pitchFamily="18" charset="0"/>
                <a:cs typeface="Times New Roman" panose="02020603050405020304" pitchFamily="18" charset="0"/>
              </a:rPr>
              <a:t>bis April 2022</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Mindestlohn (2014)			seit 1.1.2020 9,50 Euro/h</a:t>
            </a: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Kohleausstieg (03.07.2020)		geplanter Ausstieg </a:t>
            </a:r>
            <a:r>
              <a:rPr lang="de-DE" sz="1900">
                <a:latin typeface="Times New Roman" panose="02020603050405020304" pitchFamily="18" charset="0"/>
                <a:cs typeface="Times New Roman" panose="02020603050405020304" pitchFamily="18" charset="0"/>
              </a:rPr>
              <a:t>bis 2038 (aktuelle 						Diskussion 3 Jahre früher!)</a:t>
            </a: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19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1900" dirty="0">
                <a:latin typeface="Times New Roman" panose="02020603050405020304" pitchFamily="18" charset="0"/>
                <a:cs typeface="Times New Roman" panose="02020603050405020304" pitchFamily="18" charset="0"/>
              </a:rPr>
              <a:t>Corona-Rettungsmaßnahmen (2020)</a:t>
            </a:r>
            <a:r>
              <a:rPr lang="de-DE" sz="1900">
                <a:latin typeface="Times New Roman" panose="02020603050405020304" pitchFamily="18" charset="0"/>
                <a:cs typeface="Times New Roman" panose="02020603050405020304" pitchFamily="18" charset="0"/>
              </a:rPr>
              <a:t>	Haushaltswirksame 350 Mrd</a:t>
            </a:r>
            <a:r>
              <a:rPr lang="de-DE" sz="1900" dirty="0">
                <a:latin typeface="Times New Roman" panose="02020603050405020304" pitchFamily="18" charset="0"/>
                <a:cs typeface="Times New Roman" panose="02020603050405020304" pitchFamily="18" charset="0"/>
              </a:rPr>
              <a:t>. Euro</a:t>
            </a:r>
            <a:r>
              <a:rPr lang="de-DE" sz="1900">
                <a:latin typeface="Times New Roman" panose="02020603050405020304" pitchFamily="18" charset="0"/>
                <a:cs typeface="Times New Roman" panose="02020603050405020304" pitchFamily="18" charset="0"/>
              </a:rPr>
              <a:t>, 						Garantien </a:t>
            </a:r>
            <a:r>
              <a:rPr lang="de-DE" sz="1900" dirty="0">
                <a:latin typeface="Times New Roman" panose="02020603050405020304" pitchFamily="18" charset="0"/>
                <a:cs typeface="Times New Roman" panose="02020603050405020304" pitchFamily="18" charset="0"/>
              </a:rPr>
              <a:t>820 Mrd</a:t>
            </a:r>
            <a:r>
              <a:rPr lang="de-DE" sz="1900">
                <a:latin typeface="Times New Roman" panose="02020603050405020304" pitchFamily="18" charset="0"/>
                <a:cs typeface="Times New Roman" panose="02020603050405020304" pitchFamily="18" charset="0"/>
              </a:rPr>
              <a:t>. Euro</a:t>
            </a:r>
          </a:p>
          <a:p>
            <a:pPr marL="342900" indent="-342900">
              <a:buFont typeface="Arial" panose="020B0604020202020204" pitchFamily="34" charset="0"/>
              <a:buChar char="•"/>
            </a:pPr>
            <a:endParaRPr lang="de-DE" sz="190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2" name="Rechteck 1">
            <a:extLst>
              <a:ext uri="{FF2B5EF4-FFF2-40B4-BE49-F238E27FC236}">
                <a16:creationId xmlns:a16="http://schemas.microsoft.com/office/drawing/2014/main" id="{37A67ADF-4C11-C143-26D8-36B67598258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2952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7D38C634-8C1E-D9D3-319D-DDE99ECEC4F0}"/>
              </a:ext>
            </a:extLst>
          </p:cNvPr>
          <p:cNvSpPr>
            <a:spLocks noChangeArrowheads="1"/>
          </p:cNvSpPr>
          <p:nvPr/>
        </p:nvSpPr>
        <p:spPr bwMode="auto">
          <a:xfrm>
            <a:off x="2618913" y="155003"/>
            <a:ext cx="8212373"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000000"/>
                </a:solidFill>
                <a:latin typeface="Sparkasse Rg" pitchFamily="34" charset="0"/>
              </a:rPr>
              <a:t>Aktuelle Maßnahmen im Zuge des Ukrainekrieges 2022</a:t>
            </a:r>
            <a:endParaRPr lang="de-DE" sz="2200" b="1" dirty="0">
              <a:solidFill>
                <a:srgbClr val="000000"/>
              </a:solidFill>
              <a:latin typeface="Sparkasse Rg" pitchFamily="34" charset="0"/>
            </a:endParaRPr>
          </a:p>
        </p:txBody>
      </p:sp>
      <p:sp>
        <p:nvSpPr>
          <p:cNvPr id="3" name="Text Box 5">
            <a:extLst>
              <a:ext uri="{FF2B5EF4-FFF2-40B4-BE49-F238E27FC236}">
                <a16:creationId xmlns:a16="http://schemas.microsoft.com/office/drawing/2014/main" id="{FE4E592D-E7FF-4D6B-9034-BBDA8B78707C}"/>
              </a:ext>
            </a:extLst>
          </p:cNvPr>
          <p:cNvSpPr txBox="1">
            <a:spLocks noChangeArrowheads="1"/>
          </p:cNvSpPr>
          <p:nvPr/>
        </p:nvSpPr>
        <p:spPr bwMode="auto">
          <a:xfrm>
            <a:off x="622753" y="65722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 typeface="Arial" panose="020B0604020202020204" pitchFamily="34" charset="0"/>
              <a:buChar char="•"/>
            </a:pPr>
            <a:r>
              <a:rPr lang="de-DE" sz="1800">
                <a:solidFill>
                  <a:srgbClr val="000000"/>
                </a:solidFill>
              </a:rPr>
              <a:t>EEG-Umlage entfällt seit 1. Juli 2022</a:t>
            </a:r>
          </a:p>
          <a:p>
            <a:pPr eaLnBrk="1" hangingPunct="1">
              <a:buClrTx/>
              <a:buFont typeface="Arial" panose="020B0604020202020204" pitchFamily="34" charset="0"/>
              <a:buChar char="•"/>
            </a:pPr>
            <a:r>
              <a:rPr lang="de-DE" sz="1800">
                <a:solidFill>
                  <a:srgbClr val="000000"/>
                </a:solidFill>
              </a:rPr>
              <a:t>Einmaliger Heizkostenzuschuss</a:t>
            </a:r>
          </a:p>
          <a:p>
            <a:pPr eaLnBrk="1" hangingPunct="1">
              <a:buClrTx/>
              <a:buFont typeface="Arial" panose="020B0604020202020204" pitchFamily="34" charset="0"/>
              <a:buChar char="•"/>
            </a:pPr>
            <a:r>
              <a:rPr lang="de-DE" sz="1800">
                <a:solidFill>
                  <a:srgbClr val="000000"/>
                </a:solidFill>
              </a:rPr>
              <a:t>Wohngeldempfänger 270 Euro</a:t>
            </a:r>
          </a:p>
          <a:p>
            <a:pPr eaLnBrk="1" hangingPunct="1">
              <a:buClrTx/>
              <a:buFont typeface="Arial" panose="020B0604020202020204" pitchFamily="34" charset="0"/>
              <a:buChar char="•"/>
            </a:pPr>
            <a:r>
              <a:rPr lang="de-DE" sz="1800">
                <a:solidFill>
                  <a:srgbClr val="000000"/>
                </a:solidFill>
              </a:rPr>
              <a:t>Azubis und Studierende 230 Euro.</a:t>
            </a:r>
          </a:p>
          <a:p>
            <a:pPr eaLnBrk="1" hangingPunct="1">
              <a:buClrTx/>
              <a:buFont typeface="Arial" panose="020B0604020202020204" pitchFamily="34" charset="0"/>
              <a:buChar char="•"/>
            </a:pPr>
            <a:r>
              <a:rPr lang="de-DE" sz="1800">
                <a:solidFill>
                  <a:srgbClr val="000000"/>
                </a:solidFill>
              </a:rPr>
              <a:t>Erwerbstätige 300 Euro Energiepreispauschale</a:t>
            </a:r>
          </a:p>
          <a:p>
            <a:pPr eaLnBrk="1" hangingPunct="1">
              <a:buClrTx/>
              <a:buFont typeface="Arial" panose="020B0604020202020204" pitchFamily="34" charset="0"/>
              <a:buChar char="•"/>
            </a:pPr>
            <a:r>
              <a:rPr lang="de-DE" sz="1800">
                <a:solidFill>
                  <a:srgbClr val="000000"/>
                </a:solidFill>
              </a:rPr>
              <a:t>Kinderbonus 100 Euro</a:t>
            </a:r>
          </a:p>
          <a:p>
            <a:pPr eaLnBrk="1" hangingPunct="1">
              <a:buClrTx/>
              <a:buFont typeface="Arial" panose="020B0604020202020204" pitchFamily="34" charset="0"/>
              <a:buChar char="•"/>
            </a:pPr>
            <a:r>
              <a:rPr lang="de-DE" sz="1800">
                <a:solidFill>
                  <a:srgbClr val="000000"/>
                </a:solidFill>
              </a:rPr>
              <a:t>Einmalzahlung Sozialhilfe 200 Euro.</a:t>
            </a:r>
          </a:p>
          <a:p>
            <a:pPr eaLnBrk="1" hangingPunct="1">
              <a:buClrTx/>
              <a:buFont typeface="Arial" panose="020B0604020202020204" pitchFamily="34" charset="0"/>
              <a:buChar char="•"/>
            </a:pPr>
            <a:r>
              <a:rPr lang="de-DE" sz="1800">
                <a:solidFill>
                  <a:srgbClr val="000000"/>
                </a:solidFill>
              </a:rPr>
              <a:t>Einmalzahlung Arbeitslosengeld 100 Euro.</a:t>
            </a:r>
          </a:p>
          <a:p>
            <a:pPr eaLnBrk="1" hangingPunct="1">
              <a:buClrTx/>
              <a:buFont typeface="Arial" panose="020B0604020202020204" pitchFamily="34" charset="0"/>
              <a:buChar char="•"/>
            </a:pPr>
            <a:r>
              <a:rPr lang="de-DE" sz="1800">
                <a:solidFill>
                  <a:srgbClr val="000000"/>
                </a:solidFill>
              </a:rPr>
              <a:t>Dreimonatige Energiesteuerabsenkung gesenkt</a:t>
            </a:r>
          </a:p>
          <a:p>
            <a:pPr marL="800100" lvl="1" indent="-342900" eaLnBrk="1" hangingPunct="1">
              <a:buFont typeface="Symbol" panose="05050102010706020507" pitchFamily="18" charset="2"/>
              <a:buChar char="-"/>
            </a:pPr>
            <a:r>
              <a:rPr lang="de-DE" sz="1800">
                <a:solidFill>
                  <a:srgbClr val="000000"/>
                </a:solidFill>
              </a:rPr>
              <a:t>Benzin um 29,55 Cent pro Liter</a:t>
            </a:r>
          </a:p>
          <a:p>
            <a:pPr marL="800100" lvl="1" indent="-342900" eaLnBrk="1" hangingPunct="1">
              <a:buFont typeface="Symbol" panose="05050102010706020507" pitchFamily="18" charset="2"/>
              <a:buChar char="-"/>
            </a:pPr>
            <a:r>
              <a:rPr lang="de-DE" sz="1800">
                <a:solidFill>
                  <a:srgbClr val="000000"/>
                </a:solidFill>
              </a:rPr>
              <a:t>Diesel um 14,04 Cent pro Liter</a:t>
            </a:r>
          </a:p>
          <a:p>
            <a:pPr marL="800100" lvl="1" indent="-342900" eaLnBrk="1" hangingPunct="1">
              <a:buFont typeface="Symbol" panose="05050102010706020507" pitchFamily="18" charset="2"/>
              <a:buChar char="-"/>
            </a:pPr>
            <a:r>
              <a:rPr lang="de-DE" sz="1800">
                <a:solidFill>
                  <a:srgbClr val="000000"/>
                </a:solidFill>
              </a:rPr>
              <a:t>Erdgas (CNG/LNG) um 6,16 Cent pro Kilogramm</a:t>
            </a:r>
          </a:p>
          <a:p>
            <a:pPr marL="800100" lvl="1" indent="-342900" eaLnBrk="1" hangingPunct="1">
              <a:buFont typeface="Symbol" panose="05050102010706020507" pitchFamily="18" charset="2"/>
              <a:buChar char="-"/>
            </a:pPr>
            <a:r>
              <a:rPr lang="de-DE" sz="1800">
                <a:solidFill>
                  <a:srgbClr val="000000"/>
                </a:solidFill>
              </a:rPr>
              <a:t>Flüssiggas (LPG) um 12,66 Cent pro Liter</a:t>
            </a:r>
          </a:p>
          <a:p>
            <a:pPr eaLnBrk="1" hangingPunct="1">
              <a:buClrTx/>
              <a:buFont typeface="Arial" panose="020B0604020202020204" pitchFamily="34" charset="0"/>
              <a:buChar char="•"/>
            </a:pPr>
            <a:r>
              <a:rPr lang="de-DE" sz="1800">
                <a:solidFill>
                  <a:srgbClr val="000000"/>
                </a:solidFill>
              </a:rPr>
              <a:t>Dreimonatiges Neun-Euro-Ticket</a:t>
            </a:r>
          </a:p>
          <a:p>
            <a:pPr eaLnBrk="1" hangingPunct="1">
              <a:buClrTx/>
              <a:buFont typeface="Arial" panose="020B0604020202020204" pitchFamily="34" charset="0"/>
              <a:buChar char="•"/>
            </a:pPr>
            <a:r>
              <a:rPr lang="de-DE" sz="1800">
                <a:solidFill>
                  <a:srgbClr val="000000"/>
                </a:solidFill>
              </a:rPr>
              <a:t>Arbeitnehmer-Pauschbetrag von 200 Euro auf 1.200 Euro</a:t>
            </a:r>
          </a:p>
          <a:p>
            <a:pPr eaLnBrk="1" hangingPunct="1">
              <a:buClrTx/>
              <a:buFont typeface="Arial" panose="020B0604020202020204" pitchFamily="34" charset="0"/>
              <a:buChar char="•"/>
            </a:pPr>
            <a:r>
              <a:rPr lang="de-DE" sz="1800">
                <a:solidFill>
                  <a:srgbClr val="000000"/>
                </a:solidFill>
              </a:rPr>
              <a:t>Grundfreibetrag um 363 Euro auf 10.347 Euro gestiegen</a:t>
            </a:r>
          </a:p>
          <a:p>
            <a:pPr eaLnBrk="1" hangingPunct="1">
              <a:buClrTx/>
              <a:buFont typeface="Arial" panose="020B0604020202020204" pitchFamily="34" charset="0"/>
              <a:buChar char="•"/>
            </a:pPr>
            <a:r>
              <a:rPr lang="de-DE" sz="1800">
                <a:solidFill>
                  <a:srgbClr val="000000"/>
                </a:solidFill>
              </a:rPr>
              <a:t>Die Entfernungspauschale auf 38 Cent gestiegen</a:t>
            </a:r>
          </a:p>
          <a:p>
            <a:pPr eaLnBrk="1" hangingPunct="1">
              <a:buClrTx/>
              <a:buFont typeface="Arial" panose="020B0604020202020204" pitchFamily="34" charset="0"/>
              <a:buChar char="•"/>
            </a:pPr>
            <a:endParaRPr lang="de-DE" sz="2000">
              <a:solidFill>
                <a:srgbClr val="000000"/>
              </a:solidFill>
            </a:endParaRPr>
          </a:p>
          <a:p>
            <a:pPr marL="344487" indent="-342900" eaLnBrk="1" hangingPunct="1">
              <a:buClrTx/>
              <a:buFont typeface="Wingdings" panose="05000000000000000000" pitchFamily="2" charset="2"/>
              <a:buChar char="Ø"/>
            </a:pPr>
            <a:r>
              <a:rPr lang="de-DE" sz="2000" b="1">
                <a:solidFill>
                  <a:srgbClr val="000000"/>
                </a:solidFill>
              </a:rPr>
              <a:t>Geschätzte Entlastungen 2022 ca. 30 Mrd. Euro</a:t>
            </a:r>
          </a:p>
          <a:p>
            <a:pPr marL="649287" lvl="2" indent="-342900" eaLnBrk="1" hangingPunct="1">
              <a:buFont typeface="Wingdings" panose="05000000000000000000" pitchFamily="2" charset="2"/>
              <a:buChar char="Ø"/>
            </a:pPr>
            <a:r>
              <a:rPr lang="de-DE" sz="2000" b="1">
                <a:solidFill>
                  <a:srgbClr val="000000"/>
                </a:solidFill>
              </a:rPr>
              <a:t>Mögliche Wirkungen für 2023 und 2024 jeweils ca. 50 Mrd. Euro</a:t>
            </a:r>
          </a:p>
          <a:p>
            <a:pPr marL="1587" indent="0" eaLnBrk="1" hangingPunct="1">
              <a:buClrTx/>
            </a:pPr>
            <a:r>
              <a:rPr lang="de-DE" sz="1200">
                <a:solidFill>
                  <a:srgbClr val="000000"/>
                </a:solidFill>
              </a:rPr>
              <a:t>Quelle: Cesifo Schnelldienst 11/2022</a:t>
            </a:r>
          </a:p>
        </p:txBody>
      </p:sp>
      <p:sp>
        <p:nvSpPr>
          <p:cNvPr id="4" name="Rechteck 3">
            <a:extLst>
              <a:ext uri="{FF2B5EF4-FFF2-40B4-BE49-F238E27FC236}">
                <a16:creationId xmlns:a16="http://schemas.microsoft.com/office/drawing/2014/main" id="{D44FDB88-7D0C-89BA-FE49-A42AD6BD7B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956543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1486</Words>
  <Application>Microsoft Office PowerPoint</Application>
  <PresentationFormat>Breitbild</PresentationFormat>
  <Paragraphs>348</Paragraphs>
  <Slides>33</Slides>
  <Notes>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33</vt:i4>
      </vt:variant>
    </vt:vector>
  </HeadingPairs>
  <TitlesOfParts>
    <vt:vector size="43" baseType="lpstr">
      <vt:lpstr>Alfred Sans Regular</vt:lpstr>
      <vt:lpstr>Arial</vt:lpstr>
      <vt:lpstr>Calibri</vt:lpstr>
      <vt:lpstr>Calibri Light</vt:lpstr>
      <vt:lpstr>Courier New</vt:lpstr>
      <vt:lpstr>Sparkasse Rg</vt:lpstr>
      <vt:lpstr>Symbol</vt:lpstr>
      <vt:lpstr>Times New Roman</vt:lpstr>
      <vt:lpstr>Wingdings</vt:lpstr>
      <vt:lpstr>Office</vt:lpstr>
      <vt:lpstr>Staatliche Rahmenbedinungen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475</cp:revision>
  <cp:lastPrinted>2022-03-02T23:29:14Z</cp:lastPrinted>
  <dcterms:created xsi:type="dcterms:W3CDTF">2019-02-11T10:45:01Z</dcterms:created>
  <dcterms:modified xsi:type="dcterms:W3CDTF">2023-03-28T09:22:16Z</dcterms:modified>
</cp:coreProperties>
</file>