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751" r:id="rId2"/>
    <p:sldId id="752" r:id="rId3"/>
    <p:sldId id="753" r:id="rId4"/>
    <p:sldId id="754" r:id="rId5"/>
    <p:sldId id="762" r:id="rId6"/>
    <p:sldId id="763" r:id="rId7"/>
    <p:sldId id="755" r:id="rId8"/>
    <p:sldId id="756" r:id="rId9"/>
    <p:sldId id="758" r:id="rId10"/>
    <p:sldId id="759" r:id="rId11"/>
    <p:sldId id="760" r:id="rId12"/>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63" d="100"/>
          <a:sy n="63" d="100"/>
        </p:scale>
        <p:origin x="72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01.06.2022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01.06.2022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01.06.2022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Asymmetrische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Transaktionskosten spielen häufig bei ökonomischen Entscheidungen eine fundamentale Rolle, wenn für die Praxis von der Annahme der vollständigen Information aller Marktteilnehmer abgewichen werden muss: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Viele Märkte sind asymmetrischer Information geprägt</a:t>
            </a:r>
          </a:p>
          <a:p>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Gebrauchtwagenmarkt (</a:t>
            </a:r>
            <a:r>
              <a:rPr lang="de-DE" sz="2400" dirty="0" err="1">
                <a:latin typeface="Times New Roman" panose="02020603050405020304" pitchFamily="18" charset="0"/>
                <a:cs typeface="Times New Roman" panose="02020603050405020304" pitchFamily="18" charset="0"/>
              </a:rPr>
              <a:t>Akerlof</a:t>
            </a:r>
            <a:r>
              <a:rPr lang="de-DE" sz="2400" dirty="0">
                <a:latin typeface="Times New Roman" panose="02020603050405020304" pitchFamily="18" charset="0"/>
                <a:cs typeface="Times New Roman" panose="02020603050405020304" pitchFamily="18" charset="0"/>
              </a:rPr>
              <a:t> Nobelpreis 2001)</a:t>
            </a:r>
          </a:p>
          <a:p>
            <a:r>
              <a:rPr lang="en-US" sz="1200" dirty="0">
                <a:latin typeface="Times New Roman" panose="02020603050405020304" pitchFamily="18" charset="0"/>
                <a:cs typeface="Times New Roman" panose="02020603050405020304" pitchFamily="18" charset="0"/>
              </a:rPr>
              <a:t>	G. A. </a:t>
            </a:r>
            <a:r>
              <a:rPr lang="en-US" sz="1200" dirty="0" err="1">
                <a:latin typeface="Times New Roman" panose="02020603050405020304" pitchFamily="18" charset="0"/>
                <a:cs typeface="Times New Roman" panose="02020603050405020304" pitchFamily="18" charset="0"/>
              </a:rPr>
              <a:t>Akerlof</a:t>
            </a:r>
            <a:r>
              <a:rPr lang="en-US" sz="1200" dirty="0">
                <a:latin typeface="Times New Roman" panose="02020603050405020304" pitchFamily="18" charset="0"/>
                <a:cs typeface="Times New Roman" panose="02020603050405020304" pitchFamily="18" charset="0"/>
              </a:rPr>
              <a:t>: (1970) The Market for Lemons: Quality Uncertainty and the Market Mechanism. In: Quarterly Journal of Economics. Band 84, </a:t>
            </a:r>
            <a:r>
              <a:rPr lang="en-US" sz="1200" dirty="0" err="1">
                <a:latin typeface="Times New Roman" panose="02020603050405020304" pitchFamily="18" charset="0"/>
                <a:cs typeface="Times New Roman" panose="02020603050405020304" pitchFamily="18" charset="0"/>
              </a:rPr>
              <a:t>Nr</a:t>
            </a:r>
            <a:r>
              <a:rPr lang="en-US" sz="1200" dirty="0">
                <a:latin typeface="Times New Roman" panose="02020603050405020304" pitchFamily="18" charset="0"/>
                <a:cs typeface="Times New Roman" panose="02020603050405020304" pitchFamily="18" charset="0"/>
              </a:rPr>
              <a:t>. 3, 1970, S. 488–500</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Versicherungsmarkt (Rothschild/Stieglitz Nobelpreis 2001)</a:t>
            </a:r>
          </a:p>
          <a:p>
            <a:r>
              <a:rPr lang="en-US" sz="1200" dirty="0">
                <a:latin typeface="Times New Roman" panose="02020603050405020304" pitchFamily="18" charset="0"/>
                <a:cs typeface="Times New Roman" panose="02020603050405020304" pitchFamily="18" charset="0"/>
              </a:rPr>
              <a:t>	Rothschild, M. &amp;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(1976). "Equilibrium in Competitive Insurance Markets: An Essay on the Economics of Imperfect Information," The Quarterly Journal of Economics,  	Oxford University Press, vol. 90(4), pages 629-649</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Kreditmarkt (siehe Versicherungsmarkt)</a:t>
            </a:r>
          </a:p>
          <a:p>
            <a:pPr lvl="1"/>
            <a:r>
              <a:rPr lang="en-US" sz="11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E. &amp; Weiss, A. (1981), Credit Rationing in Markets with Imperfect Information, American Economic Review, Vol. 71, No. 3, Jun., pp. 393-410</a:t>
            </a:r>
            <a:endParaRPr lang="de-DE"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Arbeitsmarkt (Bewerber/Agent und Arbeitgeber/Prinzipal)</a:t>
            </a:r>
          </a:p>
        </p:txBody>
      </p:sp>
      <p:sp>
        <p:nvSpPr>
          <p:cNvPr id="5" name="Rechteck 4">
            <a:extLst>
              <a:ext uri="{FF2B5EF4-FFF2-40B4-BE49-F238E27FC236}">
                <a16:creationId xmlns:a16="http://schemas.microsoft.com/office/drawing/2014/main" id="{1313FFB4-C394-C536-2129-1E4CAD3340A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37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3360" cy="603821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 beobachtbarer Sorgfalt durch den Versicherungsgeber, würde die Prämie auf das Verhalten konditioniert werden </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Ist die Sorgfalt nicht beobachtbar, besteht eine Diskrepanz zwischen der Höhe des  Versicherungsschutzes und des Aufwands zur  Sorgfalt: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Risikoallokation verlangt, dass ein risikoneutraler Versicherungsgeber einen </a:t>
            </a:r>
            <a:r>
              <a:rPr lang="de-DE" sz="2200" dirty="0" err="1">
                <a:latin typeface="Times New Roman" panose="02020603050405020304" pitchFamily="18" charset="0"/>
                <a:cs typeface="Times New Roman" panose="02020603050405020304" pitchFamily="18" charset="0"/>
              </a:rPr>
              <a:t>risikoaversen</a:t>
            </a:r>
            <a:r>
              <a:rPr lang="de-DE" sz="2200" dirty="0">
                <a:latin typeface="Times New Roman" panose="02020603050405020304" pitchFamily="18" charset="0"/>
                <a:cs typeface="Times New Roman" panose="02020603050405020304" pitchFamily="18" charset="0"/>
              </a:rPr>
              <a:t> Fahrradbesitzers voll versichert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Anreizsetzung verlangt dagegen, dass der Fahrradbesitzer einen Teil des Risikos selbst trägt</a:t>
            </a:r>
          </a:p>
          <a:p>
            <a:r>
              <a:rPr lang="de-DE" sz="22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Als Folge wird meistens kein vollständiger Versicherungsschutz gewährt z.B. über einen Selbstbehalt, bzw. wird durch sich ändernde Versicherungsprämien bei häufigen Schadensfällen wird versucht die Risiken zu selektieren</a:t>
            </a:r>
          </a:p>
        </p:txBody>
      </p:sp>
      <p:sp>
        <p:nvSpPr>
          <p:cNvPr id="5" name="Rechteck 4">
            <a:extLst>
              <a:ext uri="{FF2B5EF4-FFF2-40B4-BE49-F238E27FC236}">
                <a16:creationId xmlns:a16="http://schemas.microsoft.com/office/drawing/2014/main" id="{F1EA2FB3-672E-86D5-B250-1676B4094B7D}"/>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6188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Beispiele: 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34434"/>
            <a:ext cx="12172950" cy="639333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Private 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Lohnfortzahlung im Krankheitsfall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Bankenrettung in Finanzkrisen „</a:t>
            </a:r>
            <a:r>
              <a:rPr lang="de-DE" sz="2400" dirty="0" err="1">
                <a:latin typeface="Times New Roman" panose="02020603050405020304" pitchFamily="18" charset="0"/>
                <a:cs typeface="Times New Roman" panose="02020603050405020304" pitchFamily="18" charset="0"/>
              </a:rPr>
              <a:t>Too</a:t>
            </a:r>
            <a:r>
              <a:rPr lang="de-DE" sz="2400" dirty="0">
                <a:latin typeface="Times New Roman" panose="02020603050405020304" pitchFamily="18" charset="0"/>
                <a:cs typeface="Times New Roman" panose="02020603050405020304" pitchFamily="18" charset="0"/>
              </a:rPr>
              <a:t> Big </a:t>
            </a:r>
            <a:r>
              <a:rPr lang="de-DE" sz="2400" dirty="0" err="1">
                <a:latin typeface="Times New Roman" panose="02020603050405020304" pitchFamily="18" charset="0"/>
                <a:cs typeface="Times New Roman" panose="02020603050405020304" pitchFamily="18" charset="0"/>
              </a:rPr>
              <a:t>to</a:t>
            </a:r>
            <a:r>
              <a:rPr lang="de-DE" sz="2400" dirty="0">
                <a:latin typeface="Times New Roman" panose="02020603050405020304" pitchFamily="18" charset="0"/>
                <a:cs typeface="Times New Roman" panose="02020603050405020304" pitchFamily="18" charset="0"/>
              </a:rPr>
              <a:t> Fail“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Rettungsfond in Europa ESM (European </a:t>
            </a:r>
            <a:r>
              <a:rPr lang="de-DE" sz="2400" dirty="0" err="1">
                <a:latin typeface="Times New Roman" panose="02020603050405020304" pitchFamily="18" charset="0"/>
                <a:cs typeface="Times New Roman" panose="02020603050405020304" pitchFamily="18" charset="0"/>
              </a:rPr>
              <a:t>Stability</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Mechanism</a:t>
            </a:r>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Einlagenversicherung im Bankensektor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Kurzarbeitergeld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Insolvenzaussetzung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Künstliches Niedrigzinsniveau in der Eurozone</a:t>
            </a:r>
          </a:p>
        </p:txBody>
      </p:sp>
      <p:sp>
        <p:nvSpPr>
          <p:cNvPr id="5" name="Rechteck 4">
            <a:extLst>
              <a:ext uri="{FF2B5EF4-FFF2-40B4-BE49-F238E27FC236}">
                <a16:creationId xmlns:a16="http://schemas.microsoft.com/office/drawing/2014/main" id="{89CDE92E-DCA6-658D-DE37-0423AB9FA96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1235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Probleme asymmetrischer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r>
              <a:rPr lang="de-DE" sz="2400" b="1" dirty="0" err="1">
                <a:latin typeface="Times New Roman" panose="02020603050405020304" pitchFamily="18" charset="0"/>
                <a:cs typeface="Times New Roman" panose="02020603050405020304" pitchFamily="18" charset="0"/>
              </a:rPr>
              <a:t>Adverse</a:t>
            </a:r>
            <a:r>
              <a:rPr lang="de-DE" sz="2400" b="1" dirty="0">
                <a:latin typeface="Times New Roman" panose="02020603050405020304" pitchFamily="18" charset="0"/>
                <a:cs typeface="Times New Roman" panose="02020603050405020304" pitchFamily="18" charset="0"/>
              </a:rPr>
              <a:t> Selektion: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die Vertragspartner asymmetrische Information über die Qualität des gehandelten Gutes bzw. Art der auftretenden Risiken</a:t>
            </a:r>
          </a:p>
          <a:p>
            <a:r>
              <a:rPr lang="de-DE" sz="2400" dirty="0">
                <a:latin typeface="Times New Roman" panose="02020603050405020304" pitchFamily="18" charset="0"/>
                <a:cs typeface="Times New Roman" panose="02020603050405020304" pitchFamily="18" charset="0"/>
              </a:rPr>
              <a:t>			→	Problem einer versteckten Information.</a:t>
            </a:r>
          </a:p>
          <a:p>
            <a:endParaRPr lang="de-DE" sz="2400"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Moralisches Risiko:</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zwar beide Parteien symmetrische Information, nach Vertragsabschluss kann aber eine der Parteien die Handlungen der anderen Partei nicht beobachten, bzw. die andere Partei ändert ihr Handeln aufgrund des Vertragsabschlusses.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Problem einer versteckten Handlung.</a:t>
            </a:r>
          </a:p>
        </p:txBody>
      </p:sp>
      <p:sp>
        <p:nvSpPr>
          <p:cNvPr id="5" name="Rechteck 4">
            <a:extLst>
              <a:ext uri="{FF2B5EF4-FFF2-40B4-BE49-F238E27FC236}">
                <a16:creationId xmlns:a16="http://schemas.microsoft.com/office/drawing/2014/main" id="{7A73FAE6-613A-2599-D764-7735B63674B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607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433704"/>
            <a:ext cx="8673360" cy="635342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Es gibt zwei Investitionsobjekte: Ein gutes IG und ein schlechtes IS</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 Investitionsobjekte erfordern eine Anfangsinvestition von 2500 Euro</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IG zahlt mit 90% 3000 Euro und mit 10%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 zahlt mit 60% 4500 Euro und mit 40%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Risikoneutrale Investoren hat 500 Euro Startkapital und wollen den Rest kreditfinanzieren. Welchen Zinssatz sind sie bereit für das gute oder das schlechte Projekt zu bezahlen?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Nehmen Sie an, die kreditgebende Bank kann nicht zwischen gutem und schlechtem Investitionsobjekt unterscheiden, kennt aber die Erfolgswahrscheinlichkeiten und nimmt ex ante an, mit 50% das gute Investitionsobjekt zu finanzieren. Welchen Zins muss die Bank verlangen, um im Erwartungswert mindestens das eingesetzte Kapital zurück zu erhalten.</a:t>
            </a:r>
          </a:p>
        </p:txBody>
      </p:sp>
      <p:sp>
        <p:nvSpPr>
          <p:cNvPr id="5" name="Rechteck 4">
            <a:extLst>
              <a:ext uri="{FF2B5EF4-FFF2-40B4-BE49-F238E27FC236}">
                <a16:creationId xmlns:a16="http://schemas.microsoft.com/office/drawing/2014/main" id="{DD1FE223-1445-57B7-75BA-0ADF955D2BD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841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IG nimmt der Investor einen Kredit für einen Zins von bis zu i≈22,2%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IS nimmt der Investor einen Kredit für einen Zins von bis zu i≈83,3%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 die Bank nicht zwischen beiden Risiken unterscheiden kann, verlangt sie einen Zinssatz von mindestens i≈33,3% auf</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es werden nur Kredite für die schlechten Produkte 		     vergeben</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4094B83-E742-6FBC-6EA0-E6181182F792}"/>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055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0320" y="-15810"/>
            <a:ext cx="12152631" cy="54202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Beispiel 2</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9370" y="815131"/>
            <a:ext cx="12152630" cy="603334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57610" y="454052"/>
                <a:ext cx="12152630" cy="602813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Ähnlich einem Studienkredit bietet eine Versicherung einen Vertrag gegen einen zukünftigen Gehaltsausfall an:</a:t>
                </a: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Den Studierenden des Masterstudiengangs Staatliche </a:t>
                </a:r>
                <a:r>
                  <a:rPr lang="de-DE" sz="2400" dirty="0" err="1">
                    <a:latin typeface="Times New Roman" panose="02020603050405020304" pitchFamily="18" charset="0"/>
                    <a:cs typeface="Times New Roman" panose="02020603050405020304" pitchFamily="18" charset="0"/>
                  </a:rPr>
                  <a:t>Rahmenbediungen</a:t>
                </a:r>
                <a:r>
                  <a:rPr lang="de-DE" sz="2400" dirty="0">
                    <a:latin typeface="Times New Roman" panose="02020603050405020304" pitchFamily="18" charset="0"/>
                    <a:cs typeface="Times New Roman" panose="02020603050405020304" pitchFamily="18" charset="0"/>
                  </a:rPr>
                  <a:t> stehen grundsätzlich zwei Jobs in der Zukunft in Aussicht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 62.500 Euro p.a. 	B: 40.000 Euro</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Es gibt </a:t>
                </a:r>
                <a:r>
                  <a:rPr lang="de-DE" sz="2400" dirty="0" err="1">
                    <a:latin typeface="Times New Roman" panose="02020603050405020304" pitchFamily="18" charset="0"/>
                    <a:cs typeface="Times New Roman" panose="02020603050405020304" pitchFamily="18" charset="0"/>
                  </a:rPr>
                  <a:t>gibt</a:t>
                </a:r>
                <a:r>
                  <a:rPr lang="de-DE" sz="2400" dirty="0">
                    <a:latin typeface="Times New Roman" panose="02020603050405020304" pitchFamily="18" charset="0"/>
                    <a:cs typeface="Times New Roman" panose="02020603050405020304" pitchFamily="18" charset="0"/>
                  </a:rPr>
                  <a:t> 2 Typen von Studierenden, die gleichverteilt sind</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H erhält mit 80% Job A	N erhält mit 50% Job A</a:t>
                </a:r>
              </a:p>
              <a:p>
                <a:pPr marL="1257300" lvl="2"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 bietet zur fairen Prämie an die Differenz zwischen A und B zu zahlen</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Versicherungsprämie wird erst bei Antritt des Jobs fällig</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aus dem Einkommen E entstehende Nutzen ist u(</a:t>
                </a:r>
                <a14:m>
                  <m:oMath xmlns:m="http://schemas.openxmlformats.org/officeDocument/2006/math">
                    <m:r>
                      <a:rPr lang="de-DE" sz="2400" i="1">
                        <a:latin typeface="Cambria Math" panose="02040503050406030204" pitchFamily="18" charset="0"/>
                        <a:cs typeface="Times New Roman" panose="02020603050405020304" pitchFamily="18" charset="0"/>
                      </a:rPr>
                      <m:t>𝐸</m:t>
                    </m:r>
                  </m:oMath>
                </a14:m>
                <a:r>
                  <a:rPr lang="de-DE" sz="24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de-DE" sz="2400" i="1" smtClean="0">
                            <a:latin typeface="Cambria Math" panose="02040503050406030204" pitchFamily="18" charset="0"/>
                            <a:cs typeface="Times New Roman" panose="02020603050405020304" pitchFamily="18" charset="0"/>
                          </a:rPr>
                        </m:ctrlPr>
                      </m:radPr>
                      <m:deg/>
                      <m:e>
                        <m:r>
                          <a:rPr lang="de-DE" sz="2400" b="0" i="1" smtClean="0">
                            <a:latin typeface="Cambria Math" panose="02040503050406030204" pitchFamily="18" charset="0"/>
                            <a:cs typeface="Times New Roman" panose="02020603050405020304" pitchFamily="18" charset="0"/>
                          </a:rPr>
                          <m:t>𝐸</m:t>
                        </m:r>
                      </m:e>
                    </m:rad>
                  </m:oMath>
                </a14:m>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Wer versichert sich und wie entwickelt sich die</a:t>
                </a:r>
              </a:p>
              <a:p>
                <a:r>
                  <a:rPr lang="de-DE" sz="2400" dirty="0">
                    <a:latin typeface="Times New Roman" panose="02020603050405020304" pitchFamily="18" charset="0"/>
                    <a:cs typeface="Times New Roman" panose="02020603050405020304" pitchFamily="18" charset="0"/>
                  </a:rPr>
                  <a:t>     Versichertenpopulation?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57610" y="454052"/>
                <a:ext cx="12152630" cy="6028137"/>
              </a:xfrm>
              <a:prstGeom prst="rect">
                <a:avLst/>
              </a:prstGeom>
              <a:blipFill>
                <a:blip r:embed="rId2"/>
                <a:stretch>
                  <a:fillRect l="-652" t="-809"/>
                </a:stretch>
              </a:blipFill>
            </p:spPr>
            <p:txBody>
              <a:bodyPr/>
              <a:lstStyle/>
              <a:p>
                <a:r>
                  <a:rPr lang="de-DE">
                    <a:noFill/>
                  </a:rPr>
                  <a:t> </a:t>
                </a:r>
              </a:p>
            </p:txBody>
          </p:sp>
        </mc:Fallback>
      </mc:AlternateContent>
      <p:sp>
        <p:nvSpPr>
          <p:cNvPr id="5" name="Rechteck 4"/>
          <p:cNvSpPr/>
          <p:nvPr/>
        </p:nvSpPr>
        <p:spPr>
          <a:xfrm>
            <a:off x="8695451" y="4231319"/>
            <a:ext cx="3496549" cy="2626267"/>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086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5" name="Textfeld 14">
            <a:extLst>
              <a:ext uri="{FF2B5EF4-FFF2-40B4-BE49-F238E27FC236}">
                <a16:creationId xmlns:a16="http://schemas.microsoft.com/office/drawing/2014/main" id="{AA15B691-283D-4341-8E52-EBA1542B1340}"/>
              </a:ext>
            </a:extLst>
          </p:cNvPr>
          <p:cNvSpPr txBox="1"/>
          <p:nvPr/>
        </p:nvSpPr>
        <p:spPr>
          <a:xfrm>
            <a:off x="-95425" y="1381760"/>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N mit und ohne Versicherung</a:t>
            </a:r>
          </a:p>
        </p:txBody>
      </p:sp>
      <p:sp>
        <p:nvSpPr>
          <p:cNvPr id="32" name="Textfeld 31">
            <a:extLst>
              <a:ext uri="{FF2B5EF4-FFF2-40B4-BE49-F238E27FC236}">
                <a16:creationId xmlns:a16="http://schemas.microsoft.com/office/drawing/2014/main" id="{AA15B691-283D-4341-8E52-EBA1542B1340}"/>
              </a:ext>
            </a:extLst>
          </p:cNvPr>
          <p:cNvSpPr txBox="1"/>
          <p:nvPr/>
        </p:nvSpPr>
        <p:spPr>
          <a:xfrm>
            <a:off x="0" y="583089"/>
            <a:ext cx="2167774" cy="410302"/>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Faire Prämie:</a:t>
            </a:r>
          </a:p>
        </p:txBody>
      </p:sp>
      <p:sp>
        <p:nvSpPr>
          <p:cNvPr id="33" name="Textfeld 32">
            <a:extLst>
              <a:ext uri="{FF2B5EF4-FFF2-40B4-BE49-F238E27FC236}">
                <a16:creationId xmlns:a16="http://schemas.microsoft.com/office/drawing/2014/main" id="{AA15B691-283D-4341-8E52-EBA1542B1340}"/>
              </a:ext>
            </a:extLst>
          </p:cNvPr>
          <p:cNvSpPr txBox="1"/>
          <p:nvPr/>
        </p:nvSpPr>
        <p:spPr>
          <a:xfrm>
            <a:off x="-95426" y="2496407"/>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H mit und ohne Versicherung</a:t>
            </a:r>
          </a:p>
        </p:txBody>
      </p:sp>
      <p:sp>
        <p:nvSpPr>
          <p:cNvPr id="34" name="Rechteck 33"/>
          <p:cNvSpPr/>
          <p:nvPr/>
        </p:nvSpPr>
        <p:spPr>
          <a:xfrm>
            <a:off x="8639593" y="4189364"/>
            <a:ext cx="3552408" cy="266822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66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Mittelt die Bank über alle Risiken, so wird sie den Risikoaufschlag derart bemessen, dass die „guten“ Risiken aus dem Markt gedrängt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Im Zuge dessen wird dass durchschnittliche Risiko ansteigen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Dies impliziert wiederum ein Ansteigen des Zinsen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In der Folge wird der Investitionspool sich immer weiter verschlechtern</a:t>
            </a:r>
          </a:p>
        </p:txBody>
      </p:sp>
      <p:sp>
        <p:nvSpPr>
          <p:cNvPr id="5" name="Rechteck 4">
            <a:extLst>
              <a:ext uri="{FF2B5EF4-FFF2-40B4-BE49-F238E27FC236}">
                <a16:creationId xmlns:a16="http://schemas.microsoft.com/office/drawing/2014/main" id="{774F0D99-3BEE-7B87-31CC-0358EE88B77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085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76442"/>
            <a:ext cx="8901430" cy="6038216"/>
          </a:xfrm>
          <a:prstGeom prst="rect">
            <a:avLst/>
          </a:prstGeom>
          <a:noFill/>
        </p:spPr>
        <p:txBody>
          <a:bodyPr wrap="square" rtlCol="0">
            <a:noAutofit/>
          </a:bodyPr>
          <a:lstStyle/>
          <a:p>
            <a:r>
              <a:rPr lang="de-DE" sz="2100" dirty="0">
                <a:latin typeface="Times New Roman" panose="02020603050405020304" pitchFamily="18" charset="0"/>
                <a:cs typeface="Times New Roman" panose="02020603050405020304" pitchFamily="18" charset="0"/>
              </a:rPr>
              <a:t>Lösungsmöglichkeiten: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100" dirty="0">
                <a:latin typeface="Times New Roman" panose="02020603050405020304" pitchFamily="18" charset="0"/>
                <a:cs typeface="Times New Roman" panose="02020603050405020304" pitchFamily="18" charset="0"/>
              </a:rPr>
              <a:t>Bei der Kreditvergabe werden Sicherheiten verlangt</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Nicht jeder Kreditnehmer verfügt über ausreichende 	Sicherheiten, 	wodurch weiterhin sinnvolle Investitionen nicht getätigt werden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startAt="2"/>
            </a:pPr>
            <a:r>
              <a:rPr lang="de-DE" sz="2100" dirty="0">
                <a:latin typeface="Times New Roman" panose="02020603050405020304" pitchFamily="18" charset="0"/>
                <a:cs typeface="Times New Roman" panose="02020603050405020304" pitchFamily="18" charset="0"/>
              </a:rPr>
              <a:t>Monitoring der Kreditnehmer</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Schufa</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Creditreform</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Um die </a:t>
            </a:r>
            <a:r>
              <a:rPr lang="de-DE" sz="2100" dirty="0" err="1">
                <a:latin typeface="Times New Roman" panose="02020603050405020304" pitchFamily="18" charset="0"/>
                <a:cs typeface="Times New Roman" panose="02020603050405020304" pitchFamily="18" charset="0"/>
              </a:rPr>
              <a:t>Monitoringkosten</a:t>
            </a:r>
            <a:r>
              <a:rPr lang="de-DE" sz="2100" dirty="0">
                <a:latin typeface="Times New Roman" panose="02020603050405020304" pitchFamily="18" charset="0"/>
                <a:cs typeface="Times New Roman" panose="02020603050405020304" pitchFamily="18" charset="0"/>
              </a:rPr>
              <a:t> niedrig zu halten wird auf 	intransparente Algorithmen zurückgegriffen, die zu 	Fehlentscheidungen bei der individuellen </a:t>
            </a:r>
            <a:r>
              <a:rPr lang="de-DE" sz="2100" dirty="0" err="1">
                <a:latin typeface="Times New Roman" panose="02020603050405020304" pitchFamily="18" charset="0"/>
                <a:cs typeface="Times New Roman" panose="02020603050405020304" pitchFamily="18" charset="0"/>
              </a:rPr>
              <a:t>Kriditvergabe</a:t>
            </a:r>
            <a:r>
              <a:rPr lang="de-DE" sz="2100" dirty="0">
                <a:latin typeface="Times New Roman" panose="02020603050405020304" pitchFamily="18" charset="0"/>
                <a:cs typeface="Times New Roman" panose="02020603050405020304" pitchFamily="18" charset="0"/>
              </a:rPr>
              <a:t> führen können.</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Aufgrund asymmetrischer Information wird damit im Allgemeinen unter 	Rationalitätsbedingungen nicht die effiziente Höhe an 	Investitionskapital zur Verfügung gestellt.</a:t>
            </a:r>
          </a:p>
          <a:p>
            <a:endParaRPr lang="de-DE" sz="21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A73A1AB-6E1C-8A4D-F483-B0143D6A6A3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20127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26210"/>
            <a:ext cx="8673360" cy="6038216"/>
          </a:xfrm>
          <a:prstGeom prst="rect">
            <a:avLst/>
          </a:prstGeom>
          <a:noFill/>
        </p:spPr>
        <p:txBody>
          <a:bodyPr wrap="square" rtlCol="0">
            <a:noAutofit/>
          </a:bodyPr>
          <a:lstStyle/>
          <a:p>
            <a:r>
              <a:rPr lang="de-DE" sz="2000" b="1" dirty="0">
                <a:latin typeface="Times New Roman" panose="02020603050405020304" pitchFamily="18" charset="0"/>
                <a:cs typeface="Times New Roman" panose="02020603050405020304" pitchFamily="18" charset="0"/>
              </a:rPr>
              <a:t>Objektives Risiko: </a:t>
            </a:r>
            <a:r>
              <a:rPr lang="de-DE" sz="2000" dirty="0">
                <a:latin typeface="Times New Roman" panose="02020603050405020304" pitchFamily="18" charset="0"/>
                <a:cs typeface="Times New Roman" panose="02020603050405020304" pitchFamily="18" charset="0"/>
              </a:rPr>
              <a:t>Der Teil des Risikos, dass vom Versicherungsnehmer nicht beeinflusst werden kann </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Moralisches Risiko: </a:t>
            </a:r>
            <a:r>
              <a:rPr lang="de-DE" sz="2000" dirty="0">
                <a:latin typeface="Times New Roman" panose="02020603050405020304" pitchFamily="18" charset="0"/>
                <a:cs typeface="Times New Roman" panose="02020603050405020304" pitchFamily="18" charset="0"/>
              </a:rPr>
              <a:t>Der Teil des Risikos, dass vom Versicherungsnehmer beeinflusst werden kann, beispielsweise bzgl. der Schadenshöhe oder Eintrittswahrscheinlichkeit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Risiko, dass ihr Fahrrad vor der Jade-Hochschule geklaut wird, kann durch die Sorgfalt des Besitzers beeinflusst werden, z.B. durch das Anbringen eines Schlosses</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nicht versichert, werden sie so viel Sorgfalt auf die Sicherung ihres Fahrrades verwenden, dass gilt Grenznutzen der Sorgfalt = Grenzkosten der Aufwendungen</a:t>
            </a:r>
          </a:p>
          <a:p>
            <a:pPr marL="457200" indent="-457200">
              <a:buFont typeface="Wingdings" panose="05000000000000000000" pitchFamily="2" charset="2"/>
              <a:buChar char="Ø"/>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versichert, sinkt der Grenznutzen der Sorgfalt, da im Falle eines Diebstahls die Kosten ganz oder teilweise durch die Police getragen werden. Damit wird man prinzipiell weniger Sorgfalt aufwenden.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Es ergibt sich also eine Verhaltensanpassung → </a:t>
            </a:r>
            <a:r>
              <a:rPr lang="de-DE" sz="2000" b="1" dirty="0">
                <a:latin typeface="Times New Roman" panose="02020603050405020304" pitchFamily="18" charset="0"/>
                <a:cs typeface="Times New Roman" panose="02020603050405020304" pitchFamily="18" charset="0"/>
              </a:rPr>
              <a:t>Moral </a:t>
            </a:r>
            <a:r>
              <a:rPr lang="de-DE" sz="2000" b="1" dirty="0" err="1">
                <a:latin typeface="Times New Roman" panose="02020603050405020304" pitchFamily="18" charset="0"/>
                <a:cs typeface="Times New Roman" panose="02020603050405020304" pitchFamily="18" charset="0"/>
              </a:rPr>
              <a:t>Hazard</a:t>
            </a: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BD15DC2-D7C9-2670-7F2A-D06BA05C30D3}"/>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129758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1051</Words>
  <Application>Microsoft Office PowerPoint</Application>
  <PresentationFormat>Breitbild</PresentationFormat>
  <Paragraphs>129</Paragraphs>
  <Slides>11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11</vt:i4>
      </vt:variant>
    </vt:vector>
  </HeadingPairs>
  <TitlesOfParts>
    <vt:vector size="18"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468</cp:revision>
  <cp:lastPrinted>2022-03-02T23:29:14Z</cp:lastPrinted>
  <dcterms:created xsi:type="dcterms:W3CDTF">2019-02-11T10:45:01Z</dcterms:created>
  <dcterms:modified xsi:type="dcterms:W3CDTF">2022-06-01T20:29:05Z</dcterms:modified>
</cp:coreProperties>
</file>