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751" r:id="rId2"/>
    <p:sldId id="752" r:id="rId3"/>
    <p:sldId id="753" r:id="rId4"/>
    <p:sldId id="754" r:id="rId5"/>
    <p:sldId id="762" r:id="rId6"/>
    <p:sldId id="763" r:id="rId7"/>
    <p:sldId id="755" r:id="rId8"/>
    <p:sldId id="756" r:id="rId9"/>
    <p:sldId id="758" r:id="rId10"/>
    <p:sldId id="759" r:id="rId11"/>
    <p:sldId id="760" r:id="rId12"/>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63" d="100"/>
          <a:sy n="63" d="100"/>
        </p:scale>
        <p:origin x="72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01.06.2022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01.06.2022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01.06.2022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Asymmetrische Information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Transaktionskosten spielen häufig bei ökonomischen Entscheidungen eine fundamentale Rolle, wenn für die Praxis von der Annahme der vollständigen Information aller Marktteilnehmer abgewichen werden muss:</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Viele Märkte sind asymmetrischer Information geprägt</a:t>
            </a:r>
          </a:p>
          <a:p>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Gebrauchtwagenmarkt (</a:t>
            </a:r>
            <a:r>
              <a:rPr lang="de-DE" sz="2400" dirty="0" err="1">
                <a:latin typeface="Times New Roman" panose="02020603050405020304" pitchFamily="18" charset="0"/>
                <a:cs typeface="Times New Roman" panose="02020603050405020304" pitchFamily="18" charset="0"/>
              </a:rPr>
              <a:t>Akerlof</a:t>
            </a:r>
            <a:r>
              <a:rPr lang="de-DE" sz="2400" dirty="0">
                <a:latin typeface="Times New Roman" panose="02020603050405020304" pitchFamily="18" charset="0"/>
                <a:cs typeface="Times New Roman" panose="02020603050405020304" pitchFamily="18" charset="0"/>
              </a:rPr>
              <a:t> Nobelpreis 2001)</a:t>
            </a:r>
          </a:p>
          <a:p>
            <a:r>
              <a:rPr lang="en-US" sz="1200" dirty="0">
                <a:latin typeface="Times New Roman" panose="02020603050405020304" pitchFamily="18" charset="0"/>
                <a:cs typeface="Times New Roman" panose="02020603050405020304" pitchFamily="18" charset="0"/>
              </a:rPr>
              <a:t>	G. A. </a:t>
            </a:r>
            <a:r>
              <a:rPr lang="en-US" sz="1200" dirty="0" err="1">
                <a:latin typeface="Times New Roman" panose="02020603050405020304" pitchFamily="18" charset="0"/>
                <a:cs typeface="Times New Roman" panose="02020603050405020304" pitchFamily="18" charset="0"/>
              </a:rPr>
              <a:t>Akerlof</a:t>
            </a:r>
            <a:r>
              <a:rPr lang="en-US" sz="1200" dirty="0">
                <a:latin typeface="Times New Roman" panose="02020603050405020304" pitchFamily="18" charset="0"/>
                <a:cs typeface="Times New Roman" panose="02020603050405020304" pitchFamily="18" charset="0"/>
              </a:rPr>
              <a:t>: (1970) The Market for Lemons: Quality Uncertainty and the Market Mechanism. In: Quarterly Journal of Economics. Band 84, </a:t>
            </a:r>
            <a:r>
              <a:rPr lang="en-US" sz="1200" dirty="0" err="1">
                <a:latin typeface="Times New Roman" panose="02020603050405020304" pitchFamily="18" charset="0"/>
                <a:cs typeface="Times New Roman" panose="02020603050405020304" pitchFamily="18" charset="0"/>
              </a:rPr>
              <a:t>Nr</a:t>
            </a:r>
            <a:r>
              <a:rPr lang="en-US" sz="1200" dirty="0">
                <a:latin typeface="Times New Roman" panose="02020603050405020304" pitchFamily="18" charset="0"/>
                <a:cs typeface="Times New Roman" panose="02020603050405020304" pitchFamily="18" charset="0"/>
              </a:rPr>
              <a:t>. 3, 1970, S. 488–500</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Versicherungsmarkt (Rothschild/Stieglitz Nobelpreis 2001)</a:t>
            </a:r>
          </a:p>
          <a:p>
            <a:r>
              <a:rPr lang="en-US" sz="1200" dirty="0">
                <a:latin typeface="Times New Roman" panose="02020603050405020304" pitchFamily="18" charset="0"/>
                <a:cs typeface="Times New Roman" panose="02020603050405020304" pitchFamily="18" charset="0"/>
              </a:rPr>
              <a:t>	Rothschild, M. &amp; </a:t>
            </a:r>
            <a:r>
              <a:rPr lang="en-US" sz="1200" dirty="0" err="1">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(1976). "Equilibrium in Competitive Insurance Markets: An Essay on the Economics of Imperfect Information," The Quarterly Journal of Economics,  	Oxford University Press, vol. 90(4), pages 629-649</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Kreditmarkt (siehe Versicherungsmarkt)</a:t>
            </a:r>
          </a:p>
          <a:p>
            <a:pPr lvl="1"/>
            <a:r>
              <a:rPr lang="en-US" sz="11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E. &amp; Weiss, A. (1981), Credit Rationing in Markets with Imperfect Information, American Economic Review, Vol. 71, No. 3, Jun., pp. 393-410</a:t>
            </a:r>
            <a:endParaRPr lang="de-DE" sz="12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Arbeitsmarkt (Bewerber/Agent und Arbeitgeber/Prinzipal)</a:t>
            </a:r>
          </a:p>
        </p:txBody>
      </p:sp>
      <p:sp>
        <p:nvSpPr>
          <p:cNvPr id="5" name="Rechteck 4">
            <a:extLst>
              <a:ext uri="{FF2B5EF4-FFF2-40B4-BE49-F238E27FC236}">
                <a16:creationId xmlns:a16="http://schemas.microsoft.com/office/drawing/2014/main" id="{1313FFB4-C394-C536-2129-1E4CAD3340A6}"/>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37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3360" cy="6038216"/>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 beobachtbarer Sorgfalt durch den Versicherungsgeber, würde die Prämie auf das Verhalten konditioniert werden </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Ist die Sorgfalt nicht beobachtbar, besteht eine Diskrepanz zwischen der Höhe des  Versicherungsschutzes und des Aufwands zur  Sorgfalt: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Eine effiziente Risikoallokation verlangt, dass ein risikoneutraler Versicherungsgeber einen </a:t>
            </a:r>
            <a:r>
              <a:rPr lang="de-DE" sz="2200" dirty="0" err="1">
                <a:latin typeface="Times New Roman" panose="02020603050405020304" pitchFamily="18" charset="0"/>
                <a:cs typeface="Times New Roman" panose="02020603050405020304" pitchFamily="18" charset="0"/>
              </a:rPr>
              <a:t>risikoaversen</a:t>
            </a:r>
            <a:r>
              <a:rPr lang="de-DE" sz="2200" dirty="0">
                <a:latin typeface="Times New Roman" panose="02020603050405020304" pitchFamily="18" charset="0"/>
                <a:cs typeface="Times New Roman" panose="02020603050405020304" pitchFamily="18" charset="0"/>
              </a:rPr>
              <a:t> Fahrradbesitzers voll versichert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Eine effiziente Anreizsetzung verlangt dagegen, dass der Fahrradbesitzer einen Teil des Risikos selbst trägt</a:t>
            </a:r>
          </a:p>
          <a:p>
            <a:r>
              <a:rPr lang="de-DE" sz="22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Als Folge wird meistens kein vollständiger Versicherungsschutz gewährt z.B. über einen Selbstbehalt, bzw. wird durch sich ändernde Versicherungsprämien bei häufigen Schadensfällen wird versucht die Risiken zu selektieren</a:t>
            </a:r>
          </a:p>
        </p:txBody>
      </p:sp>
      <p:sp>
        <p:nvSpPr>
          <p:cNvPr id="5" name="Rechteck 4">
            <a:extLst>
              <a:ext uri="{FF2B5EF4-FFF2-40B4-BE49-F238E27FC236}">
                <a16:creationId xmlns:a16="http://schemas.microsoft.com/office/drawing/2014/main" id="{F1EA2FB3-672E-86D5-B250-1676B4094B7D}"/>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61889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Beispiele: 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434434"/>
            <a:ext cx="12172950" cy="639333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Private 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Lohnfortzahlung im Krankheitsfall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Bankenrettung in Finanzkrisen „</a:t>
            </a:r>
            <a:r>
              <a:rPr lang="de-DE" sz="2400" dirty="0" err="1">
                <a:latin typeface="Times New Roman" panose="02020603050405020304" pitchFamily="18" charset="0"/>
                <a:cs typeface="Times New Roman" panose="02020603050405020304" pitchFamily="18" charset="0"/>
              </a:rPr>
              <a:t>Too</a:t>
            </a:r>
            <a:r>
              <a:rPr lang="de-DE" sz="2400" dirty="0">
                <a:latin typeface="Times New Roman" panose="02020603050405020304" pitchFamily="18" charset="0"/>
                <a:cs typeface="Times New Roman" panose="02020603050405020304" pitchFamily="18" charset="0"/>
              </a:rPr>
              <a:t> Big </a:t>
            </a:r>
            <a:r>
              <a:rPr lang="de-DE" sz="2400" dirty="0" err="1">
                <a:latin typeface="Times New Roman" panose="02020603050405020304" pitchFamily="18" charset="0"/>
                <a:cs typeface="Times New Roman" panose="02020603050405020304" pitchFamily="18" charset="0"/>
              </a:rPr>
              <a:t>to</a:t>
            </a:r>
            <a:r>
              <a:rPr lang="de-DE" sz="2400" dirty="0">
                <a:latin typeface="Times New Roman" panose="02020603050405020304" pitchFamily="18" charset="0"/>
                <a:cs typeface="Times New Roman" panose="02020603050405020304" pitchFamily="18" charset="0"/>
              </a:rPr>
              <a:t> Fail“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Rettungsfond in Europa ESM (European </a:t>
            </a:r>
            <a:r>
              <a:rPr lang="de-DE" sz="2400" dirty="0" err="1">
                <a:latin typeface="Times New Roman" panose="02020603050405020304" pitchFamily="18" charset="0"/>
                <a:cs typeface="Times New Roman" panose="02020603050405020304" pitchFamily="18" charset="0"/>
              </a:rPr>
              <a:t>Stability</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Mechanism</a:t>
            </a:r>
            <a:r>
              <a:rPr lang="de-DE"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Einlagenversicherung im Bankensektor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Kurzarbeitergeld über Corona hinaus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Insolvenzaussetzung über Corona hinaus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Künstliches Niedrigzinsniveau in der Eurozone</a:t>
            </a:r>
          </a:p>
        </p:txBody>
      </p:sp>
      <p:sp>
        <p:nvSpPr>
          <p:cNvPr id="5" name="Rechteck 4">
            <a:extLst>
              <a:ext uri="{FF2B5EF4-FFF2-40B4-BE49-F238E27FC236}">
                <a16:creationId xmlns:a16="http://schemas.microsoft.com/office/drawing/2014/main" id="{89CDE92E-DCA6-658D-DE37-0423AB9FA96B}"/>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12354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Probleme asymmetrischer Information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0555" cy="6038216"/>
          </a:xfrm>
          <a:prstGeom prst="rect">
            <a:avLst/>
          </a:prstGeom>
          <a:noFill/>
        </p:spPr>
        <p:txBody>
          <a:bodyPr wrap="square" rtlCol="0">
            <a:noAutofit/>
          </a:bodyPr>
          <a:lstStyle/>
          <a:p>
            <a:r>
              <a:rPr lang="de-DE" sz="2400" b="1" dirty="0" err="1">
                <a:latin typeface="Times New Roman" panose="02020603050405020304" pitchFamily="18" charset="0"/>
                <a:cs typeface="Times New Roman" panose="02020603050405020304" pitchFamily="18" charset="0"/>
              </a:rPr>
              <a:t>Adverse</a:t>
            </a:r>
            <a:r>
              <a:rPr lang="de-DE" sz="2400" b="1" dirty="0">
                <a:latin typeface="Times New Roman" panose="02020603050405020304" pitchFamily="18" charset="0"/>
                <a:cs typeface="Times New Roman" panose="02020603050405020304" pitchFamily="18" charset="0"/>
              </a:rPr>
              <a:t> Selektion: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Vertragsabschluss haben die Vertragspartner asymmetrische Information über die Qualität des gehandelten Gutes bzw. Art der auftretenden Risiken</a:t>
            </a:r>
          </a:p>
          <a:p>
            <a:r>
              <a:rPr lang="de-DE" sz="2400" dirty="0">
                <a:latin typeface="Times New Roman" panose="02020603050405020304" pitchFamily="18" charset="0"/>
                <a:cs typeface="Times New Roman" panose="02020603050405020304" pitchFamily="18" charset="0"/>
              </a:rPr>
              <a:t>			→	Problem einer versteckten Information.</a:t>
            </a:r>
          </a:p>
          <a:p>
            <a:endParaRPr lang="de-DE" sz="2400"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Moralisches Risiko:</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Vertragsabschluss haben zwar beide Parteien symmetrische Information, nach Vertragsabschluss kann aber eine der Parteien die Handlungen der anderen Partei nicht beobachten, bzw. die andere Partei ändert ihr Handeln aufgrund des Vertragsabschlusses.</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Problem einer versteckten Handlung.</a:t>
            </a:r>
          </a:p>
        </p:txBody>
      </p:sp>
      <p:sp>
        <p:nvSpPr>
          <p:cNvPr id="5" name="Rechteck 4">
            <a:extLst>
              <a:ext uri="{FF2B5EF4-FFF2-40B4-BE49-F238E27FC236}">
                <a16:creationId xmlns:a16="http://schemas.microsoft.com/office/drawing/2014/main" id="{7A73FAE6-613A-2599-D764-7735B63674B4}"/>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6073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433704"/>
            <a:ext cx="8673360" cy="635342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Es gibt zwei Investitionsobjekte: Ein gutes IG und ein schlechtes IS</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Beide Investitionsobjekte erfordern eine Anfangsinvestition von 2500 Euro</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IG zahlt mit 90% 3000 Euro und mit 10% ist ein Totalverlust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IS zahlt mit 60% 4500 Euro und mit 40% ist ein Totalverlust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Risikoneutrale Investoren hat 500 Euro Startkapital und wollen den Rest kreditfinanzieren. Welchen Zinssatz sind sie bereit für das gute oder das schlechte Projekt zu bezahlen?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Nehmen Sie an, die kreditgebende Bank kann nicht zwischen gutem und schlechtem Investitionsobjekt unterscheiden, kennt aber die Erfolgswahrscheinlichkeiten und nimmt ex ante an, mit 50% das gute Investitionsobjekt zu finanzieren. Welchen Zins muss die Bank verlangen, um im Erwartungswert mindestens das eingesetzte Kapital zurück zu erhalten.</a:t>
            </a:r>
          </a:p>
        </p:txBody>
      </p:sp>
      <p:sp>
        <p:nvSpPr>
          <p:cNvPr id="5" name="Rechteck 4">
            <a:extLst>
              <a:ext uri="{FF2B5EF4-FFF2-40B4-BE49-F238E27FC236}">
                <a16:creationId xmlns:a16="http://schemas.microsoft.com/office/drawing/2014/main" id="{DD1FE223-1445-57B7-75BA-0ADF955D2BD4}"/>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38411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0555" cy="6038216"/>
          </a:xfrm>
          <a:prstGeom prst="rect">
            <a:avLst/>
          </a:prstGeom>
          <a:noFill/>
        </p:spPr>
        <p:txBody>
          <a:bodyPr wrap="square" rtlCol="0">
            <a:noAutofit/>
          </a:bodyPr>
          <a:lstStyle/>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IG nimmt der Investor einen Kredit für einen Zins von bis zu i≈22,2% 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IS nimmt der Investor einen Kredit für einen Zins von bis zu i≈83,3% 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Da die Bank nicht zwischen beiden Risiken unterscheiden kann, verlangt sie einen Zinssatz von mindestens i≈33,3% auf</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es werden nur Kredite für die schlechten Produkte 		     vergeben</a:t>
            </a: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4094B83-E742-6FBC-6EA0-E6181182F792}"/>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0551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0320" y="-15810"/>
            <a:ext cx="12152631" cy="542020"/>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Adverse Selektion Beispiel 2</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9370" y="815131"/>
            <a:ext cx="12152630" cy="6033345"/>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57610" y="454052"/>
                <a:ext cx="12152630" cy="602813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Ähnlich einem Studienkredit bietet eine Versicherung einen Vertrag gegen einen zukünftigen Gehaltsausfall an:</a:t>
                </a:r>
              </a:p>
              <a:p>
                <a:pPr marL="800100" lvl="1"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Den Studierenden des Masterstudiengangs Staatliche </a:t>
                </a:r>
                <a:r>
                  <a:rPr lang="de-DE" sz="2400" dirty="0" err="1">
                    <a:latin typeface="Times New Roman" panose="02020603050405020304" pitchFamily="18" charset="0"/>
                    <a:cs typeface="Times New Roman" panose="02020603050405020304" pitchFamily="18" charset="0"/>
                  </a:rPr>
                  <a:t>Rahmenbediungen</a:t>
                </a:r>
                <a:r>
                  <a:rPr lang="de-DE" sz="2400" dirty="0">
                    <a:latin typeface="Times New Roman" panose="02020603050405020304" pitchFamily="18" charset="0"/>
                    <a:cs typeface="Times New Roman" panose="02020603050405020304" pitchFamily="18" charset="0"/>
                  </a:rPr>
                  <a:t> stehen grundsätzlich zwei Jobs in der Zukunft in Aussicht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 62.500 Euro p.a. 	B: 40.000 Euro</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Es gibt </a:t>
                </a:r>
                <a:r>
                  <a:rPr lang="de-DE" sz="2400" dirty="0" err="1">
                    <a:latin typeface="Times New Roman" panose="02020603050405020304" pitchFamily="18" charset="0"/>
                    <a:cs typeface="Times New Roman" panose="02020603050405020304" pitchFamily="18" charset="0"/>
                  </a:rPr>
                  <a:t>gibt</a:t>
                </a:r>
                <a:r>
                  <a:rPr lang="de-DE" sz="2400" dirty="0">
                    <a:latin typeface="Times New Roman" panose="02020603050405020304" pitchFamily="18" charset="0"/>
                    <a:cs typeface="Times New Roman" panose="02020603050405020304" pitchFamily="18" charset="0"/>
                  </a:rPr>
                  <a:t> 2 Typen von Studierenden, die gleichverteilt sind</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H erhält mit 80% Job A	N erhält mit 50% Job A</a:t>
                </a:r>
              </a:p>
              <a:p>
                <a:pPr marL="1257300" lvl="2"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Versicherung bietet zur fairen Prämie an die Differenz zwischen A und B zu zahlen</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Versicherungsprämie wird erst bei Antritt des Jobs fällig</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aus dem Einkommen E entstehende Nutzen ist u(</a:t>
                </a:r>
                <a14:m>
                  <m:oMath xmlns:m="http://schemas.openxmlformats.org/officeDocument/2006/math">
                    <m:r>
                      <a:rPr lang="de-DE" sz="2400" i="1">
                        <a:latin typeface="Cambria Math" panose="02040503050406030204" pitchFamily="18" charset="0"/>
                        <a:cs typeface="Times New Roman" panose="02020603050405020304" pitchFamily="18" charset="0"/>
                      </a:rPr>
                      <m:t>𝐸</m:t>
                    </m:r>
                  </m:oMath>
                </a14:m>
                <a:r>
                  <a:rPr lang="de-DE" sz="2400" dirty="0">
                    <a:latin typeface="Times New Roman" panose="02020603050405020304" pitchFamily="18" charset="0"/>
                    <a:cs typeface="Times New Roman" panose="02020603050405020304" pitchFamily="18" charset="0"/>
                  </a:rPr>
                  <a:t>)=</a:t>
                </a:r>
                <a14:m>
                  <m:oMath xmlns:m="http://schemas.openxmlformats.org/officeDocument/2006/math">
                    <m:rad>
                      <m:radPr>
                        <m:degHide m:val="on"/>
                        <m:ctrlPr>
                          <a:rPr lang="de-DE" sz="2400" i="1" smtClean="0">
                            <a:latin typeface="Cambria Math" panose="02040503050406030204" pitchFamily="18" charset="0"/>
                            <a:cs typeface="Times New Roman" panose="02020603050405020304" pitchFamily="18" charset="0"/>
                          </a:rPr>
                        </m:ctrlPr>
                      </m:radPr>
                      <m:deg/>
                      <m:e>
                        <m:r>
                          <a:rPr lang="de-DE" sz="2400" b="0" i="1" smtClean="0">
                            <a:latin typeface="Cambria Math" panose="02040503050406030204" pitchFamily="18" charset="0"/>
                            <a:cs typeface="Times New Roman" panose="02020603050405020304" pitchFamily="18" charset="0"/>
                          </a:rPr>
                          <m:t>𝐸</m:t>
                        </m:r>
                      </m:e>
                    </m:rad>
                  </m:oMath>
                </a14:m>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Wer versichert sich und wie entwickelt sich die</a:t>
                </a:r>
              </a:p>
              <a:p>
                <a:r>
                  <a:rPr lang="de-DE" sz="2400" dirty="0">
                    <a:latin typeface="Times New Roman" panose="02020603050405020304" pitchFamily="18" charset="0"/>
                    <a:cs typeface="Times New Roman" panose="02020603050405020304" pitchFamily="18" charset="0"/>
                  </a:rPr>
                  <a:t>     Versichertenpopulation?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57610" y="454052"/>
                <a:ext cx="12152630" cy="6028137"/>
              </a:xfrm>
              <a:prstGeom prst="rect">
                <a:avLst/>
              </a:prstGeom>
              <a:blipFill>
                <a:blip r:embed="rId2"/>
                <a:stretch>
                  <a:fillRect l="-652" t="-809"/>
                </a:stretch>
              </a:blipFill>
            </p:spPr>
            <p:txBody>
              <a:bodyPr/>
              <a:lstStyle/>
              <a:p>
                <a:r>
                  <a:rPr lang="de-DE">
                    <a:noFill/>
                  </a:rPr>
                  <a:t> </a:t>
                </a:r>
              </a:p>
            </p:txBody>
          </p:sp>
        </mc:Fallback>
      </mc:AlternateContent>
      <p:sp>
        <p:nvSpPr>
          <p:cNvPr id="5" name="Rechteck 4"/>
          <p:cNvSpPr/>
          <p:nvPr/>
        </p:nvSpPr>
        <p:spPr>
          <a:xfrm>
            <a:off x="8695451" y="4231319"/>
            <a:ext cx="3496549" cy="2626267"/>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0863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5" name="Textfeld 14">
            <a:extLst>
              <a:ext uri="{FF2B5EF4-FFF2-40B4-BE49-F238E27FC236}">
                <a16:creationId xmlns:a16="http://schemas.microsoft.com/office/drawing/2014/main" id="{AA15B691-283D-4341-8E52-EBA1542B1340}"/>
              </a:ext>
            </a:extLst>
          </p:cNvPr>
          <p:cNvSpPr txBox="1"/>
          <p:nvPr/>
        </p:nvSpPr>
        <p:spPr>
          <a:xfrm>
            <a:off x="-95425" y="1381760"/>
            <a:ext cx="6777988" cy="4161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Erwartungsnutzen von N mit und ohne Versicherung</a:t>
            </a:r>
          </a:p>
        </p:txBody>
      </p:sp>
      <p:sp>
        <p:nvSpPr>
          <p:cNvPr id="32" name="Textfeld 31">
            <a:extLst>
              <a:ext uri="{FF2B5EF4-FFF2-40B4-BE49-F238E27FC236}">
                <a16:creationId xmlns:a16="http://schemas.microsoft.com/office/drawing/2014/main" id="{AA15B691-283D-4341-8E52-EBA1542B1340}"/>
              </a:ext>
            </a:extLst>
          </p:cNvPr>
          <p:cNvSpPr txBox="1"/>
          <p:nvPr/>
        </p:nvSpPr>
        <p:spPr>
          <a:xfrm>
            <a:off x="0" y="583089"/>
            <a:ext cx="2167774" cy="410302"/>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Faire Prämie:</a:t>
            </a:r>
          </a:p>
        </p:txBody>
      </p:sp>
      <p:sp>
        <p:nvSpPr>
          <p:cNvPr id="33" name="Textfeld 32">
            <a:extLst>
              <a:ext uri="{FF2B5EF4-FFF2-40B4-BE49-F238E27FC236}">
                <a16:creationId xmlns:a16="http://schemas.microsoft.com/office/drawing/2014/main" id="{AA15B691-283D-4341-8E52-EBA1542B1340}"/>
              </a:ext>
            </a:extLst>
          </p:cNvPr>
          <p:cNvSpPr txBox="1"/>
          <p:nvPr/>
        </p:nvSpPr>
        <p:spPr>
          <a:xfrm>
            <a:off x="-95426" y="2496407"/>
            <a:ext cx="6777988" cy="4161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Erwartungsnutzen von H mit und ohne Versicherung</a:t>
            </a:r>
          </a:p>
        </p:txBody>
      </p:sp>
      <p:sp>
        <p:nvSpPr>
          <p:cNvPr id="34" name="Rechteck 33"/>
          <p:cNvSpPr/>
          <p:nvPr/>
        </p:nvSpPr>
        <p:spPr>
          <a:xfrm>
            <a:off x="8639593" y="4189364"/>
            <a:ext cx="3552408" cy="266822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6666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Mittelt die Bank über alle Risiken, so wird sie den Risikoaufschlag derart bemessen, dass die „guten“ Risiken aus dem Markt gedrängt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Im Zuge dessen wird dass durchschnittliche Risiko ansteigen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Dies impliziert wiederum ein Ansteigen des Zinsen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In der Folge wird der Investitionspool sich immer weiter verschlechtern</a:t>
            </a:r>
          </a:p>
        </p:txBody>
      </p:sp>
      <p:sp>
        <p:nvSpPr>
          <p:cNvPr id="5" name="Rechteck 4">
            <a:extLst>
              <a:ext uri="{FF2B5EF4-FFF2-40B4-BE49-F238E27FC236}">
                <a16:creationId xmlns:a16="http://schemas.microsoft.com/office/drawing/2014/main" id="{774F0D99-3BEE-7B87-31CC-0358EE88B778}"/>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085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76442"/>
            <a:ext cx="8901430" cy="6038216"/>
          </a:xfrm>
          <a:prstGeom prst="rect">
            <a:avLst/>
          </a:prstGeom>
          <a:noFill/>
        </p:spPr>
        <p:txBody>
          <a:bodyPr wrap="square" rtlCol="0">
            <a:noAutofit/>
          </a:bodyPr>
          <a:lstStyle/>
          <a:p>
            <a:r>
              <a:rPr lang="de-DE" sz="2100" dirty="0">
                <a:latin typeface="Times New Roman" panose="02020603050405020304" pitchFamily="18" charset="0"/>
                <a:cs typeface="Times New Roman" panose="02020603050405020304" pitchFamily="18" charset="0"/>
              </a:rPr>
              <a:t>Lösungsmöglichkeiten:</a:t>
            </a:r>
          </a:p>
          <a:p>
            <a:endParaRPr lang="de-DE" sz="21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100" dirty="0">
                <a:latin typeface="Times New Roman" panose="02020603050405020304" pitchFamily="18" charset="0"/>
                <a:cs typeface="Times New Roman" panose="02020603050405020304" pitchFamily="18" charset="0"/>
              </a:rPr>
              <a:t>Bei der Kreditvergabe werden Sicherheiten verlangt</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t>
            </a:r>
            <a:r>
              <a:rPr lang="de-DE" sz="2100" b="1" u="sng" dirty="0">
                <a:latin typeface="Times New Roman" panose="02020603050405020304" pitchFamily="18" charset="0"/>
                <a:cs typeface="Times New Roman" panose="02020603050405020304" pitchFamily="18" charset="0"/>
              </a:rPr>
              <a:t>Aber:</a:t>
            </a:r>
            <a:r>
              <a:rPr lang="de-DE" sz="2100" dirty="0">
                <a:latin typeface="Times New Roman" panose="02020603050405020304" pitchFamily="18" charset="0"/>
                <a:cs typeface="Times New Roman" panose="02020603050405020304" pitchFamily="18" charset="0"/>
              </a:rPr>
              <a:t> Nicht jeder Kreditnehmer verfügt über ausreichende 	Sicherheiten, 	wodurch weiterhin sinnvolle Investitionen nicht getätigt werden</a:t>
            </a:r>
          </a:p>
          <a:p>
            <a:endParaRPr lang="de-DE" sz="2100" dirty="0">
              <a:latin typeface="Times New Roman" panose="02020603050405020304" pitchFamily="18" charset="0"/>
              <a:cs typeface="Times New Roman" panose="02020603050405020304" pitchFamily="18" charset="0"/>
            </a:endParaRPr>
          </a:p>
          <a:p>
            <a:pPr marL="457200" indent="-457200">
              <a:buFont typeface="+mj-lt"/>
              <a:buAutoNum type="arabicParenR" startAt="2"/>
            </a:pPr>
            <a:r>
              <a:rPr lang="de-DE" sz="2100" dirty="0">
                <a:latin typeface="Times New Roman" panose="02020603050405020304" pitchFamily="18" charset="0"/>
                <a:cs typeface="Times New Roman" panose="02020603050405020304" pitchFamily="18" charset="0"/>
              </a:rPr>
              <a:t>Monitoring der Kreditnehmer</a:t>
            </a:r>
          </a:p>
          <a:p>
            <a:pPr marL="1257300" lvl="2" indent="-342900">
              <a:buFont typeface="Arial" panose="020B0604020202020204" pitchFamily="34" charset="0"/>
              <a:buChar char="•"/>
            </a:pPr>
            <a:r>
              <a:rPr lang="de-DE" sz="2100" dirty="0">
                <a:latin typeface="Times New Roman" panose="02020603050405020304" pitchFamily="18" charset="0"/>
                <a:cs typeface="Times New Roman" panose="02020603050405020304" pitchFamily="18" charset="0"/>
              </a:rPr>
              <a:t>Schufa</a:t>
            </a:r>
          </a:p>
          <a:p>
            <a:pPr marL="1257300" lvl="2" indent="-342900">
              <a:buFont typeface="Arial" panose="020B0604020202020204" pitchFamily="34" charset="0"/>
              <a:buChar char="•"/>
            </a:pPr>
            <a:r>
              <a:rPr lang="de-DE" sz="2100" dirty="0">
                <a:latin typeface="Times New Roman" panose="02020603050405020304" pitchFamily="18" charset="0"/>
                <a:cs typeface="Times New Roman" panose="02020603050405020304" pitchFamily="18" charset="0"/>
              </a:rPr>
              <a:t>Creditreform</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t>
            </a:r>
            <a:r>
              <a:rPr lang="de-DE" sz="2100" b="1" u="sng" dirty="0">
                <a:latin typeface="Times New Roman" panose="02020603050405020304" pitchFamily="18" charset="0"/>
                <a:cs typeface="Times New Roman" panose="02020603050405020304" pitchFamily="18" charset="0"/>
              </a:rPr>
              <a:t>Aber:</a:t>
            </a:r>
            <a:r>
              <a:rPr lang="de-DE" sz="2100" dirty="0">
                <a:latin typeface="Times New Roman" panose="02020603050405020304" pitchFamily="18" charset="0"/>
                <a:cs typeface="Times New Roman" panose="02020603050405020304" pitchFamily="18" charset="0"/>
              </a:rPr>
              <a:t> Um die </a:t>
            </a:r>
            <a:r>
              <a:rPr lang="de-DE" sz="2100" dirty="0" err="1">
                <a:latin typeface="Times New Roman" panose="02020603050405020304" pitchFamily="18" charset="0"/>
                <a:cs typeface="Times New Roman" panose="02020603050405020304" pitchFamily="18" charset="0"/>
              </a:rPr>
              <a:t>Monitoringkosten</a:t>
            </a:r>
            <a:r>
              <a:rPr lang="de-DE" sz="2100" dirty="0">
                <a:latin typeface="Times New Roman" panose="02020603050405020304" pitchFamily="18" charset="0"/>
                <a:cs typeface="Times New Roman" panose="02020603050405020304" pitchFamily="18" charset="0"/>
              </a:rPr>
              <a:t> niedrig zu halten wird auf 	intransparente Algorithmen zurückgegriffen, die zu 	Fehlentscheidungen bei der individuellen </a:t>
            </a:r>
            <a:r>
              <a:rPr lang="de-DE" sz="2100" dirty="0" err="1">
                <a:latin typeface="Times New Roman" panose="02020603050405020304" pitchFamily="18" charset="0"/>
                <a:cs typeface="Times New Roman" panose="02020603050405020304" pitchFamily="18" charset="0"/>
              </a:rPr>
              <a:t>Kriditvergabe</a:t>
            </a:r>
            <a:r>
              <a:rPr lang="de-DE" sz="2100" dirty="0">
                <a:latin typeface="Times New Roman" panose="02020603050405020304" pitchFamily="18" charset="0"/>
                <a:cs typeface="Times New Roman" panose="02020603050405020304" pitchFamily="18" charset="0"/>
              </a:rPr>
              <a:t> führen können.</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Aufgrund asymmetrischer Information wird damit im Allgemeinen unter 	Rationalitätsbedingungen nicht die effiziente Höhe an 	Investitionskapital zur Verfügung gestellt.</a:t>
            </a:r>
          </a:p>
          <a:p>
            <a:endParaRPr lang="de-DE" sz="21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4A73A1AB-6E1C-8A4D-F483-B0143D6A6A36}"/>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20127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26210"/>
            <a:ext cx="8673360" cy="6038216"/>
          </a:xfrm>
          <a:prstGeom prst="rect">
            <a:avLst/>
          </a:prstGeom>
          <a:noFill/>
        </p:spPr>
        <p:txBody>
          <a:bodyPr wrap="square" rtlCol="0">
            <a:noAutofit/>
          </a:bodyPr>
          <a:lstStyle/>
          <a:p>
            <a:r>
              <a:rPr lang="de-DE" sz="2000" b="1" dirty="0">
                <a:latin typeface="Times New Roman" panose="02020603050405020304" pitchFamily="18" charset="0"/>
                <a:cs typeface="Times New Roman" panose="02020603050405020304" pitchFamily="18" charset="0"/>
              </a:rPr>
              <a:t>Objektives Risiko: </a:t>
            </a:r>
            <a:r>
              <a:rPr lang="de-DE" sz="2000" dirty="0">
                <a:latin typeface="Times New Roman" panose="02020603050405020304" pitchFamily="18" charset="0"/>
                <a:cs typeface="Times New Roman" panose="02020603050405020304" pitchFamily="18" charset="0"/>
              </a:rPr>
              <a:t>Der Teil des Risikos, dass vom Versicherungsnehmer nicht beeinflusst werden kann </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r>
              <a:rPr lang="de-DE" sz="2000" b="1" dirty="0">
                <a:latin typeface="Times New Roman" panose="02020603050405020304" pitchFamily="18" charset="0"/>
                <a:cs typeface="Times New Roman" panose="02020603050405020304" pitchFamily="18" charset="0"/>
              </a:rPr>
              <a:t>Moralisches Risiko: </a:t>
            </a:r>
            <a:r>
              <a:rPr lang="de-DE" sz="2000" dirty="0">
                <a:latin typeface="Times New Roman" panose="02020603050405020304" pitchFamily="18" charset="0"/>
                <a:cs typeface="Times New Roman" panose="02020603050405020304" pitchFamily="18" charset="0"/>
              </a:rPr>
              <a:t>Der Teil des Risikos, dass vom Versicherungsnehmer beeinflusst werden kann, beispielsweise bzgl. der Schadenshöhe oder Eintrittswahrscheinlichkeit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Risiko, dass ihr Fahrrad vor der Jade-Hochschule geklaut wird, kann durch die Sorgfalt des Besitzers beeinflusst werden, z.B. durch das Anbringen eines Schlosses</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Ist das Fahrrad nicht versichert, werden sie so viel Sorgfalt auf die Sicherung ihres Fahrrades verwenden, dass gilt Grenznutzen der Sorgfalt = Grenzkosten der Aufwendungen</a:t>
            </a:r>
          </a:p>
          <a:p>
            <a:pPr marL="457200" indent="-457200">
              <a:buFont typeface="Wingdings" panose="05000000000000000000" pitchFamily="2" charset="2"/>
              <a:buChar char="Ø"/>
            </a:pPr>
            <a:endParaRPr lang="de-DE" sz="2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Ist das Fahrrad versichert, sinkt der Grenznutzen der Sorgfalt, da im Falle eines Diebstahls die Kosten ganz oder teilweise durch die Police getragen werden. Damit wird man prinzipiell weniger Sorgfalt aufwenden.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Es ergibt sich also eine Verhaltensanpassung → </a:t>
            </a:r>
            <a:r>
              <a:rPr lang="de-DE" sz="2000" b="1" dirty="0">
                <a:latin typeface="Times New Roman" panose="02020603050405020304" pitchFamily="18" charset="0"/>
                <a:cs typeface="Times New Roman" panose="02020603050405020304" pitchFamily="18" charset="0"/>
              </a:rPr>
              <a:t>Moral </a:t>
            </a:r>
            <a:r>
              <a:rPr lang="de-DE" sz="2000" b="1" dirty="0" err="1">
                <a:latin typeface="Times New Roman" panose="02020603050405020304" pitchFamily="18" charset="0"/>
                <a:cs typeface="Times New Roman" panose="02020603050405020304" pitchFamily="18" charset="0"/>
              </a:rPr>
              <a:t>Hazard</a:t>
            </a:r>
            <a:endParaRPr lang="de-DE" sz="2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BD15DC2-D7C9-2670-7F2A-D06BA05C30D3}"/>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129758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1051</Words>
  <Application>Microsoft Office PowerPoint</Application>
  <PresentationFormat>Breitbild</PresentationFormat>
  <Paragraphs>129</Paragraphs>
  <Slides>11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11</vt:i4>
      </vt:variant>
    </vt:vector>
  </HeadingPairs>
  <TitlesOfParts>
    <vt:vector size="18" baseType="lpstr">
      <vt:lpstr>Arial</vt:lpstr>
      <vt:lpstr>Calibri</vt:lpstr>
      <vt:lpstr>Calibri Light</vt:lpstr>
      <vt:lpstr>Cambria Math</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468</cp:revision>
  <cp:lastPrinted>2022-03-02T23:29:14Z</cp:lastPrinted>
  <dcterms:created xsi:type="dcterms:W3CDTF">2019-02-11T10:45:01Z</dcterms:created>
  <dcterms:modified xsi:type="dcterms:W3CDTF">2022-06-01T20:29:05Z</dcterms:modified>
</cp:coreProperties>
</file>