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727" r:id="rId2"/>
    <p:sldId id="728" r:id="rId3"/>
    <p:sldId id="729" r:id="rId4"/>
    <p:sldId id="730" r:id="rId5"/>
    <p:sldId id="731" r:id="rId6"/>
    <p:sldId id="732" r:id="rId7"/>
    <p:sldId id="733" r:id="rId8"/>
    <p:sldId id="734" r:id="rId9"/>
    <p:sldId id="735" r:id="rId10"/>
    <p:sldId id="736" r:id="rId11"/>
    <p:sldId id="737" r:id="rId12"/>
    <p:sldId id="738" r:id="rId13"/>
    <p:sldId id="739" r:id="rId14"/>
    <p:sldId id="740" r:id="rId15"/>
    <p:sldId id="741" r:id="rId16"/>
    <p:sldId id="742" r:id="rId17"/>
    <p:sldId id="743" r:id="rId18"/>
    <p:sldId id="744" r:id="rId19"/>
    <p:sldId id="745" r:id="rId20"/>
    <p:sldId id="746" r:id="rId21"/>
    <p:sldId id="747" r:id="rId22"/>
    <p:sldId id="748" r:id="rId23"/>
    <p:sldId id="749" r:id="rId24"/>
    <p:sldId id="750" r:id="rId2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9" autoAdjust="0"/>
    <p:restoredTop sz="94660"/>
  </p:normalViewPr>
  <p:slideViewPr>
    <p:cSldViewPr snapToGrid="0">
      <p:cViewPr varScale="1">
        <p:scale>
          <a:sx n="77" d="100"/>
          <a:sy n="77" d="100"/>
        </p:scale>
        <p:origin x="140"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13.05.2022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581703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55590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194508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661136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32613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29676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489914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758929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720462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696477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488491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947856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753102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13.05.2022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13.05.2022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www.bundeswahlleiter.de/bundestagswahlen/2021/ergebnisse/bund-99.html#sitze2"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nobelprize.org/prizes/economic-sciences/1993/north/lecture/" TargetMode="External"/><Relationship Id="rId2" Type="http://schemas.openxmlformats.org/officeDocument/2006/relationships/hyperlink" Target="https://www.nobelprize.org/prizes/economic-sciences/2017/thaler/lecture/"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worldbank.org/en/news/press-release/2017/02/14/giving-oceans-a-break-could-generate-83-billion-in-additional-benefits-for-fisheries"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540" dirty="0"/>
              <a:t>John Banzhaf (1965): “Weighted Voting Doesn't Work"</a:t>
            </a:r>
            <a:endParaRPr lang="en-US" sz="2540" dirty="0">
              <a:solidFill>
                <a:sysClr val="windowText" lastClr="000000"/>
              </a:solidFill>
            </a:endParaRPr>
          </a:p>
        </p:txBody>
      </p:sp>
      <p:sp>
        <p:nvSpPr>
          <p:cNvPr id="3" name="Textfeld 2"/>
          <p:cNvSpPr txBox="1"/>
          <p:nvPr/>
        </p:nvSpPr>
        <p:spPr>
          <a:xfrm>
            <a:off x="839824" y="951332"/>
            <a:ext cx="8188503" cy="3658164"/>
          </a:xfrm>
          <a:prstGeom prst="rect">
            <a:avLst/>
          </a:prstGeom>
          <a:noFill/>
        </p:spPr>
        <p:txBody>
          <a:bodyPr wrap="square" rtlCol="0">
            <a:noAutofit/>
          </a:bodyPr>
          <a:lstStyle/>
          <a:p>
            <a:r>
              <a:rPr lang="de-DE" sz="2540" dirty="0"/>
              <a:t>"</a:t>
            </a:r>
            <a:r>
              <a:rPr lang="en-US" sz="2540" dirty="0"/>
              <a:t>In almost all cases weighted voting does not do the one thing which both its supporters and opponents assume that it does . . . voting power is not proportional to the number of votes a legislator </a:t>
            </a:r>
            <a:r>
              <a:rPr lang="de-DE" sz="2540" dirty="0" err="1"/>
              <a:t>may</a:t>
            </a:r>
            <a:r>
              <a:rPr lang="de-DE" sz="2540" dirty="0"/>
              <a:t> </a:t>
            </a:r>
            <a:r>
              <a:rPr lang="de-DE" sz="2540" dirty="0" err="1"/>
              <a:t>cast</a:t>
            </a:r>
            <a:r>
              <a:rPr lang="de-DE" sz="2540" dirty="0"/>
              <a:t>."</a:t>
            </a:r>
          </a:p>
          <a:p>
            <a:endParaRPr lang="de-DE" sz="2540" dirty="0"/>
          </a:p>
          <a:p>
            <a:r>
              <a:rPr lang="de-DE" sz="2540" dirty="0"/>
              <a:t>"</a:t>
            </a:r>
            <a:r>
              <a:rPr lang="en-US" sz="2540" dirty="0"/>
              <a:t>The purpose of this paper is neither to attack nor defend weighted voting per se. As with any objective mathematical analysis, its intent is only to explain the effects which necessarily follow once the mathematical model and the rules of its </a:t>
            </a:r>
            <a:r>
              <a:rPr lang="de-DE" sz="2540" dirty="0" err="1"/>
              <a:t>operation</a:t>
            </a:r>
            <a:r>
              <a:rPr lang="de-DE" sz="2540" dirty="0"/>
              <a:t> </a:t>
            </a:r>
            <a:r>
              <a:rPr lang="de-DE" sz="2540" dirty="0" err="1"/>
              <a:t>are</a:t>
            </a:r>
            <a:r>
              <a:rPr lang="de-DE" sz="2540" dirty="0"/>
              <a:t> </a:t>
            </a:r>
            <a:r>
              <a:rPr lang="de-DE" sz="2540" dirty="0" err="1"/>
              <a:t>established</a:t>
            </a:r>
            <a:r>
              <a:rPr lang="de-DE" sz="2540" dirty="0"/>
              <a:t>."</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A7020E63-F33C-9130-2FCF-BAF7F9C3420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7826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6353628" cy="492867"/>
          </a:xfrm>
          <a:prstGeom prst="rect">
            <a:avLst/>
          </a:prstGeom>
          <a:noFill/>
        </p:spPr>
        <p:txBody>
          <a:bodyPr wrap="square" rtlCol="0">
            <a:noAutofit/>
          </a:bodyPr>
          <a:lstStyle/>
          <a:p>
            <a:pPr algn="ctr"/>
            <a:r>
              <a:rPr lang="en-US" sz="2400" dirty="0" err="1"/>
              <a:t>Machtverteilung</a:t>
            </a:r>
            <a:r>
              <a:rPr lang="en-US" sz="2400" dirty="0"/>
              <a:t> in der EU</a:t>
            </a:r>
          </a:p>
        </p:txBody>
      </p:sp>
      <p:sp>
        <p:nvSpPr>
          <p:cNvPr id="5" name="Textfeld 4"/>
          <p:cNvSpPr txBox="1"/>
          <p:nvPr/>
        </p:nvSpPr>
        <p:spPr>
          <a:xfrm>
            <a:off x="464269" y="5710933"/>
            <a:ext cx="7385594" cy="523220"/>
          </a:xfrm>
          <a:prstGeom prst="rect">
            <a:avLst/>
          </a:prstGeom>
          <a:noFill/>
        </p:spPr>
        <p:txBody>
          <a:bodyPr wrap="square" rtlCol="0">
            <a:spAutoFit/>
          </a:bodyPr>
          <a:lstStyle/>
          <a:p>
            <a:r>
              <a:rPr lang="de-DE" sz="1400" dirty="0"/>
              <a:t>Quelle: </a:t>
            </a:r>
            <a:r>
              <a:rPr lang="de-DE" sz="1400" dirty="0" err="1"/>
              <a:t>Milushev</a:t>
            </a:r>
            <a:r>
              <a:rPr lang="de-DE" sz="1400" dirty="0"/>
              <a:t>, </a:t>
            </a:r>
            <a:r>
              <a:rPr lang="de-DE" sz="1400" dirty="0" err="1"/>
              <a:t>Rangel</a:t>
            </a:r>
            <a:r>
              <a:rPr lang="de-DE" sz="1400" dirty="0"/>
              <a:t> (2019) </a:t>
            </a:r>
            <a:r>
              <a:rPr lang="en-US" sz="1400" b="1" dirty="0"/>
              <a:t>Power distribution in the EU before and after </a:t>
            </a:r>
            <a:r>
              <a:rPr lang="en-US" sz="1400" b="1" dirty="0" err="1"/>
              <a:t>Brexit</a:t>
            </a:r>
            <a:r>
              <a:rPr lang="en-US" sz="1400" b="1" dirty="0"/>
              <a:t>, </a:t>
            </a:r>
          </a:p>
          <a:p>
            <a:r>
              <a:rPr lang="en-US" sz="1400" b="1" dirty="0"/>
              <a:t> https://blog.usejournal.com/power-distribution-in-the-eu-before-and-after-brexit-f485aa781419</a:t>
            </a:r>
            <a:endParaRPr lang="en-US" sz="1400" dirty="0"/>
          </a:p>
        </p:txBody>
      </p:sp>
      <p:pic>
        <p:nvPicPr>
          <p:cNvPr id="3" name="Grafik 2"/>
          <p:cNvPicPr>
            <a:picLocks noChangeAspect="1"/>
          </p:cNvPicPr>
          <p:nvPr/>
        </p:nvPicPr>
        <p:blipFill>
          <a:blip r:embed="rId3"/>
          <a:stretch>
            <a:fillRect/>
          </a:stretch>
        </p:blipFill>
        <p:spPr>
          <a:xfrm>
            <a:off x="464269" y="656216"/>
            <a:ext cx="6198749" cy="4715884"/>
          </a:xfrm>
          <a:prstGeom prst="rect">
            <a:avLst/>
          </a:prstGeom>
        </p:spPr>
      </p:pic>
      <p:sp>
        <p:nvSpPr>
          <p:cNvPr id="6" name="Rechteck 5"/>
          <p:cNvSpPr/>
          <p:nvPr/>
        </p:nvSpPr>
        <p:spPr>
          <a:xfrm>
            <a:off x="6582229" y="55773"/>
            <a:ext cx="5466229" cy="3785652"/>
          </a:xfrm>
          <a:prstGeom prst="rect">
            <a:avLst/>
          </a:prstGeom>
        </p:spPr>
        <p:txBody>
          <a:bodyPr wrap="square">
            <a:spAutoFit/>
          </a:bodyPr>
          <a:lstStyle/>
          <a:p>
            <a:r>
              <a:rPr lang="en-US" sz="2000" dirty="0"/>
              <a:t>After </a:t>
            </a:r>
            <a:r>
              <a:rPr lang="en-US" sz="2000" dirty="0" err="1"/>
              <a:t>Brexit</a:t>
            </a:r>
            <a:r>
              <a:rPr lang="en-US" sz="2000" dirty="0"/>
              <a:t> happens the power dynamic will become </a:t>
            </a:r>
            <a:r>
              <a:rPr lang="en-US" sz="2000" b="1" dirty="0"/>
              <a:t>more concentrated </a:t>
            </a:r>
            <a:r>
              <a:rPr lang="en-US" sz="2000" dirty="0"/>
              <a:t>in the hands of the top four countries: </a:t>
            </a:r>
            <a:r>
              <a:rPr lang="en-US" sz="2000" b="1" dirty="0"/>
              <a:t>Germany, France, Italy, and Spain</a:t>
            </a:r>
            <a:r>
              <a:rPr lang="en-US" sz="2000" dirty="0"/>
              <a:t>. Between the four of them lies almost half of the voting power of the Union. If those four countries were to agree on a specific piece of legislation the legislation is quite likely to pass. While </a:t>
            </a:r>
            <a:r>
              <a:rPr lang="en-US" sz="2000" b="1" dirty="0"/>
              <a:t>the UK is in the union</a:t>
            </a:r>
            <a:r>
              <a:rPr lang="en-US" sz="2000" dirty="0"/>
              <a:t>, the top four control </a:t>
            </a:r>
            <a:r>
              <a:rPr lang="en-US" sz="2000" b="1" dirty="0"/>
              <a:t>about 43% </a:t>
            </a:r>
            <a:r>
              <a:rPr lang="en-US" sz="2000" dirty="0"/>
              <a:t>of the total power, but as </a:t>
            </a:r>
            <a:r>
              <a:rPr lang="en-US" sz="2000" b="1" dirty="0"/>
              <a:t>they leave </a:t>
            </a:r>
            <a:r>
              <a:rPr lang="en-US" sz="2000" dirty="0"/>
              <a:t>this number is about to </a:t>
            </a:r>
            <a:r>
              <a:rPr lang="en-US" sz="2000" b="1" dirty="0"/>
              <a:t>go up to about 48%. </a:t>
            </a:r>
            <a:r>
              <a:rPr lang="en-US" sz="2000" dirty="0"/>
              <a:t>The UK provides a good power balance to the other four big players that are about to disappear.</a:t>
            </a:r>
            <a:endParaRPr lang="de-DE" sz="2000" dirty="0"/>
          </a:p>
        </p:txBody>
      </p:sp>
      <p:sp>
        <p:nvSpPr>
          <p:cNvPr id="7" name="Rechteck 6">
            <a:extLst>
              <a:ext uri="{FF2B5EF4-FFF2-40B4-BE49-F238E27FC236}">
                <a16:creationId xmlns:a16="http://schemas.microsoft.com/office/drawing/2014/main" id="{9436A604-4366-B9F7-52FD-707F4125C63D}"/>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30339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6921317" y="115380"/>
            <a:ext cx="3536575" cy="492867"/>
          </a:xfrm>
          <a:prstGeom prst="rect">
            <a:avLst/>
          </a:prstGeom>
          <a:noFill/>
        </p:spPr>
        <p:txBody>
          <a:bodyPr wrap="square" rtlCol="0">
            <a:noAutofit/>
          </a:bodyPr>
          <a:lstStyle/>
          <a:p>
            <a:pPr algn="ctr"/>
            <a:r>
              <a:rPr lang="en-US" sz="2400" b="1" dirty="0"/>
              <a:t>UK-</a:t>
            </a:r>
            <a:r>
              <a:rPr lang="en-US" sz="2400" b="1" dirty="0" err="1"/>
              <a:t>Unterhauswahlen</a:t>
            </a:r>
            <a:endParaRPr lang="en-US" sz="2400" b="1" dirty="0"/>
          </a:p>
        </p:txBody>
      </p:sp>
      <p:pic>
        <p:nvPicPr>
          <p:cNvPr id="4" name="Grafik 3"/>
          <p:cNvPicPr>
            <a:picLocks noChangeAspect="1"/>
          </p:cNvPicPr>
          <p:nvPr/>
        </p:nvPicPr>
        <p:blipFill>
          <a:blip r:embed="rId3"/>
          <a:stretch>
            <a:fillRect/>
          </a:stretch>
        </p:blipFill>
        <p:spPr>
          <a:xfrm>
            <a:off x="521020" y="-38611"/>
            <a:ext cx="6279776" cy="6769365"/>
          </a:xfrm>
          <a:prstGeom prst="rect">
            <a:avLst/>
          </a:prstGeom>
        </p:spPr>
      </p:pic>
      <p:sp>
        <p:nvSpPr>
          <p:cNvPr id="5" name="Rechteck 4">
            <a:extLst>
              <a:ext uri="{FF2B5EF4-FFF2-40B4-BE49-F238E27FC236}">
                <a16:creationId xmlns:a16="http://schemas.microsoft.com/office/drawing/2014/main" id="{B162A9F1-4A3A-3010-6856-01762FF97355}"/>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82073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b="1" dirty="0"/>
              <a:t>US-</a:t>
            </a:r>
            <a:r>
              <a:rPr lang="en-US" sz="2400" b="1" dirty="0" err="1"/>
              <a:t>Präsidentschaftswahl</a:t>
            </a:r>
            <a:endParaRPr lang="en-US" sz="2400" b="1" dirty="0"/>
          </a:p>
        </p:txBody>
      </p:sp>
      <p:pic>
        <p:nvPicPr>
          <p:cNvPr id="2" name="Grafik 1"/>
          <p:cNvPicPr>
            <a:picLocks noChangeAspect="1"/>
          </p:cNvPicPr>
          <p:nvPr/>
        </p:nvPicPr>
        <p:blipFill>
          <a:blip r:embed="rId3"/>
          <a:stretch>
            <a:fillRect/>
          </a:stretch>
        </p:blipFill>
        <p:spPr>
          <a:xfrm>
            <a:off x="416154" y="486959"/>
            <a:ext cx="7678271" cy="5965908"/>
          </a:xfrm>
          <a:prstGeom prst="rect">
            <a:avLst/>
          </a:prstGeom>
        </p:spPr>
      </p:pic>
      <p:sp>
        <p:nvSpPr>
          <p:cNvPr id="4" name="Rechteck 3">
            <a:extLst>
              <a:ext uri="{FF2B5EF4-FFF2-40B4-BE49-F238E27FC236}">
                <a16:creationId xmlns:a16="http://schemas.microsoft.com/office/drawing/2014/main" id="{9E9F42C4-E202-6F41-7DCD-D051BACEF018}"/>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83112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99394" y="35895"/>
            <a:ext cx="11963400" cy="492867"/>
          </a:xfrm>
          <a:prstGeom prst="rect">
            <a:avLst/>
          </a:prstGeom>
          <a:noFill/>
        </p:spPr>
        <p:txBody>
          <a:bodyPr wrap="square" rtlCol="0">
            <a:noAutofit/>
          </a:bodyPr>
          <a:lstStyle/>
          <a:p>
            <a:pPr algn="ctr"/>
            <a:r>
              <a:rPr lang="en-US" sz="2400" b="1" dirty="0" err="1"/>
              <a:t>Bundestagswahl</a:t>
            </a:r>
            <a:r>
              <a:rPr lang="en-US" sz="2400" b="1" dirty="0"/>
              <a:t> 2021</a:t>
            </a:r>
          </a:p>
        </p:txBody>
      </p:sp>
      <p:pic>
        <p:nvPicPr>
          <p:cNvPr id="3" name="Grafik 2"/>
          <p:cNvPicPr>
            <a:picLocks noChangeAspect="1"/>
          </p:cNvPicPr>
          <p:nvPr/>
        </p:nvPicPr>
        <p:blipFill>
          <a:blip r:embed="rId3"/>
          <a:stretch>
            <a:fillRect/>
          </a:stretch>
        </p:blipFill>
        <p:spPr>
          <a:xfrm>
            <a:off x="0" y="376097"/>
            <a:ext cx="10695954" cy="3850832"/>
          </a:xfrm>
          <a:prstGeom prst="rect">
            <a:avLst/>
          </a:prstGeom>
        </p:spPr>
      </p:pic>
      <p:sp>
        <p:nvSpPr>
          <p:cNvPr id="4" name="Rechteck 3"/>
          <p:cNvSpPr/>
          <p:nvPr/>
        </p:nvSpPr>
        <p:spPr>
          <a:xfrm>
            <a:off x="460074" y="4578077"/>
            <a:ext cx="8839201" cy="369332"/>
          </a:xfrm>
          <a:prstGeom prst="rect">
            <a:avLst/>
          </a:prstGeom>
        </p:spPr>
        <p:txBody>
          <a:bodyPr wrap="square">
            <a:spAutoFit/>
          </a:bodyPr>
          <a:lstStyle/>
          <a:p>
            <a:r>
              <a:rPr lang="de-DE" dirty="0">
                <a:hlinkClick r:id="rId4"/>
              </a:rPr>
              <a:t>https://www.bundeswahlleiter.de/bundestagswahlen/2021/ergebnisse/bund-99.html#sitze2</a:t>
            </a:r>
            <a:endParaRPr lang="de-DE" dirty="0"/>
          </a:p>
        </p:txBody>
      </p:sp>
      <p:sp>
        <p:nvSpPr>
          <p:cNvPr id="5" name="Rechteck 4">
            <a:extLst>
              <a:ext uri="{FF2B5EF4-FFF2-40B4-BE49-F238E27FC236}">
                <a16:creationId xmlns:a16="http://schemas.microsoft.com/office/drawing/2014/main" id="{5FE509D1-41EC-2D51-272A-020059F816AA}"/>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079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In den 1970er Jahren hat sich als Kritik an der etablierten volkswirtschaftlichen Theorie – sowohl der Neoklassik, als auch des Keynesianismus – eine neue Denkrichtung etabliert, die die besondere Bedeutung von Institutionen betont.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Eine Diskussion der Bedeutung von Institutionen findet sich allerdings auch schon bei den Klassikern:</a:t>
            </a: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Eigentumsschutz (J. Locke, 1632 – 1704)</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Bedeutung der Gewohnheiten und Bräuche für die Bildung von Marktpreisen (J. S. Mill, 1806 – 1873, später bei F.A. von Hayek, 1899 – 1992)</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Zuweisung von Eigentumsrechten als Voraussetzung für die</a:t>
            </a:r>
          </a:p>
          <a:p>
            <a:r>
              <a:rPr lang="de-DE" sz="2200" dirty="0">
                <a:latin typeface="Times New Roman" panose="02020603050405020304" pitchFamily="18" charset="0"/>
                <a:cs typeface="Times New Roman" panose="02020603050405020304" pitchFamily="18" charset="0"/>
              </a:rPr>
              <a:t>Funktionsfähigkeit des Marktprozesses – </a:t>
            </a:r>
            <a:r>
              <a:rPr lang="de-DE" sz="2200" dirty="0" err="1">
                <a:latin typeface="Times New Roman" panose="02020603050405020304" pitchFamily="18" charset="0"/>
                <a:cs typeface="Times New Roman" panose="02020603050405020304" pitchFamily="18" charset="0"/>
              </a:rPr>
              <a:t>Coase</a:t>
            </a:r>
            <a:r>
              <a:rPr lang="de-DE" sz="2200" dirty="0">
                <a:latin typeface="Times New Roman" panose="02020603050405020304" pitchFamily="18" charset="0"/>
                <a:cs typeface="Times New Roman" panose="02020603050405020304" pitchFamily="18" charset="0"/>
              </a:rPr>
              <a:t> Theorem*</a:t>
            </a:r>
          </a:p>
          <a:p>
            <a:r>
              <a:rPr lang="de-DE" sz="2200" dirty="0">
                <a:latin typeface="Times New Roman" panose="02020603050405020304" pitchFamily="18" charset="0"/>
                <a:cs typeface="Times New Roman" panose="02020603050405020304" pitchFamily="18" charset="0"/>
              </a:rPr>
              <a:t>(R.H. </a:t>
            </a:r>
            <a:r>
              <a:rPr lang="de-DE" sz="2200" dirty="0" err="1">
                <a:latin typeface="Times New Roman" panose="02020603050405020304" pitchFamily="18" charset="0"/>
                <a:cs typeface="Times New Roman" panose="02020603050405020304" pitchFamily="18" charset="0"/>
              </a:rPr>
              <a:t>Coase</a:t>
            </a:r>
            <a:r>
              <a:rPr lang="de-DE" sz="2200" dirty="0">
                <a:latin typeface="Times New Roman" panose="02020603050405020304" pitchFamily="18" charset="0"/>
                <a:cs typeface="Times New Roman" panose="02020603050405020304" pitchFamily="18" charset="0"/>
              </a:rPr>
              <a:t>, 1910 – 2013) → dies kann als erste formale Analyse</a:t>
            </a:r>
          </a:p>
          <a:p>
            <a:r>
              <a:rPr lang="de-DE" sz="2200" dirty="0">
                <a:latin typeface="Times New Roman" panose="02020603050405020304" pitchFamily="18" charset="0"/>
                <a:cs typeface="Times New Roman" panose="02020603050405020304" pitchFamily="18" charset="0"/>
              </a:rPr>
              <a:t>einer Institution im Sinne der sich später etablierenden</a:t>
            </a:r>
          </a:p>
          <a:p>
            <a:r>
              <a:rPr lang="de-DE" sz="2200" dirty="0">
                <a:latin typeface="Times New Roman" panose="02020603050405020304" pitchFamily="18" charset="0"/>
                <a:cs typeface="Times New Roman" panose="02020603050405020304" pitchFamily="18" charset="0"/>
              </a:rPr>
              <a:t>Neuen Institutionentheorie angesehen werden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R. H. </a:t>
            </a:r>
            <a:r>
              <a:rPr lang="en-US" sz="1400" dirty="0" err="1">
                <a:latin typeface="Times New Roman" panose="02020603050405020304" pitchFamily="18" charset="0"/>
                <a:cs typeface="Times New Roman" panose="02020603050405020304" pitchFamily="18" charset="0"/>
              </a:rPr>
              <a:t>Coase</a:t>
            </a:r>
            <a:r>
              <a:rPr lang="en-US" sz="1400" dirty="0">
                <a:latin typeface="Times New Roman" panose="02020603050405020304" pitchFamily="18" charset="0"/>
                <a:cs typeface="Times New Roman" panose="02020603050405020304" pitchFamily="18" charset="0"/>
              </a:rPr>
              <a:t> (1937) The Nature of the Firm., </a:t>
            </a:r>
            <a:r>
              <a:rPr lang="en-US" sz="1400" dirty="0" err="1">
                <a:latin typeface="Times New Roman" panose="02020603050405020304" pitchFamily="18" charset="0"/>
                <a:cs typeface="Times New Roman" panose="02020603050405020304" pitchFamily="18" charset="0"/>
              </a:rPr>
              <a:t>Economica</a:t>
            </a:r>
            <a:r>
              <a:rPr lang="en-US" sz="1400" dirty="0">
                <a:latin typeface="Times New Roman" panose="02020603050405020304" pitchFamily="18" charset="0"/>
                <a:cs typeface="Times New Roman" panose="02020603050405020304" pitchFamily="18" charset="0"/>
              </a:rPr>
              <a:t>,  Band 4, </a:t>
            </a:r>
            <a:r>
              <a:rPr lang="en-US" sz="1400" dirty="0" err="1">
                <a:latin typeface="Times New Roman" panose="02020603050405020304" pitchFamily="18" charset="0"/>
                <a:cs typeface="Times New Roman" panose="02020603050405020304" pitchFamily="18" charset="0"/>
              </a:rPr>
              <a:t>Nr</a:t>
            </a:r>
            <a:r>
              <a:rPr lang="en-US" sz="1400" dirty="0">
                <a:latin typeface="Times New Roman" panose="02020603050405020304" pitchFamily="18" charset="0"/>
                <a:cs typeface="Times New Roman" panose="02020603050405020304" pitchFamily="18" charset="0"/>
              </a:rPr>
              <a:t>. 16, November</a:t>
            </a:r>
            <a:endParaRPr lang="de-DE" sz="1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E41DCF6-AE60-738A-242B-AD9A6B834913}"/>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13009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Institutionen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200" dirty="0">
                <a:latin typeface="Times New Roman" panose="02020603050405020304" pitchFamily="18" charset="0"/>
                <a:cs typeface="Times New Roman" panose="02020603050405020304" pitchFamily="18" charset="0"/>
              </a:rPr>
              <a:t>Der Begriff als solcher ist derart umfassend, dass eine knappe Definition schwierig bis unmöglich ist.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Im weiteren soll unter </a:t>
            </a:r>
          </a:p>
          <a:p>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dirty="0">
                <a:latin typeface="Times New Roman" panose="02020603050405020304" pitchFamily="18" charset="0"/>
                <a:cs typeface="Times New Roman" panose="02020603050405020304" pitchFamily="18" charset="0"/>
              </a:rPr>
              <a:t>Institutionen </a:t>
            </a:r>
            <a:r>
              <a:rPr lang="de-DE" sz="2200" spc="70" dirty="0">
                <a:solidFill>
                  <a:srgbClr val="0A0A0A"/>
                </a:solidFill>
                <a:latin typeface="Times New Roman"/>
                <a:cs typeface="Times New Roman"/>
              </a:rPr>
              <a:t>ein </a:t>
            </a:r>
            <a:r>
              <a:rPr lang="de-DE" sz="2200" spc="85" dirty="0">
                <a:solidFill>
                  <a:srgbClr val="0A0A0A"/>
                </a:solidFill>
                <a:latin typeface="Times New Roman"/>
                <a:cs typeface="Times New Roman"/>
              </a:rPr>
              <a:t>System </a:t>
            </a:r>
            <a:r>
              <a:rPr lang="de-DE" sz="2200" spc="105" dirty="0">
                <a:solidFill>
                  <a:srgbClr val="0A0A0A"/>
                </a:solidFill>
                <a:latin typeface="Times New Roman"/>
                <a:cs typeface="Times New Roman"/>
              </a:rPr>
              <a:t>von  </a:t>
            </a:r>
            <a:r>
              <a:rPr lang="de-DE" sz="2200" spc="70" dirty="0">
                <a:solidFill>
                  <a:srgbClr val="0A0A0A"/>
                </a:solidFill>
                <a:latin typeface="Times New Roman"/>
                <a:cs typeface="Times New Roman"/>
              </a:rPr>
              <a:t>formellen </a:t>
            </a:r>
            <a:r>
              <a:rPr lang="de-DE" sz="2200" spc="95" dirty="0">
                <a:solidFill>
                  <a:srgbClr val="0A0A0A"/>
                </a:solidFill>
                <a:latin typeface="Times New Roman"/>
                <a:cs typeface="Times New Roman"/>
              </a:rPr>
              <a:t>oder </a:t>
            </a:r>
            <a:r>
              <a:rPr lang="de-DE" sz="2200" spc="75" dirty="0">
                <a:solidFill>
                  <a:srgbClr val="0A0A0A"/>
                </a:solidFill>
                <a:latin typeface="Times New Roman"/>
                <a:cs typeface="Times New Roman"/>
              </a:rPr>
              <a:t>informellen Regeln, </a:t>
            </a:r>
            <a:r>
              <a:rPr lang="de-DE" sz="2200" spc="60" dirty="0">
                <a:solidFill>
                  <a:srgbClr val="0A0A0A"/>
                </a:solidFill>
                <a:latin typeface="Times New Roman"/>
                <a:cs typeface="Times New Roman"/>
              </a:rPr>
              <a:t>inklusive </a:t>
            </a:r>
            <a:r>
              <a:rPr lang="de-DE" sz="2200" spc="80" dirty="0">
                <a:solidFill>
                  <a:srgbClr val="0A0A0A"/>
                </a:solidFill>
                <a:latin typeface="Times New Roman"/>
                <a:cs typeface="Times New Roman"/>
              </a:rPr>
              <a:t>der  </a:t>
            </a:r>
            <a:r>
              <a:rPr lang="de-DE" sz="2200" spc="75" dirty="0">
                <a:solidFill>
                  <a:srgbClr val="0A0A0A"/>
                </a:solidFill>
                <a:latin typeface="Times New Roman"/>
                <a:cs typeface="Times New Roman"/>
              </a:rPr>
              <a:t>Methoden </a:t>
            </a:r>
            <a:r>
              <a:rPr lang="de-DE" sz="2200" spc="65" dirty="0">
                <a:solidFill>
                  <a:srgbClr val="0A0A0A"/>
                </a:solidFill>
                <a:latin typeface="Times New Roman"/>
                <a:cs typeface="Times New Roman"/>
              </a:rPr>
              <a:t>ihrer</a:t>
            </a:r>
            <a:r>
              <a:rPr lang="de-DE" sz="2200" spc="250" dirty="0">
                <a:solidFill>
                  <a:srgbClr val="0A0A0A"/>
                </a:solidFill>
                <a:latin typeface="Times New Roman"/>
                <a:cs typeface="Times New Roman"/>
              </a:rPr>
              <a:t> </a:t>
            </a:r>
            <a:r>
              <a:rPr lang="de-DE" sz="2200" spc="65" dirty="0">
                <a:solidFill>
                  <a:srgbClr val="0A0A0A"/>
                </a:solidFill>
                <a:latin typeface="Times New Roman"/>
                <a:cs typeface="Times New Roman"/>
              </a:rPr>
              <a:t>Durchsetzung, verstanden werden</a:t>
            </a:r>
            <a:endParaRPr lang="de-DE" sz="2200" b="1" spc="65" dirty="0">
              <a:solidFill>
                <a:srgbClr val="0A0A0A"/>
              </a:solidFill>
              <a:latin typeface="Times New Roman"/>
              <a:cs typeface="Times New Roman"/>
            </a:endParaRP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200" b="1" spc="80" dirty="0">
                <a:solidFill>
                  <a:srgbClr val="0A0A0A"/>
                </a:solidFill>
                <a:latin typeface="Times New Roman"/>
                <a:cs typeface="Times New Roman"/>
              </a:rPr>
              <a:t>Formelle </a:t>
            </a:r>
            <a:r>
              <a:rPr lang="de-DE" sz="2200" b="1" spc="70" dirty="0">
                <a:solidFill>
                  <a:srgbClr val="0A0A0A"/>
                </a:solidFill>
                <a:latin typeface="Times New Roman"/>
                <a:cs typeface="Times New Roman"/>
              </a:rPr>
              <a:t>Regeln</a:t>
            </a:r>
            <a:r>
              <a:rPr lang="de-DE" sz="2200" spc="70" dirty="0">
                <a:solidFill>
                  <a:srgbClr val="0A0A0A"/>
                </a:solidFill>
                <a:latin typeface="Times New Roman"/>
                <a:cs typeface="Times New Roman"/>
              </a:rPr>
              <a:t> </a:t>
            </a:r>
            <a:r>
              <a:rPr lang="de-DE" sz="2200" spc="85" dirty="0">
                <a:solidFill>
                  <a:srgbClr val="0A0A0A"/>
                </a:solidFill>
                <a:latin typeface="Times New Roman"/>
                <a:cs typeface="Times New Roman"/>
              </a:rPr>
              <a:t>sind heutzutage meistens </a:t>
            </a:r>
            <a:r>
              <a:rPr lang="de-DE" sz="2200" spc="55" dirty="0">
                <a:solidFill>
                  <a:srgbClr val="0A0A0A"/>
                </a:solidFill>
                <a:latin typeface="Times New Roman"/>
                <a:cs typeface="Times New Roman"/>
              </a:rPr>
              <a:t>schriftlich </a:t>
            </a:r>
            <a:r>
              <a:rPr lang="de-DE" sz="2200" spc="60" dirty="0">
                <a:solidFill>
                  <a:srgbClr val="0A0A0A"/>
                </a:solidFill>
                <a:latin typeface="Times New Roman"/>
                <a:cs typeface="Times New Roman"/>
              </a:rPr>
              <a:t>verfasst und können</a:t>
            </a:r>
          </a:p>
          <a:p>
            <a:pPr marL="342900" indent="-342900">
              <a:buFont typeface="Arial" panose="020B0604020202020204" pitchFamily="34" charset="0"/>
              <a:buChar char="•"/>
            </a:pPr>
            <a:endParaRPr lang="de-DE" sz="2200" spc="60" dirty="0">
              <a:solidFill>
                <a:srgbClr val="0A0A0A"/>
              </a:solidFill>
              <a:latin typeface="Times New Roman"/>
              <a:cs typeface="Times New Roman"/>
            </a:endParaRPr>
          </a:p>
          <a:p>
            <a:pPr marL="800100" lvl="1" indent="-342900">
              <a:buFont typeface="Wingdings" panose="05000000000000000000" pitchFamily="2" charset="2"/>
              <a:buChar char="§"/>
            </a:pPr>
            <a:r>
              <a:rPr lang="de-DE" sz="2200" spc="60" dirty="0">
                <a:solidFill>
                  <a:srgbClr val="0A0A0A"/>
                </a:solidFill>
                <a:latin typeface="Times New Roman"/>
                <a:cs typeface="Times New Roman"/>
              </a:rPr>
              <a:t>zum einen von</a:t>
            </a:r>
            <a:r>
              <a:rPr lang="de-DE" sz="2200" spc="110" dirty="0">
                <a:solidFill>
                  <a:srgbClr val="0A0A0A"/>
                </a:solidFill>
                <a:latin typeface="Times New Roman"/>
                <a:cs typeface="Times New Roman"/>
              </a:rPr>
              <a:t> </a:t>
            </a:r>
            <a:r>
              <a:rPr lang="de-DE" sz="2200" spc="70" dirty="0">
                <a:solidFill>
                  <a:srgbClr val="0A0A0A"/>
                </a:solidFill>
                <a:latin typeface="Times New Roman"/>
                <a:cs typeface="Times New Roman"/>
              </a:rPr>
              <a:t>Staaten oder überstaatlichen Organisationen </a:t>
            </a:r>
            <a:r>
              <a:rPr lang="de-DE" sz="2200" spc="60" dirty="0">
                <a:solidFill>
                  <a:srgbClr val="0A0A0A"/>
                </a:solidFill>
                <a:latin typeface="Times New Roman"/>
                <a:cs typeface="Times New Roman"/>
              </a:rPr>
              <a:t>eingesetzt, garantiert </a:t>
            </a:r>
            <a:r>
              <a:rPr lang="de-DE" sz="2200" spc="90" dirty="0">
                <a:solidFill>
                  <a:srgbClr val="0A0A0A"/>
                </a:solidFill>
                <a:latin typeface="Times New Roman"/>
                <a:cs typeface="Times New Roman"/>
              </a:rPr>
              <a:t>und </a:t>
            </a:r>
            <a:r>
              <a:rPr lang="de-DE" sz="2200" spc="70" dirty="0">
                <a:solidFill>
                  <a:srgbClr val="0A0A0A"/>
                </a:solidFill>
                <a:latin typeface="Times New Roman"/>
                <a:cs typeface="Times New Roman"/>
              </a:rPr>
              <a:t>gerichtlich </a:t>
            </a:r>
            <a:r>
              <a:rPr lang="de-DE" sz="2200" spc="55" dirty="0">
                <a:solidFill>
                  <a:srgbClr val="0A0A0A"/>
                </a:solidFill>
                <a:latin typeface="Times New Roman"/>
                <a:cs typeface="Times New Roman"/>
              </a:rPr>
              <a:t>durchsetzbar sein,</a:t>
            </a:r>
          </a:p>
          <a:p>
            <a:pPr marL="800100" lvl="1" indent="-342900">
              <a:buFont typeface="Wingdings" panose="05000000000000000000" pitchFamily="2" charset="2"/>
              <a:buChar char="§"/>
            </a:pPr>
            <a:endParaRPr lang="de-DE" sz="2200" spc="55" dirty="0">
              <a:solidFill>
                <a:srgbClr val="0A0A0A"/>
              </a:solidFill>
              <a:latin typeface="Times New Roman"/>
              <a:cs typeface="Times New Roman"/>
            </a:endParaRPr>
          </a:p>
          <a:p>
            <a:pPr marL="800100" lvl="1" indent="-342900">
              <a:buFont typeface="Wingdings" panose="05000000000000000000" pitchFamily="2" charset="2"/>
              <a:buChar char="§"/>
            </a:pPr>
            <a:r>
              <a:rPr lang="de-DE" sz="2200" spc="55" dirty="0">
                <a:solidFill>
                  <a:srgbClr val="0A0A0A"/>
                </a:solidFill>
                <a:latin typeface="Times New Roman"/>
                <a:cs typeface="Times New Roman"/>
              </a:rPr>
              <a:t>zum anderen</a:t>
            </a:r>
            <a:r>
              <a:rPr lang="de-DE" sz="2200" spc="70" dirty="0">
                <a:solidFill>
                  <a:srgbClr val="0A0A0A"/>
                </a:solidFill>
                <a:latin typeface="Times New Roman"/>
                <a:cs typeface="Times New Roman"/>
              </a:rPr>
              <a:t> Vereinbarungen </a:t>
            </a:r>
            <a:r>
              <a:rPr lang="de-DE" sz="2200" spc="80" dirty="0">
                <a:solidFill>
                  <a:srgbClr val="0A0A0A"/>
                </a:solidFill>
                <a:latin typeface="Times New Roman"/>
                <a:cs typeface="Times New Roman"/>
              </a:rPr>
              <a:t>zwischen  </a:t>
            </a:r>
            <a:r>
              <a:rPr lang="de-DE" sz="2200" spc="75" dirty="0">
                <a:solidFill>
                  <a:srgbClr val="0A0A0A"/>
                </a:solidFill>
                <a:latin typeface="Times New Roman"/>
                <a:cs typeface="Times New Roman"/>
              </a:rPr>
              <a:t>privaten Unternehmen</a:t>
            </a:r>
          </a:p>
          <a:p>
            <a:pPr lvl="1"/>
            <a:r>
              <a:rPr lang="de-DE" sz="2200" spc="75" dirty="0">
                <a:solidFill>
                  <a:srgbClr val="0A0A0A"/>
                </a:solidFill>
                <a:latin typeface="Times New Roman"/>
                <a:cs typeface="Times New Roman"/>
              </a:rPr>
              <a:t>     und/oder Personen sein.</a:t>
            </a:r>
          </a:p>
          <a:p>
            <a:pPr marL="342900" indent="-342900">
              <a:buFont typeface="Arial" panose="020B0604020202020204" pitchFamily="34" charset="0"/>
              <a:buChar char="•"/>
            </a:pPr>
            <a:endParaRPr lang="de-DE" sz="2200" spc="75" dirty="0">
              <a:solidFill>
                <a:srgbClr val="0A0A0A"/>
              </a:solidFill>
              <a:latin typeface="Times New Roman"/>
              <a:cs typeface="Times New Roman"/>
            </a:endParaRPr>
          </a:p>
          <a:p>
            <a:pPr marL="342900" indent="-342900">
              <a:buFont typeface="Arial" panose="020B0604020202020204" pitchFamily="34" charset="0"/>
              <a:buChar char="•"/>
            </a:pPr>
            <a:r>
              <a:rPr lang="de-DE" sz="2200" b="1" dirty="0">
                <a:latin typeface="Times New Roman" panose="02020603050405020304" pitchFamily="18" charset="0"/>
                <a:cs typeface="Times New Roman" panose="02020603050405020304" pitchFamily="18" charset="0"/>
              </a:rPr>
              <a:t>Informelle Regeln </a:t>
            </a:r>
            <a:r>
              <a:rPr lang="de-DE" sz="2200" dirty="0">
                <a:latin typeface="Times New Roman" panose="02020603050405020304" pitchFamily="18" charset="0"/>
                <a:cs typeface="Times New Roman" panose="02020603050405020304" pitchFamily="18" charset="0"/>
              </a:rPr>
              <a:t>dagegen basieren oftmals auf  Gewohnheiten und</a:t>
            </a:r>
          </a:p>
          <a:p>
            <a:r>
              <a:rPr lang="de-DE" sz="2200" dirty="0">
                <a:latin typeface="Times New Roman" panose="02020603050405020304" pitchFamily="18" charset="0"/>
                <a:cs typeface="Times New Roman" panose="02020603050405020304" pitchFamily="18" charset="0"/>
              </a:rPr>
              <a:t>     Bräuchen und werden mitunter über soziale  Sanktionen durchgesetzt</a:t>
            </a: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8805A8C-7CA4-9480-355D-7A114ADD6016}"/>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46934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Institutionen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16621" y="1052540"/>
            <a:ext cx="12172950" cy="453361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Institutionen haben den Zweck menschliches Verhalten in eine bestimmte Richtung zu steuern </a:t>
            </a:r>
            <a:r>
              <a:rPr lang="de-DE" sz="1600" dirty="0">
                <a:latin typeface="Times New Roman" panose="02020603050405020304" pitchFamily="18" charset="0"/>
                <a:cs typeface="Times New Roman" panose="02020603050405020304" pitchFamily="18" charset="0"/>
              </a:rPr>
              <a:t>(vgl. R.H. Thaler, Nobelpreis 2017, </a:t>
            </a:r>
            <a:r>
              <a:rPr lang="de-DE" sz="1600" dirty="0">
                <a:latin typeface="Times New Roman" panose="02020603050405020304" pitchFamily="18" charset="0"/>
                <a:cs typeface="Times New Roman" panose="02020603050405020304" pitchFamily="18" charset="0"/>
                <a:hlinkClick r:id="rId2"/>
              </a:rPr>
              <a:t>Nobel </a:t>
            </a:r>
            <a:r>
              <a:rPr lang="de-DE" sz="1600" dirty="0" err="1">
                <a:latin typeface="Times New Roman" panose="02020603050405020304" pitchFamily="18" charset="0"/>
                <a:cs typeface="Times New Roman" panose="02020603050405020304" pitchFamily="18" charset="0"/>
                <a:hlinkClick r:id="rId2"/>
              </a:rPr>
              <a:t>Lecture</a:t>
            </a:r>
            <a:r>
              <a:rPr lang="de-DE" sz="1600" dirty="0">
                <a:latin typeface="Times New Roman" panose="02020603050405020304" pitchFamily="18" charset="0"/>
                <a:cs typeface="Times New Roman" panose="02020603050405020304" pitchFamily="18" charset="0"/>
                <a:hlinkClick r:id="rId2"/>
              </a:rPr>
              <a:t>: </a:t>
            </a:r>
            <a:r>
              <a:rPr lang="en-US" sz="1600" dirty="0">
                <a:latin typeface="Times New Roman" panose="02020603050405020304" pitchFamily="18" charset="0"/>
                <a:cs typeface="Times New Roman" panose="02020603050405020304" pitchFamily="18" charset="0"/>
                <a:hlinkClick r:id="rId2"/>
              </a:rPr>
              <a:t>From Cashews to Nudges: The Evolution of Behavioral Economics</a:t>
            </a:r>
            <a:r>
              <a:rPr lang="en-US"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Institutionen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ordnen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alltägliche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Tätigkeiten</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reduzieren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damit</a:t>
            </a:r>
            <a:r>
              <a:rPr lang="en-US" sz="2400" dirty="0">
                <a:latin typeface="Times New Roman" panose="02020603050405020304" pitchFamily="18" charset="0"/>
                <a:cs typeface="Times New Roman" panose="02020603050405020304" pitchFamily="18" charset="0"/>
              </a:rPr>
              <a:t> die </a:t>
            </a:r>
            <a:r>
              <a:rPr lang="en-US" sz="2400" dirty="0" err="1">
                <a:latin typeface="Times New Roman" panose="02020603050405020304" pitchFamily="18" charset="0"/>
                <a:cs typeface="Times New Roman" panose="02020603050405020304" pitchFamily="18" charset="0"/>
              </a:rPr>
              <a:t>Unsicherheit</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menschlichem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Handeln</a:t>
            </a: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err="1">
                <a:latin typeface="Times New Roman" panose="02020603050405020304" pitchFamily="18" charset="0"/>
                <a:cs typeface="Times New Roman" panose="02020603050405020304" pitchFamily="18" charset="0"/>
              </a:rPr>
              <a:t>Institutionen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regeln</a:t>
            </a:r>
            <a:r>
              <a:rPr lang="en-US" sz="2400" dirty="0">
                <a:latin typeface="Times New Roman" panose="02020603050405020304" pitchFamily="18" charset="0"/>
                <a:cs typeface="Times New Roman" panose="02020603050405020304" pitchFamily="18" charset="0"/>
              </a:rPr>
              <a:t> die </a:t>
            </a:r>
            <a:r>
              <a:rPr lang="en-US" sz="2400" dirty="0" err="1">
                <a:latin typeface="Times New Roman" panose="02020603050405020304" pitchFamily="18" charset="0"/>
                <a:cs typeface="Times New Roman" panose="02020603050405020304" pitchFamily="18" charset="0"/>
              </a:rPr>
              <a:t>Anreizstruktur</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einer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Gesellschaft</a:t>
            </a:r>
            <a:r>
              <a:rPr lang="en-US" sz="24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vgl</a:t>
            </a:r>
            <a:r>
              <a:rPr lang="en-US" sz="1600" dirty="0">
                <a:latin typeface="Times New Roman" panose="02020603050405020304" pitchFamily="18" charset="0"/>
                <a:cs typeface="Times New Roman" panose="02020603050405020304" pitchFamily="18" charset="0"/>
              </a:rPr>
              <a:t>. D. North, </a:t>
            </a:r>
            <a:r>
              <a:rPr lang="en-US" sz="1600" dirty="0" err="1">
                <a:latin typeface="Times New Roman" panose="02020603050405020304" pitchFamily="18" charset="0"/>
                <a:cs typeface="Times New Roman" panose="02020603050405020304" pitchFamily="18" charset="0"/>
              </a:rPr>
              <a:t>Nobelprize</a:t>
            </a:r>
            <a:r>
              <a:rPr lang="en-US" sz="1600" dirty="0">
                <a:latin typeface="Times New Roman" panose="02020603050405020304" pitchFamily="18" charset="0"/>
                <a:cs typeface="Times New Roman" panose="02020603050405020304" pitchFamily="18" charset="0"/>
              </a:rPr>
              <a:t> 1993, </a:t>
            </a:r>
            <a:r>
              <a:rPr lang="en-US" sz="1600" dirty="0">
                <a:latin typeface="Times New Roman" panose="02020603050405020304" pitchFamily="18" charset="0"/>
                <a:cs typeface="Times New Roman" panose="02020603050405020304" pitchFamily="18" charset="0"/>
                <a:hlinkClick r:id="rId3"/>
              </a:rPr>
              <a:t>Nobel Lecture: Economic Performance through Time</a:t>
            </a:r>
            <a:r>
              <a:rPr lang="en-US" sz="1600" dirty="0">
                <a:latin typeface="Times New Roman" panose="02020603050405020304" pitchFamily="18" charset="0"/>
                <a:cs typeface="Times New Roman" panose="02020603050405020304" pitchFamily="18" charset="0"/>
              </a:rPr>
              <a:t>)</a:t>
            </a:r>
            <a:endParaRPr lang="de-DE" sz="16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8AB0B09B-F0ED-E8C9-9979-8CB3B6C0D576}"/>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21201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Traditionelle </a:t>
            </a:r>
            <a:r>
              <a:rPr lang="de-DE" sz="2800">
                <a:latin typeface="Times New Roman" panose="02020603050405020304" pitchFamily="18" charset="0"/>
                <a:cs typeface="Times New Roman" panose="02020603050405020304" pitchFamily="18" charset="0"/>
              </a:rPr>
              <a:t>ökonomischen Theorie  </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6217114"/>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Fundamentale Bedeutung in der Neuen Institutionenökonomie wird den Transaktionskosten entgegengebracht.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Zwar ist man sich auch in der traditionellen ökonomischen Theorie bewusst, dass jede Handlung – z.B. der einfache Tausch von zwei Gütern – mit Transaktionskosten verbunden ist (vgl. die Begründung für die Einführung von Geld als fundamentales Tauschgut in der Entwicklung der Menschheit!), jedoch wird von diesen Transaktionskosten meistens abstrahiert, bzw. wird Ihnen nur eine nachgelagerte Bedeutung beigemessen.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Bei der theoretischen Ableitung des Marktgleichgewichts und den</a:t>
            </a:r>
          </a:p>
          <a:p>
            <a:r>
              <a:rPr lang="de-DE" sz="2400" dirty="0">
                <a:latin typeface="Times New Roman" panose="02020603050405020304" pitchFamily="18" charset="0"/>
                <a:cs typeface="Times New Roman" panose="02020603050405020304" pitchFamily="18" charset="0"/>
              </a:rPr>
              <a:t>     beiden Hauptsätzen der Wohlfahrtstheorie werden Transaktions- </a:t>
            </a:r>
          </a:p>
          <a:p>
            <a:r>
              <a:rPr lang="de-DE" sz="2400" dirty="0">
                <a:latin typeface="Times New Roman" panose="02020603050405020304" pitchFamily="18" charset="0"/>
                <a:cs typeface="Times New Roman" panose="02020603050405020304" pitchFamily="18" charset="0"/>
              </a:rPr>
              <a:t>     kosten nicht berücksichtigt, bzw. es wird angenommen, dass diese</a:t>
            </a:r>
          </a:p>
          <a:p>
            <a:r>
              <a:rPr lang="de-DE" sz="2400" dirty="0">
                <a:latin typeface="Times New Roman" panose="02020603050405020304" pitchFamily="18" charset="0"/>
                <a:cs typeface="Times New Roman" panose="02020603050405020304" pitchFamily="18" charset="0"/>
              </a:rPr>
              <a:t>     in den Marktpreisen enthalten sind.</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Überblick: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15/16 (4. Auflage)</a:t>
            </a:r>
          </a:p>
        </p:txBody>
      </p:sp>
      <p:sp>
        <p:nvSpPr>
          <p:cNvPr id="5" name="Rechteck 4">
            <a:extLst>
              <a:ext uri="{FF2B5EF4-FFF2-40B4-BE49-F238E27FC236}">
                <a16:creationId xmlns:a16="http://schemas.microsoft.com/office/drawing/2014/main" id="{C3C37E33-FB1F-15DA-5E9C-8FDFDB6153AF}"/>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75912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0" y="422228"/>
            <a:ext cx="12172950" cy="6217114"/>
          </a:xfrm>
          <a:prstGeom prst="rect">
            <a:avLst/>
          </a:prstGeom>
          <a:noFill/>
        </p:spPr>
        <p:txBody>
          <a:bodyPr wrap="square" rtlCol="0">
            <a:noAutofit/>
          </a:bodyPr>
          <a:lstStyle/>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Durchführung einer Transaktion kann nicht kostenlos erfolgen, sondern ist immer mit einem Aufwand verbunden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Dazu gehören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Markttransaktionskosten</a:t>
            </a:r>
            <a:r>
              <a:rPr lang="de-DE" sz="2000" dirty="0">
                <a:latin typeface="Times New Roman" panose="02020603050405020304" pitchFamily="18" charset="0"/>
                <a:cs typeface="Times New Roman" panose="02020603050405020304" pitchFamily="18" charset="0"/>
              </a:rPr>
              <a:t>: Kosten der Marktbenutzung</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Unternehmenstransaktionskosten: </a:t>
            </a:r>
            <a:r>
              <a:rPr lang="de-DE" sz="2000" dirty="0">
                <a:latin typeface="Times New Roman" panose="02020603050405020304" pitchFamily="18" charset="0"/>
                <a:cs typeface="Times New Roman" panose="02020603050405020304" pitchFamily="18" charset="0"/>
              </a:rPr>
              <a:t>Kosten des Rechts auf Erteilung von Anordnungen innerhalb eines Unternehmens</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Politische Transaktionskosten:</a:t>
            </a:r>
            <a:r>
              <a:rPr lang="de-DE" sz="2000" dirty="0">
                <a:latin typeface="Times New Roman" panose="02020603050405020304" pitchFamily="18" charset="0"/>
                <a:cs typeface="Times New Roman" panose="02020603050405020304" pitchFamily="18" charset="0"/>
              </a:rPr>
              <a:t> Kosten, die durch Benutzung des institutionellen Rahmens eines Gemeinwesens entstehen</a:t>
            </a:r>
          </a:p>
          <a:p>
            <a:pPr marL="914400" lvl="1" indent="-457200">
              <a:buFont typeface="+mj-lt"/>
              <a:buAutoNum type="arabicParenBoth"/>
            </a:pPr>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rabicParenBoth"/>
            </a:pPr>
            <a:r>
              <a:rPr lang="de-DE" sz="2000" b="1" dirty="0">
                <a:latin typeface="Times New Roman" panose="02020603050405020304" pitchFamily="18" charset="0"/>
                <a:cs typeface="Times New Roman" panose="02020603050405020304" pitchFamily="18" charset="0"/>
              </a:rPr>
              <a:t>Suchtransaktionskosten:</a:t>
            </a:r>
            <a:r>
              <a:rPr lang="de-DE" sz="2000" dirty="0">
                <a:latin typeface="Times New Roman" panose="02020603050405020304" pitchFamily="18" charset="0"/>
                <a:cs typeface="Times New Roman" panose="02020603050405020304" pitchFamily="18" charset="0"/>
              </a:rPr>
              <a:t> Kosten, die durch das Sammeln von</a:t>
            </a:r>
          </a:p>
          <a:p>
            <a:pPr lvl="1"/>
            <a:r>
              <a:rPr lang="de-DE" sz="2000" dirty="0">
                <a:latin typeface="Times New Roman" panose="02020603050405020304" pitchFamily="18" charset="0"/>
                <a:cs typeface="Times New Roman" panose="02020603050405020304" pitchFamily="18" charset="0"/>
              </a:rPr>
              <a:t>       Informationen im Vorfeld einer Transaktion entstehen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24BFD728-4BDE-AC50-03A7-7CF60517EA8E}"/>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64898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Neue Institutionenökonomie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08342"/>
            <a:ext cx="12172950" cy="6217114"/>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Menschen haben eine limitierte Kapazität Daten zu verarbeiten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Das menschliche Gehirn kann nur begrenzt Daten verarbeiten und Optimierungsaufgaben durchführen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Konsequenz bedeutet dies, dass die Annahme des </a:t>
            </a:r>
            <a:r>
              <a:rPr lang="de-DE" sz="2000" dirty="0" err="1">
                <a:latin typeface="Times New Roman" panose="02020603050405020304" pitchFamily="18" charset="0"/>
                <a:cs typeface="Times New Roman" panose="02020603050405020304" pitchFamily="18" charset="0"/>
              </a:rPr>
              <a:t>Rationalverhaltens</a:t>
            </a:r>
            <a:r>
              <a:rPr lang="de-DE" sz="2000" dirty="0">
                <a:latin typeface="Times New Roman" panose="02020603050405020304" pitchFamily="18" charset="0"/>
                <a:cs typeface="Times New Roman" panose="02020603050405020304" pitchFamily="18" charset="0"/>
              </a:rPr>
              <a:t> aufgrund dieser Limitierung an seine Grenzen stößt,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bzw. es kann rational sein, aufgrund dieser Erkenntnis sich mit </a:t>
            </a:r>
            <a:r>
              <a:rPr lang="de-DE" sz="2000" i="1" dirty="0">
                <a:latin typeface="Times New Roman" panose="02020603050405020304" pitchFamily="18" charset="0"/>
                <a:cs typeface="Times New Roman" panose="02020603050405020304" pitchFamily="18" charset="0"/>
              </a:rPr>
              <a:t>zufriedenstellenden</a:t>
            </a:r>
            <a:r>
              <a:rPr lang="de-DE" sz="2000" dirty="0">
                <a:latin typeface="Times New Roman" panose="02020603050405020304" pitchFamily="18" charset="0"/>
                <a:cs typeface="Times New Roman" panose="02020603050405020304" pitchFamily="18" charset="0"/>
              </a:rPr>
              <a:t> Ergebnissen zu begnügen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In der Literatur wird dies als </a:t>
            </a:r>
            <a:r>
              <a:rPr lang="de-DE" sz="2000" b="1" dirty="0" err="1">
                <a:latin typeface="Times New Roman" panose="02020603050405020304" pitchFamily="18" charset="0"/>
                <a:cs typeface="Times New Roman" panose="02020603050405020304" pitchFamily="18" charset="0"/>
              </a:rPr>
              <a:t>bounded</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rationality</a:t>
            </a:r>
            <a:r>
              <a:rPr lang="de-DE" sz="2000" dirty="0">
                <a:latin typeface="Times New Roman" panose="02020603050405020304" pitchFamily="18" charset="0"/>
                <a:cs typeface="Times New Roman" panose="02020603050405020304" pitchFamily="18" charset="0"/>
              </a:rPr>
              <a:t> bezeichnet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Im traditionellen Sinne ist dies eine Aufwand/Ertrag- oder Kosten/Nutzen-Abwägung</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000" dirty="0">
                <a:latin typeface="Times New Roman" panose="02020603050405020304" pitchFamily="18" charset="0"/>
                <a:cs typeface="Times New Roman" panose="02020603050405020304" pitchFamily="18" charset="0"/>
              </a:rPr>
              <a:t>Der aktuelle extrem schnelle Erfolg und Aufstieg von Internetunternehmen</a:t>
            </a:r>
          </a:p>
          <a:p>
            <a:pPr lvl="1"/>
            <a:r>
              <a:rPr lang="de-DE" sz="2000" dirty="0">
                <a:latin typeface="Times New Roman" panose="02020603050405020304" pitchFamily="18" charset="0"/>
                <a:cs typeface="Times New Roman" panose="02020603050405020304" pitchFamily="18" charset="0"/>
              </a:rPr>
              <a:t>     wie Google, </a:t>
            </a:r>
            <a:r>
              <a:rPr lang="de-DE" sz="2000" dirty="0" err="1">
                <a:latin typeface="Times New Roman" panose="02020603050405020304" pitchFamily="18" charset="0"/>
                <a:cs typeface="Times New Roman" panose="02020603050405020304" pitchFamily="18" charset="0"/>
              </a:rPr>
              <a:t>facebook</a:t>
            </a:r>
            <a:r>
              <a:rPr lang="de-DE" sz="2000" dirty="0">
                <a:latin typeface="Times New Roman" panose="02020603050405020304" pitchFamily="18" charset="0"/>
                <a:cs typeface="Times New Roman" panose="02020603050405020304" pitchFamily="18" charset="0"/>
              </a:rPr>
              <a:t> Amazon und Apple kann auf genau diese Problematik</a:t>
            </a:r>
          </a:p>
          <a:p>
            <a:pPr lvl="1"/>
            <a:r>
              <a:rPr lang="de-DE" sz="2000" dirty="0">
                <a:latin typeface="Times New Roman" panose="02020603050405020304" pitchFamily="18" charset="0"/>
                <a:cs typeface="Times New Roman" panose="02020603050405020304" pitchFamily="18" charset="0"/>
              </a:rPr>
              <a:t>     zurückgeführt werden, denn diese Unternehmen senken in extremen</a:t>
            </a:r>
          </a:p>
          <a:p>
            <a:pPr lvl="1"/>
            <a:r>
              <a:rPr lang="de-DE" sz="2000" dirty="0">
                <a:latin typeface="Times New Roman" panose="02020603050405020304" pitchFamily="18" charset="0"/>
                <a:cs typeface="Times New Roman" panose="02020603050405020304" pitchFamily="18" charset="0"/>
              </a:rPr>
              <a:t>     Ausmaß die Transaktionskosten der menschlichen Gesellschaft </a:t>
            </a:r>
          </a:p>
        </p:txBody>
      </p:sp>
      <p:sp>
        <p:nvSpPr>
          <p:cNvPr id="5" name="Rechteck 4">
            <a:extLst>
              <a:ext uri="{FF2B5EF4-FFF2-40B4-BE49-F238E27FC236}">
                <a16:creationId xmlns:a16="http://schemas.microsoft.com/office/drawing/2014/main" id="{94EB43B3-E372-7B30-E71B-A1F4009B421B}"/>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7201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2</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err="1"/>
              <a:t>Banzhaf</a:t>
            </a:r>
            <a:r>
              <a:rPr lang="de-DE" sz="2903" dirty="0"/>
              <a:t> Power Index</a:t>
            </a:r>
            <a:endParaRPr lang="en-US" sz="2903" dirty="0">
              <a:solidFill>
                <a:sysClr val="windowText" lastClr="000000"/>
              </a:solidFill>
            </a:endParaRPr>
          </a:p>
        </p:txBody>
      </p:sp>
      <p:sp>
        <p:nvSpPr>
          <p:cNvPr id="3" name="Textfeld 2"/>
          <p:cNvSpPr txBox="1"/>
          <p:nvPr/>
        </p:nvSpPr>
        <p:spPr>
          <a:xfrm>
            <a:off x="2307187" y="1618250"/>
            <a:ext cx="8155659" cy="3658164"/>
          </a:xfrm>
          <a:prstGeom prst="rect">
            <a:avLst/>
          </a:prstGeom>
          <a:noFill/>
        </p:spPr>
        <p:txBody>
          <a:bodyPr wrap="square" rtlCol="0">
            <a:noAutofit/>
          </a:bodyPr>
          <a:lstStyle/>
          <a:p>
            <a:r>
              <a:rPr lang="en-US" sz="2177" dirty="0" err="1"/>
              <a:t>Betrachte</a:t>
            </a:r>
            <a:r>
              <a:rPr lang="en-US" sz="2177" dirty="0"/>
              <a:t> </a:t>
            </a:r>
            <a:r>
              <a:rPr lang="en-US" sz="2177" dirty="0" err="1"/>
              <a:t>eine</a:t>
            </a:r>
            <a:r>
              <a:rPr lang="en-US" sz="2177" dirty="0"/>
              <a:t> System </a:t>
            </a:r>
            <a:r>
              <a:rPr lang="en-US" sz="2177" dirty="0" err="1"/>
              <a:t>mit</a:t>
            </a:r>
            <a:r>
              <a:rPr lang="en-US" sz="2177" dirty="0"/>
              <a:t> N </a:t>
            </a:r>
            <a:r>
              <a:rPr lang="en-US" sz="2177" dirty="0" err="1"/>
              <a:t>Spielern</a:t>
            </a:r>
            <a:r>
              <a:rPr lang="en-US" sz="2177" dirty="0"/>
              <a:t>:</a:t>
            </a:r>
          </a:p>
          <a:p>
            <a:endParaRPr lang="en-US" sz="2177" dirty="0"/>
          </a:p>
          <a:p>
            <a:pPr marL="414772" indent="-414772">
              <a:buFont typeface="+mj-lt"/>
              <a:buAutoNum type="arabicPeriod"/>
            </a:pPr>
            <a:r>
              <a:rPr lang="en-US" sz="2177" dirty="0" err="1"/>
              <a:t>Finde</a:t>
            </a:r>
            <a:r>
              <a:rPr lang="en-US" sz="2177" dirty="0"/>
              <a:t> </a:t>
            </a:r>
            <a:r>
              <a:rPr lang="en-US" sz="2177" dirty="0" err="1"/>
              <a:t>alle</a:t>
            </a:r>
            <a:r>
              <a:rPr lang="en-US" sz="2177" dirty="0"/>
              <a:t> </a:t>
            </a:r>
            <a:r>
              <a:rPr lang="en-US" sz="2177" dirty="0" err="1"/>
              <a:t>Gewinnkoalitionen</a:t>
            </a:r>
            <a:r>
              <a:rPr lang="en-US" sz="2177" dirty="0"/>
              <a:t>.</a:t>
            </a:r>
          </a:p>
          <a:p>
            <a:pPr marL="414772" indent="-414772">
              <a:buFont typeface="+mj-lt"/>
              <a:buAutoNum type="arabicPeriod"/>
            </a:pPr>
            <a:r>
              <a:rPr lang="en-US" sz="2177" dirty="0" err="1"/>
              <a:t>Bestimme</a:t>
            </a:r>
            <a:r>
              <a:rPr lang="en-US" sz="2177" dirty="0"/>
              <a:t> </a:t>
            </a:r>
            <a:r>
              <a:rPr lang="en-US" sz="2177" dirty="0" err="1"/>
              <a:t>für</a:t>
            </a:r>
            <a:r>
              <a:rPr lang="en-US" sz="2177" dirty="0"/>
              <a:t> </a:t>
            </a:r>
            <a:r>
              <a:rPr lang="en-US" sz="2177" dirty="0" err="1"/>
              <a:t>jede</a:t>
            </a:r>
            <a:r>
              <a:rPr lang="en-US" sz="2177" dirty="0"/>
              <a:t> </a:t>
            </a:r>
            <a:r>
              <a:rPr lang="en-US" sz="2177" dirty="0" err="1"/>
              <a:t>Gewinnkoalition</a:t>
            </a:r>
            <a:r>
              <a:rPr lang="en-US" sz="2177" dirty="0"/>
              <a:t> die </a:t>
            </a:r>
            <a:r>
              <a:rPr lang="en-US" sz="2177" dirty="0" err="1"/>
              <a:t>kritischen</a:t>
            </a:r>
            <a:r>
              <a:rPr lang="en-US" sz="2177" dirty="0"/>
              <a:t> </a:t>
            </a:r>
            <a:r>
              <a:rPr lang="en-US" sz="2177" dirty="0" err="1"/>
              <a:t>Spieler</a:t>
            </a:r>
            <a:r>
              <a:rPr lang="en-US" sz="2177" dirty="0"/>
              <a:t>.</a:t>
            </a:r>
          </a:p>
          <a:p>
            <a:pPr marL="414772" indent="-414772">
              <a:buFont typeface="+mj-lt"/>
              <a:buAutoNum type="arabicPeriod"/>
            </a:pPr>
            <a:r>
              <a:rPr lang="de-DE" sz="2177" dirty="0"/>
              <a:t>Bestimme für alle Spieler den kritischen Wert B</a:t>
            </a:r>
            <a:r>
              <a:rPr lang="de-DE" sz="2177" baseline="-25000" dirty="0"/>
              <a:t>i</a:t>
            </a:r>
            <a:r>
              <a:rPr lang="de-DE" sz="2177" dirty="0"/>
              <a:t> .</a:t>
            </a:r>
          </a:p>
          <a:p>
            <a:pPr marL="414772" indent="-414772">
              <a:buFont typeface="+mj-lt"/>
              <a:buAutoNum type="arabicPeriod"/>
            </a:pPr>
            <a:r>
              <a:rPr lang="en-US" sz="2177" dirty="0"/>
              <a:t>Banzhaf power index: </a:t>
            </a:r>
            <a:r>
              <a:rPr lang="el-GR" sz="2177" dirty="0"/>
              <a:t>β</a:t>
            </a:r>
            <a:r>
              <a:rPr lang="de-DE" sz="2177" baseline="-25000" dirty="0"/>
              <a:t>i</a:t>
            </a:r>
            <a:r>
              <a:rPr lang="de-DE" sz="2177" dirty="0"/>
              <a:t> = B</a:t>
            </a:r>
            <a:r>
              <a:rPr lang="de-DE" sz="2177" baseline="-25000" dirty="0"/>
              <a:t>i</a:t>
            </a:r>
            <a:r>
              <a:rPr lang="de-DE" sz="2177" dirty="0"/>
              <a:t> /(B</a:t>
            </a:r>
            <a:r>
              <a:rPr lang="de-DE" sz="2177" baseline="-25000" dirty="0"/>
              <a:t>1</a:t>
            </a:r>
            <a:r>
              <a:rPr lang="de-DE" sz="2177" dirty="0"/>
              <a:t> + B</a:t>
            </a:r>
            <a:r>
              <a:rPr lang="de-DE" sz="2177" baseline="-25000" dirty="0"/>
              <a:t>2</a:t>
            </a:r>
            <a:r>
              <a:rPr lang="de-DE" sz="2177" dirty="0"/>
              <a:t> + B</a:t>
            </a:r>
            <a:r>
              <a:rPr lang="de-DE" sz="2177" baseline="-25000" dirty="0"/>
              <a:t>3</a:t>
            </a:r>
            <a:r>
              <a:rPr lang="de-DE" sz="2177" dirty="0"/>
              <a:t> +….+ B</a:t>
            </a:r>
            <a:r>
              <a:rPr lang="de-DE" sz="2177" baseline="-25000" dirty="0"/>
              <a:t>N</a:t>
            </a:r>
            <a:r>
              <a:rPr lang="de-DE" sz="2177" dirty="0"/>
              <a:t> ) für Spieler i</a:t>
            </a:r>
          </a:p>
          <a:p>
            <a:endParaRPr lang="de-DE" sz="2177" dirty="0"/>
          </a:p>
          <a:p>
            <a:pPr marL="311079" indent="-311079">
              <a:buFont typeface="Arial" panose="020B0604020202020204" pitchFamily="34" charset="0"/>
              <a:buChar char="•"/>
            </a:pPr>
            <a:r>
              <a:rPr lang="en-US" sz="2177" dirty="0"/>
              <a:t>Die Banzhaf power </a:t>
            </a:r>
            <a:r>
              <a:rPr lang="en-US" sz="2177" dirty="0" err="1"/>
              <a:t>Verteilung</a:t>
            </a:r>
            <a:r>
              <a:rPr lang="en-US" sz="2177" dirty="0"/>
              <a:t> </a:t>
            </a:r>
            <a:r>
              <a:rPr lang="en-US" sz="2177" dirty="0" err="1"/>
              <a:t>ist</a:t>
            </a:r>
            <a:r>
              <a:rPr lang="en-US" sz="2177" dirty="0"/>
              <a:t> die </a:t>
            </a:r>
            <a:r>
              <a:rPr lang="en-US" sz="2177" dirty="0" err="1"/>
              <a:t>Liste</a:t>
            </a:r>
            <a:endParaRPr lang="en-US" sz="2177" dirty="0"/>
          </a:p>
          <a:p>
            <a:endParaRPr lang="en-US" sz="2177" dirty="0"/>
          </a:p>
          <a:p>
            <a:r>
              <a:rPr lang="de-DE" sz="2177" dirty="0"/>
              <a:t>	(</a:t>
            </a:r>
            <a:r>
              <a:rPr lang="el-GR" sz="2177" dirty="0"/>
              <a:t>β</a:t>
            </a:r>
            <a:r>
              <a:rPr lang="de-DE" sz="2177" baseline="-25000" dirty="0"/>
              <a:t>1</a:t>
            </a:r>
            <a:r>
              <a:rPr lang="de-DE" sz="2177" dirty="0"/>
              <a:t> ,</a:t>
            </a:r>
            <a:r>
              <a:rPr lang="el-GR" sz="2177" dirty="0"/>
              <a:t> β</a:t>
            </a:r>
            <a:r>
              <a:rPr lang="de-DE" sz="2177" baseline="-25000" dirty="0"/>
              <a:t>2,</a:t>
            </a:r>
            <a:r>
              <a:rPr lang="de-DE" sz="2177" dirty="0"/>
              <a:t> ,</a:t>
            </a:r>
            <a:r>
              <a:rPr lang="el-GR" sz="2177" dirty="0"/>
              <a:t> β</a:t>
            </a:r>
            <a:r>
              <a:rPr lang="de-DE" sz="2177" baseline="-25000" dirty="0"/>
              <a:t>3,</a:t>
            </a:r>
            <a:r>
              <a:rPr lang="de-DE" sz="2177" dirty="0"/>
              <a:t>............. ,</a:t>
            </a:r>
            <a:r>
              <a:rPr lang="el-GR" sz="2177" dirty="0"/>
              <a:t> β</a:t>
            </a:r>
            <a:r>
              <a:rPr lang="de-DE" sz="2177" baseline="-25000" dirty="0"/>
              <a:t>N</a:t>
            </a:r>
            <a:r>
              <a:rPr lang="de-DE" sz="2177" dirty="0"/>
              <a:t>)</a:t>
            </a:r>
            <a:endParaRPr lang="en-GB" altLang="de-DE" sz="2177" dirty="0">
              <a:ea typeface="ＭＳ Ｐゴシック" pitchFamily="34" charset="-128"/>
            </a:endParaRPr>
          </a:p>
        </p:txBody>
      </p:sp>
      <p:sp>
        <p:nvSpPr>
          <p:cNvPr id="7" name="Rechteck 6">
            <a:extLst>
              <a:ext uri="{FF2B5EF4-FFF2-40B4-BE49-F238E27FC236}">
                <a16:creationId xmlns:a16="http://schemas.microsoft.com/office/drawing/2014/main" id="{9A54018C-1302-5247-A48D-66E38465DD5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47775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784335"/>
            <a:ext cx="12172950" cy="497141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1191087"/>
            <a:ext cx="12172950" cy="4971416"/>
          </a:xfrm>
          <a:prstGeom prst="rect">
            <a:avLst/>
          </a:prstGeom>
          <a:noFill/>
        </p:spPr>
        <p:txBody>
          <a:bodyPr wrap="square" rtlCol="0">
            <a:noAutofit/>
          </a:bodyPr>
          <a:lstStyle/>
          <a:p>
            <a:r>
              <a:rPr lang="en-US" sz="2400" i="1" dirty="0">
                <a:latin typeface="Times New Roman" panose="02020603050405020304" pitchFamily="18" charset="0"/>
                <a:cs typeface="Times New Roman" panose="02020603050405020304" pitchFamily="18" charset="0"/>
              </a:rPr>
              <a:t>A transaction occurs when  a good or service is transferred across a  technologically separable interface. One stage of  activity terminates and another begins</a:t>
            </a:r>
          </a:p>
          <a:p>
            <a:r>
              <a:rPr lang="en-US" sz="1200" dirty="0">
                <a:latin typeface="Times New Roman" panose="02020603050405020304" pitchFamily="18" charset="0"/>
                <a:cs typeface="Times New Roman" panose="02020603050405020304" pitchFamily="18" charset="0"/>
              </a:rPr>
              <a:t>(Williamson, O.E. (1985) The Economic Institutions of Capitalism, Springer)</a:t>
            </a: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der </a:t>
            </a:r>
            <a:r>
              <a:rPr lang="en-US" sz="2400" dirty="0" err="1">
                <a:latin typeface="Times New Roman" panose="02020603050405020304" pitchFamily="18" charset="0"/>
                <a:cs typeface="Times New Roman" panose="02020603050405020304" pitchFamily="18" charset="0"/>
              </a:rPr>
              <a:t>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Übergabe</a:t>
            </a:r>
            <a:r>
              <a:rPr lang="en-US" sz="2400" dirty="0">
                <a:latin typeface="Times New Roman" panose="02020603050405020304" pitchFamily="18" charset="0"/>
                <a:cs typeface="Times New Roman" panose="02020603050405020304" pitchFamily="18" charset="0"/>
              </a:rPr>
              <a:t> von </a:t>
            </a:r>
            <a:r>
              <a:rPr lang="en-US" sz="2400" dirty="0" err="1">
                <a:latin typeface="Times New Roman" panose="02020603050405020304" pitchFamily="18" charset="0"/>
                <a:cs typeface="Times New Roman" panose="02020603050405020304" pitchFamily="18" charset="0"/>
              </a:rPr>
              <a:t>Waren</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Dienstleistungen</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i="1" spc="35" dirty="0">
                <a:solidFill>
                  <a:srgbClr val="0C0C0C"/>
                </a:solidFill>
                <a:latin typeface="Times New Roman"/>
                <a:cs typeface="Times New Roman"/>
              </a:rPr>
              <a:t>Transactions are </a:t>
            </a:r>
            <a:r>
              <a:rPr lang="en-US" sz="2400" i="1" spc="50" dirty="0">
                <a:solidFill>
                  <a:srgbClr val="0C0C0C"/>
                </a:solidFill>
                <a:latin typeface="Times New Roman"/>
                <a:cs typeface="Times New Roman"/>
              </a:rPr>
              <a:t>the </a:t>
            </a:r>
            <a:r>
              <a:rPr lang="en-US" sz="2400" i="1" spc="55" dirty="0">
                <a:solidFill>
                  <a:srgbClr val="0C0C0C"/>
                </a:solidFill>
                <a:latin typeface="Times New Roman"/>
                <a:cs typeface="Times New Roman"/>
              </a:rPr>
              <a:t>alienation  </a:t>
            </a:r>
            <a:r>
              <a:rPr lang="en-US" sz="2400" i="1" spc="70" dirty="0">
                <a:solidFill>
                  <a:srgbClr val="0C0C0C"/>
                </a:solidFill>
                <a:latin typeface="Times New Roman"/>
                <a:cs typeface="Times New Roman"/>
              </a:rPr>
              <a:t>and </a:t>
            </a:r>
            <a:r>
              <a:rPr lang="en-US" sz="2400" i="1" spc="55" dirty="0">
                <a:solidFill>
                  <a:srgbClr val="0C0C0C"/>
                </a:solidFill>
                <a:latin typeface="Times New Roman"/>
                <a:cs typeface="Times New Roman"/>
              </a:rPr>
              <a:t>acquisition </a:t>
            </a:r>
            <a:r>
              <a:rPr lang="en-US" sz="2400" i="1" spc="50" dirty="0">
                <a:solidFill>
                  <a:srgbClr val="0C0C0C"/>
                </a:solidFill>
                <a:latin typeface="Times New Roman"/>
                <a:cs typeface="Times New Roman"/>
              </a:rPr>
              <a:t>between </a:t>
            </a:r>
            <a:r>
              <a:rPr lang="en-US" sz="2400" i="1" spc="40" dirty="0">
                <a:solidFill>
                  <a:srgbClr val="0C0C0C"/>
                </a:solidFill>
                <a:latin typeface="Times New Roman"/>
                <a:cs typeface="Times New Roman"/>
              </a:rPr>
              <a:t>individuals </a:t>
            </a:r>
            <a:r>
              <a:rPr lang="en-US" sz="2400" i="1" spc="60" dirty="0">
                <a:solidFill>
                  <a:srgbClr val="0C0C0C"/>
                </a:solidFill>
                <a:latin typeface="Times New Roman"/>
                <a:cs typeface="Times New Roman"/>
              </a:rPr>
              <a:t>of the </a:t>
            </a:r>
            <a:r>
              <a:rPr lang="en-US" sz="2400" i="1" spc="40" dirty="0">
                <a:solidFill>
                  <a:srgbClr val="0C0C0C"/>
                </a:solidFill>
                <a:latin typeface="Times New Roman"/>
                <a:cs typeface="Times New Roman"/>
              </a:rPr>
              <a:t>rights </a:t>
            </a:r>
            <a:r>
              <a:rPr lang="en-US" sz="2400" i="1" spc="70" dirty="0">
                <a:solidFill>
                  <a:srgbClr val="0C0C0C"/>
                </a:solidFill>
                <a:latin typeface="Times New Roman"/>
                <a:cs typeface="Times New Roman"/>
              </a:rPr>
              <a:t>or  </a:t>
            </a:r>
            <a:r>
              <a:rPr lang="en-US" sz="2400" i="1" spc="30" dirty="0">
                <a:solidFill>
                  <a:srgbClr val="0C0C0C"/>
                </a:solidFill>
                <a:latin typeface="Times New Roman"/>
                <a:cs typeface="Times New Roman"/>
              </a:rPr>
              <a:t>future </a:t>
            </a:r>
            <a:r>
              <a:rPr lang="en-US" sz="2400" i="1" spc="50" dirty="0">
                <a:solidFill>
                  <a:srgbClr val="0C0C0C"/>
                </a:solidFill>
                <a:latin typeface="Times New Roman"/>
                <a:cs typeface="Times New Roman"/>
              </a:rPr>
              <a:t>ownerships </a:t>
            </a:r>
            <a:r>
              <a:rPr lang="en-US" sz="2400" i="1" spc="60" dirty="0">
                <a:solidFill>
                  <a:srgbClr val="0C0C0C"/>
                </a:solidFill>
                <a:latin typeface="Times New Roman"/>
                <a:cs typeface="Times New Roman"/>
              </a:rPr>
              <a:t>of </a:t>
            </a:r>
            <a:r>
              <a:rPr lang="en-US" sz="2400" i="1" spc="45" dirty="0">
                <a:solidFill>
                  <a:srgbClr val="0C0C0C"/>
                </a:solidFill>
                <a:latin typeface="Times New Roman"/>
                <a:cs typeface="Times New Roman"/>
              </a:rPr>
              <a:t>physical</a:t>
            </a:r>
            <a:r>
              <a:rPr lang="en-US" sz="2400" i="1" spc="345" dirty="0">
                <a:solidFill>
                  <a:srgbClr val="0C0C0C"/>
                </a:solidFill>
                <a:latin typeface="Times New Roman"/>
                <a:cs typeface="Times New Roman"/>
              </a:rPr>
              <a:t> </a:t>
            </a:r>
            <a:r>
              <a:rPr lang="en-US" sz="2400" i="1" spc="80" dirty="0">
                <a:solidFill>
                  <a:srgbClr val="0C0C0C"/>
                </a:solidFill>
                <a:latin typeface="Times New Roman"/>
                <a:cs typeface="Times New Roman"/>
              </a:rPr>
              <a:t>things</a:t>
            </a:r>
            <a:endParaRPr lang="en-US" sz="2400" dirty="0">
              <a:latin typeface="Times New Roman"/>
              <a:cs typeface="Times New Roman"/>
            </a:endParaRPr>
          </a:p>
          <a:p>
            <a:r>
              <a:rPr lang="en-US" sz="1200" spc="60" dirty="0">
                <a:solidFill>
                  <a:srgbClr val="0C0C0C"/>
                </a:solidFill>
                <a:latin typeface="Times New Roman"/>
                <a:cs typeface="Times New Roman"/>
              </a:rPr>
              <a:t>(Commons, J.R. </a:t>
            </a:r>
            <a:r>
              <a:rPr lang="en-US" sz="1200" spc="55" dirty="0">
                <a:solidFill>
                  <a:srgbClr val="0C0C0C"/>
                </a:solidFill>
                <a:latin typeface="Times New Roman"/>
                <a:cs typeface="Times New Roman"/>
              </a:rPr>
              <a:t>(1934) Institutional Economics, New York: Macmillan)</a:t>
            </a:r>
            <a:endParaRPr lang="en-US" sz="12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Die </a:t>
            </a:r>
            <a:r>
              <a:rPr lang="en-US" sz="2400" dirty="0" err="1">
                <a:latin typeface="Times New Roman" panose="02020603050405020304" pitchFamily="18" charset="0"/>
                <a:cs typeface="Times New Roman" panose="02020603050405020304" pitchFamily="18" charset="0"/>
              </a:rPr>
              <a:t>Betonung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liegt</a:t>
            </a:r>
            <a:r>
              <a:rPr lang="en-US" sz="2400" dirty="0">
                <a:latin typeface="Times New Roman" panose="02020603050405020304" pitchFamily="18" charset="0"/>
                <a:cs typeface="Times New Roman" panose="02020603050405020304" pitchFamily="18" charset="0"/>
              </a:rPr>
              <a:t> auf dem </a:t>
            </a:r>
            <a:r>
              <a:rPr lang="en-US" sz="2400" dirty="0" err="1">
                <a:latin typeface="Times New Roman" panose="02020603050405020304" pitchFamily="18" charset="0"/>
                <a:cs typeface="Times New Roman" panose="02020603050405020304" pitchFamily="18" charset="0"/>
              </a:rPr>
              <a:t>immateriellen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Übergang</a:t>
            </a:r>
            <a:r>
              <a:rPr lang="en-US" sz="2400" dirty="0">
                <a:latin typeface="Times New Roman" panose="02020603050405020304" pitchFamily="18" charset="0"/>
                <a:cs typeface="Times New Roman" panose="02020603050405020304" pitchFamily="18" charset="0"/>
              </a:rPr>
              <a:t> von</a:t>
            </a:r>
          </a:p>
          <a:p>
            <a:pPr lvl="1"/>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Rechten</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Eigentum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oder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Besitz</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Sache</a:t>
            </a:r>
            <a:endParaRPr lang="en-US"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C45D0A22-F2A2-2AFF-70C9-D480B4AE6C68}"/>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6232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Abschätzung</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441795"/>
            <a:ext cx="12172950" cy="6217114"/>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Gehen sie davon aus, dass</a:t>
            </a:r>
          </a:p>
          <a:p>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durchschnittlich ca. 10% des Endpreises kalkuliert durch den Hersteller der Konsumgüter und Investitionsgüter auf Transaktionskosten wie Werbung, Vertrieb, Versicherung, Gebühren, </a:t>
            </a:r>
            <a:r>
              <a:rPr lang="de-DE" sz="2000" dirty="0" err="1">
                <a:latin typeface="Times New Roman" panose="02020603050405020304" pitchFamily="18" charset="0"/>
                <a:cs typeface="Times New Roman" panose="02020603050405020304" pitchFamily="18" charset="0"/>
              </a:rPr>
              <a:t>u.ä.</a:t>
            </a:r>
            <a:r>
              <a:rPr lang="de-DE" sz="2000" dirty="0">
                <a:latin typeface="Times New Roman" panose="02020603050405020304" pitchFamily="18" charset="0"/>
                <a:cs typeface="Times New Roman" panose="02020603050405020304" pitchFamily="18" charset="0"/>
              </a:rPr>
              <a:t> zurückzuführen sind,</a:t>
            </a:r>
          </a:p>
          <a:p>
            <a:pPr marL="971550" lvl="1" indent="-514350">
              <a:buFont typeface="+mj-lt"/>
              <a:buAutoNum type="alphaLcParenR"/>
            </a:pPr>
            <a:endParaRPr lang="de-DE" sz="2000" dirty="0">
              <a:latin typeface="Times New Roman" panose="02020603050405020304" pitchFamily="18" charset="0"/>
              <a:cs typeface="Times New Roman" panose="02020603050405020304" pitchFamily="18" charset="0"/>
            </a:endParaRPr>
          </a:p>
          <a:p>
            <a:pPr marL="971550" lvl="1" indent="-514350">
              <a:buFont typeface="+mj-lt"/>
              <a:buAutoNum type="alphaLcParenR"/>
            </a:pPr>
            <a:r>
              <a:rPr lang="de-DE" sz="2000" dirty="0">
                <a:latin typeface="Times New Roman" panose="02020603050405020304" pitchFamily="18" charset="0"/>
                <a:cs typeface="Times New Roman" panose="02020603050405020304" pitchFamily="18" charset="0"/>
              </a:rPr>
              <a:t>die Staatsausgaben zu 100% als Transaktionskosten gewertet werden können.</a:t>
            </a:r>
          </a:p>
          <a:p>
            <a:pPr lvl="1"/>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waren dann die Transaktionskosten in Deutschland im Jahr 2021?</a:t>
            </a:r>
          </a:p>
          <a:p>
            <a:endParaRPr lang="de-DE" sz="2000" dirty="0">
              <a:latin typeface="Times New Roman" panose="02020603050405020304" pitchFamily="18" charset="0"/>
              <a:cs typeface="Times New Roman" panose="02020603050405020304" pitchFamily="18" charset="0"/>
            </a:endParaRPr>
          </a:p>
          <a:p>
            <a:pPr marL="914400" lvl="1" indent="-457200">
              <a:buFont typeface="+mj-lt"/>
              <a:buAutoNum type="alphaLcParenR" startAt="3"/>
            </a:pPr>
            <a:r>
              <a:rPr lang="de-DE" sz="2000" dirty="0">
                <a:latin typeface="Times New Roman" panose="02020603050405020304" pitchFamily="18" charset="0"/>
                <a:cs typeface="Times New Roman" panose="02020603050405020304" pitchFamily="18" charset="0"/>
              </a:rPr>
              <a:t>Gehen sie weiterhin davon aus, dass aufgrund der Vorleistungen noch einmal Transaktionskosten in Höhe des Anteils der Vorleistungen am Produktionswert hinzukommen.</a:t>
            </a:r>
          </a:p>
          <a:p>
            <a:endParaRPr lang="de-DE" sz="2000" dirty="0">
              <a:latin typeface="Times New Roman" panose="02020603050405020304" pitchFamily="18" charset="0"/>
              <a:cs typeface="Times New Roman" panose="02020603050405020304" pitchFamily="18" charset="0"/>
            </a:endParaRPr>
          </a:p>
          <a:p>
            <a:r>
              <a:rPr lang="de-DE" sz="2000" dirty="0">
                <a:latin typeface="Times New Roman" panose="02020603050405020304" pitchFamily="18" charset="0"/>
                <a:cs typeface="Times New Roman" panose="02020603050405020304" pitchFamily="18" charset="0"/>
              </a:rPr>
              <a:t>Wie hoch sind dann die Transaktionskosten in Relation zum BIP in Deutschland</a:t>
            </a:r>
          </a:p>
          <a:p>
            <a:r>
              <a:rPr lang="de-DE" sz="2000" dirty="0">
                <a:latin typeface="Times New Roman" panose="02020603050405020304" pitchFamily="18" charset="0"/>
                <a:cs typeface="Times New Roman" panose="02020603050405020304" pitchFamily="18" charset="0"/>
              </a:rPr>
              <a:t>im </a:t>
            </a:r>
            <a:r>
              <a:rPr lang="de-DE" sz="2000">
                <a:latin typeface="Times New Roman" panose="02020603050405020304" pitchFamily="18" charset="0"/>
                <a:cs typeface="Times New Roman" panose="02020603050405020304" pitchFamily="18" charset="0"/>
              </a:rPr>
              <a:t>Jahr 2021?</a:t>
            </a:r>
            <a:endParaRPr lang="de-DE" sz="20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Vgl. </a:t>
            </a:r>
            <a:r>
              <a:rPr lang="de-DE" sz="1200" dirty="0" err="1">
                <a:latin typeface="Times New Roman" panose="02020603050405020304" pitchFamily="18" charset="0"/>
                <a:cs typeface="Times New Roman" panose="02020603050405020304" pitchFamily="18" charset="0"/>
              </a:rPr>
              <a:t>Furobotn</a:t>
            </a:r>
            <a:r>
              <a:rPr lang="de-DE" sz="1200" dirty="0">
                <a:latin typeface="Times New Roman" panose="02020603050405020304" pitchFamily="18" charset="0"/>
                <a:cs typeface="Times New Roman" panose="02020603050405020304" pitchFamily="18" charset="0"/>
              </a:rPr>
              <a:t> und Richter, Neue Institutionenökonomie, S. 68 (4. Auflage)</a:t>
            </a:r>
          </a:p>
        </p:txBody>
      </p:sp>
      <p:sp>
        <p:nvSpPr>
          <p:cNvPr id="5" name="Rechteck 4">
            <a:extLst>
              <a:ext uri="{FF2B5EF4-FFF2-40B4-BE49-F238E27FC236}">
                <a16:creationId xmlns:a16="http://schemas.microsoft.com/office/drawing/2014/main" id="{4F99CD6B-0D87-DAF8-916A-8048D4B0FC09}"/>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18792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 – Beispiele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4921945"/>
              </a:xfrm>
              <a:prstGeom prst="rect">
                <a:avLst/>
              </a:prstGeom>
              <a:noFill/>
            </p:spPr>
            <p:txBody>
              <a:bodyPr wrap="square" rtlCol="0">
                <a:noAutofit/>
              </a:bodyPr>
              <a:lstStyle/>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Kosten des Geldtransfers</a:t>
                </a:r>
                <a:r>
                  <a:rPr lang="de-DE" sz="2000" baseline="30000" dirty="0">
                    <a:latin typeface="Times New Roman" panose="02020603050405020304" pitchFamily="18" charset="0"/>
                    <a:cs typeface="Times New Roman" panose="02020603050405020304" pitchFamily="18" charset="0"/>
                  </a:rPr>
                  <a:t>1</a:t>
                </a:r>
                <a:r>
                  <a:rPr lang="de-DE" sz="2000" dirty="0">
                    <a:latin typeface="Times New Roman" panose="02020603050405020304" pitchFamily="18" charset="0"/>
                    <a:cs typeface="Times New Roman" panose="02020603050405020304" pitchFamily="18" charset="0"/>
                  </a:rPr>
                  <a:t> (Bargeld/bargeldlos) machen etwa 2% in Relation zum Bruttoinlandsprodukt aus (rund 60 Mrd.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Die Werbe- und Marketingausgaben der Autoindustrie</a:t>
                </a:r>
                <a:r>
                  <a:rPr lang="de-DE" sz="2000" baseline="30000" dirty="0">
                    <a:latin typeface="Times New Roman" panose="02020603050405020304" pitchFamily="18" charset="0"/>
                    <a:cs typeface="Times New Roman" panose="02020603050405020304" pitchFamily="18" charset="0"/>
                  </a:rPr>
                  <a:t>2</a:t>
                </a:r>
                <a:r>
                  <a:rPr lang="de-DE" sz="2000" dirty="0">
                    <a:latin typeface="Times New Roman" panose="02020603050405020304" pitchFamily="18" charset="0"/>
                    <a:cs typeface="Times New Roman" panose="02020603050405020304" pitchFamily="18" charset="0"/>
                  </a:rPr>
                  <a:t> pro Neuwagen belaufen sich            400-4000 Euro</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Der internationalen Fischindustrie</a:t>
                </a:r>
                <a:r>
                  <a:rPr lang="de-DE" sz="2000" baseline="30000" dirty="0">
                    <a:latin typeface="Times New Roman" panose="02020603050405020304" pitchFamily="18" charset="0"/>
                    <a:cs typeface="Times New Roman" panose="02020603050405020304" pitchFamily="18" charset="0"/>
                  </a:rPr>
                  <a:t>3</a:t>
                </a:r>
                <a:r>
                  <a:rPr lang="de-DE" sz="2000" dirty="0">
                    <a:latin typeface="Times New Roman" panose="02020603050405020304" pitchFamily="18" charset="0"/>
                    <a:cs typeface="Times New Roman" panose="02020603050405020304" pitchFamily="18" charset="0"/>
                  </a:rPr>
                  <a:t> entsteht ein Verlust von ca. 80 Mrd. US-Dollar p.a.  aufgrund von Überfischung → </a:t>
                </a:r>
                <a:r>
                  <a:rPr lang="de-DE" sz="2000" dirty="0" err="1">
                    <a:latin typeface="Times New Roman" panose="02020603050405020304" pitchFamily="18" charset="0"/>
                    <a:cs typeface="Times New Roman" panose="02020603050405020304" pitchFamily="18" charset="0"/>
                  </a:rPr>
                  <a:t>Allmendeproblem</a:t>
                </a:r>
                <a:r>
                  <a:rPr lang="de-DE" sz="2000" dirty="0">
                    <a:latin typeface="Times New Roman" panose="02020603050405020304" pitchFamily="18" charset="0"/>
                    <a:cs typeface="Times New Roman" panose="02020603050405020304" pitchFamily="18" charset="0"/>
                  </a:rPr>
                  <a:t> aufgrund von fehlenden Eigentumsrechten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Transaktionskosten haben einen signifikanten Einfluss auf die Handelsbeziehungen</a:t>
                </a:r>
                <a:r>
                  <a:rPr lang="de-DE" sz="2000" baseline="30000" dirty="0">
                    <a:latin typeface="Times New Roman" panose="02020603050405020304" pitchFamily="18" charset="0"/>
                    <a:cs typeface="Times New Roman" panose="02020603050405020304" pitchFamily="18" charset="0"/>
                  </a:rPr>
                  <a:t>4</a:t>
                </a:r>
                <a:r>
                  <a:rPr lang="de-DE" sz="2000" dirty="0">
                    <a:latin typeface="Times New Roman" panose="02020603050405020304" pitchFamily="18" charset="0"/>
                    <a:cs typeface="Times New Roman" panose="02020603050405020304" pitchFamily="18" charset="0"/>
                  </a:rPr>
                  <a:t> zwischen Ländern: Bei einem Anstieg der Transaktionskosten um 1% sinkt in asiatischen Ländern das Handelsvolumen um etwa 0,2% (Irrtumswahrscheinlichkeit=10%). Abschätzung über ein Gravitationsmodell: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𝐻</m:t>
                        </m:r>
                      </m:e>
                      <m:sub>
                        <m:r>
                          <a:rPr lang="de-DE" sz="2000" b="0" i="1" smtClean="0">
                            <a:latin typeface="Cambria Math" panose="02040503050406030204" pitchFamily="18" charset="0"/>
                            <a:cs typeface="Times New Roman" panose="02020603050405020304" pitchFamily="18" charset="0"/>
                          </a:rPr>
                          <m:t>𝑖𝑗</m:t>
                        </m:r>
                      </m:sub>
                    </m:sSub>
                    <m:r>
                      <a:rPr lang="de-DE" sz="2000" b="0" i="1" smtClean="0">
                        <a:latin typeface="Cambria Math" panose="02040503050406030204" pitchFamily="18" charset="0"/>
                        <a:cs typeface="Times New Roman" panose="02020603050405020304" pitchFamily="18" charset="0"/>
                      </a:rPr>
                      <m:t>=</m:t>
                    </m:r>
                    <m:sSubSup>
                      <m:sSubSupPr>
                        <m:ctrlPr>
                          <a:rPr lang="de-DE" sz="2000" b="0" i="1" smtClean="0">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𝐾𝑌</m:t>
                        </m:r>
                      </m:e>
                      <m:sub>
                        <m:r>
                          <a:rPr lang="de-DE" sz="2000" b="0" i="1" smtClean="0">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𝑎</m:t>
                        </m:r>
                      </m:sup>
                    </m:sSubSup>
                    <m:sSubSup>
                      <m:sSubSupPr>
                        <m:ctrlPr>
                          <a:rPr lang="de-DE" sz="2000" i="1">
                            <a:latin typeface="Cambria Math" panose="02040503050406030204" pitchFamily="18" charset="0"/>
                            <a:cs typeface="Times New Roman" panose="02020603050405020304" pitchFamily="18" charset="0"/>
                          </a:rPr>
                        </m:ctrlPr>
                      </m:sSubSupPr>
                      <m:e>
                        <m:r>
                          <a:rPr lang="de-DE" sz="2000" i="1">
                            <a:latin typeface="Cambria Math" panose="02040503050406030204" pitchFamily="18" charset="0"/>
                            <a:cs typeface="Times New Roman" panose="02020603050405020304" pitchFamily="18" charset="0"/>
                          </a:rPr>
                          <m:t>𝑌</m:t>
                        </m:r>
                      </m:e>
                      <m:sub>
                        <m:r>
                          <a:rPr lang="de-DE" sz="2000" i="1">
                            <a:latin typeface="Cambria Math" panose="02040503050406030204" pitchFamily="18" charset="0"/>
                            <a:cs typeface="Times New Roman" panose="02020603050405020304" pitchFamily="18" charset="0"/>
                          </a:rPr>
                          <m:t>𝑖</m:t>
                        </m:r>
                      </m:sub>
                      <m:sup>
                        <m:r>
                          <a:rPr lang="de-DE" sz="2000" b="0" i="1" smtClean="0">
                            <a:latin typeface="Cambria Math" panose="02040503050406030204" pitchFamily="18" charset="0"/>
                            <a:cs typeface="Times New Roman" panose="02020603050405020304" pitchFamily="18" charset="0"/>
                          </a:rPr>
                          <m:t>𝑏</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𝑇𝐶</m:t>
                        </m:r>
                      </m:e>
                      <m:sub>
                        <m:r>
                          <a:rPr lang="de-DE" sz="2000" i="1">
                            <a:latin typeface="Cambria Math" panose="02040503050406030204" pitchFamily="18" charset="0"/>
                            <a:cs typeface="Times New Roman" panose="02020603050405020304" pitchFamily="18" charset="0"/>
                          </a:rPr>
                          <m:t>𝑖</m:t>
                        </m:r>
                        <m:r>
                          <a:rPr lang="de-DE" sz="2000" b="0" i="1" smtClean="0">
                            <a:latin typeface="Cambria Math" panose="02040503050406030204" pitchFamily="18" charset="0"/>
                            <a:cs typeface="Times New Roman" panose="02020603050405020304" pitchFamily="18" charset="0"/>
                          </a:rPr>
                          <m:t>𝑗</m:t>
                        </m:r>
                      </m:sub>
                      <m:sup>
                        <m:r>
                          <a:rPr lang="de-DE" sz="2000" b="0" i="1" smtClean="0">
                            <a:latin typeface="Cambria Math" panose="02040503050406030204" pitchFamily="18" charset="0"/>
                            <a:cs typeface="Times New Roman" panose="02020603050405020304" pitchFamily="18" charset="0"/>
                          </a:rPr>
                          <m:t>𝑐</m:t>
                        </m:r>
                      </m:sup>
                    </m:sSubSup>
                    <m:sSubSup>
                      <m:sSubSupPr>
                        <m:ctrlPr>
                          <a:rPr lang="de-DE" sz="2000" i="1">
                            <a:latin typeface="Cambria Math" panose="02040503050406030204" pitchFamily="18" charset="0"/>
                            <a:cs typeface="Times New Roman" panose="02020603050405020304" pitchFamily="18" charset="0"/>
                          </a:rPr>
                        </m:ctrlPr>
                      </m:sSubSupPr>
                      <m:e>
                        <m:r>
                          <a:rPr lang="de-DE" sz="2000" b="0" i="1" smtClean="0">
                            <a:latin typeface="Cambria Math" panose="02040503050406030204" pitchFamily="18" charset="0"/>
                            <a:cs typeface="Times New Roman" panose="02020603050405020304" pitchFamily="18" charset="0"/>
                          </a:rPr>
                          <m:t>𝐷</m:t>
                        </m:r>
                      </m:e>
                      <m:sub>
                        <m:r>
                          <a:rPr lang="de-DE" sz="2000" i="1">
                            <a:latin typeface="Cambria Math" panose="02040503050406030204" pitchFamily="18" charset="0"/>
                            <a:cs typeface="Times New Roman" panose="02020603050405020304" pitchFamily="18" charset="0"/>
                          </a:rPr>
                          <m:t>𝑖𝑗</m:t>
                        </m:r>
                      </m:sub>
                      <m:sup>
                        <m:r>
                          <a:rPr lang="de-DE" sz="2000" b="0" i="1" smtClean="0">
                            <a:latin typeface="Cambria Math" panose="02040503050406030204" pitchFamily="18" charset="0"/>
                            <a:cs typeface="Times New Roman" panose="02020603050405020304" pitchFamily="18" charset="0"/>
                          </a:rPr>
                          <m:t>𝑑</m:t>
                        </m:r>
                      </m:sup>
                    </m:sSubSup>
                    <m:r>
                      <a:rPr lang="de-DE" sz="2000" b="0" i="1" smtClean="0">
                        <a:latin typeface="Cambria Math" panose="02040503050406030204" pitchFamily="18" charset="0"/>
                        <a:cs typeface="Times New Roman" panose="02020603050405020304" pitchFamily="18" charset="0"/>
                      </a:rPr>
                      <m:t>𝐹</m:t>
                    </m:r>
                    <m:d>
                      <m:dPr>
                        <m:ctrlPr>
                          <a:rPr lang="de-DE" sz="2000" b="0" i="1" smtClean="0">
                            <a:latin typeface="Cambria Math" panose="02040503050406030204" pitchFamily="18" charset="0"/>
                            <a:cs typeface="Times New Roman" panose="02020603050405020304" pitchFamily="18" charset="0"/>
                          </a:rPr>
                        </m:ctrlPr>
                      </m:dPr>
                      <m:e>
                        <m:acc>
                          <m:accPr>
                            <m:chr m:val="⃗"/>
                            <m:ctrlPr>
                              <a:rPr lang="de-DE" sz="2000" b="0" i="1" smtClean="0">
                                <a:latin typeface="Cambria Math" panose="02040503050406030204" pitchFamily="18" charset="0"/>
                                <a:cs typeface="Times New Roman" panose="02020603050405020304" pitchFamily="18" charset="0"/>
                              </a:rPr>
                            </m:ctrlPr>
                          </m:accPr>
                          <m:e>
                            <m:r>
                              <a:rPr lang="de-DE" sz="2000" b="0" i="1" smtClean="0">
                                <a:latin typeface="Cambria Math" panose="02040503050406030204" pitchFamily="18" charset="0"/>
                                <a:cs typeface="Times New Roman" panose="02020603050405020304" pitchFamily="18" charset="0"/>
                              </a:rPr>
                              <m:t>𝑋</m:t>
                            </m:r>
                          </m:e>
                        </m:acc>
                      </m:e>
                    </m:d>
                  </m:oMath>
                </a14:m>
                <a:r>
                  <a:rPr lang="de-DE" sz="2000" b="0" dirty="0">
                    <a:latin typeface="Times New Roman" panose="02020603050405020304" pitchFamily="18" charset="0"/>
                    <a:cs typeface="Times New Roman" panose="02020603050405020304" pitchFamily="18" charset="0"/>
                  </a:rPr>
                  <a:t> (TC: Transaktionskosten!)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Krüger, M. (2014) </a:t>
                </a:r>
                <a:r>
                  <a:rPr lang="en-US" sz="1200" dirty="0">
                    <a:latin typeface="Times New Roman" panose="02020603050405020304" pitchFamily="18" charset="0"/>
                    <a:cs typeface="Times New Roman" panose="02020603050405020304" pitchFamily="18" charset="0"/>
                  </a:rPr>
                  <a:t>Costs and Benefits of Cash and Cashless Payment Instruments in Germany. Module 1, Overview and Initial Estimates, Bundesbank</a:t>
                </a:r>
              </a:p>
              <a:p>
                <a:r>
                  <a:rPr lang="de-DE" sz="1200" dirty="0">
                    <a:latin typeface="Times New Roman" panose="02020603050405020304" pitchFamily="18" charset="0"/>
                    <a:cs typeface="Times New Roman" panose="02020603050405020304" pitchFamily="18" charset="0"/>
                  </a:rPr>
                  <a:t>2) Motorpresse, Horizont, VDA</a:t>
                </a:r>
              </a:p>
              <a:p>
                <a:r>
                  <a:rPr lang="de-DE" sz="1200" dirty="0">
                    <a:latin typeface="Times New Roman" panose="02020603050405020304" pitchFamily="18" charset="0"/>
                    <a:cs typeface="Times New Roman" panose="02020603050405020304" pitchFamily="18" charset="0"/>
                  </a:rPr>
                  <a:t>3) </a:t>
                </a:r>
                <a:r>
                  <a:rPr lang="en-US" sz="1200" dirty="0" err="1">
                    <a:latin typeface="Times New Roman" panose="02020603050405020304" pitchFamily="18" charset="0"/>
                    <a:cs typeface="Times New Roman" panose="02020603050405020304" pitchFamily="18" charset="0"/>
                  </a:rPr>
                  <a:t>Liebcap</a:t>
                </a:r>
                <a:r>
                  <a:rPr lang="en-US" sz="1200" dirty="0">
                    <a:latin typeface="Times New Roman" panose="02020603050405020304" pitchFamily="18" charset="0"/>
                    <a:cs typeface="Times New Roman" panose="02020603050405020304" pitchFamily="18" charset="0"/>
                  </a:rPr>
                  <a:t> G.D. (2018) Douglass C. North: Transaction Costs, Property Rights, and Economic Outcomes, NBER Working Paper No. 24585, May; </a:t>
                </a:r>
                <a:r>
                  <a:rPr lang="de-DE" sz="1200" dirty="0">
                    <a:latin typeface="Times New Roman" panose="02020603050405020304" pitchFamily="18" charset="0"/>
                    <a:cs typeface="Times New Roman" panose="02020603050405020304" pitchFamily="18" charset="0"/>
                    <a:hlinkClick r:id="rId2"/>
                  </a:rPr>
                  <a:t>World Bank (2017)</a:t>
                </a:r>
                <a:endParaRPr lang="de-DE" sz="12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4) </a:t>
                </a:r>
                <a:r>
                  <a:rPr lang="de-DE" sz="1200" dirty="0" err="1">
                    <a:latin typeface="Times New Roman" panose="02020603050405020304" pitchFamily="18" charset="0"/>
                    <a:cs typeface="Times New Roman" panose="02020603050405020304" pitchFamily="18" charset="0"/>
                  </a:rPr>
                  <a:t>Prabir</a:t>
                </a:r>
                <a:r>
                  <a:rPr lang="de-DE" sz="1200" dirty="0">
                    <a:latin typeface="Times New Roman" panose="02020603050405020304" pitchFamily="18" charset="0"/>
                    <a:cs typeface="Times New Roman" panose="02020603050405020304" pitchFamily="18" charset="0"/>
                  </a:rPr>
                  <a:t>, D. (2006) </a:t>
                </a:r>
                <a:r>
                  <a:rPr lang="en-US" sz="1200" dirty="0">
                    <a:latin typeface="Times New Roman" panose="02020603050405020304" pitchFamily="18" charset="0"/>
                    <a:cs typeface="Times New Roman" panose="02020603050405020304" pitchFamily="18" charset="0"/>
                  </a:rPr>
                  <a:t>Trade, Infrastructure and Transaction Costs: The Imperatives for Asian Economic Cooperation, Journal of Economic Integration, 21(4), December 2006; 708-735</a:t>
                </a:r>
                <a:endParaRPr lang="de-DE" sz="1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4" name="Textfeld 3">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22166" y="631362"/>
                <a:ext cx="12172950" cy="4921945"/>
              </a:xfrm>
              <a:prstGeom prst="rect">
                <a:avLst/>
              </a:prstGeom>
              <a:blipFill>
                <a:blip r:embed="rId3"/>
                <a:stretch>
                  <a:fillRect l="-451" t="-743" r="-901" b="-1115"/>
                </a:stretch>
              </a:blipFill>
            </p:spPr>
            <p:txBody>
              <a:bodyPr/>
              <a:lstStyle/>
              <a:p>
                <a:r>
                  <a:rPr lang="de-DE">
                    <a:noFill/>
                  </a:rPr>
                  <a:t> </a:t>
                </a:r>
              </a:p>
            </p:txBody>
          </p:sp>
        </mc:Fallback>
      </mc:AlternateContent>
      <p:sp>
        <p:nvSpPr>
          <p:cNvPr id="5" name="Rechteck 4">
            <a:extLst>
              <a:ext uri="{FF2B5EF4-FFF2-40B4-BE49-F238E27FC236}">
                <a16:creationId xmlns:a16="http://schemas.microsoft.com/office/drawing/2014/main" id="{712AB1F5-79AA-CACB-BAB1-60576512A4D5}"/>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945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805043"/>
            <a:ext cx="12172950" cy="6043433"/>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A15B691-283D-4341-8E52-EBA1542B1340}"/>
              </a:ext>
            </a:extLst>
          </p:cNvPr>
          <p:cNvSpPr txBox="1"/>
          <p:nvPr/>
        </p:nvSpPr>
        <p:spPr>
          <a:xfrm>
            <a:off x="22166" y="631362"/>
            <a:ext cx="12172950" cy="5925555"/>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Eine Senkung der Transaktionskosten ist weiterhin eines der fundamentalen Argumente für die Einführung des europäischen Binnenmarktes und die Einführung des Euro. Quantitative Abschätzungen zur Höhe der Einsparungen können allerdings seriös nicht gemacht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Konzeptioneller Art kann man sich Gedanken über mögliche Wachstumsimpulse oder Wachstumshemmnisse aufgrund des Transaktionskostenproblems machen</a:t>
            </a:r>
            <a:r>
              <a:rPr lang="de-DE" sz="2400" baseline="30000" dirty="0">
                <a:latin typeface="Times New Roman" panose="02020603050405020304" pitchFamily="18" charset="0"/>
                <a:cs typeface="Times New Roman" panose="02020603050405020304" pitchFamily="18" charset="0"/>
              </a:rPr>
              <a:t>1</a:t>
            </a:r>
            <a:r>
              <a:rPr lang="de-DE" sz="2400" dirty="0">
                <a:latin typeface="Times New Roman" panose="02020603050405020304" pitchFamily="18" charset="0"/>
                <a:cs typeface="Times New Roman" panose="02020603050405020304" pitchFamily="18" charset="0"/>
              </a:rPr>
              <a:t>:</a:t>
            </a:r>
            <a:endParaRPr lang="de-DE" sz="2400" baseline="30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Gründung des deutschen Zollvereins 1833: Vorher musste man allein, wenn man Waren zwischen Ostpreußen (Königsberg) und Westpreußen (Köln) transportierte bis zu 18 Zollgrenzen passieren</a:t>
            </a:r>
            <a:r>
              <a:rPr lang="de-DE" sz="2400" baseline="30000" dirty="0">
                <a:latin typeface="Times New Roman" panose="02020603050405020304" pitchFamily="18" charset="0"/>
                <a:cs typeface="Times New Roman" panose="02020603050405020304" pitchFamily="18" charset="0"/>
              </a:rPr>
              <a:t>2</a:t>
            </a:r>
            <a:r>
              <a:rPr lang="de-DE" sz="24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Zusammenbruch der Sowjetunion und der DDR ist nicht</a:t>
            </a:r>
          </a:p>
          <a:p>
            <a:pPr lvl="1"/>
            <a:r>
              <a:rPr lang="de-DE" sz="2400" dirty="0">
                <a:latin typeface="Times New Roman" panose="02020603050405020304" pitchFamily="18" charset="0"/>
                <a:cs typeface="Times New Roman" panose="02020603050405020304" pitchFamily="18" charset="0"/>
              </a:rPr>
              <a:t>     zuletzt auf die ausufernden Kosten im institutionellen Rahmen</a:t>
            </a:r>
          </a:p>
          <a:p>
            <a:pPr lvl="1"/>
            <a:r>
              <a:rPr lang="de-DE" sz="2400" dirty="0">
                <a:latin typeface="Times New Roman" panose="02020603050405020304" pitchFamily="18" charset="0"/>
                <a:cs typeface="Times New Roman" panose="02020603050405020304" pitchFamily="18" charset="0"/>
              </a:rPr>
              <a:t>     einer Planwirtschaft zu sehen.</a:t>
            </a:r>
          </a:p>
          <a:p>
            <a:endParaRPr lang="de-DE" sz="2400" dirty="0">
              <a:latin typeface="Times New Roman" panose="02020603050405020304" pitchFamily="18" charset="0"/>
              <a:cs typeface="Times New Roman" panose="02020603050405020304" pitchFamily="18" charset="0"/>
            </a:endParaRPr>
          </a:p>
          <a:p>
            <a:r>
              <a:rPr lang="de-DE" sz="1200" dirty="0">
                <a:latin typeface="Times New Roman" panose="02020603050405020304" pitchFamily="18" charset="0"/>
                <a:cs typeface="Times New Roman" panose="02020603050405020304" pitchFamily="18" charset="0"/>
              </a:rPr>
              <a:t>1) </a:t>
            </a:r>
            <a:r>
              <a:rPr lang="de-DE" sz="1200" dirty="0" err="1">
                <a:latin typeface="Times New Roman" panose="02020603050405020304" pitchFamily="18" charset="0"/>
                <a:cs typeface="Times New Roman" panose="02020603050405020304" pitchFamily="18" charset="0"/>
              </a:rPr>
              <a:t>Bywaters</a:t>
            </a:r>
            <a:r>
              <a:rPr lang="de-DE" sz="1200" dirty="0">
                <a:latin typeface="Times New Roman" panose="02020603050405020304" pitchFamily="18" charset="0"/>
                <a:cs typeface="Times New Roman" panose="02020603050405020304" pitchFamily="18" charset="0"/>
              </a:rPr>
              <a:t>, D. </a:t>
            </a:r>
            <a:r>
              <a:rPr lang="de-DE" sz="1200" dirty="0" err="1">
                <a:latin typeface="Times New Roman" panose="02020603050405020304" pitchFamily="18" charset="0"/>
                <a:cs typeface="Times New Roman" panose="02020603050405020304" pitchFamily="18" charset="0"/>
              </a:rPr>
              <a:t>and</a:t>
            </a:r>
            <a:r>
              <a:rPr lang="de-DE" sz="1200" dirty="0">
                <a:latin typeface="Times New Roman" panose="02020603050405020304" pitchFamily="18" charset="0"/>
                <a:cs typeface="Times New Roman" panose="02020603050405020304" pitchFamily="18" charset="0"/>
              </a:rPr>
              <a:t> </a:t>
            </a:r>
            <a:r>
              <a:rPr lang="de-DE" sz="1200" dirty="0" err="1">
                <a:latin typeface="Times New Roman" panose="02020603050405020304" pitchFamily="18" charset="0"/>
                <a:cs typeface="Times New Roman" panose="02020603050405020304" pitchFamily="18" charset="0"/>
              </a:rPr>
              <a:t>Mlodkowski</a:t>
            </a:r>
            <a:r>
              <a:rPr lang="de-DE" sz="1200" dirty="0">
                <a:latin typeface="Times New Roman" panose="02020603050405020304" pitchFamily="18" charset="0"/>
                <a:cs typeface="Times New Roman" panose="02020603050405020304" pitchFamily="18" charset="0"/>
              </a:rPr>
              <a:t>, P. (2012) </a:t>
            </a:r>
            <a:r>
              <a:rPr lang="en-US" sz="1200" dirty="0">
                <a:latin typeface="Times New Roman" panose="02020603050405020304" pitchFamily="18" charset="0"/>
                <a:cs typeface="Times New Roman" panose="02020603050405020304" pitchFamily="18" charset="0"/>
              </a:rPr>
              <a:t>The Role of Transactions Costs in Economic Growth, The International Journal of Economic Policy Studies, </a:t>
            </a:r>
            <a:r>
              <a:rPr lang="fr-FR" sz="1200" dirty="0">
                <a:latin typeface="Times New Roman" panose="02020603050405020304" pitchFamily="18" charset="0"/>
                <a:cs typeface="Times New Roman" panose="02020603050405020304" pitchFamily="18" charset="0"/>
              </a:rPr>
              <a:t>Volume 7, Article 3</a:t>
            </a:r>
          </a:p>
          <a:p>
            <a:r>
              <a:rPr lang="fr-FR" sz="1200" dirty="0">
                <a:latin typeface="Times New Roman" panose="02020603050405020304" pitchFamily="18" charset="0"/>
                <a:cs typeface="Times New Roman" panose="02020603050405020304" pitchFamily="18" charset="0"/>
              </a:rPr>
              <a:t>2)</a:t>
            </a:r>
            <a:r>
              <a:rPr lang="de-DE" sz="1200" dirty="0">
                <a:latin typeface="Times New Roman" panose="02020603050405020304" pitchFamily="18" charset="0"/>
                <a:cs typeface="Times New Roman" panose="02020603050405020304" pitchFamily="18" charset="0"/>
              </a:rPr>
              <a:t> Seidel, F. (1971) Das Armutsproblem im deutschen </a:t>
            </a:r>
            <a:r>
              <a:rPr lang="de-DE" sz="1200" dirty="0" err="1">
                <a:latin typeface="Times New Roman" panose="02020603050405020304" pitchFamily="18" charset="0"/>
                <a:cs typeface="Times New Roman" panose="02020603050405020304" pitchFamily="18" charset="0"/>
              </a:rPr>
              <a:t>Vormarz</a:t>
            </a:r>
            <a:r>
              <a:rPr lang="de-DE" sz="1200" dirty="0">
                <a:latin typeface="Times New Roman" panose="02020603050405020304" pitchFamily="18" charset="0"/>
                <a:cs typeface="Times New Roman" panose="02020603050405020304" pitchFamily="18" charset="0"/>
              </a:rPr>
              <a:t> bei Friederich List. [in]: Kölner Vorträge zur Sozial- und Wirtschaftsgeschichte, Volume 13, Köln 1971</a:t>
            </a:r>
            <a:endParaRPr lang="fr-FR" sz="1200" dirty="0">
              <a:latin typeface="Times New Roman" panose="02020603050405020304" pitchFamily="18" charset="0"/>
              <a:cs typeface="Times New Roman" panose="02020603050405020304" pitchFamily="18" charset="0"/>
            </a:endParaRPr>
          </a:p>
          <a:p>
            <a:pPr marL="457200" indent="-457200">
              <a:buAutoNum type="arabicParenR"/>
            </a:pPr>
            <a:endParaRPr lang="de-DE" sz="2400" baseline="300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E1168058-E714-11B1-D65A-E2B249ACF200}"/>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69444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Transaktionskosten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004281" y="552450"/>
            <a:ext cx="4940878" cy="386716"/>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Studierende Deutschland (2017/2018)</a:t>
            </a:r>
          </a:p>
        </p:txBody>
      </p:sp>
      <p:sp>
        <p:nvSpPr>
          <p:cNvPr id="4" name="Textfeld 3">
            <a:extLst>
              <a:ext uri="{FF2B5EF4-FFF2-40B4-BE49-F238E27FC236}">
                <a16:creationId xmlns:a16="http://schemas.microsoft.com/office/drawing/2014/main" id="{AA15B691-283D-4341-8E52-EBA1542B1340}"/>
              </a:ext>
            </a:extLst>
          </p:cNvPr>
          <p:cNvSpPr txBox="1"/>
          <p:nvPr/>
        </p:nvSpPr>
        <p:spPr>
          <a:xfrm>
            <a:off x="0" y="6598592"/>
            <a:ext cx="3799261" cy="249884"/>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err="1">
                <a:latin typeface="Times New Roman" panose="02020603050405020304" pitchFamily="18" charset="0"/>
                <a:cs typeface="Times New Roman" panose="02020603050405020304" pitchFamily="18" charset="0"/>
              </a:rPr>
              <a:t>Destatis</a:t>
            </a:r>
            <a:endParaRPr lang="de-DE" sz="12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0" y="1053665"/>
            <a:ext cx="6949440" cy="5546188"/>
          </a:xfrm>
          <a:prstGeom prst="rect">
            <a:avLst/>
          </a:prstGeom>
        </p:spPr>
      </p:pic>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AA15B691-283D-4341-8E52-EBA1542B1340}"/>
                  </a:ext>
                </a:extLst>
              </p:cNvPr>
              <p:cNvSpPr txBox="1"/>
              <p:nvPr/>
            </p:nvSpPr>
            <p:spPr>
              <a:xfrm>
                <a:off x="6930391" y="666949"/>
                <a:ext cx="5198225" cy="2979500"/>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Das Verhältnis</a:t>
                </a:r>
              </a:p>
              <a:p>
                <a:pPr algn="ctr"/>
                <a:endParaRPr lang="de-DE" sz="2000" dirty="0">
                  <a:latin typeface="Times New Roman" panose="02020603050405020304" pitchFamily="18" charset="0"/>
                  <a:cs typeface="Times New Roman" panose="02020603050405020304" pitchFamily="18" charset="0"/>
                </a:endParaRPr>
              </a:p>
              <a:p>
                <a:pPr algn="ctr"/>
                <a14:m>
                  <m:oMathPara xmlns:m="http://schemas.openxmlformats.org/officeDocument/2006/math">
                    <m:oMathParaPr>
                      <m:jc m:val="centerGroup"/>
                    </m:oMathParaPr>
                    <m:oMath xmlns:m="http://schemas.openxmlformats.org/officeDocument/2006/math">
                      <m:f>
                        <m:fPr>
                          <m:ctrlPr>
                            <a:rPr lang="de-DE" sz="200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𝐵𝑊𝐿</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𝑊𝐼𝑊𝐼</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𝐽𝑢𝑟𝑎</m:t>
                          </m:r>
                        </m:num>
                        <m:den>
                          <m:r>
                            <a:rPr lang="de-DE" sz="2000" b="0" i="1" smtClean="0">
                              <a:latin typeface="Cambria Math" panose="02040503050406030204" pitchFamily="18" charset="0"/>
                              <a:cs typeface="Times New Roman" panose="02020603050405020304" pitchFamily="18" charset="0"/>
                            </a:rPr>
                            <m:t>𝐼𝑛𝑔𝑒𝑛𝑖𝑒𝑢𝑟</m:t>
                          </m:r>
                          <m:r>
                            <a:rPr lang="de-DE" sz="2000" b="0" i="1" smtClean="0">
                              <a:latin typeface="Cambria Math" panose="02040503050406030204" pitchFamily="18" charset="0"/>
                              <a:cs typeface="Times New Roman" panose="02020603050405020304" pitchFamily="18" charset="0"/>
                            </a:rPr>
                            <m:t>+</m:t>
                          </m:r>
                          <m:r>
                            <a:rPr lang="de-DE" sz="2000" b="0" i="1" smtClean="0">
                              <a:latin typeface="Cambria Math" panose="02040503050406030204" pitchFamily="18" charset="0"/>
                              <a:cs typeface="Times New Roman" panose="02020603050405020304" pitchFamily="18" charset="0"/>
                            </a:rPr>
                            <m:t>𝑁𝑎𝑡𝑢𝑟𝑤𝑖𝑠𝑠𝑒𝑛𝑠𝑐h𝑎𝑓𝑡</m:t>
                          </m:r>
                        </m:den>
                      </m:f>
                    </m:oMath>
                  </m:oMathPara>
                </a14:m>
                <a:endParaRPr lang="de-DE" sz="2000" dirty="0">
                  <a:latin typeface="Arial" panose="020B0604020202020204" pitchFamily="34" charset="0"/>
                  <a:cs typeface="Arial" panose="020B0604020202020204" pitchFamily="34" charset="0"/>
                </a:endParaRPr>
              </a:p>
              <a:p>
                <a:pPr algn="ctr"/>
                <a:endParaRPr lang="de-DE" sz="2000" dirty="0">
                  <a:latin typeface="Arial" panose="020B0604020202020204" pitchFamily="34" charset="0"/>
                  <a:cs typeface="Arial" panose="020B0604020202020204" pitchFamily="34" charset="0"/>
                </a:endParaRPr>
              </a:p>
              <a:p>
                <a:pPr algn="ctr"/>
                <a:r>
                  <a:rPr lang="de-DE" sz="2000" dirty="0">
                    <a:latin typeface="Arial" panose="020B0604020202020204" pitchFamily="34" charset="0"/>
                    <a:cs typeface="Arial" panose="020B0604020202020204" pitchFamily="34" charset="0"/>
                  </a:rPr>
                  <a:t>Liegt in Deutschland bei rund 1,1</a:t>
                </a:r>
              </a:p>
              <a:p>
                <a:pPr algn="ctr"/>
                <a:r>
                  <a:rPr lang="de-DE" sz="2000" dirty="0">
                    <a:latin typeface="Arial" panose="020B0604020202020204" pitchFamily="34" charset="0"/>
                    <a:cs typeface="Arial" panose="020B0604020202020204" pitchFamily="34" charset="0"/>
                  </a:rPr>
                  <a:t>und </a:t>
                </a:r>
              </a:p>
              <a:p>
                <a:pPr algn="ctr"/>
                <a:r>
                  <a:rPr lang="de-DE" sz="2000" dirty="0">
                    <a:latin typeface="Arial" panose="020B0604020202020204" pitchFamily="34" charset="0"/>
                    <a:cs typeface="Arial" panose="020B0604020202020204" pitchFamily="34" charset="0"/>
                  </a:rPr>
                  <a:t>in den USA bei rund 2,5</a:t>
                </a:r>
              </a:p>
              <a:p>
                <a:pPr algn="ctr"/>
                <a:endParaRPr lang="de-DE" sz="2400" dirty="0">
                  <a:latin typeface="Arial" panose="020B0604020202020204" pitchFamily="34" charset="0"/>
                  <a:cs typeface="Arial" panose="020B0604020202020204" pitchFamily="34" charset="0"/>
                </a:endParaRPr>
              </a:p>
            </p:txBody>
          </p:sp>
        </mc:Choice>
        <mc:Fallback xmlns="">
          <p:sp>
            <p:nvSpPr>
              <p:cNvPr id="6" name="Textfeld 5">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6930391" y="666949"/>
                <a:ext cx="5198225" cy="2979500"/>
              </a:xfrm>
              <a:prstGeom prst="rect">
                <a:avLst/>
              </a:prstGeom>
              <a:blipFill>
                <a:blip r:embed="rId3"/>
                <a:stretch>
                  <a:fillRect t="-1022"/>
                </a:stretch>
              </a:blipFill>
            </p:spPr>
            <p:txBody>
              <a:bodyPr/>
              <a:lstStyle/>
              <a:p>
                <a:r>
                  <a:rPr lang="de-DE">
                    <a:noFill/>
                  </a:rPr>
                  <a:t> </a:t>
                </a:r>
              </a:p>
            </p:txBody>
          </p:sp>
        </mc:Fallback>
      </mc:AlternateContent>
      <p:sp>
        <p:nvSpPr>
          <p:cNvPr id="7" name="Rechteck 6">
            <a:extLst>
              <a:ext uri="{FF2B5EF4-FFF2-40B4-BE49-F238E27FC236}">
                <a16:creationId xmlns:a16="http://schemas.microsoft.com/office/drawing/2014/main" id="{001A3B05-8F97-511A-5112-933636FDF7D7}"/>
              </a:ext>
            </a:extLst>
          </p:cNvPr>
          <p:cNvSpPr/>
          <p:nvPr/>
        </p:nvSpPr>
        <p:spPr>
          <a:xfrm>
            <a:off x="8692410" y="4197110"/>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91442F2E-90E2-6C85-89FC-FDA7ED692965}"/>
              </a:ext>
            </a:extLst>
          </p:cNvPr>
          <p:cNvSpPr txBox="1"/>
          <p:nvPr/>
        </p:nvSpPr>
        <p:spPr>
          <a:xfrm>
            <a:off x="4981994" y="2852920"/>
            <a:ext cx="3896794" cy="2862322"/>
          </a:xfrm>
          <a:prstGeom prst="rect">
            <a:avLst/>
          </a:prstGeom>
          <a:noFill/>
        </p:spPr>
        <p:txBody>
          <a:bodyPr wrap="square">
            <a:spAutoFit/>
          </a:bodyPr>
          <a:lstStyle/>
          <a:p>
            <a:r>
              <a:rPr lang="de-DE" sz="1800" dirty="0">
                <a:latin typeface="Arial" panose="020B0604020202020204" pitchFamily="34" charset="0"/>
                <a:cs typeface="Arial" panose="020B0604020202020204" pitchFamily="34" charset="0"/>
              </a:rPr>
              <a:t>Geht man davon aus, dass die Arbeit von Betriebswirten und Juristen eher als Transaktionskosten verbucht werden, während dies bei Ingenieuren und Naturwissenschaftlern eher nicht der Fall sein wird, erscheinen Abschätzungen von Transaktionskosten in Höhe von 50% des BIP durchaus plausibel.</a:t>
            </a:r>
          </a:p>
        </p:txBody>
      </p:sp>
    </p:spTree>
    <p:extLst>
      <p:ext uri="{BB962C8B-B14F-4D97-AF65-F5344CB8AC3E}">
        <p14:creationId xmlns:p14="http://schemas.microsoft.com/office/powerpoint/2010/main" val="2432246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Beispiel</a:t>
            </a:r>
            <a:endParaRPr lang="en-US" sz="2903" dirty="0">
              <a:solidFill>
                <a:sysClr val="windowText" lastClr="000000"/>
              </a:solidFill>
            </a:endParaRPr>
          </a:p>
        </p:txBody>
      </p:sp>
      <p:sp>
        <p:nvSpPr>
          <p:cNvPr id="3" name="Textfeld 2"/>
          <p:cNvSpPr txBox="1"/>
          <p:nvPr/>
        </p:nvSpPr>
        <p:spPr>
          <a:xfrm>
            <a:off x="955796" y="650592"/>
            <a:ext cx="6760443" cy="653244"/>
          </a:xfrm>
          <a:prstGeom prst="rect">
            <a:avLst/>
          </a:prstGeom>
          <a:noFill/>
        </p:spPr>
        <p:txBody>
          <a:bodyPr wrap="square" rtlCol="0">
            <a:noAutofit/>
          </a:bodyPr>
          <a:lstStyle/>
          <a:p>
            <a:r>
              <a:rPr lang="de-DE" sz="2903" dirty="0"/>
              <a:t>[12; 8, 5, 5, 4].</a:t>
            </a:r>
          </a:p>
        </p:txBody>
      </p:sp>
      <p:graphicFrame>
        <p:nvGraphicFramePr>
          <p:cNvPr id="9" name="Tabelle 8"/>
          <p:cNvGraphicFramePr>
            <a:graphicFrameLocks noGrp="1"/>
          </p:cNvGraphicFramePr>
          <p:nvPr>
            <p:extLst>
              <p:ext uri="{D42A27DB-BD31-4B8C-83A1-F6EECF244321}">
                <p14:modId xmlns:p14="http://schemas.microsoft.com/office/powerpoint/2010/main" val="4056203242"/>
              </p:ext>
            </p:extLst>
          </p:nvPr>
        </p:nvGraphicFramePr>
        <p:xfrm>
          <a:off x="1374581" y="1303836"/>
          <a:ext cx="6555396" cy="1691936"/>
        </p:xfrm>
        <a:graphic>
          <a:graphicData uri="http://schemas.openxmlformats.org/drawingml/2006/table">
            <a:tbl>
              <a:tblPr firstRow="1" bandRow="1">
                <a:tableStyleId>{5940675A-B579-460E-94D1-54222C63F5DA}</a:tableStyleId>
              </a:tblPr>
              <a:tblGrid>
                <a:gridCol w="2185132">
                  <a:extLst>
                    <a:ext uri="{9D8B030D-6E8A-4147-A177-3AD203B41FA5}">
                      <a16:colId xmlns:a16="http://schemas.microsoft.com/office/drawing/2014/main" val="20000"/>
                    </a:ext>
                  </a:extLst>
                </a:gridCol>
                <a:gridCol w="2185132">
                  <a:extLst>
                    <a:ext uri="{9D8B030D-6E8A-4147-A177-3AD203B41FA5}">
                      <a16:colId xmlns:a16="http://schemas.microsoft.com/office/drawing/2014/main" val="20001"/>
                    </a:ext>
                  </a:extLst>
                </a:gridCol>
                <a:gridCol w="2185132">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Gewinnkoalition</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Gewicht</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Spieler</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2767051839"/>
              </p:ext>
            </p:extLst>
          </p:nvPr>
        </p:nvGraphicFramePr>
        <p:xfrm>
          <a:off x="879025" y="3413850"/>
          <a:ext cx="7600584" cy="1691936"/>
        </p:xfrm>
        <a:graphic>
          <a:graphicData uri="http://schemas.openxmlformats.org/drawingml/2006/table">
            <a:tbl>
              <a:tblPr firstRow="1" bandRow="1">
                <a:tableStyleId>{5940675A-B579-460E-94D1-54222C63F5DA}</a:tableStyleId>
              </a:tblPr>
              <a:tblGrid>
                <a:gridCol w="2533528">
                  <a:extLst>
                    <a:ext uri="{9D8B030D-6E8A-4147-A177-3AD203B41FA5}">
                      <a16:colId xmlns:a16="http://schemas.microsoft.com/office/drawing/2014/main" val="20000"/>
                    </a:ext>
                  </a:extLst>
                </a:gridCol>
                <a:gridCol w="2533528">
                  <a:extLst>
                    <a:ext uri="{9D8B030D-6E8A-4147-A177-3AD203B41FA5}">
                      <a16:colId xmlns:a16="http://schemas.microsoft.com/office/drawing/2014/main" val="20001"/>
                    </a:ext>
                  </a:extLst>
                </a:gridCol>
                <a:gridCol w="2533528">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Spieler</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Wert</a:t>
                      </a:r>
                      <a:endParaRPr lang="de-DE" sz="2200" dirty="0"/>
                    </a:p>
                  </a:txBody>
                  <a:tcPr marL="82953" marR="82953" marT="41476" marB="41476"/>
                </a:tc>
                <a:tc>
                  <a:txBody>
                    <a:bodyPr/>
                    <a:lstStyle/>
                    <a:p>
                      <a:pPr algn="ctr"/>
                      <a:r>
                        <a:rPr lang="de-DE" sz="2200" dirty="0" err="1"/>
                        <a:t>Banzhaf</a:t>
                      </a:r>
                      <a:r>
                        <a:rPr lang="de-DE" sz="2200" baseline="0" dirty="0"/>
                        <a:t> Wert</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7" name="Rechteck 6">
            <a:extLst>
              <a:ext uri="{FF2B5EF4-FFF2-40B4-BE49-F238E27FC236}">
                <a16:creationId xmlns:a16="http://schemas.microsoft.com/office/drawing/2014/main" id="{81B7AE16-21C6-1784-72DE-0CEC1F982C0B}"/>
              </a:ext>
            </a:extLst>
          </p:cNvPr>
          <p:cNvSpPr/>
          <p:nvPr/>
        </p:nvSpPr>
        <p:spPr>
          <a:xfrm>
            <a:off x="8719422" y="4236868"/>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02303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30086" y="79513"/>
            <a:ext cx="7598011" cy="411800"/>
          </a:xfrm>
          <a:prstGeom prst="rect">
            <a:avLst/>
          </a:prstGeom>
          <a:noFill/>
          <a:ln>
            <a:noFill/>
          </a:ln>
        </p:spPr>
        <p:txBody>
          <a:bodyPr lIns="81646" tIns="40823" rIns="81646" bIns="40823" anchor="ctr" anchorCtr="1"/>
          <a:lstStyle/>
          <a:p>
            <a:r>
              <a:rPr lang="en-US" sz="2903" b="1" dirty="0">
                <a:solidFill>
                  <a:sysClr val="windowText" lastClr="000000"/>
                </a:solidFill>
              </a:rPr>
              <a:t>Der Shapley-</a:t>
            </a:r>
            <a:r>
              <a:rPr lang="en-US" sz="2903" b="1" dirty="0" err="1">
                <a:solidFill>
                  <a:sysClr val="windowText" lastClr="000000"/>
                </a:solidFill>
              </a:rPr>
              <a:t>Shubik</a:t>
            </a:r>
            <a:r>
              <a:rPr lang="en-US" sz="2903" b="1" dirty="0">
                <a:solidFill>
                  <a:sysClr val="windowText" lastClr="000000"/>
                </a:solidFill>
              </a:rPr>
              <a:t>-Power-Index</a:t>
            </a:r>
            <a:endParaRPr lang="en-US" sz="2903" dirty="0">
              <a:solidFill>
                <a:sysClr val="windowText" lastClr="000000"/>
              </a:solidFill>
            </a:endParaRPr>
          </a:p>
        </p:txBody>
      </p:sp>
      <p:sp>
        <p:nvSpPr>
          <p:cNvPr id="3" name="Textfeld 2"/>
          <p:cNvSpPr txBox="1"/>
          <p:nvPr/>
        </p:nvSpPr>
        <p:spPr>
          <a:xfrm>
            <a:off x="275791" y="386534"/>
            <a:ext cx="11243662" cy="5155724"/>
          </a:xfrm>
          <a:prstGeom prst="rect">
            <a:avLst/>
          </a:prstGeom>
          <a:noFill/>
        </p:spPr>
        <p:txBody>
          <a:bodyPr wrap="square" rtlCol="0">
            <a:noAutofit/>
          </a:bodyPr>
          <a:lstStyle/>
          <a:p>
            <a:pPr marL="414772" indent="-414772">
              <a:buFont typeface="Arial" panose="020B0604020202020204" pitchFamily="34" charset="0"/>
              <a:buChar char="•"/>
            </a:pPr>
            <a:r>
              <a:rPr lang="en-US" altLang="de-DE" sz="2903" dirty="0" err="1"/>
              <a:t>Ein</a:t>
            </a:r>
            <a:r>
              <a:rPr lang="en-US" altLang="de-DE" sz="2903" dirty="0"/>
              <a:t> </a:t>
            </a:r>
            <a:r>
              <a:rPr lang="en-US" altLang="de-DE" sz="2903" dirty="0" err="1"/>
              <a:t>dem</a:t>
            </a:r>
            <a:r>
              <a:rPr lang="en-US" altLang="de-DE" sz="2903" dirty="0"/>
              <a:t> Banzhaf Wert </a:t>
            </a:r>
            <a:r>
              <a:rPr lang="en-US" altLang="de-DE" sz="2903" dirty="0" err="1"/>
              <a:t>vergleichbares</a:t>
            </a:r>
            <a:r>
              <a:rPr lang="en-US" altLang="de-DE" sz="2903" dirty="0"/>
              <a:t> </a:t>
            </a:r>
            <a:r>
              <a:rPr lang="en-US" altLang="de-DE" sz="2903" dirty="0" err="1"/>
              <a:t>Konzept</a:t>
            </a:r>
            <a:r>
              <a:rPr lang="en-US" altLang="de-DE" sz="2903" dirty="0"/>
              <a:t> </a:t>
            </a:r>
            <a:r>
              <a:rPr lang="en-US" altLang="de-DE" sz="2903" dirty="0" err="1"/>
              <a:t>ist</a:t>
            </a:r>
            <a:r>
              <a:rPr lang="en-US" altLang="de-DE" sz="2903" dirty="0"/>
              <a:t> der </a:t>
            </a:r>
            <a:r>
              <a:rPr lang="en-US" altLang="de-DE" sz="2903" dirty="0" err="1"/>
              <a:t>Algorithmus</a:t>
            </a:r>
            <a:r>
              <a:rPr lang="en-US" altLang="de-DE" sz="2903" dirty="0"/>
              <a:t> in </a:t>
            </a:r>
            <a:r>
              <a:rPr lang="en-US" altLang="de-DE" sz="2903" dirty="0" err="1"/>
              <a:t>jeder</a:t>
            </a:r>
            <a:r>
              <a:rPr lang="en-US" altLang="de-DE" sz="2903" dirty="0"/>
              <a:t> Permutation von </a:t>
            </a:r>
            <a:r>
              <a:rPr lang="en-US" altLang="de-DE" sz="2903" dirty="0" err="1"/>
              <a:t>möglichen</a:t>
            </a:r>
            <a:r>
              <a:rPr lang="en-US" altLang="de-DE" sz="2903" dirty="0"/>
              <a:t> </a:t>
            </a:r>
            <a:r>
              <a:rPr lang="en-US" altLang="de-DE" sz="2903" dirty="0" err="1"/>
              <a:t>Abstimmungen</a:t>
            </a:r>
            <a:r>
              <a:rPr lang="en-US" altLang="de-DE" sz="2903" dirty="0"/>
              <a:t> </a:t>
            </a:r>
            <a:r>
              <a:rPr lang="en-US" altLang="de-DE" sz="2903" dirty="0" err="1"/>
              <a:t>zu</a:t>
            </a:r>
            <a:r>
              <a:rPr lang="en-US" altLang="de-DE" sz="2903" dirty="0"/>
              <a:t> </a:t>
            </a:r>
            <a:r>
              <a:rPr lang="en-US" altLang="de-DE" sz="2903" dirty="0" err="1"/>
              <a:t>bestimmen</a:t>
            </a:r>
            <a:r>
              <a:rPr lang="en-US" altLang="de-DE" sz="2903" dirty="0"/>
              <a:t>, </a:t>
            </a:r>
            <a:r>
              <a:rPr lang="en-US" altLang="de-DE" sz="2903" dirty="0" err="1"/>
              <a:t>ob</a:t>
            </a:r>
            <a:r>
              <a:rPr lang="en-US" altLang="de-DE" sz="2903" dirty="0"/>
              <a:t> </a:t>
            </a:r>
            <a:r>
              <a:rPr lang="en-US" altLang="de-DE" sz="2903" dirty="0" err="1"/>
              <a:t>ein</a:t>
            </a:r>
            <a:r>
              <a:rPr lang="en-US" altLang="de-DE" sz="2903" dirty="0"/>
              <a:t> </a:t>
            </a:r>
            <a:r>
              <a:rPr lang="en-US" altLang="de-DE" sz="2903" dirty="0" err="1"/>
              <a:t>Spieler</a:t>
            </a:r>
            <a:r>
              <a:rPr lang="en-US" altLang="de-DE" sz="2903" dirty="0"/>
              <a:t> </a:t>
            </a:r>
            <a:r>
              <a:rPr lang="en-US" altLang="de-DE" sz="2903" dirty="0" err="1"/>
              <a:t>ausschlaggebend</a:t>
            </a:r>
            <a:r>
              <a:rPr lang="en-US" altLang="de-DE" sz="2903" dirty="0"/>
              <a:t> </a:t>
            </a:r>
            <a:r>
              <a:rPr lang="en-US" altLang="de-DE" sz="2903" dirty="0" err="1"/>
              <a:t>ist</a:t>
            </a:r>
            <a:endParaRPr lang="en-US" altLang="de-DE" sz="2903" b="1" dirty="0"/>
          </a:p>
          <a:p>
            <a:pPr marL="414772" indent="-414772">
              <a:buFont typeface="Arial" panose="020B0604020202020204" pitchFamily="34" charset="0"/>
              <a:buChar char="•"/>
            </a:pPr>
            <a:endParaRPr lang="en-US" altLang="de-DE" sz="2903" b="1" dirty="0"/>
          </a:p>
          <a:p>
            <a:pPr marL="871972" lvl="1" indent="-414772">
              <a:buFont typeface="Arial" panose="020B0604020202020204" pitchFamily="34" charset="0"/>
              <a:buChar char="•"/>
            </a:pPr>
            <a:r>
              <a:rPr lang="en-US" altLang="de-DE" sz="2400" dirty="0"/>
              <a:t>Dies </a:t>
            </a:r>
            <a:r>
              <a:rPr lang="en-US" altLang="de-DE" sz="2400" dirty="0" err="1"/>
              <a:t>wird</a:t>
            </a:r>
            <a:r>
              <a:rPr lang="en-US" altLang="de-DE" sz="2400" dirty="0"/>
              <a:t> </a:t>
            </a:r>
            <a:r>
              <a:rPr lang="en-US" altLang="de-DE" sz="2400" dirty="0" err="1"/>
              <a:t>bspw</a:t>
            </a:r>
            <a:r>
              <a:rPr lang="en-US" altLang="de-DE" sz="2400" dirty="0"/>
              <a:t>. </a:t>
            </a:r>
            <a:r>
              <a:rPr lang="en-US" altLang="de-DE" sz="2400" dirty="0" err="1"/>
              <a:t>im</a:t>
            </a:r>
            <a:r>
              <a:rPr lang="en-US" altLang="de-DE" sz="2400" dirty="0"/>
              <a:t> </a:t>
            </a:r>
            <a:r>
              <a:rPr lang="en-US" altLang="de-DE" sz="2400" dirty="0" err="1"/>
              <a:t>Risikomanagement</a:t>
            </a:r>
            <a:r>
              <a:rPr lang="en-US" altLang="de-DE" sz="2400" dirty="0"/>
              <a:t> von </a:t>
            </a:r>
            <a:r>
              <a:rPr lang="en-US" altLang="de-DE" sz="2400" dirty="0" err="1"/>
              <a:t>großen</a:t>
            </a:r>
            <a:r>
              <a:rPr lang="en-US" altLang="de-DE" sz="2400" dirty="0"/>
              <a:t> </a:t>
            </a:r>
            <a:r>
              <a:rPr lang="en-US" altLang="de-DE" sz="2400" dirty="0" err="1"/>
              <a:t>Unternehmen</a:t>
            </a:r>
            <a:r>
              <a:rPr lang="en-US" altLang="de-DE" sz="2400" dirty="0"/>
              <a:t> </a:t>
            </a:r>
            <a:r>
              <a:rPr lang="en-US" altLang="de-DE" sz="2400" dirty="0" err="1"/>
              <a:t>verwendet</a:t>
            </a:r>
            <a:r>
              <a:rPr lang="en-US" altLang="de-DE" sz="2400" dirty="0"/>
              <a:t>. </a:t>
            </a:r>
            <a:r>
              <a:rPr lang="en-US" altLang="de-DE" sz="2400" dirty="0" err="1"/>
              <a:t>Dadurch</a:t>
            </a:r>
            <a:r>
              <a:rPr lang="en-US" altLang="de-DE" sz="2400" dirty="0"/>
              <a:t> </a:t>
            </a:r>
            <a:r>
              <a:rPr lang="en-US" altLang="de-DE" sz="2400" dirty="0" err="1"/>
              <a:t>können</a:t>
            </a:r>
            <a:r>
              <a:rPr lang="en-US" altLang="de-DE" sz="2400" dirty="0"/>
              <a:t> </a:t>
            </a:r>
            <a:r>
              <a:rPr lang="en-US" altLang="de-DE" sz="2400" dirty="0" err="1"/>
              <a:t>Abteilungen</a:t>
            </a:r>
            <a:r>
              <a:rPr lang="en-US" altLang="de-DE" sz="2400" dirty="0"/>
              <a:t> </a:t>
            </a:r>
            <a:r>
              <a:rPr lang="en-US" altLang="de-DE" sz="2400" dirty="0" err="1"/>
              <a:t>identifiziert</a:t>
            </a:r>
            <a:r>
              <a:rPr lang="en-US" altLang="de-DE" sz="2400" dirty="0"/>
              <a:t> </a:t>
            </a:r>
            <a:r>
              <a:rPr lang="en-US" altLang="de-DE" sz="2400" dirty="0" err="1"/>
              <a:t>werden</a:t>
            </a:r>
            <a:r>
              <a:rPr lang="en-US" altLang="de-DE" sz="2400" dirty="0"/>
              <a:t>, die </a:t>
            </a:r>
            <a:r>
              <a:rPr lang="en-US" altLang="de-DE" sz="2400" dirty="0" err="1"/>
              <a:t>vordergründig</a:t>
            </a:r>
            <a:r>
              <a:rPr lang="en-US" altLang="de-DE" sz="2400" dirty="0"/>
              <a:t> </a:t>
            </a:r>
            <a:r>
              <a:rPr lang="en-US" altLang="de-DE" sz="2400" dirty="0" err="1"/>
              <a:t>nur</a:t>
            </a:r>
            <a:r>
              <a:rPr lang="en-US" altLang="de-DE" sz="2400" dirty="0"/>
              <a:t> </a:t>
            </a:r>
            <a:r>
              <a:rPr lang="en-US" altLang="de-DE" sz="2400" dirty="0" err="1"/>
              <a:t>wenig</a:t>
            </a:r>
            <a:r>
              <a:rPr lang="en-US" altLang="de-DE" sz="2400" dirty="0"/>
              <a:t> </a:t>
            </a:r>
            <a:r>
              <a:rPr lang="en-US" altLang="de-DE" sz="2400" dirty="0" err="1"/>
              <a:t>zum</a:t>
            </a:r>
            <a:r>
              <a:rPr lang="en-US" altLang="de-DE" sz="2400" dirty="0"/>
              <a:t> ROI </a:t>
            </a:r>
            <a:r>
              <a:rPr lang="en-US" altLang="de-DE" sz="2400" dirty="0" err="1"/>
              <a:t>oder</a:t>
            </a:r>
            <a:r>
              <a:rPr lang="en-US" altLang="de-DE" sz="2400" dirty="0"/>
              <a:t> Cash-flow </a:t>
            </a:r>
            <a:r>
              <a:rPr lang="en-US" altLang="de-DE" sz="2400" dirty="0" err="1"/>
              <a:t>beitragen</a:t>
            </a:r>
            <a:r>
              <a:rPr lang="en-US" altLang="de-DE" sz="2400" dirty="0"/>
              <a:t>, die </a:t>
            </a:r>
            <a:r>
              <a:rPr lang="en-US" altLang="de-DE" sz="2400" dirty="0" err="1"/>
              <a:t>aber</a:t>
            </a:r>
            <a:r>
              <a:rPr lang="en-US" altLang="de-DE" sz="2400" dirty="0"/>
              <a:t> </a:t>
            </a:r>
            <a:r>
              <a:rPr lang="en-US" altLang="de-DE" sz="2400" dirty="0" err="1"/>
              <a:t>unternehmensintern</a:t>
            </a:r>
            <a:r>
              <a:rPr lang="en-US" altLang="de-DE" sz="2400" dirty="0"/>
              <a:t> </a:t>
            </a:r>
            <a:r>
              <a:rPr lang="en-US" altLang="de-DE" sz="2400" dirty="0" err="1"/>
              <a:t>eine</a:t>
            </a:r>
            <a:r>
              <a:rPr lang="en-US" altLang="de-DE" sz="2400" dirty="0"/>
              <a:t> </a:t>
            </a:r>
            <a:r>
              <a:rPr lang="en-US" altLang="de-DE" sz="2400" dirty="0" err="1"/>
              <a:t>wichtige</a:t>
            </a:r>
            <a:r>
              <a:rPr lang="en-US" altLang="de-DE" sz="2400" dirty="0"/>
              <a:t> </a:t>
            </a:r>
            <a:r>
              <a:rPr lang="en-US" altLang="de-DE" sz="2400" dirty="0" err="1"/>
              <a:t>Schnittstellenfunktion</a:t>
            </a:r>
            <a:r>
              <a:rPr lang="en-US" altLang="de-DE" sz="2400" dirty="0"/>
              <a:t> </a:t>
            </a:r>
            <a:r>
              <a:rPr lang="en-US" altLang="de-DE" sz="2400" dirty="0" err="1"/>
              <a:t>ausfüllen</a:t>
            </a:r>
            <a:r>
              <a:rPr lang="en-US" altLang="de-DE" sz="2400" dirty="0"/>
              <a:t> und </a:t>
            </a:r>
            <a:r>
              <a:rPr lang="en-US" altLang="de-DE" sz="2400" dirty="0" err="1"/>
              <a:t>bei</a:t>
            </a:r>
            <a:r>
              <a:rPr lang="en-US" altLang="de-DE" sz="2400" dirty="0"/>
              <a:t> </a:t>
            </a:r>
            <a:r>
              <a:rPr lang="en-US" altLang="de-DE" sz="2400" dirty="0" err="1"/>
              <a:t>deren</a:t>
            </a:r>
            <a:r>
              <a:rPr lang="en-US" altLang="de-DE" sz="2400" dirty="0"/>
              <a:t> </a:t>
            </a:r>
            <a:r>
              <a:rPr lang="en-US" altLang="de-DE" sz="2400" dirty="0" err="1"/>
              <a:t>Wegfall</a:t>
            </a:r>
            <a:r>
              <a:rPr lang="en-US" altLang="de-DE" sz="2400" dirty="0"/>
              <a:t> </a:t>
            </a:r>
            <a:r>
              <a:rPr lang="en-US" altLang="de-DE" sz="2400" dirty="0" err="1"/>
              <a:t>oder</a:t>
            </a:r>
            <a:r>
              <a:rPr lang="en-US" altLang="de-DE" sz="2400" dirty="0"/>
              <a:t> Outsourcing die </a:t>
            </a:r>
            <a:r>
              <a:rPr lang="en-US" altLang="de-DE" sz="2400" dirty="0" err="1"/>
              <a:t>Netzwerstruktur</a:t>
            </a:r>
            <a:r>
              <a:rPr lang="en-US" altLang="de-DE" sz="2400" dirty="0"/>
              <a:t> </a:t>
            </a:r>
            <a:r>
              <a:rPr lang="en-US" altLang="de-DE" sz="2400" dirty="0" err="1"/>
              <a:t>eines</a:t>
            </a:r>
            <a:r>
              <a:rPr lang="en-US" altLang="de-DE" sz="2400" dirty="0"/>
              <a:t> </a:t>
            </a:r>
            <a:r>
              <a:rPr lang="en-US" altLang="de-DE" sz="2400" dirty="0" err="1"/>
              <a:t>Unternehmens</a:t>
            </a:r>
            <a:r>
              <a:rPr lang="en-US" altLang="de-DE" sz="2400" dirty="0"/>
              <a:t> stark </a:t>
            </a:r>
            <a:r>
              <a:rPr lang="en-US" altLang="de-DE" sz="2400" dirty="0" err="1"/>
              <a:t>beeinträchtig</a:t>
            </a:r>
            <a:r>
              <a:rPr lang="en-US" altLang="de-DE" sz="2400" dirty="0"/>
              <a:t> </a:t>
            </a:r>
            <a:r>
              <a:rPr lang="en-US" altLang="de-DE" sz="2400" dirty="0" err="1"/>
              <a:t>wird</a:t>
            </a:r>
            <a:r>
              <a:rPr lang="en-US" altLang="de-DE" sz="2400" dirty="0"/>
              <a:t>.</a:t>
            </a:r>
          </a:p>
          <a:p>
            <a:pPr marL="871972" lvl="1" indent="-414772">
              <a:buFont typeface="Arial" panose="020B0604020202020204" pitchFamily="34" charset="0"/>
              <a:buChar char="•"/>
            </a:pPr>
            <a:endParaRPr lang="en-US" altLang="de-DE" sz="2400" dirty="0"/>
          </a:p>
          <a:p>
            <a:pPr marL="871972" lvl="1" indent="-414772">
              <a:buFont typeface="Arial" panose="020B0604020202020204" pitchFamily="34" charset="0"/>
              <a:buChar char="•"/>
            </a:pPr>
            <a:r>
              <a:rPr lang="en-US" altLang="de-DE" sz="2400" dirty="0" err="1"/>
              <a:t>Klassische</a:t>
            </a:r>
            <a:r>
              <a:rPr lang="en-US" altLang="de-DE" sz="2400" dirty="0"/>
              <a:t> </a:t>
            </a:r>
            <a:r>
              <a:rPr lang="en-US" altLang="de-DE" sz="2400" dirty="0" err="1"/>
              <a:t>Beispiele</a:t>
            </a:r>
            <a:r>
              <a:rPr lang="en-US" altLang="de-DE" sz="2400" dirty="0"/>
              <a:t> </a:t>
            </a:r>
            <a:r>
              <a:rPr lang="en-US" altLang="de-DE" sz="2400" dirty="0" err="1"/>
              <a:t>sind</a:t>
            </a:r>
            <a:r>
              <a:rPr lang="en-US" altLang="de-DE" sz="2400" dirty="0"/>
              <a:t> </a:t>
            </a:r>
            <a:r>
              <a:rPr lang="en-US" altLang="de-DE" sz="2400" dirty="0" err="1"/>
              <a:t>dafür</a:t>
            </a:r>
            <a:r>
              <a:rPr lang="en-US" altLang="de-DE" sz="2400" dirty="0"/>
              <a:t> die </a:t>
            </a:r>
            <a:r>
              <a:rPr lang="en-US" altLang="de-DE" sz="2400" dirty="0" err="1"/>
              <a:t>früheren</a:t>
            </a:r>
            <a:r>
              <a:rPr lang="en-US" altLang="de-DE" sz="2400" dirty="0"/>
              <a:t> </a:t>
            </a:r>
            <a:r>
              <a:rPr lang="en-US" altLang="de-DE" sz="2400" dirty="0" err="1"/>
              <a:t>Hausmeister</a:t>
            </a:r>
            <a:endParaRPr lang="en-US" altLang="de-DE" sz="2400" dirty="0"/>
          </a:p>
          <a:p>
            <a:pPr lvl="1"/>
            <a:r>
              <a:rPr lang="en-US" altLang="de-DE" sz="2400" dirty="0"/>
              <a:t>	(neu-</a:t>
            </a:r>
            <a:r>
              <a:rPr lang="en-US" altLang="de-DE" sz="2400" dirty="0" err="1"/>
              <a:t>deutsch</a:t>
            </a:r>
            <a:r>
              <a:rPr lang="en-US" altLang="de-DE" sz="2400" dirty="0"/>
              <a:t> facility management) </a:t>
            </a:r>
            <a:r>
              <a:rPr lang="en-US" altLang="de-DE" sz="2400" dirty="0" err="1"/>
              <a:t>oder</a:t>
            </a:r>
            <a:r>
              <a:rPr lang="en-US" altLang="de-DE" sz="2400" dirty="0"/>
              <a:t> die IT-</a:t>
            </a:r>
            <a:r>
              <a:rPr lang="en-US" altLang="de-DE" sz="2400" dirty="0" err="1"/>
              <a:t>Abteilung</a:t>
            </a:r>
            <a:r>
              <a:rPr lang="en-US" altLang="de-DE" sz="2400" dirty="0"/>
              <a:t>.</a:t>
            </a:r>
          </a:p>
          <a:p>
            <a:endParaRPr lang="en-US" altLang="de-DE" sz="2903" dirty="0"/>
          </a:p>
          <a:p>
            <a:endParaRPr lang="en-US" altLang="de-DE" sz="2903" b="1" dirty="0"/>
          </a:p>
          <a:p>
            <a:endParaRPr lang="en-US" altLang="de-DE" sz="2903" dirty="0"/>
          </a:p>
        </p:txBody>
      </p:sp>
      <p:sp>
        <p:nvSpPr>
          <p:cNvPr id="4" name="Rechteck 3">
            <a:extLst>
              <a:ext uri="{FF2B5EF4-FFF2-40B4-BE49-F238E27FC236}">
                <a16:creationId xmlns:a16="http://schemas.microsoft.com/office/drawing/2014/main" id="{8F3C5334-9C46-3461-AFE1-A599061BF90C}"/>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11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48035" y="329372"/>
            <a:ext cx="8519678"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Abstimmungsmacht</a:t>
            </a:r>
            <a:r>
              <a:rPr lang="en-US" sz="2903" b="1" dirty="0">
                <a:solidFill>
                  <a:sysClr val="windowText" lastClr="000000"/>
                </a:solidFill>
              </a:rPr>
              <a:t> in der EU</a:t>
            </a:r>
            <a:endParaRPr lang="en-US" sz="2903" dirty="0">
              <a:solidFill>
                <a:sysClr val="windowText" lastClr="00000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686" y="2371202"/>
            <a:ext cx="8022986" cy="2939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3"/>
          <p:cNvSpPr txBox="1"/>
          <p:nvPr/>
        </p:nvSpPr>
        <p:spPr>
          <a:xfrm>
            <a:off x="2031832" y="5647939"/>
            <a:ext cx="1663917" cy="343620"/>
          </a:xfrm>
          <a:prstGeom prst="rect">
            <a:avLst/>
          </a:prstGeom>
          <a:noFill/>
        </p:spPr>
        <p:txBody>
          <a:bodyPr wrap="none" rtlCol="0">
            <a:spAutoFit/>
          </a:bodyPr>
          <a:lstStyle/>
          <a:p>
            <a:r>
              <a:rPr lang="de-DE" sz="1633" dirty="0"/>
              <a:t>(1) </a:t>
            </a:r>
            <a:r>
              <a:rPr lang="de-DE" sz="1633" dirty="0" err="1"/>
              <a:t>until</a:t>
            </a:r>
            <a:r>
              <a:rPr lang="de-DE" sz="1633" dirty="0"/>
              <a:t> 10/2014 </a:t>
            </a:r>
          </a:p>
        </p:txBody>
      </p:sp>
      <p:sp>
        <p:nvSpPr>
          <p:cNvPr id="5" name="TextShape 2"/>
          <p:cNvSpPr txBox="1"/>
          <p:nvPr/>
        </p:nvSpPr>
        <p:spPr>
          <a:xfrm>
            <a:off x="1752668" y="1443939"/>
            <a:ext cx="8519678"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Ministerrat</a:t>
            </a:r>
            <a:r>
              <a:rPr lang="en-US" sz="2903" b="1" dirty="0">
                <a:solidFill>
                  <a:sysClr val="windowText" lastClr="000000"/>
                </a:solidFill>
              </a:rPr>
              <a:t> – </a:t>
            </a:r>
            <a:r>
              <a:rPr lang="en-US" sz="2903" b="1" dirty="0" err="1">
                <a:solidFill>
                  <a:sysClr val="windowText" lastClr="000000"/>
                </a:solidFill>
              </a:rPr>
              <a:t>Entscheidungsregeln</a:t>
            </a:r>
            <a:r>
              <a:rPr lang="en-US" sz="2903" b="1" dirty="0">
                <a:solidFill>
                  <a:sysClr val="windowText" lastClr="000000"/>
                </a:solidFill>
              </a:rPr>
              <a:t> in der EU </a:t>
            </a:r>
            <a:r>
              <a:rPr lang="en-US" sz="2903" b="1" dirty="0" err="1">
                <a:solidFill>
                  <a:sysClr val="windowText" lastClr="000000"/>
                </a:solidFill>
              </a:rPr>
              <a:t>bis</a:t>
            </a:r>
            <a:r>
              <a:rPr lang="en-US" sz="2903" b="1" dirty="0">
                <a:solidFill>
                  <a:sysClr val="windowText" lastClr="000000"/>
                </a:solidFill>
              </a:rPr>
              <a:t> 2014</a:t>
            </a:r>
          </a:p>
          <a:p>
            <a:pPr algn="ctr"/>
            <a:r>
              <a:rPr lang="en-US" sz="2903" b="1" dirty="0" err="1">
                <a:solidFill>
                  <a:sysClr val="windowText" lastClr="000000"/>
                </a:solidFill>
              </a:rPr>
              <a:t>Qualifizierte</a:t>
            </a:r>
            <a:r>
              <a:rPr lang="en-US" sz="2903" b="1" dirty="0">
                <a:solidFill>
                  <a:sysClr val="windowText" lastClr="000000"/>
                </a:solidFill>
              </a:rPr>
              <a:t> </a:t>
            </a:r>
            <a:r>
              <a:rPr lang="en-US" sz="2903" b="1" dirty="0" err="1">
                <a:solidFill>
                  <a:sysClr val="windowText" lastClr="000000"/>
                </a:solidFill>
              </a:rPr>
              <a:t>Merheitsregel</a:t>
            </a:r>
            <a:r>
              <a:rPr lang="en-US" sz="2903" b="1" dirty="0">
                <a:solidFill>
                  <a:sysClr val="windowText" lastClr="000000"/>
                </a:solidFill>
              </a:rPr>
              <a:t> (QMV)</a:t>
            </a:r>
            <a:endParaRPr lang="en-US" sz="2903" dirty="0">
              <a:solidFill>
                <a:sysClr val="windowText" lastClr="000000"/>
              </a:solidFill>
            </a:endParaRPr>
          </a:p>
        </p:txBody>
      </p:sp>
      <p:sp>
        <p:nvSpPr>
          <p:cNvPr id="7" name="Rechteck 6">
            <a:extLst>
              <a:ext uri="{FF2B5EF4-FFF2-40B4-BE49-F238E27FC236}">
                <a16:creationId xmlns:a16="http://schemas.microsoft.com/office/drawing/2014/main" id="{7C94244C-1470-4B48-D390-5EC9C54B38C0}"/>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35463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619087"/>
            <a:ext cx="7598011"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Ministerrat</a:t>
            </a:r>
            <a:r>
              <a:rPr lang="en-US" sz="2903" b="1" dirty="0">
                <a:solidFill>
                  <a:sysClr val="windowText" lastClr="000000"/>
                </a:solidFill>
              </a:rPr>
              <a:t> – </a:t>
            </a:r>
            <a:r>
              <a:rPr lang="en-US" sz="2903" b="1" dirty="0" err="1">
                <a:solidFill>
                  <a:sysClr val="windowText" lastClr="000000"/>
                </a:solidFill>
              </a:rPr>
              <a:t>Aktuelle</a:t>
            </a:r>
            <a:r>
              <a:rPr lang="en-US" sz="2903" b="1" dirty="0">
                <a:solidFill>
                  <a:sysClr val="windowText" lastClr="000000"/>
                </a:solidFill>
              </a:rPr>
              <a:t> </a:t>
            </a:r>
            <a:r>
              <a:rPr lang="en-US" sz="2903" b="1" dirty="0" err="1">
                <a:solidFill>
                  <a:sysClr val="windowText" lastClr="000000"/>
                </a:solidFill>
              </a:rPr>
              <a:t>Entscheidungsregel</a:t>
            </a:r>
            <a:endParaRPr lang="en-US" sz="2903" b="1" dirty="0">
              <a:solidFill>
                <a:sysClr val="windowText" lastClr="000000"/>
              </a:solidFill>
            </a:endParaRPr>
          </a:p>
          <a:p>
            <a:pPr algn="ctr"/>
            <a:r>
              <a:rPr lang="en-US" sz="2903" b="1" dirty="0" err="1">
                <a:solidFill>
                  <a:sysClr val="windowText" lastClr="000000"/>
                </a:solidFill>
              </a:rPr>
              <a:t>Doppelte</a:t>
            </a:r>
            <a:r>
              <a:rPr lang="en-US" sz="2903" b="1" dirty="0">
                <a:solidFill>
                  <a:sysClr val="windowText" lastClr="000000"/>
                </a:solidFill>
              </a:rPr>
              <a:t> </a:t>
            </a:r>
            <a:r>
              <a:rPr lang="en-US" sz="2903" b="1" dirty="0" err="1">
                <a:solidFill>
                  <a:sysClr val="windowText" lastClr="000000"/>
                </a:solidFill>
              </a:rPr>
              <a:t>Mehrheitsregel</a:t>
            </a:r>
            <a:r>
              <a:rPr lang="en-US" sz="2903" b="1" dirty="0">
                <a:solidFill>
                  <a:sysClr val="windowText" lastClr="000000"/>
                </a:solidFill>
              </a:rPr>
              <a:t> (DMV) </a:t>
            </a:r>
            <a:endParaRPr lang="en-US" sz="2903" dirty="0">
              <a:solidFill>
                <a:sysClr val="windowText" lastClr="000000"/>
              </a:solidFill>
            </a:endParaRPr>
          </a:p>
        </p:txBody>
      </p:sp>
      <p:sp>
        <p:nvSpPr>
          <p:cNvPr id="3" name="Textfeld 2"/>
          <p:cNvSpPr txBox="1"/>
          <p:nvPr/>
        </p:nvSpPr>
        <p:spPr>
          <a:xfrm>
            <a:off x="610973" y="2727664"/>
            <a:ext cx="8088571" cy="2998529"/>
          </a:xfrm>
          <a:prstGeom prst="rect">
            <a:avLst/>
          </a:prstGeom>
          <a:noFill/>
        </p:spPr>
        <p:txBody>
          <a:bodyPr wrap="square" rtlCol="0">
            <a:noAutofit/>
          </a:bodyPr>
          <a:lstStyle/>
          <a:p>
            <a:r>
              <a:rPr lang="en-US" altLang="de-DE" sz="2177" dirty="0" err="1">
                <a:ea typeface="ＭＳ Ｐゴシック" pitchFamily="34" charset="-128"/>
              </a:rPr>
              <a:t>Ein</a:t>
            </a:r>
            <a:r>
              <a:rPr lang="en-US" altLang="de-DE" sz="2177" dirty="0">
                <a:ea typeface="ＭＳ Ｐゴシック" pitchFamily="34" charset="-128"/>
              </a:rPr>
              <a:t> </a:t>
            </a:r>
            <a:r>
              <a:rPr lang="en-US" altLang="de-DE" sz="2177" dirty="0" err="1">
                <a:ea typeface="ＭＳ Ｐゴシック" pitchFamily="34" charset="-128"/>
              </a:rPr>
              <a:t>Vorschlag</a:t>
            </a:r>
            <a:r>
              <a:rPr lang="en-US" altLang="de-DE" sz="2177" dirty="0">
                <a:ea typeface="ＭＳ Ｐゴシック" pitchFamily="34" charset="-128"/>
              </a:rPr>
              <a:t> </a:t>
            </a:r>
            <a:r>
              <a:rPr lang="en-US" altLang="de-DE" sz="2177" dirty="0" err="1">
                <a:ea typeface="ＭＳ Ｐゴシック" pitchFamily="34" charset="-128"/>
              </a:rPr>
              <a:t>wird</a:t>
            </a:r>
            <a:r>
              <a:rPr lang="en-US" altLang="de-DE" sz="2177" dirty="0">
                <a:ea typeface="ＭＳ Ｐゴシック" pitchFamily="34" charset="-128"/>
              </a:rPr>
              <a:t> </a:t>
            </a:r>
            <a:r>
              <a:rPr lang="en-US" altLang="de-DE" sz="2177" dirty="0" err="1">
                <a:ea typeface="ＭＳ Ｐゴシック" pitchFamily="34" charset="-128"/>
              </a:rPr>
              <a:t>angenommen</a:t>
            </a:r>
            <a:r>
              <a:rPr lang="en-US" altLang="de-DE" sz="2177" dirty="0">
                <a:ea typeface="ＭＳ Ｐゴシック" pitchFamily="34" charset="-128"/>
              </a:rPr>
              <a:t>, falls</a:t>
            </a:r>
          </a:p>
          <a:p>
            <a:endParaRPr lang="en-US" altLang="de-DE" sz="2177" dirty="0">
              <a:ea typeface="ＭＳ Ｐゴシック" pitchFamily="34" charset="-128"/>
            </a:endParaRPr>
          </a:p>
          <a:p>
            <a:pPr marL="414772" indent="-414772">
              <a:buFont typeface="Arial" panose="020B0604020202020204" pitchFamily="34" charset="0"/>
              <a:buChar char="•"/>
            </a:pPr>
            <a:r>
              <a:rPr lang="en-US" altLang="de-DE" sz="2177" dirty="0">
                <a:ea typeface="ＭＳ Ｐゴシック" pitchFamily="34" charset="-128"/>
              </a:rPr>
              <a:t>55% der </a:t>
            </a:r>
            <a:r>
              <a:rPr lang="en-US" altLang="de-DE" sz="2177" dirty="0" err="1">
                <a:ea typeface="ＭＳ Ｐゴシック" pitchFamily="34" charset="-128"/>
              </a:rPr>
              <a:t>Mitgliedsländer</a:t>
            </a:r>
            <a:r>
              <a:rPr lang="en-US" altLang="de-DE" sz="2177" dirty="0">
                <a:ea typeface="ＭＳ Ｐゴシック" pitchFamily="34" charset="-128"/>
              </a:rPr>
              <a:t> </a:t>
            </a:r>
            <a:r>
              <a:rPr lang="en-US" altLang="de-DE" sz="2177" dirty="0" err="1">
                <a:ea typeface="ＭＳ Ｐゴシック" pitchFamily="34" charset="-128"/>
              </a:rPr>
              <a:t>dafür</a:t>
            </a:r>
            <a:r>
              <a:rPr lang="en-US" altLang="de-DE" sz="2177" dirty="0">
                <a:ea typeface="ＭＳ Ｐゴシック" pitchFamily="34" charset="-128"/>
              </a:rPr>
              <a:t> </a:t>
            </a:r>
            <a:r>
              <a:rPr lang="en-US" altLang="de-DE" sz="2177" dirty="0" err="1">
                <a:ea typeface="ＭＳ Ｐゴシック" pitchFamily="34" charset="-128"/>
              </a:rPr>
              <a:t>abstimmen</a:t>
            </a:r>
            <a:r>
              <a:rPr lang="en-US" altLang="de-DE" sz="2177" dirty="0">
                <a:ea typeface="ＭＳ Ｐゴシック" pitchFamily="34" charset="-128"/>
              </a:rPr>
              <a:t> (16/28)</a:t>
            </a:r>
          </a:p>
          <a:p>
            <a:pPr marL="414772" indent="-414772">
              <a:buFont typeface="Arial" panose="020B0604020202020204" pitchFamily="34" charset="0"/>
              <a:buChar char="•"/>
            </a:pPr>
            <a:endParaRPr lang="en-US" altLang="de-DE" sz="2177" dirty="0">
              <a:ea typeface="ＭＳ Ｐゴシック" pitchFamily="34" charset="-128"/>
            </a:endParaRPr>
          </a:p>
          <a:p>
            <a:pPr marL="414772" indent="-414772">
              <a:buFont typeface="Arial" panose="020B0604020202020204" pitchFamily="34" charset="0"/>
              <a:buChar char="•"/>
            </a:pPr>
            <a:r>
              <a:rPr lang="en-US" altLang="de-DE" sz="2177" dirty="0">
                <a:ea typeface="ＭＳ Ｐゴシック" pitchFamily="34" charset="-128"/>
              </a:rPr>
              <a:t>Der </a:t>
            </a:r>
            <a:r>
              <a:rPr lang="en-US" altLang="de-DE" sz="2177" dirty="0" err="1">
                <a:ea typeface="ＭＳ Ｐゴシック" pitchFamily="34" charset="-128"/>
              </a:rPr>
              <a:t>Vorschlag</a:t>
            </a:r>
            <a:r>
              <a:rPr lang="en-US" altLang="de-DE" sz="2177" dirty="0">
                <a:ea typeface="ＭＳ Ｐゴシック" pitchFamily="34" charset="-128"/>
              </a:rPr>
              <a:t> muss von </a:t>
            </a:r>
            <a:r>
              <a:rPr lang="en-US" altLang="de-DE" sz="2177" dirty="0" err="1">
                <a:ea typeface="ＭＳ Ｐゴシック" pitchFamily="34" charset="-128"/>
              </a:rPr>
              <a:t>Staaten</a:t>
            </a:r>
            <a:r>
              <a:rPr lang="en-US" altLang="de-DE" sz="2177" dirty="0">
                <a:ea typeface="ＭＳ Ｐゴシック" pitchFamily="34" charset="-128"/>
              </a:rPr>
              <a:t> </a:t>
            </a:r>
            <a:r>
              <a:rPr lang="en-US" altLang="de-DE" sz="2177" dirty="0" err="1">
                <a:ea typeface="ＭＳ Ｐゴシック" pitchFamily="34" charset="-128"/>
              </a:rPr>
              <a:t>unterstützt</a:t>
            </a:r>
            <a:r>
              <a:rPr lang="en-US" altLang="de-DE" sz="2177" dirty="0">
                <a:ea typeface="ＭＳ Ｐゴシック" pitchFamily="34" charset="-128"/>
              </a:rPr>
              <a:t> </a:t>
            </a:r>
            <a:r>
              <a:rPr lang="en-US" altLang="de-DE" sz="2177" dirty="0" err="1">
                <a:ea typeface="ＭＳ Ｐゴシック" pitchFamily="34" charset="-128"/>
              </a:rPr>
              <a:t>werden</a:t>
            </a:r>
            <a:r>
              <a:rPr lang="en-US" altLang="de-DE" sz="2177" dirty="0">
                <a:ea typeface="ＭＳ Ｐゴシック" pitchFamily="34" charset="-128"/>
              </a:rPr>
              <a:t>, die </a:t>
            </a:r>
            <a:r>
              <a:rPr lang="en-US" altLang="de-DE" sz="2177" dirty="0" err="1">
                <a:ea typeface="ＭＳ Ｐゴシック" pitchFamily="34" charset="-128"/>
              </a:rPr>
              <a:t>zusammen</a:t>
            </a:r>
            <a:r>
              <a:rPr lang="en-US" altLang="de-DE" sz="2177" dirty="0">
                <a:ea typeface="ＭＳ Ｐゴシック" pitchFamily="34" charset="-128"/>
              </a:rPr>
              <a:t> </a:t>
            </a:r>
            <a:r>
              <a:rPr lang="en-US" altLang="de-DE" sz="2177" dirty="0" err="1">
                <a:ea typeface="ＭＳ Ｐゴシック" pitchFamily="34" charset="-128"/>
              </a:rPr>
              <a:t>mindestens</a:t>
            </a:r>
            <a:r>
              <a:rPr lang="en-US" altLang="de-DE" sz="2177" dirty="0">
                <a:ea typeface="ＭＳ Ｐゴシック" pitchFamily="34" charset="-128"/>
              </a:rPr>
              <a:t> 65% der </a:t>
            </a:r>
            <a:r>
              <a:rPr lang="en-US" altLang="de-DE" sz="2177" dirty="0" err="1">
                <a:ea typeface="ＭＳ Ｐゴシック" pitchFamily="34" charset="-128"/>
              </a:rPr>
              <a:t>Bevölkerung</a:t>
            </a:r>
            <a:r>
              <a:rPr lang="en-US" altLang="de-DE" sz="2177" dirty="0">
                <a:ea typeface="ＭＳ Ｐゴシック" pitchFamily="34" charset="-128"/>
              </a:rPr>
              <a:t> der EU </a:t>
            </a:r>
            <a:r>
              <a:rPr lang="en-US" altLang="de-DE" sz="2177" dirty="0" err="1">
                <a:ea typeface="ＭＳ Ｐゴシック" pitchFamily="34" charset="-128"/>
              </a:rPr>
              <a:t>ausmachen</a:t>
            </a:r>
            <a:endParaRPr lang="en-US" altLang="de-DE" sz="2177" dirty="0">
              <a:ea typeface="ＭＳ Ｐゴシック" pitchFamily="34" charset="-128"/>
            </a:endParaRPr>
          </a:p>
          <a:p>
            <a:pPr marL="414772" indent="-414772">
              <a:buFont typeface="Arial" panose="020B0604020202020204" pitchFamily="34" charset="0"/>
              <a:buChar char="•"/>
            </a:pPr>
            <a:endParaRPr lang="en-US" altLang="de-DE" sz="2177" dirty="0">
              <a:ea typeface="ＭＳ Ｐゴシック" pitchFamily="34" charset="-128"/>
            </a:endParaRPr>
          </a:p>
          <a:p>
            <a:endParaRPr lang="en-US" altLang="de-DE" sz="2177" dirty="0">
              <a:ea typeface="ＭＳ Ｐゴシック" pitchFamily="34" charset="-128"/>
            </a:endParaRPr>
          </a:p>
          <a:p>
            <a:endParaRPr lang="en-GB" altLang="de-DE" sz="2177" dirty="0">
              <a:ea typeface="ＭＳ Ｐゴシック" pitchFamily="34" charset="-128"/>
            </a:endParaRPr>
          </a:p>
        </p:txBody>
      </p:sp>
      <p:sp>
        <p:nvSpPr>
          <p:cNvPr id="4" name="TextShape 2"/>
          <p:cNvSpPr txBox="1"/>
          <p:nvPr/>
        </p:nvSpPr>
        <p:spPr>
          <a:xfrm>
            <a:off x="1648035" y="329372"/>
            <a:ext cx="8519678" cy="744941"/>
          </a:xfrm>
          <a:prstGeom prst="rect">
            <a:avLst/>
          </a:prstGeom>
          <a:noFill/>
          <a:ln>
            <a:noFill/>
          </a:ln>
        </p:spPr>
        <p:txBody>
          <a:bodyPr lIns="81646" tIns="40823" rIns="81646" bIns="40823" anchor="ctr" anchorCtr="1"/>
          <a:lstStyle/>
          <a:p>
            <a:pPr algn="ctr"/>
            <a:r>
              <a:rPr lang="en-US" sz="2903" b="1" dirty="0" err="1">
                <a:solidFill>
                  <a:sysClr val="windowText" lastClr="000000"/>
                </a:solidFill>
              </a:rPr>
              <a:t>Abstimmungsmacht</a:t>
            </a:r>
            <a:r>
              <a:rPr lang="en-US" sz="2903" b="1" dirty="0">
                <a:solidFill>
                  <a:sysClr val="windowText" lastClr="000000"/>
                </a:solidFill>
              </a:rPr>
              <a:t> in der EU</a:t>
            </a:r>
            <a:endParaRPr lang="en-US" sz="2903" dirty="0">
              <a:solidFill>
                <a:sysClr val="windowText" lastClr="000000"/>
              </a:solidFill>
            </a:endParaRPr>
          </a:p>
        </p:txBody>
      </p:sp>
      <p:sp>
        <p:nvSpPr>
          <p:cNvPr id="5" name="Rechteck 4">
            <a:extLst>
              <a:ext uri="{FF2B5EF4-FFF2-40B4-BE49-F238E27FC236}">
                <a16:creationId xmlns:a16="http://schemas.microsoft.com/office/drawing/2014/main" id="{B329747C-35E1-7ED5-9899-401760A96173}"/>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29909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a:solidFill>
                  <a:sysClr val="windowText" lastClr="000000"/>
                </a:solidFill>
              </a:rPr>
              <a:t>Banzhaf-Value</a:t>
            </a:r>
            <a:endParaRPr lang="en-US" sz="2903" dirty="0">
              <a:solidFill>
                <a:sysClr val="windowText" lastClr="000000"/>
              </a:solidFill>
            </a:endParaRPr>
          </a:p>
        </p:txBody>
      </p:sp>
      <p:sp>
        <p:nvSpPr>
          <p:cNvPr id="3" name="Textfeld 2"/>
          <p:cNvSpPr txBox="1"/>
          <p:nvPr/>
        </p:nvSpPr>
        <p:spPr>
          <a:xfrm>
            <a:off x="901583" y="6294209"/>
            <a:ext cx="4206747" cy="261297"/>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err="1">
                <a:ea typeface="ＭＳ Ｐゴシック" pitchFamily="34" charset="-128"/>
              </a:rPr>
              <a:t>Antonakakis</a:t>
            </a:r>
            <a:r>
              <a:rPr lang="en-GB" altLang="de-DE" sz="1089" dirty="0">
                <a:ea typeface="ＭＳ Ｐゴシック" pitchFamily="34" charset="-128"/>
              </a:rPr>
              <a:t>, </a:t>
            </a:r>
            <a:r>
              <a:rPr lang="en-GB" altLang="de-DE" sz="1089" dirty="0" err="1">
                <a:ea typeface="ＭＳ Ｐゴシック" pitchFamily="34" charset="-128"/>
              </a:rPr>
              <a:t>Badinger</a:t>
            </a:r>
            <a:r>
              <a:rPr lang="en-GB" altLang="de-DE" sz="1089" dirty="0">
                <a:ea typeface="ＭＳ Ｐゴシック" pitchFamily="34" charset="-128"/>
              </a:rPr>
              <a:t>, Reuter 2014 und </a:t>
            </a:r>
            <a:r>
              <a:rPr lang="en-GB" altLang="de-DE" sz="1089" dirty="0" err="1">
                <a:ea typeface="ＭＳ Ｐゴシック" pitchFamily="34" charset="-128"/>
              </a:rPr>
              <a:t>eigene</a:t>
            </a:r>
            <a:r>
              <a:rPr lang="en-GB" altLang="de-DE" sz="1089" dirty="0">
                <a:ea typeface="ＭＳ Ｐゴシック" pitchFamily="34" charset="-128"/>
              </a:rPr>
              <a:t> </a:t>
            </a:r>
            <a:r>
              <a:rPr lang="en-GB" altLang="de-DE" sz="1089" dirty="0" err="1">
                <a:ea typeface="ＭＳ Ｐゴシック" pitchFamily="34" charset="-128"/>
              </a:rPr>
              <a:t>Berechnungen</a:t>
            </a:r>
            <a:endParaRPr lang="en-GB" altLang="de-DE" sz="1089" dirty="0">
              <a:ea typeface="ＭＳ Ｐゴシック" pitchFamily="34" charset="-128"/>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273" y="685448"/>
            <a:ext cx="8295271" cy="4988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8AB9714D-694D-CA88-7995-D13E34DD301E}"/>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37689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a:solidFill>
                  <a:sysClr val="windowText" lastClr="000000"/>
                </a:solidFill>
              </a:rPr>
              <a:t>Banzhaf, Shapley and Population</a:t>
            </a:r>
            <a:endParaRPr lang="en-US" sz="2903" dirty="0">
              <a:solidFill>
                <a:sysClr val="windowText" lastClr="000000"/>
              </a:solidFill>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36806"/>
            <a:ext cx="8929765" cy="4253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feld 6"/>
          <p:cNvSpPr txBox="1"/>
          <p:nvPr/>
        </p:nvSpPr>
        <p:spPr>
          <a:xfrm>
            <a:off x="901583" y="6294209"/>
            <a:ext cx="4206747" cy="261297"/>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err="1">
                <a:ea typeface="ＭＳ Ｐゴシック" pitchFamily="34" charset="-128"/>
              </a:rPr>
              <a:t>Antonakakis</a:t>
            </a:r>
            <a:r>
              <a:rPr lang="en-GB" altLang="de-DE" sz="1089" dirty="0">
                <a:ea typeface="ＭＳ Ｐゴシック" pitchFamily="34" charset="-128"/>
              </a:rPr>
              <a:t>, </a:t>
            </a:r>
            <a:r>
              <a:rPr lang="en-GB" altLang="de-DE" sz="1089" dirty="0" err="1">
                <a:ea typeface="ＭＳ Ｐゴシック" pitchFamily="34" charset="-128"/>
              </a:rPr>
              <a:t>Badinger</a:t>
            </a:r>
            <a:r>
              <a:rPr lang="en-GB" altLang="de-DE" sz="1089" dirty="0">
                <a:ea typeface="ＭＳ Ｐゴシック" pitchFamily="34" charset="-128"/>
              </a:rPr>
              <a:t>, Reuter 2014 und </a:t>
            </a:r>
            <a:r>
              <a:rPr lang="en-GB" altLang="de-DE" sz="1089" dirty="0" err="1">
                <a:ea typeface="ＭＳ Ｐゴシック" pitchFamily="34" charset="-128"/>
              </a:rPr>
              <a:t>eigene</a:t>
            </a:r>
            <a:r>
              <a:rPr lang="en-GB" altLang="de-DE" sz="1089" dirty="0">
                <a:ea typeface="ＭＳ Ｐゴシック" pitchFamily="34" charset="-128"/>
              </a:rPr>
              <a:t> </a:t>
            </a:r>
            <a:r>
              <a:rPr lang="en-GB" altLang="de-DE" sz="1089" dirty="0" err="1">
                <a:ea typeface="ＭＳ Ｐゴシック" pitchFamily="34" charset="-128"/>
              </a:rPr>
              <a:t>Berechungen</a:t>
            </a:r>
            <a:endParaRPr lang="en-GB" altLang="de-DE" sz="1089" dirty="0">
              <a:ea typeface="ＭＳ Ｐゴシック" pitchFamily="34" charset="-128"/>
            </a:endParaRPr>
          </a:p>
        </p:txBody>
      </p:sp>
      <p:sp>
        <p:nvSpPr>
          <p:cNvPr id="5" name="Rechteck 4">
            <a:extLst>
              <a:ext uri="{FF2B5EF4-FFF2-40B4-BE49-F238E27FC236}">
                <a16:creationId xmlns:a16="http://schemas.microsoft.com/office/drawing/2014/main" id="{48EDE457-2C8E-0AEC-260F-3C061B48E2D0}"/>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11456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dirty="0" err="1"/>
              <a:t>Machtverteilung</a:t>
            </a:r>
            <a:r>
              <a:rPr lang="en-US" sz="2400" dirty="0"/>
              <a:t> in der EU</a:t>
            </a:r>
          </a:p>
        </p:txBody>
      </p:sp>
      <p:pic>
        <p:nvPicPr>
          <p:cNvPr id="4" name="Grafik 3"/>
          <p:cNvPicPr>
            <a:picLocks noChangeAspect="1"/>
          </p:cNvPicPr>
          <p:nvPr/>
        </p:nvPicPr>
        <p:blipFill>
          <a:blip r:embed="rId3"/>
          <a:stretch>
            <a:fillRect/>
          </a:stretch>
        </p:blipFill>
        <p:spPr>
          <a:xfrm>
            <a:off x="351117" y="488551"/>
            <a:ext cx="8495340" cy="5166229"/>
          </a:xfrm>
          <a:prstGeom prst="rect">
            <a:avLst/>
          </a:prstGeom>
        </p:spPr>
      </p:pic>
      <p:sp>
        <p:nvSpPr>
          <p:cNvPr id="5" name="Textfeld 4"/>
          <p:cNvSpPr txBox="1"/>
          <p:nvPr/>
        </p:nvSpPr>
        <p:spPr>
          <a:xfrm>
            <a:off x="140064" y="5994573"/>
            <a:ext cx="7980680" cy="523220"/>
          </a:xfrm>
          <a:prstGeom prst="rect">
            <a:avLst/>
          </a:prstGeom>
          <a:noFill/>
        </p:spPr>
        <p:txBody>
          <a:bodyPr wrap="square" rtlCol="0">
            <a:spAutoFit/>
          </a:bodyPr>
          <a:lstStyle/>
          <a:p>
            <a:r>
              <a:rPr lang="de-DE" sz="1400" dirty="0"/>
              <a:t>Quelle: </a:t>
            </a:r>
            <a:r>
              <a:rPr lang="de-DE" sz="1400" dirty="0" err="1"/>
              <a:t>Milushev</a:t>
            </a:r>
            <a:r>
              <a:rPr lang="de-DE" sz="1400" dirty="0"/>
              <a:t>, </a:t>
            </a:r>
            <a:r>
              <a:rPr lang="de-DE" sz="1400" dirty="0" err="1"/>
              <a:t>Rangel</a:t>
            </a:r>
            <a:r>
              <a:rPr lang="de-DE" sz="1400" dirty="0"/>
              <a:t> (2019) </a:t>
            </a:r>
            <a:r>
              <a:rPr lang="en-US" sz="1400" b="1" dirty="0"/>
              <a:t>Power distribution in the EU before and after </a:t>
            </a:r>
            <a:r>
              <a:rPr lang="en-US" sz="1400" b="1" dirty="0" err="1"/>
              <a:t>Brexit</a:t>
            </a:r>
            <a:r>
              <a:rPr lang="en-US" sz="1400" b="1" dirty="0"/>
              <a:t>,</a:t>
            </a:r>
          </a:p>
          <a:p>
            <a:r>
              <a:rPr lang="en-US" sz="1400" b="1" dirty="0"/>
              <a:t> https://blog.usejournal.com/power-distribution-in-the-eu-before-and-after-brexit-f485aa781419</a:t>
            </a:r>
            <a:endParaRPr lang="en-US" sz="1400" dirty="0"/>
          </a:p>
        </p:txBody>
      </p:sp>
      <p:sp>
        <p:nvSpPr>
          <p:cNvPr id="6" name="Rechteck 5">
            <a:extLst>
              <a:ext uri="{FF2B5EF4-FFF2-40B4-BE49-F238E27FC236}">
                <a16:creationId xmlns:a16="http://schemas.microsoft.com/office/drawing/2014/main" id="{67709383-14C1-43CD-D902-CD03E5DC7E77}"/>
              </a:ext>
            </a:extLst>
          </p:cNvPr>
          <p:cNvSpPr/>
          <p:nvPr/>
        </p:nvSpPr>
        <p:spPr>
          <a:xfrm>
            <a:off x="8699544"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911647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1947</Words>
  <Application>Microsoft Office PowerPoint</Application>
  <PresentationFormat>Breitbild</PresentationFormat>
  <Paragraphs>212</Paragraphs>
  <Slides>24</Slides>
  <Notes>13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24</vt:i4>
      </vt:variant>
    </vt:vector>
  </HeadingPairs>
  <TitlesOfParts>
    <vt:vector size="31" baseType="lpstr">
      <vt:lpstr>Arial</vt:lpstr>
      <vt:lpstr>Calibri</vt:lpstr>
      <vt:lpstr>Calibri Light</vt:lpstr>
      <vt:lpstr>Cambria Math</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467</cp:revision>
  <cp:lastPrinted>2022-03-02T23:29:14Z</cp:lastPrinted>
  <dcterms:created xsi:type="dcterms:W3CDTF">2019-02-11T10:45:01Z</dcterms:created>
  <dcterms:modified xsi:type="dcterms:W3CDTF">2022-05-13T07:47:55Z</dcterms:modified>
</cp:coreProperties>
</file>