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04" r:id="rId2"/>
    <p:sldId id="705" r:id="rId3"/>
    <p:sldId id="706" r:id="rId4"/>
    <p:sldId id="707" r:id="rId5"/>
    <p:sldId id="708" r:id="rId6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277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047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2681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6967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986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Entscheidungsregeln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22031" y="723089"/>
            <a:ext cx="11368453" cy="5898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2600" dirty="0">
                <a:ea typeface="ＭＳ Ｐゴシック" pitchFamily="34" charset="-128"/>
              </a:rPr>
              <a:t>In </a:t>
            </a:r>
            <a:r>
              <a:rPr lang="en-GB" altLang="de-DE" sz="2600" dirty="0" err="1">
                <a:ea typeface="ＭＳ Ｐゴシック" pitchFamily="34" charset="-128"/>
              </a:rPr>
              <a:t>westlichen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Demokratien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sind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wir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häufig</a:t>
            </a:r>
            <a:r>
              <a:rPr lang="en-GB" altLang="de-DE" sz="2600" dirty="0">
                <a:ea typeface="ＭＳ Ｐゴシック" pitchFamily="34" charset="-128"/>
              </a:rPr>
              <a:t> auf die 50+1 Regel </a:t>
            </a:r>
            <a:r>
              <a:rPr lang="en-GB" altLang="de-DE" sz="2600" dirty="0" err="1">
                <a:ea typeface="ＭＳ Ｐゴシック" pitchFamily="34" charset="-128"/>
              </a:rPr>
              <a:t>bzw</a:t>
            </a:r>
            <a:r>
              <a:rPr lang="en-GB" altLang="de-DE" sz="2600" dirty="0">
                <a:ea typeface="ＭＳ Ｐゴシック" pitchFamily="34" charset="-128"/>
              </a:rPr>
              <a:t>. </a:t>
            </a:r>
            <a:r>
              <a:rPr lang="en-GB" altLang="de-DE" sz="2600" dirty="0" err="1">
                <a:ea typeface="ＭＳ Ｐゴシック" pitchFamily="34" charset="-128"/>
              </a:rPr>
              <a:t>Mehrheitsregeln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geprägt</a:t>
            </a:r>
            <a:r>
              <a:rPr lang="en-GB" altLang="de-DE" sz="2600" dirty="0">
                <a:ea typeface="ＭＳ Ｐゴシック" pitchFamily="34" charset="-128"/>
              </a:rPr>
              <a:t>, </a:t>
            </a:r>
            <a:r>
              <a:rPr lang="en-GB" altLang="de-DE" sz="2600" dirty="0" err="1">
                <a:ea typeface="ＭＳ Ｐゴシック" pitchFamily="34" charset="-128"/>
              </a:rPr>
              <a:t>aber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auch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hier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gibt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es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Probleme</a:t>
            </a:r>
            <a:r>
              <a:rPr lang="en-GB" altLang="de-DE" sz="2600" dirty="0">
                <a:ea typeface="ＭＳ Ｐゴシック" pitchFamily="34" charset="-128"/>
              </a:rPr>
              <a:t>:</a:t>
            </a:r>
          </a:p>
          <a:p>
            <a:endParaRPr lang="en-GB" altLang="de-DE" sz="2600" dirty="0">
              <a:ea typeface="ＭＳ Ｐゴシック" pitchFamily="34" charset="-128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altLang="de-DE" sz="2600" dirty="0">
                <a:ea typeface="ＭＳ Ｐゴシック" pitchFamily="34" charset="-128"/>
              </a:rPr>
              <a:t>50% der </a:t>
            </a:r>
            <a:r>
              <a:rPr lang="en-GB" altLang="de-DE" sz="2600" dirty="0" err="1">
                <a:ea typeface="ＭＳ Ｐゴシック" pitchFamily="34" charset="-128"/>
              </a:rPr>
              <a:t>abgebenen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Stimmen</a:t>
            </a:r>
            <a:endParaRPr lang="en-GB" altLang="de-DE" sz="2600" dirty="0">
              <a:ea typeface="ＭＳ Ｐゴシック" pitchFamily="34" charset="-128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GB" altLang="de-DE" sz="2600" dirty="0">
              <a:ea typeface="ＭＳ Ｐゴシック" pitchFamily="34" charset="-128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altLang="de-DE" sz="2600" dirty="0">
                <a:ea typeface="ＭＳ Ｐゴシック" pitchFamily="34" charset="-128"/>
              </a:rPr>
              <a:t>50% </a:t>
            </a:r>
            <a:r>
              <a:rPr lang="en-GB" altLang="de-DE" sz="2600" dirty="0" err="1">
                <a:ea typeface="ＭＳ Ｐゴシック" pitchFamily="34" charset="-128"/>
              </a:rPr>
              <a:t>gültigen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Stimmen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bzw</a:t>
            </a:r>
            <a:r>
              <a:rPr lang="en-GB" altLang="de-DE" sz="2600" dirty="0">
                <a:ea typeface="ＭＳ Ｐゴシック" pitchFamily="34" charset="-128"/>
              </a:rPr>
              <a:t>. </a:t>
            </a:r>
            <a:r>
              <a:rPr lang="en-GB" altLang="de-DE" sz="2600" dirty="0" err="1">
                <a:ea typeface="ＭＳ Ｐゴシック" pitchFamily="34" charset="-128"/>
              </a:rPr>
              <a:t>entscheidenden</a:t>
            </a:r>
            <a:r>
              <a:rPr lang="en-GB" altLang="de-DE" sz="2600" dirty="0">
                <a:ea typeface="ＭＳ Ｐゴシック" pitchFamily="34" charset="-128"/>
              </a:rPr>
              <a:t> (also </a:t>
            </a:r>
            <a:r>
              <a:rPr lang="en-GB" altLang="de-DE" sz="2600" dirty="0" err="1">
                <a:ea typeface="ＭＳ Ｐゴシック" pitchFamily="34" charset="-128"/>
              </a:rPr>
              <a:t>ohne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Enthaltungen</a:t>
            </a:r>
            <a:r>
              <a:rPr lang="en-GB" altLang="de-DE" sz="2600" dirty="0">
                <a:ea typeface="ＭＳ Ｐゴシック" pitchFamily="34" charset="-128"/>
              </a:rPr>
              <a:t>)</a:t>
            </a:r>
          </a:p>
          <a:p>
            <a:endParaRPr lang="en-GB" altLang="de-DE" sz="2600" dirty="0">
              <a:ea typeface="ＭＳ Ｐゴシック" pitchFamily="34" charset="-128"/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GB" altLang="de-DE" sz="2600" dirty="0" err="1">
                <a:ea typeface="ＭＳ Ｐゴシック" pitchFamily="34" charset="-128"/>
              </a:rPr>
              <a:t>Mehrheit</a:t>
            </a:r>
            <a:r>
              <a:rPr lang="en-GB" altLang="de-DE" sz="2600" dirty="0">
                <a:ea typeface="ＭＳ Ｐゴシック" pitchFamily="34" charset="-128"/>
              </a:rPr>
              <a:t> der </a:t>
            </a:r>
            <a:r>
              <a:rPr lang="en-GB" altLang="de-DE" sz="2600" dirty="0" err="1">
                <a:ea typeface="ＭＳ Ｐゴシック" pitchFamily="34" charset="-128"/>
              </a:rPr>
              <a:t>abgebenen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Stimmen</a:t>
            </a:r>
            <a:endParaRPr lang="en-GB" altLang="de-DE" sz="2600" dirty="0">
              <a:ea typeface="ＭＳ Ｐゴシック" pitchFamily="34" charset="-128"/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endParaRPr lang="en-GB" altLang="de-DE" sz="2600" dirty="0">
              <a:ea typeface="ＭＳ Ｐゴシック" pitchFamily="34" charset="-128"/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GB" altLang="de-DE" sz="2600" dirty="0" err="1">
                <a:ea typeface="ＭＳ Ｐゴシック" pitchFamily="34" charset="-128"/>
              </a:rPr>
              <a:t>Mehrheit</a:t>
            </a:r>
            <a:r>
              <a:rPr lang="en-GB" altLang="de-DE" sz="2600" dirty="0">
                <a:ea typeface="ＭＳ Ｐゴシック" pitchFamily="34" charset="-128"/>
              </a:rPr>
              <a:t> der </a:t>
            </a:r>
            <a:r>
              <a:rPr lang="en-GB" altLang="de-DE" sz="2600" dirty="0" err="1">
                <a:ea typeface="ＭＳ Ｐゴシック" pitchFamily="34" charset="-128"/>
              </a:rPr>
              <a:t>gültigen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Stimmen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bzw</a:t>
            </a:r>
            <a:r>
              <a:rPr lang="en-GB" altLang="de-DE" sz="2600" dirty="0">
                <a:ea typeface="ＭＳ Ｐゴシック" pitchFamily="34" charset="-128"/>
              </a:rPr>
              <a:t>. </a:t>
            </a:r>
            <a:r>
              <a:rPr lang="en-GB" altLang="de-DE" sz="2600" dirty="0" err="1">
                <a:ea typeface="ＭＳ Ｐゴシック" pitchFamily="34" charset="-128"/>
              </a:rPr>
              <a:t>entscheidenden</a:t>
            </a:r>
            <a:r>
              <a:rPr lang="en-GB" altLang="de-DE" sz="2600" dirty="0">
                <a:ea typeface="ＭＳ Ｐゴシック" pitchFamily="34" charset="-128"/>
              </a:rPr>
              <a:t>                                             (also </a:t>
            </a:r>
            <a:r>
              <a:rPr lang="en-GB" altLang="de-DE" sz="2600" dirty="0" err="1">
                <a:ea typeface="ＭＳ Ｐゴシック" pitchFamily="34" charset="-128"/>
              </a:rPr>
              <a:t>ohne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Enthaltungen</a:t>
            </a:r>
            <a:r>
              <a:rPr lang="en-GB" altLang="de-DE" sz="2600" dirty="0">
                <a:ea typeface="ＭＳ Ｐゴシック" pitchFamily="34" charset="-128"/>
              </a:rPr>
              <a:t>)</a:t>
            </a:r>
          </a:p>
          <a:p>
            <a:endParaRPr lang="en-GB" altLang="de-DE" sz="2903" dirty="0">
              <a:ea typeface="ＭＳ Ｐゴシック" pitchFamily="34" charset="-128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altLang="de-DE" sz="2903" dirty="0">
                <a:ea typeface="ＭＳ Ｐゴシック" pitchFamily="34" charset="-128"/>
              </a:rPr>
              <a:t>Das </a:t>
            </a:r>
            <a:r>
              <a:rPr lang="en-GB" altLang="de-DE" sz="2903" dirty="0" err="1">
                <a:ea typeface="ＭＳ Ｐゴシック" pitchFamily="34" charset="-128"/>
              </a:rPr>
              <a:t>grundsätzliche</a:t>
            </a:r>
            <a:r>
              <a:rPr lang="en-GB" altLang="de-DE" sz="2903" dirty="0">
                <a:ea typeface="ＭＳ Ｐゴシック" pitchFamily="34" charset="-128"/>
              </a:rPr>
              <a:t> Problem des                                               Condorcet-</a:t>
            </a:r>
            <a:r>
              <a:rPr lang="en-GB" altLang="de-DE" sz="2903" dirty="0" err="1">
                <a:ea typeface="ＭＳ Ｐゴシック" pitchFamily="34" charset="-128"/>
              </a:rPr>
              <a:t>Paradoxons</a:t>
            </a:r>
            <a:endParaRPr lang="en-GB" altLang="de-DE" sz="2903" dirty="0">
              <a:ea typeface="ＭＳ Ｐゴシック" pitchFamily="34" charset="-128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83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>
                <a:solidFill>
                  <a:sysClr val="windowText" lastClr="000000"/>
                </a:solidFill>
              </a:rPr>
              <a:t>Condorcet </a:t>
            </a:r>
            <a:r>
              <a:rPr lang="en-US" sz="2903" b="1" dirty="0" err="1">
                <a:solidFill>
                  <a:sysClr val="windowText" lastClr="000000"/>
                </a:solidFill>
              </a:rPr>
              <a:t>Paradoxon</a:t>
            </a:r>
            <a:r>
              <a:rPr lang="en-US" sz="2903" b="1" dirty="0">
                <a:solidFill>
                  <a:sysClr val="windowText" lastClr="000000"/>
                </a:solidFill>
              </a:rPr>
              <a:t>	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455767" y="3559649"/>
            <a:ext cx="6760443" cy="914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2903" dirty="0" err="1">
                <a:ea typeface="ＭＳ Ｐゴシック" pitchFamily="34" charset="-128"/>
              </a:rPr>
              <a:t>Bestimmen</a:t>
            </a:r>
            <a:r>
              <a:rPr lang="en-GB" altLang="de-DE" sz="2903" dirty="0">
                <a:ea typeface="ＭＳ Ｐゴシック" pitchFamily="34" charset="-128"/>
              </a:rPr>
              <a:t> </a:t>
            </a:r>
            <a:r>
              <a:rPr lang="en-GB" altLang="de-DE" sz="2903" dirty="0" err="1">
                <a:ea typeface="ＭＳ Ｐゴシック" pitchFamily="34" charset="-128"/>
              </a:rPr>
              <a:t>Sie</a:t>
            </a:r>
            <a:r>
              <a:rPr lang="en-GB" altLang="de-DE" sz="2903" dirty="0">
                <a:ea typeface="ＭＳ Ｐゴシック" pitchFamily="34" charset="-128"/>
              </a:rPr>
              <a:t> den </a:t>
            </a:r>
            <a:r>
              <a:rPr lang="en-GB" altLang="de-DE" sz="2903" dirty="0" err="1">
                <a:ea typeface="ＭＳ Ｐゴシック" pitchFamily="34" charset="-128"/>
              </a:rPr>
              <a:t>Gewinner</a:t>
            </a:r>
            <a:r>
              <a:rPr lang="en-GB" altLang="de-DE" sz="2903" dirty="0">
                <a:ea typeface="ＭＳ Ｐゴシック" pitchFamily="34" charset="-128"/>
              </a:rPr>
              <a:t> </a:t>
            </a:r>
            <a:r>
              <a:rPr lang="en-GB" altLang="de-DE" sz="2903" dirty="0" err="1">
                <a:ea typeface="ＭＳ Ｐゴシック" pitchFamily="34" charset="-128"/>
              </a:rPr>
              <a:t>bei</a:t>
            </a:r>
            <a:r>
              <a:rPr lang="en-GB" altLang="de-DE" sz="2903" dirty="0">
                <a:ea typeface="ＭＳ Ｐゴシック" pitchFamily="34" charset="-128"/>
              </a:rPr>
              <a:t> </a:t>
            </a:r>
            <a:r>
              <a:rPr lang="en-GB" altLang="de-DE" sz="2903" dirty="0" err="1">
                <a:ea typeface="ＭＳ Ｐゴシック" pitchFamily="34" charset="-128"/>
              </a:rPr>
              <a:t>einer</a:t>
            </a:r>
            <a:r>
              <a:rPr lang="en-GB" altLang="de-DE" sz="2903" dirty="0">
                <a:ea typeface="ＭＳ Ｐゴシック" pitchFamily="34" charset="-128"/>
              </a:rPr>
              <a:t> </a:t>
            </a:r>
            <a:r>
              <a:rPr lang="en-GB" altLang="de-DE" sz="2903" dirty="0" err="1">
                <a:ea typeface="ＭＳ Ｐゴシック" pitchFamily="34" charset="-128"/>
              </a:rPr>
              <a:t>paarweisen</a:t>
            </a:r>
            <a:r>
              <a:rPr lang="en-GB" altLang="de-DE" sz="2903" dirty="0">
                <a:ea typeface="ＭＳ Ｐゴシック" pitchFamily="34" charset="-128"/>
              </a:rPr>
              <a:t> </a:t>
            </a:r>
            <a:r>
              <a:rPr lang="en-GB" altLang="de-DE" sz="2903" dirty="0" err="1">
                <a:ea typeface="ＭＳ Ｐゴシック" pitchFamily="34" charset="-128"/>
              </a:rPr>
              <a:t>Abstimmung</a:t>
            </a:r>
            <a:r>
              <a:rPr lang="en-GB" altLang="de-DE" sz="2903" dirty="0">
                <a:ea typeface="ＭＳ Ｐゴシック" pitchFamily="34" charset="-128"/>
              </a:rPr>
              <a:t>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783" y="881351"/>
            <a:ext cx="5900188" cy="176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7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083845" y="12917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Nicht</a:t>
            </a:r>
            <a:r>
              <a:rPr lang="en-US" sz="2903" b="1" dirty="0">
                <a:solidFill>
                  <a:sysClr val="windowText" lastClr="000000"/>
                </a:solidFill>
              </a:rPr>
              <a:t>-transitive </a:t>
            </a:r>
            <a:r>
              <a:rPr lang="en-US" sz="2903" b="1" dirty="0" err="1">
                <a:solidFill>
                  <a:sysClr val="windowText" lastClr="000000"/>
                </a:solidFill>
              </a:rPr>
              <a:t>Würfel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07300" y="1447006"/>
            <a:ext cx="9191180" cy="3658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903" dirty="0"/>
              <a:t>A:	4, 4, 4, 4, 0, 0</a:t>
            </a:r>
          </a:p>
          <a:p>
            <a:r>
              <a:rPr lang="pt-BR" sz="2903" dirty="0"/>
              <a:t>B:	3, 3, 3, 3, 3, 3</a:t>
            </a:r>
          </a:p>
          <a:p>
            <a:r>
              <a:rPr lang="pt-BR" sz="2903" dirty="0"/>
              <a:t>C:	6, 6, 2, 2, 2, 2</a:t>
            </a:r>
          </a:p>
          <a:p>
            <a:r>
              <a:rPr lang="pt-BR" sz="2903" dirty="0"/>
              <a:t>D:	5, 5, 5, 1, 1, 1</a:t>
            </a:r>
          </a:p>
          <a:p>
            <a:endParaRPr lang="pt-BR" sz="2903" dirty="0"/>
          </a:p>
          <a:p>
            <a:r>
              <a:rPr lang="pt-BR" sz="2903" dirty="0"/>
              <a:t>Ist es ein Vorteil, als erster einen Würfel wählen zu können?</a:t>
            </a:r>
          </a:p>
        </p:txBody>
      </p:sp>
    </p:spTree>
    <p:extLst>
      <p:ext uri="{BB962C8B-B14F-4D97-AF65-F5344CB8AC3E}">
        <p14:creationId xmlns:p14="http://schemas.microsoft.com/office/powerpoint/2010/main" val="79773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5647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Entscheidungsregeln</a:t>
            </a:r>
            <a:r>
              <a:rPr lang="en-US" sz="2903" b="1" dirty="0">
                <a:solidFill>
                  <a:sysClr val="windowText" lastClr="000000"/>
                </a:solidFill>
              </a:rPr>
              <a:t> – </a:t>
            </a:r>
            <a:r>
              <a:rPr lang="en-US" sz="2903" b="1" dirty="0" err="1">
                <a:solidFill>
                  <a:sysClr val="windowText" lastClr="000000"/>
                </a:solidFill>
              </a:rPr>
              <a:t>Beispiel</a:t>
            </a:r>
            <a:endParaRPr lang="en-US" sz="2903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35905" y="633642"/>
            <a:ext cx="11368453" cy="17402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2600" dirty="0">
                <a:ea typeface="ＭＳ Ｐゴシック" pitchFamily="34" charset="-128"/>
              </a:rPr>
              <a:t>Wahl des </a:t>
            </a:r>
            <a:r>
              <a:rPr lang="en-GB" altLang="de-DE" sz="2600" dirty="0" err="1">
                <a:ea typeface="ＭＳ Ｐゴシック" pitchFamily="34" charset="-128"/>
              </a:rPr>
              <a:t>Präsidentschaftskandidaten</a:t>
            </a:r>
            <a:r>
              <a:rPr lang="en-GB" altLang="de-DE" sz="2600" dirty="0">
                <a:ea typeface="ＭＳ Ｐゴシック" pitchFamily="34" charset="-128"/>
              </a:rPr>
              <a:t> der </a:t>
            </a:r>
            <a:r>
              <a:rPr lang="en-GB" altLang="de-DE" sz="2600" dirty="0" err="1">
                <a:ea typeface="ＭＳ Ｐゴシック" pitchFamily="34" charset="-128"/>
              </a:rPr>
              <a:t>demokratischen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Partei</a:t>
            </a:r>
            <a:r>
              <a:rPr lang="en-GB" altLang="de-DE" sz="2600" dirty="0">
                <a:ea typeface="ＭＳ Ｐゴシック" pitchFamily="34" charset="-128"/>
              </a:rPr>
              <a:t> 2020:</a:t>
            </a:r>
          </a:p>
          <a:p>
            <a:r>
              <a:rPr lang="en-GB" altLang="de-DE" sz="2600" dirty="0">
                <a:ea typeface="ＭＳ Ｐゴシック" pitchFamily="34" charset="-128"/>
              </a:rPr>
              <a:t>6 </a:t>
            </a:r>
            <a:r>
              <a:rPr lang="en-GB" altLang="de-DE" sz="2600" dirty="0" err="1">
                <a:ea typeface="ＭＳ Ｐゴシック" pitchFamily="34" charset="-128"/>
              </a:rPr>
              <a:t>Gruppen</a:t>
            </a:r>
            <a:r>
              <a:rPr lang="en-GB" altLang="de-DE" sz="2600" dirty="0">
                <a:ea typeface="ＭＳ Ｐゴシック" pitchFamily="34" charset="-128"/>
              </a:rPr>
              <a:t> (A-F) </a:t>
            </a:r>
            <a:r>
              <a:rPr lang="en-GB" altLang="de-DE" sz="2600" dirty="0" err="1">
                <a:ea typeface="ＭＳ Ｐゴシック" pitchFamily="34" charset="-128"/>
              </a:rPr>
              <a:t>mit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altLang="de-DE" sz="2600" dirty="0" err="1">
                <a:ea typeface="ＭＳ Ｐゴシック" pitchFamily="34" charset="-128"/>
              </a:rPr>
              <a:t>unterschiedlichen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Stimmgewichten</a:t>
            </a:r>
            <a:r>
              <a:rPr lang="en-GB" altLang="de-DE" sz="2600" dirty="0">
                <a:ea typeface="ＭＳ Ｐゴシック" pitchFamily="34" charset="-128"/>
              </a:rPr>
              <a:t> und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altLang="de-DE" sz="2600" dirty="0" err="1">
                <a:ea typeface="ＭＳ Ｐゴシック" pitchFamily="34" charset="-128"/>
              </a:rPr>
              <a:t>unterschiedlichen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Präferenzen</a:t>
            </a:r>
            <a:r>
              <a:rPr lang="en-GB" altLang="de-DE" sz="2600" dirty="0">
                <a:ea typeface="ＭＳ Ｐゴシック" pitchFamily="34" charset="-128"/>
              </a:rPr>
              <a:t> </a:t>
            </a:r>
            <a:r>
              <a:rPr lang="en-GB" altLang="de-DE" sz="2600" dirty="0" err="1">
                <a:ea typeface="ＭＳ Ｐゴシック" pitchFamily="34" charset="-128"/>
              </a:rPr>
              <a:t>bzgl</a:t>
            </a:r>
            <a:r>
              <a:rPr lang="en-GB" altLang="de-DE" sz="2600" dirty="0">
                <a:ea typeface="ＭＳ Ｐゴシック" pitchFamily="34" charset="-128"/>
              </a:rPr>
              <a:t>. der </a:t>
            </a:r>
            <a:r>
              <a:rPr lang="en-GB" altLang="de-DE" sz="2600" dirty="0" err="1">
                <a:ea typeface="ＭＳ Ｐゴシック" pitchFamily="34" charset="-128"/>
              </a:rPr>
              <a:t>Reihenfolge</a:t>
            </a:r>
            <a:r>
              <a:rPr lang="en-GB" altLang="de-DE" sz="2600" dirty="0">
                <a:ea typeface="ＭＳ Ｐゴシック" pitchFamily="34" charset="-128"/>
              </a:rPr>
              <a:t> der 5 </a:t>
            </a:r>
            <a:r>
              <a:rPr lang="en-GB" altLang="de-DE" sz="2600" dirty="0" err="1">
                <a:ea typeface="ＭＳ Ｐゴシック" pitchFamily="34" charset="-128"/>
              </a:rPr>
              <a:t>Kandidaten</a:t>
            </a:r>
            <a:endParaRPr lang="en-GB" altLang="de-DE" sz="2600" dirty="0">
              <a:ea typeface="ＭＳ Ｐゴシック" pitchFamily="34" charset="-128"/>
            </a:endParaRPr>
          </a:p>
          <a:p>
            <a:endParaRPr lang="en-GB" altLang="de-DE" sz="2903" dirty="0">
              <a:ea typeface="ＭＳ Ｐゴシック" pitchFamily="34" charset="-128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37527"/>
            <a:ext cx="8606971" cy="298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01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959600" y="104181"/>
            <a:ext cx="5115859" cy="388032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Entscheidungsregeln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9174" y="279007"/>
            <a:ext cx="11653428" cy="59036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2400" dirty="0" err="1">
                <a:ea typeface="ＭＳ Ｐゴシック" pitchFamily="34" charset="-128"/>
              </a:rPr>
              <a:t>Bestimmen</a:t>
            </a:r>
            <a:r>
              <a:rPr lang="en-GB" altLang="de-DE" sz="2400" dirty="0">
                <a:ea typeface="ＭＳ Ｐゴシック" pitchFamily="34" charset="-128"/>
              </a:rPr>
              <a:t> den </a:t>
            </a:r>
            <a:r>
              <a:rPr lang="en-GB" altLang="de-DE" sz="2400" dirty="0" err="1">
                <a:ea typeface="ＭＳ Ｐゴシック" pitchFamily="34" charset="-128"/>
              </a:rPr>
              <a:t>Sieger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gemäß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folgender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Regeln</a:t>
            </a:r>
            <a:r>
              <a:rPr lang="en-GB" altLang="de-DE" sz="2400" dirty="0">
                <a:ea typeface="ＭＳ Ｐゴシック" pitchFamily="34" charset="-128"/>
              </a:rPr>
              <a:t>:</a:t>
            </a:r>
          </a:p>
          <a:p>
            <a:endParaRPr lang="en-GB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altLang="de-DE" sz="2400" dirty="0">
                <a:ea typeface="ＭＳ Ｐゴシック" pitchFamily="34" charset="-128"/>
              </a:rPr>
              <a:t>Die </a:t>
            </a:r>
            <a:r>
              <a:rPr lang="en-GB" altLang="de-DE" sz="2400" dirty="0" err="1">
                <a:ea typeface="ＭＳ Ｐゴシック" pitchFamily="34" charset="-128"/>
              </a:rPr>
              <a:t>meisten</a:t>
            </a:r>
            <a:r>
              <a:rPr lang="en-GB" altLang="de-DE" sz="2400" dirty="0">
                <a:ea typeface="ＭＳ Ｐゴシック" pitchFamily="34" charset="-128"/>
              </a:rPr>
              <a:t> 1. </a:t>
            </a:r>
            <a:r>
              <a:rPr lang="en-GB" altLang="de-DE" sz="2400" dirty="0" err="1">
                <a:ea typeface="ＭＳ Ｐゴシック" pitchFamily="34" charset="-128"/>
              </a:rPr>
              <a:t>Plätze</a:t>
            </a:r>
            <a:r>
              <a:rPr lang="en-GB" altLang="de-DE" sz="2400" baseline="30000" dirty="0">
                <a:ea typeface="ＭＳ Ｐゴシック" pitchFamily="34" charset="-128"/>
              </a:rPr>
              <a:t>.</a:t>
            </a:r>
            <a:endParaRPr lang="en-GB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endParaRPr lang="en-GB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altLang="de-DE" sz="2400" dirty="0">
                <a:ea typeface="ＭＳ Ｐゴシック" pitchFamily="34" charset="-128"/>
              </a:rPr>
              <a:t>2-stufiger </a:t>
            </a:r>
            <a:r>
              <a:rPr lang="en-GB" altLang="de-DE" sz="2400" dirty="0" err="1">
                <a:ea typeface="ＭＳ Ｐゴシック" pitchFamily="34" charset="-128"/>
              </a:rPr>
              <a:t>Prozeß</a:t>
            </a:r>
            <a:r>
              <a:rPr lang="en-GB" altLang="de-DE" sz="2400" dirty="0">
                <a:ea typeface="ＭＳ Ｐゴシック" pitchFamily="34" charset="-128"/>
              </a:rPr>
              <a:t>: </a:t>
            </a:r>
            <a:r>
              <a:rPr lang="en-GB" altLang="de-DE" sz="2400" dirty="0" err="1">
                <a:ea typeface="ＭＳ Ｐゴシック" pitchFamily="34" charset="-128"/>
              </a:rPr>
              <a:t>Stichwahl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zwischen</a:t>
            </a:r>
            <a:r>
              <a:rPr lang="en-GB" altLang="de-DE" sz="2400" dirty="0">
                <a:ea typeface="ＭＳ Ｐゴシック" pitchFamily="34" charset="-128"/>
              </a:rPr>
              <a:t> den </a:t>
            </a:r>
            <a:r>
              <a:rPr lang="en-GB" altLang="de-DE" sz="2400" dirty="0" err="1">
                <a:ea typeface="ＭＳ Ｐゴシック" pitchFamily="34" charset="-128"/>
              </a:rPr>
              <a:t>beiden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Kandidaten</a:t>
            </a:r>
            <a:r>
              <a:rPr lang="en-GB" altLang="de-DE" sz="2400" dirty="0">
                <a:ea typeface="ＭＳ Ｐゴシック" pitchFamily="34" charset="-128"/>
              </a:rPr>
              <a:t>, die am </a:t>
            </a:r>
            <a:r>
              <a:rPr lang="en-GB" altLang="de-DE" sz="2400" dirty="0" err="1">
                <a:ea typeface="ＭＳ Ｐゴシック" pitchFamily="34" charset="-128"/>
              </a:rPr>
              <a:t>häufigsten</a:t>
            </a:r>
            <a:r>
              <a:rPr lang="en-GB" altLang="de-DE" sz="2400" dirty="0">
                <a:ea typeface="ＭＳ Ｐゴシック" pitchFamily="34" charset="-128"/>
              </a:rPr>
              <a:t> auf den 1. </a:t>
            </a:r>
            <a:r>
              <a:rPr lang="en-GB" altLang="de-DE" sz="2400" dirty="0" err="1">
                <a:ea typeface="ＭＳ Ｐゴシック" pitchFamily="34" charset="-128"/>
              </a:rPr>
              <a:t>Platz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gesetzt</a:t>
            </a:r>
            <a:r>
              <a:rPr lang="en-GB" altLang="de-DE" sz="2400" dirty="0">
                <a:ea typeface="ＭＳ Ｐゴシック" pitchFamily="34" charset="-128"/>
              </a:rPr>
              <a:t> </a:t>
            </a:r>
            <a:r>
              <a:rPr lang="en-GB" altLang="de-DE" sz="2400" dirty="0" err="1">
                <a:ea typeface="ＭＳ Ｐゴシック" pitchFamily="34" charset="-128"/>
              </a:rPr>
              <a:t>werden</a:t>
            </a:r>
            <a:r>
              <a:rPr lang="en-GB" altLang="de-DE" sz="2400" dirty="0">
                <a:ea typeface="ＭＳ Ｐゴシック" pitchFamily="34" charset="-128"/>
              </a:rPr>
              <a:t> (</a:t>
            </a:r>
            <a:r>
              <a:rPr lang="en-GB" altLang="de-DE" sz="2400" dirty="0" err="1">
                <a:ea typeface="ＭＳ Ｐゴシック" pitchFamily="34" charset="-128"/>
              </a:rPr>
              <a:t>vgl</a:t>
            </a:r>
            <a:r>
              <a:rPr lang="en-GB" altLang="de-DE" sz="2400" dirty="0">
                <a:ea typeface="ＭＳ Ｐゴシック" pitchFamily="34" charset="-128"/>
              </a:rPr>
              <a:t>. </a:t>
            </a:r>
            <a:r>
              <a:rPr lang="en-GB" altLang="de-DE" sz="2400" dirty="0" err="1">
                <a:ea typeface="ＭＳ Ｐゴシック" pitchFamily="34" charset="-128"/>
              </a:rPr>
              <a:t>Bürgermeisterwahl</a:t>
            </a:r>
            <a:r>
              <a:rPr lang="en-GB" altLang="de-DE" sz="2400" dirty="0">
                <a:ea typeface="ＭＳ Ｐゴシック" pitchFamily="34" charset="-128"/>
              </a:rPr>
              <a:t> in Deutschland!)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de-DE" sz="2400" dirty="0" err="1">
                <a:ea typeface="ＭＳ Ｐゴシック" pitchFamily="34" charset="-128"/>
              </a:rPr>
              <a:t>Gewichtung</a:t>
            </a:r>
            <a:r>
              <a:rPr lang="en-US" altLang="de-DE" sz="2400" dirty="0">
                <a:ea typeface="ＭＳ Ｐゴシック" pitchFamily="34" charset="-128"/>
              </a:rPr>
              <a:t>: 4P → 1.Platz , 3P → 2. </a:t>
            </a:r>
            <a:r>
              <a:rPr lang="en-US" altLang="de-DE" sz="2400" dirty="0" err="1">
                <a:ea typeface="ＭＳ Ｐゴシック" pitchFamily="34" charset="-128"/>
              </a:rPr>
              <a:t>Platz</a:t>
            </a:r>
            <a:r>
              <a:rPr lang="en-US" altLang="de-DE" sz="2400" dirty="0">
                <a:ea typeface="ＭＳ Ｐゴシック" pitchFamily="34" charset="-128"/>
              </a:rPr>
              <a:t> … 0P → 5. </a:t>
            </a:r>
            <a:r>
              <a:rPr lang="en-US" altLang="de-DE" sz="2400" dirty="0" err="1">
                <a:ea typeface="ＭＳ Ｐゴシック" pitchFamily="34" charset="-128"/>
              </a:rPr>
              <a:t>Platz</a:t>
            </a:r>
            <a:r>
              <a:rPr lang="en-US" altLang="de-DE" sz="2400" dirty="0">
                <a:ea typeface="ＭＳ Ｐゴシック" pitchFamily="34" charset="-128"/>
              </a:rPr>
              <a:t>  (</a:t>
            </a:r>
            <a:r>
              <a:rPr lang="en-US" altLang="de-DE" sz="2400" dirty="0" err="1">
                <a:ea typeface="ＭＳ Ｐゴシック" pitchFamily="34" charset="-128"/>
              </a:rPr>
              <a:t>Borda</a:t>
            </a:r>
            <a:r>
              <a:rPr lang="en-US" altLang="de-DE" sz="2400" dirty="0">
                <a:ea typeface="ＭＳ Ｐゴシック" pitchFamily="34" charset="-128"/>
              </a:rPr>
              <a:t>-Count)</a:t>
            </a:r>
          </a:p>
          <a:p>
            <a:pPr marL="457200" indent="-457200">
              <a:buFont typeface="+mj-lt"/>
              <a:buAutoNum type="arabicPeriod"/>
            </a:pPr>
            <a:endParaRPr lang="en-US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de-DE" sz="2400" dirty="0" err="1">
                <a:ea typeface="ＭＳ Ｐゴシック" pitchFamily="34" charset="-128"/>
              </a:rPr>
              <a:t>Sukzessive</a:t>
            </a:r>
            <a:r>
              <a:rPr lang="en-US" altLang="de-DE" sz="2400" dirty="0">
                <a:ea typeface="ＭＳ Ｐゴシック" pitchFamily="34" charset="-128"/>
              </a:rPr>
              <a:t> Veto-Regel: </a:t>
            </a:r>
            <a:r>
              <a:rPr lang="en-US" altLang="de-DE" sz="2400" dirty="0" err="1">
                <a:ea typeface="ＭＳ Ｐゴシック" pitchFamily="34" charset="-128"/>
              </a:rPr>
              <a:t>Nacheinander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scheidet</a:t>
            </a:r>
            <a:r>
              <a:rPr lang="en-US" altLang="de-DE" sz="2400" dirty="0">
                <a:ea typeface="ＭＳ Ｐゴシック" pitchFamily="34" charset="-128"/>
              </a:rPr>
              <a:t> der </a:t>
            </a:r>
            <a:r>
              <a:rPr lang="en-US" altLang="de-DE" sz="2400" dirty="0" err="1">
                <a:ea typeface="ＭＳ Ｐゴシック" pitchFamily="34" charset="-128"/>
              </a:rPr>
              <a:t>Kandidat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mit</a:t>
            </a:r>
            <a:r>
              <a:rPr lang="en-US" altLang="de-DE" sz="2400" dirty="0">
                <a:ea typeface="ＭＳ Ｐゴシック" pitchFamily="34" charset="-128"/>
              </a:rPr>
              <a:t> den </a:t>
            </a:r>
            <a:r>
              <a:rPr lang="en-US" altLang="de-DE" sz="2400" dirty="0" err="1">
                <a:ea typeface="ＭＳ Ｐゴシック" pitchFamily="34" charset="-128"/>
              </a:rPr>
              <a:t>meisten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letzten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Plätzen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aus</a:t>
            </a:r>
            <a:endParaRPr lang="en-US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endParaRPr lang="en-US" altLang="de-DE" sz="2400" dirty="0">
              <a:ea typeface="ＭＳ Ｐゴシック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de-DE" sz="2400" dirty="0" err="1">
                <a:ea typeface="ＭＳ Ｐゴシック" pitchFamily="34" charset="-128"/>
              </a:rPr>
              <a:t>Gegenseitige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Abstimmung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zwischen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zwei</a:t>
            </a:r>
            <a:r>
              <a:rPr lang="en-US" altLang="de-DE" sz="2400" dirty="0">
                <a:ea typeface="ＭＳ Ｐゴシック" pitchFamily="34" charset="-128"/>
              </a:rPr>
              <a:t> </a:t>
            </a:r>
            <a:r>
              <a:rPr lang="en-US" altLang="de-DE" sz="2400" dirty="0" err="1">
                <a:ea typeface="ＭＳ Ｐゴシック" pitchFamily="34" charset="-128"/>
              </a:rPr>
              <a:t>Kandidaten</a:t>
            </a:r>
            <a:r>
              <a:rPr lang="en-US" altLang="de-DE" sz="2400" dirty="0">
                <a:ea typeface="ＭＳ Ｐゴシック" pitchFamily="34" charset="-128"/>
              </a:rPr>
              <a:t> (Condorcet)</a:t>
            </a:r>
          </a:p>
          <a:p>
            <a:pPr marL="457200" indent="-457200">
              <a:buFont typeface="+mj-lt"/>
              <a:buAutoNum type="arabicPeriod"/>
            </a:pPr>
            <a:endParaRPr lang="en-GB" altLang="de-DE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01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Breitbild</PresentationFormat>
  <Paragraphs>38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463</cp:revision>
  <cp:lastPrinted>2022-03-02T23:29:14Z</cp:lastPrinted>
  <dcterms:created xsi:type="dcterms:W3CDTF">2019-02-11T10:45:01Z</dcterms:created>
  <dcterms:modified xsi:type="dcterms:W3CDTF">2022-04-25T05:16:49Z</dcterms:modified>
</cp:coreProperties>
</file>