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700" r:id="rId2"/>
    <p:sldId id="701" r:id="rId3"/>
    <p:sldId id="1393" r:id="rId4"/>
    <p:sldId id="1391" r:id="rId5"/>
    <p:sldId id="703" r:id="rId6"/>
    <p:sldId id="655" r:id="rId7"/>
    <p:sldId id="656" r:id="rId8"/>
    <p:sldId id="657" r:id="rId9"/>
    <p:sldId id="658" r:id="rId10"/>
    <p:sldId id="659" r:id="rId11"/>
    <p:sldId id="660" r:id="rId12"/>
    <p:sldId id="1392" r:id="rId13"/>
    <p:sldId id="662" r:id="rId14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9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D6688DB8-530C-4269-8329-B8EA10861C27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E1517-30AD-46BE-9EB4-2836EBD01425}" type="datetimeFigureOut">
              <a:rPr lang="de-DE" smtClean="0"/>
              <a:t>22.04.2022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3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Arrow – Unmöglichkeitstheorem</a:t>
            </a:r>
            <a:r>
              <a:rPr lang="de-DE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9524" y="456758"/>
            <a:ext cx="12172951" cy="508236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Paretokriterium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weiterer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sinnvoller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Eigenschaften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soziale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Wohlfahrtsfunktion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abgeleitet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Vollständigkeit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	W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stellt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möglichen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Allokationen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verknüpft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denkbaren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		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Kombinationen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individueller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Präferenzordnungen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Relation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zueinander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Transitivität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		W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transitiv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bzgl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jedes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Vergleichs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möglichen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Allokationen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schwaches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Paretoprinzip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	Falls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Allokation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anderen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Individuum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vorgezogen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 					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sollte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Gesellschaft tun.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Diktatur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	W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sollte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Individuum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bestimmt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sein.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Unabhängigkeit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	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sollte die Anordnung zweier Alternativen nicht von</a:t>
            </a:r>
          </a:p>
          <a:p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irrelevanten sonstigen Alternativen abhängig machen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Arrow, K. J.: Social Choice and Individual Values, New York et al., 1951 (2.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1963)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F721FCB-7D03-4A89-97EB-75DB90956AC7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04A63E0-B4BE-43A5-8672-06786D0723D7}"/>
              </a:ext>
            </a:extLst>
          </p:cNvPr>
          <p:cNvSpPr txBox="1"/>
          <p:nvPr/>
        </p:nvSpPr>
        <p:spPr>
          <a:xfrm>
            <a:off x="1122680" y="5340024"/>
            <a:ext cx="61468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VTPDI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möglich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soziale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Wohlfahrtsfunktion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definieren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651F814-875E-43B4-9DFB-523541D1BA3B}"/>
              </a:ext>
            </a:extLst>
          </p:cNvPr>
          <p:cNvSpPr txBox="1"/>
          <p:nvPr/>
        </p:nvSpPr>
        <p:spPr>
          <a:xfrm>
            <a:off x="817880" y="5539121"/>
            <a:ext cx="43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</a:p>
        </p:txBody>
      </p:sp>
    </p:spTree>
    <p:extLst>
      <p:ext uri="{BB962C8B-B14F-4D97-AF65-F5344CB8AC3E}">
        <p14:creationId xmlns:p14="http://schemas.microsoft.com/office/powerpoint/2010/main" val="3177761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Intransitivität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4779021"/>
            <a:ext cx="12172951" cy="1632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Zwischenfazit: Aus AB folgt y ist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Scitovskybesser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als x </a:t>
            </a:r>
          </a:p>
          <a:p>
            <a:pPr lvl="3"/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Aus CD folgt z ist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Scitovskybesser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als y </a:t>
            </a:r>
          </a:p>
          <a:p>
            <a:pPr lvl="1"/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3F525AC-E539-4633-A2CC-9922C484D029}"/>
              </a:ext>
            </a:extLst>
          </p:cNvPr>
          <p:cNvGrpSpPr/>
          <p:nvPr/>
        </p:nvGrpSpPr>
        <p:grpSpPr>
          <a:xfrm>
            <a:off x="3255225" y="837971"/>
            <a:ext cx="5300330" cy="3561575"/>
            <a:chOff x="1711842" y="845289"/>
            <a:chExt cx="7396716" cy="5167421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77F52307-5C9D-4588-8475-3020DECC56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1842" y="845289"/>
              <a:ext cx="74428" cy="51674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37BE3ED8-6E8D-4065-818B-D917077571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6270" y="6012709"/>
              <a:ext cx="732228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/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  <a:blipFill>
                <a:blip r:embed="rId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/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419576AA-7946-40C3-BA2E-E156A0DE0154}"/>
              </a:ext>
            </a:extLst>
          </p:cNvPr>
          <p:cNvSpPr/>
          <p:nvPr/>
        </p:nvSpPr>
        <p:spPr>
          <a:xfrm>
            <a:off x="3899919" y="1152157"/>
            <a:ext cx="2551814" cy="2816711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3DFC5DCA-1DF0-4080-BDF4-E6F2CC84C755}"/>
              </a:ext>
            </a:extLst>
          </p:cNvPr>
          <p:cNvSpPr/>
          <p:nvPr/>
        </p:nvSpPr>
        <p:spPr>
          <a:xfrm>
            <a:off x="3902849" y="1710661"/>
            <a:ext cx="2944756" cy="235081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120F7C4-F71E-4483-B970-75FDE603185A}"/>
              </a:ext>
            </a:extLst>
          </p:cNvPr>
          <p:cNvSpPr txBox="1"/>
          <p:nvPr/>
        </p:nvSpPr>
        <p:spPr>
          <a:xfrm>
            <a:off x="4284160" y="356189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C519F42-E06E-4FAA-A6C8-4BC04996D5A1}"/>
              </a:ext>
            </a:extLst>
          </p:cNvPr>
          <p:cNvSpPr txBox="1"/>
          <p:nvPr/>
        </p:nvSpPr>
        <p:spPr>
          <a:xfrm>
            <a:off x="6518378" y="2825033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D6A1C80-D50F-45F5-B583-86659C6BC0A0}"/>
              </a:ext>
            </a:extLst>
          </p:cNvPr>
          <p:cNvSpPr txBox="1"/>
          <p:nvPr/>
        </p:nvSpPr>
        <p:spPr>
          <a:xfrm>
            <a:off x="5240737" y="15316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CFA036E-8BE6-497F-9699-0A13CFCCF392}"/>
              </a:ext>
            </a:extLst>
          </p:cNvPr>
          <p:cNvSpPr txBox="1"/>
          <p:nvPr/>
        </p:nvSpPr>
        <p:spPr>
          <a:xfrm>
            <a:off x="6752577" y="33984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7" name="Freihandform: Form 26">
            <a:extLst>
              <a:ext uri="{FF2B5EF4-FFF2-40B4-BE49-F238E27FC236}">
                <a16:creationId xmlns:a16="http://schemas.microsoft.com/office/drawing/2014/main" id="{A3339E7B-4851-439E-9D67-1247B5A62E86}"/>
              </a:ext>
            </a:extLst>
          </p:cNvPr>
          <p:cNvSpPr/>
          <p:nvPr/>
        </p:nvSpPr>
        <p:spPr>
          <a:xfrm>
            <a:off x="3423684" y="1729699"/>
            <a:ext cx="4621501" cy="245983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0A0D313-BC3B-4C3C-AA8F-235A64F3FDAE}"/>
              </a:ext>
            </a:extLst>
          </p:cNvPr>
          <p:cNvSpPr txBox="1"/>
          <p:nvPr/>
        </p:nvSpPr>
        <p:spPr>
          <a:xfrm>
            <a:off x="5357115" y="1085415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3BA1DA1-B23E-45AA-8721-46D769E7CB31}"/>
              </a:ext>
            </a:extLst>
          </p:cNvPr>
          <p:cNvSpPr txBox="1"/>
          <p:nvPr/>
        </p:nvSpPr>
        <p:spPr>
          <a:xfrm>
            <a:off x="4523482" y="843190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649CDD85-E895-4268-BEB2-143A21D62D63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754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Intransitivität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4779021"/>
            <a:ext cx="8779511" cy="1632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nach z: Kein Punkt auf der Nutzenmöglichkeitskurve von z liegt rechts oberhalb von x, damit ist z nicht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-Hicks-besser als x -&gt; schon ist gezeigt, dass das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-Kriterium nicht transitiv ist!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3F525AC-E539-4633-A2CC-9922C484D029}"/>
              </a:ext>
            </a:extLst>
          </p:cNvPr>
          <p:cNvGrpSpPr/>
          <p:nvPr/>
        </p:nvGrpSpPr>
        <p:grpSpPr>
          <a:xfrm>
            <a:off x="3255225" y="837971"/>
            <a:ext cx="5300330" cy="3561575"/>
            <a:chOff x="1711842" y="845289"/>
            <a:chExt cx="7396716" cy="5167421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77F52307-5C9D-4588-8475-3020DECC56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1842" y="845289"/>
              <a:ext cx="74428" cy="51674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37BE3ED8-6E8D-4065-818B-D917077571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6270" y="6012709"/>
              <a:ext cx="732228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/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  <a:blipFill>
                <a:blip r:embed="rId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/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419576AA-7946-40C3-BA2E-E156A0DE0154}"/>
              </a:ext>
            </a:extLst>
          </p:cNvPr>
          <p:cNvSpPr/>
          <p:nvPr/>
        </p:nvSpPr>
        <p:spPr>
          <a:xfrm>
            <a:off x="3899919" y="1152157"/>
            <a:ext cx="2551814" cy="2816711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3DFC5DCA-1DF0-4080-BDF4-E6F2CC84C755}"/>
              </a:ext>
            </a:extLst>
          </p:cNvPr>
          <p:cNvSpPr/>
          <p:nvPr/>
        </p:nvSpPr>
        <p:spPr>
          <a:xfrm>
            <a:off x="3902849" y="1710661"/>
            <a:ext cx="2944756" cy="235081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120F7C4-F71E-4483-B970-75FDE603185A}"/>
              </a:ext>
            </a:extLst>
          </p:cNvPr>
          <p:cNvSpPr txBox="1"/>
          <p:nvPr/>
        </p:nvSpPr>
        <p:spPr>
          <a:xfrm>
            <a:off x="4284160" y="356189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C519F42-E06E-4FAA-A6C8-4BC04996D5A1}"/>
              </a:ext>
            </a:extLst>
          </p:cNvPr>
          <p:cNvSpPr txBox="1"/>
          <p:nvPr/>
        </p:nvSpPr>
        <p:spPr>
          <a:xfrm>
            <a:off x="6518378" y="2825033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CFA036E-8BE6-497F-9699-0A13CFCCF392}"/>
              </a:ext>
            </a:extLst>
          </p:cNvPr>
          <p:cNvSpPr txBox="1"/>
          <p:nvPr/>
        </p:nvSpPr>
        <p:spPr>
          <a:xfrm>
            <a:off x="6752577" y="33984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3BA1DA1-B23E-45AA-8721-46D769E7CB31}"/>
              </a:ext>
            </a:extLst>
          </p:cNvPr>
          <p:cNvSpPr txBox="1"/>
          <p:nvPr/>
        </p:nvSpPr>
        <p:spPr>
          <a:xfrm>
            <a:off x="4523482" y="843190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cxnSp>
        <p:nvCxnSpPr>
          <p:cNvPr id="21" name="Gerader Verbinder 20"/>
          <p:cNvCxnSpPr/>
          <p:nvPr/>
        </p:nvCxnSpPr>
        <p:spPr>
          <a:xfrm flipV="1">
            <a:off x="6742406" y="2974366"/>
            <a:ext cx="20341" cy="797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>
            <a:off x="6817017" y="3771888"/>
            <a:ext cx="2564391" cy="27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 16">
            <a:extLst>
              <a:ext uri="{FF2B5EF4-FFF2-40B4-BE49-F238E27FC236}">
                <a16:creationId xmlns:a16="http://schemas.microsoft.com/office/drawing/2014/main" id="{A04C2E52-2BF5-4217-A938-88D066C259CF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658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Intransitivität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4779021"/>
            <a:ext cx="8665527" cy="1632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nach x: Aber auch das Umgekehrte gilt nicht, denn kein Punkt auf der Nutzenmöglichkeitskurve von x liegt rechts oberhalb von z, damit ist x nicht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-Hicks-besser als z. Wieder folgt die Nicht-Transitivität des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-Kriteriums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3F525AC-E539-4633-A2CC-9922C484D029}"/>
              </a:ext>
            </a:extLst>
          </p:cNvPr>
          <p:cNvGrpSpPr/>
          <p:nvPr/>
        </p:nvGrpSpPr>
        <p:grpSpPr>
          <a:xfrm>
            <a:off x="3255225" y="837971"/>
            <a:ext cx="5300330" cy="3561575"/>
            <a:chOff x="1711842" y="845289"/>
            <a:chExt cx="7396716" cy="5167421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77F52307-5C9D-4588-8475-3020DECC56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1842" y="845289"/>
              <a:ext cx="74428" cy="51674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37BE3ED8-6E8D-4065-818B-D917077571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6270" y="6012709"/>
              <a:ext cx="732228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/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  <a:blipFill>
                <a:blip r:embed="rId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/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419576AA-7946-40C3-BA2E-E156A0DE0154}"/>
              </a:ext>
            </a:extLst>
          </p:cNvPr>
          <p:cNvSpPr/>
          <p:nvPr/>
        </p:nvSpPr>
        <p:spPr>
          <a:xfrm>
            <a:off x="3899919" y="1152157"/>
            <a:ext cx="2551814" cy="2816711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3DFC5DCA-1DF0-4080-BDF4-E6F2CC84C755}"/>
              </a:ext>
            </a:extLst>
          </p:cNvPr>
          <p:cNvSpPr/>
          <p:nvPr/>
        </p:nvSpPr>
        <p:spPr>
          <a:xfrm>
            <a:off x="3902849" y="1710661"/>
            <a:ext cx="2944756" cy="235081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120F7C4-F71E-4483-B970-75FDE603185A}"/>
              </a:ext>
            </a:extLst>
          </p:cNvPr>
          <p:cNvSpPr txBox="1"/>
          <p:nvPr/>
        </p:nvSpPr>
        <p:spPr>
          <a:xfrm>
            <a:off x="4284160" y="356189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C519F42-E06E-4FAA-A6C8-4BC04996D5A1}"/>
              </a:ext>
            </a:extLst>
          </p:cNvPr>
          <p:cNvSpPr txBox="1"/>
          <p:nvPr/>
        </p:nvSpPr>
        <p:spPr>
          <a:xfrm>
            <a:off x="6518378" y="2825033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CFA036E-8BE6-497F-9699-0A13CFCCF392}"/>
              </a:ext>
            </a:extLst>
          </p:cNvPr>
          <p:cNvSpPr txBox="1"/>
          <p:nvPr/>
        </p:nvSpPr>
        <p:spPr>
          <a:xfrm>
            <a:off x="6752577" y="33984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3BA1DA1-B23E-45AA-8721-46D769E7CB31}"/>
              </a:ext>
            </a:extLst>
          </p:cNvPr>
          <p:cNvSpPr txBox="1"/>
          <p:nvPr/>
        </p:nvSpPr>
        <p:spPr>
          <a:xfrm>
            <a:off x="4523482" y="843190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cxnSp>
        <p:nvCxnSpPr>
          <p:cNvPr id="21" name="Gerader Verbinder 20"/>
          <p:cNvCxnSpPr>
            <a:cxnSpLocks/>
          </p:cNvCxnSpPr>
          <p:nvPr/>
        </p:nvCxnSpPr>
        <p:spPr>
          <a:xfrm flipH="1" flipV="1">
            <a:off x="4497067" y="515646"/>
            <a:ext cx="24133" cy="825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>
            <a:cxnSpLocks/>
          </p:cNvCxnSpPr>
          <p:nvPr/>
        </p:nvCxnSpPr>
        <p:spPr>
          <a:xfrm>
            <a:off x="4551337" y="1313168"/>
            <a:ext cx="2564391" cy="27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eck 18">
            <a:extLst>
              <a:ext uri="{FF2B5EF4-FFF2-40B4-BE49-F238E27FC236}">
                <a16:creationId xmlns:a16="http://schemas.microsoft.com/office/drawing/2014/main" id="{CEF47800-4273-4460-803E-FC1D28094BD2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0697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Intransitivität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50" y="4779021"/>
            <a:ext cx="8660498" cy="1632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 z ist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-besser als y und y ist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-besser als x folgt also </a:t>
            </a:r>
            <a:r>
              <a:rPr lang="de-DE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ist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-besser als x!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3F525AC-E539-4633-A2CC-9922C484D029}"/>
              </a:ext>
            </a:extLst>
          </p:cNvPr>
          <p:cNvGrpSpPr/>
          <p:nvPr/>
        </p:nvGrpSpPr>
        <p:grpSpPr>
          <a:xfrm>
            <a:off x="3255225" y="837971"/>
            <a:ext cx="5300330" cy="3561575"/>
            <a:chOff x="1711842" y="845289"/>
            <a:chExt cx="7396716" cy="5167421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77F52307-5C9D-4588-8475-3020DECC56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1842" y="845289"/>
              <a:ext cx="74428" cy="51674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37BE3ED8-6E8D-4065-818B-D917077571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6270" y="6012709"/>
              <a:ext cx="732228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/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  <a:blipFill>
                <a:blip r:embed="rId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/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419576AA-7946-40C3-BA2E-E156A0DE0154}"/>
              </a:ext>
            </a:extLst>
          </p:cNvPr>
          <p:cNvSpPr/>
          <p:nvPr/>
        </p:nvSpPr>
        <p:spPr>
          <a:xfrm>
            <a:off x="3899919" y="1152157"/>
            <a:ext cx="2551814" cy="2816711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3DFC5DCA-1DF0-4080-BDF4-E6F2CC84C755}"/>
              </a:ext>
            </a:extLst>
          </p:cNvPr>
          <p:cNvSpPr/>
          <p:nvPr/>
        </p:nvSpPr>
        <p:spPr>
          <a:xfrm>
            <a:off x="3902849" y="1710661"/>
            <a:ext cx="2944756" cy="235081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120F7C4-F71E-4483-B970-75FDE603185A}"/>
              </a:ext>
            </a:extLst>
          </p:cNvPr>
          <p:cNvSpPr txBox="1"/>
          <p:nvPr/>
        </p:nvSpPr>
        <p:spPr>
          <a:xfrm>
            <a:off x="4284160" y="356189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C519F42-E06E-4FAA-A6C8-4BC04996D5A1}"/>
              </a:ext>
            </a:extLst>
          </p:cNvPr>
          <p:cNvSpPr txBox="1"/>
          <p:nvPr/>
        </p:nvSpPr>
        <p:spPr>
          <a:xfrm>
            <a:off x="6518378" y="2825033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D6A1C80-D50F-45F5-B583-86659C6BC0A0}"/>
              </a:ext>
            </a:extLst>
          </p:cNvPr>
          <p:cNvSpPr txBox="1"/>
          <p:nvPr/>
        </p:nvSpPr>
        <p:spPr>
          <a:xfrm>
            <a:off x="5240737" y="15316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CFA036E-8BE6-497F-9699-0A13CFCCF392}"/>
              </a:ext>
            </a:extLst>
          </p:cNvPr>
          <p:cNvSpPr txBox="1"/>
          <p:nvPr/>
        </p:nvSpPr>
        <p:spPr>
          <a:xfrm>
            <a:off x="6752577" y="33984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7" name="Freihandform: Form 26">
            <a:extLst>
              <a:ext uri="{FF2B5EF4-FFF2-40B4-BE49-F238E27FC236}">
                <a16:creationId xmlns:a16="http://schemas.microsoft.com/office/drawing/2014/main" id="{A3339E7B-4851-439E-9D67-1247B5A62E86}"/>
              </a:ext>
            </a:extLst>
          </p:cNvPr>
          <p:cNvSpPr/>
          <p:nvPr/>
        </p:nvSpPr>
        <p:spPr>
          <a:xfrm>
            <a:off x="3423684" y="1729699"/>
            <a:ext cx="4621501" cy="245983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0A0D313-BC3B-4C3C-AA8F-235A64F3FDAE}"/>
              </a:ext>
            </a:extLst>
          </p:cNvPr>
          <p:cNvSpPr txBox="1"/>
          <p:nvPr/>
        </p:nvSpPr>
        <p:spPr>
          <a:xfrm>
            <a:off x="5357115" y="1085415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E9EF18F2-45ED-4424-BE0E-B1E8329DE42A}"/>
              </a:ext>
            </a:extLst>
          </p:cNvPr>
          <p:cNvSpPr txBox="1"/>
          <p:nvPr/>
        </p:nvSpPr>
        <p:spPr>
          <a:xfrm>
            <a:off x="6978296" y="1965109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451C24AF-5B49-48D6-A721-3E94A101599C}"/>
              </a:ext>
            </a:extLst>
          </p:cNvPr>
          <p:cNvSpPr txBox="1"/>
          <p:nvPr/>
        </p:nvSpPr>
        <p:spPr>
          <a:xfrm>
            <a:off x="7185741" y="2467201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y´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3BA1DA1-B23E-45AA-8721-46D769E7CB31}"/>
              </a:ext>
            </a:extLst>
          </p:cNvPr>
          <p:cNvSpPr txBox="1"/>
          <p:nvPr/>
        </p:nvSpPr>
        <p:spPr>
          <a:xfrm>
            <a:off x="4523482" y="843190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BD68C5AD-C744-4235-B511-8468386F8E6F}"/>
              </a:ext>
            </a:extLst>
          </p:cNvPr>
          <p:cNvSpPr txBox="1"/>
          <p:nvPr/>
        </p:nvSpPr>
        <p:spPr>
          <a:xfrm>
            <a:off x="19050" y="6454412"/>
            <a:ext cx="12172950" cy="3298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Gorman, W.M. (1955). The Intransitivity Of Certain Criteria Used In Welfare Economics, Oxford Economic Papers, Oxford University Press, vol. 0(1), pages 25-34</a:t>
            </a:r>
            <a:endParaRPr lang="de-DE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7796C048-0273-4CDC-A083-8926D6FD90F9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3791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 und Hicks-Test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50" y="407283"/>
            <a:ext cx="12172950" cy="332143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 (1939):</a:t>
            </a:r>
          </a:p>
          <a:p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Eine Allokation y ist einer Allokation x vorzuziehen, wenn nach dem Übergang von x nach y alle 	Individuen, die danach besser gestellt worden sind, in der Lage sind alle Verlierer derart zu kompensieren, 	dass nach der Kompensation alle besser gestellt sind. Referenzsituation ist die Endsituation 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C626927-6C6F-4F05-B0AB-0FDAB34C2201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6B95511-AA48-4588-A783-9D52B437313D}"/>
              </a:ext>
            </a:extLst>
          </p:cNvPr>
          <p:cNvSpPr txBox="1"/>
          <p:nvPr/>
        </p:nvSpPr>
        <p:spPr>
          <a:xfrm>
            <a:off x="353060" y="3766987"/>
            <a:ext cx="8331516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Wichtig!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Die Kriterien beinhalten nicht den Aspekt, dass der Übergang von x nach y und die Umverteilung </a:t>
            </a:r>
            <a:r>
              <a:rPr lang="de-D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tatsächlich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durchgeführt wird, sondern nur die Möglichkeit, denn ansonsten hätte man ja eine </a:t>
            </a:r>
            <a:r>
              <a:rPr lang="de-D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Paretoverbesserung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(Vgl. das Modell spezifischer Faktoren im Außenhandel!)</a:t>
            </a:r>
          </a:p>
          <a:p>
            <a:endParaRPr lang="de-D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Diese Kriterien bilden meistens die Grundlage in der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Kosten-Nutzen-Analyse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Im öffentlichen Bereich wird meist eine Maßnahme als sinnvoll erachtet, wenn die Summe der Zahlungsbereitschaften die Kosten der Maßnahme übersteigen.</a:t>
            </a:r>
          </a:p>
        </p:txBody>
      </p:sp>
    </p:spTree>
    <p:extLst>
      <p:ext uri="{BB962C8B-B14F-4D97-AF65-F5344CB8AC3E}">
        <p14:creationId xmlns:p14="http://schemas.microsoft.com/office/powerpoint/2010/main" val="280045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-Hicks-Test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50" y="6305550"/>
            <a:ext cx="12172950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03BF41A5-C9D2-4509-81EF-510DBD68F94A}"/>
              </a:ext>
            </a:extLst>
          </p:cNvPr>
          <p:cNvGrpSpPr/>
          <p:nvPr/>
        </p:nvGrpSpPr>
        <p:grpSpPr>
          <a:xfrm>
            <a:off x="650239" y="487097"/>
            <a:ext cx="5300330" cy="3561575"/>
            <a:chOff x="1711842" y="845289"/>
            <a:chExt cx="7396716" cy="5167421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9A959D10-E296-4974-8FC8-8550D11E7A6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1842" y="845289"/>
              <a:ext cx="74428" cy="51674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1AE7BE08-C306-4A41-A0BE-820BDABF2CF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6270" y="6012709"/>
              <a:ext cx="732228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B082099-AAA1-4E0D-BAD2-30A61DE029A2}"/>
                  </a:ext>
                </a:extLst>
              </p:cNvPr>
              <p:cNvSpPr/>
              <p:nvPr/>
            </p:nvSpPr>
            <p:spPr>
              <a:xfrm>
                <a:off x="5385158" y="4048671"/>
                <a:ext cx="56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B082099-AAA1-4E0D-BAD2-30A61DE029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5158" y="4048671"/>
                <a:ext cx="565411" cy="461665"/>
              </a:xfrm>
              <a:prstGeom prst="rect">
                <a:avLst/>
              </a:prstGeom>
              <a:blipFill>
                <a:blip r:embed="rId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53B25FDE-A3E8-4A3D-87D1-A253DA1704D4}"/>
                  </a:ext>
                </a:extLst>
              </p:cNvPr>
              <p:cNvSpPr/>
              <p:nvPr/>
            </p:nvSpPr>
            <p:spPr>
              <a:xfrm>
                <a:off x="84828" y="484770"/>
                <a:ext cx="572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53B25FDE-A3E8-4A3D-87D1-A253DA1704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28" y="484770"/>
                <a:ext cx="572529" cy="461665"/>
              </a:xfrm>
              <a:prstGeom prst="rect">
                <a:avLst/>
              </a:prstGeom>
              <a:blipFill>
                <a:blip r:embed="rId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reihandform: Form 2">
            <a:extLst>
              <a:ext uri="{FF2B5EF4-FFF2-40B4-BE49-F238E27FC236}">
                <a16:creationId xmlns:a16="http://schemas.microsoft.com/office/drawing/2014/main" id="{DAAAAFB3-2679-4449-8E90-549544DE8236}"/>
              </a:ext>
            </a:extLst>
          </p:cNvPr>
          <p:cNvSpPr/>
          <p:nvPr/>
        </p:nvSpPr>
        <p:spPr>
          <a:xfrm>
            <a:off x="1250984" y="1241677"/>
            <a:ext cx="2551814" cy="2115879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8607287E-FD00-4493-B08D-042B4DBA2D69}"/>
              </a:ext>
            </a:extLst>
          </p:cNvPr>
          <p:cNvSpPr/>
          <p:nvPr/>
        </p:nvSpPr>
        <p:spPr>
          <a:xfrm>
            <a:off x="1250984" y="1747576"/>
            <a:ext cx="3582005" cy="160996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174B506-2602-4D25-B606-3ABF51017EFD}"/>
              </a:ext>
            </a:extLst>
          </p:cNvPr>
          <p:cNvSpPr txBox="1"/>
          <p:nvPr/>
        </p:nvSpPr>
        <p:spPr>
          <a:xfrm>
            <a:off x="1614485" y="394721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C4CC694-EECC-4C96-8FC6-2DC6DCCCBF98}"/>
              </a:ext>
            </a:extLst>
          </p:cNvPr>
          <p:cNvSpPr txBox="1"/>
          <p:nvPr/>
        </p:nvSpPr>
        <p:spPr>
          <a:xfrm>
            <a:off x="2951646" y="1076717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2DECD43-42D9-4369-A2D0-795BF85CE3B5}"/>
              </a:ext>
            </a:extLst>
          </p:cNvPr>
          <p:cNvSpPr txBox="1"/>
          <p:nvPr/>
        </p:nvSpPr>
        <p:spPr>
          <a:xfrm>
            <a:off x="1370810" y="839528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BEFC0BC8-8ACC-49B4-9529-2BD30A0A55BD}"/>
              </a:ext>
            </a:extLst>
          </p:cNvPr>
          <p:cNvGrpSpPr/>
          <p:nvPr/>
        </p:nvGrpSpPr>
        <p:grpSpPr>
          <a:xfrm>
            <a:off x="1580112" y="893317"/>
            <a:ext cx="911580" cy="880249"/>
            <a:chOff x="6579833" y="1277164"/>
            <a:chExt cx="911580" cy="880249"/>
          </a:xfrm>
        </p:grpSpPr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E9501BBC-1074-4A36-9436-02220FBBFE6B}"/>
                </a:ext>
              </a:extLst>
            </p:cNvPr>
            <p:cNvCxnSpPr>
              <a:cxnSpLocks/>
            </p:cNvCxnSpPr>
            <p:nvPr/>
          </p:nvCxnSpPr>
          <p:spPr>
            <a:xfrm>
              <a:off x="6579833" y="1277164"/>
              <a:ext cx="0" cy="88024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6C40488D-F658-46D5-A70F-D8C7A7A0BEB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79833" y="2157413"/>
              <a:ext cx="9115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feld 24">
            <a:extLst>
              <a:ext uri="{FF2B5EF4-FFF2-40B4-BE49-F238E27FC236}">
                <a16:creationId xmlns:a16="http://schemas.microsoft.com/office/drawing/2014/main" id="{68151C7F-6607-443C-97D7-445F967AAAAB}"/>
              </a:ext>
            </a:extLst>
          </p:cNvPr>
          <p:cNvSpPr txBox="1"/>
          <p:nvPr/>
        </p:nvSpPr>
        <p:spPr>
          <a:xfrm>
            <a:off x="1410834" y="17181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990480C4-9F12-4A43-8B40-C569740FE468}"/>
              </a:ext>
            </a:extLst>
          </p:cNvPr>
          <p:cNvSpPr txBox="1"/>
          <p:nvPr/>
        </p:nvSpPr>
        <p:spPr>
          <a:xfrm>
            <a:off x="1836661" y="839528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y´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137D71CC-C7FA-4BCC-9337-F6F3DEA68ED2}"/>
              </a:ext>
            </a:extLst>
          </p:cNvPr>
          <p:cNvSpPr txBox="1"/>
          <p:nvPr/>
        </p:nvSpPr>
        <p:spPr>
          <a:xfrm>
            <a:off x="2951646" y="199909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>
                <a:extLst>
                  <a:ext uri="{FF2B5EF4-FFF2-40B4-BE49-F238E27FC236}">
                    <a16:creationId xmlns:a16="http://schemas.microsoft.com/office/drawing/2014/main" id="{D0150DE6-5FD0-4E20-B2DF-25399A1B009E}"/>
                  </a:ext>
                </a:extLst>
              </p:cNvPr>
              <p:cNvSpPr txBox="1"/>
              <p:nvPr/>
            </p:nvSpPr>
            <p:spPr>
              <a:xfrm>
                <a:off x="5002267" y="547376"/>
                <a:ext cx="7170686" cy="184723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Die Allokation x liegt auf der Nutzenmöglichkeitskurve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de-DE" sz="2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Jetzt wird eine Politikmaßnahme diskutiert, die einer Allokation y entspricht, die auf einer neuen Nutzenmöglichkeitskurve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de-DE" sz="2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liegt.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würde dadurch gewinnen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DE" sz="2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verlieren. Allerdings kann man entlang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DE" sz="2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derart umverteilen, so dass nach dem Verzicht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DE" sz="2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sowohl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als auch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2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größer sind als in der Allokation x. Damit ist y </a:t>
                </a:r>
                <a:r>
                  <a:rPr lang="de-DE" sz="23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Kaldor</a:t>
                </a:r>
                <a:r>
                  <a:rPr lang="de-DE" sz="2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-Hicks-besser als x.</a:t>
                </a:r>
              </a:p>
            </p:txBody>
          </p:sp>
        </mc:Choice>
        <mc:Fallback xmlns="">
          <p:sp>
            <p:nvSpPr>
              <p:cNvPr id="30" name="Textfeld 29">
                <a:extLst>
                  <a:ext uri="{FF2B5EF4-FFF2-40B4-BE49-F238E27FC236}">
                    <a16:creationId xmlns:a16="http://schemas.microsoft.com/office/drawing/2014/main" id="{D0150DE6-5FD0-4E20-B2DF-25399A1B0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2267" y="547376"/>
                <a:ext cx="7170686" cy="1847230"/>
              </a:xfrm>
              <a:prstGeom prst="rect">
                <a:avLst/>
              </a:prstGeom>
              <a:blipFill>
                <a:blip r:embed="rId4"/>
                <a:stretch>
                  <a:fillRect l="-1276" t="-2970" r="-1531" b="-669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hteck 30">
            <a:extLst>
              <a:ext uri="{FF2B5EF4-FFF2-40B4-BE49-F238E27FC236}">
                <a16:creationId xmlns:a16="http://schemas.microsoft.com/office/drawing/2014/main" id="{9A1D5552-455F-49AD-8A05-C54DE5481FE5}"/>
              </a:ext>
            </a:extLst>
          </p:cNvPr>
          <p:cNvSpPr/>
          <p:nvPr/>
        </p:nvSpPr>
        <p:spPr>
          <a:xfrm>
            <a:off x="8684576" y="424692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hteck 31">
                <a:extLst>
                  <a:ext uri="{FF2B5EF4-FFF2-40B4-BE49-F238E27FC236}">
                    <a16:creationId xmlns:a16="http://schemas.microsoft.com/office/drawing/2014/main" id="{3ADC685B-1700-4153-9EC3-A729D260903F}"/>
                  </a:ext>
                </a:extLst>
              </p:cNvPr>
              <p:cNvSpPr/>
              <p:nvPr/>
            </p:nvSpPr>
            <p:spPr>
              <a:xfrm>
                <a:off x="724429" y="1422932"/>
                <a:ext cx="5256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32" name="Rechteck 31">
                <a:extLst>
                  <a:ext uri="{FF2B5EF4-FFF2-40B4-BE49-F238E27FC236}">
                    <a16:creationId xmlns:a16="http://schemas.microsoft.com/office/drawing/2014/main" id="{3ADC685B-1700-4153-9EC3-A729D26090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29" y="1422932"/>
                <a:ext cx="525657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hteck 32">
                <a:extLst>
                  <a:ext uri="{FF2B5EF4-FFF2-40B4-BE49-F238E27FC236}">
                    <a16:creationId xmlns:a16="http://schemas.microsoft.com/office/drawing/2014/main" id="{00189E9A-CDE6-4A95-B843-DD729E00FB06}"/>
                  </a:ext>
                </a:extLst>
              </p:cNvPr>
              <p:cNvSpPr/>
              <p:nvPr/>
            </p:nvSpPr>
            <p:spPr>
              <a:xfrm>
                <a:off x="3579389" y="3301488"/>
                <a:ext cx="534697" cy="4908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33" name="Rechteck 32">
                <a:extLst>
                  <a:ext uri="{FF2B5EF4-FFF2-40B4-BE49-F238E27FC236}">
                    <a16:creationId xmlns:a16="http://schemas.microsoft.com/office/drawing/2014/main" id="{00189E9A-CDE6-4A95-B843-DD729E00FB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389" y="3301488"/>
                <a:ext cx="534697" cy="490840"/>
              </a:xfrm>
              <a:prstGeom prst="rect">
                <a:avLst/>
              </a:prstGeom>
              <a:blipFill>
                <a:blip r:embed="rId6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feld 33">
            <a:extLst>
              <a:ext uri="{FF2B5EF4-FFF2-40B4-BE49-F238E27FC236}">
                <a16:creationId xmlns:a16="http://schemas.microsoft.com/office/drawing/2014/main" id="{F863E801-C2CB-42CE-B6E2-2AFFA3A29FC2}"/>
              </a:ext>
            </a:extLst>
          </p:cNvPr>
          <p:cNvSpPr txBox="1"/>
          <p:nvPr/>
        </p:nvSpPr>
        <p:spPr>
          <a:xfrm>
            <a:off x="731712" y="4365516"/>
            <a:ext cx="7792528" cy="22136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Aber: man kann Fälle konstruieren, in denen der Vergleich von x und y nicht mehr eindeutig ist!</a:t>
            </a:r>
          </a:p>
        </p:txBody>
      </p:sp>
    </p:spTree>
    <p:extLst>
      <p:ext uri="{BB962C8B-B14F-4D97-AF65-F5344CB8AC3E}">
        <p14:creationId xmlns:p14="http://schemas.microsoft.com/office/powerpoint/2010/main" val="1305293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Kritik am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 und Hicks-Test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50" y="6305550"/>
            <a:ext cx="12172950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03BF41A5-C9D2-4509-81EF-510DBD68F94A}"/>
              </a:ext>
            </a:extLst>
          </p:cNvPr>
          <p:cNvGrpSpPr/>
          <p:nvPr/>
        </p:nvGrpSpPr>
        <p:grpSpPr>
          <a:xfrm>
            <a:off x="650239" y="487097"/>
            <a:ext cx="5300330" cy="3561575"/>
            <a:chOff x="1711842" y="845289"/>
            <a:chExt cx="7396716" cy="5167421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9A959D10-E296-4974-8FC8-8550D11E7A6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1842" y="845289"/>
              <a:ext cx="74428" cy="51674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1AE7BE08-C306-4A41-A0BE-820BDABF2CF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6270" y="6012709"/>
              <a:ext cx="732228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B082099-AAA1-4E0D-BAD2-30A61DE029A2}"/>
                  </a:ext>
                </a:extLst>
              </p:cNvPr>
              <p:cNvSpPr/>
              <p:nvPr/>
            </p:nvSpPr>
            <p:spPr>
              <a:xfrm>
                <a:off x="5385158" y="4048671"/>
                <a:ext cx="56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B082099-AAA1-4E0D-BAD2-30A61DE029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5158" y="4048671"/>
                <a:ext cx="565411" cy="461665"/>
              </a:xfrm>
              <a:prstGeom prst="rect">
                <a:avLst/>
              </a:prstGeom>
              <a:blipFill>
                <a:blip r:embed="rId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53B25FDE-A3E8-4A3D-87D1-A253DA1704D4}"/>
                  </a:ext>
                </a:extLst>
              </p:cNvPr>
              <p:cNvSpPr/>
              <p:nvPr/>
            </p:nvSpPr>
            <p:spPr>
              <a:xfrm>
                <a:off x="84828" y="484770"/>
                <a:ext cx="572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53B25FDE-A3E8-4A3D-87D1-A253DA1704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28" y="484770"/>
                <a:ext cx="572529" cy="461665"/>
              </a:xfrm>
              <a:prstGeom prst="rect">
                <a:avLst/>
              </a:prstGeom>
              <a:blipFill>
                <a:blip r:embed="rId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reihandform: Form 2">
            <a:extLst>
              <a:ext uri="{FF2B5EF4-FFF2-40B4-BE49-F238E27FC236}">
                <a16:creationId xmlns:a16="http://schemas.microsoft.com/office/drawing/2014/main" id="{DAAAAFB3-2679-4449-8E90-549544DE8236}"/>
              </a:ext>
            </a:extLst>
          </p:cNvPr>
          <p:cNvSpPr/>
          <p:nvPr/>
        </p:nvSpPr>
        <p:spPr>
          <a:xfrm>
            <a:off x="1250984" y="1241677"/>
            <a:ext cx="2551814" cy="2115879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8607287E-FD00-4493-B08D-042B4DBA2D69}"/>
              </a:ext>
            </a:extLst>
          </p:cNvPr>
          <p:cNvSpPr/>
          <p:nvPr/>
        </p:nvSpPr>
        <p:spPr>
          <a:xfrm>
            <a:off x="1250984" y="1747576"/>
            <a:ext cx="3582005" cy="160996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174B506-2602-4D25-B606-3ABF51017EFD}"/>
              </a:ext>
            </a:extLst>
          </p:cNvPr>
          <p:cNvSpPr txBox="1"/>
          <p:nvPr/>
        </p:nvSpPr>
        <p:spPr>
          <a:xfrm>
            <a:off x="1614485" y="394721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C4CC694-EECC-4C96-8FC6-2DC6DCCCBF98}"/>
              </a:ext>
            </a:extLst>
          </p:cNvPr>
          <p:cNvSpPr txBox="1"/>
          <p:nvPr/>
        </p:nvSpPr>
        <p:spPr>
          <a:xfrm>
            <a:off x="3337726" y="1777757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A4CD2D2-56BE-4B73-81E3-F6632FC0B80F}"/>
              </a:ext>
            </a:extLst>
          </p:cNvPr>
          <p:cNvSpPr txBox="1"/>
          <p:nvPr/>
        </p:nvSpPr>
        <p:spPr>
          <a:xfrm>
            <a:off x="3890184" y="1530102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2DECD43-42D9-4369-A2D0-795BF85CE3B5}"/>
              </a:ext>
            </a:extLst>
          </p:cNvPr>
          <p:cNvSpPr txBox="1"/>
          <p:nvPr/>
        </p:nvSpPr>
        <p:spPr>
          <a:xfrm>
            <a:off x="1370810" y="839528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BEFC0BC8-8ACC-49B4-9529-2BD30A0A55BD}"/>
              </a:ext>
            </a:extLst>
          </p:cNvPr>
          <p:cNvGrpSpPr/>
          <p:nvPr/>
        </p:nvGrpSpPr>
        <p:grpSpPr>
          <a:xfrm>
            <a:off x="1580112" y="872997"/>
            <a:ext cx="911580" cy="880249"/>
            <a:chOff x="6579833" y="1277164"/>
            <a:chExt cx="911580" cy="880249"/>
          </a:xfrm>
        </p:grpSpPr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E9501BBC-1074-4A36-9436-02220FBBFE6B}"/>
                </a:ext>
              </a:extLst>
            </p:cNvPr>
            <p:cNvCxnSpPr>
              <a:cxnSpLocks/>
            </p:cNvCxnSpPr>
            <p:nvPr/>
          </p:nvCxnSpPr>
          <p:spPr>
            <a:xfrm>
              <a:off x="6579833" y="1277164"/>
              <a:ext cx="0" cy="88024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6C40488D-F658-46D5-A70F-D8C7A7A0BEB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79833" y="2157413"/>
              <a:ext cx="9115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A38EA0E6-EEF2-4647-8ED8-B2C48A439E8E}"/>
              </a:ext>
            </a:extLst>
          </p:cNvPr>
          <p:cNvGrpSpPr/>
          <p:nvPr/>
        </p:nvGrpSpPr>
        <p:grpSpPr>
          <a:xfrm>
            <a:off x="3556558" y="1826979"/>
            <a:ext cx="911580" cy="880249"/>
            <a:chOff x="6579833" y="1277164"/>
            <a:chExt cx="911580" cy="880249"/>
          </a:xfrm>
        </p:grpSpPr>
        <p:cxnSp>
          <p:nvCxnSpPr>
            <p:cNvPr id="23" name="Gerader Verbinder 22">
              <a:extLst>
                <a:ext uri="{FF2B5EF4-FFF2-40B4-BE49-F238E27FC236}">
                  <a16:creationId xmlns:a16="http://schemas.microsoft.com/office/drawing/2014/main" id="{00D14BE3-B793-4F05-956B-7785CEEC788F}"/>
                </a:ext>
              </a:extLst>
            </p:cNvPr>
            <p:cNvCxnSpPr>
              <a:cxnSpLocks/>
            </p:cNvCxnSpPr>
            <p:nvPr/>
          </p:nvCxnSpPr>
          <p:spPr>
            <a:xfrm>
              <a:off x="6579833" y="1277164"/>
              <a:ext cx="0" cy="88024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388F88EB-B7FF-47C0-B2FA-776E2FD6FFA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79833" y="2157413"/>
              <a:ext cx="9115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feld 24">
            <a:extLst>
              <a:ext uri="{FF2B5EF4-FFF2-40B4-BE49-F238E27FC236}">
                <a16:creationId xmlns:a16="http://schemas.microsoft.com/office/drawing/2014/main" id="{68151C7F-6607-443C-97D7-445F967AAAAB}"/>
              </a:ext>
            </a:extLst>
          </p:cNvPr>
          <p:cNvSpPr txBox="1"/>
          <p:nvPr/>
        </p:nvSpPr>
        <p:spPr>
          <a:xfrm>
            <a:off x="1410834" y="17181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E8BDBC46-20B6-4C9F-8175-01EC47ED2093}"/>
              </a:ext>
            </a:extLst>
          </p:cNvPr>
          <p:cNvSpPr txBox="1"/>
          <p:nvPr/>
        </p:nvSpPr>
        <p:spPr>
          <a:xfrm>
            <a:off x="4122934" y="2060586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x´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990480C4-9F12-4A43-8B40-C569740FE468}"/>
              </a:ext>
            </a:extLst>
          </p:cNvPr>
          <p:cNvSpPr txBox="1"/>
          <p:nvPr/>
        </p:nvSpPr>
        <p:spPr>
          <a:xfrm>
            <a:off x="1836661" y="839528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y´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137D71CC-C7FA-4BCC-9337-F6F3DEA68ED2}"/>
              </a:ext>
            </a:extLst>
          </p:cNvPr>
          <p:cNvSpPr txBox="1"/>
          <p:nvPr/>
        </p:nvSpPr>
        <p:spPr>
          <a:xfrm>
            <a:off x="3218003" y="247639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D0150DE6-5FD0-4E20-B2DF-25399A1B009E}"/>
              </a:ext>
            </a:extLst>
          </p:cNvPr>
          <p:cNvSpPr txBox="1"/>
          <p:nvPr/>
        </p:nvSpPr>
        <p:spPr>
          <a:xfrm>
            <a:off x="5942902" y="547376"/>
            <a:ext cx="6230050" cy="18472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Betrachte einen Übergang von x nach y. Aufgrund der gleichen Argumentation wie vorher genügt die Politikmaßnahme x → y wieder sowohl dem </a:t>
            </a:r>
            <a:r>
              <a:rPr lang="de-DE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-Hicks-Kriterium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9A1D5552-455F-49AD-8A05-C54DE5481FE5}"/>
              </a:ext>
            </a:extLst>
          </p:cNvPr>
          <p:cNvSpPr/>
          <p:nvPr/>
        </p:nvSpPr>
        <p:spPr>
          <a:xfrm>
            <a:off x="8684576" y="424692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hteck 31">
                <a:extLst>
                  <a:ext uri="{FF2B5EF4-FFF2-40B4-BE49-F238E27FC236}">
                    <a16:creationId xmlns:a16="http://schemas.microsoft.com/office/drawing/2014/main" id="{3ADC685B-1700-4153-9EC3-A729D260903F}"/>
                  </a:ext>
                </a:extLst>
              </p:cNvPr>
              <p:cNvSpPr/>
              <p:nvPr/>
            </p:nvSpPr>
            <p:spPr>
              <a:xfrm>
                <a:off x="724429" y="1422932"/>
                <a:ext cx="5256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32" name="Rechteck 31">
                <a:extLst>
                  <a:ext uri="{FF2B5EF4-FFF2-40B4-BE49-F238E27FC236}">
                    <a16:creationId xmlns:a16="http://schemas.microsoft.com/office/drawing/2014/main" id="{3ADC685B-1700-4153-9EC3-A729D26090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29" y="1422932"/>
                <a:ext cx="525657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hteck 32">
                <a:extLst>
                  <a:ext uri="{FF2B5EF4-FFF2-40B4-BE49-F238E27FC236}">
                    <a16:creationId xmlns:a16="http://schemas.microsoft.com/office/drawing/2014/main" id="{00189E9A-CDE6-4A95-B843-DD729E00FB06}"/>
                  </a:ext>
                </a:extLst>
              </p:cNvPr>
              <p:cNvSpPr/>
              <p:nvPr/>
            </p:nvSpPr>
            <p:spPr>
              <a:xfrm>
                <a:off x="3579389" y="3301488"/>
                <a:ext cx="534697" cy="4908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33" name="Rechteck 32">
                <a:extLst>
                  <a:ext uri="{FF2B5EF4-FFF2-40B4-BE49-F238E27FC236}">
                    <a16:creationId xmlns:a16="http://schemas.microsoft.com/office/drawing/2014/main" id="{00189E9A-CDE6-4A95-B843-DD729E00FB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389" y="3301488"/>
                <a:ext cx="534697" cy="490840"/>
              </a:xfrm>
              <a:prstGeom prst="rect">
                <a:avLst/>
              </a:prstGeom>
              <a:blipFill>
                <a:blip r:embed="rId5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feld 33">
            <a:extLst>
              <a:ext uri="{FF2B5EF4-FFF2-40B4-BE49-F238E27FC236}">
                <a16:creationId xmlns:a16="http://schemas.microsoft.com/office/drawing/2014/main" id="{F863E801-C2CB-42CE-B6E2-2AFFA3A29FC2}"/>
              </a:ext>
            </a:extLst>
          </p:cNvPr>
          <p:cNvSpPr txBox="1"/>
          <p:nvPr/>
        </p:nvSpPr>
        <p:spPr>
          <a:xfrm>
            <a:off x="731712" y="4365516"/>
            <a:ext cx="7792528" cy="22136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Aber: Betrachtet man aber einen Übergang von y nach x, so gilt aus dem gleichen Argument, dass x´ auf der gleichen Nutzenmöglichkeitskurve wie x liegt auch x nach </a:t>
            </a:r>
            <a:r>
              <a:rPr lang="de-DE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-Hicks gegenüber y vorzuziehen ist.</a:t>
            </a:r>
          </a:p>
          <a:p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Widerspruch, bzw. liefert in diesem Fall </a:t>
            </a:r>
            <a:r>
              <a:rPr lang="de-DE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-Hicks kein</a:t>
            </a:r>
          </a:p>
          <a:p>
            <a:r>
              <a:rPr lang="de-DE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sinnvolles Entscheidungskriterium</a:t>
            </a:r>
          </a:p>
        </p:txBody>
      </p:sp>
    </p:spTree>
    <p:extLst>
      <p:ext uri="{BB962C8B-B14F-4D97-AF65-F5344CB8AC3E}">
        <p14:creationId xmlns:p14="http://schemas.microsoft.com/office/powerpoint/2010/main" val="1792690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0" y="552450"/>
            <a:ext cx="12172950" cy="36843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Für das Problem, dass weder durch den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-Hicks-Test eine gesellschaftliche Rangordnung für öffentliche Projekte abgeleitet werden kann, wurde von Tibor de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(1941) vorgeschlagen, einen Doppeltest durchzuführen: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de-DE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 (1939):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Eine Allokation y ist einer Allokation x vorzuziehen, wenn y nach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 Hicks</a:t>
            </a:r>
          </a:p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x vorgezogen wird. Ausgehend von y, x aber nach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 Hicks nicht y vorgezogen 	werden kann.</a:t>
            </a: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7B3FD37-A88C-4BCE-84D3-D6F7417F1A2C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C453BBD-0579-472C-807E-3DC120216D46}"/>
              </a:ext>
            </a:extLst>
          </p:cNvPr>
          <p:cNvSpPr txBox="1"/>
          <p:nvPr/>
        </p:nvSpPr>
        <p:spPr>
          <a:xfrm>
            <a:off x="797560" y="4651216"/>
            <a:ext cx="61468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kann gezeigt werden, dass der </a:t>
            </a:r>
            <a:r>
              <a:rPr lang="de-D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 das Problem der Widersprüchlichkeit wie der </a:t>
            </a:r>
            <a:r>
              <a:rPr lang="de-D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1800">
                <a:latin typeface="Times New Roman" panose="02020603050405020304" pitchFamily="18" charset="0"/>
                <a:cs typeface="Times New Roman" panose="02020603050405020304" pitchFamily="18" charset="0"/>
              </a:rPr>
              <a:t>-Hicks-Test nicht hat</a:t>
            </a:r>
            <a:endParaRPr lang="de-D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Aber: Der </a:t>
            </a:r>
            <a:r>
              <a:rPr lang="de-D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 ist nicht transitiv!</a:t>
            </a:r>
          </a:p>
        </p:txBody>
      </p:sp>
    </p:spTree>
    <p:extLst>
      <p:ext uri="{BB962C8B-B14F-4D97-AF65-F5344CB8AC3E}">
        <p14:creationId xmlns:p14="http://schemas.microsoft.com/office/powerpoint/2010/main" val="1305260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Intransitivität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50" y="4779021"/>
            <a:ext cx="8536506" cy="1632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nach y, da y´ auf der gleichen Nutzenmöglichkeitskurve liegt wie y, ist y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-Hicks-besser als y</a:t>
            </a:r>
          </a:p>
          <a:p>
            <a:pPr lvl="1"/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3F525AC-E539-4633-A2CC-9922C484D029}"/>
              </a:ext>
            </a:extLst>
          </p:cNvPr>
          <p:cNvGrpSpPr/>
          <p:nvPr/>
        </p:nvGrpSpPr>
        <p:grpSpPr>
          <a:xfrm>
            <a:off x="3255225" y="837971"/>
            <a:ext cx="5300330" cy="3561575"/>
            <a:chOff x="1711842" y="845289"/>
            <a:chExt cx="7396716" cy="5167421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77F52307-5C9D-4588-8475-3020DECC56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1842" y="845289"/>
              <a:ext cx="74428" cy="51674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37BE3ED8-6E8D-4065-818B-D917077571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6270" y="6012709"/>
              <a:ext cx="732228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/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  <a:blipFill>
                <a:blip r:embed="rId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/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3DFC5DCA-1DF0-4080-BDF4-E6F2CC84C755}"/>
              </a:ext>
            </a:extLst>
          </p:cNvPr>
          <p:cNvSpPr/>
          <p:nvPr/>
        </p:nvSpPr>
        <p:spPr>
          <a:xfrm>
            <a:off x="3902849" y="1710661"/>
            <a:ext cx="2944756" cy="235081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C519F42-E06E-4FAA-A6C8-4BC04996D5A1}"/>
              </a:ext>
            </a:extLst>
          </p:cNvPr>
          <p:cNvSpPr txBox="1"/>
          <p:nvPr/>
        </p:nvSpPr>
        <p:spPr>
          <a:xfrm>
            <a:off x="6518378" y="2825033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D6A1C80-D50F-45F5-B583-86659C6BC0A0}"/>
              </a:ext>
            </a:extLst>
          </p:cNvPr>
          <p:cNvSpPr txBox="1"/>
          <p:nvPr/>
        </p:nvSpPr>
        <p:spPr>
          <a:xfrm>
            <a:off x="5240737" y="15316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CFA036E-8BE6-497F-9699-0A13CFCCF392}"/>
              </a:ext>
            </a:extLst>
          </p:cNvPr>
          <p:cNvSpPr txBox="1"/>
          <p:nvPr/>
        </p:nvSpPr>
        <p:spPr>
          <a:xfrm>
            <a:off x="6752577" y="33984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7" name="Freihandform: Form 26">
            <a:extLst>
              <a:ext uri="{FF2B5EF4-FFF2-40B4-BE49-F238E27FC236}">
                <a16:creationId xmlns:a16="http://schemas.microsoft.com/office/drawing/2014/main" id="{A3339E7B-4851-439E-9D67-1247B5A62E86}"/>
              </a:ext>
            </a:extLst>
          </p:cNvPr>
          <p:cNvSpPr/>
          <p:nvPr/>
        </p:nvSpPr>
        <p:spPr>
          <a:xfrm>
            <a:off x="3423684" y="1729699"/>
            <a:ext cx="4621501" cy="245983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0A0D313-BC3B-4C3C-AA8F-235A64F3FDAE}"/>
              </a:ext>
            </a:extLst>
          </p:cNvPr>
          <p:cNvSpPr txBox="1"/>
          <p:nvPr/>
        </p:nvSpPr>
        <p:spPr>
          <a:xfrm>
            <a:off x="5357115" y="1085415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E9EF18F2-45ED-4424-BE0E-B1E8329DE42A}"/>
              </a:ext>
            </a:extLst>
          </p:cNvPr>
          <p:cNvSpPr txBox="1"/>
          <p:nvPr/>
        </p:nvSpPr>
        <p:spPr>
          <a:xfrm>
            <a:off x="6978296" y="1965109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451C24AF-5B49-48D6-A721-3E94A101599C}"/>
              </a:ext>
            </a:extLst>
          </p:cNvPr>
          <p:cNvSpPr txBox="1"/>
          <p:nvPr/>
        </p:nvSpPr>
        <p:spPr>
          <a:xfrm>
            <a:off x="7185741" y="2467201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y´</a:t>
            </a:r>
          </a:p>
        </p:txBody>
      </p:sp>
      <p:cxnSp>
        <p:nvCxnSpPr>
          <p:cNvPr id="3" name="Gerader Verbinder 2"/>
          <p:cNvCxnSpPr/>
          <p:nvPr/>
        </p:nvCxnSpPr>
        <p:spPr>
          <a:xfrm flipH="1" flipV="1">
            <a:off x="6658852" y="908790"/>
            <a:ext cx="93725" cy="28553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/>
          <p:cNvCxnSpPr/>
          <p:nvPr/>
        </p:nvCxnSpPr>
        <p:spPr>
          <a:xfrm>
            <a:off x="6827190" y="3764187"/>
            <a:ext cx="2564391" cy="27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eck 18">
            <a:extLst>
              <a:ext uri="{FF2B5EF4-FFF2-40B4-BE49-F238E27FC236}">
                <a16:creationId xmlns:a16="http://schemas.microsoft.com/office/drawing/2014/main" id="{29D14D59-65EA-4B60-9AFB-AE6B4F2F863C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963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Intransitivität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4779021"/>
            <a:ext cx="8558859" cy="1632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nach x. Da aber kein Punkt auf der Nutzenmöglichkeitskurve von x rechts oberhalb von y liegt, ist x nicht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-Hicks-besser als y. Damit ist das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-Kriterium (Doppeltest) erfüllt.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3F525AC-E539-4633-A2CC-9922C484D029}"/>
              </a:ext>
            </a:extLst>
          </p:cNvPr>
          <p:cNvGrpSpPr/>
          <p:nvPr/>
        </p:nvGrpSpPr>
        <p:grpSpPr>
          <a:xfrm>
            <a:off x="3255225" y="837971"/>
            <a:ext cx="5300330" cy="3561575"/>
            <a:chOff x="1711842" y="845289"/>
            <a:chExt cx="7396716" cy="5167421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77F52307-5C9D-4588-8475-3020DECC56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1842" y="845289"/>
              <a:ext cx="74428" cy="51674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37BE3ED8-6E8D-4065-818B-D917077571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6270" y="6012709"/>
              <a:ext cx="732228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/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  <a:blipFill>
                <a:blip r:embed="rId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/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3DFC5DCA-1DF0-4080-BDF4-E6F2CC84C755}"/>
              </a:ext>
            </a:extLst>
          </p:cNvPr>
          <p:cNvSpPr/>
          <p:nvPr/>
        </p:nvSpPr>
        <p:spPr>
          <a:xfrm>
            <a:off x="3902849" y="1710661"/>
            <a:ext cx="2944756" cy="235081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C519F42-E06E-4FAA-A6C8-4BC04996D5A1}"/>
              </a:ext>
            </a:extLst>
          </p:cNvPr>
          <p:cNvSpPr txBox="1"/>
          <p:nvPr/>
        </p:nvSpPr>
        <p:spPr>
          <a:xfrm>
            <a:off x="6518378" y="2825033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D6A1C80-D50F-45F5-B583-86659C6BC0A0}"/>
              </a:ext>
            </a:extLst>
          </p:cNvPr>
          <p:cNvSpPr txBox="1"/>
          <p:nvPr/>
        </p:nvSpPr>
        <p:spPr>
          <a:xfrm>
            <a:off x="5240737" y="15316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CFA036E-8BE6-497F-9699-0A13CFCCF392}"/>
              </a:ext>
            </a:extLst>
          </p:cNvPr>
          <p:cNvSpPr txBox="1"/>
          <p:nvPr/>
        </p:nvSpPr>
        <p:spPr>
          <a:xfrm>
            <a:off x="6752577" y="33984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7" name="Freihandform: Form 26">
            <a:extLst>
              <a:ext uri="{FF2B5EF4-FFF2-40B4-BE49-F238E27FC236}">
                <a16:creationId xmlns:a16="http://schemas.microsoft.com/office/drawing/2014/main" id="{A3339E7B-4851-439E-9D67-1247B5A62E86}"/>
              </a:ext>
            </a:extLst>
          </p:cNvPr>
          <p:cNvSpPr/>
          <p:nvPr/>
        </p:nvSpPr>
        <p:spPr>
          <a:xfrm>
            <a:off x="3423684" y="1729699"/>
            <a:ext cx="4621501" cy="245983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0A0D313-BC3B-4C3C-AA8F-235A64F3FDAE}"/>
              </a:ext>
            </a:extLst>
          </p:cNvPr>
          <p:cNvSpPr txBox="1"/>
          <p:nvPr/>
        </p:nvSpPr>
        <p:spPr>
          <a:xfrm>
            <a:off x="5357115" y="1085415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cxnSp>
        <p:nvCxnSpPr>
          <p:cNvPr id="21" name="Gerader Verbinder 20"/>
          <p:cNvCxnSpPr/>
          <p:nvPr/>
        </p:nvCxnSpPr>
        <p:spPr>
          <a:xfrm flipH="1" flipV="1">
            <a:off x="5579291" y="589031"/>
            <a:ext cx="1" cy="14585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>
            <a:off x="5653904" y="2047584"/>
            <a:ext cx="2564391" cy="27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 16">
            <a:extLst>
              <a:ext uri="{FF2B5EF4-FFF2-40B4-BE49-F238E27FC236}">
                <a16:creationId xmlns:a16="http://schemas.microsoft.com/office/drawing/2014/main" id="{A435DF55-76AF-4964-8529-A788EFEDFA26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2606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Intransitivität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4779021"/>
            <a:ext cx="8665527" cy="1632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nach z: da z´ auf der gleichen Nutzenmöglichkeitskurve liegt wie z ist z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-Hicks-besser als y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3F525AC-E539-4633-A2CC-9922C484D029}"/>
              </a:ext>
            </a:extLst>
          </p:cNvPr>
          <p:cNvGrpSpPr/>
          <p:nvPr/>
        </p:nvGrpSpPr>
        <p:grpSpPr>
          <a:xfrm>
            <a:off x="3255225" y="837971"/>
            <a:ext cx="5300330" cy="3561575"/>
            <a:chOff x="1711842" y="845289"/>
            <a:chExt cx="7396716" cy="5167421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77F52307-5C9D-4588-8475-3020DECC56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1842" y="845289"/>
              <a:ext cx="74428" cy="51674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37BE3ED8-6E8D-4065-818B-D917077571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6270" y="6012709"/>
              <a:ext cx="732228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/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  <a:blipFill>
                <a:blip r:embed="rId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/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419576AA-7946-40C3-BA2E-E156A0DE0154}"/>
              </a:ext>
            </a:extLst>
          </p:cNvPr>
          <p:cNvSpPr/>
          <p:nvPr/>
        </p:nvSpPr>
        <p:spPr>
          <a:xfrm>
            <a:off x="3899919" y="1152157"/>
            <a:ext cx="2551814" cy="2816711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120F7C4-F71E-4483-B970-75FDE603185A}"/>
              </a:ext>
            </a:extLst>
          </p:cNvPr>
          <p:cNvSpPr txBox="1"/>
          <p:nvPr/>
        </p:nvSpPr>
        <p:spPr>
          <a:xfrm>
            <a:off x="4284160" y="356189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D6A1C80-D50F-45F5-B583-86659C6BC0A0}"/>
              </a:ext>
            </a:extLst>
          </p:cNvPr>
          <p:cNvSpPr txBox="1"/>
          <p:nvPr/>
        </p:nvSpPr>
        <p:spPr>
          <a:xfrm>
            <a:off x="5240737" y="15316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7" name="Freihandform: Form 26">
            <a:extLst>
              <a:ext uri="{FF2B5EF4-FFF2-40B4-BE49-F238E27FC236}">
                <a16:creationId xmlns:a16="http://schemas.microsoft.com/office/drawing/2014/main" id="{A3339E7B-4851-439E-9D67-1247B5A62E86}"/>
              </a:ext>
            </a:extLst>
          </p:cNvPr>
          <p:cNvSpPr/>
          <p:nvPr/>
        </p:nvSpPr>
        <p:spPr>
          <a:xfrm>
            <a:off x="3423684" y="1729699"/>
            <a:ext cx="4621501" cy="245983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0A0D313-BC3B-4C3C-AA8F-235A64F3FDAE}"/>
              </a:ext>
            </a:extLst>
          </p:cNvPr>
          <p:cNvSpPr txBox="1"/>
          <p:nvPr/>
        </p:nvSpPr>
        <p:spPr>
          <a:xfrm>
            <a:off x="5357115" y="1085415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3BA1DA1-B23E-45AA-8721-46D769E7CB31}"/>
              </a:ext>
            </a:extLst>
          </p:cNvPr>
          <p:cNvSpPr txBox="1"/>
          <p:nvPr/>
        </p:nvSpPr>
        <p:spPr>
          <a:xfrm>
            <a:off x="4523482" y="843190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cxnSp>
        <p:nvCxnSpPr>
          <p:cNvPr id="21" name="Gerader Verbinder 20"/>
          <p:cNvCxnSpPr/>
          <p:nvPr/>
        </p:nvCxnSpPr>
        <p:spPr>
          <a:xfrm flipH="1" flipV="1">
            <a:off x="5556851" y="560981"/>
            <a:ext cx="1" cy="14585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>
            <a:off x="5631464" y="2019534"/>
            <a:ext cx="2564391" cy="27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63BA1DA1-B23E-45AA-8721-46D769E7CB31}"/>
              </a:ext>
            </a:extLst>
          </p:cNvPr>
          <p:cNvSpPr txBox="1"/>
          <p:nvPr/>
        </p:nvSpPr>
        <p:spPr>
          <a:xfrm>
            <a:off x="5777848" y="1473831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z´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120F7C4-F71E-4483-B970-75FDE603185A}"/>
              </a:ext>
            </a:extLst>
          </p:cNvPr>
          <p:cNvSpPr txBox="1"/>
          <p:nvPr/>
        </p:nvSpPr>
        <p:spPr>
          <a:xfrm>
            <a:off x="5445174" y="931496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766BDBF8-B0B2-4BE7-972F-9FFAC2F44B5D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013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DD6EAC0D-7BE4-42ED-B719-86D8C2F519BA}"/>
              </a:ext>
            </a:extLst>
          </p:cNvPr>
          <p:cNvSpPr txBox="1"/>
          <p:nvPr/>
        </p:nvSpPr>
        <p:spPr>
          <a:xfrm>
            <a:off x="19049" y="9524"/>
            <a:ext cx="12172951" cy="5429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Intransitivität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-Test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A15B691-283D-4341-8E52-EBA1542B1340}"/>
              </a:ext>
            </a:extLst>
          </p:cNvPr>
          <p:cNvSpPr txBox="1"/>
          <p:nvPr/>
        </p:nvSpPr>
        <p:spPr>
          <a:xfrm>
            <a:off x="19049" y="4779021"/>
            <a:ext cx="8665527" cy="1632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nach y: Da aber kein Punkt auf der Nutzenmöglichkeitskurve von y rechts oberhalb von z liegt, ist z auch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Kaldor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-Hicks-besser als x. Damit ist z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Scitovsky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-besser als y.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3F525AC-E539-4633-A2CC-9922C484D029}"/>
              </a:ext>
            </a:extLst>
          </p:cNvPr>
          <p:cNvGrpSpPr/>
          <p:nvPr/>
        </p:nvGrpSpPr>
        <p:grpSpPr>
          <a:xfrm>
            <a:off x="3255225" y="837971"/>
            <a:ext cx="5300330" cy="3561575"/>
            <a:chOff x="1711842" y="845289"/>
            <a:chExt cx="7396716" cy="5167421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77F52307-5C9D-4588-8475-3020DECC567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711842" y="845289"/>
              <a:ext cx="74428" cy="516742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>
              <a:extLst>
                <a:ext uri="{FF2B5EF4-FFF2-40B4-BE49-F238E27FC236}">
                  <a16:creationId xmlns:a16="http://schemas.microsoft.com/office/drawing/2014/main" id="{37BE3ED8-6E8D-4065-818B-D917077571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6270" y="6012709"/>
              <a:ext cx="732228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/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F71B80D-BA40-431C-A76D-4E55253E5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44" y="4399545"/>
                <a:ext cx="565411" cy="461665"/>
              </a:xfrm>
              <a:prstGeom prst="rect">
                <a:avLst/>
              </a:prstGeom>
              <a:blipFill>
                <a:blip r:embed="rId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/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5B708EB-EADA-4100-86F1-C562C89D63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814" y="835644"/>
                <a:ext cx="572529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419576AA-7946-40C3-BA2E-E156A0DE0154}"/>
              </a:ext>
            </a:extLst>
          </p:cNvPr>
          <p:cNvSpPr/>
          <p:nvPr/>
        </p:nvSpPr>
        <p:spPr>
          <a:xfrm>
            <a:off x="3899919" y="1152157"/>
            <a:ext cx="2551814" cy="2816711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120F7C4-F71E-4483-B970-75FDE603185A}"/>
              </a:ext>
            </a:extLst>
          </p:cNvPr>
          <p:cNvSpPr txBox="1"/>
          <p:nvPr/>
        </p:nvSpPr>
        <p:spPr>
          <a:xfrm>
            <a:off x="4284160" y="356189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D6A1C80-D50F-45F5-B583-86659C6BC0A0}"/>
              </a:ext>
            </a:extLst>
          </p:cNvPr>
          <p:cNvSpPr txBox="1"/>
          <p:nvPr/>
        </p:nvSpPr>
        <p:spPr>
          <a:xfrm>
            <a:off x="5240737" y="15316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7" name="Freihandform: Form 26">
            <a:extLst>
              <a:ext uri="{FF2B5EF4-FFF2-40B4-BE49-F238E27FC236}">
                <a16:creationId xmlns:a16="http://schemas.microsoft.com/office/drawing/2014/main" id="{A3339E7B-4851-439E-9D67-1247B5A62E86}"/>
              </a:ext>
            </a:extLst>
          </p:cNvPr>
          <p:cNvSpPr/>
          <p:nvPr/>
        </p:nvSpPr>
        <p:spPr>
          <a:xfrm>
            <a:off x="3423684" y="1729699"/>
            <a:ext cx="4621501" cy="2459830"/>
          </a:xfrm>
          <a:custGeom>
            <a:avLst/>
            <a:gdLst>
              <a:gd name="connsiteX0" fmla="*/ 0 w 2551814"/>
              <a:gd name="connsiteY0" fmla="*/ 0 h 2115879"/>
              <a:gd name="connsiteX1" fmla="*/ 1733107 w 2551814"/>
              <a:gd name="connsiteY1" fmla="*/ 552893 h 2115879"/>
              <a:gd name="connsiteX2" fmla="*/ 2551814 w 2551814"/>
              <a:gd name="connsiteY2" fmla="*/ 2115879 h 2115879"/>
              <a:gd name="connsiteX3" fmla="*/ 2551814 w 2551814"/>
              <a:gd name="connsiteY3" fmla="*/ 2115879 h 2115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1814" h="2115879">
                <a:moveTo>
                  <a:pt x="0" y="0"/>
                </a:moveTo>
                <a:cubicBezTo>
                  <a:pt x="653902" y="100123"/>
                  <a:pt x="1307805" y="200246"/>
                  <a:pt x="1733107" y="552893"/>
                </a:cubicBezTo>
                <a:cubicBezTo>
                  <a:pt x="2158409" y="905540"/>
                  <a:pt x="2551814" y="2115879"/>
                  <a:pt x="2551814" y="2115879"/>
                </a:cubicBezTo>
                <a:lnTo>
                  <a:pt x="2551814" y="2115879"/>
                </a:ln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0A0D313-BC3B-4C3C-AA8F-235A64F3FDAE}"/>
              </a:ext>
            </a:extLst>
          </p:cNvPr>
          <p:cNvSpPr txBox="1"/>
          <p:nvPr/>
        </p:nvSpPr>
        <p:spPr>
          <a:xfrm>
            <a:off x="5357115" y="1085415"/>
            <a:ext cx="4443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0" dirty="0"/>
              <a:t>.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63BA1DA1-B23E-45AA-8721-46D769E7CB31}"/>
              </a:ext>
            </a:extLst>
          </p:cNvPr>
          <p:cNvSpPr txBox="1"/>
          <p:nvPr/>
        </p:nvSpPr>
        <p:spPr>
          <a:xfrm>
            <a:off x="4523482" y="843190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cxnSp>
        <p:nvCxnSpPr>
          <p:cNvPr id="19" name="Gerader Verbinder 18"/>
          <p:cNvCxnSpPr/>
          <p:nvPr/>
        </p:nvCxnSpPr>
        <p:spPr>
          <a:xfrm flipV="1">
            <a:off x="4503141" y="499274"/>
            <a:ext cx="20341" cy="797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>
            <a:off x="4577752" y="1296796"/>
            <a:ext cx="2564391" cy="27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 16">
            <a:extLst>
              <a:ext uri="{FF2B5EF4-FFF2-40B4-BE49-F238E27FC236}">
                <a16:creationId xmlns:a16="http://schemas.microsoft.com/office/drawing/2014/main" id="{BAC070E8-0845-4B89-8D9A-6451FE10D552}"/>
              </a:ext>
            </a:extLst>
          </p:cNvPr>
          <p:cNvSpPr/>
          <p:nvPr/>
        </p:nvSpPr>
        <p:spPr>
          <a:xfrm>
            <a:off x="8684576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2602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962</Words>
  <Application>Microsoft Office PowerPoint</Application>
  <PresentationFormat>Breitbild</PresentationFormat>
  <Paragraphs>145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Bernhard Köster</cp:lastModifiedBy>
  <cp:revision>463</cp:revision>
  <cp:lastPrinted>2022-03-02T23:29:14Z</cp:lastPrinted>
  <dcterms:created xsi:type="dcterms:W3CDTF">2019-02-11T10:45:01Z</dcterms:created>
  <dcterms:modified xsi:type="dcterms:W3CDTF">2022-04-21T22:07:33Z</dcterms:modified>
</cp:coreProperties>
</file>