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692" r:id="rId2"/>
    <p:sldId id="693" r:id="rId3"/>
    <p:sldId id="694" r:id="rId4"/>
    <p:sldId id="695" r:id="rId5"/>
    <p:sldId id="696" r:id="rId6"/>
    <p:sldId id="697" r:id="rId7"/>
    <p:sldId id="698" r:id="rId8"/>
    <p:sldId id="699" r:id="rId9"/>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77" d="100"/>
          <a:sy n="77" d="100"/>
        </p:scale>
        <p:origin x="19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07.04.2022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07.04.2022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07.04.2022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Wohlfahrtsordung</a:t>
            </a:r>
            <a:r>
              <a:rPr lang="de-DE" sz="2800" dirty="0">
                <a:latin typeface="Times New Roman" panose="02020603050405020304" pitchFamily="18" charset="0"/>
                <a:cs typeface="Times New Roman" panose="02020603050405020304" pitchFamily="18" charset="0"/>
              </a:rPr>
              <a:t> und Wohlfahrtsfunktion</a:t>
            </a:r>
            <a:r>
              <a:rPr lang="de-DE" sz="2800" baseline="30000" dirty="0">
                <a:latin typeface="Times New Roman" panose="02020603050405020304" pitchFamily="18" charset="0"/>
                <a:cs typeface="Times New Roman" panose="02020603050405020304" pitchFamily="18" charset="0"/>
              </a:rPr>
              <a:t>1</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395306"/>
                <a:ext cx="8684576" cy="60673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Wohlfahrtsordnung (vgl. Präferenzen und Nutzenfunktion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𝑟</m:t>
                        </m:r>
                      </m:sub>
                    </m:sSub>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𝑟</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aus der Mikroökonomie): Der Menge der zulässigen Allokation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𝑋</m:t>
                    </m:r>
                    <m:r>
                      <a:rPr lang="de-DE" sz="2000" b="0" i="1" smtClean="0">
                        <a:latin typeface="Cambria Math" panose="02040503050406030204" pitchFamily="18" charset="0"/>
                        <a:cs typeface="Times New Roman" panose="02020603050405020304" pitchFamily="18" charset="0"/>
                      </a:rPr>
                      <m:t>=</m:t>
                    </m:r>
                    <m:sSub>
                      <m:sSubPr>
                        <m:ctrlPr>
                          <a:rPr lang="de-DE" sz="2000" b="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1</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2</m:t>
                        </m:r>
                      </m:sub>
                    </m:sSub>
                    <m:r>
                      <a:rPr lang="de-DE" sz="2000" b="0" i="1"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𝑛</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wird eine vollständige und </a:t>
                </a:r>
                <a:r>
                  <a:rPr lang="de-DE" sz="2000" dirty="0" err="1">
                    <a:latin typeface="Times New Roman" panose="02020603050405020304" pitchFamily="18" charset="0"/>
                    <a:cs typeface="Times New Roman" panose="02020603050405020304" pitchFamily="18" charset="0"/>
                  </a:rPr>
                  <a:t>transititve</a:t>
                </a:r>
                <a:r>
                  <a:rPr lang="de-DE" sz="2000" dirty="0">
                    <a:latin typeface="Times New Roman" panose="02020603050405020304" pitchFamily="18" charset="0"/>
                    <a:cs typeface="Times New Roman" panose="02020603050405020304" pitchFamily="18" charset="0"/>
                  </a:rPr>
                  <a:t> Relation „</a:t>
                </a:r>
                <a:r>
                  <a:rPr lang="de-DE" sz="2000" dirty="0">
                    <a:latin typeface="Cambria Math" panose="02040503050406030204" pitchFamily="18" charset="0"/>
                    <a:ea typeface="Cambria Math" panose="02040503050406030204" pitchFamily="18" charset="0"/>
                    <a:cs typeface="Times New Roman" panose="02020603050405020304" pitchFamily="18" charset="0"/>
                  </a:rPr>
                  <a:t>≽“ zu geordnet:</a:t>
                </a:r>
              </a:p>
              <a:p>
                <a:endParaRPr lang="de-DE" sz="2000" dirty="0">
                  <a:latin typeface="Cambria Math" panose="02040503050406030204" pitchFamily="18" charset="0"/>
                  <a:ea typeface="Cambria Math" panose="02040503050406030204" pitchFamily="18" charset="0"/>
                  <a:cs typeface="Times New Roman" panose="02020603050405020304" pitchFamily="18" charset="0"/>
                </a:endParaRPr>
              </a:p>
              <a:p>
                <a:pPr marL="914400" lvl="1" indent="-457200">
                  <a:buAutoNum type="arabicPeriod"/>
                </a:pPr>
                <a:r>
                  <a:rPr lang="de-DE" sz="2000" dirty="0">
                    <a:latin typeface="Cambria Math" panose="02040503050406030204" pitchFamily="18" charset="0"/>
                    <a:ea typeface="Cambria Math" panose="02040503050406030204" pitchFamily="18" charset="0"/>
                    <a:cs typeface="Times New Roman" panose="02020603050405020304" pitchFamily="18" charset="0"/>
                  </a:rPr>
                  <a:t>Vollständigkeit: 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oder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m:rPr>
                        <m:nor/>
                      </m:rPr>
                      <a:rPr lang="de-DE" sz="2000" dirty="0"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oMath>
                </a14:m>
                <a:endParaRPr lang="de-DE" sz="2000" dirty="0">
                  <a:latin typeface="Times New Roman" panose="02020603050405020304" pitchFamily="18" charset="0"/>
                  <a:cs typeface="Times New Roman" panose="02020603050405020304" pitchFamily="18" charset="0"/>
                </a:endParaRPr>
              </a:p>
              <a:p>
                <a:pPr marL="914400" lvl="1" indent="-457200">
                  <a:buAutoNum type="arabicPeriod"/>
                </a:pPr>
                <a:r>
                  <a:rPr lang="de-DE" sz="2000" dirty="0">
                    <a:latin typeface="Times New Roman" panose="02020603050405020304" pitchFamily="18" charset="0"/>
                    <a:cs typeface="Times New Roman" panose="02020603050405020304" pitchFamily="18" charset="0"/>
                  </a:rPr>
                  <a:t>Transitivität: </a:t>
                </a:r>
                <a:r>
                  <a:rPr lang="de-DE" sz="2000" dirty="0">
                    <a:latin typeface="Cambria Math" panose="02040503050406030204" pitchFamily="18" charset="0"/>
                    <a:ea typeface="Cambria Math" panose="02040503050406030204" pitchFamily="18" charset="0"/>
                    <a:cs typeface="Times New Roman" panose="02020603050405020304" pitchFamily="18" charset="0"/>
                  </a:rPr>
                  <a:t>Für alle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oMath>
                </a14:m>
                <a:r>
                  <a:rPr lang="de-DE" sz="2000" dirty="0">
                    <a:latin typeface="Times New Roman" panose="020206030504050203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a:rPr lang="de-DE" sz="2000" b="0" i="0" smtClean="0">
                        <a:latin typeface="Cambria Math" panose="02040503050406030204" pitchFamily="18" charset="0"/>
                        <a:cs typeface="Times New Roman" panose="02020603050405020304" pitchFamily="18" charset="0"/>
                      </a:rPr>
                      <m:t>,</m:t>
                    </m:r>
                  </m:oMath>
                </a14:m>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gilt,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r>
                  <a:rPr lang="de-DE" sz="20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dann gilt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𝑘</m:t>
                        </m:r>
                      </m:sub>
                    </m:sSub>
                  </m:oMath>
                </a14:m>
                <a:r>
                  <a:rPr lang="de-DE" sz="2000" dirty="0">
                    <a:latin typeface="Times New Roman" panose="02020603050405020304" pitchFamily="18" charset="0"/>
                    <a:cs typeface="Times New Roman" panose="02020603050405020304" pitchFamily="18" charset="0"/>
                  </a:rPr>
                  <a:t> </a:t>
                </a:r>
              </a:p>
              <a:p>
                <a:pPr marL="457200" indent="-457200">
                  <a:buAutoNum type="arabicPeriod"/>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Daraus kann unter gewissen Stetigkeitsannahmen und der Annahme der Abgeschlossenheit eine Funktion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𝑊</m:t>
                        </m:r>
                        <m:r>
                          <a:rPr lang="de-DE" sz="2000" b="0" i="1" smtClean="0">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auf den rationalen Zahlen definiert werden, mit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a:rPr lang="de-DE" sz="2000" i="1">
                        <a:latin typeface="Cambria Math" panose="02040503050406030204" pitchFamily="18" charset="0"/>
                        <a:cs typeface="Times New Roman" panose="02020603050405020304" pitchFamily="18" charset="0"/>
                      </a:rPr>
                      <m:t>)</m:t>
                    </m:r>
                  </m:oMath>
                </a14:m>
                <a:r>
                  <a:rPr lang="de-DE" sz="2000" dirty="0">
                    <a:latin typeface="Cambria Math" panose="02040503050406030204" pitchFamily="18" charset="0"/>
                    <a:ea typeface="Cambria Math" panose="02040503050406030204" pitchFamily="18" charset="0"/>
                    <a:cs typeface="Times New Roman" panose="02020603050405020304" pitchFamily="18" charset="0"/>
                  </a:rPr>
                  <a:t>≥</a:t>
                </a:r>
                <a:r>
                  <a:rPr lang="de-DE" sz="2000" dirty="0">
                    <a:cs typeface="Times New Roman" panose="02020603050405020304" pitchFamily="18" charset="0"/>
                  </a:rPr>
                  <a:t>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𝑊</m:t>
                        </m:r>
                        <m:r>
                          <a:rPr lang="de-DE" sz="2000" i="1">
                            <a:latin typeface="Cambria Math" panose="02040503050406030204" pitchFamily="18" charset="0"/>
                            <a:cs typeface="Times New Roman" panose="02020603050405020304" pitchFamily="18" charset="0"/>
                          </a:rPr>
                          <m:t>(</m:t>
                        </m:r>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b="0" i="1" smtClean="0">
                            <a:latin typeface="Cambria Math" panose="02040503050406030204" pitchFamily="18" charset="0"/>
                            <a:cs typeface="Times New Roman" panose="02020603050405020304" pitchFamily="18" charset="0"/>
                          </a:rPr>
                          <m:t>𝑗</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genau dann, wenn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𝑖</m:t>
                        </m:r>
                      </m:sub>
                    </m:sSub>
                    <m:r>
                      <m:rPr>
                        <m:nor/>
                      </m:rPr>
                      <a:rPr lang="de-DE" sz="2000" dirty="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acc>
                          <m:accPr>
                            <m:chr m:val="⃗"/>
                            <m:ctrlPr>
                              <a:rPr lang="de-DE" sz="2000" i="1">
                                <a:latin typeface="Cambria Math" panose="02040503050406030204" pitchFamily="18" charset="0"/>
                                <a:cs typeface="Times New Roman" panose="02020603050405020304" pitchFamily="18" charset="0"/>
                              </a:rPr>
                            </m:ctrlPr>
                          </m:accPr>
                          <m:e>
                            <m:r>
                              <a:rPr lang="de-DE" sz="2000" i="1">
                                <a:latin typeface="Cambria Math" panose="02040503050406030204" pitchFamily="18" charset="0"/>
                                <a:cs typeface="Times New Roman" panose="02020603050405020304" pitchFamily="18" charset="0"/>
                              </a:rPr>
                              <m:t>𝑥</m:t>
                            </m:r>
                          </m:e>
                        </m:acc>
                      </m:e>
                      <m:sub>
                        <m:r>
                          <a:rPr lang="de-DE" sz="2000" i="1">
                            <a:latin typeface="Cambria Math" panose="02040503050406030204" pitchFamily="18" charset="0"/>
                            <a:cs typeface="Times New Roman" panose="02020603050405020304" pitchFamily="18" charset="0"/>
                          </a:rPr>
                          <m:t>𝑗</m:t>
                        </m:r>
                      </m:sub>
                    </m:sSub>
                  </m:oMath>
                </a14:m>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Zusammen mit den </a:t>
                </a:r>
                <a:r>
                  <a:rPr lang="de-DE" sz="2000" dirty="0" err="1">
                    <a:latin typeface="Times New Roman" panose="02020603050405020304" pitchFamily="18" charset="0"/>
                    <a:cs typeface="Times New Roman" panose="02020603050405020304" pitchFamily="18" charset="0"/>
                  </a:rPr>
                  <a:t>indivuellen</a:t>
                </a:r>
                <a:r>
                  <a:rPr lang="de-DE" sz="2000" dirty="0">
                    <a:latin typeface="Times New Roman" panose="02020603050405020304" pitchFamily="18" charset="0"/>
                    <a:cs typeface="Times New Roman" panose="02020603050405020304" pitchFamily="18" charset="0"/>
                  </a:rPr>
                  <a:t> Nutzenfunktionen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𝑟</m:t>
                        </m:r>
                      </m:sub>
                    </m:sSub>
                    <m:d>
                      <m:dPr>
                        <m:ctrlPr>
                          <a:rPr lang="de-DE" sz="2000" i="1" smtClean="0">
                            <a:latin typeface="Cambria Math" panose="02040503050406030204" pitchFamily="18" charset="0"/>
                            <a:cs typeface="Times New Roman" panose="02020603050405020304" pitchFamily="18" charset="0"/>
                          </a:rPr>
                        </m:ctrlPr>
                      </m:dPr>
                      <m:e>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i="1">
                                <a:latin typeface="Cambria Math" panose="02040503050406030204" pitchFamily="18" charset="0"/>
                                <a:cs typeface="Times New Roman" panose="02020603050405020304" pitchFamily="18" charset="0"/>
                              </a:rPr>
                              <m:t>𝑟</m:t>
                            </m:r>
                          </m:sub>
                        </m:sSub>
                      </m:e>
                    </m:d>
                  </m:oMath>
                </a14:m>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läßt</a:t>
                </a:r>
                <a:r>
                  <a:rPr lang="de-DE" sz="2000" dirty="0">
                    <a:latin typeface="Times New Roman" panose="02020603050405020304" pitchFamily="18" charset="0"/>
                    <a:cs typeface="Times New Roman" panose="02020603050405020304" pitchFamily="18" charset="0"/>
                  </a:rPr>
                  <a:t> sich die Wohlfahrtsfunktion auch über den Nutzen definieren</a:t>
                </a:r>
              </a:p>
              <a:p>
                <a:r>
                  <a:rPr lang="de-DE" sz="2000" b="0" dirty="0">
                    <a:latin typeface="Times New Roman" panose="02020603050405020304" pitchFamily="18" charset="0"/>
                    <a:cs typeface="Times New Roman" panose="02020603050405020304" pitchFamily="18" charset="0"/>
                  </a:rPr>
                  <a:t>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W</m:t>
                    </m:r>
                    <m:r>
                      <a:rPr lang="de-DE" sz="2000" b="0" i="0" smtClean="0">
                        <a:latin typeface="Cambria Math" panose="02040503050406030204" pitchFamily="18" charset="0"/>
                        <a:cs typeface="Times New Roman" panose="02020603050405020304" pitchFamily="18" charset="0"/>
                      </a:rPr>
                      <m:t>(</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1,…,</m:t>
                        </m:r>
                      </m:sub>
                    </m:sSub>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𝑛</m:t>
                        </m:r>
                      </m:sub>
                    </m:sSub>
                    <m:r>
                      <a:rPr lang="de-DE" sz="2000" i="1">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a:t>
                </a:r>
              </a:p>
              <a:p>
                <a:endParaRPr lang="de-DE" sz="1600" dirty="0">
                  <a:latin typeface="Times New Roman" panose="02020603050405020304" pitchFamily="18" charset="0"/>
                  <a:cs typeface="Times New Roman" panose="02020603050405020304" pitchFamily="18" charset="0"/>
                </a:endParaRPr>
              </a:p>
              <a:p>
                <a:r>
                  <a:rPr lang="de-DE" sz="1600" dirty="0">
                    <a:latin typeface="Times New Roman" panose="02020603050405020304" pitchFamily="18" charset="0"/>
                    <a:cs typeface="Times New Roman" panose="02020603050405020304" pitchFamily="18" charset="0"/>
                  </a:rPr>
                  <a:t>1) </a:t>
                </a:r>
                <a:r>
                  <a:rPr lang="en-US" sz="1600" dirty="0">
                    <a:latin typeface="Times New Roman" panose="02020603050405020304" pitchFamily="18" charset="0"/>
                    <a:cs typeface="Times New Roman" panose="02020603050405020304" pitchFamily="18" charset="0"/>
                  </a:rPr>
                  <a:t>Bergson, A </a:t>
                </a:r>
                <a:r>
                  <a:rPr lang="en-US" sz="1600" i="1" dirty="0">
                    <a:latin typeface="Times New Roman" panose="02020603050405020304" pitchFamily="18" charset="0"/>
                    <a:cs typeface="Times New Roman" panose="02020603050405020304" pitchFamily="18" charset="0"/>
                  </a:rPr>
                  <a:t>A reformulation of certain aspects of welfare economics </a:t>
                </a:r>
                <a:r>
                  <a:rPr lang="en-US" sz="1600" dirty="0">
                    <a:latin typeface="Times New Roman" panose="02020603050405020304" pitchFamily="18" charset="0"/>
                    <a:cs typeface="Times New Roman" panose="02020603050405020304" pitchFamily="18" charset="0"/>
                  </a:rPr>
                  <a:t>(1938), The Quarterly Journal of Economics. 52, Nr. 2, S. 310–334</a:t>
                </a:r>
                <a:endParaRPr lang="de-DE" sz="16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395306"/>
                <a:ext cx="8684576" cy="6067387"/>
              </a:xfrm>
              <a:prstGeom prst="rect">
                <a:avLst/>
              </a:prstGeom>
              <a:blipFill>
                <a:blip r:embed="rId2"/>
                <a:stretch>
                  <a:fillRect l="-632" t="-603" r="-211" b="-170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6A70F048-1B01-48BA-93B3-45BA576B363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30533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Nutzenmöglichkeiten und Wohlfahrtsfunktion</a:t>
            </a:r>
          </a:p>
        </p:txBody>
      </p:sp>
      <p:grpSp>
        <p:nvGrpSpPr>
          <p:cNvPr id="7" name="Gruppieren 6">
            <a:extLst>
              <a:ext uri="{FF2B5EF4-FFF2-40B4-BE49-F238E27FC236}">
                <a16:creationId xmlns:a16="http://schemas.microsoft.com/office/drawing/2014/main" id="{96C8EE8D-034E-4AE1-8B13-2FBC5EF6A4EC}"/>
              </a:ext>
            </a:extLst>
          </p:cNvPr>
          <p:cNvGrpSpPr/>
          <p:nvPr/>
        </p:nvGrpSpPr>
        <p:grpSpPr>
          <a:xfrm>
            <a:off x="737283" y="659549"/>
            <a:ext cx="7396716" cy="5167421"/>
            <a:chOff x="1711842" y="845289"/>
            <a:chExt cx="7396716" cy="5167421"/>
          </a:xfrm>
        </p:grpSpPr>
        <p:cxnSp>
          <p:nvCxnSpPr>
            <p:cNvPr id="3" name="Gerade Verbindung mit Pfeil 2">
              <a:extLst>
                <a:ext uri="{FF2B5EF4-FFF2-40B4-BE49-F238E27FC236}">
                  <a16:creationId xmlns:a16="http://schemas.microsoft.com/office/drawing/2014/main" id="{A6E1D633-4C17-4989-BF96-083B4943EB23}"/>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DB0C9E4A-1742-401A-8F0F-D83893C7BD67}"/>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9" name="Freihandform: Form 8">
            <a:extLst>
              <a:ext uri="{FF2B5EF4-FFF2-40B4-BE49-F238E27FC236}">
                <a16:creationId xmlns:a16="http://schemas.microsoft.com/office/drawing/2014/main" id="{4A793460-14F8-4BE6-AEBC-2FF6A8FAF91A}"/>
              </a:ext>
            </a:extLst>
          </p:cNvPr>
          <p:cNvSpPr/>
          <p:nvPr/>
        </p:nvSpPr>
        <p:spPr>
          <a:xfrm>
            <a:off x="768516" y="1400172"/>
            <a:ext cx="6500813" cy="4429125"/>
          </a:xfrm>
          <a:custGeom>
            <a:avLst/>
            <a:gdLst>
              <a:gd name="connsiteX0" fmla="*/ 0 w 6500813"/>
              <a:gd name="connsiteY0" fmla="*/ 0 h 4429125"/>
              <a:gd name="connsiteX1" fmla="*/ 2028825 w 6500813"/>
              <a:gd name="connsiteY1" fmla="*/ 742950 h 4429125"/>
              <a:gd name="connsiteX2" fmla="*/ 3357563 w 6500813"/>
              <a:gd name="connsiteY2" fmla="*/ 2414588 h 4429125"/>
              <a:gd name="connsiteX3" fmla="*/ 5257800 w 6500813"/>
              <a:gd name="connsiteY3" fmla="*/ 3086100 h 4429125"/>
              <a:gd name="connsiteX4" fmla="*/ 6500813 w 6500813"/>
              <a:gd name="connsiteY4" fmla="*/ 4429125 h 4429125"/>
              <a:gd name="connsiteX5" fmla="*/ 6500813 w 6500813"/>
              <a:gd name="connsiteY5"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00813" h="4429125">
                <a:moveTo>
                  <a:pt x="0" y="0"/>
                </a:moveTo>
                <a:cubicBezTo>
                  <a:pt x="734615" y="170259"/>
                  <a:pt x="1469231" y="340519"/>
                  <a:pt x="2028825" y="742950"/>
                </a:cubicBezTo>
                <a:cubicBezTo>
                  <a:pt x="2588419" y="1145381"/>
                  <a:pt x="2819401" y="2024063"/>
                  <a:pt x="3357563" y="2414588"/>
                </a:cubicBezTo>
                <a:cubicBezTo>
                  <a:pt x="3895726" y="2805113"/>
                  <a:pt x="4733925" y="2750344"/>
                  <a:pt x="5257800" y="3086100"/>
                </a:cubicBezTo>
                <a:cubicBezTo>
                  <a:pt x="5781675" y="3421856"/>
                  <a:pt x="6500813" y="4429125"/>
                  <a:pt x="6500813" y="4429125"/>
                </a:cubicBezTo>
                <a:lnTo>
                  <a:pt x="6500813" y="4429125"/>
                </a:ln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Freihandform: Form 12">
            <a:extLst>
              <a:ext uri="{FF2B5EF4-FFF2-40B4-BE49-F238E27FC236}">
                <a16:creationId xmlns:a16="http://schemas.microsoft.com/office/drawing/2014/main" id="{CE2FB305-AE35-4B0E-B939-3FE2CFEE5733}"/>
              </a:ext>
            </a:extLst>
          </p:cNvPr>
          <p:cNvSpPr/>
          <p:nvPr/>
        </p:nvSpPr>
        <p:spPr>
          <a:xfrm>
            <a:off x="4969042" y="2571762"/>
            <a:ext cx="2686050" cy="2185988"/>
          </a:xfrm>
          <a:custGeom>
            <a:avLst/>
            <a:gdLst>
              <a:gd name="connsiteX0" fmla="*/ 0 w 2686050"/>
              <a:gd name="connsiteY0" fmla="*/ 0 h 2185988"/>
              <a:gd name="connsiteX1" fmla="*/ 728663 w 2686050"/>
              <a:gd name="connsiteY1" fmla="*/ 1685925 h 2185988"/>
              <a:gd name="connsiteX2" fmla="*/ 2686050 w 2686050"/>
              <a:gd name="connsiteY2" fmla="*/ 2185988 h 2185988"/>
            </a:gdLst>
            <a:ahLst/>
            <a:cxnLst>
              <a:cxn ang="0">
                <a:pos x="connsiteX0" y="connsiteY0"/>
              </a:cxn>
              <a:cxn ang="0">
                <a:pos x="connsiteX1" y="connsiteY1"/>
              </a:cxn>
              <a:cxn ang="0">
                <a:pos x="connsiteX2" y="connsiteY2"/>
              </a:cxn>
            </a:cxnLst>
            <a:rect l="l" t="t" r="r" b="b"/>
            <a:pathLst>
              <a:path w="2686050" h="2185988">
                <a:moveTo>
                  <a:pt x="0" y="0"/>
                </a:moveTo>
                <a:cubicBezTo>
                  <a:pt x="140494" y="660797"/>
                  <a:pt x="280988" y="1321594"/>
                  <a:pt x="728663" y="1685925"/>
                </a:cubicBezTo>
                <a:cubicBezTo>
                  <a:pt x="1176338" y="2050256"/>
                  <a:pt x="1931194" y="2118122"/>
                  <a:pt x="2686050" y="2185988"/>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4" name="Rechteck 13">
                <a:extLst>
                  <a:ext uri="{FF2B5EF4-FFF2-40B4-BE49-F238E27FC236}">
                    <a16:creationId xmlns:a16="http://schemas.microsoft.com/office/drawing/2014/main" id="{92E728F5-609E-48E1-868A-CC3AA928BC56}"/>
                  </a:ext>
                </a:extLst>
              </p:cNvPr>
              <p:cNvSpPr/>
              <p:nvPr/>
            </p:nvSpPr>
            <p:spPr>
              <a:xfrm>
                <a:off x="7661370" y="5824642"/>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14" name="Rechteck 13">
                <a:extLst>
                  <a:ext uri="{FF2B5EF4-FFF2-40B4-BE49-F238E27FC236}">
                    <a16:creationId xmlns:a16="http://schemas.microsoft.com/office/drawing/2014/main" id="{92E728F5-609E-48E1-868A-CC3AA928BC56}"/>
                  </a:ext>
                </a:extLst>
              </p:cNvPr>
              <p:cNvSpPr>
                <a:spLocks noRot="1" noChangeAspect="1" noMove="1" noResize="1" noEditPoints="1" noAdjustHandles="1" noChangeArrowheads="1" noChangeShapeType="1" noTextEdit="1"/>
              </p:cNvSpPr>
              <p:nvPr/>
            </p:nvSpPr>
            <p:spPr>
              <a:xfrm>
                <a:off x="7661370" y="5824642"/>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a:extLst>
                  <a:ext uri="{FF2B5EF4-FFF2-40B4-BE49-F238E27FC236}">
                    <a16:creationId xmlns:a16="http://schemas.microsoft.com/office/drawing/2014/main" id="{AE481E59-C7A6-477F-ABFD-D341DA98CA46}"/>
                  </a:ext>
                </a:extLst>
              </p:cNvPr>
              <p:cNvSpPr/>
              <p:nvPr/>
            </p:nvSpPr>
            <p:spPr>
              <a:xfrm>
                <a:off x="171872" y="657222"/>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15" name="Rechteck 14">
                <a:extLst>
                  <a:ext uri="{FF2B5EF4-FFF2-40B4-BE49-F238E27FC236}">
                    <a16:creationId xmlns:a16="http://schemas.microsoft.com/office/drawing/2014/main" id="{AE481E59-C7A6-477F-ABFD-D341DA98CA46}"/>
                  </a:ext>
                </a:extLst>
              </p:cNvPr>
              <p:cNvSpPr>
                <a:spLocks noRot="1" noChangeAspect="1" noMove="1" noResize="1" noEditPoints="1" noAdjustHandles="1" noChangeArrowheads="1" noChangeShapeType="1" noTextEdit="1"/>
              </p:cNvSpPr>
              <p:nvPr/>
            </p:nvSpPr>
            <p:spPr>
              <a:xfrm>
                <a:off x="171872" y="657222"/>
                <a:ext cx="572529" cy="461665"/>
              </a:xfrm>
              <a:prstGeom prst="rect">
                <a:avLst/>
              </a:prstGeom>
              <a:blipFill>
                <a:blip r:embed="rId3"/>
                <a:stretch>
                  <a:fillRect/>
                </a:stretch>
              </a:blipFill>
            </p:spPr>
            <p:txBody>
              <a:bodyPr/>
              <a:lstStyle/>
              <a:p>
                <a:r>
                  <a:rPr lang="de-DE">
                    <a:noFill/>
                  </a:rPr>
                  <a:t> </a:t>
                </a:r>
              </a:p>
            </p:txBody>
          </p:sp>
        </mc:Fallback>
      </mc:AlternateContent>
      <p:sp>
        <p:nvSpPr>
          <p:cNvPr id="16" name="Textfeld 15">
            <a:extLst>
              <a:ext uri="{FF2B5EF4-FFF2-40B4-BE49-F238E27FC236}">
                <a16:creationId xmlns:a16="http://schemas.microsoft.com/office/drawing/2014/main" id="{41542390-D751-4642-94FD-8A57657133EC}"/>
              </a:ext>
            </a:extLst>
          </p:cNvPr>
          <p:cNvSpPr txBox="1"/>
          <p:nvPr/>
        </p:nvSpPr>
        <p:spPr>
          <a:xfrm>
            <a:off x="4338473" y="1996878"/>
            <a:ext cx="358649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Wohlfahrtsindifferenzkurve</a:t>
            </a:r>
          </a:p>
        </p:txBody>
      </p:sp>
      <p:sp>
        <p:nvSpPr>
          <p:cNvPr id="17" name="Textfeld 16">
            <a:extLst>
              <a:ext uri="{FF2B5EF4-FFF2-40B4-BE49-F238E27FC236}">
                <a16:creationId xmlns:a16="http://schemas.microsoft.com/office/drawing/2014/main" id="{8B427484-E417-440E-B1CC-C07137EDFA19}"/>
              </a:ext>
            </a:extLst>
          </p:cNvPr>
          <p:cNvSpPr txBox="1"/>
          <p:nvPr/>
        </p:nvSpPr>
        <p:spPr>
          <a:xfrm>
            <a:off x="1561935" y="1118887"/>
            <a:ext cx="3360215"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Nutzenmöglichkeitskurve</a:t>
            </a:r>
          </a:p>
        </p:txBody>
      </p:sp>
      <p:sp>
        <p:nvSpPr>
          <p:cNvPr id="12" name="Rechteck 11">
            <a:extLst>
              <a:ext uri="{FF2B5EF4-FFF2-40B4-BE49-F238E27FC236}">
                <a16:creationId xmlns:a16="http://schemas.microsoft.com/office/drawing/2014/main" id="{EE536050-0EA6-47B3-81AD-172A5CA86F89}"/>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8389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811880"/>
                <a:ext cx="8684576" cy="5456861"/>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Utilitaristische 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ctrlPr>
                          <a:rPr lang="pt-BR" sz="2000" b="0" i="1" smtClean="0">
                            <a:latin typeface="Cambria Math" panose="02040503050406030204" pitchFamily="18" charset="0"/>
                            <a:cs typeface="Times New Roman" panose="02020603050405020304" pitchFamily="18" charset="0"/>
                          </a:rPr>
                        </m:ctrlPr>
                      </m:naryPr>
                      <m:sub>
                        <m:r>
                          <m:rPr>
                            <m:brk m:alnAt="23"/>
                          </m:rPr>
                          <a:rPr lang="de-DE" sz="2000" b="0" i="1" smtClean="0">
                            <a:latin typeface="Cambria Math" panose="02040503050406030204" pitchFamily="18" charset="0"/>
                            <a:cs typeface="Times New Roman" panose="02020603050405020304" pitchFamily="18" charset="0"/>
                          </a:rPr>
                          <m:t>𝑖</m:t>
                        </m:r>
                        <m:r>
                          <a:rPr lang="pt-BR" sz="2000" b="0" i="1" smtClean="0">
                            <a:latin typeface="Cambria Math" panose="02040503050406030204" pitchFamily="18" charset="0"/>
                            <a:cs typeface="Times New Roman" panose="02020603050405020304" pitchFamily="18" charset="0"/>
                          </a:rPr>
                          <m:t>=0</m:t>
                        </m:r>
                      </m:sub>
                      <m:sup>
                        <m:r>
                          <a:rPr lang="pt-BR" sz="2000" b="0" i="1" smtClean="0">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b>
                          <m:sSubPr>
                            <m:ctrlPr>
                              <a:rPr lang="de-DE" sz="2000" i="1" dirty="0">
                                <a:latin typeface="Cambria Math" panose="02040503050406030204" pitchFamily="18" charset="0"/>
                                <a:cs typeface="Times New Roman" panose="02020603050405020304" pitchFamily="18" charset="0"/>
                              </a:rPr>
                            </m:ctrlPr>
                          </m:sSubPr>
                          <m:e>
                            <m:r>
                              <a:rPr lang="de-DE" sz="2000" b="0" i="1" dirty="0" smtClean="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b="0" i="1" dirty="0" smtClean="0">
                            <a:latin typeface="Cambria Math" panose="02040503050406030204" pitchFamily="18" charset="0"/>
                            <a:cs typeface="Times New Roman" panose="02020603050405020304" pitchFamily="18" charset="0"/>
                          </a:rPr>
                          <m:t>(</m:t>
                        </m:r>
                        <m:r>
                          <a:rPr lang="de-DE" sz="2000" b="0" i="1" dirty="0" smtClean="0">
                            <a:latin typeface="Cambria Math" panose="02040503050406030204" pitchFamily="18" charset="0"/>
                            <a:cs typeface="Times New Roman" panose="02020603050405020304" pitchFamily="18" charset="0"/>
                          </a:rPr>
                          <m:t>𝑥</m:t>
                        </m:r>
                        <m:r>
                          <a:rPr lang="de-DE" sz="2000" b="0" i="1" dirty="0" smtClean="0">
                            <a:latin typeface="Cambria Math" panose="02040503050406030204" pitchFamily="18" charset="0"/>
                            <a:cs typeface="Times New Roman" panose="02020603050405020304" pitchFamily="18" charset="0"/>
                          </a:rPr>
                          <m:t>)</m:t>
                        </m:r>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	Ein gerechter Zustand wird dadurch erreicht, dass die gewichtete Summe individuellen 	Glücksempfinden maximiert wird. Individuelle Nutzen können damit direkt 	gegeneinander aufgewogen werden.</a:t>
                </a:r>
              </a:p>
              <a:p>
                <a:r>
                  <a:rPr lang="de-DE" sz="2000" dirty="0">
                    <a:latin typeface="Times New Roman" panose="02020603050405020304" pitchFamily="18" charset="0"/>
                    <a:cs typeface="Times New Roman" panose="02020603050405020304" pitchFamily="18" charset="0"/>
                  </a:rPr>
                  <a:t>	(Bentham, J. (1748 – 1832) und Mill, J.S. (1806 – 1873)).</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Aus heutiger Sicht erscheint dieser Ansatz, dass das Glück des einen das Glück der 	anderen aufwiegen kann mitunter unsozial, bzw. aufgrund der Gewichtung relativ 	willkürlich. Zur Wende des 18./19.Jh. des sich in der Industriellen Revolution 	befindlichen Vereinigten Königreichs mit seinem sich ausbildenden Proletariat 	(Manchesterkapitalismus) erscheint die Idee in die soziale Wohlfahrt das Glück einer 	immer größer werdenden Schicht von relativ armen Menschen einzubeziehen dagegen 	eher sozialrevolutionär. </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811880"/>
                <a:ext cx="8684576" cy="5456861"/>
              </a:xfrm>
              <a:prstGeom prst="rect">
                <a:avLst/>
              </a:prstGeom>
              <a:blipFill>
                <a:blip r:embed="rId2"/>
                <a:stretch>
                  <a:fillRect l="-702" t="-893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392A6B4C-A06C-4423-937C-7AFDCC18271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29527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471634"/>
                <a:ext cx="8684576" cy="5456861"/>
              </a:xfrm>
              <a:prstGeom prst="rect">
                <a:avLst/>
              </a:prstGeom>
              <a:noFill/>
            </p:spPr>
            <p:txBody>
              <a:bodyPr wrap="square" rtlCol="0">
                <a:noAutofit/>
              </a:bodyPr>
              <a:lstStyle/>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Rawlssche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m:rPr>
                            <m:sty m:val="p"/>
                          </m:rPr>
                          <a:rPr lang="de-DE" sz="2000" b="0" i="0" dirty="0" smtClean="0">
                            <a:latin typeface="Cambria Math" panose="02040503050406030204" pitchFamily="18" charset="0"/>
                            <a:cs typeface="Times New Roman" panose="02020603050405020304" pitchFamily="18" charset="0"/>
                          </a:rPr>
                          <m:t>min</m:t>
                        </m:r>
                        <m:r>
                          <a:rPr lang="de-DE" sz="2000" b="0" i="1" dirty="0" smtClean="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1</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𝑢</m:t>
                        </m:r>
                      </m:e>
                      <m:sub>
                        <m:r>
                          <a:rPr lang="de-DE" sz="2000" b="0" i="1" dirty="0" smtClean="0">
                            <a:latin typeface="Cambria Math" panose="02040503050406030204" pitchFamily="18" charset="0"/>
                            <a:cs typeface="Times New Roman" panose="02020603050405020304" pitchFamily="18" charset="0"/>
                          </a:rPr>
                          <m:t>𝑛</m:t>
                        </m:r>
                      </m:sub>
                    </m:sSub>
                    <m:d>
                      <m:dPr>
                        <m:ctrlPr>
                          <a:rPr lang="de-DE" sz="2000" i="1" dirty="0">
                            <a:latin typeface="Cambria Math" panose="02040503050406030204" pitchFamily="18" charset="0"/>
                            <a:cs typeface="Times New Roman" panose="02020603050405020304" pitchFamily="18" charset="0"/>
                          </a:rPr>
                        </m:ctrlPr>
                      </m:dPr>
                      <m:e>
                        <m:r>
                          <a:rPr lang="de-DE" sz="2000" i="1" dirty="0">
                            <a:latin typeface="Cambria Math" panose="02040503050406030204" pitchFamily="18" charset="0"/>
                            <a:cs typeface="Times New Roman" panose="02020603050405020304" pitchFamily="18" charset="0"/>
                          </a:rPr>
                          <m:t>𝑥</m:t>
                        </m:r>
                      </m:e>
                    </m:d>
                    <m:r>
                      <a:rPr lang="de-DE" sz="2000" b="0" i="1" dirty="0" smtClean="0">
                        <a:latin typeface="Cambria Math" panose="02040503050406030204" pitchFamily="18" charset="0"/>
                        <a:cs typeface="Times New Roman" panose="02020603050405020304" pitchFamily="18" charset="0"/>
                      </a:rPr>
                      <m:t>}</m:t>
                    </m:r>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	</a:t>
                </a:r>
              </a:p>
              <a:p>
                <a:pPr lvl="1"/>
                <a:r>
                  <a:rPr lang="de-DE" sz="2000" dirty="0">
                    <a:latin typeface="Times New Roman" panose="02020603050405020304" pitchFamily="18" charset="0"/>
                    <a:cs typeface="Times New Roman" panose="02020603050405020304" pitchFamily="18" charset="0"/>
                  </a:rPr>
                  <a:t>Ein gerechter Zustand wird erreicht, wenn der Nutzen des am schlechtesten gestellten Individuums maximiert wird (vgl. </a:t>
                </a:r>
                <a:r>
                  <a:rPr lang="de-DE" sz="2000" dirty="0" err="1">
                    <a:latin typeface="Times New Roman" panose="02020603050405020304" pitchFamily="18" charset="0"/>
                    <a:cs typeface="Times New Roman" panose="02020603050405020304" pitchFamily="18" charset="0"/>
                  </a:rPr>
                  <a:t>maxmin</a:t>
                </a:r>
                <a:r>
                  <a:rPr lang="de-DE" sz="2000" dirty="0">
                    <a:latin typeface="Times New Roman" panose="02020603050405020304" pitchFamily="18" charset="0"/>
                    <a:cs typeface="Times New Roman" panose="02020603050405020304" pitchFamily="18" charset="0"/>
                  </a:rPr>
                  <a:t>- oder </a:t>
                </a:r>
                <a:r>
                  <a:rPr lang="de-DE" sz="2000" dirty="0" err="1">
                    <a:latin typeface="Times New Roman" panose="02020603050405020304" pitchFamily="18" charset="0"/>
                    <a:cs typeface="Times New Roman" panose="02020603050405020304" pitchFamily="18" charset="0"/>
                  </a:rPr>
                  <a:t>minmax</a:t>
                </a:r>
                <a:r>
                  <a:rPr lang="de-DE" sz="2000" dirty="0">
                    <a:latin typeface="Times New Roman" panose="02020603050405020304" pitchFamily="18" charset="0"/>
                    <a:cs typeface="Times New Roman" panose="02020603050405020304" pitchFamily="18" charset="0"/>
                  </a:rPr>
                  <a:t>-Prinzip aus der Entscheidungstheorie). Hintergrund ist die Idee einer fairen politischen Idee der Gerechtigkeit</a:t>
                </a:r>
              </a:p>
              <a:p>
                <a:pPr lvl="1"/>
                <a:r>
                  <a:rPr lang="de-DE" sz="2000" dirty="0">
                    <a:latin typeface="Times New Roman" panose="02020603050405020304" pitchFamily="18" charset="0"/>
                    <a:cs typeface="Times New Roman" panose="02020603050405020304" pitchFamily="18" charset="0"/>
                  </a:rPr>
                  <a:t>	(Rawls, J. (1971), A </a:t>
                </a:r>
                <a:r>
                  <a:rPr lang="de-DE" sz="2000" dirty="0" err="1">
                    <a:latin typeface="Times New Roman" panose="02020603050405020304" pitchFamily="18" charset="0"/>
                    <a:cs typeface="Times New Roman" panose="02020603050405020304" pitchFamily="18" charset="0"/>
                  </a:rPr>
                  <a:t>Theory</a:t>
                </a:r>
                <a:r>
                  <a:rPr lang="de-DE" sz="2000" dirty="0">
                    <a:latin typeface="Times New Roman" panose="02020603050405020304" pitchFamily="18" charset="0"/>
                    <a:cs typeface="Times New Roman" panose="02020603050405020304" pitchFamily="18" charset="0"/>
                  </a:rPr>
                  <a:t>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Justice).</a:t>
                </a:r>
              </a:p>
              <a:p>
                <a:pPr lvl="1"/>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Idee ist es, eine Gesellschaftsform anzustreben, in der unter freien Individuen es nicht möglich ist, dass ein Individuum einem anderen Institutionen aufzwingt, die nicht 	öffentlich nachvollziehbar begründet werden können. Unter dem Schleier der Unwissenheit über die genaue Position wo man in der Gesellschaft steht, ergibt sich dann das formulierte Wohlfahrtskonzept. </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471634"/>
                <a:ext cx="8684576" cy="5456861"/>
              </a:xfrm>
              <a:prstGeom prst="rect">
                <a:avLst/>
              </a:prstGeom>
              <a:blipFill>
                <a:blip r:embed="rId2"/>
                <a:stretch>
                  <a:fillRect l="-632" r="-772"/>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5DD09665-B2E8-496F-A197-341C0B57A0F0}"/>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71037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Spezielle Wohlfahrtsfunktionen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4641787"/>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Nash-Wohlfahrtsfunktion: </a:t>
                </a:r>
                <a14:m>
                  <m:oMath xmlns:m="http://schemas.openxmlformats.org/officeDocument/2006/math">
                    <m:r>
                      <a:rPr lang="de-DE" sz="2000" b="0" i="1" smtClean="0">
                        <a:latin typeface="Cambria Math" panose="02040503050406030204" pitchFamily="18" charset="0"/>
                        <a:cs typeface="Times New Roman" panose="02020603050405020304" pitchFamily="18" charset="0"/>
                      </a:rPr>
                      <m:t>𝑊</m:t>
                    </m:r>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𝑥</m:t>
                        </m:r>
                      </m:e>
                    </m:d>
                    <m:r>
                      <a:rPr lang="de-DE" sz="2000" b="0" i="1" smtClean="0">
                        <a:latin typeface="Cambria Math" panose="02040503050406030204" pitchFamily="18" charset="0"/>
                        <a:cs typeface="Times New Roman" panose="02020603050405020304" pitchFamily="18" charset="0"/>
                      </a:rPr>
                      <m:t>=</m:t>
                    </m:r>
                    <m:nary>
                      <m:naryPr>
                        <m:chr m:val="∏"/>
                        <m:limLoc m:val="subSup"/>
                        <m:ctrlPr>
                          <a:rPr lang="de-DE" sz="2000" b="0" i="1" smtClean="0">
                            <a:latin typeface="Cambria Math" panose="02040503050406030204" pitchFamily="18" charset="0"/>
                            <a:cs typeface="Times New Roman" panose="02020603050405020304" pitchFamily="18" charset="0"/>
                          </a:rPr>
                        </m:ctrlPr>
                      </m:naryPr>
                      <m:sub>
                        <m:r>
                          <m:rPr>
                            <m:brk m:alnAt="25"/>
                          </m:rPr>
                          <a:rPr lang="de-DE" sz="2000" b="0" i="1" smtClean="0">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=1</m:t>
                        </m:r>
                      </m:sub>
                      <m:sup>
                        <m:r>
                          <a:rPr lang="de-DE" sz="2000" b="0" i="1" smtClean="0">
                            <a:latin typeface="Cambria Math" panose="02040503050406030204" pitchFamily="18" charset="0"/>
                            <a:cs typeface="Times New Roman" panose="02020603050405020304" pitchFamily="18" charset="0"/>
                          </a:rPr>
                          <m:t>𝑛</m:t>
                        </m:r>
                      </m:sup>
                      <m:e>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up>
                        </m:sSup>
                      </m:e>
                    </m:nary>
                  </m:oMath>
                </a14:m>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	</a:t>
                </a:r>
              </a:p>
              <a:p>
                <a:r>
                  <a:rPr lang="de-DE" sz="2000" dirty="0">
                    <a:latin typeface="Times New Roman" panose="02020603050405020304" pitchFamily="18" charset="0"/>
                    <a:cs typeface="Times New Roman" panose="02020603050405020304" pitchFamily="18" charset="0"/>
                  </a:rPr>
                  <a:t>Ein gerechter Zustand wird dadurch erreicht, dass das gewichtete Produkt individuellen 	Glücksempfinden maximiert wird. Gegenüber der utilitaristischen Wohlfahrtsfunktion sind die individuellen Nutzen keine perfekten Substitute mehr, aber auch keine perfekten Komplemente, wie bei Rawls. Die Nash-Wohlfahrtsfunktion stellt damit einen Kompromiss zwischen beiden Extremen dar.</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a:t>
                </a:r>
                <a14:m>
                  <m:oMath xmlns:m="http://schemas.openxmlformats.org/officeDocument/2006/math">
                    <m:r>
                      <a:rPr lang="de-DE" sz="2000" i="1">
                        <a:latin typeface="Cambria Math" panose="02040503050406030204" pitchFamily="18" charset="0"/>
                        <a:cs typeface="Times New Roman" panose="02020603050405020304" pitchFamily="18" charset="0"/>
                      </a:rPr>
                      <m:t>𝑊</m:t>
                    </m:r>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𝑥</m:t>
                        </m:r>
                      </m:e>
                    </m:d>
                    <m:r>
                      <a:rPr lang="de-DE" sz="2000" i="1">
                        <a:latin typeface="Cambria Math" panose="02040503050406030204" pitchFamily="18" charset="0"/>
                        <a:cs typeface="Times New Roman" panose="02020603050405020304" pitchFamily="18" charset="0"/>
                      </a:rPr>
                      <m:t>=</m:t>
                    </m:r>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m:t>
                        </m:r>
                        <m:r>
                          <m:rPr>
                            <m:sty m:val="p"/>
                          </m:rPr>
                          <a:rPr lang="el-GR" sz="2000" i="1" dirty="0">
                            <a:latin typeface="Cambria Math" panose="02040503050406030204" pitchFamily="18" charset="0"/>
                            <a:cs typeface="Times New Roman" panose="02020603050405020304" pitchFamily="18" charset="0"/>
                          </a:rPr>
                          <m:t>ρ</m:t>
                        </m:r>
                      </m:den>
                    </m:f>
                    <m:nary>
                      <m:naryPr>
                        <m:chr m:val="∑"/>
                        <m:ctrlPr>
                          <a:rPr lang="pt-BR" sz="2000" i="1">
                            <a:latin typeface="Cambria Math" panose="02040503050406030204" pitchFamily="18" charset="0"/>
                            <a:cs typeface="Times New Roman" panose="02020603050405020304" pitchFamily="18" charset="0"/>
                          </a:rPr>
                        </m:ctrlPr>
                      </m:naryPr>
                      <m:sub>
                        <m:r>
                          <m:rPr>
                            <m:brk m:alnAt="23"/>
                          </m:rPr>
                          <a:rPr lang="de-DE" sz="2000" i="1">
                            <a:latin typeface="Cambria Math" panose="02040503050406030204" pitchFamily="18" charset="0"/>
                            <a:cs typeface="Times New Roman" panose="02020603050405020304" pitchFamily="18" charset="0"/>
                          </a:rPr>
                          <m:t>𝑖</m:t>
                        </m:r>
                        <m:r>
                          <a:rPr lang="pt-BR" sz="2000" i="1">
                            <a:latin typeface="Cambria Math" panose="02040503050406030204" pitchFamily="18" charset="0"/>
                            <a:cs typeface="Times New Roman" panose="02020603050405020304" pitchFamily="18" charset="0"/>
                          </a:rPr>
                          <m:t>=0</m:t>
                        </m:r>
                      </m:sub>
                      <m:sup>
                        <m:r>
                          <a:rPr lang="pt-BR" sz="2000" i="1">
                            <a:latin typeface="Cambria Math" panose="02040503050406030204" pitchFamily="18" charset="0"/>
                            <a:cs typeface="Times New Roman" panose="02020603050405020304" pitchFamily="18" charset="0"/>
                          </a:rPr>
                          <m:t>𝑛</m:t>
                        </m:r>
                      </m:sup>
                      <m:e>
                        <m:sSub>
                          <m:sSubPr>
                            <m:ctrlPr>
                              <a:rPr lang="de-DE" sz="2000" i="1" dirty="0">
                                <a:latin typeface="Cambria Math" panose="02040503050406030204" pitchFamily="18" charset="0"/>
                                <a:cs typeface="Times New Roman" panose="02020603050405020304" pitchFamily="18" charset="0"/>
                              </a:rPr>
                            </m:ctrlPr>
                          </m:sSubPr>
                          <m:e>
                            <m:r>
                              <m:rPr>
                                <m:sty m:val="p"/>
                              </m:rPr>
                              <a:rPr lang="el-GR" sz="2000" i="1">
                                <a:latin typeface="Cambria Math" panose="02040503050406030204" pitchFamily="18" charset="0"/>
                                <a:cs typeface="Times New Roman" panose="02020603050405020304" pitchFamily="18" charset="0"/>
                              </a:rPr>
                              <m:t>α</m:t>
                            </m:r>
                          </m:e>
                          <m:sub>
                            <m:r>
                              <a:rPr lang="de-DE" sz="2000" i="1" dirty="0">
                                <a:latin typeface="Cambria Math" panose="02040503050406030204" pitchFamily="18" charset="0"/>
                                <a:cs typeface="Times New Roman" panose="02020603050405020304" pitchFamily="18" charset="0"/>
                              </a:rPr>
                              <m:t>𝑖</m:t>
                            </m:r>
                          </m:sub>
                        </m:sSub>
                        <m:sSup>
                          <m:sSupPr>
                            <m:ctrlPr>
                              <a:rPr lang="de-DE" sz="2000" i="1">
                                <a:latin typeface="Cambria Math" panose="02040503050406030204" pitchFamily="18" charset="0"/>
                                <a:cs typeface="Times New Roman" panose="02020603050405020304" pitchFamily="18" charset="0"/>
                              </a:rPr>
                            </m:ctrlPr>
                          </m:sSupPr>
                          <m:e>
                            <m:sSub>
                              <m:sSubPr>
                                <m:ctrlPr>
                                  <a:rPr lang="de-DE" sz="2000" i="1" dirty="0">
                                    <a:latin typeface="Cambria Math" panose="02040503050406030204" pitchFamily="18" charset="0"/>
                                    <a:cs typeface="Times New Roman" panose="02020603050405020304" pitchFamily="18" charset="0"/>
                                  </a:rPr>
                                </m:ctrlPr>
                              </m:sSubPr>
                              <m:e>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𝑢</m:t>
                                </m:r>
                              </m:e>
                              <m:sub>
                                <m:r>
                                  <a:rPr lang="de-DE" sz="2000" i="1" dirty="0">
                                    <a:latin typeface="Cambria Math" panose="02040503050406030204" pitchFamily="18" charset="0"/>
                                    <a:cs typeface="Times New Roman" panose="02020603050405020304" pitchFamily="18" charset="0"/>
                                  </a:rPr>
                                  <m:t>𝑖</m:t>
                                </m:r>
                              </m:sub>
                            </m:sSub>
                            <m:r>
                              <a:rPr lang="de-DE" sz="2000" i="1" dirty="0">
                                <a:latin typeface="Cambria Math" panose="02040503050406030204" pitchFamily="18" charset="0"/>
                                <a:cs typeface="Times New Roman" panose="02020603050405020304" pitchFamily="18" charset="0"/>
                              </a:rPr>
                              <m:t>(</m:t>
                            </m:r>
                            <m:r>
                              <a:rPr lang="de-DE" sz="2000" i="1" dirty="0">
                                <a:latin typeface="Cambria Math" panose="02040503050406030204" pitchFamily="18" charset="0"/>
                                <a:cs typeface="Times New Roman" panose="02020603050405020304" pitchFamily="18" charset="0"/>
                              </a:rPr>
                              <m:t>𝑥</m:t>
                            </m:r>
                            <m:r>
                              <a:rPr lang="de-DE" sz="2000" i="1" dirty="0">
                                <a:latin typeface="Cambria Math" panose="02040503050406030204" pitchFamily="18" charset="0"/>
                                <a:cs typeface="Times New Roman" panose="02020603050405020304" pitchFamily="18" charset="0"/>
                              </a:rPr>
                              <m:t>)]</m:t>
                            </m:r>
                          </m:e>
                          <m:sup>
                            <m:r>
                              <a:rPr lang="de-DE" sz="2000" b="0" i="1" dirty="0" smtClean="0">
                                <a:latin typeface="Cambria Math" panose="02040503050406030204" pitchFamily="18" charset="0"/>
                                <a:cs typeface="Times New Roman" panose="02020603050405020304" pitchFamily="18" charset="0"/>
                              </a:rPr>
                              <m:t>1−</m:t>
                            </m:r>
                            <m:r>
                              <m:rPr>
                                <m:sty m:val="p"/>
                              </m:rPr>
                              <a:rPr lang="el-GR" sz="2000" i="1" dirty="0" smtClean="0">
                                <a:latin typeface="Cambria Math" panose="02040503050406030204" pitchFamily="18" charset="0"/>
                                <a:cs typeface="Times New Roman" panose="02020603050405020304" pitchFamily="18" charset="0"/>
                              </a:rPr>
                              <m:t>ρ</m:t>
                            </m:r>
                          </m:sup>
                        </m:sSup>
                      </m:e>
                    </m:nary>
                  </m:oMath>
                </a14:m>
                <a:endParaRPr lang="de-DE" sz="2000" dirty="0">
                  <a:latin typeface="Times New Roman" panose="02020603050405020304" pitchFamily="18" charset="0"/>
                  <a:cs typeface="Times New Roman" panose="02020603050405020304" pitchFamily="18" charset="0"/>
                </a:endParaRPr>
              </a:p>
              <a:p>
                <a:pPr lvl="1"/>
                <a:r>
                  <a:rPr lang="de-DE" sz="2000" dirty="0">
                    <a:latin typeface="Times New Roman" panose="02020603050405020304" pitchFamily="18" charset="0"/>
                    <a:cs typeface="Times New Roman" panose="02020603050405020304" pitchFamily="18" charset="0"/>
                  </a:rPr>
                  <a:t>Die </a:t>
                </a:r>
                <a:r>
                  <a:rPr lang="de-DE" sz="2000" dirty="0" err="1">
                    <a:latin typeface="Times New Roman" panose="02020603050405020304" pitchFamily="18" charset="0"/>
                    <a:cs typeface="Times New Roman" panose="02020603050405020304" pitchFamily="18" charset="0"/>
                  </a:rPr>
                  <a:t>Isoelastische</a:t>
                </a:r>
                <a:r>
                  <a:rPr lang="de-DE" sz="2000" dirty="0">
                    <a:latin typeface="Times New Roman" panose="02020603050405020304" pitchFamily="18" charset="0"/>
                    <a:cs typeface="Times New Roman" panose="02020603050405020304" pitchFamily="18" charset="0"/>
                  </a:rPr>
                  <a:t> Wohlfahrtsfunktion verallgemeinert die drei vorher diskutierten Wohlfahrtsfunktionen. Der Parameter </a:t>
                </a:r>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el-GR" sz="2000" i="1" dirty="0">
                        <a:latin typeface="Cambria Math" panose="02040503050406030204" pitchFamily="18" charset="0"/>
                        <a:cs typeface="Times New Roman" panose="02020603050405020304" pitchFamily="18" charset="0"/>
                      </a:rPr>
                      <m:t> </m:t>
                    </m:r>
                  </m:oMath>
                </a14:m>
                <a:r>
                  <a:rPr lang="de-DE" sz="2000" dirty="0">
                    <a:latin typeface="Times New Roman" panose="02020603050405020304" pitchFamily="18" charset="0"/>
                    <a:cs typeface="Times New Roman" panose="02020603050405020304" pitchFamily="18" charset="0"/>
                  </a:rPr>
                  <a:t>als Ungleichheitsaversionsparameter interpretiert werden:</a:t>
                </a:r>
              </a:p>
              <a:p>
                <a:pPr lvl="1"/>
                <a:endParaRPr lang="de-DE" sz="2000" dirty="0">
                  <a:latin typeface="Times New Roman" panose="02020603050405020304" pitchFamily="18" charset="0"/>
                  <a:cs typeface="Times New Roman" panose="02020603050405020304" pitchFamily="18" charset="0"/>
                </a:endParaRPr>
              </a:p>
              <a:p>
                <a:pPr lvl="1"/>
                <a14:m>
                  <m:oMath xmlns:m="http://schemas.openxmlformats.org/officeDocument/2006/math">
                    <m:r>
                      <m:rPr>
                        <m:sty m:val="p"/>
                      </m:rPr>
                      <a:rPr lang="el-GR" sz="2000" i="1" dirty="0" smtClean="0">
                        <a:latin typeface="Cambria Math" panose="02040503050406030204" pitchFamily="18" charset="0"/>
                        <a:cs typeface="Times New Roman" panose="02020603050405020304" pitchFamily="18" charset="0"/>
                      </a:rPr>
                      <m:t>ρ</m:t>
                    </m:r>
                    <m:r>
                      <a:rPr lang="de-DE" sz="2000" b="0" i="0" dirty="0" smtClean="0">
                        <a:latin typeface="Cambria Math" panose="02040503050406030204" pitchFamily="18" charset="0"/>
                        <a:cs typeface="Times New Roman" panose="02020603050405020304" pitchFamily="18" charset="0"/>
                      </a:rPr>
                      <m:t>=0</m:t>
                    </m:r>
                  </m:oMath>
                </a14:m>
                <a:r>
                  <a:rPr lang="de-DE" sz="2000" dirty="0">
                    <a:latin typeface="Times New Roman" panose="02020603050405020304" pitchFamily="18" charset="0"/>
                    <a:cs typeface="Times New Roman" panose="02020603050405020304" pitchFamily="18" charset="0"/>
                  </a:rPr>
                  <a:t>:	Utilitaristisch</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 </m:t>
                    </m:r>
                    <m:r>
                      <a:rPr lang="de-DE" sz="2000" b="0" i="1" dirty="0" smtClean="0">
                        <a:latin typeface="Cambria Math" panose="02040503050406030204" pitchFamily="18" charset="0"/>
                        <a:ea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Rawls</a:t>
                </a:r>
              </a:p>
              <a:p>
                <a:pPr lvl="1"/>
                <a14:m>
                  <m:oMath xmlns:m="http://schemas.openxmlformats.org/officeDocument/2006/math">
                    <m:r>
                      <m:rPr>
                        <m:sty m:val="p"/>
                      </m:rPr>
                      <a:rPr lang="el-GR" sz="2000" i="1" dirty="0">
                        <a:latin typeface="Cambria Math" panose="02040503050406030204" pitchFamily="18" charset="0"/>
                        <a:cs typeface="Times New Roman" panose="02020603050405020304" pitchFamily="18" charset="0"/>
                      </a:rPr>
                      <m:t>ρ</m:t>
                    </m:r>
                    <m:r>
                      <a:rPr lang="de-DE" sz="2000" dirty="0">
                        <a:latin typeface="Cambria Math" panose="02040503050406030204" pitchFamily="18" charset="0"/>
                        <a:cs typeface="Times New Roman" panose="02020603050405020304" pitchFamily="18" charset="0"/>
                      </a:rPr>
                      <m:t>=</m:t>
                    </m:r>
                    <m:r>
                      <a:rPr lang="de-DE" sz="2000" b="0" i="0" dirty="0" smtClean="0">
                        <a:latin typeface="Cambria Math" panose="02040503050406030204" pitchFamily="18" charset="0"/>
                        <a:cs typeface="Times New Roman" panose="02020603050405020304" pitchFamily="18" charset="0"/>
                      </a:rPr>
                      <m:t>1</m:t>
                    </m:r>
                  </m:oMath>
                </a14:m>
                <a:r>
                  <a:rPr lang="de-DE" sz="2000" dirty="0">
                    <a:latin typeface="Times New Roman" panose="02020603050405020304" pitchFamily="18" charset="0"/>
                    <a:cs typeface="Times New Roman" panose="02020603050405020304" pitchFamily="18" charset="0"/>
                  </a:rPr>
                  <a:t>:	Nash</a:t>
                </a:r>
              </a:p>
              <a:p>
                <a:pPr lvl="1"/>
                <a:endParaRPr lang="de-DE" sz="2400" dirty="0">
                  <a:latin typeface="Times New Roman" panose="02020603050405020304" pitchFamily="18" charset="0"/>
                  <a:cs typeface="Times New Roman" panose="02020603050405020304" pitchFamily="18" charset="0"/>
                </a:endParaRPr>
              </a:p>
              <a:p>
                <a:pPr lvl="1"/>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471634"/>
                <a:ext cx="12172951" cy="4641787"/>
              </a:xfrm>
              <a:prstGeom prst="rect">
                <a:avLst/>
              </a:prstGeom>
              <a:blipFill>
                <a:blip r:embed="rId2"/>
                <a:stretch>
                  <a:fillRect l="-501" t="-10499"/>
                </a:stretch>
              </a:blipFill>
            </p:spPr>
            <p:txBody>
              <a:bodyPr/>
              <a:lstStyle/>
              <a:p>
                <a:r>
                  <a:rPr lang="de-DE">
                    <a:noFill/>
                  </a:rPr>
                  <a:t> </a:t>
                </a:r>
              </a:p>
            </p:txBody>
          </p:sp>
        </mc:Fallback>
      </mc:AlternateContent>
      <p:sp>
        <p:nvSpPr>
          <p:cNvPr id="4" name="Rechteck 3">
            <a:extLst>
              <a:ext uri="{FF2B5EF4-FFF2-40B4-BE49-F238E27FC236}">
                <a16:creationId xmlns:a16="http://schemas.microsoft.com/office/drawing/2014/main" id="{22540DF2-5BCE-4FD9-B068-1A56DA320377}"/>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02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pic>
        <p:nvPicPr>
          <p:cNvPr id="3" name="Grafik 2">
            <a:extLst>
              <a:ext uri="{FF2B5EF4-FFF2-40B4-BE49-F238E27FC236}">
                <a16:creationId xmlns:a16="http://schemas.microsoft.com/office/drawing/2014/main" id="{F793E866-6D65-413F-952E-541D357F142B}"/>
              </a:ext>
            </a:extLst>
          </p:cNvPr>
          <p:cNvPicPr>
            <a:picLocks noChangeAspect="1"/>
          </p:cNvPicPr>
          <p:nvPr/>
        </p:nvPicPr>
        <p:blipFill>
          <a:blip r:embed="rId2"/>
          <a:stretch>
            <a:fillRect/>
          </a:stretch>
        </p:blipFill>
        <p:spPr>
          <a:xfrm>
            <a:off x="6093492" y="533184"/>
            <a:ext cx="5661782" cy="3778911"/>
          </a:xfrm>
          <a:prstGeom prst="rect">
            <a:avLst/>
          </a:prstGeom>
        </p:spPr>
      </p:pic>
      <p:pic>
        <p:nvPicPr>
          <p:cNvPr id="4" name="Grafik 3">
            <a:extLst>
              <a:ext uri="{FF2B5EF4-FFF2-40B4-BE49-F238E27FC236}">
                <a16:creationId xmlns:a16="http://schemas.microsoft.com/office/drawing/2014/main" id="{7B550355-FFBB-403B-B31E-409E6F45026C}"/>
              </a:ext>
            </a:extLst>
          </p:cNvPr>
          <p:cNvPicPr>
            <a:picLocks noChangeAspect="1"/>
          </p:cNvPicPr>
          <p:nvPr/>
        </p:nvPicPr>
        <p:blipFill>
          <a:blip r:embed="rId3"/>
          <a:stretch>
            <a:fillRect/>
          </a:stretch>
        </p:blipFill>
        <p:spPr>
          <a:xfrm>
            <a:off x="412662" y="533184"/>
            <a:ext cx="5869780" cy="3817053"/>
          </a:xfrm>
          <a:prstGeom prst="rect">
            <a:avLst/>
          </a:prstGeom>
        </p:spPr>
      </p:pic>
      <p:sp>
        <p:nvSpPr>
          <p:cNvPr id="5" name="Textfeld 4">
            <a:extLst>
              <a:ext uri="{FF2B5EF4-FFF2-40B4-BE49-F238E27FC236}">
                <a16:creationId xmlns:a16="http://schemas.microsoft.com/office/drawing/2014/main" id="{129DABC1-DD59-4246-B350-B452AF7762BD}"/>
              </a:ext>
            </a:extLst>
          </p:cNvPr>
          <p:cNvSpPr txBox="1"/>
          <p:nvPr/>
        </p:nvSpPr>
        <p:spPr>
          <a:xfrm>
            <a:off x="2638874" y="381089"/>
            <a:ext cx="1441420"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Utilitaristisch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867031" y="304033"/>
            <a:ext cx="761747"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Rawls</a:t>
            </a:r>
          </a:p>
        </p:txBody>
      </p:sp>
      <p:sp>
        <p:nvSpPr>
          <p:cNvPr id="7" name="Rechteck 6">
            <a:extLst>
              <a:ext uri="{FF2B5EF4-FFF2-40B4-BE49-F238E27FC236}">
                <a16:creationId xmlns:a16="http://schemas.microsoft.com/office/drawing/2014/main" id="{0E149260-9896-47B2-A87B-F4EA1EE7CE4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0824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Wohlfahrtsindifferenzkurven</a:t>
            </a:r>
          </a:p>
        </p:txBody>
      </p:sp>
      <p:sp>
        <p:nvSpPr>
          <p:cNvPr id="5" name="Textfeld 4">
            <a:extLst>
              <a:ext uri="{FF2B5EF4-FFF2-40B4-BE49-F238E27FC236}">
                <a16:creationId xmlns:a16="http://schemas.microsoft.com/office/drawing/2014/main" id="{129DABC1-DD59-4246-B350-B452AF7762BD}"/>
              </a:ext>
            </a:extLst>
          </p:cNvPr>
          <p:cNvSpPr txBox="1"/>
          <p:nvPr/>
        </p:nvSpPr>
        <p:spPr>
          <a:xfrm>
            <a:off x="2638874" y="483961"/>
            <a:ext cx="65915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Nash</a:t>
            </a:r>
          </a:p>
        </p:txBody>
      </p:sp>
      <p:sp>
        <p:nvSpPr>
          <p:cNvPr id="8" name="Textfeld 7">
            <a:extLst>
              <a:ext uri="{FF2B5EF4-FFF2-40B4-BE49-F238E27FC236}">
                <a16:creationId xmlns:a16="http://schemas.microsoft.com/office/drawing/2014/main" id="{9197C008-4DF4-47AD-AE15-DAB80FB97709}"/>
              </a:ext>
            </a:extLst>
          </p:cNvPr>
          <p:cNvSpPr txBox="1"/>
          <p:nvPr/>
        </p:nvSpPr>
        <p:spPr>
          <a:xfrm>
            <a:off x="8462994" y="406905"/>
            <a:ext cx="1261884" cy="369332"/>
          </a:xfrm>
          <a:prstGeom prst="rect">
            <a:avLst/>
          </a:prstGeom>
          <a:noFill/>
        </p:spPr>
        <p:txBody>
          <a:bodyPr wrap="none" rtlCol="0">
            <a:spAutoFit/>
          </a:bodyPr>
          <a:lstStyle/>
          <a:p>
            <a:r>
              <a:rPr lang="de-DE" dirty="0" err="1">
                <a:latin typeface="Times New Roman" panose="02020603050405020304" pitchFamily="18" charset="0"/>
                <a:cs typeface="Times New Roman" panose="02020603050405020304" pitchFamily="18" charset="0"/>
              </a:rPr>
              <a:t>Isoelastisch</a:t>
            </a:r>
            <a:endParaRPr lang="de-DE"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07C18B29-3ED7-4AB1-AFE4-C2271ABD100E}"/>
              </a:ext>
            </a:extLst>
          </p:cNvPr>
          <p:cNvPicPr>
            <a:picLocks noChangeAspect="1"/>
          </p:cNvPicPr>
          <p:nvPr/>
        </p:nvPicPr>
        <p:blipFill>
          <a:blip r:embed="rId2"/>
          <a:stretch>
            <a:fillRect/>
          </a:stretch>
        </p:blipFill>
        <p:spPr>
          <a:xfrm>
            <a:off x="875249" y="810584"/>
            <a:ext cx="4502868" cy="3464169"/>
          </a:xfrm>
          <a:prstGeom prst="rect">
            <a:avLst/>
          </a:prstGeom>
        </p:spPr>
      </p:pic>
      <p:pic>
        <p:nvPicPr>
          <p:cNvPr id="6" name="Grafik 5">
            <a:extLst>
              <a:ext uri="{FF2B5EF4-FFF2-40B4-BE49-F238E27FC236}">
                <a16:creationId xmlns:a16="http://schemas.microsoft.com/office/drawing/2014/main" id="{531B60F5-5203-4F6E-A7D4-8C795D18D064}"/>
              </a:ext>
            </a:extLst>
          </p:cNvPr>
          <p:cNvPicPr>
            <a:picLocks noChangeAspect="1"/>
          </p:cNvPicPr>
          <p:nvPr/>
        </p:nvPicPr>
        <p:blipFill>
          <a:blip r:embed="rId3"/>
          <a:stretch>
            <a:fillRect/>
          </a:stretch>
        </p:blipFill>
        <p:spPr>
          <a:xfrm>
            <a:off x="6105523" y="853292"/>
            <a:ext cx="4746961" cy="3445375"/>
          </a:xfrm>
          <a:prstGeom prst="rect">
            <a:avLst/>
          </a:prstGeom>
        </p:spPr>
      </p:pic>
      <p:sp>
        <p:nvSpPr>
          <p:cNvPr id="7" name="Rechteck 6">
            <a:extLst>
              <a:ext uri="{FF2B5EF4-FFF2-40B4-BE49-F238E27FC236}">
                <a16:creationId xmlns:a16="http://schemas.microsoft.com/office/drawing/2014/main" id="{0B173A9C-7B20-4C44-A683-97319B93D06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91347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2716734"/>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5C4DE82-FAFF-46BB-8B5F-733ABADC611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81CE25C3-5285-45B9-9E7A-1C26ED660F49}"/>
              </a:ext>
            </a:extLst>
          </p:cNvPr>
          <p:cNvSpPr txBox="1"/>
          <p:nvPr/>
        </p:nvSpPr>
        <p:spPr>
          <a:xfrm>
            <a:off x="19049" y="3188368"/>
            <a:ext cx="8646478" cy="3323987"/>
          </a:xfrm>
          <a:prstGeom prst="rect">
            <a:avLst/>
          </a:prstGeom>
          <a:noFill/>
        </p:spPr>
        <p:txBody>
          <a:bodyPr wrap="square">
            <a:spAutoFit/>
          </a:bodyPr>
          <a:lstStyle/>
          <a:p>
            <a:r>
              <a:rPr lang="de-DE" sz="18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 beneidet.</a:t>
            </a:r>
          </a:p>
          <a:p>
            <a:endParaRPr lang="de-DE" sz="1800" dirty="0">
              <a:latin typeface="Times New Roman" panose="02020603050405020304" pitchFamily="18" charset="0"/>
              <a:cs typeface="Times New Roman" panose="02020603050405020304" pitchFamily="18" charset="0"/>
            </a:endParaRPr>
          </a:p>
          <a:p>
            <a:r>
              <a:rPr lang="de-DE" sz="1800" dirty="0">
                <a:latin typeface="Times New Roman" panose="02020603050405020304" pitchFamily="18" charset="0"/>
                <a:cs typeface="Times New Roman" panose="02020603050405020304" pitchFamily="18" charset="0"/>
              </a:rPr>
              <a:t>Definition 3: Eine Allokation, die sowohl gerecht, als auch </a:t>
            </a:r>
            <a:r>
              <a:rPr lang="de-DE" sz="1800" dirty="0" err="1">
                <a:latin typeface="Times New Roman" panose="02020603050405020304" pitchFamily="18" charset="0"/>
                <a:cs typeface="Times New Roman" panose="02020603050405020304" pitchFamily="18" charset="0"/>
              </a:rPr>
              <a:t>pareto</a:t>
            </a:r>
            <a:r>
              <a:rPr lang="de-DE" sz="1800" dirty="0">
                <a:latin typeface="Times New Roman" panose="02020603050405020304" pitchFamily="18" charset="0"/>
                <a:cs typeface="Times New Roman" panose="02020603050405020304" pitchFamily="18" charset="0"/>
              </a:rPr>
              <a:t>-effizient ist, bezeichnet man als fair.</a:t>
            </a:r>
          </a:p>
          <a:p>
            <a:endParaRPr lang="de-DE" sz="1000" dirty="0">
              <a:latin typeface="Times New Roman" panose="02020603050405020304" pitchFamily="18" charset="0"/>
              <a:cs typeface="Times New Roman" panose="02020603050405020304" pitchFamily="18" charset="0"/>
            </a:endParaRPr>
          </a:p>
          <a:p>
            <a:r>
              <a:rPr lang="de-DE" sz="1000" dirty="0">
                <a:latin typeface="Times New Roman" panose="02020603050405020304" pitchFamily="18" charset="0"/>
                <a:cs typeface="Times New Roman" panose="02020603050405020304" pitchFamily="18" charset="0"/>
              </a:rPr>
              <a:t>1) Varian, H.L. (1975), </a:t>
            </a:r>
            <a:r>
              <a:rPr lang="en-US" sz="10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000" dirty="0">
                <a:latin typeface="Times New Roman" panose="02020603050405020304" pitchFamily="18" charset="0"/>
                <a:cs typeface="Times New Roman" panose="02020603050405020304" pitchFamily="18" charset="0"/>
              </a:rPr>
              <a:t>    </a:t>
            </a:r>
            <a:r>
              <a:rPr lang="de-DE" sz="1000" dirty="0">
                <a:latin typeface="Times New Roman" panose="02020603050405020304" pitchFamily="18" charset="0"/>
                <a:cs typeface="Times New Roman" panose="02020603050405020304" pitchFamily="18" charset="0"/>
              </a:rPr>
              <a:t>Varian, H.L. (1976), </a:t>
            </a:r>
            <a:r>
              <a:rPr lang="en-US" sz="1000" dirty="0">
                <a:latin typeface="Times New Roman" panose="02020603050405020304" pitchFamily="18" charset="0"/>
                <a:cs typeface="Times New Roman" panose="02020603050405020304" pitchFamily="18" charset="0"/>
              </a:rPr>
              <a:t>Two problems in the theory of fairness</a:t>
            </a:r>
            <a:r>
              <a:rPr lang="de-DE"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1800" dirty="0">
              <a:latin typeface="Times New Roman" panose="02020603050405020304" pitchFamily="18" charset="0"/>
              <a:cs typeface="Times New Roman" panose="02020603050405020304" pitchFamily="18" charset="0"/>
            </a:endParaRPr>
          </a:p>
          <a:p>
            <a:endParaRPr lang="de-DE"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59753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776</Words>
  <Application>Microsoft Office PowerPoint</Application>
  <PresentationFormat>Breitbild</PresentationFormat>
  <Paragraphs>68</Paragraphs>
  <Slides>8</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8</vt:i4>
      </vt:variant>
    </vt:vector>
  </HeadingPairs>
  <TitlesOfParts>
    <vt:vector size="15"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455</cp:revision>
  <cp:lastPrinted>2022-03-02T23:29:14Z</cp:lastPrinted>
  <dcterms:created xsi:type="dcterms:W3CDTF">2019-02-11T10:45:01Z</dcterms:created>
  <dcterms:modified xsi:type="dcterms:W3CDTF">2022-04-07T19:54:22Z</dcterms:modified>
</cp:coreProperties>
</file>