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670" r:id="rId2"/>
    <p:sldId id="671" r:id="rId3"/>
    <p:sldId id="672" r:id="rId4"/>
    <p:sldId id="673" r:id="rId5"/>
    <p:sldId id="674" r:id="rId6"/>
    <p:sldId id="675" r:id="rId7"/>
    <p:sldId id="676" r:id="rId8"/>
    <p:sldId id="677" r:id="rId9"/>
    <p:sldId id="678" r:id="rId10"/>
    <p:sldId id="679" r:id="rId11"/>
    <p:sldId id="680" r:id="rId12"/>
    <p:sldId id="681" r:id="rId13"/>
    <p:sldId id="682" r:id="rId14"/>
    <p:sldId id="683" r:id="rId15"/>
    <p:sldId id="684" r:id="rId16"/>
    <p:sldId id="685" r:id="rId17"/>
    <p:sldId id="686" r:id="rId18"/>
    <p:sldId id="687" r:id="rId19"/>
    <p:sldId id="688" r:id="rId20"/>
    <p:sldId id="689" r:id="rId21"/>
    <p:sldId id="690" r:id="rId22"/>
    <p:sldId id="691" r:id="rId23"/>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72" d="100"/>
          <a:sy n="72" d="100"/>
        </p:scale>
        <p:origin x="63" y="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14.03.2022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14.03.2022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14.03.2022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52091"/>
                <a:ext cx="12172951" cy="6283246"/>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Haushalte unterliegen im Allgemeinen dem Grundproblem der </a:t>
                </a:r>
                <a:r>
                  <a:rPr lang="de-DE" sz="2400">
                    <a:latin typeface="Times New Roman" panose="02020603050405020304" pitchFamily="18" charset="0"/>
                    <a:cs typeface="Times New Roman" panose="02020603050405020304" pitchFamily="18" charset="0"/>
                  </a:rPr>
                  <a:t>Ökonomie:                         </a:t>
                </a:r>
                <a:r>
                  <a:rPr lang="de-DE" sz="2400" dirty="0">
                    <a:latin typeface="Times New Roman" panose="02020603050405020304" pitchFamily="18" charset="0"/>
                    <a:cs typeface="Times New Roman" panose="02020603050405020304" pitchFamily="18" charset="0"/>
                  </a:rPr>
                  <a:t>Prinzipiell unbegrenzte Bedürfnisse sind mit begrenzten Ressourcen zu befriedigen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Summe aller konsumierten Güter aller Haushalte können die verfügbaren Mengen nicht überschreiten.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Betrachte eine Ökonomie mit Haushalte (A,B) und 2 Gütern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𝑦</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mit den Konsummengen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und den Anfangsausstattungen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Präferenzen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u</m:t>
                    </m:r>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Monoton („mehr ist immer besser“)</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Konvex („Mischungen sind besser als Extreme“)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Abnehmender Grenznutzen („Zuwachs auf hohem Niveau bringt nicht mehr soviel“)</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52091"/>
                <a:ext cx="12172951" cy="6283246"/>
              </a:xfrm>
              <a:prstGeom prst="rect">
                <a:avLst/>
              </a:prstGeom>
              <a:blipFill>
                <a:blip r:embed="rId2"/>
                <a:stretch>
                  <a:fillRect l="-651" t="-776" b="-2619"/>
                </a:stretch>
              </a:blipFill>
            </p:spPr>
            <p:txBody>
              <a:bodyPr/>
              <a:lstStyle/>
              <a:p>
                <a:r>
                  <a:rPr lang="de-DE">
                    <a:noFill/>
                  </a:rPr>
                  <a:t> </a:t>
                </a:r>
              </a:p>
            </p:txBody>
          </p:sp>
        </mc:Fallback>
      </mc:AlternateContent>
    </p:spTree>
    <p:extLst>
      <p:ext uri="{BB962C8B-B14F-4D97-AF65-F5344CB8AC3E}">
        <p14:creationId xmlns:p14="http://schemas.microsoft.com/office/powerpoint/2010/main" val="4028507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Interpretation der Hauptsätze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Unter vollkommener Konkurrenz wird ein </a:t>
            </a:r>
            <a:r>
              <a:rPr lang="de-DE" sz="2400" dirty="0" err="1">
                <a:latin typeface="Times New Roman" panose="02020603050405020304" pitchFamily="18" charset="0"/>
                <a:cs typeface="Times New Roman" panose="02020603050405020304" pitchFamily="18" charset="0"/>
              </a:rPr>
              <a:t>pareto-effizientes</a:t>
            </a:r>
            <a:r>
              <a:rPr lang="de-DE" sz="2400" dirty="0">
                <a:latin typeface="Times New Roman" panose="02020603050405020304" pitchFamily="18" charset="0"/>
                <a:cs typeface="Times New Roman" panose="02020603050405020304" pitchFamily="18" charset="0"/>
              </a:rPr>
              <a:t> Ergebnis erreicht (1. Hauptsatz).</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muss nur eingreifen, wenn die Annahmen der vollkommenen Konkurrenz verletzt sind, also Marktversagen vorliegt.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Auch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kann die Verteilung der Markteinkommen extrem ungleich sein.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Aus dem 2. Hauptsatz folgt, dass jede beliebige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Allokation durch eine Pauschalsteuer und Subventionen erreicht werden kann.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Aus den beiden Hauptsätzen kann keine Regel abgeleitet werden, welche Allokation angestrebt werden sollte!</a:t>
            </a:r>
          </a:p>
        </p:txBody>
      </p:sp>
    </p:spTree>
    <p:extLst>
      <p:ext uri="{BB962C8B-B14F-4D97-AF65-F5344CB8AC3E}">
        <p14:creationId xmlns:p14="http://schemas.microsoft.com/office/powerpoint/2010/main" val="2166435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501808"/>
                <a:ext cx="12182475" cy="5448994"/>
              </a:xfrm>
              <a:prstGeom prst="rect">
                <a:avLst/>
              </a:prstGeom>
              <a:noFill/>
            </p:spPr>
            <p:txBody>
              <a:bodyPr wrap="square" rtlCol="0">
                <a:noAutofit/>
              </a:bodyPr>
              <a:lstStyle/>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Steigung der Transformationskurve wird als Grenzrate der Transformation (GRT) bezeichnet:</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GRT gibt an:	Wieviel x kann mehr produziert werden,                                           					wenn eine Einheit y weniger produziert wird</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200" dirty="0">
                    <a:latin typeface="Times New Roman" panose="02020603050405020304" pitchFamily="18" charset="0"/>
                    <a:cs typeface="Times New Roman" panose="02020603050405020304" pitchFamily="18" charset="0"/>
                  </a:rPr>
                  <a:t>GRT kann damit als die Grenzkosten des Gutes x gemessen in Einheiten von y interpretiert werden:</a:t>
                </a:r>
              </a:p>
              <a:p>
                <a:pPr marL="800100" lvl="1" indent="-342900">
                  <a:buFont typeface="Wingdings" panose="05000000000000000000" pitchFamily="2" charset="2"/>
                  <a:buChar char="Ø"/>
                </a:pPr>
                <a:endParaRPr lang="de-DE" sz="2200" dirty="0">
                  <a:latin typeface="Times New Roman" panose="02020603050405020304" pitchFamily="18" charset="0"/>
                  <a:cs typeface="Times New Roman" panose="02020603050405020304" pitchFamily="18" charset="0"/>
                </a:endParaRPr>
              </a:p>
              <a:p>
                <a:pPr lvl="1" algn="ctr"/>
                <a:r>
                  <a:rPr lang="de-DE" sz="2200" dirty="0">
                    <a:solidFill>
                      <a:srgbClr val="000000"/>
                    </a:solidFill>
                    <a:latin typeface="Times New Roman" panose="02020603050405020304" pitchFamily="18" charset="0"/>
                    <a:cs typeface="Times New Roman" panose="02020603050405020304" pitchFamily="18" charset="0"/>
                  </a:rPr>
                  <a:t>GRT(</a:t>
                </a:r>
                <a14:m>
                  <m:oMath xmlns:m="http://schemas.openxmlformats.org/officeDocument/2006/math">
                    <m:r>
                      <a:rPr lang="de-DE" sz="2200" i="1" dirty="0">
                        <a:solidFill>
                          <a:srgbClr val="000000"/>
                        </a:solidFill>
                        <a:latin typeface="Cambria Math" panose="02040503050406030204" pitchFamily="18" charset="0"/>
                      </a:rPr>
                      <m:t>𝑥</m:t>
                    </m:r>
                    <m:r>
                      <a:rPr lang="de-DE" sz="2200" i="1" dirty="0">
                        <a:solidFill>
                          <a:srgbClr val="000000"/>
                        </a:solidFill>
                        <a:latin typeface="Cambria Math" panose="02040503050406030204" pitchFamily="18" charset="0"/>
                      </a:rPr>
                      <m:t>,</m:t>
                    </m:r>
                    <m:r>
                      <a:rPr lang="de-DE" sz="2200" i="1" dirty="0">
                        <a:solidFill>
                          <a:srgbClr val="000000"/>
                        </a:solidFill>
                        <a:latin typeface="Cambria Math" panose="02040503050406030204" pitchFamily="18" charset="0"/>
                      </a:rPr>
                      <m:t>𝑦</m:t>
                    </m:r>
                  </m:oMath>
                </a14:m>
                <a:r>
                  <a:rPr lang="de-DE" sz="22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200" i="1">
                            <a:solidFill>
                              <a:srgbClr val="000000"/>
                            </a:solidFill>
                            <a:latin typeface="Cambria Math" panose="02040503050406030204" pitchFamily="18" charset="0"/>
                          </a:rPr>
                        </m:ctrlPr>
                      </m:fPr>
                      <m:num>
                        <m:r>
                          <m:rPr>
                            <m:nor/>
                          </m:rPr>
                          <a:rPr lang="de-DE" sz="2200" dirty="0">
                            <a:solidFill>
                              <a:srgbClr val="000000"/>
                            </a:solidFill>
                            <a:latin typeface="Times New Roman" panose="02020603050405020304" pitchFamily="18" charset="0"/>
                            <a:cs typeface="Times New Roman" panose="02020603050405020304" pitchFamily="18" charset="0"/>
                          </a:rPr>
                          <m:t>d</m:t>
                        </m:r>
                        <m:r>
                          <m:rPr>
                            <m:sty m:val="p"/>
                          </m:rPr>
                          <a:rPr lang="de-DE" sz="2200" dirty="0">
                            <a:solidFill>
                              <a:srgbClr val="000000"/>
                            </a:solidFill>
                            <a:latin typeface="Cambria Math" panose="02040503050406030204" pitchFamily="18" charset="0"/>
                            <a:cs typeface="Times New Roman" panose="02020603050405020304" pitchFamily="18" charset="0"/>
                          </a:rPr>
                          <m:t>y</m:t>
                        </m:r>
                      </m:num>
                      <m:den>
                        <m:r>
                          <m:rPr>
                            <m:nor/>
                          </m:rPr>
                          <a:rPr lang="de-DE" sz="2200" dirty="0">
                            <a:solidFill>
                              <a:srgbClr val="000000"/>
                            </a:solidFill>
                            <a:latin typeface="Times New Roman" panose="02020603050405020304" pitchFamily="18" charset="0"/>
                            <a:cs typeface="Times New Roman" panose="02020603050405020304" pitchFamily="18" charset="0"/>
                          </a:rPr>
                          <m:t>d</m:t>
                        </m:r>
                        <m:r>
                          <a:rPr lang="de-DE" sz="2200" i="1" dirty="0">
                            <a:solidFill>
                              <a:srgbClr val="000000"/>
                            </a:solidFill>
                            <a:latin typeface="Cambria Math" panose="02040503050406030204" pitchFamily="18" charset="0"/>
                            <a:cs typeface="Times New Roman" panose="02020603050405020304" pitchFamily="18" charset="0"/>
                          </a:rPr>
                          <m:t>𝑥</m:t>
                        </m:r>
                      </m:den>
                    </m:f>
                    <m:r>
                      <a:rPr lang="de-DE" sz="2200" i="1" baseline="-25000" dirty="0">
                        <a:solidFill>
                          <a:srgbClr val="000000"/>
                        </a:solidFill>
                        <a:latin typeface="Cambria Math" panose="02040503050406030204" pitchFamily="18" charset="0"/>
                      </a:rPr>
                      <m:t>  </m:t>
                    </m:r>
                  </m:oMath>
                </a14:m>
                <a:r>
                  <a:rPr lang="de-DE" sz="2200" dirty="0">
                    <a:solidFill>
                      <a:srgbClr val="000000"/>
                    </a:solidFill>
                    <a:latin typeface="Times New Roman" panose="02020603050405020304" pitchFamily="18" charset="0"/>
                    <a:cs typeface="Times New Roman" panose="02020603050405020304" pitchFamily="18" charset="0"/>
                  </a:rPr>
                  <a:t>=</a:t>
                </a:r>
                <a:r>
                  <a:rPr lang="de-DE" sz="2200" dirty="0">
                    <a:solidFill>
                      <a:srgbClr val="000000"/>
                    </a:solidFill>
                  </a:rPr>
                  <a:t> </a:t>
                </a:r>
                <a14:m>
                  <m:oMath xmlns:m="http://schemas.openxmlformats.org/officeDocument/2006/math">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b="0" i="1" smtClean="0">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den>
                        </m:f>
                        <m:r>
                          <a:rPr lang="de-DE" sz="2200" b="0" i="1" smtClean="0">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r>
                          <a:rPr lang="de-DE" sz="2200" b="0" i="1" smtClean="0">
                            <a:solidFill>
                              <a:srgbClr val="000000"/>
                            </a:solidFill>
                            <a:latin typeface="Cambria Math" panose="02040503050406030204" pitchFamily="18" charset="0"/>
                            <a:ea typeface="Cambria Math" panose="02040503050406030204" pitchFamily="18" charset="0"/>
                          </a:rPr>
                          <m:t>+ </m:t>
                        </m:r>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b="0" i="1" smtClean="0">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b="0" i="1" smtClean="0">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b="0" i="1" smtClean="0">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b="0" i="1" smtClean="0">
                                <a:latin typeface="Cambria Math" panose="02040503050406030204" pitchFamily="18" charset="0"/>
                                <a:cs typeface="Times New Roman" panose="02020603050405020304" pitchFamily="18" charset="0"/>
                              </a:rPr>
                              <m:t>𝐿</m:t>
                            </m:r>
                          </m:e>
                          <m:sub>
                            <m:r>
                              <a:rPr lang="de-DE" sz="2200" b="0" i="1" smtClean="0">
                                <a:latin typeface="Cambria Math" panose="02040503050406030204" pitchFamily="18" charset="0"/>
                                <a:cs typeface="Times New Roman" panose="02020603050405020304" pitchFamily="18" charset="0"/>
                              </a:rPr>
                              <m:t>𝑦</m:t>
                            </m:r>
                          </m:sub>
                        </m:sSub>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r>
                          <a:rPr lang="de-DE" sz="2200" i="1">
                            <a:solidFill>
                              <a:srgbClr val="000000"/>
                            </a:solidFill>
                            <a:latin typeface="Cambria Math" panose="02040503050406030204" pitchFamily="18" charset="0"/>
                            <a:ea typeface="Cambria Math" panose="02040503050406030204" pitchFamily="18" charset="0"/>
                          </a:rPr>
                          <m:t>+ </m:t>
                        </m:r>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r>
                          <a:rPr lang="de-DE" sz="2200" i="1">
                            <a:solidFill>
                              <a:srgbClr val="000000"/>
                            </a:solidFill>
                            <a:latin typeface="Cambria Math" panose="02040503050406030204" pitchFamily="18" charset="0"/>
                            <a:ea typeface="Cambria Math" panose="02040503050406030204" pitchFamily="18" charset="0"/>
                          </a:rPr>
                          <m:t>𝑑</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r>
                      <a:rPr lang="de-DE" sz="2200" b="0" i="0" smtClean="0">
                        <a:solidFill>
                          <a:srgbClr val="000000"/>
                        </a:solidFill>
                        <a:latin typeface="Cambria Math" panose="02040503050406030204" pitchFamily="18" charset="0"/>
                        <a:ea typeface="Cambria Math" panose="02040503050406030204" pitchFamily="18" charset="0"/>
                      </a:rPr>
                      <m:t>=</m:t>
                    </m:r>
                  </m:oMath>
                </a14:m>
                <a:r>
                  <a:rPr lang="de-DE" sz="2200" dirty="0">
                    <a:solidFill>
                      <a:srgbClr val="000000"/>
                    </a:solidFill>
                  </a:rPr>
                  <a:t> </a:t>
                </a:r>
                <a14:m>
                  <m:oMath xmlns:m="http://schemas.openxmlformats.org/officeDocument/2006/math">
                    <m:r>
                      <a:rPr lang="de-DE" sz="2200" b="0" i="0" smtClean="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den>
                        </m:f>
                      </m:den>
                    </m:f>
                    <m:r>
                      <a:rPr lang="de-DE" sz="2200" b="0" i="1" smtClean="0">
                        <a:latin typeface="Cambria Math" panose="02040503050406030204" pitchFamily="18" charset="0"/>
                        <a:cs typeface="Times New Roman" panose="020206030504050203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𝑦</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𝑦</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𝑦</m:t>
                                </m:r>
                              </m:sub>
                            </m:sSub>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𝐹</m:t>
                                </m:r>
                              </m:e>
                              <m:sub>
                                <m:r>
                                  <a:rPr lang="de-DE" sz="2200" i="1">
                                    <a:latin typeface="Cambria Math" panose="02040503050406030204" pitchFamily="18" charset="0"/>
                                    <a:cs typeface="Times New Roman" panose="02020603050405020304" pitchFamily="18" charset="0"/>
                                  </a:rPr>
                                  <m:t>𝑥</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𝐾</m:t>
                                    </m:r>
                                  </m:e>
                                  <m:sub>
                                    <m:r>
                                      <a:rPr lang="de-DE" sz="2200" i="1">
                                        <a:latin typeface="Cambria Math" panose="02040503050406030204" pitchFamily="18" charset="0"/>
                                        <a:cs typeface="Times New Roman" panose="02020603050405020304" pitchFamily="18" charset="0"/>
                                      </a:rPr>
                                      <m:t>𝑥</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e>
                            </m:d>
                          </m:num>
                          <m:den>
                            <m:r>
                              <a:rPr lang="el-GR" sz="2200" i="1">
                                <a:solidFill>
                                  <a:srgbClr val="000000"/>
                                </a:solidFill>
                                <a:latin typeface="Cambria Math" panose="02040503050406030204" pitchFamily="18" charset="0"/>
                                <a:ea typeface="Cambria Math" panose="020405030504060302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𝐿</m:t>
                                </m:r>
                              </m:e>
                              <m:sub>
                                <m:r>
                                  <a:rPr lang="de-DE" sz="2200" i="1">
                                    <a:latin typeface="Cambria Math" panose="02040503050406030204" pitchFamily="18" charset="0"/>
                                    <a:cs typeface="Times New Roman" panose="02020603050405020304" pitchFamily="18" charset="0"/>
                                  </a:rPr>
                                  <m:t>𝑥</m:t>
                                </m:r>
                              </m:sub>
                            </m:sSub>
                          </m:den>
                        </m:f>
                      </m:den>
                    </m:f>
                  </m:oMath>
                </a14:m>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GRT =</a:t>
                </a:r>
                <a:r>
                  <a:rPr lang="de-DE" sz="2200" dirty="0">
                    <a:solidFill>
                      <a:srgbClr val="000000"/>
                    </a:solidFill>
                  </a:rPr>
                  <a:t> </a:t>
                </a:r>
                <a14:m>
                  <m:oMath xmlns:m="http://schemas.openxmlformats.org/officeDocument/2006/math">
                    <m:r>
                      <a:rPr lang="de-DE" sz="220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r>
                          <a:rPr lang="de-DE" sz="2200" b="0" i="1" smtClean="0">
                            <a:solidFill>
                              <a:srgbClr val="000000"/>
                            </a:solidFill>
                            <a:latin typeface="Cambria Math" panose="02040503050406030204" pitchFamily="18" charset="0"/>
                          </a:rPr>
                          <m:t>𝐺𝑟𝑒𝑛𝑧𝑝𝑟𝑜𝑑𝑢𝑘𝑡𝑖𝑜𝑣𝑖𝑡</m:t>
                        </m:r>
                        <m:r>
                          <a:rPr lang="de-DE" sz="2200" b="0" i="1" smtClean="0">
                            <a:solidFill>
                              <a:srgbClr val="000000"/>
                            </a:solidFill>
                            <a:latin typeface="Cambria Math" panose="02040503050406030204" pitchFamily="18" charset="0"/>
                          </a:rPr>
                          <m:t>ä</m:t>
                        </m:r>
                        <m:r>
                          <a:rPr lang="de-DE" sz="2200" b="0" i="1" smtClean="0">
                            <a:solidFill>
                              <a:srgbClr val="000000"/>
                            </a:solidFill>
                            <a:latin typeface="Cambria Math" panose="02040503050406030204" pitchFamily="18" charset="0"/>
                          </a:rPr>
                          <m:t>𝑡</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𝐾𝑎𝑝𝑖𝑡𝑎𝑙𝑠𝑑𝑒𝑠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𝑦</m:t>
                        </m:r>
                      </m:num>
                      <m:den>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𝐾𝑎𝑝𝑖𝑡𝑎𝑙𝑠</m:t>
                        </m:r>
                        <m:r>
                          <a:rPr lang="de-DE" sz="2200" b="0" i="1" smtClean="0">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𝑥</m:t>
                        </m:r>
                      </m:den>
                    </m:f>
                    <m:r>
                      <a:rPr lang="de-DE" sz="2200" i="1">
                        <a:latin typeface="Cambria Math" panose="02040503050406030204" pitchFamily="18" charset="0"/>
                        <a:cs typeface="Times New Roman" panose="02020603050405020304" pitchFamily="18" charset="0"/>
                      </a:rPr>
                      <m:t>=</m:t>
                    </m:r>
                    <m:r>
                      <a:rPr lang="de-DE" sz="2200">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𝑑𝑒𝑟</m:t>
                        </m:r>
                        <m:r>
                          <a:rPr lang="de-DE" sz="2200" i="1">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𝐴𝑟𝑏𝑒𝑖𝑡</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𝑑𝑒𝑠</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𝐺𝑢𝑡𝑒𝑠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𝑦</m:t>
                        </m:r>
                      </m:num>
                      <m:den>
                        <m:r>
                          <a:rPr lang="de-DE" sz="2200" i="1">
                            <a:solidFill>
                              <a:srgbClr val="000000"/>
                            </a:solidFill>
                            <a:latin typeface="Cambria Math" panose="02040503050406030204" pitchFamily="18" charset="0"/>
                          </a:rPr>
                          <m:t>𝐺𝑟𝑒𝑛𝑧𝑝𝑟𝑜𝑑𝑢𝑘𝑡𝑖𝑜𝑣𝑖𝑡</m:t>
                        </m:r>
                        <m:r>
                          <a:rPr lang="de-DE" sz="2200" i="1">
                            <a:solidFill>
                              <a:srgbClr val="000000"/>
                            </a:solidFill>
                            <a:latin typeface="Cambria Math" panose="02040503050406030204" pitchFamily="18" charset="0"/>
                          </a:rPr>
                          <m:t>ä</m:t>
                        </m:r>
                        <m:r>
                          <a:rPr lang="de-DE" sz="2200" i="1">
                            <a:solidFill>
                              <a:srgbClr val="000000"/>
                            </a:solidFill>
                            <a:latin typeface="Cambria Math" panose="02040503050406030204" pitchFamily="18" charset="0"/>
                          </a:rPr>
                          <m:t>𝑡</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𝑑𝑒𝑟</m:t>
                        </m:r>
                        <m:r>
                          <a:rPr lang="de-DE" sz="2200" b="0" i="1" smtClean="0">
                            <a:solidFill>
                              <a:srgbClr val="000000"/>
                            </a:solidFill>
                            <a:latin typeface="Cambria Math" panose="02040503050406030204" pitchFamily="18" charset="0"/>
                          </a:rPr>
                          <m:t> </m:t>
                        </m:r>
                        <m:r>
                          <a:rPr lang="de-DE" sz="2200" b="0" i="1" smtClean="0">
                            <a:solidFill>
                              <a:srgbClr val="000000"/>
                            </a:solidFill>
                            <a:latin typeface="Cambria Math" panose="02040503050406030204" pitchFamily="18" charset="0"/>
                          </a:rPr>
                          <m:t>𝐴𝑟𝑏𝑒𝑖𝑡𝑑𝑒𝑠</m:t>
                        </m:r>
                        <m:r>
                          <a:rPr lang="de-DE" sz="2200" i="1">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𝐺𝑢𝑡𝑒𝑠</m:t>
                        </m:r>
                        <m:r>
                          <a:rPr lang="de-DE" sz="2200" b="0" i="1" smtClean="0">
                            <a:solidFill>
                              <a:srgbClr val="000000"/>
                            </a:solidFill>
                            <a:latin typeface="Cambria Math" panose="02040503050406030204" pitchFamily="18" charset="0"/>
                          </a:rPr>
                          <m:t> </m:t>
                        </m:r>
                        <m:r>
                          <a:rPr lang="de-DE" sz="2200" i="1">
                            <a:solidFill>
                              <a:srgbClr val="000000"/>
                            </a:solidFill>
                            <a:latin typeface="Cambria Math" panose="02040503050406030204" pitchFamily="18" charset="0"/>
                          </a:rPr>
                          <m:t>𝑥</m:t>
                        </m:r>
                      </m:den>
                    </m:f>
                  </m:oMath>
                </a14:m>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Unter den gängigen Annahmen positiver abnehmender Grenzerträge und konstanter Skalenerträge ist die Transformationskurve konkav.</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501808"/>
                <a:ext cx="12182475" cy="5448994"/>
              </a:xfrm>
              <a:prstGeom prst="rect">
                <a:avLst/>
              </a:prstGeom>
              <a:blipFill>
                <a:blip r:embed="rId2"/>
                <a:stretch>
                  <a:fillRect l="-551" t="-671" b="-4922"/>
                </a:stretch>
              </a:blipFill>
            </p:spPr>
            <p:txBody>
              <a:bodyPr/>
              <a:lstStyle/>
              <a:p>
                <a:r>
                  <a:rPr lang="de-DE">
                    <a:noFill/>
                  </a:rPr>
                  <a:t> </a:t>
                </a:r>
              </a:p>
            </p:txBody>
          </p:sp>
        </mc:Fallback>
      </mc:AlternateContent>
    </p:spTree>
    <p:extLst>
      <p:ext uri="{BB962C8B-B14F-4D97-AF65-F5344CB8AC3E}">
        <p14:creationId xmlns:p14="http://schemas.microsoft.com/office/powerpoint/2010/main" val="4289403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Transformationskurve</a:t>
            </a:r>
          </a:p>
        </p:txBody>
      </p:sp>
      <p:cxnSp>
        <p:nvCxnSpPr>
          <p:cNvPr id="4" name="Gerade Verbindung mit Pfeil 3">
            <a:extLst>
              <a:ext uri="{FF2B5EF4-FFF2-40B4-BE49-F238E27FC236}">
                <a16:creationId xmlns:a16="http://schemas.microsoft.com/office/drawing/2014/main" id="{4571542A-F26C-423F-9461-1CC81AFB7D26}"/>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A1A057A-459D-4A61-82B1-5DD63FFFBE2F}"/>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7130236F-5606-491D-A4C7-63B756D726B2}"/>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7" name="Textfeld 6">
            <a:extLst>
              <a:ext uri="{FF2B5EF4-FFF2-40B4-BE49-F238E27FC236}">
                <a16:creationId xmlns:a16="http://schemas.microsoft.com/office/drawing/2014/main" id="{5878D159-F1A1-4C28-AABA-BE273E1262FC}"/>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9" name="Freihandform: Form 8">
            <a:extLst>
              <a:ext uri="{FF2B5EF4-FFF2-40B4-BE49-F238E27FC236}">
                <a16:creationId xmlns:a16="http://schemas.microsoft.com/office/drawing/2014/main" id="{5C24D7EC-3692-4FC8-94B1-D20015EBFF52}"/>
              </a:ext>
            </a:extLst>
          </p:cNvPr>
          <p:cNvSpPr/>
          <p:nvPr/>
        </p:nvSpPr>
        <p:spPr>
          <a:xfrm>
            <a:off x="2810107" y="1583473"/>
            <a:ext cx="4661210" cy="3501483"/>
          </a:xfrm>
          <a:custGeom>
            <a:avLst/>
            <a:gdLst>
              <a:gd name="connsiteX0" fmla="*/ 0 w 4661210"/>
              <a:gd name="connsiteY0" fmla="*/ 0 h 3501483"/>
              <a:gd name="connsiteX1" fmla="*/ 2910469 w 4661210"/>
              <a:gd name="connsiteY1" fmla="*/ 1237786 h 3501483"/>
              <a:gd name="connsiteX2" fmla="*/ 4661210 w 4661210"/>
              <a:gd name="connsiteY2" fmla="*/ 3501483 h 3501483"/>
            </a:gdLst>
            <a:ahLst/>
            <a:cxnLst>
              <a:cxn ang="0">
                <a:pos x="connsiteX0" y="connsiteY0"/>
              </a:cxn>
              <a:cxn ang="0">
                <a:pos x="connsiteX1" y="connsiteY1"/>
              </a:cxn>
              <a:cxn ang="0">
                <a:pos x="connsiteX2" y="connsiteY2"/>
              </a:cxn>
            </a:cxnLst>
            <a:rect l="l" t="t" r="r" b="b"/>
            <a:pathLst>
              <a:path w="4661210" h="3501483">
                <a:moveTo>
                  <a:pt x="0" y="0"/>
                </a:moveTo>
                <a:cubicBezTo>
                  <a:pt x="1066800" y="327103"/>
                  <a:pt x="2133601" y="654206"/>
                  <a:pt x="2910469" y="1237786"/>
                </a:cubicBezTo>
                <a:cubicBezTo>
                  <a:pt x="3687337" y="1821367"/>
                  <a:pt x="4174273" y="2661425"/>
                  <a:pt x="4661210" y="350148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2" name="Freihandform: Form 11">
            <a:extLst>
              <a:ext uri="{FF2B5EF4-FFF2-40B4-BE49-F238E27FC236}">
                <a16:creationId xmlns:a16="http://schemas.microsoft.com/office/drawing/2014/main" id="{CF1016DC-C72B-4E12-8815-9339A7651DA9}"/>
              </a:ext>
            </a:extLst>
          </p:cNvPr>
          <p:cNvSpPr/>
          <p:nvPr/>
        </p:nvSpPr>
        <p:spPr>
          <a:xfrm>
            <a:off x="4159411" y="1360449"/>
            <a:ext cx="2665141" cy="2430966"/>
          </a:xfrm>
          <a:custGeom>
            <a:avLst/>
            <a:gdLst>
              <a:gd name="connsiteX0" fmla="*/ 0 w 2665141"/>
              <a:gd name="connsiteY0" fmla="*/ 0 h 2430966"/>
              <a:gd name="connsiteX1" fmla="*/ 2665141 w 2665141"/>
              <a:gd name="connsiteY1" fmla="*/ 2430966 h 2430966"/>
            </a:gdLst>
            <a:ahLst/>
            <a:cxnLst>
              <a:cxn ang="0">
                <a:pos x="connsiteX0" y="connsiteY0"/>
              </a:cxn>
              <a:cxn ang="0">
                <a:pos x="connsiteX1" y="connsiteY1"/>
              </a:cxn>
            </a:cxnLst>
            <a:rect l="l" t="t" r="r" b="b"/>
            <a:pathLst>
              <a:path w="2665141" h="2430966">
                <a:moveTo>
                  <a:pt x="0" y="0"/>
                </a:moveTo>
                <a:lnTo>
                  <a:pt x="2665141" y="243096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09B64CBE-CD3E-469A-8624-AB521FBEBA5C}"/>
              </a:ext>
            </a:extLst>
          </p:cNvPr>
          <p:cNvSpPr txBox="1"/>
          <p:nvPr/>
        </p:nvSpPr>
        <p:spPr>
          <a:xfrm>
            <a:off x="4370170" y="1287295"/>
            <a:ext cx="837455" cy="369332"/>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GRT</a:t>
            </a:r>
          </a:p>
        </p:txBody>
      </p:sp>
    </p:spTree>
    <p:extLst>
      <p:ext uri="{BB962C8B-B14F-4D97-AF65-F5344CB8AC3E}">
        <p14:creationId xmlns:p14="http://schemas.microsoft.com/office/powerpoint/2010/main" val="3405470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 und Gewinnmaximierung</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1152" y="434904"/>
                <a:ext cx="12126719" cy="544899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Unter vollkommener Konkurrenz maximieren die Unternehmen ihren Gewinn bei gegeben Güterpreisen </a:t>
                </a:r>
                <a14:m>
                  <m:oMath xmlns:m="http://schemas.openxmlformats.org/officeDocument/2006/math">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und Faktorpreisen (</a:t>
                </a:r>
                <a:r>
                  <a:rPr lang="de-DE" sz="2400" dirty="0" err="1">
                    <a:latin typeface="Times New Roman" panose="02020603050405020304" pitchFamily="18" charset="0"/>
                    <a:cs typeface="Times New Roman" panose="02020603050405020304" pitchFamily="18" charset="0"/>
                  </a:rPr>
                  <a:t>r,w</a:t>
                </a:r>
                <a:r>
                  <a:rPr lang="de-DE" sz="2400"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unc>
                        <m:funcPr>
                          <m:ctrlPr>
                            <a:rPr lang="de-DE" sz="2400" i="1">
                              <a:latin typeface="Cambria Math" panose="02040503050406030204" pitchFamily="18" charset="0"/>
                              <a:cs typeface="Times New Roman" panose="02020603050405020304" pitchFamily="18" charset="0"/>
                            </a:rPr>
                          </m:ctrlPr>
                        </m:funcPr>
                        <m:fName>
                          <m:limLow>
                            <m:limLowPr>
                              <m:ctrlPr>
                                <a:rPr lang="de-DE" sz="2400" i="1">
                                  <a:latin typeface="Cambria Math" panose="02040503050406030204" pitchFamily="18" charset="0"/>
                                  <a:cs typeface="Times New Roman" panose="02020603050405020304" pitchFamily="18" charset="0"/>
                                </a:rPr>
                              </m:ctrlPr>
                            </m:limLowPr>
                            <m:e>
                              <m:r>
                                <m:rPr>
                                  <m:sty m:val="p"/>
                                </m:rPr>
                                <a:rPr lang="de-DE" sz="240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 </m:t>
                              </m:r>
                            </m:lim>
                          </m:limLow>
                        </m:fName>
                        <m:e>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m:rPr>
                                  <m:sty m:val="p"/>
                                </m:rPr>
                                <a:rPr lang="el-GR" sz="2400" i="1" smtClean="0">
                                  <a:latin typeface="Cambria Math" panose="02040503050406030204" pitchFamily="18" charset="0"/>
                                  <a:cs typeface="Times New Roman" panose="02020603050405020304" pitchFamily="18" charset="0"/>
                                </a:rPr>
                                <m:t>π</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e>
                          </m:d>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𝑟</m:t>
                              </m:r>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𝑤𝐿</m:t>
                              </m:r>
                            </m:e>
                            <m:sub>
                              <m:r>
                                <a:rPr lang="de-DE" sz="2400" i="1">
                                  <a:latin typeface="Cambria Math" panose="02040503050406030204" pitchFamily="18" charset="0"/>
                                  <a:cs typeface="Times New Roman" panose="02020603050405020304" pitchFamily="18" charset="0"/>
                                </a:rPr>
                                <m:t>𝑥</m:t>
                              </m:r>
                            </m:sub>
                          </m:sSub>
                          <m:r>
                            <a:rPr lang="de-DE" sz="2400" b="0" i="1" smtClean="0">
                              <a:latin typeface="Cambria Math" panose="02040503050406030204" pitchFamily="18" charset="0"/>
                              <a:cs typeface="Times New Roman" panose="02020603050405020304" pitchFamily="18" charset="0"/>
                            </a:rPr>
                            <m:t>)</m:t>
                          </m:r>
                        </m:e>
                      </m:func>
                      <m:r>
                        <a:rPr lang="de-DE" sz="2400" i="1" dirty="0">
                          <a:latin typeface="Cambria Math" panose="02040503050406030204" pitchFamily="18" charset="0"/>
                          <a:cs typeface="Times New Roman" panose="02020603050405020304" pitchFamily="18" charset="0"/>
                        </a:rPr>
                        <m:t>]</m:t>
                      </m:r>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Damit ergibt sich:	Wertgrenzprodukt = Faktorpreis</a:t>
                </a:r>
              </a:p>
              <a:p>
                <a:endParaRPr lang="de-DE" sz="2400" dirty="0">
                  <a:latin typeface="Times New Roman" panose="02020603050405020304" pitchFamily="18" charset="0"/>
                  <a:cs typeface="Times New Roman" panose="02020603050405020304" pitchFamily="18" charset="0"/>
                </a:endParaRPr>
              </a:p>
              <a:p>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den>
                    </m:f>
                    <m:r>
                      <a:rPr lang="de-DE" sz="2400" b="0" i="1" smtClean="0">
                        <a:latin typeface="Cambria Math" panose="02040503050406030204" pitchFamily="18" charset="0"/>
                        <a:cs typeface="Times New Roman" panose="02020603050405020304" pitchFamily="18" charset="0"/>
                      </a:rPr>
                      <m:t>           =      </m:t>
                    </m:r>
                    <m:r>
                      <a:rPr lang="de-DE" sz="2400" b="0" i="1" smtClean="0">
                        <a:latin typeface="Cambria Math" panose="02040503050406030204" pitchFamily="18" charset="0"/>
                        <a:cs typeface="Times New Roman" panose="02020603050405020304" pitchFamily="18" charset="0"/>
                      </a:rPr>
                      <m:t>𝑟</m:t>
                    </m:r>
                    <m:r>
                      <a:rPr lang="de-DE" sz="2400" b="0" i="1" smtClean="0">
                        <a:latin typeface="Cambria Math" panose="02040503050406030204" pitchFamily="18" charset="0"/>
                        <a:cs typeface="Times New Roman" panose="02020603050405020304" pitchFamily="18" charset="0"/>
                      </a:rPr>
                      <m:t>   =       </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b="0" i="1" smtClean="0">
                                <a:latin typeface="Cambria Math" panose="02040503050406030204" pitchFamily="18" charset="0"/>
                                <a:cs typeface="Times New Roman" panose="02020603050405020304" pitchFamily="18" charset="0"/>
                              </a:rPr>
                              <m:t>𝑦</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den>
                    </m:f>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i="1">
                                <a:latin typeface="Cambria Math" panose="02040503050406030204" pitchFamily="18" charset="0"/>
                                <a:cs typeface="Times New Roman" panose="02020603050405020304" pitchFamily="18" charset="0"/>
                              </a:rPr>
                              <m:t>𝑥</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𝐿</m:t>
                            </m:r>
                          </m:e>
                          <m:sub>
                            <m:r>
                              <a:rPr lang="de-DE" sz="2400" i="1">
                                <a:latin typeface="Cambria Math" panose="02040503050406030204" pitchFamily="18" charset="0"/>
                                <a:cs typeface="Times New Roman" panose="02020603050405020304" pitchFamily="18" charset="0"/>
                              </a:rPr>
                              <m:t>𝑥</m:t>
                            </m:r>
                          </m:sub>
                        </m:sSub>
                      </m:den>
                    </m:f>
                    <m:r>
                      <a:rPr lang="de-DE" sz="2400" b="0" i="1" smtClean="0">
                        <a:latin typeface="Cambria Math" panose="02040503050406030204" pitchFamily="18" charset="0"/>
                        <a:cs typeface="Times New Roman" panose="02020603050405020304" pitchFamily="18" charset="0"/>
                      </a:rPr>
                      <m:t>           </m:t>
                    </m:r>
                    <m:r>
                      <a:rPr lang="de-DE" sz="2400" i="1">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      </m:t>
                    </m:r>
                    <m:r>
                      <a:rPr lang="de-DE" sz="2400" b="0" i="1" smtClean="0">
                        <a:latin typeface="Cambria Math" panose="02040503050406030204" pitchFamily="18" charset="0"/>
                        <a:cs typeface="Times New Roman" panose="02020603050405020304" pitchFamily="18" charset="0"/>
                      </a:rPr>
                      <m:t>𝑤</m:t>
                    </m:r>
                    <m:r>
                      <a:rPr lang="de-DE" sz="2400" b="0" i="1" smtClean="0">
                        <a:latin typeface="Cambria Math" panose="02040503050406030204" pitchFamily="18" charset="0"/>
                        <a:cs typeface="Times New Roman" panose="02020603050405020304" pitchFamily="18" charset="0"/>
                      </a:rPr>
                      <m:t>  =       </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𝐹</m:t>
                            </m:r>
                          </m:e>
                          <m:sub>
                            <m:r>
                              <a:rPr lang="de-DE" sz="2400" b="0" i="1" smtClean="0">
                                <a:latin typeface="Cambria Math" panose="02040503050406030204" pitchFamily="18" charset="0"/>
                                <a:cs typeface="Times New Roman" panose="02020603050405020304" pitchFamily="18" charset="0"/>
                              </a:rPr>
                              <m:t>𝑦</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𝐾</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𝐿</m:t>
                            </m:r>
                          </m:e>
                          <m:sub>
                            <m:r>
                              <a:rPr lang="de-DE" sz="2400" b="0" i="1" smtClean="0">
                                <a:latin typeface="Cambria Math" panose="02040503050406030204" pitchFamily="18" charset="0"/>
                                <a:cs typeface="Times New Roman" panose="02020603050405020304" pitchFamily="18" charset="0"/>
                              </a:rPr>
                              <m:t>𝑦</m:t>
                            </m:r>
                          </m:sub>
                        </m:sSub>
                      </m:den>
                    </m:f>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Bei effizienter Produktion folgt damit </a:t>
                </a:r>
              </a:p>
              <a:p>
                <a:pPr/>
                <a14:m>
                  <m:oMathPara xmlns:m="http://schemas.openxmlformats.org/officeDocument/2006/math">
                    <m:oMathParaPr>
                      <m:jc m:val="centerGroup"/>
                    </m:oMathParaPr>
                    <m:oMath xmlns:m="http://schemas.openxmlformats.org/officeDocument/2006/math">
                      <m:r>
                        <a:rPr lang="de-DE" sz="2000" i="1">
                          <a:solidFill>
                            <a:srgbClr val="000000"/>
                          </a:solidFill>
                          <a:latin typeface="Cambria Math" panose="02040503050406030204" pitchFamily="18" charset="0"/>
                          <a:ea typeface="Cambria Math" panose="02040503050406030204" pitchFamily="18" charset="0"/>
                        </a:rPr>
                        <m:t>𝐺𝑅</m:t>
                      </m:r>
                      <m:r>
                        <a:rPr lang="de-DE" sz="2000" b="0" i="1" smtClean="0">
                          <a:solidFill>
                            <a:srgbClr val="000000"/>
                          </a:solidFill>
                          <a:latin typeface="Cambria Math" panose="02040503050406030204" pitchFamily="18" charset="0"/>
                          <a:ea typeface="Cambria Math" panose="02040503050406030204" pitchFamily="18" charset="0"/>
                        </a:rPr>
                        <m:t>𝑇</m:t>
                      </m:r>
                      <m:r>
                        <a:rPr lang="de-DE" sz="2000" i="1">
                          <a:solidFill>
                            <a:srgbClr val="000000"/>
                          </a:solidFill>
                          <a:latin typeface="Cambria Math" panose="02040503050406030204" pitchFamily="18" charset="0"/>
                          <a:ea typeface="Cambria Math" panose="02040503050406030204" pitchFamily="18" charset="0"/>
                        </a:rPr>
                        <m:t>=</m:t>
                      </m:r>
                      <m:r>
                        <a:rPr lang="de-DE" sz="2000">
                          <a:solidFill>
                            <a:srgbClr val="000000"/>
                          </a:solidFill>
                          <a:latin typeface="Cambria Math" panose="02040503050406030204" pitchFamily="18" charset="0"/>
                        </a:rPr>
                        <m:t>−</m:t>
                      </m:r>
                      <m:f>
                        <m:fPr>
                          <m:ctrlPr>
                            <a:rPr lang="de-DE" sz="2000" i="1">
                              <a:solidFill>
                                <a:srgbClr val="000000"/>
                              </a:solidFill>
                              <a:latin typeface="Cambria Math" panose="02040503050406030204" pitchFamily="18" charset="0"/>
                            </a:rPr>
                          </m:ctrlPr>
                        </m:fPr>
                        <m:num>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𝑦</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den>
                          </m:f>
                        </m:num>
                        <m:den>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𝑥</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den>
                          </m:f>
                        </m:den>
                      </m:f>
                      <m:r>
                        <a:rPr lang="de-DE" sz="2000" i="1">
                          <a:latin typeface="Cambria Math" panose="02040503050406030204" pitchFamily="18" charset="0"/>
                          <a:cs typeface="Times New Roman" panose="02020603050405020304" pitchFamily="18" charset="0"/>
                        </a:rPr>
                        <m:t>=−</m:t>
                      </m:r>
                      <m:f>
                        <m:fPr>
                          <m:ctrlPr>
                            <a:rPr lang="de-DE" sz="2000" i="1">
                              <a:solidFill>
                                <a:srgbClr val="000000"/>
                              </a:solidFill>
                              <a:latin typeface="Cambria Math" panose="02040503050406030204" pitchFamily="18" charset="0"/>
                            </a:rPr>
                          </m:ctrlPr>
                        </m:fPr>
                        <m:num>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𝑦</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𝑦</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𝑦</m:t>
                                  </m:r>
                                </m:sub>
                              </m:sSub>
                            </m:den>
                          </m:f>
                        </m:num>
                        <m:den>
                          <m:f>
                            <m:fPr>
                              <m:ctrlPr>
                                <a:rPr lang="de-DE" sz="2000" i="1">
                                  <a:solidFill>
                                    <a:srgbClr val="000000"/>
                                  </a:solidFill>
                                  <a:latin typeface="Cambria Math" panose="02040503050406030204" pitchFamily="18" charset="0"/>
                                </a:rPr>
                              </m:ctrlPr>
                            </m:fPr>
                            <m:num>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𝐹</m:t>
                                  </m:r>
                                </m:e>
                                <m:sub>
                                  <m:r>
                                    <a:rPr lang="de-DE" sz="2000" i="1">
                                      <a:latin typeface="Cambria Math" panose="02040503050406030204" pitchFamily="18" charset="0"/>
                                      <a:cs typeface="Times New Roman" panose="02020603050405020304" pitchFamily="18" charset="0"/>
                                    </a:rPr>
                                    <m:t>𝑥</m:t>
                                  </m:r>
                                </m:sub>
                              </m:sSub>
                              <m:d>
                                <m:dPr>
                                  <m:ctrlPr>
                                    <a:rPr lang="de-DE" sz="2000" i="1">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𝐾</m:t>
                                      </m:r>
                                    </m:e>
                                    <m:sub>
                                      <m:r>
                                        <a:rPr lang="de-DE" sz="2000" i="1">
                                          <a:latin typeface="Cambria Math" panose="02040503050406030204" pitchFamily="18" charset="0"/>
                                          <a:cs typeface="Times New Roman" panose="02020603050405020304" pitchFamily="18" charset="0"/>
                                        </a:rPr>
                                        <m:t>𝑥</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m:t>
                                      </m:r>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e>
                              </m:d>
                            </m:num>
                            <m:den>
                              <m:r>
                                <a:rPr lang="el-GR" sz="2000" i="1">
                                  <a:solidFill>
                                    <a:srgbClr val="000000"/>
                                  </a:solidFill>
                                  <a:latin typeface="Cambria Math" panose="02040503050406030204" pitchFamily="18" charset="0"/>
                                  <a:ea typeface="Cambria Math" panose="020405030504060302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𝐿</m:t>
                                  </m:r>
                                </m:e>
                                <m:sub>
                                  <m:r>
                                    <a:rPr lang="de-DE" sz="2000" i="1">
                                      <a:latin typeface="Cambria Math" panose="02040503050406030204" pitchFamily="18" charset="0"/>
                                      <a:cs typeface="Times New Roman" panose="02020603050405020304" pitchFamily="18" charset="0"/>
                                    </a:rPr>
                                    <m:t>𝑥</m:t>
                                  </m:r>
                                </m:sub>
                              </m:sSub>
                            </m:den>
                          </m:f>
                        </m:den>
                      </m:f>
                      <m:r>
                        <a:rPr lang="de-DE" sz="2000" b="0" i="1" smtClean="0">
                          <a:latin typeface="Cambria Math" panose="02040503050406030204" pitchFamily="18" charset="0"/>
                          <a:cs typeface="Times New Roman" panose="02020603050405020304" pitchFamily="18" charset="0"/>
                        </a:rPr>
                        <m:t>=−</m:t>
                      </m:r>
                      <m:f>
                        <m:fPr>
                          <m:ctrlPr>
                            <a:rPr lang="de-DE" sz="2000" i="1">
                              <a:solidFill>
                                <a:srgbClr val="000000"/>
                              </a:solidFill>
                              <a:latin typeface="Cambria Math" panose="02040503050406030204" pitchFamily="18" charset="0"/>
                              <a:ea typeface="Cambria Math" panose="02040503050406030204" pitchFamily="18" charset="0"/>
                            </a:rPr>
                          </m:ctrlPr>
                        </m:fPr>
                        <m:num>
                          <m:sSub>
                            <m:sSubPr>
                              <m:ctrlPr>
                                <a:rPr lang="de-DE" sz="2000" i="1">
                                  <a:solidFill>
                                    <a:srgbClr val="000000"/>
                                  </a:solidFill>
                                  <a:latin typeface="Cambria Math" panose="02040503050406030204" pitchFamily="18" charset="0"/>
                                  <a:ea typeface="Cambria Math" panose="02040503050406030204" pitchFamily="18" charset="0"/>
                                </a:rPr>
                              </m:ctrlPr>
                            </m:sSubPr>
                            <m:e>
                              <m:r>
                                <a:rPr lang="de-DE" sz="2000" i="1">
                                  <a:solidFill>
                                    <a:srgbClr val="000000"/>
                                  </a:solidFill>
                                  <a:latin typeface="Cambria Math" panose="02040503050406030204" pitchFamily="18" charset="0"/>
                                  <a:ea typeface="Cambria Math" panose="02040503050406030204" pitchFamily="18" charset="0"/>
                                </a:rPr>
                                <m:t>𝑝</m:t>
                              </m:r>
                            </m:e>
                            <m:sub>
                              <m:r>
                                <a:rPr lang="de-DE" sz="2000" i="1">
                                  <a:solidFill>
                                    <a:srgbClr val="000000"/>
                                  </a:solidFill>
                                  <a:latin typeface="Cambria Math" panose="02040503050406030204" pitchFamily="18" charset="0"/>
                                  <a:ea typeface="Cambria Math" panose="02040503050406030204" pitchFamily="18" charset="0"/>
                                </a:rPr>
                                <m:t>𝑥</m:t>
                              </m:r>
                            </m:sub>
                          </m:sSub>
                        </m:num>
                        <m:den>
                          <m:sSub>
                            <m:sSubPr>
                              <m:ctrlPr>
                                <a:rPr lang="de-DE" sz="2000" i="1">
                                  <a:solidFill>
                                    <a:srgbClr val="000000"/>
                                  </a:solidFill>
                                  <a:latin typeface="Cambria Math" panose="02040503050406030204" pitchFamily="18" charset="0"/>
                                  <a:ea typeface="Cambria Math" panose="02040503050406030204" pitchFamily="18" charset="0"/>
                                </a:rPr>
                              </m:ctrlPr>
                            </m:sSubPr>
                            <m:e>
                              <m:r>
                                <a:rPr lang="de-DE" sz="2000" i="1">
                                  <a:solidFill>
                                    <a:srgbClr val="000000"/>
                                  </a:solidFill>
                                  <a:latin typeface="Cambria Math" panose="02040503050406030204" pitchFamily="18" charset="0"/>
                                  <a:ea typeface="Cambria Math" panose="02040503050406030204" pitchFamily="18" charset="0"/>
                                </a:rPr>
                                <m:t>𝑝</m:t>
                              </m:r>
                            </m:e>
                            <m:sub>
                              <m:r>
                                <a:rPr lang="de-DE" sz="2000" i="1">
                                  <a:solidFill>
                                    <a:srgbClr val="000000"/>
                                  </a:solidFill>
                                  <a:latin typeface="Cambria Math" panose="02040503050406030204" pitchFamily="18" charset="0"/>
                                  <a:ea typeface="Cambria Math" panose="02040503050406030204" pitchFamily="18" charset="0"/>
                                </a:rPr>
                                <m:t>𝑦</m:t>
                              </m:r>
                            </m:sub>
                          </m:sSub>
                        </m:den>
                      </m:f>
                    </m:oMath>
                  </m:oMathPara>
                </a14:m>
                <a:endParaRPr lang="de-DE" sz="2000" dirty="0">
                  <a:latin typeface="Times New Roman" panose="02020603050405020304" pitchFamily="18" charset="0"/>
                  <a:cs typeface="Times New Roman" panose="02020603050405020304" pitchFamily="18" charset="0"/>
                </a:endParaRPr>
              </a:p>
              <a:p>
                <a:endParaRPr lang="de-DE" sz="20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1152" y="434904"/>
                <a:ext cx="12126719" cy="5448996"/>
              </a:xfrm>
              <a:prstGeom prst="rect">
                <a:avLst/>
              </a:prstGeom>
              <a:blipFill>
                <a:blip r:embed="rId2"/>
                <a:stretch>
                  <a:fillRect l="-804" t="-895" b="-11633"/>
                </a:stretch>
              </a:blipFill>
            </p:spPr>
            <p:txBody>
              <a:bodyPr/>
              <a:lstStyle/>
              <a:p>
                <a:r>
                  <a:rPr lang="de-DE">
                    <a:noFill/>
                  </a:rPr>
                  <a:t> </a:t>
                </a:r>
              </a:p>
            </p:txBody>
          </p:sp>
        </mc:Fallback>
      </mc:AlternateContent>
    </p:spTree>
    <p:extLst>
      <p:ext uri="{BB962C8B-B14F-4D97-AF65-F5344CB8AC3E}">
        <p14:creationId xmlns:p14="http://schemas.microsoft.com/office/powerpoint/2010/main" val="619242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Produktion – Tausch – Allgemeines Gleichgewicht </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682201"/>
                <a:ext cx="12182475" cy="5493598"/>
              </a:xfrm>
              <a:prstGeom prst="rect">
                <a:avLst/>
              </a:prstGeom>
              <a:noFill/>
            </p:spPr>
            <p:txBody>
              <a:bodyPr wrap="square" rtlCol="0">
                <a:noAutofit/>
              </a:bodyPr>
              <a:lstStyle/>
              <a:p>
                <a:pPr marL="342900"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 Aus der Bedingung des Wettbewerbsgleichgewicht der Tauschökonomie folgt: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𝑦</m:t>
                              </m:r>
                            </m:sub>
                          </m:sSub>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Aus der Gewinnmaximierung bei effizientem Faktoreinsatz folgt: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𝐺𝑅𝑇</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i="1">
                                  <a:solidFill>
                                    <a:srgbClr val="000000"/>
                                  </a:solidFill>
                                  <a:latin typeface="Cambria Math" panose="02040503050406030204" pitchFamily="18" charset="0"/>
                                  <a:ea typeface="Cambria Math" panose="02040503050406030204" pitchFamily="18" charset="0"/>
                                </a:rPr>
                                <m:t>𝑦</m:t>
                              </m:r>
                            </m:sub>
                          </m:sSub>
                        </m:den>
                      </m:f>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Damit gilt für das allgemeine Gleichgewicht:</a:t>
                </a:r>
              </a:p>
              <a:p>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ea typeface="Cambria Math" panose="02040503050406030204" pitchFamily="18" charset="0"/>
                        </a:rPr>
                        <m:t>𝐺𝑅𝑇</m:t>
                      </m:r>
                      <m:r>
                        <a:rPr lang="de-DE" sz="2400" b="0" i="1" smtClean="0">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682201"/>
                <a:ext cx="12182475" cy="5493598"/>
              </a:xfrm>
              <a:prstGeom prst="rect">
                <a:avLst/>
              </a:prstGeom>
              <a:blipFill>
                <a:blip r:embed="rId2"/>
                <a:stretch>
                  <a:fillRect l="-650" t="-888"/>
                </a:stretch>
              </a:blipFill>
            </p:spPr>
            <p:txBody>
              <a:bodyPr/>
              <a:lstStyle/>
              <a:p>
                <a:r>
                  <a:rPr lang="de-DE">
                    <a:noFill/>
                  </a:rPr>
                  <a:t> </a:t>
                </a:r>
              </a:p>
            </p:txBody>
          </p:sp>
        </mc:Fallback>
      </mc:AlternateContent>
    </p:spTree>
    <p:extLst>
      <p:ext uri="{BB962C8B-B14F-4D97-AF65-F5344CB8AC3E}">
        <p14:creationId xmlns:p14="http://schemas.microsoft.com/office/powerpoint/2010/main" val="2176068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1484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Gesamtwirtschaftliche Effizienz – Allgemeines Gleichgewicht</a:t>
            </a:r>
          </a:p>
        </p:txBody>
      </p:sp>
      <p:cxnSp>
        <p:nvCxnSpPr>
          <p:cNvPr id="4" name="Gerade Verbindung mit Pfeil 3">
            <a:extLst>
              <a:ext uri="{FF2B5EF4-FFF2-40B4-BE49-F238E27FC236}">
                <a16:creationId xmlns:a16="http://schemas.microsoft.com/office/drawing/2014/main" id="{924C1F44-D123-41C3-9FA6-5394D558FCE4}"/>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19D0066-5A81-497A-8E52-70BA2C0B6F0F}"/>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8C49C1BB-6147-49C8-8CB9-36B1A3E24E4E}"/>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7" name="Textfeld 6">
            <a:extLst>
              <a:ext uri="{FF2B5EF4-FFF2-40B4-BE49-F238E27FC236}">
                <a16:creationId xmlns:a16="http://schemas.microsoft.com/office/drawing/2014/main" id="{CE0A1816-E07C-49F2-810B-8EC9A54E06C1}"/>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9" name="Freihandform: Form 8">
            <a:extLst>
              <a:ext uri="{FF2B5EF4-FFF2-40B4-BE49-F238E27FC236}">
                <a16:creationId xmlns:a16="http://schemas.microsoft.com/office/drawing/2014/main" id="{D9430673-9AB9-497B-824D-1816F0F5A4D4}"/>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reihandform: Form 11">
            <a:extLst>
              <a:ext uri="{FF2B5EF4-FFF2-40B4-BE49-F238E27FC236}">
                <a16:creationId xmlns:a16="http://schemas.microsoft.com/office/drawing/2014/main" id="{CC43CABD-C66A-400B-8809-1EA7100C3CB5}"/>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11928FBC-04A8-465C-92EC-F3C6F004062B}"/>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cxnSp>
        <p:nvCxnSpPr>
          <p:cNvPr id="14" name="Gerader Verbinder 13">
            <a:extLst>
              <a:ext uri="{FF2B5EF4-FFF2-40B4-BE49-F238E27FC236}">
                <a16:creationId xmlns:a16="http://schemas.microsoft.com/office/drawing/2014/main" id="{AEC268F6-592B-4875-B6B2-D63637DF70B8}"/>
              </a:ext>
            </a:extLst>
          </p:cNvPr>
          <p:cNvCxnSpPr>
            <a:cxnSpLocks/>
          </p:cNvCxnSpPr>
          <p:nvPr/>
        </p:nvCxnSpPr>
        <p:spPr>
          <a:xfrm>
            <a:off x="442703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 name="Freihandform: Form 2">
            <a:extLst>
              <a:ext uri="{FF2B5EF4-FFF2-40B4-BE49-F238E27FC236}">
                <a16:creationId xmlns:a16="http://schemas.microsoft.com/office/drawing/2014/main" id="{E1F9712D-2537-4C30-983B-5501D97A994E}"/>
              </a:ext>
            </a:extLst>
          </p:cNvPr>
          <p:cNvSpPr/>
          <p:nvPr/>
        </p:nvSpPr>
        <p:spPr>
          <a:xfrm>
            <a:off x="2832410" y="2698595"/>
            <a:ext cx="3713356" cy="2386361"/>
          </a:xfrm>
          <a:custGeom>
            <a:avLst/>
            <a:gdLst>
              <a:gd name="connsiteX0" fmla="*/ 0 w 3713356"/>
              <a:gd name="connsiteY0" fmla="*/ 2386361 h 2386361"/>
              <a:gd name="connsiteX1" fmla="*/ 2397512 w 3713356"/>
              <a:gd name="connsiteY1" fmla="*/ 1918010 h 2386361"/>
              <a:gd name="connsiteX2" fmla="*/ 3300761 w 3713356"/>
              <a:gd name="connsiteY2" fmla="*/ 434898 h 2386361"/>
              <a:gd name="connsiteX3" fmla="*/ 3713356 w 3713356"/>
              <a:gd name="connsiteY3" fmla="*/ 0 h 2386361"/>
            </a:gdLst>
            <a:ahLst/>
            <a:cxnLst>
              <a:cxn ang="0">
                <a:pos x="connsiteX0" y="connsiteY0"/>
              </a:cxn>
              <a:cxn ang="0">
                <a:pos x="connsiteX1" y="connsiteY1"/>
              </a:cxn>
              <a:cxn ang="0">
                <a:pos x="connsiteX2" y="connsiteY2"/>
              </a:cxn>
              <a:cxn ang="0">
                <a:pos x="connsiteX3" y="connsiteY3"/>
              </a:cxn>
            </a:cxnLst>
            <a:rect l="l" t="t" r="r" b="b"/>
            <a:pathLst>
              <a:path w="3713356" h="2386361">
                <a:moveTo>
                  <a:pt x="0" y="2386361"/>
                </a:moveTo>
                <a:cubicBezTo>
                  <a:pt x="923692" y="2314807"/>
                  <a:pt x="1847385" y="2243254"/>
                  <a:pt x="2397512" y="1918010"/>
                </a:cubicBezTo>
                <a:cubicBezTo>
                  <a:pt x="2947639" y="1592766"/>
                  <a:pt x="3081454" y="754566"/>
                  <a:pt x="3300761" y="434898"/>
                </a:cubicBezTo>
                <a:cubicBezTo>
                  <a:pt x="3520068" y="115230"/>
                  <a:pt x="3616712" y="57615"/>
                  <a:pt x="371335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r Verbinder 16">
            <a:extLst>
              <a:ext uri="{FF2B5EF4-FFF2-40B4-BE49-F238E27FC236}">
                <a16:creationId xmlns:a16="http://schemas.microsoft.com/office/drawing/2014/main" id="{0B246830-624F-44C1-82DC-D69B80E4B94E}"/>
              </a:ext>
            </a:extLst>
          </p:cNvPr>
          <p:cNvCxnSpPr>
            <a:cxnSpLocks/>
          </p:cNvCxnSpPr>
          <p:nvPr/>
        </p:nvCxnSpPr>
        <p:spPr>
          <a:xfrm>
            <a:off x="5226200" y="1821361"/>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Freihandform: Form 17">
            <a:extLst>
              <a:ext uri="{FF2B5EF4-FFF2-40B4-BE49-F238E27FC236}">
                <a16:creationId xmlns:a16="http://schemas.microsoft.com/office/drawing/2014/main" id="{A1F9E4DF-BEE4-4BFB-AE58-DB483EA5D110}"/>
              </a:ext>
            </a:extLst>
          </p:cNvPr>
          <p:cNvSpPr/>
          <p:nvPr/>
        </p:nvSpPr>
        <p:spPr>
          <a:xfrm>
            <a:off x="2843561" y="1839951"/>
            <a:ext cx="5330283" cy="3267308"/>
          </a:xfrm>
          <a:custGeom>
            <a:avLst/>
            <a:gdLst>
              <a:gd name="connsiteX0" fmla="*/ 0 w 5330283"/>
              <a:gd name="connsiteY0" fmla="*/ 0 h 3267308"/>
              <a:gd name="connsiteX1" fmla="*/ 3713356 w 5330283"/>
              <a:gd name="connsiteY1" fmla="*/ 869795 h 3267308"/>
              <a:gd name="connsiteX2" fmla="*/ 5330283 w 5330283"/>
              <a:gd name="connsiteY2" fmla="*/ 3267308 h 3267308"/>
            </a:gdLst>
            <a:ahLst/>
            <a:cxnLst>
              <a:cxn ang="0">
                <a:pos x="connsiteX0" y="connsiteY0"/>
              </a:cxn>
              <a:cxn ang="0">
                <a:pos x="connsiteX1" y="connsiteY1"/>
              </a:cxn>
              <a:cxn ang="0">
                <a:pos x="connsiteX2" y="connsiteY2"/>
              </a:cxn>
            </a:cxnLst>
            <a:rect l="l" t="t" r="r" b="b"/>
            <a:pathLst>
              <a:path w="5330283" h="3267308">
                <a:moveTo>
                  <a:pt x="0" y="0"/>
                </a:moveTo>
                <a:cubicBezTo>
                  <a:pt x="1412488" y="162622"/>
                  <a:pt x="2824976" y="325244"/>
                  <a:pt x="3713356" y="869795"/>
                </a:cubicBezTo>
                <a:cubicBezTo>
                  <a:pt x="4601736" y="1414346"/>
                  <a:pt x="4966009" y="2340827"/>
                  <a:pt x="5330283" y="326730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a:extLst>
              <a:ext uri="{FF2B5EF4-FFF2-40B4-BE49-F238E27FC236}">
                <a16:creationId xmlns:a16="http://schemas.microsoft.com/office/drawing/2014/main" id="{7F0CB711-E3A1-4E43-A23E-FC18D298048C}"/>
              </a:ext>
            </a:extLst>
          </p:cNvPr>
          <p:cNvSpPr txBox="1"/>
          <p:nvPr/>
        </p:nvSpPr>
        <p:spPr>
          <a:xfrm>
            <a:off x="6385942" y="1992347"/>
            <a:ext cx="279896" cy="1011944"/>
          </a:xfrm>
          <a:prstGeom prst="rect">
            <a:avLst/>
          </a:prstGeom>
          <a:noFill/>
        </p:spPr>
        <p:txBody>
          <a:bodyPr wrap="square" rtlCol="0">
            <a:spAutoFit/>
          </a:bodyPr>
          <a:lstStyle/>
          <a:p>
            <a:r>
              <a:rPr lang="de-DE" sz="6000" dirty="0"/>
              <a:t>.</a:t>
            </a:r>
          </a:p>
        </p:txBody>
      </p:sp>
      <mc:AlternateContent xmlns:mc="http://schemas.openxmlformats.org/markup-compatibility/2006" xmlns:a14="http://schemas.microsoft.com/office/drawing/2010/main">
        <mc:Choice Requires="a14">
          <p:sp>
            <p:nvSpPr>
              <p:cNvPr id="20" name="Textfeld 19">
                <a:extLst>
                  <a:ext uri="{FF2B5EF4-FFF2-40B4-BE49-F238E27FC236}">
                    <a16:creationId xmlns:a16="http://schemas.microsoft.com/office/drawing/2014/main" id="{C4A03609-E87B-45C3-8E3F-DC74AA38CDCA}"/>
                  </a:ext>
                </a:extLst>
              </p:cNvPr>
              <p:cNvSpPr txBox="1"/>
              <p:nvPr/>
            </p:nvSpPr>
            <p:spPr>
              <a:xfrm>
                <a:off x="6552523" y="2347439"/>
                <a:ext cx="4148938" cy="472052"/>
              </a:xfrm>
              <a:prstGeom prst="rect">
                <a:avLst/>
              </a:prstGeom>
              <a:noFill/>
            </p:spPr>
            <p:txBody>
              <a:bodyPr wrap="square" rtlCol="0">
                <a:spAutoFit/>
              </a:bodyPr>
              <a:lstStyle/>
              <a:p>
                <a:r>
                  <a:rPr lang="de-DE" sz="2400" dirty="0"/>
                  <a:t>Produktionspunkt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acc>
                      <m:accPr>
                        <m:chr m:val="̅"/>
                        <m:ctrlPr>
                          <a:rPr lang="de-DE" sz="2400" i="1" smtClean="0">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r>
                      <a:rPr lang="de-DE" sz="2400" b="0" i="1" smtClean="0">
                        <a:latin typeface="Cambria Math" panose="02040503050406030204" pitchFamily="18" charset="0"/>
                        <a:cs typeface="Times New Roman" panose="02020603050405020304" pitchFamily="18" charset="0"/>
                      </a:rPr>
                      <m:t>)</m:t>
                    </m:r>
                  </m:oMath>
                </a14:m>
                <a:r>
                  <a:rPr lang="de-DE" sz="2400" dirty="0"/>
                  <a:t> </a:t>
                </a:r>
                <a:endParaRPr lang="de-DE" sz="2400" baseline="-25000" dirty="0"/>
              </a:p>
            </p:txBody>
          </p:sp>
        </mc:Choice>
        <mc:Fallback xmlns="">
          <p:sp>
            <p:nvSpPr>
              <p:cNvPr id="20" name="Textfeld 19">
                <a:extLst>
                  <a:ext uri="{FF2B5EF4-FFF2-40B4-BE49-F238E27FC236}">
                    <a16:creationId xmlns:a16="http://schemas.microsoft.com/office/drawing/2014/main" id="{C4A03609-E87B-45C3-8E3F-DC74AA38CDCA}"/>
                  </a:ext>
                </a:extLst>
              </p:cNvPr>
              <p:cNvSpPr txBox="1">
                <a:spLocks noRot="1" noChangeAspect="1" noMove="1" noResize="1" noEditPoints="1" noAdjustHandles="1" noChangeArrowheads="1" noChangeShapeType="1" noTextEdit="1"/>
              </p:cNvSpPr>
              <p:nvPr/>
            </p:nvSpPr>
            <p:spPr>
              <a:xfrm>
                <a:off x="6552523" y="2347439"/>
                <a:ext cx="4148938" cy="472052"/>
              </a:xfrm>
              <a:prstGeom prst="rect">
                <a:avLst/>
              </a:prstGeom>
              <a:blipFill>
                <a:blip r:embed="rId2"/>
                <a:stretch>
                  <a:fillRect l="-2353" t="-10256" b="-25641"/>
                </a:stretch>
              </a:blipFill>
            </p:spPr>
            <p:txBody>
              <a:bodyPr/>
              <a:lstStyle/>
              <a:p>
                <a:r>
                  <a:rPr lang="de-DE">
                    <a:noFill/>
                  </a:rPr>
                  <a:t> </a:t>
                </a:r>
              </a:p>
            </p:txBody>
          </p:sp>
        </mc:Fallback>
      </mc:AlternateContent>
      <p:sp>
        <p:nvSpPr>
          <p:cNvPr id="21" name="Textfeld 20">
            <a:extLst>
              <a:ext uri="{FF2B5EF4-FFF2-40B4-BE49-F238E27FC236}">
                <a16:creationId xmlns:a16="http://schemas.microsoft.com/office/drawing/2014/main" id="{2AABE6D4-E830-4E2B-A8A9-6EACAD8DA20B}"/>
              </a:ext>
            </a:extLst>
          </p:cNvPr>
          <p:cNvSpPr txBox="1"/>
          <p:nvPr/>
        </p:nvSpPr>
        <p:spPr>
          <a:xfrm>
            <a:off x="6292300" y="3790930"/>
            <a:ext cx="401208" cy="369332"/>
          </a:xfrm>
          <a:prstGeom prst="rect">
            <a:avLst/>
          </a:prstGeom>
          <a:noFill/>
        </p:spPr>
        <p:txBody>
          <a:bodyPr wrap="square" rtlCol="0">
            <a:spAutoFit/>
          </a:bodyPr>
          <a:lstStyle/>
          <a:p>
            <a:r>
              <a:rPr lang="de-DE" dirty="0"/>
              <a:t>I</a:t>
            </a:r>
            <a:r>
              <a:rPr lang="de-DE" baseline="-25000" dirty="0"/>
              <a:t>A</a:t>
            </a:r>
          </a:p>
        </p:txBody>
      </p:sp>
      <p:sp>
        <p:nvSpPr>
          <p:cNvPr id="23" name="Textfeld 22">
            <a:extLst>
              <a:ext uri="{FF2B5EF4-FFF2-40B4-BE49-F238E27FC236}">
                <a16:creationId xmlns:a16="http://schemas.microsoft.com/office/drawing/2014/main" id="{6F5A603A-33A2-4757-AD88-21D0552BFAEF}"/>
              </a:ext>
            </a:extLst>
          </p:cNvPr>
          <p:cNvSpPr txBox="1"/>
          <p:nvPr/>
        </p:nvSpPr>
        <p:spPr>
          <a:xfrm>
            <a:off x="5612791" y="3170659"/>
            <a:ext cx="279896" cy="1011944"/>
          </a:xfrm>
          <a:prstGeom prst="rect">
            <a:avLst/>
          </a:prstGeom>
          <a:noFill/>
        </p:spPr>
        <p:txBody>
          <a:bodyPr wrap="square" rtlCol="0">
            <a:spAutoFit/>
          </a:bodyPr>
          <a:lstStyle/>
          <a:p>
            <a:r>
              <a:rPr lang="de-DE" sz="6000" dirty="0"/>
              <a:t>.</a:t>
            </a:r>
          </a:p>
        </p:txBody>
      </p:sp>
      <p:sp>
        <p:nvSpPr>
          <p:cNvPr id="24" name="Textfeld 23">
            <a:extLst>
              <a:ext uri="{FF2B5EF4-FFF2-40B4-BE49-F238E27FC236}">
                <a16:creationId xmlns:a16="http://schemas.microsoft.com/office/drawing/2014/main" id="{E7A55B17-99FA-4BED-94DB-DE1574483E11}"/>
              </a:ext>
            </a:extLst>
          </p:cNvPr>
          <p:cNvSpPr txBox="1"/>
          <p:nvPr/>
        </p:nvSpPr>
        <p:spPr>
          <a:xfrm>
            <a:off x="4062109" y="3692023"/>
            <a:ext cx="1830608" cy="461665"/>
          </a:xfrm>
          <a:prstGeom prst="rect">
            <a:avLst/>
          </a:prstGeom>
          <a:noFill/>
        </p:spPr>
        <p:txBody>
          <a:bodyPr wrap="square" rtlCol="0">
            <a:spAutoFit/>
          </a:bodyPr>
          <a:lstStyle/>
          <a:p>
            <a:r>
              <a:rPr lang="de-DE" sz="2400" dirty="0"/>
              <a:t>Tauschpunkt </a:t>
            </a:r>
            <a:endParaRPr lang="de-DE" sz="2400" baseline="-25000" dirty="0"/>
          </a:p>
        </p:txBody>
      </p:sp>
      <mc:AlternateContent xmlns:mc="http://schemas.openxmlformats.org/markup-compatibility/2006" xmlns:a14="http://schemas.microsoft.com/office/drawing/2010/main">
        <mc:Choice Requires="a14">
          <p:sp>
            <p:nvSpPr>
              <p:cNvPr id="25" name="Rechteck 24">
                <a:extLst>
                  <a:ext uri="{FF2B5EF4-FFF2-40B4-BE49-F238E27FC236}">
                    <a16:creationId xmlns:a16="http://schemas.microsoft.com/office/drawing/2014/main" id="{CFA90E80-619B-4292-83B2-A3F02C7560BC}"/>
                  </a:ext>
                </a:extLst>
              </p:cNvPr>
              <p:cNvSpPr/>
              <p:nvPr/>
            </p:nvSpPr>
            <p:spPr>
              <a:xfrm>
                <a:off x="5322988" y="1467183"/>
                <a:ext cx="1331262" cy="525016"/>
              </a:xfrm>
              <a:prstGeom prst="rect">
                <a:avLst/>
              </a:prstGeom>
            </p:spPr>
            <p:txBody>
              <a:bodyPr wrap="none">
                <a:spAutoFit/>
              </a:bodyPr>
              <a:lstStyle/>
              <a:p>
                <a:r>
                  <a:rPr lang="de-DE" dirty="0">
                    <a:solidFill>
                      <a:srgbClr val="000000"/>
                    </a:solidFill>
                    <a:ea typeface="Cambria Math" panose="02040503050406030204" pitchFamily="18" charset="0"/>
                  </a:rPr>
                  <a:t>|</a:t>
                </a:r>
                <a14:m>
                  <m:oMath xmlns:m="http://schemas.openxmlformats.org/officeDocument/2006/math">
                    <m:r>
                      <a:rPr lang="de-DE" i="1">
                        <a:solidFill>
                          <a:srgbClr val="000000"/>
                        </a:solidFill>
                        <a:latin typeface="Cambria Math" panose="02040503050406030204" pitchFamily="18" charset="0"/>
                        <a:ea typeface="Cambria Math" panose="02040503050406030204" pitchFamily="18" charset="0"/>
                      </a:rPr>
                      <m:t>𝐺𝑅𝑇</m:t>
                    </m:r>
                    <m:r>
                      <m:rPr>
                        <m:nor/>
                      </m:rPr>
                      <a:rPr lang="de-DE" dirty="0">
                        <a:solidFill>
                          <a:srgbClr val="000000"/>
                        </a:solidFill>
                        <a:ea typeface="Cambria Math" panose="02040503050406030204" pitchFamily="18" charset="0"/>
                      </a:rPr>
                      <m:t>|</m:t>
                    </m:r>
                    <m:r>
                      <a:rPr lang="de-DE" i="1">
                        <a:solidFill>
                          <a:srgbClr val="000000"/>
                        </a:solidFill>
                        <a:latin typeface="Cambria Math" panose="02040503050406030204" pitchFamily="18" charset="0"/>
                        <a:ea typeface="Cambria Math" panose="02040503050406030204" pitchFamily="18" charset="0"/>
                      </a:rPr>
                      <m:t>=</m:t>
                    </m:r>
                    <m:f>
                      <m:fPr>
                        <m:ctrlPr>
                          <a:rPr lang="de-DE" i="1">
                            <a:solidFill>
                              <a:srgbClr val="000000"/>
                            </a:solidFill>
                            <a:latin typeface="Cambria Math" panose="02040503050406030204" pitchFamily="18" charset="0"/>
                            <a:ea typeface="Cambria Math" panose="02040503050406030204" pitchFamily="18" charset="0"/>
                          </a:rPr>
                        </m:ctrlPr>
                      </m:fPr>
                      <m:num>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𝑥</m:t>
                            </m:r>
                          </m:sub>
                        </m:sSub>
                      </m:num>
                      <m:den>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𝑦</m:t>
                            </m:r>
                          </m:sub>
                        </m:sSub>
                      </m:den>
                    </m:f>
                  </m:oMath>
                </a14:m>
                <a:endParaRPr lang="de-DE" dirty="0"/>
              </a:p>
            </p:txBody>
          </p:sp>
        </mc:Choice>
        <mc:Fallback xmlns="">
          <p:sp>
            <p:nvSpPr>
              <p:cNvPr id="25" name="Rechteck 24">
                <a:extLst>
                  <a:ext uri="{FF2B5EF4-FFF2-40B4-BE49-F238E27FC236}">
                    <a16:creationId xmlns:a16="http://schemas.microsoft.com/office/drawing/2014/main" id="{CFA90E80-619B-4292-83B2-A3F02C7560BC}"/>
                  </a:ext>
                </a:extLst>
              </p:cNvPr>
              <p:cNvSpPr>
                <a:spLocks noRot="1" noChangeAspect="1" noMove="1" noResize="1" noEditPoints="1" noAdjustHandles="1" noChangeArrowheads="1" noChangeShapeType="1" noTextEdit="1"/>
              </p:cNvSpPr>
              <p:nvPr/>
            </p:nvSpPr>
            <p:spPr>
              <a:xfrm>
                <a:off x="5322988" y="1467183"/>
                <a:ext cx="1331262" cy="525016"/>
              </a:xfrm>
              <a:prstGeom prst="rect">
                <a:avLst/>
              </a:prstGeom>
              <a:blipFill>
                <a:blip r:embed="rId3"/>
                <a:stretch>
                  <a:fillRect l="-3653" b="-116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6" name="Rechteck 25">
                <a:extLst>
                  <a:ext uri="{FF2B5EF4-FFF2-40B4-BE49-F238E27FC236}">
                    <a16:creationId xmlns:a16="http://schemas.microsoft.com/office/drawing/2014/main" id="{AF37AEB9-CC7F-4885-B79E-54FDD8404E1E}"/>
                  </a:ext>
                </a:extLst>
              </p:cNvPr>
              <p:cNvSpPr/>
              <p:nvPr/>
            </p:nvSpPr>
            <p:spPr>
              <a:xfrm>
                <a:off x="3245148" y="3035788"/>
                <a:ext cx="1307217" cy="525016"/>
              </a:xfrm>
              <a:prstGeom prst="rect">
                <a:avLst/>
              </a:prstGeom>
            </p:spPr>
            <p:txBody>
              <a:bodyPr wrap="none">
                <a:spAutoFit/>
              </a:bodyPr>
              <a:lstStyle/>
              <a:p>
                <a:r>
                  <a:rPr lang="de-DE" dirty="0">
                    <a:solidFill>
                      <a:srgbClr val="000000"/>
                    </a:solidFill>
                    <a:ea typeface="Cambria Math" panose="02040503050406030204" pitchFamily="18" charset="0"/>
                  </a:rPr>
                  <a:t>|</a:t>
                </a:r>
                <a14:m>
                  <m:oMath xmlns:m="http://schemas.openxmlformats.org/officeDocument/2006/math">
                    <m:r>
                      <a:rPr lang="de-DE" i="1">
                        <a:solidFill>
                          <a:srgbClr val="000000"/>
                        </a:solidFill>
                        <a:latin typeface="Cambria Math" panose="02040503050406030204" pitchFamily="18" charset="0"/>
                        <a:ea typeface="Cambria Math" panose="02040503050406030204" pitchFamily="18" charset="0"/>
                      </a:rPr>
                      <m:t>𝐺𝑅</m:t>
                    </m:r>
                    <m:r>
                      <m:rPr>
                        <m:nor/>
                      </m:rPr>
                      <a:rPr lang="de-DE" b="0" i="0" smtClean="0">
                        <a:solidFill>
                          <a:srgbClr val="000000"/>
                        </a:solidFill>
                        <a:latin typeface="Cambria Math" panose="02040503050406030204" pitchFamily="18" charset="0"/>
                        <a:ea typeface="Cambria Math" panose="02040503050406030204" pitchFamily="18" charset="0"/>
                      </a:rPr>
                      <m:t>S</m:t>
                    </m:r>
                    <m:r>
                      <m:rPr>
                        <m:nor/>
                      </m:rPr>
                      <a:rPr lang="de-DE" dirty="0">
                        <a:solidFill>
                          <a:srgbClr val="000000"/>
                        </a:solidFill>
                        <a:ea typeface="Cambria Math" panose="02040503050406030204" pitchFamily="18" charset="0"/>
                      </a:rPr>
                      <m:t>|</m:t>
                    </m:r>
                    <m:r>
                      <a:rPr lang="de-DE" i="1">
                        <a:solidFill>
                          <a:srgbClr val="000000"/>
                        </a:solidFill>
                        <a:latin typeface="Cambria Math" panose="02040503050406030204" pitchFamily="18" charset="0"/>
                        <a:ea typeface="Cambria Math" panose="02040503050406030204" pitchFamily="18" charset="0"/>
                      </a:rPr>
                      <m:t>=</m:t>
                    </m:r>
                    <m:f>
                      <m:fPr>
                        <m:ctrlPr>
                          <a:rPr lang="de-DE" i="1">
                            <a:solidFill>
                              <a:srgbClr val="000000"/>
                            </a:solidFill>
                            <a:latin typeface="Cambria Math" panose="02040503050406030204" pitchFamily="18" charset="0"/>
                            <a:ea typeface="Cambria Math" panose="02040503050406030204" pitchFamily="18" charset="0"/>
                          </a:rPr>
                        </m:ctrlPr>
                      </m:fPr>
                      <m:num>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𝑥</m:t>
                            </m:r>
                          </m:sub>
                        </m:sSub>
                      </m:num>
                      <m:den>
                        <m:sSub>
                          <m:sSubPr>
                            <m:ctrlPr>
                              <a:rPr lang="de-DE" i="1">
                                <a:solidFill>
                                  <a:srgbClr val="000000"/>
                                </a:solidFill>
                                <a:latin typeface="Cambria Math" panose="02040503050406030204" pitchFamily="18" charset="0"/>
                                <a:ea typeface="Cambria Math" panose="02040503050406030204" pitchFamily="18" charset="0"/>
                              </a:rPr>
                            </m:ctrlPr>
                          </m:sSubPr>
                          <m:e>
                            <m:r>
                              <a:rPr lang="de-DE" i="1">
                                <a:solidFill>
                                  <a:srgbClr val="000000"/>
                                </a:solidFill>
                                <a:latin typeface="Cambria Math" panose="02040503050406030204" pitchFamily="18" charset="0"/>
                                <a:ea typeface="Cambria Math" panose="02040503050406030204" pitchFamily="18" charset="0"/>
                              </a:rPr>
                              <m:t>𝑝</m:t>
                            </m:r>
                          </m:e>
                          <m:sub>
                            <m:r>
                              <a:rPr lang="de-DE" i="1">
                                <a:solidFill>
                                  <a:srgbClr val="000000"/>
                                </a:solidFill>
                                <a:latin typeface="Cambria Math" panose="02040503050406030204" pitchFamily="18" charset="0"/>
                                <a:ea typeface="Cambria Math" panose="02040503050406030204" pitchFamily="18" charset="0"/>
                              </a:rPr>
                              <m:t>𝑦</m:t>
                            </m:r>
                          </m:sub>
                        </m:sSub>
                      </m:den>
                    </m:f>
                  </m:oMath>
                </a14:m>
                <a:endParaRPr lang="de-DE" dirty="0"/>
              </a:p>
            </p:txBody>
          </p:sp>
        </mc:Choice>
        <mc:Fallback xmlns="">
          <p:sp>
            <p:nvSpPr>
              <p:cNvPr id="26" name="Rechteck 25">
                <a:extLst>
                  <a:ext uri="{FF2B5EF4-FFF2-40B4-BE49-F238E27FC236}">
                    <a16:creationId xmlns:a16="http://schemas.microsoft.com/office/drawing/2014/main" id="{AF37AEB9-CC7F-4885-B79E-54FDD8404E1E}"/>
                  </a:ext>
                </a:extLst>
              </p:cNvPr>
              <p:cNvSpPr>
                <a:spLocks noRot="1" noChangeAspect="1" noMove="1" noResize="1" noEditPoints="1" noAdjustHandles="1" noChangeArrowheads="1" noChangeShapeType="1" noTextEdit="1"/>
              </p:cNvSpPr>
              <p:nvPr/>
            </p:nvSpPr>
            <p:spPr>
              <a:xfrm>
                <a:off x="3245148" y="3035788"/>
                <a:ext cx="1307217" cy="525016"/>
              </a:xfrm>
              <a:prstGeom prst="rect">
                <a:avLst/>
              </a:prstGeom>
              <a:blipFill>
                <a:blip r:embed="rId4"/>
                <a:stretch>
                  <a:fillRect l="-3721" b="-1163"/>
                </a:stretch>
              </a:blipFill>
            </p:spPr>
            <p:txBody>
              <a:bodyPr/>
              <a:lstStyle/>
              <a:p>
                <a:r>
                  <a:rPr lang="de-DE">
                    <a:noFill/>
                  </a:rPr>
                  <a:t> </a:t>
                </a:r>
              </a:p>
            </p:txBody>
          </p:sp>
        </mc:Fallback>
      </mc:AlternateContent>
      <p:cxnSp>
        <p:nvCxnSpPr>
          <p:cNvPr id="27" name="Gerader Verbinder 26">
            <a:extLst>
              <a:ext uri="{FF2B5EF4-FFF2-40B4-BE49-F238E27FC236}">
                <a16:creationId xmlns:a16="http://schemas.microsoft.com/office/drawing/2014/main" id="{96BAB732-1D17-44E5-A173-D190CEAD83D1}"/>
              </a:ext>
            </a:extLst>
          </p:cNvPr>
          <p:cNvCxnSpPr>
            <a:cxnSpLocks/>
          </p:cNvCxnSpPr>
          <p:nvPr/>
        </p:nvCxnSpPr>
        <p:spPr>
          <a:xfrm flipH="1">
            <a:off x="6563032" y="2655759"/>
            <a:ext cx="8640" cy="2417686"/>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Rechteck 21">
                <a:extLst>
                  <a:ext uri="{FF2B5EF4-FFF2-40B4-BE49-F238E27FC236}">
                    <a16:creationId xmlns:a16="http://schemas.microsoft.com/office/drawing/2014/main" id="{1BFDE70A-D161-4D89-8221-50CB17721CFB}"/>
                  </a:ext>
                </a:extLst>
              </p:cNvPr>
              <p:cNvSpPr/>
              <p:nvPr/>
            </p:nvSpPr>
            <p:spPr>
              <a:xfrm>
                <a:off x="2496071" y="2471093"/>
                <a:ext cx="334537"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22" name="Rechteck 21">
                <a:extLst>
                  <a:ext uri="{FF2B5EF4-FFF2-40B4-BE49-F238E27FC236}">
                    <a16:creationId xmlns:a16="http://schemas.microsoft.com/office/drawing/2014/main" id="{1BFDE70A-D161-4D89-8221-50CB17721CFB}"/>
                  </a:ext>
                </a:extLst>
              </p:cNvPr>
              <p:cNvSpPr>
                <a:spLocks noRot="1" noChangeAspect="1" noMove="1" noResize="1" noEditPoints="1" noAdjustHandles="1" noChangeArrowheads="1" noChangeShapeType="1" noTextEdit="1"/>
              </p:cNvSpPr>
              <p:nvPr/>
            </p:nvSpPr>
            <p:spPr>
              <a:xfrm>
                <a:off x="2496071" y="2471093"/>
                <a:ext cx="334537" cy="369332"/>
              </a:xfrm>
              <a:prstGeom prst="rect">
                <a:avLst/>
              </a:prstGeom>
              <a:blipFill>
                <a:blip r:embed="rId5"/>
                <a:stretch>
                  <a:fillRect b="-655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Rechteck 27">
                <a:extLst>
                  <a:ext uri="{FF2B5EF4-FFF2-40B4-BE49-F238E27FC236}">
                    <a16:creationId xmlns:a16="http://schemas.microsoft.com/office/drawing/2014/main" id="{AFF7983C-7729-414A-A3C4-EA0135C9EDE3}"/>
                  </a:ext>
                </a:extLst>
              </p:cNvPr>
              <p:cNvSpPr/>
              <p:nvPr/>
            </p:nvSpPr>
            <p:spPr>
              <a:xfrm>
                <a:off x="6368530" y="5073445"/>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m:oMathPara>
                </a14:m>
                <a:endParaRPr lang="de-DE" dirty="0"/>
              </a:p>
            </p:txBody>
          </p:sp>
        </mc:Choice>
        <mc:Fallback xmlns="">
          <p:sp>
            <p:nvSpPr>
              <p:cNvPr id="28" name="Rechteck 27">
                <a:extLst>
                  <a:ext uri="{FF2B5EF4-FFF2-40B4-BE49-F238E27FC236}">
                    <a16:creationId xmlns:a16="http://schemas.microsoft.com/office/drawing/2014/main" id="{AFF7983C-7729-414A-A3C4-EA0135C9EDE3}"/>
                  </a:ext>
                </a:extLst>
              </p:cNvPr>
              <p:cNvSpPr>
                <a:spLocks noRot="1" noChangeAspect="1" noMove="1" noResize="1" noEditPoints="1" noAdjustHandles="1" noChangeArrowheads="1" noChangeShapeType="1" noTextEdit="1"/>
              </p:cNvSpPr>
              <p:nvPr/>
            </p:nvSpPr>
            <p:spPr>
              <a:xfrm>
                <a:off x="6368530" y="5073445"/>
                <a:ext cx="367985" cy="369332"/>
              </a:xfrm>
              <a:prstGeom prst="rect">
                <a:avLst/>
              </a:prstGeom>
              <a:blipFill>
                <a:blip r:embed="rId6"/>
                <a:stretch>
                  <a:fillRect r="-21667"/>
                </a:stretch>
              </a:blipFill>
            </p:spPr>
            <p:txBody>
              <a:bodyPr/>
              <a:lstStyle/>
              <a:p>
                <a:r>
                  <a:rPr lang="de-DE">
                    <a:noFill/>
                  </a:rPr>
                  <a:t> </a:t>
                </a:r>
              </a:p>
            </p:txBody>
          </p:sp>
        </mc:Fallback>
      </mc:AlternateContent>
      <p:cxnSp>
        <p:nvCxnSpPr>
          <p:cNvPr id="34" name="Gerader Verbinder 33">
            <a:extLst>
              <a:ext uri="{FF2B5EF4-FFF2-40B4-BE49-F238E27FC236}">
                <a16:creationId xmlns:a16="http://schemas.microsoft.com/office/drawing/2014/main" id="{1498F908-7A93-4E7D-88BC-4E1F4B890A44}"/>
              </a:ext>
            </a:extLst>
          </p:cNvPr>
          <p:cNvCxnSpPr>
            <a:cxnSpLocks/>
          </p:cNvCxnSpPr>
          <p:nvPr/>
        </p:nvCxnSpPr>
        <p:spPr>
          <a:xfrm flipH="1" flipV="1">
            <a:off x="2827850" y="2656515"/>
            <a:ext cx="3724673" cy="30186"/>
          </a:xfrm>
          <a:prstGeom prst="line">
            <a:avLst/>
          </a:prstGeom>
        </p:spPr>
        <p:style>
          <a:lnRef idx="1">
            <a:schemeClr val="accent1"/>
          </a:lnRef>
          <a:fillRef idx="0">
            <a:schemeClr val="accent1"/>
          </a:fillRef>
          <a:effectRef idx="0">
            <a:schemeClr val="accent1"/>
          </a:effectRef>
          <a:fontRef idx="minor">
            <a:schemeClr val="tx1"/>
          </a:fontRef>
        </p:style>
      </p:cxnSp>
      <p:sp>
        <p:nvSpPr>
          <p:cNvPr id="29" name="Textfeld 28">
            <a:extLst>
              <a:ext uri="{FF2B5EF4-FFF2-40B4-BE49-F238E27FC236}">
                <a16:creationId xmlns:a16="http://schemas.microsoft.com/office/drawing/2014/main" id="{DD6EAC0D-7BE4-42ED-B719-86D8C2F519BA}"/>
              </a:ext>
            </a:extLst>
          </p:cNvPr>
          <p:cNvSpPr txBox="1"/>
          <p:nvPr/>
        </p:nvSpPr>
        <p:spPr>
          <a:xfrm>
            <a:off x="13737" y="5555254"/>
            <a:ext cx="12172951" cy="1302745"/>
          </a:xfrm>
          <a:prstGeom prst="rect">
            <a:avLst/>
          </a:prstGeom>
          <a:noFill/>
        </p:spPr>
        <p:txBody>
          <a:bodyPr wrap="square" rtlCol="0">
            <a:noAutofit/>
          </a:bodyPr>
          <a:lstStyle/>
          <a:p>
            <a:r>
              <a:rPr lang="de-DE" sz="2800" dirty="0">
                <a:latin typeface="Times New Roman" panose="02020603050405020304" pitchFamily="18" charset="0"/>
                <a:cs typeface="Times New Roman" panose="02020603050405020304" pitchFamily="18" charset="0"/>
              </a:rPr>
              <a:t>Über die Transformationskurve und das Güterpreisverhältnis wird der Produktionspunkt bestimmt. Dieser bestimmt die „Größe“ der </a:t>
            </a:r>
            <a:r>
              <a:rPr lang="de-DE" sz="2800" dirty="0" err="1">
                <a:latin typeface="Times New Roman" panose="02020603050405020304" pitchFamily="18" charset="0"/>
                <a:cs typeface="Times New Roman" panose="02020603050405020304" pitchFamily="18" charset="0"/>
              </a:rPr>
              <a:t>Edgeworthbox</a:t>
            </a:r>
            <a:r>
              <a:rPr lang="de-DE" sz="2800" dirty="0">
                <a:latin typeface="Times New Roman" panose="02020603050405020304" pitchFamily="18" charset="0"/>
                <a:cs typeface="Times New Roman" panose="02020603050405020304" pitchFamily="18" charset="0"/>
              </a:rPr>
              <a:t> und auf der Kontraktkurve ergibt sich gleichzeitig die </a:t>
            </a:r>
            <a:r>
              <a:rPr lang="de-DE" sz="2800" dirty="0" err="1">
                <a:latin typeface="Times New Roman" panose="02020603050405020304" pitchFamily="18" charset="0"/>
                <a:cs typeface="Times New Roman" panose="02020603050405020304" pitchFamily="18" charset="0"/>
              </a:rPr>
              <a:t>paretoeffiziente</a:t>
            </a:r>
            <a:r>
              <a:rPr lang="de-DE" sz="2800" dirty="0">
                <a:latin typeface="Times New Roman" panose="02020603050405020304" pitchFamily="18" charset="0"/>
                <a:cs typeface="Times New Roman" panose="02020603050405020304" pitchFamily="18" charset="0"/>
              </a:rPr>
              <a:t> Allokation</a:t>
            </a:r>
          </a:p>
        </p:txBody>
      </p:sp>
    </p:spTree>
    <p:extLst>
      <p:ext uri="{BB962C8B-B14F-4D97-AF65-F5344CB8AC3E}">
        <p14:creationId xmlns:p14="http://schemas.microsoft.com/office/powerpoint/2010/main" val="2461194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Gerechtigkeitstheorien und soziale Wohlfahrt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1386036"/>
            <a:ext cx="12172951" cy="48127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zentrale Frage, die aus den beiden Hauptsätzen der Wohlfahrtstheorie und dem allgemeinen Marktprozess, auch wenn er auf vollkommenen Märkten stattfindet, nicht beantwortet werden kann, ist: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lvl="5"/>
            <a:r>
              <a:rPr lang="de-DE" sz="2400" b="1" dirty="0">
                <a:latin typeface="Times New Roman" panose="02020603050405020304" pitchFamily="18" charset="0"/>
                <a:cs typeface="Times New Roman" panose="02020603050405020304" pitchFamily="18" charset="0"/>
              </a:rPr>
              <a:t>Welche Allokation ist in einer Gesellschaft anzustreben?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2628900" lvl="5"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Als Konsequenz, stellt sich damit die Frage, welche Verteilung in der Gesellschaft als gerecht bezeichnet werden kann!</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993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Der wohlwollende (</a:t>
            </a:r>
            <a:r>
              <a:rPr lang="de-DE" sz="2800" dirty="0" err="1">
                <a:latin typeface="Times New Roman" panose="02020603050405020304" pitchFamily="18" charset="0"/>
                <a:cs typeface="Times New Roman" panose="02020603050405020304" pitchFamily="18" charset="0"/>
              </a:rPr>
              <a:t>benevolente</a:t>
            </a:r>
            <a:r>
              <a:rPr lang="de-DE" sz="2800" dirty="0">
                <a:latin typeface="Times New Roman" panose="02020603050405020304" pitchFamily="18" charset="0"/>
                <a:cs typeface="Times New Roman" panose="02020603050405020304" pitchFamily="18" charset="0"/>
              </a:rPr>
              <a:t>) Diktator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14159"/>
            <a:ext cx="12172951" cy="6067387"/>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t>
            </a:r>
            <a:r>
              <a:rPr lang="de-DE" sz="2400" i="1" dirty="0">
                <a:latin typeface="Times New Roman" panose="02020603050405020304" pitchFamily="18" charset="0"/>
                <a:cs typeface="Times New Roman" panose="02020603050405020304" pitchFamily="18" charset="0"/>
              </a:rPr>
              <a:t>Wenn nicht, sprach ich, entweder die Philosophen Könige werden in den Staaten, oder die jetzt so genannten Könige und Gewalthaber wahrhaft und gründlich philosophieren, und also dieses beides zusammenfällt, die Staatsgewalt und die Philosophie, die vielerlei Naturen aber, die jetzt zu jedem von beiden einzeln hinzunahen, durch eine Notwendigkeit ausgeschlossen werden, ehe gibt es keine Erholung von dem Übel für die Staaten,…“</a:t>
            </a:r>
          </a:p>
          <a:p>
            <a:endParaRPr lang="de-DE" sz="2400" dirty="0">
              <a:latin typeface="Times New Roman" panose="02020603050405020304" pitchFamily="18" charset="0"/>
              <a:cs typeface="Times New Roman" panose="02020603050405020304" pitchFamily="18" charset="0"/>
            </a:endParaRPr>
          </a:p>
          <a:p>
            <a:pPr algn="r"/>
            <a:r>
              <a:rPr lang="de-DE" sz="1400" dirty="0">
                <a:latin typeface="Times New Roman" panose="02020603050405020304" pitchFamily="18" charset="0"/>
                <a:cs typeface="Times New Roman" panose="02020603050405020304" pitchFamily="18" charset="0"/>
              </a:rPr>
              <a:t>Platon, Der Staat (</a:t>
            </a:r>
            <a:r>
              <a:rPr lang="de-DE" sz="1400" dirty="0" err="1">
                <a:latin typeface="Times New Roman" panose="02020603050405020304" pitchFamily="18" charset="0"/>
                <a:cs typeface="Times New Roman" panose="02020603050405020304" pitchFamily="18" charset="0"/>
              </a:rPr>
              <a:t>Politea</a:t>
            </a:r>
            <a:r>
              <a:rPr lang="de-DE" sz="1400" dirty="0">
                <a:latin typeface="Times New Roman" panose="02020603050405020304" pitchFamily="18" charset="0"/>
                <a:cs typeface="Times New Roman" panose="02020603050405020304" pitchFamily="18" charset="0"/>
              </a:rPr>
              <a:t>), fünftes Buch (nach einer Übersetzung von F. Schleiermacher)</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 Auswahl der Allokation kann also eine Person oder Gruppe delegiert werden, bei Platon der Philosophenkönig.</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In den Wirtschaftswissenschaften wird in Modellen der </a:t>
            </a:r>
            <a:r>
              <a:rPr lang="de-DE" sz="2400" dirty="0" err="1">
                <a:latin typeface="Times New Roman" panose="02020603050405020304" pitchFamily="18" charset="0"/>
                <a:cs typeface="Times New Roman" panose="02020603050405020304" pitchFamily="18" charset="0"/>
              </a:rPr>
              <a:t>benevolente</a:t>
            </a:r>
            <a:r>
              <a:rPr lang="de-DE" sz="2400" dirty="0">
                <a:latin typeface="Times New Roman" panose="02020603050405020304" pitchFamily="18" charset="0"/>
                <a:cs typeface="Times New Roman" panose="02020603050405020304" pitchFamily="18" charset="0"/>
              </a:rPr>
              <a:t> Diktator häufig als Benchmark für die First-Best-Lösung verwendet. </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Im Zuge der Menschheitsentwicklung hat sich aber in der westlichen Welt die Demokratie als die vorherrschende Staatsform durchgesetzt und damit soll im Prinzip die Auswahl der Allokation im Allgemeinen auf Freiwilligkeit beruhen.</a:t>
            </a:r>
          </a:p>
        </p:txBody>
      </p:sp>
    </p:spTree>
    <p:extLst>
      <p:ext uri="{BB962C8B-B14F-4D97-AF65-F5344CB8AC3E}">
        <p14:creationId xmlns:p14="http://schemas.microsoft.com/office/powerpoint/2010/main" val="642525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Naturzustand</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60994"/>
            <a:ext cx="12172951" cy="6067387"/>
          </a:xfrm>
          <a:prstGeom prst="rect">
            <a:avLst/>
          </a:prstGeom>
          <a:noFill/>
        </p:spPr>
        <p:txBody>
          <a:bodyPr wrap="square" rtlCol="0">
            <a:noAutofit/>
          </a:bodyPr>
          <a:lstStyle/>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Thomas Hobbes (1588 – 1679)</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wird als Kampf aller gegen alle bezeichnet und es ist daher von den Menschen gewünscht den Naturzustand zu verlassen: </a:t>
            </a:r>
            <a:r>
              <a:rPr lang="de-DE" sz="1900" i="1" dirty="0">
                <a:latin typeface="Times New Roman" panose="02020603050405020304" pitchFamily="18" charset="0"/>
                <a:cs typeface="Times New Roman" panose="02020603050405020304" pitchFamily="18" charset="0"/>
              </a:rPr>
              <a:t>Homo homini </a:t>
            </a:r>
            <a:r>
              <a:rPr lang="de-DE" sz="1900" i="1" dirty="0" err="1">
                <a:latin typeface="Times New Roman" panose="02020603050405020304" pitchFamily="18" charset="0"/>
                <a:cs typeface="Times New Roman" panose="02020603050405020304" pitchFamily="18" charset="0"/>
              </a:rPr>
              <a:t>lupus</a:t>
            </a:r>
            <a:r>
              <a:rPr lang="de-DE" sz="1900" i="1" dirty="0">
                <a:latin typeface="Times New Roman" panose="02020603050405020304" pitchFamily="18" charset="0"/>
                <a:cs typeface="Times New Roman" panose="02020603050405020304" pitchFamily="18" charset="0"/>
              </a:rPr>
              <a:t> </a:t>
            </a:r>
            <a:r>
              <a:rPr lang="de-DE" sz="1900" i="1" dirty="0" err="1">
                <a:latin typeface="Times New Roman" panose="02020603050405020304" pitchFamily="18" charset="0"/>
                <a:cs typeface="Times New Roman" panose="02020603050405020304" pitchFamily="18" charset="0"/>
              </a:rPr>
              <a:t>est</a:t>
            </a:r>
            <a:r>
              <a:rPr lang="de-DE" sz="1900" i="1" dirty="0">
                <a:latin typeface="Times New Roman" panose="02020603050405020304" pitchFamily="18" charset="0"/>
                <a:cs typeface="Times New Roman" panose="02020603050405020304" pitchFamily="18" charset="0"/>
              </a:rPr>
              <a:t>                                                                                        (</a:t>
            </a:r>
            <a:r>
              <a:rPr lang="de-DE" sz="1900" dirty="0">
                <a:latin typeface="Times New Roman" panose="02020603050405020304" pitchFamily="18" charset="0"/>
                <a:cs typeface="Times New Roman" panose="02020603050405020304" pitchFamily="18" charset="0"/>
              </a:rPr>
              <a:t>Leviathan, 1651) </a:t>
            </a:r>
            <a:r>
              <a:rPr lang="de-DE" sz="1500" dirty="0">
                <a:latin typeface="Times New Roman" panose="02020603050405020304" pitchFamily="18" charset="0"/>
                <a:cs typeface="Times New Roman" panose="02020603050405020304" pitchFamily="18" charset="0"/>
              </a:rPr>
              <a:t>vgl. Equilibrium in </a:t>
            </a:r>
            <a:r>
              <a:rPr lang="de-DE" sz="1500" dirty="0" err="1">
                <a:latin typeface="Times New Roman" panose="02020603050405020304" pitchFamily="18" charset="0"/>
                <a:cs typeface="Times New Roman" panose="02020603050405020304" pitchFamily="18" charset="0"/>
              </a:rPr>
              <a:t>the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Jungle</a:t>
            </a:r>
            <a:r>
              <a:rPr lang="de-DE" sz="1500" dirty="0">
                <a:latin typeface="Times New Roman" panose="02020603050405020304" pitchFamily="18" charset="0"/>
                <a:cs typeface="Times New Roman" panose="02020603050405020304" pitchFamily="18" charset="0"/>
              </a:rPr>
              <a:t>, </a:t>
            </a:r>
            <a:r>
              <a:rPr lang="de-DE" sz="1500" dirty="0" err="1">
                <a:latin typeface="Times New Roman" panose="02020603050405020304" pitchFamily="18" charset="0"/>
                <a:cs typeface="Times New Roman" panose="02020603050405020304" pitchFamily="18" charset="0"/>
              </a:rPr>
              <a:t>Piccione</a:t>
            </a:r>
            <a:r>
              <a:rPr lang="de-DE" sz="1500" dirty="0">
                <a:latin typeface="Times New Roman" panose="02020603050405020304" pitchFamily="18" charset="0"/>
                <a:cs typeface="Times New Roman" panose="02020603050405020304" pitchFamily="18" charset="0"/>
              </a:rPr>
              <a:t>, M. and Rubinstein, A. (2007), </a:t>
            </a:r>
            <a:r>
              <a:rPr lang="en-US" sz="1500" dirty="0">
                <a:latin typeface="Times New Roman" panose="02020603050405020304" pitchFamily="18" charset="0"/>
                <a:cs typeface="Times New Roman" panose="02020603050405020304" pitchFamily="18" charset="0"/>
              </a:rPr>
              <a:t>The Economic Journal, 117 (July), 883–896. </a:t>
            </a:r>
            <a:endParaRPr lang="de-DE" sz="15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John Locke (1632 – 1704)</a:t>
            </a:r>
            <a:r>
              <a:rPr lang="fr-FR" sz="1900" dirty="0">
                <a:latin typeface="Times New Roman" panose="02020603050405020304" pitchFamily="18" charset="0"/>
                <a:cs typeface="Times New Roman" panose="02020603050405020304" pitchFamily="18" charset="0"/>
              </a:rPr>
              <a:t> </a:t>
            </a:r>
          </a:p>
          <a:p>
            <a:pPr marL="800100" lvl="1" indent="-342900">
              <a:buFont typeface="Wingdings" panose="05000000000000000000" pitchFamily="2" charset="2"/>
              <a:buChar char="§"/>
            </a:pPr>
            <a:r>
              <a:rPr lang="fr-FR" sz="1900" dirty="0">
                <a:latin typeface="Times New Roman" panose="02020603050405020304" pitchFamily="18" charset="0"/>
                <a:cs typeface="Times New Roman" panose="02020603050405020304" pitchFamily="18" charset="0"/>
              </a:rPr>
              <a:t>Der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ist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zwar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kein</a:t>
            </a:r>
            <a:r>
              <a:rPr lang="fr-FR" sz="1900" dirty="0">
                <a:latin typeface="Times New Roman" panose="02020603050405020304" pitchFamily="18" charset="0"/>
                <a:cs typeface="Times New Roman" panose="02020603050405020304" pitchFamily="18" charset="0"/>
              </a:rPr>
              <a:t> Kampf, aber er </a:t>
            </a:r>
            <a:r>
              <a:rPr lang="fr-FR" sz="1900" dirty="0" err="1">
                <a:latin typeface="Times New Roman" panose="02020603050405020304" pitchFamily="18" charset="0"/>
                <a:cs typeface="Times New Roman" panose="02020603050405020304" pitchFamily="18" charset="0"/>
              </a:rPr>
              <a:t>zeichnet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vollkommener</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Freiheit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aus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weswegen</a:t>
            </a:r>
            <a:r>
              <a:rPr lang="fr-FR" sz="1900" dirty="0">
                <a:latin typeface="Times New Roman" panose="02020603050405020304" pitchFamily="18" charset="0"/>
                <a:cs typeface="Times New Roman" panose="02020603050405020304" pitchFamily="18" charset="0"/>
              </a:rPr>
              <a:t> es </a:t>
            </a:r>
            <a:r>
              <a:rPr lang="fr-FR" sz="1900" dirty="0" err="1">
                <a:latin typeface="Times New Roman" panose="02020603050405020304" pitchFamily="18" charset="0"/>
                <a:cs typeface="Times New Roman" panose="02020603050405020304" pitchFamily="18" charset="0"/>
              </a:rPr>
              <a:t>keinen</a:t>
            </a:r>
            <a:r>
              <a:rPr lang="fr-FR" sz="1900" dirty="0">
                <a:latin typeface="Times New Roman" panose="02020603050405020304" pitchFamily="18" charset="0"/>
                <a:cs typeface="Times New Roman" panose="02020603050405020304" pitchFamily="18" charset="0"/>
              </a:rPr>
              <a:t> Schutz des </a:t>
            </a:r>
            <a:r>
              <a:rPr lang="fr-FR" sz="1900" dirty="0" err="1">
                <a:latin typeface="Times New Roman" panose="02020603050405020304" pitchFamily="18" charset="0"/>
                <a:cs typeface="Times New Roman" panose="02020603050405020304" pitchFamily="18" charset="0"/>
              </a:rPr>
              <a:t>Eigentums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geben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kann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und</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Menschen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daher</a:t>
            </a:r>
            <a:r>
              <a:rPr lang="fr-FR" sz="1900" dirty="0">
                <a:latin typeface="Times New Roman" panose="02020603050405020304" pitchFamily="18" charset="0"/>
                <a:cs typeface="Times New Roman" panose="02020603050405020304" pitchFamily="18" charset="0"/>
              </a:rPr>
              <a:t> den </a:t>
            </a:r>
            <a:r>
              <a:rPr lang="fr-FR" sz="1900" dirty="0" err="1">
                <a:latin typeface="Times New Roman" panose="02020603050405020304" pitchFamily="18" charset="0"/>
                <a:cs typeface="Times New Roman" panose="02020603050405020304" pitchFamily="18" charset="0"/>
              </a:rPr>
              <a:t>Naturzustand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verlassen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weil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sie</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Besitz</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(Two Treatises of Government, 1690)</a:t>
            </a:r>
            <a:endParaRPr lang="de-DE"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900" i="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900" dirty="0">
                <a:latin typeface="Times New Roman" panose="02020603050405020304" pitchFamily="18" charset="0"/>
                <a:cs typeface="Times New Roman" panose="02020603050405020304" pitchFamily="18" charset="0"/>
              </a:rPr>
              <a:t>Jean Jaques Rousseau (1712 – 1778)</a:t>
            </a:r>
          </a:p>
          <a:p>
            <a:pPr marL="800100" lvl="1" indent="-342900">
              <a:buFont typeface="Wingdings" panose="05000000000000000000" pitchFamily="2" charset="2"/>
              <a:buChar char="§"/>
            </a:pPr>
            <a:r>
              <a:rPr lang="de-DE" sz="1900" dirty="0">
                <a:latin typeface="Times New Roman" panose="02020603050405020304" pitchFamily="18" charset="0"/>
                <a:cs typeface="Times New Roman" panose="02020603050405020304" pitchFamily="18" charset="0"/>
              </a:rPr>
              <a:t>Der Naturzustand ist eine Art Paradies, in dem der Mensch aufgrund von drei Grundeigenschaften ursprünglich lebt:</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Selbstliebe (</a:t>
            </a:r>
            <a:r>
              <a:rPr lang="de-DE" sz="1900" dirty="0" err="1">
                <a:latin typeface="Times New Roman" panose="02020603050405020304" pitchFamily="18" charset="0"/>
                <a:cs typeface="Times New Roman" panose="02020603050405020304" pitchFamily="18" charset="0"/>
              </a:rPr>
              <a:t>amour</a:t>
            </a:r>
            <a:r>
              <a:rPr lang="de-DE" sz="1900" dirty="0">
                <a:latin typeface="Times New Roman" panose="02020603050405020304" pitchFamily="18" charset="0"/>
                <a:cs typeface="Times New Roman" panose="02020603050405020304" pitchFamily="18" charset="0"/>
              </a:rPr>
              <a:t> de </a:t>
            </a:r>
            <a:r>
              <a:rPr lang="de-DE" sz="1900" dirty="0" err="1">
                <a:latin typeface="Times New Roman" panose="02020603050405020304" pitchFamily="18" charset="0"/>
                <a:cs typeface="Times New Roman" panose="02020603050405020304" pitchFamily="18" charset="0"/>
              </a:rPr>
              <a:t>soi</a:t>
            </a:r>
            <a:r>
              <a:rPr lang="de-DE" sz="1900" dirty="0">
                <a:latin typeface="Times New Roman" panose="02020603050405020304" pitchFamily="18" charset="0"/>
                <a:cs typeface="Times New Roman" panose="02020603050405020304" pitchFamily="18" charset="0"/>
              </a:rPr>
              <a:t>): Zum Überleben bezieht der Mensch sich nur auf sich selbst </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Mitleid (</a:t>
            </a:r>
            <a:r>
              <a:rPr lang="de-DE" sz="1900" dirty="0" err="1">
                <a:latin typeface="Times New Roman" panose="02020603050405020304" pitchFamily="18" charset="0"/>
                <a:cs typeface="Times New Roman" panose="02020603050405020304" pitchFamily="18" charset="0"/>
              </a:rPr>
              <a:t>pitié</a:t>
            </a:r>
            <a:r>
              <a:rPr lang="de-DE" sz="1900" dirty="0">
                <a:latin typeface="Times New Roman" panose="02020603050405020304" pitchFamily="18" charset="0"/>
                <a:cs typeface="Times New Roman" panose="02020603050405020304" pitchFamily="18" charset="0"/>
              </a:rPr>
              <a:t>): Das Individuum kann ein anderes Individuum nicht leiden sehen</a:t>
            </a:r>
          </a:p>
          <a:p>
            <a:pPr marL="1257300" lvl="2" indent="-342900">
              <a:buFont typeface="Symbol" panose="05050102010706020507" pitchFamily="18" charset="2"/>
              <a:buChar char="-"/>
            </a:pPr>
            <a:r>
              <a:rPr lang="de-DE" sz="1900" dirty="0">
                <a:latin typeface="Times New Roman" panose="02020603050405020304" pitchFamily="18" charset="0"/>
                <a:cs typeface="Times New Roman" panose="02020603050405020304" pitchFamily="18" charset="0"/>
              </a:rPr>
              <a:t>Perfektibilität (</a:t>
            </a:r>
            <a:r>
              <a:rPr lang="de-DE" sz="1900" dirty="0" err="1">
                <a:latin typeface="Times New Roman" panose="02020603050405020304" pitchFamily="18" charset="0"/>
                <a:cs typeface="Times New Roman" panose="02020603050405020304" pitchFamily="18" charset="0"/>
              </a:rPr>
              <a:t>perfectibilité</a:t>
            </a:r>
            <a:r>
              <a:rPr lang="de-DE" sz="1900" dirty="0">
                <a:latin typeface="Times New Roman" panose="02020603050405020304" pitchFamily="18" charset="0"/>
                <a:cs typeface="Times New Roman" panose="02020603050405020304" pitchFamily="18" charset="0"/>
              </a:rPr>
              <a:t>): Das Individuum kann sich selbst vervollkommnen                        </a:t>
            </a:r>
          </a:p>
          <a:p>
            <a:pPr lvl="2"/>
            <a:r>
              <a:rPr lang="fr-FR" sz="1900" dirty="0" err="1">
                <a:latin typeface="Times New Roman" panose="02020603050405020304" pitchFamily="18" charset="0"/>
                <a:cs typeface="Times New Roman" panose="02020603050405020304" pitchFamily="18" charset="0"/>
              </a:rPr>
              <a:t>Erst</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durch</a:t>
            </a:r>
            <a:r>
              <a:rPr lang="fr-FR" sz="1900" dirty="0">
                <a:latin typeface="Times New Roman" panose="02020603050405020304" pitchFamily="18" charset="0"/>
                <a:cs typeface="Times New Roman" panose="02020603050405020304" pitchFamily="18" charset="0"/>
              </a:rPr>
              <a:t> die </a:t>
            </a:r>
            <a:r>
              <a:rPr lang="fr-FR" sz="1900" dirty="0" err="1">
                <a:latin typeface="Times New Roman" panose="02020603050405020304" pitchFamily="18" charset="0"/>
                <a:cs typeface="Times New Roman" panose="02020603050405020304" pitchFamily="18" charset="0"/>
              </a:rPr>
              <a:t>Selbsterkenntnis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verlässt</a:t>
            </a:r>
            <a:r>
              <a:rPr lang="fr-FR" sz="1900" dirty="0">
                <a:latin typeface="Times New Roman" panose="02020603050405020304" pitchFamily="18" charset="0"/>
                <a:cs typeface="Times New Roman" panose="02020603050405020304" pitchFamily="18" charset="0"/>
              </a:rPr>
              <a:t> er </a:t>
            </a:r>
            <a:r>
              <a:rPr lang="fr-FR" sz="1900" dirty="0" err="1">
                <a:latin typeface="Times New Roman" panose="02020603050405020304" pitchFamily="18" charset="0"/>
                <a:cs typeface="Times New Roman" panose="02020603050405020304" pitchFamily="18" charset="0"/>
              </a:rPr>
              <a:t>diesen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Zustand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Streben</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nach</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Eigentum</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wird</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dabei</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allerdings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als</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Übel</a:t>
            </a:r>
            <a:r>
              <a:rPr lang="fr-FR" sz="1900" dirty="0">
                <a:latin typeface="Times New Roman" panose="02020603050405020304" pitchFamily="18" charset="0"/>
                <a:cs typeface="Times New Roman" panose="02020603050405020304" pitchFamily="18" charset="0"/>
              </a:rPr>
              <a:t> </a:t>
            </a:r>
            <a:r>
              <a:rPr lang="fr-FR" sz="1900" dirty="0" err="1">
                <a:latin typeface="Times New Roman" panose="02020603050405020304" pitchFamily="18" charset="0"/>
                <a:cs typeface="Times New Roman" panose="02020603050405020304" pitchFamily="18" charset="0"/>
              </a:rPr>
              <a:t>betrachtet</a:t>
            </a:r>
            <a:r>
              <a:rPr lang="fr-FR" sz="1900" dirty="0">
                <a:latin typeface="Times New Roman" panose="02020603050405020304" pitchFamily="18" charset="0"/>
                <a:cs typeface="Times New Roman" panose="02020603050405020304" pitchFamily="18" charset="0"/>
              </a:rPr>
              <a:t>.                                                                                                                                                                          (Discours sur l’origine et les fondements de l’inégalité parmi les hommes, 1755)</a:t>
            </a:r>
            <a:endParaRPr lang="de-DE" sz="2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922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Vertragstheorie/Kontraktualismus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100326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Ausgehend vom Naturzustand entwickelt sich ein Gesellschaftsvertrag</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Im Naturzustand befinden sich alle Individuen in der gleichen Situation bzgl. gewisser gerechtigkeitsrelevanter Variablen, welche im Allgemeinen durch den Schleier des Nichtwissens erzeugt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Die </a:t>
            </a:r>
            <a:r>
              <a:rPr lang="de-DE" sz="2400" dirty="0">
                <a:latin typeface="Times New Roman" panose="02020603050405020304" pitchFamily="18" charset="0"/>
                <a:cs typeface="Times New Roman" panose="02020603050405020304" pitchFamily="18" charset="0"/>
              </a:rPr>
              <a:t>Individuen verfügen </a:t>
            </a:r>
            <a:r>
              <a:rPr lang="de-DE" sz="2400">
                <a:latin typeface="Times New Roman" panose="02020603050405020304" pitchFamily="18" charset="0"/>
                <a:cs typeface="Times New Roman" panose="02020603050405020304" pitchFamily="18" charset="0"/>
              </a:rPr>
              <a:t>über bestimmte </a:t>
            </a:r>
            <a:r>
              <a:rPr lang="de-DE" sz="2400" dirty="0">
                <a:latin typeface="Times New Roman" panose="02020603050405020304" pitchFamily="18" charset="0"/>
                <a:cs typeface="Times New Roman" panose="02020603050405020304" pitchFamily="18" charset="0"/>
              </a:rPr>
              <a:t>Interessen in diesem Urzustand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Als gerecht erachtete Institutionen werden aufgrund rationalen Verhaltens einstimmig ausgehend vom Urzustand beschlossen.</a:t>
            </a: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6050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Um verschiedene Aufteilungen/Allokationen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zwischen den Konsumenten (A,B) zu vergleichen verwendet man das Kriterium der Pareto-Effizienz.</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Allokation wird als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r>
                  <a:rPr lang="de-DE" sz="2400" dirty="0">
                    <a:latin typeface="Times New Roman" panose="02020603050405020304" pitchFamily="18" charset="0"/>
                    <a:cs typeface="Times New Roman" panose="02020603050405020304" pitchFamily="18" charset="0"/>
                  </a:rPr>
                  <a:t> bezeichnet, wenn es nicht möglich ist, durch Umverteilung der Güter einen Konsumenten besser zu stellen, ohne einen anderen Konsumenten dadurch schlechter zu stellen.</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t>
                </a:r>
                <a:r>
                  <a:rPr lang="de-DE" sz="2400" b="1" dirty="0">
                    <a:latin typeface="Times New Roman" panose="02020603050405020304" pitchFamily="18" charset="0"/>
                    <a:cs typeface="Times New Roman" panose="02020603050405020304" pitchFamily="18" charset="0"/>
                  </a:rPr>
                  <a:t>Pareto-Verbesserung</a:t>
                </a:r>
                <a:r>
                  <a:rPr lang="de-DE" sz="2400" dirty="0">
                    <a:latin typeface="Times New Roman" panose="02020603050405020304" pitchFamily="18" charset="0"/>
                    <a:cs typeface="Times New Roman" panose="02020603050405020304" pitchFamily="18" charset="0"/>
                  </a:rPr>
                  <a:t> liegt vor, wenn beim Übergang von einer Allokation zu einer anderen Allokation mindestens ein Konsument besser gestellt wird, ohne dass ein anderer Konsument dadurch schlechter gestellt wird.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1140707"/>
                <a:ext cx="12172951" cy="5456861"/>
              </a:xfrm>
              <a:prstGeom prst="rect">
                <a:avLst/>
              </a:prstGeom>
              <a:blipFill>
                <a:blip r:embed="rId2"/>
                <a:stretch>
                  <a:fillRect l="-802" t="-894"/>
                </a:stretch>
              </a:blipFill>
            </p:spPr>
            <p:txBody>
              <a:bodyPr/>
              <a:lstStyle/>
              <a:p>
                <a:r>
                  <a:rPr lang="de-DE">
                    <a:noFill/>
                  </a:rPr>
                  <a:t> </a:t>
                </a:r>
              </a:p>
            </p:txBody>
          </p:sp>
        </mc:Fallback>
      </mc:AlternateContent>
    </p:spTree>
    <p:extLst>
      <p:ext uri="{BB962C8B-B14F-4D97-AF65-F5344CB8AC3E}">
        <p14:creationId xmlns:p14="http://schemas.microsoft.com/office/powerpoint/2010/main" val="3296667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Gleichverteilung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6"/>
            <a:ext cx="12172951" cy="6078017"/>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Gerechtigkeit einer Institution ist eine Frage der Begründbarkeit.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Dies impliziert Rationalität in der Entscheidung.</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Welche Ressourcenaufteilung soll für einen Kuchen der Größe 4 gewählt werden?                      					(3,1);(2,2);(1,3)</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 prinzipiell nicht begründet werden kann, warum (3,1) (1,3) vorzuziehen ist, kann eine Entscheidung für eine der beiden Aufteilungen nicht rational sein und es verbleibt die Gleichverteilung (2,2), die dieses Problem aufgrund der Symmetrie nicht hat.</a:t>
            </a:r>
          </a:p>
          <a:p>
            <a:pPr marL="342900" indent="-342900">
              <a:buFont typeface="Wingdings" panose="05000000000000000000" pitchFamily="2" charset="2"/>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de-DE" sz="2400" dirty="0">
                <a:latin typeface="Times New Roman" panose="02020603050405020304" pitchFamily="18" charset="0"/>
                <a:cs typeface="Times New Roman" panose="02020603050405020304" pitchFamily="18" charset="0"/>
              </a:rPr>
              <a:t>Vgl.		– der gerechte Mechanismus zur Zweiteilung eines Butterbrots</a:t>
            </a:r>
          </a:p>
          <a:p>
            <a:r>
              <a:rPr lang="de-DE" sz="2400" dirty="0">
                <a:latin typeface="Times New Roman" panose="02020603050405020304" pitchFamily="18" charset="0"/>
                <a:cs typeface="Times New Roman" panose="02020603050405020304" pitchFamily="18" charset="0"/>
              </a:rPr>
              <a:t>		– Parabel aus 1001 Nacht: Zwei Prinzen müssen das Problem lösen, dass derjenige 		   die Prinzessin heiraten darf, dessen Pferd bei einem Wettreiten der beiden als 			   letztes durchs Ziel geht</a:t>
            </a:r>
          </a:p>
        </p:txBody>
      </p:sp>
    </p:spTree>
    <p:extLst>
      <p:ext uri="{BB962C8B-B14F-4D97-AF65-F5344CB8AC3E}">
        <p14:creationId xmlns:p14="http://schemas.microsoft.com/office/powerpoint/2010/main" val="3317615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Robert Nozicks Anspruchstheorie</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31127"/>
            <a:ext cx="12172951" cy="4079098"/>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Eine Verteilung ist dann gerecht, wenn jeder auf die Güter, die er besitzt einen Anspruch hat. Ansprüche können gemäß folgernder drei Prinzipien definiert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de-DE" sz="2400" dirty="0">
                <a:latin typeface="Times New Roman" panose="02020603050405020304" pitchFamily="18" charset="0"/>
                <a:cs typeface="Times New Roman" panose="02020603050405020304" pitchFamily="18" charset="0"/>
              </a:rPr>
              <a:t>Gerechte Aneignung herrenloser Güter</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2"/>
            </a:pPr>
            <a:r>
              <a:rPr lang="de-DE" sz="2400" dirty="0">
                <a:latin typeface="Times New Roman" panose="02020603050405020304" pitchFamily="18" charset="0"/>
                <a:cs typeface="Times New Roman" panose="02020603050405020304" pitchFamily="18" charset="0"/>
              </a:rPr>
              <a:t>Freiwillige Übertragung</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914400" lvl="1" indent="-457200">
              <a:buFont typeface="+mj-lt"/>
              <a:buAutoNum type="arabicPeriod" startAt="3"/>
            </a:pPr>
            <a:r>
              <a:rPr lang="de-DE" sz="2400" dirty="0">
                <a:latin typeface="Times New Roman" panose="02020603050405020304" pitchFamily="18" charset="0"/>
                <a:cs typeface="Times New Roman" panose="02020603050405020304" pitchFamily="18" charset="0"/>
              </a:rPr>
              <a:t>Wiedergutmachung aufgrund früherer Verstöße gegen 1./2.</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Jede Umverteilung verstößt damit gegen eine solche institutionelle Ordnung, während der pure Marktprozess mit dieser Institution kompatibel ist.</a:t>
            </a:r>
          </a:p>
          <a:p>
            <a:endParaRPr lang="de-DE" sz="24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Nozick, R. (1974), Anarchy, State and Utopia</a:t>
            </a:r>
          </a:p>
        </p:txBody>
      </p:sp>
    </p:spTree>
    <p:extLst>
      <p:ext uri="{BB962C8B-B14F-4D97-AF65-F5344CB8AC3E}">
        <p14:creationId xmlns:p14="http://schemas.microsoft.com/office/powerpoint/2010/main" val="2417380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Beispiel: Hayeks Liberalismus</a:t>
            </a:r>
            <a:endParaRPr lang="de-DE" sz="2800" baseline="300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1" cy="5897264"/>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Negativdefinition von Freiheit: Freiheit ist die Abwesenheit von staatlichem Zwang. </a:t>
            </a: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wird aber nicht die Verneinung des Staates und seiner Aufgaben geschlussfolgert.</a:t>
            </a: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Vielmehr wird angenommen, dass das Wissen des einzelnen Individuums unzureichend ist (Schleier der Unwissenheit).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Da nur das Individuum über seine Präferenzen und Ziele Bescheid weiß, sollte der Staat möglichst große Spielräume lassen, um diese zu verwirklichen.</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Die Individuen und damit der Staat befindet sich in einer kulturellen Evolution. Damit ist das Wissen in den Institutionen, Bräuchen, Moral oder Normen gespeichert, welches das Wissen des einzelnen übersteigt und für das Individuum nicht überschaubar ist.</a:t>
            </a:r>
          </a:p>
          <a:p>
            <a:pPr marL="457200" indent="-457200">
              <a:buFont typeface="+mj-lt"/>
              <a:buAutoNum type="arabicPeriod"/>
            </a:pPr>
            <a:endParaRPr lang="de-DE"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de-DE" sz="2400" dirty="0">
                <a:latin typeface="Times New Roman" panose="02020603050405020304" pitchFamily="18" charset="0"/>
                <a:cs typeface="Times New Roman" panose="02020603050405020304" pitchFamily="18" charset="0"/>
              </a:rPr>
              <a:t>Zukünftige Entscheidungen und Implikation sind unüberschaubar und damit ist der institutionelle Aufbau nicht planbar und sollte das Prinzip von Versuch und Irrtum, welches letztlich den Fortschritt garantiert nicht behindern.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8947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cxnSp>
        <p:nvCxnSpPr>
          <p:cNvPr id="13" name="Gerade Verbindung mit Pfeil 12">
            <a:extLst>
              <a:ext uri="{FF2B5EF4-FFF2-40B4-BE49-F238E27FC236}">
                <a16:creationId xmlns:a16="http://schemas.microsoft.com/office/drawing/2014/main" id="{7258E8A6-EE12-4BE4-B82A-379D3DEF4B46}"/>
              </a:ext>
            </a:extLst>
          </p:cNvPr>
          <p:cNvCxnSpPr/>
          <p:nvPr/>
        </p:nvCxnSpPr>
        <p:spPr>
          <a:xfrm flipV="1">
            <a:off x="2835705"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F647DF2B-B397-42C7-B88C-B296D2787CD9}"/>
              </a:ext>
            </a:extLst>
          </p:cNvPr>
          <p:cNvCxnSpPr>
            <a:cxnSpLocks/>
          </p:cNvCxnSpPr>
          <p:nvPr/>
        </p:nvCxnSpPr>
        <p:spPr>
          <a:xfrm>
            <a:off x="2835705"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0EED1774-D07A-4CBB-B7B5-019CE43E41B8}"/>
              </a:ext>
            </a:extLst>
          </p:cNvPr>
          <p:cNvCxnSpPr/>
          <p:nvPr/>
        </p:nvCxnSpPr>
        <p:spPr>
          <a:xfrm rot="10800000" flipV="1">
            <a:off x="9542632"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90BF705B-1EF7-4FF9-997C-8C8ADC181B6B}"/>
              </a:ext>
            </a:extLst>
          </p:cNvPr>
          <p:cNvCxnSpPr>
            <a:cxnSpLocks/>
          </p:cNvCxnSpPr>
          <p:nvPr/>
        </p:nvCxnSpPr>
        <p:spPr>
          <a:xfrm rot="10800000">
            <a:off x="2417626"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uppieren 20">
            <a:extLst>
              <a:ext uri="{FF2B5EF4-FFF2-40B4-BE49-F238E27FC236}">
                <a16:creationId xmlns:a16="http://schemas.microsoft.com/office/drawing/2014/main" id="{5F9B9511-4EB7-48EB-BEFD-1F31C4604D00}"/>
              </a:ext>
            </a:extLst>
          </p:cNvPr>
          <p:cNvGrpSpPr/>
          <p:nvPr/>
        </p:nvGrpSpPr>
        <p:grpSpPr>
          <a:xfrm>
            <a:off x="1839951" y="1127932"/>
            <a:ext cx="357505" cy="3600172"/>
            <a:chOff x="1159727" y="1436302"/>
            <a:chExt cx="408878" cy="4322956"/>
          </a:xfrm>
        </p:grpSpPr>
        <p:cxnSp>
          <p:nvCxnSpPr>
            <p:cNvPr id="9" name="Gerader Verbinder 8">
              <a:extLst>
                <a:ext uri="{FF2B5EF4-FFF2-40B4-BE49-F238E27FC236}">
                  <a16:creationId xmlns:a16="http://schemas.microsoft.com/office/drawing/2014/main" id="{5F6A1F40-0787-479F-B5CB-C5C5E4B91A5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82B15FA-8923-45A8-BACD-D39BBAAF29E1}"/>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8A8CF520-5638-41BD-BBD7-A9FEAF179B4C}"/>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uppieren 28">
            <a:extLst>
              <a:ext uri="{FF2B5EF4-FFF2-40B4-BE49-F238E27FC236}">
                <a16:creationId xmlns:a16="http://schemas.microsoft.com/office/drawing/2014/main" id="{135FB202-A16A-4E2B-A248-1B13DB16C994}"/>
              </a:ext>
            </a:extLst>
          </p:cNvPr>
          <p:cNvGrpSpPr/>
          <p:nvPr/>
        </p:nvGrpSpPr>
        <p:grpSpPr>
          <a:xfrm>
            <a:off x="2822807" y="5278594"/>
            <a:ext cx="6707040" cy="340514"/>
            <a:chOff x="2460796" y="5819673"/>
            <a:chExt cx="7670843" cy="408877"/>
          </a:xfrm>
        </p:grpSpPr>
        <p:cxnSp>
          <p:nvCxnSpPr>
            <p:cNvPr id="23" name="Gerader Verbinder 22">
              <a:extLst>
                <a:ext uri="{FF2B5EF4-FFF2-40B4-BE49-F238E27FC236}">
                  <a16:creationId xmlns:a16="http://schemas.microsoft.com/office/drawing/2014/main" id="{797F414E-9728-4781-AC57-7AA308407970}"/>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BC0AFD5-8E05-47AF-9BF5-86AF8CE43F95}"/>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48D8ED9-A33F-4179-BB8B-F2F805C65080}"/>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feld 29">
            <a:extLst>
              <a:ext uri="{FF2B5EF4-FFF2-40B4-BE49-F238E27FC236}">
                <a16:creationId xmlns:a16="http://schemas.microsoft.com/office/drawing/2014/main" id="{BD931DF5-E7AF-4003-ADA5-40A4988D6133}"/>
              </a:ext>
            </a:extLst>
          </p:cNvPr>
          <p:cNvSpPr txBox="1"/>
          <p:nvPr/>
        </p:nvSpPr>
        <p:spPr>
          <a:xfrm>
            <a:off x="2709421" y="323387"/>
            <a:ext cx="252568" cy="307581"/>
          </a:xfrm>
          <a:prstGeom prst="rect">
            <a:avLst/>
          </a:prstGeom>
          <a:noFill/>
        </p:spPr>
        <p:txBody>
          <a:bodyPr wrap="none" rtlCol="0">
            <a:spAutoFit/>
          </a:bodyPr>
          <a:lstStyle/>
          <a:p>
            <a:r>
              <a:rPr lang="de-DE" dirty="0"/>
              <a:t>y</a:t>
            </a:r>
          </a:p>
        </p:txBody>
      </p:sp>
      <p:sp>
        <p:nvSpPr>
          <p:cNvPr id="31" name="Textfeld 30">
            <a:extLst>
              <a:ext uri="{FF2B5EF4-FFF2-40B4-BE49-F238E27FC236}">
                <a16:creationId xmlns:a16="http://schemas.microsoft.com/office/drawing/2014/main" id="{C8B57EC5-B09D-4470-8A66-5BE28C2EEF47}"/>
              </a:ext>
            </a:extLst>
          </p:cNvPr>
          <p:cNvSpPr txBox="1"/>
          <p:nvPr/>
        </p:nvSpPr>
        <p:spPr>
          <a:xfrm>
            <a:off x="9924066" y="4526708"/>
            <a:ext cx="248362" cy="307581"/>
          </a:xfrm>
          <a:prstGeom prst="rect">
            <a:avLst/>
          </a:prstGeom>
          <a:noFill/>
        </p:spPr>
        <p:txBody>
          <a:bodyPr wrap="none" rtlCol="0">
            <a:spAutoFit/>
          </a:bodyPr>
          <a:lstStyle/>
          <a:p>
            <a:r>
              <a:rPr lang="de-DE" dirty="0"/>
              <a:t>x</a:t>
            </a:r>
          </a:p>
        </p:txBody>
      </p:sp>
      <p:sp>
        <p:nvSpPr>
          <p:cNvPr id="32" name="Textfeld 31">
            <a:extLst>
              <a:ext uri="{FF2B5EF4-FFF2-40B4-BE49-F238E27FC236}">
                <a16:creationId xmlns:a16="http://schemas.microsoft.com/office/drawing/2014/main" id="{94E80C94-1353-48BA-B5B1-E7F23920DA1F}"/>
              </a:ext>
            </a:extLst>
          </p:cNvPr>
          <p:cNvSpPr txBox="1"/>
          <p:nvPr/>
        </p:nvSpPr>
        <p:spPr>
          <a:xfrm>
            <a:off x="2194206" y="950858"/>
            <a:ext cx="248362" cy="307581"/>
          </a:xfrm>
          <a:prstGeom prst="rect">
            <a:avLst/>
          </a:prstGeom>
          <a:noFill/>
        </p:spPr>
        <p:txBody>
          <a:bodyPr wrap="none" rtlCol="0">
            <a:spAutoFit/>
          </a:bodyPr>
          <a:lstStyle/>
          <a:p>
            <a:r>
              <a:rPr lang="de-DE" dirty="0"/>
              <a:t>x</a:t>
            </a:r>
          </a:p>
        </p:txBody>
      </p:sp>
      <p:sp>
        <p:nvSpPr>
          <p:cNvPr id="33" name="Textfeld 32">
            <a:extLst>
              <a:ext uri="{FF2B5EF4-FFF2-40B4-BE49-F238E27FC236}">
                <a16:creationId xmlns:a16="http://schemas.microsoft.com/office/drawing/2014/main" id="{D8C10518-537D-4731-9D75-44121256EF3C}"/>
              </a:ext>
            </a:extLst>
          </p:cNvPr>
          <p:cNvSpPr txBox="1"/>
          <p:nvPr/>
        </p:nvSpPr>
        <p:spPr>
          <a:xfrm>
            <a:off x="9416348" y="4944083"/>
            <a:ext cx="252568" cy="307581"/>
          </a:xfrm>
          <a:prstGeom prst="rect">
            <a:avLst/>
          </a:prstGeom>
          <a:noFill/>
        </p:spPr>
        <p:txBody>
          <a:bodyPr wrap="none" rtlCol="0">
            <a:spAutoFit/>
          </a:bodyPr>
          <a:lstStyle/>
          <a:p>
            <a:r>
              <a:rPr lang="de-DE" dirty="0"/>
              <a:t>y</a:t>
            </a:r>
          </a:p>
        </p:txBody>
      </p:sp>
      <p:sp>
        <p:nvSpPr>
          <p:cNvPr id="34" name="Textfeld 33">
            <a:extLst>
              <a:ext uri="{FF2B5EF4-FFF2-40B4-BE49-F238E27FC236}">
                <a16:creationId xmlns:a16="http://schemas.microsoft.com/office/drawing/2014/main" id="{AB8185BD-464A-4542-8C24-8EC545D45F54}"/>
              </a:ext>
            </a:extLst>
          </p:cNvPr>
          <p:cNvSpPr txBox="1"/>
          <p:nvPr/>
        </p:nvSpPr>
        <p:spPr>
          <a:xfrm>
            <a:off x="9513483" y="826638"/>
            <a:ext cx="270788" cy="307581"/>
          </a:xfrm>
          <a:prstGeom prst="rect">
            <a:avLst/>
          </a:prstGeom>
          <a:noFill/>
        </p:spPr>
        <p:txBody>
          <a:bodyPr wrap="none" rtlCol="0">
            <a:spAutoFit/>
          </a:bodyPr>
          <a:lstStyle/>
          <a:p>
            <a:r>
              <a:rPr lang="de-DE" dirty="0"/>
              <a:t>B</a:t>
            </a:r>
          </a:p>
        </p:txBody>
      </p:sp>
      <p:sp>
        <p:nvSpPr>
          <p:cNvPr id="35" name="Textfeld 34">
            <a:extLst>
              <a:ext uri="{FF2B5EF4-FFF2-40B4-BE49-F238E27FC236}">
                <a16:creationId xmlns:a16="http://schemas.microsoft.com/office/drawing/2014/main" id="{E50C8829-9A3C-4650-9954-7D617F4DBD2E}"/>
              </a:ext>
            </a:extLst>
          </p:cNvPr>
          <p:cNvSpPr txBox="1"/>
          <p:nvPr/>
        </p:nvSpPr>
        <p:spPr>
          <a:xfrm>
            <a:off x="2587343" y="4680140"/>
            <a:ext cx="277797" cy="307581"/>
          </a:xfrm>
          <a:prstGeom prst="rect">
            <a:avLst/>
          </a:prstGeom>
          <a:noFill/>
        </p:spPr>
        <p:txBody>
          <a:bodyPr wrap="none" rtlCol="0">
            <a:spAutoFit/>
          </a:bodyPr>
          <a:lstStyle/>
          <a:p>
            <a:r>
              <a:rPr lang="de-DE" dirty="0"/>
              <a:t>A</a:t>
            </a:r>
          </a:p>
        </p:txBody>
      </p:sp>
      <p:sp>
        <p:nvSpPr>
          <p:cNvPr id="38" name="Freihandform: Form 37">
            <a:extLst>
              <a:ext uri="{FF2B5EF4-FFF2-40B4-BE49-F238E27FC236}">
                <a16:creationId xmlns:a16="http://schemas.microsoft.com/office/drawing/2014/main" id="{36E260EA-A193-47E0-86EF-73E319236959}"/>
              </a:ext>
            </a:extLst>
          </p:cNvPr>
          <p:cNvSpPr/>
          <p:nvPr/>
        </p:nvSpPr>
        <p:spPr>
          <a:xfrm>
            <a:off x="4243203" y="1663601"/>
            <a:ext cx="3159355" cy="2898672"/>
          </a:xfrm>
          <a:custGeom>
            <a:avLst/>
            <a:gdLst>
              <a:gd name="connsiteX0" fmla="*/ 0 w 3613355"/>
              <a:gd name="connsiteY0" fmla="*/ 0 h 3480620"/>
              <a:gd name="connsiteX1" fmla="*/ 2227007 w 3613355"/>
              <a:gd name="connsiteY1" fmla="*/ 943897 h 3480620"/>
              <a:gd name="connsiteX2" fmla="*/ 3613355 w 3613355"/>
              <a:gd name="connsiteY2" fmla="*/ 3480620 h 3480620"/>
            </a:gdLst>
            <a:ahLst/>
            <a:cxnLst>
              <a:cxn ang="0">
                <a:pos x="connsiteX0" y="connsiteY0"/>
              </a:cxn>
              <a:cxn ang="0">
                <a:pos x="connsiteX1" y="connsiteY1"/>
              </a:cxn>
              <a:cxn ang="0">
                <a:pos x="connsiteX2" y="connsiteY2"/>
              </a:cxn>
            </a:cxnLst>
            <a:rect l="l" t="t" r="r" b="b"/>
            <a:pathLst>
              <a:path w="3613355" h="3480620">
                <a:moveTo>
                  <a:pt x="0" y="0"/>
                </a:moveTo>
                <a:cubicBezTo>
                  <a:pt x="812390" y="181897"/>
                  <a:pt x="1624781" y="363794"/>
                  <a:pt x="2227007" y="943897"/>
                </a:cubicBezTo>
                <a:cubicBezTo>
                  <a:pt x="2829233" y="1524000"/>
                  <a:pt x="3221294" y="2502310"/>
                  <a:pt x="3613355" y="348062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E399173E-0972-411E-8832-4B370A4E8322}"/>
              </a:ext>
            </a:extLst>
          </p:cNvPr>
          <p:cNvSpPr/>
          <p:nvPr/>
        </p:nvSpPr>
        <p:spPr>
          <a:xfrm>
            <a:off x="4359262" y="1405669"/>
            <a:ext cx="3288308" cy="2910954"/>
          </a:xfrm>
          <a:custGeom>
            <a:avLst/>
            <a:gdLst>
              <a:gd name="connsiteX0" fmla="*/ 0 w 3760838"/>
              <a:gd name="connsiteY0" fmla="*/ 0 h 3495368"/>
              <a:gd name="connsiteX1" fmla="*/ 1224116 w 3760838"/>
              <a:gd name="connsiteY1" fmla="*/ 2625213 h 3495368"/>
              <a:gd name="connsiteX2" fmla="*/ 3760838 w 3760838"/>
              <a:gd name="connsiteY2" fmla="*/ 3495368 h 3495368"/>
            </a:gdLst>
            <a:ahLst/>
            <a:cxnLst>
              <a:cxn ang="0">
                <a:pos x="connsiteX0" y="connsiteY0"/>
              </a:cxn>
              <a:cxn ang="0">
                <a:pos x="connsiteX1" y="connsiteY1"/>
              </a:cxn>
              <a:cxn ang="0">
                <a:pos x="connsiteX2" y="connsiteY2"/>
              </a:cxn>
            </a:cxnLst>
            <a:rect l="l" t="t" r="r" b="b"/>
            <a:pathLst>
              <a:path w="3760838" h="3495368">
                <a:moveTo>
                  <a:pt x="0" y="0"/>
                </a:moveTo>
                <a:cubicBezTo>
                  <a:pt x="298655" y="1021326"/>
                  <a:pt x="597310" y="2042652"/>
                  <a:pt x="1224116" y="2625213"/>
                </a:cubicBezTo>
                <a:cubicBezTo>
                  <a:pt x="1850922" y="3207774"/>
                  <a:pt x="2805880" y="3351571"/>
                  <a:pt x="3760838" y="349536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EA7989C9-40ED-494F-8164-7F2112C94119}"/>
              </a:ext>
            </a:extLst>
          </p:cNvPr>
          <p:cNvSpPr txBox="1"/>
          <p:nvPr/>
        </p:nvSpPr>
        <p:spPr>
          <a:xfrm>
            <a:off x="6244491" y="2022808"/>
            <a:ext cx="284804" cy="307581"/>
          </a:xfrm>
          <a:prstGeom prst="rect">
            <a:avLst/>
          </a:prstGeom>
          <a:noFill/>
        </p:spPr>
        <p:txBody>
          <a:bodyPr wrap="none" rtlCol="0">
            <a:spAutoFit/>
          </a:bodyPr>
          <a:lstStyle/>
          <a:p>
            <a:r>
              <a:rPr lang="de-DE" dirty="0"/>
              <a:t>I</a:t>
            </a:r>
            <a:r>
              <a:rPr lang="de-DE" baseline="-25000" dirty="0"/>
              <a:t>B</a:t>
            </a:r>
          </a:p>
        </p:txBody>
      </p:sp>
      <p:sp>
        <p:nvSpPr>
          <p:cNvPr id="41" name="Textfeld 40">
            <a:extLst>
              <a:ext uri="{FF2B5EF4-FFF2-40B4-BE49-F238E27FC236}">
                <a16:creationId xmlns:a16="http://schemas.microsoft.com/office/drawing/2014/main" id="{F2641B34-E397-474C-9154-F3ED7E8EFD9A}"/>
              </a:ext>
            </a:extLst>
          </p:cNvPr>
          <p:cNvSpPr txBox="1"/>
          <p:nvPr/>
        </p:nvSpPr>
        <p:spPr>
          <a:xfrm>
            <a:off x="5780299" y="4045444"/>
            <a:ext cx="290410" cy="307581"/>
          </a:xfrm>
          <a:prstGeom prst="rect">
            <a:avLst/>
          </a:prstGeom>
          <a:noFill/>
        </p:spPr>
        <p:txBody>
          <a:bodyPr wrap="none" rtlCol="0">
            <a:spAutoFit/>
          </a:bodyPr>
          <a:lstStyle/>
          <a:p>
            <a:r>
              <a:rPr lang="de-DE" dirty="0"/>
              <a:t>I</a:t>
            </a:r>
            <a:r>
              <a:rPr lang="de-DE" baseline="-25000" dirty="0"/>
              <a:t>A</a:t>
            </a:r>
          </a:p>
        </p:txBody>
      </p:sp>
      <p:cxnSp>
        <p:nvCxnSpPr>
          <p:cNvPr id="43" name="Gerade Verbindung mit Pfeil 42">
            <a:extLst>
              <a:ext uri="{FF2B5EF4-FFF2-40B4-BE49-F238E27FC236}">
                <a16:creationId xmlns:a16="http://schemas.microsoft.com/office/drawing/2014/main" id="{1CF78867-7464-4CF8-9A39-75CCEE050626}"/>
              </a:ext>
            </a:extLst>
          </p:cNvPr>
          <p:cNvCxnSpPr/>
          <p:nvPr/>
        </p:nvCxnSpPr>
        <p:spPr>
          <a:xfrm flipV="1">
            <a:off x="6244491" y="2994912"/>
            <a:ext cx="761242" cy="8383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63CE75A9-EEC1-459D-ABB6-1EAC1D3FC4D6}"/>
              </a:ext>
            </a:extLst>
          </p:cNvPr>
          <p:cNvCxnSpPr>
            <a:cxnSpLocks/>
          </p:cNvCxnSpPr>
          <p:nvPr/>
        </p:nvCxnSpPr>
        <p:spPr>
          <a:xfrm flipH="1">
            <a:off x="4759347" y="2437011"/>
            <a:ext cx="1166156" cy="835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4315E8B1-220C-4713-ADB5-FFC2C1295530}"/>
              </a:ext>
            </a:extLst>
          </p:cNvPr>
          <p:cNvSpPr txBox="1"/>
          <p:nvPr/>
        </p:nvSpPr>
        <p:spPr>
          <a:xfrm>
            <a:off x="3432702" y="3347605"/>
            <a:ext cx="1627369"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B</a:t>
            </a:r>
          </a:p>
        </p:txBody>
      </p:sp>
      <p:sp>
        <p:nvSpPr>
          <p:cNvPr id="47" name="Textfeld 46">
            <a:extLst>
              <a:ext uri="{FF2B5EF4-FFF2-40B4-BE49-F238E27FC236}">
                <a16:creationId xmlns:a16="http://schemas.microsoft.com/office/drawing/2014/main" id="{0D26A887-6386-4903-8D4B-5BCED37E341C}"/>
              </a:ext>
            </a:extLst>
          </p:cNvPr>
          <p:cNvSpPr txBox="1"/>
          <p:nvPr/>
        </p:nvSpPr>
        <p:spPr>
          <a:xfrm>
            <a:off x="6693352" y="2637558"/>
            <a:ext cx="163025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A</a:t>
            </a:r>
          </a:p>
        </p:txBody>
      </p:sp>
      <p:sp>
        <p:nvSpPr>
          <p:cNvPr id="49" name="Textfeld 48">
            <a:extLst>
              <a:ext uri="{FF2B5EF4-FFF2-40B4-BE49-F238E27FC236}">
                <a16:creationId xmlns:a16="http://schemas.microsoft.com/office/drawing/2014/main" id="{ED55FDF9-F124-4820-B22C-A0AE0F99FAA0}"/>
              </a:ext>
            </a:extLst>
          </p:cNvPr>
          <p:cNvSpPr txBox="1"/>
          <p:nvPr/>
        </p:nvSpPr>
        <p:spPr>
          <a:xfrm>
            <a:off x="1726729" y="5992696"/>
            <a:ext cx="8757590"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Innerhalb der Linse können sich beide Konsumenten A und B durch Tausch gegenüber ihren</a:t>
            </a:r>
          </a:p>
          <a:p>
            <a:r>
              <a:rPr lang="de-DE" dirty="0">
                <a:latin typeface="Times New Roman" panose="02020603050405020304" pitchFamily="18" charset="0"/>
                <a:cs typeface="Times New Roman" panose="02020603050405020304" pitchFamily="18" charset="0"/>
              </a:rPr>
              <a:t>Indifferenzkurven I</a:t>
            </a:r>
            <a:r>
              <a:rPr lang="de-DE" baseline="-25000" dirty="0">
                <a:latin typeface="Times New Roman" panose="02020603050405020304" pitchFamily="18" charset="0"/>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und I</a:t>
            </a:r>
            <a:r>
              <a:rPr lang="de-DE" baseline="-25000" dirty="0">
                <a:latin typeface="Times New Roman" panose="02020603050405020304" pitchFamily="18" charset="0"/>
                <a:cs typeface="Times New Roman" panose="02020603050405020304" pitchFamily="18" charset="0"/>
              </a:rPr>
              <a:t>B </a:t>
            </a:r>
            <a:r>
              <a:rPr lang="de-DE" dirty="0">
                <a:latin typeface="Times New Roman" panose="02020603050405020304" pitchFamily="18" charset="0"/>
                <a:cs typeface="Times New Roman" panose="02020603050405020304" pitchFamily="18" charset="0"/>
              </a:rPr>
              <a:t>besser stellen.</a:t>
            </a:r>
          </a:p>
        </p:txBody>
      </p:sp>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30E4B5CA-BBC9-4EF8-AD41-195194E4B9CE}"/>
                  </a:ext>
                </a:extLst>
              </p:cNvPr>
              <p:cNvSpPr/>
              <p:nvPr/>
            </p:nvSpPr>
            <p:spPr>
              <a:xfrm>
                <a:off x="5974705"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2" name="Rechteck 1">
                <a:extLst>
                  <a:ext uri="{FF2B5EF4-FFF2-40B4-BE49-F238E27FC236}">
                    <a16:creationId xmlns:a16="http://schemas.microsoft.com/office/drawing/2014/main" id="{30E4B5CA-BBC9-4EF8-AD41-195194E4B9CE}"/>
                  </a:ext>
                </a:extLst>
              </p:cNvPr>
              <p:cNvSpPr>
                <a:spLocks noRot="1" noChangeAspect="1" noMove="1" noResize="1" noEditPoints="1" noAdjustHandles="1" noChangeArrowheads="1" noChangeShapeType="1" noTextEdit="1"/>
              </p:cNvSpPr>
              <p:nvPr/>
            </p:nvSpPr>
            <p:spPr>
              <a:xfrm>
                <a:off x="5974705" y="5473756"/>
                <a:ext cx="372794" cy="369332"/>
              </a:xfrm>
              <a:prstGeom prst="rect">
                <a:avLst/>
              </a:prstGeom>
              <a:blipFill>
                <a:blip r:embed="rId2"/>
                <a:stretch>
                  <a:fillRect r="-1475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E8DB2EC5-C3A3-4690-A0A1-F66BB6F4248D}"/>
                  </a:ext>
                </a:extLst>
              </p:cNvPr>
              <p:cNvSpPr/>
              <p:nvPr/>
            </p:nvSpPr>
            <p:spPr>
              <a:xfrm>
                <a:off x="1569318"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3" name="Rechteck 2">
                <a:extLst>
                  <a:ext uri="{FF2B5EF4-FFF2-40B4-BE49-F238E27FC236}">
                    <a16:creationId xmlns:a16="http://schemas.microsoft.com/office/drawing/2014/main" id="{E8DB2EC5-C3A3-4690-A0A1-F66BB6F4248D}"/>
                  </a:ext>
                </a:extLst>
              </p:cNvPr>
              <p:cNvSpPr>
                <a:spLocks noRot="1" noChangeAspect="1" noMove="1" noResize="1" noEditPoints="1" noAdjustHandles="1" noChangeArrowheads="1" noChangeShapeType="1" noTextEdit="1"/>
              </p:cNvSpPr>
              <p:nvPr/>
            </p:nvSpPr>
            <p:spPr>
              <a:xfrm>
                <a:off x="1569318" y="2684415"/>
                <a:ext cx="371384" cy="369332"/>
              </a:xfrm>
              <a:prstGeom prst="rect">
                <a:avLst/>
              </a:prstGeom>
              <a:blipFill>
                <a:blip r:embed="rId3"/>
                <a:stretch>
                  <a:fillRect b="-6557"/>
                </a:stretch>
              </a:blipFill>
            </p:spPr>
            <p:txBody>
              <a:bodyPr/>
              <a:lstStyle/>
              <a:p>
                <a:r>
                  <a:rPr lang="de-DE">
                    <a:noFill/>
                  </a:rPr>
                  <a:t> </a:t>
                </a:r>
              </a:p>
            </p:txBody>
          </p:sp>
        </mc:Fallback>
      </mc:AlternateContent>
    </p:spTree>
    <p:extLst>
      <p:ext uri="{BB962C8B-B14F-4D97-AF65-F5344CB8AC3E}">
        <p14:creationId xmlns:p14="http://schemas.microsoft.com/office/powerpoint/2010/main" val="478060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Formale Charakterisierung einer </a:t>
            </a:r>
            <a:r>
              <a:rPr lang="de-DE" sz="2800" dirty="0" err="1">
                <a:latin typeface="Times New Roman" panose="02020603050405020304" pitchFamily="18" charset="0"/>
                <a:cs typeface="Times New Roman" panose="02020603050405020304" pitchFamily="18" charset="0"/>
              </a:rPr>
              <a:t>pareto</a:t>
            </a:r>
            <a:r>
              <a:rPr lang="de-DE" sz="2800" dirty="0">
                <a:latin typeface="Times New Roman" panose="02020603050405020304" pitchFamily="18" charset="0"/>
                <a:cs typeface="Times New Roman" panose="02020603050405020304" pitchFamily="18" charset="0"/>
              </a:rPr>
              <a:t>-effizienten Allokation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524110"/>
                <a:ext cx="12192000" cy="5488357"/>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Gemäß seiner Nutzenfunktion maximiert </a:t>
                </a:r>
                <a:r>
                  <a:rPr lang="de-DE" sz="2200" dirty="0" err="1">
                    <a:latin typeface="Times New Roman" panose="02020603050405020304" pitchFamily="18" charset="0"/>
                    <a:cs typeface="Times New Roman" panose="02020603050405020304" pitchFamily="18" charset="0"/>
                  </a:rPr>
                  <a:t>maximiert</a:t>
                </a:r>
                <a:r>
                  <a:rPr lang="de-DE" sz="2200" dirty="0">
                    <a:latin typeface="Times New Roman" panose="02020603050405020304" pitchFamily="18" charset="0"/>
                    <a:cs typeface="Times New Roman" panose="02020603050405020304" pitchFamily="18" charset="0"/>
                  </a:rPr>
                  <a:t> Haushalt A seinen Nutzen gegeben den Nutzen von Haushalt B:</a:t>
                </a:r>
              </a:p>
              <a:p>
                <a:endParaRPr lang="de-DE" sz="2200" dirty="0">
                  <a:latin typeface="Times New Roman" panose="02020603050405020304" pitchFamily="18" charset="0"/>
                  <a:cs typeface="Times New Roman" panose="02020603050405020304" pitchFamily="18" charset="0"/>
                </a:endParaRPr>
              </a:p>
              <a:p>
                <a:pPr algn="ctr"/>
                <a14:m>
                  <m:oMath xmlns:m="http://schemas.openxmlformats.org/officeDocument/2006/math">
                    <m:func>
                      <m:funcPr>
                        <m:ctrlPr>
                          <a:rPr lang="de-DE" sz="2200" i="1">
                            <a:latin typeface="Cambria Math" panose="02040503050406030204" pitchFamily="18" charset="0"/>
                            <a:cs typeface="Times New Roman" panose="02020603050405020304" pitchFamily="18" charset="0"/>
                          </a:rPr>
                        </m:ctrlPr>
                      </m:funcPr>
                      <m:fName>
                        <m:limLow>
                          <m:limLowPr>
                            <m:ctrlPr>
                              <a:rPr lang="de-DE" sz="2200" i="1">
                                <a:latin typeface="Cambria Math" panose="02040503050406030204" pitchFamily="18" charset="0"/>
                                <a:cs typeface="Times New Roman" panose="02020603050405020304" pitchFamily="18" charset="0"/>
                              </a:rPr>
                            </m:ctrlPr>
                          </m:limLowPr>
                          <m:e>
                            <m:r>
                              <m:rPr>
                                <m:sty m:val="p"/>
                              </m:rPr>
                              <a:rPr lang="de-DE" sz="2200">
                                <a:latin typeface="Cambria Math" panose="02040503050406030204" pitchFamily="18" charset="0"/>
                                <a:cs typeface="Times New Roman" panose="02020603050405020304" pitchFamily="18" charset="0"/>
                              </a:rPr>
                              <m:t>max</m:t>
                            </m:r>
                          </m:e>
                          <m:lim>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𝐴</m:t>
                                </m:r>
                              </m:sub>
                            </m:sSub>
                            <m:r>
                              <a:rPr lang="de-DE" sz="2200" i="1">
                                <a:latin typeface="Cambria Math" panose="02040503050406030204" pitchFamily="18" charset="0"/>
                                <a:cs typeface="Times New Roman" panose="020206030504050203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𝐵</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𝐵</m:t>
                                </m:r>
                              </m:sub>
                            </m:sSub>
                          </m:lim>
                        </m:limLow>
                      </m:fName>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𝑢</m:t>
                            </m:r>
                          </m:e>
                          <m:sub>
                            <m:r>
                              <a:rPr lang="de-DE" sz="2200" i="1">
                                <a:latin typeface="Cambria Math" panose="02040503050406030204" pitchFamily="18" charset="0"/>
                                <a:cs typeface="Times New Roman" panose="02020603050405020304" pitchFamily="18" charset="0"/>
                              </a:rPr>
                              <m:t>𝐴</m:t>
                            </m:r>
                          </m:sub>
                        </m:sSub>
                        <m:r>
                          <a:rPr lang="de-DE" sz="2200">
                            <a:latin typeface="Cambria Math" panose="02040503050406030204" pitchFamily="18" charset="0"/>
                            <a:cs typeface="Times New Roman" panose="02020603050405020304" pitchFamily="18" charset="0"/>
                          </a:rPr>
                          <m:t>(</m:t>
                        </m:r>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𝐴</m:t>
                            </m:r>
                          </m:sub>
                        </m:sSub>
                        <m:r>
                          <m:rPr>
                            <m:nor/>
                          </m:rPr>
                          <a:rPr lang="de-DE" sz="2200" dirty="0">
                            <a:latin typeface="Times New Roman" panose="02020603050405020304" pitchFamily="18" charset="0"/>
                            <a:cs typeface="Times New Roman" panose="02020603050405020304" pitchFamily="18" charset="0"/>
                          </a:rPr>
                          <m:t>)</m:t>
                        </m:r>
                      </m:e>
                    </m:func>
                  </m:oMath>
                </a14:m>
                <a:r>
                  <a:rPr lang="de-DE" sz="22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𝑢</m:t>
                        </m:r>
                      </m:e>
                      <m:sub>
                        <m:r>
                          <a:rPr lang="de-DE" sz="2200" i="1">
                            <a:latin typeface="Cambria Math" panose="02040503050406030204" pitchFamily="18" charset="0"/>
                            <a:cs typeface="Times New Roman" panose="02020603050405020304" pitchFamily="18" charset="0"/>
                          </a:rPr>
                          <m:t>𝐵</m:t>
                        </m:r>
                      </m:sub>
                    </m:sSub>
                    <m:d>
                      <m:dPr>
                        <m:ctrlPr>
                          <a:rPr lang="de-DE" sz="2200" i="1">
                            <a:latin typeface="Cambria Math" panose="02040503050406030204" pitchFamily="18" charset="0"/>
                            <a:cs typeface="Times New Roman" panose="02020603050405020304" pitchFamily="18" charset="0"/>
                          </a:rPr>
                        </m:ctrlPr>
                      </m:dPr>
                      <m:e>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𝑥</m:t>
                            </m:r>
                          </m:e>
                          <m:sub>
                            <m:r>
                              <a:rPr lang="de-DE" sz="2200" i="1">
                                <a:latin typeface="Cambria Math" panose="02040503050406030204" pitchFamily="18" charset="0"/>
                                <a:cs typeface="Times New Roman" panose="02020603050405020304" pitchFamily="18" charset="0"/>
                              </a:rPr>
                              <m:t>𝐵</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𝑦</m:t>
                            </m:r>
                          </m:e>
                          <m:sub>
                            <m:r>
                              <a:rPr lang="de-DE" sz="2200" i="1">
                                <a:latin typeface="Cambria Math" panose="02040503050406030204" pitchFamily="18" charset="0"/>
                                <a:cs typeface="Times New Roman" panose="02020603050405020304" pitchFamily="18" charset="0"/>
                              </a:rPr>
                              <m:t>𝐵</m:t>
                            </m:r>
                          </m:sub>
                        </m:sSub>
                      </m:e>
                    </m:d>
                    <m:r>
                      <m:rPr>
                        <m:nor/>
                      </m:rPr>
                      <a:rPr lang="de-DE" sz="2200" dirty="0">
                        <a:latin typeface="Times New Roman" panose="02020603050405020304" pitchFamily="18" charset="0"/>
                        <a:cs typeface="Times New Roman" panose="02020603050405020304" pitchFamily="18" charset="0"/>
                      </a:rPr>
                      <m:t>=</m:t>
                    </m:r>
                    <m:acc>
                      <m:accPr>
                        <m:chr m:val="̅"/>
                        <m:ctrlPr>
                          <a:rPr lang="de-DE" sz="2200" i="1">
                            <a:latin typeface="Cambria Math" panose="02040503050406030204" pitchFamily="18" charset="0"/>
                            <a:cs typeface="Times New Roman" panose="02020603050405020304" pitchFamily="18" charset="0"/>
                          </a:rPr>
                        </m:ctrlPr>
                      </m:accPr>
                      <m:e>
                        <m:r>
                          <a:rPr lang="de-DE" sz="2200" i="1">
                            <a:latin typeface="Cambria Math" panose="02040503050406030204" pitchFamily="18" charset="0"/>
                            <a:cs typeface="Times New Roman" panose="02020603050405020304" pitchFamily="18" charset="0"/>
                          </a:rPr>
                          <m:t>𝑢</m:t>
                        </m:r>
                      </m:e>
                    </m:acc>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Aus den Bedingungen 1. Ordnung folgt:</a:t>
                </a:r>
              </a:p>
              <a:p>
                <a:endParaRPr lang="de-DE" sz="22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𝐺𝑅𝑆</m:t>
                          </m:r>
                        </m:e>
                        <m:sub>
                          <m:r>
                            <a:rPr lang="de-DE" sz="2200" i="1">
                              <a:latin typeface="Cambria Math" panose="02040503050406030204" pitchFamily="18" charset="0"/>
                              <a:cs typeface="Times New Roman" panose="02020603050405020304" pitchFamily="18" charset="0"/>
                            </a:rPr>
                            <m:t>𝐴</m:t>
                          </m:r>
                        </m:sub>
                      </m:sSub>
                      <m:sSub>
                        <m:sSubPr>
                          <m:ctrlPr>
                            <a:rPr lang="de-DE" sz="2200" i="1">
                              <a:latin typeface="Cambria Math" panose="02040503050406030204" pitchFamily="18" charset="0"/>
                              <a:cs typeface="Times New Roman" panose="02020603050405020304" pitchFamily="18" charset="0"/>
                            </a:rPr>
                          </m:ctrlPr>
                        </m:sSubPr>
                        <m:e>
                          <m:r>
                            <a:rPr lang="de-DE" sz="2200" i="1">
                              <a:latin typeface="Cambria Math" panose="02040503050406030204" pitchFamily="18" charset="0"/>
                              <a:cs typeface="Times New Roman" panose="02020603050405020304" pitchFamily="18" charset="0"/>
                            </a:rPr>
                            <m:t>=</m:t>
                          </m:r>
                          <m:r>
                            <a:rPr lang="de-DE" sz="2200" i="1">
                              <a:latin typeface="Cambria Math" panose="02040503050406030204" pitchFamily="18" charset="0"/>
                              <a:cs typeface="Times New Roman" panose="02020603050405020304" pitchFamily="18" charset="0"/>
                            </a:rPr>
                            <m:t>𝐺𝑅𝑆</m:t>
                          </m:r>
                        </m:e>
                        <m:sub>
                          <m:r>
                            <a:rPr lang="de-DE" sz="2200" i="1">
                              <a:latin typeface="Cambria Math" panose="02040503050406030204" pitchFamily="18" charset="0"/>
                              <a:cs typeface="Times New Roman" panose="02020603050405020304" pitchFamily="18" charset="0"/>
                            </a:rPr>
                            <m:t>𝐵</m:t>
                          </m:r>
                        </m:sub>
                      </m:sSub>
                    </m:oMath>
                  </m:oMathPara>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mit der Grenzrate der Substitution (GRS), der Steigung der Indifferenzkurve </a:t>
                </a:r>
              </a:p>
              <a:p>
                <a:endParaRPr lang="de-DE" sz="2200" dirty="0">
                  <a:latin typeface="Times New Roman" panose="02020603050405020304" pitchFamily="18" charset="0"/>
                  <a:cs typeface="Times New Roman" panose="02020603050405020304" pitchFamily="18" charset="0"/>
                </a:endParaRPr>
              </a:p>
              <a:p>
                <a:pPr algn="ctr"/>
                <a:r>
                  <a:rPr lang="de-DE" sz="2200" dirty="0">
                    <a:solidFill>
                      <a:srgbClr val="000000"/>
                    </a:solidFill>
                    <a:latin typeface="Times New Roman" panose="02020603050405020304" pitchFamily="18" charset="0"/>
                    <a:cs typeface="Times New Roman" panose="02020603050405020304" pitchFamily="18" charset="0"/>
                  </a:rPr>
                  <a:t>GRS(</a:t>
                </a:r>
                <a14:m>
                  <m:oMath xmlns:m="http://schemas.openxmlformats.org/officeDocument/2006/math">
                    <m:r>
                      <a:rPr lang="de-DE" sz="2200" b="0" i="1" dirty="0" smtClean="0">
                        <a:solidFill>
                          <a:srgbClr val="000000"/>
                        </a:solidFill>
                        <a:latin typeface="Cambria Math" panose="02040503050406030204" pitchFamily="18" charset="0"/>
                      </a:rPr>
                      <m:t>𝑥</m:t>
                    </m:r>
                    <m:r>
                      <a:rPr lang="de-DE" sz="2200" b="0" i="1" dirty="0" smtClean="0">
                        <a:solidFill>
                          <a:srgbClr val="000000"/>
                        </a:solidFill>
                        <a:latin typeface="Cambria Math" panose="02040503050406030204" pitchFamily="18" charset="0"/>
                      </a:rPr>
                      <m:t>,</m:t>
                    </m:r>
                    <m:r>
                      <a:rPr lang="de-DE" sz="2200" b="0" i="1" dirty="0" smtClean="0">
                        <a:solidFill>
                          <a:srgbClr val="000000"/>
                        </a:solidFill>
                        <a:latin typeface="Cambria Math" panose="02040503050406030204" pitchFamily="18" charset="0"/>
                      </a:rPr>
                      <m:t>𝑦</m:t>
                    </m:r>
                  </m:oMath>
                </a14:m>
                <a:r>
                  <a:rPr lang="de-DE" sz="22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200" i="1">
                            <a:solidFill>
                              <a:srgbClr val="000000"/>
                            </a:solidFill>
                            <a:latin typeface="Cambria Math" panose="02040503050406030204" pitchFamily="18" charset="0"/>
                          </a:rPr>
                        </m:ctrlPr>
                      </m:fPr>
                      <m:num>
                        <m:r>
                          <m:rPr>
                            <m:nor/>
                          </m:rPr>
                          <a:rPr lang="de-DE" sz="2200" dirty="0">
                            <a:solidFill>
                              <a:srgbClr val="000000"/>
                            </a:solidFill>
                            <a:latin typeface="Times New Roman" panose="02020603050405020304" pitchFamily="18" charset="0"/>
                            <a:cs typeface="Times New Roman" panose="02020603050405020304" pitchFamily="18" charset="0"/>
                          </a:rPr>
                          <m:t>d</m:t>
                        </m:r>
                        <m:r>
                          <m:rPr>
                            <m:sty m:val="p"/>
                          </m:rPr>
                          <a:rPr lang="de-DE" sz="2200" b="0" i="0" dirty="0" smtClean="0">
                            <a:solidFill>
                              <a:srgbClr val="000000"/>
                            </a:solidFill>
                            <a:latin typeface="Cambria Math" panose="02040503050406030204" pitchFamily="18" charset="0"/>
                            <a:cs typeface="Times New Roman" panose="02020603050405020304" pitchFamily="18" charset="0"/>
                          </a:rPr>
                          <m:t>y</m:t>
                        </m:r>
                      </m:num>
                      <m:den>
                        <m:r>
                          <m:rPr>
                            <m:nor/>
                          </m:rPr>
                          <a:rPr lang="de-DE" sz="2200" dirty="0">
                            <a:solidFill>
                              <a:srgbClr val="000000"/>
                            </a:solidFill>
                            <a:latin typeface="Times New Roman" panose="02020603050405020304" pitchFamily="18" charset="0"/>
                            <a:cs typeface="Times New Roman" panose="02020603050405020304" pitchFamily="18" charset="0"/>
                          </a:rPr>
                          <m:t>d</m:t>
                        </m:r>
                        <m:r>
                          <a:rPr lang="de-DE" sz="2200" b="0" i="1" dirty="0" smtClean="0">
                            <a:solidFill>
                              <a:srgbClr val="000000"/>
                            </a:solidFill>
                            <a:latin typeface="Cambria Math" panose="02040503050406030204" pitchFamily="18" charset="0"/>
                            <a:cs typeface="Times New Roman" panose="02020603050405020304" pitchFamily="18" charset="0"/>
                          </a:rPr>
                          <m:t>𝑥</m:t>
                        </m:r>
                      </m:den>
                    </m:f>
                    <m:r>
                      <a:rPr lang="de-DE" sz="2200" i="1" baseline="-25000" dirty="0" smtClean="0">
                        <a:solidFill>
                          <a:srgbClr val="000000"/>
                        </a:solidFill>
                        <a:latin typeface="Cambria Math" panose="02040503050406030204" pitchFamily="18" charset="0"/>
                      </a:rPr>
                      <m:t>  </m:t>
                    </m:r>
                  </m:oMath>
                </a14:m>
                <a:r>
                  <a:rPr lang="de-DE" sz="2200" dirty="0">
                    <a:solidFill>
                      <a:srgbClr val="000000"/>
                    </a:solidFill>
                    <a:latin typeface="Times New Roman" panose="02020603050405020304" pitchFamily="18" charset="0"/>
                    <a:cs typeface="Times New Roman" panose="02020603050405020304" pitchFamily="18" charset="0"/>
                  </a:rPr>
                  <a:t>=</a:t>
                </a:r>
                <a:r>
                  <a:rPr lang="de-DE" sz="2200" dirty="0">
                    <a:solidFill>
                      <a:srgbClr val="000000"/>
                    </a:solidFill>
                  </a:rPr>
                  <a:t> </a:t>
                </a:r>
                <a14:m>
                  <m:oMath xmlns:m="http://schemas.openxmlformats.org/officeDocument/2006/math">
                    <m:r>
                      <a:rPr lang="de-DE" sz="2200" i="1">
                        <a:solidFill>
                          <a:srgbClr val="000000"/>
                        </a:solidFill>
                        <a:latin typeface="Cambria Math" panose="02040503050406030204" pitchFamily="18" charset="0"/>
                      </a:rPr>
                      <m:t>−</m:t>
                    </m:r>
                    <m:f>
                      <m:fPr>
                        <m:ctrlPr>
                          <a:rPr lang="de-DE" sz="2200" i="1">
                            <a:solidFill>
                              <a:srgbClr val="000000"/>
                            </a:solidFill>
                            <a:latin typeface="Cambria Math" panose="02040503050406030204" pitchFamily="18" charset="0"/>
                          </a:rPr>
                        </m:ctrlPr>
                      </m:fPr>
                      <m:num>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𝑢</m:t>
                            </m:r>
                          </m:num>
                          <m:den>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𝑥</m:t>
                            </m:r>
                          </m:den>
                        </m:f>
                      </m:num>
                      <m:den>
                        <m:f>
                          <m:fPr>
                            <m:ctrlPr>
                              <a:rPr lang="de-DE" sz="2200" i="1">
                                <a:solidFill>
                                  <a:srgbClr val="000000"/>
                                </a:solidFill>
                                <a:latin typeface="Cambria Math" panose="02040503050406030204" pitchFamily="18" charset="0"/>
                              </a:rPr>
                            </m:ctrlPr>
                          </m:fPr>
                          <m:num>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𝑢</m:t>
                            </m:r>
                          </m:num>
                          <m:den>
                            <m:r>
                              <a:rPr lang="el-GR" sz="2200" i="1">
                                <a:solidFill>
                                  <a:srgbClr val="000000"/>
                                </a:solidFill>
                                <a:latin typeface="Cambria Math" panose="02040503050406030204" pitchFamily="18" charset="0"/>
                                <a:ea typeface="Cambria Math" panose="02040503050406030204" pitchFamily="18" charset="0"/>
                              </a:rPr>
                              <m:t>𝜕</m:t>
                            </m:r>
                            <m:r>
                              <a:rPr lang="de-DE" sz="2200" b="0" i="1" smtClean="0">
                                <a:solidFill>
                                  <a:srgbClr val="000000"/>
                                </a:solidFill>
                                <a:latin typeface="Cambria Math" panose="02040503050406030204" pitchFamily="18" charset="0"/>
                                <a:ea typeface="Cambria Math" panose="02040503050406030204" pitchFamily="18" charset="0"/>
                              </a:rPr>
                              <m:t>𝑦</m:t>
                            </m:r>
                          </m:den>
                        </m:f>
                      </m:den>
                    </m:f>
                    <m:r>
                      <a:rPr lang="de-DE" sz="2200" b="0" i="0" dirty="0" smtClean="0">
                        <a:solidFill>
                          <a:srgbClr val="000000"/>
                        </a:solidFill>
                        <a:latin typeface="Cambria Math" panose="02040503050406030204" pitchFamily="18" charset="0"/>
                      </a:rPr>
                      <m:t>=</m:t>
                    </m:r>
                    <m:r>
                      <a:rPr lang="de-DE" sz="2200" dirty="0">
                        <a:solidFill>
                          <a:srgbClr val="000000"/>
                        </a:solidFill>
                        <a:latin typeface="Cambria Math" panose="02040503050406030204" pitchFamily="18" charset="0"/>
                      </a:rPr>
                      <m:t>−</m:t>
                    </m:r>
                    <m:f>
                      <m:fPr>
                        <m:ctrlPr>
                          <a:rPr lang="de-DE" sz="2200" i="1" dirty="0">
                            <a:solidFill>
                              <a:srgbClr val="000000"/>
                            </a:solidFill>
                            <a:latin typeface="Cambria Math" panose="02040503050406030204" pitchFamily="18" charset="0"/>
                          </a:rPr>
                        </m:ctrlPr>
                      </m:fPr>
                      <m:num>
                        <m:r>
                          <m:rPr>
                            <m:sty m:val="p"/>
                          </m:rPr>
                          <a:rPr lang="de-DE" sz="2200" dirty="0">
                            <a:solidFill>
                              <a:srgbClr val="000000"/>
                            </a:solidFill>
                            <a:latin typeface="Cambria Math" panose="02040503050406030204" pitchFamily="18" charset="0"/>
                          </a:rPr>
                          <m:t>Grenznutzen</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des</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Gutes</m:t>
                        </m:r>
                        <m:r>
                          <a:rPr lang="de-DE" sz="2200" dirty="0">
                            <a:solidFill>
                              <a:srgbClr val="000000"/>
                            </a:solidFill>
                            <a:latin typeface="Cambria Math" panose="02040503050406030204" pitchFamily="18" charset="0"/>
                          </a:rPr>
                          <m:t> 1</m:t>
                        </m:r>
                      </m:num>
                      <m:den>
                        <m:r>
                          <m:rPr>
                            <m:sty m:val="p"/>
                          </m:rPr>
                          <a:rPr lang="de-DE" sz="2200" dirty="0">
                            <a:solidFill>
                              <a:srgbClr val="000000"/>
                            </a:solidFill>
                            <a:latin typeface="Cambria Math" panose="02040503050406030204" pitchFamily="18" charset="0"/>
                          </a:rPr>
                          <m:t>Grenznutzen</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des</m:t>
                        </m:r>
                        <m:r>
                          <a:rPr lang="de-DE" sz="2200" dirty="0">
                            <a:solidFill>
                              <a:srgbClr val="000000"/>
                            </a:solidFill>
                            <a:latin typeface="Cambria Math" panose="02040503050406030204" pitchFamily="18" charset="0"/>
                          </a:rPr>
                          <m:t> </m:t>
                        </m:r>
                        <m:r>
                          <m:rPr>
                            <m:sty m:val="p"/>
                          </m:rPr>
                          <a:rPr lang="de-DE" sz="2200" dirty="0">
                            <a:solidFill>
                              <a:srgbClr val="000000"/>
                            </a:solidFill>
                            <a:latin typeface="Cambria Math" panose="02040503050406030204" pitchFamily="18" charset="0"/>
                          </a:rPr>
                          <m:t>Gutes</m:t>
                        </m:r>
                        <m:r>
                          <a:rPr lang="de-DE" sz="2200" dirty="0">
                            <a:solidFill>
                              <a:srgbClr val="000000"/>
                            </a:solidFill>
                            <a:latin typeface="Cambria Math" panose="02040503050406030204" pitchFamily="18" charset="0"/>
                          </a:rPr>
                          <m:t> 2</m:t>
                        </m:r>
                      </m:den>
                    </m:f>
                  </m:oMath>
                </a14:m>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In diesem fall berühren sich die beiden Indifferenzkurven in der </a:t>
                </a:r>
                <a:r>
                  <a:rPr lang="de-DE" sz="2200" dirty="0" err="1">
                    <a:latin typeface="Times New Roman" panose="02020603050405020304" pitchFamily="18" charset="0"/>
                    <a:cs typeface="Times New Roman" panose="02020603050405020304" pitchFamily="18" charset="0"/>
                  </a:rPr>
                  <a:t>Edgeworthbox</a:t>
                </a:r>
                <a:r>
                  <a:rPr lang="de-DE" sz="2200" dirty="0">
                    <a:latin typeface="Times New Roman" panose="02020603050405020304" pitchFamily="18" charset="0"/>
                    <a:cs typeface="Times New Roman" panose="02020603050405020304" pitchFamily="18" charset="0"/>
                  </a:rPr>
                  <a:t> und keinem der Haushalte ist es möglich sich besser zu stellen, ohne dass der andere Haushalt schlechter gestellt wird 	</a:t>
                </a:r>
              </a:p>
              <a:p>
                <a:pPr algn="ctr"/>
                <a:r>
                  <a:rPr lang="de-DE" sz="2200" b="1" dirty="0">
                    <a:latin typeface="Times New Roman" panose="02020603050405020304" pitchFamily="18" charset="0"/>
                    <a:cs typeface="Times New Roman" panose="02020603050405020304" pitchFamily="18" charset="0"/>
                  </a:rPr>
                  <a:t>→	Pareto-effiziente Allokation</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524110"/>
                <a:ext cx="12192000" cy="5488357"/>
              </a:xfrm>
              <a:prstGeom prst="rect">
                <a:avLst/>
              </a:prstGeom>
              <a:blipFill>
                <a:blip r:embed="rId2"/>
                <a:stretch>
                  <a:fillRect l="-650" t="-778" b="-13111"/>
                </a:stretch>
              </a:blipFill>
            </p:spPr>
            <p:txBody>
              <a:bodyPr/>
              <a:lstStyle/>
              <a:p>
                <a:r>
                  <a:rPr lang="de-DE">
                    <a:noFill/>
                  </a:rPr>
                  <a:t> </a:t>
                </a:r>
              </a:p>
            </p:txBody>
          </p:sp>
        </mc:Fallback>
      </mc:AlternateContent>
    </p:spTree>
    <p:extLst>
      <p:ext uri="{BB962C8B-B14F-4D97-AF65-F5344CB8AC3E}">
        <p14:creationId xmlns:p14="http://schemas.microsoft.com/office/powerpoint/2010/main" val="1238215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BA775A0B-217E-4A3A-AA70-2670C2E96F6D}"/>
              </a:ext>
            </a:extLst>
          </p:cNvPr>
          <p:cNvSpPr/>
          <p:nvPr/>
        </p:nvSpPr>
        <p:spPr>
          <a:xfrm>
            <a:off x="4348976" y="4047893"/>
            <a:ext cx="1616926" cy="90324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Form 16">
            <a:extLst>
              <a:ext uri="{FF2B5EF4-FFF2-40B4-BE49-F238E27FC236}">
                <a16:creationId xmlns:a16="http://schemas.microsoft.com/office/drawing/2014/main" id="{862A0796-A8F8-4969-906E-70D32D6F4200}"/>
              </a:ext>
            </a:extLst>
          </p:cNvPr>
          <p:cNvSpPr/>
          <p:nvPr/>
        </p:nvSpPr>
        <p:spPr>
          <a:xfrm>
            <a:off x="4873083" y="3880624"/>
            <a:ext cx="1115122" cy="702527"/>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28C98ED1-D7C0-4DD9-954A-A96270D05828}"/>
              </a:ext>
            </a:extLst>
          </p:cNvPr>
          <p:cNvSpPr/>
          <p:nvPr/>
        </p:nvSpPr>
        <p:spPr>
          <a:xfrm>
            <a:off x="5728012" y="2048113"/>
            <a:ext cx="1442200" cy="97921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2D11E031-992C-499E-A9C7-A485BD0843B3}"/>
              </a:ext>
            </a:extLst>
          </p:cNvPr>
          <p:cNvSpPr/>
          <p:nvPr/>
        </p:nvSpPr>
        <p:spPr>
          <a:xfrm>
            <a:off x="6252118" y="1659887"/>
            <a:ext cx="1616912" cy="145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D5A8DD2A-C7F2-4BD7-9C14-75F1FB02E774}"/>
              </a:ext>
            </a:extLst>
          </p:cNvPr>
          <p:cNvSpPr txBox="1"/>
          <p:nvPr/>
        </p:nvSpPr>
        <p:spPr>
          <a:xfrm>
            <a:off x="4103885" y="3891776"/>
            <a:ext cx="401208" cy="369332"/>
          </a:xfrm>
          <a:prstGeom prst="rect">
            <a:avLst/>
          </a:prstGeom>
          <a:noFill/>
        </p:spPr>
        <p:txBody>
          <a:bodyPr wrap="square" rtlCol="0">
            <a:spAutoFit/>
          </a:bodyPr>
          <a:lstStyle/>
          <a:p>
            <a:r>
              <a:rPr lang="de-DE" dirty="0"/>
              <a:t>I</a:t>
            </a:r>
            <a:r>
              <a:rPr lang="de-DE" baseline="-25000" dirty="0"/>
              <a:t>B</a:t>
            </a:r>
          </a:p>
        </p:txBody>
      </p:sp>
      <p:sp>
        <p:nvSpPr>
          <p:cNvPr id="23" name="Textfeld 22">
            <a:extLst>
              <a:ext uri="{FF2B5EF4-FFF2-40B4-BE49-F238E27FC236}">
                <a16:creationId xmlns:a16="http://schemas.microsoft.com/office/drawing/2014/main" id="{69ED4A1F-14FC-4997-963F-54A3A3BD0D37}"/>
              </a:ext>
            </a:extLst>
          </p:cNvPr>
          <p:cNvSpPr txBox="1"/>
          <p:nvPr/>
        </p:nvSpPr>
        <p:spPr>
          <a:xfrm>
            <a:off x="5913373" y="4382428"/>
            <a:ext cx="364762" cy="382358"/>
          </a:xfrm>
          <a:prstGeom prst="rect">
            <a:avLst/>
          </a:prstGeom>
          <a:noFill/>
        </p:spPr>
        <p:txBody>
          <a:bodyPr wrap="square" rtlCol="0">
            <a:spAutoFit/>
          </a:bodyPr>
          <a:lstStyle/>
          <a:p>
            <a:r>
              <a:rPr lang="de-DE" dirty="0"/>
              <a:t>I</a:t>
            </a:r>
            <a:r>
              <a:rPr lang="de-DE" baseline="-25000" dirty="0"/>
              <a:t>A</a:t>
            </a:r>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5" name="Textfeld 24">
            <a:extLst>
              <a:ext uri="{FF2B5EF4-FFF2-40B4-BE49-F238E27FC236}">
                <a16:creationId xmlns:a16="http://schemas.microsoft.com/office/drawing/2014/main" id="{EB29D948-0A02-4E48-91AF-468939418B03}"/>
              </a:ext>
            </a:extLst>
          </p:cNvPr>
          <p:cNvSpPr txBox="1"/>
          <p:nvPr/>
        </p:nvSpPr>
        <p:spPr>
          <a:xfrm>
            <a:off x="5557261" y="1932876"/>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p:sp>
        <p:nvSpPr>
          <p:cNvPr id="27" name="Textfeld 26">
            <a:extLst>
              <a:ext uri="{FF2B5EF4-FFF2-40B4-BE49-F238E27FC236}">
                <a16:creationId xmlns:a16="http://schemas.microsoft.com/office/drawing/2014/main" id="{35936E95-74D0-497A-AA0A-1B20EFCD395A}"/>
              </a:ext>
            </a:extLst>
          </p:cNvPr>
          <p:cNvSpPr txBox="1"/>
          <p:nvPr/>
        </p:nvSpPr>
        <p:spPr>
          <a:xfrm>
            <a:off x="7827665" y="2940203"/>
            <a:ext cx="364762" cy="382358"/>
          </a:xfrm>
          <a:prstGeom prst="rect">
            <a:avLst/>
          </a:prstGeom>
          <a:noFill/>
        </p:spPr>
        <p:txBody>
          <a:bodyPr wrap="square" rtlCol="0">
            <a:spAutoFit/>
          </a:bodyPr>
          <a:lstStyle/>
          <a:p>
            <a:r>
              <a:rPr lang="de-DE" dirty="0"/>
              <a:t>I</a:t>
            </a:r>
            <a:r>
              <a:rPr lang="de-DE" baseline="-25000" dirty="0"/>
              <a:t>A</a:t>
            </a:r>
          </a:p>
        </p:txBody>
      </p:sp>
      <p:sp>
        <p:nvSpPr>
          <p:cNvPr id="29" name="Textfeld 28">
            <a:extLst>
              <a:ext uri="{FF2B5EF4-FFF2-40B4-BE49-F238E27FC236}">
                <a16:creationId xmlns:a16="http://schemas.microsoft.com/office/drawing/2014/main" id="{65EED1DB-344B-4B8A-861E-DABAF01A5C34}"/>
              </a:ext>
            </a:extLst>
          </p:cNvPr>
          <p:cNvSpPr txBox="1"/>
          <p:nvPr/>
        </p:nvSpPr>
        <p:spPr>
          <a:xfrm>
            <a:off x="3684019" y="2170932"/>
            <a:ext cx="1572810" cy="369332"/>
          </a:xfrm>
          <a:prstGeom prst="rect">
            <a:avLst/>
          </a:prstGeom>
          <a:noFill/>
        </p:spPr>
        <p:txBody>
          <a:bodyPr wrap="square" rtlCol="0">
            <a:spAutoFit/>
          </a:bodyPr>
          <a:lstStyle/>
          <a:p>
            <a:r>
              <a:rPr lang="de-DE" dirty="0"/>
              <a:t>Kontraktkurve</a:t>
            </a:r>
            <a:endParaRPr lang="de-DE" baseline="-25000" dirty="0"/>
          </a:p>
        </p:txBody>
      </p:sp>
      <p:cxnSp>
        <p:nvCxnSpPr>
          <p:cNvPr id="31" name="Gerade Verbindung mit Pfeil 30">
            <a:extLst>
              <a:ext uri="{FF2B5EF4-FFF2-40B4-BE49-F238E27FC236}">
                <a16:creationId xmlns:a16="http://schemas.microsoft.com/office/drawing/2014/main" id="{2D9F801A-FE4D-4BA2-ADFD-3097A6EE39F5}"/>
              </a:ext>
            </a:extLst>
          </p:cNvPr>
          <p:cNvCxnSpPr>
            <a:cxnSpLocks/>
          </p:cNvCxnSpPr>
          <p:nvPr/>
        </p:nvCxnSpPr>
        <p:spPr>
          <a:xfrm>
            <a:off x="5146573" y="2453975"/>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mc:AlternateContent xmlns:mc="http://schemas.openxmlformats.org/markup-compatibility/2006" xmlns:a14="http://schemas.microsoft.com/office/drawing/2010/main">
        <mc:Choice Requires="a14">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Kontraktkurve</a:t>
                </a:r>
                <a:r>
                  <a:rPr lang="de-DE" sz="2400" dirty="0">
                    <a:latin typeface="Times New Roman" panose="02020603050405020304" pitchFamily="18" charset="0"/>
                    <a:cs typeface="Times New Roman" panose="02020603050405020304" pitchFamily="18" charset="0"/>
                  </a:rPr>
                  <a:t> beschreibt alle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zwei Konsumenten (A,B) bei gegebener Ressourcenbeschränkung und Präferenzen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und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B</a:t>
                </a:r>
                <a:endParaRPr lang="de-DE" sz="2400" dirty="0">
                  <a:latin typeface="Times New Roman" panose="02020603050405020304" pitchFamily="18" charset="0"/>
                  <a:cs typeface="Times New Roman" panose="02020603050405020304" pitchFamily="18" charset="0"/>
                </a:endParaRPr>
              </a:p>
            </p:txBody>
          </p:sp>
        </mc:Choice>
        <mc:Fallback xmlns="">
          <p:sp>
            <p:nvSpPr>
              <p:cNvPr id="63" name="Textfeld 62">
                <a:extLst>
                  <a:ext uri="{FF2B5EF4-FFF2-40B4-BE49-F238E27FC236}">
                    <a16:creationId xmlns:a16="http://schemas.microsoft.com/office/drawing/2014/main" id="{D91AE055-DFD1-4B1E-B986-68FDF06E8C91}"/>
                  </a:ext>
                </a:extLst>
              </p:cNvPr>
              <p:cNvSpPr txBox="1">
                <a:spLocks noRot="1" noChangeAspect="1" noMove="1" noResize="1" noEditPoints="1" noAdjustHandles="1" noChangeArrowheads="1" noChangeShapeType="1" noTextEdit="1"/>
              </p:cNvSpPr>
              <p:nvPr/>
            </p:nvSpPr>
            <p:spPr>
              <a:xfrm>
                <a:off x="11151" y="5765172"/>
                <a:ext cx="12180849" cy="831309"/>
              </a:xfrm>
              <a:prstGeom prst="rect">
                <a:avLst/>
              </a:prstGeom>
              <a:blipFill>
                <a:blip r:embed="rId2"/>
                <a:stretch>
                  <a:fillRect l="-801" t="-5882" b="-16176"/>
                </a:stretch>
              </a:blipFill>
            </p:spPr>
            <p:txBody>
              <a:bodyPr/>
              <a:lstStyle/>
              <a:p>
                <a:r>
                  <a:rPr lang="de-DE">
                    <a:noFill/>
                  </a:rPr>
                  <a:t> </a:t>
                </a:r>
              </a:p>
            </p:txBody>
          </p:sp>
        </mc:Fallback>
      </mc:AlternateContent>
    </p:spTree>
    <p:extLst>
      <p:ext uri="{BB962C8B-B14F-4D97-AF65-F5344CB8AC3E}">
        <p14:creationId xmlns:p14="http://schemas.microsoft.com/office/powerpoint/2010/main" val="140667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58314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Konsumenten (A,B) maximieren bei gegebenen Preisen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oMath>
                </a14:m>
                <a:r>
                  <a:rPr lang="de-DE" sz="2400" dirty="0">
                    <a:latin typeface="Times New Roman" panose="02020603050405020304" pitchFamily="18" charset="0"/>
                    <a:cs typeface="Times New Roman" panose="02020603050405020304" pitchFamily="18" charset="0"/>
                  </a:rPr>
                  <a:t>) und gegebenen Anfangsausstattungen jeweils ihren Nutzen.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kann dabei jeweils als das Budget der Konsumenten (A,B) interpretiert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ergeben sich die Tauschkurven aus den Nachfragenfunktionen</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Unter vollkommener Konkurrenz werden sich die Preise solange ändern, bis Angebot und Nachfrage übereinstimmen.</a:t>
                </a: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583147"/>
                <a:ext cx="12172951" cy="5456861"/>
              </a:xfrm>
              <a:prstGeom prst="rect">
                <a:avLst/>
              </a:prstGeom>
              <a:blipFill>
                <a:blip r:embed="rId2"/>
                <a:stretch>
                  <a:fillRect l="-701" t="-894"/>
                </a:stretch>
              </a:blipFill>
            </p:spPr>
            <p:txBody>
              <a:bodyPr/>
              <a:lstStyle/>
              <a:p>
                <a:r>
                  <a:rPr lang="de-DE">
                    <a:noFill/>
                  </a:rPr>
                  <a:t> </a:t>
                </a:r>
              </a:p>
            </p:txBody>
          </p:sp>
        </mc:Fallback>
      </mc:AlternateContent>
    </p:spTree>
    <p:extLst>
      <p:ext uri="{BB962C8B-B14F-4D97-AF65-F5344CB8AC3E}">
        <p14:creationId xmlns:p14="http://schemas.microsoft.com/office/powerpoint/2010/main" val="3718565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 und Wohlfahrtstheorie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49393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Im Gleichgewicht („Angebot=Nachfrage“) mit den Preisen </a:t>
                </a:r>
                <a14:m>
                  <m:oMath xmlns:m="http://schemas.openxmlformats.org/officeDocument/2006/math">
                    <m:sSubSup>
                      <m:sSubSupPr>
                        <m:ctrlPr>
                          <a:rPr lang="de-DE" sz="240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up>
                        <m:r>
                          <a:rPr lang="de-DE" sz="2400" b="0" i="1" smtClean="0">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gilt dann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Aus der allgemeinen Optimalitätsbedingung der Nutzenmaximierung</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𝐺𝑅𝑆</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𝑦</m:t>
                            </m:r>
                          </m:sub>
                        </m:sSub>
                      </m:den>
                    </m:f>
                  </m:oMath>
                </a14:m>
                <a:r>
                  <a:rPr lang="de-DE" sz="2400" dirty="0">
                    <a:latin typeface="Times New Roman" panose="02020603050405020304" pitchFamily="18" charset="0"/>
                    <a:cs typeface="Times New Roman" panose="02020603050405020304" pitchFamily="18" charset="0"/>
                  </a:rPr>
                  <a:t>	(Steigung der Indifferenzkurve = Steigung der Budgetgeraden)</a:t>
                </a: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Folgt</a:t>
                </a:r>
              </a:p>
              <a:p>
                <a:pPr algn="ctr"/>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lgn="ctr">
                  <a:buAutoNum type="arabicPeriod"/>
                </a:pPr>
                <a:r>
                  <a:rPr lang="de-DE" sz="2400" b="1" u="sng" dirty="0">
                    <a:latin typeface="Times New Roman" panose="02020603050405020304" pitchFamily="18" charset="0"/>
                    <a:cs typeface="Times New Roman" panose="02020603050405020304" pitchFamily="18" charset="0"/>
                  </a:rPr>
                  <a:t>Hauptsatz der Wohlfahrtstheorie</a:t>
                </a:r>
              </a:p>
              <a:p>
                <a:pPr marL="457200" indent="-457200" algn="ctr">
                  <a:buAutoNum type="arabicPeriod"/>
                </a:pP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Jedes Wettbewerbsgleichgewicht ist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p>
              <a:p>
                <a:pPr algn="ct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493939"/>
                <a:ext cx="12172951" cy="5456861"/>
              </a:xfrm>
              <a:prstGeom prst="rect">
                <a:avLst/>
              </a:prstGeom>
              <a:blipFill>
                <a:blip r:embed="rId2"/>
                <a:stretch>
                  <a:fillRect l="-802" t="-894" b="-17654"/>
                </a:stretch>
              </a:blipFill>
            </p:spPr>
            <p:txBody>
              <a:bodyPr/>
              <a:lstStyle/>
              <a:p>
                <a:r>
                  <a:rPr lang="de-DE">
                    <a:noFill/>
                  </a:rPr>
                  <a:t> </a:t>
                </a:r>
              </a:p>
            </p:txBody>
          </p:sp>
        </mc:Fallback>
      </mc:AlternateContent>
    </p:spTree>
    <p:extLst>
      <p:ext uri="{BB962C8B-B14F-4D97-AF65-F5344CB8AC3E}">
        <p14:creationId xmlns:p14="http://schemas.microsoft.com/office/powerpoint/2010/main" val="1478569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65EED1DB-344B-4B8A-861E-DABAF01A5C34}"/>
                  </a:ext>
                </a:extLst>
              </p:cNvPr>
              <p:cNvSpPr txBox="1"/>
              <p:nvPr/>
            </p:nvSpPr>
            <p:spPr>
              <a:xfrm>
                <a:off x="3073907" y="2442334"/>
                <a:ext cx="2316412" cy="733727"/>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Steigung </a:t>
                </a:r>
                <a14:m>
                  <m:oMath xmlns:m="http://schemas.openxmlformats.org/officeDocument/2006/math">
                    <m:r>
                      <a:rPr lang="de-DE" sz="2400" b="0" i="0"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oMath>
                </a14:m>
                <a:r>
                  <a:rPr lang="de-DE" sz="2400" dirty="0"/>
                  <a:t> </a:t>
                </a:r>
                <a:endParaRPr lang="de-DE" sz="2400" baseline="-25000" dirty="0"/>
              </a:p>
            </p:txBody>
          </p:sp>
        </mc:Choice>
        <mc:Fallback xmlns="">
          <p:sp>
            <p:nvSpPr>
              <p:cNvPr id="29" name="Textfeld 28">
                <a:extLst>
                  <a:ext uri="{FF2B5EF4-FFF2-40B4-BE49-F238E27FC236}">
                    <a16:creationId xmlns:a16="http://schemas.microsoft.com/office/drawing/2014/main" id="{65EED1DB-344B-4B8A-861E-DABAF01A5C34}"/>
                  </a:ext>
                </a:extLst>
              </p:cNvPr>
              <p:cNvSpPr txBox="1">
                <a:spLocks noRot="1" noChangeAspect="1" noMove="1" noResize="1" noEditPoints="1" noAdjustHandles="1" noChangeArrowheads="1" noChangeShapeType="1" noTextEdit="1"/>
              </p:cNvSpPr>
              <p:nvPr/>
            </p:nvSpPr>
            <p:spPr>
              <a:xfrm>
                <a:off x="3073907" y="2442334"/>
                <a:ext cx="2316412" cy="733727"/>
              </a:xfrm>
              <a:prstGeom prst="rect">
                <a:avLst/>
              </a:prstGeom>
              <a:blipFill>
                <a:blip r:embed="rId2"/>
                <a:stretch>
                  <a:fillRect l="-3947"/>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cxnSp>
        <p:nvCxnSpPr>
          <p:cNvPr id="32" name="Gerader Verbinder 31">
            <a:extLst>
              <a:ext uri="{FF2B5EF4-FFF2-40B4-BE49-F238E27FC236}">
                <a16:creationId xmlns:a16="http://schemas.microsoft.com/office/drawing/2014/main" id="{A2DA1536-4A10-4033-A579-EB1DDB94B9DA}"/>
              </a:ext>
            </a:extLst>
          </p:cNvPr>
          <p:cNvCxnSpPr>
            <a:cxnSpLocks/>
          </p:cNvCxnSpPr>
          <p:nvPr/>
        </p:nvCxnSpPr>
        <p:spPr>
          <a:xfrm>
            <a:off x="442703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feld 33">
            <a:extLst>
              <a:ext uri="{FF2B5EF4-FFF2-40B4-BE49-F238E27FC236}">
                <a16:creationId xmlns:a16="http://schemas.microsoft.com/office/drawing/2014/main" id="{35B31082-BE7B-4268-BFD4-CFCDBEB1FC28}"/>
              </a:ext>
            </a:extLst>
          </p:cNvPr>
          <p:cNvSpPr txBox="1"/>
          <p:nvPr/>
        </p:nvSpPr>
        <p:spPr>
          <a:xfrm>
            <a:off x="5631368" y="3178093"/>
            <a:ext cx="279896" cy="1011944"/>
          </a:xfrm>
          <a:prstGeom prst="rect">
            <a:avLst/>
          </a:prstGeom>
          <a:noFill/>
        </p:spPr>
        <p:txBody>
          <a:bodyPr wrap="square" rtlCol="0">
            <a:spAutoFit/>
          </a:bodyPr>
          <a:lstStyle/>
          <a:p>
            <a:r>
              <a:rPr lang="de-DE" sz="6000" dirty="0"/>
              <a:t>.</a:t>
            </a:r>
          </a:p>
        </p:txBody>
      </p:sp>
      <p:sp>
        <p:nvSpPr>
          <p:cNvPr id="37" name="Textfeld 36">
            <a:extLst>
              <a:ext uri="{FF2B5EF4-FFF2-40B4-BE49-F238E27FC236}">
                <a16:creationId xmlns:a16="http://schemas.microsoft.com/office/drawing/2014/main" id="{A198B100-FC6A-4E46-96C8-9451C69CA7D9}"/>
              </a:ext>
            </a:extLst>
          </p:cNvPr>
          <p:cNvSpPr txBox="1"/>
          <p:nvPr/>
        </p:nvSpPr>
        <p:spPr>
          <a:xfrm>
            <a:off x="5951030" y="3534853"/>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Wettbewerbsgleichgewicht</a:t>
            </a:r>
            <a:endParaRPr lang="de-DE" sz="2400" baseline="-25000" dirty="0">
              <a:latin typeface="Times New Roman" panose="02020603050405020304" pitchFamily="18" charset="0"/>
              <a:cs typeface="Times New Roman" panose="02020603050405020304" pitchFamily="18" charset="0"/>
            </a:endParaRPr>
          </a:p>
        </p:txBody>
      </p:sp>
      <p:sp>
        <p:nvSpPr>
          <p:cNvPr id="38" name="Textfeld 37">
            <a:extLst>
              <a:ext uri="{FF2B5EF4-FFF2-40B4-BE49-F238E27FC236}">
                <a16:creationId xmlns:a16="http://schemas.microsoft.com/office/drawing/2014/main" id="{E00FDCD9-5E10-468A-B2EB-46118EF94831}"/>
              </a:ext>
            </a:extLst>
          </p:cNvPr>
          <p:cNvSpPr txBox="1"/>
          <p:nvPr/>
        </p:nvSpPr>
        <p:spPr>
          <a:xfrm>
            <a:off x="5307976" y="3691055"/>
            <a:ext cx="430261" cy="467349"/>
          </a:xfrm>
          <a:prstGeom prst="rect">
            <a:avLst/>
          </a:prstGeom>
          <a:noFill/>
        </p:spPr>
        <p:txBody>
          <a:bodyPr wrap="square" rtlCol="0">
            <a:spAutoFit/>
          </a:bodyPr>
          <a:lstStyle/>
          <a:p>
            <a:r>
              <a:rPr lang="de-DE" sz="2400" dirty="0"/>
              <a:t>M</a:t>
            </a:r>
            <a:endParaRPr lang="de-DE" sz="2400" baseline="-25000" dirty="0"/>
          </a:p>
        </p:txBody>
      </p:sp>
      <p:sp>
        <p:nvSpPr>
          <p:cNvPr id="25" name="Textfeld 24">
            <a:extLst>
              <a:ext uri="{FF2B5EF4-FFF2-40B4-BE49-F238E27FC236}">
                <a16:creationId xmlns:a16="http://schemas.microsoft.com/office/drawing/2014/main" id="{5538ACCE-190D-49E9-931A-CDB154A2DBAF}"/>
              </a:ext>
            </a:extLst>
          </p:cNvPr>
          <p:cNvSpPr txBox="1"/>
          <p:nvPr/>
        </p:nvSpPr>
        <p:spPr>
          <a:xfrm>
            <a:off x="6698171"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6864752"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1619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2. Hauptsatz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Achtung</a:t>
            </a:r>
            <a:r>
              <a:rPr lang="de-DE" sz="2400" dirty="0">
                <a:latin typeface="Times New Roman" panose="02020603050405020304" pitchFamily="18" charset="0"/>
                <a:cs typeface="Times New Roman" panose="02020603050405020304" pitchFamily="18" charset="0"/>
              </a:rPr>
              <a:t>: Der Punkt M ist nur </a:t>
            </a:r>
            <a:r>
              <a:rPr lang="de-DE" sz="2400" u="sng" dirty="0">
                <a:latin typeface="Times New Roman" panose="02020603050405020304" pitchFamily="18" charset="0"/>
                <a:cs typeface="Times New Roman" panose="02020603050405020304" pitchFamily="18" charset="0"/>
              </a:rPr>
              <a:t>ein</a:t>
            </a:r>
            <a:r>
              <a:rPr lang="de-DE" sz="2400" dirty="0">
                <a:latin typeface="Times New Roman" panose="02020603050405020304" pitchFamily="18" charset="0"/>
                <a:cs typeface="Times New Roman" panose="02020603050405020304" pitchFamily="18" charset="0"/>
              </a:rPr>
              <a:t> mögliches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-effizientes Wettbewerbsgleichgewicht, welches ausgehend von den Anfangsausstattungen erreicht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ob auch andere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Wettbewerbsgleichgewichte auf der Kontraktkurve erreicht werden können?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lgn="ctr">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Allgemein folgt:</a:t>
            </a:r>
          </a:p>
          <a:p>
            <a:endParaRPr lang="de-DE" sz="2400"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2. Hauptsatz der Wohlfahrtstheorie</a:t>
            </a:r>
          </a:p>
          <a:p>
            <a:pPr algn="ct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-effiziente Allokation kann durch eine bestimmte Wahl der Anfangsausstattungen erreicht werden, unter der Voraussetzung,</a:t>
            </a:r>
          </a:p>
          <a:p>
            <a:pPr algn="ctr"/>
            <a:r>
              <a:rPr lang="de-DE" sz="2400" b="1" dirty="0">
                <a:latin typeface="Times New Roman" panose="02020603050405020304" pitchFamily="18" charset="0"/>
                <a:cs typeface="Times New Roman" panose="02020603050405020304" pitchFamily="18" charset="0"/>
              </a:rPr>
              <a:t>dass alle Konsumenten konvexe Präferenzen haben.</a:t>
            </a:r>
          </a:p>
        </p:txBody>
      </p:sp>
    </p:spTree>
    <p:extLst>
      <p:ext uri="{BB962C8B-B14F-4D97-AF65-F5344CB8AC3E}">
        <p14:creationId xmlns:p14="http://schemas.microsoft.com/office/powerpoint/2010/main" val="229990894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1930</Words>
  <Application>Microsoft Office PowerPoint</Application>
  <PresentationFormat>Breitbild</PresentationFormat>
  <Paragraphs>267</Paragraphs>
  <Slides>22</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22</vt:i4>
      </vt:variant>
    </vt:vector>
  </HeadingPairs>
  <TitlesOfParts>
    <vt:vector size="30" baseType="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452</cp:revision>
  <cp:lastPrinted>2022-03-02T23:29:14Z</cp:lastPrinted>
  <dcterms:created xsi:type="dcterms:W3CDTF">2019-02-11T10:45:01Z</dcterms:created>
  <dcterms:modified xsi:type="dcterms:W3CDTF">2022-03-14T20:52:38Z</dcterms:modified>
</cp:coreProperties>
</file>