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43" r:id="rId2"/>
    <p:sldId id="651" r:id="rId3"/>
    <p:sldId id="652" r:id="rId4"/>
    <p:sldId id="653" r:id="rId5"/>
    <p:sldId id="1386" r:id="rId6"/>
    <p:sldId id="1388" r:id="rId7"/>
    <p:sldId id="644" r:id="rId8"/>
    <p:sldId id="1389" r:id="rId9"/>
    <p:sldId id="1390" r:id="rId10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Gordon_tullock.jpg" TargetMode="External"/><Relationship Id="rId3" Type="http://schemas.openxmlformats.org/officeDocument/2006/relationships/hyperlink" Target="http://atlasnetwork.org/" TargetMode="External"/><Relationship Id="rId7" Type="http://schemas.openxmlformats.org/officeDocument/2006/relationships/hyperlink" Target="https://en.wikipedia.org/wiki/User:Joshuapaquin" TargetMode="External"/><Relationship Id="rId2" Type="http://schemas.openxmlformats.org/officeDocument/2006/relationships/hyperlink" Target="https://www.flickr.com/people/atlasnetwor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creativecommons.org/licenses/by-sa/3.0/legalcode" TargetMode="External"/><Relationship Id="rId4" Type="http://schemas.openxmlformats.org/officeDocument/2006/relationships/hyperlink" Target="https://commons.wikimedia.org/wiki/File:James_Buchanan_by_Atlas_network.jpg" TargetMode="External"/><Relationship Id="rId9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Gordon_tullock.jpg" TargetMode="External"/><Relationship Id="rId2" Type="http://schemas.openxmlformats.org/officeDocument/2006/relationships/hyperlink" Target="https://en.wikipedia.org/wiki/User:Joshuapaqui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hyperlink" Target="https://creativecommons.org/licenses/by-sa/3.0/legalcode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User:Elya" TargetMode="External"/><Relationship Id="rId3" Type="http://schemas.openxmlformats.org/officeDocument/2006/relationships/hyperlink" Target="https://commons.wikimedia.org/wiki/File:Reinhard_Selten2.jpg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commons.wikimedia.org/wiki/User:Tohm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10" Type="http://schemas.openxmlformats.org/officeDocument/2006/relationships/hyperlink" Target="https://creativecommons.org/licenses/by-sa/3.0/legalcode" TargetMode="External"/><Relationship Id="rId4" Type="http://schemas.openxmlformats.org/officeDocument/2006/relationships/hyperlink" Target="https://creativecommons.org/licenses/by-sa/4.0/legalcode" TargetMode="External"/><Relationship Id="rId9" Type="http://schemas.openxmlformats.org/officeDocument/2006/relationships/hyperlink" Target="https://commons.wikimedia.org/wiki/File:John_f_nash_20061102_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565809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betrachte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und B,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tauschen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neoklassische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Annahmen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Präferenzen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Tausch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schlechter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falls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Anfangsausstattung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pareto-effizient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war)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häufig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Anreiz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betrügen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betrachte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folgende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Auszahlungsmatrix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Untersuchen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Situation auf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Situation?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759577"/>
              </p:ext>
            </p:extLst>
          </p:nvPr>
        </p:nvGraphicFramePr>
        <p:xfrm>
          <a:off x="1589548" y="3675378"/>
          <a:ext cx="8128000" cy="2010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23069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5379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62565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42254717"/>
                    </a:ext>
                  </a:extLst>
                </a:gridCol>
              </a:tblGrid>
              <a:tr h="502531">
                <a:tc rowSpan="2" gridSpan="2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46840"/>
                  </a:ext>
                </a:extLst>
              </a:tr>
              <a:tr h="502531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betrügen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nicht betrügen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757195"/>
                  </a:ext>
                </a:extLst>
              </a:tr>
              <a:tr h="502531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betrügen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(14,14)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(24,10)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82053"/>
                  </a:ext>
                </a:extLst>
              </a:tr>
              <a:tr h="50253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nicht betrügen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(12,18)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(20,15)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02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06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403652"/>
            <a:ext cx="12172951" cy="62865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Regeln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(14,14)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betrügen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Anarchie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Kommunikation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gleichzeitig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betrügen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(20&gt;14,15&gt;14)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Übergang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Anarchie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Regeln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Staatswesen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Kollektive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Entscheidungsregeln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grundsätzlich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Güter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8900" lvl="5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ergibt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Free-rider-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Problematik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8900" lvl="5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86100" lvl="6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letztlich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Anarchie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6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6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Aktuelles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Beispiel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6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Protektionismus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Freihandel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86100" lvl="6" indent="-342900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0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634179"/>
            <a:ext cx="12172951" cy="60559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Nicht immer muss es ein eindeutiges Gleichgewicht geben, bzw. die Möglichkeit zu einem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-besseren Zustand.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betrachte folgende Situation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Untersuchen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Situation auf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Gleichgewichte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solche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Situation?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914022"/>
              </p:ext>
            </p:extLst>
          </p:nvPr>
        </p:nvGraphicFramePr>
        <p:xfrm>
          <a:off x="1759155" y="2657104"/>
          <a:ext cx="8128000" cy="2010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023069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905379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7625659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42254717"/>
                    </a:ext>
                  </a:extLst>
                </a:gridCol>
              </a:tblGrid>
              <a:tr h="502531">
                <a:tc rowSpan="2" gridSpan="2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046840"/>
                  </a:ext>
                </a:extLst>
              </a:tr>
              <a:tr h="502531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ausweichen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nicht ausweichen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757195"/>
                  </a:ext>
                </a:extLst>
              </a:tr>
              <a:tr h="502531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ausweichen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(2,2)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(0,10)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3082053"/>
                  </a:ext>
                </a:extLst>
              </a:tr>
              <a:tr h="50253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nicht ausweichen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(10,0)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(-10,-10)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902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2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Warum kommt es zu kollektiven Entscheidungen und Staatenbildung?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619431"/>
            <a:ext cx="12172951" cy="60559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Gegeben die Entscheidung des anderen ergeben sich (10,0) und (0,10) als Gleichgewichte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Instabile Situation! Es bedarf Regeln, um ein eindeutiges Ergebnis zu erhalten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8900" lvl="5" indent="-342900">
              <a:buFont typeface="Arial" panose="020B0604020202020204" pitchFamily="34" charset="0"/>
              <a:buChar char="•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z.B. Verkehrsregeln „Rechts-vor-Links“ oder „Rechtsverkehr“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In dieser Situation existiert ein „first-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-advantage“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28900" lvl="5" indent="-342900">
              <a:buFont typeface="Wingdings" panose="05000000000000000000" pitchFamily="2" charset="2"/>
              <a:buChar char="Ø"/>
            </a:pP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Macht A direkt glaubhaft nicht auszuweichen,</a:t>
            </a:r>
          </a:p>
          <a:p>
            <a:pPr lvl="5"/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ist ausweichen die beste Antwort von B</a:t>
            </a:r>
          </a:p>
          <a:p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Beispiele:</a:t>
            </a:r>
          </a:p>
          <a:p>
            <a:pPr algn="ctr"/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Handelskonflikt:	USA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China</a:t>
            </a:r>
          </a:p>
          <a:p>
            <a:pPr algn="ctr"/>
            <a:endParaRPr lang="de-DE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EU-Austritt:		EU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 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8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Ausgangskonflikt in der Ukraine</a:t>
            </a: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Separatisten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Ukrainische Regierung</a:t>
            </a:r>
          </a:p>
        </p:txBody>
      </p:sp>
    </p:spTree>
    <p:extLst>
      <p:ext uri="{BB962C8B-B14F-4D97-AF65-F5344CB8AC3E}">
        <p14:creationId xmlns:p14="http://schemas.microsoft.com/office/powerpoint/2010/main" val="215493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22883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Folgekonflikt</a:t>
            </a: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Nato</a:t>
            </a:r>
          </a:p>
        </p:txBody>
      </p:sp>
    </p:spTree>
    <p:extLst>
      <p:ext uri="{BB962C8B-B14F-4D97-AF65-F5344CB8AC3E}">
        <p14:creationId xmlns:p14="http://schemas.microsoft.com/office/powerpoint/2010/main" val="100797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" y="22883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Buchanan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 – 2013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Nobelpreis (1986)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-1" y="6242943"/>
            <a:ext cx="12172951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Buchanan, James M. and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Tullock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Gordon (1962)The Calculus of Consent – Logical Foundations of Constitutional Democracy, Ann Arbor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6000750" y="22883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Gordon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Tullock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1922 - 2014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D56E94-5D5A-4674-911F-A364C2C5FC06}"/>
              </a:ext>
            </a:extLst>
          </p:cNvPr>
          <p:cNvSpPr txBox="1"/>
          <p:nvPr/>
        </p:nvSpPr>
        <p:spPr>
          <a:xfrm>
            <a:off x="4606771" y="457548"/>
            <a:ext cx="3308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Public Choice Theory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A938BDC-8C48-45FF-A4F7-EF38393512DE}"/>
              </a:ext>
            </a:extLst>
          </p:cNvPr>
          <p:cNvSpPr txBox="1"/>
          <p:nvPr/>
        </p:nvSpPr>
        <p:spPr>
          <a:xfrm>
            <a:off x="1459395" y="5329465"/>
            <a:ext cx="3470413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u="sng" dirty="0">
                <a:hlinkClick r:id="rId2"/>
              </a:rPr>
              <a:t>Atlas Network</a:t>
            </a:r>
            <a:r>
              <a:rPr lang="en-US" sz="800" dirty="0"/>
              <a:t> </a:t>
            </a:r>
            <a:r>
              <a:rPr lang="en-US" sz="800" u="sng" dirty="0">
                <a:hlinkClick r:id="rId3"/>
              </a:rPr>
              <a:t>Official website</a:t>
            </a:r>
            <a:r>
              <a:rPr lang="en-US" sz="800" dirty="0"/>
              <a:t>, </a:t>
            </a:r>
            <a:r>
              <a:rPr lang="en-US" sz="800" u="sng" dirty="0">
                <a:hlinkClick r:id="rId4"/>
              </a:rPr>
              <a:t>James Buchanan by Atlas network</a:t>
            </a:r>
            <a:r>
              <a:rPr lang="en-US" sz="800" dirty="0"/>
              <a:t>, </a:t>
            </a:r>
            <a:r>
              <a:rPr lang="en-US" sz="800" u="sng" dirty="0">
                <a:hlinkClick r:id="rId5"/>
              </a:rPr>
              <a:t>CC BY-SA 3.0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upload.wikimedia.org/wikipedia/commons/thumb/1/11/James_Buchanan_by_Atlas_network.jpg/225px-James_Buchanan_by_Atlas_network.jpg">
            <a:extLst>
              <a:ext uri="{FF2B5EF4-FFF2-40B4-BE49-F238E27FC236}">
                <a16:creationId xmlns:a16="http://schemas.microsoft.com/office/drawing/2014/main" id="{58668B94-888E-48A9-A961-CBE9C4FB4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073" y="2329779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72FCE64-4017-4ADF-99CE-1A8DE7E0D542}"/>
              </a:ext>
            </a:extLst>
          </p:cNvPr>
          <p:cNvSpPr txBox="1"/>
          <p:nvPr/>
        </p:nvSpPr>
        <p:spPr>
          <a:xfrm>
            <a:off x="8088795" y="5126674"/>
            <a:ext cx="2098193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u="sng" dirty="0">
                <a:hlinkClick r:id="rId7"/>
              </a:rPr>
              <a:t>Joshua Paquin</a:t>
            </a:r>
            <a:r>
              <a:rPr lang="en-US" sz="800" dirty="0"/>
              <a:t>, </a:t>
            </a:r>
            <a:r>
              <a:rPr lang="en-US" sz="800" u="sng" dirty="0">
                <a:hlinkClick r:id="rId8"/>
              </a:rPr>
              <a:t>Gordon </a:t>
            </a:r>
            <a:r>
              <a:rPr lang="en-US" sz="800" u="sng" dirty="0" err="1">
                <a:hlinkClick r:id="rId8"/>
              </a:rPr>
              <a:t>tullock</a:t>
            </a:r>
            <a:r>
              <a:rPr lang="en-US" sz="800" dirty="0"/>
              <a:t>, </a:t>
            </a:r>
            <a:r>
              <a:rPr lang="en-US" sz="800" u="sng" dirty="0">
                <a:hlinkClick r:id="rId5"/>
              </a:rPr>
              <a:t>CC BY-SA 3.0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https://upload.wikimedia.org/wikipedia/commons/thumb/c/c0/Gordon_tullock.jpg/213px-Gordon_tullock.jpg">
            <a:extLst>
              <a:ext uri="{FF2B5EF4-FFF2-40B4-BE49-F238E27FC236}">
                <a16:creationId xmlns:a16="http://schemas.microsoft.com/office/drawing/2014/main" id="{0A380ED4-CFB1-491D-8E3F-75A7BE58E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2139398"/>
            <a:ext cx="20288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944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" y="22883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von Neumann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1903 – 1957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2898913" y="6413356"/>
            <a:ext cx="6546575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Games and Economic Behavior (1944) Princeton University Press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6000750" y="22883"/>
            <a:ext cx="6172200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Oskar Morgenstern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1902 - 1977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D56E94-5D5A-4674-911F-A364C2C5FC06}"/>
              </a:ext>
            </a:extLst>
          </p:cNvPr>
          <p:cNvSpPr txBox="1"/>
          <p:nvPr/>
        </p:nvSpPr>
        <p:spPr>
          <a:xfrm>
            <a:off x="4606771" y="457548"/>
            <a:ext cx="219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Game Theory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0A15CE7-AAC2-488C-94BA-543FFD736540}"/>
              </a:ext>
            </a:extLst>
          </p:cNvPr>
          <p:cNvSpPr txBox="1"/>
          <p:nvPr/>
        </p:nvSpPr>
        <p:spPr>
          <a:xfrm>
            <a:off x="7774057" y="4513911"/>
            <a:ext cx="2797036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u="sng" dirty="0">
                <a:hlinkClick r:id="rId2"/>
              </a:rPr>
              <a:t>Joshua Paquin</a:t>
            </a:r>
            <a:r>
              <a:rPr lang="en-US" sz="800" dirty="0"/>
              <a:t>, </a:t>
            </a:r>
            <a:r>
              <a:rPr lang="en-US" sz="800" u="sng" dirty="0">
                <a:hlinkClick r:id="rId3"/>
              </a:rPr>
              <a:t>Gordon </a:t>
            </a:r>
            <a:r>
              <a:rPr lang="en-US" sz="800" u="sng" dirty="0" err="1">
                <a:hlinkClick r:id="rId3"/>
              </a:rPr>
              <a:t>tullock</a:t>
            </a:r>
            <a:r>
              <a:rPr lang="en-US" sz="800" dirty="0"/>
              <a:t>, </a:t>
            </a:r>
            <a:r>
              <a:rPr lang="en-US" sz="800" u="sng" dirty="0">
                <a:hlinkClick r:id="rId4"/>
              </a:rPr>
              <a:t>CC BY-SA 3.0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s://upload.wikimedia.org/wikipedia/commons/thumb/5/5e/JohnvonNeumann-LosAlamos.gif/230px-JohnvonNeumann-LosAlamos.gif">
            <a:extLst>
              <a:ext uri="{FF2B5EF4-FFF2-40B4-BE49-F238E27FC236}">
                <a16:creationId xmlns:a16="http://schemas.microsoft.com/office/drawing/2014/main" id="{3303FE43-85E2-4D1B-B717-7CCAA2D84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1757468"/>
            <a:ext cx="2190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oskar-morgenstern-medaille.univie.ac.at/fileadmin/_processed_/csm_oskar-morgenstern-1_0df25a275c.jpg">
            <a:extLst>
              <a:ext uri="{FF2B5EF4-FFF2-40B4-BE49-F238E27FC236}">
                <a16:creationId xmlns:a16="http://schemas.microsoft.com/office/drawing/2014/main" id="{8780E94F-5781-4ECC-A8A7-1C1EA21F9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829" y="1757468"/>
            <a:ext cx="2609865" cy="2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7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0" y="692118"/>
            <a:ext cx="4292048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Reinhard Selten	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 – 2016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7787377" y="692118"/>
            <a:ext cx="4292048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Harsanyi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1920 - 2000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6D56E94-5D5A-4674-911F-A364C2C5FC06}"/>
              </a:ext>
            </a:extLst>
          </p:cNvPr>
          <p:cNvSpPr txBox="1"/>
          <p:nvPr/>
        </p:nvSpPr>
        <p:spPr>
          <a:xfrm>
            <a:off x="3711789" y="92367"/>
            <a:ext cx="4768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Spieltheorie – Nobelpreis 1994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0A15CE7-AAC2-488C-94BA-543FFD736540}"/>
              </a:ext>
            </a:extLst>
          </p:cNvPr>
          <p:cNvSpPr txBox="1"/>
          <p:nvPr/>
        </p:nvSpPr>
        <p:spPr>
          <a:xfrm>
            <a:off x="1160379" y="5131370"/>
            <a:ext cx="2797036" cy="4055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800" u="sng" dirty="0" err="1">
                <a:hlinkClick r:id="rId2"/>
              </a:rPr>
              <a:t>Tohma</a:t>
            </a:r>
            <a:r>
              <a:rPr lang="de-DE" sz="800" dirty="0"/>
              <a:t>, </a:t>
            </a:r>
            <a:r>
              <a:rPr lang="de-DE" sz="800" u="sng" dirty="0">
                <a:hlinkClick r:id="rId3"/>
              </a:rPr>
              <a:t>Reinhard Selten2</a:t>
            </a:r>
            <a:r>
              <a:rPr lang="de-DE" sz="800" dirty="0"/>
              <a:t>, </a:t>
            </a:r>
            <a:r>
              <a:rPr lang="de-DE" sz="800" u="sng" dirty="0">
                <a:hlinkClick r:id="rId4"/>
              </a:rPr>
              <a:t>CC BY-SA 4.0</a:t>
            </a:r>
            <a:endParaRPr lang="de-D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upload.wikimedia.org/wikipedia/commons/thumb/0/05/Reinhard_Selten2.jpg/220px-Reinhard_Selten2.jpg">
            <a:extLst>
              <a:ext uri="{FF2B5EF4-FFF2-40B4-BE49-F238E27FC236}">
                <a16:creationId xmlns:a16="http://schemas.microsoft.com/office/drawing/2014/main" id="{242249B0-598E-49E8-86EF-86EE58D1F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53" y="2181536"/>
            <a:ext cx="2095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5EE573F-CB9A-4F6C-A59F-9DFFD7A830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2342" y="2261049"/>
            <a:ext cx="1869168" cy="280375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9BC6CA6C-F827-4179-8836-C67D43CFED74}"/>
              </a:ext>
            </a:extLst>
          </p:cNvPr>
          <p:cNvSpPr/>
          <p:nvPr/>
        </p:nvSpPr>
        <p:spPr>
          <a:xfrm>
            <a:off x="9445488" y="5093312"/>
            <a:ext cx="12650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solidFill>
                  <a:srgbClr val="8A8A8D"/>
                </a:solidFill>
                <a:latin typeface="Alfred Sans Regular"/>
              </a:rPr>
              <a:t>Nobel </a:t>
            </a:r>
            <a:r>
              <a:rPr lang="de-DE" sz="800" dirty="0" err="1">
                <a:solidFill>
                  <a:srgbClr val="8A8A8D"/>
                </a:solidFill>
                <a:latin typeface="Alfred Sans Regular"/>
              </a:rPr>
              <a:t>Foundation</a:t>
            </a:r>
            <a:r>
              <a:rPr lang="de-DE" sz="800" dirty="0">
                <a:solidFill>
                  <a:srgbClr val="8A8A8D"/>
                </a:solidFill>
                <a:latin typeface="Alfred Sans Regular"/>
              </a:rPr>
              <a:t> </a:t>
            </a:r>
            <a:r>
              <a:rPr lang="de-DE" sz="800" dirty="0" err="1">
                <a:solidFill>
                  <a:srgbClr val="8A8A8D"/>
                </a:solidFill>
                <a:latin typeface="Alfred Sans Regular"/>
              </a:rPr>
              <a:t>archive</a:t>
            </a:r>
            <a:endParaRPr lang="de-DE" sz="800" dirty="0"/>
          </a:p>
        </p:txBody>
      </p:sp>
      <p:pic>
        <p:nvPicPr>
          <p:cNvPr id="2056" name="Picture 8" descr="https://upload.wikimedia.org/wikipedia/commons/thumb/9/91/John_f_nash_20061102_3.jpg/238px-John_f_nash_20061102_3.jpg">
            <a:extLst>
              <a:ext uri="{FF2B5EF4-FFF2-40B4-BE49-F238E27FC236}">
                <a16:creationId xmlns:a16="http://schemas.microsoft.com/office/drawing/2014/main" id="{E7207E31-300E-4765-88EF-0997A6F21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2005013"/>
            <a:ext cx="226695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57ADF741-2D50-4A9F-87FB-00C4CEBB335F}"/>
              </a:ext>
            </a:extLst>
          </p:cNvPr>
          <p:cNvSpPr txBox="1"/>
          <p:nvPr/>
        </p:nvSpPr>
        <p:spPr>
          <a:xfrm>
            <a:off x="3949976" y="735749"/>
            <a:ext cx="4292048" cy="58543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Nash	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1928 – 2015</a:t>
            </a:r>
          </a:p>
          <a:p>
            <a:pPr algn="ctr"/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9F2DE49-B1A6-4D02-9B05-8F4B67788D4A}"/>
              </a:ext>
            </a:extLst>
          </p:cNvPr>
          <p:cNvSpPr/>
          <p:nvPr/>
        </p:nvSpPr>
        <p:spPr>
          <a:xfrm>
            <a:off x="4844141" y="5093312"/>
            <a:ext cx="29374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33333"/>
                </a:solidFill>
                <a:latin typeface="Helvetica Neue"/>
              </a:rPr>
              <a:t>Elke </a:t>
            </a:r>
            <a:r>
              <a:rPr lang="en-US" sz="800" dirty="0" err="1">
                <a:solidFill>
                  <a:srgbClr val="333333"/>
                </a:solidFill>
                <a:latin typeface="Helvetica Neue"/>
              </a:rPr>
              <a:t>Wetzig</a:t>
            </a:r>
            <a:r>
              <a:rPr lang="en-US" sz="800" dirty="0">
                <a:solidFill>
                  <a:srgbClr val="333333"/>
                </a:solidFill>
                <a:latin typeface="Helvetica Neue"/>
              </a:rPr>
              <a:t> (</a:t>
            </a:r>
            <a:r>
              <a:rPr lang="en-US" sz="800" u="sng" dirty="0" err="1">
                <a:solidFill>
                  <a:srgbClr val="0000CC"/>
                </a:solidFill>
                <a:latin typeface="Helvetica Neue"/>
                <a:hlinkClick r:id="rId8"/>
              </a:rPr>
              <a:t>Elya</a:t>
            </a:r>
            <a:r>
              <a:rPr lang="en-US" sz="800" dirty="0">
                <a:solidFill>
                  <a:srgbClr val="333333"/>
                </a:solidFill>
                <a:latin typeface="Helvetica Neue"/>
              </a:rPr>
              <a:t>), </a:t>
            </a:r>
            <a:r>
              <a:rPr lang="en-US" sz="800" u="sng" dirty="0">
                <a:solidFill>
                  <a:srgbClr val="0000CC"/>
                </a:solidFill>
                <a:latin typeface="Helvetica Neue"/>
                <a:hlinkClick r:id="rId9"/>
              </a:rPr>
              <a:t>John f </a:t>
            </a:r>
            <a:r>
              <a:rPr lang="en-US" sz="800" u="sng" dirty="0" err="1">
                <a:solidFill>
                  <a:srgbClr val="0000CC"/>
                </a:solidFill>
                <a:latin typeface="Helvetica Neue"/>
                <a:hlinkClick r:id="rId9"/>
              </a:rPr>
              <a:t>nash</a:t>
            </a:r>
            <a:r>
              <a:rPr lang="en-US" sz="800" u="sng" dirty="0">
                <a:solidFill>
                  <a:srgbClr val="0000CC"/>
                </a:solidFill>
                <a:latin typeface="Helvetica Neue"/>
                <a:hlinkClick r:id="rId9"/>
              </a:rPr>
              <a:t> 20061102 3</a:t>
            </a:r>
            <a:r>
              <a:rPr lang="en-US" sz="800" dirty="0">
                <a:solidFill>
                  <a:srgbClr val="333333"/>
                </a:solidFill>
                <a:latin typeface="Helvetica Neue"/>
              </a:rPr>
              <a:t>, </a:t>
            </a:r>
            <a:r>
              <a:rPr lang="en-US" sz="800" u="sng" dirty="0">
                <a:solidFill>
                  <a:srgbClr val="0000CC"/>
                </a:solidFill>
                <a:latin typeface="Helvetica Neue"/>
                <a:hlinkClick r:id="rId10"/>
              </a:rPr>
              <a:t>CC BY-SA 3.0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51679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Breitbild</PresentationFormat>
  <Paragraphs>120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Alfred Sans Regular</vt:lpstr>
      <vt:lpstr>Arial</vt:lpstr>
      <vt:lpstr>Calibri</vt:lpstr>
      <vt:lpstr>Calibri Light</vt:lpstr>
      <vt:lpstr>Helvetica Neue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452</cp:revision>
  <cp:lastPrinted>2022-03-02T23:29:14Z</cp:lastPrinted>
  <dcterms:created xsi:type="dcterms:W3CDTF">2019-02-11T10:45:01Z</dcterms:created>
  <dcterms:modified xsi:type="dcterms:W3CDTF">2022-03-10T01:48:54Z</dcterms:modified>
</cp:coreProperties>
</file>