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85" r:id="rId3"/>
    <p:sldId id="257" r:id="rId4"/>
    <p:sldId id="517" r:id="rId5"/>
    <p:sldId id="518" r:id="rId6"/>
    <p:sldId id="519" r:id="rId7"/>
    <p:sldId id="663" r:id="rId8"/>
    <p:sldId id="642" r:id="rId9"/>
    <p:sldId id="761" r:id="rId10"/>
    <p:sldId id="646" r:id="rId11"/>
    <p:sldId id="647" r:id="rId12"/>
    <p:sldId id="1375" r:id="rId13"/>
    <p:sldId id="1376" r:id="rId14"/>
    <p:sldId id="1377" r:id="rId15"/>
    <p:sldId id="1378" r:id="rId16"/>
    <p:sldId id="1379" r:id="rId17"/>
    <p:sldId id="1380" r:id="rId18"/>
    <p:sldId id="1381" r:id="rId19"/>
    <p:sldId id="1383" r:id="rId20"/>
    <p:sldId id="1382" r:id="rId21"/>
    <p:sldId id="1384" r:id="rId22"/>
    <p:sldId id="1385" r:id="rId23"/>
    <p:sldId id="1374" r:id="rId2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660"/>
  </p:normalViewPr>
  <p:slideViewPr>
    <p:cSldViewPr snapToGrid="0">
      <p:cViewPr varScale="1">
        <p:scale>
          <a:sx n="81" d="100"/>
          <a:sy n="81" d="100"/>
        </p:scale>
        <p:origin x="45"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03.03.2022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03.03.2022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03.03.2022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beeldbank.cultureelerfgoed.nl/alle-afbeeldingen/?mode=gallery&amp;view=horizontal&amp;q=20264975"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bmwi.de/Redaktion/DE/Publikationen/Wirtschaft/jahreswirtschaftsbericht-2022.html" TargetMode="External"/><Relationship Id="rId2" Type="http://schemas.openxmlformats.org/officeDocument/2006/relationships/hyperlink" Target="https://www.bundesregierung.de/breg-de/service/gesetzesvorhaben/koalitionsvertrag-2021-1990800" TargetMode="External"/><Relationship Id="rId1" Type="http://schemas.openxmlformats.org/officeDocument/2006/relationships/slideLayout" Target="../slideLayouts/slideLayout1.xml"/><Relationship Id="rId4" Type="http://schemas.openxmlformats.org/officeDocument/2006/relationships/hyperlink" Target="https://ec.europa.eu/info/strategy/priorities-2019-2024/european-green-deal_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74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0"/>
            <a:ext cx="11520000" cy="5494337"/>
          </a:xfrm>
          <a:prstGeom prst="rect">
            <a:avLst/>
          </a:prstGeom>
        </p:spPr>
      </p:pic>
    </p:spTree>
    <p:extLst>
      <p:ext uri="{BB962C8B-B14F-4D97-AF65-F5344CB8AC3E}">
        <p14:creationId xmlns:p14="http://schemas.microsoft.com/office/powerpoint/2010/main" val="204636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4" name="Textfeld 3">
            <a:extLst>
              <a:ext uri="{FF2B5EF4-FFF2-40B4-BE49-F238E27FC236}">
                <a16:creationId xmlns:a16="http://schemas.microsoft.com/office/drawing/2014/main" id="{91FB9E55-D9CC-4774-A6A2-0FE2E9A58F72}"/>
              </a:ext>
            </a:extLst>
          </p:cNvPr>
          <p:cNvSpPr txBox="1"/>
          <p:nvPr/>
        </p:nvSpPr>
        <p:spPr>
          <a:xfrm>
            <a:off x="477959" y="6282599"/>
            <a:ext cx="2461956" cy="461665"/>
          </a:xfrm>
          <a:prstGeom prst="rect">
            <a:avLst/>
          </a:prstGeom>
          <a:noFill/>
        </p:spPr>
        <p:txBody>
          <a:bodyPr wrap="none" rtlCol="0">
            <a:spAutoFit/>
          </a:bodyPr>
          <a:lstStyle/>
          <a:p>
            <a:r>
              <a:rPr lang="de-DE" sz="2400" dirty="0"/>
              <a:t>Rotterdam  (1940)</a:t>
            </a:r>
          </a:p>
        </p:txBody>
      </p:sp>
      <p:pic>
        <p:nvPicPr>
          <p:cNvPr id="1026" name="Picture 2" descr="https://upload.wikimedia.org/wikipedia/commons/9/9a/Exterieur_OVERZICHT_NA_BOMBARDEMENT_%28OORLOGSSCHADE%29_-_Rotterdam_-_20264975_-_RCE.jpg">
            <a:extLst>
              <a:ext uri="{FF2B5EF4-FFF2-40B4-BE49-F238E27FC236}">
                <a16:creationId xmlns:a16="http://schemas.microsoft.com/office/drawing/2014/main" id="{3A83D245-3FBE-4949-89DE-D1CA2AA44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926" y="690224"/>
            <a:ext cx="7406105" cy="547755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F9CE29EE-4206-40FB-91F6-395C5E658130}"/>
              </a:ext>
            </a:extLst>
          </p:cNvPr>
          <p:cNvSpPr/>
          <p:nvPr/>
        </p:nvSpPr>
        <p:spPr>
          <a:xfrm>
            <a:off x="7704872" y="6197827"/>
            <a:ext cx="1915909" cy="215444"/>
          </a:xfrm>
          <a:prstGeom prst="rect">
            <a:avLst/>
          </a:prstGeom>
        </p:spPr>
        <p:txBody>
          <a:bodyPr wrap="none">
            <a:spAutoFit/>
          </a:bodyPr>
          <a:lstStyle/>
          <a:p>
            <a:r>
              <a:rPr lang="nl-NL" sz="800" u="sng" dirty="0">
                <a:solidFill>
                  <a:srgbClr val="3366BB"/>
                </a:solidFill>
                <a:latin typeface="Arial" panose="020B0604020202020204" pitchFamily="34" charset="0"/>
                <a:hlinkClick r:id="rId3"/>
              </a:rPr>
              <a:t>Rijksdienst voor het Cultureel Erfgoed</a:t>
            </a:r>
            <a:endParaRPr lang="de-DE" sz="800" dirty="0"/>
          </a:p>
        </p:txBody>
      </p:sp>
    </p:spTree>
    <p:extLst>
      <p:ext uri="{BB962C8B-B14F-4D97-AF65-F5344CB8AC3E}">
        <p14:creationId xmlns:p14="http://schemas.microsoft.com/office/powerpoint/2010/main" val="384391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430765" y="6224210"/>
            <a:ext cx="3164777" cy="461665"/>
          </a:xfrm>
          <a:prstGeom prst="rect">
            <a:avLst/>
          </a:prstGeom>
          <a:noFill/>
        </p:spPr>
        <p:txBody>
          <a:bodyPr wrap="none" rtlCol="0">
            <a:spAutoFit/>
          </a:bodyPr>
          <a:lstStyle/>
          <a:p>
            <a:r>
              <a:rPr lang="de-DE" sz="2400" dirty="0"/>
              <a:t>Warschau  Januar 1945</a:t>
            </a:r>
          </a:p>
        </p:txBody>
      </p:sp>
      <p:pic>
        <p:nvPicPr>
          <p:cNvPr id="2" name="Grafik 1">
            <a:extLst>
              <a:ext uri="{FF2B5EF4-FFF2-40B4-BE49-F238E27FC236}">
                <a16:creationId xmlns:a16="http://schemas.microsoft.com/office/drawing/2014/main" id="{B854895F-AAA1-46DE-8327-959DFE2C97FD}"/>
              </a:ext>
            </a:extLst>
          </p:cNvPr>
          <p:cNvPicPr>
            <a:picLocks noChangeAspect="1"/>
          </p:cNvPicPr>
          <p:nvPr/>
        </p:nvPicPr>
        <p:blipFill>
          <a:blip r:embed="rId2"/>
          <a:stretch>
            <a:fillRect/>
          </a:stretch>
        </p:blipFill>
        <p:spPr>
          <a:xfrm>
            <a:off x="2604238" y="552450"/>
            <a:ext cx="6826499" cy="5625035"/>
          </a:xfrm>
          <a:prstGeom prst="rect">
            <a:avLst/>
          </a:prstGeom>
        </p:spPr>
      </p:pic>
      <p:sp>
        <p:nvSpPr>
          <p:cNvPr id="3" name="Rechteck 2">
            <a:extLst>
              <a:ext uri="{FF2B5EF4-FFF2-40B4-BE49-F238E27FC236}">
                <a16:creationId xmlns:a16="http://schemas.microsoft.com/office/drawing/2014/main" id="{80AA2965-EC3D-49CA-B403-74F5AF2AA0E7}"/>
              </a:ext>
            </a:extLst>
          </p:cNvPr>
          <p:cNvSpPr/>
          <p:nvPr/>
        </p:nvSpPr>
        <p:spPr>
          <a:xfrm>
            <a:off x="4105952" y="6177485"/>
            <a:ext cx="5427406" cy="215444"/>
          </a:xfrm>
          <a:prstGeom prst="rect">
            <a:avLst/>
          </a:prstGeom>
        </p:spPr>
        <p:txBody>
          <a:bodyPr wrap="square">
            <a:spAutoFit/>
          </a:bodyPr>
          <a:lstStyle/>
          <a:p>
            <a:r>
              <a:rPr lang="pl-PL" sz="800" dirty="0">
                <a:solidFill>
                  <a:srgbClr val="202122"/>
                </a:solidFill>
                <a:latin typeface="Arial" panose="020B0604020202020204" pitchFamily="34" charset="0"/>
              </a:rPr>
              <a:t>Stanisław Jankowski, Adolf Ciborowski "Warszawa 1945 i dziś" Wydawnictwo Interpress, Warszawa, 1971, page 66</a:t>
            </a:r>
            <a:endParaRPr lang="pl-PL" sz="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02799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3041025" cy="461665"/>
          </a:xfrm>
          <a:prstGeom prst="rect">
            <a:avLst/>
          </a:prstGeom>
          <a:noFill/>
        </p:spPr>
        <p:txBody>
          <a:bodyPr wrap="none" rtlCol="0">
            <a:spAutoFit/>
          </a:bodyPr>
          <a:lstStyle/>
          <a:p>
            <a:r>
              <a:rPr lang="de-DE" sz="2400" dirty="0"/>
              <a:t>Würzburg 4. Nov 1945</a:t>
            </a:r>
          </a:p>
        </p:txBody>
      </p:sp>
      <p:pic>
        <p:nvPicPr>
          <p:cNvPr id="2" name="Grafik 1">
            <a:extLst>
              <a:ext uri="{FF2B5EF4-FFF2-40B4-BE49-F238E27FC236}">
                <a16:creationId xmlns:a16="http://schemas.microsoft.com/office/drawing/2014/main" id="{C4243A27-4909-4632-9685-FB20284C0B84}"/>
              </a:ext>
            </a:extLst>
          </p:cNvPr>
          <p:cNvPicPr>
            <a:picLocks noChangeAspect="1"/>
          </p:cNvPicPr>
          <p:nvPr/>
        </p:nvPicPr>
        <p:blipFill>
          <a:blip r:embed="rId2"/>
          <a:stretch>
            <a:fillRect/>
          </a:stretch>
        </p:blipFill>
        <p:spPr>
          <a:xfrm>
            <a:off x="3221068" y="503475"/>
            <a:ext cx="5768912" cy="5630341"/>
          </a:xfrm>
          <a:prstGeom prst="rect">
            <a:avLst/>
          </a:prstGeom>
        </p:spPr>
      </p:pic>
      <p:sp>
        <p:nvSpPr>
          <p:cNvPr id="3" name="Rechteck 2">
            <a:extLst>
              <a:ext uri="{FF2B5EF4-FFF2-40B4-BE49-F238E27FC236}">
                <a16:creationId xmlns:a16="http://schemas.microsoft.com/office/drawing/2014/main" id="{92AA6F15-DF6E-4947-8263-CAB521783DFB}"/>
              </a:ext>
            </a:extLst>
          </p:cNvPr>
          <p:cNvSpPr/>
          <p:nvPr/>
        </p:nvSpPr>
        <p:spPr>
          <a:xfrm>
            <a:off x="7698376" y="6119870"/>
            <a:ext cx="1361270" cy="215444"/>
          </a:xfrm>
          <a:prstGeom prst="rect">
            <a:avLst/>
          </a:prstGeom>
        </p:spPr>
        <p:txBody>
          <a:bodyPr wrap="none">
            <a:spAutoFit/>
          </a:bodyPr>
          <a:lstStyle/>
          <a:p>
            <a:r>
              <a:rPr lang="de-DE" sz="800" dirty="0">
                <a:solidFill>
                  <a:srgbClr val="202122"/>
                </a:solidFill>
                <a:latin typeface="Arial" panose="020B0604020202020204" pitchFamily="34" charset="0"/>
              </a:rPr>
              <a:t>www.luftbilddatenbank.de</a:t>
            </a:r>
            <a:endParaRPr lang="de-DE" sz="800" dirty="0"/>
          </a:p>
        </p:txBody>
      </p:sp>
    </p:spTree>
    <p:extLst>
      <p:ext uri="{BB962C8B-B14F-4D97-AF65-F5344CB8AC3E}">
        <p14:creationId xmlns:p14="http://schemas.microsoft.com/office/powerpoint/2010/main" val="282825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2974917" cy="461665"/>
          </a:xfrm>
          <a:prstGeom prst="rect">
            <a:avLst/>
          </a:prstGeom>
          <a:noFill/>
        </p:spPr>
        <p:txBody>
          <a:bodyPr wrap="none" rtlCol="0">
            <a:spAutoFit/>
          </a:bodyPr>
          <a:lstStyle/>
          <a:p>
            <a:r>
              <a:rPr lang="de-DE" sz="2400" dirty="0"/>
              <a:t>Kiew, September 1941</a:t>
            </a:r>
          </a:p>
        </p:txBody>
      </p:sp>
      <p:pic>
        <p:nvPicPr>
          <p:cNvPr id="2050" name="Picture 2" descr="https://upload.wikimedia.org/wikipedia/commons/d/d6/Ruined_Kiev_in_WWII.jpg">
            <a:extLst>
              <a:ext uri="{FF2B5EF4-FFF2-40B4-BE49-F238E27FC236}">
                <a16:creationId xmlns:a16="http://schemas.microsoft.com/office/drawing/2014/main" id="{A60349F4-93AF-4A04-8279-7AAC10703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364" y="552450"/>
            <a:ext cx="8255272" cy="52445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914D81AF-E514-435D-946C-272B8E14D85C}"/>
              </a:ext>
            </a:extLst>
          </p:cNvPr>
          <p:cNvSpPr/>
          <p:nvPr/>
        </p:nvSpPr>
        <p:spPr>
          <a:xfrm>
            <a:off x="7256206" y="5796976"/>
            <a:ext cx="3085363" cy="215444"/>
          </a:xfrm>
          <a:prstGeom prst="rect">
            <a:avLst/>
          </a:prstGeom>
        </p:spPr>
        <p:txBody>
          <a:bodyPr wrap="square">
            <a:spAutoFit/>
          </a:bodyPr>
          <a:lstStyle/>
          <a:p>
            <a:r>
              <a:rPr lang="de-DE" sz="800" dirty="0" err="1"/>
              <a:t>Anisimov</a:t>
            </a:r>
            <a:r>
              <a:rPr lang="de-DE" sz="800" dirty="0"/>
              <a:t>, Aleksandr (2002) </a:t>
            </a:r>
            <a:r>
              <a:rPr lang="de-DE" sz="800" dirty="0" err="1"/>
              <a:t>Kyiv</a:t>
            </a:r>
            <a:r>
              <a:rPr lang="de-DE" sz="800" dirty="0"/>
              <a:t> and </a:t>
            </a:r>
            <a:r>
              <a:rPr lang="de-DE" sz="800" dirty="0" err="1"/>
              <a:t>Kyivans</a:t>
            </a:r>
            <a:r>
              <a:rPr lang="de-DE" sz="800" dirty="0"/>
              <a:t>, </a:t>
            </a:r>
            <a:r>
              <a:rPr lang="de-DE" sz="800" dirty="0" err="1"/>
              <a:t>Kurch</a:t>
            </a:r>
            <a:r>
              <a:rPr lang="de-DE" sz="800" dirty="0"/>
              <a:t> ISBN 9669612012</a:t>
            </a:r>
          </a:p>
        </p:txBody>
      </p:sp>
    </p:spTree>
    <p:extLst>
      <p:ext uri="{BB962C8B-B14F-4D97-AF65-F5344CB8AC3E}">
        <p14:creationId xmlns:p14="http://schemas.microsoft.com/office/powerpoint/2010/main" val="25993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Pläne für eine Nachkriegsordnung in Europa</a:t>
            </a:r>
          </a:p>
        </p:txBody>
      </p:sp>
      <p:sp>
        <p:nvSpPr>
          <p:cNvPr id="5" name="Textfeld 4">
            <a:extLst>
              <a:ext uri="{FF2B5EF4-FFF2-40B4-BE49-F238E27FC236}">
                <a16:creationId xmlns:a16="http://schemas.microsoft.com/office/drawing/2014/main" id="{DBD97F1B-4E74-41E5-87C8-DA7EF042E32D}"/>
              </a:ext>
            </a:extLst>
          </p:cNvPr>
          <p:cNvSpPr txBox="1"/>
          <p:nvPr/>
        </p:nvSpPr>
        <p:spPr>
          <a:xfrm>
            <a:off x="1606723" y="1412330"/>
            <a:ext cx="8751498" cy="1938992"/>
          </a:xfrm>
          <a:prstGeom prst="rect">
            <a:avLst/>
          </a:prstGeom>
          <a:noFill/>
        </p:spPr>
        <p:txBody>
          <a:bodyPr wrap="none" rtlCol="0">
            <a:spAutoFit/>
          </a:bodyPr>
          <a:lstStyle/>
          <a:p>
            <a:pPr marL="457200" indent="-457200">
              <a:buFont typeface="+mj-lt"/>
              <a:buAutoNum type="arabicPeriod"/>
            </a:pPr>
            <a:r>
              <a:rPr lang="de-DE" sz="2400" dirty="0"/>
              <a:t>Morgenthauplan, 1944</a:t>
            </a:r>
          </a:p>
          <a:p>
            <a:pPr marL="457200" indent="-457200">
              <a:buFont typeface="+mj-lt"/>
              <a:buAutoNum type="arabicPeriod"/>
            </a:pPr>
            <a:endParaRPr lang="de-DE" sz="2400" dirty="0"/>
          </a:p>
          <a:p>
            <a:pPr marL="457200" indent="-457200">
              <a:buFont typeface="+mj-lt"/>
              <a:buAutoNum type="arabicPeriod"/>
            </a:pPr>
            <a:r>
              <a:rPr lang="de-DE" sz="2400" dirty="0"/>
              <a:t>Übernahme des Kommunismus</a:t>
            </a:r>
          </a:p>
          <a:p>
            <a:pPr marL="457200" indent="-457200">
              <a:buFont typeface="+mj-lt"/>
              <a:buAutoNum type="arabicPeriod"/>
            </a:pPr>
            <a:endParaRPr lang="de-DE" sz="2400" dirty="0"/>
          </a:p>
          <a:p>
            <a:pPr marL="457200" indent="-457200">
              <a:buFont typeface="+mj-lt"/>
              <a:buAutoNum type="arabicPeriod"/>
            </a:pPr>
            <a:r>
              <a:rPr lang="de-DE" sz="2400" dirty="0"/>
              <a:t>Marshallplan -&gt; Verfolgung einer (West) europäischen Integration</a:t>
            </a:r>
          </a:p>
        </p:txBody>
      </p:sp>
      <p:sp>
        <p:nvSpPr>
          <p:cNvPr id="8" name="Textfeld 7">
            <a:extLst>
              <a:ext uri="{FF2B5EF4-FFF2-40B4-BE49-F238E27FC236}">
                <a16:creationId xmlns:a16="http://schemas.microsoft.com/office/drawing/2014/main" id="{E9368CCC-8710-48AE-86AA-8AC82236B55C}"/>
              </a:ext>
            </a:extLst>
          </p:cNvPr>
          <p:cNvSpPr txBox="1"/>
          <p:nvPr/>
        </p:nvSpPr>
        <p:spPr>
          <a:xfrm>
            <a:off x="2902614" y="4041546"/>
            <a:ext cx="5643585" cy="830997"/>
          </a:xfrm>
          <a:prstGeom prst="rect">
            <a:avLst/>
          </a:prstGeom>
          <a:noFill/>
        </p:spPr>
        <p:txBody>
          <a:bodyPr wrap="square" rtlCol="0">
            <a:spAutoFit/>
          </a:bodyPr>
          <a:lstStyle/>
          <a:p>
            <a:r>
              <a:rPr lang="de-DE" sz="2400" dirty="0"/>
              <a:t>Das Durchsetzen von 3. war Ende des</a:t>
            </a:r>
          </a:p>
          <a:p>
            <a:r>
              <a:rPr lang="de-DE" sz="2400" dirty="0"/>
              <a:t>Zweiten Weltkriegs bei Weitem nicht klar!</a:t>
            </a:r>
          </a:p>
        </p:txBody>
      </p:sp>
    </p:spTree>
    <p:extLst>
      <p:ext uri="{BB962C8B-B14F-4D97-AF65-F5344CB8AC3E}">
        <p14:creationId xmlns:p14="http://schemas.microsoft.com/office/powerpoint/2010/main" val="428735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Warschauer Pakt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pic>
        <p:nvPicPr>
          <p:cNvPr id="3" name="Grafik 2">
            <a:extLst>
              <a:ext uri="{FF2B5EF4-FFF2-40B4-BE49-F238E27FC236}">
                <a16:creationId xmlns:a16="http://schemas.microsoft.com/office/drawing/2014/main" id="{916B9AEE-20DC-4DE8-9740-8120CFA4A5B3}"/>
              </a:ext>
            </a:extLst>
          </p:cNvPr>
          <p:cNvPicPr>
            <a:picLocks noChangeAspect="1"/>
          </p:cNvPicPr>
          <p:nvPr/>
        </p:nvPicPr>
        <p:blipFill>
          <a:blip r:embed="rId2"/>
          <a:stretch>
            <a:fillRect/>
          </a:stretch>
        </p:blipFill>
        <p:spPr>
          <a:xfrm>
            <a:off x="2733968" y="741598"/>
            <a:ext cx="5401399" cy="5563952"/>
          </a:xfrm>
          <a:prstGeom prst="rect">
            <a:avLst/>
          </a:prstGeom>
        </p:spPr>
      </p:pic>
      <p:sp>
        <p:nvSpPr>
          <p:cNvPr id="7" name="Textfeld 6">
            <a:extLst>
              <a:ext uri="{FF2B5EF4-FFF2-40B4-BE49-F238E27FC236}">
                <a16:creationId xmlns:a16="http://schemas.microsoft.com/office/drawing/2014/main" id="{A226B61C-7932-4988-9AFB-1FFF42CDE40C}"/>
              </a:ext>
            </a:extLst>
          </p:cNvPr>
          <p:cNvSpPr txBox="1"/>
          <p:nvPr/>
        </p:nvSpPr>
        <p:spPr>
          <a:xfrm>
            <a:off x="19050" y="741598"/>
            <a:ext cx="2665156" cy="830997"/>
          </a:xfrm>
          <a:prstGeom prst="rect">
            <a:avLst/>
          </a:prstGeom>
          <a:noFill/>
        </p:spPr>
        <p:txBody>
          <a:bodyPr wrap="square" rtlCol="0">
            <a:spAutoFit/>
          </a:bodyPr>
          <a:lstStyle/>
          <a:p>
            <a:pPr algn="ctr"/>
            <a:r>
              <a:rPr lang="de-DE" sz="2400" dirty="0"/>
              <a:t>Gründung der Nato</a:t>
            </a:r>
          </a:p>
          <a:p>
            <a:pPr algn="ctr"/>
            <a:r>
              <a:rPr lang="de-DE" sz="2400" dirty="0"/>
              <a:t>1948</a:t>
            </a:r>
          </a:p>
        </p:txBody>
      </p:sp>
      <p:sp>
        <p:nvSpPr>
          <p:cNvPr id="9" name="Textfeld 8">
            <a:extLst>
              <a:ext uri="{FF2B5EF4-FFF2-40B4-BE49-F238E27FC236}">
                <a16:creationId xmlns:a16="http://schemas.microsoft.com/office/drawing/2014/main" id="{078E1F22-E61F-4539-825F-A1FDFDE291E5}"/>
              </a:ext>
            </a:extLst>
          </p:cNvPr>
          <p:cNvSpPr txBox="1"/>
          <p:nvPr/>
        </p:nvSpPr>
        <p:spPr>
          <a:xfrm>
            <a:off x="8447876" y="552450"/>
            <a:ext cx="3851357" cy="830997"/>
          </a:xfrm>
          <a:prstGeom prst="rect">
            <a:avLst/>
          </a:prstGeom>
          <a:noFill/>
        </p:spPr>
        <p:txBody>
          <a:bodyPr wrap="square" rtlCol="0">
            <a:spAutoFit/>
          </a:bodyPr>
          <a:lstStyle/>
          <a:p>
            <a:pPr algn="ctr"/>
            <a:r>
              <a:rPr lang="de-DE" sz="2400" dirty="0"/>
              <a:t>Gründung Warschauer Pakt</a:t>
            </a:r>
          </a:p>
          <a:p>
            <a:pPr algn="ctr"/>
            <a:r>
              <a:rPr lang="de-DE" sz="2400" dirty="0"/>
              <a:t>1955</a:t>
            </a:r>
          </a:p>
        </p:txBody>
      </p:sp>
      <p:sp>
        <p:nvSpPr>
          <p:cNvPr id="11" name="Textfeld 10">
            <a:extLst>
              <a:ext uri="{FF2B5EF4-FFF2-40B4-BE49-F238E27FC236}">
                <a16:creationId xmlns:a16="http://schemas.microsoft.com/office/drawing/2014/main" id="{63C497F7-E768-43D2-A3ED-FB37563D307F}"/>
              </a:ext>
            </a:extLst>
          </p:cNvPr>
          <p:cNvSpPr txBox="1"/>
          <p:nvPr/>
        </p:nvSpPr>
        <p:spPr>
          <a:xfrm>
            <a:off x="6294980" y="5353910"/>
            <a:ext cx="595466" cy="307777"/>
          </a:xfrm>
          <a:prstGeom prst="rect">
            <a:avLst/>
          </a:prstGeom>
          <a:noFill/>
        </p:spPr>
        <p:txBody>
          <a:bodyPr wrap="square" rtlCol="0">
            <a:spAutoFit/>
          </a:bodyPr>
          <a:lstStyle/>
          <a:p>
            <a:r>
              <a:rPr lang="de-DE" sz="1400" b="1" dirty="0"/>
              <a:t>1952</a:t>
            </a:r>
          </a:p>
        </p:txBody>
      </p:sp>
      <p:sp>
        <p:nvSpPr>
          <p:cNvPr id="12" name="Textfeld 11">
            <a:extLst>
              <a:ext uri="{FF2B5EF4-FFF2-40B4-BE49-F238E27FC236}">
                <a16:creationId xmlns:a16="http://schemas.microsoft.com/office/drawing/2014/main" id="{ABA50A46-AB70-4FDF-AD96-126B37DCEBC6}"/>
              </a:ext>
            </a:extLst>
          </p:cNvPr>
          <p:cNvSpPr txBox="1"/>
          <p:nvPr/>
        </p:nvSpPr>
        <p:spPr>
          <a:xfrm>
            <a:off x="7137604" y="5215520"/>
            <a:ext cx="595466" cy="307777"/>
          </a:xfrm>
          <a:prstGeom prst="rect">
            <a:avLst/>
          </a:prstGeom>
          <a:noFill/>
        </p:spPr>
        <p:txBody>
          <a:bodyPr wrap="square" rtlCol="0">
            <a:spAutoFit/>
          </a:bodyPr>
          <a:lstStyle/>
          <a:p>
            <a:r>
              <a:rPr lang="de-DE" sz="1400" b="1" dirty="0"/>
              <a:t>1952</a:t>
            </a:r>
          </a:p>
        </p:txBody>
      </p:sp>
      <p:sp>
        <p:nvSpPr>
          <p:cNvPr id="13" name="Textfeld 12">
            <a:extLst>
              <a:ext uri="{FF2B5EF4-FFF2-40B4-BE49-F238E27FC236}">
                <a16:creationId xmlns:a16="http://schemas.microsoft.com/office/drawing/2014/main" id="{12075BC7-1C23-4ACB-8232-07E2F22C484F}"/>
              </a:ext>
            </a:extLst>
          </p:cNvPr>
          <p:cNvSpPr txBox="1"/>
          <p:nvPr/>
        </p:nvSpPr>
        <p:spPr>
          <a:xfrm>
            <a:off x="4965658" y="3946175"/>
            <a:ext cx="595466" cy="307777"/>
          </a:xfrm>
          <a:prstGeom prst="rect">
            <a:avLst/>
          </a:prstGeom>
          <a:noFill/>
        </p:spPr>
        <p:txBody>
          <a:bodyPr wrap="square" rtlCol="0">
            <a:spAutoFit/>
          </a:bodyPr>
          <a:lstStyle/>
          <a:p>
            <a:r>
              <a:rPr lang="de-DE" sz="1400" b="1" dirty="0"/>
              <a:t>1955</a:t>
            </a:r>
          </a:p>
        </p:txBody>
      </p:sp>
      <p:sp>
        <p:nvSpPr>
          <p:cNvPr id="14" name="Textfeld 13">
            <a:extLst>
              <a:ext uri="{FF2B5EF4-FFF2-40B4-BE49-F238E27FC236}">
                <a16:creationId xmlns:a16="http://schemas.microsoft.com/office/drawing/2014/main" id="{5D6126F7-E293-473F-A9C6-C0575BB2E334}"/>
              </a:ext>
            </a:extLst>
          </p:cNvPr>
          <p:cNvSpPr txBox="1"/>
          <p:nvPr/>
        </p:nvSpPr>
        <p:spPr>
          <a:xfrm>
            <a:off x="3460339" y="4895956"/>
            <a:ext cx="595466" cy="307777"/>
          </a:xfrm>
          <a:prstGeom prst="rect">
            <a:avLst/>
          </a:prstGeom>
          <a:noFill/>
        </p:spPr>
        <p:txBody>
          <a:bodyPr wrap="square" rtlCol="0">
            <a:spAutoFit/>
          </a:bodyPr>
          <a:lstStyle/>
          <a:p>
            <a:r>
              <a:rPr lang="de-DE" sz="1400" b="1" dirty="0"/>
              <a:t>1982</a:t>
            </a:r>
          </a:p>
        </p:txBody>
      </p:sp>
      <p:sp>
        <p:nvSpPr>
          <p:cNvPr id="4" name="Rechteck 3">
            <a:extLst>
              <a:ext uri="{FF2B5EF4-FFF2-40B4-BE49-F238E27FC236}">
                <a16:creationId xmlns:a16="http://schemas.microsoft.com/office/drawing/2014/main" id="{C170087C-3F56-4D33-A854-BF59848AAC8B}"/>
              </a:ext>
            </a:extLst>
          </p:cNvPr>
          <p:cNvSpPr/>
          <p:nvPr/>
        </p:nvSpPr>
        <p:spPr>
          <a:xfrm>
            <a:off x="330365" y="1519501"/>
            <a:ext cx="1734410" cy="3139321"/>
          </a:xfrm>
          <a:prstGeom prst="rect">
            <a:avLst/>
          </a:prstGeom>
        </p:spPr>
        <p:txBody>
          <a:bodyPr wrap="square">
            <a:spAutoFit/>
          </a:bodyPr>
          <a:lstStyle/>
          <a:p>
            <a:r>
              <a:rPr lang="de-DE" dirty="0"/>
              <a:t>Frankreich</a:t>
            </a:r>
          </a:p>
          <a:p>
            <a:r>
              <a:rPr lang="de-DE" dirty="0"/>
              <a:t>Italien</a:t>
            </a:r>
          </a:p>
          <a:p>
            <a:r>
              <a:rPr lang="de-DE" dirty="0"/>
              <a:t>Niederlande</a:t>
            </a:r>
          </a:p>
          <a:p>
            <a:r>
              <a:rPr lang="de-DE" dirty="0"/>
              <a:t>Belgien</a:t>
            </a:r>
          </a:p>
          <a:p>
            <a:r>
              <a:rPr lang="de-DE" dirty="0"/>
              <a:t>Luxemburg</a:t>
            </a:r>
          </a:p>
          <a:p>
            <a:r>
              <a:rPr lang="de-DE" dirty="0"/>
              <a:t>Norwegen</a:t>
            </a:r>
          </a:p>
          <a:p>
            <a:r>
              <a:rPr lang="de-DE" dirty="0"/>
              <a:t>Dänemark</a:t>
            </a:r>
          </a:p>
          <a:p>
            <a:r>
              <a:rPr lang="de-DE" dirty="0"/>
              <a:t>Island</a:t>
            </a:r>
          </a:p>
          <a:p>
            <a:r>
              <a:rPr lang="de-DE" dirty="0"/>
              <a:t>UK</a:t>
            </a:r>
          </a:p>
          <a:p>
            <a:r>
              <a:rPr lang="de-DE" dirty="0"/>
              <a:t>Kanada</a:t>
            </a:r>
          </a:p>
          <a:p>
            <a:r>
              <a:rPr lang="de-DE" dirty="0"/>
              <a:t>USA</a:t>
            </a:r>
          </a:p>
        </p:txBody>
      </p:sp>
      <p:sp>
        <p:nvSpPr>
          <p:cNvPr id="15" name="Rechteck 14">
            <a:extLst>
              <a:ext uri="{FF2B5EF4-FFF2-40B4-BE49-F238E27FC236}">
                <a16:creationId xmlns:a16="http://schemas.microsoft.com/office/drawing/2014/main" id="{5901F759-848E-47EF-90B0-7FD9C6E6877F}"/>
              </a:ext>
            </a:extLst>
          </p:cNvPr>
          <p:cNvSpPr/>
          <p:nvPr/>
        </p:nvSpPr>
        <p:spPr>
          <a:xfrm>
            <a:off x="8931017" y="1431541"/>
            <a:ext cx="2872079" cy="2585323"/>
          </a:xfrm>
          <a:prstGeom prst="rect">
            <a:avLst/>
          </a:prstGeom>
        </p:spPr>
        <p:txBody>
          <a:bodyPr wrap="square">
            <a:spAutoFit/>
          </a:bodyPr>
          <a:lstStyle/>
          <a:p>
            <a:r>
              <a:rPr lang="de-DE" dirty="0"/>
              <a:t>	              Aufstand</a:t>
            </a:r>
          </a:p>
          <a:p>
            <a:r>
              <a:rPr lang="de-DE" dirty="0"/>
              <a:t>CSSR		1968</a:t>
            </a:r>
          </a:p>
          <a:p>
            <a:r>
              <a:rPr lang="de-DE" dirty="0"/>
              <a:t>Albanien	</a:t>
            </a:r>
          </a:p>
          <a:p>
            <a:r>
              <a:rPr lang="de-DE" dirty="0"/>
              <a:t>Polen		1980</a:t>
            </a:r>
          </a:p>
          <a:p>
            <a:r>
              <a:rPr lang="de-DE" dirty="0"/>
              <a:t>Rumänien	</a:t>
            </a:r>
          </a:p>
          <a:p>
            <a:r>
              <a:rPr lang="de-DE" dirty="0"/>
              <a:t>Bulgarien	</a:t>
            </a:r>
          </a:p>
          <a:p>
            <a:r>
              <a:rPr lang="de-DE" dirty="0"/>
              <a:t>Ungarn		1956</a:t>
            </a:r>
          </a:p>
          <a:p>
            <a:r>
              <a:rPr lang="de-DE" dirty="0"/>
              <a:t>DDR		1953</a:t>
            </a:r>
          </a:p>
          <a:p>
            <a:r>
              <a:rPr lang="de-DE" dirty="0"/>
              <a:t>Sowjetunion	</a:t>
            </a:r>
          </a:p>
        </p:txBody>
      </p:sp>
    </p:spTree>
    <p:extLst>
      <p:ext uri="{BB962C8B-B14F-4D97-AF65-F5344CB8AC3E}">
        <p14:creationId xmlns:p14="http://schemas.microsoft.com/office/powerpoint/2010/main" val="107669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Europäische Einigung </a:t>
            </a:r>
          </a:p>
          <a:p>
            <a:pPr algn="ctr"/>
            <a:r>
              <a:rPr lang="de-DE" sz="2800" dirty="0">
                <a:latin typeface="Times New Roman" panose="02020603050405020304" pitchFamily="18" charset="0"/>
                <a:cs typeface="Times New Roman" panose="02020603050405020304" pitchFamily="18" charset="0"/>
              </a:rPr>
              <a:t>–</a:t>
            </a:r>
          </a:p>
          <a:p>
            <a:pPr algn="ctr"/>
            <a:r>
              <a:rPr lang="de-DE" sz="2800" dirty="0">
                <a:latin typeface="Times New Roman" panose="02020603050405020304" pitchFamily="18" charset="0"/>
                <a:cs typeface="Times New Roman" panose="02020603050405020304" pitchFamily="18" charset="0"/>
              </a:rPr>
              <a:t> 2 Wege </a:t>
            </a:r>
          </a:p>
        </p:txBody>
      </p:sp>
      <p:sp>
        <p:nvSpPr>
          <p:cNvPr id="7" name="Textfeld 6">
            <a:extLst>
              <a:ext uri="{FF2B5EF4-FFF2-40B4-BE49-F238E27FC236}">
                <a16:creationId xmlns:a16="http://schemas.microsoft.com/office/drawing/2014/main" id="{A226B61C-7932-4988-9AFB-1FFF42CDE40C}"/>
              </a:ext>
            </a:extLst>
          </p:cNvPr>
          <p:cNvSpPr txBox="1"/>
          <p:nvPr/>
        </p:nvSpPr>
        <p:spPr>
          <a:xfrm>
            <a:off x="19049" y="741598"/>
            <a:ext cx="4694535" cy="830997"/>
          </a:xfrm>
          <a:prstGeom prst="rect">
            <a:avLst/>
          </a:prstGeom>
          <a:noFill/>
        </p:spPr>
        <p:txBody>
          <a:bodyPr wrap="square" rtlCol="0">
            <a:spAutoFit/>
          </a:bodyPr>
          <a:lstStyle/>
          <a:p>
            <a:pPr algn="ctr"/>
            <a:r>
              <a:rPr lang="de-DE" sz="2400" dirty="0"/>
              <a:t>EFTA (1968)</a:t>
            </a:r>
          </a:p>
          <a:p>
            <a:pPr algn="ctr"/>
            <a:r>
              <a:rPr lang="de-DE" sz="2400" dirty="0" err="1"/>
              <a:t>Intergovernementualismus</a:t>
            </a:r>
            <a:endParaRPr lang="de-DE" sz="2400" dirty="0"/>
          </a:p>
        </p:txBody>
      </p:sp>
      <p:sp>
        <p:nvSpPr>
          <p:cNvPr id="9" name="Textfeld 8">
            <a:extLst>
              <a:ext uri="{FF2B5EF4-FFF2-40B4-BE49-F238E27FC236}">
                <a16:creationId xmlns:a16="http://schemas.microsoft.com/office/drawing/2014/main" id="{078E1F22-E61F-4539-825F-A1FDFDE291E5}"/>
              </a:ext>
            </a:extLst>
          </p:cNvPr>
          <p:cNvSpPr txBox="1"/>
          <p:nvPr/>
        </p:nvSpPr>
        <p:spPr>
          <a:xfrm>
            <a:off x="7574772" y="658314"/>
            <a:ext cx="4430416" cy="830997"/>
          </a:xfrm>
          <a:prstGeom prst="rect">
            <a:avLst/>
          </a:prstGeom>
          <a:noFill/>
        </p:spPr>
        <p:txBody>
          <a:bodyPr wrap="square" rtlCol="0">
            <a:spAutoFit/>
          </a:bodyPr>
          <a:lstStyle/>
          <a:p>
            <a:pPr algn="ctr"/>
            <a:r>
              <a:rPr lang="de-DE" sz="2400" dirty="0"/>
              <a:t>Montanunion (1951) – EG (1958)</a:t>
            </a:r>
          </a:p>
          <a:p>
            <a:pPr algn="ctr"/>
            <a:r>
              <a:rPr lang="de-DE" sz="2400" dirty="0"/>
              <a:t>Supranationalität</a:t>
            </a:r>
          </a:p>
        </p:txBody>
      </p:sp>
      <p:cxnSp>
        <p:nvCxnSpPr>
          <p:cNvPr id="6" name="Gerade Verbindung mit Pfeil 5">
            <a:extLst>
              <a:ext uri="{FF2B5EF4-FFF2-40B4-BE49-F238E27FC236}">
                <a16:creationId xmlns:a16="http://schemas.microsoft.com/office/drawing/2014/main" id="{77B394E1-500D-4CA2-A35D-627BCB45B414}"/>
              </a:ext>
            </a:extLst>
          </p:cNvPr>
          <p:cNvCxnSpPr>
            <a:cxnSpLocks/>
          </p:cNvCxnSpPr>
          <p:nvPr/>
        </p:nvCxnSpPr>
        <p:spPr>
          <a:xfrm flipH="1">
            <a:off x="4324227" y="1157096"/>
            <a:ext cx="101468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9E6A0773-734D-4116-9667-83B82EC6F304}"/>
              </a:ext>
            </a:extLst>
          </p:cNvPr>
          <p:cNvCxnSpPr>
            <a:cxnSpLocks/>
          </p:cNvCxnSpPr>
          <p:nvPr/>
        </p:nvCxnSpPr>
        <p:spPr>
          <a:xfrm>
            <a:off x="6747879" y="1144564"/>
            <a:ext cx="8268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2DB63887-BB40-4CA5-AEC3-274FB1F08A6D}"/>
              </a:ext>
            </a:extLst>
          </p:cNvPr>
          <p:cNvPicPr>
            <a:picLocks noChangeAspect="1"/>
          </p:cNvPicPr>
          <p:nvPr/>
        </p:nvPicPr>
        <p:blipFill>
          <a:blip r:embed="rId2"/>
          <a:stretch>
            <a:fillRect/>
          </a:stretch>
        </p:blipFill>
        <p:spPr>
          <a:xfrm>
            <a:off x="7734364" y="1946798"/>
            <a:ext cx="4207841" cy="3787896"/>
          </a:xfrm>
          <a:prstGeom prst="rect">
            <a:avLst/>
          </a:prstGeom>
        </p:spPr>
      </p:pic>
      <p:pic>
        <p:nvPicPr>
          <p:cNvPr id="21" name="Grafik 20">
            <a:extLst>
              <a:ext uri="{FF2B5EF4-FFF2-40B4-BE49-F238E27FC236}">
                <a16:creationId xmlns:a16="http://schemas.microsoft.com/office/drawing/2014/main" id="{349E7374-2A4D-468D-ACB3-6630CDEF8FBC}"/>
              </a:ext>
            </a:extLst>
          </p:cNvPr>
          <p:cNvPicPr>
            <a:picLocks noChangeAspect="1"/>
          </p:cNvPicPr>
          <p:nvPr/>
        </p:nvPicPr>
        <p:blipFill>
          <a:blip r:embed="rId3"/>
          <a:stretch>
            <a:fillRect/>
          </a:stretch>
        </p:blipFill>
        <p:spPr>
          <a:xfrm>
            <a:off x="274994" y="1988093"/>
            <a:ext cx="4182644" cy="3787896"/>
          </a:xfrm>
          <a:prstGeom prst="rect">
            <a:avLst/>
          </a:prstGeom>
        </p:spPr>
      </p:pic>
    </p:spTree>
    <p:extLst>
      <p:ext uri="{BB962C8B-B14F-4D97-AF65-F5344CB8AC3E}">
        <p14:creationId xmlns:p14="http://schemas.microsoft.com/office/powerpoint/2010/main" val="228004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pic>
        <p:nvPicPr>
          <p:cNvPr id="6" name="Grafik 5">
            <a:extLst>
              <a:ext uri="{FF2B5EF4-FFF2-40B4-BE49-F238E27FC236}">
                <a16:creationId xmlns:a16="http://schemas.microsoft.com/office/drawing/2014/main" id="{9C3EA4B8-A324-4F30-ABC6-D9988FB89948}"/>
              </a:ext>
            </a:extLst>
          </p:cNvPr>
          <p:cNvPicPr>
            <a:picLocks noChangeAspect="1"/>
          </p:cNvPicPr>
          <p:nvPr/>
        </p:nvPicPr>
        <p:blipFill>
          <a:blip r:embed="rId2"/>
          <a:stretch>
            <a:fillRect/>
          </a:stretch>
        </p:blipFill>
        <p:spPr>
          <a:xfrm>
            <a:off x="796413" y="453524"/>
            <a:ext cx="10335669" cy="6345520"/>
          </a:xfrm>
          <a:prstGeom prst="rect">
            <a:avLst/>
          </a:prstGeom>
        </p:spPr>
      </p:pic>
    </p:spTree>
    <p:extLst>
      <p:ext uri="{BB962C8B-B14F-4D97-AF65-F5344CB8AC3E}">
        <p14:creationId xmlns:p14="http://schemas.microsoft.com/office/powerpoint/2010/main" val="413155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2</a:t>
            </a:fld>
            <a:endParaRPr lang="de-DE"/>
          </a:p>
        </p:txBody>
      </p:sp>
    </p:spTree>
    <p:extLst>
      <p:ext uri="{BB962C8B-B14F-4D97-AF65-F5344CB8AC3E}">
        <p14:creationId xmlns:p14="http://schemas.microsoft.com/office/powerpoint/2010/main" val="51255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sp>
        <p:nvSpPr>
          <p:cNvPr id="9" name="Textfeld 8">
            <a:extLst>
              <a:ext uri="{FF2B5EF4-FFF2-40B4-BE49-F238E27FC236}">
                <a16:creationId xmlns:a16="http://schemas.microsoft.com/office/drawing/2014/main" id="{078E1F22-E61F-4539-825F-A1FDFDE291E5}"/>
              </a:ext>
            </a:extLst>
          </p:cNvPr>
          <p:cNvSpPr txBox="1"/>
          <p:nvPr/>
        </p:nvSpPr>
        <p:spPr>
          <a:xfrm>
            <a:off x="992442" y="440369"/>
            <a:ext cx="1657718" cy="461665"/>
          </a:xfrm>
          <a:prstGeom prst="rect">
            <a:avLst/>
          </a:prstGeom>
          <a:noFill/>
        </p:spPr>
        <p:txBody>
          <a:bodyPr wrap="square" rtlCol="0">
            <a:spAutoFit/>
          </a:bodyPr>
          <a:lstStyle/>
          <a:p>
            <a:pPr algn="ctr"/>
            <a:r>
              <a:rPr lang="de-DE" sz="2400" dirty="0"/>
              <a:t>1973</a:t>
            </a:r>
          </a:p>
        </p:txBody>
      </p:sp>
      <p:pic>
        <p:nvPicPr>
          <p:cNvPr id="2" name="Grafik 1">
            <a:extLst>
              <a:ext uri="{FF2B5EF4-FFF2-40B4-BE49-F238E27FC236}">
                <a16:creationId xmlns:a16="http://schemas.microsoft.com/office/drawing/2014/main" id="{EA13AD92-01DA-435B-B813-45E0CC351FA0}"/>
              </a:ext>
            </a:extLst>
          </p:cNvPr>
          <p:cNvPicPr>
            <a:picLocks noChangeAspect="1"/>
          </p:cNvPicPr>
          <p:nvPr/>
        </p:nvPicPr>
        <p:blipFill>
          <a:blip r:embed="rId2"/>
          <a:stretch>
            <a:fillRect/>
          </a:stretch>
        </p:blipFill>
        <p:spPr>
          <a:xfrm>
            <a:off x="72102" y="902034"/>
            <a:ext cx="3048264" cy="2749534"/>
          </a:xfrm>
          <a:prstGeom prst="rect">
            <a:avLst/>
          </a:prstGeom>
        </p:spPr>
      </p:pic>
      <p:pic>
        <p:nvPicPr>
          <p:cNvPr id="3" name="Grafik 2">
            <a:extLst>
              <a:ext uri="{FF2B5EF4-FFF2-40B4-BE49-F238E27FC236}">
                <a16:creationId xmlns:a16="http://schemas.microsoft.com/office/drawing/2014/main" id="{C7E7E962-91C5-4C77-90BE-DFE4537A1FC0}"/>
              </a:ext>
            </a:extLst>
          </p:cNvPr>
          <p:cNvPicPr>
            <a:picLocks noChangeAspect="1"/>
          </p:cNvPicPr>
          <p:nvPr/>
        </p:nvPicPr>
        <p:blipFill>
          <a:blip r:embed="rId3"/>
          <a:stretch>
            <a:fillRect/>
          </a:stretch>
        </p:blipFill>
        <p:spPr>
          <a:xfrm>
            <a:off x="3095980" y="902034"/>
            <a:ext cx="3036071" cy="2749534"/>
          </a:xfrm>
          <a:prstGeom prst="rect">
            <a:avLst/>
          </a:prstGeom>
        </p:spPr>
      </p:pic>
      <p:sp>
        <p:nvSpPr>
          <p:cNvPr id="13" name="Textfeld 12">
            <a:extLst>
              <a:ext uri="{FF2B5EF4-FFF2-40B4-BE49-F238E27FC236}">
                <a16:creationId xmlns:a16="http://schemas.microsoft.com/office/drawing/2014/main" id="{B7E1AB4C-4ED4-459D-B3C4-B8AFEAE37AF1}"/>
              </a:ext>
            </a:extLst>
          </p:cNvPr>
          <p:cNvSpPr txBox="1"/>
          <p:nvPr/>
        </p:nvSpPr>
        <p:spPr>
          <a:xfrm>
            <a:off x="3908505" y="392190"/>
            <a:ext cx="1657718" cy="461665"/>
          </a:xfrm>
          <a:prstGeom prst="rect">
            <a:avLst/>
          </a:prstGeom>
          <a:noFill/>
        </p:spPr>
        <p:txBody>
          <a:bodyPr wrap="square" rtlCol="0">
            <a:spAutoFit/>
          </a:bodyPr>
          <a:lstStyle/>
          <a:p>
            <a:pPr algn="ctr"/>
            <a:r>
              <a:rPr lang="de-DE" sz="2400" dirty="0"/>
              <a:t>1981</a:t>
            </a:r>
          </a:p>
        </p:txBody>
      </p:sp>
      <p:pic>
        <p:nvPicPr>
          <p:cNvPr id="4" name="Grafik 3">
            <a:extLst>
              <a:ext uri="{FF2B5EF4-FFF2-40B4-BE49-F238E27FC236}">
                <a16:creationId xmlns:a16="http://schemas.microsoft.com/office/drawing/2014/main" id="{3D8217FA-D145-427D-9FFC-13A70E7FC1E8}"/>
              </a:ext>
            </a:extLst>
          </p:cNvPr>
          <p:cNvPicPr>
            <a:picLocks noChangeAspect="1"/>
          </p:cNvPicPr>
          <p:nvPr/>
        </p:nvPicPr>
        <p:blipFill>
          <a:blip r:embed="rId4"/>
          <a:stretch>
            <a:fillRect/>
          </a:stretch>
        </p:blipFill>
        <p:spPr>
          <a:xfrm>
            <a:off x="6132051" y="902034"/>
            <a:ext cx="3023878" cy="2749534"/>
          </a:xfrm>
          <a:prstGeom prst="rect">
            <a:avLst/>
          </a:prstGeom>
        </p:spPr>
      </p:pic>
      <p:sp>
        <p:nvSpPr>
          <p:cNvPr id="15" name="Textfeld 14">
            <a:extLst>
              <a:ext uri="{FF2B5EF4-FFF2-40B4-BE49-F238E27FC236}">
                <a16:creationId xmlns:a16="http://schemas.microsoft.com/office/drawing/2014/main" id="{CAEDDC27-B488-42A0-89DA-FCD0BD6FF0BF}"/>
              </a:ext>
            </a:extLst>
          </p:cNvPr>
          <p:cNvSpPr txBox="1"/>
          <p:nvPr/>
        </p:nvSpPr>
        <p:spPr>
          <a:xfrm>
            <a:off x="6824568" y="392190"/>
            <a:ext cx="1657718" cy="461665"/>
          </a:xfrm>
          <a:prstGeom prst="rect">
            <a:avLst/>
          </a:prstGeom>
          <a:noFill/>
        </p:spPr>
        <p:txBody>
          <a:bodyPr wrap="square" rtlCol="0">
            <a:spAutoFit/>
          </a:bodyPr>
          <a:lstStyle/>
          <a:p>
            <a:pPr algn="ctr"/>
            <a:r>
              <a:rPr lang="de-DE" sz="2400" dirty="0"/>
              <a:t>1986</a:t>
            </a:r>
          </a:p>
        </p:txBody>
      </p:sp>
      <p:pic>
        <p:nvPicPr>
          <p:cNvPr id="5" name="Grafik 4">
            <a:extLst>
              <a:ext uri="{FF2B5EF4-FFF2-40B4-BE49-F238E27FC236}">
                <a16:creationId xmlns:a16="http://schemas.microsoft.com/office/drawing/2014/main" id="{877FAB9B-6A75-42EC-9C60-9B37B1493DC0}"/>
              </a:ext>
            </a:extLst>
          </p:cNvPr>
          <p:cNvPicPr>
            <a:picLocks noChangeAspect="1"/>
          </p:cNvPicPr>
          <p:nvPr/>
        </p:nvPicPr>
        <p:blipFill>
          <a:blip r:embed="rId5"/>
          <a:stretch>
            <a:fillRect/>
          </a:stretch>
        </p:blipFill>
        <p:spPr>
          <a:xfrm>
            <a:off x="9155929" y="902034"/>
            <a:ext cx="3036071" cy="2749534"/>
          </a:xfrm>
          <a:prstGeom prst="rect">
            <a:avLst/>
          </a:prstGeom>
        </p:spPr>
      </p:pic>
      <p:sp>
        <p:nvSpPr>
          <p:cNvPr id="18" name="Textfeld 17">
            <a:extLst>
              <a:ext uri="{FF2B5EF4-FFF2-40B4-BE49-F238E27FC236}">
                <a16:creationId xmlns:a16="http://schemas.microsoft.com/office/drawing/2014/main" id="{AF3867EF-BC65-43E1-8465-5918CDD7E376}"/>
              </a:ext>
            </a:extLst>
          </p:cNvPr>
          <p:cNvSpPr txBox="1"/>
          <p:nvPr/>
        </p:nvSpPr>
        <p:spPr>
          <a:xfrm>
            <a:off x="9740631" y="379779"/>
            <a:ext cx="1657718" cy="461665"/>
          </a:xfrm>
          <a:prstGeom prst="rect">
            <a:avLst/>
          </a:prstGeom>
          <a:noFill/>
        </p:spPr>
        <p:txBody>
          <a:bodyPr wrap="square" rtlCol="0">
            <a:spAutoFit/>
          </a:bodyPr>
          <a:lstStyle/>
          <a:p>
            <a:pPr algn="ctr"/>
            <a:r>
              <a:rPr lang="de-DE" sz="2400" dirty="0"/>
              <a:t>1995</a:t>
            </a:r>
          </a:p>
        </p:txBody>
      </p:sp>
      <p:sp>
        <p:nvSpPr>
          <p:cNvPr id="19" name="Textfeld 18">
            <a:extLst>
              <a:ext uri="{FF2B5EF4-FFF2-40B4-BE49-F238E27FC236}">
                <a16:creationId xmlns:a16="http://schemas.microsoft.com/office/drawing/2014/main" id="{55427A65-F225-4760-AA3C-7691AB5693A1}"/>
              </a:ext>
            </a:extLst>
          </p:cNvPr>
          <p:cNvSpPr txBox="1"/>
          <p:nvPr/>
        </p:nvSpPr>
        <p:spPr>
          <a:xfrm>
            <a:off x="985558" y="3678143"/>
            <a:ext cx="1657718" cy="461665"/>
          </a:xfrm>
          <a:prstGeom prst="rect">
            <a:avLst/>
          </a:prstGeom>
          <a:noFill/>
        </p:spPr>
        <p:txBody>
          <a:bodyPr wrap="square" rtlCol="0">
            <a:spAutoFit/>
          </a:bodyPr>
          <a:lstStyle/>
          <a:p>
            <a:pPr algn="ctr"/>
            <a:r>
              <a:rPr lang="de-DE" sz="2400" dirty="0"/>
              <a:t>2003</a:t>
            </a:r>
          </a:p>
        </p:txBody>
      </p:sp>
      <p:sp>
        <p:nvSpPr>
          <p:cNvPr id="22" name="Textfeld 21">
            <a:extLst>
              <a:ext uri="{FF2B5EF4-FFF2-40B4-BE49-F238E27FC236}">
                <a16:creationId xmlns:a16="http://schemas.microsoft.com/office/drawing/2014/main" id="{80BB2EC1-DC46-4177-A6CF-FC4ED4DA7709}"/>
              </a:ext>
            </a:extLst>
          </p:cNvPr>
          <p:cNvSpPr txBox="1"/>
          <p:nvPr/>
        </p:nvSpPr>
        <p:spPr>
          <a:xfrm>
            <a:off x="3901621" y="3629964"/>
            <a:ext cx="1657718" cy="461665"/>
          </a:xfrm>
          <a:prstGeom prst="rect">
            <a:avLst/>
          </a:prstGeom>
          <a:noFill/>
        </p:spPr>
        <p:txBody>
          <a:bodyPr wrap="square" rtlCol="0">
            <a:spAutoFit/>
          </a:bodyPr>
          <a:lstStyle/>
          <a:p>
            <a:pPr algn="ctr"/>
            <a:r>
              <a:rPr lang="de-DE" sz="2400" dirty="0"/>
              <a:t>2007</a:t>
            </a:r>
          </a:p>
        </p:txBody>
      </p:sp>
      <p:sp>
        <p:nvSpPr>
          <p:cNvPr id="23" name="Textfeld 22">
            <a:extLst>
              <a:ext uri="{FF2B5EF4-FFF2-40B4-BE49-F238E27FC236}">
                <a16:creationId xmlns:a16="http://schemas.microsoft.com/office/drawing/2014/main" id="{24D750D4-6997-4CB9-A832-B9C33ACD6DB9}"/>
              </a:ext>
            </a:extLst>
          </p:cNvPr>
          <p:cNvSpPr txBox="1"/>
          <p:nvPr/>
        </p:nvSpPr>
        <p:spPr>
          <a:xfrm>
            <a:off x="6817684" y="3629964"/>
            <a:ext cx="1657718" cy="461665"/>
          </a:xfrm>
          <a:prstGeom prst="rect">
            <a:avLst/>
          </a:prstGeom>
          <a:noFill/>
        </p:spPr>
        <p:txBody>
          <a:bodyPr wrap="square" rtlCol="0">
            <a:spAutoFit/>
          </a:bodyPr>
          <a:lstStyle/>
          <a:p>
            <a:pPr algn="ctr"/>
            <a:r>
              <a:rPr lang="de-DE" sz="2400" dirty="0"/>
              <a:t>2013</a:t>
            </a:r>
          </a:p>
        </p:txBody>
      </p:sp>
      <p:sp>
        <p:nvSpPr>
          <p:cNvPr id="24" name="Textfeld 23">
            <a:extLst>
              <a:ext uri="{FF2B5EF4-FFF2-40B4-BE49-F238E27FC236}">
                <a16:creationId xmlns:a16="http://schemas.microsoft.com/office/drawing/2014/main" id="{A03EDBCA-977B-4D58-BCEA-D583729094D1}"/>
              </a:ext>
            </a:extLst>
          </p:cNvPr>
          <p:cNvSpPr txBox="1"/>
          <p:nvPr/>
        </p:nvSpPr>
        <p:spPr>
          <a:xfrm>
            <a:off x="9733747" y="3617553"/>
            <a:ext cx="1657718" cy="461665"/>
          </a:xfrm>
          <a:prstGeom prst="rect">
            <a:avLst/>
          </a:prstGeom>
          <a:noFill/>
        </p:spPr>
        <p:txBody>
          <a:bodyPr wrap="square" rtlCol="0">
            <a:spAutoFit/>
          </a:bodyPr>
          <a:lstStyle/>
          <a:p>
            <a:pPr algn="ctr"/>
            <a:r>
              <a:rPr lang="de-DE" sz="2400" dirty="0"/>
              <a:t>2020</a:t>
            </a:r>
          </a:p>
        </p:txBody>
      </p:sp>
      <p:pic>
        <p:nvPicPr>
          <p:cNvPr id="8" name="Grafik 7">
            <a:extLst>
              <a:ext uri="{FF2B5EF4-FFF2-40B4-BE49-F238E27FC236}">
                <a16:creationId xmlns:a16="http://schemas.microsoft.com/office/drawing/2014/main" id="{2E1B9939-1EF5-45E2-BF7E-3C949FBFBBC7}"/>
              </a:ext>
            </a:extLst>
          </p:cNvPr>
          <p:cNvPicPr>
            <a:picLocks noChangeAspect="1"/>
          </p:cNvPicPr>
          <p:nvPr/>
        </p:nvPicPr>
        <p:blipFill>
          <a:blip r:embed="rId6"/>
          <a:stretch>
            <a:fillRect/>
          </a:stretch>
        </p:blipFill>
        <p:spPr>
          <a:xfrm>
            <a:off x="72102" y="4079218"/>
            <a:ext cx="3054361" cy="2749534"/>
          </a:xfrm>
          <a:prstGeom prst="rect">
            <a:avLst/>
          </a:prstGeom>
        </p:spPr>
      </p:pic>
      <p:pic>
        <p:nvPicPr>
          <p:cNvPr id="14" name="Grafik 13">
            <a:extLst>
              <a:ext uri="{FF2B5EF4-FFF2-40B4-BE49-F238E27FC236}">
                <a16:creationId xmlns:a16="http://schemas.microsoft.com/office/drawing/2014/main" id="{E6931380-8920-42DC-9FF1-7F2ACDF34CB4}"/>
              </a:ext>
            </a:extLst>
          </p:cNvPr>
          <p:cNvPicPr>
            <a:picLocks noChangeAspect="1"/>
          </p:cNvPicPr>
          <p:nvPr/>
        </p:nvPicPr>
        <p:blipFill>
          <a:blip r:embed="rId7"/>
          <a:stretch>
            <a:fillRect/>
          </a:stretch>
        </p:blipFill>
        <p:spPr>
          <a:xfrm>
            <a:off x="3120366" y="4079218"/>
            <a:ext cx="3036071" cy="2749534"/>
          </a:xfrm>
          <a:prstGeom prst="rect">
            <a:avLst/>
          </a:prstGeom>
        </p:spPr>
      </p:pic>
      <p:pic>
        <p:nvPicPr>
          <p:cNvPr id="16" name="Grafik 15">
            <a:extLst>
              <a:ext uri="{FF2B5EF4-FFF2-40B4-BE49-F238E27FC236}">
                <a16:creationId xmlns:a16="http://schemas.microsoft.com/office/drawing/2014/main" id="{B4070CD6-7E5B-494D-9059-D22673890F15}"/>
              </a:ext>
            </a:extLst>
          </p:cNvPr>
          <p:cNvPicPr>
            <a:picLocks noChangeAspect="1"/>
          </p:cNvPicPr>
          <p:nvPr/>
        </p:nvPicPr>
        <p:blipFill>
          <a:blip r:embed="rId8"/>
          <a:stretch>
            <a:fillRect/>
          </a:stretch>
        </p:blipFill>
        <p:spPr>
          <a:xfrm>
            <a:off x="6156437" y="4079218"/>
            <a:ext cx="3048264" cy="2749534"/>
          </a:xfrm>
          <a:prstGeom prst="rect">
            <a:avLst/>
          </a:prstGeom>
        </p:spPr>
      </p:pic>
      <p:pic>
        <p:nvPicPr>
          <p:cNvPr id="25" name="Grafik 24">
            <a:extLst>
              <a:ext uri="{FF2B5EF4-FFF2-40B4-BE49-F238E27FC236}">
                <a16:creationId xmlns:a16="http://schemas.microsoft.com/office/drawing/2014/main" id="{B6721DB4-5C6A-4107-97FF-1FEFD30B5DFF}"/>
              </a:ext>
            </a:extLst>
          </p:cNvPr>
          <p:cNvPicPr>
            <a:picLocks noChangeAspect="1"/>
          </p:cNvPicPr>
          <p:nvPr/>
        </p:nvPicPr>
        <p:blipFill>
          <a:blip r:embed="rId9"/>
          <a:stretch>
            <a:fillRect/>
          </a:stretch>
        </p:blipFill>
        <p:spPr>
          <a:xfrm>
            <a:off x="9204701" y="4079218"/>
            <a:ext cx="2987299" cy="2749534"/>
          </a:xfrm>
          <a:prstGeom prst="rect">
            <a:avLst/>
          </a:prstGeom>
        </p:spPr>
      </p:pic>
    </p:spTree>
    <p:extLst>
      <p:ext uri="{BB962C8B-B14F-4D97-AF65-F5344CB8AC3E}">
        <p14:creationId xmlns:p14="http://schemas.microsoft.com/office/powerpoint/2010/main" val="346110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2" name="Grafik 1">
            <a:extLst>
              <a:ext uri="{FF2B5EF4-FFF2-40B4-BE49-F238E27FC236}">
                <a16:creationId xmlns:a16="http://schemas.microsoft.com/office/drawing/2014/main" id="{809E14F4-E56D-401C-A593-BB1040D1673C}"/>
              </a:ext>
            </a:extLst>
          </p:cNvPr>
          <p:cNvPicPr>
            <a:picLocks noChangeAspect="1"/>
          </p:cNvPicPr>
          <p:nvPr/>
        </p:nvPicPr>
        <p:blipFill>
          <a:blip r:embed="rId2"/>
          <a:stretch>
            <a:fillRect/>
          </a:stretch>
        </p:blipFill>
        <p:spPr>
          <a:xfrm>
            <a:off x="1775705" y="474148"/>
            <a:ext cx="8088016" cy="6383852"/>
          </a:xfrm>
          <a:prstGeom prst="rect">
            <a:avLst/>
          </a:prstGeom>
        </p:spPr>
      </p:pic>
    </p:spTree>
    <p:extLst>
      <p:ext uri="{BB962C8B-B14F-4D97-AF65-F5344CB8AC3E}">
        <p14:creationId xmlns:p14="http://schemas.microsoft.com/office/powerpoint/2010/main" val="416983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6" name="Grafik 5">
            <a:extLst>
              <a:ext uri="{FF2B5EF4-FFF2-40B4-BE49-F238E27FC236}">
                <a16:creationId xmlns:a16="http://schemas.microsoft.com/office/drawing/2014/main" id="{6319888F-BBA7-4396-9EA9-C4A15EECCC78}"/>
              </a:ext>
            </a:extLst>
          </p:cNvPr>
          <p:cNvPicPr>
            <a:picLocks noChangeAspect="1"/>
          </p:cNvPicPr>
          <p:nvPr/>
        </p:nvPicPr>
        <p:blipFill>
          <a:blip r:embed="rId2"/>
          <a:stretch>
            <a:fillRect/>
          </a:stretch>
        </p:blipFill>
        <p:spPr>
          <a:xfrm>
            <a:off x="3041639" y="682514"/>
            <a:ext cx="6108721" cy="5492972"/>
          </a:xfrm>
          <a:prstGeom prst="rect">
            <a:avLst/>
          </a:prstGeom>
        </p:spPr>
      </p:pic>
    </p:spTree>
    <p:extLst>
      <p:ext uri="{BB962C8B-B14F-4D97-AF65-F5344CB8AC3E}">
        <p14:creationId xmlns:p14="http://schemas.microsoft.com/office/powerpoint/2010/main" val="309372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8554064" y="0"/>
            <a:ext cx="3622249" cy="567680"/>
          </a:xfrm>
          <a:prstGeom prst="rect">
            <a:avLst/>
          </a:prstGeom>
          <a:noFill/>
        </p:spPr>
        <p:txBody>
          <a:bodyPr wrap="square" rtlCol="0">
            <a:noAutofit/>
          </a:bodyPr>
          <a:lstStyle/>
          <a:p>
            <a:pPr algn="ctr"/>
            <a:r>
              <a:rPr lang="de-DE" dirty="0">
                <a:latin typeface="Times New Roman" panose="02020603050405020304" pitchFamily="18" charset="0"/>
                <a:cs typeface="Times New Roman" panose="02020603050405020304" pitchFamily="18" charset="0"/>
              </a:rPr>
              <a:t>Exkurs: Aus der Geschichte Lernen</a:t>
            </a:r>
          </a:p>
        </p:txBody>
      </p:sp>
      <p:sp>
        <p:nvSpPr>
          <p:cNvPr id="8" name="Rechteck 7">
            <a:extLst>
              <a:ext uri="{FF2B5EF4-FFF2-40B4-BE49-F238E27FC236}">
                <a16:creationId xmlns:a16="http://schemas.microsoft.com/office/drawing/2014/main" id="{6C774712-AE75-4EA3-A9D4-BC55A96869D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AC1352D7-F004-4074-84C4-D2A4862373E2}"/>
              </a:ext>
            </a:extLst>
          </p:cNvPr>
          <p:cNvPicPr>
            <a:picLocks noChangeAspect="1"/>
          </p:cNvPicPr>
          <p:nvPr/>
        </p:nvPicPr>
        <p:blipFill>
          <a:blip r:embed="rId2"/>
          <a:stretch>
            <a:fillRect/>
          </a:stretch>
        </p:blipFill>
        <p:spPr>
          <a:xfrm>
            <a:off x="15686" y="82021"/>
            <a:ext cx="8616809" cy="5906182"/>
          </a:xfrm>
          <a:prstGeom prst="rect">
            <a:avLst/>
          </a:prstGeom>
        </p:spPr>
      </p:pic>
    </p:spTree>
    <p:extLst>
      <p:ext uri="{BB962C8B-B14F-4D97-AF65-F5344CB8AC3E}">
        <p14:creationId xmlns:p14="http://schemas.microsoft.com/office/powerpoint/2010/main" val="284515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11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9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Güter und welche Mengen sollen durch die Gesellschaft hergestellt werden?</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sollen die Güter produziert werden?</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 grundsätzlich die Arbeit in der Gesellschaft verteilt werden?</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5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938909"/>
            <a:ext cx="12172951" cy="5539948"/>
          </a:xfrm>
          <a:prstGeom prst="rect">
            <a:avLst/>
          </a:prstGeom>
          <a:noFill/>
        </p:spPr>
        <p:txBody>
          <a:bodyPr wrap="square" rtlCol="0">
            <a:noAutofit/>
          </a:bodyPr>
          <a:lstStyle/>
          <a:p>
            <a:pPr marL="342900"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sz="2200" dirty="0" err="1">
                <a:latin typeface="Times New Roman" panose="02020603050405020304" pitchFamily="18" charset="0"/>
                <a:cs typeface="Times New Roman" panose="02020603050405020304" pitchFamily="18" charset="0"/>
              </a:rPr>
              <a:t>pareto</a:t>
            </a:r>
            <a:r>
              <a:rPr lang="de-DE" sz="2200"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Der Staat bildet ein Regelsystem zur Lösung des allgemeinen Allokationsproblems auch bei unvollkommenen Märkten. Insbesondere verfügt der Staat über hoheitliche Rechte über die ein Zwang auf die Individuen ausgeübt werden kann.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70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Fundamentalfragen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Wann, wo und wie sollte der Staat überhaupt intervenieren?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klassische Theorie </a:t>
            </a:r>
            <a:r>
              <a:rPr lang="de-DE" sz="2400" dirty="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Public Choice Theorie </a:t>
            </a:r>
            <a:r>
              <a:rPr lang="de-DE" sz="2400" dirty="0">
                <a:latin typeface="Times New Roman" panose="02020603050405020304" pitchFamily="18" charset="0"/>
                <a:cs typeface="Times New Roman" panose="02020603050405020304" pitchFamily="18" charset="0"/>
              </a:rPr>
              <a:t>geht von einer positiven Fragestellung aus und unterstellt, dass die Politiker und die anderen wirtschaftspolitischen Akteure ihrem Eigeninteresse folgen. Das Ergebnis der Staatseingriffe muss damit nicht optimal sein.</a:t>
            </a: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2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Staatliche Intervention in den letzten 10 Jahren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Schuldenbremse (2009)			maximale Neuverschuldung bei 0,35% des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Bankenrettung (2009)			Verstaatlichung (100%) </a:t>
            </a:r>
            <a:r>
              <a:rPr lang="de-DE" sz="1900" dirty="0" err="1">
                <a:latin typeface="Times New Roman" panose="02020603050405020304" pitchFamily="18" charset="0"/>
                <a:cs typeface="Times New Roman" panose="02020603050405020304" pitchFamily="18" charset="0"/>
              </a:rPr>
              <a:t>Hypo</a:t>
            </a:r>
            <a:r>
              <a:rPr lang="de-DE" sz="1900" dirty="0">
                <a:latin typeface="Times New Roman" panose="02020603050405020304" pitchFamily="18" charset="0"/>
                <a:cs typeface="Times New Roman" panose="02020603050405020304" pitchFamily="18" charset="0"/>
              </a:rPr>
              <a:t> Real Estate</a:t>
            </a:r>
          </a:p>
          <a:p>
            <a:r>
              <a:rPr lang="de-DE" sz="1900" dirty="0">
                <a:latin typeface="Times New Roman" panose="02020603050405020304" pitchFamily="18" charset="0"/>
                <a:cs typeface="Times New Roman" panose="02020603050405020304" pitchFamily="18" charset="0"/>
              </a:rPr>
              <a:t>						Garantien: ca. 125 Mrd. Euro</a:t>
            </a:r>
          </a:p>
          <a:p>
            <a:r>
              <a:rPr lang="de-DE" sz="1900" dirty="0">
                <a:latin typeface="Times New Roman" panose="02020603050405020304" pitchFamily="18" charset="0"/>
                <a:cs typeface="Times New Roman" panose="02020603050405020304" pitchFamily="18" charset="0"/>
              </a:rPr>
              <a:t>					Teilverstaatlichung (25%/15%) der Commerzbank</a:t>
            </a:r>
          </a:p>
          <a:p>
            <a:r>
              <a:rPr lang="de-DE" sz="1900" dirty="0">
                <a:latin typeface="Times New Roman" panose="02020603050405020304" pitchFamily="18" charset="0"/>
                <a:cs typeface="Times New Roman" panose="02020603050405020304" pitchFamily="18" charset="0"/>
              </a:rPr>
              <a:t>						Volumen: ca. 15 Mrd. Euro</a:t>
            </a:r>
          </a:p>
          <a:p>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Atomausstieg (2000/2011)		Abschaltung bis 2022</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Mindestlohn (2014)			geplant ab 1.10.2022 12 Euro/h</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Kohleausstieg (03.07.2020)		geplanter Ausstieg bis 2038</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Corona-Rettungsmaßnahmen (2020)	Haushaltswirksame Maßnahmen 350 Mrd. Euro, Garantien 820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E-Auto-Prämie				Seit Juni 2020 6000 Euro/Neuzulassung</a:t>
            </a:r>
          </a:p>
          <a:p>
            <a:endParaRPr lang="de-DE" sz="19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u="sng" dirty="0">
                <a:latin typeface="Times New Roman" panose="02020603050405020304" pitchFamily="18" charset="0"/>
                <a:cs typeface="Times New Roman" panose="02020603050405020304" pitchFamily="18" charset="0"/>
              </a:rPr>
              <a:t>Aktuelle wirtschaftspolitische Diskussion</a:t>
            </a:r>
            <a:r>
              <a:rPr lang="de-DE" sz="28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lvl="6"/>
            <a:endParaRPr lang="de-DE" sz="1900" dirty="0">
              <a:latin typeface="Times New Roman" panose="02020603050405020304" pitchFamily="18" charset="0"/>
              <a:cs typeface="Times New Roman" panose="02020603050405020304" pitchFamily="18" charset="0"/>
            </a:endParaRP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Mindestrente</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Renteneintrittsalter</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Mindestlohn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Bürgergeld</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-Mindestpreis &amp;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-Grenzausgleich</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Mobilitätswende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E-Mobilität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Verlagerung auf die Schiene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des ÖPNV</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Nationaler Radverkehrsplan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Energiewende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Wasserstoffwirtschaft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von Wind- und Solarkraft</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Europäische Sicherheitspolitik</a:t>
            </a:r>
          </a:p>
          <a:p>
            <a:pPr marL="3543300" lvl="7"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lvl="6"/>
            <a:endParaRPr lang="de-DE" sz="19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hlinkClick r:id="rId2"/>
              </a:rPr>
              <a:t>Koalitionsvertrag 2021</a:t>
            </a:r>
            <a:r>
              <a:rPr lang="de-DE"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hlinkClick r:id="rId3"/>
              </a:rPr>
              <a:t>Jahreswirtschaftsbericht 2022</a:t>
            </a:r>
            <a:r>
              <a:rPr lang="de-DE"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hlinkClick r:id="rId4"/>
              </a:rPr>
              <a:t>Fit </a:t>
            </a:r>
            <a:r>
              <a:rPr lang="de-DE" sz="2400" dirty="0" err="1">
                <a:latin typeface="Times New Roman" panose="02020603050405020304" pitchFamily="18" charset="0"/>
                <a:cs typeface="Times New Roman" panose="02020603050405020304" pitchFamily="18" charset="0"/>
                <a:hlinkClick r:id="rId4"/>
              </a:rPr>
              <a:t>for</a:t>
            </a:r>
            <a:r>
              <a:rPr lang="de-DE" sz="2400" dirty="0">
                <a:latin typeface="Times New Roman" panose="02020603050405020304" pitchFamily="18" charset="0"/>
                <a:cs typeface="Times New Roman" panose="02020603050405020304" pitchFamily="18" charset="0"/>
                <a:hlinkClick r:id="rId4"/>
              </a:rPr>
              <a:t> 55 (European Green Deal)</a:t>
            </a:r>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3591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Breitbild</PresentationFormat>
  <Paragraphs>203</Paragraphs>
  <Slides>23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Calibri</vt:lpstr>
      <vt:lpstr>Calibri Light</vt:lpstr>
      <vt:lpstr>Courier New</vt:lpstr>
      <vt:lpstr>Droid Sans Fallback</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446</cp:revision>
  <cp:lastPrinted>2022-03-02T23:29:14Z</cp:lastPrinted>
  <dcterms:created xsi:type="dcterms:W3CDTF">2019-02-11T10:45:01Z</dcterms:created>
  <dcterms:modified xsi:type="dcterms:W3CDTF">2022-03-02T23:39:24Z</dcterms:modified>
</cp:coreProperties>
</file>