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43" r:id="rId2"/>
    <p:sldId id="644" r:id="rId3"/>
    <p:sldId id="256" r:id="rId4"/>
    <p:sldId id="645" r:id="rId5"/>
    <p:sldId id="648" r:id="rId6"/>
    <p:sldId id="649" r:id="rId7"/>
    <p:sldId id="650" r:id="rId8"/>
    <p:sldId id="654" r:id="rId9"/>
    <p:sldId id="651" r:id="rId10"/>
    <p:sldId id="652" r:id="rId11"/>
    <p:sldId id="653"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8C8408-B134-F641-01FE-EFF7357F3FC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7B2AC03-3821-D6A3-5FBA-89741A2CA2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7B881288-DA88-F5A2-FC2E-38453C5AA18C}"/>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5" name="Fußzeilenplatzhalter 4">
            <a:extLst>
              <a:ext uri="{FF2B5EF4-FFF2-40B4-BE49-F238E27FC236}">
                <a16:creationId xmlns:a16="http://schemas.microsoft.com/office/drawing/2014/main" id="{E5472A62-A18C-19FE-B418-D937C7A2EF7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FCAFCA8-8C8E-4F8B-A863-93FB9C5B6850}"/>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420309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D93746-7592-5C3B-B050-82A036A8154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80AB7D7-EAE0-8E81-CC48-53D8E5A9635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922423-86EF-9416-EF27-95E40FF946BB}"/>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5" name="Fußzeilenplatzhalter 4">
            <a:extLst>
              <a:ext uri="{FF2B5EF4-FFF2-40B4-BE49-F238E27FC236}">
                <a16:creationId xmlns:a16="http://schemas.microsoft.com/office/drawing/2014/main" id="{426E3DFC-B94D-3B77-A4FF-EB01AF963E2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8A721B7-6C54-1D11-F779-1E1515B884C6}"/>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2316697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B60CDFB-1CE2-828E-E3B4-C3C802BEEAF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8A216D33-883B-F7BC-D0BD-A17BB8ECC131}"/>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00F667F-D64F-1395-5BCD-7A0A99EEA0D1}"/>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5" name="Fußzeilenplatzhalter 4">
            <a:extLst>
              <a:ext uri="{FF2B5EF4-FFF2-40B4-BE49-F238E27FC236}">
                <a16:creationId xmlns:a16="http://schemas.microsoft.com/office/drawing/2014/main" id="{7D38FE51-9F6A-82CF-47F1-58919FFAE6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C515CE2-12AE-D85E-FFCC-E42471AB831B}"/>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217483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C6627-4C27-978D-31F4-09372EA50C6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6E06BEE-BF0A-89D8-812B-F4C9E363BFA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ABAFE47-BAB4-219D-BFA7-1ADEF707C02C}"/>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5" name="Fußzeilenplatzhalter 4">
            <a:extLst>
              <a:ext uri="{FF2B5EF4-FFF2-40B4-BE49-F238E27FC236}">
                <a16:creationId xmlns:a16="http://schemas.microsoft.com/office/drawing/2014/main" id="{29B44AF3-1BB2-F190-85E2-E56E3B763E0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F95A3B3-723F-D0B1-44B1-8294840E1473}"/>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3308265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F0396E-4F69-7D2A-2868-9FE038B2F1A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D35D1C1-95B2-A460-639A-8B223786E3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810F4C0-77ED-46E3-396A-60DD4668E9C2}"/>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5" name="Fußzeilenplatzhalter 4">
            <a:extLst>
              <a:ext uri="{FF2B5EF4-FFF2-40B4-BE49-F238E27FC236}">
                <a16:creationId xmlns:a16="http://schemas.microsoft.com/office/drawing/2014/main" id="{157DFF45-5920-54EE-01AB-ACEF61487A5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9892D04-1E87-0F83-EF9A-A6570C37EC3E}"/>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32945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C8E80-E551-D20F-4226-35D4B9A768F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0AC957A-A806-CAEF-EF2C-5F2A2C5765B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8B7DD7A-AE0E-0DE3-ED2B-CE048610FBE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F8507C1-1E2A-4AEA-B172-7696DD736F16}"/>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6" name="Fußzeilenplatzhalter 5">
            <a:extLst>
              <a:ext uri="{FF2B5EF4-FFF2-40B4-BE49-F238E27FC236}">
                <a16:creationId xmlns:a16="http://schemas.microsoft.com/office/drawing/2014/main" id="{AF10D86A-EF91-D45A-D793-2C9B734DE56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FB3ECC-16CC-33A4-7E3F-748FFFDC4C9C}"/>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3419124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430996-9CA4-4041-F6E8-5A250B2C327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C76910F-E309-A82C-5CE8-FF8D7B4D94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1066774-D78D-E681-8E52-4372191712CD}"/>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FA17F55-FFC3-9E64-31DA-0C9AEF6797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1A3EBDF-254F-45BB-1F49-54897830F73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6E06696-845B-73DF-B6CB-FAFD297EA9E6}"/>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8" name="Fußzeilenplatzhalter 7">
            <a:extLst>
              <a:ext uri="{FF2B5EF4-FFF2-40B4-BE49-F238E27FC236}">
                <a16:creationId xmlns:a16="http://schemas.microsoft.com/office/drawing/2014/main" id="{984D6A38-E9FE-BB52-2A3C-6AD00FB8385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DF25240-82AF-C12E-6C97-4A9325455A00}"/>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1089139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090CC1-6BFC-2ABA-1E12-02B137FB797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77FD4A0-C0FB-DA79-BFDF-9D388E7B3A62}"/>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4" name="Fußzeilenplatzhalter 3">
            <a:extLst>
              <a:ext uri="{FF2B5EF4-FFF2-40B4-BE49-F238E27FC236}">
                <a16:creationId xmlns:a16="http://schemas.microsoft.com/office/drawing/2014/main" id="{09B21F5F-7313-E715-E786-46690BA522F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661A7C4-FD1A-4E36-3FAB-AF4C1B95201C}"/>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382828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38FDF98-0898-39CA-B4CC-7568F2CD7ED7}"/>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3" name="Fußzeilenplatzhalter 2">
            <a:extLst>
              <a:ext uri="{FF2B5EF4-FFF2-40B4-BE49-F238E27FC236}">
                <a16:creationId xmlns:a16="http://schemas.microsoft.com/office/drawing/2014/main" id="{95B15023-8E56-DC90-62AF-0B924B44AA4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5168C89-0EE3-D9A9-10D9-BAC466389F8A}"/>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423078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DF9889-8E2B-4889-3DD7-1AA4222B628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308F96D-FE91-71C3-2926-1D9300D3ED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70F39F1-2874-A62C-9A94-AFA07BF2ED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E26C1C9-857A-F3BD-CA78-EC686CA2A469}"/>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6" name="Fußzeilenplatzhalter 5">
            <a:extLst>
              <a:ext uri="{FF2B5EF4-FFF2-40B4-BE49-F238E27FC236}">
                <a16:creationId xmlns:a16="http://schemas.microsoft.com/office/drawing/2014/main" id="{73718CC7-8985-C383-559A-573A1752A96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5AB4D29-4C09-0A35-B323-107B5F4CEC9E}"/>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54720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F54D07-758F-B7B5-83FA-8A34D365BE0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3E13295-95A1-E48E-55D9-7E2ED907B9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FD32056-FEA2-E5C2-6E4B-3742CED5E6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E831A6C-7254-03A0-E2C5-E7DF721288A8}"/>
              </a:ext>
            </a:extLst>
          </p:cNvPr>
          <p:cNvSpPr>
            <a:spLocks noGrp="1"/>
          </p:cNvSpPr>
          <p:nvPr>
            <p:ph type="dt" sz="half" idx="10"/>
          </p:nvPr>
        </p:nvSpPr>
        <p:spPr/>
        <p:txBody>
          <a:bodyPr/>
          <a:lstStyle/>
          <a:p>
            <a:fld id="{3E031EF0-D0BB-4D4F-9288-AA43222452BA}" type="datetimeFigureOut">
              <a:rPr lang="de-DE" smtClean="0"/>
              <a:t>01.06.2022</a:t>
            </a:fld>
            <a:endParaRPr lang="de-DE"/>
          </a:p>
        </p:txBody>
      </p:sp>
      <p:sp>
        <p:nvSpPr>
          <p:cNvPr id="6" name="Fußzeilenplatzhalter 5">
            <a:extLst>
              <a:ext uri="{FF2B5EF4-FFF2-40B4-BE49-F238E27FC236}">
                <a16:creationId xmlns:a16="http://schemas.microsoft.com/office/drawing/2014/main" id="{0974CA2B-6127-F2C9-42BB-AE74DD0E6CF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8108EA1-5D0B-20A7-A6E0-DF5002702876}"/>
              </a:ext>
            </a:extLst>
          </p:cNvPr>
          <p:cNvSpPr>
            <a:spLocks noGrp="1"/>
          </p:cNvSpPr>
          <p:nvPr>
            <p:ph type="sldNum" sz="quarter" idx="12"/>
          </p:nvPr>
        </p:nvSpPr>
        <p:spPr/>
        <p:txBody>
          <a:bodyPr/>
          <a:lstStyle/>
          <a:p>
            <a:fld id="{8F6D197E-B076-4A68-9567-70C77AF2C037}" type="slidenum">
              <a:rPr lang="de-DE" smtClean="0"/>
              <a:t>‹Nr.›</a:t>
            </a:fld>
            <a:endParaRPr lang="de-DE"/>
          </a:p>
        </p:txBody>
      </p:sp>
    </p:spTree>
    <p:extLst>
      <p:ext uri="{BB962C8B-B14F-4D97-AF65-F5344CB8AC3E}">
        <p14:creationId xmlns:p14="http://schemas.microsoft.com/office/powerpoint/2010/main" val="4165922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73E45A0-491A-3BCC-68A3-D70BA99BAC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DE403A0-8CE2-13A0-57D3-95E0A73149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2412C50-1174-1BF9-CE6B-FA92D0B0D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31EF0-D0BB-4D4F-9288-AA43222452BA}" type="datetimeFigureOut">
              <a:rPr lang="de-DE" smtClean="0"/>
              <a:t>01.06.2022</a:t>
            </a:fld>
            <a:endParaRPr lang="de-DE"/>
          </a:p>
        </p:txBody>
      </p:sp>
      <p:sp>
        <p:nvSpPr>
          <p:cNvPr id="5" name="Fußzeilenplatzhalter 4">
            <a:extLst>
              <a:ext uri="{FF2B5EF4-FFF2-40B4-BE49-F238E27FC236}">
                <a16:creationId xmlns:a16="http://schemas.microsoft.com/office/drawing/2014/main" id="{72FEE4B9-851A-30B3-9F56-F7358399B0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94A50D9C-B121-A2B5-6798-7E82DD1A6E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6D197E-B076-4A68-9567-70C77AF2C037}" type="slidenum">
              <a:rPr lang="de-DE" smtClean="0"/>
              <a:t>‹Nr.›</a:t>
            </a:fld>
            <a:endParaRPr lang="de-DE"/>
          </a:p>
        </p:txBody>
      </p:sp>
    </p:spTree>
    <p:extLst>
      <p:ext uri="{BB962C8B-B14F-4D97-AF65-F5344CB8AC3E}">
        <p14:creationId xmlns:p14="http://schemas.microsoft.com/office/powerpoint/2010/main" val="3228374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b="1" dirty="0">
                <a:latin typeface="Times New Roman" panose="02020603050405020304" pitchFamily="18" charset="0"/>
                <a:cs typeface="Times New Roman" panose="02020603050405020304" pitchFamily="18" charset="0"/>
              </a:rPr>
              <a:t>Warum kommt es zu kollektiven Entscheidungen und Staatenbildung?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2917767"/>
            <a:ext cx="12172951" cy="3934544"/>
          </a:xfrm>
          <a:prstGeom prst="rect">
            <a:avLst/>
          </a:prstGeom>
          <a:noFill/>
        </p:spPr>
        <p:txBody>
          <a:bodyPr wrap="square" rtlCol="0">
            <a:noAutofit/>
          </a:bodyPr>
          <a:lstStyle/>
          <a:p>
            <a:r>
              <a:rPr lang="en-US" sz="1600" dirty="0" err="1">
                <a:latin typeface="Times New Roman" panose="02020603050405020304" pitchFamily="18" charset="0"/>
                <a:cs typeface="Times New Roman" panose="02020603050405020304" pitchFamily="18" charset="0"/>
              </a:rPr>
              <a:t>Gegeben</a:t>
            </a:r>
            <a:r>
              <a:rPr lang="en-US" sz="1600" dirty="0">
                <a:latin typeface="Times New Roman" panose="02020603050405020304" pitchFamily="18" charset="0"/>
                <a:cs typeface="Times New Roman" panose="02020603050405020304" pitchFamily="18" charset="0"/>
              </a:rPr>
              <a:t> B </a:t>
            </a:r>
            <a:r>
              <a:rPr lang="en-US" sz="1600" dirty="0" err="1">
                <a:latin typeface="Times New Roman" panose="02020603050405020304" pitchFamily="18" charset="0"/>
                <a:cs typeface="Times New Roman" panose="02020603050405020304" pitchFamily="18" charset="0"/>
              </a:rPr>
              <a:t>betrügt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Spalte</a:t>
            </a:r>
            <a:r>
              <a:rPr lang="en-US" sz="1600" dirty="0">
                <a:latin typeface="Times New Roman" panose="02020603050405020304" pitchFamily="18" charset="0"/>
                <a:cs typeface="Times New Roman" panose="02020603050405020304" pitchFamily="18" charset="0"/>
              </a:rPr>
              <a:t> 1 fest) -&gt; A </a:t>
            </a:r>
            <a:r>
              <a:rPr lang="en-US" sz="1600" dirty="0" err="1">
                <a:latin typeface="Times New Roman" panose="02020603050405020304" pitchFamily="18" charset="0"/>
                <a:cs typeface="Times New Roman" panose="02020603050405020304" pitchFamily="18" charset="0"/>
              </a:rPr>
              <a:t>vergleicht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(14) </a:t>
            </a:r>
            <a:r>
              <a:rPr lang="en-US" sz="1600" dirty="0" err="1">
                <a:latin typeface="Times New Roman" panose="02020603050405020304" pitchFamily="18" charset="0"/>
                <a:cs typeface="Times New Roman" panose="02020603050405020304" pitchFamily="18" charset="0"/>
              </a:rPr>
              <a:t>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(12) -&gt; 14&gt;12 A </a:t>
            </a:r>
            <a:r>
              <a:rPr lang="en-US" sz="1600" dirty="0" err="1">
                <a:latin typeface="Times New Roman" panose="02020603050405020304" pitchFamily="18" charset="0"/>
                <a:cs typeface="Times New Roman" panose="02020603050405020304" pitchFamily="18" charset="0"/>
              </a:rPr>
              <a:t>betrügt</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Gegeben</a:t>
            </a:r>
            <a:r>
              <a:rPr lang="en-US" sz="1600" dirty="0">
                <a:latin typeface="Times New Roman" panose="02020603050405020304" pitchFamily="18" charset="0"/>
                <a:cs typeface="Times New Roman" panose="02020603050405020304" pitchFamily="18" charset="0"/>
              </a:rPr>
              <a:t> B </a:t>
            </a:r>
            <a:r>
              <a:rPr lang="en-US" sz="1600" dirty="0" err="1">
                <a:latin typeface="Times New Roman" panose="02020603050405020304" pitchFamily="18" charset="0"/>
                <a:cs typeface="Times New Roman" panose="02020603050405020304" pitchFamily="18" charset="0"/>
              </a:rPr>
              <a:t>betrügt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Spalte</a:t>
            </a:r>
            <a:r>
              <a:rPr lang="en-US" sz="1600" dirty="0">
                <a:latin typeface="Times New Roman" panose="02020603050405020304" pitchFamily="18" charset="0"/>
                <a:cs typeface="Times New Roman" panose="02020603050405020304" pitchFamily="18" charset="0"/>
              </a:rPr>
              <a:t> 2 fest) -&gt; A </a:t>
            </a:r>
            <a:r>
              <a:rPr lang="en-US" sz="1600" dirty="0" err="1">
                <a:latin typeface="Times New Roman" panose="02020603050405020304" pitchFamily="18" charset="0"/>
                <a:cs typeface="Times New Roman" panose="02020603050405020304" pitchFamily="18" charset="0"/>
              </a:rPr>
              <a:t>vergleicht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(24) </a:t>
            </a:r>
            <a:r>
              <a:rPr lang="en-US" sz="1600" dirty="0" err="1">
                <a:latin typeface="Times New Roman" panose="02020603050405020304" pitchFamily="18" charset="0"/>
                <a:cs typeface="Times New Roman" panose="02020603050405020304" pitchFamily="18" charset="0"/>
              </a:rPr>
              <a:t>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(20) -&gt; 24&gt;20 A </a:t>
            </a:r>
            <a:r>
              <a:rPr lang="en-US" sz="1600" dirty="0" err="1">
                <a:latin typeface="Times New Roman" panose="02020603050405020304" pitchFamily="18" charset="0"/>
                <a:cs typeface="Times New Roman" panose="02020603050405020304" pitchFamily="18" charset="0"/>
              </a:rPr>
              <a:t>betrügt</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p>
          <a:p>
            <a:r>
              <a:rPr lang="en-US" sz="1600" dirty="0" err="1">
                <a:latin typeface="Times New Roman" panose="02020603050405020304" pitchFamily="18" charset="0"/>
                <a:cs typeface="Times New Roman" panose="02020603050405020304" pitchFamily="18" charset="0"/>
              </a:rPr>
              <a:t>Gegeben</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betrügt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Zeile</a:t>
            </a:r>
            <a:r>
              <a:rPr lang="en-US" sz="1600" dirty="0">
                <a:latin typeface="Times New Roman" panose="02020603050405020304" pitchFamily="18" charset="0"/>
                <a:cs typeface="Times New Roman" panose="02020603050405020304" pitchFamily="18" charset="0"/>
              </a:rPr>
              <a:t> 1 fest) -&gt; B </a:t>
            </a:r>
            <a:r>
              <a:rPr lang="en-US" sz="1600" dirty="0" err="1">
                <a:latin typeface="Times New Roman" panose="02020603050405020304" pitchFamily="18" charset="0"/>
                <a:cs typeface="Times New Roman" panose="02020603050405020304" pitchFamily="18" charset="0"/>
              </a:rPr>
              <a:t>vergleicht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(14) </a:t>
            </a:r>
            <a:r>
              <a:rPr lang="en-US" sz="1600" dirty="0" err="1">
                <a:latin typeface="Times New Roman" panose="02020603050405020304" pitchFamily="18" charset="0"/>
                <a:cs typeface="Times New Roman" panose="02020603050405020304" pitchFamily="18" charset="0"/>
              </a:rPr>
              <a:t>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(10) -&gt; 14&gt;10 B </a:t>
            </a:r>
            <a:r>
              <a:rPr lang="en-US" sz="1600" dirty="0" err="1">
                <a:latin typeface="Times New Roman" panose="02020603050405020304" pitchFamily="18" charset="0"/>
                <a:cs typeface="Times New Roman" panose="02020603050405020304" pitchFamily="18" charset="0"/>
              </a:rPr>
              <a:t>betrügt</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Gegeben</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betrügt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Zeile</a:t>
            </a:r>
            <a:r>
              <a:rPr lang="en-US" sz="1600" dirty="0">
                <a:latin typeface="Times New Roman" panose="02020603050405020304" pitchFamily="18" charset="0"/>
                <a:cs typeface="Times New Roman" panose="02020603050405020304" pitchFamily="18" charset="0"/>
              </a:rPr>
              <a:t> 2 fest) -&gt; B </a:t>
            </a:r>
            <a:r>
              <a:rPr lang="en-US" sz="1600" dirty="0" err="1">
                <a:latin typeface="Times New Roman" panose="02020603050405020304" pitchFamily="18" charset="0"/>
                <a:cs typeface="Times New Roman" panose="02020603050405020304" pitchFamily="18" charset="0"/>
              </a:rPr>
              <a:t>vergleicht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(18) </a:t>
            </a:r>
            <a:r>
              <a:rPr lang="en-US" sz="1600" dirty="0" err="1">
                <a:latin typeface="Times New Roman" panose="02020603050405020304" pitchFamily="18" charset="0"/>
                <a:cs typeface="Times New Roman" panose="02020603050405020304" pitchFamily="18" charset="0"/>
              </a:rPr>
              <a:t>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(15) -&gt; 18&gt;15 B </a:t>
            </a:r>
            <a:r>
              <a:rPr lang="en-US" sz="1600" dirty="0" err="1">
                <a:latin typeface="Times New Roman" panose="02020603050405020304" pitchFamily="18" charset="0"/>
                <a:cs typeface="Times New Roman" panose="02020603050405020304" pitchFamily="18" charset="0"/>
              </a:rPr>
              <a:t>betrügt</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-&gt; egal was der </a:t>
            </a:r>
            <a:r>
              <a:rPr lang="en-US" sz="1600" dirty="0" err="1">
                <a:latin typeface="Times New Roman" panose="02020603050405020304" pitchFamily="18" charset="0"/>
                <a:cs typeface="Times New Roman" panose="02020603050405020304" pitchFamily="18" charset="0"/>
              </a:rPr>
              <a:t>jeweils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andere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macht</a:t>
            </a:r>
            <a:r>
              <a:rPr lang="en-US" sz="1600" dirty="0">
                <a:latin typeface="Times New Roman" panose="02020603050405020304" pitchFamily="18" charset="0"/>
                <a:cs typeface="Times New Roman" panose="02020603050405020304" pitchFamily="18" charset="0"/>
              </a:rPr>
              <a:t> A und B </a:t>
            </a:r>
            <a:r>
              <a:rPr lang="en-US" sz="1600" dirty="0" err="1">
                <a:latin typeface="Times New Roman" panose="02020603050405020304" pitchFamily="18" charset="0"/>
                <a:cs typeface="Times New Roman" panose="02020603050405020304" pitchFamily="18" charset="0"/>
              </a:rPr>
              <a:t>werden</a:t>
            </a:r>
            <a:r>
              <a:rPr lang="en-US" sz="1600" dirty="0">
                <a:latin typeface="Times New Roman" panose="02020603050405020304" pitchFamily="18" charset="0"/>
                <a:cs typeface="Times New Roman" panose="02020603050405020304" pitchFamily="18" charset="0"/>
              </a:rPr>
              <a:t> in </a:t>
            </a:r>
            <a:r>
              <a:rPr lang="en-US" sz="1600" dirty="0" err="1">
                <a:latin typeface="Times New Roman" panose="02020603050405020304" pitchFamily="18" charset="0"/>
                <a:cs typeface="Times New Roman" panose="02020603050405020304" pitchFamily="18" charset="0"/>
              </a:rPr>
              <a:t>jedem</a:t>
            </a:r>
            <a:r>
              <a:rPr lang="en-US" sz="1600" dirty="0">
                <a:latin typeface="Times New Roman" panose="02020603050405020304" pitchFamily="18" charset="0"/>
                <a:cs typeface="Times New Roman" panose="02020603050405020304" pitchFamily="18" charset="0"/>
              </a:rPr>
              <a:t> Fall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Betrügen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damit</a:t>
            </a:r>
            <a:r>
              <a:rPr lang="en-US" sz="1600" dirty="0">
                <a:latin typeface="Times New Roman" panose="02020603050405020304" pitchFamily="18" charset="0"/>
                <a:cs typeface="Times New Roman" panose="02020603050405020304" pitchFamily="18" charset="0"/>
              </a:rPr>
              <a:t> für </a:t>
            </a:r>
            <a:r>
              <a:rPr lang="en-US" sz="1600" dirty="0" err="1">
                <a:latin typeface="Times New Roman" panose="02020603050405020304" pitchFamily="18" charset="0"/>
                <a:cs typeface="Times New Roman" panose="02020603050405020304" pitchFamily="18" charset="0"/>
              </a:rPr>
              <a:t>beide</a:t>
            </a:r>
            <a:r>
              <a:rPr lang="en-US" sz="1600" dirty="0">
                <a:latin typeface="Times New Roman" panose="02020603050405020304" pitchFamily="18" charset="0"/>
                <a:cs typeface="Times New Roman" panose="02020603050405020304" pitchFamily="18" charset="0"/>
              </a:rPr>
              <a:t> die dominate </a:t>
            </a:r>
            <a:r>
              <a:rPr lang="en-US" sz="1600" dirty="0" err="1">
                <a:latin typeface="Times New Roman" panose="02020603050405020304" pitchFamily="18" charset="0"/>
                <a:cs typeface="Times New Roman" panose="02020603050405020304" pitchFamily="18" charset="0"/>
              </a:rPr>
              <a:t>Strategie</a:t>
            </a:r>
            <a:r>
              <a:rPr lang="en-US" sz="1600" dirty="0">
                <a:latin typeface="Times New Roman" panose="02020603050405020304" pitchFamily="18" charset="0"/>
                <a:cs typeface="Times New Roman" panose="02020603050405020304" pitchFamily="18" charset="0"/>
              </a:rPr>
              <a:t> und die </a:t>
            </a:r>
            <a:r>
              <a:rPr lang="en-US" sz="1600" dirty="0" err="1">
                <a:latin typeface="Times New Roman" panose="02020603050405020304" pitchFamily="18" charset="0"/>
                <a:cs typeface="Times New Roman" panose="02020603050405020304" pitchFamily="18" charset="0"/>
              </a:rPr>
              <a:t>Strategiekombination</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betrügt</a:t>
            </a:r>
            <a:r>
              <a:rPr lang="en-US" sz="1600" dirty="0">
                <a:latin typeface="Times New Roman" panose="02020603050405020304" pitchFamily="18" charset="0"/>
                <a:cs typeface="Times New Roman" panose="02020603050405020304" pitchFamily="18" charset="0"/>
              </a:rPr>
              <a:t>, B </a:t>
            </a:r>
            <a:r>
              <a:rPr lang="en-US" sz="1600" dirty="0" err="1">
                <a:latin typeface="Times New Roman" panose="02020603050405020304" pitchFamily="18" charset="0"/>
                <a:cs typeface="Times New Roman" panose="02020603050405020304" pitchFamily="18" charset="0"/>
              </a:rPr>
              <a:t>betrügt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ist</a:t>
            </a:r>
            <a:r>
              <a:rPr lang="en-US" sz="1600" dirty="0">
                <a:latin typeface="Times New Roman" panose="02020603050405020304" pitchFamily="18" charset="0"/>
                <a:cs typeface="Times New Roman" panose="02020603050405020304" pitchFamily="18" charset="0"/>
              </a:rPr>
              <a:t> in </a:t>
            </a:r>
            <a:r>
              <a:rPr lang="en-US" sz="1600" dirty="0" err="1">
                <a:latin typeface="Times New Roman" panose="02020603050405020304" pitchFamily="18" charset="0"/>
                <a:cs typeface="Times New Roman" panose="02020603050405020304" pitchFamily="18" charset="0"/>
              </a:rPr>
              <a:t>diesem</a:t>
            </a:r>
            <a:r>
              <a:rPr lang="en-US" sz="1600" dirty="0">
                <a:latin typeface="Times New Roman" panose="02020603050405020304" pitchFamily="18" charset="0"/>
                <a:cs typeface="Times New Roman" panose="02020603050405020304" pitchFamily="18" charset="0"/>
              </a:rPr>
              <a:t> Fall </a:t>
            </a:r>
            <a:r>
              <a:rPr lang="en-US" sz="1600" dirty="0" err="1">
                <a:latin typeface="Times New Roman" panose="02020603050405020304" pitchFamily="18" charset="0"/>
                <a:cs typeface="Times New Roman" panose="02020603050405020304" pitchFamily="18" charset="0"/>
              </a:rPr>
              <a:t>eindeutiges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Nashgleichgewicht</a:t>
            </a:r>
            <a:r>
              <a:rPr lang="en-US" sz="1600" dirty="0">
                <a:latin typeface="Times New Roman" panose="02020603050405020304" pitchFamily="18" charset="0"/>
                <a:cs typeface="Times New Roman" panose="02020603050405020304" pitchFamily="18" charset="0"/>
              </a:rPr>
              <a:t> </a:t>
            </a:r>
          </a:p>
          <a:p>
            <a:endParaRPr lang="en-US" sz="16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p:txBody>
      </p:sp>
      <p:graphicFrame>
        <p:nvGraphicFramePr>
          <p:cNvPr id="2" name="Tabelle 1"/>
          <p:cNvGraphicFramePr>
            <a:graphicFrameLocks noGrp="1"/>
          </p:cNvGraphicFramePr>
          <p:nvPr>
            <p:extLst>
              <p:ext uri="{D42A27DB-BD31-4B8C-83A1-F6EECF244321}">
                <p14:modId xmlns:p14="http://schemas.microsoft.com/office/powerpoint/2010/main" val="1443601802"/>
              </p:ext>
            </p:extLst>
          </p:nvPr>
        </p:nvGraphicFramePr>
        <p:xfrm>
          <a:off x="1606173" y="693874"/>
          <a:ext cx="8128000" cy="2010124"/>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802306917"/>
                    </a:ext>
                  </a:extLst>
                </a:gridCol>
                <a:gridCol w="2032000">
                  <a:extLst>
                    <a:ext uri="{9D8B030D-6E8A-4147-A177-3AD203B41FA5}">
                      <a16:colId xmlns:a16="http://schemas.microsoft.com/office/drawing/2014/main" val="990537998"/>
                    </a:ext>
                  </a:extLst>
                </a:gridCol>
                <a:gridCol w="2032000">
                  <a:extLst>
                    <a:ext uri="{9D8B030D-6E8A-4147-A177-3AD203B41FA5}">
                      <a16:colId xmlns:a16="http://schemas.microsoft.com/office/drawing/2014/main" val="3576256599"/>
                    </a:ext>
                  </a:extLst>
                </a:gridCol>
                <a:gridCol w="2032000">
                  <a:extLst>
                    <a:ext uri="{9D8B030D-6E8A-4147-A177-3AD203B41FA5}">
                      <a16:colId xmlns:a16="http://schemas.microsoft.com/office/drawing/2014/main" val="3742254717"/>
                    </a:ext>
                  </a:extLst>
                </a:gridCol>
              </a:tblGrid>
              <a:tr h="502531">
                <a:tc rowSpan="2" gridSpan="2">
                  <a:txBody>
                    <a:bodyPr/>
                    <a:lstStyle/>
                    <a:p>
                      <a:pPr algn="ctr"/>
                      <a:endParaRPr lang="de-DE" dirty="0"/>
                    </a:p>
                  </a:txBody>
                  <a:tcPr anchor="ctr"/>
                </a:tc>
                <a:tc rowSpan="2" hMerge="1">
                  <a:txBody>
                    <a:bodyPr/>
                    <a:lstStyle/>
                    <a:p>
                      <a:endParaRPr lang="de-DE" dirty="0"/>
                    </a:p>
                  </a:txBody>
                  <a:tcPr/>
                </a:tc>
                <a:tc gridSpan="2">
                  <a:txBody>
                    <a:bodyPr/>
                    <a:lstStyle/>
                    <a:p>
                      <a:pPr algn="ctr"/>
                      <a:r>
                        <a:rPr lang="de-DE" dirty="0"/>
                        <a:t>B</a:t>
                      </a:r>
                    </a:p>
                  </a:txBody>
                  <a:tcPr anchor="ctr"/>
                </a:tc>
                <a:tc hMerge="1">
                  <a:txBody>
                    <a:bodyPr/>
                    <a:lstStyle/>
                    <a:p>
                      <a:endParaRPr lang="de-DE" dirty="0"/>
                    </a:p>
                  </a:txBody>
                  <a:tcPr/>
                </a:tc>
                <a:extLst>
                  <a:ext uri="{0D108BD9-81ED-4DB2-BD59-A6C34878D82A}">
                    <a16:rowId xmlns:a16="http://schemas.microsoft.com/office/drawing/2014/main" val="2084046840"/>
                  </a:ext>
                </a:extLst>
              </a:tr>
              <a:tr h="502531">
                <a:tc gridSpan="2" vMerge="1">
                  <a:txBody>
                    <a:bodyPr/>
                    <a:lstStyle/>
                    <a:p>
                      <a:endParaRPr lang="de-DE"/>
                    </a:p>
                  </a:txBody>
                  <a:tcPr/>
                </a:tc>
                <a:tc hMerge="1" vMerge="1">
                  <a:txBody>
                    <a:bodyPr/>
                    <a:lstStyle/>
                    <a:p>
                      <a:endParaRPr lang="de-D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betrügen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nicht betrügen</a:t>
                      </a:r>
                    </a:p>
                  </a:txBody>
                  <a:tcPr anchor="ctr"/>
                </a:tc>
                <a:extLst>
                  <a:ext uri="{0D108BD9-81ED-4DB2-BD59-A6C34878D82A}">
                    <a16:rowId xmlns:a16="http://schemas.microsoft.com/office/drawing/2014/main" val="1771757195"/>
                  </a:ext>
                </a:extLst>
              </a:tr>
              <a:tr h="502531">
                <a:tc rowSpan="2">
                  <a:txBody>
                    <a:bodyPr/>
                    <a:lstStyle/>
                    <a:p>
                      <a:pPr algn="ctr"/>
                      <a:r>
                        <a:rPr lang="de-DE" dirty="0"/>
                        <a:t>A</a:t>
                      </a:r>
                    </a:p>
                  </a:txBody>
                  <a:tcPr anchor="ctr"/>
                </a:tc>
                <a:tc>
                  <a:txBody>
                    <a:bodyPr/>
                    <a:lstStyle/>
                    <a:p>
                      <a:pPr algn="ctr"/>
                      <a:r>
                        <a:rPr lang="de-DE" dirty="0"/>
                        <a:t>betrügen</a:t>
                      </a:r>
                    </a:p>
                  </a:txBody>
                  <a:tcPr anchor="ctr"/>
                </a:tc>
                <a:tc>
                  <a:txBody>
                    <a:bodyPr/>
                    <a:lstStyle/>
                    <a:p>
                      <a:pPr algn="ctr"/>
                      <a:r>
                        <a:rPr lang="de-DE" dirty="0"/>
                        <a:t>(14,14)</a:t>
                      </a:r>
                    </a:p>
                  </a:txBody>
                  <a:tcPr anchor="ctr"/>
                </a:tc>
                <a:tc>
                  <a:txBody>
                    <a:bodyPr/>
                    <a:lstStyle/>
                    <a:p>
                      <a:pPr algn="ctr"/>
                      <a:r>
                        <a:rPr lang="de-DE" dirty="0"/>
                        <a:t>(24,10)</a:t>
                      </a:r>
                    </a:p>
                  </a:txBody>
                  <a:tcPr anchor="ctr"/>
                </a:tc>
                <a:extLst>
                  <a:ext uri="{0D108BD9-81ED-4DB2-BD59-A6C34878D82A}">
                    <a16:rowId xmlns:a16="http://schemas.microsoft.com/office/drawing/2014/main" val="1083082053"/>
                  </a:ext>
                </a:extLst>
              </a:tr>
              <a:tr h="502531">
                <a:tc vMerge="1">
                  <a:txBody>
                    <a:bodyPr/>
                    <a:lstStyle/>
                    <a:p>
                      <a:endParaRPr lang="de-DE" dirty="0"/>
                    </a:p>
                  </a:txBody>
                  <a:tcPr/>
                </a:tc>
                <a:tc>
                  <a:txBody>
                    <a:bodyPr/>
                    <a:lstStyle/>
                    <a:p>
                      <a:pPr algn="ctr"/>
                      <a:r>
                        <a:rPr lang="de-DE" dirty="0"/>
                        <a:t>nicht betrügen</a:t>
                      </a:r>
                    </a:p>
                  </a:txBody>
                  <a:tcPr anchor="ctr"/>
                </a:tc>
                <a:tc>
                  <a:txBody>
                    <a:bodyPr/>
                    <a:lstStyle/>
                    <a:p>
                      <a:pPr algn="ctr"/>
                      <a:r>
                        <a:rPr lang="de-DE" dirty="0"/>
                        <a:t>(12,18)</a:t>
                      </a:r>
                    </a:p>
                  </a:txBody>
                  <a:tcPr anchor="ctr"/>
                </a:tc>
                <a:tc>
                  <a:txBody>
                    <a:bodyPr/>
                    <a:lstStyle/>
                    <a:p>
                      <a:pPr algn="ctr"/>
                      <a:r>
                        <a:rPr lang="de-DE" dirty="0"/>
                        <a:t>(20,15)</a:t>
                      </a:r>
                    </a:p>
                  </a:txBody>
                  <a:tcPr anchor="ctr"/>
                </a:tc>
                <a:extLst>
                  <a:ext uri="{0D108BD9-81ED-4DB2-BD59-A6C34878D82A}">
                    <a16:rowId xmlns:a16="http://schemas.microsoft.com/office/drawing/2014/main" val="3239020616"/>
                  </a:ext>
                </a:extLst>
              </a:tr>
            </a:tbl>
          </a:graphicData>
        </a:graphic>
      </p:graphicFrame>
    </p:spTree>
    <p:extLst>
      <p:ext uri="{BB962C8B-B14F-4D97-AF65-F5344CB8AC3E}">
        <p14:creationId xmlns:p14="http://schemas.microsoft.com/office/powerpoint/2010/main" val="896065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feld 1">
                <a:extLst>
                  <a:ext uri="{FF2B5EF4-FFF2-40B4-BE49-F238E27FC236}">
                    <a16:creationId xmlns:a16="http://schemas.microsoft.com/office/drawing/2014/main" id="{638D72CA-BFAB-A8D2-5287-059176F493E5}"/>
                  </a:ext>
                </a:extLst>
              </p:cNvPr>
              <p:cNvSpPr txBox="1"/>
              <p:nvPr/>
            </p:nvSpPr>
            <p:spPr>
              <a:xfrm>
                <a:off x="57610" y="17172"/>
                <a:ext cx="12152630" cy="6282028"/>
              </a:xfrm>
              <a:prstGeom prst="rect">
                <a:avLst/>
              </a:prstGeom>
              <a:noFill/>
            </p:spPr>
            <p:txBody>
              <a:bodyPr wrap="square" rtlCol="0">
                <a:noAutofit/>
              </a:bodyPr>
              <a:lstStyle/>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Ähnlich einem Studienkredit bietet eine Versicherung einen Vertrag gegen einen zukünftigen Gehaltsausfall an:</a:t>
                </a:r>
              </a:p>
              <a:p>
                <a:pPr marL="800100" lvl="1" indent="-342900">
                  <a:buFont typeface="Wingdings" panose="05000000000000000000" pitchFamily="2" charset="2"/>
                  <a:buChar char="§"/>
                </a:pPr>
                <a:r>
                  <a:rPr lang="de-DE" sz="1400" dirty="0">
                    <a:latin typeface="Times New Roman" panose="02020603050405020304" pitchFamily="18" charset="0"/>
                    <a:cs typeface="Times New Roman" panose="02020603050405020304" pitchFamily="18" charset="0"/>
                  </a:rPr>
                  <a:t>Den Studierenden des Masterstudiengangs Staatliche </a:t>
                </a:r>
                <a:r>
                  <a:rPr lang="de-DE" sz="1400" dirty="0" err="1">
                    <a:latin typeface="Times New Roman" panose="02020603050405020304" pitchFamily="18" charset="0"/>
                    <a:cs typeface="Times New Roman" panose="02020603050405020304" pitchFamily="18" charset="0"/>
                  </a:rPr>
                  <a:t>Rahmenbediungen</a:t>
                </a:r>
                <a:r>
                  <a:rPr lang="de-DE" sz="1400" dirty="0">
                    <a:latin typeface="Times New Roman" panose="02020603050405020304" pitchFamily="18" charset="0"/>
                    <a:cs typeface="Times New Roman" panose="02020603050405020304" pitchFamily="18" charset="0"/>
                  </a:rPr>
                  <a:t> stehen grundsätzlich zwei Jobs in der Zukunft in Aussicht</a:t>
                </a:r>
              </a:p>
              <a:p>
                <a:pPr marL="1257300" lvl="2" indent="-342900">
                  <a:buFont typeface="Wingdings" panose="05000000000000000000" pitchFamily="2" charset="2"/>
                  <a:buChar char="Ø"/>
                </a:pPr>
                <a:r>
                  <a:rPr lang="de-DE" sz="1400" dirty="0">
                    <a:latin typeface="Times New Roman" panose="02020603050405020304" pitchFamily="18" charset="0"/>
                    <a:cs typeface="Times New Roman" panose="02020603050405020304" pitchFamily="18" charset="0"/>
                  </a:rPr>
                  <a:t>A: 62.500 Euro p.a. 	B: 40.000 Euro</a:t>
                </a:r>
              </a:p>
              <a:p>
                <a:pPr marL="1257300" lvl="2" indent="-342900">
                  <a:buFont typeface="Wingdings" panose="05000000000000000000" pitchFamily="2" charset="2"/>
                  <a:buChar char="Ø"/>
                </a:pPr>
                <a:endParaRPr lang="de-DE" sz="1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
                </a:pPr>
                <a:r>
                  <a:rPr lang="de-DE" sz="1400" dirty="0">
                    <a:latin typeface="Times New Roman" panose="02020603050405020304" pitchFamily="18" charset="0"/>
                    <a:cs typeface="Times New Roman" panose="02020603050405020304" pitchFamily="18" charset="0"/>
                  </a:rPr>
                  <a:t>Es gibt </a:t>
                </a:r>
                <a:r>
                  <a:rPr lang="de-DE" sz="1400" dirty="0" err="1">
                    <a:latin typeface="Times New Roman" panose="02020603050405020304" pitchFamily="18" charset="0"/>
                    <a:cs typeface="Times New Roman" panose="02020603050405020304" pitchFamily="18" charset="0"/>
                  </a:rPr>
                  <a:t>gibt</a:t>
                </a:r>
                <a:r>
                  <a:rPr lang="de-DE" sz="1400" dirty="0">
                    <a:latin typeface="Times New Roman" panose="02020603050405020304" pitchFamily="18" charset="0"/>
                    <a:cs typeface="Times New Roman" panose="02020603050405020304" pitchFamily="18" charset="0"/>
                  </a:rPr>
                  <a:t> 2 Typen von Studierenden, die gleichverteilt sind</a:t>
                </a:r>
              </a:p>
              <a:p>
                <a:pPr marL="1257300" lvl="2" indent="-342900">
                  <a:buFont typeface="Wingdings" panose="05000000000000000000" pitchFamily="2" charset="2"/>
                  <a:buChar char="Ø"/>
                </a:pPr>
                <a:r>
                  <a:rPr lang="de-DE" sz="1400" dirty="0">
                    <a:latin typeface="Times New Roman" panose="02020603050405020304" pitchFamily="18" charset="0"/>
                    <a:cs typeface="Times New Roman" panose="02020603050405020304" pitchFamily="18" charset="0"/>
                  </a:rPr>
                  <a:t>H erhält mit 80% Job A	N erhält mit 50% Job A</a:t>
                </a:r>
              </a:p>
              <a:p>
                <a:pPr marL="1257300" lvl="2" indent="-342900">
                  <a:buFont typeface="Arial" panose="020B0604020202020204" pitchFamily="34" charset="0"/>
                  <a:buChar char="•"/>
                </a:pPr>
                <a:endParaRPr lang="de-DE" sz="1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Die Versicherung bietet zur fairen Prämie an die Differenz zwischen A und B zu zahlen</a:t>
                </a: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Die Versicherungsprämie wird erst bei Antritt des Jobs fällig</a:t>
                </a: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Der aus dem Einkommen E entstehende Nutzen ist u(</a:t>
                </a:r>
                <a14:m>
                  <m:oMath xmlns:m="http://schemas.openxmlformats.org/officeDocument/2006/math">
                    <m:r>
                      <a:rPr lang="de-DE" sz="1400" i="1">
                        <a:latin typeface="Cambria Math" panose="02040503050406030204" pitchFamily="18" charset="0"/>
                        <a:cs typeface="Times New Roman" panose="02020603050405020304" pitchFamily="18" charset="0"/>
                      </a:rPr>
                      <m:t>𝐸</m:t>
                    </m:r>
                  </m:oMath>
                </a14:m>
                <a:r>
                  <a:rPr lang="de-DE" sz="1400" dirty="0">
                    <a:latin typeface="Times New Roman" panose="02020603050405020304" pitchFamily="18" charset="0"/>
                    <a:cs typeface="Times New Roman" panose="02020603050405020304" pitchFamily="18" charset="0"/>
                  </a:rPr>
                  <a:t>)=</a:t>
                </a:r>
                <a14:m>
                  <m:oMath xmlns:m="http://schemas.openxmlformats.org/officeDocument/2006/math">
                    <m:rad>
                      <m:radPr>
                        <m:degHide m:val="on"/>
                        <m:ctrlPr>
                          <a:rPr lang="de-DE" sz="1400" i="1" smtClean="0">
                            <a:latin typeface="Cambria Math" panose="02040503050406030204" pitchFamily="18" charset="0"/>
                            <a:cs typeface="Times New Roman" panose="02020603050405020304" pitchFamily="18" charset="0"/>
                          </a:rPr>
                        </m:ctrlPr>
                      </m:radPr>
                      <m:deg/>
                      <m:e>
                        <m:r>
                          <a:rPr lang="de-DE" sz="1400" b="0" i="1" smtClean="0">
                            <a:latin typeface="Cambria Math" panose="02040503050406030204" pitchFamily="18" charset="0"/>
                            <a:cs typeface="Times New Roman" panose="02020603050405020304" pitchFamily="18" charset="0"/>
                          </a:rPr>
                          <m:t>𝐸</m:t>
                        </m:r>
                      </m:e>
                    </m:rad>
                  </m:oMath>
                </a14:m>
                <a:endParaRPr lang="de-DE" sz="1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Wer versichert sich und wie entwickelt sich die Versichertenpopulation? </a:t>
                </a:r>
              </a:p>
              <a:p>
                <a:endParaRPr lang="de-DE" sz="1400" dirty="0">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Faire Prämie: Die Versicherung nimmt die Erwarteten Zahlungen als Prämie!</a:t>
                </a:r>
              </a:p>
              <a:p>
                <a14:m>
                  <m:oMathPara xmlns:m="http://schemas.openxmlformats.org/officeDocument/2006/math">
                    <m:oMathParaPr>
                      <m:jc m:val="centerGroup"/>
                    </m:oMathParaPr>
                    <m:oMath xmlns:m="http://schemas.openxmlformats.org/officeDocument/2006/math">
                      <m:r>
                        <a:rPr lang="de-DE" sz="1600" i="1" smtClean="0">
                          <a:latin typeface="Cambria Math" panose="02040503050406030204" pitchFamily="18" charset="0"/>
                        </a:rPr>
                        <m:t>0,5⋅0,</m:t>
                      </m:r>
                      <m:r>
                        <a:rPr lang="de-DE" sz="1600" b="0" i="1" smtClean="0">
                          <a:latin typeface="Cambria Math" panose="02040503050406030204" pitchFamily="18" charset="0"/>
                        </a:rPr>
                        <m:t>2</m:t>
                      </m:r>
                      <m:d>
                        <m:dPr>
                          <m:ctrlPr>
                            <a:rPr lang="de-DE" sz="1600" i="1" smtClean="0">
                              <a:solidFill>
                                <a:srgbClr val="836967"/>
                              </a:solidFill>
                              <a:latin typeface="Cambria Math" panose="02040503050406030204" pitchFamily="18" charset="0"/>
                            </a:rPr>
                          </m:ctrlPr>
                        </m:dPr>
                        <m:e>
                          <m:r>
                            <a:rPr lang="de-DE" sz="1600" i="1" smtClean="0">
                              <a:latin typeface="Cambria Math" panose="02040503050406030204" pitchFamily="18" charset="0"/>
                            </a:rPr>
                            <m:t>62500</m:t>
                          </m:r>
                          <m:r>
                            <a:rPr lang="de-DE" sz="1600" b="0" i="1" smtClean="0">
                              <a:latin typeface="Cambria Math" panose="02040503050406030204" pitchFamily="18" charset="0"/>
                            </a:rPr>
                            <m:t>−</m:t>
                          </m:r>
                          <m:r>
                            <a:rPr lang="de-DE" sz="1600" i="1" smtClean="0">
                              <a:latin typeface="Cambria Math" panose="02040503050406030204" pitchFamily="18" charset="0"/>
                            </a:rPr>
                            <m:t>40000</m:t>
                          </m:r>
                        </m:e>
                      </m:d>
                      <m:r>
                        <a:rPr lang="de-DE" sz="1600" b="0" i="1" smtClean="0">
                          <a:latin typeface="Cambria Math" panose="02040503050406030204" pitchFamily="18" charset="0"/>
                        </a:rPr>
                        <m:t>+0,</m:t>
                      </m:r>
                      <m:r>
                        <a:rPr lang="de-DE" sz="1600" i="1" smtClean="0">
                          <a:latin typeface="Cambria Math" panose="02040503050406030204" pitchFamily="18" charset="0"/>
                        </a:rPr>
                        <m:t>5⋅0,5</m:t>
                      </m:r>
                      <m:d>
                        <m:dPr>
                          <m:ctrlPr>
                            <a:rPr lang="de-DE" sz="1600" i="1" smtClean="0">
                              <a:solidFill>
                                <a:srgbClr val="836967"/>
                              </a:solidFill>
                              <a:latin typeface="Cambria Math" panose="02040503050406030204" pitchFamily="18" charset="0"/>
                            </a:rPr>
                          </m:ctrlPr>
                        </m:dPr>
                        <m:e>
                          <m:r>
                            <a:rPr lang="de-DE" sz="1600" i="1" smtClean="0">
                              <a:latin typeface="Cambria Math" panose="02040503050406030204" pitchFamily="18" charset="0"/>
                            </a:rPr>
                            <m:t>62500−40000</m:t>
                          </m:r>
                        </m:e>
                      </m:d>
                      <m:r>
                        <a:rPr lang="de-DE" sz="1600" b="0" i="1" smtClean="0">
                          <a:latin typeface="Cambria Math" panose="02040503050406030204" pitchFamily="18" charset="0"/>
                        </a:rPr>
                        <m:t>=</m:t>
                      </m:r>
                      <m:r>
                        <m:rPr>
                          <m:nor/>
                        </m:rPr>
                        <a:rPr lang="de-DE" sz="1600" dirty="0">
                          <a:latin typeface="Times New Roman" panose="02020603050405020304" pitchFamily="18" charset="0"/>
                          <a:cs typeface="Times New Roman" panose="02020603050405020304" pitchFamily="18" charset="0"/>
                        </a:rPr>
                        <m:t>7875</m:t>
                      </m:r>
                    </m:oMath>
                  </m:oMathPara>
                </a14:m>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Erwartungsnutzen von N mit und ohne Versicherung</a:t>
                </a:r>
              </a:p>
              <a:p>
                <a14:m>
                  <m:oMathPara xmlns:m="http://schemas.openxmlformats.org/officeDocument/2006/math">
                    <m:oMathParaPr>
                      <m:jc m:val="centerGroup"/>
                    </m:oMathParaPr>
                    <m:oMath xmlns:m="http://schemas.openxmlformats.org/officeDocument/2006/math">
                      <m:sSub>
                        <m:sSubPr>
                          <m:ctrlPr>
                            <a:rPr lang="de-DE" sz="1600" b="0" i="1" smtClean="0">
                              <a:latin typeface="Cambria Math" panose="02040503050406030204" pitchFamily="18" charset="0"/>
                            </a:rPr>
                          </m:ctrlPr>
                        </m:sSubPr>
                        <m:e>
                          <m:r>
                            <a:rPr lang="de-DE" sz="1600" i="1">
                              <a:latin typeface="Cambria Math" panose="02040503050406030204" pitchFamily="18" charset="0"/>
                            </a:rPr>
                            <m:t>𝐸</m:t>
                          </m:r>
                        </m:e>
                        <m:sub>
                          <m:r>
                            <a:rPr lang="de-DE" sz="1600" b="0" i="1" smtClean="0">
                              <a:latin typeface="Cambria Math" panose="02040503050406030204" pitchFamily="18" charset="0"/>
                            </a:rPr>
                            <m:t>𝑂𝑉</m:t>
                          </m:r>
                        </m:sub>
                      </m:sSub>
                      <m:d>
                        <m:dPr>
                          <m:ctrlPr>
                            <a:rPr lang="de-DE" sz="1600" b="0" i="1" smtClean="0">
                              <a:latin typeface="Cambria Math" panose="02040503050406030204" pitchFamily="18" charset="0"/>
                            </a:rPr>
                          </m:ctrlPr>
                        </m:dPr>
                        <m:e>
                          <m:r>
                            <a:rPr lang="de-DE" sz="1600" i="1">
                              <a:latin typeface="Cambria Math" panose="02040503050406030204" pitchFamily="18" charset="0"/>
                            </a:rPr>
                            <m:t>𝑈</m:t>
                          </m:r>
                        </m:e>
                      </m:d>
                      <m:r>
                        <a:rPr lang="de-DE" sz="1600" b="0" i="1" smtClean="0">
                          <a:latin typeface="Cambria Math" panose="02040503050406030204" pitchFamily="18" charset="0"/>
                        </a:rPr>
                        <m:t>=</m:t>
                      </m:r>
                      <m:r>
                        <a:rPr lang="de-DE" sz="1600" i="1" smtClean="0">
                          <a:latin typeface="Cambria Math" panose="02040503050406030204" pitchFamily="18" charset="0"/>
                        </a:rPr>
                        <m:t>0,5⋅</m:t>
                      </m:r>
                      <m:rad>
                        <m:radPr>
                          <m:degHide m:val="on"/>
                          <m:ctrlPr>
                            <a:rPr lang="de-DE" sz="1600" i="1" smtClean="0">
                              <a:latin typeface="Cambria Math" panose="02040503050406030204" pitchFamily="18" charset="0"/>
                            </a:rPr>
                          </m:ctrlPr>
                        </m:radPr>
                        <m:deg/>
                        <m:e>
                          <m:r>
                            <a:rPr lang="de-DE" sz="1600" i="1">
                              <a:latin typeface="Cambria Math" panose="02040503050406030204" pitchFamily="18" charset="0"/>
                            </a:rPr>
                            <m:t>62500</m:t>
                          </m:r>
                        </m:e>
                      </m:rad>
                      <m:r>
                        <a:rPr lang="de-DE" sz="1600" b="0" i="1" smtClean="0">
                          <a:latin typeface="Cambria Math" panose="02040503050406030204" pitchFamily="18" charset="0"/>
                        </a:rPr>
                        <m:t>+</m:t>
                      </m:r>
                      <m:r>
                        <a:rPr lang="de-DE" sz="1600" i="1">
                          <a:latin typeface="Cambria Math" panose="02040503050406030204" pitchFamily="18" charset="0"/>
                        </a:rPr>
                        <m:t>0,5⋅</m:t>
                      </m:r>
                      <m:rad>
                        <m:radPr>
                          <m:degHide m:val="on"/>
                          <m:ctrlPr>
                            <a:rPr lang="de-DE" sz="1600" i="1">
                              <a:latin typeface="Cambria Math" panose="02040503050406030204" pitchFamily="18" charset="0"/>
                            </a:rPr>
                          </m:ctrlPr>
                        </m:radPr>
                        <m:deg/>
                        <m:e>
                          <m:r>
                            <a:rPr lang="de-DE" sz="1600" b="0" i="1" smtClean="0">
                              <a:latin typeface="Cambria Math" panose="02040503050406030204" pitchFamily="18" charset="0"/>
                            </a:rPr>
                            <m:t>40000</m:t>
                          </m:r>
                        </m:e>
                      </m:rad>
                      <m:r>
                        <a:rPr lang="de-DE" sz="1600" b="0" i="1" smtClean="0">
                          <a:latin typeface="Cambria Math" panose="02040503050406030204" pitchFamily="18" charset="0"/>
                        </a:rPr>
                        <m:t>=</m:t>
                      </m:r>
                      <m:r>
                        <m:rPr>
                          <m:nor/>
                        </m:rPr>
                        <a:rPr lang="de-DE" sz="1600" b="0" i="0" smtClean="0">
                          <a:latin typeface="Cambria Math" panose="02040503050406030204" pitchFamily="18" charset="0"/>
                        </a:rPr>
                        <m:t>225</m:t>
                      </m:r>
                    </m:oMath>
                  </m:oMathPara>
                </a14:m>
                <a:endParaRPr lang="de-DE" sz="1600" dirty="0">
                  <a:latin typeface="Times New Roman" panose="02020603050405020304" pitchFamily="18" charset="0"/>
                  <a:cs typeface="Times New Roman" panose="02020603050405020304" pitchFamily="18" charset="0"/>
                </a:endParaRPr>
              </a:p>
              <a:p>
                <a14:m>
                  <m:oMathPara xmlns:m="http://schemas.openxmlformats.org/officeDocument/2006/math">
                    <m:oMathParaPr>
                      <m:jc m:val="centerGroup"/>
                    </m:oMathParaPr>
                    <m:oMath xmlns:m="http://schemas.openxmlformats.org/officeDocument/2006/math">
                      <m:sSub>
                        <m:sSubPr>
                          <m:ctrlPr>
                            <a:rPr lang="de-DE" sz="1600" b="0" i="1" smtClean="0">
                              <a:latin typeface="Cambria Math" panose="02040503050406030204" pitchFamily="18" charset="0"/>
                            </a:rPr>
                          </m:ctrlPr>
                        </m:sSubPr>
                        <m:e>
                          <m:r>
                            <a:rPr lang="de-DE" sz="1600" i="1">
                              <a:latin typeface="Cambria Math" panose="02040503050406030204" pitchFamily="18" charset="0"/>
                            </a:rPr>
                            <m:t>𝐸</m:t>
                          </m:r>
                        </m:e>
                        <m:sub>
                          <m:r>
                            <a:rPr lang="de-DE" sz="1600" b="0" i="1" smtClean="0">
                              <a:latin typeface="Cambria Math" panose="02040503050406030204" pitchFamily="18" charset="0"/>
                            </a:rPr>
                            <m:t>𝑀</m:t>
                          </m:r>
                          <m:r>
                            <a:rPr lang="de-DE" sz="1600" b="0" i="1" smtClean="0">
                              <a:latin typeface="Cambria Math" panose="02040503050406030204" pitchFamily="18" charset="0"/>
                            </a:rPr>
                            <m:t>𝑉</m:t>
                          </m:r>
                        </m:sub>
                      </m:sSub>
                      <m:d>
                        <m:dPr>
                          <m:ctrlPr>
                            <a:rPr lang="de-DE" sz="1600" b="0" i="1" smtClean="0">
                              <a:latin typeface="Cambria Math" panose="02040503050406030204" pitchFamily="18" charset="0"/>
                            </a:rPr>
                          </m:ctrlPr>
                        </m:dPr>
                        <m:e>
                          <m:r>
                            <a:rPr lang="de-DE" sz="1600" i="1">
                              <a:latin typeface="Cambria Math" panose="02040503050406030204" pitchFamily="18" charset="0"/>
                            </a:rPr>
                            <m:t>𝑈</m:t>
                          </m:r>
                        </m:e>
                      </m:d>
                      <m:r>
                        <a:rPr lang="de-DE" sz="1600" b="0" i="1" smtClean="0">
                          <a:latin typeface="Cambria Math" panose="02040503050406030204" pitchFamily="18" charset="0"/>
                        </a:rPr>
                        <m:t>=</m:t>
                      </m:r>
                      <m:r>
                        <a:rPr lang="de-DE" sz="1600" i="1" smtClean="0">
                          <a:latin typeface="Cambria Math" panose="02040503050406030204" pitchFamily="18" charset="0"/>
                        </a:rPr>
                        <m:t>0,5⋅</m:t>
                      </m:r>
                      <m:rad>
                        <m:radPr>
                          <m:degHide m:val="on"/>
                          <m:ctrlPr>
                            <a:rPr lang="de-DE" sz="1600" i="1" smtClean="0">
                              <a:latin typeface="Cambria Math" panose="02040503050406030204" pitchFamily="18" charset="0"/>
                            </a:rPr>
                          </m:ctrlPr>
                        </m:radPr>
                        <m:deg/>
                        <m:e>
                          <m:r>
                            <a:rPr lang="de-DE" sz="1600" i="1">
                              <a:latin typeface="Cambria Math" panose="02040503050406030204" pitchFamily="18" charset="0"/>
                            </a:rPr>
                            <m:t>62500</m:t>
                          </m:r>
                          <m:r>
                            <a:rPr lang="de-DE" sz="1600" b="0" i="1" smtClean="0">
                              <a:latin typeface="Cambria Math" panose="02040503050406030204" pitchFamily="18" charset="0"/>
                            </a:rPr>
                            <m:t>−</m:t>
                          </m:r>
                          <m:r>
                            <m:rPr>
                              <m:nor/>
                            </m:rPr>
                            <a:rPr lang="de-DE" sz="1600" dirty="0">
                              <a:latin typeface="Times New Roman" panose="02020603050405020304" pitchFamily="18" charset="0"/>
                              <a:cs typeface="Times New Roman" panose="02020603050405020304" pitchFamily="18" charset="0"/>
                            </a:rPr>
                            <m:t>7875</m:t>
                          </m:r>
                        </m:e>
                      </m:rad>
                      <m:r>
                        <a:rPr lang="de-DE" sz="1600" b="0" i="1" smtClean="0">
                          <a:latin typeface="Cambria Math" panose="02040503050406030204" pitchFamily="18" charset="0"/>
                        </a:rPr>
                        <m:t>=</m:t>
                      </m:r>
                      <m:r>
                        <m:rPr>
                          <m:nor/>
                        </m:rPr>
                        <a:rPr lang="de-DE" sz="1600" b="0" i="0" smtClean="0">
                          <a:latin typeface="Cambria Math" panose="02040503050406030204" pitchFamily="18" charset="0"/>
                        </a:rPr>
                        <m:t>2</m:t>
                      </m:r>
                      <m:r>
                        <m:rPr>
                          <m:nor/>
                        </m:rPr>
                        <a:rPr lang="de-DE" sz="1600" b="0" i="0" smtClean="0">
                          <a:latin typeface="Cambria Math" panose="02040503050406030204" pitchFamily="18" charset="0"/>
                        </a:rPr>
                        <m:t>33</m:t>
                      </m:r>
                    </m:oMath>
                  </m:oMathPara>
                </a14:m>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Erwartungsnutzen von H mit und ohne Versicherung</a:t>
                </a:r>
              </a:p>
              <a:p>
                <a14:m>
                  <m:oMathPara xmlns:m="http://schemas.openxmlformats.org/officeDocument/2006/math">
                    <m:oMathParaPr>
                      <m:jc m:val="centerGroup"/>
                    </m:oMathParaPr>
                    <m:oMath xmlns:m="http://schemas.openxmlformats.org/officeDocument/2006/math">
                      <m:sSub>
                        <m:sSubPr>
                          <m:ctrlPr>
                            <a:rPr lang="de-DE" sz="1600" b="0" i="1" smtClean="0">
                              <a:latin typeface="Cambria Math" panose="02040503050406030204" pitchFamily="18" charset="0"/>
                            </a:rPr>
                          </m:ctrlPr>
                        </m:sSubPr>
                        <m:e>
                          <m:r>
                            <a:rPr lang="de-DE" sz="1600" i="1">
                              <a:latin typeface="Cambria Math" panose="02040503050406030204" pitchFamily="18" charset="0"/>
                            </a:rPr>
                            <m:t>𝐸</m:t>
                          </m:r>
                        </m:e>
                        <m:sub>
                          <m:r>
                            <a:rPr lang="de-DE" sz="1600" b="0" i="1" smtClean="0">
                              <a:latin typeface="Cambria Math" panose="02040503050406030204" pitchFamily="18" charset="0"/>
                            </a:rPr>
                            <m:t>𝑂𝑉</m:t>
                          </m:r>
                        </m:sub>
                      </m:sSub>
                      <m:d>
                        <m:dPr>
                          <m:ctrlPr>
                            <a:rPr lang="de-DE" sz="1600" b="0" i="1" smtClean="0">
                              <a:latin typeface="Cambria Math" panose="02040503050406030204" pitchFamily="18" charset="0"/>
                            </a:rPr>
                          </m:ctrlPr>
                        </m:dPr>
                        <m:e>
                          <m:r>
                            <a:rPr lang="de-DE" sz="1600" i="1">
                              <a:latin typeface="Cambria Math" panose="02040503050406030204" pitchFamily="18" charset="0"/>
                            </a:rPr>
                            <m:t>𝑈</m:t>
                          </m:r>
                        </m:e>
                      </m:d>
                      <m:r>
                        <a:rPr lang="de-DE" sz="1600" b="0" i="1" smtClean="0">
                          <a:latin typeface="Cambria Math" panose="02040503050406030204" pitchFamily="18" charset="0"/>
                        </a:rPr>
                        <m:t>=</m:t>
                      </m:r>
                      <m:r>
                        <a:rPr lang="de-DE" sz="1600" i="1" smtClean="0">
                          <a:latin typeface="Cambria Math" panose="02040503050406030204" pitchFamily="18" charset="0"/>
                        </a:rPr>
                        <m:t>0,</m:t>
                      </m:r>
                      <m:r>
                        <a:rPr lang="de-DE" sz="1600" b="0" i="1" smtClean="0">
                          <a:latin typeface="Cambria Math" panose="02040503050406030204" pitchFamily="18" charset="0"/>
                        </a:rPr>
                        <m:t>8</m:t>
                      </m:r>
                      <m:r>
                        <a:rPr lang="de-DE" sz="1600" i="1" smtClean="0">
                          <a:latin typeface="Cambria Math" panose="02040503050406030204" pitchFamily="18" charset="0"/>
                        </a:rPr>
                        <m:t>⋅</m:t>
                      </m:r>
                      <m:rad>
                        <m:radPr>
                          <m:degHide m:val="on"/>
                          <m:ctrlPr>
                            <a:rPr lang="de-DE" sz="1600" i="1" smtClean="0">
                              <a:latin typeface="Cambria Math" panose="02040503050406030204" pitchFamily="18" charset="0"/>
                            </a:rPr>
                          </m:ctrlPr>
                        </m:radPr>
                        <m:deg/>
                        <m:e>
                          <m:r>
                            <a:rPr lang="de-DE" sz="1600" i="1">
                              <a:latin typeface="Cambria Math" panose="02040503050406030204" pitchFamily="18" charset="0"/>
                            </a:rPr>
                            <m:t>62500</m:t>
                          </m:r>
                        </m:e>
                      </m:rad>
                      <m:r>
                        <a:rPr lang="de-DE" sz="1600" b="0" i="1" smtClean="0">
                          <a:latin typeface="Cambria Math" panose="02040503050406030204" pitchFamily="18" charset="0"/>
                        </a:rPr>
                        <m:t>+</m:t>
                      </m:r>
                      <m:r>
                        <a:rPr lang="de-DE" sz="1600" i="1">
                          <a:latin typeface="Cambria Math" panose="02040503050406030204" pitchFamily="18" charset="0"/>
                        </a:rPr>
                        <m:t>0,</m:t>
                      </m:r>
                      <m:r>
                        <a:rPr lang="de-DE" sz="1600" b="0" i="1" smtClean="0">
                          <a:latin typeface="Cambria Math" panose="02040503050406030204" pitchFamily="18" charset="0"/>
                        </a:rPr>
                        <m:t>2</m:t>
                      </m:r>
                      <m:r>
                        <a:rPr lang="de-DE" sz="1600" i="1">
                          <a:latin typeface="Cambria Math" panose="02040503050406030204" pitchFamily="18" charset="0"/>
                        </a:rPr>
                        <m:t>⋅</m:t>
                      </m:r>
                      <m:rad>
                        <m:radPr>
                          <m:degHide m:val="on"/>
                          <m:ctrlPr>
                            <a:rPr lang="de-DE" sz="1600" i="1">
                              <a:latin typeface="Cambria Math" panose="02040503050406030204" pitchFamily="18" charset="0"/>
                            </a:rPr>
                          </m:ctrlPr>
                        </m:radPr>
                        <m:deg/>
                        <m:e>
                          <m:r>
                            <a:rPr lang="de-DE" sz="1600" b="0" i="1" smtClean="0">
                              <a:latin typeface="Cambria Math" panose="02040503050406030204" pitchFamily="18" charset="0"/>
                            </a:rPr>
                            <m:t>40000</m:t>
                          </m:r>
                        </m:e>
                      </m:rad>
                      <m:r>
                        <a:rPr lang="de-DE" sz="1600" b="0" i="1" smtClean="0">
                          <a:latin typeface="Cambria Math" panose="02040503050406030204" pitchFamily="18" charset="0"/>
                        </a:rPr>
                        <m:t>=</m:t>
                      </m:r>
                      <m:r>
                        <m:rPr>
                          <m:nor/>
                        </m:rPr>
                        <a:rPr lang="de-DE" sz="1600" b="0" i="0" smtClean="0">
                          <a:latin typeface="Cambria Math" panose="02040503050406030204" pitchFamily="18" charset="0"/>
                        </a:rPr>
                        <m:t>2</m:t>
                      </m:r>
                      <m:r>
                        <m:rPr>
                          <m:nor/>
                        </m:rPr>
                        <a:rPr lang="de-DE" sz="1600" b="0" i="0" smtClean="0">
                          <a:latin typeface="Cambria Math" panose="02040503050406030204" pitchFamily="18" charset="0"/>
                        </a:rPr>
                        <m:t>40</m:t>
                      </m:r>
                    </m:oMath>
                  </m:oMathPara>
                </a14:m>
                <a:endParaRPr lang="de-DE" sz="1600" dirty="0">
                  <a:latin typeface="Times New Roman" panose="02020603050405020304" pitchFamily="18" charset="0"/>
                  <a:cs typeface="Times New Roman" panose="02020603050405020304" pitchFamily="18" charset="0"/>
                </a:endParaRPr>
              </a:p>
              <a:p>
                <a14:m>
                  <m:oMathPara xmlns:m="http://schemas.openxmlformats.org/officeDocument/2006/math">
                    <m:oMathParaPr>
                      <m:jc m:val="centerGroup"/>
                    </m:oMathParaPr>
                    <m:oMath xmlns:m="http://schemas.openxmlformats.org/officeDocument/2006/math">
                      <m:sSub>
                        <m:sSubPr>
                          <m:ctrlPr>
                            <a:rPr lang="de-DE" sz="1600" b="0" i="1" smtClean="0">
                              <a:latin typeface="Cambria Math" panose="02040503050406030204" pitchFamily="18" charset="0"/>
                            </a:rPr>
                          </m:ctrlPr>
                        </m:sSubPr>
                        <m:e>
                          <m:r>
                            <a:rPr lang="de-DE" sz="1600" i="1">
                              <a:latin typeface="Cambria Math" panose="02040503050406030204" pitchFamily="18" charset="0"/>
                            </a:rPr>
                            <m:t>𝐸</m:t>
                          </m:r>
                        </m:e>
                        <m:sub>
                          <m:r>
                            <a:rPr lang="de-DE" sz="1600" b="0" i="1" smtClean="0">
                              <a:latin typeface="Cambria Math" panose="02040503050406030204" pitchFamily="18" charset="0"/>
                            </a:rPr>
                            <m:t>𝑀𝑉</m:t>
                          </m:r>
                        </m:sub>
                      </m:sSub>
                      <m:d>
                        <m:dPr>
                          <m:ctrlPr>
                            <a:rPr lang="de-DE" sz="1600" b="0" i="1" smtClean="0">
                              <a:latin typeface="Cambria Math" panose="02040503050406030204" pitchFamily="18" charset="0"/>
                            </a:rPr>
                          </m:ctrlPr>
                        </m:dPr>
                        <m:e>
                          <m:r>
                            <a:rPr lang="de-DE" sz="1600" i="1">
                              <a:latin typeface="Cambria Math" panose="02040503050406030204" pitchFamily="18" charset="0"/>
                            </a:rPr>
                            <m:t>𝑈</m:t>
                          </m:r>
                        </m:e>
                      </m:d>
                      <m:r>
                        <a:rPr lang="de-DE" sz="1600" b="0" i="1" smtClean="0">
                          <a:latin typeface="Cambria Math" panose="02040503050406030204" pitchFamily="18" charset="0"/>
                        </a:rPr>
                        <m:t>=</m:t>
                      </m:r>
                      <m:r>
                        <a:rPr lang="de-DE" sz="1600" i="1" smtClean="0">
                          <a:latin typeface="Cambria Math" panose="02040503050406030204" pitchFamily="18" charset="0"/>
                        </a:rPr>
                        <m:t>0,5⋅</m:t>
                      </m:r>
                      <m:rad>
                        <m:radPr>
                          <m:degHide m:val="on"/>
                          <m:ctrlPr>
                            <a:rPr lang="de-DE" sz="1600" i="1" smtClean="0">
                              <a:latin typeface="Cambria Math" panose="02040503050406030204" pitchFamily="18" charset="0"/>
                            </a:rPr>
                          </m:ctrlPr>
                        </m:radPr>
                        <m:deg/>
                        <m:e>
                          <m:r>
                            <a:rPr lang="de-DE" sz="1600" i="1">
                              <a:latin typeface="Cambria Math" panose="02040503050406030204" pitchFamily="18" charset="0"/>
                            </a:rPr>
                            <m:t>62500</m:t>
                          </m:r>
                          <m:r>
                            <a:rPr lang="de-DE" sz="1600" b="0" i="1" smtClean="0">
                              <a:latin typeface="Cambria Math" panose="02040503050406030204" pitchFamily="18" charset="0"/>
                            </a:rPr>
                            <m:t>−</m:t>
                          </m:r>
                          <m:r>
                            <m:rPr>
                              <m:nor/>
                            </m:rPr>
                            <a:rPr lang="de-DE" sz="1600" dirty="0">
                              <a:latin typeface="Times New Roman" panose="02020603050405020304" pitchFamily="18" charset="0"/>
                              <a:cs typeface="Times New Roman" panose="02020603050405020304" pitchFamily="18" charset="0"/>
                            </a:rPr>
                            <m:t>7875</m:t>
                          </m:r>
                        </m:e>
                      </m:rad>
                      <m:r>
                        <a:rPr lang="de-DE" sz="1600" b="0" i="1" smtClean="0">
                          <a:latin typeface="Cambria Math" panose="02040503050406030204" pitchFamily="18" charset="0"/>
                        </a:rPr>
                        <m:t>=</m:t>
                      </m:r>
                      <m:r>
                        <m:rPr>
                          <m:nor/>
                        </m:rPr>
                        <a:rPr lang="de-DE" sz="1600" b="0" i="0" smtClean="0">
                          <a:latin typeface="Cambria Math" panose="02040503050406030204" pitchFamily="18" charset="0"/>
                        </a:rPr>
                        <m:t>233</m:t>
                      </m:r>
                    </m:oMath>
                  </m:oMathPara>
                </a14:m>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Damit schließen nur die schwächeren Studierenden eine Versicherung ab und der Versicherungspool wird nur noch aus </a:t>
                </a:r>
                <a:r>
                  <a:rPr lang="de-DE" sz="1600">
                    <a:latin typeface="Times New Roman" panose="02020603050405020304" pitchFamily="18" charset="0"/>
                    <a:cs typeface="Times New Roman" panose="02020603050405020304" pitchFamily="18" charset="0"/>
                  </a:rPr>
                  <a:t>N bestehen!</a:t>
                </a:r>
                <a:endParaRPr lang="de-DE" sz="16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p:sp>
            <p:nvSpPr>
              <p:cNvPr id="2" name="Textfeld 1">
                <a:extLst>
                  <a:ext uri="{FF2B5EF4-FFF2-40B4-BE49-F238E27FC236}">
                    <a16:creationId xmlns:a16="http://schemas.microsoft.com/office/drawing/2014/main" id="{638D72CA-BFAB-A8D2-5287-059176F493E5}"/>
                  </a:ext>
                </a:extLst>
              </p:cNvPr>
              <p:cNvSpPr txBox="1">
                <a:spLocks noRot="1" noChangeAspect="1" noMove="1" noResize="1" noEditPoints="1" noAdjustHandles="1" noChangeArrowheads="1" noChangeShapeType="1" noTextEdit="1"/>
              </p:cNvSpPr>
              <p:nvPr/>
            </p:nvSpPr>
            <p:spPr>
              <a:xfrm>
                <a:off x="57610" y="17172"/>
                <a:ext cx="12152630" cy="6282028"/>
              </a:xfrm>
              <a:prstGeom prst="rect">
                <a:avLst/>
              </a:prstGeom>
              <a:blipFill>
                <a:blip r:embed="rId2"/>
                <a:stretch>
                  <a:fillRect l="-251" t="-194"/>
                </a:stretch>
              </a:blipFill>
            </p:spPr>
            <p:txBody>
              <a:bodyPr/>
              <a:lstStyle/>
              <a:p>
                <a:r>
                  <a:rPr lang="de-DE">
                    <a:noFill/>
                  </a:rPr>
                  <a:t> </a:t>
                </a:r>
              </a:p>
            </p:txBody>
          </p:sp>
        </mc:Fallback>
      </mc:AlternateContent>
    </p:spTree>
    <p:extLst>
      <p:ext uri="{BB962C8B-B14F-4D97-AF65-F5344CB8AC3E}">
        <p14:creationId xmlns:p14="http://schemas.microsoft.com/office/powerpoint/2010/main" val="3964164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043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7931FAF-E0AF-C78C-A753-16BE45DBF76E}"/>
              </a:ext>
            </a:extLst>
          </p:cNvPr>
          <p:cNvSpPr txBox="1"/>
          <p:nvPr/>
        </p:nvSpPr>
        <p:spPr>
          <a:xfrm>
            <a:off x="-1" y="2917767"/>
            <a:ext cx="12172951" cy="3934544"/>
          </a:xfrm>
          <a:prstGeom prst="rect">
            <a:avLst/>
          </a:prstGeom>
          <a:noFill/>
        </p:spPr>
        <p:txBody>
          <a:bodyPr wrap="square" rtlCol="0">
            <a:noAutofit/>
          </a:bodyPr>
          <a:lstStyle/>
          <a:p>
            <a:r>
              <a:rPr lang="en-US" sz="1600" dirty="0" err="1">
                <a:latin typeface="Times New Roman" panose="02020603050405020304" pitchFamily="18" charset="0"/>
                <a:cs typeface="Times New Roman" panose="02020603050405020304" pitchFamily="18" charset="0"/>
              </a:rPr>
              <a:t>Gegeben</a:t>
            </a:r>
            <a:r>
              <a:rPr lang="en-US" sz="1600" dirty="0">
                <a:latin typeface="Times New Roman" panose="02020603050405020304" pitchFamily="18" charset="0"/>
                <a:cs typeface="Times New Roman" panose="02020603050405020304" pitchFamily="18" charset="0"/>
              </a:rPr>
              <a:t> B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Spalte</a:t>
            </a:r>
            <a:r>
              <a:rPr lang="en-US" sz="1600" dirty="0">
                <a:latin typeface="Times New Roman" panose="02020603050405020304" pitchFamily="18" charset="0"/>
                <a:cs typeface="Times New Roman" panose="02020603050405020304" pitchFamily="18" charset="0"/>
              </a:rPr>
              <a:t> 1 fest) -&gt; A </a:t>
            </a:r>
            <a:r>
              <a:rPr lang="en-US" sz="1600" dirty="0" err="1">
                <a:latin typeface="Times New Roman" panose="02020603050405020304" pitchFamily="18" charset="0"/>
                <a:cs typeface="Times New Roman" panose="02020603050405020304" pitchFamily="18" charset="0"/>
              </a:rPr>
              <a:t>vergleicht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(2) </a:t>
            </a:r>
            <a:r>
              <a:rPr lang="en-US" sz="1600" dirty="0" err="1">
                <a:latin typeface="Times New Roman" panose="02020603050405020304" pitchFamily="18" charset="0"/>
                <a:cs typeface="Times New Roman" panose="02020603050405020304" pitchFamily="18" charset="0"/>
              </a:rPr>
              <a:t>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ausweichen</a:t>
            </a:r>
            <a:r>
              <a:rPr lang="en-US" sz="1600" dirty="0">
                <a:latin typeface="Times New Roman" panose="02020603050405020304" pitchFamily="18" charset="0"/>
                <a:cs typeface="Times New Roman" panose="02020603050405020304" pitchFamily="18" charset="0"/>
              </a:rPr>
              <a:t> (10) -&gt; 2&lt;10 A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Gegeben</a:t>
            </a:r>
            <a:r>
              <a:rPr lang="en-US" sz="1600" dirty="0">
                <a:latin typeface="Times New Roman" panose="02020603050405020304" pitchFamily="18" charset="0"/>
                <a:cs typeface="Times New Roman" panose="02020603050405020304" pitchFamily="18" charset="0"/>
              </a:rPr>
              <a:t> B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Spalte</a:t>
            </a:r>
            <a:r>
              <a:rPr lang="en-US" sz="1600" dirty="0">
                <a:latin typeface="Times New Roman" panose="02020603050405020304" pitchFamily="18" charset="0"/>
                <a:cs typeface="Times New Roman" panose="02020603050405020304" pitchFamily="18" charset="0"/>
              </a:rPr>
              <a:t> 2 fest) -&gt; A </a:t>
            </a:r>
            <a:r>
              <a:rPr lang="en-US" sz="1600" dirty="0" err="1">
                <a:latin typeface="Times New Roman" panose="02020603050405020304" pitchFamily="18" charset="0"/>
                <a:cs typeface="Times New Roman" panose="02020603050405020304" pitchFamily="18" charset="0"/>
              </a:rPr>
              <a:t>vergleicht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ausweichen</a:t>
            </a:r>
            <a:r>
              <a:rPr lang="en-US" sz="1600" dirty="0">
                <a:latin typeface="Times New Roman" panose="02020603050405020304" pitchFamily="18" charset="0"/>
                <a:cs typeface="Times New Roman" panose="02020603050405020304" pitchFamily="18" charset="0"/>
              </a:rPr>
              <a:t> (0) </a:t>
            </a:r>
            <a:r>
              <a:rPr lang="en-US" sz="1600" dirty="0" err="1">
                <a:latin typeface="Times New Roman" panose="02020603050405020304" pitchFamily="18" charset="0"/>
                <a:cs typeface="Times New Roman" panose="02020603050405020304" pitchFamily="18" charset="0"/>
              </a:rPr>
              <a:t>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ausweichen</a:t>
            </a:r>
            <a:r>
              <a:rPr lang="en-US" sz="1600" dirty="0">
                <a:latin typeface="Times New Roman" panose="02020603050405020304" pitchFamily="18" charset="0"/>
                <a:cs typeface="Times New Roman" panose="02020603050405020304" pitchFamily="18" charset="0"/>
              </a:rPr>
              <a:t> (-10) -&gt; 0&gt;-10 A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 </a:t>
            </a:r>
          </a:p>
          <a:p>
            <a:r>
              <a:rPr lang="en-US" sz="1600" dirty="0" err="1">
                <a:latin typeface="Times New Roman" panose="02020603050405020304" pitchFamily="18" charset="0"/>
                <a:cs typeface="Times New Roman" panose="02020603050405020304" pitchFamily="18" charset="0"/>
              </a:rPr>
              <a:t>Gegeben</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Zeile</a:t>
            </a:r>
            <a:r>
              <a:rPr lang="en-US" sz="1600" dirty="0">
                <a:latin typeface="Times New Roman" panose="02020603050405020304" pitchFamily="18" charset="0"/>
                <a:cs typeface="Times New Roman" panose="02020603050405020304" pitchFamily="18" charset="0"/>
              </a:rPr>
              <a:t> 1 fest) -&gt; B </a:t>
            </a:r>
            <a:r>
              <a:rPr lang="en-US" sz="1600" dirty="0" err="1">
                <a:latin typeface="Times New Roman" panose="02020603050405020304" pitchFamily="18" charset="0"/>
                <a:cs typeface="Times New Roman" panose="02020603050405020304" pitchFamily="18" charset="0"/>
              </a:rPr>
              <a:t>vergleicht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ausweichen</a:t>
            </a:r>
            <a:r>
              <a:rPr lang="en-US" sz="1600" dirty="0">
                <a:latin typeface="Times New Roman" panose="02020603050405020304" pitchFamily="18" charset="0"/>
                <a:cs typeface="Times New Roman" panose="02020603050405020304" pitchFamily="18" charset="0"/>
              </a:rPr>
              <a:t> (2) </a:t>
            </a:r>
            <a:r>
              <a:rPr lang="en-US" sz="1600" dirty="0" err="1">
                <a:latin typeface="Times New Roman" panose="02020603050405020304" pitchFamily="18" charset="0"/>
                <a:cs typeface="Times New Roman" panose="02020603050405020304" pitchFamily="18" charset="0"/>
              </a:rPr>
              <a:t>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ausweichen</a:t>
            </a:r>
            <a:r>
              <a:rPr lang="en-US" sz="1600" dirty="0">
                <a:latin typeface="Times New Roman" panose="02020603050405020304" pitchFamily="18" charset="0"/>
                <a:cs typeface="Times New Roman" panose="02020603050405020304" pitchFamily="18" charset="0"/>
              </a:rPr>
              <a:t> (10) -&gt; 2&lt;10 B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err="1">
                <a:latin typeface="Times New Roman" panose="02020603050405020304" pitchFamily="18" charset="0"/>
                <a:cs typeface="Times New Roman" panose="02020603050405020304" pitchFamily="18" charset="0"/>
              </a:rPr>
              <a:t>Gegeben</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Zeile</a:t>
            </a:r>
            <a:r>
              <a:rPr lang="en-US" sz="1600" dirty="0">
                <a:latin typeface="Times New Roman" panose="02020603050405020304" pitchFamily="18" charset="0"/>
                <a:cs typeface="Times New Roman" panose="02020603050405020304" pitchFamily="18" charset="0"/>
              </a:rPr>
              <a:t> 2 fest) -&gt; B </a:t>
            </a:r>
            <a:r>
              <a:rPr lang="en-US" sz="1600" dirty="0" err="1">
                <a:latin typeface="Times New Roman" panose="02020603050405020304" pitchFamily="18" charset="0"/>
                <a:cs typeface="Times New Roman" panose="02020603050405020304" pitchFamily="18" charset="0"/>
              </a:rPr>
              <a:t>vergleicht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ausweichen</a:t>
            </a:r>
            <a:r>
              <a:rPr lang="en-US" sz="1600" dirty="0">
                <a:latin typeface="Times New Roman" panose="02020603050405020304" pitchFamily="18" charset="0"/>
                <a:cs typeface="Times New Roman" panose="02020603050405020304" pitchFamily="18" charset="0"/>
              </a:rPr>
              <a:t> (0) </a:t>
            </a:r>
            <a:r>
              <a:rPr lang="en-US" sz="1600" dirty="0" err="1">
                <a:latin typeface="Times New Roman" panose="02020603050405020304" pitchFamily="18" charset="0"/>
                <a:cs typeface="Times New Roman" panose="02020603050405020304" pitchFamily="18" charset="0"/>
              </a:rPr>
              <a:t>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ausweichen</a:t>
            </a:r>
            <a:r>
              <a:rPr lang="en-US" sz="1600" dirty="0">
                <a:latin typeface="Times New Roman" panose="02020603050405020304" pitchFamily="18" charset="0"/>
                <a:cs typeface="Times New Roman" panose="02020603050405020304" pitchFamily="18" charset="0"/>
              </a:rPr>
              <a:t> (-10) -&gt; 0&gt;-10 B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-&gt; In </a:t>
            </a:r>
            <a:r>
              <a:rPr lang="en-US" sz="1600" dirty="0" err="1">
                <a:latin typeface="Times New Roman" panose="02020603050405020304" pitchFamily="18" charset="0"/>
                <a:cs typeface="Times New Roman" panose="02020603050405020304" pitchFamily="18" charset="0"/>
              </a:rPr>
              <a:t>diesem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Beispiel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gibt</a:t>
            </a:r>
            <a:r>
              <a:rPr lang="en-US" sz="1600" dirty="0">
                <a:latin typeface="Times New Roman" panose="02020603050405020304" pitchFamily="18" charset="0"/>
                <a:cs typeface="Times New Roman" panose="02020603050405020304" pitchFamily="18" charset="0"/>
              </a:rPr>
              <a:t> es </a:t>
            </a:r>
            <a:r>
              <a:rPr lang="en-US" sz="1600" dirty="0" err="1">
                <a:latin typeface="Times New Roman" panose="02020603050405020304" pitchFamily="18" charset="0"/>
                <a:cs typeface="Times New Roman" panose="02020603050405020304" pitchFamily="18" charset="0"/>
              </a:rPr>
              <a:t>keine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dominaten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Strategien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aber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zwei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Nashgleichgewichte</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B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und (A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B </a:t>
            </a:r>
            <a:r>
              <a:rPr lang="en-US" sz="1600" dirty="0" err="1">
                <a:latin typeface="Times New Roman" panose="02020603050405020304" pitchFamily="18" charset="0"/>
                <a:cs typeface="Times New Roman" panose="02020603050405020304" pitchFamily="18" charset="0"/>
              </a:rPr>
              <a:t>weicht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p:txBody>
      </p:sp>
      <p:graphicFrame>
        <p:nvGraphicFramePr>
          <p:cNvPr id="5" name="Tabelle 4">
            <a:extLst>
              <a:ext uri="{FF2B5EF4-FFF2-40B4-BE49-F238E27FC236}">
                <a16:creationId xmlns:a16="http://schemas.microsoft.com/office/drawing/2014/main" id="{DE253227-BD4D-C040-C5B0-5C3137FF4F7D}"/>
              </a:ext>
            </a:extLst>
          </p:cNvPr>
          <p:cNvGraphicFramePr>
            <a:graphicFrameLocks noGrp="1"/>
          </p:cNvGraphicFramePr>
          <p:nvPr/>
        </p:nvGraphicFramePr>
        <p:xfrm>
          <a:off x="1797395" y="0"/>
          <a:ext cx="8099920" cy="1990532"/>
        </p:xfrm>
        <a:graphic>
          <a:graphicData uri="http://schemas.openxmlformats.org/drawingml/2006/table">
            <a:tbl>
              <a:tblPr firstRow="1" bandRow="1">
                <a:tableStyleId>{5940675A-B579-460E-94D1-54222C63F5DA}</a:tableStyleId>
              </a:tblPr>
              <a:tblGrid>
                <a:gridCol w="2024980">
                  <a:extLst>
                    <a:ext uri="{9D8B030D-6E8A-4147-A177-3AD203B41FA5}">
                      <a16:colId xmlns:a16="http://schemas.microsoft.com/office/drawing/2014/main" val="802306917"/>
                    </a:ext>
                  </a:extLst>
                </a:gridCol>
                <a:gridCol w="2024980">
                  <a:extLst>
                    <a:ext uri="{9D8B030D-6E8A-4147-A177-3AD203B41FA5}">
                      <a16:colId xmlns:a16="http://schemas.microsoft.com/office/drawing/2014/main" val="990537998"/>
                    </a:ext>
                  </a:extLst>
                </a:gridCol>
                <a:gridCol w="2024980">
                  <a:extLst>
                    <a:ext uri="{9D8B030D-6E8A-4147-A177-3AD203B41FA5}">
                      <a16:colId xmlns:a16="http://schemas.microsoft.com/office/drawing/2014/main" val="3576256599"/>
                    </a:ext>
                  </a:extLst>
                </a:gridCol>
                <a:gridCol w="2024980">
                  <a:extLst>
                    <a:ext uri="{9D8B030D-6E8A-4147-A177-3AD203B41FA5}">
                      <a16:colId xmlns:a16="http://schemas.microsoft.com/office/drawing/2014/main" val="3742254717"/>
                    </a:ext>
                  </a:extLst>
                </a:gridCol>
              </a:tblGrid>
              <a:tr h="497633">
                <a:tc rowSpan="2" gridSpan="2">
                  <a:txBody>
                    <a:bodyPr/>
                    <a:lstStyle/>
                    <a:p>
                      <a:pPr algn="ctr"/>
                      <a:endParaRPr lang="de-DE" dirty="0"/>
                    </a:p>
                  </a:txBody>
                  <a:tcPr anchor="ctr"/>
                </a:tc>
                <a:tc rowSpan="2" hMerge="1">
                  <a:txBody>
                    <a:bodyPr/>
                    <a:lstStyle/>
                    <a:p>
                      <a:endParaRPr lang="de-DE" dirty="0"/>
                    </a:p>
                  </a:txBody>
                  <a:tcPr/>
                </a:tc>
                <a:tc gridSpan="2">
                  <a:txBody>
                    <a:bodyPr/>
                    <a:lstStyle/>
                    <a:p>
                      <a:pPr algn="ctr"/>
                      <a:r>
                        <a:rPr lang="de-DE" dirty="0"/>
                        <a:t>B</a:t>
                      </a:r>
                    </a:p>
                  </a:txBody>
                  <a:tcPr anchor="ctr"/>
                </a:tc>
                <a:tc hMerge="1">
                  <a:txBody>
                    <a:bodyPr/>
                    <a:lstStyle/>
                    <a:p>
                      <a:endParaRPr lang="de-DE" dirty="0"/>
                    </a:p>
                  </a:txBody>
                  <a:tcPr/>
                </a:tc>
                <a:extLst>
                  <a:ext uri="{0D108BD9-81ED-4DB2-BD59-A6C34878D82A}">
                    <a16:rowId xmlns:a16="http://schemas.microsoft.com/office/drawing/2014/main" val="2084046840"/>
                  </a:ext>
                </a:extLst>
              </a:tr>
              <a:tr h="497633">
                <a:tc gridSpan="2" vMerge="1">
                  <a:txBody>
                    <a:bodyPr/>
                    <a:lstStyle/>
                    <a:p>
                      <a:endParaRPr lang="de-DE"/>
                    </a:p>
                  </a:txBody>
                  <a:tcPr/>
                </a:tc>
                <a:tc hMerge="1" vMerge="1">
                  <a:txBody>
                    <a:bodyPr/>
                    <a:lstStyle/>
                    <a:p>
                      <a:endParaRPr lang="de-D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ausweichen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nicht ausweichen</a:t>
                      </a:r>
                    </a:p>
                  </a:txBody>
                  <a:tcPr anchor="ctr"/>
                </a:tc>
                <a:extLst>
                  <a:ext uri="{0D108BD9-81ED-4DB2-BD59-A6C34878D82A}">
                    <a16:rowId xmlns:a16="http://schemas.microsoft.com/office/drawing/2014/main" val="1771757195"/>
                  </a:ext>
                </a:extLst>
              </a:tr>
              <a:tr h="497633">
                <a:tc rowSpan="2">
                  <a:txBody>
                    <a:bodyPr/>
                    <a:lstStyle/>
                    <a:p>
                      <a:pPr algn="ctr"/>
                      <a:r>
                        <a:rPr lang="de-DE" dirty="0"/>
                        <a:t>A</a:t>
                      </a:r>
                    </a:p>
                  </a:txBody>
                  <a:tcPr anchor="ctr"/>
                </a:tc>
                <a:tc>
                  <a:txBody>
                    <a:bodyPr/>
                    <a:lstStyle/>
                    <a:p>
                      <a:pPr algn="ctr"/>
                      <a:r>
                        <a:rPr lang="de-DE" dirty="0"/>
                        <a:t>ausweichen</a:t>
                      </a:r>
                    </a:p>
                  </a:txBody>
                  <a:tcPr anchor="ctr"/>
                </a:tc>
                <a:tc>
                  <a:txBody>
                    <a:bodyPr/>
                    <a:lstStyle/>
                    <a:p>
                      <a:pPr algn="ctr"/>
                      <a:r>
                        <a:rPr lang="de-DE" dirty="0"/>
                        <a:t>(2,2)</a:t>
                      </a:r>
                    </a:p>
                  </a:txBody>
                  <a:tcPr anchor="ctr"/>
                </a:tc>
                <a:tc>
                  <a:txBody>
                    <a:bodyPr/>
                    <a:lstStyle/>
                    <a:p>
                      <a:pPr algn="ctr"/>
                      <a:r>
                        <a:rPr lang="de-DE" dirty="0"/>
                        <a:t>(</a:t>
                      </a:r>
                      <a:r>
                        <a:rPr lang="de-DE" dirty="0">
                          <a:highlight>
                            <a:srgbClr val="00FF00"/>
                          </a:highlight>
                        </a:rPr>
                        <a:t>0</a:t>
                      </a:r>
                      <a:r>
                        <a:rPr lang="de-DE" dirty="0"/>
                        <a:t>,</a:t>
                      </a:r>
                      <a:r>
                        <a:rPr lang="de-DE" dirty="0">
                          <a:highlight>
                            <a:srgbClr val="FF0000"/>
                          </a:highlight>
                        </a:rPr>
                        <a:t>10</a:t>
                      </a:r>
                      <a:r>
                        <a:rPr lang="de-DE" dirty="0"/>
                        <a:t>)</a:t>
                      </a:r>
                    </a:p>
                  </a:txBody>
                  <a:tcPr anchor="ctr"/>
                </a:tc>
                <a:extLst>
                  <a:ext uri="{0D108BD9-81ED-4DB2-BD59-A6C34878D82A}">
                    <a16:rowId xmlns:a16="http://schemas.microsoft.com/office/drawing/2014/main" val="1083082053"/>
                  </a:ext>
                </a:extLst>
              </a:tr>
              <a:tr h="497633">
                <a:tc vMerge="1">
                  <a:txBody>
                    <a:bodyPr/>
                    <a:lstStyle/>
                    <a:p>
                      <a:endParaRPr lang="de-DE" dirty="0"/>
                    </a:p>
                  </a:txBody>
                  <a:tcPr/>
                </a:tc>
                <a:tc>
                  <a:txBody>
                    <a:bodyPr/>
                    <a:lstStyle/>
                    <a:p>
                      <a:pPr algn="ctr"/>
                      <a:r>
                        <a:rPr lang="de-DE" dirty="0"/>
                        <a:t>nicht ausweichen</a:t>
                      </a:r>
                    </a:p>
                  </a:txBody>
                  <a:tcPr anchor="ctr"/>
                </a:tc>
                <a:tc>
                  <a:txBody>
                    <a:bodyPr/>
                    <a:lstStyle/>
                    <a:p>
                      <a:pPr algn="ctr"/>
                      <a:r>
                        <a:rPr lang="de-DE" dirty="0"/>
                        <a:t>(</a:t>
                      </a:r>
                      <a:r>
                        <a:rPr lang="de-DE" dirty="0">
                          <a:highlight>
                            <a:srgbClr val="00FF00"/>
                          </a:highlight>
                        </a:rPr>
                        <a:t>10</a:t>
                      </a:r>
                      <a:r>
                        <a:rPr lang="de-DE" dirty="0"/>
                        <a:t>,</a:t>
                      </a:r>
                      <a:r>
                        <a:rPr lang="de-DE" dirty="0">
                          <a:highlight>
                            <a:srgbClr val="FF0000"/>
                          </a:highlight>
                        </a:rPr>
                        <a:t>0</a:t>
                      </a:r>
                      <a:r>
                        <a:rPr lang="de-DE" dirty="0"/>
                        <a:t>)</a:t>
                      </a:r>
                    </a:p>
                  </a:txBody>
                  <a:tcPr anchor="ctr"/>
                </a:tc>
                <a:tc>
                  <a:txBody>
                    <a:bodyPr/>
                    <a:lstStyle/>
                    <a:p>
                      <a:pPr algn="ctr"/>
                      <a:r>
                        <a:rPr lang="de-DE" dirty="0"/>
                        <a:t>(-10,-10)</a:t>
                      </a:r>
                    </a:p>
                  </a:txBody>
                  <a:tcPr anchor="ctr"/>
                </a:tc>
                <a:extLst>
                  <a:ext uri="{0D108BD9-81ED-4DB2-BD59-A6C34878D82A}">
                    <a16:rowId xmlns:a16="http://schemas.microsoft.com/office/drawing/2014/main" val="3239020616"/>
                  </a:ext>
                </a:extLst>
              </a:tr>
            </a:tbl>
          </a:graphicData>
        </a:graphic>
      </p:graphicFrame>
    </p:spTree>
    <p:extLst>
      <p:ext uri="{BB962C8B-B14F-4D97-AF65-F5344CB8AC3E}">
        <p14:creationId xmlns:p14="http://schemas.microsoft.com/office/powerpoint/2010/main" val="3240233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39E79457-DC10-E99F-EC0C-1E1FEA03B0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8983" y="393671"/>
            <a:ext cx="5900188" cy="176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elle 3">
            <a:extLst>
              <a:ext uri="{FF2B5EF4-FFF2-40B4-BE49-F238E27FC236}">
                <a16:creationId xmlns:a16="http://schemas.microsoft.com/office/drawing/2014/main" id="{B47E10C0-4CFA-C26C-AEF0-7CD158F4F7D2}"/>
              </a:ext>
            </a:extLst>
          </p:cNvPr>
          <p:cNvGraphicFramePr>
            <a:graphicFrameLocks noGrp="1"/>
          </p:cNvGraphicFramePr>
          <p:nvPr>
            <p:extLst>
              <p:ext uri="{D42A27DB-BD31-4B8C-83A1-F6EECF244321}">
                <p14:modId xmlns:p14="http://schemas.microsoft.com/office/powerpoint/2010/main" val="1167974652"/>
              </p:ext>
            </p:extLst>
          </p:nvPr>
        </p:nvGraphicFramePr>
        <p:xfrm>
          <a:off x="293477" y="2545080"/>
          <a:ext cx="3018684" cy="741680"/>
        </p:xfrm>
        <a:graphic>
          <a:graphicData uri="http://schemas.openxmlformats.org/drawingml/2006/table">
            <a:tbl>
              <a:tblPr firstRow="1" bandRow="1">
                <a:tableStyleId>{5940675A-B579-460E-94D1-54222C63F5DA}</a:tableStyleId>
              </a:tblPr>
              <a:tblGrid>
                <a:gridCol w="1509342">
                  <a:extLst>
                    <a:ext uri="{9D8B030D-6E8A-4147-A177-3AD203B41FA5}">
                      <a16:colId xmlns:a16="http://schemas.microsoft.com/office/drawing/2014/main" val="2901016479"/>
                    </a:ext>
                  </a:extLst>
                </a:gridCol>
                <a:gridCol w="1509342">
                  <a:extLst>
                    <a:ext uri="{9D8B030D-6E8A-4147-A177-3AD203B41FA5}">
                      <a16:colId xmlns:a16="http://schemas.microsoft.com/office/drawing/2014/main" val="2438724814"/>
                    </a:ext>
                  </a:extLst>
                </a:gridCol>
              </a:tblGrid>
              <a:tr h="370840">
                <a:tc>
                  <a:txBody>
                    <a:bodyPr/>
                    <a:lstStyle/>
                    <a:p>
                      <a:pPr algn="ctr"/>
                      <a:r>
                        <a:rPr lang="de-DE" dirty="0"/>
                        <a:t>A</a:t>
                      </a:r>
                    </a:p>
                  </a:txBody>
                  <a:tcPr/>
                </a:tc>
                <a:tc>
                  <a:txBody>
                    <a:bodyPr/>
                    <a:lstStyle/>
                    <a:p>
                      <a:pPr algn="ctr"/>
                      <a:r>
                        <a:rPr lang="de-DE" dirty="0"/>
                        <a:t>B</a:t>
                      </a:r>
                    </a:p>
                  </a:txBody>
                  <a:tcPr/>
                </a:tc>
                <a:extLst>
                  <a:ext uri="{0D108BD9-81ED-4DB2-BD59-A6C34878D82A}">
                    <a16:rowId xmlns:a16="http://schemas.microsoft.com/office/drawing/2014/main" val="846306028"/>
                  </a:ext>
                </a:extLst>
              </a:tr>
              <a:tr h="370840">
                <a:tc>
                  <a:txBody>
                    <a:bodyPr/>
                    <a:lstStyle/>
                    <a:p>
                      <a:pPr algn="ctr"/>
                      <a:r>
                        <a:rPr lang="de-DE" dirty="0"/>
                        <a:t>V1,V3</a:t>
                      </a:r>
                    </a:p>
                  </a:txBody>
                  <a:tcPr/>
                </a:tc>
                <a:tc>
                  <a:txBody>
                    <a:bodyPr/>
                    <a:lstStyle/>
                    <a:p>
                      <a:pPr algn="ctr"/>
                      <a:r>
                        <a:rPr lang="de-DE" dirty="0"/>
                        <a:t>V2</a:t>
                      </a:r>
                    </a:p>
                  </a:txBody>
                  <a:tcPr/>
                </a:tc>
                <a:extLst>
                  <a:ext uri="{0D108BD9-81ED-4DB2-BD59-A6C34878D82A}">
                    <a16:rowId xmlns:a16="http://schemas.microsoft.com/office/drawing/2014/main" val="3819779054"/>
                  </a:ext>
                </a:extLst>
              </a:tr>
            </a:tbl>
          </a:graphicData>
        </a:graphic>
      </p:graphicFrame>
      <p:sp>
        <p:nvSpPr>
          <p:cNvPr id="4" name="Textfeld 3">
            <a:extLst>
              <a:ext uri="{FF2B5EF4-FFF2-40B4-BE49-F238E27FC236}">
                <a16:creationId xmlns:a16="http://schemas.microsoft.com/office/drawing/2014/main" id="{DB682F60-90C2-80D7-36DF-693DE0266A58}"/>
              </a:ext>
            </a:extLst>
          </p:cNvPr>
          <p:cNvSpPr txBox="1"/>
          <p:nvPr/>
        </p:nvSpPr>
        <p:spPr>
          <a:xfrm>
            <a:off x="3590397" y="2660303"/>
            <a:ext cx="1428644" cy="511233"/>
          </a:xfrm>
          <a:prstGeom prst="rect">
            <a:avLst/>
          </a:prstGeom>
          <a:noFill/>
        </p:spPr>
        <p:txBody>
          <a:bodyPr wrap="square" rtlCol="0">
            <a:noAutofit/>
          </a:bodyPr>
          <a:lstStyle/>
          <a:p>
            <a:r>
              <a:rPr lang="en-US" sz="1600" dirty="0">
                <a:latin typeface="Times New Roman" panose="02020603050405020304" pitchFamily="18" charset="0"/>
                <a:cs typeface="Times New Roman" panose="02020603050405020304" pitchFamily="18" charset="0"/>
              </a:rPr>
              <a:t>-&gt; A </a:t>
            </a:r>
            <a:r>
              <a:rPr lang="en-US" sz="1600" dirty="0" err="1">
                <a:latin typeface="Times New Roman" panose="02020603050405020304" pitchFamily="18" charset="0"/>
                <a:cs typeface="Times New Roman" panose="02020603050405020304" pitchFamily="18" charset="0"/>
              </a:rPr>
              <a:t>gewinnt</a:t>
            </a:r>
            <a:endParaRPr lang="en-US" sz="16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p:txBody>
      </p:sp>
      <p:graphicFrame>
        <p:nvGraphicFramePr>
          <p:cNvPr id="5" name="Tabelle 3">
            <a:extLst>
              <a:ext uri="{FF2B5EF4-FFF2-40B4-BE49-F238E27FC236}">
                <a16:creationId xmlns:a16="http://schemas.microsoft.com/office/drawing/2014/main" id="{E46E0197-ED7F-B712-3B61-B3EA4FA33A3C}"/>
              </a:ext>
            </a:extLst>
          </p:cNvPr>
          <p:cNvGraphicFramePr>
            <a:graphicFrameLocks noGrp="1"/>
          </p:cNvGraphicFramePr>
          <p:nvPr>
            <p:extLst>
              <p:ext uri="{D42A27DB-BD31-4B8C-83A1-F6EECF244321}">
                <p14:modId xmlns:p14="http://schemas.microsoft.com/office/powerpoint/2010/main" val="2423287372"/>
              </p:ext>
            </p:extLst>
          </p:nvPr>
        </p:nvGraphicFramePr>
        <p:xfrm>
          <a:off x="262997" y="3581400"/>
          <a:ext cx="3018684" cy="741680"/>
        </p:xfrm>
        <a:graphic>
          <a:graphicData uri="http://schemas.openxmlformats.org/drawingml/2006/table">
            <a:tbl>
              <a:tblPr firstRow="1" bandRow="1">
                <a:tableStyleId>{5940675A-B579-460E-94D1-54222C63F5DA}</a:tableStyleId>
              </a:tblPr>
              <a:tblGrid>
                <a:gridCol w="1509342">
                  <a:extLst>
                    <a:ext uri="{9D8B030D-6E8A-4147-A177-3AD203B41FA5}">
                      <a16:colId xmlns:a16="http://schemas.microsoft.com/office/drawing/2014/main" val="2901016479"/>
                    </a:ext>
                  </a:extLst>
                </a:gridCol>
                <a:gridCol w="1509342">
                  <a:extLst>
                    <a:ext uri="{9D8B030D-6E8A-4147-A177-3AD203B41FA5}">
                      <a16:colId xmlns:a16="http://schemas.microsoft.com/office/drawing/2014/main" val="2438724814"/>
                    </a:ext>
                  </a:extLst>
                </a:gridCol>
              </a:tblGrid>
              <a:tr h="370840">
                <a:tc>
                  <a:txBody>
                    <a:bodyPr/>
                    <a:lstStyle/>
                    <a:p>
                      <a:pPr algn="ctr"/>
                      <a:r>
                        <a:rPr lang="de-DE" dirty="0"/>
                        <a:t>A</a:t>
                      </a:r>
                    </a:p>
                  </a:txBody>
                  <a:tcPr/>
                </a:tc>
                <a:tc>
                  <a:txBody>
                    <a:bodyPr/>
                    <a:lstStyle/>
                    <a:p>
                      <a:pPr algn="ctr"/>
                      <a:r>
                        <a:rPr lang="de-DE" dirty="0"/>
                        <a:t>C</a:t>
                      </a:r>
                    </a:p>
                  </a:txBody>
                  <a:tcPr/>
                </a:tc>
                <a:extLst>
                  <a:ext uri="{0D108BD9-81ED-4DB2-BD59-A6C34878D82A}">
                    <a16:rowId xmlns:a16="http://schemas.microsoft.com/office/drawing/2014/main" val="846306028"/>
                  </a:ext>
                </a:extLst>
              </a:tr>
              <a:tr h="370840">
                <a:tc>
                  <a:txBody>
                    <a:bodyPr/>
                    <a:lstStyle/>
                    <a:p>
                      <a:pPr algn="ctr"/>
                      <a:r>
                        <a:rPr lang="de-DE" dirty="0"/>
                        <a:t>V1</a:t>
                      </a:r>
                    </a:p>
                  </a:txBody>
                  <a:tcPr/>
                </a:tc>
                <a:tc>
                  <a:txBody>
                    <a:bodyPr/>
                    <a:lstStyle/>
                    <a:p>
                      <a:pPr algn="ctr"/>
                      <a:r>
                        <a:rPr lang="de-DE" dirty="0"/>
                        <a:t>V2,V3</a:t>
                      </a:r>
                    </a:p>
                  </a:txBody>
                  <a:tcPr/>
                </a:tc>
                <a:extLst>
                  <a:ext uri="{0D108BD9-81ED-4DB2-BD59-A6C34878D82A}">
                    <a16:rowId xmlns:a16="http://schemas.microsoft.com/office/drawing/2014/main" val="3819779054"/>
                  </a:ext>
                </a:extLst>
              </a:tr>
            </a:tbl>
          </a:graphicData>
        </a:graphic>
      </p:graphicFrame>
      <p:sp>
        <p:nvSpPr>
          <p:cNvPr id="6" name="Textfeld 5">
            <a:extLst>
              <a:ext uri="{FF2B5EF4-FFF2-40B4-BE49-F238E27FC236}">
                <a16:creationId xmlns:a16="http://schemas.microsoft.com/office/drawing/2014/main" id="{00206569-ED80-EFEE-E938-8A796140748F}"/>
              </a:ext>
            </a:extLst>
          </p:cNvPr>
          <p:cNvSpPr txBox="1"/>
          <p:nvPr/>
        </p:nvSpPr>
        <p:spPr>
          <a:xfrm>
            <a:off x="3559917" y="3696623"/>
            <a:ext cx="1428644" cy="511233"/>
          </a:xfrm>
          <a:prstGeom prst="rect">
            <a:avLst/>
          </a:prstGeom>
          <a:noFill/>
        </p:spPr>
        <p:txBody>
          <a:bodyPr wrap="square" rtlCol="0">
            <a:noAutofit/>
          </a:bodyPr>
          <a:lstStyle/>
          <a:p>
            <a:r>
              <a:rPr lang="en-US" sz="1600" dirty="0">
                <a:latin typeface="Times New Roman" panose="02020603050405020304" pitchFamily="18" charset="0"/>
                <a:cs typeface="Times New Roman" panose="02020603050405020304" pitchFamily="18" charset="0"/>
              </a:rPr>
              <a:t>-&gt; C </a:t>
            </a:r>
            <a:r>
              <a:rPr lang="en-US" sz="1600" dirty="0" err="1">
                <a:latin typeface="Times New Roman" panose="02020603050405020304" pitchFamily="18" charset="0"/>
                <a:cs typeface="Times New Roman" panose="02020603050405020304" pitchFamily="18" charset="0"/>
              </a:rPr>
              <a:t>gewinnt</a:t>
            </a:r>
            <a:endParaRPr lang="en-US" sz="16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p:txBody>
      </p:sp>
      <p:graphicFrame>
        <p:nvGraphicFramePr>
          <p:cNvPr id="7" name="Tabelle 3">
            <a:extLst>
              <a:ext uri="{FF2B5EF4-FFF2-40B4-BE49-F238E27FC236}">
                <a16:creationId xmlns:a16="http://schemas.microsoft.com/office/drawing/2014/main" id="{10A955D8-18EE-B141-B9A9-7E45D347092F}"/>
              </a:ext>
            </a:extLst>
          </p:cNvPr>
          <p:cNvGraphicFramePr>
            <a:graphicFrameLocks noGrp="1"/>
          </p:cNvGraphicFramePr>
          <p:nvPr>
            <p:extLst>
              <p:ext uri="{D42A27DB-BD31-4B8C-83A1-F6EECF244321}">
                <p14:modId xmlns:p14="http://schemas.microsoft.com/office/powerpoint/2010/main" val="615388423"/>
              </p:ext>
            </p:extLst>
          </p:nvPr>
        </p:nvGraphicFramePr>
        <p:xfrm>
          <a:off x="293477" y="4607560"/>
          <a:ext cx="3018684" cy="741680"/>
        </p:xfrm>
        <a:graphic>
          <a:graphicData uri="http://schemas.openxmlformats.org/drawingml/2006/table">
            <a:tbl>
              <a:tblPr firstRow="1" bandRow="1">
                <a:tableStyleId>{5940675A-B579-460E-94D1-54222C63F5DA}</a:tableStyleId>
              </a:tblPr>
              <a:tblGrid>
                <a:gridCol w="1509342">
                  <a:extLst>
                    <a:ext uri="{9D8B030D-6E8A-4147-A177-3AD203B41FA5}">
                      <a16:colId xmlns:a16="http://schemas.microsoft.com/office/drawing/2014/main" val="2901016479"/>
                    </a:ext>
                  </a:extLst>
                </a:gridCol>
                <a:gridCol w="1509342">
                  <a:extLst>
                    <a:ext uri="{9D8B030D-6E8A-4147-A177-3AD203B41FA5}">
                      <a16:colId xmlns:a16="http://schemas.microsoft.com/office/drawing/2014/main" val="2438724814"/>
                    </a:ext>
                  </a:extLst>
                </a:gridCol>
              </a:tblGrid>
              <a:tr h="370840">
                <a:tc>
                  <a:txBody>
                    <a:bodyPr/>
                    <a:lstStyle/>
                    <a:p>
                      <a:pPr algn="ctr"/>
                      <a:r>
                        <a:rPr lang="de-DE" dirty="0"/>
                        <a:t>C</a:t>
                      </a:r>
                    </a:p>
                  </a:txBody>
                  <a:tcPr/>
                </a:tc>
                <a:tc>
                  <a:txBody>
                    <a:bodyPr/>
                    <a:lstStyle/>
                    <a:p>
                      <a:pPr algn="ctr"/>
                      <a:r>
                        <a:rPr lang="de-DE" dirty="0"/>
                        <a:t>B</a:t>
                      </a:r>
                    </a:p>
                  </a:txBody>
                  <a:tcPr/>
                </a:tc>
                <a:extLst>
                  <a:ext uri="{0D108BD9-81ED-4DB2-BD59-A6C34878D82A}">
                    <a16:rowId xmlns:a16="http://schemas.microsoft.com/office/drawing/2014/main" val="846306028"/>
                  </a:ext>
                </a:extLst>
              </a:tr>
              <a:tr h="370840">
                <a:tc>
                  <a:txBody>
                    <a:bodyPr/>
                    <a:lstStyle/>
                    <a:p>
                      <a:pPr algn="ctr"/>
                      <a:r>
                        <a:rPr lang="de-DE" dirty="0"/>
                        <a:t>V3</a:t>
                      </a:r>
                    </a:p>
                  </a:txBody>
                  <a:tcPr/>
                </a:tc>
                <a:tc>
                  <a:txBody>
                    <a:bodyPr/>
                    <a:lstStyle/>
                    <a:p>
                      <a:pPr algn="ctr"/>
                      <a:r>
                        <a:rPr lang="de-DE" dirty="0"/>
                        <a:t>V1,V2</a:t>
                      </a:r>
                    </a:p>
                  </a:txBody>
                  <a:tcPr/>
                </a:tc>
                <a:extLst>
                  <a:ext uri="{0D108BD9-81ED-4DB2-BD59-A6C34878D82A}">
                    <a16:rowId xmlns:a16="http://schemas.microsoft.com/office/drawing/2014/main" val="3819779054"/>
                  </a:ext>
                </a:extLst>
              </a:tr>
            </a:tbl>
          </a:graphicData>
        </a:graphic>
      </p:graphicFrame>
      <p:sp>
        <p:nvSpPr>
          <p:cNvPr id="8" name="Textfeld 7">
            <a:extLst>
              <a:ext uri="{FF2B5EF4-FFF2-40B4-BE49-F238E27FC236}">
                <a16:creationId xmlns:a16="http://schemas.microsoft.com/office/drawing/2014/main" id="{ADE2D7D2-5497-76EE-FD9E-42786E5F193F}"/>
              </a:ext>
            </a:extLst>
          </p:cNvPr>
          <p:cNvSpPr txBox="1"/>
          <p:nvPr/>
        </p:nvSpPr>
        <p:spPr>
          <a:xfrm>
            <a:off x="3590397" y="4722783"/>
            <a:ext cx="1428644" cy="511233"/>
          </a:xfrm>
          <a:prstGeom prst="rect">
            <a:avLst/>
          </a:prstGeom>
          <a:noFill/>
        </p:spPr>
        <p:txBody>
          <a:bodyPr wrap="square" rtlCol="0">
            <a:noAutofit/>
          </a:bodyPr>
          <a:lstStyle/>
          <a:p>
            <a:r>
              <a:rPr lang="en-US" sz="1600" dirty="0">
                <a:latin typeface="Times New Roman" panose="02020603050405020304" pitchFamily="18" charset="0"/>
                <a:cs typeface="Times New Roman" panose="02020603050405020304" pitchFamily="18" charset="0"/>
              </a:rPr>
              <a:t>-&gt; B </a:t>
            </a:r>
            <a:r>
              <a:rPr lang="en-US" sz="1600" dirty="0" err="1">
                <a:latin typeface="Times New Roman" panose="02020603050405020304" pitchFamily="18" charset="0"/>
                <a:cs typeface="Times New Roman" panose="02020603050405020304" pitchFamily="18" charset="0"/>
              </a:rPr>
              <a:t>gewinnt</a:t>
            </a:r>
            <a:endParaRPr lang="en-US" sz="16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p:txBody>
      </p:sp>
      <p:sp>
        <p:nvSpPr>
          <p:cNvPr id="9" name="Textfeld 8">
            <a:extLst>
              <a:ext uri="{FF2B5EF4-FFF2-40B4-BE49-F238E27FC236}">
                <a16:creationId xmlns:a16="http://schemas.microsoft.com/office/drawing/2014/main" id="{880956B8-A570-F464-46D9-4DBC3E341FA8}"/>
              </a:ext>
            </a:extLst>
          </p:cNvPr>
          <p:cNvSpPr txBox="1"/>
          <p:nvPr/>
        </p:nvSpPr>
        <p:spPr>
          <a:xfrm>
            <a:off x="5374640" y="3696623"/>
            <a:ext cx="6817359" cy="387697"/>
          </a:xfrm>
          <a:prstGeom prst="rect">
            <a:avLst/>
          </a:prstGeom>
          <a:noFill/>
        </p:spPr>
        <p:txBody>
          <a:bodyPr wrap="square" rtlCol="0">
            <a:noAutofit/>
          </a:bodyPr>
          <a:lstStyle/>
          <a:p>
            <a:r>
              <a:rPr lang="en-US" sz="1600" dirty="0">
                <a:latin typeface="Times New Roman" panose="02020603050405020304" pitchFamily="18" charset="0"/>
                <a:cs typeface="Times New Roman" panose="02020603050405020304" pitchFamily="18" charset="0"/>
              </a:rPr>
              <a:t>-&gt;  </a:t>
            </a:r>
            <a:r>
              <a:rPr lang="en-US" sz="1600" dirty="0" err="1">
                <a:latin typeface="Times New Roman" panose="02020603050405020304" pitchFamily="18" charset="0"/>
                <a:cs typeface="Times New Roman" panose="02020603050405020304" pitchFamily="18" charset="0"/>
              </a:rPr>
              <a:t>insgesamt</a:t>
            </a:r>
            <a:r>
              <a:rPr lang="en-US" sz="1600" dirty="0">
                <a:latin typeface="Times New Roman" panose="02020603050405020304" pitchFamily="18" charset="0"/>
                <a:cs typeface="Times New Roman" panose="02020603050405020304" pitchFamily="18" charset="0"/>
              </a:rPr>
              <a:t> gilt: A </a:t>
            </a:r>
            <a:r>
              <a:rPr lang="en-US" sz="1600" dirty="0" err="1">
                <a:latin typeface="Times New Roman" panose="02020603050405020304" pitchFamily="18" charset="0"/>
                <a:cs typeface="Times New Roman" panose="02020603050405020304" pitchFamily="18" charset="0"/>
              </a:rPr>
              <a:t>gewinnt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gegen</a:t>
            </a:r>
            <a:r>
              <a:rPr lang="en-US" sz="1600" dirty="0">
                <a:latin typeface="Times New Roman" panose="02020603050405020304" pitchFamily="18" charset="0"/>
                <a:cs typeface="Times New Roman" panose="02020603050405020304" pitchFamily="18" charset="0"/>
              </a:rPr>
              <a:t> B, B </a:t>
            </a:r>
            <a:r>
              <a:rPr lang="en-US" sz="1600" dirty="0" err="1">
                <a:latin typeface="Times New Roman" panose="02020603050405020304" pitchFamily="18" charset="0"/>
                <a:cs typeface="Times New Roman" panose="02020603050405020304" pitchFamily="18" charset="0"/>
              </a:rPr>
              <a:t>gewinnt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gegen</a:t>
            </a:r>
            <a:r>
              <a:rPr lang="en-US" sz="1600" dirty="0">
                <a:latin typeface="Times New Roman" panose="02020603050405020304" pitchFamily="18" charset="0"/>
                <a:cs typeface="Times New Roman" panose="02020603050405020304" pitchFamily="18" charset="0"/>
              </a:rPr>
              <a:t> C, C </a:t>
            </a:r>
            <a:r>
              <a:rPr lang="en-US" sz="1600" dirty="0" err="1">
                <a:latin typeface="Times New Roman" panose="02020603050405020304" pitchFamily="18" charset="0"/>
                <a:cs typeface="Times New Roman" panose="02020603050405020304" pitchFamily="18" charset="0"/>
              </a:rPr>
              <a:t>gewinnt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gegen</a:t>
            </a:r>
            <a:r>
              <a:rPr lang="en-US" sz="1600" dirty="0">
                <a:latin typeface="Times New Roman" panose="02020603050405020304" pitchFamily="18" charset="0"/>
                <a:cs typeface="Times New Roman" panose="02020603050405020304" pitchFamily="18" charset="0"/>
              </a:rPr>
              <a:t> A</a:t>
            </a:r>
          </a:p>
          <a:p>
            <a:r>
              <a:rPr lang="en-US" sz="1600" dirty="0" err="1">
                <a:latin typeface="Times New Roman" panose="02020603050405020304" pitchFamily="18" charset="0"/>
                <a:cs typeface="Times New Roman" panose="02020603050405020304" pitchFamily="18" charset="0"/>
              </a:rPr>
              <a:t>Damit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ergeben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sich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zyklische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Mehrheiten</a:t>
            </a:r>
            <a:r>
              <a:rPr lang="en-US" sz="16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24618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AFE2FC3-840F-07CF-EF6B-7A119897E148}"/>
              </a:ext>
            </a:extLst>
          </p:cNvPr>
          <p:cNvSpPr txBox="1"/>
          <p:nvPr/>
        </p:nvSpPr>
        <p:spPr>
          <a:xfrm>
            <a:off x="1500410" y="431006"/>
            <a:ext cx="9191180" cy="5949474"/>
          </a:xfrm>
          <a:prstGeom prst="rect">
            <a:avLst/>
          </a:prstGeom>
          <a:noFill/>
        </p:spPr>
        <p:txBody>
          <a:bodyPr wrap="square" rtlCol="0">
            <a:noAutofit/>
          </a:bodyPr>
          <a:lstStyle/>
          <a:p>
            <a:r>
              <a:rPr lang="pt-BR" sz="2903" dirty="0"/>
              <a:t>A:	4, 4, 4, 4, 0, 0</a:t>
            </a:r>
          </a:p>
          <a:p>
            <a:r>
              <a:rPr lang="pt-BR" sz="2903" dirty="0"/>
              <a:t>B:	3, 3, 3, 3, 3, 3</a:t>
            </a:r>
          </a:p>
          <a:p>
            <a:r>
              <a:rPr lang="pt-BR" sz="2903" dirty="0"/>
              <a:t>C:	6, 6, 2, 2, 2, 2</a:t>
            </a:r>
          </a:p>
          <a:p>
            <a:r>
              <a:rPr lang="pt-BR" sz="2903" dirty="0"/>
              <a:t>D:	5, 5, 5, 1, 1, 1</a:t>
            </a:r>
          </a:p>
          <a:p>
            <a:endParaRPr lang="pt-BR" sz="2903" dirty="0"/>
          </a:p>
          <a:p>
            <a:r>
              <a:rPr lang="pt-BR" sz="2903" dirty="0"/>
              <a:t>Ist es ein Vorteil, als erster einen Würfel wählen zu können?</a:t>
            </a:r>
          </a:p>
          <a:p>
            <a:endParaRPr lang="pt-BR" sz="2903" dirty="0"/>
          </a:p>
          <a:p>
            <a:r>
              <a:rPr lang="pt-BR" sz="2903" dirty="0"/>
              <a:t>A schlägt B, B schlägt C, C schlägt D, D schlägt A</a:t>
            </a:r>
          </a:p>
          <a:p>
            <a:endParaRPr lang="pt-BR" sz="2903" dirty="0"/>
          </a:p>
          <a:p>
            <a:r>
              <a:rPr lang="pt-BR" sz="2903" dirty="0"/>
              <a:t>Damit kann man gegeben ein Würfel ist ausgewählt immer einen besseren Würfel finden -&gt; nicht transitive Würfel</a:t>
            </a:r>
          </a:p>
        </p:txBody>
      </p:sp>
    </p:spTree>
    <p:extLst>
      <p:ext uri="{BB962C8B-B14F-4D97-AF65-F5344CB8AC3E}">
        <p14:creationId xmlns:p14="http://schemas.microsoft.com/office/powerpoint/2010/main" val="1145136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54F8CBF7-8C9F-49C2-0268-2A718B1CC1D7}"/>
              </a:ext>
            </a:extLst>
          </p:cNvPr>
          <p:cNvSpPr txBox="1"/>
          <p:nvPr/>
        </p:nvSpPr>
        <p:spPr>
          <a:xfrm>
            <a:off x="1712695" y="183897"/>
            <a:ext cx="6760443" cy="522595"/>
          </a:xfrm>
          <a:prstGeom prst="rect">
            <a:avLst/>
          </a:prstGeom>
          <a:noFill/>
        </p:spPr>
        <p:txBody>
          <a:bodyPr wrap="square" rtlCol="0">
            <a:noAutofit/>
          </a:bodyPr>
          <a:lstStyle/>
          <a:p>
            <a:r>
              <a:rPr lang="en-GB" sz="2903" dirty="0" err="1">
                <a:ea typeface="ＭＳ Ｐゴシック" pitchFamily="34" charset="-128"/>
              </a:rPr>
              <a:t>Beispiel</a:t>
            </a:r>
            <a:r>
              <a:rPr lang="en-GB" sz="2903" dirty="0">
                <a:ea typeface="ＭＳ Ｐゴシック" pitchFamily="34" charset="-128"/>
              </a:rPr>
              <a:t> </a:t>
            </a:r>
            <a:r>
              <a:rPr lang="de-DE" sz="2903" dirty="0"/>
              <a:t>[12;8, 5, 5, 4].</a:t>
            </a:r>
            <a:endParaRPr lang="en-GB" altLang="de-DE" sz="2903" dirty="0">
              <a:ea typeface="ＭＳ Ｐゴシック" pitchFamily="34" charset="-128"/>
            </a:endParaRPr>
          </a:p>
        </p:txBody>
      </p:sp>
      <p:graphicFrame>
        <p:nvGraphicFramePr>
          <p:cNvPr id="3" name="Tabelle 2">
            <a:extLst>
              <a:ext uri="{FF2B5EF4-FFF2-40B4-BE49-F238E27FC236}">
                <a16:creationId xmlns:a16="http://schemas.microsoft.com/office/drawing/2014/main" id="{41E191F5-C1EF-069C-63AD-25804975305A}"/>
              </a:ext>
            </a:extLst>
          </p:cNvPr>
          <p:cNvGraphicFramePr>
            <a:graphicFrameLocks noGrp="1"/>
          </p:cNvGraphicFramePr>
          <p:nvPr>
            <p:extLst>
              <p:ext uri="{D42A27DB-BD31-4B8C-83A1-F6EECF244321}">
                <p14:modId xmlns:p14="http://schemas.microsoft.com/office/powerpoint/2010/main" val="1833670672"/>
              </p:ext>
            </p:extLst>
          </p:nvPr>
        </p:nvGraphicFramePr>
        <p:xfrm>
          <a:off x="2067560" y="873918"/>
          <a:ext cx="5207001" cy="4612478"/>
        </p:xfrm>
        <a:graphic>
          <a:graphicData uri="http://schemas.openxmlformats.org/drawingml/2006/table">
            <a:tbl>
              <a:tblPr/>
              <a:tblGrid>
                <a:gridCol w="1593980">
                  <a:extLst>
                    <a:ext uri="{9D8B030D-6E8A-4147-A177-3AD203B41FA5}">
                      <a16:colId xmlns:a16="http://schemas.microsoft.com/office/drawing/2014/main" val="2026937855"/>
                    </a:ext>
                  </a:extLst>
                </a:gridCol>
                <a:gridCol w="1593980">
                  <a:extLst>
                    <a:ext uri="{9D8B030D-6E8A-4147-A177-3AD203B41FA5}">
                      <a16:colId xmlns:a16="http://schemas.microsoft.com/office/drawing/2014/main" val="917599654"/>
                    </a:ext>
                  </a:extLst>
                </a:gridCol>
                <a:gridCol w="2019041">
                  <a:extLst>
                    <a:ext uri="{9D8B030D-6E8A-4147-A177-3AD203B41FA5}">
                      <a16:colId xmlns:a16="http://schemas.microsoft.com/office/drawing/2014/main" val="4209335122"/>
                    </a:ext>
                  </a:extLst>
                </a:gridCol>
              </a:tblGrid>
              <a:tr h="354806">
                <a:tc>
                  <a:txBody>
                    <a:bodyPr/>
                    <a:lstStyle/>
                    <a:p>
                      <a:pPr algn="l" fontAlgn="b"/>
                      <a:r>
                        <a:rPr lang="de-DE" sz="20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2000" b="0" i="0" u="none" strike="noStrike">
                          <a:solidFill>
                            <a:srgbClr val="000000"/>
                          </a:solidFill>
                          <a:effectLst/>
                          <a:latin typeface="Calibri" panose="020F0502020204030204" pitchFamily="34" charset="0"/>
                        </a:rPr>
                        <a:t>Grenze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20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1425695"/>
                  </a:ext>
                </a:extLst>
              </a:tr>
              <a:tr h="354806">
                <a:tc>
                  <a:txBody>
                    <a:bodyPr/>
                    <a:lstStyle/>
                    <a:p>
                      <a:pPr algn="l" fontAlgn="b"/>
                      <a:r>
                        <a:rPr lang="de-DE" sz="2000" b="0" i="0" u="none" strike="noStrike" dirty="0">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20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2000" b="0"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853577"/>
                  </a:ext>
                </a:extLst>
              </a:tr>
              <a:tr h="354806">
                <a:tc>
                  <a:txBody>
                    <a:bodyPr/>
                    <a:lstStyle/>
                    <a:p>
                      <a:pPr algn="l" fontAlgn="b"/>
                      <a:r>
                        <a:rPr lang="de-DE" sz="2000" b="0" i="0" u="none" strike="noStrike">
                          <a:solidFill>
                            <a:srgbClr val="000000"/>
                          </a:solidFill>
                          <a:effectLst/>
                          <a:latin typeface="Calibri" panose="020F0502020204030204" pitchFamily="34" charset="0"/>
                        </a:rPr>
                        <a:t>p1p2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0581"/>
                  </a:ext>
                </a:extLst>
              </a:tr>
              <a:tr h="354806">
                <a:tc>
                  <a:txBody>
                    <a:bodyPr/>
                    <a:lstStyle/>
                    <a:p>
                      <a:pPr algn="l" fontAlgn="b"/>
                      <a:r>
                        <a:rPr lang="de-DE" sz="2000" b="0" i="0" u="none" strike="noStrike">
                          <a:solidFill>
                            <a:srgbClr val="000000"/>
                          </a:solidFill>
                          <a:effectLst/>
                          <a:latin typeface="Calibri" panose="020F0502020204030204" pitchFamily="34" charset="0"/>
                        </a:rPr>
                        <a:t>p1p3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902746"/>
                  </a:ext>
                </a:extLst>
              </a:tr>
              <a:tr h="354806">
                <a:tc>
                  <a:txBody>
                    <a:bodyPr/>
                    <a:lstStyle/>
                    <a:p>
                      <a:pPr algn="l" fontAlgn="b"/>
                      <a:r>
                        <a:rPr lang="de-DE" sz="2000" b="0" i="0" u="none" strike="noStrike">
                          <a:solidFill>
                            <a:srgbClr val="000000"/>
                          </a:solidFill>
                          <a:effectLst/>
                          <a:latin typeface="Calibri" panose="020F0502020204030204" pitchFamily="34" charset="0"/>
                        </a:rPr>
                        <a:t>p1p4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883794"/>
                  </a:ext>
                </a:extLst>
              </a:tr>
              <a:tr h="354806">
                <a:tc>
                  <a:txBody>
                    <a:bodyPr/>
                    <a:lstStyle/>
                    <a:p>
                      <a:pPr algn="l" fontAlgn="b"/>
                      <a:r>
                        <a:rPr lang="de-DE" sz="2000" b="0" i="0" u="none" strike="noStrike">
                          <a:solidFill>
                            <a:srgbClr val="000000"/>
                          </a:solidFill>
                          <a:effectLst/>
                          <a:latin typeface="Calibri" panose="020F0502020204030204" pitchFamily="34" charset="0"/>
                        </a:rPr>
                        <a:t>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2248844"/>
                  </a:ext>
                </a:extLst>
              </a:tr>
              <a:tr h="354806">
                <a:tc>
                  <a:txBody>
                    <a:bodyPr/>
                    <a:lstStyle/>
                    <a:p>
                      <a:pPr algn="l" fontAlgn="b"/>
                      <a:r>
                        <a:rPr lang="de-DE" sz="2000" b="0" i="0" u="none" strike="noStrike">
                          <a:solidFill>
                            <a:srgbClr val="000000"/>
                          </a:solidFill>
                          <a:effectLst/>
                          <a:latin typeface="Calibri" panose="020F0502020204030204" pitchFamily="34" charset="0"/>
                        </a:rPr>
                        <a:t>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5441374"/>
                  </a:ext>
                </a:extLst>
              </a:tr>
              <a:tr h="354806">
                <a:tc>
                  <a:txBody>
                    <a:bodyPr/>
                    <a:lstStyle/>
                    <a:p>
                      <a:pPr algn="l" fontAlgn="b"/>
                      <a:r>
                        <a:rPr lang="de-DE" sz="2000" b="0" i="0" u="none" strike="noStrike">
                          <a:solidFill>
                            <a:srgbClr val="000000"/>
                          </a:solidFill>
                          <a:effectLst/>
                          <a:latin typeface="Calibri" panose="020F0502020204030204" pitchFamily="34" charset="0"/>
                        </a:rPr>
                        <a:t>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5422683"/>
                  </a:ext>
                </a:extLst>
              </a:tr>
              <a:tr h="354806">
                <a:tc>
                  <a:txBody>
                    <a:bodyPr/>
                    <a:lstStyle/>
                    <a:p>
                      <a:pPr algn="l" fontAlgn="b"/>
                      <a:r>
                        <a:rPr lang="de-DE" sz="2000" b="0" i="0" u="none" strike="noStrike">
                          <a:solidFill>
                            <a:srgbClr val="000000"/>
                          </a:solidFill>
                          <a:effectLst/>
                          <a:latin typeface="Calibri" panose="020F0502020204030204" pitchFamily="34" charset="0"/>
                        </a:rPr>
                        <a:t>p1p2p3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567321"/>
                  </a:ext>
                </a:extLst>
              </a:tr>
              <a:tr h="354806">
                <a:tc>
                  <a:txBody>
                    <a:bodyPr/>
                    <a:lstStyle/>
                    <a:p>
                      <a:pPr algn="l" fontAlgn="b"/>
                      <a:r>
                        <a:rPr lang="de-DE" sz="2000" b="0" i="0" u="none" strike="noStrike">
                          <a:solidFill>
                            <a:srgbClr val="000000"/>
                          </a:solidFill>
                          <a:effectLst/>
                          <a:latin typeface="Calibri" panose="020F0502020204030204" pitchFamily="34" charset="0"/>
                        </a:rPr>
                        <a:t>p1p2p4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6332862"/>
                  </a:ext>
                </a:extLst>
              </a:tr>
              <a:tr h="354806">
                <a:tc>
                  <a:txBody>
                    <a:bodyPr/>
                    <a:lstStyle/>
                    <a:p>
                      <a:pPr algn="l" fontAlgn="b"/>
                      <a:r>
                        <a:rPr lang="de-DE" sz="2000" b="0" i="0" u="none" strike="noStrike">
                          <a:solidFill>
                            <a:srgbClr val="000000"/>
                          </a:solidFill>
                          <a:effectLst/>
                          <a:latin typeface="Calibri" panose="020F0502020204030204" pitchFamily="34" charset="0"/>
                        </a:rPr>
                        <a:t>p1p3p4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0683959"/>
                  </a:ext>
                </a:extLst>
              </a:tr>
              <a:tr h="354806">
                <a:tc>
                  <a:txBody>
                    <a:bodyPr/>
                    <a:lstStyle/>
                    <a:p>
                      <a:pPr algn="l" fontAlgn="b"/>
                      <a:r>
                        <a:rPr lang="de-DE" sz="2000" b="0" i="0" u="none" strike="noStrike">
                          <a:solidFill>
                            <a:srgbClr val="000000"/>
                          </a:solidFill>
                          <a:effectLst/>
                          <a:latin typeface="Calibri" panose="020F0502020204030204" pitchFamily="34" charset="0"/>
                        </a:rPr>
                        <a:t>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2782414"/>
                  </a:ext>
                </a:extLst>
              </a:tr>
              <a:tr h="354806">
                <a:tc>
                  <a:txBody>
                    <a:bodyPr/>
                    <a:lstStyle/>
                    <a:p>
                      <a:pPr algn="l" fontAlgn="b"/>
                      <a:r>
                        <a:rPr lang="de-DE" sz="2000" b="0" i="0" u="none" strike="noStrike">
                          <a:solidFill>
                            <a:srgbClr val="000000"/>
                          </a:solidFill>
                          <a:effectLst/>
                          <a:latin typeface="Calibri" panose="020F0502020204030204" pitchFamily="34" charset="0"/>
                        </a:rPr>
                        <a:t>p1p2p3p4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47811"/>
                  </a:ext>
                </a:extLst>
              </a:tr>
            </a:tbl>
          </a:graphicData>
        </a:graphic>
      </p:graphicFrame>
    </p:spTree>
    <p:extLst>
      <p:ext uri="{BB962C8B-B14F-4D97-AF65-F5344CB8AC3E}">
        <p14:creationId xmlns:p14="http://schemas.microsoft.com/office/powerpoint/2010/main" val="4261103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Shape 2">
            <a:extLst>
              <a:ext uri="{FF2B5EF4-FFF2-40B4-BE49-F238E27FC236}">
                <a16:creationId xmlns:a16="http://schemas.microsoft.com/office/drawing/2014/main" id="{860FB1EE-54D1-5F9A-A17B-5AB60D4CF9FF}"/>
              </a:ext>
            </a:extLst>
          </p:cNvPr>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Beispiel</a:t>
            </a:r>
            <a:endParaRPr lang="en-US" sz="2903" dirty="0">
              <a:solidFill>
                <a:sysClr val="windowText" lastClr="000000"/>
              </a:solidFill>
            </a:endParaRPr>
          </a:p>
        </p:txBody>
      </p:sp>
      <p:sp>
        <p:nvSpPr>
          <p:cNvPr id="3" name="Rechteck 2">
            <a:extLst>
              <a:ext uri="{FF2B5EF4-FFF2-40B4-BE49-F238E27FC236}">
                <a16:creationId xmlns:a16="http://schemas.microsoft.com/office/drawing/2014/main" id="{9C09D3FF-B9E4-33EB-14CD-96A5083EFEDE}"/>
              </a:ext>
            </a:extLst>
          </p:cNvPr>
          <p:cNvSpPr/>
          <p:nvPr/>
        </p:nvSpPr>
        <p:spPr>
          <a:xfrm>
            <a:off x="2243883" y="598396"/>
            <a:ext cx="1592103" cy="369332"/>
          </a:xfrm>
          <a:prstGeom prst="rect">
            <a:avLst/>
          </a:prstGeom>
        </p:spPr>
        <p:txBody>
          <a:bodyPr wrap="none">
            <a:spAutoFit/>
          </a:bodyPr>
          <a:lstStyle/>
          <a:p>
            <a:r>
              <a:rPr lang="en-US" dirty="0"/>
              <a:t>[13;10, 5, 5, 4] </a:t>
            </a:r>
            <a:endParaRPr lang="de-DE" dirty="0"/>
          </a:p>
        </p:txBody>
      </p:sp>
      <p:sp>
        <p:nvSpPr>
          <p:cNvPr id="4" name="Rechteck 3">
            <a:extLst>
              <a:ext uri="{FF2B5EF4-FFF2-40B4-BE49-F238E27FC236}">
                <a16:creationId xmlns:a16="http://schemas.microsoft.com/office/drawing/2014/main" id="{76780903-4A38-472F-1357-6CC838356A1D}"/>
              </a:ext>
            </a:extLst>
          </p:cNvPr>
          <p:cNvSpPr/>
          <p:nvPr/>
        </p:nvSpPr>
        <p:spPr>
          <a:xfrm>
            <a:off x="6500207" y="598396"/>
            <a:ext cx="1943161" cy="369332"/>
          </a:xfrm>
          <a:prstGeom prst="rect">
            <a:avLst/>
          </a:prstGeom>
        </p:spPr>
        <p:txBody>
          <a:bodyPr wrap="none">
            <a:spAutoFit/>
          </a:bodyPr>
          <a:lstStyle/>
          <a:p>
            <a:r>
              <a:rPr lang="en-US" dirty="0"/>
              <a:t>[69; 60, 44, 22, 11]</a:t>
            </a:r>
            <a:endParaRPr lang="de-DE" dirty="0"/>
          </a:p>
        </p:txBody>
      </p:sp>
      <p:graphicFrame>
        <p:nvGraphicFramePr>
          <p:cNvPr id="5" name="Tabelle 4">
            <a:extLst>
              <a:ext uri="{FF2B5EF4-FFF2-40B4-BE49-F238E27FC236}">
                <a16:creationId xmlns:a16="http://schemas.microsoft.com/office/drawing/2014/main" id="{4F13C07D-3B3D-6F8D-94A8-3F7891FFF6A9}"/>
              </a:ext>
            </a:extLst>
          </p:cNvPr>
          <p:cNvGraphicFramePr>
            <a:graphicFrameLocks noGrp="1"/>
          </p:cNvGraphicFramePr>
          <p:nvPr>
            <p:extLst>
              <p:ext uri="{D42A27DB-BD31-4B8C-83A1-F6EECF244321}">
                <p14:modId xmlns:p14="http://schemas.microsoft.com/office/powerpoint/2010/main" val="4049118394"/>
              </p:ext>
            </p:extLst>
          </p:nvPr>
        </p:nvGraphicFramePr>
        <p:xfrm>
          <a:off x="2073048" y="974005"/>
          <a:ext cx="6370320" cy="4260666"/>
        </p:xfrm>
        <a:graphic>
          <a:graphicData uri="http://schemas.openxmlformats.org/drawingml/2006/table">
            <a:tbl>
              <a:tblPr/>
              <a:tblGrid>
                <a:gridCol w="1061720">
                  <a:extLst>
                    <a:ext uri="{9D8B030D-6E8A-4147-A177-3AD203B41FA5}">
                      <a16:colId xmlns:a16="http://schemas.microsoft.com/office/drawing/2014/main" val="2909113451"/>
                    </a:ext>
                  </a:extLst>
                </a:gridCol>
                <a:gridCol w="1061720">
                  <a:extLst>
                    <a:ext uri="{9D8B030D-6E8A-4147-A177-3AD203B41FA5}">
                      <a16:colId xmlns:a16="http://schemas.microsoft.com/office/drawing/2014/main" val="383785059"/>
                    </a:ext>
                  </a:extLst>
                </a:gridCol>
                <a:gridCol w="1061720">
                  <a:extLst>
                    <a:ext uri="{9D8B030D-6E8A-4147-A177-3AD203B41FA5}">
                      <a16:colId xmlns:a16="http://schemas.microsoft.com/office/drawing/2014/main" val="1464988115"/>
                    </a:ext>
                  </a:extLst>
                </a:gridCol>
                <a:gridCol w="1061720">
                  <a:extLst>
                    <a:ext uri="{9D8B030D-6E8A-4147-A177-3AD203B41FA5}">
                      <a16:colId xmlns:a16="http://schemas.microsoft.com/office/drawing/2014/main" val="1653783433"/>
                    </a:ext>
                  </a:extLst>
                </a:gridCol>
                <a:gridCol w="1061720">
                  <a:extLst>
                    <a:ext uri="{9D8B030D-6E8A-4147-A177-3AD203B41FA5}">
                      <a16:colId xmlns:a16="http://schemas.microsoft.com/office/drawing/2014/main" val="2646250212"/>
                    </a:ext>
                  </a:extLst>
                </a:gridCol>
                <a:gridCol w="1061720">
                  <a:extLst>
                    <a:ext uri="{9D8B030D-6E8A-4147-A177-3AD203B41FA5}">
                      <a16:colId xmlns:a16="http://schemas.microsoft.com/office/drawing/2014/main" val="1001574144"/>
                    </a:ext>
                  </a:extLst>
                </a:gridCol>
              </a:tblGrid>
              <a:tr h="285052">
                <a:tc gridSpan="3">
                  <a:txBody>
                    <a:bodyPr/>
                    <a:lstStyle/>
                    <a:p>
                      <a:pPr algn="ctr" fontAlgn="b"/>
                      <a:r>
                        <a:rPr lang="de-DE" sz="1800" b="0" i="0" u="none" strike="noStrike" dirty="0">
                          <a:solidFill>
                            <a:srgbClr val="000000"/>
                          </a:solidFill>
                          <a:effectLst/>
                          <a:latin typeface="Calibri" panose="020F0502020204030204" pitchFamily="34" charset="0"/>
                        </a:rPr>
                        <a:t>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gridSpan="3">
                  <a:txBody>
                    <a:bodyPr/>
                    <a:lstStyle/>
                    <a:p>
                      <a:pPr algn="ctr" fontAlgn="b"/>
                      <a:r>
                        <a:rPr lang="de-DE" sz="1800" b="0" i="0" u="none" strike="noStrike">
                          <a:solidFill>
                            <a:srgbClr val="000000"/>
                          </a:solidFill>
                          <a:effectLst/>
                          <a:latin typeface="Calibri" panose="020F0502020204030204" pitchFamily="34" charset="0"/>
                        </a:rPr>
                        <a:t>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74239686"/>
                  </a:ext>
                </a:extLst>
              </a:tr>
              <a:tr h="285052">
                <a:tc>
                  <a:txBody>
                    <a:bodyPr/>
                    <a:lstStyle/>
                    <a:p>
                      <a:pPr algn="l"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dirty="0">
                          <a:solidFill>
                            <a:srgbClr val="000000"/>
                          </a:solidFill>
                          <a:effectLst/>
                          <a:latin typeface="Calibri" panose="020F0502020204030204" pitchFamily="34" charset="0"/>
                        </a:rPr>
                        <a:t>Grenze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Grenze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4816432"/>
                  </a:ext>
                </a:extLst>
              </a:tr>
              <a:tr h="528821">
                <a:tc>
                  <a:txBody>
                    <a:bodyPr/>
                    <a:lstStyle/>
                    <a:p>
                      <a:pPr algn="l" fontAlgn="b"/>
                      <a:r>
                        <a:rPr lang="de-DE" sz="18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dirty="0">
                          <a:solidFill>
                            <a:srgbClr val="000000"/>
                          </a:solidFill>
                          <a:effectLst/>
                          <a:latin typeface="Calibri" panose="020F0502020204030204" pitchFamily="34" charset="0"/>
                        </a:rPr>
                        <a:t>Gewinn /Verlust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dirty="0">
                          <a:solidFill>
                            <a:srgbClr val="000000"/>
                          </a:solidFill>
                          <a:effectLst/>
                          <a:latin typeface="Calibri" panose="020F0502020204030204" pitchFamily="34" charset="0"/>
                        </a:rPr>
                        <a:t>Gewinn /Verlust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457013"/>
                  </a:ext>
                </a:extLst>
              </a:tr>
              <a:tr h="285052">
                <a:tc>
                  <a:txBody>
                    <a:bodyPr/>
                    <a:lstStyle/>
                    <a:p>
                      <a:pPr algn="l" fontAlgn="b"/>
                      <a:r>
                        <a:rPr lang="de-DE" sz="1800" b="0" i="0" u="none" strike="noStrike">
                          <a:solidFill>
                            <a:srgbClr val="000000"/>
                          </a:solidFill>
                          <a:effectLst/>
                          <a:latin typeface="Calibri" panose="020F0502020204030204" pitchFamily="34" charset="0"/>
                        </a:rPr>
                        <a:t>p1p2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p1p2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104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8174394"/>
                  </a:ext>
                </a:extLst>
              </a:tr>
              <a:tr h="285052">
                <a:tc>
                  <a:txBody>
                    <a:bodyPr/>
                    <a:lstStyle/>
                    <a:p>
                      <a:pPr algn="l" fontAlgn="b"/>
                      <a:r>
                        <a:rPr lang="de-DE" sz="1800" b="0" i="0" u="none" strike="noStrike">
                          <a:solidFill>
                            <a:srgbClr val="000000"/>
                          </a:solidFill>
                          <a:effectLst/>
                          <a:latin typeface="Calibri" panose="020F0502020204030204" pitchFamily="34" charset="0"/>
                        </a:rPr>
                        <a:t>p1p3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p1p3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5482195"/>
                  </a:ext>
                </a:extLst>
              </a:tr>
              <a:tr h="285052">
                <a:tc>
                  <a:txBody>
                    <a:bodyPr/>
                    <a:lstStyle/>
                    <a:p>
                      <a:pPr algn="l" fontAlgn="b"/>
                      <a:r>
                        <a:rPr lang="de-DE" sz="1800" b="0" i="0" u="none" strike="noStrike">
                          <a:solidFill>
                            <a:srgbClr val="000000"/>
                          </a:solidFill>
                          <a:effectLst/>
                          <a:latin typeface="Calibri" panose="020F0502020204030204" pitchFamily="34" charset="0"/>
                        </a:rPr>
                        <a:t>p1p4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dirty="0">
                          <a:solidFill>
                            <a:srgbClr val="000000"/>
                          </a:solidFill>
                          <a:effectLst/>
                          <a:latin typeface="Calibri" panose="020F0502020204030204" pitchFamily="34" charset="0"/>
                        </a:rPr>
                        <a:t>p1p4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71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0497496"/>
                  </a:ext>
                </a:extLst>
              </a:tr>
              <a:tr h="285052">
                <a:tc>
                  <a:txBody>
                    <a:bodyPr/>
                    <a:lstStyle/>
                    <a:p>
                      <a:pPr algn="l" fontAlgn="b"/>
                      <a:r>
                        <a:rPr lang="de-DE" sz="1800" b="0" i="0" u="none" strike="noStrike">
                          <a:solidFill>
                            <a:srgbClr val="000000"/>
                          </a:solidFill>
                          <a:effectLst/>
                          <a:latin typeface="Calibri" panose="020F0502020204030204" pitchFamily="34" charset="0"/>
                        </a:rPr>
                        <a:t>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dirty="0">
                          <a:solidFill>
                            <a:srgbClr val="000000"/>
                          </a:solidFill>
                          <a:effectLst/>
                          <a:latin typeface="Calibri" panose="020F0502020204030204" pitchFamily="34" charset="0"/>
                        </a:rPr>
                        <a:t>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182343"/>
                  </a:ext>
                </a:extLst>
              </a:tr>
              <a:tr h="285052">
                <a:tc>
                  <a:txBody>
                    <a:bodyPr/>
                    <a:lstStyle/>
                    <a:p>
                      <a:pPr algn="l" fontAlgn="b"/>
                      <a:r>
                        <a:rPr lang="de-DE" sz="1800" b="0" i="0" u="none" strike="noStrike">
                          <a:solidFill>
                            <a:srgbClr val="000000"/>
                          </a:solidFill>
                          <a:effectLst/>
                          <a:latin typeface="Calibri" panose="020F0502020204030204" pitchFamily="34" charset="0"/>
                        </a:rPr>
                        <a:t>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dirty="0">
                          <a:solidFill>
                            <a:srgbClr val="000000"/>
                          </a:solidFill>
                          <a:effectLst/>
                          <a:latin typeface="Calibri" panose="020F0502020204030204" pitchFamily="34" charset="0"/>
                        </a:rPr>
                        <a:t>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55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3297382"/>
                  </a:ext>
                </a:extLst>
              </a:tr>
              <a:tr h="285052">
                <a:tc>
                  <a:txBody>
                    <a:bodyPr/>
                    <a:lstStyle/>
                    <a:p>
                      <a:pPr algn="l" fontAlgn="b"/>
                      <a:r>
                        <a:rPr lang="de-DE" sz="1800" b="0" i="0" u="none" strike="noStrike">
                          <a:solidFill>
                            <a:srgbClr val="000000"/>
                          </a:solidFill>
                          <a:effectLst/>
                          <a:latin typeface="Calibri" panose="020F0502020204030204" pitchFamily="34" charset="0"/>
                        </a:rPr>
                        <a:t>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1724275"/>
                  </a:ext>
                </a:extLst>
              </a:tr>
              <a:tr h="285052">
                <a:tc>
                  <a:txBody>
                    <a:bodyPr/>
                    <a:lstStyle/>
                    <a:p>
                      <a:pPr algn="l" fontAlgn="b"/>
                      <a:r>
                        <a:rPr lang="de-DE" sz="1800" b="0" i="0" u="none" strike="noStrike">
                          <a:solidFill>
                            <a:srgbClr val="000000"/>
                          </a:solidFill>
                          <a:effectLst/>
                          <a:latin typeface="Calibri" panose="020F0502020204030204" pitchFamily="34" charset="0"/>
                        </a:rPr>
                        <a:t>p1p2p3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p1p2p3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126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9451817"/>
                  </a:ext>
                </a:extLst>
              </a:tr>
              <a:tr h="285052">
                <a:tc>
                  <a:txBody>
                    <a:bodyPr/>
                    <a:lstStyle/>
                    <a:p>
                      <a:pPr algn="l" fontAlgn="b"/>
                      <a:r>
                        <a:rPr lang="de-DE" sz="1800" b="0" i="0" u="none" strike="noStrike">
                          <a:solidFill>
                            <a:srgbClr val="000000"/>
                          </a:solidFill>
                          <a:effectLst/>
                          <a:latin typeface="Calibri" panose="020F0502020204030204" pitchFamily="34" charset="0"/>
                        </a:rPr>
                        <a:t>p1p2p4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p1p2p4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8857096"/>
                  </a:ext>
                </a:extLst>
              </a:tr>
              <a:tr h="285052">
                <a:tc>
                  <a:txBody>
                    <a:bodyPr/>
                    <a:lstStyle/>
                    <a:p>
                      <a:pPr algn="l" fontAlgn="b"/>
                      <a:r>
                        <a:rPr lang="de-DE" sz="1800" b="0" i="0" u="none" strike="noStrike">
                          <a:solidFill>
                            <a:srgbClr val="000000"/>
                          </a:solidFill>
                          <a:effectLst/>
                          <a:latin typeface="Calibri" panose="020F0502020204030204" pitchFamily="34" charset="0"/>
                        </a:rPr>
                        <a:t>p1p3p4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p1p3p4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93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2794474"/>
                  </a:ext>
                </a:extLst>
              </a:tr>
              <a:tr h="285052">
                <a:tc>
                  <a:txBody>
                    <a:bodyPr/>
                    <a:lstStyle/>
                    <a:p>
                      <a:pPr algn="l" fontAlgn="b"/>
                      <a:r>
                        <a:rPr lang="de-DE" sz="1800" b="0" i="0" u="none" strike="noStrike">
                          <a:solidFill>
                            <a:srgbClr val="000000"/>
                          </a:solidFill>
                          <a:effectLst/>
                          <a:latin typeface="Calibri" panose="020F0502020204030204" pitchFamily="34" charset="0"/>
                        </a:rPr>
                        <a:t>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7208904"/>
                  </a:ext>
                </a:extLst>
              </a:tr>
              <a:tr h="285052">
                <a:tc>
                  <a:txBody>
                    <a:bodyPr/>
                    <a:lstStyle/>
                    <a:p>
                      <a:pPr algn="l" fontAlgn="b"/>
                      <a:r>
                        <a:rPr lang="de-DE" sz="1800" b="0" i="0" u="none" strike="noStrike">
                          <a:solidFill>
                            <a:srgbClr val="000000"/>
                          </a:solidFill>
                          <a:effectLst/>
                          <a:latin typeface="Calibri" panose="020F0502020204030204" pitchFamily="34" charset="0"/>
                        </a:rPr>
                        <a:t>p1p2p3p4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p1p2p3p4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137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3191964"/>
                  </a:ext>
                </a:extLst>
              </a:tr>
            </a:tbl>
          </a:graphicData>
        </a:graphic>
      </p:graphicFrame>
    </p:spTree>
    <p:extLst>
      <p:ext uri="{BB962C8B-B14F-4D97-AF65-F5344CB8AC3E}">
        <p14:creationId xmlns:p14="http://schemas.microsoft.com/office/powerpoint/2010/main" val="341058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E453A8F-E5F1-B9D9-3DBF-BA716B29DBD4}"/>
              </a:ext>
            </a:extLst>
          </p:cNvPr>
          <p:cNvSpPr txBox="1"/>
          <p:nvPr/>
        </p:nvSpPr>
        <p:spPr>
          <a:xfrm>
            <a:off x="3627120" y="216654"/>
            <a:ext cx="6096000" cy="369332"/>
          </a:xfrm>
          <a:prstGeom prst="rect">
            <a:avLst/>
          </a:prstGeom>
          <a:noFill/>
        </p:spPr>
        <p:txBody>
          <a:bodyPr wrap="square">
            <a:spAutoFit/>
          </a:bodyPr>
          <a:lstStyle/>
          <a:p>
            <a:r>
              <a:rPr lang="de-DE" sz="1800" dirty="0"/>
              <a:t>[14; 11, 7, 5, 4]</a:t>
            </a:r>
          </a:p>
        </p:txBody>
      </p:sp>
      <p:graphicFrame>
        <p:nvGraphicFramePr>
          <p:cNvPr id="4" name="Tabelle 3">
            <a:extLst>
              <a:ext uri="{FF2B5EF4-FFF2-40B4-BE49-F238E27FC236}">
                <a16:creationId xmlns:a16="http://schemas.microsoft.com/office/drawing/2014/main" id="{C7CF10EA-772F-8596-E6CC-17E7D9FE231B}"/>
              </a:ext>
            </a:extLst>
          </p:cNvPr>
          <p:cNvGraphicFramePr>
            <a:graphicFrameLocks noGrp="1"/>
          </p:cNvGraphicFramePr>
          <p:nvPr>
            <p:extLst>
              <p:ext uri="{D42A27DB-BD31-4B8C-83A1-F6EECF244321}">
                <p14:modId xmlns:p14="http://schemas.microsoft.com/office/powerpoint/2010/main" val="3317904659"/>
              </p:ext>
            </p:extLst>
          </p:nvPr>
        </p:nvGraphicFramePr>
        <p:xfrm>
          <a:off x="1569720" y="700564"/>
          <a:ext cx="8935718" cy="4985704"/>
        </p:xfrm>
        <a:graphic>
          <a:graphicData uri="http://schemas.openxmlformats.org/drawingml/2006/table">
            <a:tbl>
              <a:tblPr/>
              <a:tblGrid>
                <a:gridCol w="1072286">
                  <a:extLst>
                    <a:ext uri="{9D8B030D-6E8A-4147-A177-3AD203B41FA5}">
                      <a16:colId xmlns:a16="http://schemas.microsoft.com/office/drawing/2014/main" val="331697559"/>
                    </a:ext>
                  </a:extLst>
                </a:gridCol>
                <a:gridCol w="1072286">
                  <a:extLst>
                    <a:ext uri="{9D8B030D-6E8A-4147-A177-3AD203B41FA5}">
                      <a16:colId xmlns:a16="http://schemas.microsoft.com/office/drawing/2014/main" val="3836888081"/>
                    </a:ext>
                  </a:extLst>
                </a:gridCol>
                <a:gridCol w="1286744">
                  <a:extLst>
                    <a:ext uri="{9D8B030D-6E8A-4147-A177-3AD203B41FA5}">
                      <a16:colId xmlns:a16="http://schemas.microsoft.com/office/drawing/2014/main" val="1690949270"/>
                    </a:ext>
                  </a:extLst>
                </a:gridCol>
                <a:gridCol w="1108029">
                  <a:extLst>
                    <a:ext uri="{9D8B030D-6E8A-4147-A177-3AD203B41FA5}">
                      <a16:colId xmlns:a16="http://schemas.microsoft.com/office/drawing/2014/main" val="37341471"/>
                    </a:ext>
                  </a:extLst>
                </a:gridCol>
                <a:gridCol w="1108029">
                  <a:extLst>
                    <a:ext uri="{9D8B030D-6E8A-4147-A177-3AD203B41FA5}">
                      <a16:colId xmlns:a16="http://schemas.microsoft.com/office/drawing/2014/main" val="2831330838"/>
                    </a:ext>
                  </a:extLst>
                </a:gridCol>
                <a:gridCol w="1108029">
                  <a:extLst>
                    <a:ext uri="{9D8B030D-6E8A-4147-A177-3AD203B41FA5}">
                      <a16:colId xmlns:a16="http://schemas.microsoft.com/office/drawing/2014/main" val="2213481342"/>
                    </a:ext>
                  </a:extLst>
                </a:gridCol>
                <a:gridCol w="1108029">
                  <a:extLst>
                    <a:ext uri="{9D8B030D-6E8A-4147-A177-3AD203B41FA5}">
                      <a16:colId xmlns:a16="http://schemas.microsoft.com/office/drawing/2014/main" val="766182025"/>
                    </a:ext>
                  </a:extLst>
                </a:gridCol>
                <a:gridCol w="1072286">
                  <a:extLst>
                    <a:ext uri="{9D8B030D-6E8A-4147-A177-3AD203B41FA5}">
                      <a16:colId xmlns:a16="http://schemas.microsoft.com/office/drawing/2014/main" val="309407269"/>
                    </a:ext>
                  </a:extLst>
                </a:gridCol>
              </a:tblGrid>
              <a:tr h="322977">
                <a:tc>
                  <a:txBody>
                    <a:bodyPr/>
                    <a:lstStyle/>
                    <a:p>
                      <a:pPr algn="l"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Grenze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de-DE" sz="18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391980"/>
                  </a:ext>
                </a:extLst>
              </a:tr>
              <a:tr h="322977">
                <a:tc>
                  <a:txBody>
                    <a:bodyPr/>
                    <a:lstStyle/>
                    <a:p>
                      <a:pPr algn="l" fontAlgn="b"/>
                      <a:r>
                        <a:rPr lang="de-DE" sz="18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2168218"/>
                  </a:ext>
                </a:extLst>
              </a:tr>
              <a:tr h="322977">
                <a:tc>
                  <a:txBody>
                    <a:bodyPr/>
                    <a:lstStyle/>
                    <a:p>
                      <a:pPr algn="l" fontAlgn="b"/>
                      <a:r>
                        <a:rPr lang="de-DE" sz="1800" b="0" i="0" u="none" strike="noStrike">
                          <a:solidFill>
                            <a:srgbClr val="000000"/>
                          </a:solidFill>
                          <a:effectLst/>
                          <a:latin typeface="Calibri" panose="020F0502020204030204" pitchFamily="34" charset="0"/>
                        </a:rPr>
                        <a:t>p1p2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2485908"/>
                  </a:ext>
                </a:extLst>
              </a:tr>
              <a:tr h="322977">
                <a:tc>
                  <a:txBody>
                    <a:bodyPr/>
                    <a:lstStyle/>
                    <a:p>
                      <a:pPr algn="l" fontAlgn="b"/>
                      <a:r>
                        <a:rPr lang="de-DE" sz="1800" b="0" i="0" u="none" strike="noStrike">
                          <a:solidFill>
                            <a:srgbClr val="000000"/>
                          </a:solidFill>
                          <a:effectLst/>
                          <a:latin typeface="Calibri" panose="020F0502020204030204" pitchFamily="34" charset="0"/>
                        </a:rPr>
                        <a:t>p1p3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7403001"/>
                  </a:ext>
                </a:extLst>
              </a:tr>
              <a:tr h="322977">
                <a:tc>
                  <a:txBody>
                    <a:bodyPr/>
                    <a:lstStyle/>
                    <a:p>
                      <a:pPr algn="l" fontAlgn="b"/>
                      <a:r>
                        <a:rPr lang="de-DE" sz="1800" b="0" i="0" u="none" strike="noStrike">
                          <a:solidFill>
                            <a:srgbClr val="000000"/>
                          </a:solidFill>
                          <a:effectLst/>
                          <a:latin typeface="Calibri" panose="020F0502020204030204" pitchFamily="34" charset="0"/>
                        </a:rPr>
                        <a:t>p1p4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7515893"/>
                  </a:ext>
                </a:extLst>
              </a:tr>
              <a:tr h="322977">
                <a:tc>
                  <a:txBody>
                    <a:bodyPr/>
                    <a:lstStyle/>
                    <a:p>
                      <a:pPr algn="l" fontAlgn="b"/>
                      <a:r>
                        <a:rPr lang="de-DE" sz="1800" b="0" i="0" u="none" strike="noStrike">
                          <a:solidFill>
                            <a:srgbClr val="000000"/>
                          </a:solidFill>
                          <a:effectLst/>
                          <a:latin typeface="Calibri" panose="020F0502020204030204" pitchFamily="34" charset="0"/>
                        </a:rPr>
                        <a:t>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3341497"/>
                  </a:ext>
                </a:extLst>
              </a:tr>
              <a:tr h="322977">
                <a:tc>
                  <a:txBody>
                    <a:bodyPr/>
                    <a:lstStyle/>
                    <a:p>
                      <a:pPr algn="l" fontAlgn="b"/>
                      <a:r>
                        <a:rPr lang="de-DE" sz="1800" b="0" i="0" u="none" strike="noStrike">
                          <a:solidFill>
                            <a:srgbClr val="000000"/>
                          </a:solidFill>
                          <a:effectLst/>
                          <a:latin typeface="Calibri" panose="020F0502020204030204" pitchFamily="34" charset="0"/>
                        </a:rPr>
                        <a:t>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680996"/>
                  </a:ext>
                </a:extLst>
              </a:tr>
              <a:tr h="322977">
                <a:tc>
                  <a:txBody>
                    <a:bodyPr/>
                    <a:lstStyle/>
                    <a:p>
                      <a:pPr algn="l" fontAlgn="b"/>
                      <a:r>
                        <a:rPr lang="de-DE" sz="1800" b="0" i="0" u="none" strike="noStrike">
                          <a:solidFill>
                            <a:srgbClr val="000000"/>
                          </a:solidFill>
                          <a:effectLst/>
                          <a:latin typeface="Calibri" panose="020F0502020204030204" pitchFamily="34" charset="0"/>
                        </a:rPr>
                        <a:t>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9282738"/>
                  </a:ext>
                </a:extLst>
              </a:tr>
              <a:tr h="322977">
                <a:tc>
                  <a:txBody>
                    <a:bodyPr/>
                    <a:lstStyle/>
                    <a:p>
                      <a:pPr algn="l" fontAlgn="b"/>
                      <a:r>
                        <a:rPr lang="de-DE" sz="1800" b="0" i="0" u="none" strike="noStrike">
                          <a:solidFill>
                            <a:srgbClr val="000000"/>
                          </a:solidFill>
                          <a:effectLst/>
                          <a:latin typeface="Calibri" panose="020F0502020204030204" pitchFamily="34" charset="0"/>
                        </a:rPr>
                        <a:t>p1p2p3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1997868"/>
                  </a:ext>
                </a:extLst>
              </a:tr>
              <a:tr h="322977">
                <a:tc>
                  <a:txBody>
                    <a:bodyPr/>
                    <a:lstStyle/>
                    <a:p>
                      <a:pPr algn="l" fontAlgn="b"/>
                      <a:r>
                        <a:rPr lang="de-DE" sz="1800" b="0" i="0" u="none" strike="noStrike">
                          <a:solidFill>
                            <a:srgbClr val="000000"/>
                          </a:solidFill>
                          <a:effectLst/>
                          <a:latin typeface="Calibri" panose="020F0502020204030204" pitchFamily="34" charset="0"/>
                        </a:rPr>
                        <a:t>p1p2p4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5398947"/>
                  </a:ext>
                </a:extLst>
              </a:tr>
              <a:tr h="322977">
                <a:tc>
                  <a:txBody>
                    <a:bodyPr/>
                    <a:lstStyle/>
                    <a:p>
                      <a:pPr algn="l" fontAlgn="b"/>
                      <a:r>
                        <a:rPr lang="de-DE" sz="1800" b="0" i="0" u="none" strike="noStrike">
                          <a:solidFill>
                            <a:srgbClr val="000000"/>
                          </a:solidFill>
                          <a:effectLst/>
                          <a:latin typeface="Calibri" panose="020F0502020204030204" pitchFamily="34" charset="0"/>
                        </a:rPr>
                        <a:t>p1p3p4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5903207"/>
                  </a:ext>
                </a:extLst>
              </a:tr>
              <a:tr h="322977">
                <a:tc>
                  <a:txBody>
                    <a:bodyPr/>
                    <a:lstStyle/>
                    <a:p>
                      <a:pPr algn="l" fontAlgn="b"/>
                      <a:r>
                        <a:rPr lang="de-DE" sz="1800" b="0" i="0" u="none" strike="noStrike">
                          <a:solidFill>
                            <a:srgbClr val="000000"/>
                          </a:solidFill>
                          <a:effectLst/>
                          <a:latin typeface="Calibri" panose="020F0502020204030204" pitchFamily="34" charset="0"/>
                        </a:rPr>
                        <a:t>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Summe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2579653"/>
                  </a:ext>
                </a:extLst>
              </a:tr>
              <a:tr h="322977">
                <a:tc>
                  <a:txBody>
                    <a:bodyPr/>
                    <a:lstStyle/>
                    <a:p>
                      <a:pPr algn="l"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1933982"/>
                  </a:ext>
                </a:extLst>
              </a:tr>
              <a:tr h="322977">
                <a:tc>
                  <a:txBody>
                    <a:bodyPr/>
                    <a:lstStyle/>
                    <a:p>
                      <a:pPr algn="l"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Banzhaf-Wert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panose="020F0502020204030204" pitchFamily="34" charset="0"/>
                        </a:rPr>
                        <a:t>0,14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6842808"/>
                  </a:ext>
                </a:extLst>
              </a:tr>
            </a:tbl>
          </a:graphicData>
        </a:graphic>
      </p:graphicFrame>
      <p:sp>
        <p:nvSpPr>
          <p:cNvPr id="5" name="Textfeld 4">
            <a:extLst>
              <a:ext uri="{FF2B5EF4-FFF2-40B4-BE49-F238E27FC236}">
                <a16:creationId xmlns:a16="http://schemas.microsoft.com/office/drawing/2014/main" id="{B4BF2D86-97F3-3365-0AB9-D3C32ECE3655}"/>
              </a:ext>
            </a:extLst>
          </p:cNvPr>
          <p:cNvSpPr txBox="1"/>
          <p:nvPr/>
        </p:nvSpPr>
        <p:spPr>
          <a:xfrm>
            <a:off x="1402080" y="5800846"/>
            <a:ext cx="9509760" cy="711714"/>
          </a:xfrm>
          <a:prstGeom prst="rect">
            <a:avLst/>
          </a:prstGeom>
          <a:noFill/>
        </p:spPr>
        <p:txBody>
          <a:bodyPr wrap="square" rtlCol="0">
            <a:noAutofit/>
          </a:bodyPr>
          <a:lstStyle/>
          <a:p>
            <a:r>
              <a:rPr lang="en-US" sz="1600" dirty="0" err="1">
                <a:latin typeface="Times New Roman" panose="02020603050405020304" pitchFamily="18" charset="0"/>
                <a:cs typeface="Times New Roman" panose="02020603050405020304" pitchFamily="18" charset="0"/>
              </a:rPr>
              <a:t>Prinzipiell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müßte</a:t>
            </a:r>
            <a:r>
              <a:rPr lang="en-US" sz="1600" dirty="0">
                <a:latin typeface="Times New Roman" panose="02020603050405020304" pitchFamily="18" charset="0"/>
                <a:cs typeface="Times New Roman" panose="02020603050405020304" pitchFamily="18" charset="0"/>
              </a:rPr>
              <a:t> man </a:t>
            </a:r>
            <a:r>
              <a:rPr lang="en-US" sz="1600" dirty="0" err="1">
                <a:latin typeface="Times New Roman" panose="02020603050405020304" pitchFamily="18" charset="0"/>
                <a:cs typeface="Times New Roman" panose="02020603050405020304" pitchFamily="18" charset="0"/>
              </a:rPr>
              <a:t>auch</a:t>
            </a:r>
            <a:r>
              <a:rPr lang="en-US" sz="1600" dirty="0">
                <a:latin typeface="Times New Roman" panose="02020603050405020304" pitchFamily="18" charset="0"/>
                <a:cs typeface="Times New Roman" panose="02020603050405020304" pitchFamily="18" charset="0"/>
              </a:rPr>
              <a:t> die </a:t>
            </a:r>
            <a:r>
              <a:rPr lang="en-US" sz="1600" dirty="0" err="1">
                <a:latin typeface="Times New Roman" panose="02020603050405020304" pitchFamily="18" charset="0"/>
                <a:cs typeface="Times New Roman" panose="02020603050405020304" pitchFamily="18" charset="0"/>
              </a:rPr>
              <a:t>Koalition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allen</a:t>
            </a:r>
            <a:r>
              <a:rPr lang="en-US" sz="1600" dirty="0">
                <a:latin typeface="Times New Roman" panose="02020603050405020304" pitchFamily="18" charset="0"/>
                <a:cs typeface="Times New Roman" panose="02020603050405020304" pitchFamily="18" charset="0"/>
              </a:rPr>
              <a:t> 4 </a:t>
            </a:r>
            <a:r>
              <a:rPr lang="en-US" sz="1600" dirty="0" err="1">
                <a:latin typeface="Times New Roman" panose="02020603050405020304" pitchFamily="18" charset="0"/>
                <a:cs typeface="Times New Roman" panose="02020603050405020304" pitchFamily="18" charset="0"/>
              </a:rPr>
              <a:t>Spielern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betrachten</a:t>
            </a:r>
            <a:r>
              <a:rPr lang="en-US" sz="1600" dirty="0">
                <a:latin typeface="Times New Roman" panose="02020603050405020304" pitchFamily="18" charset="0"/>
                <a:cs typeface="Times New Roman" panose="02020603050405020304" pitchFamily="18" charset="0"/>
              </a:rPr>
              <a:t>, da </a:t>
            </a:r>
            <a:r>
              <a:rPr lang="en-US" sz="1600" dirty="0" err="1">
                <a:latin typeface="Times New Roman" panose="02020603050405020304" pitchFamily="18" charset="0"/>
                <a:cs typeface="Times New Roman" panose="02020603050405020304" pitchFamily="18" charset="0"/>
              </a:rPr>
              <a:t>aber</a:t>
            </a:r>
            <a:r>
              <a:rPr lang="en-US" sz="1600" dirty="0">
                <a:latin typeface="Times New Roman" panose="02020603050405020304" pitchFamily="18" charset="0"/>
                <a:cs typeface="Times New Roman" panose="02020603050405020304" pitchFamily="18" charset="0"/>
              </a:rPr>
              <a:t> alle 3er-Koalitionen </a:t>
            </a:r>
            <a:r>
              <a:rPr lang="en-US" sz="1600" dirty="0" err="1">
                <a:latin typeface="Times New Roman" panose="02020603050405020304" pitchFamily="18" charset="0"/>
                <a:cs typeface="Times New Roman" panose="02020603050405020304" pitchFamily="18" charset="0"/>
              </a:rPr>
              <a:t>schon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Gewinnkoalitionen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sind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ist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kein</a:t>
            </a:r>
            <a:r>
              <a:rPr lang="en-US" sz="1600" dirty="0">
                <a:latin typeface="Times New Roman" panose="02020603050405020304" pitchFamily="18" charset="0"/>
                <a:cs typeface="Times New Roman" panose="02020603050405020304" pitchFamily="18" charset="0"/>
              </a:rPr>
              <a:t> Spieler in </a:t>
            </a:r>
            <a:r>
              <a:rPr lang="en-US" sz="1600" dirty="0" err="1">
                <a:latin typeface="Times New Roman" panose="02020603050405020304" pitchFamily="18" charset="0"/>
                <a:cs typeface="Times New Roman" panose="02020603050405020304" pitchFamily="18" charset="0"/>
              </a:rPr>
              <a:t>dieser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Koalition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entscheident</a:t>
            </a:r>
            <a:r>
              <a:rPr lang="en-US" sz="160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19431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1938CB54-A4D4-D72F-63DE-C759B6026CC4}"/>
              </a:ext>
            </a:extLst>
          </p:cNvPr>
          <p:cNvSpPr txBox="1"/>
          <p:nvPr/>
        </p:nvSpPr>
        <p:spPr>
          <a:xfrm>
            <a:off x="22166" y="441795"/>
            <a:ext cx="12172950" cy="621711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Gehen sie davon aus, dass</a:t>
            </a:r>
          </a:p>
          <a:p>
            <a:endParaRPr lang="de-DE" sz="20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000" dirty="0">
                <a:latin typeface="Times New Roman" panose="02020603050405020304" pitchFamily="18" charset="0"/>
                <a:cs typeface="Times New Roman" panose="02020603050405020304" pitchFamily="18" charset="0"/>
              </a:rPr>
              <a:t>durchschnittlich ca. 10% des Endpreises kalkuliert durch den Hersteller der Konsumgüter und Investitionsgüter auf Transaktionskosten wie Werbung, Vertrieb, Versicherung, Gebühren, </a:t>
            </a:r>
            <a:r>
              <a:rPr lang="de-DE" sz="2000" dirty="0" err="1">
                <a:latin typeface="Times New Roman" panose="02020603050405020304" pitchFamily="18" charset="0"/>
                <a:cs typeface="Times New Roman" panose="02020603050405020304" pitchFamily="18" charset="0"/>
              </a:rPr>
              <a:t>u.ä.</a:t>
            </a:r>
            <a:r>
              <a:rPr lang="de-DE" sz="2000" dirty="0">
                <a:latin typeface="Times New Roman" panose="02020603050405020304" pitchFamily="18" charset="0"/>
                <a:cs typeface="Times New Roman" panose="02020603050405020304" pitchFamily="18" charset="0"/>
              </a:rPr>
              <a:t> zurückzuführen sind, die Staatsausgaben zu 100% als Transaktionskosten gewertet werden können. Wie hoch waren dann die Transaktionskosten in Deutschland im Jahr 2021? </a:t>
            </a:r>
          </a:p>
          <a:p>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lphaLcParenR" startAt="3"/>
            </a:pPr>
            <a:r>
              <a:rPr lang="de-DE" sz="2000" dirty="0">
                <a:latin typeface="Times New Roman" panose="02020603050405020304" pitchFamily="18" charset="0"/>
                <a:cs typeface="Times New Roman" panose="02020603050405020304" pitchFamily="18" charset="0"/>
              </a:rPr>
              <a:t>Gehen sie weiterhin davon aus, dass aufgrund der Vorleistungen noch einmal Transaktionskosten in Höhe des Anteils der Vorleistungen am Produktionswert hinzukommen.</a:t>
            </a:r>
          </a:p>
          <a:p>
            <a:pPr lvl="1"/>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Wie hoch sind dann die Transaktionskosten in Relation zum BIP in Deutschland</a:t>
            </a:r>
          </a:p>
          <a:p>
            <a:r>
              <a:rPr lang="de-DE" sz="2000" dirty="0">
                <a:latin typeface="Times New Roman" panose="02020603050405020304" pitchFamily="18" charset="0"/>
                <a:cs typeface="Times New Roman" panose="02020603050405020304" pitchFamily="18" charset="0"/>
              </a:rPr>
              <a:t>im Jahr 2021?</a:t>
            </a:r>
          </a:p>
          <a:p>
            <a:endParaRPr lang="de-DE" sz="20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Vgl.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68 (4. Auflage)</a:t>
            </a:r>
          </a:p>
        </p:txBody>
      </p:sp>
      <p:pic>
        <p:nvPicPr>
          <p:cNvPr id="3" name="Grafik 2">
            <a:extLst>
              <a:ext uri="{FF2B5EF4-FFF2-40B4-BE49-F238E27FC236}">
                <a16:creationId xmlns:a16="http://schemas.microsoft.com/office/drawing/2014/main" id="{6620BF6B-54C9-E551-0304-247DA4C676D2}"/>
              </a:ext>
            </a:extLst>
          </p:cNvPr>
          <p:cNvPicPr>
            <a:picLocks noChangeAspect="1"/>
          </p:cNvPicPr>
          <p:nvPr/>
        </p:nvPicPr>
        <p:blipFill>
          <a:blip r:embed="rId2"/>
          <a:stretch>
            <a:fillRect/>
          </a:stretch>
        </p:blipFill>
        <p:spPr>
          <a:xfrm>
            <a:off x="5741687" y="4252259"/>
            <a:ext cx="2298700" cy="2406650"/>
          </a:xfrm>
          <a:prstGeom prst="rect">
            <a:avLst/>
          </a:prstGeom>
        </p:spPr>
      </p:pic>
    </p:spTree>
    <p:extLst>
      <p:ext uri="{BB962C8B-B14F-4D97-AF65-F5344CB8AC3E}">
        <p14:creationId xmlns:p14="http://schemas.microsoft.com/office/powerpoint/2010/main" val="1005402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1A127740-F3E0-A28A-D1CA-7690FDE01003}"/>
              </a:ext>
            </a:extLst>
          </p:cNvPr>
          <p:cNvSpPr txBox="1"/>
          <p:nvPr/>
        </p:nvSpPr>
        <p:spPr>
          <a:xfrm>
            <a:off x="19050" y="0"/>
            <a:ext cx="12172950" cy="3122296"/>
          </a:xfrm>
          <a:prstGeom prst="rect">
            <a:avLst/>
          </a:prstGeom>
          <a:noFill/>
        </p:spPr>
        <p:txBody>
          <a:bodyPr wrap="square" rtlCol="0">
            <a:noAutofit/>
          </a:bodyPr>
          <a:lstStyle/>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Es gibt zwei Investitionsobjekte: Ein gutes IG und ein schlechtes IS</a:t>
            </a:r>
          </a:p>
          <a:p>
            <a:pPr marL="342900" indent="-342900">
              <a:buFont typeface="Arial" panose="020B0604020202020204" pitchFamily="34" charset="0"/>
              <a:buChar char="•"/>
            </a:pPr>
            <a:endParaRPr lang="de-DE" sz="1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Beide Investitionsobjekte erfordern eine Anfangsinvestition von 2500 Euro</a:t>
            </a:r>
          </a:p>
          <a:p>
            <a:pPr marL="342900" indent="-342900">
              <a:buFont typeface="Arial" panose="020B0604020202020204" pitchFamily="34" charset="0"/>
              <a:buChar char="•"/>
            </a:pPr>
            <a:endParaRPr lang="de-DE" sz="1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IG zahlt mit 90% 3000 Euro und mit 10% ist ein Totalverlust</a:t>
            </a:r>
          </a:p>
          <a:p>
            <a:pPr marL="342900" indent="-342900">
              <a:buFont typeface="Arial" panose="020B0604020202020204" pitchFamily="34" charset="0"/>
              <a:buChar char="•"/>
            </a:pPr>
            <a:endParaRPr lang="de-DE" sz="1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IS zahlt mit 60% 4500 Euro und mit 40% ist ein Totalverlust</a:t>
            </a:r>
          </a:p>
          <a:p>
            <a:pPr marL="342900" indent="-342900">
              <a:buFont typeface="Arial" panose="020B0604020202020204" pitchFamily="34" charset="0"/>
              <a:buChar char="•"/>
            </a:pPr>
            <a:endParaRPr lang="de-DE" sz="1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Risikoneutrale Investoren haben 500 Euro Startkapital und wollen den Rest kreditfinanzieren. Welchen Zinssatz sind sie bereit für das gute oder das schlechte Projekt zu bezahlen?</a:t>
            </a:r>
          </a:p>
          <a:p>
            <a:pPr marL="342900" indent="-342900">
              <a:buFont typeface="Arial" panose="020B0604020202020204" pitchFamily="34" charset="0"/>
              <a:buChar char="•"/>
            </a:pPr>
            <a:endParaRPr lang="de-DE" sz="1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400" dirty="0">
                <a:latin typeface="Times New Roman" panose="02020603050405020304" pitchFamily="18" charset="0"/>
                <a:cs typeface="Times New Roman" panose="02020603050405020304" pitchFamily="18" charset="0"/>
              </a:rPr>
              <a:t>Nehmen Sie an, die kreditgebende Bank kann nicht zwischen gutem und schlechtem Investitionsobjekt unterscheiden, kennt aber die Erfolgswahrscheinlichkeiten und nimmt ex ante an, mit 50% das gute Investitionsobjekt zu finanzieren. Welchen Zins muss die Bank verlangen, um im Erwartungswert mindestens das eingesetzte Kapital zurück zu erhalten.</a:t>
            </a:r>
          </a:p>
        </p:txBody>
      </p:sp>
      <p:sp>
        <p:nvSpPr>
          <p:cNvPr id="5" name="Textfeld 4">
            <a:extLst>
              <a:ext uri="{FF2B5EF4-FFF2-40B4-BE49-F238E27FC236}">
                <a16:creationId xmlns:a16="http://schemas.microsoft.com/office/drawing/2014/main" id="{DFCD75A8-8887-4777-1A52-148CC9484681}"/>
              </a:ext>
            </a:extLst>
          </p:cNvPr>
          <p:cNvSpPr txBox="1"/>
          <p:nvPr/>
        </p:nvSpPr>
        <p:spPr>
          <a:xfrm>
            <a:off x="0" y="3122296"/>
            <a:ext cx="12172950" cy="3532504"/>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Beide Investitionsobjekte haben einen Erwartungswert von E(IG)=0,9*3000+0,1*0=2700=E(IS)=0,6*4500+0,4*0. D.h. unter Risikoneutralität würden sie sich erst einmal nicht zwischen den beiden Investitionsobjekten entscheiden können, wenn sie die Investition von aus Eigenkapital tätigen könnten. Allerdings ergeben sich unterschiedliche Konditionen für die Kreditaufnahme:</a:t>
            </a:r>
          </a:p>
          <a:p>
            <a:endParaRPr lang="de-DE" sz="1400" dirty="0">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IG: Der Kredit wird akzeptiert, wenn die fremdfinanzierte Investition das Eigenkaptal übersteigt:</a:t>
            </a:r>
          </a:p>
          <a:p>
            <a:r>
              <a:rPr lang="de-DE" sz="1400" dirty="0">
                <a:latin typeface="Times New Roman" panose="02020603050405020304" pitchFamily="18" charset="0"/>
                <a:cs typeface="Times New Roman" panose="02020603050405020304" pitchFamily="18" charset="0"/>
              </a:rPr>
              <a:t>0,9*(3000-(1+r)*2000) + 0,1*0</a:t>
            </a:r>
            <a:r>
              <a:rPr lang="de-DE" sz="1400" dirty="0">
                <a:latin typeface="Arial" panose="020B0604020202020204" pitchFamily="34" charset="0"/>
                <a:cs typeface="Arial" panose="020B0604020202020204" pitchFamily="34" charset="0"/>
              </a:rPr>
              <a:t>≥ 500 -&gt; (2700-500)/(2000*0,9)-1</a:t>
            </a:r>
            <a:r>
              <a:rPr lang="de-DE" sz="1400" dirty="0">
                <a:latin typeface="Times New Roman" panose="02020603050405020304" pitchFamily="18" charset="0"/>
                <a:cs typeface="Times New Roman" panose="02020603050405020304" pitchFamily="18" charset="0"/>
              </a:rPr>
              <a:t> </a:t>
            </a:r>
            <a:r>
              <a:rPr lang="de-DE" sz="1400" dirty="0">
                <a:latin typeface="Arial" panose="020B0604020202020204" pitchFamily="34" charset="0"/>
                <a:cs typeface="Arial" panose="020B0604020202020204" pitchFamily="34" charset="0"/>
              </a:rPr>
              <a:t>= 22,2% ≥ r</a:t>
            </a:r>
            <a:endParaRPr lang="de-DE" sz="1400" dirty="0">
              <a:latin typeface="Times New Roman" panose="02020603050405020304" pitchFamily="18" charset="0"/>
              <a:cs typeface="Times New Roman" panose="02020603050405020304" pitchFamily="18" charset="0"/>
            </a:endParaRPr>
          </a:p>
          <a:p>
            <a:endParaRPr lang="de-DE" sz="1400" dirty="0">
              <a:latin typeface="Times New Roman" panose="02020603050405020304" pitchFamily="18" charset="0"/>
              <a:cs typeface="Times New Roman" panose="02020603050405020304" pitchFamily="18" charset="0"/>
            </a:endParaRPr>
          </a:p>
          <a:p>
            <a:endParaRPr lang="de-DE" sz="1400" dirty="0">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IS: Der Kredit wird akzeptiert, wenn die fremdfinanzierte Investition das Eigenkaptal übersteigt: 0,6*(4500-(1+r)*2000</a:t>
            </a:r>
            <a:r>
              <a:rPr lang="de-DE" sz="1400" dirty="0">
                <a:latin typeface="Arial" panose="020B0604020202020204" pitchFamily="34" charset="0"/>
                <a:cs typeface="Arial" panose="020B0604020202020204" pitchFamily="34" charset="0"/>
              </a:rPr>
              <a:t>≥500</a:t>
            </a:r>
            <a:endParaRPr lang="de-DE" sz="1400" dirty="0">
              <a:latin typeface="Times New Roman" panose="02020603050405020304" pitchFamily="18" charset="0"/>
              <a:cs typeface="Times New Roman" panose="02020603050405020304" pitchFamily="18" charset="0"/>
            </a:endParaRPr>
          </a:p>
          <a:p>
            <a:r>
              <a:rPr lang="de-DE" sz="1400" dirty="0">
                <a:latin typeface="Times New Roman" panose="02020603050405020304" pitchFamily="18" charset="0"/>
                <a:cs typeface="Times New Roman" panose="02020603050405020304" pitchFamily="18" charset="0"/>
              </a:rPr>
              <a:t>0,6*(3000-(1+r)*2000) + 0,1*0</a:t>
            </a:r>
            <a:r>
              <a:rPr lang="de-DE" sz="1400" dirty="0">
                <a:latin typeface="Arial" panose="020B0604020202020204" pitchFamily="34" charset="0"/>
                <a:cs typeface="Arial" panose="020B0604020202020204" pitchFamily="34" charset="0"/>
              </a:rPr>
              <a:t>≥ 500 -&gt; (2700-500)/(2000*0,6)-1</a:t>
            </a:r>
            <a:r>
              <a:rPr lang="de-DE" sz="1400" dirty="0">
                <a:latin typeface="Times New Roman" panose="02020603050405020304" pitchFamily="18" charset="0"/>
                <a:cs typeface="Times New Roman" panose="02020603050405020304" pitchFamily="18" charset="0"/>
              </a:rPr>
              <a:t> = </a:t>
            </a:r>
            <a:r>
              <a:rPr lang="de-DE" sz="1400" dirty="0">
                <a:latin typeface="Arial" panose="020B0604020202020204" pitchFamily="34" charset="0"/>
                <a:cs typeface="Arial" panose="020B0604020202020204" pitchFamily="34" charset="0"/>
              </a:rPr>
              <a:t>83,3% ≥ r</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Da die Bank nicht unterscheiden kann wird sie im Erwartungswert den eingesetzten Kreditwert zurückerhalten wollen:</a:t>
            </a:r>
          </a:p>
          <a:p>
            <a:r>
              <a:rPr lang="de-DE" sz="1400" dirty="0">
                <a:latin typeface="Arial" panose="020B0604020202020204" pitchFamily="34" charset="0"/>
                <a:cs typeface="Arial" panose="020B0604020202020204" pitchFamily="34" charset="0"/>
              </a:rPr>
              <a:t>0,5*0,9*(1+r)*2000+ 0,5*0,6*(1+r)*2000 </a:t>
            </a:r>
            <a:r>
              <a:rPr lang="de-DE" sz="1400" dirty="0">
                <a:latin typeface="Times New Roman" panose="02020603050405020304" pitchFamily="18" charset="0"/>
                <a:cs typeface="Times New Roman" panose="02020603050405020304" pitchFamily="18" charset="0"/>
              </a:rPr>
              <a:t> </a:t>
            </a:r>
            <a:r>
              <a:rPr lang="de-DE" sz="1400" dirty="0">
                <a:latin typeface="Arial" panose="020B0604020202020204" pitchFamily="34" charset="0"/>
                <a:cs typeface="Arial" panose="020B0604020202020204" pitchFamily="34" charset="0"/>
              </a:rPr>
              <a:t>≥ 2000 -&gt; r </a:t>
            </a:r>
            <a:r>
              <a:rPr lang="de-DE" sz="1400" dirty="0">
                <a:latin typeface="Times New Roman" panose="02020603050405020304" pitchFamily="18" charset="0"/>
                <a:cs typeface="Times New Roman" panose="02020603050405020304" pitchFamily="18" charset="0"/>
              </a:rPr>
              <a:t> </a:t>
            </a:r>
            <a:r>
              <a:rPr lang="de-DE" sz="1400" dirty="0">
                <a:latin typeface="Arial" panose="020B0604020202020204" pitchFamily="34" charset="0"/>
                <a:cs typeface="Arial" panose="020B0604020202020204" pitchFamily="34" charset="0"/>
              </a:rPr>
              <a:t>≥ (1-0,5*(0,9+0,6))/(0,5*(0,9+0,6))=33,3%</a:t>
            </a:r>
          </a:p>
          <a:p>
            <a:endParaRPr lang="de-DE" sz="1400" dirty="0">
              <a:latin typeface="Arial" panose="020B0604020202020204" pitchFamily="34" charset="0"/>
              <a:cs typeface="Arial" panose="020B0604020202020204" pitchFamily="34" charset="0"/>
            </a:endParaRPr>
          </a:p>
          <a:p>
            <a:r>
              <a:rPr lang="de-DE" sz="1400" dirty="0">
                <a:latin typeface="Arial" panose="020B0604020202020204" pitchFamily="34" charset="0"/>
                <a:cs typeface="Arial" panose="020B0604020202020204" pitchFamily="34" charset="0"/>
              </a:rPr>
              <a:t>Damit werden dann aber keine Kredite für gute Projekte vergeben!</a:t>
            </a:r>
            <a:endParaRPr lang="de-DE" sz="1400" dirty="0">
              <a:latin typeface="Times New Roman" panose="02020603050405020304" pitchFamily="18" charset="0"/>
              <a:cs typeface="Times New Roman" panose="02020603050405020304" pitchFamily="18" charset="0"/>
            </a:endParaRPr>
          </a:p>
          <a:p>
            <a:endParaRPr lang="de-DE" sz="1400" dirty="0">
              <a:latin typeface="Times New Roman" panose="02020603050405020304" pitchFamily="18" charset="0"/>
              <a:cs typeface="Times New Roman" panose="02020603050405020304" pitchFamily="18" charset="0"/>
            </a:endParaRPr>
          </a:p>
          <a:p>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586088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1478</Words>
  <Application>Microsoft Office PowerPoint</Application>
  <PresentationFormat>Breitbild</PresentationFormat>
  <Paragraphs>381</Paragraphs>
  <Slides>11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11</vt:i4>
      </vt:variant>
    </vt:vector>
  </HeadingPairs>
  <TitlesOfParts>
    <vt:vector size="18" baseType="lpstr">
      <vt:lpstr>Arial</vt:lpstr>
      <vt:lpstr>Calibri</vt:lpstr>
      <vt:lpstr>Calibri Light</vt:lpstr>
      <vt:lpstr>Cambria Math</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Bernhard Köster</dc:creator>
  <cp:lastModifiedBy>Bernhard Köster</cp:lastModifiedBy>
  <cp:revision>10</cp:revision>
  <dcterms:created xsi:type="dcterms:W3CDTF">2022-06-01T18:02:53Z</dcterms:created>
  <dcterms:modified xsi:type="dcterms:W3CDTF">2022-06-01T21:03:00Z</dcterms:modified>
</cp:coreProperties>
</file>