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664" r:id="rId2"/>
    <p:sldId id="665" r:id="rId3"/>
    <p:sldId id="666" r:id="rId4"/>
    <p:sldId id="490" r:id="rId5"/>
    <p:sldId id="524" r:id="rId6"/>
    <p:sldId id="523" r:id="rId7"/>
    <p:sldId id="525" r:id="rId8"/>
    <p:sldId id="526" r:id="rId9"/>
    <p:sldId id="527" r:id="rId10"/>
    <p:sldId id="528" r:id="rId11"/>
    <p:sldId id="497" r:id="rId12"/>
    <p:sldId id="498" r:id="rId13"/>
    <p:sldId id="499" r:id="rId14"/>
    <p:sldId id="529" r:id="rId15"/>
    <p:sldId id="532" r:id="rId16"/>
    <p:sldId id="533" r:id="rId17"/>
    <p:sldId id="537" r:id="rId18"/>
    <p:sldId id="539" r:id="rId19"/>
    <p:sldId id="541" r:id="rId20"/>
    <p:sldId id="540" r:id="rId21"/>
    <p:sldId id="534" r:id="rId22"/>
    <p:sldId id="535" r:id="rId23"/>
    <p:sldId id="531" r:id="rId24"/>
    <p:sldId id="545" r:id="rId25"/>
    <p:sldId id="544" r:id="rId26"/>
    <p:sldId id="546" r:id="rId27"/>
    <p:sldId id="547" r:id="rId28"/>
    <p:sldId id="548" r:id="rId29"/>
    <p:sldId id="667"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66" d="100"/>
          <a:sy n="66" d="100"/>
        </p:scale>
        <p:origin x="60"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26.03.2021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26.03.2021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26.03.2021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Staatsaufbau: EU – Deutschland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4835490" y="805043"/>
            <a:ext cx="2259046" cy="6043433"/>
          </a:xfrm>
          <a:prstGeom prst="rect">
            <a:avLst/>
          </a:prstGeom>
          <a:noFill/>
        </p:spPr>
        <p:txBody>
          <a:bodyPr wrap="square" rtlCol="0">
            <a:noAutofit/>
          </a:bodyPr>
          <a:lstStyle/>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r>
              <a:rPr lang="de-DE" sz="2800" b="1" dirty="0">
                <a:latin typeface="Times New Roman" panose="02020603050405020304" pitchFamily="18" charset="0"/>
                <a:cs typeface="Times New Roman" panose="02020603050405020304" pitchFamily="18" charset="0"/>
              </a:rPr>
              <a:t>Exekutive</a:t>
            </a: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endParaRPr lang="de-DE" sz="2800" b="1" dirty="0">
              <a:latin typeface="Times New Roman" panose="02020603050405020304" pitchFamily="18" charset="0"/>
              <a:cs typeface="Times New Roman" panose="02020603050405020304" pitchFamily="18" charset="0"/>
            </a:endParaRPr>
          </a:p>
          <a:p>
            <a:pPr algn="ctr"/>
            <a:r>
              <a:rPr lang="de-DE" sz="2800" b="1" dirty="0">
                <a:latin typeface="Times New Roman" panose="02020603050405020304" pitchFamily="18" charset="0"/>
                <a:cs typeface="Times New Roman" panose="02020603050405020304" pitchFamily="18" charset="0"/>
              </a:rPr>
              <a:t>Legislative</a:t>
            </a: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r>
              <a:rPr lang="de-DE" sz="2800" b="1" dirty="0">
                <a:latin typeface="Times New Roman" panose="02020603050405020304" pitchFamily="18" charset="0"/>
                <a:cs typeface="Times New Roman" panose="02020603050405020304" pitchFamily="18" charset="0"/>
              </a:rPr>
              <a:t>Judikative</a:t>
            </a:r>
          </a:p>
          <a:p>
            <a:pPr algn="ct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Verwaltungs-</a:t>
            </a:r>
          </a:p>
          <a:p>
            <a:pPr algn="ctr"/>
            <a:r>
              <a:rPr lang="de-DE" sz="2400" b="1" dirty="0">
                <a:latin typeface="Times New Roman" panose="02020603050405020304" pitchFamily="18" charset="0"/>
                <a:cs typeface="Times New Roman" panose="02020603050405020304" pitchFamily="18" charset="0"/>
              </a:rPr>
              <a:t>und</a:t>
            </a:r>
          </a:p>
          <a:p>
            <a:pPr algn="ctr"/>
            <a:r>
              <a:rPr lang="de-DE" sz="2400" b="1" dirty="0">
                <a:latin typeface="Times New Roman" panose="02020603050405020304" pitchFamily="18" charset="0"/>
                <a:cs typeface="Times New Roman" panose="02020603050405020304" pitchFamily="18" charset="0"/>
              </a:rPr>
              <a:t>Kontrollorgane</a:t>
            </a:r>
          </a:p>
        </p:txBody>
      </p:sp>
      <p:grpSp>
        <p:nvGrpSpPr>
          <p:cNvPr id="35" name="Gruppieren 34">
            <a:extLst>
              <a:ext uri="{FF2B5EF4-FFF2-40B4-BE49-F238E27FC236}">
                <a16:creationId xmlns:a16="http://schemas.microsoft.com/office/drawing/2014/main" id="{4BC90909-05CA-453C-929B-18371E907799}"/>
              </a:ext>
            </a:extLst>
          </p:cNvPr>
          <p:cNvGrpSpPr/>
          <p:nvPr/>
        </p:nvGrpSpPr>
        <p:grpSpPr>
          <a:xfrm>
            <a:off x="145687" y="811154"/>
            <a:ext cx="4509905" cy="1267615"/>
            <a:chOff x="145687" y="811154"/>
            <a:chExt cx="4509905" cy="1267615"/>
          </a:xfrm>
        </p:grpSpPr>
        <p:grpSp>
          <p:nvGrpSpPr>
            <p:cNvPr id="7" name="Gruppieren 6">
              <a:extLst>
                <a:ext uri="{FF2B5EF4-FFF2-40B4-BE49-F238E27FC236}">
                  <a16:creationId xmlns:a16="http://schemas.microsoft.com/office/drawing/2014/main" id="{68F87103-8EDE-4710-85EA-37F9D15AB301}"/>
                </a:ext>
              </a:extLst>
            </p:cNvPr>
            <p:cNvGrpSpPr/>
            <p:nvPr/>
          </p:nvGrpSpPr>
          <p:grpSpPr>
            <a:xfrm>
              <a:off x="145687" y="811154"/>
              <a:ext cx="2160000" cy="1262695"/>
              <a:chOff x="234175" y="442446"/>
              <a:chExt cx="2160000" cy="1262695"/>
            </a:xfrm>
          </p:grpSpPr>
          <p:sp>
            <p:nvSpPr>
              <p:cNvPr id="2" name="Rechteck 1">
                <a:extLst>
                  <a:ext uri="{FF2B5EF4-FFF2-40B4-BE49-F238E27FC236}">
                    <a16:creationId xmlns:a16="http://schemas.microsoft.com/office/drawing/2014/main" id="{CCEC4800-5A25-4CF0-BC13-B63B54963DE9}"/>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ilkreis 5">
                <a:extLst>
                  <a:ext uri="{FF2B5EF4-FFF2-40B4-BE49-F238E27FC236}">
                    <a16:creationId xmlns:a16="http://schemas.microsoft.com/office/drawing/2014/main" id="{C4D2ECF0-9B31-4FF5-AA98-D62D1E613351}"/>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grpSp>
          <p:nvGrpSpPr>
            <p:cNvPr id="12" name="Gruppieren 11">
              <a:extLst>
                <a:ext uri="{FF2B5EF4-FFF2-40B4-BE49-F238E27FC236}">
                  <a16:creationId xmlns:a16="http://schemas.microsoft.com/office/drawing/2014/main" id="{2370CD1A-F74D-4397-8CB7-34B64FA6CCA7}"/>
                </a:ext>
              </a:extLst>
            </p:cNvPr>
            <p:cNvGrpSpPr/>
            <p:nvPr/>
          </p:nvGrpSpPr>
          <p:grpSpPr>
            <a:xfrm>
              <a:off x="2495592" y="816074"/>
              <a:ext cx="2160000" cy="1262695"/>
              <a:chOff x="234175" y="442446"/>
              <a:chExt cx="2160000" cy="1262695"/>
            </a:xfrm>
          </p:grpSpPr>
          <p:sp>
            <p:nvSpPr>
              <p:cNvPr id="13" name="Rechteck 12">
                <a:extLst>
                  <a:ext uri="{FF2B5EF4-FFF2-40B4-BE49-F238E27FC236}">
                    <a16:creationId xmlns:a16="http://schemas.microsoft.com/office/drawing/2014/main" id="{3080DE03-F072-4EB2-BB0A-113855CE1ADE}"/>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ilkreis 13">
                <a:extLst>
                  <a:ext uri="{FF2B5EF4-FFF2-40B4-BE49-F238E27FC236}">
                    <a16:creationId xmlns:a16="http://schemas.microsoft.com/office/drawing/2014/main" id="{AB9B6A6B-D9DB-451E-9303-EF765BBC7FD8}"/>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8" name="Textfeld 7">
              <a:extLst>
                <a:ext uri="{FF2B5EF4-FFF2-40B4-BE49-F238E27FC236}">
                  <a16:creationId xmlns:a16="http://schemas.microsoft.com/office/drawing/2014/main" id="{1DC02D0F-81EC-48BA-A0D5-0A66D3AD80EA}"/>
                </a:ext>
              </a:extLst>
            </p:cNvPr>
            <p:cNvSpPr txBox="1"/>
            <p:nvPr/>
          </p:nvSpPr>
          <p:spPr>
            <a:xfrm>
              <a:off x="294970" y="1533831"/>
              <a:ext cx="1816716" cy="400110"/>
            </a:xfrm>
            <a:prstGeom prst="rect">
              <a:avLst/>
            </a:prstGeom>
            <a:noFill/>
          </p:spPr>
          <p:txBody>
            <a:bodyPr wrap="none" rtlCol="0">
              <a:spAutoFit/>
            </a:bodyPr>
            <a:lstStyle/>
            <a:p>
              <a:r>
                <a:rPr lang="de-DE" sz="2000" dirty="0"/>
                <a:t>EU-Kommission</a:t>
              </a:r>
            </a:p>
          </p:txBody>
        </p:sp>
        <p:sp>
          <p:nvSpPr>
            <p:cNvPr id="27" name="Textfeld 26">
              <a:extLst>
                <a:ext uri="{FF2B5EF4-FFF2-40B4-BE49-F238E27FC236}">
                  <a16:creationId xmlns:a16="http://schemas.microsoft.com/office/drawing/2014/main" id="{37ACA425-B408-486B-AD36-8729DE1CD29F}"/>
                </a:ext>
              </a:extLst>
            </p:cNvPr>
            <p:cNvSpPr txBox="1"/>
            <p:nvPr/>
          </p:nvSpPr>
          <p:spPr>
            <a:xfrm>
              <a:off x="2585880" y="1524003"/>
              <a:ext cx="1949508" cy="400110"/>
            </a:xfrm>
            <a:prstGeom prst="rect">
              <a:avLst/>
            </a:prstGeom>
            <a:noFill/>
          </p:spPr>
          <p:txBody>
            <a:bodyPr wrap="none" rtlCol="0">
              <a:spAutoFit/>
            </a:bodyPr>
            <a:lstStyle/>
            <a:p>
              <a:r>
                <a:rPr lang="de-DE" sz="2000" dirty="0"/>
                <a:t>Europäischer Rat</a:t>
              </a:r>
            </a:p>
          </p:txBody>
        </p:sp>
        <p:sp>
          <p:nvSpPr>
            <p:cNvPr id="28" name="Textfeld 27">
              <a:extLst>
                <a:ext uri="{FF2B5EF4-FFF2-40B4-BE49-F238E27FC236}">
                  <a16:creationId xmlns:a16="http://schemas.microsoft.com/office/drawing/2014/main" id="{038ABB15-38D5-4BC2-ADB6-F0A9EA4F71E4}"/>
                </a:ext>
              </a:extLst>
            </p:cNvPr>
            <p:cNvSpPr txBox="1"/>
            <p:nvPr/>
          </p:nvSpPr>
          <p:spPr>
            <a:xfrm>
              <a:off x="3003750" y="909487"/>
              <a:ext cx="1167692" cy="400110"/>
            </a:xfrm>
            <a:prstGeom prst="rect">
              <a:avLst/>
            </a:prstGeom>
            <a:noFill/>
          </p:spPr>
          <p:txBody>
            <a:bodyPr wrap="none" rtlCol="0">
              <a:spAutoFit/>
            </a:bodyPr>
            <a:lstStyle/>
            <a:p>
              <a:r>
                <a:rPr lang="de-DE" sz="2000" dirty="0"/>
                <a:t>Präsident</a:t>
              </a:r>
            </a:p>
          </p:txBody>
        </p:sp>
        <p:sp>
          <p:nvSpPr>
            <p:cNvPr id="29" name="Textfeld 28">
              <a:extLst>
                <a:ext uri="{FF2B5EF4-FFF2-40B4-BE49-F238E27FC236}">
                  <a16:creationId xmlns:a16="http://schemas.microsoft.com/office/drawing/2014/main" id="{21E617B9-272A-464B-9C24-CB016AAAEED8}"/>
                </a:ext>
              </a:extLst>
            </p:cNvPr>
            <p:cNvSpPr txBox="1"/>
            <p:nvPr/>
          </p:nvSpPr>
          <p:spPr>
            <a:xfrm>
              <a:off x="516196" y="929155"/>
              <a:ext cx="1361655" cy="400110"/>
            </a:xfrm>
            <a:prstGeom prst="rect">
              <a:avLst/>
            </a:prstGeom>
            <a:noFill/>
          </p:spPr>
          <p:txBody>
            <a:bodyPr wrap="none" rtlCol="0">
              <a:spAutoFit/>
            </a:bodyPr>
            <a:lstStyle/>
            <a:p>
              <a:r>
                <a:rPr lang="de-DE" sz="2000" dirty="0"/>
                <a:t>Präsidentin</a:t>
              </a:r>
            </a:p>
          </p:txBody>
        </p:sp>
      </p:grpSp>
      <p:grpSp>
        <p:nvGrpSpPr>
          <p:cNvPr id="47" name="Gruppieren 46">
            <a:extLst>
              <a:ext uri="{FF2B5EF4-FFF2-40B4-BE49-F238E27FC236}">
                <a16:creationId xmlns:a16="http://schemas.microsoft.com/office/drawing/2014/main" id="{0E8F7659-A2F2-4F5C-A882-0D4A03C7CAAC}"/>
              </a:ext>
            </a:extLst>
          </p:cNvPr>
          <p:cNvGrpSpPr/>
          <p:nvPr/>
        </p:nvGrpSpPr>
        <p:grpSpPr>
          <a:xfrm>
            <a:off x="7200326" y="806242"/>
            <a:ext cx="4626821" cy="1277447"/>
            <a:chOff x="7200326" y="806242"/>
            <a:chExt cx="4626821" cy="1277447"/>
          </a:xfrm>
        </p:grpSpPr>
        <p:sp>
          <p:nvSpPr>
            <p:cNvPr id="16" name="Rechteck 15">
              <a:extLst>
                <a:ext uri="{FF2B5EF4-FFF2-40B4-BE49-F238E27FC236}">
                  <a16:creationId xmlns:a16="http://schemas.microsoft.com/office/drawing/2014/main" id="{E4B248B3-1731-4644-8500-D410C9C03B42}"/>
                </a:ext>
              </a:extLst>
            </p:cNvPr>
            <p:cNvSpPr/>
            <p:nvPr/>
          </p:nvSpPr>
          <p:spPr>
            <a:xfrm>
              <a:off x="7200326" y="1358769"/>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ilkreis 16">
              <a:extLst>
                <a:ext uri="{FF2B5EF4-FFF2-40B4-BE49-F238E27FC236}">
                  <a16:creationId xmlns:a16="http://schemas.microsoft.com/office/drawing/2014/main" id="{E89CF73E-125A-4B2C-B7D2-75CDD50172C4}"/>
                </a:ext>
              </a:extLst>
            </p:cNvPr>
            <p:cNvSpPr/>
            <p:nvPr/>
          </p:nvSpPr>
          <p:spPr>
            <a:xfrm>
              <a:off x="7200326" y="816074"/>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0" name="Textfeld 29">
              <a:extLst>
                <a:ext uri="{FF2B5EF4-FFF2-40B4-BE49-F238E27FC236}">
                  <a16:creationId xmlns:a16="http://schemas.microsoft.com/office/drawing/2014/main" id="{2DD53FB9-C4B5-4679-A150-8133254D177F}"/>
                </a:ext>
              </a:extLst>
            </p:cNvPr>
            <p:cNvSpPr txBox="1"/>
            <p:nvPr/>
          </p:nvSpPr>
          <p:spPr>
            <a:xfrm>
              <a:off x="7290618" y="1524003"/>
              <a:ext cx="1958998" cy="400110"/>
            </a:xfrm>
            <a:prstGeom prst="rect">
              <a:avLst/>
            </a:prstGeom>
            <a:noFill/>
          </p:spPr>
          <p:txBody>
            <a:bodyPr wrap="none" rtlCol="0">
              <a:spAutoFit/>
            </a:bodyPr>
            <a:lstStyle/>
            <a:p>
              <a:r>
                <a:rPr lang="de-DE" sz="2000" dirty="0"/>
                <a:t>Bundesregierung</a:t>
              </a:r>
            </a:p>
          </p:txBody>
        </p:sp>
        <p:sp>
          <p:nvSpPr>
            <p:cNvPr id="31" name="Textfeld 30">
              <a:extLst>
                <a:ext uri="{FF2B5EF4-FFF2-40B4-BE49-F238E27FC236}">
                  <a16:creationId xmlns:a16="http://schemas.microsoft.com/office/drawing/2014/main" id="{4EA81EB8-A7B8-465E-802E-56534A50E921}"/>
                </a:ext>
              </a:extLst>
            </p:cNvPr>
            <p:cNvSpPr txBox="1"/>
            <p:nvPr/>
          </p:nvSpPr>
          <p:spPr>
            <a:xfrm>
              <a:off x="7349611" y="993067"/>
              <a:ext cx="1900328" cy="400110"/>
            </a:xfrm>
            <a:prstGeom prst="rect">
              <a:avLst/>
            </a:prstGeom>
            <a:noFill/>
          </p:spPr>
          <p:txBody>
            <a:bodyPr wrap="none" rtlCol="0">
              <a:spAutoFit/>
            </a:bodyPr>
            <a:lstStyle/>
            <a:p>
              <a:r>
                <a:rPr lang="de-DE" sz="2000" dirty="0"/>
                <a:t>Bundeskanzlerin</a:t>
              </a:r>
            </a:p>
          </p:txBody>
        </p:sp>
        <p:grpSp>
          <p:nvGrpSpPr>
            <p:cNvPr id="9" name="Gruppieren 8">
              <a:extLst>
                <a:ext uri="{FF2B5EF4-FFF2-40B4-BE49-F238E27FC236}">
                  <a16:creationId xmlns:a16="http://schemas.microsoft.com/office/drawing/2014/main" id="{43E9FC7F-9F81-4082-A0FC-B1ECE17A37CE}"/>
                </a:ext>
              </a:extLst>
            </p:cNvPr>
            <p:cNvGrpSpPr/>
            <p:nvPr/>
          </p:nvGrpSpPr>
          <p:grpSpPr>
            <a:xfrm>
              <a:off x="9550231" y="806242"/>
              <a:ext cx="2174746" cy="1277447"/>
              <a:chOff x="9550231" y="806242"/>
              <a:chExt cx="2174746" cy="1277447"/>
            </a:xfrm>
          </p:grpSpPr>
          <p:sp>
            <p:nvSpPr>
              <p:cNvPr id="19" name="Rechteck 18">
                <a:extLst>
                  <a:ext uri="{FF2B5EF4-FFF2-40B4-BE49-F238E27FC236}">
                    <a16:creationId xmlns:a16="http://schemas.microsoft.com/office/drawing/2014/main" id="{A353F2EB-4578-41D1-AA4D-42E335D80F80}"/>
                  </a:ext>
                </a:extLst>
              </p:cNvPr>
              <p:cNvSpPr/>
              <p:nvPr/>
            </p:nvSpPr>
            <p:spPr>
              <a:xfrm>
                <a:off x="9550231" y="1363689"/>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Teilkreis 31">
                <a:extLst>
                  <a:ext uri="{FF2B5EF4-FFF2-40B4-BE49-F238E27FC236}">
                    <a16:creationId xmlns:a16="http://schemas.microsoft.com/office/drawing/2014/main" id="{D050669C-E4B8-41A0-9D61-87805EFC2E1A}"/>
                  </a:ext>
                </a:extLst>
              </p:cNvPr>
              <p:cNvSpPr/>
              <p:nvPr/>
            </p:nvSpPr>
            <p:spPr>
              <a:xfrm>
                <a:off x="9564977" y="806242"/>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33" name="Textfeld 32">
              <a:extLst>
                <a:ext uri="{FF2B5EF4-FFF2-40B4-BE49-F238E27FC236}">
                  <a16:creationId xmlns:a16="http://schemas.microsoft.com/office/drawing/2014/main" id="{6143AF45-9CA3-43AE-B41F-34ACBA254A53}"/>
                </a:ext>
              </a:extLst>
            </p:cNvPr>
            <p:cNvSpPr txBox="1"/>
            <p:nvPr/>
          </p:nvSpPr>
          <p:spPr>
            <a:xfrm>
              <a:off x="9463551" y="1514170"/>
              <a:ext cx="2363596" cy="400110"/>
            </a:xfrm>
            <a:prstGeom prst="rect">
              <a:avLst/>
            </a:prstGeom>
            <a:noFill/>
          </p:spPr>
          <p:txBody>
            <a:bodyPr wrap="none" rtlCol="0">
              <a:spAutoFit/>
            </a:bodyPr>
            <a:lstStyle/>
            <a:p>
              <a:r>
                <a:rPr lang="de-DE" sz="2000" dirty="0"/>
                <a:t>Bundesversammlung</a:t>
              </a:r>
            </a:p>
          </p:txBody>
        </p:sp>
        <p:sp>
          <p:nvSpPr>
            <p:cNvPr id="34" name="Textfeld 33">
              <a:extLst>
                <a:ext uri="{FF2B5EF4-FFF2-40B4-BE49-F238E27FC236}">
                  <a16:creationId xmlns:a16="http://schemas.microsoft.com/office/drawing/2014/main" id="{74B1783B-CE9B-42CA-B515-6008DD125D1C}"/>
                </a:ext>
              </a:extLst>
            </p:cNvPr>
            <p:cNvSpPr txBox="1"/>
            <p:nvPr/>
          </p:nvSpPr>
          <p:spPr>
            <a:xfrm>
              <a:off x="9699520" y="983234"/>
              <a:ext cx="1941942" cy="400110"/>
            </a:xfrm>
            <a:prstGeom prst="rect">
              <a:avLst/>
            </a:prstGeom>
            <a:noFill/>
          </p:spPr>
          <p:txBody>
            <a:bodyPr wrap="none" rtlCol="0">
              <a:spAutoFit/>
            </a:bodyPr>
            <a:lstStyle/>
            <a:p>
              <a:r>
                <a:rPr lang="de-DE" sz="2000" dirty="0"/>
                <a:t>Bundespräsident</a:t>
              </a:r>
            </a:p>
          </p:txBody>
        </p:sp>
      </p:grpSp>
      <p:grpSp>
        <p:nvGrpSpPr>
          <p:cNvPr id="36" name="Gruppieren 35">
            <a:extLst>
              <a:ext uri="{FF2B5EF4-FFF2-40B4-BE49-F238E27FC236}">
                <a16:creationId xmlns:a16="http://schemas.microsoft.com/office/drawing/2014/main" id="{5E0CC18E-992E-4308-9C59-09F8179FE0EA}"/>
              </a:ext>
            </a:extLst>
          </p:cNvPr>
          <p:cNvGrpSpPr/>
          <p:nvPr/>
        </p:nvGrpSpPr>
        <p:grpSpPr>
          <a:xfrm>
            <a:off x="135855" y="2556380"/>
            <a:ext cx="4583149" cy="1317499"/>
            <a:chOff x="145687" y="811154"/>
            <a:chExt cx="4583149" cy="1317499"/>
          </a:xfrm>
        </p:grpSpPr>
        <p:grpSp>
          <p:nvGrpSpPr>
            <p:cNvPr id="37" name="Gruppieren 36">
              <a:extLst>
                <a:ext uri="{FF2B5EF4-FFF2-40B4-BE49-F238E27FC236}">
                  <a16:creationId xmlns:a16="http://schemas.microsoft.com/office/drawing/2014/main" id="{76AD827F-BF4F-49BE-82F1-D450662320F4}"/>
                </a:ext>
              </a:extLst>
            </p:cNvPr>
            <p:cNvGrpSpPr/>
            <p:nvPr/>
          </p:nvGrpSpPr>
          <p:grpSpPr>
            <a:xfrm>
              <a:off x="145687" y="811154"/>
              <a:ext cx="2160000" cy="1262695"/>
              <a:chOff x="234175" y="442446"/>
              <a:chExt cx="2160000" cy="1262695"/>
            </a:xfrm>
          </p:grpSpPr>
          <p:sp>
            <p:nvSpPr>
              <p:cNvPr id="45" name="Rechteck 44">
                <a:extLst>
                  <a:ext uri="{FF2B5EF4-FFF2-40B4-BE49-F238E27FC236}">
                    <a16:creationId xmlns:a16="http://schemas.microsoft.com/office/drawing/2014/main" id="{32DB0538-43FF-4884-8AA5-DA7281A12A79}"/>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ilkreis 45">
                <a:extLst>
                  <a:ext uri="{FF2B5EF4-FFF2-40B4-BE49-F238E27FC236}">
                    <a16:creationId xmlns:a16="http://schemas.microsoft.com/office/drawing/2014/main" id="{B574288D-4F43-4EE5-A011-8B651D5A52B9}"/>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grpSp>
          <p:nvGrpSpPr>
            <p:cNvPr id="38" name="Gruppieren 37">
              <a:extLst>
                <a:ext uri="{FF2B5EF4-FFF2-40B4-BE49-F238E27FC236}">
                  <a16:creationId xmlns:a16="http://schemas.microsoft.com/office/drawing/2014/main" id="{9BB5009B-E26D-4C14-9197-3C19A1896EBA}"/>
                </a:ext>
              </a:extLst>
            </p:cNvPr>
            <p:cNvGrpSpPr/>
            <p:nvPr/>
          </p:nvGrpSpPr>
          <p:grpSpPr>
            <a:xfrm>
              <a:off x="2495592" y="816074"/>
              <a:ext cx="2160000" cy="1262695"/>
              <a:chOff x="234175" y="442446"/>
              <a:chExt cx="2160000" cy="1262695"/>
            </a:xfrm>
          </p:grpSpPr>
          <p:sp>
            <p:nvSpPr>
              <p:cNvPr id="43" name="Rechteck 42">
                <a:extLst>
                  <a:ext uri="{FF2B5EF4-FFF2-40B4-BE49-F238E27FC236}">
                    <a16:creationId xmlns:a16="http://schemas.microsoft.com/office/drawing/2014/main" id="{B8505967-68F9-4357-B866-1A3CED019F23}"/>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Teilkreis 43">
                <a:extLst>
                  <a:ext uri="{FF2B5EF4-FFF2-40B4-BE49-F238E27FC236}">
                    <a16:creationId xmlns:a16="http://schemas.microsoft.com/office/drawing/2014/main" id="{4EE3F4BA-F76C-464E-873C-5CD74B0E2675}"/>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39" name="Textfeld 38">
              <a:extLst>
                <a:ext uri="{FF2B5EF4-FFF2-40B4-BE49-F238E27FC236}">
                  <a16:creationId xmlns:a16="http://schemas.microsoft.com/office/drawing/2014/main" id="{0E5665C4-6D4F-48F2-9825-DCD408BB20C0}"/>
                </a:ext>
              </a:extLst>
            </p:cNvPr>
            <p:cNvSpPr txBox="1"/>
            <p:nvPr/>
          </p:nvSpPr>
          <p:spPr>
            <a:xfrm>
              <a:off x="235978" y="1533831"/>
              <a:ext cx="2005614" cy="400110"/>
            </a:xfrm>
            <a:prstGeom prst="rect">
              <a:avLst/>
            </a:prstGeom>
            <a:noFill/>
          </p:spPr>
          <p:txBody>
            <a:bodyPr wrap="none" rtlCol="0">
              <a:spAutoFit/>
            </a:bodyPr>
            <a:lstStyle/>
            <a:p>
              <a:r>
                <a:rPr lang="de-DE" sz="2000" dirty="0"/>
                <a:t>Europaparlament</a:t>
              </a:r>
            </a:p>
          </p:txBody>
        </p:sp>
        <p:sp>
          <p:nvSpPr>
            <p:cNvPr id="40" name="Textfeld 39">
              <a:extLst>
                <a:ext uri="{FF2B5EF4-FFF2-40B4-BE49-F238E27FC236}">
                  <a16:creationId xmlns:a16="http://schemas.microsoft.com/office/drawing/2014/main" id="{AD6078C3-7DBC-49E2-AB94-61F968F9F2D9}"/>
                </a:ext>
              </a:extLst>
            </p:cNvPr>
            <p:cNvSpPr txBox="1"/>
            <p:nvPr/>
          </p:nvSpPr>
          <p:spPr>
            <a:xfrm>
              <a:off x="2453148" y="1420767"/>
              <a:ext cx="2275688" cy="707886"/>
            </a:xfrm>
            <a:prstGeom prst="rect">
              <a:avLst/>
            </a:prstGeom>
            <a:noFill/>
          </p:spPr>
          <p:txBody>
            <a:bodyPr wrap="none" rtlCol="0">
              <a:spAutoFit/>
            </a:bodyPr>
            <a:lstStyle/>
            <a:p>
              <a:pPr algn="ctr"/>
              <a:r>
                <a:rPr lang="de-DE" sz="2000" dirty="0"/>
                <a:t>Rat der</a:t>
              </a:r>
            </a:p>
            <a:p>
              <a:pPr algn="ctr"/>
              <a:r>
                <a:rPr lang="de-DE" sz="2000" dirty="0"/>
                <a:t>Europäischen Union</a:t>
              </a:r>
            </a:p>
          </p:txBody>
        </p:sp>
        <p:sp>
          <p:nvSpPr>
            <p:cNvPr id="41" name="Textfeld 40">
              <a:extLst>
                <a:ext uri="{FF2B5EF4-FFF2-40B4-BE49-F238E27FC236}">
                  <a16:creationId xmlns:a16="http://schemas.microsoft.com/office/drawing/2014/main" id="{EB84AC17-DF60-4028-B480-034289FEDA33}"/>
                </a:ext>
              </a:extLst>
            </p:cNvPr>
            <p:cNvSpPr txBox="1"/>
            <p:nvPr/>
          </p:nvSpPr>
          <p:spPr>
            <a:xfrm>
              <a:off x="3003750" y="909487"/>
              <a:ext cx="1167692" cy="400110"/>
            </a:xfrm>
            <a:prstGeom prst="rect">
              <a:avLst/>
            </a:prstGeom>
            <a:noFill/>
          </p:spPr>
          <p:txBody>
            <a:bodyPr wrap="none" rtlCol="0">
              <a:spAutoFit/>
            </a:bodyPr>
            <a:lstStyle/>
            <a:p>
              <a:r>
                <a:rPr lang="de-DE" sz="2000" dirty="0"/>
                <a:t>Präsident</a:t>
              </a:r>
            </a:p>
          </p:txBody>
        </p:sp>
        <p:sp>
          <p:nvSpPr>
            <p:cNvPr id="42" name="Textfeld 41">
              <a:extLst>
                <a:ext uri="{FF2B5EF4-FFF2-40B4-BE49-F238E27FC236}">
                  <a16:creationId xmlns:a16="http://schemas.microsoft.com/office/drawing/2014/main" id="{13986CCE-27F1-4C89-B3B5-A0F3981A1BD5}"/>
                </a:ext>
              </a:extLst>
            </p:cNvPr>
            <p:cNvSpPr txBox="1"/>
            <p:nvPr/>
          </p:nvSpPr>
          <p:spPr>
            <a:xfrm>
              <a:off x="648928" y="929155"/>
              <a:ext cx="1167692" cy="400110"/>
            </a:xfrm>
            <a:prstGeom prst="rect">
              <a:avLst/>
            </a:prstGeom>
            <a:noFill/>
          </p:spPr>
          <p:txBody>
            <a:bodyPr wrap="none" rtlCol="0">
              <a:spAutoFit/>
            </a:bodyPr>
            <a:lstStyle/>
            <a:p>
              <a:r>
                <a:rPr lang="de-DE" sz="2000" dirty="0"/>
                <a:t>Präsident</a:t>
              </a:r>
            </a:p>
          </p:txBody>
        </p:sp>
      </p:grpSp>
      <p:grpSp>
        <p:nvGrpSpPr>
          <p:cNvPr id="48" name="Gruppieren 47">
            <a:extLst>
              <a:ext uri="{FF2B5EF4-FFF2-40B4-BE49-F238E27FC236}">
                <a16:creationId xmlns:a16="http://schemas.microsoft.com/office/drawing/2014/main" id="{37CA90EC-95AC-4483-BFA1-5EDAD1E70413}"/>
              </a:ext>
            </a:extLst>
          </p:cNvPr>
          <p:cNvGrpSpPr/>
          <p:nvPr/>
        </p:nvGrpSpPr>
        <p:grpSpPr>
          <a:xfrm>
            <a:off x="7205246" y="2551477"/>
            <a:ext cx="4524651" cy="1277447"/>
            <a:chOff x="7200326" y="806242"/>
            <a:chExt cx="4524651" cy="1277447"/>
          </a:xfrm>
        </p:grpSpPr>
        <p:sp>
          <p:nvSpPr>
            <p:cNvPr id="49" name="Rechteck 48">
              <a:extLst>
                <a:ext uri="{FF2B5EF4-FFF2-40B4-BE49-F238E27FC236}">
                  <a16:creationId xmlns:a16="http://schemas.microsoft.com/office/drawing/2014/main" id="{7485030A-FBCB-404B-9496-1482242CA0C9}"/>
                </a:ext>
              </a:extLst>
            </p:cNvPr>
            <p:cNvSpPr/>
            <p:nvPr/>
          </p:nvSpPr>
          <p:spPr>
            <a:xfrm>
              <a:off x="7200326" y="1358769"/>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ilkreis 49">
              <a:extLst>
                <a:ext uri="{FF2B5EF4-FFF2-40B4-BE49-F238E27FC236}">
                  <a16:creationId xmlns:a16="http://schemas.microsoft.com/office/drawing/2014/main" id="{1ABDD152-82F3-43BE-9B39-D99C3B139589}"/>
                </a:ext>
              </a:extLst>
            </p:cNvPr>
            <p:cNvSpPr/>
            <p:nvPr/>
          </p:nvSpPr>
          <p:spPr>
            <a:xfrm>
              <a:off x="7200326" y="816074"/>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1" name="Textfeld 50">
              <a:extLst>
                <a:ext uri="{FF2B5EF4-FFF2-40B4-BE49-F238E27FC236}">
                  <a16:creationId xmlns:a16="http://schemas.microsoft.com/office/drawing/2014/main" id="{0FF84E65-028F-484A-9B23-816B4145AC56}"/>
                </a:ext>
              </a:extLst>
            </p:cNvPr>
            <p:cNvSpPr txBox="1"/>
            <p:nvPr/>
          </p:nvSpPr>
          <p:spPr>
            <a:xfrm>
              <a:off x="7659330" y="1524003"/>
              <a:ext cx="1281505" cy="400110"/>
            </a:xfrm>
            <a:prstGeom prst="rect">
              <a:avLst/>
            </a:prstGeom>
            <a:noFill/>
          </p:spPr>
          <p:txBody>
            <a:bodyPr wrap="none" rtlCol="0">
              <a:spAutoFit/>
            </a:bodyPr>
            <a:lstStyle/>
            <a:p>
              <a:r>
                <a:rPr lang="de-DE" sz="2000" dirty="0"/>
                <a:t>Bundestag</a:t>
              </a:r>
            </a:p>
          </p:txBody>
        </p:sp>
        <p:sp>
          <p:nvSpPr>
            <p:cNvPr id="52" name="Textfeld 51">
              <a:extLst>
                <a:ext uri="{FF2B5EF4-FFF2-40B4-BE49-F238E27FC236}">
                  <a16:creationId xmlns:a16="http://schemas.microsoft.com/office/drawing/2014/main" id="{2AC57975-30BE-47D2-9134-D591467FA98A}"/>
                </a:ext>
              </a:extLst>
            </p:cNvPr>
            <p:cNvSpPr txBox="1"/>
            <p:nvPr/>
          </p:nvSpPr>
          <p:spPr>
            <a:xfrm>
              <a:off x="7659329" y="993067"/>
              <a:ext cx="1167692" cy="400110"/>
            </a:xfrm>
            <a:prstGeom prst="rect">
              <a:avLst/>
            </a:prstGeom>
            <a:noFill/>
          </p:spPr>
          <p:txBody>
            <a:bodyPr wrap="none" rtlCol="0">
              <a:spAutoFit/>
            </a:bodyPr>
            <a:lstStyle/>
            <a:p>
              <a:r>
                <a:rPr lang="de-DE" sz="2000" dirty="0"/>
                <a:t>Präsident</a:t>
              </a:r>
            </a:p>
          </p:txBody>
        </p:sp>
        <p:grpSp>
          <p:nvGrpSpPr>
            <p:cNvPr id="53" name="Gruppieren 52">
              <a:extLst>
                <a:ext uri="{FF2B5EF4-FFF2-40B4-BE49-F238E27FC236}">
                  <a16:creationId xmlns:a16="http://schemas.microsoft.com/office/drawing/2014/main" id="{E2D10F8F-6177-4F15-9F39-7AB810013A30}"/>
                </a:ext>
              </a:extLst>
            </p:cNvPr>
            <p:cNvGrpSpPr/>
            <p:nvPr/>
          </p:nvGrpSpPr>
          <p:grpSpPr>
            <a:xfrm>
              <a:off x="9550231" y="806242"/>
              <a:ext cx="2174746" cy="1277447"/>
              <a:chOff x="9550231" y="806242"/>
              <a:chExt cx="2174746" cy="1277447"/>
            </a:xfrm>
          </p:grpSpPr>
          <p:sp>
            <p:nvSpPr>
              <p:cNvPr id="56" name="Rechteck 55">
                <a:extLst>
                  <a:ext uri="{FF2B5EF4-FFF2-40B4-BE49-F238E27FC236}">
                    <a16:creationId xmlns:a16="http://schemas.microsoft.com/office/drawing/2014/main" id="{62EB2F24-510B-436F-8D71-DC592F86C4A2}"/>
                  </a:ext>
                </a:extLst>
              </p:cNvPr>
              <p:cNvSpPr/>
              <p:nvPr/>
            </p:nvSpPr>
            <p:spPr>
              <a:xfrm>
                <a:off x="9550231" y="1363689"/>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eilkreis 56">
                <a:extLst>
                  <a:ext uri="{FF2B5EF4-FFF2-40B4-BE49-F238E27FC236}">
                    <a16:creationId xmlns:a16="http://schemas.microsoft.com/office/drawing/2014/main" id="{B2B33826-4BC1-4AFB-812A-511AC78DE758}"/>
                  </a:ext>
                </a:extLst>
              </p:cNvPr>
              <p:cNvSpPr/>
              <p:nvPr/>
            </p:nvSpPr>
            <p:spPr>
              <a:xfrm>
                <a:off x="9564977" y="806242"/>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54" name="Textfeld 53">
              <a:extLst>
                <a:ext uri="{FF2B5EF4-FFF2-40B4-BE49-F238E27FC236}">
                  <a16:creationId xmlns:a16="http://schemas.microsoft.com/office/drawing/2014/main" id="{CA9F1963-BF8A-4CC0-88C4-F208F8DBD17F}"/>
                </a:ext>
              </a:extLst>
            </p:cNvPr>
            <p:cNvSpPr txBox="1"/>
            <p:nvPr/>
          </p:nvSpPr>
          <p:spPr>
            <a:xfrm>
              <a:off x="10009237" y="1514170"/>
              <a:ext cx="1249445" cy="400110"/>
            </a:xfrm>
            <a:prstGeom prst="rect">
              <a:avLst/>
            </a:prstGeom>
            <a:noFill/>
          </p:spPr>
          <p:txBody>
            <a:bodyPr wrap="none" rtlCol="0">
              <a:spAutoFit/>
            </a:bodyPr>
            <a:lstStyle/>
            <a:p>
              <a:r>
                <a:rPr lang="de-DE" sz="2000" dirty="0" smtClean="0"/>
                <a:t>Bundesrat</a:t>
              </a:r>
              <a:endParaRPr lang="de-DE" sz="2000" dirty="0"/>
            </a:p>
          </p:txBody>
        </p:sp>
        <p:sp>
          <p:nvSpPr>
            <p:cNvPr id="55" name="Textfeld 54">
              <a:extLst>
                <a:ext uri="{FF2B5EF4-FFF2-40B4-BE49-F238E27FC236}">
                  <a16:creationId xmlns:a16="http://schemas.microsoft.com/office/drawing/2014/main" id="{E1C0C8BA-89A3-4117-AD8E-602A607350B1}"/>
                </a:ext>
              </a:extLst>
            </p:cNvPr>
            <p:cNvSpPr txBox="1"/>
            <p:nvPr/>
          </p:nvSpPr>
          <p:spPr>
            <a:xfrm>
              <a:off x="10038730" y="983234"/>
              <a:ext cx="1167692" cy="400110"/>
            </a:xfrm>
            <a:prstGeom prst="rect">
              <a:avLst/>
            </a:prstGeom>
            <a:noFill/>
          </p:spPr>
          <p:txBody>
            <a:bodyPr wrap="none" rtlCol="0">
              <a:spAutoFit/>
            </a:bodyPr>
            <a:lstStyle/>
            <a:p>
              <a:r>
                <a:rPr lang="de-DE" sz="2000" dirty="0" smtClean="0"/>
                <a:t>Präsident</a:t>
              </a:r>
              <a:endParaRPr lang="de-DE" sz="2000" dirty="0"/>
            </a:p>
          </p:txBody>
        </p:sp>
      </p:grpSp>
      <p:sp>
        <p:nvSpPr>
          <p:cNvPr id="58" name="Rechteck 57">
            <a:extLst>
              <a:ext uri="{FF2B5EF4-FFF2-40B4-BE49-F238E27FC236}">
                <a16:creationId xmlns:a16="http://schemas.microsoft.com/office/drawing/2014/main" id="{C7629F6B-088E-4748-8557-434CEDDB5499}"/>
              </a:ext>
            </a:extLst>
          </p:cNvPr>
          <p:cNvSpPr/>
          <p:nvPr/>
        </p:nvSpPr>
        <p:spPr>
          <a:xfrm>
            <a:off x="1305891" y="4224868"/>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Textfeld 58">
            <a:extLst>
              <a:ext uri="{FF2B5EF4-FFF2-40B4-BE49-F238E27FC236}">
                <a16:creationId xmlns:a16="http://schemas.microsoft.com/office/drawing/2014/main" id="{2EEC79D0-9FD6-4181-97B2-AEE6F669631A}"/>
              </a:ext>
            </a:extLst>
          </p:cNvPr>
          <p:cNvSpPr txBox="1"/>
          <p:nvPr/>
        </p:nvSpPr>
        <p:spPr>
          <a:xfrm>
            <a:off x="1613532" y="4257827"/>
            <a:ext cx="1544718" cy="707886"/>
          </a:xfrm>
          <a:prstGeom prst="rect">
            <a:avLst/>
          </a:prstGeom>
          <a:noFill/>
        </p:spPr>
        <p:txBody>
          <a:bodyPr wrap="none" rtlCol="0">
            <a:spAutoFit/>
          </a:bodyPr>
          <a:lstStyle/>
          <a:p>
            <a:pPr algn="ctr"/>
            <a:r>
              <a:rPr lang="de-DE" sz="2000" dirty="0"/>
              <a:t>Europäischer</a:t>
            </a:r>
          </a:p>
          <a:p>
            <a:pPr algn="ctr"/>
            <a:r>
              <a:rPr lang="de-DE" sz="2000" dirty="0"/>
              <a:t>Gerichtshof</a:t>
            </a:r>
          </a:p>
        </p:txBody>
      </p:sp>
      <p:sp>
        <p:nvSpPr>
          <p:cNvPr id="60" name="Rechteck 59">
            <a:extLst>
              <a:ext uri="{FF2B5EF4-FFF2-40B4-BE49-F238E27FC236}">
                <a16:creationId xmlns:a16="http://schemas.microsoft.com/office/drawing/2014/main" id="{2D8092B4-DB74-45C9-938A-2C1995BF37FB}"/>
              </a:ext>
            </a:extLst>
          </p:cNvPr>
          <p:cNvSpPr/>
          <p:nvPr/>
        </p:nvSpPr>
        <p:spPr>
          <a:xfrm>
            <a:off x="8404776" y="4156044"/>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Textfeld 60">
            <a:extLst>
              <a:ext uri="{FF2B5EF4-FFF2-40B4-BE49-F238E27FC236}">
                <a16:creationId xmlns:a16="http://schemas.microsoft.com/office/drawing/2014/main" id="{0E4074AD-95BF-4E89-B81F-4DA6CB183922}"/>
              </a:ext>
            </a:extLst>
          </p:cNvPr>
          <p:cNvSpPr txBox="1"/>
          <p:nvPr/>
        </p:nvSpPr>
        <p:spPr>
          <a:xfrm>
            <a:off x="8362450" y="4189003"/>
            <a:ext cx="2244653" cy="707886"/>
          </a:xfrm>
          <a:prstGeom prst="rect">
            <a:avLst/>
          </a:prstGeom>
          <a:noFill/>
        </p:spPr>
        <p:txBody>
          <a:bodyPr wrap="none" rtlCol="0">
            <a:spAutoFit/>
          </a:bodyPr>
          <a:lstStyle/>
          <a:p>
            <a:pPr algn="ctr"/>
            <a:r>
              <a:rPr lang="de-DE" sz="2000" dirty="0"/>
              <a:t>Bundesgerichte</a:t>
            </a:r>
          </a:p>
          <a:p>
            <a:pPr algn="ctr"/>
            <a:r>
              <a:rPr lang="de-DE" sz="2000" dirty="0"/>
              <a:t>insb. BVerfG u. BGH</a:t>
            </a:r>
          </a:p>
        </p:txBody>
      </p:sp>
      <p:grpSp>
        <p:nvGrpSpPr>
          <p:cNvPr id="62" name="Gruppieren 61">
            <a:extLst>
              <a:ext uri="{FF2B5EF4-FFF2-40B4-BE49-F238E27FC236}">
                <a16:creationId xmlns:a16="http://schemas.microsoft.com/office/drawing/2014/main" id="{B0497FD9-B281-4CD9-9669-F9A979F04B04}"/>
              </a:ext>
            </a:extLst>
          </p:cNvPr>
          <p:cNvGrpSpPr/>
          <p:nvPr/>
        </p:nvGrpSpPr>
        <p:grpSpPr>
          <a:xfrm>
            <a:off x="155523" y="5201251"/>
            <a:ext cx="4509905" cy="1317499"/>
            <a:chOff x="145687" y="811154"/>
            <a:chExt cx="4509905" cy="1317499"/>
          </a:xfrm>
        </p:grpSpPr>
        <p:grpSp>
          <p:nvGrpSpPr>
            <p:cNvPr id="63" name="Gruppieren 62">
              <a:extLst>
                <a:ext uri="{FF2B5EF4-FFF2-40B4-BE49-F238E27FC236}">
                  <a16:creationId xmlns:a16="http://schemas.microsoft.com/office/drawing/2014/main" id="{6CE92CBE-B26C-40E1-8F83-80FBE89852B0}"/>
                </a:ext>
              </a:extLst>
            </p:cNvPr>
            <p:cNvGrpSpPr/>
            <p:nvPr/>
          </p:nvGrpSpPr>
          <p:grpSpPr>
            <a:xfrm>
              <a:off x="145687" y="811154"/>
              <a:ext cx="2160000" cy="1262695"/>
              <a:chOff x="234175" y="442446"/>
              <a:chExt cx="2160000" cy="1262695"/>
            </a:xfrm>
          </p:grpSpPr>
          <p:sp>
            <p:nvSpPr>
              <p:cNvPr id="71" name="Rechteck 70">
                <a:extLst>
                  <a:ext uri="{FF2B5EF4-FFF2-40B4-BE49-F238E27FC236}">
                    <a16:creationId xmlns:a16="http://schemas.microsoft.com/office/drawing/2014/main" id="{63BE8B9D-C8F1-43B2-A43D-B26D5DC5ADF3}"/>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Teilkreis 71">
                <a:extLst>
                  <a:ext uri="{FF2B5EF4-FFF2-40B4-BE49-F238E27FC236}">
                    <a16:creationId xmlns:a16="http://schemas.microsoft.com/office/drawing/2014/main" id="{D2077AF6-2E0D-4EC9-8B66-543BB239F8D0}"/>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grpSp>
          <p:nvGrpSpPr>
            <p:cNvPr id="64" name="Gruppieren 63">
              <a:extLst>
                <a:ext uri="{FF2B5EF4-FFF2-40B4-BE49-F238E27FC236}">
                  <a16:creationId xmlns:a16="http://schemas.microsoft.com/office/drawing/2014/main" id="{EBD65398-A946-435D-959E-7E34449E9577}"/>
                </a:ext>
              </a:extLst>
            </p:cNvPr>
            <p:cNvGrpSpPr/>
            <p:nvPr/>
          </p:nvGrpSpPr>
          <p:grpSpPr>
            <a:xfrm>
              <a:off x="2495592" y="816074"/>
              <a:ext cx="2160000" cy="1262695"/>
              <a:chOff x="234175" y="442446"/>
              <a:chExt cx="2160000" cy="1262695"/>
            </a:xfrm>
          </p:grpSpPr>
          <p:sp>
            <p:nvSpPr>
              <p:cNvPr id="69" name="Rechteck 68">
                <a:extLst>
                  <a:ext uri="{FF2B5EF4-FFF2-40B4-BE49-F238E27FC236}">
                    <a16:creationId xmlns:a16="http://schemas.microsoft.com/office/drawing/2014/main" id="{6B09DBE9-AA21-4FD5-8017-090176417ACD}"/>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Teilkreis 69">
                <a:extLst>
                  <a:ext uri="{FF2B5EF4-FFF2-40B4-BE49-F238E27FC236}">
                    <a16:creationId xmlns:a16="http://schemas.microsoft.com/office/drawing/2014/main" id="{52C01C0B-B0BB-434B-9A03-99B71F732467}"/>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65" name="Textfeld 64">
              <a:extLst>
                <a:ext uri="{FF2B5EF4-FFF2-40B4-BE49-F238E27FC236}">
                  <a16:creationId xmlns:a16="http://schemas.microsoft.com/office/drawing/2014/main" id="{6FBFA4C4-E0FE-40D1-A4CD-B9DECA13805A}"/>
                </a:ext>
              </a:extLst>
            </p:cNvPr>
            <p:cNvSpPr txBox="1"/>
            <p:nvPr/>
          </p:nvSpPr>
          <p:spPr>
            <a:xfrm>
              <a:off x="459712" y="1390540"/>
              <a:ext cx="1454950" cy="707886"/>
            </a:xfrm>
            <a:prstGeom prst="rect">
              <a:avLst/>
            </a:prstGeom>
            <a:noFill/>
          </p:spPr>
          <p:txBody>
            <a:bodyPr wrap="none" rtlCol="0">
              <a:spAutoFit/>
            </a:bodyPr>
            <a:lstStyle/>
            <a:p>
              <a:pPr algn="ctr"/>
              <a:r>
                <a:rPr lang="de-DE" sz="2000" dirty="0"/>
                <a:t>Europäische</a:t>
              </a:r>
            </a:p>
            <a:p>
              <a:pPr algn="ctr"/>
              <a:r>
                <a:rPr lang="de-DE" sz="2000" dirty="0"/>
                <a:t>Zentralbank</a:t>
              </a:r>
            </a:p>
          </p:txBody>
        </p:sp>
        <p:sp>
          <p:nvSpPr>
            <p:cNvPr id="66" name="Textfeld 65">
              <a:extLst>
                <a:ext uri="{FF2B5EF4-FFF2-40B4-BE49-F238E27FC236}">
                  <a16:creationId xmlns:a16="http://schemas.microsoft.com/office/drawing/2014/main" id="{2B3857ED-BD1C-4638-967E-BD99A24DB693}"/>
                </a:ext>
              </a:extLst>
            </p:cNvPr>
            <p:cNvSpPr txBox="1"/>
            <p:nvPr/>
          </p:nvSpPr>
          <p:spPr>
            <a:xfrm>
              <a:off x="2758716" y="1420767"/>
              <a:ext cx="1664559" cy="707886"/>
            </a:xfrm>
            <a:prstGeom prst="rect">
              <a:avLst/>
            </a:prstGeom>
            <a:noFill/>
          </p:spPr>
          <p:txBody>
            <a:bodyPr wrap="none" rtlCol="0">
              <a:spAutoFit/>
            </a:bodyPr>
            <a:lstStyle/>
            <a:p>
              <a:pPr algn="ctr"/>
              <a:r>
                <a:rPr lang="de-DE" sz="2000" dirty="0"/>
                <a:t>Europäischer</a:t>
              </a:r>
            </a:p>
            <a:p>
              <a:pPr algn="ctr"/>
              <a:r>
                <a:rPr lang="de-DE" sz="2000" dirty="0"/>
                <a:t>Rechnungshof</a:t>
              </a:r>
            </a:p>
          </p:txBody>
        </p:sp>
        <p:sp>
          <p:nvSpPr>
            <p:cNvPr id="67" name="Textfeld 66">
              <a:extLst>
                <a:ext uri="{FF2B5EF4-FFF2-40B4-BE49-F238E27FC236}">
                  <a16:creationId xmlns:a16="http://schemas.microsoft.com/office/drawing/2014/main" id="{0041ABAC-A01D-410A-9D15-75204308AA19}"/>
                </a:ext>
              </a:extLst>
            </p:cNvPr>
            <p:cNvSpPr txBox="1"/>
            <p:nvPr/>
          </p:nvSpPr>
          <p:spPr>
            <a:xfrm>
              <a:off x="3003750" y="909487"/>
              <a:ext cx="1167692" cy="400110"/>
            </a:xfrm>
            <a:prstGeom prst="rect">
              <a:avLst/>
            </a:prstGeom>
            <a:noFill/>
          </p:spPr>
          <p:txBody>
            <a:bodyPr wrap="none" rtlCol="0">
              <a:spAutoFit/>
            </a:bodyPr>
            <a:lstStyle/>
            <a:p>
              <a:r>
                <a:rPr lang="de-DE" sz="2000" dirty="0"/>
                <a:t>Präsident</a:t>
              </a:r>
            </a:p>
          </p:txBody>
        </p:sp>
        <p:sp>
          <p:nvSpPr>
            <p:cNvPr id="68" name="Textfeld 67">
              <a:extLst>
                <a:ext uri="{FF2B5EF4-FFF2-40B4-BE49-F238E27FC236}">
                  <a16:creationId xmlns:a16="http://schemas.microsoft.com/office/drawing/2014/main" id="{47CA829A-DB1B-450A-98C5-7F1D99490D97}"/>
                </a:ext>
              </a:extLst>
            </p:cNvPr>
            <p:cNvSpPr txBox="1"/>
            <p:nvPr/>
          </p:nvSpPr>
          <p:spPr>
            <a:xfrm>
              <a:off x="648928" y="929155"/>
              <a:ext cx="1361655" cy="400110"/>
            </a:xfrm>
            <a:prstGeom prst="rect">
              <a:avLst/>
            </a:prstGeom>
            <a:noFill/>
          </p:spPr>
          <p:txBody>
            <a:bodyPr wrap="none" rtlCol="0">
              <a:spAutoFit/>
            </a:bodyPr>
            <a:lstStyle/>
            <a:p>
              <a:r>
                <a:rPr lang="de-DE" sz="2000" dirty="0"/>
                <a:t>Präsidentin</a:t>
              </a:r>
            </a:p>
          </p:txBody>
        </p:sp>
      </p:grpSp>
      <p:grpSp>
        <p:nvGrpSpPr>
          <p:cNvPr id="73" name="Gruppieren 72">
            <a:extLst>
              <a:ext uri="{FF2B5EF4-FFF2-40B4-BE49-F238E27FC236}">
                <a16:creationId xmlns:a16="http://schemas.microsoft.com/office/drawing/2014/main" id="{C892D639-AE00-494D-AC68-599713BFD71B}"/>
              </a:ext>
            </a:extLst>
          </p:cNvPr>
          <p:cNvGrpSpPr/>
          <p:nvPr/>
        </p:nvGrpSpPr>
        <p:grpSpPr>
          <a:xfrm>
            <a:off x="7269158" y="5191419"/>
            <a:ext cx="4639610" cy="1267615"/>
            <a:chOff x="145687" y="811154"/>
            <a:chExt cx="4639610" cy="1267615"/>
          </a:xfrm>
        </p:grpSpPr>
        <p:grpSp>
          <p:nvGrpSpPr>
            <p:cNvPr id="74" name="Gruppieren 73">
              <a:extLst>
                <a:ext uri="{FF2B5EF4-FFF2-40B4-BE49-F238E27FC236}">
                  <a16:creationId xmlns:a16="http://schemas.microsoft.com/office/drawing/2014/main" id="{B551E02E-E8A9-4F44-93B5-F32F3D49FDE1}"/>
                </a:ext>
              </a:extLst>
            </p:cNvPr>
            <p:cNvGrpSpPr/>
            <p:nvPr/>
          </p:nvGrpSpPr>
          <p:grpSpPr>
            <a:xfrm>
              <a:off x="145687" y="811154"/>
              <a:ext cx="2160000" cy="1262695"/>
              <a:chOff x="234175" y="442446"/>
              <a:chExt cx="2160000" cy="1262695"/>
            </a:xfrm>
          </p:grpSpPr>
          <p:sp>
            <p:nvSpPr>
              <p:cNvPr id="82" name="Rechteck 81">
                <a:extLst>
                  <a:ext uri="{FF2B5EF4-FFF2-40B4-BE49-F238E27FC236}">
                    <a16:creationId xmlns:a16="http://schemas.microsoft.com/office/drawing/2014/main" id="{92F1A26B-DE93-472D-8879-2D899BB1F4CE}"/>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Teilkreis 82">
                <a:extLst>
                  <a:ext uri="{FF2B5EF4-FFF2-40B4-BE49-F238E27FC236}">
                    <a16:creationId xmlns:a16="http://schemas.microsoft.com/office/drawing/2014/main" id="{D2AE78B1-A873-4874-8D4B-0BCBFC0B8244}"/>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grpSp>
          <p:nvGrpSpPr>
            <p:cNvPr id="75" name="Gruppieren 74">
              <a:extLst>
                <a:ext uri="{FF2B5EF4-FFF2-40B4-BE49-F238E27FC236}">
                  <a16:creationId xmlns:a16="http://schemas.microsoft.com/office/drawing/2014/main" id="{B4E82F6A-E333-4368-A5E4-0F9142272010}"/>
                </a:ext>
              </a:extLst>
            </p:cNvPr>
            <p:cNvGrpSpPr/>
            <p:nvPr/>
          </p:nvGrpSpPr>
          <p:grpSpPr>
            <a:xfrm>
              <a:off x="2495592" y="816074"/>
              <a:ext cx="2160000" cy="1262695"/>
              <a:chOff x="234175" y="442446"/>
              <a:chExt cx="2160000" cy="1262695"/>
            </a:xfrm>
          </p:grpSpPr>
          <p:sp>
            <p:nvSpPr>
              <p:cNvPr id="80" name="Rechteck 79">
                <a:extLst>
                  <a:ext uri="{FF2B5EF4-FFF2-40B4-BE49-F238E27FC236}">
                    <a16:creationId xmlns:a16="http://schemas.microsoft.com/office/drawing/2014/main" id="{93EA8EA3-096E-4B1B-A33E-223B1222D8B9}"/>
                  </a:ext>
                </a:extLst>
              </p:cNvPr>
              <p:cNvSpPr/>
              <p:nvPr/>
            </p:nvSpPr>
            <p:spPr>
              <a:xfrm>
                <a:off x="234175" y="985141"/>
                <a:ext cx="21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Teilkreis 80">
                <a:extLst>
                  <a:ext uri="{FF2B5EF4-FFF2-40B4-BE49-F238E27FC236}">
                    <a16:creationId xmlns:a16="http://schemas.microsoft.com/office/drawing/2014/main" id="{7E53A19B-47B3-471B-B2D1-47F775FA72F9}"/>
                  </a:ext>
                </a:extLst>
              </p:cNvPr>
              <p:cNvSpPr/>
              <p:nvPr/>
            </p:nvSpPr>
            <p:spPr>
              <a:xfrm>
                <a:off x="234175" y="442446"/>
                <a:ext cx="2160000" cy="1080000"/>
              </a:xfrm>
              <a:prstGeom prst="pie">
                <a:avLst>
                  <a:gd name="adj1" fmla="val 10799429"/>
                  <a:gd name="adj2" fmla="val 594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76" name="Textfeld 75">
              <a:extLst>
                <a:ext uri="{FF2B5EF4-FFF2-40B4-BE49-F238E27FC236}">
                  <a16:creationId xmlns:a16="http://schemas.microsoft.com/office/drawing/2014/main" id="{13504899-2A2B-4888-9652-5FD02FB71FBE}"/>
                </a:ext>
              </a:extLst>
            </p:cNvPr>
            <p:cNvSpPr txBox="1"/>
            <p:nvPr/>
          </p:nvSpPr>
          <p:spPr>
            <a:xfrm>
              <a:off x="453655" y="1552771"/>
              <a:ext cx="1467068" cy="400110"/>
            </a:xfrm>
            <a:prstGeom prst="rect">
              <a:avLst/>
            </a:prstGeom>
            <a:noFill/>
          </p:spPr>
          <p:txBody>
            <a:bodyPr wrap="none" rtlCol="0">
              <a:spAutoFit/>
            </a:bodyPr>
            <a:lstStyle/>
            <a:p>
              <a:pPr algn="ctr"/>
              <a:r>
                <a:rPr lang="de-DE" sz="2000" dirty="0"/>
                <a:t>Bundesbank</a:t>
              </a:r>
            </a:p>
          </p:txBody>
        </p:sp>
        <p:sp>
          <p:nvSpPr>
            <p:cNvPr id="77" name="Textfeld 76">
              <a:extLst>
                <a:ext uri="{FF2B5EF4-FFF2-40B4-BE49-F238E27FC236}">
                  <a16:creationId xmlns:a16="http://schemas.microsoft.com/office/drawing/2014/main" id="{8DFF708F-C9E5-4E8E-829E-AE26F579AD73}"/>
                </a:ext>
              </a:extLst>
            </p:cNvPr>
            <p:cNvSpPr txBox="1"/>
            <p:nvPr/>
          </p:nvSpPr>
          <p:spPr>
            <a:xfrm>
              <a:off x="2396694" y="1553499"/>
              <a:ext cx="2388603" cy="400110"/>
            </a:xfrm>
            <a:prstGeom prst="rect">
              <a:avLst/>
            </a:prstGeom>
            <a:noFill/>
          </p:spPr>
          <p:txBody>
            <a:bodyPr wrap="none" rtlCol="0">
              <a:spAutoFit/>
            </a:bodyPr>
            <a:lstStyle/>
            <a:p>
              <a:pPr algn="ctr"/>
              <a:r>
                <a:rPr lang="de-DE" sz="2000" dirty="0"/>
                <a:t>Bundesrechnungshof</a:t>
              </a:r>
            </a:p>
          </p:txBody>
        </p:sp>
        <p:sp>
          <p:nvSpPr>
            <p:cNvPr id="78" name="Textfeld 77">
              <a:extLst>
                <a:ext uri="{FF2B5EF4-FFF2-40B4-BE49-F238E27FC236}">
                  <a16:creationId xmlns:a16="http://schemas.microsoft.com/office/drawing/2014/main" id="{CDD6F266-5C9F-4473-82E8-86A68B2AADF9}"/>
                </a:ext>
              </a:extLst>
            </p:cNvPr>
            <p:cNvSpPr txBox="1"/>
            <p:nvPr/>
          </p:nvSpPr>
          <p:spPr>
            <a:xfrm>
              <a:off x="3003750" y="909487"/>
              <a:ext cx="1167692" cy="400110"/>
            </a:xfrm>
            <a:prstGeom prst="rect">
              <a:avLst/>
            </a:prstGeom>
            <a:noFill/>
          </p:spPr>
          <p:txBody>
            <a:bodyPr wrap="none" rtlCol="0">
              <a:spAutoFit/>
            </a:bodyPr>
            <a:lstStyle/>
            <a:p>
              <a:r>
                <a:rPr lang="de-DE" sz="2000" dirty="0"/>
                <a:t>Präsident</a:t>
              </a:r>
            </a:p>
          </p:txBody>
        </p:sp>
        <p:sp>
          <p:nvSpPr>
            <p:cNvPr id="79" name="Textfeld 78">
              <a:extLst>
                <a:ext uri="{FF2B5EF4-FFF2-40B4-BE49-F238E27FC236}">
                  <a16:creationId xmlns:a16="http://schemas.microsoft.com/office/drawing/2014/main" id="{B3155D82-2E06-4D2F-A678-3CB667E9273D}"/>
                </a:ext>
              </a:extLst>
            </p:cNvPr>
            <p:cNvSpPr txBox="1"/>
            <p:nvPr/>
          </p:nvSpPr>
          <p:spPr>
            <a:xfrm>
              <a:off x="648928" y="929155"/>
              <a:ext cx="1167692" cy="400110"/>
            </a:xfrm>
            <a:prstGeom prst="rect">
              <a:avLst/>
            </a:prstGeom>
            <a:noFill/>
          </p:spPr>
          <p:txBody>
            <a:bodyPr wrap="none" rtlCol="0">
              <a:spAutoFit/>
            </a:bodyPr>
            <a:lstStyle/>
            <a:p>
              <a:r>
                <a:rPr lang="de-DE" sz="2000" dirty="0"/>
                <a:t>Präsident</a:t>
              </a:r>
            </a:p>
          </p:txBody>
        </p:sp>
      </p:grpSp>
      <p:cxnSp>
        <p:nvCxnSpPr>
          <p:cNvPr id="85" name="Gerader Verbinder 84">
            <a:extLst>
              <a:ext uri="{FF2B5EF4-FFF2-40B4-BE49-F238E27FC236}">
                <a16:creationId xmlns:a16="http://schemas.microsoft.com/office/drawing/2014/main" id="{22D68EA9-416D-442F-B931-46D560DA2841}"/>
              </a:ext>
            </a:extLst>
          </p:cNvPr>
          <p:cNvCxnSpPr>
            <a:cxnSpLocks/>
          </p:cNvCxnSpPr>
          <p:nvPr/>
        </p:nvCxnSpPr>
        <p:spPr>
          <a:xfrm>
            <a:off x="145687" y="2330245"/>
            <a:ext cx="1156146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644C1B9A-8692-4746-8ECC-AF29BD352C3E}"/>
              </a:ext>
            </a:extLst>
          </p:cNvPr>
          <p:cNvCxnSpPr>
            <a:cxnSpLocks/>
          </p:cNvCxnSpPr>
          <p:nvPr/>
        </p:nvCxnSpPr>
        <p:spPr>
          <a:xfrm>
            <a:off x="150607" y="4001725"/>
            <a:ext cx="1156146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0283424B-857D-4AE0-A75E-1A1A03510751}"/>
              </a:ext>
            </a:extLst>
          </p:cNvPr>
          <p:cNvCxnSpPr>
            <a:cxnSpLocks/>
          </p:cNvCxnSpPr>
          <p:nvPr/>
        </p:nvCxnSpPr>
        <p:spPr>
          <a:xfrm>
            <a:off x="199771" y="5068525"/>
            <a:ext cx="11561466"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831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 und Wohlfahrtstheorie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493939"/>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Im Gleichgewicht („Angebot=Nachfrage“) mit den Preisen </a:t>
                </a:r>
                <a14:m>
                  <m:oMath xmlns:m="http://schemas.openxmlformats.org/officeDocument/2006/math">
                    <m:sSubSup>
                      <m:sSubSupPr>
                        <m:ctrlPr>
                          <a:rPr lang="de-DE" sz="2400" i="1" smtClean="0">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up>
                        <m:r>
                          <a:rPr lang="de-DE" sz="2400" b="0" i="1" smtClean="0">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gilt dann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smtClean="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Aus der allgemeinen Optimalitätsbedingung der Nutzenmaximierung</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𝐺𝑅𝑆</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𝑦</m:t>
                            </m:r>
                          </m:sub>
                        </m:sSub>
                      </m:den>
                    </m:f>
                  </m:oMath>
                </a14:m>
                <a:r>
                  <a:rPr lang="de-DE" sz="2400" dirty="0">
                    <a:latin typeface="Times New Roman" panose="02020603050405020304" pitchFamily="18" charset="0"/>
                    <a:cs typeface="Times New Roman" panose="02020603050405020304" pitchFamily="18" charset="0"/>
                  </a:rPr>
                  <a:t>	(Steigung der Indifferenzkurve = Steigung der Budgetgeraden)</a:t>
                </a: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Folgt</a:t>
                </a:r>
              </a:p>
              <a:p>
                <a:pPr algn="ctr"/>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lgn="ctr">
                  <a:buAutoNum type="arabicPeriod"/>
                </a:pPr>
                <a:r>
                  <a:rPr lang="de-DE" sz="2400" b="1" u="sng" dirty="0">
                    <a:latin typeface="Times New Roman" panose="02020603050405020304" pitchFamily="18" charset="0"/>
                    <a:cs typeface="Times New Roman" panose="02020603050405020304" pitchFamily="18" charset="0"/>
                  </a:rPr>
                  <a:t>Hauptsatz der Wohlfahrtstheorie</a:t>
                </a:r>
              </a:p>
              <a:p>
                <a:pPr marL="457200" indent="-457200" algn="ctr">
                  <a:buAutoNum type="arabicPeriod"/>
                </a:pP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Jedes Wettbewerbsgleichgewicht ist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p>
              <a:p>
                <a:pPr algn="ctr"/>
                <a:endParaRPr lang="de-DE" sz="2400" b="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493939"/>
                <a:ext cx="12172951" cy="5456861"/>
              </a:xfrm>
              <a:prstGeom prst="rect">
                <a:avLst/>
              </a:prstGeom>
              <a:blipFill>
                <a:blip r:embed="rId2"/>
                <a:stretch>
                  <a:fillRect l="-802" t="-894" b="-17654"/>
                </a:stretch>
              </a:blipFill>
            </p:spPr>
            <p:txBody>
              <a:bodyPr/>
              <a:lstStyle/>
              <a:p>
                <a:r>
                  <a:rPr lang="de-DE">
                    <a:noFill/>
                  </a:rPr>
                  <a:t> </a:t>
                </a:r>
              </a:p>
            </p:txBody>
          </p:sp>
        </mc:Fallback>
      </mc:AlternateContent>
    </p:spTree>
    <p:extLst>
      <p:ext uri="{BB962C8B-B14F-4D97-AF65-F5344CB8AC3E}">
        <p14:creationId xmlns:p14="http://schemas.microsoft.com/office/powerpoint/2010/main" val="2990526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954263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241762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19420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941634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951348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258734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283241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E4E7159B-62E5-4B9F-80CA-A0BD0C9B8233}"/>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6355708" y="3899212"/>
            <a:ext cx="364762" cy="382358"/>
          </a:xfrm>
          <a:prstGeom prst="rect">
            <a:avLst/>
          </a:prstGeom>
          <a:noFill/>
        </p:spPr>
        <p:txBody>
          <a:bodyPr wrap="square" rtlCol="0">
            <a:spAutoFit/>
          </a:bodyPr>
          <a:lstStyle/>
          <a:p>
            <a:r>
              <a:rPr lang="de-DE" dirty="0"/>
              <a:t>I</a:t>
            </a:r>
            <a:r>
              <a:rPr lang="de-DE" baseline="-25000" dirty="0"/>
              <a:t>A</a:t>
            </a:r>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65EED1DB-344B-4B8A-861E-DABAF01A5C34}"/>
                  </a:ext>
                </a:extLst>
              </p:cNvPr>
              <p:cNvSpPr txBox="1"/>
              <p:nvPr/>
            </p:nvSpPr>
            <p:spPr>
              <a:xfrm>
                <a:off x="3073907" y="2442334"/>
                <a:ext cx="2316412" cy="733727"/>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Steigung </a:t>
                </a:r>
                <a14:m>
                  <m:oMath xmlns:m="http://schemas.openxmlformats.org/officeDocument/2006/math">
                    <m:r>
                      <a:rPr lang="de-DE" sz="2400" b="0" i="0"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oMath>
                </a14:m>
                <a:r>
                  <a:rPr lang="de-DE" sz="2400" dirty="0"/>
                  <a:t> </a:t>
                </a:r>
                <a:endParaRPr lang="de-DE" sz="2400" baseline="-25000" dirty="0"/>
              </a:p>
            </p:txBody>
          </p:sp>
        </mc:Choice>
        <mc:Fallback xmlns="">
          <p:sp>
            <p:nvSpPr>
              <p:cNvPr id="29" name="Textfeld 28">
                <a:extLst>
                  <a:ext uri="{FF2B5EF4-FFF2-40B4-BE49-F238E27FC236}">
                    <a16:creationId xmlns:a16="http://schemas.microsoft.com/office/drawing/2014/main" id="{65EED1DB-344B-4B8A-861E-DABAF01A5C34}"/>
                  </a:ext>
                </a:extLst>
              </p:cNvPr>
              <p:cNvSpPr txBox="1">
                <a:spLocks noRot="1" noChangeAspect="1" noMove="1" noResize="1" noEditPoints="1" noAdjustHandles="1" noChangeArrowheads="1" noChangeShapeType="1" noTextEdit="1"/>
              </p:cNvSpPr>
              <p:nvPr/>
            </p:nvSpPr>
            <p:spPr>
              <a:xfrm>
                <a:off x="3073907" y="2442334"/>
                <a:ext cx="2316412" cy="733727"/>
              </a:xfrm>
              <a:prstGeom prst="rect">
                <a:avLst/>
              </a:prstGeom>
              <a:blipFill>
                <a:blip r:embed="rId2"/>
                <a:stretch>
                  <a:fillRect l="-3947"/>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cxnSp>
        <p:nvCxnSpPr>
          <p:cNvPr id="32" name="Gerader Verbinder 31">
            <a:extLst>
              <a:ext uri="{FF2B5EF4-FFF2-40B4-BE49-F238E27FC236}">
                <a16:creationId xmlns:a16="http://schemas.microsoft.com/office/drawing/2014/main" id="{A2DA1536-4A10-4033-A579-EB1DDB94B9DA}"/>
              </a:ext>
            </a:extLst>
          </p:cNvPr>
          <p:cNvCxnSpPr>
            <a:cxnSpLocks/>
          </p:cNvCxnSpPr>
          <p:nvPr/>
        </p:nvCxnSpPr>
        <p:spPr>
          <a:xfrm>
            <a:off x="442703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35B31082-BE7B-4268-BFD4-CFCDBEB1FC28}"/>
              </a:ext>
            </a:extLst>
          </p:cNvPr>
          <p:cNvSpPr txBox="1"/>
          <p:nvPr/>
        </p:nvSpPr>
        <p:spPr>
          <a:xfrm>
            <a:off x="5631368" y="3178093"/>
            <a:ext cx="279896" cy="1011944"/>
          </a:xfrm>
          <a:prstGeom prst="rect">
            <a:avLst/>
          </a:prstGeom>
          <a:noFill/>
        </p:spPr>
        <p:txBody>
          <a:bodyPr wrap="square" rtlCol="0">
            <a:spAutoFit/>
          </a:bodyPr>
          <a:lstStyle/>
          <a:p>
            <a:r>
              <a:rPr lang="de-DE" sz="6000" dirty="0"/>
              <a:t>.</a:t>
            </a:r>
          </a:p>
        </p:txBody>
      </p:sp>
      <p:sp>
        <p:nvSpPr>
          <p:cNvPr id="37" name="Textfeld 36">
            <a:extLst>
              <a:ext uri="{FF2B5EF4-FFF2-40B4-BE49-F238E27FC236}">
                <a16:creationId xmlns:a16="http://schemas.microsoft.com/office/drawing/2014/main" id="{A198B100-FC6A-4E46-96C8-9451C69CA7D9}"/>
              </a:ext>
            </a:extLst>
          </p:cNvPr>
          <p:cNvSpPr txBox="1"/>
          <p:nvPr/>
        </p:nvSpPr>
        <p:spPr>
          <a:xfrm>
            <a:off x="5951030" y="3534853"/>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Wettbewerbsgleichgewicht</a:t>
            </a:r>
            <a:endParaRPr lang="de-DE" sz="2400" baseline="-25000" dirty="0">
              <a:latin typeface="Times New Roman" panose="02020603050405020304" pitchFamily="18" charset="0"/>
              <a:cs typeface="Times New Roman" panose="02020603050405020304" pitchFamily="18" charset="0"/>
            </a:endParaRPr>
          </a:p>
        </p:txBody>
      </p:sp>
      <p:sp>
        <p:nvSpPr>
          <p:cNvPr id="38" name="Textfeld 37">
            <a:extLst>
              <a:ext uri="{FF2B5EF4-FFF2-40B4-BE49-F238E27FC236}">
                <a16:creationId xmlns:a16="http://schemas.microsoft.com/office/drawing/2014/main" id="{E00FDCD9-5E10-468A-B2EB-46118EF94831}"/>
              </a:ext>
            </a:extLst>
          </p:cNvPr>
          <p:cNvSpPr txBox="1"/>
          <p:nvPr/>
        </p:nvSpPr>
        <p:spPr>
          <a:xfrm>
            <a:off x="5307976" y="3691055"/>
            <a:ext cx="430261" cy="467349"/>
          </a:xfrm>
          <a:prstGeom prst="rect">
            <a:avLst/>
          </a:prstGeom>
          <a:noFill/>
        </p:spPr>
        <p:txBody>
          <a:bodyPr wrap="square" rtlCol="0">
            <a:spAutoFit/>
          </a:bodyPr>
          <a:lstStyle/>
          <a:p>
            <a:r>
              <a:rPr lang="de-DE" sz="2400" dirty="0"/>
              <a:t>M</a:t>
            </a:r>
            <a:endParaRPr lang="de-DE" sz="2400" baseline="-25000" dirty="0"/>
          </a:p>
        </p:txBody>
      </p:sp>
      <p:sp>
        <p:nvSpPr>
          <p:cNvPr id="25" name="Textfeld 24">
            <a:extLst>
              <a:ext uri="{FF2B5EF4-FFF2-40B4-BE49-F238E27FC236}">
                <a16:creationId xmlns:a16="http://schemas.microsoft.com/office/drawing/2014/main" id="{5538ACCE-190D-49E9-931A-CDB154A2DBAF}"/>
              </a:ext>
            </a:extLst>
          </p:cNvPr>
          <p:cNvSpPr txBox="1"/>
          <p:nvPr/>
        </p:nvSpPr>
        <p:spPr>
          <a:xfrm>
            <a:off x="6698171" y="3876902"/>
            <a:ext cx="279896" cy="1011944"/>
          </a:xfrm>
          <a:prstGeom prst="rect">
            <a:avLst/>
          </a:prstGeom>
          <a:noFill/>
        </p:spPr>
        <p:txBody>
          <a:bodyPr wrap="square" rtlCol="0">
            <a:spAutoFit/>
          </a:bodyPr>
          <a:lstStyle/>
          <a:p>
            <a:r>
              <a:rPr lang="de-DE" sz="6000" dirty="0"/>
              <a:t>.</a:t>
            </a:r>
          </a:p>
        </p:txBody>
      </p:sp>
      <p:sp>
        <p:nvSpPr>
          <p:cNvPr id="27" name="Textfeld 26">
            <a:extLst>
              <a:ext uri="{FF2B5EF4-FFF2-40B4-BE49-F238E27FC236}">
                <a16:creationId xmlns:a16="http://schemas.microsoft.com/office/drawing/2014/main" id="{3A941B08-E9E3-4332-9E50-032C5C410820}"/>
              </a:ext>
            </a:extLst>
          </p:cNvPr>
          <p:cNvSpPr txBox="1"/>
          <p:nvPr/>
        </p:nvSpPr>
        <p:spPr>
          <a:xfrm>
            <a:off x="6864752" y="4231994"/>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Anfangsausstattung</a:t>
            </a:r>
            <a:endParaRPr lang="de-DE" sz="24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166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2. Hauptsatz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Achtung</a:t>
            </a:r>
            <a:r>
              <a:rPr lang="de-DE" sz="2400" dirty="0">
                <a:latin typeface="Times New Roman" panose="02020603050405020304" pitchFamily="18" charset="0"/>
                <a:cs typeface="Times New Roman" panose="02020603050405020304" pitchFamily="18" charset="0"/>
              </a:rPr>
              <a:t>: Der Punkt M ist nur </a:t>
            </a:r>
            <a:r>
              <a:rPr lang="de-DE" sz="2400" u="sng" dirty="0">
                <a:latin typeface="Times New Roman" panose="02020603050405020304" pitchFamily="18" charset="0"/>
                <a:cs typeface="Times New Roman" panose="02020603050405020304" pitchFamily="18" charset="0"/>
              </a:rPr>
              <a:t>ein</a:t>
            </a:r>
            <a:r>
              <a:rPr lang="de-DE" sz="2400" dirty="0">
                <a:latin typeface="Times New Roman" panose="02020603050405020304" pitchFamily="18" charset="0"/>
                <a:cs typeface="Times New Roman" panose="02020603050405020304" pitchFamily="18" charset="0"/>
              </a:rPr>
              <a:t> mögliches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-effizientes Wettbewerbsgleichgewicht, welches ausgehend von den Anfangsausstattungen erreicht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ob auch andere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Wettbewerbsgleichgewichte auf der Kontraktkurve erreicht werden können?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lgn="ctr">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Allgemein folgt:</a:t>
            </a:r>
          </a:p>
          <a:p>
            <a:endParaRPr lang="de-DE" sz="2400"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2. Hauptsatz der Wohlfahrtstheorie</a:t>
            </a:r>
          </a:p>
          <a:p>
            <a:pPr algn="ct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-effiziente Allokation kann durch eine bestimmte Wahl der Anfangsausstattungen erreicht werden, unter der Voraussetzung,</a:t>
            </a:r>
          </a:p>
          <a:p>
            <a:pPr algn="ctr"/>
            <a:r>
              <a:rPr lang="de-DE" sz="2400" b="1" dirty="0">
                <a:latin typeface="Times New Roman" panose="02020603050405020304" pitchFamily="18" charset="0"/>
                <a:cs typeface="Times New Roman" panose="02020603050405020304" pitchFamily="18" charset="0"/>
              </a:rPr>
              <a:t>dass alle Konsumenten konvexe Präferenzen haben.</a:t>
            </a:r>
          </a:p>
        </p:txBody>
      </p:sp>
    </p:spTree>
    <p:extLst>
      <p:ext uri="{BB962C8B-B14F-4D97-AF65-F5344CB8AC3E}">
        <p14:creationId xmlns:p14="http://schemas.microsoft.com/office/powerpoint/2010/main" val="3970483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Interpretation der Hauptsätze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Unter vollkommener Konkurrenz wird ein </a:t>
            </a:r>
            <a:r>
              <a:rPr lang="de-DE" sz="2400" dirty="0" err="1">
                <a:latin typeface="Times New Roman" panose="02020603050405020304" pitchFamily="18" charset="0"/>
                <a:cs typeface="Times New Roman" panose="02020603050405020304" pitchFamily="18" charset="0"/>
              </a:rPr>
              <a:t>pareto-effizientes</a:t>
            </a:r>
            <a:r>
              <a:rPr lang="de-DE" sz="2400" dirty="0">
                <a:latin typeface="Times New Roman" panose="02020603050405020304" pitchFamily="18" charset="0"/>
                <a:cs typeface="Times New Roman" panose="02020603050405020304" pitchFamily="18" charset="0"/>
              </a:rPr>
              <a:t> Ergebnis erreicht (1. Hauptsatz).</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muss nur eingreifen, wenn die Annahmen der vollkommenen Konkurrenz verletzt sind, also Marktversagen vorliegt.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Auch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kann die Verteilung der Markteinkommen extrem ungleich sein.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Aus dem 2. Hauptsatz folgt, dass jede beliebige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Allokation durch eine Pauschalsteuer und Subventionen erreicht werden kann.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Aus den beiden Hauptsätzen kann keine Regel abgeleitet werden, welche Allokation angestrebt werden sollte!</a:t>
            </a:r>
          </a:p>
        </p:txBody>
      </p:sp>
    </p:spTree>
    <p:extLst>
      <p:ext uri="{BB962C8B-B14F-4D97-AF65-F5344CB8AC3E}">
        <p14:creationId xmlns:p14="http://schemas.microsoft.com/office/powerpoint/2010/main" val="1355395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Gerechtigkeitstheorien und soziale Wohlfahrt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1386036"/>
            <a:ext cx="12172951" cy="48127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zentrale Frage, die aus den beiden Hauptsätzen der Wohlfahrtstheorie und dem allgemeinen Marktprozess, auch wenn er auf vollkommenen Märkten stattfindet, nicht beantwortet werden kann, ist: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lvl="5"/>
            <a:r>
              <a:rPr lang="de-DE" sz="2400" b="1" dirty="0">
                <a:latin typeface="Times New Roman" panose="02020603050405020304" pitchFamily="18" charset="0"/>
                <a:cs typeface="Times New Roman" panose="02020603050405020304" pitchFamily="18" charset="0"/>
              </a:rPr>
              <a:t>Welche Allokation ist in einer Gesellschaft anzustreben?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Als Konsequenz, stellt sich damit die Frage, welche Verteilung in der Gesellschaft als gerecht bezeichnet werden kann!</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7437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Der wohlwollende (</a:t>
            </a:r>
            <a:r>
              <a:rPr lang="de-DE" sz="2800" dirty="0" err="1">
                <a:latin typeface="Times New Roman" panose="02020603050405020304" pitchFamily="18" charset="0"/>
                <a:cs typeface="Times New Roman" panose="02020603050405020304" pitchFamily="18" charset="0"/>
              </a:rPr>
              <a:t>benevolente</a:t>
            </a:r>
            <a:r>
              <a:rPr lang="de-DE" sz="2800" dirty="0">
                <a:latin typeface="Times New Roman" panose="02020603050405020304" pitchFamily="18" charset="0"/>
                <a:cs typeface="Times New Roman" panose="02020603050405020304" pitchFamily="18" charset="0"/>
              </a:rPr>
              <a:t>) Diktator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14159"/>
            <a:ext cx="12172951" cy="6067387"/>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t>
            </a:r>
            <a:r>
              <a:rPr lang="de-DE" sz="2400" i="1" dirty="0">
                <a:latin typeface="Times New Roman" panose="02020603050405020304" pitchFamily="18" charset="0"/>
                <a:cs typeface="Times New Roman" panose="02020603050405020304" pitchFamily="18" charset="0"/>
              </a:rPr>
              <a:t>Wenn nicht, sprach ich, entweder die Philosophen Könige werden in den Staaten, oder die jetzt so genannten Könige und Gewalthaber wahrhaft und gründlich philosophieren, und also dieses beides zusammenfällt, die Staatsgewalt und die Philosophie, die vielerlei Naturen aber, die jetzt zu jedem von beiden einzeln hinzunahen, durch eine Notwendigkeit ausgeschlossen werden, ehe gibt es keine Erholung von dem Übel für die Staaten,…“</a:t>
            </a:r>
          </a:p>
          <a:p>
            <a:endParaRPr lang="de-DE" sz="2400" dirty="0">
              <a:latin typeface="Times New Roman" panose="02020603050405020304" pitchFamily="18" charset="0"/>
              <a:cs typeface="Times New Roman" panose="02020603050405020304" pitchFamily="18" charset="0"/>
            </a:endParaRPr>
          </a:p>
          <a:p>
            <a:pPr algn="r"/>
            <a:r>
              <a:rPr lang="de-DE" sz="1400" dirty="0">
                <a:latin typeface="Times New Roman" panose="02020603050405020304" pitchFamily="18" charset="0"/>
                <a:cs typeface="Times New Roman" panose="02020603050405020304" pitchFamily="18" charset="0"/>
              </a:rPr>
              <a:t>Platon, Der Staat (</a:t>
            </a:r>
            <a:r>
              <a:rPr lang="de-DE" sz="1400" dirty="0" err="1">
                <a:latin typeface="Times New Roman" panose="02020603050405020304" pitchFamily="18" charset="0"/>
                <a:cs typeface="Times New Roman" panose="02020603050405020304" pitchFamily="18" charset="0"/>
              </a:rPr>
              <a:t>Politea</a:t>
            </a:r>
            <a:r>
              <a:rPr lang="de-DE" sz="1400" dirty="0">
                <a:latin typeface="Times New Roman" panose="02020603050405020304" pitchFamily="18" charset="0"/>
                <a:cs typeface="Times New Roman" panose="02020603050405020304" pitchFamily="18" charset="0"/>
              </a:rPr>
              <a:t>), fünftes Buch (nach einer Übersetzung von F. Schleiermacher)</a:t>
            </a: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 Auswahl der Allokation kann also eine Person oder Gruppe delegiert werden, bei Platon der Philosophenkönig.</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In den Wirtschaftswissenschaften wird in Modellen der </a:t>
            </a:r>
            <a:r>
              <a:rPr lang="de-DE" sz="2400" dirty="0" err="1">
                <a:latin typeface="Times New Roman" panose="02020603050405020304" pitchFamily="18" charset="0"/>
                <a:cs typeface="Times New Roman" panose="02020603050405020304" pitchFamily="18" charset="0"/>
              </a:rPr>
              <a:t>benevolente</a:t>
            </a:r>
            <a:r>
              <a:rPr lang="de-DE" sz="2400" dirty="0">
                <a:latin typeface="Times New Roman" panose="02020603050405020304" pitchFamily="18" charset="0"/>
                <a:cs typeface="Times New Roman" panose="02020603050405020304" pitchFamily="18" charset="0"/>
              </a:rPr>
              <a:t> Diktator häufig als Benchmark für die First-Best-Lösung verwendet. </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Im Zuge der Menschheitsentwicklung hat sich aber in der westlichen Welt die Demokratie als die vorherrschende Staatsform durchgesetzt und damit soll im Prinzip die Auswahl der Allokation im Allgemeinen auf Freiwilligkeit beruhen.</a:t>
            </a:r>
          </a:p>
        </p:txBody>
      </p:sp>
    </p:spTree>
    <p:extLst>
      <p:ext uri="{BB962C8B-B14F-4D97-AF65-F5344CB8AC3E}">
        <p14:creationId xmlns:p14="http://schemas.microsoft.com/office/powerpoint/2010/main" val="2758382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Naturzustand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460994"/>
            <a:ext cx="12172951" cy="6067387"/>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Thomas Hobbes (1588 – 1679)</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wird als Kampf aller gegen alle bezeichnet und es ist daher von den Menschen gewünscht den Naturzustand zu verlassen: </a:t>
            </a:r>
            <a:r>
              <a:rPr lang="de-DE" sz="1900" i="1" dirty="0">
                <a:latin typeface="Times New Roman" panose="02020603050405020304" pitchFamily="18" charset="0"/>
                <a:cs typeface="Times New Roman" panose="02020603050405020304" pitchFamily="18" charset="0"/>
              </a:rPr>
              <a:t>Homo homini </a:t>
            </a:r>
            <a:r>
              <a:rPr lang="de-DE" sz="1900" i="1" dirty="0" err="1">
                <a:latin typeface="Times New Roman" panose="02020603050405020304" pitchFamily="18" charset="0"/>
                <a:cs typeface="Times New Roman" panose="02020603050405020304" pitchFamily="18" charset="0"/>
              </a:rPr>
              <a:t>lupus</a:t>
            </a:r>
            <a:r>
              <a:rPr lang="de-DE" sz="1900" i="1" dirty="0">
                <a:latin typeface="Times New Roman" panose="02020603050405020304" pitchFamily="18" charset="0"/>
                <a:cs typeface="Times New Roman" panose="02020603050405020304" pitchFamily="18" charset="0"/>
              </a:rPr>
              <a:t> </a:t>
            </a:r>
            <a:r>
              <a:rPr lang="de-DE" sz="1900" i="1" dirty="0" err="1" smtClean="0">
                <a:latin typeface="Times New Roman" panose="02020603050405020304" pitchFamily="18" charset="0"/>
                <a:cs typeface="Times New Roman" panose="02020603050405020304" pitchFamily="18" charset="0"/>
              </a:rPr>
              <a:t>est</a:t>
            </a:r>
            <a:r>
              <a:rPr lang="de-DE" sz="1900" i="1" dirty="0" smtClean="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Leviathan, 1651) </a:t>
            </a:r>
            <a:r>
              <a:rPr lang="de-DE" sz="1500" dirty="0">
                <a:latin typeface="Times New Roman" panose="02020603050405020304" pitchFamily="18" charset="0"/>
                <a:cs typeface="Times New Roman" panose="02020603050405020304" pitchFamily="18" charset="0"/>
              </a:rPr>
              <a:t>vgl. Equilibrium in </a:t>
            </a:r>
            <a:r>
              <a:rPr lang="de-DE" sz="1500" dirty="0" err="1">
                <a:latin typeface="Times New Roman" panose="02020603050405020304" pitchFamily="18" charset="0"/>
                <a:cs typeface="Times New Roman" panose="02020603050405020304" pitchFamily="18" charset="0"/>
              </a:rPr>
              <a:t>the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Jungle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Piccione</a:t>
            </a:r>
            <a:r>
              <a:rPr lang="de-DE" sz="1500" dirty="0">
                <a:latin typeface="Times New Roman" panose="02020603050405020304" pitchFamily="18" charset="0"/>
                <a:cs typeface="Times New Roman" panose="02020603050405020304" pitchFamily="18" charset="0"/>
              </a:rPr>
              <a:t>, M. and Rubinstein, A. (2007), </a:t>
            </a:r>
            <a:r>
              <a:rPr lang="en-US" sz="1500" dirty="0">
                <a:latin typeface="Times New Roman" panose="02020603050405020304" pitchFamily="18" charset="0"/>
                <a:cs typeface="Times New Roman" panose="02020603050405020304" pitchFamily="18" charset="0"/>
              </a:rPr>
              <a:t>The Economic Journal, 117 (July), 883–896. </a:t>
            </a:r>
            <a:endParaRPr lang="de-DE" sz="15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John Locke (1632 – 1704)</a:t>
            </a:r>
            <a:r>
              <a:rPr lang="fr-FR" sz="1900" dirty="0">
                <a:latin typeface="Times New Roman" panose="02020603050405020304" pitchFamily="18" charset="0"/>
                <a:cs typeface="Times New Roman" panose="02020603050405020304" pitchFamily="18" charset="0"/>
              </a:rPr>
              <a:t> </a:t>
            </a:r>
          </a:p>
          <a:p>
            <a:pPr marL="800100" lvl="1" indent="-342900">
              <a:buFont typeface="Wingdings" panose="05000000000000000000" pitchFamily="2" charset="2"/>
              <a:buChar char="§"/>
            </a:pPr>
            <a:r>
              <a:rPr lang="fr-FR" sz="1900" dirty="0">
                <a:latin typeface="Times New Roman" panose="02020603050405020304" pitchFamily="18" charset="0"/>
                <a:cs typeface="Times New Roman" panose="02020603050405020304" pitchFamily="18" charset="0"/>
              </a:rPr>
              <a:t>Der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ist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zwar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kein</a:t>
            </a:r>
            <a:r>
              <a:rPr lang="fr-FR" sz="1900" dirty="0">
                <a:latin typeface="Times New Roman" panose="02020603050405020304" pitchFamily="18" charset="0"/>
                <a:cs typeface="Times New Roman" panose="02020603050405020304" pitchFamily="18" charset="0"/>
              </a:rPr>
              <a:t> Kampf, aber er </a:t>
            </a:r>
            <a:r>
              <a:rPr lang="fr-FR" sz="1900" dirty="0" err="1">
                <a:latin typeface="Times New Roman" panose="02020603050405020304" pitchFamily="18" charset="0"/>
                <a:cs typeface="Times New Roman" panose="02020603050405020304" pitchFamily="18" charset="0"/>
              </a:rPr>
              <a:t>zeichnet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vollkommener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Freiheit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aus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weswegen</a:t>
            </a:r>
            <a:r>
              <a:rPr lang="fr-FR" sz="1900" dirty="0">
                <a:latin typeface="Times New Roman" panose="02020603050405020304" pitchFamily="18" charset="0"/>
                <a:cs typeface="Times New Roman" panose="02020603050405020304" pitchFamily="18" charset="0"/>
              </a:rPr>
              <a:t> es </a:t>
            </a:r>
            <a:r>
              <a:rPr lang="fr-FR" sz="1900" dirty="0" err="1">
                <a:latin typeface="Times New Roman" panose="02020603050405020304" pitchFamily="18" charset="0"/>
                <a:cs typeface="Times New Roman" panose="02020603050405020304" pitchFamily="18" charset="0"/>
              </a:rPr>
              <a:t>keinen</a:t>
            </a:r>
            <a:r>
              <a:rPr lang="fr-FR" sz="1900" dirty="0">
                <a:latin typeface="Times New Roman" panose="02020603050405020304" pitchFamily="18" charset="0"/>
                <a:cs typeface="Times New Roman" panose="02020603050405020304" pitchFamily="18" charset="0"/>
              </a:rPr>
              <a:t> Schutz des </a:t>
            </a:r>
            <a:r>
              <a:rPr lang="fr-FR" sz="1900" dirty="0" err="1">
                <a:latin typeface="Times New Roman" panose="02020603050405020304" pitchFamily="18" charset="0"/>
                <a:cs typeface="Times New Roman" panose="02020603050405020304" pitchFamily="18" charset="0"/>
              </a:rPr>
              <a:t>Eigentums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geben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kann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und</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Menschen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daher</a:t>
            </a:r>
            <a:r>
              <a:rPr lang="fr-FR" sz="1900" dirty="0">
                <a:latin typeface="Times New Roman" panose="02020603050405020304" pitchFamily="18" charset="0"/>
                <a:cs typeface="Times New Roman" panose="02020603050405020304" pitchFamily="18" charset="0"/>
              </a:rPr>
              <a:t> den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verlassen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weil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sie</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Besitz</a:t>
            </a:r>
            <a:r>
              <a:rPr lang="fr-FR" sz="1900" dirty="0">
                <a:latin typeface="Times New Roman" panose="02020603050405020304" pitchFamily="18" charset="0"/>
                <a:cs typeface="Times New Roman" panose="02020603050405020304" pitchFamily="18" charset="0"/>
              </a:rPr>
              <a:t> </a:t>
            </a:r>
            <a:r>
              <a:rPr lang="fr-FR" sz="1900" dirty="0" err="1" smtClean="0">
                <a:latin typeface="Times New Roman" panose="02020603050405020304" pitchFamily="18" charset="0"/>
                <a:cs typeface="Times New Roman" panose="02020603050405020304" pitchFamily="18" charset="0"/>
              </a:rPr>
              <a:t>streben</a:t>
            </a:r>
            <a:r>
              <a:rPr lang="fr-FR"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(Two Treatises of Government, 1690)</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Jean Jaques Rousseau (1712 – 1778)</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ist eine Art Paradies, in dem der Mensch aufgrund von drei Grundeigenschaften ursprünglich lebt:</a:t>
            </a:r>
          </a:p>
          <a:p>
            <a:pPr marL="1257300" lvl="2" indent="-342900">
              <a:buFont typeface="Symbol" panose="05050102010706020507" pitchFamily="18" charset="2"/>
              <a:buChar char="-"/>
            </a:pPr>
            <a:r>
              <a:rPr lang="de-DE" sz="1900" dirty="0">
                <a:latin typeface="Times New Roman" panose="02020603050405020304" pitchFamily="18" charset="0"/>
                <a:cs typeface="Times New Roman" panose="02020603050405020304" pitchFamily="18" charset="0"/>
              </a:rPr>
              <a:t>Selbstliebe (</a:t>
            </a:r>
            <a:r>
              <a:rPr lang="de-DE" sz="1900" dirty="0" err="1">
                <a:latin typeface="Times New Roman" panose="02020603050405020304" pitchFamily="18" charset="0"/>
                <a:cs typeface="Times New Roman" panose="02020603050405020304" pitchFamily="18" charset="0"/>
              </a:rPr>
              <a:t>amour</a:t>
            </a:r>
            <a:r>
              <a:rPr lang="de-DE" sz="1900" dirty="0">
                <a:latin typeface="Times New Roman" panose="02020603050405020304" pitchFamily="18" charset="0"/>
                <a:cs typeface="Times New Roman" panose="02020603050405020304" pitchFamily="18" charset="0"/>
              </a:rPr>
              <a:t> de </a:t>
            </a:r>
            <a:r>
              <a:rPr lang="de-DE" sz="1900" dirty="0" err="1">
                <a:latin typeface="Times New Roman" panose="02020603050405020304" pitchFamily="18" charset="0"/>
                <a:cs typeface="Times New Roman" panose="02020603050405020304" pitchFamily="18" charset="0"/>
              </a:rPr>
              <a:t>soi</a:t>
            </a:r>
            <a:r>
              <a:rPr lang="de-DE" sz="1900" dirty="0">
                <a:latin typeface="Times New Roman" panose="02020603050405020304" pitchFamily="18" charset="0"/>
                <a:cs typeface="Times New Roman" panose="02020603050405020304" pitchFamily="18" charset="0"/>
              </a:rPr>
              <a:t>): Zum Überleben bezieht der Mensch sich nur auf sich selbst </a:t>
            </a:r>
          </a:p>
          <a:p>
            <a:pPr marL="1257300" lvl="2" indent="-342900">
              <a:buFont typeface="Symbol" panose="05050102010706020507" pitchFamily="18" charset="2"/>
              <a:buChar char="-"/>
            </a:pPr>
            <a:r>
              <a:rPr lang="de-DE" sz="1900" dirty="0">
                <a:latin typeface="Times New Roman" panose="02020603050405020304" pitchFamily="18" charset="0"/>
                <a:cs typeface="Times New Roman" panose="02020603050405020304" pitchFamily="18" charset="0"/>
              </a:rPr>
              <a:t>Mitleid (</a:t>
            </a:r>
            <a:r>
              <a:rPr lang="de-DE" sz="1900" dirty="0" err="1">
                <a:latin typeface="Times New Roman" panose="02020603050405020304" pitchFamily="18" charset="0"/>
                <a:cs typeface="Times New Roman" panose="02020603050405020304" pitchFamily="18" charset="0"/>
              </a:rPr>
              <a:t>pitié</a:t>
            </a:r>
            <a:r>
              <a:rPr lang="de-DE" sz="1900" dirty="0">
                <a:latin typeface="Times New Roman" panose="02020603050405020304" pitchFamily="18" charset="0"/>
                <a:cs typeface="Times New Roman" panose="02020603050405020304" pitchFamily="18" charset="0"/>
              </a:rPr>
              <a:t>): Das Individuum kann ein anderes Individuum nicht leiden sehen</a:t>
            </a:r>
          </a:p>
          <a:p>
            <a:pPr marL="1257300" lvl="2" indent="-342900">
              <a:buFont typeface="Symbol" panose="05050102010706020507" pitchFamily="18" charset="2"/>
              <a:buChar char="-"/>
            </a:pPr>
            <a:r>
              <a:rPr lang="de-DE" sz="1900" dirty="0">
                <a:latin typeface="Times New Roman" panose="02020603050405020304" pitchFamily="18" charset="0"/>
                <a:cs typeface="Times New Roman" panose="02020603050405020304" pitchFamily="18" charset="0"/>
              </a:rPr>
              <a:t>Perfektibilität (</a:t>
            </a:r>
            <a:r>
              <a:rPr lang="de-DE" sz="1900" dirty="0" err="1">
                <a:latin typeface="Times New Roman" panose="02020603050405020304" pitchFamily="18" charset="0"/>
                <a:cs typeface="Times New Roman" panose="02020603050405020304" pitchFamily="18" charset="0"/>
              </a:rPr>
              <a:t>perfectibilité</a:t>
            </a:r>
            <a:r>
              <a:rPr lang="de-DE" sz="1900" dirty="0">
                <a:latin typeface="Times New Roman" panose="02020603050405020304" pitchFamily="18" charset="0"/>
                <a:cs typeface="Times New Roman" panose="02020603050405020304" pitchFamily="18" charset="0"/>
              </a:rPr>
              <a:t>): Das Individuum kann sich selbst </a:t>
            </a:r>
            <a:r>
              <a:rPr lang="de-DE" sz="1900" dirty="0" smtClean="0">
                <a:latin typeface="Times New Roman" panose="02020603050405020304" pitchFamily="18" charset="0"/>
                <a:cs typeface="Times New Roman" panose="02020603050405020304" pitchFamily="18" charset="0"/>
              </a:rPr>
              <a:t>vervollkommnen                        </a:t>
            </a:r>
            <a:endParaRPr lang="de-DE" sz="1900" dirty="0">
              <a:latin typeface="Times New Roman" panose="02020603050405020304" pitchFamily="18" charset="0"/>
              <a:cs typeface="Times New Roman" panose="02020603050405020304" pitchFamily="18" charset="0"/>
            </a:endParaRPr>
          </a:p>
          <a:p>
            <a:pPr lvl="2"/>
            <a:r>
              <a:rPr lang="fr-FR" sz="1900" dirty="0" err="1">
                <a:latin typeface="Times New Roman" panose="02020603050405020304" pitchFamily="18" charset="0"/>
                <a:cs typeface="Times New Roman" panose="02020603050405020304" pitchFamily="18" charset="0"/>
              </a:rPr>
              <a:t>Erst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durch</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Selbsterkenntnis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verlässt</a:t>
            </a:r>
            <a:r>
              <a:rPr lang="fr-FR" sz="1900" dirty="0">
                <a:latin typeface="Times New Roman" panose="02020603050405020304" pitchFamily="18" charset="0"/>
                <a:cs typeface="Times New Roman" panose="02020603050405020304" pitchFamily="18" charset="0"/>
              </a:rPr>
              <a:t> er </a:t>
            </a:r>
            <a:r>
              <a:rPr lang="fr-FR" sz="1900" dirty="0" err="1">
                <a:latin typeface="Times New Roman" panose="02020603050405020304" pitchFamily="18" charset="0"/>
                <a:cs typeface="Times New Roman" panose="02020603050405020304" pitchFamily="18" charset="0"/>
              </a:rPr>
              <a:t>diesen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Streben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Eigentum</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wird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dabei</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allerdings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Übel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betrachtet</a:t>
            </a:r>
            <a:r>
              <a:rPr lang="fr-FR" sz="1900" dirty="0" smtClean="0">
                <a:latin typeface="Times New Roman" panose="02020603050405020304" pitchFamily="18" charset="0"/>
                <a:cs typeface="Times New Roman" panose="02020603050405020304" pitchFamily="18" charset="0"/>
              </a:rPr>
              <a:t>.                                                                                                                                                                          (</a:t>
            </a:r>
            <a:r>
              <a:rPr lang="fr-FR" sz="1900" dirty="0">
                <a:latin typeface="Times New Roman" panose="02020603050405020304" pitchFamily="18" charset="0"/>
                <a:cs typeface="Times New Roman" panose="02020603050405020304" pitchFamily="18" charset="0"/>
              </a:rPr>
              <a:t>Discours sur l’origine et les fondements de l’inégalité parmi les hommes, 1755)</a:t>
            </a:r>
            <a:endParaRPr lang="de-DE" sz="2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879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Vertragstheorie/Kontraktualismus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00326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Ausgehend vom Naturzustand entwickelt sich ein Gesellschaftsvertrag</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Naturzustand befinden sich alle Individuen in der gleichen Situation bzgl. gewisser gerechtigkeitsrelevanter Variablen, welche im Allgemeinen durch den Schleier des Nichtwissens erzeugt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Die </a:t>
            </a:r>
            <a:r>
              <a:rPr lang="de-DE" sz="2400" dirty="0">
                <a:latin typeface="Times New Roman" panose="02020603050405020304" pitchFamily="18" charset="0"/>
                <a:cs typeface="Times New Roman" panose="02020603050405020304" pitchFamily="18" charset="0"/>
              </a:rPr>
              <a:t>Individuen verfügen </a:t>
            </a:r>
            <a:r>
              <a:rPr lang="de-DE" sz="2400">
                <a:latin typeface="Times New Roman" panose="02020603050405020304" pitchFamily="18" charset="0"/>
                <a:cs typeface="Times New Roman" panose="02020603050405020304" pitchFamily="18" charset="0"/>
              </a:rPr>
              <a:t>über bestimmte </a:t>
            </a:r>
            <a:r>
              <a:rPr lang="de-DE" sz="2400" dirty="0">
                <a:latin typeface="Times New Roman" panose="02020603050405020304" pitchFamily="18" charset="0"/>
                <a:cs typeface="Times New Roman" panose="02020603050405020304" pitchFamily="18" charset="0"/>
              </a:rPr>
              <a:t>Interessen in diesem Urzustand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Als gerecht erachtete Institutionen werden aufgrund rationalen Verhaltens einstimmig ausgehend vom Urzustand beschlossen.</a:t>
            </a: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954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Gleichverteilung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6"/>
            <a:ext cx="12172951" cy="6078017"/>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Gerechtigkeit einer Institution ist eine Frage der Begründbarkeit.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Dies impliziert Rationalität in der Entscheidung.</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Welche Ressourcenaufteilung soll für einen Kuchen der Größe 4 gewählt werden</a:t>
            </a:r>
            <a:r>
              <a:rPr lang="de-DE" sz="2400" dirty="0" smtClean="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					(3,1);(2,2);(1,3)</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 prinzipiell nicht begründet werden kann, warum (3,1) (1,3) vorzuziehen ist, kann eine Entscheidung für eine der beiden Aufteilungen nicht rational sein und es </a:t>
            </a:r>
            <a:r>
              <a:rPr lang="de-DE" sz="2400" dirty="0" smtClean="0">
                <a:latin typeface="Times New Roman" panose="02020603050405020304" pitchFamily="18" charset="0"/>
                <a:cs typeface="Times New Roman" panose="02020603050405020304" pitchFamily="18" charset="0"/>
              </a:rPr>
              <a:t>verbleibt </a:t>
            </a:r>
            <a:r>
              <a:rPr lang="de-DE" sz="2400" dirty="0">
                <a:latin typeface="Times New Roman" panose="02020603050405020304" pitchFamily="18" charset="0"/>
                <a:cs typeface="Times New Roman" panose="02020603050405020304" pitchFamily="18" charset="0"/>
              </a:rPr>
              <a:t>die Gleichverteilung (2,2), die dieses Problem aufgrund der Symmetrie nicht hat.</a:t>
            </a:r>
          </a:p>
          <a:p>
            <a:pPr marL="342900" indent="-342900">
              <a:buFont typeface="Wingdings" panose="05000000000000000000" pitchFamily="2" charset="2"/>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400" dirty="0" smtClean="0">
                <a:latin typeface="Times New Roman" panose="02020603050405020304" pitchFamily="18" charset="0"/>
                <a:cs typeface="Times New Roman" panose="02020603050405020304" pitchFamily="18" charset="0"/>
              </a:rPr>
              <a:t>Vgl.		– der </a:t>
            </a:r>
            <a:r>
              <a:rPr lang="de-DE" sz="2400" dirty="0">
                <a:latin typeface="Times New Roman" panose="02020603050405020304" pitchFamily="18" charset="0"/>
                <a:cs typeface="Times New Roman" panose="02020603050405020304" pitchFamily="18" charset="0"/>
              </a:rPr>
              <a:t>gerechte Mechanismus zur Zweiteilung eines </a:t>
            </a:r>
            <a:r>
              <a:rPr lang="de-DE" sz="2400" dirty="0" smtClean="0">
                <a:latin typeface="Times New Roman" panose="02020603050405020304" pitchFamily="18" charset="0"/>
                <a:cs typeface="Times New Roman" panose="02020603050405020304" pitchFamily="18" charset="0"/>
              </a:rPr>
              <a:t>Butterbrots</a:t>
            </a:r>
          </a:p>
          <a:p>
            <a:r>
              <a:rPr lang="de-DE" sz="2400" dirty="0">
                <a:latin typeface="Times New Roman" panose="02020603050405020304" pitchFamily="18" charset="0"/>
                <a:cs typeface="Times New Roman" panose="02020603050405020304" pitchFamily="18" charset="0"/>
              </a:rPr>
              <a:t>	</a:t>
            </a:r>
            <a:r>
              <a:rPr lang="de-DE" sz="2400" dirty="0" smtClean="0">
                <a:latin typeface="Times New Roman" panose="02020603050405020304" pitchFamily="18" charset="0"/>
                <a:cs typeface="Times New Roman" panose="02020603050405020304" pitchFamily="18" charset="0"/>
              </a:rPr>
              <a:t>	– </a:t>
            </a:r>
            <a:r>
              <a:rPr lang="de-DE" sz="2400" dirty="0">
                <a:latin typeface="Times New Roman" panose="02020603050405020304" pitchFamily="18" charset="0"/>
                <a:cs typeface="Times New Roman" panose="02020603050405020304" pitchFamily="18" charset="0"/>
              </a:rPr>
              <a:t>Parabel aus 1001 </a:t>
            </a:r>
            <a:r>
              <a:rPr lang="de-DE" sz="2400" dirty="0" smtClean="0">
                <a:latin typeface="Times New Roman" panose="02020603050405020304" pitchFamily="18" charset="0"/>
                <a:cs typeface="Times New Roman" panose="02020603050405020304" pitchFamily="18" charset="0"/>
              </a:rPr>
              <a:t>Nacht: Zwei Prinzen müssen das Problem lösen, dass derjenige 		   die Prinzessin heiraten darf, dessen Pferd bei einem Wettreiten der beiden als 			   letztes durchs Ziel geht</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911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Robert Nozicks Anspruchstheorie</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Eine Verteilung ist dann gerecht, wenn jeder auf die Güter, die er besitzt einen Anspruch hat. Ansprüche können gemäß folgernder drei Prinzipien definiert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de-DE" sz="2400" dirty="0">
                <a:latin typeface="Times New Roman" panose="02020603050405020304" pitchFamily="18" charset="0"/>
                <a:cs typeface="Times New Roman" panose="02020603050405020304" pitchFamily="18" charset="0"/>
              </a:rPr>
              <a:t>Gerechte Aneignung herrenloser Güter</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2"/>
            </a:pPr>
            <a:r>
              <a:rPr lang="de-DE" sz="2400" dirty="0">
                <a:latin typeface="Times New Roman" panose="02020603050405020304" pitchFamily="18" charset="0"/>
                <a:cs typeface="Times New Roman" panose="02020603050405020304" pitchFamily="18" charset="0"/>
              </a:rPr>
              <a:t>Freiwillige Übertragung</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3"/>
            </a:pPr>
            <a:r>
              <a:rPr lang="de-DE" sz="2400" dirty="0">
                <a:latin typeface="Times New Roman" panose="02020603050405020304" pitchFamily="18" charset="0"/>
                <a:cs typeface="Times New Roman" panose="02020603050405020304" pitchFamily="18" charset="0"/>
              </a:rPr>
              <a:t>Wiedergutmachung aufgrund früherer Verstöße gegen 1./2.</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Jede Umverteilung verstößt damit gegen eine solche institutionelle Ordnung, während der pure Marktprozess mit dieser Institution kompatibel ist.</a:t>
            </a:r>
          </a:p>
          <a:p>
            <a:endParaRPr lang="de-DE" sz="24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Nozick, R. (1974), Anarchy, State and Utopia</a:t>
            </a:r>
          </a:p>
        </p:txBody>
      </p:sp>
    </p:spTree>
    <p:extLst>
      <p:ext uri="{BB962C8B-B14F-4D97-AF65-F5344CB8AC3E}">
        <p14:creationId xmlns:p14="http://schemas.microsoft.com/office/powerpoint/2010/main" val="2410933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Wohlstandsentwicklung EU</a:t>
            </a:r>
          </a:p>
        </p:txBody>
      </p:sp>
      <p:pic>
        <p:nvPicPr>
          <p:cNvPr id="3" name="Grafik 2">
            <a:extLst>
              <a:ext uri="{FF2B5EF4-FFF2-40B4-BE49-F238E27FC236}">
                <a16:creationId xmlns:a16="http://schemas.microsoft.com/office/drawing/2014/main" id="{B519301E-B00C-468D-85FB-F8681EF3548D}"/>
              </a:ext>
            </a:extLst>
          </p:cNvPr>
          <p:cNvPicPr>
            <a:picLocks noChangeAspect="1"/>
          </p:cNvPicPr>
          <p:nvPr/>
        </p:nvPicPr>
        <p:blipFill>
          <a:blip r:embed="rId2"/>
          <a:stretch>
            <a:fillRect/>
          </a:stretch>
        </p:blipFill>
        <p:spPr>
          <a:xfrm>
            <a:off x="668593" y="493458"/>
            <a:ext cx="10854813" cy="6060050"/>
          </a:xfrm>
          <a:prstGeom prst="rect">
            <a:avLst/>
          </a:prstGeom>
        </p:spPr>
      </p:pic>
      <p:sp>
        <p:nvSpPr>
          <p:cNvPr id="4" name="Textfeld 3">
            <a:extLst>
              <a:ext uri="{FF2B5EF4-FFF2-40B4-BE49-F238E27FC236}">
                <a16:creationId xmlns:a16="http://schemas.microsoft.com/office/drawing/2014/main" id="{6ADA2F96-B291-4BCC-81F5-BFD5CD3547B9}"/>
              </a:ext>
            </a:extLst>
          </p:cNvPr>
          <p:cNvSpPr txBox="1"/>
          <p:nvPr/>
        </p:nvSpPr>
        <p:spPr>
          <a:xfrm>
            <a:off x="58996" y="6494516"/>
            <a:ext cx="3847079" cy="369332"/>
          </a:xfrm>
          <a:prstGeom prst="rect">
            <a:avLst/>
          </a:prstGeom>
          <a:noFill/>
        </p:spPr>
        <p:txBody>
          <a:bodyPr wrap="none" rtlCol="0">
            <a:spAutoFit/>
          </a:bodyPr>
          <a:lstStyle/>
          <a:p>
            <a:r>
              <a:rPr lang="de-DE" dirty="0"/>
              <a:t>Quelle: Eurostat, eigene Berechnungen</a:t>
            </a:r>
          </a:p>
        </p:txBody>
      </p:sp>
    </p:spTree>
    <p:extLst>
      <p:ext uri="{BB962C8B-B14F-4D97-AF65-F5344CB8AC3E}">
        <p14:creationId xmlns:p14="http://schemas.microsoft.com/office/powerpoint/2010/main" val="330724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Hayeks Liberalismus</a:t>
            </a:r>
            <a:endParaRPr lang="de-DE" sz="2800" baseline="300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52450"/>
            <a:ext cx="12172951" cy="5897264"/>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Negativdefinition von Freiheit: Freiheit ist die Abwesenheit von staatlichem Zwang. </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wird aber nicht die Verneinung des Staates und seiner Aufgaben geschlussfolgert.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Vielmehr wird angenommen, dass das Wissen des einzelnen Individuums unzureichend ist (Schleier der Unwissenheit).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Da nur das Individuum über seine Präferenzen und Ziele Bescheid weiß, sollte der Staat möglichst große Spielräume lassen, um diese zu verwirklichen.</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Die Individuen und damit der Staat befindet sich in einer kulturellen Evolution. Damit ist das Wissen in den Institutionen, Bräuchen, Moral oder Normen gespeichert, welches das Wissen des einzelnen übersteigt und für das Individuum nicht überschaubar ist.</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Zukünftige Entscheidungen und Implikation sind unüberschaubar und damit ist der institutionelle Aufbau nicht planbar und sollte das Prinzip von Versuch und Irrtum, welches letztlich den Fortschritt garantiert nicht behindern.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511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Wohlfahrtsordung</a:t>
            </a:r>
            <a:r>
              <a:rPr lang="de-DE" sz="2800" dirty="0">
                <a:latin typeface="Times New Roman" panose="02020603050405020304" pitchFamily="18" charset="0"/>
                <a:cs typeface="Times New Roman" panose="02020603050405020304" pitchFamily="18" charset="0"/>
              </a:rPr>
              <a:t> und Wohlfahrtsfunktion</a:t>
            </a:r>
            <a:r>
              <a:rPr lang="de-DE" sz="2800" baseline="30000" dirty="0">
                <a:latin typeface="Times New Roman" panose="02020603050405020304" pitchFamily="18" charset="0"/>
                <a:cs typeface="Times New Roman" panose="02020603050405020304" pitchFamily="18" charset="0"/>
              </a:rPr>
              <a:t>1</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395306"/>
                <a:ext cx="12172951" cy="606738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Wohlfahrtsordnung (vgl. Präferenzen und Nutzenfunktion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𝑟</m:t>
                        </m:r>
                      </m:sub>
                    </m:sSub>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𝑟</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aus der Mikroökonomie): Der Menge der zulässigen Allokation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𝑋</m:t>
                    </m:r>
                    <m:r>
                      <a:rPr lang="de-DE" sz="2400" b="0" i="1" smtClean="0">
                        <a:latin typeface="Cambria Math" panose="02040503050406030204" pitchFamily="18" charset="0"/>
                        <a:cs typeface="Times New Roman" panose="02020603050405020304" pitchFamily="18" charset="0"/>
                      </a:rPr>
                      <m:t>=</m:t>
                    </m:r>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1</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2</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𝑛</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wird eine vollständige und </a:t>
                </a:r>
                <a:r>
                  <a:rPr lang="de-DE" sz="2400" dirty="0" err="1">
                    <a:latin typeface="Times New Roman" panose="02020603050405020304" pitchFamily="18" charset="0"/>
                    <a:cs typeface="Times New Roman" panose="02020603050405020304" pitchFamily="18" charset="0"/>
                  </a:rPr>
                  <a:t>transititve</a:t>
                </a:r>
                <a:r>
                  <a:rPr lang="de-DE" sz="2400" dirty="0">
                    <a:latin typeface="Times New Roman" panose="02020603050405020304" pitchFamily="18" charset="0"/>
                    <a:cs typeface="Times New Roman" panose="02020603050405020304" pitchFamily="18" charset="0"/>
                  </a:rPr>
                  <a:t> Relation „</a:t>
                </a:r>
                <a:r>
                  <a:rPr lang="de-DE" sz="2400" dirty="0">
                    <a:latin typeface="Cambria Math" panose="02040503050406030204" pitchFamily="18" charset="0"/>
                    <a:ea typeface="Cambria Math" panose="02040503050406030204" pitchFamily="18" charset="0"/>
                    <a:cs typeface="Times New Roman" panose="02020603050405020304" pitchFamily="18" charset="0"/>
                  </a:rPr>
                  <a:t>≽“ zu geordnet:</a:t>
                </a:r>
              </a:p>
              <a:p>
                <a:endParaRPr lang="de-DE" sz="2400" dirty="0">
                  <a:latin typeface="Cambria Math" panose="02040503050406030204" pitchFamily="18" charset="0"/>
                  <a:ea typeface="Cambria Math" panose="02040503050406030204" pitchFamily="18" charset="0"/>
                  <a:cs typeface="Times New Roman" panose="02020603050405020304" pitchFamily="18" charset="0"/>
                </a:endParaRPr>
              </a:p>
              <a:p>
                <a:pPr marL="914400" lvl="1" indent="-457200">
                  <a:buAutoNum type="arabicPeriod"/>
                </a:pPr>
                <a:r>
                  <a:rPr lang="de-DE" sz="2400" dirty="0">
                    <a:latin typeface="Cambria Math" panose="02040503050406030204" pitchFamily="18" charset="0"/>
                    <a:ea typeface="Cambria Math" panose="02040503050406030204" pitchFamily="18" charset="0"/>
                    <a:cs typeface="Times New Roman" panose="02020603050405020304" pitchFamily="18" charset="0"/>
                  </a:rPr>
                  <a:t>Vollständigkeit: Für alle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𝑖</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𝑗</m:t>
                        </m:r>
                      </m:sub>
                    </m:sSub>
                  </m:oMath>
                </a14:m>
                <a:r>
                  <a:rPr lang="de-DE" sz="2400" dirty="0">
                    <a:latin typeface="Times New Roman" panose="02020603050405020304" pitchFamily="18" charset="0"/>
                    <a:cs typeface="Times New Roman" panose="02020603050405020304" pitchFamily="18" charset="0"/>
                  </a:rPr>
                  <a:t> gilt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𝑗</m:t>
                        </m:r>
                      </m:sub>
                    </m:sSub>
                  </m:oMath>
                </a14:m>
                <a:r>
                  <a:rPr lang="de-DE" sz="2400" dirty="0">
                    <a:latin typeface="Times New Roman" panose="02020603050405020304" pitchFamily="18" charset="0"/>
                    <a:cs typeface="Times New Roman" panose="02020603050405020304" pitchFamily="18" charset="0"/>
                  </a:rPr>
                  <a:t> oder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𝑗</m:t>
                        </m:r>
                      </m:sub>
                    </m:sSub>
                    <m:r>
                      <m:rPr>
                        <m:nor/>
                      </m:rPr>
                      <a:rPr lang="de-DE" sz="2400" dirty="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𝑖</m:t>
                        </m:r>
                      </m:sub>
                    </m:sSub>
                  </m:oMath>
                </a14:m>
                <a:endParaRPr lang="de-DE" sz="2400" dirty="0">
                  <a:latin typeface="Times New Roman" panose="02020603050405020304" pitchFamily="18" charset="0"/>
                  <a:cs typeface="Times New Roman" panose="02020603050405020304" pitchFamily="18" charset="0"/>
                </a:endParaRPr>
              </a:p>
              <a:p>
                <a:pPr marL="914400" lvl="1" indent="-457200">
                  <a:buAutoNum type="arabicPeriod"/>
                </a:pPr>
                <a:r>
                  <a:rPr lang="de-DE" sz="2400" dirty="0">
                    <a:latin typeface="Times New Roman" panose="02020603050405020304" pitchFamily="18" charset="0"/>
                    <a:cs typeface="Times New Roman" panose="02020603050405020304" pitchFamily="18" charset="0"/>
                  </a:rPr>
                  <a:t>Transitivität: </a:t>
                </a:r>
                <a:r>
                  <a:rPr lang="de-DE" sz="2400" dirty="0">
                    <a:latin typeface="Cambria Math" panose="02040503050406030204" pitchFamily="18" charset="0"/>
                    <a:ea typeface="Cambria Math" panose="02040503050406030204" pitchFamily="18" charset="0"/>
                    <a:cs typeface="Times New Roman" panose="02020603050405020304" pitchFamily="18" charset="0"/>
                  </a:rPr>
                  <a:t>Für alle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𝑗</m:t>
                        </m:r>
                      </m:sub>
                    </m:sSub>
                    <m:r>
                      <a:rPr lang="de-DE" sz="2400" b="0" i="0" smtClean="0">
                        <a:latin typeface="Cambria Math" panose="02040503050406030204" pitchFamily="18" charset="0"/>
                        <a:cs typeface="Times New Roman" panose="02020603050405020304" pitchFamily="18" charset="0"/>
                      </a:rPr>
                      <m:t>,</m:t>
                    </m:r>
                  </m:oMath>
                </a14:m>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𝑘</m:t>
                        </m:r>
                      </m:sub>
                    </m:sSub>
                  </m:oMath>
                </a14:m>
                <a:r>
                  <a:rPr lang="de-DE" sz="2400" dirty="0">
                    <a:latin typeface="Times New Roman" panose="02020603050405020304" pitchFamily="18" charset="0"/>
                    <a:cs typeface="Times New Roman" panose="02020603050405020304" pitchFamily="18" charset="0"/>
                  </a:rPr>
                  <a:t> gilt, wenn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𝑗</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𝑗</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𝑘</m:t>
                        </m:r>
                      </m:sub>
                    </m:sSub>
                  </m:oMath>
                </a14:m>
                <a:r>
                  <a:rPr lang="de-DE" sz="2400" dirty="0">
                    <a:latin typeface="Times New Roman" panose="02020603050405020304" pitchFamily="18" charset="0"/>
                    <a:cs typeface="Times New Roman" panose="02020603050405020304" pitchFamily="18" charset="0"/>
                  </a:rPr>
                  <a:t> dann gilt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𝑖</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𝑘</m:t>
                        </m:r>
                      </m:sub>
                    </m:sSub>
                  </m:oMath>
                </a14:m>
                <a:r>
                  <a:rPr lang="de-DE" sz="2400" dirty="0">
                    <a:latin typeface="Times New Roman" panose="02020603050405020304" pitchFamily="18" charset="0"/>
                    <a:cs typeface="Times New Roman" panose="02020603050405020304" pitchFamily="18" charset="0"/>
                  </a:rPr>
                  <a:t> </a:t>
                </a:r>
              </a:p>
              <a:p>
                <a:pPr marL="457200" indent="-457200">
                  <a:buAutoNum type="arabicPeriod"/>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Daraus kann unter gewissen Stetigkeitsannahmen und der Annahme der Abgeschlossenheit eine Funktion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𝑊</m:t>
                        </m:r>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auf den rationalen Zahlen definiert werden, mit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𝑊</m:t>
                        </m:r>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a:rPr lang="de-DE" sz="2400" i="1">
                        <a:latin typeface="Cambria Math" panose="02040503050406030204" pitchFamily="18" charset="0"/>
                        <a:cs typeface="Times New Roman" panose="02020603050405020304" pitchFamily="18" charset="0"/>
                      </a:rPr>
                      <m:t>)</m:t>
                    </m:r>
                  </m:oMath>
                </a14:m>
                <a:r>
                  <a:rPr lang="de-DE" sz="2400" dirty="0">
                    <a:latin typeface="Cambria Math" panose="02040503050406030204" pitchFamily="18" charset="0"/>
                    <a:ea typeface="Cambria Math" panose="020405030504060302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𝑊</m:t>
                        </m:r>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𝑗</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genau dann, wenn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𝑗</m:t>
                        </m:r>
                      </m:sub>
                    </m:sSub>
                  </m:oMath>
                </a14:m>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Zusammen mit den </a:t>
                </a:r>
                <a:r>
                  <a:rPr lang="de-DE" sz="2400" dirty="0" err="1">
                    <a:latin typeface="Times New Roman" panose="02020603050405020304" pitchFamily="18" charset="0"/>
                    <a:cs typeface="Times New Roman" panose="02020603050405020304" pitchFamily="18" charset="0"/>
                  </a:rPr>
                  <a:t>indivuellen</a:t>
                </a:r>
                <a:r>
                  <a:rPr lang="de-DE" sz="2400" dirty="0">
                    <a:latin typeface="Times New Roman" panose="02020603050405020304" pitchFamily="18" charset="0"/>
                    <a:cs typeface="Times New Roman" panose="02020603050405020304" pitchFamily="18" charset="0"/>
                  </a:rPr>
                  <a:t> Nutzenfunktionen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𝑟</m:t>
                        </m:r>
                      </m:sub>
                    </m:sSub>
                    <m:d>
                      <m:dPr>
                        <m:ctrlPr>
                          <a:rPr lang="de-DE" sz="2400" i="1" smtClean="0">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𝑟</m:t>
                            </m:r>
                          </m:sub>
                        </m:sSub>
                      </m:e>
                    </m:d>
                  </m:oMath>
                </a14:m>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läßt</a:t>
                </a:r>
                <a:r>
                  <a:rPr lang="de-DE" sz="2400" dirty="0">
                    <a:latin typeface="Times New Roman" panose="02020603050405020304" pitchFamily="18" charset="0"/>
                    <a:cs typeface="Times New Roman" panose="02020603050405020304" pitchFamily="18" charset="0"/>
                  </a:rPr>
                  <a:t> sich die Wohlfahrtsfunktion auch über den Nutzen definieren</a:t>
                </a:r>
              </a:p>
              <a:p>
                <a:r>
                  <a:rPr lang="de-DE" sz="2400" b="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W</m:t>
                    </m:r>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1,…,</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𝑛</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a:t>
                </a:r>
                <a:r>
                  <a:rPr lang="en-US" sz="1600" dirty="0">
                    <a:latin typeface="Times New Roman" panose="02020603050405020304" pitchFamily="18" charset="0"/>
                    <a:cs typeface="Times New Roman" panose="02020603050405020304" pitchFamily="18" charset="0"/>
                  </a:rPr>
                  <a:t>Bergson, A </a:t>
                </a:r>
                <a:r>
                  <a:rPr lang="en-US" sz="1600" i="1" dirty="0">
                    <a:latin typeface="Times New Roman" panose="02020603050405020304" pitchFamily="18" charset="0"/>
                    <a:cs typeface="Times New Roman" panose="02020603050405020304" pitchFamily="18" charset="0"/>
                  </a:rPr>
                  <a:t>A reformulation of certain aspects of welfare economics </a:t>
                </a:r>
                <a:r>
                  <a:rPr lang="en-US" sz="1600" dirty="0">
                    <a:latin typeface="Times New Roman" panose="02020603050405020304" pitchFamily="18" charset="0"/>
                    <a:cs typeface="Times New Roman" panose="02020603050405020304" pitchFamily="18" charset="0"/>
                  </a:rPr>
                  <a:t>(1938), The Quarterly Journal of Economics. 52, Nr. 2, S. 310–334</a:t>
                </a:r>
                <a:endParaRPr lang="de-DE" sz="16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395306"/>
                <a:ext cx="12172951" cy="6067387"/>
              </a:xfrm>
              <a:prstGeom prst="rect">
                <a:avLst/>
              </a:prstGeom>
              <a:blipFill>
                <a:blip r:embed="rId2"/>
                <a:stretch>
                  <a:fillRect l="-651" t="-804" r="-351" b="-3015"/>
                </a:stretch>
              </a:blipFill>
            </p:spPr>
            <p:txBody>
              <a:bodyPr/>
              <a:lstStyle/>
              <a:p>
                <a:r>
                  <a:rPr lang="de-DE">
                    <a:noFill/>
                  </a:rPr>
                  <a:t> </a:t>
                </a:r>
              </a:p>
            </p:txBody>
          </p:sp>
        </mc:Fallback>
      </mc:AlternateContent>
    </p:spTree>
    <p:extLst>
      <p:ext uri="{BB962C8B-B14F-4D97-AF65-F5344CB8AC3E}">
        <p14:creationId xmlns:p14="http://schemas.microsoft.com/office/powerpoint/2010/main" val="3923332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Nutzenmöglichkeiten und Wohlfahrtsfunktion</a:t>
            </a:r>
          </a:p>
        </p:txBody>
      </p:sp>
      <p:grpSp>
        <p:nvGrpSpPr>
          <p:cNvPr id="7" name="Gruppieren 6">
            <a:extLst>
              <a:ext uri="{FF2B5EF4-FFF2-40B4-BE49-F238E27FC236}">
                <a16:creationId xmlns:a16="http://schemas.microsoft.com/office/drawing/2014/main" id="{96C8EE8D-034E-4AE1-8B13-2FBC5EF6A4EC}"/>
              </a:ext>
            </a:extLst>
          </p:cNvPr>
          <p:cNvGrpSpPr/>
          <p:nvPr/>
        </p:nvGrpSpPr>
        <p:grpSpPr>
          <a:xfrm>
            <a:off x="2397642" y="659549"/>
            <a:ext cx="7396716" cy="5167421"/>
            <a:chOff x="1711842" y="845289"/>
            <a:chExt cx="7396716" cy="5167421"/>
          </a:xfrm>
        </p:grpSpPr>
        <p:cxnSp>
          <p:nvCxnSpPr>
            <p:cNvPr id="3" name="Gerade Verbindung mit Pfeil 2">
              <a:extLst>
                <a:ext uri="{FF2B5EF4-FFF2-40B4-BE49-F238E27FC236}">
                  <a16:creationId xmlns:a16="http://schemas.microsoft.com/office/drawing/2014/main" id="{A6E1D633-4C17-4989-BF96-083B4943EB23}"/>
                </a:ext>
              </a:extLst>
            </p:cNvPr>
            <p:cNvCxnSpPr>
              <a:cxnSpLocks/>
            </p:cNvCxnSpPr>
            <p:nvPr/>
          </p:nvCxnSpPr>
          <p:spPr>
            <a:xfrm flipH="1" flipV="1">
              <a:off x="1711842" y="845289"/>
              <a:ext cx="74428" cy="5167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DB0C9E4A-1742-401A-8F0F-D83893C7BD67}"/>
                </a:ext>
              </a:extLst>
            </p:cNvPr>
            <p:cNvCxnSpPr>
              <a:cxnSpLocks/>
            </p:cNvCxnSpPr>
            <p:nvPr/>
          </p:nvCxnSpPr>
          <p:spPr>
            <a:xfrm flipV="1">
              <a:off x="1786270" y="6012709"/>
              <a:ext cx="732228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Freihandform: Form 8">
            <a:extLst>
              <a:ext uri="{FF2B5EF4-FFF2-40B4-BE49-F238E27FC236}">
                <a16:creationId xmlns:a16="http://schemas.microsoft.com/office/drawing/2014/main" id="{4A793460-14F8-4BE6-AEBC-2FF6A8FAF91A}"/>
              </a:ext>
            </a:extLst>
          </p:cNvPr>
          <p:cNvSpPr/>
          <p:nvPr/>
        </p:nvSpPr>
        <p:spPr>
          <a:xfrm>
            <a:off x="2428875" y="1400172"/>
            <a:ext cx="6500813" cy="4429125"/>
          </a:xfrm>
          <a:custGeom>
            <a:avLst/>
            <a:gdLst>
              <a:gd name="connsiteX0" fmla="*/ 0 w 6500813"/>
              <a:gd name="connsiteY0" fmla="*/ 0 h 4429125"/>
              <a:gd name="connsiteX1" fmla="*/ 2028825 w 6500813"/>
              <a:gd name="connsiteY1" fmla="*/ 742950 h 4429125"/>
              <a:gd name="connsiteX2" fmla="*/ 3357563 w 6500813"/>
              <a:gd name="connsiteY2" fmla="*/ 2414588 h 4429125"/>
              <a:gd name="connsiteX3" fmla="*/ 5257800 w 6500813"/>
              <a:gd name="connsiteY3" fmla="*/ 3086100 h 4429125"/>
              <a:gd name="connsiteX4" fmla="*/ 6500813 w 6500813"/>
              <a:gd name="connsiteY4" fmla="*/ 4429125 h 4429125"/>
              <a:gd name="connsiteX5" fmla="*/ 6500813 w 6500813"/>
              <a:gd name="connsiteY5" fmla="*/ 4429125 h 44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0813" h="4429125">
                <a:moveTo>
                  <a:pt x="0" y="0"/>
                </a:moveTo>
                <a:cubicBezTo>
                  <a:pt x="734615" y="170259"/>
                  <a:pt x="1469231" y="340519"/>
                  <a:pt x="2028825" y="742950"/>
                </a:cubicBezTo>
                <a:cubicBezTo>
                  <a:pt x="2588419" y="1145381"/>
                  <a:pt x="2819401" y="2024063"/>
                  <a:pt x="3357563" y="2414588"/>
                </a:cubicBezTo>
                <a:cubicBezTo>
                  <a:pt x="3895726" y="2805113"/>
                  <a:pt x="4733925" y="2750344"/>
                  <a:pt x="5257800" y="3086100"/>
                </a:cubicBezTo>
                <a:cubicBezTo>
                  <a:pt x="5781675" y="3421856"/>
                  <a:pt x="6500813" y="4429125"/>
                  <a:pt x="6500813" y="4429125"/>
                </a:cubicBezTo>
                <a:lnTo>
                  <a:pt x="6500813" y="4429125"/>
                </a:ln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reihandform: Form 12">
            <a:extLst>
              <a:ext uri="{FF2B5EF4-FFF2-40B4-BE49-F238E27FC236}">
                <a16:creationId xmlns:a16="http://schemas.microsoft.com/office/drawing/2014/main" id="{CE2FB305-AE35-4B0E-B939-3FE2CFEE5733}"/>
              </a:ext>
            </a:extLst>
          </p:cNvPr>
          <p:cNvSpPr/>
          <p:nvPr/>
        </p:nvSpPr>
        <p:spPr>
          <a:xfrm>
            <a:off x="6629401" y="2571762"/>
            <a:ext cx="2686050" cy="2185988"/>
          </a:xfrm>
          <a:custGeom>
            <a:avLst/>
            <a:gdLst>
              <a:gd name="connsiteX0" fmla="*/ 0 w 2686050"/>
              <a:gd name="connsiteY0" fmla="*/ 0 h 2185988"/>
              <a:gd name="connsiteX1" fmla="*/ 728663 w 2686050"/>
              <a:gd name="connsiteY1" fmla="*/ 1685925 h 2185988"/>
              <a:gd name="connsiteX2" fmla="*/ 2686050 w 2686050"/>
              <a:gd name="connsiteY2" fmla="*/ 2185988 h 2185988"/>
            </a:gdLst>
            <a:ahLst/>
            <a:cxnLst>
              <a:cxn ang="0">
                <a:pos x="connsiteX0" y="connsiteY0"/>
              </a:cxn>
              <a:cxn ang="0">
                <a:pos x="connsiteX1" y="connsiteY1"/>
              </a:cxn>
              <a:cxn ang="0">
                <a:pos x="connsiteX2" y="connsiteY2"/>
              </a:cxn>
            </a:cxnLst>
            <a:rect l="l" t="t" r="r" b="b"/>
            <a:pathLst>
              <a:path w="2686050" h="2185988">
                <a:moveTo>
                  <a:pt x="0" y="0"/>
                </a:moveTo>
                <a:cubicBezTo>
                  <a:pt x="140494" y="660797"/>
                  <a:pt x="280988" y="1321594"/>
                  <a:pt x="728663" y="1685925"/>
                </a:cubicBezTo>
                <a:cubicBezTo>
                  <a:pt x="1176338" y="2050256"/>
                  <a:pt x="1931194" y="2118122"/>
                  <a:pt x="2686050" y="2185988"/>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4" name="Rechteck 13">
                <a:extLst>
                  <a:ext uri="{FF2B5EF4-FFF2-40B4-BE49-F238E27FC236}">
                    <a16:creationId xmlns:a16="http://schemas.microsoft.com/office/drawing/2014/main" id="{92E728F5-609E-48E1-868A-CC3AA928BC56}"/>
                  </a:ext>
                </a:extLst>
              </p:cNvPr>
              <p:cNvSpPr/>
              <p:nvPr/>
            </p:nvSpPr>
            <p:spPr>
              <a:xfrm>
                <a:off x="9321729" y="5824642"/>
                <a:ext cx="56541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1</m:t>
                          </m:r>
                        </m:sub>
                      </m:sSub>
                    </m:oMath>
                  </m:oMathPara>
                </a14:m>
                <a:endParaRPr lang="de-DE" sz="2400" dirty="0"/>
              </a:p>
            </p:txBody>
          </p:sp>
        </mc:Choice>
        <mc:Fallback xmlns="">
          <p:sp>
            <p:nvSpPr>
              <p:cNvPr id="14" name="Rechteck 13">
                <a:extLst>
                  <a:ext uri="{FF2B5EF4-FFF2-40B4-BE49-F238E27FC236}">
                    <a16:creationId xmlns:a16="http://schemas.microsoft.com/office/drawing/2014/main" id="{92E728F5-609E-48E1-868A-CC3AA928BC56}"/>
                  </a:ext>
                </a:extLst>
              </p:cNvPr>
              <p:cNvSpPr>
                <a:spLocks noRot="1" noChangeAspect="1" noMove="1" noResize="1" noEditPoints="1" noAdjustHandles="1" noChangeArrowheads="1" noChangeShapeType="1" noTextEdit="1"/>
              </p:cNvSpPr>
              <p:nvPr/>
            </p:nvSpPr>
            <p:spPr>
              <a:xfrm>
                <a:off x="9321729" y="5824642"/>
                <a:ext cx="565411" cy="461665"/>
              </a:xfrm>
              <a:prstGeom prst="rect">
                <a:avLst/>
              </a:prstGeom>
              <a:blipFill>
                <a:blip r:embed="rId2"/>
                <a:stretch>
                  <a:fillRect b="-131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AE481E59-C7A6-477F-ABFD-D341DA98CA46}"/>
                  </a:ext>
                </a:extLst>
              </p:cNvPr>
              <p:cNvSpPr/>
              <p:nvPr/>
            </p:nvSpPr>
            <p:spPr>
              <a:xfrm>
                <a:off x="1832231" y="657222"/>
                <a:ext cx="57252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2</m:t>
                          </m:r>
                        </m:sub>
                      </m:sSub>
                    </m:oMath>
                  </m:oMathPara>
                </a14:m>
                <a:endParaRPr lang="de-DE" sz="2400" dirty="0"/>
              </a:p>
            </p:txBody>
          </p:sp>
        </mc:Choice>
        <mc:Fallback xmlns="">
          <p:sp>
            <p:nvSpPr>
              <p:cNvPr id="15" name="Rechteck 14">
                <a:extLst>
                  <a:ext uri="{FF2B5EF4-FFF2-40B4-BE49-F238E27FC236}">
                    <a16:creationId xmlns:a16="http://schemas.microsoft.com/office/drawing/2014/main" id="{AE481E59-C7A6-477F-ABFD-D341DA98CA46}"/>
                  </a:ext>
                </a:extLst>
              </p:cNvPr>
              <p:cNvSpPr>
                <a:spLocks noRot="1" noChangeAspect="1" noMove="1" noResize="1" noEditPoints="1" noAdjustHandles="1" noChangeArrowheads="1" noChangeShapeType="1" noTextEdit="1"/>
              </p:cNvSpPr>
              <p:nvPr/>
            </p:nvSpPr>
            <p:spPr>
              <a:xfrm>
                <a:off x="1832231" y="657222"/>
                <a:ext cx="572529" cy="461665"/>
              </a:xfrm>
              <a:prstGeom prst="rect">
                <a:avLst/>
              </a:prstGeom>
              <a:blipFill>
                <a:blip r:embed="rId3"/>
                <a:stretch>
                  <a:fillRect/>
                </a:stretch>
              </a:blipFill>
            </p:spPr>
            <p:txBody>
              <a:bodyPr/>
              <a:lstStyle/>
              <a:p>
                <a:r>
                  <a:rPr lang="de-DE">
                    <a:noFill/>
                  </a:rPr>
                  <a:t> </a:t>
                </a:r>
              </a:p>
            </p:txBody>
          </p:sp>
        </mc:Fallback>
      </mc:AlternateContent>
      <p:sp>
        <p:nvSpPr>
          <p:cNvPr id="16" name="Textfeld 15">
            <a:extLst>
              <a:ext uri="{FF2B5EF4-FFF2-40B4-BE49-F238E27FC236}">
                <a16:creationId xmlns:a16="http://schemas.microsoft.com/office/drawing/2014/main" id="{41542390-D751-4642-94FD-8A57657133EC}"/>
              </a:ext>
            </a:extLst>
          </p:cNvPr>
          <p:cNvSpPr txBox="1"/>
          <p:nvPr/>
        </p:nvSpPr>
        <p:spPr>
          <a:xfrm>
            <a:off x="5998832" y="1996878"/>
            <a:ext cx="358649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Wohlfahrtsindifferenzkurve</a:t>
            </a:r>
          </a:p>
        </p:txBody>
      </p:sp>
      <p:sp>
        <p:nvSpPr>
          <p:cNvPr id="17" name="Textfeld 16">
            <a:extLst>
              <a:ext uri="{FF2B5EF4-FFF2-40B4-BE49-F238E27FC236}">
                <a16:creationId xmlns:a16="http://schemas.microsoft.com/office/drawing/2014/main" id="{8B427484-E417-440E-B1CC-C07137EDFA19}"/>
              </a:ext>
            </a:extLst>
          </p:cNvPr>
          <p:cNvSpPr txBox="1"/>
          <p:nvPr/>
        </p:nvSpPr>
        <p:spPr>
          <a:xfrm>
            <a:off x="3222294" y="1118887"/>
            <a:ext cx="336021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Nutzenmöglichkeitskurve</a:t>
            </a:r>
          </a:p>
        </p:txBody>
      </p:sp>
    </p:spTree>
    <p:extLst>
      <p:ext uri="{BB962C8B-B14F-4D97-AF65-F5344CB8AC3E}">
        <p14:creationId xmlns:p14="http://schemas.microsoft.com/office/powerpoint/2010/main" val="277636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811880"/>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Utilitaristische Wohlfahrtsfunktion: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𝑊</m:t>
                    </m:r>
                    <m:d>
                      <m:dPr>
                        <m:ctrlPr>
                          <a:rPr lang="de-DE" sz="2400" b="0" i="1" smtClean="0">
                            <a:latin typeface="Cambria Math" panose="02040503050406030204" pitchFamily="18" charset="0"/>
                            <a:cs typeface="Times New Roman" panose="02020603050405020304" pitchFamily="18" charset="0"/>
                          </a:rPr>
                        </m:ctrlPr>
                      </m:dPr>
                      <m:e>
                        <m:r>
                          <a:rPr lang="de-DE" sz="2400" b="0" i="1" smtClean="0">
                            <a:latin typeface="Cambria Math" panose="02040503050406030204" pitchFamily="18" charset="0"/>
                            <a:cs typeface="Times New Roman" panose="02020603050405020304" pitchFamily="18" charset="0"/>
                          </a:rPr>
                          <m:t>𝑥</m:t>
                        </m:r>
                      </m:e>
                    </m:d>
                    <m:r>
                      <a:rPr lang="de-DE" sz="2400" b="0" i="1" smtClean="0">
                        <a:latin typeface="Cambria Math" panose="02040503050406030204" pitchFamily="18" charset="0"/>
                        <a:cs typeface="Times New Roman" panose="02020603050405020304" pitchFamily="18" charset="0"/>
                      </a:rPr>
                      <m:t>=</m:t>
                    </m:r>
                    <m:nary>
                      <m:naryPr>
                        <m:chr m:val="∑"/>
                        <m:ctrlPr>
                          <a:rPr lang="pt-BR" sz="2400" b="0" i="1" smtClean="0">
                            <a:latin typeface="Cambria Math" panose="02040503050406030204" pitchFamily="18" charset="0"/>
                            <a:cs typeface="Times New Roman" panose="02020603050405020304" pitchFamily="18" charset="0"/>
                          </a:rPr>
                        </m:ctrlPr>
                      </m:naryPr>
                      <m:sub>
                        <m:r>
                          <m:rPr>
                            <m:brk m:alnAt="23"/>
                          </m:rPr>
                          <a:rPr lang="de-DE" sz="2400" b="0" i="1" smtClean="0">
                            <a:latin typeface="Cambria Math" panose="02040503050406030204" pitchFamily="18" charset="0"/>
                            <a:cs typeface="Times New Roman" panose="02020603050405020304" pitchFamily="18" charset="0"/>
                          </a:rPr>
                          <m:t>𝑖</m:t>
                        </m:r>
                        <m:r>
                          <a:rPr lang="pt-BR" sz="2400" b="0" i="1" smtClean="0">
                            <a:latin typeface="Cambria Math" panose="02040503050406030204" pitchFamily="18" charset="0"/>
                            <a:cs typeface="Times New Roman" panose="02020603050405020304" pitchFamily="18" charset="0"/>
                          </a:rPr>
                          <m:t>=0</m:t>
                        </m:r>
                      </m:sub>
                      <m:sup>
                        <m:r>
                          <a:rPr lang="pt-BR" sz="2400" b="0" i="1" smtClean="0">
                            <a:latin typeface="Cambria Math" panose="02040503050406030204" pitchFamily="18" charset="0"/>
                            <a:cs typeface="Times New Roman" panose="02020603050405020304" pitchFamily="18" charset="0"/>
                          </a:rPr>
                          <m:t>𝑛</m:t>
                        </m:r>
                      </m:sup>
                      <m:e>
                        <m:sSub>
                          <m:sSubPr>
                            <m:ctrlPr>
                              <a:rPr lang="de-DE" sz="2400" i="1" dirty="0">
                                <a:latin typeface="Cambria Math" panose="02040503050406030204" pitchFamily="18" charset="0"/>
                                <a:cs typeface="Times New Roman" panose="02020603050405020304" pitchFamily="18" charset="0"/>
                              </a:rPr>
                            </m:ctrlPr>
                          </m:sSubPr>
                          <m:e>
                            <m:r>
                              <m:rPr>
                                <m:sty m:val="p"/>
                              </m:rPr>
                              <a:rPr lang="el-GR" sz="2400" i="1">
                                <a:latin typeface="Cambria Math" panose="02040503050406030204" pitchFamily="18" charset="0"/>
                                <a:cs typeface="Times New Roman" panose="02020603050405020304" pitchFamily="18" charset="0"/>
                              </a:rPr>
                              <m:t>α</m:t>
                            </m:r>
                          </m:e>
                          <m:sub>
                            <m:r>
                              <a:rPr lang="de-DE" sz="2400" i="1" dirty="0">
                                <a:latin typeface="Cambria Math" panose="02040503050406030204" pitchFamily="18" charset="0"/>
                                <a:cs typeface="Times New Roman" panose="02020603050405020304" pitchFamily="18" charset="0"/>
                              </a:rPr>
                              <m:t>𝑖</m:t>
                            </m:r>
                          </m:sub>
                        </m:sSub>
                        <m:sSub>
                          <m:sSubPr>
                            <m:ctrlPr>
                              <a:rPr lang="de-DE" sz="2400" i="1" dirty="0">
                                <a:latin typeface="Cambria Math" panose="02040503050406030204" pitchFamily="18" charset="0"/>
                                <a:cs typeface="Times New Roman" panose="02020603050405020304" pitchFamily="18" charset="0"/>
                              </a:rPr>
                            </m:ctrlPr>
                          </m:sSubPr>
                          <m:e>
                            <m:r>
                              <a:rPr lang="de-DE" sz="2400" b="0" i="1" dirty="0" smtClean="0">
                                <a:latin typeface="Cambria Math" panose="02040503050406030204" pitchFamily="18" charset="0"/>
                                <a:cs typeface="Times New Roman" panose="02020603050405020304" pitchFamily="18" charset="0"/>
                              </a:rPr>
                              <m:t>𝑢</m:t>
                            </m:r>
                          </m:e>
                          <m:sub>
                            <m:r>
                              <a:rPr lang="de-DE" sz="2400" i="1" dirty="0">
                                <a:latin typeface="Cambria Math" panose="02040503050406030204" pitchFamily="18" charset="0"/>
                                <a:cs typeface="Times New Roman" panose="02020603050405020304" pitchFamily="18" charset="0"/>
                              </a:rPr>
                              <m:t>𝑖</m:t>
                            </m:r>
                          </m:sub>
                        </m:sSub>
                        <m:r>
                          <a:rPr lang="de-DE" sz="2400" b="0" i="1" dirty="0" smtClean="0">
                            <a:latin typeface="Cambria Math" panose="02040503050406030204" pitchFamily="18" charset="0"/>
                            <a:cs typeface="Times New Roman" panose="02020603050405020304" pitchFamily="18" charset="0"/>
                          </a:rPr>
                          <m:t>(</m:t>
                        </m:r>
                        <m:r>
                          <a:rPr lang="de-DE" sz="2400" b="0" i="1" dirty="0" smtClean="0">
                            <a:latin typeface="Cambria Math" panose="02040503050406030204" pitchFamily="18" charset="0"/>
                            <a:cs typeface="Times New Roman" panose="02020603050405020304" pitchFamily="18" charset="0"/>
                          </a:rPr>
                          <m:t>𝑥</m:t>
                        </m:r>
                        <m:r>
                          <a:rPr lang="de-DE" sz="2400" b="0" i="1" dirty="0" smtClean="0">
                            <a:latin typeface="Cambria Math" panose="02040503050406030204" pitchFamily="18" charset="0"/>
                            <a:cs typeface="Times New Roman" panose="02020603050405020304" pitchFamily="18" charset="0"/>
                          </a:rPr>
                          <m:t>)</m:t>
                        </m:r>
                      </m:e>
                    </m:nary>
                  </m:oMath>
                </a14:m>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a:p>
                <a:r>
                  <a:rPr lang="de-DE" sz="2400" dirty="0">
                    <a:latin typeface="Times New Roman" panose="02020603050405020304" pitchFamily="18" charset="0"/>
                    <a:cs typeface="Times New Roman" panose="02020603050405020304" pitchFamily="18" charset="0"/>
                  </a:rPr>
                  <a:t>	</a:t>
                </a:r>
              </a:p>
              <a:p>
                <a:r>
                  <a:rPr lang="de-DE" sz="2400" dirty="0">
                    <a:latin typeface="Times New Roman" panose="02020603050405020304" pitchFamily="18" charset="0"/>
                    <a:cs typeface="Times New Roman" panose="02020603050405020304" pitchFamily="18" charset="0"/>
                  </a:rPr>
                  <a:t>	Ein gerechter Zustand wird dadurch erreicht, dass die gewichtete Summe individuellen 	Glücksempfinden maximiert wird. Individuelle Nutzen können damit direkt 	gegeneinander aufgewogen werden.</a:t>
                </a:r>
              </a:p>
              <a:p>
                <a:r>
                  <a:rPr lang="de-DE" sz="2400" dirty="0">
                    <a:latin typeface="Times New Roman" panose="02020603050405020304" pitchFamily="18" charset="0"/>
                    <a:cs typeface="Times New Roman" panose="02020603050405020304" pitchFamily="18" charset="0"/>
                  </a:rPr>
                  <a:t>	(Bentham, J. (1748 – 1832) und Mill, J.S. (1806 – 1873)).</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Aus heutiger Sicht erscheint dieser Ansatz, dass das Glück des einen das Glück der 	anderen aufwiegen kann mitunter unsozial, bzw. aufgrund der Gewichtung relativ 	willkürlich. Zur Wende des 18./19.Jh. des sich in der Industriellen Revolution 	befindlichen Vereinigten Königreichs mit seinem sich ausbildenden Proletariat </a:t>
                </a:r>
                <a:r>
                  <a:rPr lang="de-DE" sz="2400" dirty="0" smtClean="0">
                    <a:latin typeface="Times New Roman" panose="02020603050405020304" pitchFamily="18" charset="0"/>
                    <a:cs typeface="Times New Roman" panose="02020603050405020304" pitchFamily="18" charset="0"/>
                  </a:rPr>
                  <a:t>	(Manchesterkapitalismus) erscheint die </a:t>
                </a:r>
                <a:r>
                  <a:rPr lang="de-DE" sz="2400" dirty="0">
                    <a:latin typeface="Times New Roman" panose="02020603050405020304" pitchFamily="18" charset="0"/>
                    <a:cs typeface="Times New Roman" panose="02020603050405020304" pitchFamily="18" charset="0"/>
                  </a:rPr>
                  <a:t>Idee in die soziale Wohlfahrt das Glück einer </a:t>
                </a:r>
                <a:r>
                  <a:rPr lang="de-DE" sz="2400" dirty="0" smtClean="0">
                    <a:latin typeface="Times New Roman" panose="02020603050405020304" pitchFamily="18" charset="0"/>
                    <a:cs typeface="Times New Roman" panose="02020603050405020304" pitchFamily="18" charset="0"/>
                  </a:rPr>
                  <a:t>	immer </a:t>
                </a:r>
                <a:r>
                  <a:rPr lang="de-DE" sz="2400" dirty="0">
                    <a:latin typeface="Times New Roman" panose="02020603050405020304" pitchFamily="18" charset="0"/>
                    <a:cs typeface="Times New Roman" panose="02020603050405020304" pitchFamily="18" charset="0"/>
                  </a:rPr>
                  <a:t>größer werdenden Schicht von </a:t>
                </a:r>
                <a:r>
                  <a:rPr lang="de-DE" sz="2400" dirty="0" smtClean="0">
                    <a:latin typeface="Times New Roman" panose="02020603050405020304" pitchFamily="18" charset="0"/>
                    <a:cs typeface="Times New Roman" panose="02020603050405020304" pitchFamily="18" charset="0"/>
                  </a:rPr>
                  <a:t>relativ </a:t>
                </a:r>
                <a:r>
                  <a:rPr lang="de-DE" sz="2400" dirty="0">
                    <a:latin typeface="Times New Roman" panose="02020603050405020304" pitchFamily="18" charset="0"/>
                    <a:cs typeface="Times New Roman" panose="02020603050405020304" pitchFamily="18" charset="0"/>
                  </a:rPr>
                  <a:t>a</a:t>
                </a:r>
                <a:r>
                  <a:rPr lang="de-DE" sz="2400" dirty="0" smtClean="0">
                    <a:latin typeface="Times New Roman" panose="02020603050405020304" pitchFamily="18" charset="0"/>
                    <a:cs typeface="Times New Roman" panose="02020603050405020304" pitchFamily="18" charset="0"/>
                  </a:rPr>
                  <a:t>rmen </a:t>
                </a:r>
                <a:r>
                  <a:rPr lang="de-DE" sz="2400" dirty="0">
                    <a:latin typeface="Times New Roman" panose="02020603050405020304" pitchFamily="18" charset="0"/>
                    <a:cs typeface="Times New Roman" panose="02020603050405020304" pitchFamily="18" charset="0"/>
                  </a:rPr>
                  <a:t>Menschen einzubeziehen dagegen </a:t>
                </a:r>
                <a:r>
                  <a:rPr lang="de-DE" sz="2400" dirty="0" smtClean="0">
                    <a:latin typeface="Times New Roman" panose="02020603050405020304" pitchFamily="18" charset="0"/>
                    <a:cs typeface="Times New Roman" panose="02020603050405020304" pitchFamily="18" charset="0"/>
                  </a:rPr>
                  <a:t>	eher </a:t>
                </a:r>
                <a:r>
                  <a:rPr lang="de-DE" sz="2400" dirty="0">
                    <a:latin typeface="Times New Roman" panose="02020603050405020304" pitchFamily="18" charset="0"/>
                    <a:cs typeface="Times New Roman" panose="02020603050405020304" pitchFamily="18" charset="0"/>
                  </a:rPr>
                  <a:t>sozialrevolutionär. </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811880"/>
                <a:ext cx="12172951" cy="5456861"/>
              </a:xfrm>
              <a:prstGeom prst="rect">
                <a:avLst/>
              </a:prstGeom>
              <a:blipFill>
                <a:blip r:embed="rId2"/>
                <a:stretch>
                  <a:fillRect l="-651" t="-10950" b="-4916"/>
                </a:stretch>
              </a:blipFill>
            </p:spPr>
            <p:txBody>
              <a:bodyPr/>
              <a:lstStyle/>
              <a:p>
                <a:r>
                  <a:rPr lang="de-DE">
                    <a:noFill/>
                  </a:rPr>
                  <a:t> </a:t>
                </a:r>
              </a:p>
            </p:txBody>
          </p:sp>
        </mc:Fallback>
      </mc:AlternateContent>
    </p:spTree>
    <p:extLst>
      <p:ext uri="{BB962C8B-B14F-4D97-AF65-F5344CB8AC3E}">
        <p14:creationId xmlns:p14="http://schemas.microsoft.com/office/powerpoint/2010/main" val="2488790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5456861"/>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Rawlssche Wohlfahrtsfunktion: </a:t>
                </a:r>
                <a14:m>
                  <m:oMath xmlns:m="http://schemas.openxmlformats.org/officeDocument/2006/math">
                    <m:r>
                      <a:rPr lang="de-DE" sz="2400" i="1">
                        <a:latin typeface="Cambria Math" panose="02040503050406030204" pitchFamily="18" charset="0"/>
                        <a:cs typeface="Times New Roman" panose="02020603050405020304" pitchFamily="18" charset="0"/>
                      </a:rPr>
                      <m:t>𝑊</m:t>
                    </m:r>
                    <m:d>
                      <m:dPr>
                        <m:ctrlPr>
                          <a:rPr lang="de-DE" sz="2400" i="1">
                            <a:latin typeface="Cambria Math" panose="02040503050406030204" pitchFamily="18" charset="0"/>
                            <a:cs typeface="Times New Roman" panose="02020603050405020304" pitchFamily="18" charset="0"/>
                          </a:rPr>
                        </m:ctrlPr>
                      </m:dPr>
                      <m:e>
                        <m:r>
                          <a:rPr lang="de-DE" sz="2400" i="1">
                            <a:latin typeface="Cambria Math" panose="02040503050406030204" pitchFamily="18" charset="0"/>
                            <a:cs typeface="Times New Roman" panose="02020603050405020304" pitchFamily="18" charset="0"/>
                          </a:rPr>
                          <m:t>𝑥</m:t>
                        </m:r>
                      </m:e>
                    </m:d>
                    <m:r>
                      <a:rPr lang="de-DE" sz="2400" i="1">
                        <a:latin typeface="Cambria Math" panose="02040503050406030204" pitchFamily="18" charset="0"/>
                        <a:cs typeface="Times New Roman" panose="02020603050405020304" pitchFamily="18" charset="0"/>
                      </a:rPr>
                      <m:t>=</m:t>
                    </m:r>
                    <m:sSub>
                      <m:sSubPr>
                        <m:ctrlPr>
                          <a:rPr lang="de-DE" sz="2400" i="1" dirty="0">
                            <a:latin typeface="Cambria Math" panose="02040503050406030204" pitchFamily="18" charset="0"/>
                            <a:cs typeface="Times New Roman" panose="02020603050405020304" pitchFamily="18" charset="0"/>
                          </a:rPr>
                        </m:ctrlPr>
                      </m:sSubPr>
                      <m:e>
                        <m:r>
                          <m:rPr>
                            <m:sty m:val="p"/>
                          </m:rPr>
                          <a:rPr lang="de-DE" sz="2400" b="0" i="0" dirty="0" smtClean="0">
                            <a:latin typeface="Cambria Math" panose="02040503050406030204" pitchFamily="18" charset="0"/>
                            <a:cs typeface="Times New Roman" panose="02020603050405020304" pitchFamily="18" charset="0"/>
                          </a:rPr>
                          <m:t>min</m:t>
                        </m:r>
                        <m:r>
                          <a:rPr lang="de-DE" sz="2400" b="0" i="1" dirty="0" smtClean="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𝑢</m:t>
                        </m:r>
                      </m:e>
                      <m:sub>
                        <m:r>
                          <a:rPr lang="de-DE" sz="2400" b="0" i="1" dirty="0" smtClean="0">
                            <a:latin typeface="Cambria Math" panose="02040503050406030204" pitchFamily="18" charset="0"/>
                            <a:cs typeface="Times New Roman" panose="02020603050405020304" pitchFamily="18" charset="0"/>
                          </a:rPr>
                          <m:t>1</m:t>
                        </m:r>
                      </m:sub>
                    </m:sSub>
                    <m:d>
                      <m:dPr>
                        <m:ctrlPr>
                          <a:rPr lang="de-DE" sz="2400" i="1" dirty="0">
                            <a:latin typeface="Cambria Math" panose="02040503050406030204" pitchFamily="18" charset="0"/>
                            <a:cs typeface="Times New Roman" panose="02020603050405020304" pitchFamily="18" charset="0"/>
                          </a:rPr>
                        </m:ctrlPr>
                      </m:dPr>
                      <m:e>
                        <m:r>
                          <a:rPr lang="de-DE" sz="2400" i="1" dirty="0">
                            <a:latin typeface="Cambria Math" panose="02040503050406030204" pitchFamily="18" charset="0"/>
                            <a:cs typeface="Times New Roman" panose="02020603050405020304" pitchFamily="18" charset="0"/>
                          </a:rPr>
                          <m:t>𝑥</m:t>
                        </m:r>
                      </m:e>
                    </m:d>
                    <m:r>
                      <a:rPr lang="de-DE" sz="2400" b="0" i="1" dirty="0" smtClean="0">
                        <a:latin typeface="Cambria Math" panose="02040503050406030204" pitchFamily="18" charset="0"/>
                        <a:cs typeface="Times New Roman" panose="02020603050405020304" pitchFamily="18" charset="0"/>
                      </a:rPr>
                      <m:t>,…,</m:t>
                    </m:r>
                    <m:sSub>
                      <m:sSubPr>
                        <m:ctrlPr>
                          <a:rPr lang="de-DE" sz="2400" i="1" dirty="0">
                            <a:latin typeface="Cambria Math" panose="02040503050406030204" pitchFamily="18" charset="0"/>
                            <a:cs typeface="Times New Roman" panose="02020603050405020304" pitchFamily="18" charset="0"/>
                          </a:rPr>
                        </m:ctrlPr>
                      </m:sSubPr>
                      <m:e>
                        <m:r>
                          <a:rPr lang="de-DE" sz="2400" i="1" dirty="0">
                            <a:latin typeface="Cambria Math" panose="02040503050406030204" pitchFamily="18" charset="0"/>
                            <a:cs typeface="Times New Roman" panose="02020603050405020304" pitchFamily="18" charset="0"/>
                          </a:rPr>
                          <m:t>𝑢</m:t>
                        </m:r>
                      </m:e>
                      <m:sub>
                        <m:r>
                          <a:rPr lang="de-DE" sz="2400" b="0" i="1" dirty="0" smtClean="0">
                            <a:latin typeface="Cambria Math" panose="02040503050406030204" pitchFamily="18" charset="0"/>
                            <a:cs typeface="Times New Roman" panose="02020603050405020304" pitchFamily="18" charset="0"/>
                          </a:rPr>
                          <m:t>𝑛</m:t>
                        </m:r>
                      </m:sub>
                    </m:sSub>
                    <m:d>
                      <m:dPr>
                        <m:ctrlPr>
                          <a:rPr lang="de-DE" sz="2400" i="1" dirty="0">
                            <a:latin typeface="Cambria Math" panose="02040503050406030204" pitchFamily="18" charset="0"/>
                            <a:cs typeface="Times New Roman" panose="02020603050405020304" pitchFamily="18" charset="0"/>
                          </a:rPr>
                        </m:ctrlPr>
                      </m:dPr>
                      <m:e>
                        <m:r>
                          <a:rPr lang="de-DE" sz="2400" i="1" dirty="0">
                            <a:latin typeface="Cambria Math" panose="02040503050406030204" pitchFamily="18" charset="0"/>
                            <a:cs typeface="Times New Roman" panose="02020603050405020304" pitchFamily="18" charset="0"/>
                          </a:rPr>
                          <m:t>𝑥</m:t>
                        </m:r>
                      </m:e>
                    </m:d>
                    <m:r>
                      <a:rPr lang="de-DE" sz="2400" b="0" i="1" dirty="0" smtClean="0">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lvl="1"/>
                <a:r>
                  <a:rPr lang="de-DE" sz="2400" dirty="0">
                    <a:latin typeface="Times New Roman" panose="02020603050405020304" pitchFamily="18" charset="0"/>
                    <a:cs typeface="Times New Roman" panose="02020603050405020304" pitchFamily="18" charset="0"/>
                  </a:rPr>
                  <a:t>	</a:t>
                </a:r>
              </a:p>
              <a:p>
                <a:pPr lvl="1"/>
                <a:r>
                  <a:rPr lang="de-DE" sz="2400" dirty="0">
                    <a:latin typeface="Times New Roman" panose="02020603050405020304" pitchFamily="18" charset="0"/>
                    <a:cs typeface="Times New Roman" panose="02020603050405020304" pitchFamily="18" charset="0"/>
                  </a:rPr>
                  <a:t>	Ein gerechter Zustand wird erreicht, wenn der Nutzen des am schlechtesten </a:t>
                </a:r>
                <a:r>
                  <a:rPr lang="de-DE" sz="2400" dirty="0" smtClean="0">
                    <a:latin typeface="Times New Roman" panose="02020603050405020304" pitchFamily="18" charset="0"/>
                    <a:cs typeface="Times New Roman" panose="02020603050405020304" pitchFamily="18" charset="0"/>
                  </a:rPr>
                  <a:t>gestellten 	Individuums maximiert </a:t>
                </a:r>
                <a:r>
                  <a:rPr lang="de-DE" sz="2400" dirty="0">
                    <a:latin typeface="Times New Roman" panose="02020603050405020304" pitchFamily="18" charset="0"/>
                    <a:cs typeface="Times New Roman" panose="02020603050405020304" pitchFamily="18" charset="0"/>
                  </a:rPr>
                  <a:t>wird (vgl. </a:t>
                </a:r>
                <a:r>
                  <a:rPr lang="de-DE" sz="2400" dirty="0" err="1">
                    <a:latin typeface="Times New Roman" panose="02020603050405020304" pitchFamily="18" charset="0"/>
                    <a:cs typeface="Times New Roman" panose="02020603050405020304" pitchFamily="18" charset="0"/>
                  </a:rPr>
                  <a:t>maxmin</a:t>
                </a:r>
                <a:r>
                  <a:rPr lang="de-DE" sz="2400" dirty="0">
                    <a:latin typeface="Times New Roman" panose="02020603050405020304" pitchFamily="18" charset="0"/>
                    <a:cs typeface="Times New Roman" panose="02020603050405020304" pitchFamily="18" charset="0"/>
                  </a:rPr>
                  <a:t>- oder </a:t>
                </a:r>
                <a:r>
                  <a:rPr lang="de-DE" sz="2400" dirty="0" err="1">
                    <a:latin typeface="Times New Roman" panose="02020603050405020304" pitchFamily="18" charset="0"/>
                    <a:cs typeface="Times New Roman" panose="02020603050405020304" pitchFamily="18" charset="0"/>
                  </a:rPr>
                  <a:t>minmax</a:t>
                </a:r>
                <a:r>
                  <a:rPr lang="de-DE" sz="2400" dirty="0">
                    <a:latin typeface="Times New Roman" panose="02020603050405020304" pitchFamily="18" charset="0"/>
                    <a:cs typeface="Times New Roman" panose="02020603050405020304" pitchFamily="18" charset="0"/>
                  </a:rPr>
                  <a:t>-Prinzip aus der </a:t>
                </a:r>
                <a:r>
                  <a:rPr lang="de-DE" sz="2400" dirty="0" smtClean="0">
                    <a:latin typeface="Times New Roman" panose="02020603050405020304" pitchFamily="18" charset="0"/>
                    <a:cs typeface="Times New Roman" panose="02020603050405020304" pitchFamily="18" charset="0"/>
                  </a:rPr>
                  <a:t>	Entscheidungstheorie</a:t>
                </a:r>
                <a:r>
                  <a:rPr lang="de-DE" sz="2400" dirty="0">
                    <a:latin typeface="Times New Roman" panose="02020603050405020304" pitchFamily="18" charset="0"/>
                    <a:cs typeface="Times New Roman" panose="02020603050405020304" pitchFamily="18" charset="0"/>
                  </a:rPr>
                  <a:t>). </a:t>
                </a:r>
                <a:r>
                  <a:rPr lang="de-DE" sz="2400" dirty="0" smtClean="0">
                    <a:latin typeface="Times New Roman" panose="02020603050405020304" pitchFamily="18" charset="0"/>
                    <a:cs typeface="Times New Roman" panose="02020603050405020304" pitchFamily="18" charset="0"/>
                  </a:rPr>
                  <a:t>Hintergrund </a:t>
                </a:r>
                <a:r>
                  <a:rPr lang="de-DE" sz="2400" dirty="0">
                    <a:latin typeface="Times New Roman" panose="02020603050405020304" pitchFamily="18" charset="0"/>
                    <a:cs typeface="Times New Roman" panose="02020603050405020304" pitchFamily="18" charset="0"/>
                  </a:rPr>
                  <a:t>ist die Idee einer fairen politischen Idee der </a:t>
                </a:r>
                <a:r>
                  <a:rPr lang="de-DE" sz="2400" dirty="0" smtClean="0">
                    <a:latin typeface="Times New Roman" panose="02020603050405020304" pitchFamily="18" charset="0"/>
                    <a:cs typeface="Times New Roman" panose="02020603050405020304" pitchFamily="18" charset="0"/>
                  </a:rPr>
                  <a:t>	Gerechtigkeit</a:t>
                </a:r>
                <a:endParaRPr lang="de-DE" sz="2400" dirty="0">
                  <a:latin typeface="Times New Roman" panose="02020603050405020304" pitchFamily="18" charset="0"/>
                  <a:cs typeface="Times New Roman" panose="02020603050405020304" pitchFamily="18" charset="0"/>
                </a:endParaRPr>
              </a:p>
              <a:p>
                <a:pPr lvl="1"/>
                <a:r>
                  <a:rPr lang="de-DE" sz="2400" dirty="0">
                    <a:latin typeface="Times New Roman" panose="02020603050405020304" pitchFamily="18" charset="0"/>
                    <a:cs typeface="Times New Roman" panose="02020603050405020304" pitchFamily="18" charset="0"/>
                  </a:rPr>
                  <a:t>	(Rawls, J. (1971), A </a:t>
                </a:r>
                <a:r>
                  <a:rPr lang="de-DE" sz="2400" dirty="0" err="1">
                    <a:latin typeface="Times New Roman" panose="02020603050405020304" pitchFamily="18" charset="0"/>
                    <a:cs typeface="Times New Roman" panose="02020603050405020304" pitchFamily="18" charset="0"/>
                  </a:rPr>
                  <a:t>T</a:t>
                </a:r>
                <a:r>
                  <a:rPr lang="de-DE" sz="2400" dirty="0" err="1" smtClean="0">
                    <a:latin typeface="Times New Roman" panose="02020603050405020304" pitchFamily="18" charset="0"/>
                    <a:cs typeface="Times New Roman" panose="02020603050405020304" pitchFamily="18" charset="0"/>
                  </a:rPr>
                  <a:t>heory</a:t>
                </a:r>
                <a:r>
                  <a:rPr lang="de-DE" sz="2400" dirty="0" smtClean="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of</a:t>
                </a:r>
                <a:r>
                  <a:rPr lang="de-DE" sz="2400" dirty="0">
                    <a:latin typeface="Times New Roman" panose="02020603050405020304" pitchFamily="18" charset="0"/>
                    <a:cs typeface="Times New Roman" panose="02020603050405020304" pitchFamily="18" charset="0"/>
                  </a:rPr>
                  <a:t> Justice).</a:t>
                </a:r>
              </a:p>
              <a:p>
                <a:pPr lvl="1"/>
                <a:endParaRPr lang="de-DE" sz="2400" dirty="0">
                  <a:latin typeface="Times New Roman" panose="02020603050405020304" pitchFamily="18" charset="0"/>
                  <a:cs typeface="Times New Roman" panose="02020603050405020304" pitchFamily="18" charset="0"/>
                </a:endParaRPr>
              </a:p>
              <a:p>
                <a:pPr lvl="1"/>
                <a:r>
                  <a:rPr lang="de-DE" sz="2400" dirty="0">
                    <a:latin typeface="Times New Roman" panose="02020603050405020304" pitchFamily="18" charset="0"/>
                    <a:cs typeface="Times New Roman" panose="02020603050405020304" pitchFamily="18" charset="0"/>
                  </a:rPr>
                  <a:t>	Idee ist es, eine Gesellschaftsform anzustreben, in der unter freien Individuen es nicht 	möglich ist, dass ein Individuum einem anderen Institutionen aufzwingt, die nicht 	öffentlich nachvollziehbar begründet werden können. Unter dem Schleier der 	Unwissenheit über die genaue Position wo man in der Gesellschaft steht, ergibt sich dann 	das formulierte Wohlfahrtskonzept. </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71634"/>
                <a:ext cx="12172951" cy="5456861"/>
              </a:xfrm>
              <a:prstGeom prst="rect">
                <a:avLst/>
              </a:prstGeom>
              <a:blipFill>
                <a:blip r:embed="rId2"/>
                <a:stretch>
                  <a:fillRect l="-651"/>
                </a:stretch>
              </a:blipFill>
            </p:spPr>
            <p:txBody>
              <a:bodyPr/>
              <a:lstStyle/>
              <a:p>
                <a:r>
                  <a:rPr lang="de-DE">
                    <a:noFill/>
                  </a:rPr>
                  <a:t> </a:t>
                </a:r>
              </a:p>
            </p:txBody>
          </p:sp>
        </mc:Fallback>
      </mc:AlternateContent>
    </p:spTree>
    <p:extLst>
      <p:ext uri="{BB962C8B-B14F-4D97-AF65-F5344CB8AC3E}">
        <p14:creationId xmlns:p14="http://schemas.microsoft.com/office/powerpoint/2010/main" val="82579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6386366"/>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Nash-Wohlfahrtsfunktion: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𝑊</m:t>
                    </m:r>
                    <m:d>
                      <m:dPr>
                        <m:ctrlPr>
                          <a:rPr lang="de-DE" sz="2400" b="0" i="1" smtClean="0">
                            <a:latin typeface="Cambria Math" panose="02040503050406030204" pitchFamily="18" charset="0"/>
                            <a:cs typeface="Times New Roman" panose="02020603050405020304" pitchFamily="18" charset="0"/>
                          </a:rPr>
                        </m:ctrlPr>
                      </m:dPr>
                      <m:e>
                        <m:r>
                          <a:rPr lang="de-DE" sz="2400" b="0" i="1" smtClean="0">
                            <a:latin typeface="Cambria Math" panose="02040503050406030204" pitchFamily="18" charset="0"/>
                            <a:cs typeface="Times New Roman" panose="02020603050405020304" pitchFamily="18" charset="0"/>
                          </a:rPr>
                          <m:t>𝑥</m:t>
                        </m:r>
                      </m:e>
                    </m:d>
                    <m:r>
                      <a:rPr lang="de-DE" sz="2400" b="0" i="1" smtClean="0">
                        <a:latin typeface="Cambria Math" panose="02040503050406030204" pitchFamily="18" charset="0"/>
                        <a:cs typeface="Times New Roman" panose="02020603050405020304" pitchFamily="18" charset="0"/>
                      </a:rPr>
                      <m:t>=</m:t>
                    </m:r>
                    <m:nary>
                      <m:naryPr>
                        <m:chr m:val="∏"/>
                        <m:limLoc m:val="subSup"/>
                        <m:ctrlPr>
                          <a:rPr lang="de-DE" sz="2400" b="0" i="1" smtClean="0">
                            <a:latin typeface="Cambria Math" panose="02040503050406030204" pitchFamily="18" charset="0"/>
                            <a:cs typeface="Times New Roman" panose="02020603050405020304" pitchFamily="18" charset="0"/>
                          </a:rPr>
                        </m:ctrlPr>
                      </m:naryPr>
                      <m:sub>
                        <m:r>
                          <m:rPr>
                            <m:brk m:alnAt="25"/>
                          </m:rPr>
                          <a:rPr lang="de-DE" sz="2400" b="0" i="1" smtClean="0">
                            <a:latin typeface="Cambria Math" panose="02040503050406030204" pitchFamily="18" charset="0"/>
                            <a:cs typeface="Times New Roman" panose="02020603050405020304" pitchFamily="18" charset="0"/>
                          </a:rPr>
                          <m:t>𝑖</m:t>
                        </m:r>
                        <m:r>
                          <a:rPr lang="de-DE" sz="2400" b="0" i="1" smtClean="0">
                            <a:latin typeface="Cambria Math" panose="02040503050406030204" pitchFamily="18" charset="0"/>
                            <a:cs typeface="Times New Roman" panose="02020603050405020304" pitchFamily="18" charset="0"/>
                          </a:rPr>
                          <m:t>=1</m:t>
                        </m:r>
                      </m:sub>
                      <m:sup>
                        <m:r>
                          <a:rPr lang="de-DE" sz="2400" b="0" i="1" smtClean="0">
                            <a:latin typeface="Cambria Math" panose="02040503050406030204" pitchFamily="18" charset="0"/>
                            <a:cs typeface="Times New Roman" panose="02020603050405020304" pitchFamily="18" charset="0"/>
                          </a:rPr>
                          <m:t>𝑛</m:t>
                        </m:r>
                      </m:sup>
                      <m:e>
                        <m:sSup>
                          <m:sSupPr>
                            <m:ctrlPr>
                              <a:rPr lang="de-DE" sz="2400" i="1">
                                <a:latin typeface="Cambria Math" panose="02040503050406030204" pitchFamily="18" charset="0"/>
                                <a:cs typeface="Times New Roman" panose="02020603050405020304" pitchFamily="18" charset="0"/>
                              </a:rPr>
                            </m:ctrlPr>
                          </m:sSupPr>
                          <m:e>
                            <m:sSub>
                              <m:sSubPr>
                                <m:ctrlPr>
                                  <a:rPr lang="de-DE" sz="2400" i="1" dirty="0">
                                    <a:latin typeface="Cambria Math" panose="02040503050406030204" pitchFamily="18" charset="0"/>
                                    <a:cs typeface="Times New Roman" panose="02020603050405020304" pitchFamily="18" charset="0"/>
                                  </a:rPr>
                                </m:ctrlPr>
                              </m:sSubPr>
                              <m:e>
                                <m:r>
                                  <a:rPr lang="de-DE" sz="2400" i="1" dirty="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𝑢</m:t>
                                </m:r>
                              </m:e>
                              <m:sub>
                                <m:r>
                                  <a:rPr lang="de-DE" sz="2400" i="1" dirty="0">
                                    <a:latin typeface="Cambria Math" panose="02040503050406030204" pitchFamily="18" charset="0"/>
                                    <a:cs typeface="Times New Roman" panose="02020603050405020304" pitchFamily="18" charset="0"/>
                                  </a:rPr>
                                  <m:t>𝑖</m:t>
                                </m:r>
                              </m:sub>
                            </m:sSub>
                            <m:r>
                              <a:rPr lang="de-DE" sz="2400" i="1" dirty="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𝑥</m:t>
                            </m:r>
                            <m:r>
                              <a:rPr lang="de-DE" sz="2400" i="1" dirty="0">
                                <a:latin typeface="Cambria Math" panose="02040503050406030204" pitchFamily="18" charset="0"/>
                                <a:cs typeface="Times New Roman" panose="02020603050405020304" pitchFamily="18" charset="0"/>
                              </a:rPr>
                              <m:t>)]</m:t>
                            </m:r>
                          </m:e>
                          <m:sup>
                            <m:sSub>
                              <m:sSubPr>
                                <m:ctrlPr>
                                  <a:rPr lang="de-DE" sz="2400" i="1" dirty="0">
                                    <a:latin typeface="Cambria Math" panose="02040503050406030204" pitchFamily="18" charset="0"/>
                                    <a:cs typeface="Times New Roman" panose="02020603050405020304" pitchFamily="18" charset="0"/>
                                  </a:rPr>
                                </m:ctrlPr>
                              </m:sSubPr>
                              <m:e>
                                <m:r>
                                  <m:rPr>
                                    <m:sty m:val="p"/>
                                  </m:rPr>
                                  <a:rPr lang="el-GR" sz="2400" i="1">
                                    <a:latin typeface="Cambria Math" panose="02040503050406030204" pitchFamily="18" charset="0"/>
                                    <a:cs typeface="Times New Roman" panose="02020603050405020304" pitchFamily="18" charset="0"/>
                                  </a:rPr>
                                  <m:t>α</m:t>
                                </m:r>
                              </m:e>
                              <m:sub>
                                <m:r>
                                  <a:rPr lang="de-DE" sz="2400" i="1" dirty="0">
                                    <a:latin typeface="Cambria Math" panose="02040503050406030204" pitchFamily="18" charset="0"/>
                                    <a:cs typeface="Times New Roman" panose="02020603050405020304" pitchFamily="18" charset="0"/>
                                  </a:rPr>
                                  <m:t>𝑖</m:t>
                                </m:r>
                              </m:sub>
                            </m:sSub>
                          </m:sup>
                        </m:sSup>
                      </m:e>
                    </m:nary>
                  </m:oMath>
                </a14:m>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a:p>
                <a:r>
                  <a:rPr lang="de-DE" sz="2400" dirty="0">
                    <a:latin typeface="Times New Roman" panose="02020603050405020304" pitchFamily="18" charset="0"/>
                    <a:cs typeface="Times New Roman" panose="02020603050405020304" pitchFamily="18" charset="0"/>
                  </a:rPr>
                  <a:t>	Ein gerechter Zustand wird dadurch erreicht, dass das gewichtete Produkt individuellen 	Glücksempfinden maximiert wird. Gegenüber der utilitaristischen Wohlfahrtsfunktion sind 	die individuellen Nutzen keine perfekten Substitute mehr, aber auch keine perfekten 	Komplemente, wie bei Rawls. Die Nash-Wohlfahrtsfunktion stellt damit einen 	Kompromiss zwischen beiden Extremen dar.</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Isoelastische</a:t>
                </a:r>
                <a:r>
                  <a:rPr lang="de-DE" sz="2400" dirty="0">
                    <a:latin typeface="Times New Roman" panose="02020603050405020304" pitchFamily="18" charset="0"/>
                    <a:cs typeface="Times New Roman" panose="02020603050405020304" pitchFamily="18" charset="0"/>
                  </a:rPr>
                  <a:t> Wohlfahrtsfunktion:: </a:t>
                </a:r>
                <a14:m>
                  <m:oMath xmlns:m="http://schemas.openxmlformats.org/officeDocument/2006/math">
                    <m:r>
                      <a:rPr lang="de-DE" sz="2400" i="1">
                        <a:latin typeface="Cambria Math" panose="02040503050406030204" pitchFamily="18" charset="0"/>
                        <a:cs typeface="Times New Roman" panose="02020603050405020304" pitchFamily="18" charset="0"/>
                      </a:rPr>
                      <m:t>𝑊</m:t>
                    </m:r>
                    <m:d>
                      <m:dPr>
                        <m:ctrlPr>
                          <a:rPr lang="de-DE" sz="2400" i="1">
                            <a:latin typeface="Cambria Math" panose="02040503050406030204" pitchFamily="18" charset="0"/>
                            <a:cs typeface="Times New Roman" panose="02020603050405020304" pitchFamily="18" charset="0"/>
                          </a:rPr>
                        </m:ctrlPr>
                      </m:dPr>
                      <m:e>
                        <m:r>
                          <a:rPr lang="de-DE" sz="2400" i="1">
                            <a:latin typeface="Cambria Math" panose="02040503050406030204" pitchFamily="18" charset="0"/>
                            <a:cs typeface="Times New Roman" panose="02020603050405020304" pitchFamily="18" charset="0"/>
                          </a:rPr>
                          <m:t>𝑥</m:t>
                        </m:r>
                      </m:e>
                    </m:d>
                    <m:r>
                      <a:rPr lang="de-DE" sz="2400" i="1">
                        <a:latin typeface="Cambria Math" panose="02040503050406030204" pitchFamily="18" charset="0"/>
                        <a:cs typeface="Times New Roman" panose="02020603050405020304" pitchFamily="18" charset="0"/>
                      </a:rPr>
                      <m:t>=</m:t>
                    </m:r>
                    <m:f>
                      <m:fPr>
                        <m:ctrlPr>
                          <a:rPr lang="de-DE" sz="2400" i="1" smtClean="0">
                            <a:latin typeface="Cambria Math" panose="02040503050406030204" pitchFamily="18" charset="0"/>
                            <a:cs typeface="Times New Roman" panose="02020603050405020304" pitchFamily="18" charset="0"/>
                          </a:rPr>
                        </m:ctrlPr>
                      </m:fPr>
                      <m:num>
                        <m:r>
                          <a:rPr lang="de-DE" sz="2400" b="0" i="1" smtClean="0">
                            <a:latin typeface="Cambria Math" panose="02040503050406030204" pitchFamily="18" charset="0"/>
                            <a:cs typeface="Times New Roman" panose="02020603050405020304" pitchFamily="18" charset="0"/>
                          </a:rPr>
                          <m:t>1</m:t>
                        </m:r>
                      </m:num>
                      <m:den>
                        <m:r>
                          <a:rPr lang="de-DE" sz="2400" b="0" i="1" smtClean="0">
                            <a:latin typeface="Cambria Math" panose="02040503050406030204" pitchFamily="18" charset="0"/>
                            <a:cs typeface="Times New Roman" panose="02020603050405020304" pitchFamily="18" charset="0"/>
                          </a:rPr>
                          <m:t>1−</m:t>
                        </m:r>
                        <m:r>
                          <m:rPr>
                            <m:sty m:val="p"/>
                          </m:rPr>
                          <a:rPr lang="el-GR" sz="2400" i="1" dirty="0">
                            <a:latin typeface="Cambria Math" panose="02040503050406030204" pitchFamily="18" charset="0"/>
                            <a:cs typeface="Times New Roman" panose="02020603050405020304" pitchFamily="18" charset="0"/>
                          </a:rPr>
                          <m:t>ρ</m:t>
                        </m:r>
                      </m:den>
                    </m:f>
                    <m:nary>
                      <m:naryPr>
                        <m:chr m:val="∑"/>
                        <m:ctrlPr>
                          <a:rPr lang="pt-BR" sz="2400" i="1">
                            <a:latin typeface="Cambria Math" panose="02040503050406030204" pitchFamily="18" charset="0"/>
                            <a:cs typeface="Times New Roman" panose="02020603050405020304" pitchFamily="18" charset="0"/>
                          </a:rPr>
                        </m:ctrlPr>
                      </m:naryPr>
                      <m:sub>
                        <m:r>
                          <m:rPr>
                            <m:brk m:alnAt="23"/>
                          </m:rPr>
                          <a:rPr lang="de-DE" sz="2400" i="1">
                            <a:latin typeface="Cambria Math" panose="02040503050406030204" pitchFamily="18" charset="0"/>
                            <a:cs typeface="Times New Roman" panose="02020603050405020304" pitchFamily="18" charset="0"/>
                          </a:rPr>
                          <m:t>𝑖</m:t>
                        </m:r>
                        <m:r>
                          <a:rPr lang="pt-BR" sz="2400" i="1">
                            <a:latin typeface="Cambria Math" panose="02040503050406030204" pitchFamily="18" charset="0"/>
                            <a:cs typeface="Times New Roman" panose="02020603050405020304" pitchFamily="18" charset="0"/>
                          </a:rPr>
                          <m:t>=0</m:t>
                        </m:r>
                      </m:sub>
                      <m:sup>
                        <m:r>
                          <a:rPr lang="pt-BR" sz="2400" i="1">
                            <a:latin typeface="Cambria Math" panose="02040503050406030204" pitchFamily="18" charset="0"/>
                            <a:cs typeface="Times New Roman" panose="02020603050405020304" pitchFamily="18" charset="0"/>
                          </a:rPr>
                          <m:t>𝑛</m:t>
                        </m:r>
                      </m:sup>
                      <m:e>
                        <m:sSub>
                          <m:sSubPr>
                            <m:ctrlPr>
                              <a:rPr lang="de-DE" sz="2400" i="1" dirty="0">
                                <a:latin typeface="Cambria Math" panose="02040503050406030204" pitchFamily="18" charset="0"/>
                                <a:cs typeface="Times New Roman" panose="02020603050405020304" pitchFamily="18" charset="0"/>
                              </a:rPr>
                            </m:ctrlPr>
                          </m:sSubPr>
                          <m:e>
                            <m:r>
                              <m:rPr>
                                <m:sty m:val="p"/>
                              </m:rPr>
                              <a:rPr lang="el-GR" sz="2400" i="1">
                                <a:latin typeface="Cambria Math" panose="02040503050406030204" pitchFamily="18" charset="0"/>
                                <a:cs typeface="Times New Roman" panose="02020603050405020304" pitchFamily="18" charset="0"/>
                              </a:rPr>
                              <m:t>α</m:t>
                            </m:r>
                          </m:e>
                          <m:sub>
                            <m:r>
                              <a:rPr lang="de-DE" sz="2400" i="1" dirty="0">
                                <a:latin typeface="Cambria Math" panose="02040503050406030204" pitchFamily="18" charset="0"/>
                                <a:cs typeface="Times New Roman" panose="02020603050405020304" pitchFamily="18" charset="0"/>
                              </a:rPr>
                              <m:t>𝑖</m:t>
                            </m:r>
                          </m:sub>
                        </m:sSub>
                        <m:sSup>
                          <m:sSupPr>
                            <m:ctrlPr>
                              <a:rPr lang="de-DE" sz="2400" i="1">
                                <a:latin typeface="Cambria Math" panose="02040503050406030204" pitchFamily="18" charset="0"/>
                                <a:cs typeface="Times New Roman" panose="02020603050405020304" pitchFamily="18" charset="0"/>
                              </a:rPr>
                            </m:ctrlPr>
                          </m:sSupPr>
                          <m:e>
                            <m:sSub>
                              <m:sSubPr>
                                <m:ctrlPr>
                                  <a:rPr lang="de-DE" sz="2400" i="1" dirty="0">
                                    <a:latin typeface="Cambria Math" panose="02040503050406030204" pitchFamily="18" charset="0"/>
                                    <a:cs typeface="Times New Roman" panose="02020603050405020304" pitchFamily="18" charset="0"/>
                                  </a:rPr>
                                </m:ctrlPr>
                              </m:sSubPr>
                              <m:e>
                                <m:r>
                                  <a:rPr lang="de-DE" sz="2400" i="1" dirty="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𝑢</m:t>
                                </m:r>
                              </m:e>
                              <m:sub>
                                <m:r>
                                  <a:rPr lang="de-DE" sz="2400" i="1" dirty="0">
                                    <a:latin typeface="Cambria Math" panose="02040503050406030204" pitchFamily="18" charset="0"/>
                                    <a:cs typeface="Times New Roman" panose="02020603050405020304" pitchFamily="18" charset="0"/>
                                  </a:rPr>
                                  <m:t>𝑖</m:t>
                                </m:r>
                              </m:sub>
                            </m:sSub>
                            <m:r>
                              <a:rPr lang="de-DE" sz="2400" i="1" dirty="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𝑥</m:t>
                            </m:r>
                            <m:r>
                              <a:rPr lang="de-DE" sz="2400" i="1" dirty="0">
                                <a:latin typeface="Cambria Math" panose="02040503050406030204" pitchFamily="18" charset="0"/>
                                <a:cs typeface="Times New Roman" panose="02020603050405020304" pitchFamily="18" charset="0"/>
                              </a:rPr>
                              <m:t>)]</m:t>
                            </m:r>
                          </m:e>
                          <m:sup>
                            <m:r>
                              <a:rPr lang="de-DE" sz="2400" b="0" i="1" dirty="0" smtClean="0">
                                <a:latin typeface="Cambria Math" panose="02040503050406030204" pitchFamily="18" charset="0"/>
                                <a:cs typeface="Times New Roman" panose="02020603050405020304" pitchFamily="18" charset="0"/>
                              </a:rPr>
                              <m:t>1−</m:t>
                            </m:r>
                            <m:r>
                              <m:rPr>
                                <m:sty m:val="p"/>
                              </m:rPr>
                              <a:rPr lang="el-GR" sz="2400" i="1" dirty="0" smtClean="0">
                                <a:latin typeface="Cambria Math" panose="02040503050406030204" pitchFamily="18" charset="0"/>
                                <a:cs typeface="Times New Roman" panose="02020603050405020304" pitchFamily="18" charset="0"/>
                              </a:rPr>
                              <m:t>ρ</m:t>
                            </m:r>
                          </m:sup>
                        </m:sSup>
                      </m:e>
                    </m:nary>
                  </m:oMath>
                </a14:m>
                <a:endParaRPr lang="de-DE" sz="2400" dirty="0">
                  <a:latin typeface="Times New Roman" panose="02020603050405020304" pitchFamily="18" charset="0"/>
                  <a:cs typeface="Times New Roman" panose="02020603050405020304" pitchFamily="18" charset="0"/>
                </a:endParaRPr>
              </a:p>
              <a:p>
                <a:pPr lvl="1"/>
                <a:r>
                  <a:rPr lang="de-DE" sz="2400" dirty="0">
                    <a:latin typeface="Times New Roman" panose="02020603050405020304" pitchFamily="18" charset="0"/>
                    <a:cs typeface="Times New Roman" panose="02020603050405020304" pitchFamily="18" charset="0"/>
                  </a:rPr>
                  <a:t>Die </a:t>
                </a:r>
                <a:r>
                  <a:rPr lang="de-DE" sz="2400" dirty="0" err="1">
                    <a:latin typeface="Times New Roman" panose="02020603050405020304" pitchFamily="18" charset="0"/>
                    <a:cs typeface="Times New Roman" panose="02020603050405020304" pitchFamily="18" charset="0"/>
                  </a:rPr>
                  <a:t>Isoelastische</a:t>
                </a:r>
                <a:r>
                  <a:rPr lang="de-DE" sz="2400" dirty="0">
                    <a:latin typeface="Times New Roman" panose="02020603050405020304" pitchFamily="18" charset="0"/>
                    <a:cs typeface="Times New Roman" panose="02020603050405020304" pitchFamily="18" charset="0"/>
                  </a:rPr>
                  <a:t> Wohlfahrtsfunktion verallgemeinert die drei vorher diskutierten Wohlfahrtsfunktionen. Der Parameter </a:t>
                </a:r>
                <a14:m>
                  <m:oMath xmlns:m="http://schemas.openxmlformats.org/officeDocument/2006/math">
                    <m:r>
                      <m:rPr>
                        <m:sty m:val="p"/>
                      </m:rPr>
                      <a:rPr lang="el-GR" sz="2400" i="1" dirty="0">
                        <a:latin typeface="Cambria Math" panose="02040503050406030204" pitchFamily="18" charset="0"/>
                        <a:cs typeface="Times New Roman" panose="02020603050405020304" pitchFamily="18" charset="0"/>
                      </a:rPr>
                      <m:t>ρ</m:t>
                    </m:r>
                    <m:r>
                      <a:rPr lang="el-GR" sz="2400" i="1" dirty="0">
                        <a:latin typeface="Cambria Math" panose="02040503050406030204" pitchFamily="18" charset="0"/>
                        <a:cs typeface="Times New Roman" panose="02020603050405020304" pitchFamily="18" charset="0"/>
                      </a:rPr>
                      <m:t> </m:t>
                    </m:r>
                  </m:oMath>
                </a14:m>
                <a:r>
                  <a:rPr lang="de-DE" sz="2400" dirty="0">
                    <a:latin typeface="Times New Roman" panose="02020603050405020304" pitchFamily="18" charset="0"/>
                    <a:cs typeface="Times New Roman" panose="02020603050405020304" pitchFamily="18" charset="0"/>
                  </a:rPr>
                  <a:t>als Ungleichheitsaversionsparameter interpretiert werden:</a:t>
                </a:r>
              </a:p>
              <a:p>
                <a:pPr lvl="1"/>
                <a:endParaRPr lang="de-DE" sz="2400" dirty="0">
                  <a:latin typeface="Times New Roman" panose="02020603050405020304" pitchFamily="18" charset="0"/>
                  <a:cs typeface="Times New Roman" panose="02020603050405020304" pitchFamily="18" charset="0"/>
                </a:endParaRPr>
              </a:p>
              <a:p>
                <a:pPr lvl="1"/>
                <a14:m>
                  <m:oMath xmlns:m="http://schemas.openxmlformats.org/officeDocument/2006/math">
                    <m:r>
                      <m:rPr>
                        <m:sty m:val="p"/>
                      </m:rPr>
                      <a:rPr lang="el-GR" sz="2400" i="1" dirty="0" smtClean="0">
                        <a:latin typeface="Cambria Math" panose="02040503050406030204" pitchFamily="18" charset="0"/>
                        <a:cs typeface="Times New Roman" panose="02020603050405020304" pitchFamily="18" charset="0"/>
                      </a:rPr>
                      <m:t>ρ</m:t>
                    </m:r>
                    <m:r>
                      <a:rPr lang="de-DE" sz="2400" b="0" i="0" dirty="0" smtClean="0">
                        <a:latin typeface="Cambria Math" panose="02040503050406030204" pitchFamily="18" charset="0"/>
                        <a:cs typeface="Times New Roman" panose="02020603050405020304" pitchFamily="18" charset="0"/>
                      </a:rPr>
                      <m:t>=0</m:t>
                    </m:r>
                  </m:oMath>
                </a14:m>
                <a:r>
                  <a:rPr lang="de-DE" sz="2400" dirty="0">
                    <a:latin typeface="Times New Roman" panose="02020603050405020304" pitchFamily="18" charset="0"/>
                    <a:cs typeface="Times New Roman" panose="02020603050405020304" pitchFamily="18" charset="0"/>
                  </a:rPr>
                  <a:t>:	Utilitaristisch</a:t>
                </a:r>
              </a:p>
              <a:p>
                <a:pPr lvl="1"/>
                <a14:m>
                  <m:oMath xmlns:m="http://schemas.openxmlformats.org/officeDocument/2006/math">
                    <m:r>
                      <m:rPr>
                        <m:sty m:val="p"/>
                      </m:rPr>
                      <a:rPr lang="el-GR" sz="2400" i="1" dirty="0">
                        <a:latin typeface="Cambria Math" panose="02040503050406030204" pitchFamily="18" charset="0"/>
                        <a:cs typeface="Times New Roman" panose="02020603050405020304" pitchFamily="18" charset="0"/>
                      </a:rPr>
                      <m:t>ρ</m:t>
                    </m:r>
                    <m:r>
                      <a:rPr lang="de-DE" sz="2400" dirty="0">
                        <a:latin typeface="Cambria Math" panose="02040503050406030204" pitchFamily="18" charset="0"/>
                        <a:cs typeface="Times New Roman" panose="02020603050405020304" pitchFamily="18" charset="0"/>
                      </a:rPr>
                      <m:t>=</m:t>
                    </m:r>
                    <m:r>
                      <a:rPr lang="de-DE" sz="2400" b="0" i="0" dirty="0" smtClean="0">
                        <a:latin typeface="Cambria Math" panose="02040503050406030204" pitchFamily="18" charset="0"/>
                        <a:cs typeface="Times New Roman" panose="02020603050405020304" pitchFamily="18" charset="0"/>
                      </a:rPr>
                      <m:t> </m:t>
                    </m:r>
                    <m:r>
                      <a:rPr lang="de-DE" sz="2400" b="0"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Rawls</a:t>
                </a:r>
              </a:p>
              <a:p>
                <a:pPr lvl="1"/>
                <a14:m>
                  <m:oMath xmlns:m="http://schemas.openxmlformats.org/officeDocument/2006/math">
                    <m:r>
                      <m:rPr>
                        <m:sty m:val="p"/>
                      </m:rPr>
                      <a:rPr lang="el-GR" sz="2400" i="1" dirty="0">
                        <a:latin typeface="Cambria Math" panose="02040503050406030204" pitchFamily="18" charset="0"/>
                        <a:cs typeface="Times New Roman" panose="02020603050405020304" pitchFamily="18" charset="0"/>
                      </a:rPr>
                      <m:t>ρ</m:t>
                    </m:r>
                    <m:r>
                      <a:rPr lang="de-DE" sz="2400" dirty="0">
                        <a:latin typeface="Cambria Math" panose="02040503050406030204" pitchFamily="18" charset="0"/>
                        <a:cs typeface="Times New Roman" panose="02020603050405020304" pitchFamily="18" charset="0"/>
                      </a:rPr>
                      <m:t>=</m:t>
                    </m:r>
                    <m:r>
                      <a:rPr lang="de-DE" sz="2400" b="0" i="0" dirty="0" smtClean="0">
                        <a:latin typeface="Cambria Math" panose="02040503050406030204" pitchFamily="18" charset="0"/>
                        <a:cs typeface="Times New Roman" panose="02020603050405020304" pitchFamily="18" charset="0"/>
                      </a:rPr>
                      <m:t>1</m:t>
                    </m:r>
                  </m:oMath>
                </a14:m>
                <a:r>
                  <a:rPr lang="de-DE" sz="2400" dirty="0">
                    <a:latin typeface="Times New Roman" panose="02020603050405020304" pitchFamily="18" charset="0"/>
                    <a:cs typeface="Times New Roman" panose="02020603050405020304" pitchFamily="18" charset="0"/>
                  </a:rPr>
                  <a:t>:	Nash</a:t>
                </a:r>
              </a:p>
              <a:p>
                <a:pPr lvl="1"/>
                <a:endParaRPr lang="de-DE" sz="2400" dirty="0">
                  <a:latin typeface="Times New Roman" panose="02020603050405020304" pitchFamily="18" charset="0"/>
                  <a:cs typeface="Times New Roman" panose="02020603050405020304" pitchFamily="18" charset="0"/>
                </a:endParaRPr>
              </a:p>
              <a:p>
                <a:pPr lvl="1"/>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71634"/>
                <a:ext cx="12172951" cy="6386366"/>
              </a:xfrm>
              <a:prstGeom prst="rect">
                <a:avLst/>
              </a:prstGeom>
              <a:blipFill>
                <a:blip r:embed="rId2"/>
                <a:stretch>
                  <a:fillRect l="-651" t="-9351" r="-1252"/>
                </a:stretch>
              </a:blipFill>
            </p:spPr>
            <p:txBody>
              <a:bodyPr/>
              <a:lstStyle/>
              <a:p>
                <a:r>
                  <a:rPr lang="de-DE">
                    <a:noFill/>
                  </a:rPr>
                  <a:t> </a:t>
                </a:r>
              </a:p>
            </p:txBody>
          </p:sp>
        </mc:Fallback>
      </mc:AlternateContent>
    </p:spTree>
    <p:extLst>
      <p:ext uri="{BB962C8B-B14F-4D97-AF65-F5344CB8AC3E}">
        <p14:creationId xmlns:p14="http://schemas.microsoft.com/office/powerpoint/2010/main" val="151713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pic>
        <p:nvPicPr>
          <p:cNvPr id="3" name="Grafik 2">
            <a:extLst>
              <a:ext uri="{FF2B5EF4-FFF2-40B4-BE49-F238E27FC236}">
                <a16:creationId xmlns:a16="http://schemas.microsoft.com/office/drawing/2014/main" id="{F793E866-6D65-413F-952E-541D357F142B}"/>
              </a:ext>
            </a:extLst>
          </p:cNvPr>
          <p:cNvPicPr>
            <a:picLocks noChangeAspect="1"/>
          </p:cNvPicPr>
          <p:nvPr/>
        </p:nvPicPr>
        <p:blipFill>
          <a:blip r:embed="rId2"/>
          <a:stretch>
            <a:fillRect/>
          </a:stretch>
        </p:blipFill>
        <p:spPr>
          <a:xfrm>
            <a:off x="6105524" y="1387429"/>
            <a:ext cx="5661782" cy="3778911"/>
          </a:xfrm>
          <a:prstGeom prst="rect">
            <a:avLst/>
          </a:prstGeom>
        </p:spPr>
      </p:pic>
      <p:pic>
        <p:nvPicPr>
          <p:cNvPr id="4" name="Grafik 3">
            <a:extLst>
              <a:ext uri="{FF2B5EF4-FFF2-40B4-BE49-F238E27FC236}">
                <a16:creationId xmlns:a16="http://schemas.microsoft.com/office/drawing/2014/main" id="{7B550355-FFBB-403B-B31E-409E6F45026C}"/>
              </a:ext>
            </a:extLst>
          </p:cNvPr>
          <p:cNvPicPr>
            <a:picLocks noChangeAspect="1"/>
          </p:cNvPicPr>
          <p:nvPr/>
        </p:nvPicPr>
        <p:blipFill>
          <a:blip r:embed="rId3"/>
          <a:stretch>
            <a:fillRect/>
          </a:stretch>
        </p:blipFill>
        <p:spPr>
          <a:xfrm>
            <a:off x="424694" y="1387429"/>
            <a:ext cx="5869780" cy="3817053"/>
          </a:xfrm>
          <a:prstGeom prst="rect">
            <a:avLst/>
          </a:prstGeom>
        </p:spPr>
      </p:pic>
      <p:sp>
        <p:nvSpPr>
          <p:cNvPr id="5" name="Textfeld 4">
            <a:extLst>
              <a:ext uri="{FF2B5EF4-FFF2-40B4-BE49-F238E27FC236}">
                <a16:creationId xmlns:a16="http://schemas.microsoft.com/office/drawing/2014/main" id="{129DABC1-DD59-4246-B350-B452AF7762BD}"/>
              </a:ext>
            </a:extLst>
          </p:cNvPr>
          <p:cNvSpPr txBox="1"/>
          <p:nvPr/>
        </p:nvSpPr>
        <p:spPr>
          <a:xfrm>
            <a:off x="2638874" y="1127052"/>
            <a:ext cx="1441420"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Utilitaristisch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867031" y="1049996"/>
            <a:ext cx="761747"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Rawls</a:t>
            </a:r>
          </a:p>
        </p:txBody>
      </p:sp>
    </p:spTree>
    <p:extLst>
      <p:ext uri="{BB962C8B-B14F-4D97-AF65-F5344CB8AC3E}">
        <p14:creationId xmlns:p14="http://schemas.microsoft.com/office/powerpoint/2010/main" val="3469815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sp>
        <p:nvSpPr>
          <p:cNvPr id="5" name="Textfeld 4">
            <a:extLst>
              <a:ext uri="{FF2B5EF4-FFF2-40B4-BE49-F238E27FC236}">
                <a16:creationId xmlns:a16="http://schemas.microsoft.com/office/drawing/2014/main" id="{129DABC1-DD59-4246-B350-B452AF7762BD}"/>
              </a:ext>
            </a:extLst>
          </p:cNvPr>
          <p:cNvSpPr txBox="1"/>
          <p:nvPr/>
        </p:nvSpPr>
        <p:spPr>
          <a:xfrm>
            <a:off x="2638874" y="1127052"/>
            <a:ext cx="65915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Nash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462994" y="1049996"/>
            <a:ext cx="1261884" cy="369332"/>
          </a:xfrm>
          <a:prstGeom prst="rect">
            <a:avLst/>
          </a:prstGeom>
          <a:noFill/>
        </p:spPr>
        <p:txBody>
          <a:bodyPr wrap="none" rtlCol="0">
            <a:spAutoFit/>
          </a:bodyPr>
          <a:lstStyle/>
          <a:p>
            <a:r>
              <a:rPr lang="de-DE" dirty="0" err="1">
                <a:latin typeface="Times New Roman" panose="02020603050405020304" pitchFamily="18" charset="0"/>
                <a:cs typeface="Times New Roman" panose="02020603050405020304" pitchFamily="18" charset="0"/>
              </a:rPr>
              <a:t>Isoelastisch</a:t>
            </a:r>
            <a:endParaRPr lang="de-DE"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07C18B29-3ED7-4AB1-AFE4-C2271ABD100E}"/>
              </a:ext>
            </a:extLst>
          </p:cNvPr>
          <p:cNvPicPr>
            <a:picLocks noChangeAspect="1"/>
          </p:cNvPicPr>
          <p:nvPr/>
        </p:nvPicPr>
        <p:blipFill>
          <a:blip r:embed="rId2"/>
          <a:stretch>
            <a:fillRect/>
          </a:stretch>
        </p:blipFill>
        <p:spPr>
          <a:xfrm>
            <a:off x="875248" y="1496384"/>
            <a:ext cx="4968671" cy="3822523"/>
          </a:xfrm>
          <a:prstGeom prst="rect">
            <a:avLst/>
          </a:prstGeom>
        </p:spPr>
      </p:pic>
      <p:pic>
        <p:nvPicPr>
          <p:cNvPr id="6" name="Grafik 5">
            <a:extLst>
              <a:ext uri="{FF2B5EF4-FFF2-40B4-BE49-F238E27FC236}">
                <a16:creationId xmlns:a16="http://schemas.microsoft.com/office/drawing/2014/main" id="{531B60F5-5203-4F6E-A7D4-8C795D18D064}"/>
              </a:ext>
            </a:extLst>
          </p:cNvPr>
          <p:cNvPicPr>
            <a:picLocks noChangeAspect="1"/>
          </p:cNvPicPr>
          <p:nvPr/>
        </p:nvPicPr>
        <p:blipFill>
          <a:blip r:embed="rId3"/>
          <a:stretch>
            <a:fillRect/>
          </a:stretch>
        </p:blipFill>
        <p:spPr>
          <a:xfrm>
            <a:off x="6105523" y="1496383"/>
            <a:ext cx="5600923" cy="4065186"/>
          </a:xfrm>
          <a:prstGeom prst="rect">
            <a:avLst/>
          </a:prstGeom>
        </p:spPr>
      </p:pic>
    </p:spTree>
    <p:extLst>
      <p:ext uri="{BB962C8B-B14F-4D97-AF65-F5344CB8AC3E}">
        <p14:creationId xmlns:p14="http://schemas.microsoft.com/office/powerpoint/2010/main" val="26909222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Konzept der Fairness</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6376842"/>
          </a:xfrm>
          <a:prstGeom prst="rect">
            <a:avLst/>
          </a:prstGeom>
          <a:noFill/>
        </p:spPr>
        <p:txBody>
          <a:bodyPr wrap="square" rtlCol="0">
            <a:noAutofit/>
          </a:bodyPr>
          <a:lstStyle/>
          <a:p>
            <a:pPr marL="342900"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In der Ökonomie gehen wir grundsätzlich unterschiedlichen Präferenzen der Individuen aus.</a:t>
            </a:r>
          </a:p>
          <a:p>
            <a:pPr marL="800100" lvl="1"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Damit werden Individuen ein und dasselbe Güterbündel in der Regel unterschiedlich bewerten.</a:t>
            </a:r>
          </a:p>
          <a:p>
            <a:pPr marL="1257300" lvl="2"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Daraus erwächst ein grundsätzliches Problem in der Formulierung eines Konzepts für Gerechtigkeit: Wie soll man das Für und Wider gegeneinander aufwiegen?</a:t>
            </a:r>
          </a:p>
          <a:p>
            <a:pPr marL="1714500" lvl="3"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Die dargestellten sozialen Wohlfahrtsfunktionen unterstellen immer eine gewisse Art der Aggregation der individuellen Präferenzen, die das Problem der unterschiedlichen Bewertungen letztlich aber nicht lösen können.</a:t>
            </a:r>
          </a:p>
          <a:p>
            <a:pPr marL="2171700" lvl="4"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Einen Ausweg aus diesem Dilemma bietet das Konzept der Fairness:</a:t>
            </a:r>
          </a:p>
          <a:p>
            <a:endParaRPr lang="de-DE" sz="24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Definition 1: Wenn Individuum A das Güterbündel von B dem eigenen vorzieht, so sagt man: A beneidet B. </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Definition 2: Eine Allokation wird dann als gerecht bezeichnet, wenn kein Individuum ein anderes Individuum</a:t>
            </a:r>
          </a:p>
          <a:p>
            <a:r>
              <a:rPr lang="de-DE" sz="2100" smtClean="0">
                <a:latin typeface="Times New Roman" panose="02020603050405020304" pitchFamily="18" charset="0"/>
                <a:cs typeface="Times New Roman" panose="02020603050405020304" pitchFamily="18" charset="0"/>
              </a:rPr>
              <a:t>                      beneidet</a:t>
            </a:r>
            <a:r>
              <a:rPr lang="de-DE" sz="2100" dirty="0">
                <a:latin typeface="Times New Roman" panose="02020603050405020304" pitchFamily="18" charset="0"/>
                <a:cs typeface="Times New Roman" panose="02020603050405020304" pitchFamily="18" charset="0"/>
              </a:rPr>
              <a:t>.</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Definition 3: Eine Allokation, die sowohl gerecht, als auch </a:t>
            </a:r>
            <a:r>
              <a:rPr lang="de-DE" sz="2100" dirty="0" err="1">
                <a:latin typeface="Times New Roman" panose="02020603050405020304" pitchFamily="18" charset="0"/>
                <a:cs typeface="Times New Roman" panose="02020603050405020304" pitchFamily="18" charset="0"/>
              </a:rPr>
              <a:t>pareto</a:t>
            </a:r>
            <a:r>
              <a:rPr lang="de-DE" sz="2100" dirty="0">
                <a:latin typeface="Times New Roman" panose="02020603050405020304" pitchFamily="18" charset="0"/>
                <a:cs typeface="Times New Roman" panose="02020603050405020304" pitchFamily="18" charset="0"/>
              </a:rPr>
              <a:t>-effizient ist, bezeichnet man als fair.</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500" dirty="0">
                <a:latin typeface="Times New Roman" panose="02020603050405020304" pitchFamily="18" charset="0"/>
                <a:cs typeface="Times New Roman" panose="02020603050405020304" pitchFamily="18" charset="0"/>
              </a:rPr>
              <a:t>1) Varian, H.L. (1975), </a:t>
            </a:r>
            <a:r>
              <a:rPr lang="en-US" sz="1500" dirty="0">
                <a:latin typeface="Times New Roman" panose="02020603050405020304" pitchFamily="18" charset="0"/>
                <a:cs typeface="Times New Roman" panose="02020603050405020304" pitchFamily="18" charset="0"/>
              </a:rPr>
              <a:t>Distributive justice, welfare economics, and the theory of fairness, Journal of Philosophy and Public Affairs 4,223-247.</a:t>
            </a:r>
          </a:p>
          <a:p>
            <a:r>
              <a:rPr lang="en-US" sz="1500" smtClean="0">
                <a:latin typeface="Times New Roman" panose="02020603050405020304" pitchFamily="18" charset="0"/>
                <a:cs typeface="Times New Roman" panose="02020603050405020304" pitchFamily="18" charset="0"/>
              </a:rPr>
              <a:t>    </a:t>
            </a:r>
            <a:r>
              <a:rPr lang="de-DE" sz="1500" smtClean="0">
                <a:latin typeface="Times New Roman" panose="02020603050405020304" pitchFamily="18" charset="0"/>
                <a:cs typeface="Times New Roman" panose="02020603050405020304" pitchFamily="18" charset="0"/>
              </a:rPr>
              <a:t>Varian</a:t>
            </a:r>
            <a:r>
              <a:rPr lang="de-DE" sz="1500" dirty="0">
                <a:latin typeface="Times New Roman" panose="02020603050405020304" pitchFamily="18" charset="0"/>
                <a:cs typeface="Times New Roman" panose="02020603050405020304" pitchFamily="18" charset="0"/>
              </a:rPr>
              <a:t>, H.L. (1976), </a:t>
            </a:r>
            <a:r>
              <a:rPr lang="en-US" sz="1500" dirty="0">
                <a:latin typeface="Times New Roman" panose="02020603050405020304" pitchFamily="18" charset="0"/>
                <a:cs typeface="Times New Roman" panose="02020603050405020304" pitchFamily="18" charset="0"/>
              </a:rPr>
              <a:t>Two problems in the theory of fairness</a:t>
            </a:r>
            <a:r>
              <a:rPr lang="de-DE" sz="1500"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Journal of Public Economics Volume 5, Issues 3–4, April–May 1976, Pages 249-260 </a:t>
            </a:r>
          </a:p>
          <a:p>
            <a:pPr marL="457200" indent="-457200">
              <a:buAutoNum type="arabicParenR"/>
            </a:pPr>
            <a:endParaRPr lang="en-US"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593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Arrow – Unmöglichkeitstheorem</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456758"/>
            <a:ext cx="12172951" cy="5082363"/>
          </a:xfrm>
          <a:prstGeom prst="rect">
            <a:avLst/>
          </a:prstGeom>
          <a:noFill/>
        </p:spPr>
        <p:txBody>
          <a:bodyPr wrap="square" rtlCol="0">
            <a:noAutofit/>
          </a:bodyPr>
          <a:lstStyle/>
          <a:p>
            <a:r>
              <a:rPr lang="en-US" sz="2400" dirty="0" err="1">
                <a:latin typeface="Times New Roman" panose="02020603050405020304" pitchFamily="18" charset="0"/>
                <a:cs typeface="Times New Roman" panose="02020603050405020304" pitchFamily="18" charset="0"/>
              </a:rPr>
              <a:t>Kann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dem </a:t>
            </a:r>
            <a:r>
              <a:rPr lang="en-US" sz="2400" dirty="0" err="1">
                <a:latin typeface="Times New Roman" panose="02020603050405020304" pitchFamily="18" charset="0"/>
                <a:cs typeface="Times New Roman" panose="02020603050405020304" pitchFamily="18" charset="0"/>
              </a:rPr>
              <a:t>Paretokriterium</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weiterer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sinnvoller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Eigenschaften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soziale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Wohlfahrtsfunktion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abgeleitet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werden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 (</a:t>
            </a:r>
            <a:r>
              <a:rPr lang="en-US" sz="2000" dirty="0" err="1">
                <a:latin typeface="Times New Roman" panose="02020603050405020304" pitchFamily="18" charset="0"/>
                <a:cs typeface="Times New Roman" panose="02020603050405020304" pitchFamily="18" charset="0"/>
              </a:rPr>
              <a:t>Vollständigkeit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stellt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verknüpft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über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denkbaren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Kombinationen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individueller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Präferenzordnungen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zu</a:t>
            </a:r>
            <a:r>
              <a:rPr lang="en-US" sz="2000" dirty="0">
                <a:latin typeface="Times New Roman" panose="02020603050405020304" pitchFamily="18" charset="0"/>
                <a:cs typeface="Times New Roman" panose="02020603050405020304" pitchFamily="18" charset="0"/>
              </a:rPr>
              <a:t> Relation </a:t>
            </a:r>
            <a:r>
              <a:rPr lang="en-US" sz="2000" dirty="0" err="1">
                <a:latin typeface="Times New Roman" panose="02020603050405020304" pitchFamily="18" charset="0"/>
                <a:cs typeface="Times New Roman" panose="02020603050405020304" pitchFamily="18" charset="0"/>
              </a:rPr>
              <a:t>zueinander</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 (</a:t>
            </a:r>
            <a:r>
              <a:rPr lang="en-US" sz="2000" dirty="0" err="1">
                <a:latin typeface="Times New Roman" panose="02020603050405020304" pitchFamily="18" charset="0"/>
                <a:cs typeface="Times New Roman" panose="02020603050405020304" pitchFamily="18" charset="0"/>
              </a:rPr>
              <a:t>Transitivität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ist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transitiv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bzgl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jedes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Vergleichs</a:t>
            </a:r>
            <a:r>
              <a:rPr lang="en-US" sz="2000" dirty="0">
                <a:latin typeface="Times New Roman" panose="02020603050405020304" pitchFamily="18" charset="0"/>
                <a:cs typeface="Times New Roman" panose="02020603050405020304" pitchFamily="18" charset="0"/>
              </a:rPr>
              <a:t> von </a:t>
            </a:r>
            <a:r>
              <a:rPr lang="en-US" sz="2000" dirty="0" err="1">
                <a:latin typeface="Times New Roman" panose="02020603050405020304" pitchFamily="18" charset="0"/>
                <a:cs typeface="Times New Roman" panose="02020603050405020304" pitchFamily="18" charset="0"/>
              </a:rPr>
              <a:t>drei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 (</a:t>
            </a:r>
            <a:r>
              <a:rPr lang="en-US" sz="2000" dirty="0" err="1">
                <a:latin typeface="Times New Roman" panose="02020603050405020304" pitchFamily="18" charset="0"/>
                <a:cs typeface="Times New Roman" panose="02020603050405020304" pitchFamily="18" charset="0"/>
              </a:rPr>
              <a:t>schwaches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Paretoprinzip</a:t>
            </a:r>
            <a:r>
              <a:rPr lang="en-US" sz="2000" dirty="0">
                <a:latin typeface="Times New Roman" panose="02020603050405020304" pitchFamily="18" charset="0"/>
                <a:cs typeface="Times New Roman" panose="02020603050405020304" pitchFamily="18" charset="0"/>
              </a:rPr>
              <a:t>):	Falls </a:t>
            </a:r>
            <a:r>
              <a:rPr lang="en-US" sz="2000" dirty="0" err="1">
                <a:latin typeface="Times New Roman" panose="02020603050405020304" pitchFamily="18" charset="0"/>
                <a:cs typeface="Times New Roman" panose="02020603050405020304" pitchFamily="18" charset="0"/>
              </a:rPr>
              <a:t>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anderen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vorgezogen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wird</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dies </a:t>
            </a:r>
            <a:r>
              <a:rPr lang="en-US" sz="2000" dirty="0" err="1">
                <a:latin typeface="Times New Roman" panose="02020603050405020304" pitchFamily="18" charset="0"/>
                <a:cs typeface="Times New Roman" panose="02020603050405020304" pitchFamily="18" charset="0"/>
              </a:rPr>
              <a:t>auch</a:t>
            </a:r>
            <a:r>
              <a:rPr lang="en-US" sz="2000" dirty="0">
                <a:latin typeface="Times New Roman" panose="02020603050405020304" pitchFamily="18" charset="0"/>
                <a:cs typeface="Times New Roman" panose="02020603050405020304" pitchFamily="18" charset="0"/>
              </a:rPr>
              <a:t> die Gesellschaft tun.</a:t>
            </a:r>
          </a:p>
          <a:p>
            <a:r>
              <a:rPr lang="en-US" sz="2000" dirty="0">
                <a:latin typeface="Times New Roman" panose="02020603050405020304" pitchFamily="18" charset="0"/>
                <a:cs typeface="Times New Roman" panose="02020603050405020304" pitchFamily="18" charset="0"/>
              </a:rPr>
              <a:t>D (</a:t>
            </a:r>
            <a:r>
              <a:rPr lang="en-US" sz="2000" dirty="0" err="1">
                <a:latin typeface="Times New Roman" panose="02020603050405020304" pitchFamily="18" charset="0"/>
                <a:cs typeface="Times New Roman" panose="02020603050405020304" pitchFamily="18" charset="0"/>
              </a:rPr>
              <a:t>Keine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Diktatur</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nicht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bestimmt</a:t>
            </a:r>
            <a:r>
              <a:rPr lang="en-US" sz="2000" dirty="0">
                <a:latin typeface="Times New Roman" panose="02020603050405020304" pitchFamily="18" charset="0"/>
                <a:cs typeface="Times New Roman" panose="02020603050405020304" pitchFamily="18" charset="0"/>
              </a:rPr>
              <a:t> sein.</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 (</a:t>
            </a:r>
            <a:r>
              <a:rPr lang="en-US" sz="2000" dirty="0" err="1">
                <a:latin typeface="Times New Roman" panose="02020603050405020304" pitchFamily="18" charset="0"/>
                <a:cs typeface="Times New Roman" panose="02020603050405020304" pitchFamily="18" charset="0"/>
              </a:rPr>
              <a:t>Unabhängigkeit</a:t>
            </a:r>
            <a:r>
              <a:rPr lang="en-US" sz="2000"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W sollte die Anordnung zweier Alternativen nicht von irrelevanten sonstigen 					Alternativen abhängig machen</a:t>
            </a:r>
            <a:endParaRPr lang="en-US" sz="2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lgn="ctr"/>
            <a:r>
              <a:rPr lang="en-US" sz="2400" b="1" dirty="0" err="1">
                <a:latin typeface="Times New Roman" panose="02020603050405020304" pitchFamily="18" charset="0"/>
                <a:cs typeface="Times New Roman" panose="02020603050405020304" pitchFamily="18" charset="0"/>
              </a:rPr>
              <a:t>Unter</a:t>
            </a:r>
            <a:r>
              <a:rPr lang="en-US" sz="2400" b="1" dirty="0">
                <a:latin typeface="Times New Roman" panose="02020603050405020304" pitchFamily="18" charset="0"/>
                <a:cs typeface="Times New Roman" panose="02020603050405020304" pitchFamily="18" charset="0"/>
              </a:rPr>
              <a:t> VTPDI </a:t>
            </a:r>
            <a:r>
              <a:rPr lang="en-US" sz="2400" b="1" dirty="0" err="1">
                <a:latin typeface="Times New Roman" panose="02020603050405020304" pitchFamily="18" charset="0"/>
                <a:cs typeface="Times New Roman" panose="02020603050405020304" pitchFamily="18" charset="0"/>
              </a:rPr>
              <a:t>ist</a:t>
            </a:r>
            <a:r>
              <a:rPr lang="en-US" sz="2400" b="1" dirty="0">
                <a:latin typeface="Times New Roman" panose="02020603050405020304" pitchFamily="18" charset="0"/>
                <a:cs typeface="Times New Roman" panose="02020603050405020304" pitchFamily="18" charset="0"/>
              </a:rPr>
              <a:t> es </a:t>
            </a:r>
            <a:r>
              <a:rPr lang="en-US" sz="2400" b="1" dirty="0" err="1">
                <a:latin typeface="Times New Roman" panose="02020603050405020304" pitchFamily="18" charset="0"/>
                <a:cs typeface="Times New Roman" panose="02020603050405020304" pitchFamily="18" charset="0"/>
              </a:rPr>
              <a:t>nicht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möglich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soziale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Wohlfahrtsfunktion</a:t>
            </a:r>
            <a:r>
              <a:rPr lang="en-US" sz="2400" b="1" dirty="0">
                <a:latin typeface="Times New Roman" panose="02020603050405020304" pitchFamily="18" charset="0"/>
                <a:cs typeface="Times New Roman" panose="02020603050405020304" pitchFamily="18" charset="0"/>
              </a:rPr>
              <a:t> W </a:t>
            </a:r>
            <a:r>
              <a:rPr lang="en-US" sz="2400" b="1" dirty="0" err="1">
                <a:latin typeface="Times New Roman" panose="02020603050405020304" pitchFamily="18" charset="0"/>
                <a:cs typeface="Times New Roman" panose="02020603050405020304" pitchFamily="18" charset="0"/>
              </a:rPr>
              <a:t>zu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definieren</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1) Arrow, K. J.: Social Choice and Individual Values, New York et al., 1951 (2.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1963)</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494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Wohlstandsentwicklung weltweit</a:t>
            </a:r>
          </a:p>
        </p:txBody>
      </p:sp>
      <p:sp>
        <p:nvSpPr>
          <p:cNvPr id="4" name="Textfeld 3">
            <a:extLst>
              <a:ext uri="{FF2B5EF4-FFF2-40B4-BE49-F238E27FC236}">
                <a16:creationId xmlns:a16="http://schemas.microsoft.com/office/drawing/2014/main" id="{6ADA2F96-B291-4BCC-81F5-BFD5CD3547B9}"/>
              </a:ext>
            </a:extLst>
          </p:cNvPr>
          <p:cNvSpPr txBox="1"/>
          <p:nvPr/>
        </p:nvSpPr>
        <p:spPr>
          <a:xfrm>
            <a:off x="58996" y="6494516"/>
            <a:ext cx="1274708" cy="369332"/>
          </a:xfrm>
          <a:prstGeom prst="rect">
            <a:avLst/>
          </a:prstGeom>
          <a:noFill/>
        </p:spPr>
        <p:txBody>
          <a:bodyPr wrap="none" rtlCol="0">
            <a:spAutoFit/>
          </a:bodyPr>
          <a:lstStyle/>
          <a:p>
            <a:r>
              <a:rPr lang="de-DE" dirty="0"/>
              <a:t>Quelle</a:t>
            </a:r>
            <a:r>
              <a:rPr lang="de-DE"/>
              <a:t>: IMF</a:t>
            </a:r>
            <a:endParaRPr lang="de-DE" dirty="0"/>
          </a:p>
        </p:txBody>
      </p:sp>
      <p:pic>
        <p:nvPicPr>
          <p:cNvPr id="2" name="Grafik 1">
            <a:extLst>
              <a:ext uri="{FF2B5EF4-FFF2-40B4-BE49-F238E27FC236}">
                <a16:creationId xmlns:a16="http://schemas.microsoft.com/office/drawing/2014/main" id="{2CA8B890-67FC-4A5A-8EA2-BD3051F5BC68}"/>
              </a:ext>
            </a:extLst>
          </p:cNvPr>
          <p:cNvPicPr>
            <a:picLocks noChangeAspect="1"/>
          </p:cNvPicPr>
          <p:nvPr/>
        </p:nvPicPr>
        <p:blipFill>
          <a:blip r:embed="rId2"/>
          <a:stretch>
            <a:fillRect/>
          </a:stretch>
        </p:blipFill>
        <p:spPr>
          <a:xfrm>
            <a:off x="312235" y="559436"/>
            <a:ext cx="11128916" cy="5521513"/>
          </a:xfrm>
          <a:prstGeom prst="rect">
            <a:avLst/>
          </a:prstGeom>
        </p:spPr>
      </p:pic>
      <p:sp>
        <p:nvSpPr>
          <p:cNvPr id="3" name="Textfeld 2"/>
          <p:cNvSpPr txBox="1"/>
          <p:nvPr/>
        </p:nvSpPr>
        <p:spPr>
          <a:xfrm>
            <a:off x="2072148" y="398206"/>
            <a:ext cx="1340239" cy="369332"/>
          </a:xfrm>
          <a:prstGeom prst="rect">
            <a:avLst/>
          </a:prstGeom>
          <a:noFill/>
        </p:spPr>
        <p:txBody>
          <a:bodyPr wrap="none" rtlCol="0">
            <a:spAutoFit/>
          </a:bodyPr>
          <a:lstStyle/>
          <a:p>
            <a:r>
              <a:rPr lang="de-DE" dirty="0" smtClean="0"/>
              <a:t>BIP pro Kopf</a:t>
            </a:r>
            <a:endParaRPr lang="de-DE" dirty="0"/>
          </a:p>
        </p:txBody>
      </p:sp>
      <p:sp>
        <p:nvSpPr>
          <p:cNvPr id="6" name="Textfeld 5"/>
          <p:cNvSpPr txBox="1"/>
          <p:nvPr/>
        </p:nvSpPr>
        <p:spPr>
          <a:xfrm>
            <a:off x="9038303" y="398206"/>
            <a:ext cx="1340239" cy="369332"/>
          </a:xfrm>
          <a:prstGeom prst="rect">
            <a:avLst/>
          </a:prstGeom>
          <a:noFill/>
        </p:spPr>
        <p:txBody>
          <a:bodyPr wrap="none" rtlCol="0">
            <a:spAutoFit/>
          </a:bodyPr>
          <a:lstStyle/>
          <a:p>
            <a:r>
              <a:rPr lang="de-DE" dirty="0" smtClean="0"/>
              <a:t>BIP pro Kopf</a:t>
            </a:r>
            <a:endParaRPr lang="de-DE" dirty="0"/>
          </a:p>
        </p:txBody>
      </p:sp>
    </p:spTree>
    <p:extLst>
      <p:ext uri="{BB962C8B-B14F-4D97-AF65-F5344CB8AC3E}">
        <p14:creationId xmlns:p14="http://schemas.microsoft.com/office/powerpoint/2010/main" val="2138089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52091"/>
                <a:ext cx="12172951" cy="6283246"/>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Haushalte unterliegen im Allgemeinen dem Grundproblem der </a:t>
                </a:r>
                <a:r>
                  <a:rPr lang="de-DE" sz="2400">
                    <a:latin typeface="Times New Roman" panose="02020603050405020304" pitchFamily="18" charset="0"/>
                    <a:cs typeface="Times New Roman" panose="02020603050405020304" pitchFamily="18" charset="0"/>
                  </a:rPr>
                  <a:t>Ökonomie</a:t>
                </a:r>
                <a:r>
                  <a:rPr lang="de-DE" sz="2400" smtClean="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Prinzipiell unbegrenzte Bedürfnisse sind mit begrenzten Ressourcen zu befriedigen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Summe aller konsumierten Güter aller Haushalte können die verfügbaren Mengen nicht überschreiten.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Betrachte eine Ökonomie mit Haushalte (A,B) und 2 Gütern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𝑦</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mit den Konsummengen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und den Anfangsausstattungen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b="0" i="1" smtClean="0">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Präferenzen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u</m:t>
                    </m:r>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Monoton („mehr ist immer besser“)</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Konvex („Mischungen sind besser als Extreme“)</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Abnehmender Grenznutzen („Zuwachs auf hohem Niveau bringt nicht mehr soviel“)</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52091"/>
                <a:ext cx="12172951" cy="6283246"/>
              </a:xfrm>
              <a:prstGeom prst="rect">
                <a:avLst/>
              </a:prstGeom>
              <a:blipFill>
                <a:blip r:embed="rId2"/>
                <a:stretch>
                  <a:fillRect l="-651" t="-776" b="-2619"/>
                </a:stretch>
              </a:blipFill>
            </p:spPr>
            <p:txBody>
              <a:bodyPr/>
              <a:lstStyle/>
              <a:p>
                <a:r>
                  <a:rPr lang="de-DE">
                    <a:noFill/>
                  </a:rPr>
                  <a:t> </a:t>
                </a:r>
              </a:p>
            </p:txBody>
          </p:sp>
        </mc:Fallback>
      </mc:AlternateContent>
    </p:spTree>
    <p:extLst>
      <p:ext uri="{BB962C8B-B14F-4D97-AF65-F5344CB8AC3E}">
        <p14:creationId xmlns:p14="http://schemas.microsoft.com/office/powerpoint/2010/main" val="2113593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Um verschiedene Aufteilungen/Allokationen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zwischen den Konsumenten (A,B) zu vergleichen verwendet man das Kriterium der Pareto-Effizienz.</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Allokation wird als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r>
                  <a:rPr lang="de-DE" sz="2400" dirty="0">
                    <a:latin typeface="Times New Roman" panose="02020603050405020304" pitchFamily="18" charset="0"/>
                    <a:cs typeface="Times New Roman" panose="02020603050405020304" pitchFamily="18" charset="0"/>
                  </a:rPr>
                  <a:t> bezeichnet, wenn es nicht möglich ist, durch Umverteilung der Güter einen Konsumenten besser zu stellen, ohne einen anderen Konsumenten dadurch schlechter zu stellen.</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t>
                </a:r>
                <a:r>
                  <a:rPr lang="de-DE" sz="2400" b="1" dirty="0">
                    <a:latin typeface="Times New Roman" panose="02020603050405020304" pitchFamily="18" charset="0"/>
                    <a:cs typeface="Times New Roman" panose="02020603050405020304" pitchFamily="18" charset="0"/>
                  </a:rPr>
                  <a:t>Pareto-Verbesserung</a:t>
                </a:r>
                <a:r>
                  <a:rPr lang="de-DE" sz="2400" dirty="0">
                    <a:latin typeface="Times New Roman" panose="02020603050405020304" pitchFamily="18" charset="0"/>
                    <a:cs typeface="Times New Roman" panose="02020603050405020304" pitchFamily="18" charset="0"/>
                  </a:rPr>
                  <a:t> liegt vor, wenn beim Übergang von einer Allokation zu einer anderen Allokation mindestens ein Konsument besser gestellt wird, ohne dass ein anderer Konsument dadurch schlechter gestellt wird.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1140707"/>
                <a:ext cx="12172951" cy="5456861"/>
              </a:xfrm>
              <a:prstGeom prst="rect">
                <a:avLst/>
              </a:prstGeom>
              <a:blipFill>
                <a:blip r:embed="rId2"/>
                <a:stretch>
                  <a:fillRect l="-802" t="-894"/>
                </a:stretch>
              </a:blipFill>
            </p:spPr>
            <p:txBody>
              <a:bodyPr/>
              <a:lstStyle/>
              <a:p>
                <a:r>
                  <a:rPr lang="de-DE">
                    <a:noFill/>
                  </a:rPr>
                  <a:t> </a:t>
                </a:r>
              </a:p>
            </p:txBody>
          </p:sp>
        </mc:Fallback>
      </mc:AlternateContent>
    </p:spTree>
    <p:extLst>
      <p:ext uri="{BB962C8B-B14F-4D97-AF65-F5344CB8AC3E}">
        <p14:creationId xmlns:p14="http://schemas.microsoft.com/office/powerpoint/2010/main" val="145792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Tauschökonomie – </a:t>
            </a:r>
            <a:r>
              <a:rPr lang="de-DE" sz="2800" dirty="0" err="1">
                <a:latin typeface="Times New Roman" panose="02020603050405020304" pitchFamily="18" charset="0"/>
                <a:cs typeface="Times New Roman" panose="02020603050405020304" pitchFamily="18" charset="0"/>
              </a:rPr>
              <a:t>Edgeworthbox</a:t>
            </a:r>
            <a:endParaRPr lang="de-DE" sz="2800" dirty="0">
              <a:latin typeface="Times New Roman" panose="02020603050405020304" pitchFamily="18" charset="0"/>
              <a:cs typeface="Times New Roman" panose="02020603050405020304" pitchFamily="18" charset="0"/>
            </a:endParaRPr>
          </a:p>
        </p:txBody>
      </p:sp>
      <p:cxnSp>
        <p:nvCxnSpPr>
          <p:cNvPr id="13" name="Gerade Verbindung mit Pfeil 12">
            <a:extLst>
              <a:ext uri="{FF2B5EF4-FFF2-40B4-BE49-F238E27FC236}">
                <a16:creationId xmlns:a16="http://schemas.microsoft.com/office/drawing/2014/main" id="{7258E8A6-EE12-4BE4-B82A-379D3DEF4B46}"/>
              </a:ext>
            </a:extLst>
          </p:cNvPr>
          <p:cNvCxnSpPr/>
          <p:nvPr/>
        </p:nvCxnSpPr>
        <p:spPr>
          <a:xfrm flipV="1">
            <a:off x="2835705" y="64508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F647DF2B-B397-42C7-B88C-B296D2787CD9}"/>
              </a:ext>
            </a:extLst>
          </p:cNvPr>
          <p:cNvCxnSpPr>
            <a:cxnSpLocks/>
          </p:cNvCxnSpPr>
          <p:nvPr/>
        </p:nvCxnSpPr>
        <p:spPr>
          <a:xfrm>
            <a:off x="2835705" y="472374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0EED1774-D07A-4CBB-B7B5-019CE43E41B8}"/>
              </a:ext>
            </a:extLst>
          </p:cNvPr>
          <p:cNvCxnSpPr/>
          <p:nvPr/>
        </p:nvCxnSpPr>
        <p:spPr>
          <a:xfrm rot="10800000" flipV="1">
            <a:off x="9542632" y="112793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90BF705B-1EF7-4FF9-997C-8C8ADC181B6B}"/>
              </a:ext>
            </a:extLst>
          </p:cNvPr>
          <p:cNvCxnSpPr>
            <a:cxnSpLocks/>
          </p:cNvCxnSpPr>
          <p:nvPr/>
        </p:nvCxnSpPr>
        <p:spPr>
          <a:xfrm rot="10800000">
            <a:off x="2417626" y="112793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uppieren 20">
            <a:extLst>
              <a:ext uri="{FF2B5EF4-FFF2-40B4-BE49-F238E27FC236}">
                <a16:creationId xmlns:a16="http://schemas.microsoft.com/office/drawing/2014/main" id="{5F9B9511-4EB7-48EB-BEFD-1F31C4604D00}"/>
              </a:ext>
            </a:extLst>
          </p:cNvPr>
          <p:cNvGrpSpPr/>
          <p:nvPr/>
        </p:nvGrpSpPr>
        <p:grpSpPr>
          <a:xfrm>
            <a:off x="1839951" y="1127932"/>
            <a:ext cx="357505" cy="3600172"/>
            <a:chOff x="1159727" y="1436302"/>
            <a:chExt cx="408878" cy="4322956"/>
          </a:xfrm>
        </p:grpSpPr>
        <p:cxnSp>
          <p:nvCxnSpPr>
            <p:cNvPr id="9" name="Gerader Verbinder 8">
              <a:extLst>
                <a:ext uri="{FF2B5EF4-FFF2-40B4-BE49-F238E27FC236}">
                  <a16:creationId xmlns:a16="http://schemas.microsoft.com/office/drawing/2014/main" id="{5F6A1F40-0787-479F-B5CB-C5C5E4B91A51}"/>
                </a:ext>
              </a:extLst>
            </p:cNvPr>
            <p:cNvCxnSpPr/>
            <p:nvPr/>
          </p:nvCxnSpPr>
          <p:spPr>
            <a:xfrm>
              <a:off x="1371600" y="1436302"/>
              <a:ext cx="0" cy="4317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682B15FA-8923-45A8-BACD-D39BBAAF29E1}"/>
                </a:ext>
              </a:extLst>
            </p:cNvPr>
            <p:cNvCxnSpPr/>
            <p:nvPr/>
          </p:nvCxnSpPr>
          <p:spPr>
            <a:xfrm>
              <a:off x="1159727" y="1436302"/>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8A8CF520-5638-41BD-BBD7-A9FEAF179B4C}"/>
                </a:ext>
              </a:extLst>
            </p:cNvPr>
            <p:cNvCxnSpPr/>
            <p:nvPr/>
          </p:nvCxnSpPr>
          <p:spPr>
            <a:xfrm>
              <a:off x="1178312" y="5759258"/>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a:extLst>
              <a:ext uri="{FF2B5EF4-FFF2-40B4-BE49-F238E27FC236}">
                <a16:creationId xmlns:a16="http://schemas.microsoft.com/office/drawing/2014/main" id="{135FB202-A16A-4E2B-A248-1B13DB16C994}"/>
              </a:ext>
            </a:extLst>
          </p:cNvPr>
          <p:cNvGrpSpPr/>
          <p:nvPr/>
        </p:nvGrpSpPr>
        <p:grpSpPr>
          <a:xfrm>
            <a:off x="2822807" y="5278594"/>
            <a:ext cx="6707040" cy="340514"/>
            <a:chOff x="2460796" y="5819673"/>
            <a:chExt cx="7670843" cy="408877"/>
          </a:xfrm>
        </p:grpSpPr>
        <p:cxnSp>
          <p:nvCxnSpPr>
            <p:cNvPr id="23" name="Gerader Verbinder 22">
              <a:extLst>
                <a:ext uri="{FF2B5EF4-FFF2-40B4-BE49-F238E27FC236}">
                  <a16:creationId xmlns:a16="http://schemas.microsoft.com/office/drawing/2014/main" id="{797F414E-9728-4781-AC57-7AA308407970}"/>
                </a:ext>
              </a:extLst>
            </p:cNvPr>
            <p:cNvCxnSpPr>
              <a:cxnSpLocks/>
            </p:cNvCxnSpPr>
            <p:nvPr/>
          </p:nvCxnSpPr>
          <p:spPr>
            <a:xfrm flipH="1" flipV="1">
              <a:off x="2466025" y="6031546"/>
              <a:ext cx="7665483"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BC0AFD5-8E05-47AF-9BF5-86AF8CE43F95}"/>
                </a:ext>
              </a:extLst>
            </p:cNvPr>
            <p:cNvCxnSpPr>
              <a:cxnSpLocks/>
            </p:cNvCxnSpPr>
            <p:nvPr/>
          </p:nvCxnSpPr>
          <p:spPr>
            <a:xfrm>
              <a:off x="10131639" y="5819673"/>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648D8ED9-A33F-4179-BB8B-F2F805C65080}"/>
                </a:ext>
              </a:extLst>
            </p:cNvPr>
            <p:cNvCxnSpPr>
              <a:cxnSpLocks/>
            </p:cNvCxnSpPr>
            <p:nvPr/>
          </p:nvCxnSpPr>
          <p:spPr>
            <a:xfrm>
              <a:off x="2460796" y="5838258"/>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feld 29">
            <a:extLst>
              <a:ext uri="{FF2B5EF4-FFF2-40B4-BE49-F238E27FC236}">
                <a16:creationId xmlns:a16="http://schemas.microsoft.com/office/drawing/2014/main" id="{BD931DF5-E7AF-4003-ADA5-40A4988D6133}"/>
              </a:ext>
            </a:extLst>
          </p:cNvPr>
          <p:cNvSpPr txBox="1"/>
          <p:nvPr/>
        </p:nvSpPr>
        <p:spPr>
          <a:xfrm>
            <a:off x="2709421" y="323387"/>
            <a:ext cx="252568" cy="307581"/>
          </a:xfrm>
          <a:prstGeom prst="rect">
            <a:avLst/>
          </a:prstGeom>
          <a:noFill/>
        </p:spPr>
        <p:txBody>
          <a:bodyPr wrap="none" rtlCol="0">
            <a:spAutoFit/>
          </a:bodyPr>
          <a:lstStyle/>
          <a:p>
            <a:r>
              <a:rPr lang="de-DE" dirty="0"/>
              <a:t>y</a:t>
            </a:r>
          </a:p>
        </p:txBody>
      </p:sp>
      <p:sp>
        <p:nvSpPr>
          <p:cNvPr id="31" name="Textfeld 30">
            <a:extLst>
              <a:ext uri="{FF2B5EF4-FFF2-40B4-BE49-F238E27FC236}">
                <a16:creationId xmlns:a16="http://schemas.microsoft.com/office/drawing/2014/main" id="{C8B57EC5-B09D-4470-8A66-5BE28C2EEF47}"/>
              </a:ext>
            </a:extLst>
          </p:cNvPr>
          <p:cNvSpPr txBox="1"/>
          <p:nvPr/>
        </p:nvSpPr>
        <p:spPr>
          <a:xfrm>
            <a:off x="9924066" y="4526708"/>
            <a:ext cx="248362" cy="307581"/>
          </a:xfrm>
          <a:prstGeom prst="rect">
            <a:avLst/>
          </a:prstGeom>
          <a:noFill/>
        </p:spPr>
        <p:txBody>
          <a:bodyPr wrap="none" rtlCol="0">
            <a:spAutoFit/>
          </a:bodyPr>
          <a:lstStyle/>
          <a:p>
            <a:r>
              <a:rPr lang="de-DE" dirty="0"/>
              <a:t>x</a:t>
            </a:r>
          </a:p>
        </p:txBody>
      </p:sp>
      <p:sp>
        <p:nvSpPr>
          <p:cNvPr id="32" name="Textfeld 31">
            <a:extLst>
              <a:ext uri="{FF2B5EF4-FFF2-40B4-BE49-F238E27FC236}">
                <a16:creationId xmlns:a16="http://schemas.microsoft.com/office/drawing/2014/main" id="{94E80C94-1353-48BA-B5B1-E7F23920DA1F}"/>
              </a:ext>
            </a:extLst>
          </p:cNvPr>
          <p:cNvSpPr txBox="1"/>
          <p:nvPr/>
        </p:nvSpPr>
        <p:spPr>
          <a:xfrm>
            <a:off x="2194206" y="950858"/>
            <a:ext cx="248362" cy="307581"/>
          </a:xfrm>
          <a:prstGeom prst="rect">
            <a:avLst/>
          </a:prstGeom>
          <a:noFill/>
        </p:spPr>
        <p:txBody>
          <a:bodyPr wrap="none" rtlCol="0">
            <a:spAutoFit/>
          </a:bodyPr>
          <a:lstStyle/>
          <a:p>
            <a:r>
              <a:rPr lang="de-DE" dirty="0"/>
              <a:t>x</a:t>
            </a:r>
          </a:p>
        </p:txBody>
      </p:sp>
      <p:sp>
        <p:nvSpPr>
          <p:cNvPr id="33" name="Textfeld 32">
            <a:extLst>
              <a:ext uri="{FF2B5EF4-FFF2-40B4-BE49-F238E27FC236}">
                <a16:creationId xmlns:a16="http://schemas.microsoft.com/office/drawing/2014/main" id="{D8C10518-537D-4731-9D75-44121256EF3C}"/>
              </a:ext>
            </a:extLst>
          </p:cNvPr>
          <p:cNvSpPr txBox="1"/>
          <p:nvPr/>
        </p:nvSpPr>
        <p:spPr>
          <a:xfrm>
            <a:off x="9416348" y="4944083"/>
            <a:ext cx="252568" cy="307581"/>
          </a:xfrm>
          <a:prstGeom prst="rect">
            <a:avLst/>
          </a:prstGeom>
          <a:noFill/>
        </p:spPr>
        <p:txBody>
          <a:bodyPr wrap="none" rtlCol="0">
            <a:spAutoFit/>
          </a:bodyPr>
          <a:lstStyle/>
          <a:p>
            <a:r>
              <a:rPr lang="de-DE" dirty="0"/>
              <a:t>y</a:t>
            </a:r>
          </a:p>
        </p:txBody>
      </p:sp>
      <p:sp>
        <p:nvSpPr>
          <p:cNvPr id="34" name="Textfeld 33">
            <a:extLst>
              <a:ext uri="{FF2B5EF4-FFF2-40B4-BE49-F238E27FC236}">
                <a16:creationId xmlns:a16="http://schemas.microsoft.com/office/drawing/2014/main" id="{AB8185BD-464A-4542-8C24-8EC545D45F54}"/>
              </a:ext>
            </a:extLst>
          </p:cNvPr>
          <p:cNvSpPr txBox="1"/>
          <p:nvPr/>
        </p:nvSpPr>
        <p:spPr>
          <a:xfrm>
            <a:off x="9513483" y="826638"/>
            <a:ext cx="270788" cy="307581"/>
          </a:xfrm>
          <a:prstGeom prst="rect">
            <a:avLst/>
          </a:prstGeom>
          <a:noFill/>
        </p:spPr>
        <p:txBody>
          <a:bodyPr wrap="none" rtlCol="0">
            <a:spAutoFit/>
          </a:bodyPr>
          <a:lstStyle/>
          <a:p>
            <a:r>
              <a:rPr lang="de-DE" dirty="0"/>
              <a:t>B</a:t>
            </a:r>
          </a:p>
        </p:txBody>
      </p:sp>
      <p:sp>
        <p:nvSpPr>
          <p:cNvPr id="35" name="Textfeld 34">
            <a:extLst>
              <a:ext uri="{FF2B5EF4-FFF2-40B4-BE49-F238E27FC236}">
                <a16:creationId xmlns:a16="http://schemas.microsoft.com/office/drawing/2014/main" id="{E50C8829-9A3C-4650-9954-7D617F4DBD2E}"/>
              </a:ext>
            </a:extLst>
          </p:cNvPr>
          <p:cNvSpPr txBox="1"/>
          <p:nvPr/>
        </p:nvSpPr>
        <p:spPr>
          <a:xfrm>
            <a:off x="2587343" y="4680140"/>
            <a:ext cx="277797" cy="307581"/>
          </a:xfrm>
          <a:prstGeom prst="rect">
            <a:avLst/>
          </a:prstGeom>
          <a:noFill/>
        </p:spPr>
        <p:txBody>
          <a:bodyPr wrap="none" rtlCol="0">
            <a:spAutoFit/>
          </a:bodyPr>
          <a:lstStyle/>
          <a:p>
            <a:r>
              <a:rPr lang="de-DE" dirty="0"/>
              <a:t>A</a:t>
            </a:r>
          </a:p>
        </p:txBody>
      </p:sp>
      <p:sp>
        <p:nvSpPr>
          <p:cNvPr id="38" name="Freihandform: Form 37">
            <a:extLst>
              <a:ext uri="{FF2B5EF4-FFF2-40B4-BE49-F238E27FC236}">
                <a16:creationId xmlns:a16="http://schemas.microsoft.com/office/drawing/2014/main" id="{36E260EA-A193-47E0-86EF-73E319236959}"/>
              </a:ext>
            </a:extLst>
          </p:cNvPr>
          <p:cNvSpPr/>
          <p:nvPr/>
        </p:nvSpPr>
        <p:spPr>
          <a:xfrm>
            <a:off x="4243203" y="1663601"/>
            <a:ext cx="3159355" cy="2898672"/>
          </a:xfrm>
          <a:custGeom>
            <a:avLst/>
            <a:gdLst>
              <a:gd name="connsiteX0" fmla="*/ 0 w 3613355"/>
              <a:gd name="connsiteY0" fmla="*/ 0 h 3480620"/>
              <a:gd name="connsiteX1" fmla="*/ 2227007 w 3613355"/>
              <a:gd name="connsiteY1" fmla="*/ 943897 h 3480620"/>
              <a:gd name="connsiteX2" fmla="*/ 3613355 w 3613355"/>
              <a:gd name="connsiteY2" fmla="*/ 3480620 h 3480620"/>
            </a:gdLst>
            <a:ahLst/>
            <a:cxnLst>
              <a:cxn ang="0">
                <a:pos x="connsiteX0" y="connsiteY0"/>
              </a:cxn>
              <a:cxn ang="0">
                <a:pos x="connsiteX1" y="connsiteY1"/>
              </a:cxn>
              <a:cxn ang="0">
                <a:pos x="connsiteX2" y="connsiteY2"/>
              </a:cxn>
            </a:cxnLst>
            <a:rect l="l" t="t" r="r" b="b"/>
            <a:pathLst>
              <a:path w="3613355" h="3480620">
                <a:moveTo>
                  <a:pt x="0" y="0"/>
                </a:moveTo>
                <a:cubicBezTo>
                  <a:pt x="812390" y="181897"/>
                  <a:pt x="1624781" y="363794"/>
                  <a:pt x="2227007" y="943897"/>
                </a:cubicBezTo>
                <a:cubicBezTo>
                  <a:pt x="2829233" y="1524000"/>
                  <a:pt x="3221294" y="2502310"/>
                  <a:pt x="3613355" y="348062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E399173E-0972-411E-8832-4B370A4E8322}"/>
              </a:ext>
            </a:extLst>
          </p:cNvPr>
          <p:cNvSpPr/>
          <p:nvPr/>
        </p:nvSpPr>
        <p:spPr>
          <a:xfrm>
            <a:off x="4359262" y="1405669"/>
            <a:ext cx="3288308" cy="2910954"/>
          </a:xfrm>
          <a:custGeom>
            <a:avLst/>
            <a:gdLst>
              <a:gd name="connsiteX0" fmla="*/ 0 w 3760838"/>
              <a:gd name="connsiteY0" fmla="*/ 0 h 3495368"/>
              <a:gd name="connsiteX1" fmla="*/ 1224116 w 3760838"/>
              <a:gd name="connsiteY1" fmla="*/ 2625213 h 3495368"/>
              <a:gd name="connsiteX2" fmla="*/ 3760838 w 3760838"/>
              <a:gd name="connsiteY2" fmla="*/ 3495368 h 3495368"/>
            </a:gdLst>
            <a:ahLst/>
            <a:cxnLst>
              <a:cxn ang="0">
                <a:pos x="connsiteX0" y="connsiteY0"/>
              </a:cxn>
              <a:cxn ang="0">
                <a:pos x="connsiteX1" y="connsiteY1"/>
              </a:cxn>
              <a:cxn ang="0">
                <a:pos x="connsiteX2" y="connsiteY2"/>
              </a:cxn>
            </a:cxnLst>
            <a:rect l="l" t="t" r="r" b="b"/>
            <a:pathLst>
              <a:path w="3760838" h="3495368">
                <a:moveTo>
                  <a:pt x="0" y="0"/>
                </a:moveTo>
                <a:cubicBezTo>
                  <a:pt x="298655" y="1021326"/>
                  <a:pt x="597310" y="2042652"/>
                  <a:pt x="1224116" y="2625213"/>
                </a:cubicBezTo>
                <a:cubicBezTo>
                  <a:pt x="1850922" y="3207774"/>
                  <a:pt x="2805880" y="3351571"/>
                  <a:pt x="3760838" y="349536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EA7989C9-40ED-494F-8164-7F2112C94119}"/>
              </a:ext>
            </a:extLst>
          </p:cNvPr>
          <p:cNvSpPr txBox="1"/>
          <p:nvPr/>
        </p:nvSpPr>
        <p:spPr>
          <a:xfrm>
            <a:off x="6244491" y="2022808"/>
            <a:ext cx="284804" cy="307581"/>
          </a:xfrm>
          <a:prstGeom prst="rect">
            <a:avLst/>
          </a:prstGeom>
          <a:noFill/>
        </p:spPr>
        <p:txBody>
          <a:bodyPr wrap="none" rtlCol="0">
            <a:spAutoFit/>
          </a:bodyPr>
          <a:lstStyle/>
          <a:p>
            <a:r>
              <a:rPr lang="de-DE" dirty="0"/>
              <a:t>I</a:t>
            </a:r>
            <a:r>
              <a:rPr lang="de-DE" baseline="-25000" dirty="0"/>
              <a:t>B</a:t>
            </a:r>
          </a:p>
        </p:txBody>
      </p:sp>
      <p:sp>
        <p:nvSpPr>
          <p:cNvPr id="41" name="Textfeld 40">
            <a:extLst>
              <a:ext uri="{FF2B5EF4-FFF2-40B4-BE49-F238E27FC236}">
                <a16:creationId xmlns:a16="http://schemas.microsoft.com/office/drawing/2014/main" id="{F2641B34-E397-474C-9154-F3ED7E8EFD9A}"/>
              </a:ext>
            </a:extLst>
          </p:cNvPr>
          <p:cNvSpPr txBox="1"/>
          <p:nvPr/>
        </p:nvSpPr>
        <p:spPr>
          <a:xfrm>
            <a:off x="5780299" y="4045444"/>
            <a:ext cx="290410" cy="307581"/>
          </a:xfrm>
          <a:prstGeom prst="rect">
            <a:avLst/>
          </a:prstGeom>
          <a:noFill/>
        </p:spPr>
        <p:txBody>
          <a:bodyPr wrap="none" rtlCol="0">
            <a:spAutoFit/>
          </a:bodyPr>
          <a:lstStyle/>
          <a:p>
            <a:r>
              <a:rPr lang="de-DE" dirty="0"/>
              <a:t>I</a:t>
            </a:r>
            <a:r>
              <a:rPr lang="de-DE" baseline="-25000" dirty="0"/>
              <a:t>A</a:t>
            </a:r>
          </a:p>
        </p:txBody>
      </p:sp>
      <p:cxnSp>
        <p:nvCxnSpPr>
          <p:cNvPr id="43" name="Gerade Verbindung mit Pfeil 42">
            <a:extLst>
              <a:ext uri="{FF2B5EF4-FFF2-40B4-BE49-F238E27FC236}">
                <a16:creationId xmlns:a16="http://schemas.microsoft.com/office/drawing/2014/main" id="{1CF78867-7464-4CF8-9A39-75CCEE050626}"/>
              </a:ext>
            </a:extLst>
          </p:cNvPr>
          <p:cNvCxnSpPr/>
          <p:nvPr/>
        </p:nvCxnSpPr>
        <p:spPr>
          <a:xfrm flipV="1">
            <a:off x="6244491" y="2994912"/>
            <a:ext cx="761242" cy="838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63CE75A9-EEC1-459D-ABB6-1EAC1D3FC4D6}"/>
              </a:ext>
            </a:extLst>
          </p:cNvPr>
          <p:cNvCxnSpPr>
            <a:cxnSpLocks/>
          </p:cNvCxnSpPr>
          <p:nvPr/>
        </p:nvCxnSpPr>
        <p:spPr>
          <a:xfrm flipH="1">
            <a:off x="4759347" y="2437011"/>
            <a:ext cx="1166156" cy="835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4315E8B1-220C-4713-ADB5-FFC2C1295530}"/>
              </a:ext>
            </a:extLst>
          </p:cNvPr>
          <p:cNvSpPr txBox="1"/>
          <p:nvPr/>
        </p:nvSpPr>
        <p:spPr>
          <a:xfrm>
            <a:off x="3432702" y="3347605"/>
            <a:ext cx="1627369"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B</a:t>
            </a:r>
          </a:p>
        </p:txBody>
      </p:sp>
      <p:sp>
        <p:nvSpPr>
          <p:cNvPr id="47" name="Textfeld 46">
            <a:extLst>
              <a:ext uri="{FF2B5EF4-FFF2-40B4-BE49-F238E27FC236}">
                <a16:creationId xmlns:a16="http://schemas.microsoft.com/office/drawing/2014/main" id="{0D26A887-6386-4903-8D4B-5BCED37E341C}"/>
              </a:ext>
            </a:extLst>
          </p:cNvPr>
          <p:cNvSpPr txBox="1"/>
          <p:nvPr/>
        </p:nvSpPr>
        <p:spPr>
          <a:xfrm>
            <a:off x="6693352" y="2637558"/>
            <a:ext cx="163025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A</a:t>
            </a:r>
          </a:p>
        </p:txBody>
      </p:sp>
      <p:sp>
        <p:nvSpPr>
          <p:cNvPr id="49" name="Textfeld 48">
            <a:extLst>
              <a:ext uri="{FF2B5EF4-FFF2-40B4-BE49-F238E27FC236}">
                <a16:creationId xmlns:a16="http://schemas.microsoft.com/office/drawing/2014/main" id="{ED55FDF9-F124-4820-B22C-A0AE0F99FAA0}"/>
              </a:ext>
            </a:extLst>
          </p:cNvPr>
          <p:cNvSpPr txBox="1"/>
          <p:nvPr/>
        </p:nvSpPr>
        <p:spPr>
          <a:xfrm>
            <a:off x="1726729" y="5992696"/>
            <a:ext cx="8757590"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Innerhalb der Linse können sich beide Konsumenten A und B durch Tausch gegenüber ihren</a:t>
            </a:r>
          </a:p>
          <a:p>
            <a:r>
              <a:rPr lang="de-DE" dirty="0">
                <a:latin typeface="Times New Roman" panose="02020603050405020304" pitchFamily="18" charset="0"/>
                <a:cs typeface="Times New Roman" panose="02020603050405020304" pitchFamily="18" charset="0"/>
              </a:rPr>
              <a:t>Indifferenzkurven I</a:t>
            </a:r>
            <a:r>
              <a:rPr lang="de-DE" baseline="-25000" dirty="0">
                <a:latin typeface="Times New Roman" panose="02020603050405020304" pitchFamily="18" charset="0"/>
                <a:cs typeface="Times New Roman" panose="02020603050405020304" pitchFamily="18" charset="0"/>
              </a:rPr>
              <a:t>A </a:t>
            </a:r>
            <a:r>
              <a:rPr lang="de-DE" dirty="0">
                <a:latin typeface="Times New Roman" panose="02020603050405020304" pitchFamily="18" charset="0"/>
                <a:cs typeface="Times New Roman" panose="02020603050405020304" pitchFamily="18" charset="0"/>
              </a:rPr>
              <a:t>und I</a:t>
            </a:r>
            <a:r>
              <a:rPr lang="de-DE" baseline="-25000" dirty="0">
                <a:latin typeface="Times New Roman" panose="02020603050405020304" pitchFamily="18" charset="0"/>
                <a:cs typeface="Times New Roman" panose="02020603050405020304" pitchFamily="18" charset="0"/>
              </a:rPr>
              <a:t>B </a:t>
            </a:r>
            <a:r>
              <a:rPr lang="de-DE" dirty="0">
                <a:latin typeface="Times New Roman" panose="02020603050405020304" pitchFamily="18" charset="0"/>
                <a:cs typeface="Times New Roman" panose="02020603050405020304" pitchFamily="18" charset="0"/>
              </a:rPr>
              <a:t>besser stellen.</a:t>
            </a:r>
          </a:p>
        </p:txBody>
      </p:sp>
      <mc:AlternateContent xmlns:mc="http://schemas.openxmlformats.org/markup-compatibility/2006" xmlns:a14="http://schemas.microsoft.com/office/drawing/2010/main">
        <mc:Choice Requires="a14">
          <p:sp>
            <p:nvSpPr>
              <p:cNvPr id="2" name="Rechteck 1">
                <a:extLst>
                  <a:ext uri="{FF2B5EF4-FFF2-40B4-BE49-F238E27FC236}">
                    <a16:creationId xmlns:a16="http://schemas.microsoft.com/office/drawing/2014/main" id="{30E4B5CA-BBC9-4EF8-AD41-195194E4B9CE}"/>
                  </a:ext>
                </a:extLst>
              </p:cNvPr>
              <p:cNvSpPr/>
              <p:nvPr/>
            </p:nvSpPr>
            <p:spPr>
              <a:xfrm>
                <a:off x="5974705" y="5473756"/>
                <a:ext cx="372794"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latin typeface="Times New Roman" panose="02020603050405020304" pitchFamily="18" charset="0"/>
                    <a:cs typeface="Times New Roman" panose="02020603050405020304" pitchFamily="18" charset="0"/>
                  </a:rPr>
                  <a:t> </a:t>
                </a:r>
                <a:endParaRPr lang="de-DE" dirty="0"/>
              </a:p>
            </p:txBody>
          </p:sp>
        </mc:Choice>
        <mc:Fallback xmlns="">
          <p:sp>
            <p:nvSpPr>
              <p:cNvPr id="2" name="Rechteck 1">
                <a:extLst>
                  <a:ext uri="{FF2B5EF4-FFF2-40B4-BE49-F238E27FC236}">
                    <a16:creationId xmlns:a16="http://schemas.microsoft.com/office/drawing/2014/main" id="{30E4B5CA-BBC9-4EF8-AD41-195194E4B9CE}"/>
                  </a:ext>
                </a:extLst>
              </p:cNvPr>
              <p:cNvSpPr>
                <a:spLocks noRot="1" noChangeAspect="1" noMove="1" noResize="1" noEditPoints="1" noAdjustHandles="1" noChangeArrowheads="1" noChangeShapeType="1" noTextEdit="1"/>
              </p:cNvSpPr>
              <p:nvPr/>
            </p:nvSpPr>
            <p:spPr>
              <a:xfrm>
                <a:off x="5974705" y="5473756"/>
                <a:ext cx="372794" cy="369332"/>
              </a:xfrm>
              <a:prstGeom prst="rect">
                <a:avLst/>
              </a:prstGeom>
              <a:blipFill>
                <a:blip r:embed="rId2"/>
                <a:stretch>
                  <a:fillRect r="-1475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a:extLst>
                  <a:ext uri="{FF2B5EF4-FFF2-40B4-BE49-F238E27FC236}">
                    <a16:creationId xmlns:a16="http://schemas.microsoft.com/office/drawing/2014/main" id="{E8DB2EC5-C3A3-4690-A0A1-F66BB6F4248D}"/>
                  </a:ext>
                </a:extLst>
              </p:cNvPr>
              <p:cNvSpPr/>
              <p:nvPr/>
            </p:nvSpPr>
            <p:spPr>
              <a:xfrm>
                <a:off x="1569318" y="268441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3" name="Rechteck 2">
                <a:extLst>
                  <a:ext uri="{FF2B5EF4-FFF2-40B4-BE49-F238E27FC236}">
                    <a16:creationId xmlns:a16="http://schemas.microsoft.com/office/drawing/2014/main" id="{E8DB2EC5-C3A3-4690-A0A1-F66BB6F4248D}"/>
                  </a:ext>
                </a:extLst>
              </p:cNvPr>
              <p:cNvSpPr>
                <a:spLocks noRot="1" noChangeAspect="1" noMove="1" noResize="1" noEditPoints="1" noAdjustHandles="1" noChangeArrowheads="1" noChangeShapeType="1" noTextEdit="1"/>
              </p:cNvSpPr>
              <p:nvPr/>
            </p:nvSpPr>
            <p:spPr>
              <a:xfrm>
                <a:off x="1569318" y="2684415"/>
                <a:ext cx="371384" cy="369332"/>
              </a:xfrm>
              <a:prstGeom prst="rect">
                <a:avLst/>
              </a:prstGeom>
              <a:blipFill>
                <a:blip r:embed="rId3"/>
                <a:stretch>
                  <a:fillRect b="-6557"/>
                </a:stretch>
              </a:blipFill>
            </p:spPr>
            <p:txBody>
              <a:bodyPr/>
              <a:lstStyle/>
              <a:p>
                <a:r>
                  <a:rPr lang="de-DE">
                    <a:noFill/>
                  </a:rPr>
                  <a:t> </a:t>
                </a:r>
              </a:p>
            </p:txBody>
          </p:sp>
        </mc:Fallback>
      </mc:AlternateContent>
    </p:spTree>
    <p:extLst>
      <p:ext uri="{BB962C8B-B14F-4D97-AF65-F5344CB8AC3E}">
        <p14:creationId xmlns:p14="http://schemas.microsoft.com/office/powerpoint/2010/main" val="944630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Formale Charakterisierung einer </a:t>
            </a:r>
            <a:r>
              <a:rPr lang="de-DE" sz="2800" dirty="0" err="1">
                <a:latin typeface="Times New Roman" panose="02020603050405020304" pitchFamily="18" charset="0"/>
                <a:cs typeface="Times New Roman" panose="02020603050405020304" pitchFamily="18" charset="0"/>
              </a:rPr>
              <a:t>pareto</a:t>
            </a:r>
            <a:r>
              <a:rPr lang="de-DE" sz="2800" dirty="0">
                <a:latin typeface="Times New Roman" panose="02020603050405020304" pitchFamily="18" charset="0"/>
                <a:cs typeface="Times New Roman" panose="02020603050405020304" pitchFamily="18" charset="0"/>
              </a:rPr>
              <a:t>-effizienten Allokation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524110"/>
                <a:ext cx="12192000" cy="5488357"/>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Gemäß seiner Nutzenfunktion maximiert </a:t>
                </a:r>
                <a:r>
                  <a:rPr lang="de-DE" sz="2200" dirty="0" err="1">
                    <a:latin typeface="Times New Roman" panose="02020603050405020304" pitchFamily="18" charset="0"/>
                    <a:cs typeface="Times New Roman" panose="02020603050405020304" pitchFamily="18" charset="0"/>
                  </a:rPr>
                  <a:t>maximiert</a:t>
                </a:r>
                <a:r>
                  <a:rPr lang="de-DE" sz="2200" dirty="0">
                    <a:latin typeface="Times New Roman" panose="02020603050405020304" pitchFamily="18" charset="0"/>
                    <a:cs typeface="Times New Roman" panose="02020603050405020304" pitchFamily="18" charset="0"/>
                  </a:rPr>
                  <a:t> Haushalt A seinen Nutzen gegeben den Nutzen von Haushalt B:</a:t>
                </a:r>
              </a:p>
              <a:p>
                <a:endParaRPr lang="de-DE" sz="2200" dirty="0">
                  <a:latin typeface="Times New Roman" panose="02020603050405020304" pitchFamily="18" charset="0"/>
                  <a:cs typeface="Times New Roman" panose="02020603050405020304" pitchFamily="18" charset="0"/>
                </a:endParaRPr>
              </a:p>
              <a:p>
                <a:pPr algn="ctr"/>
                <a14:m>
                  <m:oMath xmlns:m="http://schemas.openxmlformats.org/officeDocument/2006/math">
                    <m:func>
                      <m:funcPr>
                        <m:ctrlPr>
                          <a:rPr lang="de-DE" sz="2200" i="1">
                            <a:latin typeface="Cambria Math" panose="02040503050406030204" pitchFamily="18" charset="0"/>
                            <a:cs typeface="Times New Roman" panose="02020603050405020304" pitchFamily="18" charset="0"/>
                          </a:rPr>
                        </m:ctrlPr>
                      </m:funcPr>
                      <m:fName>
                        <m:limLow>
                          <m:limLowPr>
                            <m:ctrlPr>
                              <a:rPr lang="de-DE" sz="2200" i="1">
                                <a:latin typeface="Cambria Math" panose="02040503050406030204" pitchFamily="18" charset="0"/>
                                <a:cs typeface="Times New Roman" panose="02020603050405020304" pitchFamily="18" charset="0"/>
                              </a:rPr>
                            </m:ctrlPr>
                          </m:limLowPr>
                          <m:e>
                            <m:r>
                              <m:rPr>
                                <m:sty m:val="p"/>
                              </m:rPr>
                              <a:rPr lang="de-DE" sz="2200">
                                <a:latin typeface="Cambria Math" panose="02040503050406030204" pitchFamily="18" charset="0"/>
                                <a:cs typeface="Times New Roman" panose="02020603050405020304" pitchFamily="18" charset="0"/>
                              </a:rPr>
                              <m:t>max</m:t>
                            </m:r>
                          </m:e>
                          <m:lim>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𝐴</m:t>
                                </m:r>
                              </m:sub>
                            </m:sSub>
                            <m:r>
                              <a:rPr lang="de-DE" sz="2200" i="1">
                                <a:latin typeface="Cambria Math" panose="02040503050406030204" pitchFamily="18" charset="0"/>
                                <a:cs typeface="Times New Roman" panose="020206030504050203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𝐵</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𝐵</m:t>
                                </m:r>
                              </m:sub>
                            </m:sSub>
                          </m:lim>
                        </m:limLow>
                      </m:fName>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𝑢</m:t>
                            </m:r>
                          </m:e>
                          <m:sub>
                            <m:r>
                              <a:rPr lang="de-DE" sz="2200" i="1">
                                <a:latin typeface="Cambria Math" panose="02040503050406030204" pitchFamily="18" charset="0"/>
                                <a:cs typeface="Times New Roman" panose="02020603050405020304" pitchFamily="18" charset="0"/>
                              </a:rPr>
                              <m:t>𝐴</m:t>
                            </m:r>
                          </m:sub>
                        </m:sSub>
                        <m:r>
                          <a:rPr lang="de-DE" sz="2200">
                            <a:latin typeface="Cambria Math" panose="02040503050406030204" pitchFamily="18" charset="0"/>
                            <a:cs typeface="Times New Roman" panose="020206030504050203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𝐴</m:t>
                            </m:r>
                          </m:sub>
                        </m:sSub>
                        <m:r>
                          <m:rPr>
                            <m:nor/>
                          </m:rPr>
                          <a:rPr lang="de-DE" sz="2200" dirty="0">
                            <a:latin typeface="Times New Roman" panose="02020603050405020304" pitchFamily="18" charset="0"/>
                            <a:cs typeface="Times New Roman" panose="02020603050405020304" pitchFamily="18" charset="0"/>
                          </a:rPr>
                          <m:t>)</m:t>
                        </m:r>
                      </m:e>
                    </m:func>
                  </m:oMath>
                </a14:m>
                <a:r>
                  <a:rPr lang="de-DE" sz="22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𝑢</m:t>
                        </m:r>
                      </m:e>
                      <m:sub>
                        <m:r>
                          <a:rPr lang="de-DE" sz="2200" i="1">
                            <a:latin typeface="Cambria Math" panose="02040503050406030204" pitchFamily="18" charset="0"/>
                            <a:cs typeface="Times New Roman" panose="02020603050405020304" pitchFamily="18" charset="0"/>
                          </a:rPr>
                          <m:t>𝐵</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𝐵</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𝐵</m:t>
                            </m:r>
                          </m:sub>
                        </m:sSub>
                      </m:e>
                    </m:d>
                    <m:r>
                      <m:rPr>
                        <m:nor/>
                      </m:rPr>
                      <a:rPr lang="de-DE" sz="2200" dirty="0">
                        <a:latin typeface="Times New Roman" panose="02020603050405020304" pitchFamily="18" charset="0"/>
                        <a:cs typeface="Times New Roman" panose="02020603050405020304" pitchFamily="18" charset="0"/>
                      </a:rPr>
                      <m:t>=</m:t>
                    </m:r>
                    <m:acc>
                      <m:accPr>
                        <m:chr m:val="̅"/>
                        <m:ctrlPr>
                          <a:rPr lang="de-DE" sz="2200" i="1">
                            <a:latin typeface="Cambria Math" panose="02040503050406030204" pitchFamily="18" charset="0"/>
                            <a:cs typeface="Times New Roman" panose="02020603050405020304" pitchFamily="18" charset="0"/>
                          </a:rPr>
                        </m:ctrlPr>
                      </m:accPr>
                      <m:e>
                        <m:r>
                          <a:rPr lang="de-DE" sz="2200" i="1">
                            <a:latin typeface="Cambria Math" panose="02040503050406030204" pitchFamily="18" charset="0"/>
                            <a:cs typeface="Times New Roman" panose="02020603050405020304" pitchFamily="18" charset="0"/>
                          </a:rPr>
                          <m:t>𝑢</m:t>
                        </m:r>
                      </m:e>
                    </m:acc>
                  </m:oMath>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Aus den Bedingungen 1. Ordnung folgt:</a:t>
                </a:r>
              </a:p>
              <a:p>
                <a:endParaRPr lang="de-DE" sz="22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𝐺𝑅𝑆</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𝐺𝑅𝑆</m:t>
                          </m:r>
                        </m:e>
                        <m:sub>
                          <m:r>
                            <a:rPr lang="de-DE" sz="2200" i="1">
                              <a:latin typeface="Cambria Math" panose="02040503050406030204" pitchFamily="18" charset="0"/>
                              <a:cs typeface="Times New Roman" panose="02020603050405020304" pitchFamily="18" charset="0"/>
                            </a:rPr>
                            <m:t>𝐵</m:t>
                          </m:r>
                        </m:sub>
                      </m:sSub>
                    </m:oMath>
                  </m:oMathPara>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mit der Grenzrate der Substitution (GRS), der Steigung der Indifferenzkurve </a:t>
                </a:r>
              </a:p>
              <a:p>
                <a:endParaRPr lang="de-DE" sz="2200" dirty="0">
                  <a:latin typeface="Times New Roman" panose="02020603050405020304" pitchFamily="18" charset="0"/>
                  <a:cs typeface="Times New Roman" panose="02020603050405020304" pitchFamily="18" charset="0"/>
                </a:endParaRPr>
              </a:p>
              <a:p>
                <a:pPr algn="ctr"/>
                <a:r>
                  <a:rPr lang="de-DE" sz="2200" dirty="0">
                    <a:solidFill>
                      <a:srgbClr val="000000"/>
                    </a:solidFill>
                    <a:latin typeface="Times New Roman" panose="02020603050405020304" pitchFamily="18" charset="0"/>
                    <a:cs typeface="Times New Roman" panose="02020603050405020304" pitchFamily="18" charset="0"/>
                  </a:rPr>
                  <a:t>GRS(</a:t>
                </a:r>
                <a14:m>
                  <m:oMath xmlns:m="http://schemas.openxmlformats.org/officeDocument/2006/math">
                    <m:r>
                      <a:rPr lang="de-DE" sz="2200" b="0" i="1" dirty="0" smtClean="0">
                        <a:solidFill>
                          <a:srgbClr val="000000"/>
                        </a:solidFill>
                        <a:latin typeface="Cambria Math" panose="02040503050406030204" pitchFamily="18" charset="0"/>
                      </a:rPr>
                      <m:t>𝑥</m:t>
                    </m:r>
                    <m:r>
                      <a:rPr lang="de-DE" sz="2200" b="0" i="1" dirty="0" smtClean="0">
                        <a:solidFill>
                          <a:srgbClr val="000000"/>
                        </a:solidFill>
                        <a:latin typeface="Cambria Math" panose="02040503050406030204" pitchFamily="18" charset="0"/>
                      </a:rPr>
                      <m:t>,</m:t>
                    </m:r>
                    <m:r>
                      <a:rPr lang="de-DE" sz="2200" b="0" i="1" dirty="0" smtClean="0">
                        <a:solidFill>
                          <a:srgbClr val="000000"/>
                        </a:solidFill>
                        <a:latin typeface="Cambria Math" panose="02040503050406030204" pitchFamily="18" charset="0"/>
                      </a:rPr>
                      <m:t>𝑦</m:t>
                    </m:r>
                  </m:oMath>
                </a14:m>
                <a:r>
                  <a:rPr lang="de-DE" sz="22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200" i="1">
                            <a:solidFill>
                              <a:srgbClr val="000000"/>
                            </a:solidFill>
                            <a:latin typeface="Cambria Math" panose="02040503050406030204" pitchFamily="18" charset="0"/>
                          </a:rPr>
                        </m:ctrlPr>
                      </m:fPr>
                      <m:num>
                        <m:r>
                          <m:rPr>
                            <m:nor/>
                          </m:rPr>
                          <a:rPr lang="de-DE" sz="2200" dirty="0">
                            <a:solidFill>
                              <a:srgbClr val="000000"/>
                            </a:solidFill>
                            <a:latin typeface="Times New Roman" panose="02020603050405020304" pitchFamily="18" charset="0"/>
                            <a:cs typeface="Times New Roman" panose="02020603050405020304" pitchFamily="18" charset="0"/>
                          </a:rPr>
                          <m:t>d</m:t>
                        </m:r>
                        <m:r>
                          <m:rPr>
                            <m:sty m:val="p"/>
                          </m:rPr>
                          <a:rPr lang="de-DE" sz="2200" b="0" i="0" dirty="0" smtClean="0">
                            <a:solidFill>
                              <a:srgbClr val="000000"/>
                            </a:solidFill>
                            <a:latin typeface="Cambria Math" panose="02040503050406030204" pitchFamily="18" charset="0"/>
                            <a:cs typeface="Times New Roman" panose="02020603050405020304" pitchFamily="18" charset="0"/>
                          </a:rPr>
                          <m:t>y</m:t>
                        </m:r>
                      </m:num>
                      <m:den>
                        <m:r>
                          <m:rPr>
                            <m:nor/>
                          </m:rPr>
                          <a:rPr lang="de-DE" sz="2200" dirty="0">
                            <a:solidFill>
                              <a:srgbClr val="000000"/>
                            </a:solidFill>
                            <a:latin typeface="Times New Roman" panose="02020603050405020304" pitchFamily="18" charset="0"/>
                            <a:cs typeface="Times New Roman" panose="02020603050405020304" pitchFamily="18" charset="0"/>
                          </a:rPr>
                          <m:t>d</m:t>
                        </m:r>
                        <m:r>
                          <a:rPr lang="de-DE" sz="2200" b="0" i="1" dirty="0" smtClean="0">
                            <a:solidFill>
                              <a:srgbClr val="000000"/>
                            </a:solidFill>
                            <a:latin typeface="Cambria Math" panose="02040503050406030204" pitchFamily="18" charset="0"/>
                            <a:cs typeface="Times New Roman" panose="02020603050405020304" pitchFamily="18" charset="0"/>
                          </a:rPr>
                          <m:t>𝑥</m:t>
                        </m:r>
                      </m:den>
                    </m:f>
                    <m:r>
                      <a:rPr lang="de-DE" sz="2200" i="1" baseline="-25000" dirty="0" smtClean="0">
                        <a:solidFill>
                          <a:srgbClr val="000000"/>
                        </a:solidFill>
                        <a:latin typeface="Cambria Math" panose="02040503050406030204" pitchFamily="18" charset="0"/>
                      </a:rPr>
                      <m:t>  </m:t>
                    </m:r>
                  </m:oMath>
                </a14:m>
                <a:r>
                  <a:rPr lang="de-DE" sz="2200" dirty="0">
                    <a:solidFill>
                      <a:srgbClr val="000000"/>
                    </a:solidFill>
                    <a:latin typeface="Times New Roman" panose="02020603050405020304" pitchFamily="18" charset="0"/>
                    <a:cs typeface="Times New Roman" panose="02020603050405020304" pitchFamily="18" charset="0"/>
                  </a:rPr>
                  <a:t>=</a:t>
                </a:r>
                <a:r>
                  <a:rPr lang="de-DE" sz="2200" dirty="0">
                    <a:solidFill>
                      <a:srgbClr val="000000"/>
                    </a:solidFill>
                  </a:rPr>
                  <a:t> </a:t>
                </a:r>
                <a14:m>
                  <m:oMath xmlns:m="http://schemas.openxmlformats.org/officeDocument/2006/math">
                    <m:r>
                      <a:rPr lang="de-DE" sz="2200" i="1">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𝑢</m:t>
                            </m:r>
                          </m:num>
                          <m:den>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𝑥</m:t>
                            </m:r>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𝑢</m:t>
                            </m:r>
                          </m:num>
                          <m:den>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𝑦</m:t>
                            </m:r>
                          </m:den>
                        </m:f>
                      </m:den>
                    </m:f>
                    <m:r>
                      <a:rPr lang="de-DE" sz="2200" b="0" i="0" dirty="0" smtClean="0">
                        <a:solidFill>
                          <a:srgbClr val="000000"/>
                        </a:solidFill>
                        <a:latin typeface="Cambria Math" panose="02040503050406030204" pitchFamily="18" charset="0"/>
                      </a:rPr>
                      <m:t>=</m:t>
                    </m:r>
                    <m:r>
                      <a:rPr lang="de-DE" sz="2200" dirty="0">
                        <a:solidFill>
                          <a:srgbClr val="000000"/>
                        </a:solidFill>
                        <a:latin typeface="Cambria Math" panose="02040503050406030204" pitchFamily="18" charset="0"/>
                      </a:rPr>
                      <m:t>−</m:t>
                    </m:r>
                    <m:f>
                      <m:fPr>
                        <m:ctrlPr>
                          <a:rPr lang="de-DE" sz="2200" i="1" dirty="0">
                            <a:solidFill>
                              <a:srgbClr val="000000"/>
                            </a:solidFill>
                            <a:latin typeface="Cambria Math" panose="02040503050406030204" pitchFamily="18" charset="0"/>
                          </a:rPr>
                        </m:ctrlPr>
                      </m:fPr>
                      <m:num>
                        <m:r>
                          <m:rPr>
                            <m:sty m:val="p"/>
                          </m:rPr>
                          <a:rPr lang="de-DE" sz="2200" dirty="0">
                            <a:solidFill>
                              <a:srgbClr val="000000"/>
                            </a:solidFill>
                            <a:latin typeface="Cambria Math" panose="02040503050406030204" pitchFamily="18" charset="0"/>
                          </a:rPr>
                          <m:t>Grenznutzen</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des</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Gutes</m:t>
                        </m:r>
                        <m:r>
                          <a:rPr lang="de-DE" sz="2200" dirty="0">
                            <a:solidFill>
                              <a:srgbClr val="000000"/>
                            </a:solidFill>
                            <a:latin typeface="Cambria Math" panose="02040503050406030204" pitchFamily="18" charset="0"/>
                          </a:rPr>
                          <m:t> 1</m:t>
                        </m:r>
                      </m:num>
                      <m:den>
                        <m:r>
                          <m:rPr>
                            <m:sty m:val="p"/>
                          </m:rPr>
                          <a:rPr lang="de-DE" sz="2200" dirty="0">
                            <a:solidFill>
                              <a:srgbClr val="000000"/>
                            </a:solidFill>
                            <a:latin typeface="Cambria Math" panose="02040503050406030204" pitchFamily="18" charset="0"/>
                          </a:rPr>
                          <m:t>Grenznutzen</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des</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Gutes</m:t>
                        </m:r>
                        <m:r>
                          <a:rPr lang="de-DE" sz="2200" dirty="0">
                            <a:solidFill>
                              <a:srgbClr val="000000"/>
                            </a:solidFill>
                            <a:latin typeface="Cambria Math" panose="02040503050406030204" pitchFamily="18" charset="0"/>
                          </a:rPr>
                          <m:t> 2</m:t>
                        </m:r>
                      </m:den>
                    </m:f>
                  </m:oMath>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In diesem fall berühren sich die beiden Indifferenzkurven in der </a:t>
                </a:r>
                <a:r>
                  <a:rPr lang="de-DE" sz="2200" dirty="0" err="1">
                    <a:latin typeface="Times New Roman" panose="02020603050405020304" pitchFamily="18" charset="0"/>
                    <a:cs typeface="Times New Roman" panose="02020603050405020304" pitchFamily="18" charset="0"/>
                  </a:rPr>
                  <a:t>Edgeworthbox</a:t>
                </a:r>
                <a:r>
                  <a:rPr lang="de-DE" sz="2200" dirty="0">
                    <a:latin typeface="Times New Roman" panose="02020603050405020304" pitchFamily="18" charset="0"/>
                    <a:cs typeface="Times New Roman" panose="02020603050405020304" pitchFamily="18" charset="0"/>
                  </a:rPr>
                  <a:t> und keinem der Haushalte ist es möglich sich besser zu stellen, ohne dass der andere Haushalt schlechter gestellt wird 	</a:t>
                </a:r>
              </a:p>
              <a:p>
                <a:pPr algn="ctr"/>
                <a:r>
                  <a:rPr lang="de-DE" sz="2200" b="1" dirty="0">
                    <a:latin typeface="Times New Roman" panose="02020603050405020304" pitchFamily="18" charset="0"/>
                    <a:cs typeface="Times New Roman" panose="02020603050405020304" pitchFamily="18" charset="0"/>
                  </a:rPr>
                  <a:t>→	Pareto-effiziente Allokation</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524110"/>
                <a:ext cx="12192000" cy="5488357"/>
              </a:xfrm>
              <a:prstGeom prst="rect">
                <a:avLst/>
              </a:prstGeom>
              <a:blipFill>
                <a:blip r:embed="rId2"/>
                <a:stretch>
                  <a:fillRect l="-650" t="-778" b="-13111"/>
                </a:stretch>
              </a:blipFill>
            </p:spPr>
            <p:txBody>
              <a:bodyPr/>
              <a:lstStyle/>
              <a:p>
                <a:r>
                  <a:rPr lang="de-DE">
                    <a:noFill/>
                  </a:rPr>
                  <a:t> </a:t>
                </a:r>
              </a:p>
            </p:txBody>
          </p:sp>
        </mc:Fallback>
      </mc:AlternateContent>
    </p:spTree>
    <p:extLst>
      <p:ext uri="{BB962C8B-B14F-4D97-AF65-F5344CB8AC3E}">
        <p14:creationId xmlns:p14="http://schemas.microsoft.com/office/powerpoint/2010/main" val="1755393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954263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241762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19420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941634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951348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258734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283241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BA775A0B-217E-4A3A-AA70-2670C2E96F6D}"/>
              </a:ext>
            </a:extLst>
          </p:cNvPr>
          <p:cNvSpPr/>
          <p:nvPr/>
        </p:nvSpPr>
        <p:spPr>
          <a:xfrm>
            <a:off x="4348976" y="4047893"/>
            <a:ext cx="1616926" cy="90324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Form 16">
            <a:extLst>
              <a:ext uri="{FF2B5EF4-FFF2-40B4-BE49-F238E27FC236}">
                <a16:creationId xmlns:a16="http://schemas.microsoft.com/office/drawing/2014/main" id="{862A0796-A8F8-4969-906E-70D32D6F4200}"/>
              </a:ext>
            </a:extLst>
          </p:cNvPr>
          <p:cNvSpPr/>
          <p:nvPr/>
        </p:nvSpPr>
        <p:spPr>
          <a:xfrm>
            <a:off x="4873083" y="3880624"/>
            <a:ext cx="1115122" cy="702527"/>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28C98ED1-D7C0-4DD9-954A-A96270D05828}"/>
              </a:ext>
            </a:extLst>
          </p:cNvPr>
          <p:cNvSpPr/>
          <p:nvPr/>
        </p:nvSpPr>
        <p:spPr>
          <a:xfrm>
            <a:off x="5728012" y="2048113"/>
            <a:ext cx="1442200" cy="97921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2D11E031-992C-499E-A9C7-A485BD0843B3}"/>
              </a:ext>
            </a:extLst>
          </p:cNvPr>
          <p:cNvSpPr/>
          <p:nvPr/>
        </p:nvSpPr>
        <p:spPr>
          <a:xfrm>
            <a:off x="6252118" y="1659887"/>
            <a:ext cx="1616912" cy="145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D5A8DD2A-C7F2-4BD7-9C14-75F1FB02E774}"/>
              </a:ext>
            </a:extLst>
          </p:cNvPr>
          <p:cNvSpPr txBox="1"/>
          <p:nvPr/>
        </p:nvSpPr>
        <p:spPr>
          <a:xfrm>
            <a:off x="4103885" y="3891776"/>
            <a:ext cx="401208" cy="369332"/>
          </a:xfrm>
          <a:prstGeom prst="rect">
            <a:avLst/>
          </a:prstGeom>
          <a:noFill/>
        </p:spPr>
        <p:txBody>
          <a:bodyPr wrap="square" rtlCol="0">
            <a:spAutoFit/>
          </a:bodyPr>
          <a:lstStyle/>
          <a:p>
            <a:r>
              <a:rPr lang="de-DE" dirty="0"/>
              <a:t>I</a:t>
            </a:r>
            <a:r>
              <a:rPr lang="de-DE" baseline="-25000" dirty="0"/>
              <a:t>B</a:t>
            </a:r>
          </a:p>
        </p:txBody>
      </p:sp>
      <p:sp>
        <p:nvSpPr>
          <p:cNvPr id="23" name="Textfeld 22">
            <a:extLst>
              <a:ext uri="{FF2B5EF4-FFF2-40B4-BE49-F238E27FC236}">
                <a16:creationId xmlns:a16="http://schemas.microsoft.com/office/drawing/2014/main" id="{69ED4A1F-14FC-4997-963F-54A3A3BD0D37}"/>
              </a:ext>
            </a:extLst>
          </p:cNvPr>
          <p:cNvSpPr txBox="1"/>
          <p:nvPr/>
        </p:nvSpPr>
        <p:spPr>
          <a:xfrm>
            <a:off x="5913373" y="4382428"/>
            <a:ext cx="364762" cy="382358"/>
          </a:xfrm>
          <a:prstGeom prst="rect">
            <a:avLst/>
          </a:prstGeom>
          <a:noFill/>
        </p:spPr>
        <p:txBody>
          <a:bodyPr wrap="square" rtlCol="0">
            <a:spAutoFit/>
          </a:bodyPr>
          <a:lstStyle/>
          <a:p>
            <a:r>
              <a:rPr lang="de-DE" dirty="0"/>
              <a:t>I</a:t>
            </a:r>
            <a:r>
              <a:rPr lang="de-DE" baseline="-25000" dirty="0"/>
              <a:t>A</a:t>
            </a:r>
          </a:p>
        </p:txBody>
      </p:sp>
      <p:sp>
        <p:nvSpPr>
          <p:cNvPr id="24" name="Textfeld 23">
            <a:extLst>
              <a:ext uri="{FF2B5EF4-FFF2-40B4-BE49-F238E27FC236}">
                <a16:creationId xmlns:a16="http://schemas.microsoft.com/office/drawing/2014/main" id="{E4E7159B-62E5-4B9F-80CA-A0BD0C9B8233}"/>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sp>
        <p:nvSpPr>
          <p:cNvPr id="25" name="Textfeld 24">
            <a:extLst>
              <a:ext uri="{FF2B5EF4-FFF2-40B4-BE49-F238E27FC236}">
                <a16:creationId xmlns:a16="http://schemas.microsoft.com/office/drawing/2014/main" id="{EB29D948-0A02-4E48-91AF-468939418B03}"/>
              </a:ext>
            </a:extLst>
          </p:cNvPr>
          <p:cNvSpPr txBox="1"/>
          <p:nvPr/>
        </p:nvSpPr>
        <p:spPr>
          <a:xfrm>
            <a:off x="5557261" y="1932876"/>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6355708" y="3899212"/>
            <a:ext cx="364762" cy="382358"/>
          </a:xfrm>
          <a:prstGeom prst="rect">
            <a:avLst/>
          </a:prstGeom>
          <a:noFill/>
        </p:spPr>
        <p:txBody>
          <a:bodyPr wrap="square" rtlCol="0">
            <a:spAutoFit/>
          </a:bodyPr>
          <a:lstStyle/>
          <a:p>
            <a:r>
              <a:rPr lang="de-DE" dirty="0"/>
              <a:t>I</a:t>
            </a:r>
            <a:r>
              <a:rPr lang="de-DE" baseline="-25000" dirty="0"/>
              <a:t>A</a:t>
            </a:r>
          </a:p>
        </p:txBody>
      </p:sp>
      <p:sp>
        <p:nvSpPr>
          <p:cNvPr id="27" name="Textfeld 26">
            <a:extLst>
              <a:ext uri="{FF2B5EF4-FFF2-40B4-BE49-F238E27FC236}">
                <a16:creationId xmlns:a16="http://schemas.microsoft.com/office/drawing/2014/main" id="{35936E95-74D0-497A-AA0A-1B20EFCD395A}"/>
              </a:ext>
            </a:extLst>
          </p:cNvPr>
          <p:cNvSpPr txBox="1"/>
          <p:nvPr/>
        </p:nvSpPr>
        <p:spPr>
          <a:xfrm>
            <a:off x="7827665" y="2940203"/>
            <a:ext cx="364762" cy="382358"/>
          </a:xfrm>
          <a:prstGeom prst="rect">
            <a:avLst/>
          </a:prstGeom>
          <a:noFill/>
        </p:spPr>
        <p:txBody>
          <a:bodyPr wrap="square" rtlCol="0">
            <a:spAutoFit/>
          </a:bodyPr>
          <a:lstStyle/>
          <a:p>
            <a:r>
              <a:rPr lang="de-DE" dirty="0"/>
              <a:t>I</a:t>
            </a:r>
            <a:r>
              <a:rPr lang="de-DE" baseline="-25000" dirty="0"/>
              <a:t>A</a:t>
            </a:r>
          </a:p>
        </p:txBody>
      </p:sp>
      <p:sp>
        <p:nvSpPr>
          <p:cNvPr id="29" name="Textfeld 28">
            <a:extLst>
              <a:ext uri="{FF2B5EF4-FFF2-40B4-BE49-F238E27FC236}">
                <a16:creationId xmlns:a16="http://schemas.microsoft.com/office/drawing/2014/main" id="{65EED1DB-344B-4B8A-861E-DABAF01A5C34}"/>
              </a:ext>
            </a:extLst>
          </p:cNvPr>
          <p:cNvSpPr txBox="1"/>
          <p:nvPr/>
        </p:nvSpPr>
        <p:spPr>
          <a:xfrm>
            <a:off x="3684019" y="2170932"/>
            <a:ext cx="1572810" cy="369332"/>
          </a:xfrm>
          <a:prstGeom prst="rect">
            <a:avLst/>
          </a:prstGeom>
          <a:noFill/>
        </p:spPr>
        <p:txBody>
          <a:bodyPr wrap="square" rtlCol="0">
            <a:spAutoFit/>
          </a:bodyPr>
          <a:lstStyle/>
          <a:p>
            <a:r>
              <a:rPr lang="de-DE" dirty="0"/>
              <a:t>Kontraktkurve</a:t>
            </a:r>
            <a:endParaRPr lang="de-DE" baseline="-25000" dirty="0"/>
          </a:p>
        </p:txBody>
      </p:sp>
      <p:cxnSp>
        <p:nvCxnSpPr>
          <p:cNvPr id="31" name="Gerade Verbindung mit Pfeil 30">
            <a:extLst>
              <a:ext uri="{FF2B5EF4-FFF2-40B4-BE49-F238E27FC236}">
                <a16:creationId xmlns:a16="http://schemas.microsoft.com/office/drawing/2014/main" id="{2D9F801A-FE4D-4BA2-ADFD-3097A6EE39F5}"/>
              </a:ext>
            </a:extLst>
          </p:cNvPr>
          <p:cNvCxnSpPr>
            <a:cxnSpLocks/>
          </p:cNvCxnSpPr>
          <p:nvPr/>
        </p:nvCxnSpPr>
        <p:spPr>
          <a:xfrm>
            <a:off x="5146573" y="2453975"/>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Kontraktkurve</a:t>
            </a:r>
          </a:p>
        </p:txBody>
      </p:sp>
      <mc:AlternateContent xmlns:mc="http://schemas.openxmlformats.org/markup-compatibility/2006" xmlns:a14="http://schemas.microsoft.com/office/drawing/2010/main">
        <mc:Choice Requires="a14">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Kontraktkurve</a:t>
                </a:r>
                <a:r>
                  <a:rPr lang="de-DE" sz="2400" dirty="0">
                    <a:latin typeface="Times New Roman" panose="02020603050405020304" pitchFamily="18" charset="0"/>
                    <a:cs typeface="Times New Roman" panose="02020603050405020304" pitchFamily="18" charset="0"/>
                  </a:rPr>
                  <a:t> beschreibt alle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zwei Konsumenten (A,B) bei gegebener Ressourcenbeschränkung und Präferenzen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und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B</a:t>
                </a:r>
                <a:endParaRPr lang="de-DE" sz="2400" dirty="0">
                  <a:latin typeface="Times New Roman" panose="02020603050405020304" pitchFamily="18" charset="0"/>
                  <a:cs typeface="Times New Roman" panose="02020603050405020304" pitchFamily="18" charset="0"/>
                </a:endParaRPr>
              </a:p>
            </p:txBody>
          </p:sp>
        </mc:Choice>
        <mc:Fallback xmlns="">
          <p:sp>
            <p:nvSpPr>
              <p:cNvPr id="63" name="Textfeld 62">
                <a:extLst>
                  <a:ext uri="{FF2B5EF4-FFF2-40B4-BE49-F238E27FC236}">
                    <a16:creationId xmlns:a16="http://schemas.microsoft.com/office/drawing/2014/main" id="{D91AE055-DFD1-4B1E-B986-68FDF06E8C91}"/>
                  </a:ext>
                </a:extLst>
              </p:cNvPr>
              <p:cNvSpPr txBox="1">
                <a:spLocks noRot="1" noChangeAspect="1" noMove="1" noResize="1" noEditPoints="1" noAdjustHandles="1" noChangeArrowheads="1" noChangeShapeType="1" noTextEdit="1"/>
              </p:cNvSpPr>
              <p:nvPr/>
            </p:nvSpPr>
            <p:spPr>
              <a:xfrm>
                <a:off x="11151" y="5765172"/>
                <a:ext cx="12180849" cy="831309"/>
              </a:xfrm>
              <a:prstGeom prst="rect">
                <a:avLst/>
              </a:prstGeom>
              <a:blipFill>
                <a:blip r:embed="rId2"/>
                <a:stretch>
                  <a:fillRect l="-801" t="-5882" b="-16176"/>
                </a:stretch>
              </a:blipFill>
            </p:spPr>
            <p:txBody>
              <a:bodyPr/>
              <a:lstStyle/>
              <a:p>
                <a:r>
                  <a:rPr lang="de-DE">
                    <a:noFill/>
                  </a:rPr>
                  <a:t> </a:t>
                </a:r>
              </a:p>
            </p:txBody>
          </p:sp>
        </mc:Fallback>
      </mc:AlternateContent>
    </p:spTree>
    <p:extLst>
      <p:ext uri="{BB962C8B-B14F-4D97-AF65-F5344CB8AC3E}">
        <p14:creationId xmlns:p14="http://schemas.microsoft.com/office/powerpoint/2010/main" val="1570407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58314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Konsumenten (A,B) maximieren bei gegebenen Preisen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oMath>
                </a14:m>
                <a:r>
                  <a:rPr lang="de-DE" sz="2400" dirty="0">
                    <a:latin typeface="Times New Roman" panose="02020603050405020304" pitchFamily="18" charset="0"/>
                    <a:cs typeface="Times New Roman" panose="02020603050405020304" pitchFamily="18" charset="0"/>
                  </a:rPr>
                  <a:t>) und gegebenen Anfangsausstattungen jeweils ihren Nutzen.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kann dabei jeweils als das Budget der Konsumenten (A,B) interpretiert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ergeben sich die Tauschkurven aus den Nachfragenfunktionen</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Unter vollkommener Konkurrenz werden sich die Preise solange ändern, bis Angebot und Nachfrage übereinstimmen.</a:t>
                </a: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583147"/>
                <a:ext cx="12172951" cy="5456861"/>
              </a:xfrm>
              <a:prstGeom prst="rect">
                <a:avLst/>
              </a:prstGeom>
              <a:blipFill>
                <a:blip r:embed="rId2"/>
                <a:stretch>
                  <a:fillRect l="-701" t="-894"/>
                </a:stretch>
              </a:blipFill>
            </p:spPr>
            <p:txBody>
              <a:bodyPr/>
              <a:lstStyle/>
              <a:p>
                <a:r>
                  <a:rPr lang="de-DE">
                    <a:noFill/>
                  </a:rPr>
                  <a:t> </a:t>
                </a:r>
              </a:p>
            </p:txBody>
          </p:sp>
        </mc:Fallback>
      </mc:AlternateContent>
    </p:spTree>
    <p:extLst>
      <p:ext uri="{BB962C8B-B14F-4D97-AF65-F5344CB8AC3E}">
        <p14:creationId xmlns:p14="http://schemas.microsoft.com/office/powerpoint/2010/main" val="361952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3391</Words>
  <Application>Microsoft Office PowerPoint</Application>
  <PresentationFormat>Breitbild</PresentationFormat>
  <Paragraphs>355</Paragraphs>
  <Slides>29</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29</vt:i4>
      </vt:variant>
    </vt:vector>
  </HeadingPairs>
  <TitlesOfParts>
    <vt:vector size="37"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409</cp:revision>
  <dcterms:created xsi:type="dcterms:W3CDTF">2019-02-11T10:45:01Z</dcterms:created>
  <dcterms:modified xsi:type="dcterms:W3CDTF">2021-03-26T09:44:53Z</dcterms:modified>
</cp:coreProperties>
</file>