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485" r:id="rId3"/>
    <p:sldId id="257" r:id="rId4"/>
    <p:sldId id="517" r:id="rId5"/>
    <p:sldId id="518" r:id="rId6"/>
    <p:sldId id="519" r:id="rId7"/>
    <p:sldId id="663" r:id="rId8"/>
    <p:sldId id="642" r:id="rId9"/>
    <p:sldId id="646" r:id="rId10"/>
    <p:sldId id="647" r:id="rId11"/>
    <p:sldId id="643" r:id="rId12"/>
    <p:sldId id="651" r:id="rId13"/>
    <p:sldId id="652" r:id="rId14"/>
    <p:sldId id="653" r:id="rId15"/>
    <p:sldId id="644"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90" d="100"/>
          <a:sy n="90" d="100"/>
        </p:scale>
        <p:origin x="84" y="2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09.03.2021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09.03.2021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09.03.2021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Sommersemester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Träger der Wirtschaftspolitik</a:t>
            </a:r>
          </a:p>
        </p:txBody>
      </p:sp>
      <p:pic>
        <p:nvPicPr>
          <p:cNvPr id="5" name="Grafik 4">
            <a:extLst>
              <a:ext uri="{FF2B5EF4-FFF2-40B4-BE49-F238E27FC236}">
                <a16:creationId xmlns:a16="http://schemas.microsoft.com/office/drawing/2014/main" id="{95826DDD-823A-407F-B680-49A13C952185}"/>
              </a:ext>
            </a:extLst>
          </p:cNvPr>
          <p:cNvPicPr>
            <a:picLocks noChangeAspect="1"/>
          </p:cNvPicPr>
          <p:nvPr/>
        </p:nvPicPr>
        <p:blipFill>
          <a:blip r:embed="rId2"/>
          <a:stretch>
            <a:fillRect/>
          </a:stretch>
        </p:blipFill>
        <p:spPr>
          <a:xfrm>
            <a:off x="360000" y="720000"/>
            <a:ext cx="11520000" cy="5494337"/>
          </a:xfrm>
          <a:prstGeom prst="rect">
            <a:avLst/>
          </a:prstGeom>
        </p:spPr>
      </p:pic>
    </p:spTree>
    <p:extLst>
      <p:ext uri="{BB962C8B-B14F-4D97-AF65-F5344CB8AC3E}">
        <p14:creationId xmlns:p14="http://schemas.microsoft.com/office/powerpoint/2010/main" val="2046363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65809"/>
            <a:ext cx="12172951" cy="6286502"/>
          </a:xfrm>
          <a:prstGeom prst="rect">
            <a:avLst/>
          </a:prstGeom>
          <a:noFill/>
        </p:spPr>
        <p:txBody>
          <a:bodyPr wrap="square" rtlCol="0">
            <a:noAutofit/>
          </a:bodyPr>
          <a:lstStyle/>
          <a:p>
            <a:r>
              <a:rPr lang="en-US" sz="2400" dirty="0" smtClean="0">
                <a:latin typeface="Times New Roman" panose="02020603050405020304" pitchFamily="18" charset="0"/>
                <a:cs typeface="Times New Roman" panose="02020603050405020304" pitchFamily="18" charset="0"/>
              </a:rPr>
              <a:t>Man </a:t>
            </a:r>
            <a:r>
              <a:rPr lang="en-US" sz="2400" dirty="0" err="1" smtClean="0">
                <a:latin typeface="Times New Roman" panose="02020603050405020304" pitchFamily="18" charset="0"/>
                <a:cs typeface="Times New Roman" panose="02020603050405020304" pitchFamily="18" charset="0"/>
              </a:rPr>
              <a:t>betrachte</a:t>
            </a:r>
            <a:r>
              <a:rPr lang="en-US" sz="2400" dirty="0" smtClean="0">
                <a:latin typeface="Times New Roman" panose="02020603050405020304" pitchFamily="18" charset="0"/>
                <a:cs typeface="Times New Roman" panose="02020603050405020304" pitchFamily="18" charset="0"/>
              </a:rPr>
              <a:t> 2 </a:t>
            </a:r>
            <a:r>
              <a:rPr lang="en-US" sz="2400" dirty="0" err="1" smtClean="0">
                <a:latin typeface="Times New Roman" panose="02020603050405020304" pitchFamily="18" charset="0"/>
                <a:cs typeface="Times New Roman" panose="02020603050405020304" pitchFamily="18" charset="0"/>
              </a:rPr>
              <a:t>Individuen</a:t>
            </a:r>
            <a:r>
              <a:rPr lang="en-US" sz="2400" dirty="0" smtClean="0">
                <a:latin typeface="Times New Roman" panose="02020603050405020304" pitchFamily="18" charset="0"/>
                <a:cs typeface="Times New Roman" panose="02020603050405020304" pitchFamily="18" charset="0"/>
              </a:rPr>
              <a:t> A und B, die </a:t>
            </a:r>
            <a:r>
              <a:rPr lang="en-US" sz="2400" dirty="0" err="1" smtClean="0">
                <a:latin typeface="Times New Roman" panose="02020603050405020304" pitchFamily="18" charset="0"/>
                <a:cs typeface="Times New Roman" panose="02020603050405020304" pitchFamily="18" charset="0"/>
              </a:rPr>
              <a:t>zwei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Güter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tauschen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können</a:t>
            </a:r>
            <a:r>
              <a:rPr lang="en-US"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Die </a:t>
            </a:r>
            <a:r>
              <a:rPr lang="en-US" sz="2400" dirty="0" err="1" smtClean="0">
                <a:latin typeface="Times New Roman" panose="02020603050405020304" pitchFamily="18" charset="0"/>
                <a:cs typeface="Times New Roman" panose="02020603050405020304" pitchFamily="18" charset="0"/>
              </a:rPr>
              <a:t>neoklassische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Theorie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sagt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unter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bestimmten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Annahmen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über</a:t>
            </a:r>
            <a:r>
              <a:rPr lang="en-US" sz="2400" dirty="0" smtClean="0">
                <a:latin typeface="Times New Roman" panose="02020603050405020304" pitchFamily="18" charset="0"/>
                <a:cs typeface="Times New Roman" panose="02020603050405020304" pitchFamily="18" charset="0"/>
              </a:rPr>
              <a:t> die </a:t>
            </a:r>
            <a:r>
              <a:rPr lang="en-US" sz="2400" dirty="0" err="1" smtClean="0">
                <a:latin typeface="Times New Roman" panose="02020603050405020304" pitchFamily="18" charset="0"/>
                <a:cs typeface="Times New Roman" panose="02020603050405020304" pitchFamily="18" charset="0"/>
              </a:rPr>
              <a:t>Präferenzen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dass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beide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durch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Tausch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besser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stellen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können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bzw</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t>
            </a:r>
            <a:r>
              <a:rPr lang="en-US" sz="2400" dirty="0" err="1" smtClean="0">
                <a:latin typeface="Times New Roman" panose="02020603050405020304" pitchFamily="18" charset="0"/>
                <a:cs typeface="Times New Roman" panose="02020603050405020304" pitchFamily="18" charset="0"/>
              </a:rPr>
              <a:t>icht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schlechter</a:t>
            </a:r>
            <a:r>
              <a:rPr lang="en-US" sz="2400" dirty="0" smtClean="0">
                <a:latin typeface="Times New Roman" panose="02020603050405020304" pitchFamily="18" charset="0"/>
                <a:cs typeface="Times New Roman" panose="02020603050405020304" pitchFamily="18" charset="0"/>
              </a:rPr>
              <a:t>, falls </a:t>
            </a:r>
            <a:r>
              <a:rPr lang="en-US" sz="2400" dirty="0" err="1" smtClean="0">
                <a:latin typeface="Times New Roman" panose="02020603050405020304" pitchFamily="18" charset="0"/>
                <a:cs typeface="Times New Roman" panose="02020603050405020304" pitchFamily="18" charset="0"/>
              </a:rPr>
              <a:t>schon</a:t>
            </a:r>
            <a:r>
              <a:rPr lang="en-US" sz="2400" dirty="0" smtClean="0">
                <a:latin typeface="Times New Roman" panose="02020603050405020304" pitchFamily="18" charset="0"/>
                <a:cs typeface="Times New Roman" panose="02020603050405020304" pitchFamily="18" charset="0"/>
              </a:rPr>
              <a:t> die </a:t>
            </a:r>
            <a:r>
              <a:rPr lang="en-US" sz="2400" dirty="0" err="1" smtClean="0">
                <a:latin typeface="Times New Roman" panose="02020603050405020304" pitchFamily="18" charset="0"/>
                <a:cs typeface="Times New Roman" panose="02020603050405020304" pitchFamily="18" charset="0"/>
              </a:rPr>
              <a:t>Anfangsausstattung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pareto-effizient</a:t>
            </a:r>
            <a:r>
              <a:rPr lang="en-US" sz="2400" dirty="0" smtClean="0">
                <a:latin typeface="Times New Roman" panose="02020603050405020304" pitchFamily="18" charset="0"/>
                <a:cs typeface="Times New Roman" panose="02020603050405020304" pitchFamily="18" charset="0"/>
              </a:rPr>
              <a:t> war)</a:t>
            </a:r>
          </a:p>
          <a:p>
            <a:endParaRPr lang="en-US" sz="2400" dirty="0">
              <a:latin typeface="Times New Roman" panose="02020603050405020304" pitchFamily="18" charset="0"/>
              <a:cs typeface="Times New Roman" panose="02020603050405020304" pitchFamily="18" charset="0"/>
            </a:endParaRPr>
          </a:p>
          <a:p>
            <a:r>
              <a:rPr lang="en-US" sz="2400" b="1" u="sng" dirty="0" smtClean="0">
                <a:latin typeface="Times New Roman" panose="02020603050405020304" pitchFamily="18" charset="0"/>
                <a:cs typeface="Times New Roman" panose="02020603050405020304" pitchFamily="18" charset="0"/>
              </a:rPr>
              <a:t>Aber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häufig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gibt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Anreiz</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betrügen</a:t>
            </a:r>
            <a:r>
              <a:rPr lang="en-US" sz="2400" dirty="0" smtClean="0">
                <a:latin typeface="Times New Roman" panose="02020603050405020304" pitchFamily="18" charset="0"/>
                <a:cs typeface="Times New Roman" panose="02020603050405020304" pitchFamily="18" charset="0"/>
              </a:rPr>
              <a:t>. Man </a:t>
            </a:r>
            <a:r>
              <a:rPr lang="en-US" sz="2400" dirty="0" err="1" smtClean="0">
                <a:latin typeface="Times New Roman" panose="02020603050405020304" pitchFamily="18" charset="0"/>
                <a:cs typeface="Times New Roman" panose="02020603050405020304" pitchFamily="18" charset="0"/>
              </a:rPr>
              <a:t>betrachte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folgende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Auszahlungsmatrix</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Untersuchen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Sie</a:t>
            </a:r>
            <a:r>
              <a:rPr lang="en-US" sz="2400" dirty="0" smtClean="0">
                <a:latin typeface="Times New Roman" panose="02020603050405020304" pitchFamily="18" charset="0"/>
                <a:cs typeface="Times New Roman" panose="02020603050405020304" pitchFamily="18" charset="0"/>
              </a:rPr>
              <a:t> die Situation auf </a:t>
            </a:r>
            <a:r>
              <a:rPr lang="en-US" sz="2400" dirty="0" err="1" smtClean="0">
                <a:latin typeface="Times New Roman" panose="02020603050405020304" pitchFamily="18" charset="0"/>
                <a:cs typeface="Times New Roman" panose="02020603050405020304" pitchFamily="18" charset="0"/>
              </a:rPr>
              <a:t>Gleichgewichte</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reinen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Strategien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nennt</a:t>
            </a:r>
            <a:r>
              <a:rPr lang="en-US" sz="2400" dirty="0" smtClean="0">
                <a:latin typeface="Times New Roman" panose="02020603050405020304" pitchFamily="18" charset="0"/>
                <a:cs typeface="Times New Roman" panose="02020603050405020304" pitchFamily="18" charset="0"/>
              </a:rPr>
              <a:t> man </a:t>
            </a:r>
            <a:r>
              <a:rPr lang="en-US" sz="2400" dirty="0" err="1" smtClean="0">
                <a:latin typeface="Times New Roman" panose="02020603050405020304" pitchFamily="18" charset="0"/>
                <a:cs typeface="Times New Roman" panose="02020603050405020304" pitchFamily="18" charset="0"/>
              </a:rPr>
              <a:t>eine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solche</a:t>
            </a:r>
            <a:r>
              <a:rPr lang="en-US" sz="2400" dirty="0" smtClean="0">
                <a:latin typeface="Times New Roman" panose="02020603050405020304" pitchFamily="18" charset="0"/>
                <a:cs typeface="Times New Roman" panose="02020603050405020304" pitchFamily="18" charset="0"/>
              </a:rPr>
              <a:t> Situation?</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graphicFrame>
        <p:nvGraphicFramePr>
          <p:cNvPr id="2" name="Tabelle 1"/>
          <p:cNvGraphicFramePr>
            <a:graphicFrameLocks noGrp="1"/>
          </p:cNvGraphicFramePr>
          <p:nvPr>
            <p:extLst>
              <p:ext uri="{D42A27DB-BD31-4B8C-83A1-F6EECF244321}">
                <p14:modId xmlns:p14="http://schemas.microsoft.com/office/powerpoint/2010/main" val="2732759577"/>
              </p:ext>
            </p:extLst>
          </p:nvPr>
        </p:nvGraphicFramePr>
        <p:xfrm>
          <a:off x="1589548" y="3675378"/>
          <a:ext cx="8128000" cy="201012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802306917"/>
                    </a:ext>
                  </a:extLst>
                </a:gridCol>
                <a:gridCol w="2032000">
                  <a:extLst>
                    <a:ext uri="{9D8B030D-6E8A-4147-A177-3AD203B41FA5}">
                      <a16:colId xmlns:a16="http://schemas.microsoft.com/office/drawing/2014/main" val="990537998"/>
                    </a:ext>
                  </a:extLst>
                </a:gridCol>
                <a:gridCol w="2032000">
                  <a:extLst>
                    <a:ext uri="{9D8B030D-6E8A-4147-A177-3AD203B41FA5}">
                      <a16:colId xmlns:a16="http://schemas.microsoft.com/office/drawing/2014/main" val="3576256599"/>
                    </a:ext>
                  </a:extLst>
                </a:gridCol>
                <a:gridCol w="2032000">
                  <a:extLst>
                    <a:ext uri="{9D8B030D-6E8A-4147-A177-3AD203B41FA5}">
                      <a16:colId xmlns:a16="http://schemas.microsoft.com/office/drawing/2014/main" val="3742254717"/>
                    </a:ext>
                  </a:extLst>
                </a:gridCol>
              </a:tblGrid>
              <a:tr h="502531">
                <a:tc rowSpan="2" gridSpan="2">
                  <a:txBody>
                    <a:bodyPr/>
                    <a:lstStyle/>
                    <a:p>
                      <a:pPr algn="ctr"/>
                      <a:endParaRPr lang="de-DE" dirty="0"/>
                    </a:p>
                  </a:txBody>
                  <a:tcPr anchor="ctr"/>
                </a:tc>
                <a:tc rowSpan="2" hMerge="1">
                  <a:txBody>
                    <a:bodyPr/>
                    <a:lstStyle/>
                    <a:p>
                      <a:endParaRPr lang="de-DE" dirty="0"/>
                    </a:p>
                  </a:txBody>
                  <a:tcPr/>
                </a:tc>
                <a:tc gridSpan="2">
                  <a:txBody>
                    <a:bodyPr/>
                    <a:lstStyle/>
                    <a:p>
                      <a:pPr algn="ctr"/>
                      <a:r>
                        <a:rPr lang="de-DE" dirty="0" smtClean="0"/>
                        <a:t>B</a:t>
                      </a:r>
                      <a:endParaRPr lang="de-DE" dirty="0"/>
                    </a:p>
                  </a:txBody>
                  <a:tcPr anchor="ctr"/>
                </a:tc>
                <a:tc hMerge="1">
                  <a:txBody>
                    <a:bodyPr/>
                    <a:lstStyle/>
                    <a:p>
                      <a:endParaRPr lang="de-DE" dirty="0"/>
                    </a:p>
                  </a:txBody>
                  <a:tcPr/>
                </a:tc>
                <a:extLst>
                  <a:ext uri="{0D108BD9-81ED-4DB2-BD59-A6C34878D82A}">
                    <a16:rowId xmlns:a16="http://schemas.microsoft.com/office/drawing/2014/main" val="2084046840"/>
                  </a:ext>
                </a:extLst>
              </a:tr>
              <a:tr h="502531">
                <a:tc gridSpan="2" vMerge="1">
                  <a:txBody>
                    <a:bodyPr/>
                    <a:lstStyle/>
                    <a:p>
                      <a:endParaRPr lang="de-DE"/>
                    </a:p>
                  </a:txBody>
                  <a:tcPr/>
                </a:tc>
                <a:tc hMerge="1" vMerge="1">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betrügen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nicht betrügen</a:t>
                      </a:r>
                    </a:p>
                  </a:txBody>
                  <a:tcPr anchor="ctr"/>
                </a:tc>
                <a:extLst>
                  <a:ext uri="{0D108BD9-81ED-4DB2-BD59-A6C34878D82A}">
                    <a16:rowId xmlns:a16="http://schemas.microsoft.com/office/drawing/2014/main" val="1771757195"/>
                  </a:ext>
                </a:extLst>
              </a:tr>
              <a:tr h="502531">
                <a:tc rowSpan="2">
                  <a:txBody>
                    <a:bodyPr/>
                    <a:lstStyle/>
                    <a:p>
                      <a:pPr algn="ctr"/>
                      <a:r>
                        <a:rPr lang="de-DE" dirty="0" smtClean="0"/>
                        <a:t>A</a:t>
                      </a:r>
                      <a:endParaRPr lang="de-DE" dirty="0"/>
                    </a:p>
                  </a:txBody>
                  <a:tcPr anchor="ctr"/>
                </a:tc>
                <a:tc>
                  <a:txBody>
                    <a:bodyPr/>
                    <a:lstStyle/>
                    <a:p>
                      <a:pPr algn="ctr"/>
                      <a:r>
                        <a:rPr lang="de-DE" dirty="0" smtClean="0"/>
                        <a:t>betrügen</a:t>
                      </a:r>
                      <a:endParaRPr lang="de-DE" dirty="0"/>
                    </a:p>
                  </a:txBody>
                  <a:tcPr anchor="ctr"/>
                </a:tc>
                <a:tc>
                  <a:txBody>
                    <a:bodyPr/>
                    <a:lstStyle/>
                    <a:p>
                      <a:pPr algn="ctr"/>
                      <a:r>
                        <a:rPr lang="de-DE" dirty="0" smtClean="0"/>
                        <a:t>(14,14)</a:t>
                      </a:r>
                      <a:endParaRPr lang="de-DE" dirty="0"/>
                    </a:p>
                  </a:txBody>
                  <a:tcPr anchor="ctr"/>
                </a:tc>
                <a:tc>
                  <a:txBody>
                    <a:bodyPr/>
                    <a:lstStyle/>
                    <a:p>
                      <a:pPr algn="ctr"/>
                      <a:r>
                        <a:rPr lang="de-DE" dirty="0" smtClean="0"/>
                        <a:t>(24,10)</a:t>
                      </a:r>
                      <a:endParaRPr lang="de-DE" dirty="0"/>
                    </a:p>
                  </a:txBody>
                  <a:tcPr anchor="ctr"/>
                </a:tc>
                <a:extLst>
                  <a:ext uri="{0D108BD9-81ED-4DB2-BD59-A6C34878D82A}">
                    <a16:rowId xmlns:a16="http://schemas.microsoft.com/office/drawing/2014/main" val="1083082053"/>
                  </a:ext>
                </a:extLst>
              </a:tr>
              <a:tr h="502531">
                <a:tc vMerge="1">
                  <a:txBody>
                    <a:bodyPr/>
                    <a:lstStyle/>
                    <a:p>
                      <a:endParaRPr lang="de-DE" dirty="0"/>
                    </a:p>
                  </a:txBody>
                  <a:tcPr/>
                </a:tc>
                <a:tc>
                  <a:txBody>
                    <a:bodyPr/>
                    <a:lstStyle/>
                    <a:p>
                      <a:pPr algn="ctr"/>
                      <a:r>
                        <a:rPr lang="de-DE" dirty="0" smtClean="0"/>
                        <a:t>nicht betrügen</a:t>
                      </a:r>
                      <a:endParaRPr lang="de-DE" dirty="0"/>
                    </a:p>
                  </a:txBody>
                  <a:tcPr anchor="ctr"/>
                </a:tc>
                <a:tc>
                  <a:txBody>
                    <a:bodyPr/>
                    <a:lstStyle/>
                    <a:p>
                      <a:pPr algn="ctr"/>
                      <a:r>
                        <a:rPr lang="de-DE" dirty="0" smtClean="0"/>
                        <a:t>(12,18)</a:t>
                      </a:r>
                      <a:endParaRPr lang="de-DE" dirty="0"/>
                    </a:p>
                  </a:txBody>
                  <a:tcPr anchor="ctr"/>
                </a:tc>
                <a:tc>
                  <a:txBody>
                    <a:bodyPr/>
                    <a:lstStyle/>
                    <a:p>
                      <a:pPr algn="ctr"/>
                      <a:r>
                        <a:rPr lang="de-DE" dirty="0" smtClean="0"/>
                        <a:t>(20,15)</a:t>
                      </a:r>
                      <a:endParaRPr lang="de-DE" dirty="0"/>
                    </a:p>
                  </a:txBody>
                  <a:tcPr anchor="ctr"/>
                </a:tc>
                <a:extLst>
                  <a:ext uri="{0D108BD9-81ED-4DB2-BD59-A6C34878D82A}">
                    <a16:rowId xmlns:a16="http://schemas.microsoft.com/office/drawing/2014/main" val="3239020616"/>
                  </a:ext>
                </a:extLst>
              </a:tr>
            </a:tbl>
          </a:graphicData>
        </a:graphic>
      </p:graphicFrame>
    </p:spTree>
    <p:extLst>
      <p:ext uri="{BB962C8B-B14F-4D97-AF65-F5344CB8AC3E}">
        <p14:creationId xmlns:p14="http://schemas.microsoft.com/office/powerpoint/2010/main" val="896065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Ohne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Institutionen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bzw</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Staat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Gesetze</a:t>
            </a:r>
            <a:r>
              <a:rPr lang="en-US" sz="2400" dirty="0" smtClean="0">
                <a:latin typeface="Times New Roman" panose="02020603050405020304" pitchFamily="18" charset="0"/>
                <a:cs typeface="Times New Roman" panose="02020603050405020304" pitchFamily="18" charset="0"/>
              </a:rPr>
              <a:t> und </a:t>
            </a:r>
            <a:r>
              <a:rPr lang="en-US" sz="2400" dirty="0" err="1" smtClean="0">
                <a:latin typeface="Times New Roman" panose="02020603050405020304" pitchFamily="18" charset="0"/>
                <a:cs typeface="Times New Roman" panose="02020603050405020304" pitchFamily="18" charset="0"/>
              </a:rPr>
              <a:t>Regeln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stellt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(14,14) </a:t>
            </a:r>
            <a:r>
              <a:rPr lang="en-US" sz="2400" dirty="0" err="1" smtClean="0">
                <a:latin typeface="Times New Roman" panose="02020603050405020304" pitchFamily="18" charset="0"/>
                <a:cs typeface="Times New Roman" panose="02020603050405020304" pitchFamily="18" charset="0"/>
              </a:rPr>
              <a:t>als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Gleichgewicht</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reinen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Strategien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beide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betrügen</a:t>
            </a:r>
            <a:r>
              <a:rPr lang="en-US" sz="2400" dirty="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Anarchie</a:t>
            </a: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Die </a:t>
            </a:r>
            <a:r>
              <a:rPr lang="en-US" sz="2400" dirty="0" err="1" smtClean="0">
                <a:latin typeface="Times New Roman" panose="02020603050405020304" pitchFamily="18" charset="0"/>
                <a:cs typeface="Times New Roman" panose="02020603050405020304" pitchFamily="18" charset="0"/>
              </a:rPr>
              <a:t>Individuen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können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aber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durch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Kommunikation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erkennen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dass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beide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besser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stellen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wenn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gleichzeitig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nicht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betrügen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20&gt;14,15&gt;14) → </a:t>
            </a:r>
            <a:r>
              <a:rPr lang="en-US" sz="2400" dirty="0" err="1" smtClean="0">
                <a:latin typeface="Times New Roman" panose="02020603050405020304" pitchFamily="18" charset="0"/>
                <a:cs typeface="Times New Roman" panose="02020603050405020304" pitchFamily="18" charset="0"/>
              </a:rPr>
              <a:t>Übergang</a:t>
            </a:r>
            <a:r>
              <a:rPr lang="en-US" sz="2400" dirty="0" smtClean="0">
                <a:latin typeface="Times New Roman" panose="02020603050405020304" pitchFamily="18" charset="0"/>
                <a:cs typeface="Times New Roman" panose="02020603050405020304" pitchFamily="18" charset="0"/>
              </a:rPr>
              <a:t> von der </a:t>
            </a:r>
            <a:r>
              <a:rPr lang="en-US" sz="2400" dirty="0" err="1" smtClean="0">
                <a:latin typeface="Times New Roman" panose="02020603050405020304" pitchFamily="18" charset="0"/>
                <a:cs typeface="Times New Roman" panose="02020603050405020304" pitchFamily="18" charset="0"/>
              </a:rPr>
              <a:t>Anarchie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Regeln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formell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informell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bzw</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Institutionen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Staatswesen</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b="1" u="sng" dirty="0" smtClean="0">
                <a:latin typeface="Times New Roman" panose="02020603050405020304" pitchFamily="18" charset="0"/>
                <a:cs typeface="Times New Roman" panose="02020603050405020304" pitchFamily="18" charset="0"/>
              </a:rPr>
              <a:t>Aber: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Kollektive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Entscheidungsregeln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und </a:t>
            </a:r>
            <a:r>
              <a:rPr lang="en-US" sz="2400" dirty="0" err="1" smtClean="0">
                <a:latin typeface="Times New Roman" panose="02020603050405020304" pitchFamily="18" charset="0"/>
                <a:cs typeface="Times New Roman" panose="02020603050405020304" pitchFamily="18" charset="0"/>
              </a:rPr>
              <a:t>Gesetze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sind</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grundsätzlich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öffentliche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Güter</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en-US" sz="2400" dirty="0" err="1" smtClean="0">
                <a:latin typeface="Times New Roman" panose="02020603050405020304" pitchFamily="18" charset="0"/>
                <a:cs typeface="Times New Roman" panose="02020603050405020304" pitchFamily="18" charset="0"/>
              </a:rPr>
              <a:t>damit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ergibt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die Free-rider-</a:t>
            </a:r>
            <a:r>
              <a:rPr lang="en-US" sz="2400" dirty="0" err="1" smtClean="0">
                <a:latin typeface="Times New Roman" panose="02020603050405020304" pitchFamily="18" charset="0"/>
                <a:cs typeface="Times New Roman" panose="02020603050405020304" pitchFamily="18" charset="0"/>
              </a:rPr>
              <a:t>Problematik</a:t>
            </a:r>
            <a:endParaRPr lang="en-US" sz="2400" dirty="0" smtClean="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marL="3086100" lvl="6" indent="-34290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und </a:t>
            </a:r>
            <a:r>
              <a:rPr lang="en-US" sz="2400" dirty="0" err="1" smtClean="0">
                <a:latin typeface="Times New Roman" panose="02020603050405020304" pitchFamily="18" charset="0"/>
                <a:cs typeface="Times New Roman" panose="02020603050405020304" pitchFamily="18" charset="0"/>
              </a:rPr>
              <a:t>letztlich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wieder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Tendenz</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Anarchie</a:t>
            </a:r>
            <a:endParaRPr lang="en-US" sz="2400" dirty="0" smtClean="0">
              <a:latin typeface="Times New Roman" panose="02020603050405020304" pitchFamily="18" charset="0"/>
              <a:cs typeface="Times New Roman" panose="02020603050405020304" pitchFamily="18" charset="0"/>
            </a:endParaRPr>
          </a:p>
          <a:p>
            <a:pPr lvl="6"/>
            <a:endParaRPr lang="en-US" sz="2400" dirty="0" smtClean="0">
              <a:latin typeface="Times New Roman" panose="02020603050405020304" pitchFamily="18" charset="0"/>
              <a:cs typeface="Times New Roman" panose="02020603050405020304" pitchFamily="18" charset="0"/>
            </a:endParaRPr>
          </a:p>
          <a:p>
            <a:pPr lvl="6"/>
            <a:r>
              <a:rPr lang="en-US" sz="2400" dirty="0" smtClean="0">
                <a:latin typeface="Times New Roman" panose="02020603050405020304" pitchFamily="18" charset="0"/>
                <a:cs typeface="Times New Roman" panose="02020603050405020304" pitchFamily="18" charset="0"/>
              </a:rPr>
              <a:t>	</a:t>
            </a:r>
            <a:r>
              <a:rPr lang="en-US" sz="2400" b="1" u="sng" dirty="0" err="1" smtClean="0">
                <a:latin typeface="Times New Roman" panose="02020603050405020304" pitchFamily="18" charset="0"/>
                <a:cs typeface="Times New Roman" panose="02020603050405020304" pitchFamily="18" charset="0"/>
              </a:rPr>
              <a:t>Aktuelles</a:t>
            </a:r>
            <a:r>
              <a:rPr lang="en-US" sz="2400" b="1" u="sng" dirty="0" smtClean="0">
                <a:latin typeface="Times New Roman" panose="02020603050405020304" pitchFamily="18" charset="0"/>
                <a:cs typeface="Times New Roman" panose="02020603050405020304" pitchFamily="18" charset="0"/>
              </a:rPr>
              <a:t> </a:t>
            </a:r>
            <a:r>
              <a:rPr lang="en-US" sz="2400" b="1" u="sng" dirty="0" err="1" smtClean="0">
                <a:latin typeface="Times New Roman" panose="02020603050405020304" pitchFamily="18" charset="0"/>
                <a:cs typeface="Times New Roman" panose="02020603050405020304" pitchFamily="18" charset="0"/>
              </a:rPr>
              <a:t>Beispiel</a:t>
            </a:r>
            <a:r>
              <a:rPr lang="en-US" sz="2400" b="1" u="sng" dirty="0" smtClean="0">
                <a:latin typeface="Times New Roman" panose="02020603050405020304" pitchFamily="18" charset="0"/>
                <a:cs typeface="Times New Roman" panose="02020603050405020304" pitchFamily="18" charset="0"/>
              </a:rPr>
              <a:t>: Corona-</a:t>
            </a:r>
            <a:r>
              <a:rPr lang="en-US" sz="2400" b="1" u="sng" dirty="0" err="1" smtClean="0">
                <a:latin typeface="Times New Roman" panose="02020603050405020304" pitchFamily="18" charset="0"/>
                <a:cs typeface="Times New Roman" panose="02020603050405020304" pitchFamily="18" charset="0"/>
              </a:rPr>
              <a:t>Impfstof</a:t>
            </a:r>
            <a:endParaRPr lang="en-US" sz="2400" b="1" u="sng" dirty="0" smtClean="0">
              <a:latin typeface="Times New Roman" panose="02020603050405020304" pitchFamily="18" charset="0"/>
              <a:cs typeface="Times New Roman" panose="02020603050405020304" pitchFamily="18" charset="0"/>
            </a:endParaRPr>
          </a:p>
          <a:p>
            <a:pPr lvl="6"/>
            <a:r>
              <a:rPr lang="en-US" sz="2400" dirty="0" smtClean="0">
                <a:latin typeface="Times New Roman" panose="02020603050405020304" pitchFamily="18" charset="0"/>
                <a:cs typeface="Times New Roman" panose="02020603050405020304" pitchFamily="18" charset="0"/>
              </a:rPr>
              <a:t>    US-</a:t>
            </a:r>
            <a:r>
              <a:rPr lang="en-US" sz="2400" dirty="0" err="1" smtClean="0">
                <a:latin typeface="Times New Roman" panose="02020603050405020304" pitchFamily="18" charset="0"/>
                <a:cs typeface="Times New Roman" panose="02020603050405020304" pitchFamily="18" charset="0"/>
              </a:rPr>
              <a:t>Alleingang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unter</a:t>
            </a:r>
            <a:r>
              <a:rPr lang="en-US" sz="2400" dirty="0" smtClean="0">
                <a:latin typeface="Times New Roman" panose="02020603050405020304" pitchFamily="18" charset="0"/>
                <a:cs typeface="Times New Roman" panose="02020603050405020304" pitchFamily="18" charset="0"/>
              </a:rPr>
              <a:t> Trump vs </a:t>
            </a:r>
            <a:r>
              <a:rPr lang="en-US" sz="2400" dirty="0" err="1" smtClean="0">
                <a:latin typeface="Times New Roman" panose="02020603050405020304" pitchFamily="18" charset="0"/>
                <a:cs typeface="Times New Roman" panose="02020603050405020304" pitchFamily="18" charset="0"/>
              </a:rPr>
              <a:t>Impfstoff</a:t>
            </a:r>
            <a:r>
              <a:rPr lang="en-US" sz="2400" dirty="0" smtClean="0">
                <a:latin typeface="Times New Roman" panose="02020603050405020304" pitchFamily="18" charset="0"/>
                <a:cs typeface="Times New Roman" panose="02020603050405020304" pitchFamily="18" charset="0"/>
              </a:rPr>
              <a:t>-Allianz</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3086100" lvl="6" indent="-342900">
              <a:buFont typeface="Wingdings" panose="05000000000000000000" pitchFamily="2" charset="2"/>
              <a:buChar char="Ø"/>
            </a:pP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3002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634179"/>
            <a:ext cx="12172951" cy="6055973"/>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Nicht immer muss es ein eindeutiges Gleichgewicht geben, bzw. die Möglichkeit zu einem </a:t>
            </a:r>
            <a:r>
              <a:rPr lang="de-DE" sz="2400" dirty="0" err="1" smtClean="0">
                <a:latin typeface="Times New Roman" panose="02020603050405020304" pitchFamily="18" charset="0"/>
                <a:cs typeface="Times New Roman" panose="02020603050405020304" pitchFamily="18" charset="0"/>
              </a:rPr>
              <a:t>pareto</a:t>
            </a:r>
            <a:r>
              <a:rPr lang="de-DE" sz="2400" dirty="0" smtClean="0">
                <a:latin typeface="Times New Roman" panose="02020603050405020304" pitchFamily="18" charset="0"/>
                <a:cs typeface="Times New Roman" panose="02020603050405020304" pitchFamily="18" charset="0"/>
              </a:rPr>
              <a:t>-besseren Zustand.</a:t>
            </a: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Man betrachte folgende Situation</a:t>
            </a:r>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Untersuchen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Sie</a:t>
            </a:r>
            <a:r>
              <a:rPr lang="en-US" sz="2400" dirty="0">
                <a:latin typeface="Times New Roman" panose="02020603050405020304" pitchFamily="18" charset="0"/>
                <a:cs typeface="Times New Roman" panose="02020603050405020304" pitchFamily="18" charset="0"/>
              </a:rPr>
              <a:t> die Situation auf </a:t>
            </a:r>
            <a:r>
              <a:rPr lang="en-US" sz="2400" dirty="0" err="1">
                <a:latin typeface="Times New Roman" panose="02020603050405020304" pitchFamily="18" charset="0"/>
                <a:cs typeface="Times New Roman" panose="02020603050405020304" pitchFamily="18" charset="0"/>
              </a:rPr>
              <a:t>Gleichgewichte</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reinen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Strategien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nennt</a:t>
            </a:r>
            <a:r>
              <a:rPr lang="en-US" sz="2400" dirty="0">
                <a:latin typeface="Times New Roman" panose="02020603050405020304" pitchFamily="18" charset="0"/>
                <a:cs typeface="Times New Roman" panose="02020603050405020304" pitchFamily="18" charset="0"/>
              </a:rPr>
              <a:t> man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solche</a:t>
            </a:r>
            <a:r>
              <a:rPr lang="en-US" sz="2400" dirty="0">
                <a:latin typeface="Times New Roman" panose="02020603050405020304" pitchFamily="18" charset="0"/>
                <a:cs typeface="Times New Roman" panose="02020603050405020304" pitchFamily="18" charset="0"/>
              </a:rPr>
              <a:t> Situation?</a:t>
            </a:r>
          </a:p>
          <a:p>
            <a:endParaRPr lang="de-DE" sz="2400" dirty="0" smtClean="0">
              <a:latin typeface="Times New Roman" panose="02020603050405020304" pitchFamily="18" charset="0"/>
              <a:cs typeface="Times New Roman" panose="02020603050405020304" pitchFamily="18"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4293914022"/>
              </p:ext>
            </p:extLst>
          </p:nvPr>
        </p:nvGraphicFramePr>
        <p:xfrm>
          <a:off x="1759155" y="2657104"/>
          <a:ext cx="8128000" cy="201012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802306917"/>
                    </a:ext>
                  </a:extLst>
                </a:gridCol>
                <a:gridCol w="2032000">
                  <a:extLst>
                    <a:ext uri="{9D8B030D-6E8A-4147-A177-3AD203B41FA5}">
                      <a16:colId xmlns:a16="http://schemas.microsoft.com/office/drawing/2014/main" val="990537998"/>
                    </a:ext>
                  </a:extLst>
                </a:gridCol>
                <a:gridCol w="2032000">
                  <a:extLst>
                    <a:ext uri="{9D8B030D-6E8A-4147-A177-3AD203B41FA5}">
                      <a16:colId xmlns:a16="http://schemas.microsoft.com/office/drawing/2014/main" val="3576256599"/>
                    </a:ext>
                  </a:extLst>
                </a:gridCol>
                <a:gridCol w="2032000">
                  <a:extLst>
                    <a:ext uri="{9D8B030D-6E8A-4147-A177-3AD203B41FA5}">
                      <a16:colId xmlns:a16="http://schemas.microsoft.com/office/drawing/2014/main" val="3742254717"/>
                    </a:ext>
                  </a:extLst>
                </a:gridCol>
              </a:tblGrid>
              <a:tr h="502531">
                <a:tc rowSpan="2" gridSpan="2">
                  <a:txBody>
                    <a:bodyPr/>
                    <a:lstStyle/>
                    <a:p>
                      <a:pPr algn="ctr"/>
                      <a:endParaRPr lang="de-DE" dirty="0"/>
                    </a:p>
                  </a:txBody>
                  <a:tcPr anchor="ctr"/>
                </a:tc>
                <a:tc rowSpan="2" hMerge="1">
                  <a:txBody>
                    <a:bodyPr/>
                    <a:lstStyle/>
                    <a:p>
                      <a:endParaRPr lang="de-DE" dirty="0"/>
                    </a:p>
                  </a:txBody>
                  <a:tcPr/>
                </a:tc>
                <a:tc gridSpan="2">
                  <a:txBody>
                    <a:bodyPr/>
                    <a:lstStyle/>
                    <a:p>
                      <a:pPr algn="ctr"/>
                      <a:r>
                        <a:rPr lang="de-DE" dirty="0" smtClean="0"/>
                        <a:t>B</a:t>
                      </a:r>
                      <a:endParaRPr lang="de-DE" dirty="0"/>
                    </a:p>
                  </a:txBody>
                  <a:tcPr anchor="ctr"/>
                </a:tc>
                <a:tc hMerge="1">
                  <a:txBody>
                    <a:bodyPr/>
                    <a:lstStyle/>
                    <a:p>
                      <a:endParaRPr lang="de-DE" dirty="0"/>
                    </a:p>
                  </a:txBody>
                  <a:tcPr/>
                </a:tc>
                <a:extLst>
                  <a:ext uri="{0D108BD9-81ED-4DB2-BD59-A6C34878D82A}">
                    <a16:rowId xmlns:a16="http://schemas.microsoft.com/office/drawing/2014/main" val="2084046840"/>
                  </a:ext>
                </a:extLst>
              </a:tr>
              <a:tr h="502531">
                <a:tc gridSpan="2" vMerge="1">
                  <a:txBody>
                    <a:bodyPr/>
                    <a:lstStyle/>
                    <a:p>
                      <a:endParaRPr lang="de-DE"/>
                    </a:p>
                  </a:txBody>
                  <a:tcPr/>
                </a:tc>
                <a:tc hMerge="1" vMerge="1">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ausweichen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nicht ausweichen</a:t>
                      </a:r>
                    </a:p>
                  </a:txBody>
                  <a:tcPr anchor="ctr"/>
                </a:tc>
                <a:extLst>
                  <a:ext uri="{0D108BD9-81ED-4DB2-BD59-A6C34878D82A}">
                    <a16:rowId xmlns:a16="http://schemas.microsoft.com/office/drawing/2014/main" val="1771757195"/>
                  </a:ext>
                </a:extLst>
              </a:tr>
              <a:tr h="502531">
                <a:tc rowSpan="2">
                  <a:txBody>
                    <a:bodyPr/>
                    <a:lstStyle/>
                    <a:p>
                      <a:pPr algn="ctr"/>
                      <a:r>
                        <a:rPr lang="de-DE" dirty="0" smtClean="0"/>
                        <a:t>A</a:t>
                      </a:r>
                      <a:endParaRPr lang="de-DE" dirty="0"/>
                    </a:p>
                  </a:txBody>
                  <a:tcPr anchor="ctr"/>
                </a:tc>
                <a:tc>
                  <a:txBody>
                    <a:bodyPr/>
                    <a:lstStyle/>
                    <a:p>
                      <a:pPr algn="ctr"/>
                      <a:r>
                        <a:rPr lang="de-DE" dirty="0" smtClean="0"/>
                        <a:t>ausweichen</a:t>
                      </a:r>
                      <a:endParaRPr lang="de-DE" dirty="0"/>
                    </a:p>
                  </a:txBody>
                  <a:tcPr anchor="ctr"/>
                </a:tc>
                <a:tc>
                  <a:txBody>
                    <a:bodyPr/>
                    <a:lstStyle/>
                    <a:p>
                      <a:pPr algn="ctr"/>
                      <a:r>
                        <a:rPr lang="de-DE" dirty="0" smtClean="0"/>
                        <a:t>(2,2)</a:t>
                      </a:r>
                      <a:endParaRPr lang="de-DE" dirty="0"/>
                    </a:p>
                  </a:txBody>
                  <a:tcPr anchor="ctr"/>
                </a:tc>
                <a:tc>
                  <a:txBody>
                    <a:bodyPr/>
                    <a:lstStyle/>
                    <a:p>
                      <a:pPr algn="ctr"/>
                      <a:r>
                        <a:rPr lang="de-DE" dirty="0" smtClean="0"/>
                        <a:t>(0,10)</a:t>
                      </a:r>
                      <a:endParaRPr lang="de-DE" dirty="0"/>
                    </a:p>
                  </a:txBody>
                  <a:tcPr anchor="ctr"/>
                </a:tc>
                <a:extLst>
                  <a:ext uri="{0D108BD9-81ED-4DB2-BD59-A6C34878D82A}">
                    <a16:rowId xmlns:a16="http://schemas.microsoft.com/office/drawing/2014/main" val="1083082053"/>
                  </a:ext>
                </a:extLst>
              </a:tr>
              <a:tr h="502531">
                <a:tc vMerge="1">
                  <a:txBody>
                    <a:bodyPr/>
                    <a:lstStyle/>
                    <a:p>
                      <a:endParaRPr lang="de-DE" dirty="0"/>
                    </a:p>
                  </a:txBody>
                  <a:tcPr/>
                </a:tc>
                <a:tc>
                  <a:txBody>
                    <a:bodyPr/>
                    <a:lstStyle/>
                    <a:p>
                      <a:pPr algn="ctr"/>
                      <a:r>
                        <a:rPr lang="de-DE" dirty="0" smtClean="0"/>
                        <a:t>nicht ausweichen</a:t>
                      </a:r>
                      <a:endParaRPr lang="de-DE" dirty="0"/>
                    </a:p>
                  </a:txBody>
                  <a:tcPr anchor="ctr"/>
                </a:tc>
                <a:tc>
                  <a:txBody>
                    <a:bodyPr/>
                    <a:lstStyle/>
                    <a:p>
                      <a:pPr algn="ctr"/>
                      <a:r>
                        <a:rPr lang="de-DE" dirty="0" smtClean="0"/>
                        <a:t>(10,0)</a:t>
                      </a:r>
                      <a:endParaRPr lang="de-DE" dirty="0"/>
                    </a:p>
                  </a:txBody>
                  <a:tcPr anchor="ctr"/>
                </a:tc>
                <a:tc>
                  <a:txBody>
                    <a:bodyPr/>
                    <a:lstStyle/>
                    <a:p>
                      <a:pPr algn="ctr"/>
                      <a:r>
                        <a:rPr lang="de-DE" dirty="0" smtClean="0"/>
                        <a:t>(-10,-10)</a:t>
                      </a:r>
                      <a:endParaRPr lang="de-DE" dirty="0"/>
                    </a:p>
                  </a:txBody>
                  <a:tcPr anchor="ctr"/>
                </a:tc>
                <a:extLst>
                  <a:ext uri="{0D108BD9-81ED-4DB2-BD59-A6C34878D82A}">
                    <a16:rowId xmlns:a16="http://schemas.microsoft.com/office/drawing/2014/main" val="3239020616"/>
                  </a:ext>
                </a:extLst>
              </a:tr>
            </a:tbl>
          </a:graphicData>
        </a:graphic>
      </p:graphicFrame>
    </p:spTree>
    <p:extLst>
      <p:ext uri="{BB962C8B-B14F-4D97-AF65-F5344CB8AC3E}">
        <p14:creationId xmlns:p14="http://schemas.microsoft.com/office/powerpoint/2010/main" val="40192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619431"/>
            <a:ext cx="12172951" cy="6055973"/>
          </a:xfrm>
          <a:prstGeom prst="rect">
            <a:avLst/>
          </a:prstGeom>
          <a:noFill/>
        </p:spPr>
        <p:txBody>
          <a:bodyPr wrap="square" rtlCol="0">
            <a:noAutofit/>
          </a:bodyPr>
          <a:lstStyle/>
          <a:p>
            <a:pPr marL="342900" indent="-342900">
              <a:buFont typeface="Arial" panose="020B0604020202020204" pitchFamily="34" charset="0"/>
              <a:buChar char="•"/>
            </a:pPr>
            <a:r>
              <a:rPr lang="de-DE" sz="2300" dirty="0" smtClean="0">
                <a:latin typeface="Times New Roman" panose="02020603050405020304" pitchFamily="18" charset="0"/>
                <a:cs typeface="Times New Roman" panose="02020603050405020304" pitchFamily="18" charset="0"/>
              </a:rPr>
              <a:t>Gegeben die Entscheidung des anderen ergeben sich (10,0) und (0,10) als Gleichgewichte</a:t>
            </a:r>
          </a:p>
          <a:p>
            <a:endParaRPr lang="de-DE" sz="23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300" dirty="0" smtClean="0">
                <a:latin typeface="Times New Roman" panose="02020603050405020304" pitchFamily="18" charset="0"/>
                <a:cs typeface="Times New Roman" panose="02020603050405020304" pitchFamily="18" charset="0"/>
              </a:rPr>
              <a:t>Instabile Situation! </a:t>
            </a:r>
            <a:r>
              <a:rPr lang="de-DE" sz="2300" dirty="0">
                <a:latin typeface="Times New Roman" panose="02020603050405020304" pitchFamily="18" charset="0"/>
                <a:cs typeface="Times New Roman" panose="02020603050405020304" pitchFamily="18" charset="0"/>
              </a:rPr>
              <a:t>E</a:t>
            </a:r>
            <a:r>
              <a:rPr lang="de-DE" sz="2300" dirty="0" smtClean="0">
                <a:latin typeface="Times New Roman" panose="02020603050405020304" pitchFamily="18" charset="0"/>
                <a:cs typeface="Times New Roman" panose="02020603050405020304" pitchFamily="18" charset="0"/>
              </a:rPr>
              <a:t>s bedarf Regeln, um ein eindeutiges Ergebnis zu erhalten</a:t>
            </a:r>
          </a:p>
          <a:p>
            <a:endParaRPr lang="de-DE" sz="2300" dirty="0">
              <a:latin typeface="Times New Roman" panose="02020603050405020304" pitchFamily="18" charset="0"/>
              <a:cs typeface="Times New Roman" panose="02020603050405020304" pitchFamily="18" charset="0"/>
            </a:endParaRPr>
          </a:p>
          <a:p>
            <a:pPr marL="2628900" lvl="5" indent="-342900">
              <a:buFont typeface="Arial" panose="020B0604020202020204" pitchFamily="34" charset="0"/>
              <a:buChar char="•"/>
            </a:pPr>
            <a:r>
              <a:rPr lang="de-DE" sz="2300" dirty="0" smtClean="0">
                <a:latin typeface="Times New Roman" panose="02020603050405020304" pitchFamily="18" charset="0"/>
                <a:cs typeface="Times New Roman" panose="02020603050405020304" pitchFamily="18" charset="0"/>
              </a:rPr>
              <a:t>z.B. Verkehrsregeln „Rechts-vor-Links“ oder „Rechtsverkehr“</a:t>
            </a:r>
          </a:p>
          <a:p>
            <a:endParaRPr lang="de-DE" sz="2300" dirty="0">
              <a:latin typeface="Times New Roman" panose="02020603050405020304" pitchFamily="18" charset="0"/>
              <a:cs typeface="Times New Roman" panose="02020603050405020304" pitchFamily="18" charset="0"/>
            </a:endParaRPr>
          </a:p>
          <a:p>
            <a:r>
              <a:rPr lang="de-DE" sz="2300" b="1" dirty="0" smtClean="0">
                <a:latin typeface="Times New Roman" panose="02020603050405020304" pitchFamily="18" charset="0"/>
                <a:cs typeface="Times New Roman" panose="02020603050405020304" pitchFamily="18" charset="0"/>
              </a:rPr>
              <a:t>Aber:</a:t>
            </a:r>
            <a:r>
              <a:rPr lang="de-DE" sz="2300" dirty="0">
                <a:latin typeface="Times New Roman" panose="02020603050405020304" pitchFamily="18" charset="0"/>
                <a:cs typeface="Times New Roman" panose="02020603050405020304" pitchFamily="18" charset="0"/>
              </a:rPr>
              <a:t>	</a:t>
            </a:r>
            <a:r>
              <a:rPr lang="de-DE" sz="2300" dirty="0" smtClean="0">
                <a:latin typeface="Times New Roman" panose="02020603050405020304" pitchFamily="18" charset="0"/>
                <a:cs typeface="Times New Roman" panose="02020603050405020304" pitchFamily="18" charset="0"/>
              </a:rPr>
              <a:t>	In dieser Situation existiert ein „first-</a:t>
            </a:r>
            <a:r>
              <a:rPr lang="de-DE" sz="2300" dirty="0" err="1" smtClean="0">
                <a:latin typeface="Times New Roman" panose="02020603050405020304" pitchFamily="18" charset="0"/>
                <a:cs typeface="Times New Roman" panose="02020603050405020304" pitchFamily="18" charset="0"/>
              </a:rPr>
              <a:t>mover</a:t>
            </a:r>
            <a:r>
              <a:rPr lang="de-DE" sz="2300" dirty="0" smtClean="0">
                <a:latin typeface="Times New Roman" panose="02020603050405020304" pitchFamily="18" charset="0"/>
                <a:cs typeface="Times New Roman" panose="02020603050405020304" pitchFamily="18" charset="0"/>
              </a:rPr>
              <a:t>-advantage“</a:t>
            </a:r>
          </a:p>
          <a:p>
            <a:endParaRPr lang="de-DE" sz="23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300" dirty="0" smtClean="0">
                <a:latin typeface="Times New Roman" panose="02020603050405020304" pitchFamily="18" charset="0"/>
                <a:cs typeface="Times New Roman" panose="02020603050405020304" pitchFamily="18" charset="0"/>
              </a:rPr>
              <a:t>Macht A direkt glaubhaft nicht auszuweichen,</a:t>
            </a:r>
          </a:p>
          <a:p>
            <a:pPr lvl="5"/>
            <a:r>
              <a:rPr lang="de-DE" sz="2300" dirty="0">
                <a:latin typeface="Times New Roman" panose="02020603050405020304" pitchFamily="18" charset="0"/>
                <a:cs typeface="Times New Roman" panose="02020603050405020304" pitchFamily="18" charset="0"/>
              </a:rPr>
              <a:t>	</a:t>
            </a:r>
            <a:r>
              <a:rPr lang="de-DE" sz="2300" dirty="0" smtClean="0">
                <a:latin typeface="Times New Roman" panose="02020603050405020304" pitchFamily="18" charset="0"/>
                <a:cs typeface="Times New Roman" panose="02020603050405020304" pitchFamily="18" charset="0"/>
              </a:rPr>
              <a:t>ist ausweichen die beste Antwort von B</a:t>
            </a:r>
          </a:p>
          <a:p>
            <a:endParaRPr lang="de-DE" sz="2300" dirty="0">
              <a:latin typeface="Times New Roman" panose="02020603050405020304" pitchFamily="18" charset="0"/>
              <a:cs typeface="Times New Roman" panose="02020603050405020304" pitchFamily="18" charset="0"/>
            </a:endParaRPr>
          </a:p>
          <a:p>
            <a:pPr algn="ctr"/>
            <a:r>
              <a:rPr lang="de-DE" sz="2300" b="1" dirty="0" smtClean="0">
                <a:latin typeface="Times New Roman" panose="02020603050405020304" pitchFamily="18" charset="0"/>
                <a:cs typeface="Times New Roman" panose="02020603050405020304" pitchFamily="18" charset="0"/>
              </a:rPr>
              <a:t>Aktuelle Beispiele:</a:t>
            </a:r>
          </a:p>
          <a:p>
            <a:pPr algn="ctr"/>
            <a:endParaRPr lang="de-DE" sz="2300" dirty="0">
              <a:latin typeface="Times New Roman" panose="02020603050405020304" pitchFamily="18" charset="0"/>
              <a:cs typeface="Times New Roman" panose="02020603050405020304" pitchFamily="18" charset="0"/>
            </a:endParaRPr>
          </a:p>
          <a:p>
            <a:pPr algn="ctr"/>
            <a:r>
              <a:rPr lang="de-DE" sz="2300" dirty="0" smtClean="0">
                <a:latin typeface="Times New Roman" panose="02020603050405020304" pitchFamily="18" charset="0"/>
                <a:cs typeface="Times New Roman" panose="02020603050405020304" pitchFamily="18" charset="0"/>
              </a:rPr>
              <a:t>Handelskonflikt:	USA </a:t>
            </a:r>
            <a:r>
              <a:rPr lang="de-DE" sz="2300" dirty="0" err="1" smtClean="0">
                <a:latin typeface="Times New Roman" panose="02020603050405020304" pitchFamily="18" charset="0"/>
                <a:cs typeface="Times New Roman" panose="02020603050405020304" pitchFamily="18" charset="0"/>
              </a:rPr>
              <a:t>vs</a:t>
            </a:r>
            <a:r>
              <a:rPr lang="de-DE" sz="2300" dirty="0" smtClean="0">
                <a:latin typeface="Times New Roman" panose="02020603050405020304" pitchFamily="18" charset="0"/>
                <a:cs typeface="Times New Roman" panose="02020603050405020304" pitchFamily="18" charset="0"/>
              </a:rPr>
              <a:t> China</a:t>
            </a:r>
          </a:p>
          <a:p>
            <a:pPr algn="ctr"/>
            <a:endParaRPr lang="de-DE" sz="2300" dirty="0" smtClean="0">
              <a:latin typeface="Times New Roman" panose="02020603050405020304" pitchFamily="18" charset="0"/>
              <a:cs typeface="Times New Roman" panose="02020603050405020304" pitchFamily="18" charset="0"/>
            </a:endParaRPr>
          </a:p>
          <a:p>
            <a:pPr algn="ctr"/>
            <a:r>
              <a:rPr lang="de-DE" sz="2300" dirty="0" smtClean="0">
                <a:latin typeface="Times New Roman" panose="02020603050405020304" pitchFamily="18" charset="0"/>
                <a:cs typeface="Times New Roman" panose="02020603050405020304" pitchFamily="18" charset="0"/>
              </a:rPr>
              <a:t>EU-Austritt:		EU </a:t>
            </a:r>
            <a:r>
              <a:rPr lang="de-DE" sz="2300" dirty="0" err="1" smtClean="0">
                <a:latin typeface="Times New Roman" panose="02020603050405020304" pitchFamily="18" charset="0"/>
                <a:cs typeface="Times New Roman" panose="02020603050405020304" pitchFamily="18" charset="0"/>
              </a:rPr>
              <a:t>vs</a:t>
            </a:r>
            <a:r>
              <a:rPr lang="de-DE" sz="2300" dirty="0" smtClean="0">
                <a:latin typeface="Times New Roman" panose="02020603050405020304" pitchFamily="18" charset="0"/>
                <a:cs typeface="Times New Roman" panose="02020603050405020304" pitchFamily="18" charset="0"/>
              </a:rPr>
              <a:t> UK </a:t>
            </a:r>
            <a:endParaRPr lang="en-US" sz="23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987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 y="22883"/>
            <a:ext cx="6172200" cy="5854349"/>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James Buchanan</a:t>
            </a:r>
          </a:p>
          <a:p>
            <a:pPr algn="ctr"/>
            <a:endParaRPr lang="de-DE" sz="2800" dirty="0" smtClean="0">
              <a:latin typeface="Times New Roman" panose="02020603050405020304" pitchFamily="18" charset="0"/>
              <a:cs typeface="Times New Roman" panose="02020603050405020304" pitchFamily="18" charset="0"/>
            </a:endParaRPr>
          </a:p>
          <a:p>
            <a:pPr algn="ctr"/>
            <a:r>
              <a:rPr lang="de-DE" sz="2800" dirty="0" smtClean="0">
                <a:latin typeface="Times New Roman" panose="02020603050405020304" pitchFamily="18" charset="0"/>
                <a:cs typeface="Times New Roman" panose="02020603050405020304" pitchFamily="18" charset="0"/>
              </a:rPr>
              <a:t>1919 – 2013</a:t>
            </a:r>
          </a:p>
          <a:p>
            <a:pPr algn="ctr"/>
            <a:endParaRPr lang="de-DE" sz="2800" dirty="0">
              <a:latin typeface="Times New Roman" panose="02020603050405020304" pitchFamily="18" charset="0"/>
              <a:cs typeface="Times New Roman" panose="02020603050405020304" pitchFamily="18" charset="0"/>
            </a:endParaRPr>
          </a:p>
          <a:p>
            <a:pPr algn="ctr"/>
            <a:r>
              <a:rPr lang="de-DE" sz="2800" dirty="0" smtClean="0">
                <a:latin typeface="Times New Roman" panose="02020603050405020304" pitchFamily="18" charset="0"/>
                <a:cs typeface="Times New Roman" panose="02020603050405020304" pitchFamily="18" charset="0"/>
              </a:rPr>
              <a:t>Nobelpreis (1986)</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759245"/>
            <a:ext cx="12172951" cy="405581"/>
          </a:xfrm>
          <a:prstGeom prst="rect">
            <a:avLst/>
          </a:prstGeom>
          <a:noFill/>
        </p:spPr>
        <p:txBody>
          <a:bodyPr wrap="square" rtlCol="0">
            <a:noAutofit/>
          </a:bodyPr>
          <a:lstStyle/>
          <a:p>
            <a:r>
              <a:rPr lang="en-US" sz="1600" dirty="0" smtClean="0">
                <a:latin typeface="Times New Roman" panose="02020603050405020304" pitchFamily="18" charset="0"/>
                <a:cs typeface="Times New Roman" panose="02020603050405020304" pitchFamily="18" charset="0"/>
              </a:rPr>
              <a:t>Buchanan, </a:t>
            </a:r>
            <a:r>
              <a:rPr lang="en-US" sz="1600" dirty="0">
                <a:latin typeface="Times New Roman" panose="02020603050405020304" pitchFamily="18" charset="0"/>
                <a:cs typeface="Times New Roman" panose="02020603050405020304" pitchFamily="18" charset="0"/>
              </a:rPr>
              <a:t>James M.</a:t>
            </a:r>
            <a:r>
              <a:rPr lang="en-US" sz="1600" dirty="0" smtClean="0">
                <a:latin typeface="Times New Roman" panose="02020603050405020304" pitchFamily="18" charset="0"/>
                <a:cs typeface="Times New Roman" panose="02020603050405020304" pitchFamily="18" charset="0"/>
              </a:rPr>
              <a:t> and </a:t>
            </a:r>
            <a:r>
              <a:rPr lang="en-US" sz="1600" dirty="0" err="1" smtClean="0">
                <a:latin typeface="Times New Roman" panose="02020603050405020304" pitchFamily="18" charset="0"/>
                <a:cs typeface="Times New Roman" panose="02020603050405020304" pitchFamily="18" charset="0"/>
              </a:rPr>
              <a:t>Tullock</a:t>
            </a:r>
            <a:r>
              <a:rPr lang="en-US" sz="1600" dirty="0" smtClean="0">
                <a:latin typeface="Times New Roman" panose="02020603050405020304" pitchFamily="18" charset="0"/>
                <a:cs typeface="Times New Roman" panose="02020603050405020304" pitchFamily="18" charset="0"/>
              </a:rPr>
              <a:t>, Gordon (1962)The </a:t>
            </a:r>
            <a:r>
              <a:rPr lang="en-US" sz="1600" dirty="0">
                <a:latin typeface="Times New Roman" panose="02020603050405020304" pitchFamily="18" charset="0"/>
                <a:cs typeface="Times New Roman" panose="02020603050405020304" pitchFamily="18" charset="0"/>
              </a:rPr>
              <a:t>Calculus of Consent – Logical Foundations of Constitutional </a:t>
            </a:r>
            <a:r>
              <a:rPr lang="en-US" sz="1600" dirty="0" smtClean="0">
                <a:latin typeface="Times New Roman" panose="02020603050405020304" pitchFamily="18" charset="0"/>
                <a:cs typeface="Times New Roman" panose="02020603050405020304" pitchFamily="18" charset="0"/>
              </a:rPr>
              <a:t>Democracy, </a:t>
            </a:r>
            <a:r>
              <a:rPr lang="en-US" sz="1600" dirty="0">
                <a:latin typeface="Times New Roman" panose="02020603050405020304" pitchFamily="18" charset="0"/>
                <a:cs typeface="Times New Roman" panose="02020603050405020304" pitchFamily="18" charset="0"/>
              </a:rPr>
              <a:t>Ann </a:t>
            </a:r>
            <a:r>
              <a:rPr lang="en-US" sz="1600" dirty="0" smtClean="0">
                <a:latin typeface="Times New Roman" panose="02020603050405020304" pitchFamily="18" charset="0"/>
                <a:cs typeface="Times New Roman" panose="02020603050405020304" pitchFamily="18" charset="0"/>
              </a:rPr>
              <a:t>Arbor</a:t>
            </a:r>
            <a:endParaRPr lang="de-DE" sz="1600" dirty="0" smtClean="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DD6EAC0D-7BE4-42ED-B719-86D8C2F519BA}"/>
              </a:ext>
            </a:extLst>
          </p:cNvPr>
          <p:cNvSpPr txBox="1"/>
          <p:nvPr/>
        </p:nvSpPr>
        <p:spPr>
          <a:xfrm>
            <a:off x="6000750" y="22883"/>
            <a:ext cx="6172200" cy="5854349"/>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Gordon </a:t>
            </a:r>
            <a:r>
              <a:rPr lang="de-DE" sz="2800" dirty="0" err="1" smtClean="0">
                <a:latin typeface="Times New Roman" panose="02020603050405020304" pitchFamily="18" charset="0"/>
                <a:cs typeface="Times New Roman" panose="02020603050405020304" pitchFamily="18" charset="0"/>
              </a:rPr>
              <a:t>Tullock</a:t>
            </a:r>
            <a:endParaRPr lang="de-DE" sz="2800" dirty="0" smtClean="0">
              <a:latin typeface="Times New Roman" panose="02020603050405020304" pitchFamily="18" charset="0"/>
              <a:cs typeface="Times New Roman" panose="02020603050405020304" pitchFamily="18" charset="0"/>
            </a:endParaRPr>
          </a:p>
          <a:p>
            <a:pPr algn="ctr"/>
            <a:endParaRPr lang="de-DE" sz="2800" dirty="0" smtClean="0">
              <a:latin typeface="Times New Roman" panose="02020603050405020304" pitchFamily="18" charset="0"/>
              <a:cs typeface="Times New Roman" panose="02020603050405020304" pitchFamily="18" charset="0"/>
            </a:endParaRPr>
          </a:p>
          <a:p>
            <a:pPr algn="ctr"/>
            <a:r>
              <a:rPr lang="de-DE" sz="2800" dirty="0" smtClean="0">
                <a:latin typeface="Times New Roman" panose="02020603050405020304" pitchFamily="18" charset="0"/>
                <a:cs typeface="Times New Roman" panose="02020603050405020304" pitchFamily="18" charset="0"/>
              </a:rPr>
              <a:t>1922 </a:t>
            </a:r>
            <a:r>
              <a:rPr lang="de-DE" sz="2800" dirty="0">
                <a:latin typeface="Times New Roman" panose="02020603050405020304" pitchFamily="18" charset="0"/>
                <a:cs typeface="Times New Roman" panose="02020603050405020304" pitchFamily="18" charset="0"/>
              </a:rPr>
              <a:t>- </a:t>
            </a:r>
            <a:r>
              <a:rPr lang="de-DE" sz="2800" dirty="0" smtClean="0">
                <a:latin typeface="Times New Roman" panose="02020603050405020304" pitchFamily="18" charset="0"/>
                <a:cs typeface="Times New Roman" panose="02020603050405020304" pitchFamily="18" charset="0"/>
              </a:rPr>
              <a:t>2014</a:t>
            </a:r>
            <a:endParaRPr lang="de-DE" sz="2800" dirty="0">
              <a:latin typeface="Times New Roman" panose="02020603050405020304" pitchFamily="18" charset="0"/>
              <a:cs typeface="Times New Roman" panose="02020603050405020304" pitchFamily="18" charset="0"/>
            </a:endParaRPr>
          </a:p>
          <a:p>
            <a:pPr algn="ctr"/>
            <a:endParaRPr lang="de-DE" sz="2800" dirty="0">
              <a:latin typeface="Times New Roman" panose="02020603050405020304" pitchFamily="18" charset="0"/>
              <a:cs typeface="Times New Roman" panose="02020603050405020304" pitchFamily="18" charset="0"/>
            </a:endParaRPr>
          </a:p>
        </p:txBody>
      </p:sp>
      <p:pic>
        <p:nvPicPr>
          <p:cNvPr id="1028" name="Picture 4" descr="Bildergebnis für james buchan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351" y="2376714"/>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ldergebnis für gordon Tull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9551" y="2221458"/>
            <a:ext cx="2390774" cy="3108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944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2</a:t>
            </a:fld>
            <a:endParaRPr lang="de-DE"/>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Atkinson/Stiglitz, Lectures on Public Economics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Blankart</a:t>
            </a:r>
            <a:r>
              <a:rPr lang="en-US" sz="2400"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Öffentliche Finanzen in der Demokratie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Breyer/Kolmar Grundlagen der Wirtschaftspolitik</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Douma</a:t>
            </a:r>
            <a:r>
              <a:rPr lang="en-US" sz="2400" dirty="0">
                <a:latin typeface="Times New Roman" panose="02020603050405020304" pitchFamily="18" charset="0"/>
                <a:cs typeface="Times New Roman" panose="02020603050405020304" pitchFamily="18" charset="0"/>
              </a:rPr>
              <a:t>/Schreuder, Economic Approaches to Organizations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Erler</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Leschke</a:t>
            </a:r>
            <a:r>
              <a:rPr lang="en-US" sz="2400" dirty="0">
                <a:latin typeface="Times New Roman" panose="02020603050405020304" pitchFamily="18" charset="0"/>
                <a:cs typeface="Times New Roman" panose="02020603050405020304" pitchFamily="18" charset="0"/>
              </a:rPr>
              <a:t>/Sauerland, Neue </a:t>
            </a:r>
            <a:r>
              <a:rPr lang="en-US" sz="2400" dirty="0" err="1">
                <a:latin typeface="Times New Roman" panose="02020603050405020304" pitchFamily="18" charset="0"/>
                <a:cs typeface="Times New Roman" panose="02020603050405020304" pitchFamily="18" charset="0"/>
              </a:rPr>
              <a:t>Institutionenökonomie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Mueller, Public Choice III</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Richter/</a:t>
            </a:r>
            <a:r>
              <a:rPr lang="en-US" sz="2400" dirty="0" err="1">
                <a:latin typeface="Times New Roman" panose="02020603050405020304" pitchFamily="18" charset="0"/>
                <a:cs typeface="Times New Roman" panose="02020603050405020304" pitchFamily="18" charset="0"/>
              </a:rPr>
              <a:t>Furubotn</a:t>
            </a:r>
            <a:r>
              <a:rPr lang="en-US" sz="2400" dirty="0">
                <a:latin typeface="Times New Roman" panose="02020603050405020304" pitchFamily="18" charset="0"/>
                <a:cs typeface="Times New Roman" panose="02020603050405020304" pitchFamily="18" charset="0"/>
              </a:rPr>
              <a:t>, Neue </a:t>
            </a:r>
            <a:r>
              <a:rPr lang="en-US" sz="2400" dirty="0" err="1">
                <a:latin typeface="Times New Roman" panose="02020603050405020304" pitchFamily="18" charset="0"/>
                <a:cs typeface="Times New Roman" panose="02020603050405020304" pitchFamily="18" charset="0"/>
              </a:rPr>
              <a:t>Institutionenökonomie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Voigt, </a:t>
            </a:r>
            <a:r>
              <a:rPr lang="en-US" sz="2400" dirty="0" err="1">
                <a:latin typeface="Times New Roman" panose="02020603050405020304" pitchFamily="18" charset="0"/>
                <a:cs typeface="Times New Roman" panose="02020603050405020304" pitchFamily="18" charset="0"/>
              </a:rPr>
              <a:t>Institutionenökonomik</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Williamson, The economic Institutions of Capitalism</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algn="ctr"/>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Die Mittel (Ressourcen), die für die Befriedigung der </a:t>
            </a:r>
          </a:p>
          <a:p>
            <a:pPr algn="ctr"/>
            <a:r>
              <a:rPr lang="de-DE" sz="2400" dirty="0">
                <a:latin typeface="Times New Roman" panose="02020603050405020304" pitchFamily="18" charset="0"/>
                <a:cs typeface="Times New Roman" panose="02020603050405020304" pitchFamily="18" charset="0"/>
              </a:rPr>
              <a:t>Bedürfnisse der Menschen einer Gesellschaft eingesetzt </a:t>
            </a:r>
          </a:p>
          <a:p>
            <a:pPr algn="ctr"/>
            <a:r>
              <a:rPr lang="de-DE" sz="2400" dirty="0">
                <a:latin typeface="Times New Roman" panose="02020603050405020304" pitchFamily="18" charset="0"/>
                <a:cs typeface="Times New Roman" panose="02020603050405020304" pitchFamily="18" charset="0"/>
              </a:rPr>
              <a:t>werden können, sind begrenzt bzw. knapp.</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oder</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Menschen müssen wirtschaften, weil sie Bedürfnisse haben,</a:t>
            </a:r>
          </a:p>
          <a:p>
            <a:pPr algn="ctr"/>
            <a:r>
              <a:rPr lang="de-DE" sz="2400" dirty="0">
                <a:latin typeface="Times New Roman" panose="02020603050405020304" pitchFamily="18" charset="0"/>
                <a:cs typeface="Times New Roman" panose="02020603050405020304" pitchFamily="18" charset="0"/>
              </a:rPr>
              <a:t>aber nicht genügend Ressourcen, um ausreichend Güter zur Erfüllung</a:t>
            </a:r>
          </a:p>
          <a:p>
            <a:pPr algn="ctr"/>
            <a:r>
              <a:rPr lang="de-DE" sz="2400" dirty="0">
                <a:latin typeface="Times New Roman" panose="02020603050405020304" pitchFamily="18" charset="0"/>
                <a:cs typeface="Times New Roman" panose="02020603050405020304" pitchFamily="18" charset="0"/>
              </a:rPr>
              <a:t>aller Bedürfnisse aller Menschen herstellen zu können.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967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Normative Grundfragen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Welche Güter und welche Mengen sollen durch die Gesellschaft hergestellt werden?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Wie sollen die Güter produziert werden?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Wie soll grundsätzlich die Arbeit in der Gesellschaft verteilt werden?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Welche (staatlichen) Institutionen gewährleisten die gewünschte Allokation durch die bereitgestellten Güter</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547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 und Homo Oeconomicus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938909"/>
            <a:ext cx="12172951" cy="5539948"/>
          </a:xfrm>
          <a:prstGeom prst="rect">
            <a:avLst/>
          </a:prstGeom>
          <a:noFill/>
        </p:spPr>
        <p:txBody>
          <a:bodyPr wrap="square" rtlCol="0">
            <a:noAutofit/>
          </a:bodyPr>
          <a:lstStyle/>
          <a:p>
            <a:pPr marL="342900"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In der neoklassischen Theorie wird das Grundproblem der Ökonomie und die daraus abgeleiteten Fragen durch individuelles Handeln gemäß dem Prinzip der egoistischen Nutzenmaximierung gelöst.</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Jedes Verhalten beruht auf Freiwilligkeit und die erreichte Allokation ist unter den Bedingungen eines vollkommenen Marktes </a:t>
            </a:r>
            <a:r>
              <a:rPr lang="de-DE" sz="2200" dirty="0" err="1">
                <a:latin typeface="Times New Roman" panose="02020603050405020304" pitchFamily="18" charset="0"/>
                <a:cs typeface="Times New Roman" panose="02020603050405020304" pitchFamily="18" charset="0"/>
              </a:rPr>
              <a:t>pareto</a:t>
            </a:r>
            <a:r>
              <a:rPr lang="de-DE" sz="2200" dirty="0">
                <a:latin typeface="Times New Roman" panose="02020603050405020304" pitchFamily="18" charset="0"/>
                <a:cs typeface="Times New Roman" panose="02020603050405020304" pitchFamily="18" charset="0"/>
              </a:rPr>
              <a:t>-effizient.</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In diesem Zusammenhang soll der Staat nur die nötigen Rahmenbedingungen für die Funktionsfähigkeit des Marktprozesses bereitstellen.</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Die Bedingungen des vollkommenen Marktes sind allerdings nur selten in der Praxis erfüllt, so dass es im Allgemeinen zu Marktversagen kommen kann. Insbesondere treten in der strengen neoklassischen Theorie keine Transaktionskosten auf.</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2171700" lvl="4"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Der Staat bildet ein Regelsystem zur Lösung des allgemeinen Allokationsproblems auch bei unvollkommenen Märkten. Insbesondere verfügt der Staat über hoheitliche Rechte über die ein Zwang auf die Individuen ausgeübt werden kann.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701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Fundamentalfragen der Ökonomie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endParaRPr lang="de-DE" sz="2400" dirty="0" smtClean="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Wann, wo und wie sollte der Staat überhaupt intervenieren?</a:t>
            </a: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t>
            </a:r>
            <a:r>
              <a:rPr lang="de-DE" sz="2400" b="1" dirty="0" smtClean="0">
                <a:latin typeface="Times New Roman" panose="02020603050405020304" pitchFamily="18" charset="0"/>
                <a:cs typeface="Times New Roman" panose="02020603050405020304" pitchFamily="18" charset="0"/>
              </a:rPr>
              <a:t>klassische Theorie </a:t>
            </a:r>
            <a:r>
              <a:rPr lang="de-DE" sz="2400" dirty="0" smtClean="0">
                <a:latin typeface="Times New Roman" panose="02020603050405020304" pitchFamily="18" charset="0"/>
                <a:cs typeface="Times New Roman" panose="02020603050405020304" pitchFamily="18" charset="0"/>
              </a:rPr>
              <a:t>geht von einer normativen Fragestellungen aus, und setzt einen wohlwollenden Staat voraus, der unter Einbeziehung aller Interessen ein wohlfahrtsmaximierendes Kalkül im Sinn hat.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t>
            </a:r>
            <a:r>
              <a:rPr lang="de-DE" sz="2400" b="1" dirty="0" smtClean="0">
                <a:latin typeface="Times New Roman" panose="02020603050405020304" pitchFamily="18" charset="0"/>
                <a:cs typeface="Times New Roman" panose="02020603050405020304" pitchFamily="18" charset="0"/>
              </a:rPr>
              <a:t>Public Choice Theorie </a:t>
            </a:r>
            <a:r>
              <a:rPr lang="de-DE" sz="2400" dirty="0" smtClean="0">
                <a:latin typeface="Times New Roman" panose="02020603050405020304" pitchFamily="18" charset="0"/>
                <a:cs typeface="Times New Roman" panose="02020603050405020304" pitchFamily="18" charset="0"/>
              </a:rPr>
              <a:t>geht von einer positiven Fragestellung aus und unterstellt, </a:t>
            </a:r>
            <a:r>
              <a:rPr lang="de-DE" sz="2400" dirty="0">
                <a:latin typeface="Times New Roman" panose="02020603050405020304" pitchFamily="18" charset="0"/>
                <a:cs typeface="Times New Roman" panose="02020603050405020304" pitchFamily="18" charset="0"/>
              </a:rPr>
              <a:t>dass </a:t>
            </a:r>
            <a:r>
              <a:rPr lang="de-DE" sz="2400" dirty="0" smtClean="0">
                <a:latin typeface="Times New Roman" panose="02020603050405020304" pitchFamily="18" charset="0"/>
                <a:cs typeface="Times New Roman" panose="02020603050405020304" pitchFamily="18" charset="0"/>
              </a:rPr>
              <a:t>die Politiker </a:t>
            </a:r>
            <a:r>
              <a:rPr lang="de-DE" sz="2400" dirty="0">
                <a:latin typeface="Times New Roman" panose="02020603050405020304" pitchFamily="18" charset="0"/>
                <a:cs typeface="Times New Roman" panose="02020603050405020304" pitchFamily="18" charset="0"/>
              </a:rPr>
              <a:t>und </a:t>
            </a:r>
            <a:r>
              <a:rPr lang="de-DE" sz="2400" dirty="0" smtClean="0">
                <a:latin typeface="Times New Roman" panose="02020603050405020304" pitchFamily="18" charset="0"/>
                <a:cs typeface="Times New Roman" panose="02020603050405020304" pitchFamily="18" charset="0"/>
              </a:rPr>
              <a:t>die anderen wirtschaftspolitischen Akteure ihrem Eigeninteresse folgen. Das Ergebnis der Staatseingriffe muss damit nicht optimal sein.</a:t>
            </a:r>
          </a:p>
          <a:p>
            <a:endParaRPr lang="de-DE"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258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Staatliche Intervention in den letzten 10 Jahren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36384"/>
            <a:ext cx="12172951" cy="6173698"/>
          </a:xfrm>
          <a:prstGeom prst="rect">
            <a:avLst/>
          </a:prstGeom>
          <a:noFill/>
        </p:spPr>
        <p:txBody>
          <a:bodyPr wrap="square" rtlCol="0">
            <a:noAutofit/>
          </a:bodyPr>
          <a:lstStyle/>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Abwrackprämie (2009)			Volumen: 5 Mrd. Euro</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Schuldenbremse (2009)			maximale Neuverschuldung bei 0,35% des BIP</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Bankenrettung (2009)			Verstaatlichung (100%) </a:t>
            </a:r>
            <a:r>
              <a:rPr lang="de-DE" sz="1900" dirty="0" err="1" smtClean="0">
                <a:latin typeface="Times New Roman" panose="02020603050405020304" pitchFamily="18" charset="0"/>
                <a:cs typeface="Times New Roman" panose="02020603050405020304" pitchFamily="18" charset="0"/>
              </a:rPr>
              <a:t>Hypo</a:t>
            </a:r>
            <a:r>
              <a:rPr lang="de-DE" sz="1900" dirty="0" smtClean="0">
                <a:latin typeface="Times New Roman" panose="02020603050405020304" pitchFamily="18" charset="0"/>
                <a:cs typeface="Times New Roman" panose="02020603050405020304" pitchFamily="18" charset="0"/>
              </a:rPr>
              <a:t> Real Estate</a:t>
            </a:r>
          </a:p>
          <a:p>
            <a:r>
              <a:rPr lang="de-DE" sz="1900" dirty="0" smtClean="0">
                <a:latin typeface="Times New Roman" panose="02020603050405020304" pitchFamily="18" charset="0"/>
                <a:cs typeface="Times New Roman" panose="02020603050405020304" pitchFamily="18" charset="0"/>
              </a:rPr>
              <a:t>						Garantien: ca. 125 Mrd. Euro</a:t>
            </a:r>
          </a:p>
          <a:p>
            <a:r>
              <a:rPr lang="de-DE" sz="1900" dirty="0">
                <a:latin typeface="Times New Roman" panose="02020603050405020304" pitchFamily="18" charset="0"/>
                <a:cs typeface="Times New Roman" panose="02020603050405020304" pitchFamily="18" charset="0"/>
              </a:rPr>
              <a:t>	</a:t>
            </a:r>
            <a:r>
              <a:rPr lang="de-DE" sz="1900" dirty="0" smtClean="0">
                <a:latin typeface="Times New Roman" panose="02020603050405020304" pitchFamily="18" charset="0"/>
                <a:cs typeface="Times New Roman" panose="02020603050405020304" pitchFamily="18" charset="0"/>
              </a:rPr>
              <a:t>				Teilverstaatlichung (25%/15%) der Commerzbank</a:t>
            </a:r>
          </a:p>
          <a:p>
            <a:r>
              <a:rPr lang="de-DE" sz="1900" dirty="0">
                <a:latin typeface="Times New Roman" panose="02020603050405020304" pitchFamily="18" charset="0"/>
                <a:cs typeface="Times New Roman" panose="02020603050405020304" pitchFamily="18" charset="0"/>
              </a:rPr>
              <a:t>	</a:t>
            </a:r>
            <a:r>
              <a:rPr lang="de-DE" sz="1900" dirty="0" smtClean="0">
                <a:latin typeface="Times New Roman" panose="02020603050405020304" pitchFamily="18" charset="0"/>
                <a:cs typeface="Times New Roman" panose="02020603050405020304" pitchFamily="18" charset="0"/>
              </a:rPr>
              <a:t>					Volumen: ca. 15 Mrd. Euro</a:t>
            </a:r>
          </a:p>
          <a:p>
            <a:endParaRPr lang="de-DE" sz="19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Atomausstieg (2000/2011)		Abschaltung bis 2022</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Mindestlohn (2014)			seit 1.1.2020 9,50 Euro/h</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Kohleausstieg (03.07.2020)		geplanter Ausstieg bis 2038</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Corona-Rettungsmaßnahmen (2020)	Haushaltswirksame Maßnahmen 350 Mrd. Euro, Garantien 820 Mrd. Euro</a:t>
            </a:r>
          </a:p>
          <a:p>
            <a:endParaRPr lang="de-DE" sz="1900" dirty="0">
              <a:latin typeface="Times New Roman" panose="02020603050405020304" pitchFamily="18" charset="0"/>
              <a:cs typeface="Times New Roman" panose="02020603050405020304" pitchFamily="18" charset="0"/>
            </a:endParaRPr>
          </a:p>
          <a:p>
            <a:pPr algn="ctr"/>
            <a:r>
              <a:rPr lang="de-DE" sz="1900" b="1" u="sng" dirty="0" smtClean="0">
                <a:latin typeface="Times New Roman" panose="02020603050405020304" pitchFamily="18" charset="0"/>
                <a:cs typeface="Times New Roman" panose="02020603050405020304" pitchFamily="18" charset="0"/>
              </a:rPr>
              <a:t>Aktuelle wirtschaftspolitische Diskussion</a:t>
            </a:r>
            <a:r>
              <a:rPr lang="de-DE" sz="1900" dirty="0" smtClean="0">
                <a:latin typeface="Times New Roman" panose="02020603050405020304" pitchFamily="18" charset="0"/>
                <a:cs typeface="Times New Roman" panose="02020603050405020304" pitchFamily="18" charset="0"/>
              </a:rPr>
              <a:t>:</a:t>
            </a:r>
          </a:p>
          <a:p>
            <a:pPr algn="ctr"/>
            <a:endParaRPr lang="de-DE" sz="1900" dirty="0" smtClean="0">
              <a:latin typeface="Times New Roman" panose="02020603050405020304" pitchFamily="18" charset="0"/>
              <a:cs typeface="Times New Roman" panose="02020603050405020304" pitchFamily="18" charset="0"/>
            </a:endParaRPr>
          </a:p>
          <a:p>
            <a:pPr algn="ctr"/>
            <a:r>
              <a:rPr lang="de-DE" sz="1900" dirty="0" smtClean="0">
                <a:latin typeface="Times New Roman" panose="02020603050405020304" pitchFamily="18" charset="0"/>
                <a:cs typeface="Times New Roman" panose="02020603050405020304" pitchFamily="18" charset="0"/>
              </a:rPr>
              <a:t>Mindestrente, Renteneintrittsalter, </a:t>
            </a:r>
            <a:r>
              <a:rPr lang="de-DE" sz="1900" dirty="0" err="1" smtClean="0">
                <a:latin typeface="Times New Roman" panose="02020603050405020304" pitchFamily="18" charset="0"/>
                <a:cs typeface="Times New Roman" panose="02020603050405020304" pitchFamily="18" charset="0"/>
              </a:rPr>
              <a:t>PKW-Maut</a:t>
            </a:r>
            <a:r>
              <a:rPr lang="de-DE" sz="1900" dirty="0" smtClean="0">
                <a:latin typeface="Times New Roman" panose="02020603050405020304" pitchFamily="18" charset="0"/>
                <a:cs typeface="Times New Roman" panose="02020603050405020304" pitchFamily="18" charset="0"/>
              </a:rPr>
              <a:t>, bedingungsloses Grundeinkommen, …</a:t>
            </a:r>
          </a:p>
          <a:p>
            <a:endParaRPr lang="de-DE"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52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896810" y="134905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743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1001</Words>
  <Application>Microsoft Office PowerPoint</Application>
  <PresentationFormat>Breitbild</PresentationFormat>
  <Paragraphs>208</Paragraphs>
  <Slides>15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Calibri Light</vt:lpstr>
      <vt:lpstr>Droid Sans Fallback</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408</cp:revision>
  <dcterms:created xsi:type="dcterms:W3CDTF">2019-02-11T10:45:01Z</dcterms:created>
  <dcterms:modified xsi:type="dcterms:W3CDTF">2021-03-09T00:51:41Z</dcterms:modified>
</cp:coreProperties>
</file>