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8" r:id="rId2"/>
    <p:sldId id="266" r:id="rId3"/>
    <p:sldId id="267" r:id="rId4"/>
    <p:sldId id="268" r:id="rId5"/>
    <p:sldId id="269" r:id="rId6"/>
    <p:sldId id="277" r:id="rId7"/>
    <p:sldId id="271" r:id="rId8"/>
    <p:sldId id="270" r:id="rId9"/>
    <p:sldId id="260" r:id="rId10"/>
    <p:sldId id="273" r:id="rId11"/>
    <p:sldId id="274" r:id="rId12"/>
    <p:sldId id="278" r:id="rId13"/>
    <p:sldId id="899" r:id="rId14"/>
    <p:sldId id="900" r:id="rId15"/>
    <p:sldId id="901" r:id="rId16"/>
    <p:sldId id="902" r:id="rId17"/>
    <p:sldId id="903" r:id="rId18"/>
    <p:sldId id="1402" r:id="rId19"/>
    <p:sldId id="1403" r:id="rId20"/>
    <p:sldId id="904" r:id="rId21"/>
    <p:sldId id="905" r:id="rId22"/>
    <p:sldId id="906" r:id="rId23"/>
    <p:sldId id="907" r:id="rId24"/>
    <p:sldId id="909" r:id="rId25"/>
    <p:sldId id="910" r:id="rId26"/>
    <p:sldId id="1397" r:id="rId27"/>
    <p:sldId id="911" r:id="rId28"/>
    <p:sldId id="912" r:id="rId29"/>
    <p:sldId id="913" r:id="rId30"/>
    <p:sldId id="1398" r:id="rId31"/>
    <p:sldId id="914" r:id="rId32"/>
    <p:sldId id="915" r:id="rId33"/>
    <p:sldId id="916" r:id="rId34"/>
    <p:sldId id="1399" r:id="rId35"/>
    <p:sldId id="917" r:id="rId36"/>
    <p:sldId id="918" r:id="rId37"/>
    <p:sldId id="919" r:id="rId3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1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88DB8-530C-4269-8329-B8EA10861C27}" type="datetimeFigureOut">
              <a:rPr lang="de-DE" smtClean="0"/>
              <a:t>08.10.2026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71D5-6680-4734-923E-3B58AF67DB7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88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B3BC38-0E54-4E83-9C64-1B0FE8E89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EC9CF90-778D-4430-989D-B06B207AD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ED90CBE-81D9-4643-A1AE-B86217ACC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4D1A4-8FFF-4BFB-90C9-FC24F5E6DCA6}" type="datetime1">
              <a:rPr lang="de-DE" smtClean="0"/>
              <a:t>08.10.2026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0430AE-4C6A-4F3A-BF2A-58629ABF7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8FF889-B734-4B7E-8C08-21F1DFED8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2675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5057A8-F611-4FAA-B2BA-81B3F30C3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570FC1B-9290-445A-A5BA-7821E22B5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2A07C6F-E1A4-42EA-8DA9-D15F0C56B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0476A-BEE6-49D0-91FF-E09CB16D9188}" type="datetime1">
              <a:rPr lang="de-DE" smtClean="0"/>
              <a:t>08.10.2026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6EC9CDB-7938-478F-8860-68E65DC39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443BFFA-0090-4167-924A-A28E136B0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549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5E69AB-0989-4918-8829-5B0AD31CE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99E048-9AC8-4172-A009-61338CF2D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99301D-3635-494B-B445-07057B442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9F584-F1B5-4C5C-802A-C88B9ABFDAC1}" type="datetime1">
              <a:rPr lang="de-DE" smtClean="0"/>
              <a:t>08.10.2026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B211C6-2A75-4A02-B91E-AF4317E25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7F28D0-1ACA-4356-ABE5-F63263946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0525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A1A188-A70B-4B7E-BCBE-00830D5D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A53C92-5708-4369-8C8B-E13D65EC91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CEEE671-CCEF-4F19-BC77-7AB2D9DD8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ECBA611-0CEB-4900-BB6B-BFD245724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7E3F-C99D-4F7A-B9BF-3D4AD8B01801}" type="datetime1">
              <a:rPr lang="de-DE" smtClean="0"/>
              <a:t>08.10.2026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E67985-3E25-4FF3-8259-41254491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8D3AE17-1B1A-441A-ADAB-EA753EFAF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5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E6D44B-ECB2-494B-B8DD-1ECD56F8D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E788603-C259-4996-B635-C72A6C532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E5EE397-1447-4365-8C4D-5FF9A09D7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5F77450-0CED-4F63-AFF7-A0A89B354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92E2A0-8BDB-4F76-9EFD-16D48B207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146F1C1-333C-4E5A-8A21-0E00CC52B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FBC1-A306-442D-9E8E-CCD47A24BC39}" type="datetime1">
              <a:rPr lang="de-DE" smtClean="0"/>
              <a:t>08.10.2026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B140476-F72C-43CA-B524-0F82D8BB9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74420F6-8C8B-4711-AE1B-287E00167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27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29DFFF-4E57-4515-ACFA-89CD362EC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E44362-E8E0-474C-90E4-0F4FEE906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E0AF1-C575-4C63-B2E4-2F9A4D8AF6FD}" type="datetime1">
              <a:rPr lang="de-DE" smtClean="0"/>
              <a:t>08.10.2026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B84C6F-AD33-4F88-A79E-033B17A4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A6BF78-29DB-4B06-A37A-C12BFB3A2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5482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3B09D0F-C34E-4F2E-A969-A4A7F8B97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BCFDE-4171-468A-8ECB-9DD48FB7C024}" type="datetime1">
              <a:rPr lang="de-DE" smtClean="0"/>
              <a:t>08.10.2026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7DA608D-A34D-41DE-A4B0-ED9CBA5D3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0BC1171-87BC-4E9C-9CA5-040C0BF2D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9468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0AE8FB-302A-47F7-8EF6-814F266C2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1ED2AE-63C2-4A88-8E72-1C8A8ADFB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82D1504-586F-4EEF-B44E-8DCF11D09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8C045F-E74E-4EB9-A608-C48C206C3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A3E57-014D-4E4B-B56F-66D884F50570}" type="datetime1">
              <a:rPr lang="de-DE" smtClean="0"/>
              <a:t>08.10.2026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F301431-C3F5-4240-8C69-5B2793FF5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411E00E-D6B7-4E10-9B25-9B938B79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736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486D5B-B035-4C6E-B32C-E5BB0DB60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F3C39EE-6645-4E2B-8C44-42420026A3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9FD9577-3F00-433F-A5B5-D5EDE2FF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B6D8129-7F67-461A-ABC5-A539B51BD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44EC-1717-4AC2-9F9C-14F02B911630}" type="datetime1">
              <a:rPr lang="de-DE" smtClean="0"/>
              <a:t>08.10.2026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92C1295-848A-4E26-9974-D57A161E5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8616B5E-694A-44C5-8863-49AC0D6CA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94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25FA87-5309-445C-9DF0-8120FB89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5B6BD61-2396-495A-BFAA-9C771E69D4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91E7EB-A39D-416C-A164-E12DC448A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D224E-D163-457A-82D1-D92A750C1CC3}" type="datetime1">
              <a:rPr lang="de-DE" smtClean="0"/>
              <a:t>08.10.2026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205BF50-DB73-4D9C-A233-232EF43F2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E98847C-98C6-4E04-B0E3-25C67DADE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8832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9DF09E4-1D7F-4436-BB2D-7BBA2DFAA8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FB841EE-956E-461C-A772-D99AEC8E26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8F7EA14-14D1-4580-B7B3-29A6990D5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7B4B2-FA34-4BF0-B75E-975C258D12B6}" type="datetime1">
              <a:rPr lang="de-DE" smtClean="0"/>
              <a:t>08.10.2026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8F3D65-3CE9-43EF-BC85-7C75F4364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32D8BE-F679-4B2A-88DB-2FF5CF79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1468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B59945B-5C60-4625-AD95-0F99A2DB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D677A7-E942-4AD7-8973-E54D531E93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964EDA-3920-4803-A501-3B8BD18C18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3248A-B1E1-44F8-AED8-AFF90FB38D03}" type="datetime1">
              <a:rPr lang="de-DE" smtClean="0"/>
              <a:t>08.10.2026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F16B5C8-851E-463F-BE62-78864A5EA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5A3770-135E-4C5B-87D8-C7193A65D1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5BC7-5F82-419E-A605-7DD15ECFCF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663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Finanzwissenschaft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500627"/>
            <a:ext cx="12172951" cy="54568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Gegenstand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bilden die wirtschaftlichen Aktivitäten des Staates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Gegenüberstellung der Einnahmen und Ausgaben des öffentlichen Sektors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Zwei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grundsätzliche Fragen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sollen beantwortet werden: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 beeinflusst die Staatsaktivität die Wirtschaft als Ganzes (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positiv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Wie sollten die wirtschaftspolitischen Maßnahmen des Staates ausgestaltet sein unter der Berücksichtigung vorher formulierter Ziele (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normativ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96D4189-B612-4728-841D-56D844FA0D21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6646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ist der Staat?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63507" y="1246501"/>
            <a:ext cx="4398380" cy="48897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Gebietskörperschaften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Normengerüst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Sozialversicherungen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 Unternehmen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Individuen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E04758F-FBD7-484C-8710-0FF59B8C70E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672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Gebietskörperschaften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-16905" y="399587"/>
            <a:ext cx="12172951" cy="50401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Europäische Union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Länder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Landkreise, Gemeinden und Gemeindeverbände/Verwaltungsgemeinschaften</a:t>
            </a:r>
          </a:p>
        </p:txBody>
      </p:sp>
      <p:sp>
        <p:nvSpPr>
          <p:cNvPr id="2" name="Rechteck 1"/>
          <p:cNvSpPr/>
          <p:nvPr/>
        </p:nvSpPr>
        <p:spPr>
          <a:xfrm>
            <a:off x="19049" y="1538344"/>
            <a:ext cx="11345637" cy="291301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C2A0021A-F574-4A47-9137-F8860F5B674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822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Vertikale Staatsstruktur</a:t>
            </a:r>
          </a:p>
        </p:txBody>
      </p:sp>
      <p:sp>
        <p:nvSpPr>
          <p:cNvPr id="2" name="Gleichschenkliges Dreieck 1">
            <a:extLst>
              <a:ext uri="{FF2B5EF4-FFF2-40B4-BE49-F238E27FC236}">
                <a16:creationId xmlns:a16="http://schemas.microsoft.com/office/drawing/2014/main" id="{FFBAFC23-ED3D-4490-8F8D-DDB9EE56399C}"/>
              </a:ext>
            </a:extLst>
          </p:cNvPr>
          <p:cNvSpPr/>
          <p:nvPr/>
        </p:nvSpPr>
        <p:spPr>
          <a:xfrm>
            <a:off x="28867" y="636606"/>
            <a:ext cx="10800000" cy="5760000"/>
          </a:xfrm>
          <a:prstGeom prst="triangle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F2D5E643-50C9-429A-89B3-E24AE6A478FA}"/>
              </a:ext>
            </a:extLst>
          </p:cNvPr>
          <p:cNvCxnSpPr>
            <a:cxnSpLocks/>
          </p:cNvCxnSpPr>
          <p:nvPr/>
        </p:nvCxnSpPr>
        <p:spPr>
          <a:xfrm>
            <a:off x="2667897" y="3608615"/>
            <a:ext cx="3004457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536F9793-6836-4591-8298-541F026FDD2B}"/>
              </a:ext>
            </a:extLst>
          </p:cNvPr>
          <p:cNvCxnSpPr/>
          <p:nvPr/>
        </p:nvCxnSpPr>
        <p:spPr>
          <a:xfrm>
            <a:off x="5672354" y="3608615"/>
            <a:ext cx="2661557" cy="2787991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9D0FE0AA-A77F-4A11-B7AC-AAA70D7B0F21}"/>
              </a:ext>
            </a:extLst>
          </p:cNvPr>
          <p:cNvCxnSpPr>
            <a:cxnSpLocks/>
          </p:cNvCxnSpPr>
          <p:nvPr/>
        </p:nvCxnSpPr>
        <p:spPr>
          <a:xfrm>
            <a:off x="1954882" y="4381501"/>
            <a:ext cx="444006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6D141B98-B352-4FE3-A6D5-215065E6BE20}"/>
              </a:ext>
            </a:extLst>
          </p:cNvPr>
          <p:cNvCxnSpPr>
            <a:cxnSpLocks/>
          </p:cNvCxnSpPr>
          <p:nvPr/>
        </p:nvCxnSpPr>
        <p:spPr>
          <a:xfrm>
            <a:off x="5697913" y="4381501"/>
            <a:ext cx="0" cy="201510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82B31677-468F-4E84-AA30-DEFDFE354389}"/>
              </a:ext>
            </a:extLst>
          </p:cNvPr>
          <p:cNvSpPr txBox="1"/>
          <p:nvPr/>
        </p:nvSpPr>
        <p:spPr>
          <a:xfrm>
            <a:off x="2942196" y="3795003"/>
            <a:ext cx="2595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Regierungsbezirke (19)</a:t>
            </a: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C9D32A40-E22A-4EF6-AE08-54A4FF21C15E}"/>
              </a:ext>
            </a:extLst>
          </p:cNvPr>
          <p:cNvCxnSpPr>
            <a:cxnSpLocks/>
          </p:cNvCxnSpPr>
          <p:nvPr/>
        </p:nvCxnSpPr>
        <p:spPr>
          <a:xfrm>
            <a:off x="4243388" y="1932215"/>
            <a:ext cx="24086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3CA21539-8E6B-4B8F-BFF7-E96F050DA4F2}"/>
              </a:ext>
            </a:extLst>
          </p:cNvPr>
          <p:cNvSpPr txBox="1"/>
          <p:nvPr/>
        </p:nvSpPr>
        <p:spPr>
          <a:xfrm>
            <a:off x="4984899" y="1289972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Bund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E52CBF3-95E0-4520-B312-7FF111403381}"/>
              </a:ext>
            </a:extLst>
          </p:cNvPr>
          <p:cNvSpPr txBox="1"/>
          <p:nvPr/>
        </p:nvSpPr>
        <p:spPr>
          <a:xfrm>
            <a:off x="3986680" y="2435620"/>
            <a:ext cx="3026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Bundes(</a:t>
            </a:r>
            <a:r>
              <a:rPr lang="de-D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flächen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de-DE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länder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(13)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ACEE05F4-D379-4E1F-9849-0DAEBB80B2D7}"/>
              </a:ext>
            </a:extLst>
          </p:cNvPr>
          <p:cNvSpPr txBox="1"/>
          <p:nvPr/>
        </p:nvSpPr>
        <p:spPr>
          <a:xfrm>
            <a:off x="6600646" y="3995058"/>
            <a:ext cx="18487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Stadtstaaten (3)</a:t>
            </a:r>
          </a:p>
        </p:txBody>
      </p: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2B51A4F3-A920-4A67-9452-AE72D3C0BF40}"/>
              </a:ext>
            </a:extLst>
          </p:cNvPr>
          <p:cNvCxnSpPr>
            <a:cxnSpLocks/>
          </p:cNvCxnSpPr>
          <p:nvPr/>
        </p:nvCxnSpPr>
        <p:spPr>
          <a:xfrm>
            <a:off x="1322910" y="5028106"/>
            <a:ext cx="4375003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ED5AFC49-5EA4-4899-B595-20EB26E38986}"/>
              </a:ext>
            </a:extLst>
          </p:cNvPr>
          <p:cNvSpPr txBox="1"/>
          <p:nvPr/>
        </p:nvSpPr>
        <p:spPr>
          <a:xfrm>
            <a:off x="2630936" y="4490052"/>
            <a:ext cx="19415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Landkreise (294)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D5880181-15EE-4D85-90F4-543106B1BBC7}"/>
              </a:ext>
            </a:extLst>
          </p:cNvPr>
          <p:cNvSpPr txBox="1"/>
          <p:nvPr/>
        </p:nvSpPr>
        <p:spPr>
          <a:xfrm>
            <a:off x="496100" y="5205731"/>
            <a:ext cx="53074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Gemeinden</a:t>
            </a:r>
          </a:p>
          <a:p>
            <a:pPr algn="ctr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</a:t>
            </a:r>
          </a:p>
          <a:p>
            <a:pPr algn="ctr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Gemeindeverbände/Verwaltungsgemeinschaften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7A818C60-EDD7-4227-A8AE-11E1B960A262}"/>
              </a:ext>
            </a:extLst>
          </p:cNvPr>
          <p:cNvSpPr txBox="1"/>
          <p:nvPr/>
        </p:nvSpPr>
        <p:spPr>
          <a:xfrm>
            <a:off x="5814208" y="5181298"/>
            <a:ext cx="14611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Kreisfreie</a:t>
            </a:r>
          </a:p>
          <a:p>
            <a:pPr algn="ctr"/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Städte (107)</a:t>
            </a: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4F176E3B-059A-4BC5-A5CA-0934D9109B5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080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Normengerüst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049" y="746519"/>
            <a:ext cx="9387069" cy="48897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AEUV/EUV + Richtlinien/EU-Verordnungen/(delegierte) Rechtsakte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Verfassung – Grundgesetz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Gesetze (BGB, HGB, GWB, …)</a:t>
            </a:r>
          </a:p>
          <a:p>
            <a:pPr marL="1257300" lvl="2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0" lvl="3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Verordnungen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30EA37F-54BE-4C3E-A169-A1C62C01E5E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7766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Gesetzliche Sozialversicherungen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197334" y="1148112"/>
            <a:ext cx="4138843" cy="375045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Krankenversicherung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Unfallversicherung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Rentenversicherung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Arbeitslosenversicherung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Pflegeversicherung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453309A-57A4-4B38-8B24-3C4E62DC2DA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7653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 Unternehmen</a:t>
            </a: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DCF737CB-0BA4-415C-BA1D-91FAA8B2DFFC}"/>
              </a:ext>
            </a:extLst>
          </p:cNvPr>
          <p:cNvGraphicFramePr>
            <a:graphicFrameLocks noGrp="1"/>
          </p:cNvGraphicFramePr>
          <p:nvPr/>
        </p:nvGraphicFramePr>
        <p:xfrm>
          <a:off x="106102" y="552450"/>
          <a:ext cx="8339036" cy="6300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1562">
                  <a:extLst>
                    <a:ext uri="{9D8B030D-6E8A-4147-A177-3AD203B41FA5}">
                      <a16:colId xmlns:a16="http://schemas.microsoft.com/office/drawing/2014/main" val="1936885865"/>
                    </a:ext>
                  </a:extLst>
                </a:gridCol>
                <a:gridCol w="4337474">
                  <a:extLst>
                    <a:ext uri="{9D8B030D-6E8A-4147-A177-3AD203B41FA5}">
                      <a16:colId xmlns:a16="http://schemas.microsoft.com/office/drawing/2014/main" val="645321649"/>
                    </a:ext>
                  </a:extLst>
                </a:gridCol>
              </a:tblGrid>
              <a:tr h="445344"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Unternehmen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Eigentümerstruktur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9551192"/>
                  </a:ext>
                </a:extLst>
              </a:tr>
              <a:tr h="838651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Europäische Zentralbank (EZB)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Anteile gemäß des Kapitalschlüssels der Mitglieder Eurozone (marginale Anteile der übrigen EU-Mitglieder)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1410314"/>
                  </a:ext>
                </a:extLst>
              </a:tr>
              <a:tr h="808944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Europäische Investitionsbank (EIB)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Anteile gemäß der wirtschaftlichen Leistungsfähigkeit (</a:t>
                      </a:r>
                      <a:r>
                        <a:rPr lang="de-DE" sz="1700" dirty="0">
                          <a:latin typeface="Times New Roman" panose="020206030504050203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∽ BIP) </a:t>
                      </a:r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der EU-Mitglieder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8848377"/>
                  </a:ext>
                </a:extLst>
              </a:tr>
              <a:tr h="588527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Bundesbank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Mittelbares Organ der öffentlichen Verwaltung (Bundesbankgesetz)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3012507"/>
                  </a:ext>
                </a:extLst>
              </a:tr>
              <a:tr h="445344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Kreditanstalt für Wiederaufbau (KfW)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20% Bund 80% Länder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6343486"/>
                  </a:ext>
                </a:extLst>
              </a:tr>
              <a:tr h="588527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Landesbanken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Sparkassenverbände, Länder, Städte, Gemeinden, Landesbanken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4911534"/>
                  </a:ext>
                </a:extLst>
              </a:tr>
              <a:tr h="445344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Sparkassen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Meist in kommunaler Trägerschaft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4387404"/>
                  </a:ext>
                </a:extLst>
              </a:tr>
              <a:tr h="588527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Kommunale Versorgungsunternehmen (z.B. Energie, Wasser)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Städte und Gemeinden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2156300"/>
                  </a:ext>
                </a:extLst>
              </a:tr>
              <a:tr h="445344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Deutsche Bahn 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 Bundesbesitz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4640320"/>
                  </a:ext>
                </a:extLst>
              </a:tr>
              <a:tr h="445344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Deutsche Post 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20,55% KfW 70,4% Streubesitz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2759551"/>
                  </a:ext>
                </a:extLst>
              </a:tr>
              <a:tr h="567681"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Deutsche Telekom AG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7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17,4% KfW 14,5% Bund 68,1% Streubesitz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2533023"/>
                  </a:ext>
                </a:extLst>
              </a:tr>
            </a:tbl>
          </a:graphicData>
        </a:graphic>
      </p:graphicFrame>
      <p:sp>
        <p:nvSpPr>
          <p:cNvPr id="5" name="Rechteck 4">
            <a:extLst>
              <a:ext uri="{FF2B5EF4-FFF2-40B4-BE49-F238E27FC236}">
                <a16:creationId xmlns:a16="http://schemas.microsoft.com/office/drawing/2014/main" id="{6A37D4F5-A27F-4DE3-8AE3-1A4E86BCC0D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0385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681502" y="720134"/>
            <a:ext cx="7606882" cy="50401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Bürger als staatliche Akteure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Wähler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Mitglieder der Sozialversicherungen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Interessengruppen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Bürger als Adressaten staatlichen Handelns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Begünstigung oder Belastung durch Gesetze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Nutzung öffentlicher Einrichtungen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Abgaben – und Steuerzahlungen/Erhalt von Transfers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Bürger die staatlich handeln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Politiker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Öffentlicher Dienst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8FAC6E0-1F4F-4999-A060-49183541422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480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Einnahmen und Ausgaben des öffentlichen Sektors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6349497"/>
            <a:ext cx="8048910" cy="4271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Destatis, VGR, Einnahmen und Ausgaben des Staates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F2A47D9E-1CA4-4B0B-A02A-09015E24A144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7EF2E0-B9D4-DA75-CDED-F867AE1B2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30" y="623358"/>
            <a:ext cx="5891324" cy="107844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732539B-DE26-310A-0708-915011E65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30" y="2176157"/>
            <a:ext cx="5760857" cy="346264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E6766E2-D3AA-5526-EF36-0700EEE26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8639" y="762443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607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Entwicklung von Defizit und Schulden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00E660F-7FF5-46BD-A65E-542C9FD0A2EE}"/>
              </a:ext>
            </a:extLst>
          </p:cNvPr>
          <p:cNvSpPr txBox="1"/>
          <p:nvPr/>
        </p:nvSpPr>
        <p:spPr>
          <a:xfrm>
            <a:off x="3900327" y="4025759"/>
            <a:ext cx="38069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Schuldenstandsquote</a:t>
            </a:r>
            <a:r>
              <a:rPr lang="de-DE" sz="1400" dirty="0"/>
              <a:t> : Schulden des Staates in 	                    Relation</a:t>
            </a:r>
          </a:p>
          <a:p>
            <a:r>
              <a:rPr lang="de-DE" sz="1400" dirty="0"/>
              <a:t>	                    zum Bruttoinlandsprodukt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3A14F6E1-ABD0-460B-9542-70CC99632247}"/>
              </a:ext>
            </a:extLst>
          </p:cNvPr>
          <p:cNvSpPr txBox="1"/>
          <p:nvPr/>
        </p:nvSpPr>
        <p:spPr>
          <a:xfrm>
            <a:off x="171947" y="4618035"/>
            <a:ext cx="2672018" cy="2536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Destatis, Bundesbank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83AC1554-9BB4-4284-9960-68B42C4748A0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5CA82CC-F521-9C80-9778-F0ED213AF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552449"/>
            <a:ext cx="7650460" cy="347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58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Gliederung der Ausgaben nach Arten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4C0AAD8-1AE1-45BB-966A-33DAEF803CD6}"/>
              </a:ext>
            </a:extLst>
          </p:cNvPr>
          <p:cNvSpPr txBox="1"/>
          <p:nvPr/>
        </p:nvSpPr>
        <p:spPr>
          <a:xfrm>
            <a:off x="4262517" y="1076500"/>
            <a:ext cx="2307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 Ausgaben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C0EEB7-6757-4CE5-A9D0-F344A07863EE}"/>
              </a:ext>
            </a:extLst>
          </p:cNvPr>
          <p:cNvSpPr txBox="1"/>
          <p:nvPr/>
        </p:nvSpPr>
        <p:spPr>
          <a:xfrm>
            <a:off x="1007317" y="2912624"/>
            <a:ext cx="19629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Transferausgaben</a:t>
            </a:r>
          </a:p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(Übertragungen)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2F908D8-2828-4772-9441-5322A6247E33}"/>
              </a:ext>
            </a:extLst>
          </p:cNvPr>
          <p:cNvSpPr txBox="1"/>
          <p:nvPr/>
        </p:nvSpPr>
        <p:spPr>
          <a:xfrm>
            <a:off x="4080459" y="2808207"/>
            <a:ext cx="41465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Leistungsausgaben</a:t>
            </a:r>
          </a:p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(Realausgaben, Transformationsausgaben)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C4502C4-2632-4C11-A358-F0B46A94593F}"/>
              </a:ext>
            </a:extLst>
          </p:cNvPr>
          <p:cNvSpPr txBox="1"/>
          <p:nvPr/>
        </p:nvSpPr>
        <p:spPr>
          <a:xfrm>
            <a:off x="8424768" y="1803159"/>
            <a:ext cx="3886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Sonstige Ausgaben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7E77242-2CFC-4379-A0E4-407D846B9F87}"/>
              </a:ext>
            </a:extLst>
          </p:cNvPr>
          <p:cNvSpPr txBox="1"/>
          <p:nvPr/>
        </p:nvSpPr>
        <p:spPr>
          <a:xfrm>
            <a:off x="189447" y="4562512"/>
            <a:ext cx="1845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Unternehmen</a:t>
            </a:r>
          </a:p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(Subventionen)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C4FF9E2-712A-410D-A2F4-90608A69AEEA}"/>
              </a:ext>
            </a:extLst>
          </p:cNvPr>
          <p:cNvSpPr txBox="1"/>
          <p:nvPr/>
        </p:nvSpPr>
        <p:spPr>
          <a:xfrm>
            <a:off x="2312664" y="4610469"/>
            <a:ext cx="2249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private Haushalte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68174A4-FBED-4FAC-ADF4-E9C76D7AFCAE}"/>
              </a:ext>
            </a:extLst>
          </p:cNvPr>
          <p:cNvSpPr txBox="1"/>
          <p:nvPr/>
        </p:nvSpPr>
        <p:spPr>
          <a:xfrm>
            <a:off x="4334939" y="4069882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Personalausgaben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BB1F9C1-A6BD-4BD5-9C2D-6BB5A8988580}"/>
              </a:ext>
            </a:extLst>
          </p:cNvPr>
          <p:cNvSpPr txBox="1"/>
          <p:nvPr/>
        </p:nvSpPr>
        <p:spPr>
          <a:xfrm>
            <a:off x="6529987" y="4976532"/>
            <a:ext cx="2159617" cy="4125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Sachausgaben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2FC4B36-3D90-438E-9B72-A2D9FC316A28}"/>
              </a:ext>
            </a:extLst>
          </p:cNvPr>
          <p:cNvCxnSpPr>
            <a:cxnSpLocks/>
          </p:cNvCxnSpPr>
          <p:nvPr/>
        </p:nvCxnSpPr>
        <p:spPr>
          <a:xfrm flipH="1">
            <a:off x="1984520" y="1456052"/>
            <a:ext cx="2929472" cy="146868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FA34F62E-994B-4E26-839D-3A2C99880F0E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5416070" y="1600512"/>
            <a:ext cx="737681" cy="1207695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5C3C8D02-B7B4-4C70-A696-8FAB0526E32F}"/>
              </a:ext>
            </a:extLst>
          </p:cNvPr>
          <p:cNvCxnSpPr>
            <a:cxnSpLocks/>
          </p:cNvCxnSpPr>
          <p:nvPr/>
        </p:nvCxnSpPr>
        <p:spPr>
          <a:xfrm>
            <a:off x="6016239" y="1529461"/>
            <a:ext cx="4351965" cy="27548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472EA749-5D7D-4872-B921-12A02A77AD63}"/>
              </a:ext>
            </a:extLst>
          </p:cNvPr>
          <p:cNvCxnSpPr>
            <a:cxnSpLocks/>
          </p:cNvCxnSpPr>
          <p:nvPr/>
        </p:nvCxnSpPr>
        <p:spPr>
          <a:xfrm flipH="1">
            <a:off x="5013064" y="3612982"/>
            <a:ext cx="1241715" cy="421136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44599359-0C7C-482C-A001-B3DDF1BB18A6}"/>
              </a:ext>
            </a:extLst>
          </p:cNvPr>
          <p:cNvCxnSpPr>
            <a:cxnSpLocks/>
          </p:cNvCxnSpPr>
          <p:nvPr/>
        </p:nvCxnSpPr>
        <p:spPr>
          <a:xfrm>
            <a:off x="6327172" y="3554734"/>
            <a:ext cx="1372894" cy="148667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B7437B78-F0C5-4FFE-971E-C4CB5F1D1955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1112136" y="3655461"/>
            <a:ext cx="732926" cy="907051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92F4CA8E-2405-4403-B8B3-BCEC07F014A9}"/>
              </a:ext>
            </a:extLst>
          </p:cNvPr>
          <p:cNvCxnSpPr>
            <a:cxnSpLocks/>
          </p:cNvCxnSpPr>
          <p:nvPr/>
        </p:nvCxnSpPr>
        <p:spPr>
          <a:xfrm>
            <a:off x="2328912" y="3627217"/>
            <a:ext cx="672649" cy="93696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9355F71C-61D8-4CD4-9DF2-2B892EF24126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In Anlehnung an Zimmermann et. al, Finanzwissenschaft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7E77242-2CFC-4379-A0E4-407D846B9F87}"/>
              </a:ext>
            </a:extLst>
          </p:cNvPr>
          <p:cNvSpPr txBox="1"/>
          <p:nvPr/>
        </p:nvSpPr>
        <p:spPr>
          <a:xfrm>
            <a:off x="189447" y="5116090"/>
            <a:ext cx="21210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Förderungen für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Solar- Windenergie-</a:t>
            </a:r>
          </a:p>
          <a:p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erzeugung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6C4FF9E2-712A-410D-A2F4-90608A69AEEA}"/>
              </a:ext>
            </a:extLst>
          </p:cNvPr>
          <p:cNvSpPr txBox="1"/>
          <p:nvPr/>
        </p:nvSpPr>
        <p:spPr>
          <a:xfrm>
            <a:off x="2328912" y="4854228"/>
            <a:ext cx="2050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Sozialausgaben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E-Autoprämie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E68174A4-FBED-4FAC-ADF4-E9C76D7AFCAE}"/>
              </a:ext>
            </a:extLst>
          </p:cNvPr>
          <p:cNvSpPr txBox="1"/>
          <p:nvPr/>
        </p:nvSpPr>
        <p:spPr>
          <a:xfrm>
            <a:off x="4335605" y="4352724"/>
            <a:ext cx="203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Staatsbedienste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DBB1F9C1-A6BD-4BD5-9C2D-6BB5A8988580}"/>
              </a:ext>
            </a:extLst>
          </p:cNvPr>
          <p:cNvSpPr txBox="1"/>
          <p:nvPr/>
        </p:nvSpPr>
        <p:spPr>
          <a:xfrm>
            <a:off x="5013064" y="5284852"/>
            <a:ext cx="4217571" cy="9809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umfasst zum einen den Kauf von Sachleistungen und zum anderen  von Dritten erbrachte Dienstleistungen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(u.a. Mieten, Reinigungsleistungen, Bankdienstleistungen)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2C4502C4-2632-4C11-A358-F0B46A94593F}"/>
              </a:ext>
            </a:extLst>
          </p:cNvPr>
          <p:cNvSpPr txBox="1"/>
          <p:nvPr/>
        </p:nvSpPr>
        <p:spPr>
          <a:xfrm>
            <a:off x="8321040" y="2129056"/>
            <a:ext cx="38709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Grundstückskäufe, Kreditvergabe,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Inanspruchnahme von Bürgschaften,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insb. im Zuge der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Coronakrise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ist Deutschland Bürgschaften im dreistelligem Milliardenbereich eingegangen, die aber bisher noch nicht in Anspruch genommen worden sind</a:t>
            </a: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0CEBA7F4-EB60-45EE-9B97-4AB994AD94B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99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5" grpId="0"/>
      <p:bldP spid="27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Gliederung der Einnahmen nach Arten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4C0AAD8-1AE1-45BB-966A-33DAEF803CD6}"/>
              </a:ext>
            </a:extLst>
          </p:cNvPr>
          <p:cNvSpPr txBox="1"/>
          <p:nvPr/>
        </p:nvSpPr>
        <p:spPr>
          <a:xfrm>
            <a:off x="4124020" y="1182808"/>
            <a:ext cx="2486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 Einnahmen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C0EEB7-6757-4CE5-A9D0-F344A07863EE}"/>
              </a:ext>
            </a:extLst>
          </p:cNvPr>
          <p:cNvSpPr txBox="1"/>
          <p:nvPr/>
        </p:nvSpPr>
        <p:spPr>
          <a:xfrm>
            <a:off x="5169245" y="2662757"/>
            <a:ext cx="1787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Zwangsabgaben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2F908D8-2828-4772-9441-5322A6247E33}"/>
              </a:ext>
            </a:extLst>
          </p:cNvPr>
          <p:cNvSpPr txBox="1"/>
          <p:nvPr/>
        </p:nvSpPr>
        <p:spPr>
          <a:xfrm>
            <a:off x="57323" y="2653664"/>
            <a:ext cx="1262709" cy="3546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Gebühren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C4502C4-2632-4C11-A358-F0B46A94593F}"/>
              </a:ext>
            </a:extLst>
          </p:cNvPr>
          <p:cNvSpPr txBox="1"/>
          <p:nvPr/>
        </p:nvSpPr>
        <p:spPr>
          <a:xfrm>
            <a:off x="3032373" y="2461400"/>
            <a:ext cx="2492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freiwillige Sozialversicherungs-beiträge,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Straßenan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liegerbeitrag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7E77242-2CFC-4379-A0E4-407D846B9F87}"/>
              </a:ext>
            </a:extLst>
          </p:cNvPr>
          <p:cNvSpPr txBox="1"/>
          <p:nvPr/>
        </p:nvSpPr>
        <p:spPr>
          <a:xfrm>
            <a:off x="4289640" y="3848753"/>
            <a:ext cx="954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Steuern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C4FF9E2-712A-410D-A2F4-90608A69AEEA}"/>
              </a:ext>
            </a:extLst>
          </p:cNvPr>
          <p:cNvSpPr txBox="1"/>
          <p:nvPr/>
        </p:nvSpPr>
        <p:spPr>
          <a:xfrm>
            <a:off x="3211225" y="4743013"/>
            <a:ext cx="1756574" cy="4125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Faktorsteuern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68174A4-FBED-4FAC-ADF4-E9C76D7AFCAE}"/>
              </a:ext>
            </a:extLst>
          </p:cNvPr>
          <p:cNvSpPr txBox="1"/>
          <p:nvPr/>
        </p:nvSpPr>
        <p:spPr>
          <a:xfrm>
            <a:off x="5655499" y="5056595"/>
            <a:ext cx="2804121" cy="4165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Gütersteuern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BB1F9C1-A6BD-4BD5-9C2D-6BB5A8988580}"/>
              </a:ext>
            </a:extLst>
          </p:cNvPr>
          <p:cNvSpPr txBox="1"/>
          <p:nvPr/>
        </p:nvSpPr>
        <p:spPr>
          <a:xfrm>
            <a:off x="6231668" y="3336159"/>
            <a:ext cx="1656100" cy="3756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Sozialabgaben</a:t>
            </a:r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92FC4B36-3D90-438E-9B72-A2D9FC316A28}"/>
              </a:ext>
            </a:extLst>
          </p:cNvPr>
          <p:cNvCxnSpPr>
            <a:cxnSpLocks/>
            <a:endCxn id="6" idx="0"/>
          </p:cNvCxnSpPr>
          <p:nvPr/>
        </p:nvCxnSpPr>
        <p:spPr>
          <a:xfrm flipH="1">
            <a:off x="688678" y="1471547"/>
            <a:ext cx="3514836" cy="118211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FA34F62E-994B-4E26-839D-3A2C99880F0E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2168425" y="1762732"/>
            <a:ext cx="2353902" cy="89093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5C3C8D02-B7B4-4C70-A696-8FAB0526E32F}"/>
              </a:ext>
            </a:extLst>
          </p:cNvPr>
          <p:cNvCxnSpPr>
            <a:cxnSpLocks/>
          </p:cNvCxnSpPr>
          <p:nvPr/>
        </p:nvCxnSpPr>
        <p:spPr>
          <a:xfrm>
            <a:off x="6539183" y="1500007"/>
            <a:ext cx="2327589" cy="43008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472EA749-5D7D-4872-B921-12A02A77AD63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4766694" y="3146933"/>
            <a:ext cx="758534" cy="70182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44599359-0C7C-482C-A001-B3DDF1BB18A6}"/>
              </a:ext>
            </a:extLst>
          </p:cNvPr>
          <p:cNvCxnSpPr>
            <a:cxnSpLocks/>
          </p:cNvCxnSpPr>
          <p:nvPr/>
        </p:nvCxnSpPr>
        <p:spPr>
          <a:xfrm>
            <a:off x="6142824" y="3008351"/>
            <a:ext cx="814091" cy="251821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B7437B78-F0C5-4FFE-971E-C4CB5F1D1955}"/>
              </a:ext>
            </a:extLst>
          </p:cNvPr>
          <p:cNvCxnSpPr>
            <a:cxnSpLocks/>
          </p:cNvCxnSpPr>
          <p:nvPr/>
        </p:nvCxnSpPr>
        <p:spPr>
          <a:xfrm flipH="1">
            <a:off x="4386056" y="4282749"/>
            <a:ext cx="94612" cy="52008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92F4CA8E-2405-4403-B8B3-BCEC07F014A9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4700322" y="4240890"/>
            <a:ext cx="2357238" cy="815705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feld 36">
            <a:extLst>
              <a:ext uri="{FF2B5EF4-FFF2-40B4-BE49-F238E27FC236}">
                <a16:creationId xmlns:a16="http://schemas.microsoft.com/office/drawing/2014/main" id="{9355F71C-61D8-4CD4-9DF2-2B892EF24126}"/>
              </a:ext>
            </a:extLst>
          </p:cNvPr>
          <p:cNvSpPr txBox="1"/>
          <p:nvPr/>
        </p:nvSpPr>
        <p:spPr>
          <a:xfrm>
            <a:off x="172122" y="535313"/>
            <a:ext cx="6956915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In Anlehnung an Zimmermann et. al, Finanzwissenschaft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6FB82D3-705B-4E66-97ED-4887A3B11AAF}"/>
              </a:ext>
            </a:extLst>
          </p:cNvPr>
          <p:cNvSpPr txBox="1"/>
          <p:nvPr/>
        </p:nvSpPr>
        <p:spPr>
          <a:xfrm>
            <a:off x="1133164" y="2653664"/>
            <a:ext cx="2070521" cy="3785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Erwerbseinkünfte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F5663C4B-A0C5-4038-8D7C-6C8D5B061BBB}"/>
              </a:ext>
            </a:extLst>
          </p:cNvPr>
          <p:cNvSpPr txBox="1"/>
          <p:nvPr/>
        </p:nvSpPr>
        <p:spPr>
          <a:xfrm>
            <a:off x="7702044" y="1917431"/>
            <a:ext cx="2012931" cy="3351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 Schuld</a:t>
            </a:r>
          </a:p>
          <a:p>
            <a:pPr algn="ctr"/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8783E7E0-6E83-4329-AF4C-239842D7824D}"/>
              </a:ext>
            </a:extLst>
          </p:cNvPr>
          <p:cNvSpPr txBox="1"/>
          <p:nvPr/>
        </p:nvSpPr>
        <p:spPr>
          <a:xfrm>
            <a:off x="10213895" y="1659856"/>
            <a:ext cx="19351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Zuweisungen und</a:t>
            </a:r>
          </a:p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Erstattungen</a:t>
            </a: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100DF024-5CB7-4D6E-A819-240AC0E0C87E}"/>
              </a:ext>
            </a:extLst>
          </p:cNvPr>
          <p:cNvCxnSpPr>
            <a:cxnSpLocks/>
          </p:cNvCxnSpPr>
          <p:nvPr/>
        </p:nvCxnSpPr>
        <p:spPr>
          <a:xfrm flipH="1">
            <a:off x="4338039" y="1821649"/>
            <a:ext cx="333072" cy="38253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18F65DE9-F8B6-43D5-A6EB-077671F7B156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5324659" y="1677814"/>
            <a:ext cx="738421" cy="984943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36E1B709-04F7-4459-B70B-854BDE9CD58E}"/>
              </a:ext>
            </a:extLst>
          </p:cNvPr>
          <p:cNvCxnSpPr>
            <a:cxnSpLocks/>
          </p:cNvCxnSpPr>
          <p:nvPr/>
        </p:nvCxnSpPr>
        <p:spPr>
          <a:xfrm>
            <a:off x="6539183" y="1347438"/>
            <a:ext cx="4655178" cy="330376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2C4502C4-2632-4C11-A358-F0B46A94593F}"/>
              </a:ext>
            </a:extLst>
          </p:cNvPr>
          <p:cNvSpPr txBox="1"/>
          <p:nvPr/>
        </p:nvSpPr>
        <p:spPr>
          <a:xfrm>
            <a:off x="0" y="6112304"/>
            <a:ext cx="8638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Achtung: Rundfunkbeitrag (GEZ) und Semesterbeitrag, sind von der Legaldefinition her eine Gebühr!</a:t>
            </a: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42F908D8-2828-4772-9441-5322A6247E33}"/>
              </a:ext>
            </a:extLst>
          </p:cNvPr>
          <p:cNvSpPr txBox="1"/>
          <p:nvPr/>
        </p:nvSpPr>
        <p:spPr>
          <a:xfrm>
            <a:off x="89887" y="2898146"/>
            <a:ext cx="1099583" cy="25501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Gebühr für Personal-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ausweis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Beurkun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dung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Müll- abfuhr</a:t>
            </a:r>
          </a:p>
          <a:p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id="{B6FB82D3-705B-4E66-97ED-4887A3B11AAF}"/>
              </a:ext>
            </a:extLst>
          </p:cNvPr>
          <p:cNvSpPr txBox="1"/>
          <p:nvPr/>
        </p:nvSpPr>
        <p:spPr>
          <a:xfrm>
            <a:off x="1211053" y="2888096"/>
            <a:ext cx="1826142" cy="2857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Gewinne aus öffentlichen Beteiligungen (siehe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öffentl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Unternehmen). Insb. öffentliche Energieversorger oder Sparkassen auf kommunaler Ebene</a:t>
            </a:r>
          </a:p>
        </p:txBody>
      </p:sp>
      <p:sp>
        <p:nvSpPr>
          <p:cNvPr id="72" name="Textfeld 71">
            <a:extLst>
              <a:ext uri="{FF2B5EF4-FFF2-40B4-BE49-F238E27FC236}">
                <a16:creationId xmlns:a16="http://schemas.microsoft.com/office/drawing/2014/main" id="{2C4502C4-2632-4C11-A358-F0B46A94593F}"/>
              </a:ext>
            </a:extLst>
          </p:cNvPr>
          <p:cNvSpPr txBox="1"/>
          <p:nvPr/>
        </p:nvSpPr>
        <p:spPr>
          <a:xfrm>
            <a:off x="3749979" y="2205288"/>
            <a:ext cx="1053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Beiträge</a:t>
            </a: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6C4FF9E2-712A-410D-A2F4-90608A69AEEA}"/>
              </a:ext>
            </a:extLst>
          </p:cNvPr>
          <p:cNvSpPr txBox="1"/>
          <p:nvPr/>
        </p:nvSpPr>
        <p:spPr>
          <a:xfrm>
            <a:off x="2839261" y="5013510"/>
            <a:ext cx="2937595" cy="9503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Kapitalertragssteuer, Einkommenssteuer. Allg. 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Steuern auf Arbeit und Kapital</a:t>
            </a:r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E68174A4-FBED-4FAC-ADF4-E9C76D7AFCAE}"/>
              </a:ext>
            </a:extLst>
          </p:cNvPr>
          <p:cNvSpPr txBox="1"/>
          <p:nvPr/>
        </p:nvSpPr>
        <p:spPr>
          <a:xfrm>
            <a:off x="5372208" y="5327092"/>
            <a:ext cx="3722046" cy="6660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Umsatzsteuer/Mehrwertsteuer, Zölle, Vergnügungssteuer</a:t>
            </a: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DBB1F9C1-A6BD-4BD5-9C2D-6BB5A8988580}"/>
              </a:ext>
            </a:extLst>
          </p:cNvPr>
          <p:cNvSpPr txBox="1"/>
          <p:nvPr/>
        </p:nvSpPr>
        <p:spPr>
          <a:xfrm>
            <a:off x="6220244" y="3553694"/>
            <a:ext cx="3157904" cy="12491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Pflegeversicherung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Arbeitslosenversicherung, Krankenversicherung,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Rentenversicherung</a:t>
            </a:r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id="{F5663C4B-A0C5-4038-8D7C-6C8D5B061BBB}"/>
              </a:ext>
            </a:extLst>
          </p:cNvPr>
          <p:cNvSpPr txBox="1"/>
          <p:nvPr/>
        </p:nvSpPr>
        <p:spPr>
          <a:xfrm>
            <a:off x="7731402" y="2190425"/>
            <a:ext cx="2077119" cy="11927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Ausgabe von Staatsanleihen,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Kassenkredite auf kommunaler Ebene</a:t>
            </a:r>
          </a:p>
          <a:p>
            <a:pPr algn="ctr"/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F5663C4B-A0C5-4038-8D7C-6C8D5B061BBB}"/>
              </a:ext>
            </a:extLst>
          </p:cNvPr>
          <p:cNvSpPr txBox="1"/>
          <p:nvPr/>
        </p:nvSpPr>
        <p:spPr>
          <a:xfrm>
            <a:off x="10093943" y="2204186"/>
            <a:ext cx="2159326" cy="119272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z.B. Länderfinanz-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ausgleich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kommunaler Finanzausgleich</a:t>
            </a:r>
          </a:p>
          <a:p>
            <a:pPr algn="ctr"/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B463503C-7513-49D8-8D9E-1DA934B501C2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671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1" grpId="0"/>
      <p:bldP spid="63" grpId="0"/>
      <p:bldP spid="67" grpId="0"/>
      <p:bldP spid="74" grpId="0"/>
      <p:bldP spid="75" grpId="0"/>
      <p:bldP spid="76" grpId="0"/>
      <p:bldP spid="78" grpId="0"/>
      <p:bldP spid="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Frage nach dem Umfang der Staatstätigkeit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670574"/>
            <a:ext cx="12172951" cy="15684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 State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Staat ist auf die geringst mögliche Machtausübung beschränkt.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049" y="2238998"/>
            <a:ext cx="12172951" cy="9203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 obliegt einzig die Gewährung der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äußeren und inneren Sicherheit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049" y="2966544"/>
            <a:ext cx="12172951" cy="21267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1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Robert Nozick (1974) </a:t>
            </a:r>
            <a:r>
              <a:rPr lang="de-DE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Anarchy, State, and Utopia 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der Staat bildet sich aus dem Naturzustand (ähnlich wie bei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Locke (1689)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Treatises of Government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System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freiwilligen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Verträgen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A8B0B9C-1C2B-4299-8B9F-D2E4C78EBA0D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017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Frage nach dem Umfang der Staatstätigkeit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467971"/>
            <a:ext cx="12172951" cy="62865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Zunehmende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Staatsaktivität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Wagners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Gesetz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zunehmenden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Staatstätigkeit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(Adolph Wagner 1892)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Einkommenselastizität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Gütern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größer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Baumol's cost disease (Baumol 1967)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Produktivität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öffentlichen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Dienstleistungen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bleibt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hinter dem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privaten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zurück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Ratchet effect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Theorie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(Peacock and Wiseman 1961) [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Türklinkeneffekt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!]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Kriege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erhöhen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die relative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Staatstätigkeit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Später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wird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staatliche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Intervention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nicht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zurückgenommen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Leviathan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Theorie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(Brennan and Buchanan 1980)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Regierungen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werden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eigennützige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Politiker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kontrolliert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die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Verwaltung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aufblähen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de-DE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endParaRPr lang="de-DE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B6ABF88-3830-48E8-AC4A-30330B950AB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0775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-261802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Säkulare Zunahme der Staatsquote?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591608D-077C-4021-A1AB-97E33053C98C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</a:t>
            </a:r>
            <a:r>
              <a:rPr lang="fr-FR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Bozio</a:t>
            </a:r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and Grenet, J. (2010), Economie des politiques publiques, La </a:t>
            </a:r>
            <a:r>
              <a:rPr lang="fr-FR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Decouverte</a:t>
            </a:r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Reperes</a:t>
            </a:r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1AE55E4-7D1E-4B1B-9D6B-754735D06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831" y="452795"/>
            <a:ext cx="8341414" cy="588572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A3060A7-FB97-4707-A289-8208907A85D4}"/>
              </a:ext>
            </a:extLst>
          </p:cNvPr>
          <p:cNvSpPr txBox="1"/>
          <p:nvPr/>
        </p:nvSpPr>
        <p:spPr>
          <a:xfrm rot="16200000">
            <a:off x="-2489061" y="3073110"/>
            <a:ext cx="6001473" cy="4172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Staatsausgaben  [% BIP]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319C577-F303-4CEB-BCD3-445269C55AB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4919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-261802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Entwicklung der Staatsquote in Deutschland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591608D-077C-4021-A1AB-97E33053C98C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	</a:t>
            </a:r>
            <a:r>
              <a:rPr lang="fr-FR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Destatis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3E695B2B-5075-4F6D-8DE4-807F026F143E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2101047-6FF0-F533-865B-F7BE46607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0" y="679466"/>
            <a:ext cx="8015110" cy="480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365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8663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Staatsquoten im Vergleich 2024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9CD008C-EF8A-4A79-9478-C7A04A637E64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>
                <a:latin typeface="Times New Roman" panose="02020603050405020304" pitchFamily="18" charset="0"/>
                <a:cs typeface="Times New Roman" panose="02020603050405020304" pitchFamily="18" charset="0"/>
              </a:rPr>
              <a:t>Quelle: Staatsausgaben/BIP</a:t>
            </a:r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fr-F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Eurostat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91FEE5B-A165-45EB-BA43-13658144984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D9E0C15C-CF26-FF69-4C11-8E4D97058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70" y="551589"/>
            <a:ext cx="8455124" cy="376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106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A2731-253C-28F2-F62A-950A33680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08C57AA-2AA9-D1BA-3DD0-BFCF83A62DCA}"/>
              </a:ext>
            </a:extLst>
          </p:cNvPr>
          <p:cNvSpPr txBox="1"/>
          <p:nvPr/>
        </p:nvSpPr>
        <p:spPr>
          <a:xfrm>
            <a:off x="19049" y="8663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Militärausgaben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E108460-51F1-3FE3-057D-69A8048A017C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 </a:t>
            </a:r>
            <a:r>
              <a:rPr lang="de-DE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SIPRIm</a:t>
            </a:r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destatis</a:t>
            </a:r>
            <a:endParaRPr lang="de-DE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9EBB93D-A9D2-AD98-96B9-BAA9E469361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2B058E1-E78A-F865-1B82-A824CB2BA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6" y="455535"/>
            <a:ext cx="6755149" cy="405850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6DAD3B3-0CF1-CC62-5EA2-B339D3B42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468" y="4715570"/>
            <a:ext cx="6492910" cy="12179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1870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0885E-3A54-DBF0-4544-A0D63B3C3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E000E517-155C-DA49-A5D1-D6B36AD8ACF1}"/>
              </a:ext>
            </a:extLst>
          </p:cNvPr>
          <p:cNvSpPr txBox="1"/>
          <p:nvPr/>
        </p:nvSpPr>
        <p:spPr>
          <a:xfrm>
            <a:off x="19049" y="8663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Bildungsausgaben, 2024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FE30AF0-E7B8-C6C2-4E36-0E2BC07C6594}"/>
              </a:ext>
            </a:extLst>
          </p:cNvPr>
          <p:cNvSpPr txBox="1"/>
          <p:nvPr/>
        </p:nvSpPr>
        <p:spPr>
          <a:xfrm>
            <a:off x="0" y="6548621"/>
            <a:ext cx="12172951" cy="26887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Quelle: OECD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AC0F7209-870C-03C7-FC7E-B1D294DFDA7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90049A3-6BA2-A32A-57AD-33B06214B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8" y="731003"/>
            <a:ext cx="8642425" cy="4435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629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Funktionen des öffentlichen Sektors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049" y="4962857"/>
            <a:ext cx="8570932" cy="15060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Aktuell: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Herausbildung eines neuen Ziels → </a:t>
            </a:r>
            <a:r>
              <a:rPr lang="de-D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stabile Umweltbedingungen </a:t>
            </a:r>
          </a:p>
          <a:p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Welches letztlich alle drei anderen Funktionen hineinspielt, aber in letzter Zeit derart an Bedeutung gewinnt, dass man eine neue Funktion definieren kann</a:t>
            </a:r>
          </a:p>
          <a:p>
            <a:r>
              <a:rPr lang="de-DE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 ganz aktuell 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kommt wieder die ganz originäre Aufgabe des Staates zur </a:t>
            </a:r>
            <a:r>
              <a:rPr lang="de-DE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Gewährleistung der äußeren Sicherheit </a:t>
            </a:r>
            <a:r>
              <a:rPr lang="de-D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den Fokus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493990" y="552450"/>
            <a:ext cx="10868627" cy="4455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Nach Richard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Musgrave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(1959)</a:t>
            </a:r>
          </a:p>
          <a:p>
            <a:pPr algn="ctr"/>
            <a:endParaRPr lang="de-DE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Theory </a:t>
            </a:r>
            <a:r>
              <a:rPr lang="de-DE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Public Finance</a:t>
            </a:r>
          </a:p>
          <a:p>
            <a:pPr algn="ctr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hat der Staat drei Kernaufgaben: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Allokationsfunktion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	Allokation insbesondere öffentlicher Güter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Distributionsfunktion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	Korrektur der Verteilung (Distribution) des Einkommens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Stabilisierungsfunktion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	Stabilisierung der Konjunktur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F170F1D-76EF-4589-BA6F-2AA704CD2C0C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408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Allokationsfunktion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049" y="457471"/>
            <a:ext cx="12172951" cy="62865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Grundsätzlich:</a:t>
            </a:r>
          </a:p>
          <a:p>
            <a:pPr algn="ctr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(kosten)effizienter Einsatz der Produktionsfaktoren zur Bereitstellung von</a:t>
            </a:r>
          </a:p>
          <a:p>
            <a:pPr algn="ctr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Waren und Dienstleistungen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Sicherstellung eines Marktumfelds, dass den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vollkommenen Wettbewerb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zum Ziel hat.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1 GWB Gesetz gegen Wettbewerbsbeschränkungen (Deutschland)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101 AEUV (Europäischen Union)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Vier Grundfreiheiten in der EU</a:t>
            </a:r>
          </a:p>
          <a:p>
            <a:pPr marL="2171700" lvl="4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Warenverkehrsfreiheit (Art. 28-35 AEUV)</a:t>
            </a:r>
          </a:p>
          <a:p>
            <a:pPr marL="2171700" lvl="4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Personenfreizügigkeit (Art. 45/49 AEUV)</a:t>
            </a:r>
          </a:p>
          <a:p>
            <a:pPr marL="2171700" lvl="4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Dienstleistungsfreiheit (Art. 56 AEUV)</a:t>
            </a:r>
          </a:p>
          <a:p>
            <a:pPr marL="2171700" lvl="4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Kapitalverkehrsfreiheit (Art. 64 AEUV)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71550" lvl="1" indent="-514350">
              <a:buFont typeface="+mj-lt"/>
              <a:buAutoNum type="romanUcPeriod" startAt="2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Marktversagen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Sicherstellung der Bereitstellung der</a:t>
            </a:r>
          </a:p>
          <a:p>
            <a:pPr lvl="1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Güter und Dienstleistung in diesem Umfeld unter</a:t>
            </a:r>
          </a:p>
          <a:p>
            <a:pPr lvl="1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wohlfahrtsoptimierenden Gesichtspunkten. 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987B7BFD-E747-47C9-B251-141CDB37E1E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90848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Distributionsfunktion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9524" y="561974"/>
            <a:ext cx="12172951" cy="62865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Ressourcen und Einkommensverteilung aufgrund des Marktergebnisses wird im Allgemeinen als „ungerecht“ in der Gesellschaft empfunden.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Staat greift umverteilend ein: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Ziel ist die Herstellung 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gleichwertiger Lebensverhältnisse 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72 Satz </a:t>
            </a: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2 GG</a:t>
            </a:r>
          </a:p>
          <a:p>
            <a:pPr lvl="1"/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0" lvl="3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Länderfinanzausgleich Art. 106/107 GG</a:t>
            </a:r>
          </a:p>
          <a:p>
            <a:pPr marL="1714500" lvl="3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Einkommenssteuer</a:t>
            </a:r>
          </a:p>
          <a:p>
            <a:pPr marL="1714500" lvl="3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Transferzahlungen (z.B. Sozialleistungen,</a:t>
            </a:r>
          </a:p>
          <a:p>
            <a:pPr lvl="3"/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BaföG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Kindergeld)</a:t>
            </a:r>
          </a:p>
          <a:p>
            <a:pPr marL="1714500" lvl="3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Sozialversicherungen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16C339A-5827-4C2F-A35F-C3059BB341C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8266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Stabilisierungsfunktion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831668" y="888861"/>
            <a:ext cx="7048500" cy="544830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Magisches Viereck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1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StabG</a:t>
            </a: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Schuldenbremse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Art. 115 GG, Abs.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Maastricht-Kriterien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AEUV Art. 126 Satz 2, Protokoll Nr. 12 Art. 1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EU-Stabilitäts- und Wachstumspakt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EU-Six-Pack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Europäische Schuldenbremse</a:t>
            </a:r>
          </a:p>
          <a:p>
            <a:pPr marL="800100" lvl="1" indent="-342900">
              <a:buFont typeface="Symbol" panose="05050102010706020507" pitchFamily="18" charset="2"/>
              <a:buChar char="-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Europäischer Fiskalpakt</a:t>
            </a: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D6A032E1-035D-41E9-A44B-9DA5126A71A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080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Grundproblem der Ökonomie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452091"/>
            <a:ext cx="12172951" cy="86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Haushalte unterliegen im Allgemeinen dem Grundproblem der Ökonomie:                         Prinzipiell unbegrenzte Bedürfnisse sind mit begrenzten Ressourcen zu befriedigen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-1" y="850028"/>
            <a:ext cx="12172951" cy="16216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Die Summe aller konsumierten Güter aller Haushalte können die verfügbaren Mengen nicht überschreiten.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/>
              <p:nvPr/>
            </p:nvSpPr>
            <p:spPr>
              <a:xfrm>
                <a:off x="0" y="1660839"/>
                <a:ext cx="12172951" cy="478983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Betrachte eine Ökonomie mit 2 Konsumenten (A,B) und 2 Gütern </a:t>
                </a:r>
                <a14:m>
                  <m:oMath xmlns:m="http://schemas.openxmlformats.org/officeDocument/2006/math">
                    <m:r>
                      <a:rPr lang="de-DE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mit den Konsummengen </a:t>
                </a:r>
                <a14:m>
                  <m:oMath xmlns:m="http://schemas.openxmlformats.org/officeDocument/2006/math">
                    <m:r>
                      <a:rPr lang="de-DE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und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und den Anfangsausstattungen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und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acc>
                      <m:accPr>
                        <m:chr m:val="̅"/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acc>
                      <m:accPr>
                        <m:chr m:val="̅"/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acc>
                          <m:accPr>
                            <m:chr m:val="̅"/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Präferenzen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u</m:t>
                    </m:r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ctr"/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Monoton („mehr ist immer besser“)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Konvex („Mischungen sind besser als Extreme“)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Abnehmender Grenznutzen</a:t>
                </a:r>
              </a:p>
              <a:p>
                <a:pPr lvl="1"/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(„Zuwachs auf hohem Niveau bringt nicht mehr soviel“)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660839"/>
                <a:ext cx="12172951" cy="4789837"/>
              </a:xfrm>
              <a:prstGeom prst="rect">
                <a:avLst/>
              </a:prstGeom>
              <a:blipFill>
                <a:blip r:embed="rId2"/>
                <a:stretch>
                  <a:fillRect l="-651" b="-407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hteck 8">
            <a:extLst>
              <a:ext uri="{FF2B5EF4-FFF2-40B4-BE49-F238E27FC236}">
                <a16:creationId xmlns:a16="http://schemas.microsoft.com/office/drawing/2014/main" id="{DCEC1F7B-7EFF-415C-A94A-4F537AFF0A3F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32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Tauschökonomie – 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Edgeworthbox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44BB4629-00CA-40E8-A632-EB2965347D75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CBA82F59-53E9-E13D-D41E-0337C00376B3}"/>
              </a:ext>
            </a:extLst>
          </p:cNvPr>
          <p:cNvCxnSpPr/>
          <p:nvPr/>
        </p:nvCxnSpPr>
        <p:spPr>
          <a:xfrm flipV="1">
            <a:off x="1344954" y="64508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28521C1-3609-B6CD-EB60-09E49B755A9F}"/>
              </a:ext>
            </a:extLst>
          </p:cNvPr>
          <p:cNvCxnSpPr>
            <a:cxnSpLocks/>
          </p:cNvCxnSpPr>
          <p:nvPr/>
        </p:nvCxnSpPr>
        <p:spPr>
          <a:xfrm>
            <a:off x="1347260" y="472374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09E7679-FC47-5639-543E-AD88CF66A2BC}"/>
              </a:ext>
            </a:extLst>
          </p:cNvPr>
          <p:cNvCxnSpPr/>
          <p:nvPr/>
        </p:nvCxnSpPr>
        <p:spPr>
          <a:xfrm rot="10800000" flipV="1">
            <a:off x="8051881" y="112793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B5B18D6-E3F7-89BB-1F44-982908F70260}"/>
              </a:ext>
            </a:extLst>
          </p:cNvPr>
          <p:cNvCxnSpPr>
            <a:cxnSpLocks/>
          </p:cNvCxnSpPr>
          <p:nvPr/>
        </p:nvCxnSpPr>
        <p:spPr>
          <a:xfrm rot="10800000">
            <a:off x="926875" y="112793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1A1DAD3B-D6F0-5221-0AB0-59FC855C5FA4}"/>
              </a:ext>
            </a:extLst>
          </p:cNvPr>
          <p:cNvGrpSpPr/>
          <p:nvPr/>
        </p:nvGrpSpPr>
        <p:grpSpPr>
          <a:xfrm>
            <a:off x="349200" y="1127932"/>
            <a:ext cx="357505" cy="3600172"/>
            <a:chOff x="1159727" y="1436302"/>
            <a:chExt cx="408878" cy="4322956"/>
          </a:xfrm>
        </p:grpSpPr>
        <p:cxnSp>
          <p:nvCxnSpPr>
            <p:cNvPr id="11" name="Gerader Verbinder 10">
              <a:extLst>
                <a:ext uri="{FF2B5EF4-FFF2-40B4-BE49-F238E27FC236}">
                  <a16:creationId xmlns:a16="http://schemas.microsoft.com/office/drawing/2014/main" id="{265EDA55-3392-A860-AA6E-2B695B78DED1}"/>
                </a:ext>
              </a:extLst>
            </p:cNvPr>
            <p:cNvCxnSpPr/>
            <p:nvPr/>
          </p:nvCxnSpPr>
          <p:spPr>
            <a:xfrm>
              <a:off x="1371600" y="1436302"/>
              <a:ext cx="0" cy="431772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>
              <a:extLst>
                <a:ext uri="{FF2B5EF4-FFF2-40B4-BE49-F238E27FC236}">
                  <a16:creationId xmlns:a16="http://schemas.microsoft.com/office/drawing/2014/main" id="{73C506A9-A6EA-A911-A92C-74ED9411767B}"/>
                </a:ext>
              </a:extLst>
            </p:cNvPr>
            <p:cNvCxnSpPr/>
            <p:nvPr/>
          </p:nvCxnSpPr>
          <p:spPr>
            <a:xfrm>
              <a:off x="1159727" y="1436302"/>
              <a:ext cx="39029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>
              <a:extLst>
                <a:ext uri="{FF2B5EF4-FFF2-40B4-BE49-F238E27FC236}">
                  <a16:creationId xmlns:a16="http://schemas.microsoft.com/office/drawing/2014/main" id="{6FF5C1CF-763A-6C02-B5AC-39EBF2050943}"/>
                </a:ext>
              </a:extLst>
            </p:cNvPr>
            <p:cNvCxnSpPr/>
            <p:nvPr/>
          </p:nvCxnSpPr>
          <p:spPr>
            <a:xfrm>
              <a:off x="1178312" y="5759258"/>
              <a:ext cx="39029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6A6DBA48-83AE-2AB8-A277-E080DFB7D8FC}"/>
              </a:ext>
            </a:extLst>
          </p:cNvPr>
          <p:cNvGrpSpPr/>
          <p:nvPr/>
        </p:nvGrpSpPr>
        <p:grpSpPr>
          <a:xfrm>
            <a:off x="1332056" y="5278594"/>
            <a:ext cx="6707040" cy="340514"/>
            <a:chOff x="2460796" y="5819673"/>
            <a:chExt cx="7670843" cy="408877"/>
          </a:xfrm>
        </p:grpSpPr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DCB81DA0-7132-A2F1-6999-ED64D8B23B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66025" y="6031546"/>
              <a:ext cx="7665483" cy="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4C19A795-3249-E9FD-5A0B-767B8DE6753B}"/>
                </a:ext>
              </a:extLst>
            </p:cNvPr>
            <p:cNvCxnSpPr>
              <a:cxnSpLocks/>
            </p:cNvCxnSpPr>
            <p:nvPr/>
          </p:nvCxnSpPr>
          <p:spPr>
            <a:xfrm>
              <a:off x="10131639" y="5819673"/>
              <a:ext cx="0" cy="39029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1F84CE30-0B9D-E58A-4C4E-F8C95F664528}"/>
                </a:ext>
              </a:extLst>
            </p:cNvPr>
            <p:cNvCxnSpPr>
              <a:cxnSpLocks/>
            </p:cNvCxnSpPr>
            <p:nvPr/>
          </p:nvCxnSpPr>
          <p:spPr>
            <a:xfrm>
              <a:off x="2460796" y="5838258"/>
              <a:ext cx="0" cy="39029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feld 27">
            <a:extLst>
              <a:ext uri="{FF2B5EF4-FFF2-40B4-BE49-F238E27FC236}">
                <a16:creationId xmlns:a16="http://schemas.microsoft.com/office/drawing/2014/main" id="{C6242538-BB79-81CC-5C0A-4111D55AC300}"/>
              </a:ext>
            </a:extLst>
          </p:cNvPr>
          <p:cNvSpPr txBox="1"/>
          <p:nvPr/>
        </p:nvSpPr>
        <p:spPr>
          <a:xfrm>
            <a:off x="1218670" y="323387"/>
            <a:ext cx="25256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952A3F8C-F9F9-EB37-6202-1255DB1EA801}"/>
              </a:ext>
            </a:extLst>
          </p:cNvPr>
          <p:cNvSpPr txBox="1"/>
          <p:nvPr/>
        </p:nvSpPr>
        <p:spPr>
          <a:xfrm>
            <a:off x="8435621" y="4526708"/>
            <a:ext cx="248362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0AE33A36-C22B-1DF6-43DD-81A11C01640A}"/>
              </a:ext>
            </a:extLst>
          </p:cNvPr>
          <p:cNvSpPr txBox="1"/>
          <p:nvPr/>
        </p:nvSpPr>
        <p:spPr>
          <a:xfrm>
            <a:off x="703455" y="950858"/>
            <a:ext cx="248362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AB91ECBA-7D16-3BB9-0CF1-D7CA9DCD234B}"/>
              </a:ext>
            </a:extLst>
          </p:cNvPr>
          <p:cNvSpPr txBox="1"/>
          <p:nvPr/>
        </p:nvSpPr>
        <p:spPr>
          <a:xfrm>
            <a:off x="7925597" y="4944083"/>
            <a:ext cx="25256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78C61507-9660-5405-07E0-04DDA163562E}"/>
              </a:ext>
            </a:extLst>
          </p:cNvPr>
          <p:cNvSpPr txBox="1"/>
          <p:nvPr/>
        </p:nvSpPr>
        <p:spPr>
          <a:xfrm>
            <a:off x="8022732" y="826638"/>
            <a:ext cx="27078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F6FA3640-2775-F1C9-1C42-0388B74E2B85}"/>
              </a:ext>
            </a:extLst>
          </p:cNvPr>
          <p:cNvSpPr txBox="1"/>
          <p:nvPr/>
        </p:nvSpPr>
        <p:spPr>
          <a:xfrm>
            <a:off x="1096592" y="4680140"/>
            <a:ext cx="277797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hteck 49">
                <a:extLst>
                  <a:ext uri="{FF2B5EF4-FFF2-40B4-BE49-F238E27FC236}">
                    <a16:creationId xmlns:a16="http://schemas.microsoft.com/office/drawing/2014/main" id="{58E4E0D9-3416-4863-7C5A-8637AF817F91}"/>
                  </a:ext>
                </a:extLst>
              </p:cNvPr>
              <p:cNvSpPr/>
              <p:nvPr/>
            </p:nvSpPr>
            <p:spPr>
              <a:xfrm>
                <a:off x="4483954" y="5473756"/>
                <a:ext cx="3727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de-D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de-DE" dirty="0"/>
              </a:p>
            </p:txBody>
          </p:sp>
        </mc:Choice>
        <mc:Fallback xmlns="">
          <p:sp>
            <p:nvSpPr>
              <p:cNvPr id="50" name="Rechteck 49">
                <a:extLst>
                  <a:ext uri="{FF2B5EF4-FFF2-40B4-BE49-F238E27FC236}">
                    <a16:creationId xmlns:a16="http://schemas.microsoft.com/office/drawing/2014/main" id="{58E4E0D9-3416-4863-7C5A-8637AF817F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954" y="5473756"/>
                <a:ext cx="372794" cy="369332"/>
              </a:xfrm>
              <a:prstGeom prst="rect">
                <a:avLst/>
              </a:prstGeom>
              <a:blipFill>
                <a:blip r:embed="rId2"/>
                <a:stretch>
                  <a:fillRect r="-1311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hteck 50">
                <a:extLst>
                  <a:ext uri="{FF2B5EF4-FFF2-40B4-BE49-F238E27FC236}">
                    <a16:creationId xmlns:a16="http://schemas.microsoft.com/office/drawing/2014/main" id="{58E314B9-FD15-30A6-C12B-5600E258CDE0}"/>
                  </a:ext>
                </a:extLst>
              </p:cNvPr>
              <p:cNvSpPr/>
              <p:nvPr/>
            </p:nvSpPr>
            <p:spPr>
              <a:xfrm>
                <a:off x="78567" y="2684415"/>
                <a:ext cx="3713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51" name="Rechteck 50">
                <a:extLst>
                  <a:ext uri="{FF2B5EF4-FFF2-40B4-BE49-F238E27FC236}">
                    <a16:creationId xmlns:a16="http://schemas.microsoft.com/office/drawing/2014/main" id="{58E314B9-FD15-30A6-C12B-5600E258CD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67" y="2684415"/>
                <a:ext cx="371384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95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6" grpId="0"/>
      <p:bldP spid="37" grpId="0"/>
      <p:bldP spid="42" grpId="0"/>
      <p:bldP spid="45" grpId="0"/>
      <p:bldP spid="48" grpId="0"/>
      <p:bldP spid="50" grpId="0"/>
      <p:bldP spid="5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Tauschökonomie – </a:t>
            </a:r>
            <a:r>
              <a:rPr lang="de-D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Edgeworthbox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7258E8A6-EE12-4BE4-B82A-379D3DEF4B46}"/>
              </a:ext>
            </a:extLst>
          </p:cNvPr>
          <p:cNvCxnSpPr/>
          <p:nvPr/>
        </p:nvCxnSpPr>
        <p:spPr>
          <a:xfrm flipV="1">
            <a:off x="1344954" y="64508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F647DF2B-B397-42C7-B88C-B296D2787CD9}"/>
              </a:ext>
            </a:extLst>
          </p:cNvPr>
          <p:cNvCxnSpPr>
            <a:cxnSpLocks/>
          </p:cNvCxnSpPr>
          <p:nvPr/>
        </p:nvCxnSpPr>
        <p:spPr>
          <a:xfrm>
            <a:off x="1347260" y="472374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0EED1774-D07A-4CBB-B7B5-019CE43E41B8}"/>
              </a:ext>
            </a:extLst>
          </p:cNvPr>
          <p:cNvCxnSpPr/>
          <p:nvPr/>
        </p:nvCxnSpPr>
        <p:spPr>
          <a:xfrm rot="10800000" flipV="1">
            <a:off x="8051881" y="112793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90BF705B-1EF7-4FF9-997C-8C8ADC181B6B}"/>
              </a:ext>
            </a:extLst>
          </p:cNvPr>
          <p:cNvCxnSpPr>
            <a:cxnSpLocks/>
          </p:cNvCxnSpPr>
          <p:nvPr/>
        </p:nvCxnSpPr>
        <p:spPr>
          <a:xfrm rot="10800000">
            <a:off x="926875" y="112793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5F9B9511-4EB7-48EB-BEFD-1F31C4604D00}"/>
              </a:ext>
            </a:extLst>
          </p:cNvPr>
          <p:cNvGrpSpPr/>
          <p:nvPr/>
        </p:nvGrpSpPr>
        <p:grpSpPr>
          <a:xfrm>
            <a:off x="349200" y="1127932"/>
            <a:ext cx="357505" cy="3600172"/>
            <a:chOff x="1159727" y="1436302"/>
            <a:chExt cx="408878" cy="4322956"/>
          </a:xfrm>
        </p:grpSpPr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5F6A1F40-0787-479F-B5CB-C5C5E4B91A51}"/>
                </a:ext>
              </a:extLst>
            </p:cNvPr>
            <p:cNvCxnSpPr/>
            <p:nvPr/>
          </p:nvCxnSpPr>
          <p:spPr>
            <a:xfrm>
              <a:off x="1371600" y="1436302"/>
              <a:ext cx="0" cy="431772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>
              <a:extLst>
                <a:ext uri="{FF2B5EF4-FFF2-40B4-BE49-F238E27FC236}">
                  <a16:creationId xmlns:a16="http://schemas.microsoft.com/office/drawing/2014/main" id="{682B15FA-8923-45A8-BACD-D39BBAAF29E1}"/>
                </a:ext>
              </a:extLst>
            </p:cNvPr>
            <p:cNvCxnSpPr/>
            <p:nvPr/>
          </p:nvCxnSpPr>
          <p:spPr>
            <a:xfrm>
              <a:off x="1159727" y="1436302"/>
              <a:ext cx="39029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8A8CF520-5638-41BD-BBD7-A9FEAF179B4C}"/>
                </a:ext>
              </a:extLst>
            </p:cNvPr>
            <p:cNvCxnSpPr/>
            <p:nvPr/>
          </p:nvCxnSpPr>
          <p:spPr>
            <a:xfrm>
              <a:off x="1178312" y="5759258"/>
              <a:ext cx="390293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135FB202-A16A-4E2B-A248-1B13DB16C994}"/>
              </a:ext>
            </a:extLst>
          </p:cNvPr>
          <p:cNvGrpSpPr/>
          <p:nvPr/>
        </p:nvGrpSpPr>
        <p:grpSpPr>
          <a:xfrm>
            <a:off x="1332056" y="5278594"/>
            <a:ext cx="6707040" cy="340514"/>
            <a:chOff x="2460796" y="5819673"/>
            <a:chExt cx="7670843" cy="408877"/>
          </a:xfrm>
        </p:grpSpPr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797F414E-9728-4781-AC57-7AA3084079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466025" y="6031546"/>
              <a:ext cx="7665483" cy="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CBC0AFD5-8E05-47AF-9BF5-86AF8CE43F95}"/>
                </a:ext>
              </a:extLst>
            </p:cNvPr>
            <p:cNvCxnSpPr>
              <a:cxnSpLocks/>
            </p:cNvCxnSpPr>
            <p:nvPr/>
          </p:nvCxnSpPr>
          <p:spPr>
            <a:xfrm>
              <a:off x="10131639" y="5819673"/>
              <a:ext cx="0" cy="39029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648D8ED9-A33F-4179-BB8B-F2F805C65080}"/>
                </a:ext>
              </a:extLst>
            </p:cNvPr>
            <p:cNvCxnSpPr>
              <a:cxnSpLocks/>
            </p:cNvCxnSpPr>
            <p:nvPr/>
          </p:nvCxnSpPr>
          <p:spPr>
            <a:xfrm>
              <a:off x="2460796" y="5838258"/>
              <a:ext cx="0" cy="39029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feld 29">
            <a:extLst>
              <a:ext uri="{FF2B5EF4-FFF2-40B4-BE49-F238E27FC236}">
                <a16:creationId xmlns:a16="http://schemas.microsoft.com/office/drawing/2014/main" id="{BD931DF5-E7AF-4003-ADA5-40A4988D6133}"/>
              </a:ext>
            </a:extLst>
          </p:cNvPr>
          <p:cNvSpPr txBox="1"/>
          <p:nvPr/>
        </p:nvSpPr>
        <p:spPr>
          <a:xfrm>
            <a:off x="1218670" y="323387"/>
            <a:ext cx="25256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C8B57EC5-B09D-4470-8A66-5BE28C2EEF47}"/>
              </a:ext>
            </a:extLst>
          </p:cNvPr>
          <p:cNvSpPr txBox="1"/>
          <p:nvPr/>
        </p:nvSpPr>
        <p:spPr>
          <a:xfrm>
            <a:off x="8435621" y="4526708"/>
            <a:ext cx="248362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94E80C94-1353-48BA-B5B1-E7F23920DA1F}"/>
              </a:ext>
            </a:extLst>
          </p:cNvPr>
          <p:cNvSpPr txBox="1"/>
          <p:nvPr/>
        </p:nvSpPr>
        <p:spPr>
          <a:xfrm>
            <a:off x="703455" y="950858"/>
            <a:ext cx="248362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D8C10518-537D-4731-9D75-44121256EF3C}"/>
              </a:ext>
            </a:extLst>
          </p:cNvPr>
          <p:cNvSpPr txBox="1"/>
          <p:nvPr/>
        </p:nvSpPr>
        <p:spPr>
          <a:xfrm>
            <a:off x="7925597" y="4944083"/>
            <a:ext cx="25256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AB8185BD-464A-4542-8C24-8EC545D45F54}"/>
              </a:ext>
            </a:extLst>
          </p:cNvPr>
          <p:cNvSpPr txBox="1"/>
          <p:nvPr/>
        </p:nvSpPr>
        <p:spPr>
          <a:xfrm>
            <a:off x="8022732" y="826638"/>
            <a:ext cx="270788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E50C8829-9A3C-4650-9954-7D617F4DBD2E}"/>
              </a:ext>
            </a:extLst>
          </p:cNvPr>
          <p:cNvSpPr txBox="1"/>
          <p:nvPr/>
        </p:nvSpPr>
        <p:spPr>
          <a:xfrm>
            <a:off x="1096592" y="4680140"/>
            <a:ext cx="277797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38" name="Freihandform: Form 37">
            <a:extLst>
              <a:ext uri="{FF2B5EF4-FFF2-40B4-BE49-F238E27FC236}">
                <a16:creationId xmlns:a16="http://schemas.microsoft.com/office/drawing/2014/main" id="{36E260EA-A193-47E0-86EF-73E319236959}"/>
              </a:ext>
            </a:extLst>
          </p:cNvPr>
          <p:cNvSpPr/>
          <p:nvPr/>
        </p:nvSpPr>
        <p:spPr>
          <a:xfrm>
            <a:off x="2752452" y="1663601"/>
            <a:ext cx="3159355" cy="2898672"/>
          </a:xfrm>
          <a:custGeom>
            <a:avLst/>
            <a:gdLst>
              <a:gd name="connsiteX0" fmla="*/ 0 w 3613355"/>
              <a:gd name="connsiteY0" fmla="*/ 0 h 3480620"/>
              <a:gd name="connsiteX1" fmla="*/ 2227007 w 3613355"/>
              <a:gd name="connsiteY1" fmla="*/ 943897 h 3480620"/>
              <a:gd name="connsiteX2" fmla="*/ 3613355 w 3613355"/>
              <a:gd name="connsiteY2" fmla="*/ 3480620 h 3480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13355" h="3480620">
                <a:moveTo>
                  <a:pt x="0" y="0"/>
                </a:moveTo>
                <a:cubicBezTo>
                  <a:pt x="812390" y="181897"/>
                  <a:pt x="1624781" y="363794"/>
                  <a:pt x="2227007" y="943897"/>
                </a:cubicBezTo>
                <a:cubicBezTo>
                  <a:pt x="2829233" y="1524000"/>
                  <a:pt x="3221294" y="2502310"/>
                  <a:pt x="3613355" y="348062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Freihandform: Form 38">
            <a:extLst>
              <a:ext uri="{FF2B5EF4-FFF2-40B4-BE49-F238E27FC236}">
                <a16:creationId xmlns:a16="http://schemas.microsoft.com/office/drawing/2014/main" id="{E399173E-0972-411E-8832-4B370A4E8322}"/>
              </a:ext>
            </a:extLst>
          </p:cNvPr>
          <p:cNvSpPr/>
          <p:nvPr/>
        </p:nvSpPr>
        <p:spPr>
          <a:xfrm>
            <a:off x="2868511" y="1405669"/>
            <a:ext cx="3288308" cy="2910954"/>
          </a:xfrm>
          <a:custGeom>
            <a:avLst/>
            <a:gdLst>
              <a:gd name="connsiteX0" fmla="*/ 0 w 3760838"/>
              <a:gd name="connsiteY0" fmla="*/ 0 h 3495368"/>
              <a:gd name="connsiteX1" fmla="*/ 1224116 w 3760838"/>
              <a:gd name="connsiteY1" fmla="*/ 2625213 h 3495368"/>
              <a:gd name="connsiteX2" fmla="*/ 3760838 w 3760838"/>
              <a:gd name="connsiteY2" fmla="*/ 3495368 h 3495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60838" h="3495368">
                <a:moveTo>
                  <a:pt x="0" y="0"/>
                </a:moveTo>
                <a:cubicBezTo>
                  <a:pt x="298655" y="1021326"/>
                  <a:pt x="597310" y="2042652"/>
                  <a:pt x="1224116" y="2625213"/>
                </a:cubicBezTo>
                <a:cubicBezTo>
                  <a:pt x="1850922" y="3207774"/>
                  <a:pt x="2805880" y="3351571"/>
                  <a:pt x="3760838" y="3495368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EA7989C9-40ED-494F-8164-7F2112C94119}"/>
              </a:ext>
            </a:extLst>
          </p:cNvPr>
          <p:cNvSpPr txBox="1"/>
          <p:nvPr/>
        </p:nvSpPr>
        <p:spPr>
          <a:xfrm>
            <a:off x="3603111" y="1587149"/>
            <a:ext cx="284804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B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F2641B34-E397-474C-9154-F3ED7E8EFD9A}"/>
              </a:ext>
            </a:extLst>
          </p:cNvPr>
          <p:cNvSpPr txBox="1"/>
          <p:nvPr/>
        </p:nvSpPr>
        <p:spPr>
          <a:xfrm>
            <a:off x="5134361" y="4075584"/>
            <a:ext cx="290410" cy="307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A</a:t>
            </a:r>
          </a:p>
        </p:txBody>
      </p: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1CF78867-7464-4CF8-9A39-75CCEE050626}"/>
              </a:ext>
            </a:extLst>
          </p:cNvPr>
          <p:cNvCxnSpPr/>
          <p:nvPr/>
        </p:nvCxnSpPr>
        <p:spPr>
          <a:xfrm flipV="1">
            <a:off x="4753740" y="2994912"/>
            <a:ext cx="761242" cy="8383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63CE75A9-EEC1-459D-ABB6-1EAC1D3FC4D6}"/>
              </a:ext>
            </a:extLst>
          </p:cNvPr>
          <p:cNvCxnSpPr>
            <a:cxnSpLocks/>
          </p:cNvCxnSpPr>
          <p:nvPr/>
        </p:nvCxnSpPr>
        <p:spPr>
          <a:xfrm flipH="1">
            <a:off x="3268596" y="2437011"/>
            <a:ext cx="1166156" cy="8350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feld 45">
            <a:extLst>
              <a:ext uri="{FF2B5EF4-FFF2-40B4-BE49-F238E27FC236}">
                <a16:creationId xmlns:a16="http://schemas.microsoft.com/office/drawing/2014/main" id="{4315E8B1-220C-4713-ADB5-FFC2C1295530}"/>
              </a:ext>
            </a:extLst>
          </p:cNvPr>
          <p:cNvSpPr txBox="1"/>
          <p:nvPr/>
        </p:nvSpPr>
        <p:spPr>
          <a:xfrm>
            <a:off x="1941951" y="3347605"/>
            <a:ext cx="1627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Bessermenge B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0D26A887-6386-4903-8D4B-5BCED37E341C}"/>
              </a:ext>
            </a:extLst>
          </p:cNvPr>
          <p:cNvSpPr txBox="1"/>
          <p:nvPr/>
        </p:nvSpPr>
        <p:spPr>
          <a:xfrm>
            <a:off x="5202601" y="2637558"/>
            <a:ext cx="1630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Bessermenge A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ED55FDF9-F124-4820-B22C-A0AE0F99FAA0}"/>
              </a:ext>
            </a:extLst>
          </p:cNvPr>
          <p:cNvSpPr txBox="1"/>
          <p:nvPr/>
        </p:nvSpPr>
        <p:spPr>
          <a:xfrm>
            <a:off x="235978" y="5992696"/>
            <a:ext cx="8199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Innerhalb der Linse können sich beide Konsumenten A und B durch Tausch gegenüber ihren Indifferenzkurven I</a:t>
            </a:r>
            <a:r>
              <a:rPr lang="de-D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 I</a:t>
            </a:r>
            <a:r>
              <a:rPr lang="de-DE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besser stellen.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30E4B5CA-BBC9-4EF8-AD41-195194E4B9CE}"/>
                  </a:ext>
                </a:extLst>
              </p:cNvPr>
              <p:cNvSpPr/>
              <p:nvPr/>
            </p:nvSpPr>
            <p:spPr>
              <a:xfrm>
                <a:off x="4483954" y="5473756"/>
                <a:ext cx="3727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de-DE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de-DE" dirty="0"/>
              </a:p>
            </p:txBody>
          </p:sp>
        </mc:Choice>
        <mc:Fallback xmlns="">
          <p:sp>
            <p:nvSpPr>
              <p:cNvPr id="2" name="Rechteck 1">
                <a:extLst>
                  <a:ext uri="{FF2B5EF4-FFF2-40B4-BE49-F238E27FC236}">
                    <a16:creationId xmlns:a16="http://schemas.microsoft.com/office/drawing/2014/main" id="{30E4B5CA-BBC9-4EF8-AD41-195194E4B9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3954" y="5473756"/>
                <a:ext cx="372794" cy="369332"/>
              </a:xfrm>
              <a:prstGeom prst="rect">
                <a:avLst/>
              </a:prstGeom>
              <a:blipFill>
                <a:blip r:embed="rId2"/>
                <a:stretch>
                  <a:fillRect r="-1311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E8DB2EC5-C3A3-4690-A0A1-F66BB6F4248D}"/>
                  </a:ext>
                </a:extLst>
              </p:cNvPr>
              <p:cNvSpPr/>
              <p:nvPr/>
            </p:nvSpPr>
            <p:spPr>
              <a:xfrm>
                <a:off x="78567" y="2684415"/>
                <a:ext cx="3713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E8DB2EC5-C3A3-4690-A0A1-F66BB6F424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67" y="2684415"/>
                <a:ext cx="371384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hteck 52">
            <a:extLst>
              <a:ext uri="{FF2B5EF4-FFF2-40B4-BE49-F238E27FC236}">
                <a16:creationId xmlns:a16="http://schemas.microsoft.com/office/drawing/2014/main" id="{44BB4629-00CA-40E8-A632-EB2965347D75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143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8" grpId="0" animBg="1"/>
      <p:bldP spid="39" grpId="0" animBg="1"/>
      <p:bldP spid="40" grpId="0"/>
      <p:bldP spid="41" grpId="0"/>
      <p:bldP spid="46" grpId="0"/>
      <p:bldP spid="47" grpId="0"/>
      <p:bldP spid="49" grpId="0"/>
      <p:bldP spid="2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/>
              <p:nvPr/>
            </p:nvSpPr>
            <p:spPr>
              <a:xfrm>
                <a:off x="19049" y="603151"/>
                <a:ext cx="12172951" cy="462832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Um verschiedene Aufteilungen/Allokationen der Güter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zwischen den Konsumenten (A,B) zu vergleichen verwendet man das Kriterium der Pareto-Effizienz.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Eine Allokation wird als </a:t>
                </a:r>
                <a:r>
                  <a:rPr lang="de-DE" sz="24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pareto</a:t>
                </a:r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-effizient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bezeichnet, wenn es nicht möglich ist, durch Umverteilung der Güter einen Konsumenten besser zu stellen, ohne einen anderen Konsumenten dadurch schlechter zu stellen.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Eine </a:t>
                </a:r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Pareto-Verbesserung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liegt vor, wenn beim Übergang von einer Allokation zu einer anderen Allokation mindestens ein Konsument besser gestellt wird, ohne dass ein anderer Konsument dadurch schlechter gestellt wird. </a:t>
                </a: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9" y="603151"/>
                <a:ext cx="12172951" cy="4628325"/>
              </a:xfrm>
              <a:prstGeom prst="rect">
                <a:avLst/>
              </a:prstGeom>
              <a:blipFill>
                <a:blip r:embed="rId2"/>
                <a:stretch>
                  <a:fillRect l="-751" t="-105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hteck 5">
            <a:extLst>
              <a:ext uri="{FF2B5EF4-FFF2-40B4-BE49-F238E27FC236}">
                <a16:creationId xmlns:a16="http://schemas.microsoft.com/office/drawing/2014/main" id="{BD94FB60-3DF2-479C-A1C1-E425E59ADA6F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4520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176EB93-1C12-4646-B706-692BCB295C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" y="491128"/>
            <a:ext cx="8554680" cy="613147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6D2B6A0-024B-4F77-A20D-1B2EA4FD48D1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Pareto-Effizienz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D9295D4-9BEF-469A-BFB0-35B82F2C4093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958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Pareto-Effizienz und Grenzrate der Substitution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/>
              <p:nvPr/>
            </p:nvSpPr>
            <p:spPr>
              <a:xfrm>
                <a:off x="1" y="524110"/>
                <a:ext cx="12192000" cy="548835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Die Steigung der Indifferenzkurve entspricht der Grenzrate der Substitution (GRS)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de-DE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GRS(</a:t>
                </a:r>
                <a14:m>
                  <m:oMath xmlns:m="http://schemas.openxmlformats.org/officeDocument/2006/math">
                    <m:r>
                      <a:rPr lang="de-DE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de-DE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sz="2400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de-DE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de-DE" sz="2400" i="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d</m:t>
                        </m:r>
                        <m:r>
                          <m:rPr>
                            <m:sty m:val="p"/>
                          </m:rPr>
                          <a:rPr lang="de-DE" sz="2400" b="0" i="0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y</m:t>
                        </m:r>
                      </m:num>
                      <m:den>
                        <m:r>
                          <m:rPr>
                            <m:nor/>
                          </m:rPr>
                          <a:rPr lang="de-DE" sz="2400" i="0" dirty="0">
                            <a:solidFill>
                              <a:srgbClr val="00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d</m:t>
                        </m:r>
                        <m:r>
                          <a:rPr lang="de-DE" sz="2400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  <m:r>
                      <a:rPr lang="de-DE" sz="2400" i="1" baseline="-250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de-DE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de-DE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e-DE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l-GR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num>
                          <m:den>
                            <m: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num>
                      <m:den>
                        <m:f>
                          <m:fPr>
                            <m:ctrlP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num>
                          <m:den>
                            <m:r>
                              <a:rPr lang="el-GR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den>
                        </m:f>
                      </m:den>
                    </m:f>
                    <m:r>
                      <a:rPr lang="de-DE" sz="2400" b="0" i="0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2400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de-DE" sz="2400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Grenznutzen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des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Gutes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Grenznutzen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des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Gutes</m:t>
                        </m:r>
                        <m:r>
                          <a:rPr lang="de-DE" sz="2400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2</m:t>
                        </m:r>
                      </m:den>
                    </m:f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Auf wieviel des Gutes y muss ein Konsument verzichten, wenn er eine zusätzliche Einheit des Gutes x konsumieren möchte, ohne einen Nutzenverlust zu erleiden (Zahlungsbereitschaft)</a:t>
                </a:r>
              </a:p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→	in einer </a:t>
                </a:r>
                <a:r>
                  <a:rPr lang="de-DE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pareto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-effizienten Allokation muss die Grenzrate der Substitution des einen 	Konsumenten der Grenzrate der Substitution des anderen Konsumenten entsprechen</a:t>
                </a:r>
              </a:p>
              <a:p>
                <a:endParaRPr lang="de-DE" sz="2400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𝐺𝑅𝑆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  <m:sSub>
                        <m:sSubPr>
                          <m:ctrlP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𝐺𝑅𝑆</m:t>
                          </m:r>
                        </m:e>
                        <m:sub>
                          <m:r>
                            <a:rPr lang="de-DE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Formal folgt das Ergebnis aus dem Optimierungsproblem:</a:t>
                </a:r>
              </a:p>
              <a:p>
                <a:endParaRPr lang="de-DE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de-DE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de-DE" sz="24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de-DE" sz="240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max</m:t>
                            </m:r>
                          </m:e>
                          <m:lim>
                            <m:sSub>
                              <m:sSubPr>
                                <m:ctrlP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𝐴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𝐴</m:t>
                                </m:r>
                              </m:sub>
                            </m:s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de-DE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𝐵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,</m:t>
                                </m:r>
                                <m:r>
                                  <a:rPr lang="de-DE" sz="24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de-DE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𝐵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de-DE" sz="24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sub>
                        </m:sSub>
                        <m:sSub>
                          <m:sSub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de-DE" sz="2400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	NB: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d>
                      <m:d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b>
                        </m:sSub>
                        <m:sSub>
                          <m:sSub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b>
                        </m:sSub>
                      </m:e>
                    </m:d>
                    <m:r>
                      <m:rPr>
                        <m:nor/>
                      </m:rPr>
                      <a:rPr lang="de-DE" sz="2400" b="0" i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</m:acc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524110"/>
                <a:ext cx="12192000" cy="5488357"/>
              </a:xfrm>
              <a:prstGeom prst="rect">
                <a:avLst/>
              </a:prstGeom>
              <a:blipFill>
                <a:blip r:embed="rId2"/>
                <a:stretch>
                  <a:fillRect l="-750" t="-889" b="-788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hteck 6">
            <a:extLst>
              <a:ext uri="{FF2B5EF4-FFF2-40B4-BE49-F238E27FC236}">
                <a16:creationId xmlns:a16="http://schemas.microsoft.com/office/drawing/2014/main" id="{9A49BA6A-1D39-4265-9580-2D5D0F16C39C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64019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738C627B-1ACD-4B34-B041-A9F9F5D646EC}"/>
              </a:ext>
            </a:extLst>
          </p:cNvPr>
          <p:cNvCxnSpPr>
            <a:cxnSpLocks/>
          </p:cNvCxnSpPr>
          <p:nvPr/>
        </p:nvCxnSpPr>
        <p:spPr>
          <a:xfrm flipV="1">
            <a:off x="812944" y="101307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65067A0-FB04-43C1-8CD5-332119E7A1A0}"/>
              </a:ext>
            </a:extLst>
          </p:cNvPr>
          <p:cNvCxnSpPr>
            <a:cxnSpLocks/>
          </p:cNvCxnSpPr>
          <p:nvPr/>
        </p:nvCxnSpPr>
        <p:spPr>
          <a:xfrm>
            <a:off x="812944" y="509173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857EF36-B368-4365-A869-ADCF561A65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7519871" y="149592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2D8E380-B234-4C53-96A8-6419A11B90CE}"/>
              </a:ext>
            </a:extLst>
          </p:cNvPr>
          <p:cNvCxnSpPr>
            <a:cxnSpLocks/>
          </p:cNvCxnSpPr>
          <p:nvPr/>
        </p:nvCxnSpPr>
        <p:spPr>
          <a:xfrm rot="10800000">
            <a:off x="394865" y="149592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6EDC127-736B-4CA8-8914-D86A8AD45DB0}"/>
              </a:ext>
            </a:extLst>
          </p:cNvPr>
          <p:cNvSpPr txBox="1"/>
          <p:nvPr/>
        </p:nvSpPr>
        <p:spPr>
          <a:xfrm>
            <a:off x="686660" y="691377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B64F0F5-D098-488C-8071-B8807747135A}"/>
              </a:ext>
            </a:extLst>
          </p:cNvPr>
          <p:cNvSpPr txBox="1"/>
          <p:nvPr/>
        </p:nvSpPr>
        <p:spPr>
          <a:xfrm>
            <a:off x="7901305" y="489469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2FAD9D3-2DE3-4C17-8627-2B15457B3380}"/>
              </a:ext>
            </a:extLst>
          </p:cNvPr>
          <p:cNvSpPr txBox="1"/>
          <p:nvPr/>
        </p:nvSpPr>
        <p:spPr>
          <a:xfrm>
            <a:off x="171445" y="131884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142AD0B-F3E6-4B1F-AAA6-6BC309357221}"/>
              </a:ext>
            </a:extLst>
          </p:cNvPr>
          <p:cNvSpPr txBox="1"/>
          <p:nvPr/>
        </p:nvSpPr>
        <p:spPr>
          <a:xfrm>
            <a:off x="7393587" y="5312073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DC4E2BF-D17F-45B5-B9F8-951D35D859FD}"/>
              </a:ext>
            </a:extLst>
          </p:cNvPr>
          <p:cNvSpPr txBox="1"/>
          <p:nvPr/>
        </p:nvSpPr>
        <p:spPr>
          <a:xfrm>
            <a:off x="7490722" y="1194628"/>
            <a:ext cx="27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65C73E9-DE18-4599-8B7B-CC2A5E8FD803}"/>
              </a:ext>
            </a:extLst>
          </p:cNvPr>
          <p:cNvSpPr txBox="1"/>
          <p:nvPr/>
        </p:nvSpPr>
        <p:spPr>
          <a:xfrm>
            <a:off x="564582" y="5048130"/>
            <a:ext cx="27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0A2DF32F-F7E6-4FDD-BDD6-2955035DD295}"/>
              </a:ext>
            </a:extLst>
          </p:cNvPr>
          <p:cNvSpPr txBox="1"/>
          <p:nvPr/>
        </p:nvSpPr>
        <p:spPr>
          <a:xfrm>
            <a:off x="19049" y="9528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Pareto-Effizienz und Kontraktkurve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B28FBF18-4F88-4F0A-92D4-F0B001A60265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72893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738C627B-1ACD-4B34-B041-A9F9F5D646EC}"/>
              </a:ext>
            </a:extLst>
          </p:cNvPr>
          <p:cNvCxnSpPr>
            <a:cxnSpLocks/>
          </p:cNvCxnSpPr>
          <p:nvPr/>
        </p:nvCxnSpPr>
        <p:spPr>
          <a:xfrm flipV="1">
            <a:off x="812944" y="101307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65067A0-FB04-43C1-8CD5-332119E7A1A0}"/>
              </a:ext>
            </a:extLst>
          </p:cNvPr>
          <p:cNvCxnSpPr>
            <a:cxnSpLocks/>
          </p:cNvCxnSpPr>
          <p:nvPr/>
        </p:nvCxnSpPr>
        <p:spPr>
          <a:xfrm>
            <a:off x="812944" y="509173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857EF36-B368-4365-A869-ADCF561A65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7519871" y="149592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2D8E380-B234-4C53-96A8-6419A11B90CE}"/>
              </a:ext>
            </a:extLst>
          </p:cNvPr>
          <p:cNvCxnSpPr>
            <a:cxnSpLocks/>
          </p:cNvCxnSpPr>
          <p:nvPr/>
        </p:nvCxnSpPr>
        <p:spPr>
          <a:xfrm rot="10800000">
            <a:off x="394865" y="149592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6EDC127-736B-4CA8-8914-D86A8AD45DB0}"/>
              </a:ext>
            </a:extLst>
          </p:cNvPr>
          <p:cNvSpPr txBox="1"/>
          <p:nvPr/>
        </p:nvSpPr>
        <p:spPr>
          <a:xfrm>
            <a:off x="686660" y="691377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B64F0F5-D098-488C-8071-B8807747135A}"/>
              </a:ext>
            </a:extLst>
          </p:cNvPr>
          <p:cNvSpPr txBox="1"/>
          <p:nvPr/>
        </p:nvSpPr>
        <p:spPr>
          <a:xfrm>
            <a:off x="7901305" y="489469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2FAD9D3-2DE3-4C17-8627-2B15457B3380}"/>
              </a:ext>
            </a:extLst>
          </p:cNvPr>
          <p:cNvSpPr txBox="1"/>
          <p:nvPr/>
        </p:nvSpPr>
        <p:spPr>
          <a:xfrm>
            <a:off x="171445" y="131884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142AD0B-F3E6-4B1F-AAA6-6BC309357221}"/>
              </a:ext>
            </a:extLst>
          </p:cNvPr>
          <p:cNvSpPr txBox="1"/>
          <p:nvPr/>
        </p:nvSpPr>
        <p:spPr>
          <a:xfrm>
            <a:off x="7393587" y="5312073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DC4E2BF-D17F-45B5-B9F8-951D35D859FD}"/>
              </a:ext>
            </a:extLst>
          </p:cNvPr>
          <p:cNvSpPr txBox="1"/>
          <p:nvPr/>
        </p:nvSpPr>
        <p:spPr>
          <a:xfrm>
            <a:off x="7490722" y="1194628"/>
            <a:ext cx="27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65C73E9-DE18-4599-8B7B-CC2A5E8FD803}"/>
              </a:ext>
            </a:extLst>
          </p:cNvPr>
          <p:cNvSpPr txBox="1"/>
          <p:nvPr/>
        </p:nvSpPr>
        <p:spPr>
          <a:xfrm>
            <a:off x="564582" y="5048130"/>
            <a:ext cx="27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72B8D4CA-6587-48ED-BD60-8D5DF0B350C9}"/>
              </a:ext>
            </a:extLst>
          </p:cNvPr>
          <p:cNvSpPr/>
          <p:nvPr/>
        </p:nvSpPr>
        <p:spPr>
          <a:xfrm>
            <a:off x="809649" y="1494263"/>
            <a:ext cx="6713034" cy="3579542"/>
          </a:xfrm>
          <a:custGeom>
            <a:avLst/>
            <a:gdLst>
              <a:gd name="connsiteX0" fmla="*/ 0 w 6713034"/>
              <a:gd name="connsiteY0" fmla="*/ 3579542 h 3579542"/>
              <a:gd name="connsiteX1" fmla="*/ 2486722 w 6713034"/>
              <a:gd name="connsiteY1" fmla="*/ 2877015 h 3579542"/>
              <a:gd name="connsiteX2" fmla="*/ 4304370 w 6713034"/>
              <a:gd name="connsiteY2" fmla="*/ 758283 h 3579542"/>
              <a:gd name="connsiteX3" fmla="*/ 6713034 w 6713034"/>
              <a:gd name="connsiteY3" fmla="*/ 0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3034" h="3579542">
                <a:moveTo>
                  <a:pt x="0" y="3579542"/>
                </a:moveTo>
                <a:cubicBezTo>
                  <a:pt x="884663" y="3463383"/>
                  <a:pt x="1769327" y="3347225"/>
                  <a:pt x="2486722" y="2877015"/>
                </a:cubicBezTo>
                <a:cubicBezTo>
                  <a:pt x="3204117" y="2406805"/>
                  <a:pt x="3599985" y="1237785"/>
                  <a:pt x="4304370" y="758283"/>
                </a:cubicBezTo>
                <a:cubicBezTo>
                  <a:pt x="5008755" y="278780"/>
                  <a:pt x="5860894" y="139390"/>
                  <a:pt x="6713034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reihandform: Form 2">
            <a:extLst>
              <a:ext uri="{FF2B5EF4-FFF2-40B4-BE49-F238E27FC236}">
                <a16:creationId xmlns:a16="http://schemas.microsoft.com/office/drawing/2014/main" id="{BA775A0B-217E-4A3A-AA70-2670C2E96F6D}"/>
              </a:ext>
            </a:extLst>
          </p:cNvPr>
          <p:cNvSpPr/>
          <p:nvPr/>
        </p:nvSpPr>
        <p:spPr>
          <a:xfrm>
            <a:off x="2326215" y="4047893"/>
            <a:ext cx="1616926" cy="903248"/>
          </a:xfrm>
          <a:custGeom>
            <a:avLst/>
            <a:gdLst>
              <a:gd name="connsiteX0" fmla="*/ 0 w 1616926"/>
              <a:gd name="connsiteY0" fmla="*/ 0 h 903248"/>
              <a:gd name="connsiteX1" fmla="*/ 858644 w 1616926"/>
              <a:gd name="connsiteY1" fmla="*/ 278780 h 903248"/>
              <a:gd name="connsiteX2" fmla="*/ 1616926 w 1616926"/>
              <a:gd name="connsiteY2" fmla="*/ 903248 h 9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6926" h="903248">
                <a:moveTo>
                  <a:pt x="0" y="0"/>
                </a:moveTo>
                <a:cubicBezTo>
                  <a:pt x="294578" y="64119"/>
                  <a:pt x="589156" y="128239"/>
                  <a:pt x="858644" y="278780"/>
                </a:cubicBezTo>
                <a:cubicBezTo>
                  <a:pt x="1128132" y="429321"/>
                  <a:pt x="1372529" y="666284"/>
                  <a:pt x="1616926" y="90324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862A0796-A8F8-4969-906E-70D32D6F4200}"/>
              </a:ext>
            </a:extLst>
          </p:cNvPr>
          <p:cNvSpPr/>
          <p:nvPr/>
        </p:nvSpPr>
        <p:spPr>
          <a:xfrm>
            <a:off x="2850322" y="3880624"/>
            <a:ext cx="1115122" cy="702527"/>
          </a:xfrm>
          <a:custGeom>
            <a:avLst/>
            <a:gdLst>
              <a:gd name="connsiteX0" fmla="*/ 0 w 1115122"/>
              <a:gd name="connsiteY0" fmla="*/ 0 h 702527"/>
              <a:gd name="connsiteX1" fmla="*/ 434897 w 1115122"/>
              <a:gd name="connsiteY1" fmla="*/ 501805 h 702527"/>
              <a:gd name="connsiteX2" fmla="*/ 1115122 w 1115122"/>
              <a:gd name="connsiteY2" fmla="*/ 702527 h 70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5122" h="702527">
                <a:moveTo>
                  <a:pt x="0" y="0"/>
                </a:moveTo>
                <a:cubicBezTo>
                  <a:pt x="124521" y="192358"/>
                  <a:pt x="249043" y="384717"/>
                  <a:pt x="434897" y="501805"/>
                </a:cubicBezTo>
                <a:cubicBezTo>
                  <a:pt x="620751" y="618893"/>
                  <a:pt x="867936" y="660710"/>
                  <a:pt x="1115122" y="7025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703A6F3E-8E50-4547-880D-77C93F41ABAE}"/>
              </a:ext>
            </a:extLst>
          </p:cNvPr>
          <p:cNvSpPr/>
          <p:nvPr/>
        </p:nvSpPr>
        <p:spPr>
          <a:xfrm>
            <a:off x="2913507" y="3553524"/>
            <a:ext cx="1616926" cy="1047550"/>
          </a:xfrm>
          <a:custGeom>
            <a:avLst/>
            <a:gdLst>
              <a:gd name="connsiteX0" fmla="*/ 0 w 1616926"/>
              <a:gd name="connsiteY0" fmla="*/ 0 h 903248"/>
              <a:gd name="connsiteX1" fmla="*/ 858644 w 1616926"/>
              <a:gd name="connsiteY1" fmla="*/ 278780 h 903248"/>
              <a:gd name="connsiteX2" fmla="*/ 1616926 w 1616926"/>
              <a:gd name="connsiteY2" fmla="*/ 903248 h 9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6926" h="903248">
                <a:moveTo>
                  <a:pt x="0" y="0"/>
                </a:moveTo>
                <a:cubicBezTo>
                  <a:pt x="294578" y="64119"/>
                  <a:pt x="589156" y="128239"/>
                  <a:pt x="858644" y="278780"/>
                </a:cubicBezTo>
                <a:cubicBezTo>
                  <a:pt x="1128132" y="429321"/>
                  <a:pt x="1372529" y="666284"/>
                  <a:pt x="1616926" y="90324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DEA34E1E-2DF9-47B3-8E4D-0AB2AACEAC32}"/>
              </a:ext>
            </a:extLst>
          </p:cNvPr>
          <p:cNvSpPr/>
          <p:nvPr/>
        </p:nvSpPr>
        <p:spPr>
          <a:xfrm>
            <a:off x="3270349" y="3104419"/>
            <a:ext cx="1115122" cy="984363"/>
          </a:xfrm>
          <a:custGeom>
            <a:avLst/>
            <a:gdLst>
              <a:gd name="connsiteX0" fmla="*/ 0 w 1115122"/>
              <a:gd name="connsiteY0" fmla="*/ 0 h 702527"/>
              <a:gd name="connsiteX1" fmla="*/ 434897 w 1115122"/>
              <a:gd name="connsiteY1" fmla="*/ 501805 h 702527"/>
              <a:gd name="connsiteX2" fmla="*/ 1115122 w 1115122"/>
              <a:gd name="connsiteY2" fmla="*/ 702527 h 70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5122" h="702527">
                <a:moveTo>
                  <a:pt x="0" y="0"/>
                </a:moveTo>
                <a:cubicBezTo>
                  <a:pt x="124521" y="192358"/>
                  <a:pt x="249043" y="384717"/>
                  <a:pt x="434897" y="501805"/>
                </a:cubicBezTo>
                <a:cubicBezTo>
                  <a:pt x="620751" y="618893"/>
                  <a:pt x="867936" y="660710"/>
                  <a:pt x="1115122" y="7025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Freihandform: Form 19">
            <a:extLst>
              <a:ext uri="{FF2B5EF4-FFF2-40B4-BE49-F238E27FC236}">
                <a16:creationId xmlns:a16="http://schemas.microsoft.com/office/drawing/2014/main" id="{28C98ED1-D7C0-4DD9-954A-A96270D05828}"/>
              </a:ext>
            </a:extLst>
          </p:cNvPr>
          <p:cNvSpPr/>
          <p:nvPr/>
        </p:nvSpPr>
        <p:spPr>
          <a:xfrm>
            <a:off x="3705251" y="2048113"/>
            <a:ext cx="1442200" cy="979218"/>
          </a:xfrm>
          <a:custGeom>
            <a:avLst/>
            <a:gdLst>
              <a:gd name="connsiteX0" fmla="*/ 0 w 1616926"/>
              <a:gd name="connsiteY0" fmla="*/ 0 h 903248"/>
              <a:gd name="connsiteX1" fmla="*/ 858644 w 1616926"/>
              <a:gd name="connsiteY1" fmla="*/ 278780 h 903248"/>
              <a:gd name="connsiteX2" fmla="*/ 1616926 w 1616926"/>
              <a:gd name="connsiteY2" fmla="*/ 903248 h 9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6926" h="903248">
                <a:moveTo>
                  <a:pt x="0" y="0"/>
                </a:moveTo>
                <a:cubicBezTo>
                  <a:pt x="294578" y="64119"/>
                  <a:pt x="589156" y="128239"/>
                  <a:pt x="858644" y="278780"/>
                </a:cubicBezTo>
                <a:cubicBezTo>
                  <a:pt x="1128132" y="429321"/>
                  <a:pt x="1372529" y="666284"/>
                  <a:pt x="1616926" y="90324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2D11E031-992C-499E-A9C7-A485BD0843B3}"/>
              </a:ext>
            </a:extLst>
          </p:cNvPr>
          <p:cNvSpPr/>
          <p:nvPr/>
        </p:nvSpPr>
        <p:spPr>
          <a:xfrm>
            <a:off x="4229357" y="1659887"/>
            <a:ext cx="1616912" cy="1454363"/>
          </a:xfrm>
          <a:custGeom>
            <a:avLst/>
            <a:gdLst>
              <a:gd name="connsiteX0" fmla="*/ 0 w 1115122"/>
              <a:gd name="connsiteY0" fmla="*/ 0 h 702527"/>
              <a:gd name="connsiteX1" fmla="*/ 434897 w 1115122"/>
              <a:gd name="connsiteY1" fmla="*/ 501805 h 702527"/>
              <a:gd name="connsiteX2" fmla="*/ 1115122 w 1115122"/>
              <a:gd name="connsiteY2" fmla="*/ 702527 h 70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5122" h="702527">
                <a:moveTo>
                  <a:pt x="0" y="0"/>
                </a:moveTo>
                <a:cubicBezTo>
                  <a:pt x="124521" y="192358"/>
                  <a:pt x="249043" y="384717"/>
                  <a:pt x="434897" y="501805"/>
                </a:cubicBezTo>
                <a:cubicBezTo>
                  <a:pt x="620751" y="618893"/>
                  <a:pt x="867936" y="660710"/>
                  <a:pt x="1115122" y="7025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5A8DD2A-C7F2-4BD7-9C14-75F1FB02E774}"/>
              </a:ext>
            </a:extLst>
          </p:cNvPr>
          <p:cNvSpPr txBox="1"/>
          <p:nvPr/>
        </p:nvSpPr>
        <p:spPr>
          <a:xfrm>
            <a:off x="2081124" y="3891776"/>
            <a:ext cx="40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B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69ED4A1F-14FC-4997-963F-54A3A3BD0D37}"/>
              </a:ext>
            </a:extLst>
          </p:cNvPr>
          <p:cNvSpPr txBox="1"/>
          <p:nvPr/>
        </p:nvSpPr>
        <p:spPr>
          <a:xfrm>
            <a:off x="3890612" y="4382428"/>
            <a:ext cx="364762" cy="382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A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E4E7159B-62E5-4B9F-80CA-A0BD0C9B8233}"/>
              </a:ext>
            </a:extLst>
          </p:cNvPr>
          <p:cNvSpPr txBox="1"/>
          <p:nvPr/>
        </p:nvSpPr>
        <p:spPr>
          <a:xfrm>
            <a:off x="2679573" y="3375101"/>
            <a:ext cx="40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B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EB29D948-0A02-4E48-91AF-468939418B03}"/>
              </a:ext>
            </a:extLst>
          </p:cNvPr>
          <p:cNvSpPr txBox="1"/>
          <p:nvPr/>
        </p:nvSpPr>
        <p:spPr>
          <a:xfrm>
            <a:off x="3534500" y="1932876"/>
            <a:ext cx="40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B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C089239E-7C33-4523-A200-29E479567EFE}"/>
              </a:ext>
            </a:extLst>
          </p:cNvPr>
          <p:cNvSpPr txBox="1"/>
          <p:nvPr/>
        </p:nvSpPr>
        <p:spPr>
          <a:xfrm>
            <a:off x="4332947" y="3899212"/>
            <a:ext cx="364762" cy="382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A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5936E95-74D0-497A-AA0A-1B20EFCD395A}"/>
              </a:ext>
            </a:extLst>
          </p:cNvPr>
          <p:cNvSpPr txBox="1"/>
          <p:nvPr/>
        </p:nvSpPr>
        <p:spPr>
          <a:xfrm>
            <a:off x="5804904" y="2940203"/>
            <a:ext cx="364762" cy="382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A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65EED1DB-344B-4B8A-861E-DABAF01A5C34}"/>
              </a:ext>
            </a:extLst>
          </p:cNvPr>
          <p:cNvSpPr txBox="1"/>
          <p:nvPr/>
        </p:nvSpPr>
        <p:spPr>
          <a:xfrm>
            <a:off x="1661258" y="2170932"/>
            <a:ext cx="1572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Kontraktkurve</a:t>
            </a:r>
            <a:endParaRPr lang="de-DE" baseline="-25000" dirty="0"/>
          </a:p>
        </p:txBody>
      </p: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2D9F801A-FE4D-4BA2-ADFD-3097A6EE39F5}"/>
              </a:ext>
            </a:extLst>
          </p:cNvPr>
          <p:cNvCxnSpPr>
            <a:cxnSpLocks/>
          </p:cNvCxnSpPr>
          <p:nvPr/>
        </p:nvCxnSpPr>
        <p:spPr>
          <a:xfrm>
            <a:off x="3123812" y="2453975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feld 61">
            <a:extLst>
              <a:ext uri="{FF2B5EF4-FFF2-40B4-BE49-F238E27FC236}">
                <a16:creationId xmlns:a16="http://schemas.microsoft.com/office/drawing/2014/main" id="{0A2DF32F-F7E6-4FDD-BDD6-2955035DD295}"/>
              </a:ext>
            </a:extLst>
          </p:cNvPr>
          <p:cNvSpPr txBox="1"/>
          <p:nvPr/>
        </p:nvSpPr>
        <p:spPr>
          <a:xfrm>
            <a:off x="19049" y="9528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Pareto-Effizienz und Kontraktkurve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D91AE055-DFD1-4B1E-B986-68FDF06E8C91}"/>
                  </a:ext>
                </a:extLst>
              </p:cNvPr>
              <p:cNvSpPr txBox="1"/>
              <p:nvPr/>
            </p:nvSpPr>
            <p:spPr>
              <a:xfrm>
                <a:off x="11152" y="5637356"/>
                <a:ext cx="8641236" cy="8313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Die </a:t>
                </a:r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Kontraktkurve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beschreibt alle </a:t>
                </a:r>
                <a:r>
                  <a:rPr lang="de-DE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pareto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-effizienten Allokationen der Güter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für zwei Konsumenten (A,B) bei gegebener Ressourcenbeschränkung und Präferenzen </a:t>
                </a:r>
                <a:r>
                  <a:rPr lang="de-DE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de-DE" sz="24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und </a:t>
                </a:r>
                <a:r>
                  <a:rPr lang="de-DE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de-DE" sz="24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D91AE055-DFD1-4B1E-B986-68FDF06E8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2" y="5637356"/>
                <a:ext cx="8641236" cy="831309"/>
              </a:xfrm>
              <a:prstGeom prst="rect">
                <a:avLst/>
              </a:prstGeom>
              <a:blipFill>
                <a:blip r:embed="rId2"/>
                <a:stretch>
                  <a:fillRect l="-1129" t="-5882" b="-6029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hteck 33">
            <a:extLst>
              <a:ext uri="{FF2B5EF4-FFF2-40B4-BE49-F238E27FC236}">
                <a16:creationId xmlns:a16="http://schemas.microsoft.com/office/drawing/2014/main" id="{B28FBF18-4F88-4F0A-92D4-F0B001A60265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54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  <p:bldP spid="29" grpId="0"/>
      <p:bldP spid="6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9523" y="3810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Wettbewerbsgleichgewicht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/>
              <p:nvPr/>
            </p:nvSpPr>
            <p:spPr>
              <a:xfrm>
                <a:off x="19049" y="1030021"/>
                <a:ext cx="12172951" cy="479795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Die Konsumenten (A,B) maximieren bei gegebenen Preisen </a:t>
                </a:r>
                <a14:m>
                  <m:oMath xmlns:m="http://schemas.openxmlformats.org/officeDocument/2006/math">
                    <m:r>
                      <a:rPr lang="de-DE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und gegebenen Anfangsausstattungen jeweils ihren Nutzen.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kann dabei jeweils als das Budget der Konsumenten (A,B) interpretiert werden.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Daraus ergeben sich die Nachfragen</a:t>
                </a:r>
              </a:p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buFont typeface="Wingdings" panose="05000000000000000000" pitchFamily="2" charset="2"/>
                  <a:buChar char="Ø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Unter vollkommener Konkurrenz werden sich die Preise</a:t>
                </a:r>
              </a:p>
              <a:p>
                <a:pPr lvl="1"/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solange ändern, bis Angebot und Nachfrage übereinstimmen.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9" y="1030021"/>
                <a:ext cx="12172951" cy="4797958"/>
              </a:xfrm>
              <a:prstGeom prst="rect">
                <a:avLst/>
              </a:prstGeom>
              <a:blipFill>
                <a:blip r:embed="rId2"/>
                <a:stretch>
                  <a:fillRect l="-651" t="-101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hteck 7">
            <a:extLst>
              <a:ext uri="{FF2B5EF4-FFF2-40B4-BE49-F238E27FC236}">
                <a16:creationId xmlns:a16="http://schemas.microsoft.com/office/drawing/2014/main" id="{A507BA5F-18A0-4D43-B818-A0C8D1C357E9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931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Wettbewerbsgleichgewicht und Wohlfahrtstheorie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/>
              <p:nvPr/>
            </p:nvSpPr>
            <p:spPr>
              <a:xfrm>
                <a:off x="9524" y="493939"/>
                <a:ext cx="12172951" cy="545686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 Gleichgewicht („Angebot=Nachfrage“) mit den Preisen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  <m:sup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gilt dann 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+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und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sub>
                    </m:sSub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Sup>
                      <m:sSubSup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  <m:sup>
                        <m: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r>
                      <a:rPr lang="de-DE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de-DE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de-DE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Aus der allgemeinen Optimalitätsbedingung der Nutzenmaximierung</a:t>
                </a: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de-DE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𝐺𝑅𝑆</m:t>
                    </m:r>
                    <m:r>
                      <a:rPr lang="de-DE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de-DE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den>
                    </m:f>
                  </m:oMath>
                </a14:m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(Steigung der Indifferenzkurve = Steigung der Budgetgeraden)</a:t>
                </a:r>
              </a:p>
              <a:p>
                <a:pPr algn="ctr"/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folgt</a:t>
                </a:r>
              </a:p>
              <a:p>
                <a:pPr algn="ctr"/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𝐺𝑅𝑆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sub>
                      </m:sSub>
                      <m:r>
                        <a:rPr lang="de-DE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de-DE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de-DE" sz="24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de-DE" sz="2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bSup>
                        </m:den>
                      </m:f>
                      <m:sSub>
                        <m:sSubPr>
                          <m:ctrlP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𝐺𝑅𝑆</m:t>
                          </m:r>
                        </m:e>
                        <m:sub>
                          <m:r>
                            <a:rPr lang="de-DE" sz="2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ctr">
                  <a:buAutoNum type="arabicPeriod"/>
                </a:pPr>
                <a:r>
                  <a:rPr lang="de-DE" sz="2400" b="1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Hauptsatz der Wohlfahrtstheorie</a:t>
                </a:r>
              </a:p>
              <a:p>
                <a:pPr marL="457200" indent="-457200" algn="ctr">
                  <a:buAutoNum type="arabicPeriod"/>
                </a:pPr>
                <a:endParaRPr lang="de-DE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Jedes Wettbewerbsgleichgewicht</a:t>
                </a:r>
              </a:p>
              <a:p>
                <a:pPr algn="ctr"/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ist </a:t>
                </a:r>
                <a:r>
                  <a:rPr lang="de-DE" sz="24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pareto</a:t>
                </a:r>
                <a:r>
                  <a:rPr lang="de-DE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-effizient</a:t>
                </a:r>
              </a:p>
              <a:p>
                <a:pPr algn="ctr"/>
                <a:endParaRPr lang="de-DE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de-DE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AA15B691-283D-4341-8E52-EBA1542B1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4" y="493939"/>
                <a:ext cx="12172951" cy="5456861"/>
              </a:xfrm>
              <a:prstGeom prst="rect">
                <a:avLst/>
              </a:prstGeom>
              <a:blipFill>
                <a:blip r:embed="rId2"/>
                <a:stretch>
                  <a:fillRect l="-802" t="-894" b="-1765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hteck 7">
            <a:extLst>
              <a:ext uri="{FF2B5EF4-FFF2-40B4-BE49-F238E27FC236}">
                <a16:creationId xmlns:a16="http://schemas.microsoft.com/office/drawing/2014/main" id="{9F9BA12B-4F56-4124-B78F-9B98247A93EA}"/>
              </a:ext>
            </a:extLst>
          </p:cNvPr>
          <p:cNvSpPr/>
          <p:nvPr/>
        </p:nvSpPr>
        <p:spPr>
          <a:xfrm>
            <a:off x="8689605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0620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738C627B-1ACD-4B34-B041-A9F9F5D646EC}"/>
              </a:ext>
            </a:extLst>
          </p:cNvPr>
          <p:cNvCxnSpPr>
            <a:cxnSpLocks/>
          </p:cNvCxnSpPr>
          <p:nvPr/>
        </p:nvCxnSpPr>
        <p:spPr>
          <a:xfrm flipV="1">
            <a:off x="986804" y="101307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65067A0-FB04-43C1-8CD5-332119E7A1A0}"/>
              </a:ext>
            </a:extLst>
          </p:cNvPr>
          <p:cNvCxnSpPr>
            <a:cxnSpLocks/>
          </p:cNvCxnSpPr>
          <p:nvPr/>
        </p:nvCxnSpPr>
        <p:spPr>
          <a:xfrm>
            <a:off x="986804" y="509173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857EF36-B368-4365-A869-ADCF561A65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7693731" y="149592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2D8E380-B234-4C53-96A8-6419A11B90CE}"/>
              </a:ext>
            </a:extLst>
          </p:cNvPr>
          <p:cNvCxnSpPr>
            <a:cxnSpLocks/>
          </p:cNvCxnSpPr>
          <p:nvPr/>
        </p:nvCxnSpPr>
        <p:spPr>
          <a:xfrm rot="10800000">
            <a:off x="568725" y="149592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6EDC127-736B-4CA8-8914-D86A8AD45DB0}"/>
              </a:ext>
            </a:extLst>
          </p:cNvPr>
          <p:cNvSpPr txBox="1"/>
          <p:nvPr/>
        </p:nvSpPr>
        <p:spPr>
          <a:xfrm>
            <a:off x="860520" y="691377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B64F0F5-D098-488C-8071-B8807747135A}"/>
              </a:ext>
            </a:extLst>
          </p:cNvPr>
          <p:cNvSpPr txBox="1"/>
          <p:nvPr/>
        </p:nvSpPr>
        <p:spPr>
          <a:xfrm>
            <a:off x="8075165" y="489469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2FAD9D3-2DE3-4C17-8627-2B15457B3380}"/>
              </a:ext>
            </a:extLst>
          </p:cNvPr>
          <p:cNvSpPr txBox="1"/>
          <p:nvPr/>
        </p:nvSpPr>
        <p:spPr>
          <a:xfrm>
            <a:off x="345305" y="131884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142AD0B-F3E6-4B1F-AAA6-6BC309357221}"/>
              </a:ext>
            </a:extLst>
          </p:cNvPr>
          <p:cNvSpPr txBox="1"/>
          <p:nvPr/>
        </p:nvSpPr>
        <p:spPr>
          <a:xfrm>
            <a:off x="7567447" y="5312073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DC4E2BF-D17F-45B5-B9F8-951D35D859FD}"/>
              </a:ext>
            </a:extLst>
          </p:cNvPr>
          <p:cNvSpPr txBox="1"/>
          <p:nvPr/>
        </p:nvSpPr>
        <p:spPr>
          <a:xfrm>
            <a:off x="7664582" y="1194628"/>
            <a:ext cx="27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65C73E9-DE18-4599-8B7B-CC2A5E8FD803}"/>
              </a:ext>
            </a:extLst>
          </p:cNvPr>
          <p:cNvSpPr txBox="1"/>
          <p:nvPr/>
        </p:nvSpPr>
        <p:spPr>
          <a:xfrm>
            <a:off x="738442" y="5048130"/>
            <a:ext cx="27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0A2DF32F-F7E6-4FDD-BDD6-2955035DD295}"/>
              </a:ext>
            </a:extLst>
          </p:cNvPr>
          <p:cNvSpPr txBox="1"/>
          <p:nvPr/>
        </p:nvSpPr>
        <p:spPr>
          <a:xfrm>
            <a:off x="14020" y="9528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Wettbewerbsgleichgewicht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538ACCE-190D-49E9-931A-CDB154A2DBAF}"/>
              </a:ext>
            </a:extLst>
          </p:cNvPr>
          <p:cNvSpPr txBox="1"/>
          <p:nvPr/>
        </p:nvSpPr>
        <p:spPr>
          <a:xfrm>
            <a:off x="4849270" y="3876902"/>
            <a:ext cx="279896" cy="1011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/>
              <a:t>.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A941B08-E9E3-4332-9E50-032C5C410820}"/>
              </a:ext>
            </a:extLst>
          </p:cNvPr>
          <p:cNvSpPr txBox="1"/>
          <p:nvPr/>
        </p:nvSpPr>
        <p:spPr>
          <a:xfrm>
            <a:off x="5015851" y="4231994"/>
            <a:ext cx="4148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Anfangsausstattung</a:t>
            </a:r>
            <a:endParaRPr lang="de-DE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3B20E2E0-108D-4CB3-BE5C-10D9F165B79C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6626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mit Pfeil 3">
            <a:extLst>
              <a:ext uri="{FF2B5EF4-FFF2-40B4-BE49-F238E27FC236}">
                <a16:creationId xmlns:a16="http://schemas.microsoft.com/office/drawing/2014/main" id="{738C627B-1ACD-4B34-B041-A9F9F5D646EC}"/>
              </a:ext>
            </a:extLst>
          </p:cNvPr>
          <p:cNvCxnSpPr>
            <a:cxnSpLocks/>
          </p:cNvCxnSpPr>
          <p:nvPr/>
        </p:nvCxnSpPr>
        <p:spPr>
          <a:xfrm flipV="1">
            <a:off x="986804" y="1013071"/>
            <a:ext cx="0" cy="407866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65067A0-FB04-43C1-8CD5-332119E7A1A0}"/>
              </a:ext>
            </a:extLst>
          </p:cNvPr>
          <p:cNvCxnSpPr>
            <a:cxnSpLocks/>
          </p:cNvCxnSpPr>
          <p:nvPr/>
        </p:nvCxnSpPr>
        <p:spPr>
          <a:xfrm>
            <a:off x="986804" y="5091739"/>
            <a:ext cx="708836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857EF36-B368-4365-A869-ADCF561A6586}"/>
              </a:ext>
            </a:extLst>
          </p:cNvPr>
          <p:cNvCxnSpPr>
            <a:cxnSpLocks/>
          </p:cNvCxnSpPr>
          <p:nvPr/>
        </p:nvCxnSpPr>
        <p:spPr>
          <a:xfrm rot="10800000" flipV="1">
            <a:off x="7693731" y="1495923"/>
            <a:ext cx="0" cy="39175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E2D8E380-B234-4C53-96A8-6419A11B90CE}"/>
              </a:ext>
            </a:extLst>
          </p:cNvPr>
          <p:cNvCxnSpPr>
            <a:cxnSpLocks/>
          </p:cNvCxnSpPr>
          <p:nvPr/>
        </p:nvCxnSpPr>
        <p:spPr>
          <a:xfrm rot="10800000">
            <a:off x="568725" y="1495923"/>
            <a:ext cx="712500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6EDC127-736B-4CA8-8914-D86A8AD45DB0}"/>
              </a:ext>
            </a:extLst>
          </p:cNvPr>
          <p:cNvSpPr txBox="1"/>
          <p:nvPr/>
        </p:nvSpPr>
        <p:spPr>
          <a:xfrm>
            <a:off x="860520" y="691377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B64F0F5-D098-488C-8071-B8807747135A}"/>
              </a:ext>
            </a:extLst>
          </p:cNvPr>
          <p:cNvSpPr txBox="1"/>
          <p:nvPr/>
        </p:nvSpPr>
        <p:spPr>
          <a:xfrm>
            <a:off x="8075165" y="489469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2FAD9D3-2DE3-4C17-8627-2B15457B3380}"/>
              </a:ext>
            </a:extLst>
          </p:cNvPr>
          <p:cNvSpPr txBox="1"/>
          <p:nvPr/>
        </p:nvSpPr>
        <p:spPr>
          <a:xfrm>
            <a:off x="345305" y="1318848"/>
            <a:ext cx="24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x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142AD0B-F3E6-4B1F-AAA6-6BC309357221}"/>
              </a:ext>
            </a:extLst>
          </p:cNvPr>
          <p:cNvSpPr txBox="1"/>
          <p:nvPr/>
        </p:nvSpPr>
        <p:spPr>
          <a:xfrm>
            <a:off x="7567447" y="5312073"/>
            <a:ext cx="25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y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DC4E2BF-D17F-45B5-B9F8-951D35D859FD}"/>
              </a:ext>
            </a:extLst>
          </p:cNvPr>
          <p:cNvSpPr txBox="1"/>
          <p:nvPr/>
        </p:nvSpPr>
        <p:spPr>
          <a:xfrm>
            <a:off x="7664582" y="1194628"/>
            <a:ext cx="270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65C73E9-DE18-4599-8B7B-CC2A5E8FD803}"/>
              </a:ext>
            </a:extLst>
          </p:cNvPr>
          <p:cNvSpPr txBox="1"/>
          <p:nvPr/>
        </p:nvSpPr>
        <p:spPr>
          <a:xfrm>
            <a:off x="738442" y="5048130"/>
            <a:ext cx="27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72B8D4CA-6587-48ED-BD60-8D5DF0B350C9}"/>
              </a:ext>
            </a:extLst>
          </p:cNvPr>
          <p:cNvSpPr/>
          <p:nvPr/>
        </p:nvSpPr>
        <p:spPr>
          <a:xfrm>
            <a:off x="983509" y="1494263"/>
            <a:ext cx="6713034" cy="3579542"/>
          </a:xfrm>
          <a:custGeom>
            <a:avLst/>
            <a:gdLst>
              <a:gd name="connsiteX0" fmla="*/ 0 w 6713034"/>
              <a:gd name="connsiteY0" fmla="*/ 3579542 h 3579542"/>
              <a:gd name="connsiteX1" fmla="*/ 2486722 w 6713034"/>
              <a:gd name="connsiteY1" fmla="*/ 2877015 h 3579542"/>
              <a:gd name="connsiteX2" fmla="*/ 4304370 w 6713034"/>
              <a:gd name="connsiteY2" fmla="*/ 758283 h 3579542"/>
              <a:gd name="connsiteX3" fmla="*/ 6713034 w 6713034"/>
              <a:gd name="connsiteY3" fmla="*/ 0 h 3579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3034" h="3579542">
                <a:moveTo>
                  <a:pt x="0" y="3579542"/>
                </a:moveTo>
                <a:cubicBezTo>
                  <a:pt x="884663" y="3463383"/>
                  <a:pt x="1769327" y="3347225"/>
                  <a:pt x="2486722" y="2877015"/>
                </a:cubicBezTo>
                <a:cubicBezTo>
                  <a:pt x="3204117" y="2406805"/>
                  <a:pt x="3599985" y="1237785"/>
                  <a:pt x="4304370" y="758283"/>
                </a:cubicBezTo>
                <a:cubicBezTo>
                  <a:pt x="5008755" y="278780"/>
                  <a:pt x="5860894" y="139390"/>
                  <a:pt x="6713034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703A6F3E-8E50-4547-880D-77C93F41ABAE}"/>
              </a:ext>
            </a:extLst>
          </p:cNvPr>
          <p:cNvSpPr/>
          <p:nvPr/>
        </p:nvSpPr>
        <p:spPr>
          <a:xfrm>
            <a:off x="3087367" y="3553524"/>
            <a:ext cx="1616926" cy="1047550"/>
          </a:xfrm>
          <a:custGeom>
            <a:avLst/>
            <a:gdLst>
              <a:gd name="connsiteX0" fmla="*/ 0 w 1616926"/>
              <a:gd name="connsiteY0" fmla="*/ 0 h 903248"/>
              <a:gd name="connsiteX1" fmla="*/ 858644 w 1616926"/>
              <a:gd name="connsiteY1" fmla="*/ 278780 h 903248"/>
              <a:gd name="connsiteX2" fmla="*/ 1616926 w 1616926"/>
              <a:gd name="connsiteY2" fmla="*/ 903248 h 903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16926" h="903248">
                <a:moveTo>
                  <a:pt x="0" y="0"/>
                </a:moveTo>
                <a:cubicBezTo>
                  <a:pt x="294578" y="64119"/>
                  <a:pt x="589156" y="128239"/>
                  <a:pt x="858644" y="278780"/>
                </a:cubicBezTo>
                <a:cubicBezTo>
                  <a:pt x="1128132" y="429321"/>
                  <a:pt x="1372529" y="666284"/>
                  <a:pt x="1616926" y="90324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DEA34E1E-2DF9-47B3-8E4D-0AB2AACEAC32}"/>
              </a:ext>
            </a:extLst>
          </p:cNvPr>
          <p:cNvSpPr/>
          <p:nvPr/>
        </p:nvSpPr>
        <p:spPr>
          <a:xfrm>
            <a:off x="3444209" y="3104419"/>
            <a:ext cx="1115122" cy="984363"/>
          </a:xfrm>
          <a:custGeom>
            <a:avLst/>
            <a:gdLst>
              <a:gd name="connsiteX0" fmla="*/ 0 w 1115122"/>
              <a:gd name="connsiteY0" fmla="*/ 0 h 702527"/>
              <a:gd name="connsiteX1" fmla="*/ 434897 w 1115122"/>
              <a:gd name="connsiteY1" fmla="*/ 501805 h 702527"/>
              <a:gd name="connsiteX2" fmla="*/ 1115122 w 1115122"/>
              <a:gd name="connsiteY2" fmla="*/ 702527 h 70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5122" h="702527">
                <a:moveTo>
                  <a:pt x="0" y="0"/>
                </a:moveTo>
                <a:cubicBezTo>
                  <a:pt x="124521" y="192358"/>
                  <a:pt x="249043" y="384717"/>
                  <a:pt x="434897" y="501805"/>
                </a:cubicBezTo>
                <a:cubicBezTo>
                  <a:pt x="620751" y="618893"/>
                  <a:pt x="867936" y="660710"/>
                  <a:pt x="1115122" y="70252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E4E7159B-62E5-4B9F-80CA-A0BD0C9B8233}"/>
              </a:ext>
            </a:extLst>
          </p:cNvPr>
          <p:cNvSpPr txBox="1"/>
          <p:nvPr/>
        </p:nvSpPr>
        <p:spPr>
          <a:xfrm>
            <a:off x="2853433" y="3375101"/>
            <a:ext cx="401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B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C089239E-7C33-4523-A200-29E479567EFE}"/>
              </a:ext>
            </a:extLst>
          </p:cNvPr>
          <p:cNvSpPr txBox="1"/>
          <p:nvPr/>
        </p:nvSpPr>
        <p:spPr>
          <a:xfrm>
            <a:off x="4506807" y="3899212"/>
            <a:ext cx="364762" cy="382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65EED1DB-344B-4B8A-861E-DABAF01A5C34}"/>
                  </a:ext>
                </a:extLst>
              </p:cNvPr>
              <p:cNvSpPr txBox="1"/>
              <p:nvPr/>
            </p:nvSpPr>
            <p:spPr>
              <a:xfrm>
                <a:off x="1225006" y="2442334"/>
                <a:ext cx="2316412" cy="733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Steigung </a:t>
                </a:r>
                <a14:m>
                  <m:oMath xmlns:m="http://schemas.openxmlformats.org/officeDocument/2006/math">
                    <m:r>
                      <a:rPr lang="de-DE" sz="24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de-DE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de-DE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bSup>
                      </m:den>
                    </m:f>
                  </m:oMath>
                </a14:m>
                <a:r>
                  <a:rPr lang="de-DE" sz="2400" dirty="0"/>
                  <a:t> </a:t>
                </a:r>
                <a:endParaRPr lang="de-DE" sz="2400" baseline="-25000" dirty="0"/>
              </a:p>
            </p:txBody>
          </p:sp>
        </mc:Choice>
        <mc:Fallback xmlns=""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65EED1DB-344B-4B8A-861E-DABAF01A5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006" y="2442334"/>
                <a:ext cx="2316412" cy="733727"/>
              </a:xfrm>
              <a:prstGeom prst="rect">
                <a:avLst/>
              </a:prstGeom>
              <a:blipFill>
                <a:blip r:embed="rId2"/>
                <a:stretch>
                  <a:fillRect l="-42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Textfeld 61">
            <a:extLst>
              <a:ext uri="{FF2B5EF4-FFF2-40B4-BE49-F238E27FC236}">
                <a16:creationId xmlns:a16="http://schemas.microsoft.com/office/drawing/2014/main" id="{0A2DF32F-F7E6-4FDD-BDD6-2955035DD295}"/>
              </a:ext>
            </a:extLst>
          </p:cNvPr>
          <p:cNvSpPr txBox="1"/>
          <p:nvPr/>
        </p:nvSpPr>
        <p:spPr>
          <a:xfrm>
            <a:off x="14020" y="9528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Wettbewerbsgleichgewicht</a:t>
            </a:r>
          </a:p>
        </p:txBody>
      </p: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A2DA1536-4A10-4033-A579-EB1DDB94B9DA}"/>
              </a:ext>
            </a:extLst>
          </p:cNvPr>
          <p:cNvCxnSpPr>
            <a:cxnSpLocks/>
          </p:cNvCxnSpPr>
          <p:nvPr/>
        </p:nvCxnSpPr>
        <p:spPr>
          <a:xfrm>
            <a:off x="2578133" y="2940203"/>
            <a:ext cx="2854712" cy="1915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feld 33">
            <a:extLst>
              <a:ext uri="{FF2B5EF4-FFF2-40B4-BE49-F238E27FC236}">
                <a16:creationId xmlns:a16="http://schemas.microsoft.com/office/drawing/2014/main" id="{35B31082-BE7B-4268-BFD4-CFCDBEB1FC28}"/>
              </a:ext>
            </a:extLst>
          </p:cNvPr>
          <p:cNvSpPr txBox="1"/>
          <p:nvPr/>
        </p:nvSpPr>
        <p:spPr>
          <a:xfrm>
            <a:off x="3782467" y="3178093"/>
            <a:ext cx="279896" cy="1011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/>
              <a:t>.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A198B100-FC6A-4E46-96C8-9451C69CA7D9}"/>
              </a:ext>
            </a:extLst>
          </p:cNvPr>
          <p:cNvSpPr txBox="1"/>
          <p:nvPr/>
        </p:nvSpPr>
        <p:spPr>
          <a:xfrm>
            <a:off x="4001770" y="3534853"/>
            <a:ext cx="4148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Wettberwerbsgleichgewicht</a:t>
            </a:r>
            <a:endParaRPr lang="de-DE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E00FDCD9-5E10-468A-B2EB-46118EF94831}"/>
              </a:ext>
            </a:extLst>
          </p:cNvPr>
          <p:cNvSpPr txBox="1"/>
          <p:nvPr/>
        </p:nvSpPr>
        <p:spPr>
          <a:xfrm>
            <a:off x="3459075" y="3691055"/>
            <a:ext cx="430261" cy="46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M</a:t>
            </a:r>
            <a:endParaRPr lang="de-DE" sz="2400" baseline="-25000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538ACCE-190D-49E9-931A-CDB154A2DBAF}"/>
              </a:ext>
            </a:extLst>
          </p:cNvPr>
          <p:cNvSpPr txBox="1"/>
          <p:nvPr/>
        </p:nvSpPr>
        <p:spPr>
          <a:xfrm>
            <a:off x="4849270" y="3876902"/>
            <a:ext cx="279896" cy="1011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/>
              <a:t>.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A941B08-E9E3-4332-9E50-032C5C410820}"/>
              </a:ext>
            </a:extLst>
          </p:cNvPr>
          <p:cNvSpPr txBox="1"/>
          <p:nvPr/>
        </p:nvSpPr>
        <p:spPr>
          <a:xfrm>
            <a:off x="5015851" y="4231994"/>
            <a:ext cx="4148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Anfangsausstattung</a:t>
            </a:r>
            <a:endParaRPr lang="de-DE" sz="2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3B20E2E0-108D-4CB3-BE5C-10D9F165B79C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71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4" grpId="0"/>
      <p:bldP spid="26" grpId="0"/>
      <p:bldP spid="29" grpId="0"/>
      <p:bldP spid="34" grpId="0"/>
      <p:bldP spid="37" grpId="0"/>
      <p:bldP spid="38" grpId="0"/>
      <p:bldP spid="25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Hauptsatz der Wohlfahrtstheorie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0" y="619776"/>
            <a:ext cx="12172951" cy="50162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Achtung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Der Punkt M ist nur </a:t>
            </a:r>
            <a:r>
              <a:rPr lang="de-DE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ein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mögliches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-effizientes Wettbewerbsgleichgewicht, welches ausgehend von den Anfangsausstattungen erreicht wird.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stellt sich die Frage, ob auch andere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-effiziente Wettbewerbsgleichgewichte auf der Kontraktkurve erreicht werden können?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algn="ctr">
              <a:buFont typeface="Wingdings" panose="05000000000000000000" pitchFamily="2" charset="2"/>
              <a:buChar char="Ø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Allgemein folgt:</a:t>
            </a:r>
          </a:p>
          <a:p>
            <a:pPr lvl="1"/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Hauptsatz der Wohlfahrtstheorie</a:t>
            </a:r>
          </a:p>
          <a:p>
            <a:endParaRPr lang="de-DE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Jede </a:t>
            </a:r>
            <a:r>
              <a:rPr lang="de-DE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</a:t>
            </a:r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-effiziente Allokation kann durch eine</a:t>
            </a:r>
          </a:p>
          <a:p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bestimmte Wahl der Anfangsausstattungen erreicht werden,</a:t>
            </a:r>
          </a:p>
          <a:p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unter der Voraussetzung,</a:t>
            </a:r>
          </a:p>
          <a:p>
            <a:r>
              <a:rPr lang="de-DE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dass alle Konsumenten konvexe Präferenzen haben.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B94B0F5-9FE2-426B-B32B-E0EEAC0D4D58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371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Interpretation der Hauptsätze der Wohlfahrtstheorie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9524" y="1140707"/>
            <a:ext cx="12172951" cy="54568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Unter vollkommener Konkurrenz wird ein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pareto-effizientes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Ergebnis erreicht (1. Hauptsatz).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Der Staat muss nur eingreifen, wenn die Annahmen der vollkommenen Konkurrenz verletzt sind, also Marktversagen vorliegt.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Aber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Auch in einer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-effizienten Allokation kann die Verteilung der Markteinkommen extrem ungleich sein.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Aus dem 2. Hauptsatz folgt, dass jede beliebige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de-D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pareto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-effiziente Allokation durch eine Pauschalsteuer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und Subventionen erreicht werden kann.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Aber</a:t>
            </a:r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Aus den beiden Hauptsätzen kann keine Regel</a:t>
            </a:r>
          </a:p>
          <a:p>
            <a:r>
              <a:rPr lang="de-D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abgeleitet werden, welche Allokation angestrebt werden sollte!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77DB0D5-9821-4FBF-8834-66A9EC90AF60}"/>
              </a:ext>
            </a:extLst>
          </p:cNvPr>
          <p:cNvSpPr/>
          <p:nvPr/>
        </p:nvSpPr>
        <p:spPr>
          <a:xfrm>
            <a:off x="8684576" y="4236762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3984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1939</Words>
  <Application>Microsoft Office PowerPoint</Application>
  <PresentationFormat>Breitbild</PresentationFormat>
  <Paragraphs>431</Paragraphs>
  <Slides>37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45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Außenwirtschaft</dc:title>
  <dc:creator>BK</dc:creator>
  <cp:lastModifiedBy>Köster, Bernhard Johannes</cp:lastModifiedBy>
  <cp:revision>536</cp:revision>
  <dcterms:created xsi:type="dcterms:W3CDTF">2019-02-11T10:45:01Z</dcterms:created>
  <dcterms:modified xsi:type="dcterms:W3CDTF">2026-10-08T08:19:26Z</dcterms:modified>
</cp:coreProperties>
</file>