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857" r:id="rId2"/>
    <p:sldId id="858" r:id="rId3"/>
    <p:sldId id="859" r:id="rId4"/>
    <p:sldId id="860" r:id="rId5"/>
    <p:sldId id="922" r:id="rId6"/>
    <p:sldId id="923" r:id="rId7"/>
    <p:sldId id="1201" r:id="rId8"/>
    <p:sldId id="1228" r:id="rId9"/>
    <p:sldId id="1227" r:id="rId10"/>
    <p:sldId id="861" r:id="rId11"/>
    <p:sldId id="862" r:id="rId12"/>
    <p:sldId id="863" r:id="rId13"/>
    <p:sldId id="864" r:id="rId14"/>
    <p:sldId id="865" r:id="rId15"/>
    <p:sldId id="866" r:id="rId16"/>
    <p:sldId id="867" r:id="rId17"/>
    <p:sldId id="868" r:id="rId18"/>
    <p:sldId id="869" r:id="rId19"/>
    <p:sldId id="870" r:id="rId20"/>
    <p:sldId id="1631" r:id="rId21"/>
    <p:sldId id="1632" r:id="rId22"/>
    <p:sldId id="1633" r:id="rId23"/>
    <p:sldId id="1634" r:id="rId24"/>
    <p:sldId id="1635" r:id="rId25"/>
    <p:sldId id="1636" r:id="rId26"/>
    <p:sldId id="1637" r:id="rId27"/>
    <p:sldId id="1638" r:id="rId28"/>
    <p:sldId id="1639" r:id="rId29"/>
    <p:sldId id="1640" r:id="rId30"/>
    <p:sldId id="1641" r:id="rId31"/>
    <p:sldId id="1642" r:id="rId32"/>
    <p:sldId id="1643" r:id="rId33"/>
    <p:sldId id="1644" r:id="rId3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48" autoAdjust="0"/>
    <p:restoredTop sz="94660"/>
  </p:normalViewPr>
  <p:slideViewPr>
    <p:cSldViewPr snapToGrid="0">
      <p:cViewPr varScale="1">
        <p:scale>
          <a:sx n="65" d="100"/>
          <a:sy n="65" d="100"/>
        </p:scale>
        <p:origin x="68" y="2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Mappe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Mappe1"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Mappe1"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Mappe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W1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Tabelle1!$B$4</c:f>
              <c:strCache>
                <c:ptCount val="1"/>
                <c:pt idx="0">
                  <c:v>W1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Tabelle1!$C$3:$E$3</c:f>
              <c:strCache>
                <c:ptCount val="3"/>
                <c:pt idx="0">
                  <c:v>A</c:v>
                </c:pt>
                <c:pt idx="1">
                  <c:v>B</c:v>
                </c:pt>
                <c:pt idx="2">
                  <c:v>C</c:v>
                </c:pt>
              </c:strCache>
            </c:strRef>
          </c:cat>
          <c:val>
            <c:numRef>
              <c:f>Tabelle1!$C$4:$E$4</c:f>
              <c:numCache>
                <c:formatCode>General</c:formatCode>
                <c:ptCount val="3"/>
                <c:pt idx="0">
                  <c:v>30</c:v>
                </c:pt>
                <c:pt idx="1">
                  <c:v>10</c:v>
                </c:pt>
                <c:pt idx="2">
                  <c:v>20</c:v>
                </c:pt>
              </c:numCache>
            </c:numRef>
          </c:val>
          <c:smooth val="0"/>
          <c:extLst>
            <c:ext xmlns:c16="http://schemas.microsoft.com/office/drawing/2014/chart" uri="{C3380CC4-5D6E-409C-BE32-E72D297353CC}">
              <c16:uniqueId val="{00000000-BFDB-45C8-82BA-08A384F3929C}"/>
            </c:ext>
          </c:extLst>
        </c:ser>
        <c:dLbls>
          <c:showLegendKey val="0"/>
          <c:showVal val="0"/>
          <c:showCatName val="0"/>
          <c:showSerName val="0"/>
          <c:showPercent val="0"/>
          <c:showBubbleSize val="0"/>
        </c:dLbls>
        <c:marker val="1"/>
        <c:smooth val="0"/>
        <c:axId val="275346608"/>
        <c:axId val="275341032"/>
        <c:extLst>
          <c:ext xmlns:c15="http://schemas.microsoft.com/office/drawing/2012/chart" uri="{02D57815-91ED-43cb-92C2-25804820EDAC}">
            <c15:filteredLineSeries>
              <c15:ser>
                <c:idx val="1"/>
                <c:order val="1"/>
                <c:tx>
                  <c:strRef>
                    <c:extLst>
                      <c:ext uri="{02D57815-91ED-43cb-92C2-25804820EDAC}">
                        <c15:formulaRef>
                          <c15:sqref>Tabelle1!$B$5</c15:sqref>
                        </c15:formulaRef>
                      </c:ext>
                    </c:extLst>
                    <c:strCache>
                      <c:ptCount val="1"/>
                      <c:pt idx="0">
                        <c:v>W2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Tabelle1!$C$3:$E$3</c15:sqref>
                        </c15:formulaRef>
                      </c:ext>
                    </c:extLst>
                    <c:strCache>
                      <c:ptCount val="3"/>
                      <c:pt idx="0">
                        <c:v>A</c:v>
                      </c:pt>
                      <c:pt idx="1">
                        <c:v>B</c:v>
                      </c:pt>
                      <c:pt idx="2">
                        <c:v>C</c:v>
                      </c:pt>
                    </c:strCache>
                  </c:strRef>
                </c:cat>
                <c:val>
                  <c:numRef>
                    <c:extLst>
                      <c:ext uri="{02D57815-91ED-43cb-92C2-25804820EDAC}">
                        <c15:formulaRef>
                          <c15:sqref>Tabelle1!$C$5:$E$5</c15:sqref>
                        </c15:formulaRef>
                      </c:ext>
                    </c:extLst>
                    <c:numCache>
                      <c:formatCode>General</c:formatCode>
                      <c:ptCount val="3"/>
                      <c:pt idx="0">
                        <c:v>30</c:v>
                      </c:pt>
                      <c:pt idx="1">
                        <c:v>40</c:v>
                      </c:pt>
                      <c:pt idx="2">
                        <c:v>20</c:v>
                      </c:pt>
                    </c:numCache>
                  </c:numRef>
                </c:val>
                <c:smooth val="0"/>
                <c:extLst>
                  <c:ext xmlns:c16="http://schemas.microsoft.com/office/drawing/2014/chart" uri="{C3380CC4-5D6E-409C-BE32-E72D297353CC}">
                    <c16:uniqueId val="{00000001-BFDB-45C8-82BA-08A384F3929C}"/>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Tabelle1!$B$6</c15:sqref>
                        </c15:formulaRef>
                      </c:ext>
                    </c:extLst>
                    <c:strCache>
                      <c:ptCount val="1"/>
                      <c:pt idx="0">
                        <c:v>W3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Tabelle1!$C$3:$E$3</c15:sqref>
                        </c15:formulaRef>
                      </c:ext>
                    </c:extLst>
                    <c:strCache>
                      <c:ptCount val="3"/>
                      <c:pt idx="0">
                        <c:v>A</c:v>
                      </c:pt>
                      <c:pt idx="1">
                        <c:v>B</c:v>
                      </c:pt>
                      <c:pt idx="2">
                        <c:v>C</c:v>
                      </c:pt>
                    </c:strCache>
                  </c:strRef>
                </c:cat>
                <c:val>
                  <c:numRef>
                    <c:extLst xmlns:c15="http://schemas.microsoft.com/office/drawing/2012/chart">
                      <c:ext xmlns:c15="http://schemas.microsoft.com/office/drawing/2012/chart" uri="{02D57815-91ED-43cb-92C2-25804820EDAC}">
                        <c15:formulaRef>
                          <c15:sqref>Tabelle1!$C$6:$E$6</c15:sqref>
                        </c15:formulaRef>
                      </c:ext>
                    </c:extLst>
                    <c:numCache>
                      <c:formatCode>General</c:formatCode>
                      <c:ptCount val="3"/>
                      <c:pt idx="0">
                        <c:v>30</c:v>
                      </c:pt>
                      <c:pt idx="1">
                        <c:v>40</c:v>
                      </c:pt>
                      <c:pt idx="2">
                        <c:v>50</c:v>
                      </c:pt>
                    </c:numCache>
                  </c:numRef>
                </c:val>
                <c:smooth val="0"/>
                <c:extLst xmlns:c15="http://schemas.microsoft.com/office/drawing/2012/chart">
                  <c:ext xmlns:c16="http://schemas.microsoft.com/office/drawing/2014/chart" uri="{C3380CC4-5D6E-409C-BE32-E72D297353CC}">
                    <c16:uniqueId val="{00000002-BFDB-45C8-82BA-08A384F3929C}"/>
                  </c:ext>
                </c:extLst>
              </c15:ser>
            </c15:filteredLineSeries>
          </c:ext>
        </c:extLst>
      </c:lineChart>
      <c:catAx>
        <c:axId val="2753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1032"/>
        <c:crosses val="autoZero"/>
        <c:auto val="1"/>
        <c:lblAlgn val="ctr"/>
        <c:lblOffset val="100"/>
        <c:noMultiLvlLbl val="0"/>
      </c:catAx>
      <c:valAx>
        <c:axId val="275341032"/>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660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W2</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1"/>
          <c:order val="1"/>
          <c:tx>
            <c:strRef>
              <c:f>Tabelle1!$B$5</c:f>
              <c:strCache>
                <c:ptCount val="1"/>
                <c:pt idx="0">
                  <c:v>W2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Tabelle1!$C$3:$E$3</c:f>
              <c:strCache>
                <c:ptCount val="3"/>
                <c:pt idx="0">
                  <c:v>A</c:v>
                </c:pt>
                <c:pt idx="1">
                  <c:v>B</c:v>
                </c:pt>
                <c:pt idx="2">
                  <c:v>C</c:v>
                </c:pt>
              </c:strCache>
            </c:strRef>
          </c:cat>
          <c:val>
            <c:numRef>
              <c:f>Tabelle1!$C$5:$E$5</c:f>
              <c:numCache>
                <c:formatCode>General</c:formatCode>
                <c:ptCount val="3"/>
                <c:pt idx="0">
                  <c:v>30</c:v>
                </c:pt>
                <c:pt idx="1">
                  <c:v>40</c:v>
                </c:pt>
                <c:pt idx="2">
                  <c:v>20</c:v>
                </c:pt>
              </c:numCache>
            </c:numRef>
          </c:val>
          <c:smooth val="0"/>
          <c:extLst>
            <c:ext xmlns:c16="http://schemas.microsoft.com/office/drawing/2014/chart" uri="{C3380CC4-5D6E-409C-BE32-E72D297353CC}">
              <c16:uniqueId val="{00000000-5E69-477F-98F2-8E414464A261}"/>
            </c:ext>
          </c:extLst>
        </c:ser>
        <c:dLbls>
          <c:showLegendKey val="0"/>
          <c:showVal val="0"/>
          <c:showCatName val="0"/>
          <c:showSerName val="0"/>
          <c:showPercent val="0"/>
          <c:showBubbleSize val="0"/>
        </c:dLbls>
        <c:marker val="1"/>
        <c:smooth val="0"/>
        <c:axId val="275346608"/>
        <c:axId val="275341032"/>
        <c:extLst>
          <c:ext xmlns:c15="http://schemas.microsoft.com/office/drawing/2012/chart" uri="{02D57815-91ED-43cb-92C2-25804820EDAC}">
            <c15:filteredLineSeries>
              <c15:ser>
                <c:idx val="0"/>
                <c:order val="0"/>
                <c:tx>
                  <c:strRef>
                    <c:extLst>
                      <c:ext uri="{02D57815-91ED-43cb-92C2-25804820EDAC}">
                        <c15:formulaRef>
                          <c15:sqref>Tabelle1!$B$4</c15:sqref>
                        </c15:formulaRef>
                      </c:ext>
                    </c:extLst>
                    <c:strCache>
                      <c:ptCount val="1"/>
                      <c:pt idx="0">
                        <c:v>W1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Tabelle1!$C$3:$E$3</c15:sqref>
                        </c15:formulaRef>
                      </c:ext>
                    </c:extLst>
                    <c:strCache>
                      <c:ptCount val="3"/>
                      <c:pt idx="0">
                        <c:v>A</c:v>
                      </c:pt>
                      <c:pt idx="1">
                        <c:v>B</c:v>
                      </c:pt>
                      <c:pt idx="2">
                        <c:v>C</c:v>
                      </c:pt>
                    </c:strCache>
                  </c:strRef>
                </c:cat>
                <c:val>
                  <c:numRef>
                    <c:extLst>
                      <c:ext uri="{02D57815-91ED-43cb-92C2-25804820EDAC}">
                        <c15:formulaRef>
                          <c15:sqref>Tabelle1!$C$4:$E$4</c15:sqref>
                        </c15:formulaRef>
                      </c:ext>
                    </c:extLst>
                    <c:numCache>
                      <c:formatCode>General</c:formatCode>
                      <c:ptCount val="3"/>
                      <c:pt idx="0">
                        <c:v>30</c:v>
                      </c:pt>
                      <c:pt idx="1">
                        <c:v>10</c:v>
                      </c:pt>
                      <c:pt idx="2">
                        <c:v>20</c:v>
                      </c:pt>
                    </c:numCache>
                  </c:numRef>
                </c:val>
                <c:smooth val="0"/>
                <c:extLst>
                  <c:ext xmlns:c16="http://schemas.microsoft.com/office/drawing/2014/chart" uri="{C3380CC4-5D6E-409C-BE32-E72D297353CC}">
                    <c16:uniqueId val="{00000001-5E69-477F-98F2-8E414464A261}"/>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Tabelle1!$B$6</c15:sqref>
                        </c15:formulaRef>
                      </c:ext>
                    </c:extLst>
                    <c:strCache>
                      <c:ptCount val="1"/>
                      <c:pt idx="0">
                        <c:v>W3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Tabelle1!$C$3:$E$3</c15:sqref>
                        </c15:formulaRef>
                      </c:ext>
                    </c:extLst>
                    <c:strCache>
                      <c:ptCount val="3"/>
                      <c:pt idx="0">
                        <c:v>A</c:v>
                      </c:pt>
                      <c:pt idx="1">
                        <c:v>B</c:v>
                      </c:pt>
                      <c:pt idx="2">
                        <c:v>C</c:v>
                      </c:pt>
                    </c:strCache>
                  </c:strRef>
                </c:cat>
                <c:val>
                  <c:numRef>
                    <c:extLst xmlns:c15="http://schemas.microsoft.com/office/drawing/2012/chart">
                      <c:ext xmlns:c15="http://schemas.microsoft.com/office/drawing/2012/chart" uri="{02D57815-91ED-43cb-92C2-25804820EDAC}">
                        <c15:formulaRef>
                          <c15:sqref>Tabelle1!$C$6:$E$6</c15:sqref>
                        </c15:formulaRef>
                      </c:ext>
                    </c:extLst>
                    <c:numCache>
                      <c:formatCode>General</c:formatCode>
                      <c:ptCount val="3"/>
                      <c:pt idx="0">
                        <c:v>30</c:v>
                      </c:pt>
                      <c:pt idx="1">
                        <c:v>40</c:v>
                      </c:pt>
                      <c:pt idx="2">
                        <c:v>50</c:v>
                      </c:pt>
                    </c:numCache>
                  </c:numRef>
                </c:val>
                <c:smooth val="0"/>
                <c:extLst xmlns:c15="http://schemas.microsoft.com/office/drawing/2012/chart">
                  <c:ext xmlns:c16="http://schemas.microsoft.com/office/drawing/2014/chart" uri="{C3380CC4-5D6E-409C-BE32-E72D297353CC}">
                    <c16:uniqueId val="{00000002-5E69-477F-98F2-8E414464A261}"/>
                  </c:ext>
                </c:extLst>
              </c15:ser>
            </c15:filteredLineSeries>
          </c:ext>
        </c:extLst>
      </c:lineChart>
      <c:catAx>
        <c:axId val="2753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1032"/>
        <c:crosses val="autoZero"/>
        <c:auto val="1"/>
        <c:lblAlgn val="ctr"/>
        <c:lblOffset val="100"/>
        <c:noMultiLvlLbl val="0"/>
      </c:catAx>
      <c:valAx>
        <c:axId val="275341032"/>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660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W3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2"/>
          <c:order val="2"/>
          <c:tx>
            <c:strRef>
              <c:f>Tabelle1!$B$6</c:f>
              <c:strCache>
                <c:ptCount val="1"/>
                <c:pt idx="0">
                  <c:v>W3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Tabelle1!$C$3:$E$3</c:f>
              <c:strCache>
                <c:ptCount val="3"/>
                <c:pt idx="0">
                  <c:v>A</c:v>
                </c:pt>
                <c:pt idx="1">
                  <c:v>B</c:v>
                </c:pt>
                <c:pt idx="2">
                  <c:v>C</c:v>
                </c:pt>
              </c:strCache>
            </c:strRef>
          </c:cat>
          <c:val>
            <c:numRef>
              <c:f>Tabelle1!$C$6:$E$6</c:f>
              <c:numCache>
                <c:formatCode>General</c:formatCode>
                <c:ptCount val="3"/>
                <c:pt idx="0">
                  <c:v>30</c:v>
                </c:pt>
                <c:pt idx="1">
                  <c:v>40</c:v>
                </c:pt>
                <c:pt idx="2">
                  <c:v>50</c:v>
                </c:pt>
              </c:numCache>
            </c:numRef>
          </c:val>
          <c:smooth val="0"/>
          <c:extLst>
            <c:ext xmlns:c16="http://schemas.microsoft.com/office/drawing/2014/chart" uri="{C3380CC4-5D6E-409C-BE32-E72D297353CC}">
              <c16:uniqueId val="{00000000-B646-4E49-920D-C5D12A96C982}"/>
            </c:ext>
          </c:extLst>
        </c:ser>
        <c:dLbls>
          <c:showLegendKey val="0"/>
          <c:showVal val="0"/>
          <c:showCatName val="0"/>
          <c:showSerName val="0"/>
          <c:showPercent val="0"/>
          <c:showBubbleSize val="0"/>
        </c:dLbls>
        <c:marker val="1"/>
        <c:smooth val="0"/>
        <c:axId val="275346608"/>
        <c:axId val="275341032"/>
        <c:extLst>
          <c:ext xmlns:c15="http://schemas.microsoft.com/office/drawing/2012/chart" uri="{02D57815-91ED-43cb-92C2-25804820EDAC}">
            <c15:filteredLineSeries>
              <c15:ser>
                <c:idx val="0"/>
                <c:order val="0"/>
                <c:tx>
                  <c:strRef>
                    <c:extLst>
                      <c:ext uri="{02D57815-91ED-43cb-92C2-25804820EDAC}">
                        <c15:formulaRef>
                          <c15:sqref>Tabelle1!$B$4</c15:sqref>
                        </c15:formulaRef>
                      </c:ext>
                    </c:extLst>
                    <c:strCache>
                      <c:ptCount val="1"/>
                      <c:pt idx="0">
                        <c:v>W1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Tabelle1!$C$3:$E$3</c15:sqref>
                        </c15:formulaRef>
                      </c:ext>
                    </c:extLst>
                    <c:strCache>
                      <c:ptCount val="3"/>
                      <c:pt idx="0">
                        <c:v>A</c:v>
                      </c:pt>
                      <c:pt idx="1">
                        <c:v>B</c:v>
                      </c:pt>
                      <c:pt idx="2">
                        <c:v>C</c:v>
                      </c:pt>
                    </c:strCache>
                  </c:strRef>
                </c:cat>
                <c:val>
                  <c:numRef>
                    <c:extLst>
                      <c:ext uri="{02D57815-91ED-43cb-92C2-25804820EDAC}">
                        <c15:formulaRef>
                          <c15:sqref>Tabelle1!$C$4:$E$4</c15:sqref>
                        </c15:formulaRef>
                      </c:ext>
                    </c:extLst>
                    <c:numCache>
                      <c:formatCode>General</c:formatCode>
                      <c:ptCount val="3"/>
                      <c:pt idx="0">
                        <c:v>30</c:v>
                      </c:pt>
                      <c:pt idx="1">
                        <c:v>10</c:v>
                      </c:pt>
                      <c:pt idx="2">
                        <c:v>20</c:v>
                      </c:pt>
                    </c:numCache>
                  </c:numRef>
                </c:val>
                <c:smooth val="0"/>
                <c:extLst>
                  <c:ext xmlns:c16="http://schemas.microsoft.com/office/drawing/2014/chart" uri="{C3380CC4-5D6E-409C-BE32-E72D297353CC}">
                    <c16:uniqueId val="{00000001-B646-4E49-920D-C5D12A96C98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Tabelle1!$B$5</c15:sqref>
                        </c15:formulaRef>
                      </c:ext>
                    </c:extLst>
                    <c:strCache>
                      <c:ptCount val="1"/>
                      <c:pt idx="0">
                        <c:v>W2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xmlns:c15="http://schemas.microsoft.com/office/drawing/2012/chart">
                      <c:ext xmlns:c15="http://schemas.microsoft.com/office/drawing/2012/chart" uri="{02D57815-91ED-43cb-92C2-25804820EDAC}">
                        <c15:formulaRef>
                          <c15:sqref>Tabelle1!$C$3:$E$3</c15:sqref>
                        </c15:formulaRef>
                      </c:ext>
                    </c:extLst>
                    <c:strCache>
                      <c:ptCount val="3"/>
                      <c:pt idx="0">
                        <c:v>A</c:v>
                      </c:pt>
                      <c:pt idx="1">
                        <c:v>B</c:v>
                      </c:pt>
                      <c:pt idx="2">
                        <c:v>C</c:v>
                      </c:pt>
                    </c:strCache>
                  </c:strRef>
                </c:cat>
                <c:val>
                  <c:numRef>
                    <c:extLst xmlns:c15="http://schemas.microsoft.com/office/drawing/2012/chart">
                      <c:ext xmlns:c15="http://schemas.microsoft.com/office/drawing/2012/chart" uri="{02D57815-91ED-43cb-92C2-25804820EDAC}">
                        <c15:formulaRef>
                          <c15:sqref>Tabelle1!$C$5:$E$5</c15:sqref>
                        </c15:formulaRef>
                      </c:ext>
                    </c:extLst>
                    <c:numCache>
                      <c:formatCode>General</c:formatCode>
                      <c:ptCount val="3"/>
                      <c:pt idx="0">
                        <c:v>30</c:v>
                      </c:pt>
                      <c:pt idx="1">
                        <c:v>40</c:v>
                      </c:pt>
                      <c:pt idx="2">
                        <c:v>20</c:v>
                      </c:pt>
                    </c:numCache>
                  </c:numRef>
                </c:val>
                <c:smooth val="0"/>
                <c:extLst xmlns:c15="http://schemas.microsoft.com/office/drawing/2012/chart">
                  <c:ext xmlns:c16="http://schemas.microsoft.com/office/drawing/2014/chart" uri="{C3380CC4-5D6E-409C-BE32-E72D297353CC}">
                    <c16:uniqueId val="{00000002-B646-4E49-920D-C5D12A96C982}"/>
                  </c:ext>
                </c:extLst>
              </c15:ser>
            </c15:filteredLineSeries>
          </c:ext>
        </c:extLst>
      </c:lineChart>
      <c:catAx>
        <c:axId val="2753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1032"/>
        <c:crosses val="autoZero"/>
        <c:auto val="1"/>
        <c:lblAlgn val="ctr"/>
        <c:lblOffset val="100"/>
        <c:noMultiLvlLbl val="0"/>
      </c:catAx>
      <c:valAx>
        <c:axId val="275341032"/>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660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a:t>W1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Tabelle1!$B$4</c:f>
              <c:strCache>
                <c:ptCount val="1"/>
                <c:pt idx="0">
                  <c:v>W1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Tabelle1!$C$3:$E$3</c:f>
              <c:strCache>
                <c:ptCount val="3"/>
                <c:pt idx="0">
                  <c:v>A</c:v>
                </c:pt>
                <c:pt idx="1">
                  <c:v>B</c:v>
                </c:pt>
                <c:pt idx="2">
                  <c:v>C</c:v>
                </c:pt>
              </c:strCache>
            </c:strRef>
          </c:cat>
          <c:val>
            <c:numRef>
              <c:f>Tabelle1!$C$4:$E$4</c:f>
              <c:numCache>
                <c:formatCode>General</c:formatCode>
                <c:ptCount val="3"/>
                <c:pt idx="0">
                  <c:v>30</c:v>
                </c:pt>
                <c:pt idx="1">
                  <c:v>10</c:v>
                </c:pt>
                <c:pt idx="2">
                  <c:v>20</c:v>
                </c:pt>
              </c:numCache>
            </c:numRef>
          </c:val>
          <c:smooth val="0"/>
          <c:extLst>
            <c:ext xmlns:c16="http://schemas.microsoft.com/office/drawing/2014/chart" uri="{C3380CC4-5D6E-409C-BE32-E72D297353CC}">
              <c16:uniqueId val="{00000000-7F1D-486F-9EAB-6620DCC45DE0}"/>
            </c:ext>
          </c:extLst>
        </c:ser>
        <c:ser>
          <c:idx val="1"/>
          <c:order val="1"/>
          <c:tx>
            <c:strRef>
              <c:f>Tabelle1!$B$5</c:f>
              <c:strCache>
                <c:ptCount val="1"/>
                <c:pt idx="0">
                  <c:v>W2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Tabelle1!$C$3:$E$3</c:f>
              <c:strCache>
                <c:ptCount val="3"/>
                <c:pt idx="0">
                  <c:v>A</c:v>
                </c:pt>
                <c:pt idx="1">
                  <c:v>B</c:v>
                </c:pt>
                <c:pt idx="2">
                  <c:v>C</c:v>
                </c:pt>
              </c:strCache>
            </c:strRef>
          </c:cat>
          <c:val>
            <c:numRef>
              <c:f>Tabelle1!$C$5:$E$5</c:f>
              <c:numCache>
                <c:formatCode>General</c:formatCode>
                <c:ptCount val="3"/>
                <c:pt idx="0">
                  <c:v>30</c:v>
                </c:pt>
                <c:pt idx="1">
                  <c:v>40</c:v>
                </c:pt>
                <c:pt idx="2">
                  <c:v>20</c:v>
                </c:pt>
              </c:numCache>
            </c:numRef>
          </c:val>
          <c:smooth val="0"/>
          <c:extLst>
            <c:ext xmlns:c16="http://schemas.microsoft.com/office/drawing/2014/chart" uri="{C3380CC4-5D6E-409C-BE32-E72D297353CC}">
              <c16:uniqueId val="{00000001-7F1D-486F-9EAB-6620DCC45DE0}"/>
            </c:ext>
          </c:extLst>
        </c:ser>
        <c:ser>
          <c:idx val="2"/>
          <c:order val="2"/>
          <c:tx>
            <c:strRef>
              <c:f>Tabelle1!$B$6</c:f>
              <c:strCache>
                <c:ptCount val="1"/>
                <c:pt idx="0">
                  <c:v>W3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Tabelle1!$C$3:$E$3</c:f>
              <c:strCache>
                <c:ptCount val="3"/>
                <c:pt idx="0">
                  <c:v>A</c:v>
                </c:pt>
                <c:pt idx="1">
                  <c:v>B</c:v>
                </c:pt>
                <c:pt idx="2">
                  <c:v>C</c:v>
                </c:pt>
              </c:strCache>
            </c:strRef>
          </c:cat>
          <c:val>
            <c:numRef>
              <c:f>Tabelle1!$C$6:$E$6</c:f>
              <c:numCache>
                <c:formatCode>General</c:formatCode>
                <c:ptCount val="3"/>
                <c:pt idx="0">
                  <c:v>30</c:v>
                </c:pt>
                <c:pt idx="1">
                  <c:v>40</c:v>
                </c:pt>
                <c:pt idx="2">
                  <c:v>50</c:v>
                </c:pt>
              </c:numCache>
            </c:numRef>
          </c:val>
          <c:smooth val="0"/>
          <c:extLst>
            <c:ext xmlns:c16="http://schemas.microsoft.com/office/drawing/2014/chart" uri="{C3380CC4-5D6E-409C-BE32-E72D297353CC}">
              <c16:uniqueId val="{00000002-7F1D-486F-9EAB-6620DCC45DE0}"/>
            </c:ext>
          </c:extLst>
        </c:ser>
        <c:dLbls>
          <c:showLegendKey val="0"/>
          <c:showVal val="0"/>
          <c:showCatName val="0"/>
          <c:showSerName val="0"/>
          <c:showPercent val="0"/>
          <c:showBubbleSize val="0"/>
        </c:dLbls>
        <c:marker val="1"/>
        <c:smooth val="0"/>
        <c:axId val="275346608"/>
        <c:axId val="275341032"/>
      </c:lineChart>
      <c:catAx>
        <c:axId val="2753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1032"/>
        <c:crosses val="autoZero"/>
        <c:auto val="1"/>
        <c:lblAlgn val="ctr"/>
        <c:lblOffset val="100"/>
        <c:noMultiLvlLbl val="0"/>
      </c:catAx>
      <c:valAx>
        <c:axId val="275341032"/>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75346608"/>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28.10.2026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79904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910993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456481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717583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510282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909417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80940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342111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117377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731494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897810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377553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83063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722864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131540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999546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39582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967067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4103772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082B0-F450-020C-E3B5-4CB28AC6A89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23CE25-8CC5-C990-E2CA-BA9C0CC1A7C7}"/>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6E116AC1-0D8E-43B1-0216-189354FC412E}"/>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747485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149D-634C-F195-9048-83FF46C945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73F035-A42C-CA28-2208-46498FEFB50A}"/>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F365A860-EB11-227F-7EE9-06B058CA8D98}"/>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422407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C5A62-E709-9C4B-76EC-2A9EBBD14B4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FDC89D-2583-B150-D432-1DDAE44C1206}"/>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FFD84E80-1067-098E-9DC4-90EA65A5AF75}"/>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360976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14E40-58FA-BF38-08D5-5AECAAD07B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6B5350-7365-A30F-5EF9-DA88351F3507}"/>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6A1E38FF-4078-B462-85B2-74C2706F37DC}"/>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920842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F4E16-5A34-81CB-32C7-8238F4CA57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622B96F-C6BE-70BE-2F99-2D4291D0D692}"/>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95215932-3371-2E7B-4116-7D1427F89DF7}"/>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031777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4B105-7D1F-0A78-0876-27AAB25D8B6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D9417E9-913A-92B4-9F40-3DD1716B8BD0}"/>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8C2D8BF2-E815-BC71-436D-E2C2B4899C24}"/>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843332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09699-DCF7-64AF-59A3-592033C35DC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E5BE5C-C6FA-690D-2A41-26017CE95465}"/>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539A1398-4BFF-23A3-84D6-1EBEC126FABA}"/>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884338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96B1D-D685-428E-A5E5-8F43040875D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C308DA2-EC9F-B822-61B8-5EFEAFBD0BEA}"/>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2EC7B247-B5C6-C550-280C-7515362E218A}"/>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2109627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49D7F-F596-50E1-A44A-DFA9A5BF3CD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220CB3-178A-F62B-5696-AA47570A4278}"/>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44691FDC-19F3-ACE8-A47D-410E7CCE9C45}"/>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331824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4F3A-1326-30C2-C06F-B3D6222B537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89954B0-F3CB-F8C1-1584-439F151479AC}"/>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C375B96E-0554-CEED-0820-33E7C27730EF}"/>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017379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68A49-D0A2-2BF6-36E6-C1E7D914A9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F43320-B263-B6C5-25F1-352F45581E9B}"/>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66E087B4-01C4-0103-381B-DA072158EB4D}"/>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1009020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D9A80-FB9D-6481-47DA-523BF2CF179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367911E-AFCE-4BFD-1073-2F8A32115262}"/>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6627394C-DC69-4FB9-276D-C2EE6B731121}"/>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372683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3A960-BC6F-03B1-8A10-3A7B806BDC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8D30097-8841-4F7B-BC01-6F58529BEB45}"/>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27BB20CC-1908-BBCA-E3C4-31A55FDF0946}"/>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2305412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A60F9-A4DB-C91F-DB94-3CE90E85F1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0E4FB2-F142-EED1-F678-0F2EBF0F8F33}"/>
              </a:ext>
            </a:extLst>
          </p:cNvPr>
          <p:cNvSpPr>
            <a:spLocks noGrp="1" noRot="1" noChangeAspect="1" noResize="1"/>
          </p:cNvSpPr>
          <p:nvPr>
            <p:ph type="sldImg"/>
          </p:nvPr>
        </p:nvSpPr>
        <p:spPr>
          <a:xfrm>
            <a:off x="90488" y="754063"/>
            <a:ext cx="6615112" cy="3722687"/>
          </a:xfrm>
          <a:solidFill>
            <a:srgbClr val="CFE7F5"/>
          </a:solidFill>
          <a:ln w="25400">
            <a:solidFill>
              <a:srgbClr val="808080"/>
            </a:solidFill>
            <a:prstDash val="solid"/>
          </a:ln>
        </p:spPr>
      </p:sp>
      <p:sp>
        <p:nvSpPr>
          <p:cNvPr id="3" name="Notizenplatzhalter 2">
            <a:extLst>
              <a:ext uri="{FF2B5EF4-FFF2-40B4-BE49-F238E27FC236}">
                <a16:creationId xmlns:a16="http://schemas.microsoft.com/office/drawing/2014/main" id="{167DE78D-E99F-757C-CAB7-5844C1226CD2}"/>
              </a:ext>
            </a:extLst>
          </p:cNvPr>
          <p:cNvSpPr txBox="1">
            <a:spLocks noGrp="1"/>
          </p:cNvSpPr>
          <p:nvPr>
            <p:ph type="body" sz="quarter" idx="1"/>
          </p:nvPr>
        </p:nvSpPr>
        <p:spPr>
          <a:xfrm>
            <a:off x="679797" y="4715068"/>
            <a:ext cx="5438050" cy="307777"/>
          </a:xfrm>
        </p:spPr>
        <p:txBody>
          <a:bodyPr>
            <a:spAutoFit/>
          </a:bodyPr>
          <a:lstStyle/>
          <a:p>
            <a:endParaRPr lang="de-DE" dirty="0"/>
          </a:p>
        </p:txBody>
      </p:sp>
    </p:spTree>
    <p:extLst>
      <p:ext uri="{BB962C8B-B14F-4D97-AF65-F5344CB8AC3E}">
        <p14:creationId xmlns:p14="http://schemas.microsoft.com/office/powerpoint/2010/main" val="1264531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28.10.2026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28.10.2026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28.10.2026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28.10.2026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28.10.2026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28.10.2026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28.10.2026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28.10.2026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28.10.2026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28.10.2026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28.10.2026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28.10.2026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dwd.de/DE/leistungen/besondereereignisse/temperatur/20250116_klimarueckblick-2024.pdf?__blob=publicationFile&amp;v=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climate.copernicus.eu/global-climate-highlights-2024#:~:text=2024%20had%20a%20global%20average,exceed%201.5%20above%20that%20level."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waz.de/region/rhein-und-ruhr/article12358775/wenn-die-pumpen-stillstaenden.htm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oastal.climatecentral.org/"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chart" Target="../charts/chart1.xml"/><Relationship Id="rId7" Type="http://schemas.openxmlformats.org/officeDocument/2006/relationships/image" Target="../media/image21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image" Target="../media/image412.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3.emf"/></Relationships>
</file>

<file path=ppt/slides/_rels/slide31.xml.rels><?xml version="1.0" encoding="UTF-8" standalone="yes"?>
<Relationships xmlns="http://schemas.openxmlformats.org/package/2006/relationships"><Relationship Id="rId3" Type="http://schemas.openxmlformats.org/officeDocument/2006/relationships/hyperlink" Target="https://www.journals.uchicago.edu/doi/10.1086/256633"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archiv.ub.uni-heidelberg.de/volltextserver/11560/"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Times New Roman" panose="02020603050405020304" pitchFamily="18" charset="0"/>
                <a:cs typeface="Times New Roman" panose="02020603050405020304" pitchFamily="18" charset="0"/>
              </a:rPr>
              <a:t>Externalitäten</a:t>
            </a:r>
            <a:endParaRPr sz="2903" dirty="0">
              <a:latin typeface="Times New Roman" panose="02020603050405020304" pitchFamily="18" charset="0"/>
              <a:cs typeface="Times New Roman" panose="02020603050405020304" pitchFamily="18" charset="0"/>
            </a:endParaRPr>
          </a:p>
        </p:txBody>
      </p:sp>
      <p:sp>
        <p:nvSpPr>
          <p:cNvPr id="3" name="Rechteck 2"/>
          <p:cNvSpPr/>
          <p:nvPr/>
        </p:nvSpPr>
        <p:spPr>
          <a:xfrm>
            <a:off x="74976" y="855569"/>
            <a:ext cx="7837047" cy="5485701"/>
          </a:xfrm>
          <a:prstGeom prst="rect">
            <a:avLst/>
          </a:prstGeom>
        </p:spPr>
        <p:txBody>
          <a:bodyPr wrap="square">
            <a:noAutofit/>
          </a:bodyPr>
          <a:lstStyle/>
          <a:p>
            <a:r>
              <a:rPr lang="de-DE" sz="2000" dirty="0">
                <a:latin typeface="Times New Roman" panose="02020603050405020304" pitchFamily="18" charset="0"/>
                <a:cs typeface="Times New Roman" panose="02020603050405020304" pitchFamily="18" charset="0"/>
              </a:rPr>
              <a:t>Als eine </a:t>
            </a:r>
            <a:r>
              <a:rPr lang="de-DE" sz="2000" b="1" dirty="0">
                <a:latin typeface="Times New Roman" panose="02020603050405020304" pitchFamily="18" charset="0"/>
                <a:cs typeface="Times New Roman" panose="02020603050405020304" pitchFamily="18" charset="0"/>
              </a:rPr>
              <a:t>Externalität / externen Effekt </a:t>
            </a:r>
            <a:r>
              <a:rPr lang="de-DE" sz="2000" dirty="0">
                <a:latin typeface="Times New Roman" panose="02020603050405020304" pitchFamily="18" charset="0"/>
                <a:cs typeface="Times New Roman" panose="02020603050405020304" pitchFamily="18" charset="0"/>
              </a:rPr>
              <a:t>bezeichnet man die Auswirkungen ökonomischen Handels auf die Wohlfahrt unbeteiligter Dritter  – ohne dass der Verursacher dafür bezahlt oder einen Ausgleich erhält.</a:t>
            </a:r>
          </a:p>
          <a:p>
            <a:endParaRPr lang="de-DE" sz="2000" dirty="0">
              <a:latin typeface="Times New Roman" panose="02020603050405020304" pitchFamily="18" charset="0"/>
              <a:cs typeface="Times New Roman" panose="02020603050405020304" pitchFamily="18" charset="0"/>
            </a:endParaRPr>
          </a:p>
          <a:p>
            <a:endParaRPr lang="de-DE" sz="2000" dirty="0">
              <a:latin typeface="Times New Roman" panose="02020603050405020304" pitchFamily="18" charset="0"/>
              <a:cs typeface="Times New Roman" panose="02020603050405020304" pitchFamily="18" charset="0"/>
            </a:endParaRPr>
          </a:p>
          <a:p>
            <a:endParaRPr lang="de-DE" sz="2000" dirty="0">
              <a:latin typeface="Times New Roman" panose="02020603050405020304" pitchFamily="18" charset="0"/>
              <a:cs typeface="Times New Roman" panose="02020603050405020304" pitchFamily="18" charset="0"/>
            </a:endParaRPr>
          </a:p>
          <a:p>
            <a:r>
              <a:rPr lang="de-DE" sz="2000" dirty="0">
                <a:latin typeface="Times New Roman" panose="02020603050405020304" pitchFamily="18" charset="0"/>
                <a:cs typeface="Times New Roman" panose="02020603050405020304" pitchFamily="18" charset="0"/>
              </a:rPr>
              <a:t>→ Die Bedingungen für den 1. Hauptsatz der Wohlfahrtstheorie sind </a:t>
            </a:r>
            <a:r>
              <a:rPr lang="de-DE" sz="2000" dirty="0" err="1">
                <a:latin typeface="Times New Roman" panose="02020603050405020304" pitchFamily="18" charset="0"/>
                <a:cs typeface="Times New Roman" panose="02020603050405020304" pitchFamily="18" charset="0"/>
              </a:rPr>
              <a:t>ver</a:t>
            </a:r>
            <a:r>
              <a:rPr lang="de-DE" sz="2000" dirty="0">
                <a:latin typeface="Times New Roman" panose="02020603050405020304" pitchFamily="18" charset="0"/>
                <a:cs typeface="Times New Roman" panose="02020603050405020304" pitchFamily="18" charset="0"/>
              </a:rPr>
              <a:t>- </a:t>
            </a:r>
            <a:r>
              <a:rPr lang="de-DE" sz="2000" dirty="0" err="1">
                <a:latin typeface="Times New Roman" panose="02020603050405020304" pitchFamily="18" charset="0"/>
                <a:cs typeface="Times New Roman" panose="02020603050405020304" pitchFamily="18" charset="0"/>
              </a:rPr>
              <a:t>letzt</a:t>
            </a:r>
            <a:r>
              <a:rPr lang="de-DE" sz="2000" dirty="0">
                <a:latin typeface="Times New Roman" panose="02020603050405020304" pitchFamily="18" charset="0"/>
                <a:cs typeface="Times New Roman" panose="02020603050405020304" pitchFamily="18" charset="0"/>
              </a:rPr>
              <a:t> und die Marktlösung führt nicht zu einer </a:t>
            </a:r>
            <a:r>
              <a:rPr lang="de-DE" sz="2000" dirty="0" err="1">
                <a:latin typeface="Times New Roman" panose="02020603050405020304" pitchFamily="18" charset="0"/>
                <a:cs typeface="Times New Roman" panose="02020603050405020304" pitchFamily="18" charset="0"/>
              </a:rPr>
              <a:t>pareto</a:t>
            </a:r>
            <a:r>
              <a:rPr lang="de-DE" sz="2000" dirty="0">
                <a:latin typeface="Times New Roman" panose="02020603050405020304" pitchFamily="18" charset="0"/>
                <a:cs typeface="Times New Roman" panose="02020603050405020304" pitchFamily="18" charset="0"/>
              </a:rPr>
              <a:t>-effizienten Allokation</a:t>
            </a:r>
          </a:p>
          <a:p>
            <a:endParaRPr lang="de-DE" sz="2000" dirty="0">
              <a:latin typeface="Times New Roman" panose="02020603050405020304" pitchFamily="18" charset="0"/>
              <a:cs typeface="Times New Roman" panose="02020603050405020304" pitchFamily="18" charset="0"/>
            </a:endParaRPr>
          </a:p>
          <a:p>
            <a:r>
              <a:rPr lang="de-DE" sz="2000" dirty="0">
                <a:latin typeface="Times New Roman" panose="02020603050405020304" pitchFamily="18" charset="0"/>
                <a:cs typeface="Times New Roman" panose="02020603050405020304" pitchFamily="18" charset="0"/>
              </a:rPr>
              <a:t>Externalitäten können die Wohlfahrt Dritter begünstigen	</a:t>
            </a:r>
          </a:p>
          <a:p>
            <a:endParaRPr lang="de-DE" sz="2000" dirty="0">
              <a:latin typeface="Times New Roman" panose="02020603050405020304" pitchFamily="18" charset="0"/>
              <a:cs typeface="Times New Roman" panose="02020603050405020304" pitchFamily="18" charset="0"/>
            </a:endParaRPr>
          </a:p>
          <a:p>
            <a:r>
              <a:rPr lang="de-DE" sz="2000" dirty="0">
                <a:latin typeface="Times New Roman" panose="02020603050405020304" pitchFamily="18" charset="0"/>
                <a:cs typeface="Times New Roman" panose="02020603050405020304" pitchFamily="18" charset="0"/>
              </a:rPr>
              <a:t>→ positiver externer Effekt</a:t>
            </a:r>
          </a:p>
          <a:p>
            <a:endParaRPr lang="de-DE" sz="2000" dirty="0">
              <a:latin typeface="Times New Roman" panose="02020603050405020304" pitchFamily="18" charset="0"/>
              <a:cs typeface="Times New Roman" panose="02020603050405020304" pitchFamily="18" charset="0"/>
            </a:endParaRPr>
          </a:p>
          <a:p>
            <a:r>
              <a:rPr lang="de-DE" sz="2000" dirty="0">
                <a:latin typeface="Times New Roman" panose="02020603050405020304" pitchFamily="18" charset="0"/>
                <a:cs typeface="Times New Roman" panose="02020603050405020304" pitchFamily="18" charset="0"/>
              </a:rPr>
              <a:t>oder schädigen</a:t>
            </a:r>
          </a:p>
          <a:p>
            <a:endParaRPr lang="de-DE" sz="2000" dirty="0">
              <a:latin typeface="Times New Roman" panose="02020603050405020304" pitchFamily="18" charset="0"/>
              <a:cs typeface="Times New Roman" panose="02020603050405020304" pitchFamily="18" charset="0"/>
            </a:endParaRPr>
          </a:p>
          <a:p>
            <a:r>
              <a:rPr lang="de-DE" sz="2000" dirty="0">
                <a:latin typeface="Times New Roman" panose="02020603050405020304" pitchFamily="18" charset="0"/>
                <a:cs typeface="Times New Roman" panose="02020603050405020304" pitchFamily="18" charset="0"/>
              </a:rPr>
              <a:t>→ negativer externer Effekt</a:t>
            </a:r>
          </a:p>
        </p:txBody>
      </p:sp>
      <p:sp>
        <p:nvSpPr>
          <p:cNvPr id="10" name="Rechteck 9">
            <a:extLst>
              <a:ext uri="{FF2B5EF4-FFF2-40B4-BE49-F238E27FC236}">
                <a16:creationId xmlns:a16="http://schemas.microsoft.com/office/drawing/2014/main" id="{24DAA863-D1CC-46ED-9F92-AA49038DDB1A}"/>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81015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e 3"/>
          <p:cNvGraphicFramePr>
            <a:graphicFrameLocks noGrp="1"/>
          </p:cNvGraphicFramePr>
          <p:nvPr/>
        </p:nvGraphicFramePr>
        <p:xfrm>
          <a:off x="36959" y="178776"/>
          <a:ext cx="12192000" cy="6152567"/>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583223">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de-DE" sz="2400" dirty="0"/>
                        <a:t>Negative </a:t>
                      </a:r>
                      <a:r>
                        <a:rPr lang="de-DE" sz="2400" dirty="0" err="1"/>
                        <a:t>Externalität</a:t>
                      </a:r>
                      <a:endParaRPr lang="de-DE" sz="2400" dirty="0">
                        <a:latin typeface="Times New Roman" panose="02020603050405020304" pitchFamily="18" charset="0"/>
                        <a:cs typeface="Times New Roman" panose="02020603050405020304" pitchFamily="18" charset="0"/>
                      </a:endParaRPr>
                    </a:p>
                  </a:txBody>
                  <a:tcPr marL="82944" marR="82944" marT="41472" marB="41472" anchor="ctr"/>
                </a:tc>
                <a:tc>
                  <a:txBody>
                    <a:bodyPr/>
                    <a:lstStyle/>
                    <a:p>
                      <a:pPr algn="ctr"/>
                      <a:r>
                        <a:rPr lang="de-DE" sz="2400" dirty="0"/>
                        <a:t>Positive </a:t>
                      </a:r>
                      <a:r>
                        <a:rPr lang="de-DE" sz="2400" dirty="0" err="1"/>
                        <a:t>Externalität</a:t>
                      </a:r>
                      <a:endParaRPr lang="de-DE" sz="2400" dirty="0">
                        <a:latin typeface="Times New Roman" panose="02020603050405020304" pitchFamily="18" charset="0"/>
                        <a:cs typeface="Times New Roman" panose="02020603050405020304" pitchFamily="18" charset="0"/>
                      </a:endParaRPr>
                    </a:p>
                  </a:txBody>
                  <a:tcPr marL="82944" marR="82944" marT="41472" marB="41472" anchor="ctr"/>
                </a:tc>
                <a:extLst>
                  <a:ext uri="{0D108BD9-81ED-4DB2-BD59-A6C34878D82A}">
                    <a16:rowId xmlns:a16="http://schemas.microsoft.com/office/drawing/2014/main" val="10000"/>
                  </a:ext>
                </a:extLst>
              </a:tr>
              <a:tr h="4715584">
                <a:tc>
                  <a:txBody>
                    <a:bodyPr/>
                    <a:lstStyle/>
                    <a:p>
                      <a:pPr marL="342900" indent="-342900">
                        <a:buFont typeface="Arial" panose="020B0604020202020204" pitchFamily="34" charset="0"/>
                        <a:buChar char="•"/>
                      </a:pPr>
                      <a:r>
                        <a:rPr lang="de-DE" sz="2400" u="none" strike="noStrike" baseline="0" dirty="0"/>
                        <a:t>Verschmutzung</a:t>
                      </a:r>
                    </a:p>
                    <a:p>
                      <a:pPr marL="800100" lvl="1" indent="-342900">
                        <a:buFont typeface="Symbol" panose="05050102010706020507" pitchFamily="18" charset="2"/>
                        <a:buChar char="-"/>
                      </a:pPr>
                      <a:r>
                        <a:rPr lang="de-DE" sz="2400" u="none" strike="noStrike" baseline="0" dirty="0"/>
                        <a:t>Fossile Brennstoffe</a:t>
                      </a:r>
                    </a:p>
                    <a:p>
                      <a:pPr marL="800100" lvl="1" indent="-342900">
                        <a:buFont typeface="Symbol" panose="05050102010706020507" pitchFamily="18" charset="2"/>
                        <a:buChar char="-"/>
                      </a:pPr>
                      <a:r>
                        <a:rPr lang="de-DE" sz="2400" u="none" strike="noStrike" baseline="0" dirty="0"/>
                        <a:t>Autoverkehr</a:t>
                      </a:r>
                    </a:p>
                    <a:p>
                      <a:pPr marL="457200" lvl="1" indent="0">
                        <a:buFont typeface="Symbol" panose="05050102010706020507" pitchFamily="18" charset="2"/>
                        <a:buNone/>
                      </a:pPr>
                      <a:endParaRPr lang="de-DE" sz="2400" u="none" strike="noStrike" baseline="0" dirty="0"/>
                    </a:p>
                    <a:p>
                      <a:pPr marL="285750" indent="-285750">
                        <a:buFont typeface="Arial" panose="020B0604020202020204" pitchFamily="34" charset="0"/>
                        <a:buChar char="•"/>
                      </a:pPr>
                      <a:r>
                        <a:rPr lang="de-DE" sz="2400" u="none" strike="noStrike" baseline="0" dirty="0"/>
                        <a:t>Zigarettenrauch</a:t>
                      </a:r>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r>
                        <a:rPr lang="de-DE" sz="2400" u="none" strike="noStrike" baseline="0" dirty="0"/>
                        <a:t>Lärm</a:t>
                      </a:r>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r>
                        <a:rPr lang="de-DE" sz="2400" u="none" strike="noStrike" baseline="0" dirty="0"/>
                        <a:t>Relative Armut</a:t>
                      </a:r>
                    </a:p>
                    <a:p>
                      <a:pPr marL="285750" indent="-285750">
                        <a:buFont typeface="Arial" panose="020B0604020202020204" pitchFamily="34" charset="0"/>
                        <a:buChar char="•"/>
                      </a:pPr>
                      <a:endParaRPr lang="de-DE" sz="2400" u="none" strike="noStrike" baseline="0" dirty="0"/>
                    </a:p>
                  </a:txBody>
                  <a:tcPr marL="82944" marR="82944" marT="41472" marB="41472"/>
                </a:tc>
                <a:tc>
                  <a:txBody>
                    <a:bodyPr/>
                    <a:lstStyle/>
                    <a:p>
                      <a:pPr marL="342900" indent="-342900">
                        <a:buFont typeface="Arial" panose="020B0604020202020204" pitchFamily="34" charset="0"/>
                        <a:buChar char="•"/>
                      </a:pPr>
                      <a:r>
                        <a:rPr lang="de-DE" sz="2400" u="none" strike="noStrike" baseline="0" dirty="0"/>
                        <a:t>Impfungen</a:t>
                      </a:r>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r>
                        <a:rPr lang="de-DE" sz="2400" u="none" strike="noStrike" baseline="0" dirty="0"/>
                        <a:t>Erfindungen</a:t>
                      </a:r>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r>
                        <a:rPr lang="de-DE" sz="2400" u="none" strike="noStrike" baseline="0" dirty="0"/>
                        <a:t>Restaurierung historischer Gebäude</a:t>
                      </a:r>
                    </a:p>
                    <a:p>
                      <a:pPr marL="0" indent="0">
                        <a:buFont typeface="Arial" panose="020B0604020202020204" pitchFamily="34" charset="0"/>
                        <a:buNone/>
                      </a:pPr>
                      <a:endParaRPr lang="de-DE" sz="2400" u="none" strike="noStrike" baseline="0" dirty="0"/>
                    </a:p>
                    <a:p>
                      <a:pPr marL="0" indent="0">
                        <a:buFont typeface="Arial" panose="020B0604020202020204" pitchFamily="34" charset="0"/>
                        <a:buNone/>
                      </a:pPr>
                      <a:endParaRPr lang="de-DE" sz="2400" u="none" strike="noStrike" baseline="0" dirty="0"/>
                    </a:p>
                    <a:p>
                      <a:pPr marL="285750" indent="-285750">
                        <a:buFont typeface="Arial" panose="020B0604020202020204" pitchFamily="34" charset="0"/>
                        <a:buChar char="•"/>
                      </a:pPr>
                      <a:r>
                        <a:rPr lang="de-DE" sz="2400" u="none" strike="noStrike" baseline="0" dirty="0"/>
                        <a:t>Bildung</a:t>
                      </a:r>
                    </a:p>
                    <a:p>
                      <a:pPr marL="285750" indent="-285750">
                        <a:buFont typeface="Arial" panose="020B0604020202020204" pitchFamily="34" charset="0"/>
                        <a:buChar char="•"/>
                      </a:pPr>
                      <a:endParaRPr lang="de-DE" sz="2400" u="none" strike="noStrike" baseline="0" dirty="0"/>
                    </a:p>
                    <a:p>
                      <a:pPr marL="285750" indent="-285750">
                        <a:buFont typeface="Arial" panose="020B0604020202020204" pitchFamily="34" charset="0"/>
                        <a:buChar char="•"/>
                      </a:pPr>
                      <a:r>
                        <a:rPr lang="de-DE" sz="2400" u="none" strike="noStrike" baseline="0" dirty="0"/>
                        <a:t>Haltung von</a:t>
                      </a:r>
                    </a:p>
                    <a:p>
                      <a:pPr marL="0" indent="0">
                        <a:buFont typeface="Arial" panose="020B0604020202020204" pitchFamily="34" charset="0"/>
                        <a:buNone/>
                      </a:pPr>
                      <a:r>
                        <a:rPr lang="de-DE" sz="2400" u="none" strike="noStrike" baseline="0" dirty="0"/>
                        <a:t>    Bienenstöcken</a:t>
                      </a:r>
                    </a:p>
                    <a:p>
                      <a:pPr marL="0" indent="0">
                        <a:buFont typeface="Arial" panose="020B0604020202020204" pitchFamily="34" charset="0"/>
                        <a:buNone/>
                      </a:pPr>
                      <a:endParaRPr lang="de-DE" sz="2400" u="none" strike="noStrike" baseline="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de-DE" sz="2400" u="none" strike="noStrike" baseline="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de-DE" sz="2400"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10001"/>
                  </a:ext>
                </a:extLst>
              </a:tr>
            </a:tbl>
          </a:graphicData>
        </a:graphic>
      </p:graphicFrame>
      <p:sp>
        <p:nvSpPr>
          <p:cNvPr id="16" name="Rechteck 15">
            <a:extLst>
              <a:ext uri="{FF2B5EF4-FFF2-40B4-BE49-F238E27FC236}">
                <a16:creationId xmlns:a16="http://schemas.microsoft.com/office/drawing/2014/main" id="{23DCCAF5-E294-4494-8B9D-5AEE41AD4299}"/>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7349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Temperaturanstieg</a:t>
            </a:r>
            <a:endParaRPr sz="2903" dirty="0"/>
          </a:p>
        </p:txBody>
      </p:sp>
      <p:sp>
        <p:nvSpPr>
          <p:cNvPr id="28" name="Rechteck 27">
            <a:extLst>
              <a:ext uri="{FF2B5EF4-FFF2-40B4-BE49-F238E27FC236}">
                <a16:creationId xmlns:a16="http://schemas.microsoft.com/office/drawing/2014/main" id="{99092EE8-C815-42B1-92A3-E60D8C638741}"/>
              </a:ext>
            </a:extLst>
          </p:cNvPr>
          <p:cNvSpPr/>
          <p:nvPr/>
        </p:nvSpPr>
        <p:spPr>
          <a:xfrm>
            <a:off x="1025554" y="5987018"/>
            <a:ext cx="3294043" cy="369332"/>
          </a:xfrm>
          <a:prstGeom prst="rect">
            <a:avLst/>
          </a:prstGeom>
        </p:spPr>
        <p:txBody>
          <a:bodyPr wrap="none">
            <a:spAutoFit/>
          </a:bodyPr>
          <a:lstStyle/>
          <a:p>
            <a:r>
              <a:rPr lang="fr-FR" dirty="0">
                <a:solidFill>
                  <a:srgbClr val="666666"/>
                </a:solidFill>
                <a:latin typeface="MetaCompPro-Normal"/>
              </a:rPr>
              <a:t>Quelle: Met Office Hadley Centre</a:t>
            </a:r>
            <a:endParaRPr lang="de-DE" dirty="0"/>
          </a:p>
        </p:txBody>
      </p:sp>
      <p:pic>
        <p:nvPicPr>
          <p:cNvPr id="3" name="Grafik 2">
            <a:extLst>
              <a:ext uri="{FF2B5EF4-FFF2-40B4-BE49-F238E27FC236}">
                <a16:creationId xmlns:a16="http://schemas.microsoft.com/office/drawing/2014/main" id="{913146D2-702B-B5D0-56F0-FB1CDEB406A3}"/>
              </a:ext>
            </a:extLst>
          </p:cNvPr>
          <p:cNvPicPr>
            <a:picLocks noChangeAspect="1"/>
          </p:cNvPicPr>
          <p:nvPr/>
        </p:nvPicPr>
        <p:blipFill>
          <a:blip r:embed="rId3"/>
          <a:stretch>
            <a:fillRect/>
          </a:stretch>
        </p:blipFill>
        <p:spPr>
          <a:xfrm>
            <a:off x="102063" y="849394"/>
            <a:ext cx="5475847" cy="3039560"/>
          </a:xfrm>
          <a:prstGeom prst="rect">
            <a:avLst/>
          </a:prstGeom>
        </p:spPr>
      </p:pic>
      <p:sp>
        <p:nvSpPr>
          <p:cNvPr id="4" name="Rechteck 3">
            <a:extLst>
              <a:ext uri="{FF2B5EF4-FFF2-40B4-BE49-F238E27FC236}">
                <a16:creationId xmlns:a16="http://schemas.microsoft.com/office/drawing/2014/main" id="{3BF12079-3FCF-0793-6704-E2D18DC6A71C}"/>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1DCC387-C1C3-D479-5070-19FE8B5EEA9F}"/>
              </a:ext>
            </a:extLst>
          </p:cNvPr>
          <p:cNvPicPr>
            <a:picLocks noChangeAspect="1"/>
          </p:cNvPicPr>
          <p:nvPr/>
        </p:nvPicPr>
        <p:blipFill>
          <a:blip r:embed="rId4"/>
          <a:stretch>
            <a:fillRect/>
          </a:stretch>
        </p:blipFill>
        <p:spPr>
          <a:xfrm>
            <a:off x="5577910" y="849394"/>
            <a:ext cx="5671313" cy="3215325"/>
          </a:xfrm>
          <a:prstGeom prst="rect">
            <a:avLst/>
          </a:prstGeom>
        </p:spPr>
      </p:pic>
    </p:spTree>
    <p:extLst>
      <p:ext uri="{BB962C8B-B14F-4D97-AF65-F5344CB8AC3E}">
        <p14:creationId xmlns:p14="http://schemas.microsoft.com/office/powerpoint/2010/main" val="343296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80208" y="159285"/>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Temperaturanstieg</a:t>
            </a:r>
            <a:endParaRPr sz="2903" dirty="0"/>
          </a:p>
        </p:txBody>
      </p:sp>
      <p:sp>
        <p:nvSpPr>
          <p:cNvPr id="11" name="Rechteck 10">
            <a:extLst>
              <a:ext uri="{FF2B5EF4-FFF2-40B4-BE49-F238E27FC236}">
                <a16:creationId xmlns:a16="http://schemas.microsoft.com/office/drawing/2014/main" id="{3705BF8C-CF8A-4FFE-820F-86EEBBAD8816}"/>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956C9C57-F8E3-EC8B-95FC-B142E0A8DE04}"/>
              </a:ext>
            </a:extLst>
          </p:cNvPr>
          <p:cNvPicPr>
            <a:picLocks noChangeAspect="1"/>
          </p:cNvPicPr>
          <p:nvPr/>
        </p:nvPicPr>
        <p:blipFill>
          <a:blip r:embed="rId3"/>
          <a:stretch>
            <a:fillRect/>
          </a:stretch>
        </p:blipFill>
        <p:spPr>
          <a:xfrm>
            <a:off x="443772" y="904148"/>
            <a:ext cx="7883939" cy="4703438"/>
          </a:xfrm>
          <a:prstGeom prst="rect">
            <a:avLst/>
          </a:prstGeom>
        </p:spPr>
      </p:pic>
      <p:sp>
        <p:nvSpPr>
          <p:cNvPr id="5" name="Textfeld 4">
            <a:extLst>
              <a:ext uri="{FF2B5EF4-FFF2-40B4-BE49-F238E27FC236}">
                <a16:creationId xmlns:a16="http://schemas.microsoft.com/office/drawing/2014/main" id="{8DDA9284-EC91-C310-4FC6-1C30114FDB52}"/>
              </a:ext>
            </a:extLst>
          </p:cNvPr>
          <p:cNvSpPr txBox="1"/>
          <p:nvPr/>
        </p:nvSpPr>
        <p:spPr>
          <a:xfrm>
            <a:off x="462708" y="6147412"/>
            <a:ext cx="1402948" cy="369332"/>
          </a:xfrm>
          <a:prstGeom prst="rect">
            <a:avLst/>
          </a:prstGeom>
          <a:noFill/>
        </p:spPr>
        <p:txBody>
          <a:bodyPr wrap="none" rtlCol="0">
            <a:spAutoFit/>
          </a:bodyPr>
          <a:lstStyle/>
          <a:p>
            <a:r>
              <a:rPr lang="de-DE" dirty="0"/>
              <a:t>Quelle: </a:t>
            </a:r>
            <a:r>
              <a:rPr lang="de-DE" dirty="0">
                <a:hlinkClick r:id="rId4"/>
              </a:rPr>
              <a:t>DWD</a:t>
            </a:r>
            <a:endParaRPr lang="de-DE" dirty="0"/>
          </a:p>
        </p:txBody>
      </p:sp>
    </p:spTree>
    <p:extLst>
      <p:ext uri="{BB962C8B-B14F-4D97-AF65-F5344CB8AC3E}">
        <p14:creationId xmlns:p14="http://schemas.microsoft.com/office/powerpoint/2010/main" val="1486791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21B2822-C49D-486B-832B-4DDD93D9158B}"/>
              </a:ext>
            </a:extLst>
          </p:cNvPr>
          <p:cNvPicPr>
            <a:picLocks noChangeAspect="1"/>
          </p:cNvPicPr>
          <p:nvPr/>
        </p:nvPicPr>
        <p:blipFill>
          <a:blip r:embed="rId3"/>
          <a:stretch>
            <a:fillRect/>
          </a:stretch>
        </p:blipFill>
        <p:spPr>
          <a:xfrm>
            <a:off x="184040" y="501650"/>
            <a:ext cx="9541067" cy="4155581"/>
          </a:xfrm>
          <a:prstGeom prst="rect">
            <a:avLst/>
          </a:prstGeom>
        </p:spPr>
      </p:pic>
      <p:sp>
        <p:nvSpPr>
          <p:cNvPr id="13" name="Rechteck 12">
            <a:extLst>
              <a:ext uri="{FF2B5EF4-FFF2-40B4-BE49-F238E27FC236}">
                <a16:creationId xmlns:a16="http://schemas.microsoft.com/office/drawing/2014/main" id="{1D68F924-40FB-4689-BCA3-93CFA431430D}"/>
              </a:ext>
            </a:extLst>
          </p:cNvPr>
          <p:cNvSpPr/>
          <p:nvPr/>
        </p:nvSpPr>
        <p:spPr>
          <a:xfrm>
            <a:off x="1025554" y="5987018"/>
            <a:ext cx="1337226" cy="369332"/>
          </a:xfrm>
          <a:prstGeom prst="rect">
            <a:avLst/>
          </a:prstGeom>
        </p:spPr>
        <p:txBody>
          <a:bodyPr wrap="none">
            <a:spAutoFit/>
          </a:bodyPr>
          <a:lstStyle/>
          <a:p>
            <a:r>
              <a:rPr lang="fr-FR" dirty="0">
                <a:solidFill>
                  <a:srgbClr val="666666"/>
                </a:solidFill>
                <a:latin typeface="MetaCompPro-Normal"/>
              </a:rPr>
              <a:t>Quelle: IPCC</a:t>
            </a:r>
            <a:endParaRPr lang="de-DE" dirty="0"/>
          </a:p>
        </p:txBody>
      </p:sp>
      <p:sp>
        <p:nvSpPr>
          <p:cNvPr id="14" name="Rechteck 13">
            <a:extLst>
              <a:ext uri="{FF2B5EF4-FFF2-40B4-BE49-F238E27FC236}">
                <a16:creationId xmlns:a16="http://schemas.microsoft.com/office/drawing/2014/main" id="{2074FAE7-C69B-401B-8C3F-BABDEA330AD2}"/>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Shape 2"/>
          <p:cNvSpPr txBox="1"/>
          <p:nvPr/>
        </p:nvSpPr>
        <p:spPr>
          <a:xfrm>
            <a:off x="302178" y="0"/>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Treibhausgasemissionen</a:t>
            </a:r>
            <a:endParaRPr sz="2903" dirty="0"/>
          </a:p>
        </p:txBody>
      </p:sp>
    </p:spTree>
    <p:extLst>
      <p:ext uri="{BB962C8B-B14F-4D97-AF65-F5344CB8AC3E}">
        <p14:creationId xmlns:p14="http://schemas.microsoft.com/office/powerpoint/2010/main" val="1148177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85799" y="159285"/>
            <a:ext cx="7597213" cy="744863"/>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Arial"/>
              </a:rPr>
              <a:t>Anpassungpfade</a:t>
            </a:r>
            <a:r>
              <a:rPr lang="de-DE" sz="2903" b="1" dirty="0">
                <a:solidFill>
                  <a:srgbClr val="000000"/>
                </a:solidFill>
                <a:latin typeface="Arial"/>
              </a:rPr>
              <a:t> 1,5-Grad-Ziel</a:t>
            </a:r>
            <a:endParaRPr sz="2903" dirty="0"/>
          </a:p>
        </p:txBody>
      </p:sp>
      <p:sp>
        <p:nvSpPr>
          <p:cNvPr id="13" name="Rechteck 12">
            <a:extLst>
              <a:ext uri="{FF2B5EF4-FFF2-40B4-BE49-F238E27FC236}">
                <a16:creationId xmlns:a16="http://schemas.microsoft.com/office/drawing/2014/main" id="{1D68F924-40FB-4689-BCA3-93CFA431430D}"/>
              </a:ext>
            </a:extLst>
          </p:cNvPr>
          <p:cNvSpPr/>
          <p:nvPr/>
        </p:nvSpPr>
        <p:spPr>
          <a:xfrm>
            <a:off x="86216" y="74746"/>
            <a:ext cx="1999265" cy="369332"/>
          </a:xfrm>
          <a:prstGeom prst="rect">
            <a:avLst/>
          </a:prstGeom>
        </p:spPr>
        <p:txBody>
          <a:bodyPr wrap="none">
            <a:spAutoFit/>
          </a:bodyPr>
          <a:lstStyle/>
          <a:p>
            <a:r>
              <a:rPr lang="fr-FR" dirty="0">
                <a:solidFill>
                  <a:srgbClr val="666666"/>
                </a:solidFill>
                <a:latin typeface="MetaCompPro-Normal"/>
              </a:rPr>
              <a:t>Quelle: IPCC (2019)</a:t>
            </a:r>
            <a:endParaRPr lang="de-DE" dirty="0"/>
          </a:p>
        </p:txBody>
      </p:sp>
      <p:pic>
        <p:nvPicPr>
          <p:cNvPr id="3" name="Grafik 2">
            <a:extLst>
              <a:ext uri="{FF2B5EF4-FFF2-40B4-BE49-F238E27FC236}">
                <a16:creationId xmlns:a16="http://schemas.microsoft.com/office/drawing/2014/main" id="{AC3C61E4-6BB3-4EC0-A330-68427F848499}"/>
              </a:ext>
            </a:extLst>
          </p:cNvPr>
          <p:cNvPicPr>
            <a:picLocks noChangeAspect="1"/>
          </p:cNvPicPr>
          <p:nvPr/>
        </p:nvPicPr>
        <p:blipFill>
          <a:blip r:embed="rId3"/>
          <a:stretch>
            <a:fillRect/>
          </a:stretch>
        </p:blipFill>
        <p:spPr>
          <a:xfrm>
            <a:off x="185799" y="756132"/>
            <a:ext cx="5698420" cy="4686201"/>
          </a:xfrm>
          <a:prstGeom prst="rect">
            <a:avLst/>
          </a:prstGeom>
        </p:spPr>
      </p:pic>
      <p:sp>
        <p:nvSpPr>
          <p:cNvPr id="7" name="Rechteck 6">
            <a:extLst>
              <a:ext uri="{FF2B5EF4-FFF2-40B4-BE49-F238E27FC236}">
                <a16:creationId xmlns:a16="http://schemas.microsoft.com/office/drawing/2014/main" id="{D49960B7-964D-43F9-8E15-DCFD7F17BDB3}"/>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28B50006-69FF-8AF4-22F5-C5D811A49BEF}"/>
              </a:ext>
            </a:extLst>
          </p:cNvPr>
          <p:cNvPicPr>
            <a:picLocks noChangeAspect="1"/>
          </p:cNvPicPr>
          <p:nvPr/>
        </p:nvPicPr>
        <p:blipFill>
          <a:blip r:embed="rId4"/>
          <a:stretch>
            <a:fillRect/>
          </a:stretch>
        </p:blipFill>
        <p:spPr>
          <a:xfrm>
            <a:off x="5936929" y="667879"/>
            <a:ext cx="6255071" cy="3568883"/>
          </a:xfrm>
          <a:prstGeom prst="rect">
            <a:avLst/>
          </a:prstGeom>
        </p:spPr>
      </p:pic>
      <p:sp>
        <p:nvSpPr>
          <p:cNvPr id="5" name="Rechteck 4">
            <a:extLst>
              <a:ext uri="{FF2B5EF4-FFF2-40B4-BE49-F238E27FC236}">
                <a16:creationId xmlns:a16="http://schemas.microsoft.com/office/drawing/2014/main" id="{A4842A5F-E496-E4EA-A9E4-30C0F69994D8}"/>
              </a:ext>
            </a:extLst>
          </p:cNvPr>
          <p:cNvSpPr/>
          <p:nvPr/>
        </p:nvSpPr>
        <p:spPr>
          <a:xfrm>
            <a:off x="6096000" y="4164693"/>
            <a:ext cx="2622834" cy="369332"/>
          </a:xfrm>
          <a:prstGeom prst="rect">
            <a:avLst/>
          </a:prstGeom>
        </p:spPr>
        <p:txBody>
          <a:bodyPr wrap="none">
            <a:spAutoFit/>
          </a:bodyPr>
          <a:lstStyle/>
          <a:p>
            <a:r>
              <a:rPr lang="fr-FR" dirty="0">
                <a:solidFill>
                  <a:srgbClr val="666666"/>
                </a:solidFill>
                <a:latin typeface="MetaCompPro-Normal"/>
              </a:rPr>
              <a:t>Quelle: </a:t>
            </a:r>
            <a:r>
              <a:rPr lang="fr-FR" dirty="0" err="1">
                <a:solidFill>
                  <a:srgbClr val="666666"/>
                </a:solidFill>
                <a:latin typeface="MetaCompPro-Normal"/>
                <a:hlinkClick r:id="rId5"/>
              </a:rPr>
              <a:t>Copernicus</a:t>
            </a:r>
            <a:r>
              <a:rPr lang="fr-FR" dirty="0">
                <a:solidFill>
                  <a:srgbClr val="666666"/>
                </a:solidFill>
                <a:latin typeface="MetaCompPro-Normal"/>
              </a:rPr>
              <a:t> (2025)</a:t>
            </a:r>
            <a:endParaRPr lang="de-DE" dirty="0"/>
          </a:p>
        </p:txBody>
      </p:sp>
    </p:spTree>
    <p:extLst>
      <p:ext uri="{BB962C8B-B14F-4D97-AF65-F5344CB8AC3E}">
        <p14:creationId xmlns:p14="http://schemas.microsoft.com/office/powerpoint/2010/main" val="1344043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a:stretch>
            <a:fillRect/>
          </a:stretch>
        </p:blipFill>
        <p:spPr>
          <a:xfrm>
            <a:off x="93452" y="555655"/>
            <a:ext cx="8159151" cy="4589522"/>
          </a:xfrm>
          <a:prstGeom prst="rect">
            <a:avLst/>
          </a:prstGeom>
        </p:spPr>
      </p:pic>
      <p:sp>
        <p:nvSpPr>
          <p:cNvPr id="17" name="TextShape 2"/>
          <p:cNvSpPr txBox="1"/>
          <p:nvPr/>
        </p:nvSpPr>
        <p:spPr>
          <a:xfrm>
            <a:off x="1111911" y="144788"/>
            <a:ext cx="6864647" cy="410867"/>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Ewigkeitsaufgabe – Grubenwasser </a:t>
            </a:r>
            <a:endParaRPr sz="2903" dirty="0"/>
          </a:p>
        </p:txBody>
      </p:sp>
      <p:sp>
        <p:nvSpPr>
          <p:cNvPr id="19" name="Rechteck 18">
            <a:extLst>
              <a:ext uri="{FF2B5EF4-FFF2-40B4-BE49-F238E27FC236}">
                <a16:creationId xmlns:a16="http://schemas.microsoft.com/office/drawing/2014/main" id="{99092EE8-C815-42B1-92A3-E60D8C638741}"/>
              </a:ext>
            </a:extLst>
          </p:cNvPr>
          <p:cNvSpPr/>
          <p:nvPr/>
        </p:nvSpPr>
        <p:spPr>
          <a:xfrm>
            <a:off x="841524" y="3879118"/>
            <a:ext cx="3294043" cy="369332"/>
          </a:xfrm>
          <a:prstGeom prst="rect">
            <a:avLst/>
          </a:prstGeom>
        </p:spPr>
        <p:txBody>
          <a:bodyPr wrap="none">
            <a:spAutoFit/>
          </a:bodyPr>
          <a:lstStyle/>
          <a:p>
            <a:r>
              <a:rPr lang="fr-FR" dirty="0">
                <a:solidFill>
                  <a:srgbClr val="666666"/>
                </a:solidFill>
                <a:latin typeface="MetaCompPro-Normal"/>
              </a:rPr>
              <a:t>Quelle: Met Office Hadley Centre</a:t>
            </a:r>
            <a:endParaRPr lang="de-DE" dirty="0"/>
          </a:p>
        </p:txBody>
      </p:sp>
      <p:sp>
        <p:nvSpPr>
          <p:cNvPr id="23" name="Textfeld 22"/>
          <p:cNvSpPr txBox="1"/>
          <p:nvPr/>
        </p:nvSpPr>
        <p:spPr>
          <a:xfrm>
            <a:off x="110704" y="5212424"/>
            <a:ext cx="1840697" cy="343620"/>
          </a:xfrm>
          <a:prstGeom prst="rect">
            <a:avLst/>
          </a:prstGeom>
          <a:noFill/>
        </p:spPr>
        <p:txBody>
          <a:bodyPr wrap="none" rtlCol="0">
            <a:spAutoFit/>
          </a:bodyPr>
          <a:lstStyle/>
          <a:p>
            <a:r>
              <a:rPr lang="de-DE" sz="1633" dirty="0"/>
              <a:t>Quelle: </a:t>
            </a:r>
            <a:r>
              <a:rPr lang="de-DE" sz="1633" dirty="0">
                <a:hlinkClick r:id="rId4"/>
              </a:rPr>
              <a:t>WAZ</a:t>
            </a:r>
            <a:r>
              <a:rPr lang="de-DE" sz="1633" dirty="0"/>
              <a:t> (2016)</a:t>
            </a:r>
          </a:p>
        </p:txBody>
      </p:sp>
      <p:sp>
        <p:nvSpPr>
          <p:cNvPr id="24" name="Rechteck 23"/>
          <p:cNvSpPr/>
          <p:nvPr/>
        </p:nvSpPr>
        <p:spPr>
          <a:xfrm>
            <a:off x="8692043" y="4232827"/>
            <a:ext cx="3489800" cy="2602672"/>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61528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Shape 2"/>
          <p:cNvSpPr txBox="1"/>
          <p:nvPr/>
        </p:nvSpPr>
        <p:spPr>
          <a:xfrm>
            <a:off x="1111911" y="144788"/>
            <a:ext cx="6864647" cy="410867"/>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Temperaturanstieg</a:t>
            </a:r>
            <a:endParaRPr sz="2903" dirty="0"/>
          </a:p>
        </p:txBody>
      </p:sp>
      <p:sp>
        <p:nvSpPr>
          <p:cNvPr id="23" name="Textfeld 22"/>
          <p:cNvSpPr txBox="1"/>
          <p:nvPr/>
        </p:nvSpPr>
        <p:spPr>
          <a:xfrm>
            <a:off x="881330" y="5908288"/>
            <a:ext cx="3775649" cy="343620"/>
          </a:xfrm>
          <a:prstGeom prst="rect">
            <a:avLst/>
          </a:prstGeom>
          <a:noFill/>
        </p:spPr>
        <p:txBody>
          <a:bodyPr wrap="none" rtlCol="0">
            <a:spAutoFit/>
          </a:bodyPr>
          <a:lstStyle/>
          <a:p>
            <a:r>
              <a:rPr lang="de-DE" sz="1633" dirty="0"/>
              <a:t>Quelle: </a:t>
            </a:r>
            <a:r>
              <a:rPr lang="de-DE" sz="1633" dirty="0">
                <a:hlinkClick r:id="rId3"/>
              </a:rPr>
              <a:t>https://coastal.climatecentral.org/</a:t>
            </a:r>
            <a:endParaRPr lang="de-DE" sz="1633" dirty="0"/>
          </a:p>
        </p:txBody>
      </p:sp>
      <p:pic>
        <p:nvPicPr>
          <p:cNvPr id="9" name="Grafik 8"/>
          <p:cNvPicPr>
            <a:picLocks noChangeAspect="1"/>
          </p:cNvPicPr>
          <p:nvPr/>
        </p:nvPicPr>
        <p:blipFill>
          <a:blip r:embed="rId4"/>
          <a:stretch>
            <a:fillRect/>
          </a:stretch>
        </p:blipFill>
        <p:spPr>
          <a:xfrm>
            <a:off x="110703" y="626404"/>
            <a:ext cx="7624701" cy="5159045"/>
          </a:xfrm>
          <a:prstGeom prst="rect">
            <a:avLst/>
          </a:prstGeom>
        </p:spPr>
      </p:pic>
      <p:sp>
        <p:nvSpPr>
          <p:cNvPr id="7" name="Rechteck 6"/>
          <p:cNvSpPr/>
          <p:nvPr/>
        </p:nvSpPr>
        <p:spPr>
          <a:xfrm>
            <a:off x="8692043" y="4232827"/>
            <a:ext cx="3489800" cy="2602672"/>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06189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Shape 2"/>
          <p:cNvSpPr txBox="1"/>
          <p:nvPr/>
        </p:nvSpPr>
        <p:spPr>
          <a:xfrm>
            <a:off x="163557" y="104137"/>
            <a:ext cx="5211194" cy="410867"/>
          </a:xfrm>
          <a:prstGeom prst="rect">
            <a:avLst/>
          </a:prstGeom>
          <a:noFill/>
          <a:ln>
            <a:noFill/>
          </a:ln>
        </p:spPr>
        <p:txBody>
          <a:bodyPr lIns="81638" tIns="40819" rIns="81638" bIns="40819" anchor="ctr" anchorCtr="1"/>
          <a:lstStyle/>
          <a:p>
            <a:pPr>
              <a:lnSpc>
                <a:spcPct val="100000"/>
              </a:lnSpc>
            </a:pPr>
            <a:r>
              <a:rPr lang="de-DE" sz="2200" b="1" dirty="0">
                <a:solidFill>
                  <a:srgbClr val="000000"/>
                </a:solidFill>
                <a:latin typeface="Arial"/>
              </a:rPr>
              <a:t>Dt. Nordseeküste im Laufe der Zeit</a:t>
            </a:r>
            <a:endParaRPr sz="2200" dirty="0"/>
          </a:p>
        </p:txBody>
      </p:sp>
      <p:sp>
        <p:nvSpPr>
          <p:cNvPr id="23" name="Textfeld 22"/>
          <p:cNvSpPr txBox="1"/>
          <p:nvPr/>
        </p:nvSpPr>
        <p:spPr>
          <a:xfrm>
            <a:off x="797659" y="5929752"/>
            <a:ext cx="1263487" cy="343620"/>
          </a:xfrm>
          <a:prstGeom prst="rect">
            <a:avLst/>
          </a:prstGeom>
          <a:noFill/>
        </p:spPr>
        <p:txBody>
          <a:bodyPr wrap="none" rtlCol="0">
            <a:spAutoFit/>
          </a:bodyPr>
          <a:lstStyle/>
          <a:p>
            <a:r>
              <a:rPr lang="de-DE" sz="1633" dirty="0"/>
              <a:t>Quelle: NWZ</a:t>
            </a:r>
          </a:p>
        </p:txBody>
      </p:sp>
      <p:pic>
        <p:nvPicPr>
          <p:cNvPr id="10" name="Grafik 9"/>
          <p:cNvPicPr>
            <a:picLocks noChangeAspect="1"/>
          </p:cNvPicPr>
          <p:nvPr/>
        </p:nvPicPr>
        <p:blipFill>
          <a:blip r:embed="rId3"/>
          <a:stretch>
            <a:fillRect/>
          </a:stretch>
        </p:blipFill>
        <p:spPr>
          <a:xfrm>
            <a:off x="265114" y="1620651"/>
            <a:ext cx="7280631" cy="4287637"/>
          </a:xfrm>
          <a:prstGeom prst="rect">
            <a:avLst/>
          </a:prstGeom>
        </p:spPr>
      </p:pic>
      <p:pic>
        <p:nvPicPr>
          <p:cNvPr id="11" name="Grafik 10"/>
          <p:cNvPicPr>
            <a:picLocks noChangeAspect="1"/>
          </p:cNvPicPr>
          <p:nvPr/>
        </p:nvPicPr>
        <p:blipFill>
          <a:blip r:embed="rId4"/>
          <a:stretch>
            <a:fillRect/>
          </a:stretch>
        </p:blipFill>
        <p:spPr>
          <a:xfrm>
            <a:off x="6298585" y="0"/>
            <a:ext cx="5846305" cy="4282141"/>
          </a:xfrm>
          <a:prstGeom prst="rect">
            <a:avLst/>
          </a:prstGeom>
        </p:spPr>
      </p:pic>
      <p:sp>
        <p:nvSpPr>
          <p:cNvPr id="12" name="Textfeld 11"/>
          <p:cNvSpPr txBox="1"/>
          <p:nvPr/>
        </p:nvSpPr>
        <p:spPr>
          <a:xfrm>
            <a:off x="6358765" y="4282141"/>
            <a:ext cx="1275477" cy="343620"/>
          </a:xfrm>
          <a:prstGeom prst="rect">
            <a:avLst/>
          </a:prstGeom>
          <a:noFill/>
        </p:spPr>
        <p:txBody>
          <a:bodyPr wrap="none" rtlCol="0">
            <a:spAutoFit/>
          </a:bodyPr>
          <a:lstStyle/>
          <a:p>
            <a:r>
              <a:rPr lang="de-DE" sz="1633" dirty="0"/>
              <a:t>Quelle: DVW</a:t>
            </a:r>
          </a:p>
        </p:txBody>
      </p:sp>
      <p:sp>
        <p:nvSpPr>
          <p:cNvPr id="13" name="Textfeld 12"/>
          <p:cNvSpPr txBox="1"/>
          <p:nvPr/>
        </p:nvSpPr>
        <p:spPr>
          <a:xfrm>
            <a:off x="6588859" y="294896"/>
            <a:ext cx="2381549" cy="400110"/>
          </a:xfrm>
          <a:prstGeom prst="rect">
            <a:avLst/>
          </a:prstGeom>
          <a:noFill/>
        </p:spPr>
        <p:txBody>
          <a:bodyPr wrap="none" rtlCol="0">
            <a:spAutoFit/>
          </a:bodyPr>
          <a:lstStyle/>
          <a:p>
            <a:r>
              <a:rPr lang="de-DE" sz="2000" b="1" dirty="0">
                <a:solidFill>
                  <a:srgbClr val="FF0000"/>
                </a:solidFill>
              </a:rPr>
              <a:t>Weihnachtsflut 1717</a:t>
            </a:r>
          </a:p>
        </p:txBody>
      </p:sp>
      <p:sp>
        <p:nvSpPr>
          <p:cNvPr id="14" name="Textfeld 13"/>
          <p:cNvSpPr txBox="1"/>
          <p:nvPr/>
        </p:nvSpPr>
        <p:spPr>
          <a:xfrm>
            <a:off x="2581635" y="1420596"/>
            <a:ext cx="2171428" cy="400110"/>
          </a:xfrm>
          <a:prstGeom prst="rect">
            <a:avLst/>
          </a:prstGeom>
          <a:noFill/>
        </p:spPr>
        <p:txBody>
          <a:bodyPr wrap="none" rtlCol="0">
            <a:spAutoFit/>
          </a:bodyPr>
          <a:lstStyle/>
          <a:p>
            <a:r>
              <a:rPr lang="de-DE" sz="2000" b="1" dirty="0" err="1">
                <a:solidFill>
                  <a:srgbClr val="FF0000"/>
                </a:solidFill>
              </a:rPr>
              <a:t>Marcellusflut</a:t>
            </a:r>
            <a:r>
              <a:rPr lang="de-DE" sz="2000" b="1" dirty="0">
                <a:solidFill>
                  <a:srgbClr val="FF0000"/>
                </a:solidFill>
              </a:rPr>
              <a:t> 1362</a:t>
            </a:r>
          </a:p>
        </p:txBody>
      </p:sp>
      <p:sp>
        <p:nvSpPr>
          <p:cNvPr id="15" name="Rechteck 14"/>
          <p:cNvSpPr/>
          <p:nvPr/>
        </p:nvSpPr>
        <p:spPr>
          <a:xfrm>
            <a:off x="8692043" y="4232827"/>
            <a:ext cx="3489800" cy="2602672"/>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10988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024488" y="36164"/>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Negative Externalität</a:t>
            </a:r>
            <a:endParaRPr sz="2903" dirty="0">
              <a:latin typeface="Times New Roman" panose="02020603050405020304" pitchFamily="18" charset="0"/>
              <a:cs typeface="Times New Roman" panose="02020603050405020304" pitchFamily="18" charset="0"/>
            </a:endParaRPr>
          </a:p>
        </p:txBody>
      </p:sp>
      <p:sp>
        <p:nvSpPr>
          <p:cNvPr id="3" name="Rechteck 2"/>
          <p:cNvSpPr/>
          <p:nvPr/>
        </p:nvSpPr>
        <p:spPr>
          <a:xfrm>
            <a:off x="186143" y="1195778"/>
            <a:ext cx="12005857" cy="3805262"/>
          </a:xfrm>
          <a:prstGeom prst="rect">
            <a:avLst/>
          </a:prstGeom>
        </p:spPr>
        <p:txBody>
          <a:bodyPr wrap="square">
            <a:noAutofit/>
          </a:bodyPr>
          <a:lstStyle/>
          <a:p>
            <a:pPr marL="342900"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Im Allgemeinen entspricht die Angebotsfunktion aus der Gewinnmaximierung der Grenzkostenkurve.</a:t>
            </a: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Im Fall einer negativen Externalität widerspiegelt die Grenzkostenkurve aber nicht die gesamten (gesellschaftlichen ) Kosten bei der Produktion, so berücksichtigt beispielsweise eine Fabrik am Oberlauf eines Flusses nicht die Verschmutzung am Unterlauf.</a:t>
            </a: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die sozialen Grenzkosten liegen oberhalb der (privaten) Grenzkosten </a:t>
            </a:r>
          </a:p>
        </p:txBody>
      </p:sp>
      <p:sp>
        <p:nvSpPr>
          <p:cNvPr id="4" name="Rechteck 3">
            <a:extLst>
              <a:ext uri="{FF2B5EF4-FFF2-40B4-BE49-F238E27FC236}">
                <a16:creationId xmlns:a16="http://schemas.microsoft.com/office/drawing/2014/main" id="{A5C09BAB-3E5B-45DB-81B5-09758F805930}"/>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04825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038777" y="60727"/>
            <a:ext cx="8216739"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Negative </a:t>
            </a:r>
            <a:r>
              <a:rPr lang="de-DE" sz="2903" b="1" dirty="0" err="1">
                <a:solidFill>
                  <a:srgbClr val="000000"/>
                </a:solidFill>
                <a:latin typeface="Arial"/>
              </a:rPr>
              <a:t>Externalität</a:t>
            </a:r>
            <a:endParaRPr sz="2903" dirty="0"/>
          </a:p>
        </p:txBody>
      </p:sp>
      <p:sp>
        <p:nvSpPr>
          <p:cNvPr id="7" name="Line 3"/>
          <p:cNvSpPr>
            <a:spLocks noChangeShapeType="1"/>
          </p:cNvSpPr>
          <p:nvPr/>
        </p:nvSpPr>
        <p:spPr bwMode="auto">
          <a:xfrm flipV="1">
            <a:off x="2798401" y="1283401"/>
            <a:ext cx="1440" cy="383472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8" name="Line 4"/>
          <p:cNvSpPr>
            <a:spLocks noChangeShapeType="1"/>
          </p:cNvSpPr>
          <p:nvPr/>
        </p:nvSpPr>
        <p:spPr bwMode="auto">
          <a:xfrm>
            <a:off x="2569441" y="4997161"/>
            <a:ext cx="5813280" cy="144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9" name="Textfeld 8"/>
          <p:cNvSpPr txBox="1"/>
          <p:nvPr/>
        </p:nvSpPr>
        <p:spPr>
          <a:xfrm>
            <a:off x="2120310" y="1404158"/>
            <a:ext cx="597087" cy="343620"/>
          </a:xfrm>
          <a:prstGeom prst="rect">
            <a:avLst/>
          </a:prstGeom>
          <a:noFill/>
        </p:spPr>
        <p:txBody>
          <a:bodyPr wrap="none" rtlCol="0">
            <a:spAutoFit/>
          </a:bodyPr>
          <a:lstStyle/>
          <a:p>
            <a:r>
              <a:rPr lang="de-DE" sz="1633" dirty="0"/>
              <a:t>Preis</a:t>
            </a:r>
          </a:p>
        </p:txBody>
      </p:sp>
      <p:sp>
        <p:nvSpPr>
          <p:cNvPr id="10" name="Textfeld 9"/>
          <p:cNvSpPr txBox="1"/>
          <p:nvPr/>
        </p:nvSpPr>
        <p:spPr>
          <a:xfrm>
            <a:off x="7553412" y="5061937"/>
            <a:ext cx="779252" cy="343620"/>
          </a:xfrm>
          <a:prstGeom prst="rect">
            <a:avLst/>
          </a:prstGeom>
          <a:noFill/>
        </p:spPr>
        <p:txBody>
          <a:bodyPr wrap="none" rtlCol="0">
            <a:spAutoFit/>
          </a:bodyPr>
          <a:lstStyle/>
          <a:p>
            <a:r>
              <a:rPr lang="de-DE" sz="1633" dirty="0"/>
              <a:t>Menge</a:t>
            </a:r>
          </a:p>
        </p:txBody>
      </p:sp>
      <p:cxnSp>
        <p:nvCxnSpPr>
          <p:cNvPr id="3" name="Gerader Verbinder 2"/>
          <p:cNvCxnSpPr/>
          <p:nvPr/>
        </p:nvCxnSpPr>
        <p:spPr>
          <a:xfrm>
            <a:off x="3279794" y="1575968"/>
            <a:ext cx="3389303" cy="2536094"/>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6500752" y="3656392"/>
            <a:ext cx="319318" cy="343620"/>
          </a:xfrm>
          <a:prstGeom prst="rect">
            <a:avLst/>
          </a:prstGeom>
          <a:noFill/>
        </p:spPr>
        <p:txBody>
          <a:bodyPr wrap="none" rtlCol="0">
            <a:spAutoFit/>
          </a:bodyPr>
          <a:lstStyle/>
          <a:p>
            <a:r>
              <a:rPr lang="de-DE" sz="1633" dirty="0"/>
              <a:t>N</a:t>
            </a:r>
          </a:p>
        </p:txBody>
      </p:sp>
      <p:cxnSp>
        <p:nvCxnSpPr>
          <p:cNvPr id="5" name="Gerader Verbinder 4"/>
          <p:cNvCxnSpPr/>
          <p:nvPr/>
        </p:nvCxnSpPr>
        <p:spPr>
          <a:xfrm flipV="1">
            <a:off x="3481975" y="2535133"/>
            <a:ext cx="4296392" cy="1519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3634375" y="1636253"/>
            <a:ext cx="4296392" cy="151984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feld 15"/>
          <p:cNvSpPr txBox="1"/>
          <p:nvPr/>
        </p:nvSpPr>
        <p:spPr>
          <a:xfrm>
            <a:off x="7618708" y="2174088"/>
            <a:ext cx="306494" cy="343620"/>
          </a:xfrm>
          <a:prstGeom prst="rect">
            <a:avLst/>
          </a:prstGeom>
          <a:noFill/>
        </p:spPr>
        <p:txBody>
          <a:bodyPr wrap="none" rtlCol="0">
            <a:spAutoFit/>
          </a:bodyPr>
          <a:lstStyle/>
          <a:p>
            <a:r>
              <a:rPr lang="de-DE" sz="1633" dirty="0"/>
              <a:t>A</a:t>
            </a:r>
          </a:p>
        </p:txBody>
      </p:sp>
      <p:sp>
        <p:nvSpPr>
          <p:cNvPr id="17" name="Textfeld 16"/>
          <p:cNvSpPr txBox="1"/>
          <p:nvPr/>
        </p:nvSpPr>
        <p:spPr>
          <a:xfrm>
            <a:off x="7730468" y="1330169"/>
            <a:ext cx="370614" cy="343620"/>
          </a:xfrm>
          <a:prstGeom prst="rect">
            <a:avLst/>
          </a:prstGeom>
          <a:noFill/>
        </p:spPr>
        <p:txBody>
          <a:bodyPr wrap="none" rtlCol="0">
            <a:spAutoFit/>
          </a:bodyPr>
          <a:lstStyle/>
          <a:p>
            <a:r>
              <a:rPr lang="de-DE" sz="1633" dirty="0"/>
              <a:t>A</a:t>
            </a:r>
            <a:r>
              <a:rPr lang="de-DE" sz="1633" baseline="30000" dirty="0"/>
              <a:t>S</a:t>
            </a:r>
          </a:p>
        </p:txBody>
      </p:sp>
      <p:cxnSp>
        <p:nvCxnSpPr>
          <p:cNvPr id="44" name="Gerader Verbinder 43"/>
          <p:cNvCxnSpPr/>
          <p:nvPr/>
        </p:nvCxnSpPr>
        <p:spPr>
          <a:xfrm>
            <a:off x="5580883" y="3339326"/>
            <a:ext cx="27092" cy="162926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5478252" y="5075526"/>
            <a:ext cx="344966" cy="343620"/>
          </a:xfrm>
          <a:prstGeom prst="rect">
            <a:avLst/>
          </a:prstGeom>
          <a:noFill/>
        </p:spPr>
        <p:txBody>
          <a:bodyPr wrap="none" rtlCol="0">
            <a:spAutoFit/>
          </a:bodyPr>
          <a:lstStyle/>
          <a:p>
            <a:r>
              <a:rPr lang="de-DE" sz="1633" dirty="0"/>
              <a:t>x</a:t>
            </a:r>
            <a:r>
              <a:rPr lang="de-DE" sz="1633" baseline="30000" dirty="0"/>
              <a:t>*</a:t>
            </a:r>
          </a:p>
        </p:txBody>
      </p:sp>
      <p:sp>
        <p:nvSpPr>
          <p:cNvPr id="55" name="Textfeld 54"/>
          <p:cNvSpPr txBox="1"/>
          <p:nvPr/>
        </p:nvSpPr>
        <p:spPr>
          <a:xfrm>
            <a:off x="2436971" y="3123243"/>
            <a:ext cx="364202" cy="343620"/>
          </a:xfrm>
          <a:prstGeom prst="rect">
            <a:avLst/>
          </a:prstGeom>
          <a:noFill/>
        </p:spPr>
        <p:txBody>
          <a:bodyPr wrap="none" rtlCol="0">
            <a:spAutoFit/>
          </a:bodyPr>
          <a:lstStyle/>
          <a:p>
            <a:r>
              <a:rPr lang="de-DE" sz="1633" dirty="0"/>
              <a:t>p</a:t>
            </a:r>
            <a:r>
              <a:rPr lang="de-DE" sz="1633" baseline="30000" dirty="0"/>
              <a:t>*</a:t>
            </a:r>
          </a:p>
        </p:txBody>
      </p:sp>
      <p:sp>
        <p:nvSpPr>
          <p:cNvPr id="34" name="Rechteck 33">
            <a:extLst>
              <a:ext uri="{FF2B5EF4-FFF2-40B4-BE49-F238E27FC236}">
                <a16:creationId xmlns:a16="http://schemas.microsoft.com/office/drawing/2014/main" id="{176001BE-BF15-4782-B7C7-C6CE374C15BF}"/>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cxnSp>
        <p:nvCxnSpPr>
          <p:cNvPr id="35" name="Gerade Verbindung mit Pfeil 34">
            <a:extLst>
              <a:ext uri="{FF2B5EF4-FFF2-40B4-BE49-F238E27FC236}">
                <a16:creationId xmlns:a16="http://schemas.microsoft.com/office/drawing/2014/main" id="{A309184A-F801-41BA-B358-272FF8144039}"/>
              </a:ext>
            </a:extLst>
          </p:cNvPr>
          <p:cNvCxnSpPr>
            <a:cxnSpLocks/>
          </p:cNvCxnSpPr>
          <p:nvPr/>
        </p:nvCxnSpPr>
        <p:spPr>
          <a:xfrm flipH="1">
            <a:off x="5822568" y="3170550"/>
            <a:ext cx="1241929" cy="168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11836C06-5739-49E2-9E14-5C9F1CBEF4A7}"/>
              </a:ext>
            </a:extLst>
          </p:cNvPr>
          <p:cNvSpPr txBox="1"/>
          <p:nvPr/>
        </p:nvSpPr>
        <p:spPr>
          <a:xfrm>
            <a:off x="7064497" y="3080064"/>
            <a:ext cx="2585836" cy="343620"/>
          </a:xfrm>
          <a:prstGeom prst="rect">
            <a:avLst/>
          </a:prstGeom>
          <a:noFill/>
        </p:spPr>
        <p:txBody>
          <a:bodyPr wrap="square" rtlCol="0">
            <a:spAutoFit/>
          </a:bodyPr>
          <a:lstStyle/>
          <a:p>
            <a:r>
              <a:rPr lang="de-DE" sz="1633" dirty="0"/>
              <a:t>Privates Marktgleichgewicht</a:t>
            </a:r>
          </a:p>
        </p:txBody>
      </p:sp>
    </p:spTree>
    <p:extLst>
      <p:ext uri="{BB962C8B-B14F-4D97-AF65-F5344CB8AC3E}">
        <p14:creationId xmlns:p14="http://schemas.microsoft.com/office/powerpoint/2010/main" val="238000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024488" y="36164"/>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Positive Externalität</a:t>
            </a:r>
            <a:endParaRPr sz="2903" dirty="0">
              <a:latin typeface="Times New Roman" panose="02020603050405020304" pitchFamily="18" charset="0"/>
              <a:cs typeface="Times New Roman" panose="02020603050405020304" pitchFamily="18" charset="0"/>
            </a:endParaRPr>
          </a:p>
        </p:txBody>
      </p:sp>
      <p:sp>
        <p:nvSpPr>
          <p:cNvPr id="3" name="Rechteck 2"/>
          <p:cNvSpPr/>
          <p:nvPr/>
        </p:nvSpPr>
        <p:spPr>
          <a:xfrm>
            <a:off x="133814" y="1031696"/>
            <a:ext cx="12192000" cy="3293729"/>
          </a:xfrm>
          <a:prstGeom prst="rect">
            <a:avLst/>
          </a:prstGeom>
        </p:spPr>
        <p:txBody>
          <a:bodyPr wrap="square">
            <a:noAutofit/>
          </a:bodyPr>
          <a:lstStyle/>
          <a:p>
            <a:pPr marL="342900"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Ebenso wie bei der negativen Externalität entspricht auch bei der positiven Externalität die Angebotsfunktion aus der Gewinnmaximierung der Grenzkostenkurve.</a:t>
            </a: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Im Fall einer positiven Externalität berücksichtigt die Grenzkostenkurve aber nicht den positiven Nebeneffekt bei der Produktion. Beispielsweise kalkuliert ein Imker nur seine Produktionskosten für den Honig und lässt den Aspekt, der Bestäubung der umliegenden landwirtschaftlichen Nutzflächen außer acht.</a:t>
            </a:r>
          </a:p>
          <a:p>
            <a:pPr marL="342900"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endParaRPr lang="de-DE" sz="2200" dirty="0">
              <a:latin typeface="Times New Roman" panose="02020603050405020304" pitchFamily="18" charset="0"/>
              <a:cs typeface="Times New Roman" panose="02020603050405020304" pitchFamily="18" charset="0"/>
            </a:endParaRPr>
          </a:p>
          <a:p>
            <a:r>
              <a:rPr lang="de-DE" sz="2200" dirty="0">
                <a:latin typeface="Times New Roman" panose="02020603050405020304" pitchFamily="18" charset="0"/>
                <a:cs typeface="Times New Roman" panose="02020603050405020304" pitchFamily="18" charset="0"/>
              </a:rPr>
              <a:t>→ die sozialen Grenzkosten liegen unterhalb der (privaten) Grenzkosten </a:t>
            </a:r>
          </a:p>
        </p:txBody>
      </p:sp>
      <p:sp>
        <p:nvSpPr>
          <p:cNvPr id="4" name="Rechteck 3">
            <a:extLst>
              <a:ext uri="{FF2B5EF4-FFF2-40B4-BE49-F238E27FC236}">
                <a16:creationId xmlns:a16="http://schemas.microsoft.com/office/drawing/2014/main" id="{E9CE7310-8292-44CF-82BE-18D83B1D9D6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8311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038777" y="60727"/>
            <a:ext cx="8216739"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Positive </a:t>
            </a:r>
            <a:r>
              <a:rPr lang="de-DE" sz="2903" b="1" dirty="0" err="1">
                <a:solidFill>
                  <a:srgbClr val="000000"/>
                </a:solidFill>
                <a:latin typeface="Arial"/>
              </a:rPr>
              <a:t>Externalität</a:t>
            </a:r>
            <a:endParaRPr sz="2903" dirty="0"/>
          </a:p>
        </p:txBody>
      </p:sp>
      <p:sp>
        <p:nvSpPr>
          <p:cNvPr id="7" name="Line 3"/>
          <p:cNvSpPr>
            <a:spLocks noChangeShapeType="1"/>
          </p:cNvSpPr>
          <p:nvPr/>
        </p:nvSpPr>
        <p:spPr bwMode="auto">
          <a:xfrm flipV="1">
            <a:off x="2798401" y="1283401"/>
            <a:ext cx="1440" cy="383472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8" name="Line 4"/>
          <p:cNvSpPr>
            <a:spLocks noChangeShapeType="1"/>
          </p:cNvSpPr>
          <p:nvPr/>
        </p:nvSpPr>
        <p:spPr bwMode="auto">
          <a:xfrm>
            <a:off x="2569441" y="4997161"/>
            <a:ext cx="5813280" cy="144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9" name="Textfeld 8"/>
          <p:cNvSpPr txBox="1"/>
          <p:nvPr/>
        </p:nvSpPr>
        <p:spPr>
          <a:xfrm>
            <a:off x="2120310" y="1404158"/>
            <a:ext cx="597087" cy="343620"/>
          </a:xfrm>
          <a:prstGeom prst="rect">
            <a:avLst/>
          </a:prstGeom>
          <a:noFill/>
        </p:spPr>
        <p:txBody>
          <a:bodyPr wrap="none" rtlCol="0">
            <a:spAutoFit/>
          </a:bodyPr>
          <a:lstStyle/>
          <a:p>
            <a:r>
              <a:rPr lang="de-DE" sz="1633" dirty="0"/>
              <a:t>Preis</a:t>
            </a:r>
          </a:p>
        </p:txBody>
      </p:sp>
      <p:sp>
        <p:nvSpPr>
          <p:cNvPr id="10" name="Textfeld 9"/>
          <p:cNvSpPr txBox="1"/>
          <p:nvPr/>
        </p:nvSpPr>
        <p:spPr>
          <a:xfrm>
            <a:off x="7553412" y="5061937"/>
            <a:ext cx="779252" cy="343620"/>
          </a:xfrm>
          <a:prstGeom prst="rect">
            <a:avLst/>
          </a:prstGeom>
          <a:noFill/>
        </p:spPr>
        <p:txBody>
          <a:bodyPr wrap="none" rtlCol="0">
            <a:spAutoFit/>
          </a:bodyPr>
          <a:lstStyle/>
          <a:p>
            <a:r>
              <a:rPr lang="de-DE" sz="1633" dirty="0"/>
              <a:t>Menge</a:t>
            </a:r>
          </a:p>
        </p:txBody>
      </p:sp>
      <p:cxnSp>
        <p:nvCxnSpPr>
          <p:cNvPr id="3" name="Gerader Verbinder 2"/>
          <p:cNvCxnSpPr/>
          <p:nvPr/>
        </p:nvCxnSpPr>
        <p:spPr>
          <a:xfrm>
            <a:off x="3279794" y="1575968"/>
            <a:ext cx="3389303" cy="2536094"/>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feld 10"/>
          <p:cNvSpPr txBox="1"/>
          <p:nvPr/>
        </p:nvSpPr>
        <p:spPr>
          <a:xfrm>
            <a:off x="6500752" y="3656392"/>
            <a:ext cx="319318" cy="343620"/>
          </a:xfrm>
          <a:prstGeom prst="rect">
            <a:avLst/>
          </a:prstGeom>
          <a:noFill/>
        </p:spPr>
        <p:txBody>
          <a:bodyPr wrap="none" rtlCol="0">
            <a:spAutoFit/>
          </a:bodyPr>
          <a:lstStyle/>
          <a:p>
            <a:r>
              <a:rPr lang="de-DE" sz="1633" dirty="0"/>
              <a:t>N</a:t>
            </a:r>
          </a:p>
        </p:txBody>
      </p:sp>
      <p:cxnSp>
        <p:nvCxnSpPr>
          <p:cNvPr id="5" name="Gerader Verbinder 4"/>
          <p:cNvCxnSpPr/>
          <p:nvPr/>
        </p:nvCxnSpPr>
        <p:spPr>
          <a:xfrm flipV="1">
            <a:off x="3485633" y="2535133"/>
            <a:ext cx="4296392" cy="1519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flipV="1">
            <a:off x="3634375" y="1636253"/>
            <a:ext cx="4296392" cy="151984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feld 14"/>
          <p:cNvSpPr txBox="1"/>
          <p:nvPr/>
        </p:nvSpPr>
        <p:spPr>
          <a:xfrm>
            <a:off x="6878107" y="4092652"/>
            <a:ext cx="1052660" cy="343620"/>
          </a:xfrm>
          <a:prstGeom prst="rect">
            <a:avLst/>
          </a:prstGeom>
          <a:noFill/>
        </p:spPr>
        <p:txBody>
          <a:bodyPr wrap="none" rtlCol="0">
            <a:spAutoFit/>
          </a:bodyPr>
          <a:lstStyle/>
          <a:p>
            <a:r>
              <a:rPr lang="de-DE" sz="1633" dirty="0"/>
              <a:t>Nachfrage</a:t>
            </a:r>
          </a:p>
        </p:txBody>
      </p:sp>
      <p:sp>
        <p:nvSpPr>
          <p:cNvPr id="16" name="Textfeld 15"/>
          <p:cNvSpPr txBox="1"/>
          <p:nvPr/>
        </p:nvSpPr>
        <p:spPr>
          <a:xfrm>
            <a:off x="7471873" y="1396568"/>
            <a:ext cx="306494" cy="343620"/>
          </a:xfrm>
          <a:prstGeom prst="rect">
            <a:avLst/>
          </a:prstGeom>
          <a:noFill/>
        </p:spPr>
        <p:txBody>
          <a:bodyPr wrap="none" rtlCol="0">
            <a:spAutoFit/>
          </a:bodyPr>
          <a:lstStyle/>
          <a:p>
            <a:r>
              <a:rPr lang="de-DE" sz="1633" dirty="0"/>
              <a:t>A</a:t>
            </a:r>
          </a:p>
        </p:txBody>
      </p:sp>
      <p:sp>
        <p:nvSpPr>
          <p:cNvPr id="17" name="Textfeld 16"/>
          <p:cNvSpPr txBox="1"/>
          <p:nvPr/>
        </p:nvSpPr>
        <p:spPr>
          <a:xfrm>
            <a:off x="7485777" y="2210353"/>
            <a:ext cx="370614" cy="343620"/>
          </a:xfrm>
          <a:prstGeom prst="rect">
            <a:avLst/>
          </a:prstGeom>
          <a:noFill/>
        </p:spPr>
        <p:txBody>
          <a:bodyPr wrap="none" rtlCol="0">
            <a:spAutoFit/>
          </a:bodyPr>
          <a:lstStyle/>
          <a:p>
            <a:r>
              <a:rPr lang="de-DE" sz="1633" dirty="0"/>
              <a:t>A</a:t>
            </a:r>
            <a:r>
              <a:rPr lang="de-DE" sz="1633" baseline="30000" dirty="0"/>
              <a:t>S</a:t>
            </a:r>
          </a:p>
        </p:txBody>
      </p:sp>
      <p:cxnSp>
        <p:nvCxnSpPr>
          <p:cNvPr id="23" name="Gerade Verbindung mit Pfeil 22"/>
          <p:cNvCxnSpPr/>
          <p:nvPr/>
        </p:nvCxnSpPr>
        <p:spPr>
          <a:xfrm>
            <a:off x="4745182" y="1572917"/>
            <a:ext cx="133789" cy="94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feld 24"/>
          <p:cNvSpPr txBox="1"/>
          <p:nvPr/>
        </p:nvSpPr>
        <p:spPr>
          <a:xfrm>
            <a:off x="4745182" y="1482431"/>
            <a:ext cx="2585836" cy="343620"/>
          </a:xfrm>
          <a:prstGeom prst="rect">
            <a:avLst/>
          </a:prstGeom>
          <a:noFill/>
        </p:spPr>
        <p:txBody>
          <a:bodyPr wrap="none" rtlCol="0">
            <a:spAutoFit/>
          </a:bodyPr>
          <a:lstStyle/>
          <a:p>
            <a:r>
              <a:rPr lang="de-DE" sz="1633" dirty="0"/>
              <a:t>Privates Marktgleichgewicht</a:t>
            </a:r>
          </a:p>
        </p:txBody>
      </p:sp>
      <p:cxnSp>
        <p:nvCxnSpPr>
          <p:cNvPr id="42" name="Gerader Verbinder 41"/>
          <p:cNvCxnSpPr/>
          <p:nvPr/>
        </p:nvCxnSpPr>
        <p:spPr>
          <a:xfrm>
            <a:off x="4811943" y="2731978"/>
            <a:ext cx="16789" cy="22789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4706488" y="5041909"/>
            <a:ext cx="344966" cy="343620"/>
          </a:xfrm>
          <a:prstGeom prst="rect">
            <a:avLst/>
          </a:prstGeom>
          <a:noFill/>
        </p:spPr>
        <p:txBody>
          <a:bodyPr wrap="none" rtlCol="0">
            <a:spAutoFit/>
          </a:bodyPr>
          <a:lstStyle/>
          <a:p>
            <a:r>
              <a:rPr lang="de-DE" sz="1633" dirty="0"/>
              <a:t>x</a:t>
            </a:r>
            <a:r>
              <a:rPr lang="de-DE" sz="1633" baseline="30000" dirty="0"/>
              <a:t>*</a:t>
            </a:r>
          </a:p>
        </p:txBody>
      </p:sp>
      <p:cxnSp>
        <p:nvCxnSpPr>
          <p:cNvPr id="52" name="Gerader Verbinder 51"/>
          <p:cNvCxnSpPr/>
          <p:nvPr/>
        </p:nvCxnSpPr>
        <p:spPr>
          <a:xfrm flipH="1">
            <a:off x="2796163" y="2738388"/>
            <a:ext cx="2007088" cy="290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55" name="Textfeld 54"/>
          <p:cNvSpPr txBox="1"/>
          <p:nvPr/>
        </p:nvSpPr>
        <p:spPr>
          <a:xfrm>
            <a:off x="2452486" y="2564011"/>
            <a:ext cx="364202" cy="343620"/>
          </a:xfrm>
          <a:prstGeom prst="rect">
            <a:avLst/>
          </a:prstGeom>
          <a:noFill/>
        </p:spPr>
        <p:txBody>
          <a:bodyPr wrap="none" rtlCol="0">
            <a:spAutoFit/>
          </a:bodyPr>
          <a:lstStyle/>
          <a:p>
            <a:r>
              <a:rPr lang="de-DE" sz="1633" dirty="0"/>
              <a:t>p</a:t>
            </a:r>
            <a:r>
              <a:rPr lang="de-DE" sz="1633" baseline="30000" dirty="0"/>
              <a:t>*</a:t>
            </a:r>
          </a:p>
        </p:txBody>
      </p:sp>
      <p:sp>
        <p:nvSpPr>
          <p:cNvPr id="34" name="Rechteck 33">
            <a:extLst>
              <a:ext uri="{FF2B5EF4-FFF2-40B4-BE49-F238E27FC236}">
                <a16:creationId xmlns:a16="http://schemas.microsoft.com/office/drawing/2014/main" id="{08AE14FE-6719-4D71-97F0-C2E499EC620F}"/>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812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Times New Roman" panose="02020603050405020304" pitchFamily="18" charset="0"/>
                <a:cs typeface="Times New Roman" panose="02020603050405020304" pitchFamily="18" charset="0"/>
              </a:rPr>
              <a:t>Externalität</a:t>
            </a:r>
            <a:r>
              <a:rPr lang="de-DE" sz="2903" b="1" dirty="0">
                <a:solidFill>
                  <a:srgbClr val="000000"/>
                </a:solidFill>
                <a:latin typeface="Times New Roman" panose="02020603050405020304" pitchFamily="18" charset="0"/>
                <a:cs typeface="Times New Roman" panose="02020603050405020304" pitchFamily="18" charset="0"/>
              </a:rPr>
              <a:t> Beispiel</a:t>
            </a:r>
            <a:endParaRPr sz="2903" dirty="0">
              <a:latin typeface="Times New Roman" panose="02020603050405020304" pitchFamily="18" charset="0"/>
              <a:cs typeface="Times New Roman" panose="02020603050405020304" pitchFamily="18" charset="0"/>
            </a:endParaRPr>
          </a:p>
        </p:txBody>
      </p:sp>
      <p:sp>
        <p:nvSpPr>
          <p:cNvPr id="3" name="Rechteck 2"/>
          <p:cNvSpPr/>
          <p:nvPr/>
        </p:nvSpPr>
        <p:spPr>
          <a:xfrm>
            <a:off x="512956" y="779383"/>
            <a:ext cx="10638264" cy="6074527"/>
          </a:xfrm>
          <a:prstGeom prst="rect">
            <a:avLst/>
          </a:prstGeom>
        </p:spPr>
        <p:txBody>
          <a:bodyPr wrap="square">
            <a:noAutofit/>
          </a:bodyPr>
          <a:lstStyle/>
          <a:p>
            <a:r>
              <a:rPr lang="de-DE" sz="2177" dirty="0">
                <a:latin typeface="Times New Roman" panose="02020603050405020304" pitchFamily="18" charset="0"/>
                <a:cs typeface="Times New Roman" panose="02020603050405020304" pitchFamily="18" charset="0"/>
              </a:rPr>
              <a:t>Nachfrage nach Aluminium:</a:t>
            </a:r>
          </a:p>
          <a:p>
            <a:endParaRPr lang="de-DE" sz="2177" dirty="0">
              <a:latin typeface="Times New Roman" panose="02020603050405020304" pitchFamily="18" charset="0"/>
              <a:cs typeface="Times New Roman" panose="02020603050405020304" pitchFamily="18" charset="0"/>
            </a:endParaRPr>
          </a:p>
          <a:p>
            <a:pPr algn="ctr"/>
            <a:r>
              <a:rPr lang="de-DE" sz="2177" dirty="0">
                <a:latin typeface="Times New Roman" panose="02020603050405020304" pitchFamily="18" charset="0"/>
                <a:cs typeface="Times New Roman" panose="02020603050405020304" pitchFamily="18" charset="0"/>
              </a:rPr>
              <a:t>p=20-x</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Angebot von Aluminium:</a:t>
            </a:r>
          </a:p>
          <a:p>
            <a:endParaRPr lang="de-DE" sz="2177" dirty="0">
              <a:latin typeface="Times New Roman" panose="02020603050405020304" pitchFamily="18" charset="0"/>
              <a:cs typeface="Times New Roman" panose="02020603050405020304" pitchFamily="18" charset="0"/>
            </a:endParaRPr>
          </a:p>
          <a:p>
            <a:pPr algn="ctr"/>
            <a:r>
              <a:rPr lang="de-DE" sz="2177" dirty="0">
                <a:latin typeface="Times New Roman" panose="02020603050405020304" pitchFamily="18" charset="0"/>
                <a:cs typeface="Times New Roman" panose="02020603050405020304" pitchFamily="18" charset="0"/>
              </a:rPr>
              <a:t>p=2+x</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Bei der Produktion entstehen Eimissionen und damit Gesundheitsschäden, die proportional zur Stahlmenge sind:</a:t>
            </a:r>
          </a:p>
          <a:p>
            <a:endParaRPr lang="de-DE" sz="2177" dirty="0">
              <a:latin typeface="Times New Roman" panose="02020603050405020304" pitchFamily="18" charset="0"/>
              <a:cs typeface="Times New Roman" panose="02020603050405020304" pitchFamily="18" charset="0"/>
            </a:endParaRPr>
          </a:p>
          <a:p>
            <a:pPr algn="ctr"/>
            <a:r>
              <a:rPr lang="de-DE" sz="2177" dirty="0">
                <a:latin typeface="Times New Roman" panose="02020603050405020304" pitchFamily="18" charset="0"/>
                <a:cs typeface="Times New Roman" panose="02020603050405020304" pitchFamily="18" charset="0"/>
              </a:rPr>
              <a:t>S=4x</a:t>
            </a:r>
          </a:p>
          <a:p>
            <a:pPr algn="ctr"/>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Damit entsteht ein Grenzschaden pro abgesetzter Einheit Aluminium</a:t>
            </a:r>
          </a:p>
          <a:p>
            <a:r>
              <a:rPr lang="de-DE" sz="2177" dirty="0">
                <a:latin typeface="Times New Roman" panose="02020603050405020304" pitchFamily="18" charset="0"/>
                <a:cs typeface="Times New Roman" panose="02020603050405020304" pitchFamily="18" charset="0"/>
              </a:rPr>
              <a:t>von 3 Geldeinheiten.</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Bestimmen Sie das private Marktgleichgewicht und das</a:t>
            </a:r>
          </a:p>
          <a:p>
            <a:r>
              <a:rPr lang="de-DE" sz="2177" dirty="0">
                <a:latin typeface="Times New Roman" panose="02020603050405020304" pitchFamily="18" charset="0"/>
                <a:cs typeface="Times New Roman" panose="02020603050405020304" pitchFamily="18" charset="0"/>
              </a:rPr>
              <a:t>soziale Marktgleichgewicht.</a:t>
            </a:r>
          </a:p>
        </p:txBody>
      </p:sp>
      <p:sp>
        <p:nvSpPr>
          <p:cNvPr id="4" name="Rechteck 3">
            <a:extLst>
              <a:ext uri="{FF2B5EF4-FFF2-40B4-BE49-F238E27FC236}">
                <a16:creationId xmlns:a16="http://schemas.microsoft.com/office/drawing/2014/main" id="{BEAD64C6-A459-4029-8484-F95A57E5990B}"/>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55073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399850" y="69029"/>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Aluminiummarkt</a:t>
            </a:r>
            <a:endParaRPr sz="2903" dirty="0"/>
          </a:p>
        </p:txBody>
      </p:sp>
      <p:sp>
        <p:nvSpPr>
          <p:cNvPr id="7" name="Line 3"/>
          <p:cNvSpPr>
            <a:spLocks noChangeShapeType="1"/>
          </p:cNvSpPr>
          <p:nvPr/>
        </p:nvSpPr>
        <p:spPr bwMode="auto">
          <a:xfrm flipV="1">
            <a:off x="637087" y="302499"/>
            <a:ext cx="1440" cy="383472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8" name="Line 4"/>
          <p:cNvSpPr>
            <a:spLocks noChangeShapeType="1"/>
          </p:cNvSpPr>
          <p:nvPr/>
        </p:nvSpPr>
        <p:spPr bwMode="auto">
          <a:xfrm>
            <a:off x="408127" y="4016259"/>
            <a:ext cx="5813280" cy="144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9" name="Textfeld 8"/>
          <p:cNvSpPr txBox="1"/>
          <p:nvPr/>
        </p:nvSpPr>
        <p:spPr>
          <a:xfrm>
            <a:off x="26144" y="71329"/>
            <a:ext cx="597087" cy="343620"/>
          </a:xfrm>
          <a:prstGeom prst="rect">
            <a:avLst/>
          </a:prstGeom>
          <a:noFill/>
        </p:spPr>
        <p:txBody>
          <a:bodyPr wrap="none" rtlCol="0">
            <a:spAutoFit/>
          </a:bodyPr>
          <a:lstStyle/>
          <a:p>
            <a:r>
              <a:rPr lang="de-DE" sz="1633" dirty="0"/>
              <a:t>Preis</a:t>
            </a:r>
          </a:p>
        </p:txBody>
      </p:sp>
      <p:sp>
        <p:nvSpPr>
          <p:cNvPr id="10" name="Textfeld 9"/>
          <p:cNvSpPr txBox="1"/>
          <p:nvPr/>
        </p:nvSpPr>
        <p:spPr>
          <a:xfrm>
            <a:off x="5392098" y="4081035"/>
            <a:ext cx="779252" cy="343620"/>
          </a:xfrm>
          <a:prstGeom prst="rect">
            <a:avLst/>
          </a:prstGeom>
          <a:noFill/>
        </p:spPr>
        <p:txBody>
          <a:bodyPr wrap="none" rtlCol="0">
            <a:spAutoFit/>
          </a:bodyPr>
          <a:lstStyle/>
          <a:p>
            <a:r>
              <a:rPr lang="de-DE" sz="1633" dirty="0"/>
              <a:t>Menge</a:t>
            </a:r>
          </a:p>
        </p:txBody>
      </p:sp>
      <p:sp>
        <p:nvSpPr>
          <p:cNvPr id="49" name="Rechteck 48">
            <a:extLst>
              <a:ext uri="{FF2B5EF4-FFF2-40B4-BE49-F238E27FC236}">
                <a16:creationId xmlns:a16="http://schemas.microsoft.com/office/drawing/2014/main" id="{96EA449F-37D8-45BC-8234-06FB7A24D31F}"/>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3158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Externe Effekte und Eigentumsrechte</a:t>
            </a:r>
          </a:p>
        </p:txBody>
      </p:sp>
      <p:sp>
        <p:nvSpPr>
          <p:cNvPr id="3" name="Rechteck 2"/>
          <p:cNvSpPr/>
          <p:nvPr/>
        </p:nvSpPr>
        <p:spPr>
          <a:xfrm>
            <a:off x="131957" y="585419"/>
            <a:ext cx="8028370" cy="6074527"/>
          </a:xfrm>
          <a:prstGeom prst="rect">
            <a:avLst/>
          </a:prstGeom>
        </p:spPr>
        <p:txBody>
          <a:bodyPr wrap="square">
            <a:noAutofit/>
          </a:bodyPr>
          <a:lstStyle/>
          <a:p>
            <a:r>
              <a:rPr lang="de-DE" sz="2400" dirty="0">
                <a:latin typeface="Times New Roman" panose="02020603050405020304" pitchFamily="18" charset="0"/>
                <a:cs typeface="Times New Roman" panose="02020603050405020304" pitchFamily="18" charset="0"/>
              </a:rPr>
              <a:t>Existieren an einem knappen Gut keine handelbaren Eigentumsrecht entstehen externe Effekte </a:t>
            </a:r>
          </a:p>
          <a:p>
            <a:r>
              <a:rPr lang="de-DE" sz="2400" dirty="0">
                <a:latin typeface="Times New Roman" panose="02020603050405020304" pitchFamily="18" charset="0"/>
                <a:cs typeface="Times New Roman" panose="02020603050405020304" pitchFamily="18" charset="0"/>
              </a:rPr>
              <a:t>(vgl. nicht Ausschließbarkeit)</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Beispiele</a:t>
            </a: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Recht auf rauchfreie Luft vs. Recht zu rauchen</a:t>
            </a: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Recht auf sauberes Wasser vs. Recht zur Einleitung von Abwasser</a:t>
            </a: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Recht auf stabiles Klima vs. Recht der Emission von CO</a:t>
            </a:r>
            <a:r>
              <a:rPr lang="de-DE" sz="2400" baseline="-25000" dirty="0">
                <a:latin typeface="Times New Roman" panose="02020603050405020304" pitchFamily="18" charset="0"/>
                <a:cs typeface="Times New Roman" panose="02020603050405020304" pitchFamily="18" charset="0"/>
              </a:rPr>
              <a:t>2</a:t>
            </a:r>
          </a:p>
          <a:p>
            <a:endParaRPr lang="de-DE" sz="2177" dirty="0">
              <a:latin typeface="Times New Roman" panose="02020603050405020304" pitchFamily="18" charset="0"/>
              <a:cs typeface="Times New Roman" panose="02020603050405020304" pitchFamily="18" charset="0"/>
            </a:endParaRPr>
          </a:p>
          <a:p>
            <a:pPr algn="ctr"/>
            <a:endParaRPr lang="de-DE" sz="2800" dirty="0">
              <a:latin typeface="Times New Roman" panose="02020603050405020304" pitchFamily="18" charset="0"/>
              <a:cs typeface="Times New Roman" panose="02020603050405020304" pitchFamily="18" charset="0"/>
            </a:endParaRPr>
          </a:p>
          <a:p>
            <a:pPr algn="ctr"/>
            <a:r>
              <a:rPr lang="de-DE" sz="2800" b="1" dirty="0">
                <a:latin typeface="Times New Roman" panose="02020603050405020304" pitchFamily="18" charset="0"/>
                <a:cs typeface="Times New Roman" panose="02020603050405020304" pitchFamily="18" charset="0"/>
              </a:rPr>
              <a:t>Das </a:t>
            </a:r>
            <a:r>
              <a:rPr lang="de-DE" sz="2800" b="1" dirty="0" err="1">
                <a:latin typeface="Times New Roman" panose="02020603050405020304" pitchFamily="18" charset="0"/>
                <a:cs typeface="Times New Roman" panose="02020603050405020304" pitchFamily="18" charset="0"/>
              </a:rPr>
              <a:t>Coase</a:t>
            </a:r>
            <a:r>
              <a:rPr lang="de-DE" sz="2800" b="1" dirty="0">
                <a:latin typeface="Times New Roman" panose="02020603050405020304" pitchFamily="18" charset="0"/>
                <a:cs typeface="Times New Roman" panose="02020603050405020304" pitchFamily="18" charset="0"/>
              </a:rPr>
              <a:t>-Theorem</a:t>
            </a:r>
          </a:p>
          <a:p>
            <a:pPr algn="ctr"/>
            <a:r>
              <a:rPr lang="de-DE" sz="2400" dirty="0">
                <a:latin typeface="Times New Roman" panose="02020603050405020304" pitchFamily="18" charset="0"/>
                <a:cs typeface="Times New Roman" panose="02020603050405020304" pitchFamily="18" charset="0"/>
              </a:rPr>
              <a:t>Wenn Eigentumsrechte eindeutig definiert sind und wenn keine</a:t>
            </a:r>
          </a:p>
          <a:p>
            <a:pPr algn="ctr"/>
            <a:r>
              <a:rPr lang="de-DE" sz="2400" dirty="0">
                <a:latin typeface="Times New Roman" panose="02020603050405020304" pitchFamily="18" charset="0"/>
                <a:cs typeface="Times New Roman" panose="02020603050405020304" pitchFamily="18" charset="0"/>
              </a:rPr>
              <a:t>Transaktionskosten vorliegen, dann führen privatwirtschaftliche</a:t>
            </a:r>
          </a:p>
          <a:p>
            <a:pPr algn="ctr"/>
            <a:r>
              <a:rPr lang="de-DE" sz="2400" dirty="0">
                <a:latin typeface="Times New Roman" panose="02020603050405020304" pitchFamily="18" charset="0"/>
                <a:cs typeface="Times New Roman" panose="02020603050405020304" pitchFamily="18" charset="0"/>
              </a:rPr>
              <a:t>Vereinbarungen zu einer effizienten Allokation.</a:t>
            </a:r>
          </a:p>
        </p:txBody>
      </p:sp>
      <p:sp>
        <p:nvSpPr>
          <p:cNvPr id="9" name="Rechteck 8">
            <a:extLst>
              <a:ext uri="{FF2B5EF4-FFF2-40B4-BE49-F238E27FC236}">
                <a16:creationId xmlns:a16="http://schemas.microsoft.com/office/drawing/2014/main" id="{819B957F-9BD8-447E-8A2B-A2D0FD564F7E}"/>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2808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Times New Roman" panose="02020603050405020304" pitchFamily="18" charset="0"/>
                <a:cs typeface="Times New Roman" panose="02020603050405020304" pitchFamily="18" charset="0"/>
              </a:rPr>
              <a:t>Coase</a:t>
            </a:r>
            <a:r>
              <a:rPr lang="de-DE" sz="2903" b="1" dirty="0">
                <a:solidFill>
                  <a:srgbClr val="000000"/>
                </a:solidFill>
                <a:latin typeface="Times New Roman" panose="02020603050405020304" pitchFamily="18" charset="0"/>
                <a:cs typeface="Times New Roman" panose="02020603050405020304" pitchFamily="18" charset="0"/>
              </a:rPr>
              <a:t> Theorem</a:t>
            </a:r>
            <a:endParaRPr sz="2903" dirty="0">
              <a:latin typeface="Times New Roman" panose="02020603050405020304" pitchFamily="18" charset="0"/>
              <a:cs typeface="Times New Roman" panose="02020603050405020304" pitchFamily="18" charset="0"/>
            </a:endParaRPr>
          </a:p>
        </p:txBody>
      </p:sp>
      <p:sp>
        <p:nvSpPr>
          <p:cNvPr id="7" name="Line 3"/>
          <p:cNvSpPr>
            <a:spLocks noChangeShapeType="1"/>
          </p:cNvSpPr>
          <p:nvPr/>
        </p:nvSpPr>
        <p:spPr bwMode="auto">
          <a:xfrm flipV="1">
            <a:off x="2084725" y="614333"/>
            <a:ext cx="1440" cy="383472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8" name="Line 4"/>
          <p:cNvSpPr>
            <a:spLocks noChangeShapeType="1"/>
          </p:cNvSpPr>
          <p:nvPr/>
        </p:nvSpPr>
        <p:spPr bwMode="auto">
          <a:xfrm>
            <a:off x="1855765" y="4328093"/>
            <a:ext cx="5813280" cy="1440"/>
          </a:xfrm>
          <a:prstGeom prst="line">
            <a:avLst/>
          </a:prstGeom>
          <a:noFill/>
          <a:ln w="9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sz="1633"/>
          </a:p>
        </p:txBody>
      </p:sp>
      <p:sp>
        <p:nvSpPr>
          <p:cNvPr id="10" name="Textfeld 9"/>
          <p:cNvSpPr txBox="1"/>
          <p:nvPr/>
        </p:nvSpPr>
        <p:spPr>
          <a:xfrm>
            <a:off x="656546" y="564384"/>
            <a:ext cx="1353447" cy="369332"/>
          </a:xfrm>
          <a:prstGeom prst="rect">
            <a:avLst/>
          </a:prstGeom>
          <a:noFill/>
        </p:spPr>
        <p:txBody>
          <a:bodyPr wrap="none" rtlCol="0">
            <a:spAutoFit/>
          </a:bodyPr>
          <a:lstStyle/>
          <a:p>
            <a:r>
              <a:rPr lang="de-DE" dirty="0"/>
              <a:t>Grenzkosten</a:t>
            </a:r>
          </a:p>
        </p:txBody>
      </p:sp>
      <p:cxnSp>
        <p:nvCxnSpPr>
          <p:cNvPr id="3" name="Gerader Verbinder 2">
            <a:extLst>
              <a:ext uri="{FF2B5EF4-FFF2-40B4-BE49-F238E27FC236}">
                <a16:creationId xmlns:a16="http://schemas.microsoft.com/office/drawing/2014/main" id="{D7DCD0F1-B896-4897-ABFB-A7301D72029E}"/>
              </a:ext>
            </a:extLst>
          </p:cNvPr>
          <p:cNvCxnSpPr/>
          <p:nvPr/>
        </p:nvCxnSpPr>
        <p:spPr>
          <a:xfrm>
            <a:off x="2084725" y="1191771"/>
            <a:ext cx="3981540" cy="31363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DCE70585-7268-42F2-A234-9A36C4D081AB}"/>
              </a:ext>
            </a:extLst>
          </p:cNvPr>
          <p:cNvCxnSpPr>
            <a:cxnSpLocks/>
          </p:cNvCxnSpPr>
          <p:nvPr/>
        </p:nvCxnSpPr>
        <p:spPr>
          <a:xfrm flipV="1">
            <a:off x="2084725" y="1672688"/>
            <a:ext cx="4249170" cy="210758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0AFA9E55-A314-45AD-B789-432D3FCD5EE6}"/>
              </a:ext>
            </a:extLst>
          </p:cNvPr>
          <p:cNvSpPr txBox="1"/>
          <p:nvPr/>
        </p:nvSpPr>
        <p:spPr>
          <a:xfrm>
            <a:off x="2232681" y="803870"/>
            <a:ext cx="3200941" cy="646331"/>
          </a:xfrm>
          <a:prstGeom prst="rect">
            <a:avLst/>
          </a:prstGeom>
          <a:noFill/>
        </p:spPr>
        <p:txBody>
          <a:bodyPr wrap="none" rtlCol="0">
            <a:spAutoFit/>
          </a:bodyPr>
          <a:lstStyle/>
          <a:p>
            <a:r>
              <a:rPr lang="de-DE" dirty="0"/>
              <a:t>Grenzkosten des Emittenten der</a:t>
            </a:r>
          </a:p>
          <a:p>
            <a:r>
              <a:rPr lang="de-DE" dirty="0"/>
              <a:t>Schadstoffverminderung</a:t>
            </a:r>
          </a:p>
        </p:txBody>
      </p:sp>
      <p:sp>
        <p:nvSpPr>
          <p:cNvPr id="14" name="Textfeld 13">
            <a:extLst>
              <a:ext uri="{FF2B5EF4-FFF2-40B4-BE49-F238E27FC236}">
                <a16:creationId xmlns:a16="http://schemas.microsoft.com/office/drawing/2014/main" id="{B9898E88-5F87-4239-83D6-DBB700897516}"/>
              </a:ext>
            </a:extLst>
          </p:cNvPr>
          <p:cNvSpPr txBox="1"/>
          <p:nvPr/>
        </p:nvSpPr>
        <p:spPr>
          <a:xfrm>
            <a:off x="6333895" y="1330222"/>
            <a:ext cx="4437625" cy="646331"/>
          </a:xfrm>
          <a:prstGeom prst="rect">
            <a:avLst/>
          </a:prstGeom>
          <a:noFill/>
        </p:spPr>
        <p:txBody>
          <a:bodyPr wrap="none" rtlCol="0">
            <a:spAutoFit/>
          </a:bodyPr>
          <a:lstStyle/>
          <a:p>
            <a:r>
              <a:rPr lang="de-DE" dirty="0"/>
              <a:t>Grenzschaden des Beeinträchtigten durch die</a:t>
            </a:r>
          </a:p>
          <a:p>
            <a:r>
              <a:rPr lang="de-DE" dirty="0"/>
              <a:t>Schadstofferzeugung</a:t>
            </a:r>
          </a:p>
        </p:txBody>
      </p:sp>
      <p:sp>
        <p:nvSpPr>
          <p:cNvPr id="15" name="Rechteck 14">
            <a:extLst>
              <a:ext uri="{FF2B5EF4-FFF2-40B4-BE49-F238E27FC236}">
                <a16:creationId xmlns:a16="http://schemas.microsoft.com/office/drawing/2014/main" id="{43B97ECB-85D0-48AC-ACDD-D3A0D9735C6F}"/>
              </a:ext>
            </a:extLst>
          </p:cNvPr>
          <p:cNvSpPr/>
          <p:nvPr/>
        </p:nvSpPr>
        <p:spPr>
          <a:xfrm>
            <a:off x="12486" y="4689552"/>
            <a:ext cx="8675676" cy="605381"/>
          </a:xfrm>
          <a:prstGeom prst="rect">
            <a:avLst/>
          </a:prstGeom>
        </p:spPr>
        <p:txBody>
          <a:bodyPr wrap="square">
            <a:noAutofit/>
          </a:bodyPr>
          <a:lstStyle/>
          <a:p>
            <a:r>
              <a:rPr lang="de-DE" sz="1600" dirty="0">
                <a:latin typeface="Times New Roman" panose="02020603050405020304" pitchFamily="18" charset="0"/>
                <a:cs typeface="Times New Roman" panose="02020603050405020304" pitchFamily="18" charset="0"/>
              </a:rPr>
              <a:t>Gibt es keine einschränkende Gesetzgebung, liegen die Eigentumsrechte quasi beim Emittenten und dieser wird die gewinnmaximalen Emissionen </a:t>
            </a:r>
            <a:r>
              <a:rPr lang="de-DE" sz="1600" dirty="0" err="1">
                <a:latin typeface="Times New Roman" panose="02020603050405020304" pitchFamily="18" charset="0"/>
                <a:cs typeface="Times New Roman" panose="02020603050405020304" pitchFamily="18" charset="0"/>
              </a:rPr>
              <a:t>z</a:t>
            </a:r>
            <a:r>
              <a:rPr lang="de-DE" sz="1600" baseline="-25000" dirty="0" err="1">
                <a:latin typeface="Times New Roman" panose="02020603050405020304" pitchFamily="18" charset="0"/>
                <a:cs typeface="Times New Roman" panose="02020603050405020304" pitchFamily="18" charset="0"/>
              </a:rPr>
              <a:t>m</a:t>
            </a:r>
            <a:r>
              <a:rPr lang="de-DE" sz="1600" dirty="0">
                <a:latin typeface="Times New Roman" panose="02020603050405020304" pitchFamily="18" charset="0"/>
                <a:cs typeface="Times New Roman" panose="02020603050405020304" pitchFamily="18" charset="0"/>
              </a:rPr>
              <a:t> tätigen (Grenzkosten = 0).</a:t>
            </a:r>
          </a:p>
        </p:txBody>
      </p:sp>
      <p:cxnSp>
        <p:nvCxnSpPr>
          <p:cNvPr id="17" name="Gerader Verbinder 16">
            <a:extLst>
              <a:ext uri="{FF2B5EF4-FFF2-40B4-BE49-F238E27FC236}">
                <a16:creationId xmlns:a16="http://schemas.microsoft.com/office/drawing/2014/main" id="{7F305E57-4728-47E1-B42B-2B39D8D8FE2B}"/>
              </a:ext>
            </a:extLst>
          </p:cNvPr>
          <p:cNvCxnSpPr/>
          <p:nvPr/>
        </p:nvCxnSpPr>
        <p:spPr>
          <a:xfrm>
            <a:off x="4092498" y="2776654"/>
            <a:ext cx="0" cy="155143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374C96E9-2546-4512-88CA-42EE18854E52}"/>
              </a:ext>
            </a:extLst>
          </p:cNvPr>
          <p:cNvSpPr txBox="1"/>
          <p:nvPr/>
        </p:nvSpPr>
        <p:spPr>
          <a:xfrm>
            <a:off x="3879768" y="4379225"/>
            <a:ext cx="391454" cy="369332"/>
          </a:xfrm>
          <a:prstGeom prst="rect">
            <a:avLst/>
          </a:prstGeom>
          <a:noFill/>
        </p:spPr>
        <p:txBody>
          <a:bodyPr wrap="none" rtlCol="0">
            <a:spAutoFit/>
          </a:bodyPr>
          <a:lstStyle/>
          <a:p>
            <a:r>
              <a:rPr lang="de-DE" dirty="0"/>
              <a:t>z*</a:t>
            </a:r>
          </a:p>
        </p:txBody>
      </p:sp>
      <p:sp>
        <p:nvSpPr>
          <p:cNvPr id="19" name="Textfeld 18">
            <a:extLst>
              <a:ext uri="{FF2B5EF4-FFF2-40B4-BE49-F238E27FC236}">
                <a16:creationId xmlns:a16="http://schemas.microsoft.com/office/drawing/2014/main" id="{BF01740D-BE6F-45AB-9BE2-BCA4B13BB897}"/>
              </a:ext>
            </a:extLst>
          </p:cNvPr>
          <p:cNvSpPr txBox="1"/>
          <p:nvPr/>
        </p:nvSpPr>
        <p:spPr>
          <a:xfrm>
            <a:off x="5900273" y="4350049"/>
            <a:ext cx="407484" cy="369332"/>
          </a:xfrm>
          <a:prstGeom prst="rect">
            <a:avLst/>
          </a:prstGeom>
          <a:noFill/>
        </p:spPr>
        <p:txBody>
          <a:bodyPr wrap="none" rtlCol="0">
            <a:spAutoFit/>
          </a:bodyPr>
          <a:lstStyle/>
          <a:p>
            <a:r>
              <a:rPr lang="de-DE" dirty="0" err="1">
                <a:latin typeface="Times New Roman" panose="02020603050405020304" pitchFamily="18" charset="0"/>
                <a:cs typeface="Times New Roman" panose="02020603050405020304" pitchFamily="18" charset="0"/>
              </a:rPr>
              <a:t>z</a:t>
            </a:r>
            <a:r>
              <a:rPr lang="de-DE" baseline="-25000" dirty="0" err="1">
                <a:latin typeface="Times New Roman" panose="02020603050405020304" pitchFamily="18" charset="0"/>
                <a:cs typeface="Times New Roman" panose="02020603050405020304" pitchFamily="18" charset="0"/>
              </a:rPr>
              <a:t>m</a:t>
            </a:r>
            <a:endParaRPr lang="de-DE" dirty="0"/>
          </a:p>
        </p:txBody>
      </p:sp>
      <p:sp>
        <p:nvSpPr>
          <p:cNvPr id="20" name="Textfeld 19">
            <a:extLst>
              <a:ext uri="{FF2B5EF4-FFF2-40B4-BE49-F238E27FC236}">
                <a16:creationId xmlns:a16="http://schemas.microsoft.com/office/drawing/2014/main" id="{C1F93AB8-4536-4A81-9CD1-2389A4E1659C}"/>
              </a:ext>
            </a:extLst>
          </p:cNvPr>
          <p:cNvSpPr txBox="1"/>
          <p:nvPr/>
        </p:nvSpPr>
        <p:spPr>
          <a:xfrm>
            <a:off x="3953506" y="2382476"/>
            <a:ext cx="317716" cy="369332"/>
          </a:xfrm>
          <a:prstGeom prst="rect">
            <a:avLst/>
          </a:prstGeom>
          <a:noFill/>
        </p:spPr>
        <p:txBody>
          <a:bodyPr wrap="none" rtlCol="0">
            <a:spAutoFit/>
          </a:bodyPr>
          <a:lstStyle/>
          <a:p>
            <a:r>
              <a:rPr lang="de-DE" dirty="0"/>
              <a:t>A</a:t>
            </a:r>
          </a:p>
        </p:txBody>
      </p:sp>
      <p:sp>
        <p:nvSpPr>
          <p:cNvPr id="2" name="Rechteck 1"/>
          <p:cNvSpPr/>
          <p:nvPr/>
        </p:nvSpPr>
        <p:spPr>
          <a:xfrm>
            <a:off x="12486" y="5265757"/>
            <a:ext cx="8499415" cy="830997"/>
          </a:xfrm>
          <a:prstGeom prst="rect">
            <a:avLst/>
          </a:prstGeom>
        </p:spPr>
        <p:txBody>
          <a:bodyPr wrap="square">
            <a:spAutoFit/>
          </a:bodyPr>
          <a:lstStyle/>
          <a:p>
            <a:r>
              <a:rPr lang="de-DE" sz="1600" dirty="0">
                <a:latin typeface="Times New Roman" panose="02020603050405020304" pitchFamily="18" charset="0"/>
                <a:cs typeface="Times New Roman" panose="02020603050405020304" pitchFamily="18" charset="0"/>
              </a:rPr>
              <a:t>Der Geschädigte kann aber eine Kompensation anbieten für die Reduktion der Emissionen auf z*, denn auf diesem Niveau ist seine Zahlungsbereitschaft für das Unterlassen des Schadens gerade so groß, wie die Grenzkosten der Schadenminderung des Emittenten</a:t>
            </a:r>
          </a:p>
        </p:txBody>
      </p:sp>
      <p:sp>
        <p:nvSpPr>
          <p:cNvPr id="4" name="Rechteck 3"/>
          <p:cNvSpPr/>
          <p:nvPr/>
        </p:nvSpPr>
        <p:spPr>
          <a:xfrm>
            <a:off x="12486" y="6104790"/>
            <a:ext cx="8657900" cy="584775"/>
          </a:xfrm>
          <a:prstGeom prst="rect">
            <a:avLst/>
          </a:prstGeom>
        </p:spPr>
        <p:txBody>
          <a:bodyPr wrap="square">
            <a:spAutoFit/>
          </a:bodyPr>
          <a:lstStyle/>
          <a:p>
            <a:r>
              <a:rPr lang="de-DE" sz="1600" dirty="0">
                <a:latin typeface="Times New Roman" panose="02020603050405020304" pitchFamily="18" charset="0"/>
                <a:cs typeface="Times New Roman" panose="02020603050405020304" pitchFamily="18" charset="0"/>
              </a:rPr>
              <a:t>Liegen die Zahlungen in Höhe der Fläche (A-z*- </a:t>
            </a:r>
            <a:r>
              <a:rPr lang="de-DE" sz="1600" dirty="0" err="1">
                <a:latin typeface="Times New Roman" panose="02020603050405020304" pitchFamily="18" charset="0"/>
                <a:cs typeface="Times New Roman" panose="02020603050405020304" pitchFamily="18" charset="0"/>
              </a:rPr>
              <a:t>z</a:t>
            </a:r>
            <a:r>
              <a:rPr lang="de-DE" sz="1600" baseline="-25000" dirty="0" err="1">
                <a:latin typeface="Times New Roman" panose="02020603050405020304" pitchFamily="18" charset="0"/>
                <a:cs typeface="Times New Roman" panose="02020603050405020304" pitchFamily="18" charset="0"/>
              </a:rPr>
              <a:t>m</a:t>
            </a:r>
            <a:r>
              <a:rPr lang="de-DE" sz="1600" dirty="0">
                <a:latin typeface="Times New Roman" panose="02020603050405020304" pitchFamily="18" charset="0"/>
                <a:cs typeface="Times New Roman" panose="02020603050405020304" pitchFamily="18" charset="0"/>
              </a:rPr>
              <a:t>), wird der Verursacher dies annehmen und es wird ein </a:t>
            </a:r>
            <a:r>
              <a:rPr lang="de-DE" sz="1600" dirty="0" err="1">
                <a:latin typeface="Times New Roman" panose="02020603050405020304" pitchFamily="18" charset="0"/>
                <a:cs typeface="Times New Roman" panose="02020603050405020304" pitchFamily="18" charset="0"/>
              </a:rPr>
              <a:t>pareto</a:t>
            </a:r>
            <a:r>
              <a:rPr lang="de-DE" sz="1600" dirty="0">
                <a:latin typeface="Times New Roman" panose="02020603050405020304" pitchFamily="18" charset="0"/>
                <a:cs typeface="Times New Roman" panose="02020603050405020304" pitchFamily="18" charset="0"/>
              </a:rPr>
              <a:t>-effizienter Zustand erreicht. Da die Rechte beim Emittenten liegen</a:t>
            </a:r>
          </a:p>
        </p:txBody>
      </p:sp>
      <p:cxnSp>
        <p:nvCxnSpPr>
          <p:cNvPr id="9" name="Gerade Verbindung mit Pfeil 8"/>
          <p:cNvCxnSpPr/>
          <p:nvPr/>
        </p:nvCxnSpPr>
        <p:spPr>
          <a:xfrm flipH="1">
            <a:off x="4541327" y="3328425"/>
            <a:ext cx="2974764" cy="4838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feld 20">
            <a:extLst>
              <a:ext uri="{FF2B5EF4-FFF2-40B4-BE49-F238E27FC236}">
                <a16:creationId xmlns:a16="http://schemas.microsoft.com/office/drawing/2014/main" id="{B9898E88-5F87-4239-83D6-DBB700897516}"/>
              </a:ext>
            </a:extLst>
          </p:cNvPr>
          <p:cNvSpPr txBox="1"/>
          <p:nvPr/>
        </p:nvSpPr>
        <p:spPr>
          <a:xfrm>
            <a:off x="7576697" y="3039669"/>
            <a:ext cx="2717230" cy="369332"/>
          </a:xfrm>
          <a:prstGeom prst="rect">
            <a:avLst/>
          </a:prstGeom>
          <a:noFill/>
        </p:spPr>
        <p:txBody>
          <a:bodyPr wrap="square" rtlCol="0">
            <a:spAutoFit/>
          </a:bodyPr>
          <a:lstStyle/>
          <a:p>
            <a:r>
              <a:rPr lang="de-DE" dirty="0"/>
              <a:t>Entschädigungszahlung</a:t>
            </a:r>
          </a:p>
        </p:txBody>
      </p:sp>
      <p:sp>
        <p:nvSpPr>
          <p:cNvPr id="22" name="Textfeld 21"/>
          <p:cNvSpPr txBox="1"/>
          <p:nvPr/>
        </p:nvSpPr>
        <p:spPr>
          <a:xfrm>
            <a:off x="6784929" y="4520534"/>
            <a:ext cx="1888337" cy="369332"/>
          </a:xfrm>
          <a:prstGeom prst="rect">
            <a:avLst/>
          </a:prstGeom>
          <a:noFill/>
        </p:spPr>
        <p:txBody>
          <a:bodyPr wrap="none" rtlCol="0">
            <a:spAutoFit/>
          </a:bodyPr>
          <a:lstStyle/>
          <a:p>
            <a:r>
              <a:rPr lang="de-DE" dirty="0"/>
              <a:t>Emissionsmenge z</a:t>
            </a:r>
          </a:p>
        </p:txBody>
      </p:sp>
      <p:sp>
        <p:nvSpPr>
          <p:cNvPr id="23" name="Textfeld 22"/>
          <p:cNvSpPr txBox="1"/>
          <p:nvPr/>
        </p:nvSpPr>
        <p:spPr>
          <a:xfrm>
            <a:off x="492283" y="804883"/>
            <a:ext cx="1512850" cy="369332"/>
          </a:xfrm>
          <a:prstGeom prst="rect">
            <a:avLst/>
          </a:prstGeom>
          <a:noFill/>
        </p:spPr>
        <p:txBody>
          <a:bodyPr wrap="none" rtlCol="0">
            <a:spAutoFit/>
          </a:bodyPr>
          <a:lstStyle/>
          <a:p>
            <a:r>
              <a:rPr lang="de-DE" dirty="0"/>
              <a:t>Grenzschaden</a:t>
            </a:r>
          </a:p>
        </p:txBody>
      </p:sp>
      <p:sp>
        <p:nvSpPr>
          <p:cNvPr id="24" name="Rechteck 23">
            <a:extLst>
              <a:ext uri="{FF2B5EF4-FFF2-40B4-BE49-F238E27FC236}">
                <a16:creationId xmlns:a16="http://schemas.microsoft.com/office/drawing/2014/main" id="{1BF60D90-E85A-475B-8C92-41A128EAE88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cxnSp>
        <p:nvCxnSpPr>
          <p:cNvPr id="12" name="Gerader Verbinder 11">
            <a:extLst>
              <a:ext uri="{FF2B5EF4-FFF2-40B4-BE49-F238E27FC236}">
                <a16:creationId xmlns:a16="http://schemas.microsoft.com/office/drawing/2014/main" id="{1ED343D9-09FC-4DE7-B537-4CB3E87B03F6}"/>
              </a:ext>
            </a:extLst>
          </p:cNvPr>
          <p:cNvCxnSpPr/>
          <p:nvPr/>
        </p:nvCxnSpPr>
        <p:spPr>
          <a:xfrm flipV="1">
            <a:off x="4092498" y="3137424"/>
            <a:ext cx="267436" cy="1591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D624EA20-C76C-45DB-9A13-A76A3271FF01}"/>
              </a:ext>
            </a:extLst>
          </p:cNvPr>
          <p:cNvCxnSpPr>
            <a:cxnSpLocks/>
          </p:cNvCxnSpPr>
          <p:nvPr/>
        </p:nvCxnSpPr>
        <p:spPr>
          <a:xfrm flipV="1">
            <a:off x="4171259" y="3289824"/>
            <a:ext cx="341075" cy="2011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E788DE71-3DC9-4138-B93A-878196D1C127}"/>
              </a:ext>
            </a:extLst>
          </p:cNvPr>
          <p:cNvCxnSpPr>
            <a:cxnSpLocks/>
          </p:cNvCxnSpPr>
          <p:nvPr/>
        </p:nvCxnSpPr>
        <p:spPr>
          <a:xfrm flipV="1">
            <a:off x="4191566" y="3442224"/>
            <a:ext cx="473168" cy="2687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E958D6E2-F8E2-47E8-8A44-2507AD70DB16}"/>
              </a:ext>
            </a:extLst>
          </p:cNvPr>
          <p:cNvCxnSpPr>
            <a:cxnSpLocks/>
          </p:cNvCxnSpPr>
          <p:nvPr/>
        </p:nvCxnSpPr>
        <p:spPr>
          <a:xfrm flipV="1">
            <a:off x="4271222" y="3594624"/>
            <a:ext cx="545912" cy="26870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B9F3501A-6E13-47B3-9285-34EC45159B37}"/>
              </a:ext>
            </a:extLst>
          </p:cNvPr>
          <p:cNvCxnSpPr>
            <a:cxnSpLocks/>
          </p:cNvCxnSpPr>
          <p:nvPr/>
        </p:nvCxnSpPr>
        <p:spPr>
          <a:xfrm flipV="1">
            <a:off x="4359934" y="3747024"/>
            <a:ext cx="609600" cy="31352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B0552A82-54B1-4A06-A583-E4AD1B6DB63B}"/>
              </a:ext>
            </a:extLst>
          </p:cNvPr>
          <p:cNvCxnSpPr>
            <a:cxnSpLocks/>
          </p:cNvCxnSpPr>
          <p:nvPr/>
        </p:nvCxnSpPr>
        <p:spPr>
          <a:xfrm flipV="1">
            <a:off x="4579794" y="3894068"/>
            <a:ext cx="657175" cy="3187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5A25CD20-FCC6-4731-AE4B-D0F0DC8D486D}"/>
              </a:ext>
            </a:extLst>
          </p:cNvPr>
          <p:cNvCxnSpPr>
            <a:cxnSpLocks/>
          </p:cNvCxnSpPr>
          <p:nvPr/>
        </p:nvCxnSpPr>
        <p:spPr>
          <a:xfrm flipV="1">
            <a:off x="5113059" y="4043410"/>
            <a:ext cx="384613" cy="193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Gerader Verbinder 33">
            <a:extLst>
              <a:ext uri="{FF2B5EF4-FFF2-40B4-BE49-F238E27FC236}">
                <a16:creationId xmlns:a16="http://schemas.microsoft.com/office/drawing/2014/main" id="{0BD6F6C4-EAD5-4561-B585-99F575A37AB8}"/>
              </a:ext>
            </a:extLst>
          </p:cNvPr>
          <p:cNvCxnSpPr>
            <a:cxnSpLocks/>
          </p:cNvCxnSpPr>
          <p:nvPr/>
        </p:nvCxnSpPr>
        <p:spPr>
          <a:xfrm flipV="1">
            <a:off x="5541769" y="4166969"/>
            <a:ext cx="201389" cy="12414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55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8" grpId="0"/>
      <p:bldP spid="19" grpId="0"/>
      <p:bldP spid="20" grpId="0"/>
      <p:bldP spid="2" grpId="0"/>
      <p:bldP spid="4"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544103"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Internalisierung von </a:t>
            </a:r>
            <a:r>
              <a:rPr lang="de-DE" sz="2903" b="1" dirty="0" err="1">
                <a:solidFill>
                  <a:srgbClr val="000000"/>
                </a:solidFill>
                <a:latin typeface="Arial"/>
              </a:rPr>
              <a:t>Externalitäten</a:t>
            </a:r>
            <a:r>
              <a:rPr lang="de-DE" sz="2903" b="1" dirty="0">
                <a:solidFill>
                  <a:srgbClr val="000000"/>
                </a:solidFill>
                <a:latin typeface="Arial"/>
              </a:rPr>
              <a:t> </a:t>
            </a:r>
            <a:endParaRPr sz="2903" dirty="0"/>
          </a:p>
        </p:txBody>
      </p:sp>
      <p:sp>
        <p:nvSpPr>
          <p:cNvPr id="3" name="Rechteck 2"/>
          <p:cNvSpPr/>
          <p:nvPr/>
        </p:nvSpPr>
        <p:spPr>
          <a:xfrm>
            <a:off x="221226" y="1210223"/>
            <a:ext cx="11749547" cy="4785298"/>
          </a:xfrm>
          <a:prstGeom prst="rect">
            <a:avLst/>
          </a:prstGeom>
        </p:spPr>
        <p:txBody>
          <a:bodyPr wrap="square">
            <a:noAutofit/>
          </a:bodyPr>
          <a:lstStyle/>
          <a:p>
            <a:r>
              <a:rPr lang="de-DE" sz="2177" dirty="0"/>
              <a:t>Schaffung von Anreizen, damit Menschen die externen Effekte bei ihren Handlungen berücksichtigen. </a:t>
            </a:r>
          </a:p>
          <a:p>
            <a:endParaRPr lang="de-DE" sz="2177" dirty="0"/>
          </a:p>
          <a:p>
            <a:endParaRPr lang="de-DE" sz="2177" dirty="0"/>
          </a:p>
          <a:p>
            <a:r>
              <a:rPr lang="de-DE" sz="2177" dirty="0"/>
              <a:t>→	Besteuerung der Produzenten</a:t>
            </a:r>
          </a:p>
          <a:p>
            <a:endParaRPr lang="de-DE" sz="2177" dirty="0"/>
          </a:p>
          <a:p>
            <a:r>
              <a:rPr lang="de-DE" sz="2177" dirty="0"/>
              <a:t>→	Erhöhung der Produktionskosten</a:t>
            </a:r>
          </a:p>
          <a:p>
            <a:endParaRPr lang="de-DE" sz="2177" dirty="0"/>
          </a:p>
          <a:p>
            <a:r>
              <a:rPr lang="de-DE" sz="2177" dirty="0"/>
              <a:t> →	Zuweisung von Eigentumsrechten</a:t>
            </a:r>
          </a:p>
          <a:p>
            <a:endParaRPr lang="de-DE" sz="2177" dirty="0"/>
          </a:p>
          <a:p>
            <a:r>
              <a:rPr lang="de-DE" sz="2177" dirty="0"/>
              <a:t>→	Vergabe von Lizenzen </a:t>
            </a:r>
          </a:p>
          <a:p>
            <a:endParaRPr lang="de-DE" sz="2177" dirty="0"/>
          </a:p>
          <a:p>
            <a:endParaRPr lang="de-DE" sz="2177" dirty="0"/>
          </a:p>
          <a:p>
            <a:r>
              <a:rPr lang="de-DE" sz="2177" dirty="0"/>
              <a:t>so dass </a:t>
            </a:r>
            <a:r>
              <a:rPr lang="de-DE" sz="2177" b="1" dirty="0"/>
              <a:t>Marktprozesse</a:t>
            </a:r>
            <a:r>
              <a:rPr lang="de-DE" sz="2177" dirty="0"/>
              <a:t> wieder zu einem sozial optimalen Resultat führen</a:t>
            </a:r>
          </a:p>
        </p:txBody>
      </p:sp>
      <p:sp>
        <p:nvSpPr>
          <p:cNvPr id="4" name="Textfeld 3"/>
          <p:cNvSpPr txBox="1"/>
          <p:nvPr/>
        </p:nvSpPr>
        <p:spPr>
          <a:xfrm>
            <a:off x="5416373" y="2591693"/>
            <a:ext cx="3938001" cy="343620"/>
          </a:xfrm>
          <a:prstGeom prst="rect">
            <a:avLst/>
          </a:prstGeom>
          <a:noFill/>
        </p:spPr>
        <p:txBody>
          <a:bodyPr wrap="none" rtlCol="0">
            <a:spAutoFit/>
          </a:bodyPr>
          <a:lstStyle/>
          <a:p>
            <a:r>
              <a:rPr lang="de-DE" sz="1633" dirty="0"/>
              <a:t>Verschiebung der Angebotskurve nach oben</a:t>
            </a:r>
          </a:p>
        </p:txBody>
      </p:sp>
      <p:cxnSp>
        <p:nvCxnSpPr>
          <p:cNvPr id="5" name="Gerade Verbindung mit Pfeil 4"/>
          <p:cNvCxnSpPr/>
          <p:nvPr/>
        </p:nvCxnSpPr>
        <p:spPr>
          <a:xfrm flipH="1" flipV="1">
            <a:off x="4793673" y="2493818"/>
            <a:ext cx="484909" cy="263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p:cNvCxnSpPr/>
          <p:nvPr/>
        </p:nvCxnSpPr>
        <p:spPr>
          <a:xfrm flipH="1">
            <a:off x="4980709" y="2860964"/>
            <a:ext cx="362000" cy="256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p:cNvCxnSpPr/>
          <p:nvPr/>
        </p:nvCxnSpPr>
        <p:spPr>
          <a:xfrm flipH="1" flipV="1">
            <a:off x="5153893" y="3733799"/>
            <a:ext cx="484909" cy="263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flipH="1">
            <a:off x="5340929" y="4100945"/>
            <a:ext cx="362000" cy="256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feld 11"/>
          <p:cNvSpPr txBox="1"/>
          <p:nvPr/>
        </p:nvSpPr>
        <p:spPr>
          <a:xfrm>
            <a:off x="5702929" y="3877181"/>
            <a:ext cx="3975127" cy="343620"/>
          </a:xfrm>
          <a:prstGeom prst="rect">
            <a:avLst/>
          </a:prstGeom>
          <a:noFill/>
        </p:spPr>
        <p:txBody>
          <a:bodyPr wrap="none" rtlCol="0">
            <a:spAutoFit/>
          </a:bodyPr>
          <a:lstStyle/>
          <a:p>
            <a:r>
              <a:rPr lang="de-DE" sz="1633" dirty="0"/>
              <a:t>Internalisierung gemäß dem </a:t>
            </a:r>
            <a:r>
              <a:rPr lang="de-DE" sz="1633" dirty="0" err="1"/>
              <a:t>Coase</a:t>
            </a:r>
            <a:r>
              <a:rPr lang="de-DE" sz="1633" dirty="0"/>
              <a:t>-Theorem</a:t>
            </a:r>
          </a:p>
        </p:txBody>
      </p:sp>
      <p:sp>
        <p:nvSpPr>
          <p:cNvPr id="16" name="Rechteck 15">
            <a:extLst>
              <a:ext uri="{FF2B5EF4-FFF2-40B4-BE49-F238E27FC236}">
                <a16:creationId xmlns:a16="http://schemas.microsoft.com/office/drawing/2014/main" id="{2582B266-127B-4F72-A085-C4A326869649}"/>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966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544103"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Arial"/>
              </a:rPr>
              <a:t>Internalisierung von </a:t>
            </a:r>
            <a:r>
              <a:rPr lang="de-DE" sz="2903" b="1" dirty="0" err="1">
                <a:solidFill>
                  <a:srgbClr val="000000"/>
                </a:solidFill>
                <a:latin typeface="Arial"/>
              </a:rPr>
              <a:t>Externalitäten</a:t>
            </a:r>
            <a:r>
              <a:rPr lang="de-DE" sz="2903" b="1" dirty="0">
                <a:solidFill>
                  <a:srgbClr val="000000"/>
                </a:solidFill>
                <a:latin typeface="Arial"/>
              </a:rPr>
              <a:t> </a:t>
            </a:r>
            <a:endParaRPr sz="2903" dirty="0"/>
          </a:p>
        </p:txBody>
      </p:sp>
      <p:sp>
        <p:nvSpPr>
          <p:cNvPr id="3" name="Rechteck 2"/>
          <p:cNvSpPr/>
          <p:nvPr/>
        </p:nvSpPr>
        <p:spPr>
          <a:xfrm>
            <a:off x="1237899" y="953956"/>
            <a:ext cx="7903417" cy="4785298"/>
          </a:xfrm>
          <a:prstGeom prst="rect">
            <a:avLst/>
          </a:prstGeom>
        </p:spPr>
        <p:txBody>
          <a:bodyPr wrap="square">
            <a:noAutofit/>
          </a:bodyPr>
          <a:lstStyle/>
          <a:p>
            <a:r>
              <a:rPr lang="de-DE" sz="2177" dirty="0"/>
              <a:t>Mitunter sind markbasierte Lösungen  nicht möglich zur Lösung des Problems der </a:t>
            </a:r>
            <a:r>
              <a:rPr lang="de-DE" sz="2177" dirty="0" err="1"/>
              <a:t>Externalitäten</a:t>
            </a:r>
            <a:r>
              <a:rPr lang="de-DE" sz="2177" dirty="0"/>
              <a:t>:</a:t>
            </a:r>
          </a:p>
          <a:p>
            <a:endParaRPr lang="de-DE" sz="2177" dirty="0"/>
          </a:p>
          <a:p>
            <a:r>
              <a:rPr lang="de-DE" sz="2177" dirty="0"/>
              <a:t>→	direkte Regulierungen seitens des Staates</a:t>
            </a:r>
          </a:p>
          <a:p>
            <a:endParaRPr lang="de-DE" sz="2177" dirty="0"/>
          </a:p>
          <a:p>
            <a:r>
              <a:rPr lang="de-DE" sz="2177" dirty="0"/>
              <a:t>	z.B.</a:t>
            </a:r>
          </a:p>
          <a:p>
            <a:endParaRPr lang="de-DE" sz="2177" dirty="0"/>
          </a:p>
          <a:p>
            <a:pPr marL="1140497" lvl="2" indent="-311045">
              <a:buFont typeface="Arial" panose="020B0604020202020204" pitchFamily="34" charset="0"/>
              <a:buChar char="•"/>
            </a:pPr>
            <a:r>
              <a:rPr lang="de-DE" sz="2177" dirty="0"/>
              <a:t>Impfzwang</a:t>
            </a:r>
          </a:p>
          <a:p>
            <a:pPr marL="1140497" lvl="2" indent="-311045">
              <a:buFont typeface="Arial" panose="020B0604020202020204" pitchFamily="34" charset="0"/>
              <a:buChar char="•"/>
            </a:pPr>
            <a:endParaRPr lang="de-DE" sz="2177" dirty="0"/>
          </a:p>
          <a:p>
            <a:pPr marL="1140497" lvl="2" indent="-311045">
              <a:buFont typeface="Arial" panose="020B0604020202020204" pitchFamily="34" charset="0"/>
              <a:buChar char="•"/>
            </a:pPr>
            <a:r>
              <a:rPr lang="de-DE" sz="2177" dirty="0"/>
              <a:t>Festlegung von Emissionsniveaus</a:t>
            </a:r>
          </a:p>
          <a:p>
            <a:pPr marL="1140497" lvl="2" indent="-311045">
              <a:buFont typeface="Arial" panose="020B0604020202020204" pitchFamily="34" charset="0"/>
              <a:buChar char="•"/>
            </a:pPr>
            <a:endParaRPr lang="de-DE" sz="2177" dirty="0"/>
          </a:p>
          <a:p>
            <a:pPr marL="1140497" lvl="2" indent="-311045">
              <a:buFont typeface="Arial" panose="020B0604020202020204" pitchFamily="34" charset="0"/>
              <a:buChar char="•"/>
            </a:pPr>
            <a:r>
              <a:rPr lang="de-DE" sz="2177" dirty="0"/>
              <a:t>Vorschriften für die Anwendung von Technologien</a:t>
            </a:r>
          </a:p>
          <a:p>
            <a:pPr marL="1629552" lvl="3" indent="-342900">
              <a:buFont typeface="Wingdings" panose="05000000000000000000" pitchFamily="2" charset="2"/>
              <a:buChar char="Ø"/>
            </a:pPr>
            <a:r>
              <a:rPr lang="de-DE" sz="2177" dirty="0"/>
              <a:t>Katalysator</a:t>
            </a:r>
          </a:p>
          <a:p>
            <a:pPr marL="1629552" lvl="3" indent="-342900">
              <a:buFont typeface="Wingdings" panose="05000000000000000000" pitchFamily="2" charset="2"/>
              <a:buChar char="Ø"/>
            </a:pPr>
            <a:r>
              <a:rPr lang="de-DE" sz="2177" dirty="0"/>
              <a:t>Feuermelder</a:t>
            </a:r>
          </a:p>
          <a:p>
            <a:endParaRPr lang="de-DE" sz="2177" dirty="0"/>
          </a:p>
        </p:txBody>
      </p:sp>
      <p:sp>
        <p:nvSpPr>
          <p:cNvPr id="8" name="Rechteck 7">
            <a:extLst>
              <a:ext uri="{FF2B5EF4-FFF2-40B4-BE49-F238E27FC236}">
                <a16:creationId xmlns:a16="http://schemas.microsoft.com/office/drawing/2014/main" id="{C052DD86-4801-41BD-B3C3-D879D8833851}"/>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85881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96254-1861-00CC-61B3-3ECE4D2C0FA6}"/>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02862547-CA2B-AD1D-ECBE-A08A5C718A1F}"/>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Wahlentscheidungen</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4183553A-E9BD-615E-E984-FE792456DF63}"/>
              </a:ext>
            </a:extLst>
          </p:cNvPr>
          <p:cNvSpPr/>
          <p:nvPr/>
        </p:nvSpPr>
        <p:spPr>
          <a:xfrm>
            <a:off x="348748" y="721321"/>
            <a:ext cx="11363092" cy="2060207"/>
          </a:xfrm>
          <a:prstGeom prst="rect">
            <a:avLst/>
          </a:prstGeom>
        </p:spPr>
        <p:txBody>
          <a:bodyPr wrap="square">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Häufig muss eine Gesellschaft eine Entscheidung über mehrere Alternativen treffen, die letztlich für alle gilt.</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Es stellt sich die Frage, welche Entscheidung von der Mehrheit gewählt wird?</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p:txBody>
      </p:sp>
      <p:sp>
        <p:nvSpPr>
          <p:cNvPr id="7" name="Rechteck 6">
            <a:extLst>
              <a:ext uri="{FF2B5EF4-FFF2-40B4-BE49-F238E27FC236}">
                <a16:creationId xmlns:a16="http://schemas.microsoft.com/office/drawing/2014/main" id="{7CB56F83-FD83-A61A-E623-4674A9AD6846}"/>
              </a:ext>
            </a:extLst>
          </p:cNvPr>
          <p:cNvSpPr/>
          <p:nvPr/>
        </p:nvSpPr>
        <p:spPr>
          <a:xfrm>
            <a:off x="196348" y="2584407"/>
            <a:ext cx="11363092" cy="3628727"/>
          </a:xfrm>
          <a:prstGeom prst="rect">
            <a:avLst/>
          </a:prstGeom>
        </p:spPr>
        <p:txBody>
          <a:bodyPr wrap="square">
            <a:noAutofit/>
          </a:bodyPr>
          <a:lstStyle/>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Weitere Beispiele:</a:t>
            </a: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Allgemeine politische Sachfragen </a:t>
            </a:r>
          </a:p>
          <a:p>
            <a:pPr marL="1257300" lvl="2" indent="-342900">
              <a:buFont typeface="Symbol" panose="05050102010706020507" pitchFamily="18" charset="2"/>
              <a:buChar char="-"/>
            </a:pPr>
            <a:r>
              <a:rPr lang="de-DE" sz="2400" dirty="0">
                <a:latin typeface="Times New Roman" panose="02020603050405020304" pitchFamily="18" charset="0"/>
                <a:cs typeface="Times New Roman" panose="02020603050405020304" pitchFamily="18" charset="0"/>
              </a:rPr>
              <a:t>Wahl eines Kandidaten</a:t>
            </a:r>
          </a:p>
          <a:p>
            <a:pPr marL="1257300" lvl="2" indent="-342900">
              <a:buFont typeface="Symbol" panose="05050102010706020507" pitchFamily="18" charset="2"/>
              <a:buChar char="-"/>
            </a:pPr>
            <a:r>
              <a:rPr lang="de-DE" sz="2400" dirty="0">
                <a:latin typeface="Times New Roman" panose="02020603050405020304" pitchFamily="18" charset="0"/>
                <a:cs typeface="Times New Roman" panose="02020603050405020304" pitchFamily="18" charset="0"/>
              </a:rPr>
              <a:t>Austritt aus der EU</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Entscheidung über die Bereitstellung eines öffentlichen Gutes </a:t>
            </a:r>
          </a:p>
          <a:p>
            <a:pPr marL="1257300" lvl="2" indent="-342900">
              <a:buFont typeface="Symbol" panose="05050102010706020507" pitchFamily="18" charset="2"/>
              <a:buChar char="-"/>
            </a:pPr>
            <a:r>
              <a:rPr lang="de-DE" sz="2400" dirty="0">
                <a:latin typeface="Times New Roman" panose="02020603050405020304" pitchFamily="18" charset="0"/>
                <a:cs typeface="Times New Roman" panose="02020603050405020304" pitchFamily="18" charset="0"/>
              </a:rPr>
              <a:t>Bau und Finanzierung eines Vereinsheimes</a:t>
            </a:r>
          </a:p>
          <a:p>
            <a:pPr marL="1257300" lvl="2" indent="-342900">
              <a:buFont typeface="Symbol" panose="05050102010706020507" pitchFamily="18" charset="2"/>
              <a:buChar char="-"/>
            </a:pPr>
            <a:r>
              <a:rPr lang="de-DE" sz="2400" dirty="0">
                <a:latin typeface="Times New Roman" panose="02020603050405020304" pitchFamily="18" charset="0"/>
                <a:cs typeface="Times New Roman" panose="02020603050405020304" pitchFamily="18" charset="0"/>
              </a:rPr>
              <a:t>Finanzierung der Kinderbetreuung</a:t>
            </a:r>
          </a:p>
        </p:txBody>
      </p:sp>
      <p:sp>
        <p:nvSpPr>
          <p:cNvPr id="8" name="Rechteck 7">
            <a:extLst>
              <a:ext uri="{FF2B5EF4-FFF2-40B4-BE49-F238E27FC236}">
                <a16:creationId xmlns:a16="http://schemas.microsoft.com/office/drawing/2014/main" id="{CA953E36-6869-E59D-A4B6-D666C231F0C0}"/>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7350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E73B2-11EB-EF0C-0806-E16021DDD597}"/>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82BF0AC3-C6D9-915C-857C-B8F827FCFF7E}"/>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Condorcet (1743 – 1794) Sieger – Paradoxon</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D16A6997-8913-4F57-510A-AAC202AC9743}"/>
              </a:ext>
            </a:extLst>
          </p:cNvPr>
          <p:cNvSpPr/>
          <p:nvPr/>
        </p:nvSpPr>
        <p:spPr>
          <a:xfrm>
            <a:off x="1" y="1609782"/>
            <a:ext cx="8969432" cy="4243473"/>
          </a:xfrm>
          <a:prstGeom prst="rect">
            <a:avLst/>
          </a:prstGeom>
        </p:spPr>
        <p:txBody>
          <a:bodyPr wrap="square">
            <a:noAutofit/>
          </a:bodyPr>
          <a:lstStyle/>
          <a:p>
            <a:pPr marL="342900" indent="-342900">
              <a:buFont typeface="Arial" panose="020B0604020202020204" pitchFamily="34" charset="0"/>
              <a:buChar char="•"/>
            </a:pPr>
            <a:r>
              <a:rPr lang="de-DE" sz="2200" u="sng" dirty="0">
                <a:latin typeface="Times New Roman" panose="02020603050405020304" pitchFamily="18" charset="0"/>
                <a:cs typeface="Times New Roman" panose="02020603050405020304" pitchFamily="18" charset="0"/>
              </a:rPr>
              <a:t>Paarweise Abstimmung</a:t>
            </a:r>
            <a:r>
              <a:rPr lang="de-DE" sz="22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Zwei Alternativen werden gegeneinander zur Abstimmung gestellt.</a:t>
            </a:r>
          </a:p>
          <a:p>
            <a:pPr marL="800100" lvl="1"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200" u="sng" dirty="0">
                <a:latin typeface="Times New Roman" panose="02020603050405020304" pitchFamily="18" charset="0"/>
                <a:cs typeface="Times New Roman" panose="02020603050405020304" pitchFamily="18" charset="0"/>
              </a:rPr>
              <a:t>Mehrheitsentscheidung</a:t>
            </a:r>
            <a:r>
              <a:rPr lang="de-DE" sz="2200" dirty="0">
                <a:latin typeface="Times New Roman" panose="02020603050405020304" pitchFamily="18" charset="0"/>
                <a:cs typeface="Times New Roman" panose="02020603050405020304" pitchFamily="18" charset="0"/>
              </a:rPr>
              <a:t>:</a:t>
            </a:r>
          </a:p>
          <a:p>
            <a:pPr marL="800100" lvl="1" indent="-342900">
              <a:buFont typeface="Arial" panose="020B0604020202020204" pitchFamily="34" charset="0"/>
              <a:buChar char="•"/>
            </a:pPr>
            <a:r>
              <a:rPr lang="de-DE" sz="2200" dirty="0">
                <a:latin typeface="Times New Roman" panose="02020603050405020304" pitchFamily="18" charset="0"/>
                <a:cs typeface="Times New Roman" panose="02020603050405020304" pitchFamily="18" charset="0"/>
              </a:rPr>
              <a:t>Die Alternative mit der Mehrheit der Stimmen, gewinnt die Abstimmung</a:t>
            </a:r>
          </a:p>
          <a:p>
            <a:pPr marL="800100" lvl="1" indent="-342900">
              <a:buFont typeface="Arial" panose="020B0604020202020204" pitchFamily="34" charset="0"/>
              <a:buChar char="•"/>
            </a:pPr>
            <a:endParaRPr lang="de-DE"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200" u="sng" dirty="0">
                <a:latin typeface="Times New Roman" panose="02020603050405020304" pitchFamily="18" charset="0"/>
                <a:cs typeface="Times New Roman" panose="02020603050405020304" pitchFamily="18" charset="0"/>
              </a:rPr>
              <a:t>Agenda-Setting</a:t>
            </a:r>
            <a:r>
              <a:rPr lang="de-DE" sz="2200" dirty="0">
                <a:latin typeface="Times New Roman" panose="02020603050405020304" pitchFamily="18" charset="0"/>
                <a:cs typeface="Times New Roman" panose="02020603050405020304" pitchFamily="18" charset="0"/>
              </a:rPr>
              <a:t>:</a:t>
            </a:r>
          </a:p>
          <a:p>
            <a:pPr marL="800100" lvl="1" indent="-342900">
              <a:buFont typeface="Wingdings" panose="05000000000000000000" pitchFamily="2" charset="2"/>
              <a:buChar char="Ø"/>
            </a:pPr>
            <a:r>
              <a:rPr lang="de-DE" sz="2200" dirty="0">
                <a:latin typeface="Times New Roman" panose="02020603050405020304" pitchFamily="18" charset="0"/>
                <a:cs typeface="Times New Roman" panose="02020603050405020304" pitchFamily="18" charset="0"/>
              </a:rPr>
              <a:t>Die Alternative, die eine paarweise Abstimmung gegen eine andere Alternative verloren hat, wird aus der Abstimmung entfernt</a:t>
            </a:r>
          </a:p>
          <a:p>
            <a:pPr marL="1257300" lvl="2" indent="-342900">
              <a:buFont typeface="Wingdings" panose="05000000000000000000" pitchFamily="2" charset="2"/>
              <a:buChar char="Ø"/>
            </a:pPr>
            <a:r>
              <a:rPr lang="de-DE" sz="2200" dirty="0">
                <a:latin typeface="Times New Roman" panose="02020603050405020304" pitchFamily="18" charset="0"/>
                <a:cs typeface="Times New Roman" panose="02020603050405020304" pitchFamily="18" charset="0"/>
              </a:rPr>
              <a:t>Der Sieger tritt gegen eine weitere Alternative an.</a:t>
            </a:r>
          </a:p>
          <a:p>
            <a:pPr marL="1714500" lvl="3" indent="-342900">
              <a:buFont typeface="Wingdings" panose="05000000000000000000" pitchFamily="2" charset="2"/>
              <a:buChar char="Ø"/>
            </a:pPr>
            <a:r>
              <a:rPr lang="de-DE" sz="2200" dirty="0">
                <a:latin typeface="Times New Roman" panose="02020603050405020304" pitchFamily="18" charset="0"/>
                <a:cs typeface="Times New Roman" panose="02020603050405020304" pitchFamily="18" charset="0"/>
              </a:rPr>
              <a:t>Dieser Prozess wird fortgesetzt, bis nur noch eine Alternative übrig bleibt.</a:t>
            </a:r>
          </a:p>
        </p:txBody>
      </p:sp>
      <p:sp>
        <p:nvSpPr>
          <p:cNvPr id="2" name="Rechteck 1">
            <a:extLst>
              <a:ext uri="{FF2B5EF4-FFF2-40B4-BE49-F238E27FC236}">
                <a16:creationId xmlns:a16="http://schemas.microsoft.com/office/drawing/2014/main" id="{1976E307-408B-E3C8-9794-AAE078C0565F}"/>
              </a:ext>
            </a:extLst>
          </p:cNvPr>
          <p:cNvSpPr/>
          <p:nvPr/>
        </p:nvSpPr>
        <p:spPr>
          <a:xfrm>
            <a:off x="0" y="5922472"/>
            <a:ext cx="8689605" cy="830997"/>
          </a:xfrm>
          <a:prstGeom prst="rect">
            <a:avLst/>
          </a:prstGeom>
        </p:spPr>
        <p:txBody>
          <a:bodyPr wrap="square">
            <a:spAutoFit/>
          </a:bodyPr>
          <a:lstStyle/>
          <a:p>
            <a:pPr algn="ctr"/>
            <a:r>
              <a:rPr lang="de-DE" sz="2400" b="1" dirty="0">
                <a:latin typeface="Times New Roman" panose="02020603050405020304" pitchFamily="18" charset="0"/>
                <a:cs typeface="Times New Roman" panose="02020603050405020304" pitchFamily="18" charset="0"/>
              </a:rPr>
              <a:t>Es stellt sich die Frage, ob diese Art der Abstimmung unabhängig von der Reihenfolge zu einem eindeutigen Ergebnis führt</a:t>
            </a:r>
          </a:p>
        </p:txBody>
      </p:sp>
      <p:sp>
        <p:nvSpPr>
          <p:cNvPr id="7" name="Rechteck 6">
            <a:extLst>
              <a:ext uri="{FF2B5EF4-FFF2-40B4-BE49-F238E27FC236}">
                <a16:creationId xmlns:a16="http://schemas.microsoft.com/office/drawing/2014/main" id="{8C632BB1-2254-FFEE-F507-4EC33D893AAB}"/>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6086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55628-16C7-2D6F-DB79-70B133DA1661}"/>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61CB4DDF-841C-2407-0AF8-DD1F9B787305}"/>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Condorcet-Sieger</a:t>
            </a:r>
            <a:endParaRPr lang="de-DE"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DB094D4E-3FE4-F9C8-EC25-21F90BE95B84}"/>
              </a:ext>
            </a:extLst>
          </p:cNvPr>
          <p:cNvSpPr/>
          <p:nvPr/>
        </p:nvSpPr>
        <p:spPr>
          <a:xfrm>
            <a:off x="91440" y="865871"/>
            <a:ext cx="10526751" cy="3510733"/>
          </a:xfrm>
          <a:prstGeom prst="rect">
            <a:avLst/>
          </a:prstGeom>
        </p:spPr>
        <p:txBody>
          <a:bodyPr wrap="square">
            <a:noAutofit/>
          </a:bodyPr>
          <a:lstStyle/>
          <a:p>
            <a:r>
              <a:rPr lang="de-DE" sz="3200" u="sng" dirty="0">
                <a:latin typeface="Times New Roman" panose="02020603050405020304" pitchFamily="18" charset="0"/>
                <a:cs typeface="Times New Roman" panose="02020603050405020304" pitchFamily="18" charset="0"/>
              </a:rPr>
              <a:t>Definition</a:t>
            </a:r>
            <a:r>
              <a:rPr lang="de-DE" sz="3200" dirty="0">
                <a:latin typeface="Times New Roman" panose="02020603050405020304" pitchFamily="18" charset="0"/>
                <a:cs typeface="Times New Roman" panose="02020603050405020304" pitchFamily="18" charset="0"/>
              </a:rPr>
              <a:t>:</a:t>
            </a:r>
          </a:p>
          <a:p>
            <a:endParaRPr lang="de-DE" sz="3200" dirty="0">
              <a:latin typeface="Times New Roman" panose="02020603050405020304" pitchFamily="18" charset="0"/>
              <a:cs typeface="Times New Roman" panose="02020603050405020304" pitchFamily="18" charset="0"/>
            </a:endParaRPr>
          </a:p>
          <a:p>
            <a:endParaRPr lang="de-DE" sz="3200" dirty="0">
              <a:latin typeface="Times New Roman" panose="02020603050405020304" pitchFamily="18" charset="0"/>
              <a:cs typeface="Times New Roman" panose="02020603050405020304" pitchFamily="18" charset="0"/>
            </a:endParaRPr>
          </a:p>
          <a:p>
            <a:r>
              <a:rPr lang="de-DE" sz="3200" dirty="0">
                <a:latin typeface="Times New Roman" panose="02020603050405020304" pitchFamily="18" charset="0"/>
                <a:cs typeface="Times New Roman" panose="02020603050405020304" pitchFamily="18" charset="0"/>
              </a:rPr>
              <a:t>Eine Alternative, die jede andere mögliche Alternative in einer paarweisen Abstimmung besiegt, heißt </a:t>
            </a:r>
            <a:r>
              <a:rPr lang="de-DE" sz="3200" b="1" dirty="0">
                <a:latin typeface="Times New Roman" panose="02020603050405020304" pitchFamily="18" charset="0"/>
                <a:cs typeface="Times New Roman" panose="02020603050405020304" pitchFamily="18" charset="0"/>
              </a:rPr>
              <a:t>Condorcet-Sieger</a:t>
            </a:r>
            <a:r>
              <a:rPr lang="de-DE" sz="3200" dirty="0">
                <a:latin typeface="Times New Roman" panose="02020603050405020304" pitchFamily="18" charset="0"/>
                <a:cs typeface="Times New Roman" panose="02020603050405020304" pitchFamily="18" charset="0"/>
              </a:rPr>
              <a:t>.</a:t>
            </a:r>
          </a:p>
        </p:txBody>
      </p:sp>
      <p:sp>
        <p:nvSpPr>
          <p:cNvPr id="4" name="Rechteck 3">
            <a:extLst>
              <a:ext uri="{FF2B5EF4-FFF2-40B4-BE49-F238E27FC236}">
                <a16:creationId xmlns:a16="http://schemas.microsoft.com/office/drawing/2014/main" id="{8D2216AF-26E6-55A7-9056-16DE7FD40928}"/>
              </a:ext>
            </a:extLst>
          </p:cNvPr>
          <p:cNvSpPr/>
          <p:nvPr/>
        </p:nvSpPr>
        <p:spPr>
          <a:xfrm>
            <a:off x="603681" y="3832464"/>
            <a:ext cx="9502268" cy="830997"/>
          </a:xfrm>
          <a:prstGeom prst="rect">
            <a:avLst/>
          </a:prstGeom>
        </p:spPr>
        <p:txBody>
          <a:bodyPr wrap="square">
            <a:spAutoFit/>
          </a:bodyPr>
          <a:lstStyle/>
          <a:p>
            <a:pPr algn="ctr"/>
            <a:r>
              <a:rPr lang="de-DE" sz="2400" b="1" dirty="0">
                <a:latin typeface="Times New Roman" panose="02020603050405020304" pitchFamily="18" charset="0"/>
                <a:cs typeface="Times New Roman" panose="02020603050405020304" pitchFamily="18" charset="0"/>
              </a:rPr>
              <a:t>In diesem Fall ist die aufgrund der Definition auch der Sieger jeder Abstimmungsreihenfolge der Condorcet-Sieger </a:t>
            </a:r>
          </a:p>
        </p:txBody>
      </p:sp>
      <p:sp>
        <p:nvSpPr>
          <p:cNvPr id="5" name="Rechteck 4">
            <a:extLst>
              <a:ext uri="{FF2B5EF4-FFF2-40B4-BE49-F238E27FC236}">
                <a16:creationId xmlns:a16="http://schemas.microsoft.com/office/drawing/2014/main" id="{48DF87AB-78EB-3E1B-37DD-A3BF06FF4570}"/>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5286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A1F8B-60FF-B971-1E75-8DE97495B775}"/>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E3BC4592-90E5-6AE5-2089-667A4EC1F2D1}"/>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Beispiel</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523845FC-849A-14AB-1AF0-EB2F4869B2BB}"/>
              </a:ext>
            </a:extLst>
          </p:cNvPr>
          <p:cNvSpPr/>
          <p:nvPr/>
        </p:nvSpPr>
        <p:spPr>
          <a:xfrm>
            <a:off x="282374" y="1523092"/>
            <a:ext cx="11363092" cy="3811816"/>
          </a:xfrm>
          <a:prstGeom prst="rect">
            <a:avLst/>
          </a:prstGeom>
        </p:spPr>
        <p:txBody>
          <a:bodyPr wrap="square">
            <a:noAutofit/>
          </a:bodyPr>
          <a:lstStyle/>
          <a:p>
            <a:pPr marL="342900" indent="-342900">
              <a:buFont typeface="Arial" panose="020B0604020202020204" pitchFamily="34" charset="0"/>
              <a:buChar char="•"/>
            </a:pPr>
            <a:r>
              <a:rPr lang="de-DE" sz="2800" dirty="0">
                <a:latin typeface="Times New Roman" panose="02020603050405020304" pitchFamily="18" charset="0"/>
                <a:cs typeface="Times New Roman" panose="02020603050405020304" pitchFamily="18" charset="0"/>
              </a:rPr>
              <a:t>3 Wähler (W1, W2, W3)</a:t>
            </a:r>
          </a:p>
          <a:p>
            <a:pPr marL="342900" indent="-342900">
              <a:buFont typeface="Arial" panose="020B0604020202020204" pitchFamily="34" charset="0"/>
              <a:buChar char="•"/>
            </a:pPr>
            <a:endParaRPr lang="de-DE"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800" dirty="0">
                <a:latin typeface="Times New Roman" panose="02020603050405020304" pitchFamily="18" charset="0"/>
                <a:cs typeface="Times New Roman" panose="02020603050405020304" pitchFamily="18" charset="0"/>
              </a:rPr>
              <a:t>Gesamtbudget von 90 Euro</a:t>
            </a:r>
          </a:p>
          <a:p>
            <a:pPr marL="342900" indent="-342900">
              <a:buFont typeface="Arial" panose="020B0604020202020204" pitchFamily="34" charset="0"/>
              <a:buChar char="•"/>
            </a:pPr>
            <a:endParaRPr lang="de-DE"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800" dirty="0">
                <a:latin typeface="Times New Roman" panose="02020603050405020304" pitchFamily="18" charset="0"/>
                <a:cs typeface="Times New Roman" panose="02020603050405020304" pitchFamily="18" charset="0"/>
              </a:rPr>
              <a:t>Entscheidung über die Verteilung des Budgets zum privaten Konsum</a:t>
            </a:r>
          </a:p>
          <a:p>
            <a:pPr marL="342900" indent="-342900">
              <a:buFont typeface="Arial" panose="020B0604020202020204" pitchFamily="34" charset="0"/>
              <a:buChar char="•"/>
            </a:pPr>
            <a:endParaRPr lang="de-DE"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800" dirty="0">
                <a:latin typeface="Times New Roman" panose="02020603050405020304" pitchFamily="18" charset="0"/>
                <a:cs typeface="Times New Roman" panose="02020603050405020304" pitchFamily="18" charset="0"/>
              </a:rPr>
              <a:t>Betrachtung von 3 Alternativen der Aufteilung (A,B,C)</a:t>
            </a:r>
          </a:p>
          <a:p>
            <a:pPr marL="342900" indent="-342900">
              <a:buFont typeface="Arial" panose="020B0604020202020204" pitchFamily="34" charset="0"/>
              <a:buChar char="•"/>
            </a:pPr>
            <a:endParaRPr lang="de-DE" sz="2800"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F81E72A8-2227-289A-9CD8-ED57B000B33B}"/>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15136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97FF2-83C1-FE35-D0F2-38130E279D85}"/>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6CF81307-6BBD-1F77-96DA-497757905776}"/>
              </a:ext>
            </a:extLst>
          </p:cNvPr>
          <p:cNvSpPr txBox="1"/>
          <p:nvPr/>
        </p:nvSpPr>
        <p:spPr>
          <a:xfrm>
            <a:off x="2214058" y="14289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Zyklische Mehrheiten</a:t>
            </a:r>
            <a:endParaRPr lang="de-DE"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743202B6-EFCD-EF12-BE8D-50A394E0A0AD}"/>
              </a:ext>
            </a:extLst>
          </p:cNvPr>
          <p:cNvSpPr/>
          <p:nvPr/>
        </p:nvSpPr>
        <p:spPr>
          <a:xfrm>
            <a:off x="50880" y="3536717"/>
            <a:ext cx="8638725" cy="1106404"/>
          </a:xfrm>
          <a:prstGeom prst="rect">
            <a:avLst/>
          </a:prstGeom>
        </p:spPr>
        <p:txBody>
          <a:bodyPr wrap="square">
            <a:noAutofit/>
          </a:bodyPr>
          <a:lstStyle/>
          <a:p>
            <a:pPr algn="ctr"/>
            <a:r>
              <a:rPr lang="de-DE" sz="2800" dirty="0">
                <a:latin typeface="Times New Roman" panose="02020603050405020304" pitchFamily="18" charset="0"/>
                <a:cs typeface="Times New Roman" panose="02020603050405020304" pitchFamily="18" charset="0"/>
              </a:rPr>
              <a:t>Bestimmen Sie das Ergebnis bei allen möglichen paarweisen Abstimmungsreihenfolgen</a:t>
            </a:r>
          </a:p>
        </p:txBody>
      </p:sp>
      <p:graphicFrame>
        <p:nvGraphicFramePr>
          <p:cNvPr id="2" name="Tabelle 1">
            <a:extLst>
              <a:ext uri="{FF2B5EF4-FFF2-40B4-BE49-F238E27FC236}">
                <a16:creationId xmlns:a16="http://schemas.microsoft.com/office/drawing/2014/main" id="{D6CDE92E-C524-9E49-B262-98DE5B3D02DD}"/>
              </a:ext>
            </a:extLst>
          </p:cNvPr>
          <p:cNvGraphicFramePr>
            <a:graphicFrameLocks noGrp="1"/>
          </p:cNvGraphicFramePr>
          <p:nvPr/>
        </p:nvGraphicFramePr>
        <p:xfrm>
          <a:off x="1669046" y="1221469"/>
          <a:ext cx="8562076" cy="2129884"/>
        </p:xfrm>
        <a:graphic>
          <a:graphicData uri="http://schemas.openxmlformats.org/drawingml/2006/table">
            <a:tbl>
              <a:tblPr firstRow="1" bandRow="1">
                <a:tableStyleId>{5940675A-B579-460E-94D1-54222C63F5DA}</a:tableStyleId>
              </a:tblPr>
              <a:tblGrid>
                <a:gridCol w="2140519">
                  <a:extLst>
                    <a:ext uri="{9D8B030D-6E8A-4147-A177-3AD203B41FA5}">
                      <a16:colId xmlns:a16="http://schemas.microsoft.com/office/drawing/2014/main" val="3297518732"/>
                    </a:ext>
                  </a:extLst>
                </a:gridCol>
                <a:gridCol w="2140519">
                  <a:extLst>
                    <a:ext uri="{9D8B030D-6E8A-4147-A177-3AD203B41FA5}">
                      <a16:colId xmlns:a16="http://schemas.microsoft.com/office/drawing/2014/main" val="4210091242"/>
                    </a:ext>
                  </a:extLst>
                </a:gridCol>
                <a:gridCol w="2140519">
                  <a:extLst>
                    <a:ext uri="{9D8B030D-6E8A-4147-A177-3AD203B41FA5}">
                      <a16:colId xmlns:a16="http://schemas.microsoft.com/office/drawing/2014/main" val="4218465620"/>
                    </a:ext>
                  </a:extLst>
                </a:gridCol>
                <a:gridCol w="2140519">
                  <a:extLst>
                    <a:ext uri="{9D8B030D-6E8A-4147-A177-3AD203B41FA5}">
                      <a16:colId xmlns:a16="http://schemas.microsoft.com/office/drawing/2014/main" val="1137896706"/>
                    </a:ext>
                  </a:extLst>
                </a:gridCol>
              </a:tblGrid>
              <a:tr h="532471">
                <a:tc>
                  <a:txBody>
                    <a:bodyPr/>
                    <a:lstStyle/>
                    <a:p>
                      <a:pPr algn="ctr"/>
                      <a:endParaRPr lang="de-DE" sz="2800" dirty="0"/>
                    </a:p>
                  </a:txBody>
                  <a:tcPr/>
                </a:tc>
                <a:tc>
                  <a:txBody>
                    <a:bodyPr/>
                    <a:lstStyle/>
                    <a:p>
                      <a:pPr algn="ctr"/>
                      <a:r>
                        <a:rPr lang="de-DE" sz="2800" dirty="0"/>
                        <a:t>A</a:t>
                      </a:r>
                    </a:p>
                  </a:txBody>
                  <a:tcPr/>
                </a:tc>
                <a:tc>
                  <a:txBody>
                    <a:bodyPr/>
                    <a:lstStyle/>
                    <a:p>
                      <a:pPr algn="ctr"/>
                      <a:r>
                        <a:rPr lang="de-DE" sz="2800" dirty="0"/>
                        <a:t>B</a:t>
                      </a:r>
                    </a:p>
                  </a:txBody>
                  <a:tcPr/>
                </a:tc>
                <a:tc>
                  <a:txBody>
                    <a:bodyPr/>
                    <a:lstStyle/>
                    <a:p>
                      <a:pPr algn="ctr"/>
                      <a:r>
                        <a:rPr lang="de-DE" sz="2800" dirty="0"/>
                        <a:t>C</a:t>
                      </a:r>
                    </a:p>
                  </a:txBody>
                  <a:tcPr/>
                </a:tc>
                <a:extLst>
                  <a:ext uri="{0D108BD9-81ED-4DB2-BD59-A6C34878D82A}">
                    <a16:rowId xmlns:a16="http://schemas.microsoft.com/office/drawing/2014/main" val="3188199454"/>
                  </a:ext>
                </a:extLst>
              </a:tr>
              <a:tr h="532471">
                <a:tc>
                  <a:txBody>
                    <a:bodyPr/>
                    <a:lstStyle/>
                    <a:p>
                      <a:pPr algn="ctr"/>
                      <a:r>
                        <a:rPr lang="de-DE" sz="2800" dirty="0"/>
                        <a:t>W1</a:t>
                      </a:r>
                    </a:p>
                  </a:txBody>
                  <a:tcPr/>
                </a:tc>
                <a:tc>
                  <a:txBody>
                    <a:bodyPr/>
                    <a:lstStyle/>
                    <a:p>
                      <a:pPr algn="ctr"/>
                      <a:r>
                        <a:rPr lang="de-DE" sz="2800" dirty="0"/>
                        <a:t>30</a:t>
                      </a:r>
                    </a:p>
                  </a:txBody>
                  <a:tcPr/>
                </a:tc>
                <a:tc>
                  <a:txBody>
                    <a:bodyPr/>
                    <a:lstStyle/>
                    <a:p>
                      <a:pPr algn="ctr"/>
                      <a:r>
                        <a:rPr lang="de-DE" sz="2800" dirty="0"/>
                        <a:t>10</a:t>
                      </a:r>
                    </a:p>
                  </a:txBody>
                  <a:tcPr/>
                </a:tc>
                <a:tc>
                  <a:txBody>
                    <a:bodyPr/>
                    <a:lstStyle/>
                    <a:p>
                      <a:pPr algn="ctr"/>
                      <a:r>
                        <a:rPr lang="de-DE" sz="2800" dirty="0"/>
                        <a:t>20</a:t>
                      </a:r>
                    </a:p>
                  </a:txBody>
                  <a:tcPr/>
                </a:tc>
                <a:extLst>
                  <a:ext uri="{0D108BD9-81ED-4DB2-BD59-A6C34878D82A}">
                    <a16:rowId xmlns:a16="http://schemas.microsoft.com/office/drawing/2014/main" val="1477813478"/>
                  </a:ext>
                </a:extLst>
              </a:tr>
              <a:tr h="532471">
                <a:tc>
                  <a:txBody>
                    <a:bodyPr/>
                    <a:lstStyle/>
                    <a:p>
                      <a:pPr algn="ctr"/>
                      <a:r>
                        <a:rPr lang="de-DE" sz="2800" dirty="0"/>
                        <a:t>W2</a:t>
                      </a:r>
                    </a:p>
                  </a:txBody>
                  <a:tcPr/>
                </a:tc>
                <a:tc>
                  <a:txBody>
                    <a:bodyPr/>
                    <a:lstStyle/>
                    <a:p>
                      <a:pPr algn="ctr"/>
                      <a:r>
                        <a:rPr lang="de-DE" sz="2800" dirty="0"/>
                        <a:t>30</a:t>
                      </a:r>
                    </a:p>
                  </a:txBody>
                  <a:tcPr/>
                </a:tc>
                <a:tc>
                  <a:txBody>
                    <a:bodyPr/>
                    <a:lstStyle/>
                    <a:p>
                      <a:pPr algn="ctr"/>
                      <a:r>
                        <a:rPr lang="de-DE" sz="2800" dirty="0"/>
                        <a:t>40</a:t>
                      </a:r>
                    </a:p>
                  </a:txBody>
                  <a:tcPr/>
                </a:tc>
                <a:tc>
                  <a:txBody>
                    <a:bodyPr/>
                    <a:lstStyle/>
                    <a:p>
                      <a:pPr algn="ctr"/>
                      <a:r>
                        <a:rPr lang="de-DE" sz="2800" dirty="0"/>
                        <a:t>20</a:t>
                      </a:r>
                    </a:p>
                  </a:txBody>
                  <a:tcPr/>
                </a:tc>
                <a:extLst>
                  <a:ext uri="{0D108BD9-81ED-4DB2-BD59-A6C34878D82A}">
                    <a16:rowId xmlns:a16="http://schemas.microsoft.com/office/drawing/2014/main" val="3038458745"/>
                  </a:ext>
                </a:extLst>
              </a:tr>
              <a:tr h="532471">
                <a:tc>
                  <a:txBody>
                    <a:bodyPr/>
                    <a:lstStyle/>
                    <a:p>
                      <a:pPr algn="ctr"/>
                      <a:r>
                        <a:rPr lang="de-DE" sz="2800" dirty="0"/>
                        <a:t>W3</a:t>
                      </a:r>
                    </a:p>
                  </a:txBody>
                  <a:tcPr/>
                </a:tc>
                <a:tc>
                  <a:txBody>
                    <a:bodyPr/>
                    <a:lstStyle/>
                    <a:p>
                      <a:pPr algn="ctr"/>
                      <a:r>
                        <a:rPr lang="de-DE" sz="2800" dirty="0"/>
                        <a:t>30</a:t>
                      </a:r>
                    </a:p>
                  </a:txBody>
                  <a:tcPr/>
                </a:tc>
                <a:tc>
                  <a:txBody>
                    <a:bodyPr/>
                    <a:lstStyle/>
                    <a:p>
                      <a:pPr algn="ctr"/>
                      <a:r>
                        <a:rPr lang="de-DE" sz="2800" dirty="0"/>
                        <a:t>40</a:t>
                      </a:r>
                    </a:p>
                  </a:txBody>
                  <a:tcPr/>
                </a:tc>
                <a:tc>
                  <a:txBody>
                    <a:bodyPr/>
                    <a:lstStyle/>
                    <a:p>
                      <a:pPr algn="ctr"/>
                      <a:r>
                        <a:rPr lang="de-DE" sz="2800" dirty="0"/>
                        <a:t>50</a:t>
                      </a:r>
                    </a:p>
                  </a:txBody>
                  <a:tcPr/>
                </a:tc>
                <a:extLst>
                  <a:ext uri="{0D108BD9-81ED-4DB2-BD59-A6C34878D82A}">
                    <a16:rowId xmlns:a16="http://schemas.microsoft.com/office/drawing/2014/main" val="2476542522"/>
                  </a:ext>
                </a:extLst>
              </a:tr>
            </a:tbl>
          </a:graphicData>
        </a:graphic>
      </p:graphicFrame>
      <p:sp>
        <p:nvSpPr>
          <p:cNvPr id="5" name="Rechteck 4">
            <a:extLst>
              <a:ext uri="{FF2B5EF4-FFF2-40B4-BE49-F238E27FC236}">
                <a16:creationId xmlns:a16="http://schemas.microsoft.com/office/drawing/2014/main" id="{31D5FF01-C17F-0BA9-546C-FB07F77C5E40}"/>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17313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4D3A6-B518-F8DC-0730-22F01AF18976}"/>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695A755A-4025-353D-A0D5-4A0D43E05834}"/>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Condorcet-Paradoxon</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54E47C22-269D-72BC-2CC7-7CDE24A57552}"/>
              </a:ext>
            </a:extLst>
          </p:cNvPr>
          <p:cNvSpPr/>
          <p:nvPr/>
        </p:nvSpPr>
        <p:spPr>
          <a:xfrm>
            <a:off x="1041941" y="4203728"/>
            <a:ext cx="7647664" cy="992889"/>
          </a:xfrm>
          <a:prstGeom prst="rect">
            <a:avLst/>
          </a:prstGeom>
        </p:spPr>
        <p:txBody>
          <a:bodyPr wrap="square">
            <a:noAutofit/>
          </a:bodyPr>
          <a:lstStyle/>
          <a:p>
            <a:pPr lvl="2"/>
            <a:endParaRPr lang="de-DE" sz="2400" dirty="0">
              <a:latin typeface="Times New Roman" panose="02020603050405020304" pitchFamily="18" charset="0"/>
              <a:cs typeface="Times New Roman" panose="02020603050405020304" pitchFamily="18" charset="0"/>
            </a:endParaRPr>
          </a:p>
          <a:p>
            <a:pPr marL="1714500" lvl="3"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Über die das Agenda-Setting kann das Ergebnis manipuliert werden</a:t>
            </a:r>
          </a:p>
        </p:txBody>
      </p:sp>
      <p:sp>
        <p:nvSpPr>
          <p:cNvPr id="4" name="Rechteck 3">
            <a:extLst>
              <a:ext uri="{FF2B5EF4-FFF2-40B4-BE49-F238E27FC236}">
                <a16:creationId xmlns:a16="http://schemas.microsoft.com/office/drawing/2014/main" id="{0FA5993E-5860-039A-02CD-F06151F9C140}"/>
              </a:ext>
            </a:extLst>
          </p:cNvPr>
          <p:cNvSpPr/>
          <p:nvPr/>
        </p:nvSpPr>
        <p:spPr>
          <a:xfrm>
            <a:off x="110227" y="996317"/>
            <a:ext cx="12081773" cy="323461"/>
          </a:xfrm>
          <a:prstGeom prst="rect">
            <a:avLst/>
          </a:prstGeom>
        </p:spPr>
        <p:txBody>
          <a:bodyPr wrap="square">
            <a:noAutofit/>
          </a:bodyPr>
          <a:lstStyle/>
          <a:p>
            <a:r>
              <a:rPr lang="de-DE" sz="1400" dirty="0">
                <a:latin typeface="Times New Roman" panose="02020603050405020304" pitchFamily="18" charset="0"/>
                <a:cs typeface="Times New Roman" panose="02020603050405020304" pitchFamily="18" charset="0"/>
              </a:rPr>
              <a:t>In dem Beispiel tritt also ein grundsätzliches Problem für das Ergebnis der Abstimmung auf:</a:t>
            </a:r>
            <a:endParaRPr lang="de-DE" sz="1400" b="1"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34772415-3B8E-D1DD-4684-C6135F52F5CE}"/>
              </a:ext>
            </a:extLst>
          </p:cNvPr>
          <p:cNvSpPr/>
          <p:nvPr/>
        </p:nvSpPr>
        <p:spPr>
          <a:xfrm>
            <a:off x="8054" y="1849282"/>
            <a:ext cx="11363092" cy="587293"/>
          </a:xfrm>
          <a:prstGeom prst="rect">
            <a:avLst/>
          </a:prstGeom>
        </p:spPr>
        <p:txBody>
          <a:bodyPr wrap="square">
            <a:noAutofit/>
          </a:bodyPr>
          <a:lstStyle/>
          <a:p>
            <a:pPr marL="342900"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Die Abstimmungen verlaufen zyklisch</a:t>
            </a:r>
          </a:p>
          <a:p>
            <a:pPr marL="342900" indent="-342900">
              <a:buFont typeface="Wingdings" panose="05000000000000000000" pitchFamily="2" charset="2"/>
              <a:buChar char="Ø"/>
            </a:pPr>
            <a:endParaRPr lang="de-DE" sz="2400" dirty="0">
              <a:latin typeface="Times New Roman" panose="02020603050405020304" pitchFamily="18" charset="0"/>
              <a:cs typeface="Times New Roman" panose="02020603050405020304" pitchFamily="18" charset="0"/>
            </a:endParaRPr>
          </a:p>
        </p:txBody>
      </p:sp>
      <p:sp>
        <p:nvSpPr>
          <p:cNvPr id="7" name="Rechteck 6">
            <a:extLst>
              <a:ext uri="{FF2B5EF4-FFF2-40B4-BE49-F238E27FC236}">
                <a16:creationId xmlns:a16="http://schemas.microsoft.com/office/drawing/2014/main" id="{68473405-1CD5-4281-8A7D-E6185BCC95FB}"/>
              </a:ext>
            </a:extLst>
          </p:cNvPr>
          <p:cNvSpPr/>
          <p:nvPr/>
        </p:nvSpPr>
        <p:spPr>
          <a:xfrm>
            <a:off x="353594" y="2402304"/>
            <a:ext cx="11363092" cy="1184116"/>
          </a:xfrm>
          <a:prstGeom prst="rect">
            <a:avLst/>
          </a:prstGeom>
        </p:spPr>
        <p:txBody>
          <a:bodyPr wrap="square">
            <a:noAutofit/>
          </a:bodyPr>
          <a:lstStyle/>
          <a:p>
            <a:pPr marL="342900" indent="-342900">
              <a:buFont typeface="Wingdings" panose="05000000000000000000" pitchFamily="2" charset="2"/>
              <a:buChar char="Ø"/>
            </a:pPr>
            <a:endParaRPr lang="de-DE" sz="2400" dirty="0">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Es gibt keinen Condorcet-Sieger</a:t>
            </a:r>
          </a:p>
          <a:p>
            <a:pPr marL="800100" lvl="1" indent="-342900">
              <a:buFont typeface="Wingdings" panose="05000000000000000000" pitchFamily="2" charset="2"/>
              <a:buChar char="Ø"/>
            </a:pPr>
            <a:endParaRPr lang="de-DE" sz="2400" dirty="0">
              <a:latin typeface="Times New Roman" panose="02020603050405020304" pitchFamily="18" charset="0"/>
              <a:cs typeface="Times New Roman" panose="02020603050405020304" pitchFamily="18" charset="0"/>
            </a:endParaRPr>
          </a:p>
        </p:txBody>
      </p:sp>
      <p:sp>
        <p:nvSpPr>
          <p:cNvPr id="8" name="Rechteck 7">
            <a:extLst>
              <a:ext uri="{FF2B5EF4-FFF2-40B4-BE49-F238E27FC236}">
                <a16:creationId xmlns:a16="http://schemas.microsoft.com/office/drawing/2014/main" id="{52713E3D-7585-A22C-FE5B-439C304ABA24}"/>
              </a:ext>
            </a:extLst>
          </p:cNvPr>
          <p:cNvSpPr/>
          <p:nvPr/>
        </p:nvSpPr>
        <p:spPr>
          <a:xfrm>
            <a:off x="676646" y="3053883"/>
            <a:ext cx="10777689" cy="1479789"/>
          </a:xfrm>
          <a:prstGeom prst="rect">
            <a:avLst/>
          </a:prstGeom>
        </p:spPr>
        <p:txBody>
          <a:bodyPr wrap="square">
            <a:noAutofit/>
          </a:bodyPr>
          <a:lstStyle/>
          <a:p>
            <a:pPr lvl="1"/>
            <a:endParaRPr lang="de-DE" sz="2400" dirty="0">
              <a:latin typeface="Times New Roman" panose="02020603050405020304" pitchFamily="18" charset="0"/>
              <a:cs typeface="Times New Roman" panose="02020603050405020304" pitchFamily="18" charset="0"/>
            </a:endParaRPr>
          </a:p>
          <a:p>
            <a:pPr marL="1257300" lvl="2" indent="-342900">
              <a:buFont typeface="Wingdings" panose="05000000000000000000" pitchFamily="2" charset="2"/>
              <a:buChar char="Ø"/>
            </a:pPr>
            <a:r>
              <a:rPr lang="de-DE" sz="2400" dirty="0">
                <a:latin typeface="Times New Roman" panose="02020603050405020304" pitchFamily="18" charset="0"/>
                <a:cs typeface="Times New Roman" panose="02020603050405020304" pitchFamily="18" charset="0"/>
              </a:rPr>
              <a:t>Je nach Agenda wird jede Mehrheitsentscheidung durch eine andere Mehrheitsentscheidung ersetzt</a:t>
            </a:r>
          </a:p>
        </p:txBody>
      </p:sp>
      <p:sp>
        <p:nvSpPr>
          <p:cNvPr id="9" name="Rechteck 8">
            <a:extLst>
              <a:ext uri="{FF2B5EF4-FFF2-40B4-BE49-F238E27FC236}">
                <a16:creationId xmlns:a16="http://schemas.microsoft.com/office/drawing/2014/main" id="{997958B6-B8D2-76F1-7B0C-3B078946874D}"/>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7099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0A9E9-EB50-5C1C-728D-9F1F1A6F525F}"/>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69EC7EC2-2B12-1F4A-E6A3-A4469D6003C5}"/>
              </a:ext>
            </a:extLst>
          </p:cNvPr>
          <p:cNvSpPr txBox="1"/>
          <p:nvPr/>
        </p:nvSpPr>
        <p:spPr>
          <a:xfrm>
            <a:off x="1923792" y="-53762"/>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Präferenzen</a:t>
            </a:r>
            <a:endParaRPr sz="290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Rechteck 2">
                <a:extLst>
                  <a:ext uri="{FF2B5EF4-FFF2-40B4-BE49-F238E27FC236}">
                    <a16:creationId xmlns:a16="http://schemas.microsoft.com/office/drawing/2014/main" id="{C90E1962-9364-5823-E174-C4A83695F158}"/>
                  </a:ext>
                </a:extLst>
              </p:cNvPr>
              <p:cNvSpPr/>
              <p:nvPr/>
            </p:nvSpPr>
            <p:spPr>
              <a:xfrm>
                <a:off x="18436" y="1340047"/>
                <a:ext cx="8260451" cy="4502257"/>
              </a:xfrm>
              <a:prstGeom prst="rect">
                <a:avLst/>
              </a:prstGeom>
            </p:spPr>
            <p:txBody>
              <a:bodyPr wrap="square">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Eindimensionale Politikentscheidung </a:t>
                </a:r>
                <a14:m>
                  <m:oMath xmlns:m="http://schemas.openxmlformats.org/officeDocument/2006/math">
                    <m:r>
                      <a:rPr lang="de-DE" sz="2400" b="0" i="1" smtClean="0">
                        <a:latin typeface="Cambria Math" panose="02040503050406030204" pitchFamily="18" charset="0"/>
                        <a:cs typeface="Times New Roman" panose="02020603050405020304" pitchFamily="18" charset="0"/>
                      </a:rPr>
                      <m:t>𝑥</m:t>
                    </m:r>
                  </m:oMath>
                </a14:m>
                <a:r>
                  <a:rPr lang="de-DE" sz="2400" dirty="0">
                    <a:latin typeface="Times New Roman" panose="02020603050405020304" pitchFamily="18" charset="0"/>
                    <a:cs typeface="Times New Roman" panose="02020603050405020304" pitchFamily="18" charset="0"/>
                  </a:rPr>
                  <a:t> aus [</a:t>
                </a:r>
                <a14:m>
                  <m:oMath xmlns:m="http://schemas.openxmlformats.org/officeDocument/2006/math">
                    <m:bar>
                      <m:barPr>
                        <m:pos m:val="bot"/>
                        <m:ctrlPr>
                          <a:rPr lang="de-DE" sz="2400" b="0" i="1" smtClean="0">
                            <a:latin typeface="Cambria Math" panose="02040503050406030204" pitchFamily="18" charset="0"/>
                            <a:cs typeface="Times New Roman" panose="02020603050405020304" pitchFamily="18" charset="0"/>
                          </a:rPr>
                        </m:ctrlPr>
                      </m:barPr>
                      <m:e>
                        <m:r>
                          <a:rPr lang="de-DE" sz="2400" b="0" i="1" smtClean="0">
                            <a:latin typeface="Cambria Math" panose="02040503050406030204" pitchFamily="18" charset="0"/>
                            <a:cs typeface="Times New Roman" panose="02020603050405020304" pitchFamily="18" charset="0"/>
                          </a:rPr>
                          <m:t>𝑥</m:t>
                        </m:r>
                      </m:e>
                    </m:bar>
                    <m:r>
                      <a:rPr lang="de-DE" sz="2400" b="0" i="1" smtClean="0">
                        <a:latin typeface="Cambria Math" panose="02040503050406030204" pitchFamily="18" charset="0"/>
                        <a:cs typeface="Times New Roman" panose="02020603050405020304" pitchFamily="18" charset="0"/>
                      </a:rPr>
                      <m:t>,</m:t>
                    </m:r>
                    <m:bar>
                      <m:barPr>
                        <m:pos m:val="top"/>
                        <m:ctrlPr>
                          <a:rPr lang="de-DE" sz="2400" b="0" i="1" smtClean="0">
                            <a:latin typeface="Cambria Math" panose="02040503050406030204" pitchFamily="18" charset="0"/>
                            <a:cs typeface="Times New Roman" panose="02020603050405020304" pitchFamily="18" charset="0"/>
                          </a:rPr>
                        </m:ctrlPr>
                      </m:barPr>
                      <m:e>
                        <m:r>
                          <a:rPr lang="de-DE" sz="2400" b="0" i="1" smtClean="0">
                            <a:latin typeface="Cambria Math" panose="02040503050406030204" pitchFamily="18" charset="0"/>
                            <a:cs typeface="Times New Roman" panose="02020603050405020304" pitchFamily="18" charset="0"/>
                          </a:rPr>
                          <m:t>𝑥</m:t>
                        </m:r>
                      </m:e>
                    </m:bar>
                  </m:oMath>
                </a14:m>
                <a:r>
                  <a:rPr lang="de-DE" sz="2400"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Ein Wähler bildet Präferenzen über die möglichen Alternativen von </a:t>
                </a:r>
                <a14:m>
                  <m:oMath xmlns:m="http://schemas.openxmlformats.org/officeDocument/2006/math">
                    <m:r>
                      <a:rPr lang="de-DE" sz="2400" i="1">
                        <a:latin typeface="Cambria Math" panose="02040503050406030204" pitchFamily="18" charset="0"/>
                        <a:cs typeface="Times New Roman" panose="02020603050405020304" pitchFamily="18" charset="0"/>
                      </a:rPr>
                      <m:t>𝑥</m:t>
                    </m:r>
                  </m:oMath>
                </a14:m>
                <a:r>
                  <a:rPr lang="de-DE" sz="2400" dirty="0">
                    <a:latin typeface="Times New Roman" panose="02020603050405020304" pitchFamily="18" charset="0"/>
                    <a:cs typeface="Times New Roman" panose="02020603050405020304" pitchFamily="18" charset="0"/>
                  </a:rPr>
                  <a:t>  z.B. Bildungsausgaben, Ausgaben für Kinderbetreuung, Verteidigungshaushalt</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r>
                      <a:rPr lang="de-DE" sz="2400" b="0" i="1" smtClean="0">
                        <a:latin typeface="Cambria Math" panose="02040503050406030204" pitchFamily="18" charset="0"/>
                        <a:cs typeface="Times New Roman" panose="02020603050405020304" pitchFamily="18" charset="0"/>
                      </a:rPr>
                      <m:t>𝑢</m:t>
                    </m:r>
                    <m:r>
                      <a:rPr lang="de-DE" sz="2400" b="0" i="1" smtClean="0">
                        <a:latin typeface="Cambria Math" panose="02040503050406030204" pitchFamily="18" charset="0"/>
                        <a:cs typeface="Times New Roman" panose="02020603050405020304" pitchFamily="18" charset="0"/>
                      </a:rPr>
                      <m:t>(</m:t>
                    </m:r>
                    <m:r>
                      <a:rPr lang="de-DE" sz="2400" b="0" i="1" smtClean="0">
                        <a:latin typeface="Cambria Math" panose="02040503050406030204" pitchFamily="18" charset="0"/>
                        <a:cs typeface="Times New Roman" panose="02020603050405020304" pitchFamily="18" charset="0"/>
                      </a:rPr>
                      <m:t>𝑥</m:t>
                    </m:r>
                    <m:r>
                      <a:rPr lang="de-DE" sz="2400" b="0" i="1" smtClean="0">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Nutzen des Wählers, abhängig von der Höhe </a:t>
                </a:r>
                <a14:m>
                  <m:oMath xmlns:m="http://schemas.openxmlformats.org/officeDocument/2006/math">
                    <m:r>
                      <a:rPr lang="de-DE" sz="2400" i="1">
                        <a:latin typeface="Cambria Math" panose="02040503050406030204" pitchFamily="18" charset="0"/>
                        <a:cs typeface="Times New Roman" panose="02020603050405020304" pitchFamily="18" charset="0"/>
                      </a:rPr>
                      <m:t>𝑥</m:t>
                    </m:r>
                    <m:r>
                      <a:rPr lang="de-DE" sz="2400" i="1">
                        <a:latin typeface="Cambria Math" panose="02040503050406030204" pitchFamily="18" charset="0"/>
                        <a:cs typeface="Times New Roman" panose="02020603050405020304" pitchFamily="18" charset="0"/>
                      </a:rPr>
                      <m:t> </m:t>
                    </m:r>
                  </m:oMath>
                </a14:m>
                <a:r>
                  <a:rPr lang="de-DE" sz="2400" dirty="0">
                    <a:latin typeface="Times New Roman" panose="02020603050405020304" pitchFamily="18" charset="0"/>
                    <a:cs typeface="Times New Roman" panose="02020603050405020304" pitchFamily="18" charset="0"/>
                  </a:rPr>
                  <a:t>und monoton steigend in </a:t>
                </a:r>
                <a:r>
                  <a:rPr lang="de-DE" sz="2400" dirty="0">
                    <a:cs typeface="Times New Roman" panose="02020603050405020304" pitchFamily="18" charset="0"/>
                  </a:rPr>
                  <a:t> </a:t>
                </a:r>
                <a14:m>
                  <m:oMath xmlns:m="http://schemas.openxmlformats.org/officeDocument/2006/math">
                    <m:r>
                      <a:rPr lang="de-DE" sz="2400" i="1">
                        <a:latin typeface="Cambria Math" panose="02040503050406030204" pitchFamily="18" charset="0"/>
                        <a:cs typeface="Times New Roman" panose="02020603050405020304" pitchFamily="18" charset="0"/>
                      </a:rPr>
                      <m:t>𝑥</m:t>
                    </m:r>
                  </m:oMath>
                </a14:m>
                <a:endParaRPr lang="de-DE" sz="2400" i="1" dirty="0">
                  <a:latin typeface="Cambria Math" panose="02040503050406030204" pitchFamily="18" charset="0"/>
                  <a:cs typeface="Times New Roman" panose="02020603050405020304" pitchFamily="18" charset="0"/>
                </a:endParaRPr>
              </a:p>
              <a:p>
                <a:pPr marL="342900" indent="-342900">
                  <a:buFont typeface="Arial" panose="020B0604020202020204" pitchFamily="34" charset="0"/>
                  <a:buChar char="•"/>
                </a:pPr>
                <a:endParaRPr lang="de-DE" sz="2400" i="1" dirty="0">
                  <a:latin typeface="Cambria Math" panose="02040503050406030204" pitchFamily="18"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sSup>
                      <m:sSupPr>
                        <m:ctrlPr>
                          <a:rPr lang="de-DE" sz="2400" b="0" i="1" dirty="0" smtClean="0">
                            <a:latin typeface="Cambria Math" panose="02040503050406030204" pitchFamily="18" charset="0"/>
                            <a:cs typeface="Times New Roman" panose="02020603050405020304" pitchFamily="18" charset="0"/>
                          </a:rPr>
                        </m:ctrlPr>
                      </m:sSupPr>
                      <m:e>
                        <m:r>
                          <a:rPr lang="de-DE" sz="2400" b="0" i="1" dirty="0" smtClean="0">
                            <a:latin typeface="Cambria Math" panose="02040503050406030204" pitchFamily="18" charset="0"/>
                            <a:cs typeface="Times New Roman" panose="02020603050405020304" pitchFamily="18" charset="0"/>
                          </a:rPr>
                          <m:t>𝑥</m:t>
                        </m:r>
                      </m:e>
                      <m:sup>
                        <m:r>
                          <a:rPr lang="de-DE" sz="2400" b="0" i="1" dirty="0" smtClean="0">
                            <a:latin typeface="Cambria Math" panose="02040503050406030204" pitchFamily="18" charset="0"/>
                            <a:cs typeface="Times New Roman" panose="02020603050405020304" pitchFamily="18" charset="0"/>
                          </a:rPr>
                          <m:t>∗</m:t>
                        </m:r>
                      </m:sup>
                    </m:sSup>
                  </m:oMath>
                </a14:m>
                <a:r>
                  <a:rPr lang="de-DE" sz="2400" dirty="0">
                    <a:latin typeface="Times New Roman" panose="02020603050405020304" pitchFamily="18" charset="0"/>
                    <a:cs typeface="Times New Roman" panose="02020603050405020304" pitchFamily="18" charset="0"/>
                  </a:rPr>
                  <a:t>: Die meistgeschätzte Alternative des Wähler</a:t>
                </a: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14:m>
                  <m:oMath xmlns:m="http://schemas.openxmlformats.org/officeDocument/2006/math">
                    <m:r>
                      <a:rPr lang="de-DE" sz="2400" i="1">
                        <a:latin typeface="Cambria Math" panose="02040503050406030204" pitchFamily="18" charset="0"/>
                        <a:cs typeface="Times New Roman" panose="02020603050405020304" pitchFamily="18" charset="0"/>
                      </a:rPr>
                      <m:t>𝑢</m:t>
                    </m:r>
                    <m:r>
                      <a:rPr lang="de-DE" sz="2400" i="1">
                        <a:latin typeface="Cambria Math" panose="02040503050406030204" pitchFamily="18" charset="0"/>
                        <a:cs typeface="Times New Roman" panose="02020603050405020304" pitchFamily="18" charset="0"/>
                      </a:rPr>
                      <m:t>(</m:t>
                    </m:r>
                    <m:sSup>
                      <m:sSupPr>
                        <m:ctrlPr>
                          <a:rPr lang="de-DE" sz="2400" i="1" dirty="0">
                            <a:latin typeface="Cambria Math" panose="02040503050406030204" pitchFamily="18" charset="0"/>
                            <a:cs typeface="Times New Roman" panose="02020603050405020304" pitchFamily="18" charset="0"/>
                          </a:rPr>
                        </m:ctrlPr>
                      </m:sSupPr>
                      <m:e>
                        <m:r>
                          <a:rPr lang="de-DE" sz="2400" i="1" dirty="0">
                            <a:latin typeface="Cambria Math" panose="02040503050406030204" pitchFamily="18" charset="0"/>
                            <a:cs typeface="Times New Roman" panose="02020603050405020304" pitchFamily="18" charset="0"/>
                          </a:rPr>
                          <m:t>𝑥</m:t>
                        </m:r>
                      </m:e>
                      <m:sup>
                        <m:r>
                          <a:rPr lang="de-DE" sz="2400" i="1" dirty="0">
                            <a:latin typeface="Cambria Math" panose="02040503050406030204" pitchFamily="18" charset="0"/>
                            <a:cs typeface="Times New Roman" panose="02020603050405020304" pitchFamily="18" charset="0"/>
                          </a:rPr>
                          <m:t>∗</m:t>
                        </m:r>
                      </m:sup>
                    </m:sSup>
                    <m:r>
                      <a:rPr lang="de-DE" sz="2400" i="1" smtClean="0">
                        <a:latin typeface="Cambria Math" panose="02040503050406030204" pitchFamily="18" charset="0"/>
                        <a:cs typeface="Times New Roman" panose="02020603050405020304" pitchFamily="18" charset="0"/>
                      </a:rPr>
                      <m:t>)</m:t>
                    </m:r>
                    <m:r>
                      <a:rPr lang="de-DE" sz="2400" i="1" smtClean="0">
                        <a:latin typeface="Cambria Math" panose="02040503050406030204" pitchFamily="18" charset="0"/>
                        <a:ea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𝑢</m:t>
                    </m:r>
                    <m:r>
                      <a:rPr lang="de-DE" sz="2400" i="1">
                        <a:latin typeface="Cambria Math" panose="02040503050406030204" pitchFamily="18" charset="0"/>
                        <a:cs typeface="Times New Roman" panose="02020603050405020304" pitchFamily="18" charset="0"/>
                      </a:rPr>
                      <m:t>(</m:t>
                    </m:r>
                    <m:r>
                      <a:rPr lang="de-DE" sz="2400" i="1">
                        <a:latin typeface="Cambria Math" panose="02040503050406030204" pitchFamily="18" charset="0"/>
                        <a:cs typeface="Times New Roman" panose="02020603050405020304" pitchFamily="18" charset="0"/>
                      </a:rPr>
                      <m:t>𝑥</m:t>
                    </m:r>
                    <m:r>
                      <a:rPr lang="de-DE" sz="2400" i="1">
                        <a:latin typeface="Cambria Math" panose="02040503050406030204" pitchFamily="18" charset="0"/>
                        <a:cs typeface="Times New Roman" panose="02020603050405020304" pitchFamily="18" charset="0"/>
                      </a:rPr>
                      <m:t>)</m:t>
                    </m:r>
                  </m:oMath>
                </a14:m>
                <a:r>
                  <a:rPr lang="de-DE" sz="2400" dirty="0">
                    <a:latin typeface="Times New Roman" panose="02020603050405020304" pitchFamily="18" charset="0"/>
                    <a:cs typeface="Times New Roman" panose="02020603050405020304" pitchFamily="18" charset="0"/>
                  </a:rPr>
                  <a:t> für alle </a:t>
                </a:r>
                <a14:m>
                  <m:oMath xmlns:m="http://schemas.openxmlformats.org/officeDocument/2006/math">
                    <m:r>
                      <a:rPr lang="de-DE" sz="2400" i="1">
                        <a:latin typeface="Cambria Math" panose="02040503050406030204" pitchFamily="18" charset="0"/>
                        <a:cs typeface="Times New Roman" panose="02020603050405020304" pitchFamily="18" charset="0"/>
                      </a:rPr>
                      <m:t>𝑥</m:t>
                    </m:r>
                  </m:oMath>
                </a14:m>
                <a:r>
                  <a:rPr lang="de-DE" sz="2400" dirty="0">
                    <a:latin typeface="Times New Roman" panose="02020603050405020304" pitchFamily="18" charset="0"/>
                    <a:cs typeface="Times New Roman" panose="02020603050405020304" pitchFamily="18" charset="0"/>
                  </a:rPr>
                  <a:t> aus [</a:t>
                </a:r>
                <a14:m>
                  <m:oMath xmlns:m="http://schemas.openxmlformats.org/officeDocument/2006/math">
                    <m:bar>
                      <m:barPr>
                        <m:pos m:val="bot"/>
                        <m:ctrlPr>
                          <a:rPr lang="de-DE" sz="2400" i="1">
                            <a:latin typeface="Cambria Math" panose="02040503050406030204" pitchFamily="18" charset="0"/>
                            <a:cs typeface="Times New Roman" panose="02020603050405020304" pitchFamily="18" charset="0"/>
                          </a:rPr>
                        </m:ctrlPr>
                      </m:barPr>
                      <m:e>
                        <m:r>
                          <a:rPr lang="de-DE" sz="2400" i="1">
                            <a:latin typeface="Cambria Math" panose="02040503050406030204" pitchFamily="18" charset="0"/>
                            <a:cs typeface="Times New Roman" panose="02020603050405020304" pitchFamily="18" charset="0"/>
                          </a:rPr>
                          <m:t>𝑥</m:t>
                        </m:r>
                      </m:e>
                    </m:bar>
                    <m:r>
                      <a:rPr lang="de-DE" sz="2400" i="1">
                        <a:latin typeface="Cambria Math" panose="02040503050406030204" pitchFamily="18" charset="0"/>
                        <a:cs typeface="Times New Roman" panose="02020603050405020304" pitchFamily="18" charset="0"/>
                      </a:rPr>
                      <m:t>,</m:t>
                    </m:r>
                    <m:bar>
                      <m:barPr>
                        <m:pos m:val="top"/>
                        <m:ctrlPr>
                          <a:rPr lang="de-DE" sz="2400" i="1">
                            <a:latin typeface="Cambria Math" panose="02040503050406030204" pitchFamily="18" charset="0"/>
                            <a:cs typeface="Times New Roman" panose="02020603050405020304" pitchFamily="18" charset="0"/>
                          </a:rPr>
                        </m:ctrlPr>
                      </m:barPr>
                      <m:e>
                        <m:r>
                          <a:rPr lang="de-DE" sz="2400" i="1">
                            <a:latin typeface="Cambria Math" panose="02040503050406030204" pitchFamily="18" charset="0"/>
                            <a:cs typeface="Times New Roman" panose="02020603050405020304" pitchFamily="18" charset="0"/>
                          </a:rPr>
                          <m:t>𝑥</m:t>
                        </m:r>
                      </m:e>
                    </m:bar>
                  </m:oMath>
                </a14:m>
                <a:r>
                  <a:rPr lang="de-DE" sz="2400" dirty="0">
                    <a:latin typeface="Times New Roman" panose="02020603050405020304" pitchFamily="18" charset="0"/>
                    <a:cs typeface="Times New Roman" panose="02020603050405020304" pitchFamily="18" charset="0"/>
                  </a:rPr>
                  <a:t>]</a:t>
                </a:r>
              </a:p>
              <a:p>
                <a:endParaRPr lang="de-DE" sz="2400"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 </a:t>
                </a:r>
              </a:p>
            </p:txBody>
          </p:sp>
        </mc:Choice>
        <mc:Fallback xmlns="">
          <p:sp>
            <p:nvSpPr>
              <p:cNvPr id="3" name="Rechteck 2"/>
              <p:cNvSpPr>
                <a:spLocks noRot="1" noChangeAspect="1" noMove="1" noResize="1" noEditPoints="1" noAdjustHandles="1" noChangeArrowheads="1" noChangeShapeType="1" noTextEdit="1"/>
              </p:cNvSpPr>
              <p:nvPr/>
            </p:nvSpPr>
            <p:spPr>
              <a:xfrm>
                <a:off x="18436" y="1340047"/>
                <a:ext cx="8260451" cy="4502257"/>
              </a:xfrm>
              <a:prstGeom prst="rect">
                <a:avLst/>
              </a:prstGeom>
              <a:blipFill>
                <a:blip r:embed="rId3"/>
                <a:stretch>
                  <a:fillRect l="-959" t="-1084" r="-1550" b="-3117"/>
                </a:stretch>
              </a:blipFill>
            </p:spPr>
            <p:txBody>
              <a:bodyPr/>
              <a:lstStyle/>
              <a:p>
                <a:r>
                  <a:rPr lang="de-DE">
                    <a:noFill/>
                  </a:rPr>
                  <a:t> </a:t>
                </a:r>
              </a:p>
            </p:txBody>
          </p:sp>
        </mc:Fallback>
      </mc:AlternateContent>
      <p:sp>
        <p:nvSpPr>
          <p:cNvPr id="11" name="Rechteck 10">
            <a:extLst>
              <a:ext uri="{FF2B5EF4-FFF2-40B4-BE49-F238E27FC236}">
                <a16:creationId xmlns:a16="http://schemas.microsoft.com/office/drawing/2014/main" id="{92B15FCF-F211-A7CE-2E79-C8D935FC6BD7}"/>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21250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810F6-E490-D39E-26B4-17A10935071F}"/>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A069AE91-3391-A6FE-AE78-7C6FCADFAC0B}"/>
              </a:ext>
            </a:extLst>
          </p:cNvPr>
          <p:cNvSpPr txBox="1"/>
          <p:nvPr/>
        </p:nvSpPr>
        <p:spPr>
          <a:xfrm>
            <a:off x="1535035" y="49777"/>
            <a:ext cx="9388485" cy="415637"/>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Times New Roman" panose="02020603050405020304" pitchFamily="18" charset="0"/>
                <a:cs typeface="Times New Roman" panose="02020603050405020304" pitchFamily="18" charset="0"/>
              </a:rPr>
              <a:t>Eingipflige</a:t>
            </a:r>
            <a:r>
              <a:rPr lang="de-DE" sz="2903" b="1" dirty="0">
                <a:solidFill>
                  <a:srgbClr val="000000"/>
                </a:solidFill>
                <a:latin typeface="Times New Roman" panose="02020603050405020304" pitchFamily="18" charset="0"/>
                <a:cs typeface="Times New Roman" panose="02020603050405020304" pitchFamily="18" charset="0"/>
              </a:rPr>
              <a:t> Präferenzen und mehrgipflige Präferenzen</a:t>
            </a:r>
            <a:endParaRPr sz="2903" dirty="0">
              <a:latin typeface="Times New Roman" panose="02020603050405020304" pitchFamily="18" charset="0"/>
              <a:cs typeface="Times New Roman" panose="02020603050405020304" pitchFamily="18" charset="0"/>
            </a:endParaRPr>
          </a:p>
        </p:txBody>
      </p:sp>
      <p:sp>
        <p:nvSpPr>
          <p:cNvPr id="10" name="Rechteck 9">
            <a:extLst>
              <a:ext uri="{FF2B5EF4-FFF2-40B4-BE49-F238E27FC236}">
                <a16:creationId xmlns:a16="http://schemas.microsoft.com/office/drawing/2014/main" id="{7B52573D-0CFD-7B66-AD6A-0188C45B3B5E}"/>
              </a:ext>
            </a:extLst>
          </p:cNvPr>
          <p:cNvSpPr/>
          <p:nvPr/>
        </p:nvSpPr>
        <p:spPr>
          <a:xfrm>
            <a:off x="219041" y="1385582"/>
            <a:ext cx="3150064" cy="355789"/>
          </a:xfrm>
          <a:prstGeom prst="rect">
            <a:avLst/>
          </a:prstGeom>
        </p:spPr>
        <p:txBody>
          <a:bodyPr wrap="square">
            <a:noAutofit/>
          </a:bodyPr>
          <a:lstStyle/>
          <a:p>
            <a:r>
              <a:rPr lang="de-DE" sz="1600" dirty="0">
                <a:latin typeface="Times New Roman" panose="02020603050405020304" pitchFamily="18" charset="0"/>
                <a:cs typeface="Times New Roman" panose="02020603050405020304" pitchFamily="18" charset="0"/>
              </a:rPr>
              <a:t>Für W1 ergibt sich folgende Grafik</a:t>
            </a:r>
          </a:p>
        </p:txBody>
      </p:sp>
      <p:graphicFrame>
        <p:nvGraphicFramePr>
          <p:cNvPr id="11" name="Diagramm 10">
            <a:extLst>
              <a:ext uri="{FF2B5EF4-FFF2-40B4-BE49-F238E27FC236}">
                <a16:creationId xmlns:a16="http://schemas.microsoft.com/office/drawing/2014/main" id="{D8A0B871-C05D-E74E-786A-A0A12399F30C}"/>
              </a:ext>
            </a:extLst>
          </p:cNvPr>
          <p:cNvGraphicFramePr>
            <a:graphicFrameLocks/>
          </p:cNvGraphicFramePr>
          <p:nvPr/>
        </p:nvGraphicFramePr>
        <p:xfrm>
          <a:off x="642738" y="1817811"/>
          <a:ext cx="2302669" cy="16144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Diagramm 11">
            <a:extLst>
              <a:ext uri="{FF2B5EF4-FFF2-40B4-BE49-F238E27FC236}">
                <a16:creationId xmlns:a16="http://schemas.microsoft.com/office/drawing/2014/main" id="{0BA19E88-39AE-CC3D-6954-7A4CBA1AB72A}"/>
              </a:ext>
            </a:extLst>
          </p:cNvPr>
          <p:cNvGraphicFramePr>
            <a:graphicFrameLocks/>
          </p:cNvGraphicFramePr>
          <p:nvPr/>
        </p:nvGraphicFramePr>
        <p:xfrm>
          <a:off x="4805918" y="1844960"/>
          <a:ext cx="2276475" cy="16144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Diagramm 12">
            <a:extLst>
              <a:ext uri="{FF2B5EF4-FFF2-40B4-BE49-F238E27FC236}">
                <a16:creationId xmlns:a16="http://schemas.microsoft.com/office/drawing/2014/main" id="{8481843D-0856-82DD-03DB-6B860B281F9D}"/>
              </a:ext>
            </a:extLst>
          </p:cNvPr>
          <p:cNvGraphicFramePr>
            <a:graphicFrameLocks/>
          </p:cNvGraphicFramePr>
          <p:nvPr/>
        </p:nvGraphicFramePr>
        <p:xfrm>
          <a:off x="8573617" y="1913997"/>
          <a:ext cx="2286001" cy="16144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Diagramm 13">
            <a:extLst>
              <a:ext uri="{FF2B5EF4-FFF2-40B4-BE49-F238E27FC236}">
                <a16:creationId xmlns:a16="http://schemas.microsoft.com/office/drawing/2014/main" id="{1AC8B1A4-3E5F-5AE3-81AA-2DA707DBC205}"/>
              </a:ext>
            </a:extLst>
          </p:cNvPr>
          <p:cNvGraphicFramePr>
            <a:graphicFrameLocks/>
          </p:cNvGraphicFramePr>
          <p:nvPr/>
        </p:nvGraphicFramePr>
        <p:xfrm>
          <a:off x="3274774" y="4238915"/>
          <a:ext cx="5338762" cy="1614487"/>
        </p:xfrm>
        <a:graphic>
          <a:graphicData uri="http://schemas.openxmlformats.org/drawingml/2006/chart">
            <c:chart xmlns:c="http://schemas.openxmlformats.org/drawingml/2006/chart" xmlns:r="http://schemas.openxmlformats.org/officeDocument/2006/relationships" r:id="rId6"/>
          </a:graphicData>
        </a:graphic>
      </p:graphicFrame>
      <p:sp>
        <p:nvSpPr>
          <p:cNvPr id="19" name="Rechteck 18">
            <a:extLst>
              <a:ext uri="{FF2B5EF4-FFF2-40B4-BE49-F238E27FC236}">
                <a16:creationId xmlns:a16="http://schemas.microsoft.com/office/drawing/2014/main" id="{C8CD4988-41FE-11C8-DC04-C6B1566192D1}"/>
              </a:ext>
            </a:extLst>
          </p:cNvPr>
          <p:cNvSpPr/>
          <p:nvPr/>
        </p:nvSpPr>
        <p:spPr>
          <a:xfrm>
            <a:off x="4330164" y="1390147"/>
            <a:ext cx="3150064" cy="355789"/>
          </a:xfrm>
          <a:prstGeom prst="rect">
            <a:avLst/>
          </a:prstGeom>
        </p:spPr>
        <p:txBody>
          <a:bodyPr wrap="square">
            <a:noAutofit/>
          </a:bodyPr>
          <a:lstStyle/>
          <a:p>
            <a:r>
              <a:rPr lang="de-DE" sz="1600" dirty="0">
                <a:latin typeface="Times New Roman" panose="02020603050405020304" pitchFamily="18" charset="0"/>
                <a:cs typeface="Times New Roman" panose="02020603050405020304" pitchFamily="18" charset="0"/>
              </a:rPr>
              <a:t>Für W2 ergibt sich folgende Grafik</a:t>
            </a:r>
          </a:p>
        </p:txBody>
      </p:sp>
      <p:sp>
        <p:nvSpPr>
          <p:cNvPr id="20" name="Rechteck 19">
            <a:extLst>
              <a:ext uri="{FF2B5EF4-FFF2-40B4-BE49-F238E27FC236}">
                <a16:creationId xmlns:a16="http://schemas.microsoft.com/office/drawing/2014/main" id="{E5032840-6C21-F020-C6C8-B40EC3210D4F}"/>
              </a:ext>
            </a:extLst>
          </p:cNvPr>
          <p:cNvSpPr/>
          <p:nvPr/>
        </p:nvSpPr>
        <p:spPr>
          <a:xfrm>
            <a:off x="8563625" y="1386048"/>
            <a:ext cx="3150064" cy="355789"/>
          </a:xfrm>
          <a:prstGeom prst="rect">
            <a:avLst/>
          </a:prstGeom>
        </p:spPr>
        <p:txBody>
          <a:bodyPr wrap="square">
            <a:noAutofit/>
          </a:bodyPr>
          <a:lstStyle/>
          <a:p>
            <a:r>
              <a:rPr lang="de-DE" sz="1600" dirty="0">
                <a:latin typeface="Times New Roman" panose="02020603050405020304" pitchFamily="18" charset="0"/>
                <a:cs typeface="Times New Roman" panose="02020603050405020304" pitchFamily="18" charset="0"/>
              </a:rPr>
              <a:t>Für W3 ergibt sich folgende Grafik</a:t>
            </a:r>
          </a:p>
        </p:txBody>
      </p:sp>
      <p:sp>
        <p:nvSpPr>
          <p:cNvPr id="21" name="Rechteck 20">
            <a:extLst>
              <a:ext uri="{FF2B5EF4-FFF2-40B4-BE49-F238E27FC236}">
                <a16:creationId xmlns:a16="http://schemas.microsoft.com/office/drawing/2014/main" id="{EB2CD333-C2FF-D192-A573-D03B682C72D6}"/>
              </a:ext>
            </a:extLst>
          </p:cNvPr>
          <p:cNvSpPr/>
          <p:nvPr/>
        </p:nvSpPr>
        <p:spPr>
          <a:xfrm>
            <a:off x="1258146" y="3508738"/>
            <a:ext cx="1196818" cy="355789"/>
          </a:xfrm>
          <a:prstGeom prst="rect">
            <a:avLst/>
          </a:prstGeom>
        </p:spPr>
        <p:txBody>
          <a:bodyPr wrap="square">
            <a:noAutofit/>
          </a:bodyPr>
          <a:lstStyle/>
          <a:p>
            <a:r>
              <a:rPr lang="de-DE" sz="1600" dirty="0">
                <a:latin typeface="Times New Roman" panose="02020603050405020304" pitchFamily="18" charset="0"/>
                <a:cs typeface="Times New Roman" panose="02020603050405020304" pitchFamily="18" charset="0"/>
              </a:rPr>
              <a:t>Mehrgipflig</a:t>
            </a:r>
          </a:p>
        </p:txBody>
      </p:sp>
      <p:cxnSp>
        <p:nvCxnSpPr>
          <p:cNvPr id="4" name="Gerade Verbindung mit Pfeil 3">
            <a:extLst>
              <a:ext uri="{FF2B5EF4-FFF2-40B4-BE49-F238E27FC236}">
                <a16:creationId xmlns:a16="http://schemas.microsoft.com/office/drawing/2014/main" id="{D1D1AE7F-0457-D0C0-B345-A8406AE12E42}"/>
              </a:ext>
            </a:extLst>
          </p:cNvPr>
          <p:cNvCxnSpPr/>
          <p:nvPr/>
        </p:nvCxnSpPr>
        <p:spPr>
          <a:xfrm flipH="1" flipV="1">
            <a:off x="1266532" y="2610789"/>
            <a:ext cx="105944" cy="6992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Rechteck 24">
                <a:extLst>
                  <a:ext uri="{FF2B5EF4-FFF2-40B4-BE49-F238E27FC236}">
                    <a16:creationId xmlns:a16="http://schemas.microsoft.com/office/drawing/2014/main" id="{4C13E160-2DCE-2FD6-72FE-D22975723FA5}"/>
                  </a:ext>
                </a:extLst>
              </p:cNvPr>
              <p:cNvSpPr/>
              <p:nvPr/>
            </p:nvSpPr>
            <p:spPr>
              <a:xfrm>
                <a:off x="1189205" y="3190955"/>
                <a:ext cx="432041" cy="338554"/>
              </a:xfrm>
              <a:prstGeom prst="rect">
                <a:avLst/>
              </a:prstGeom>
            </p:spPr>
            <p:txBody>
              <a:bodyPr wrap="none">
                <a:spAutoFit/>
              </a:bodyPr>
              <a:lstStyle/>
              <a:p>
                <a:pPr/>
                <a14:m>
                  <m:oMathPara xmlns:m="http://schemas.openxmlformats.org/officeDocument/2006/math">
                    <m:oMath>
                      <m:sSup>
                        <m:sSupPr>
                          <m:ctrlPr>
                            <a:rPr lang="de-DE" sz="1600" i="1" dirty="0">
                              <a:latin typeface="Cambria Math" panose="02040503050406030204" pitchFamily="18" charset="0"/>
                              <a:cs typeface="Times New Roman" panose="02020603050405020304" pitchFamily="18" charset="0"/>
                            </a:rPr>
                          </m:ctrlPr>
                        </m:sSupPr>
                        <m:e>
                          <m:r>
                            <a:rPr lang="de-DE" sz="1600" i="1" dirty="0">
                              <a:latin typeface="Cambria Math" panose="02040503050406030204" pitchFamily="18" charset="0"/>
                              <a:cs typeface="Times New Roman" panose="02020603050405020304" pitchFamily="18" charset="0"/>
                            </a:rPr>
                            <m:t>𝑥</m:t>
                          </m:r>
                        </m:e>
                        <m:sup>
                          <m:r>
                            <a:rPr lang="de-DE" sz="1600" i="1" dirty="0">
                              <a:latin typeface="Cambria Math" panose="02040503050406030204" pitchFamily="18" charset="0"/>
                              <a:cs typeface="Times New Roman" panose="02020603050405020304" pitchFamily="18" charset="0"/>
                            </a:rPr>
                            <m:t>∗</m:t>
                          </m:r>
                        </m:sup>
                      </m:sSup>
                    </m:oMath>
                  </m:oMathPara>
                </a14:m>
                <a:endParaRPr lang="de-DE" sz="1600" dirty="0"/>
              </a:p>
            </p:txBody>
          </p:sp>
        </mc:Choice>
        <mc:Fallback xmlns="">
          <p:sp>
            <p:nvSpPr>
              <p:cNvPr id="25" name="Rechteck 24"/>
              <p:cNvSpPr>
                <a:spLocks noRot="1" noChangeAspect="1" noMove="1" noResize="1" noEditPoints="1" noAdjustHandles="1" noChangeArrowheads="1" noChangeShapeType="1" noTextEdit="1"/>
              </p:cNvSpPr>
              <p:nvPr/>
            </p:nvSpPr>
            <p:spPr>
              <a:xfrm>
                <a:off x="1189205" y="3190955"/>
                <a:ext cx="432041" cy="338554"/>
              </a:xfrm>
              <a:prstGeom prst="rect">
                <a:avLst/>
              </a:prstGeom>
              <a:blipFill>
                <a:blip r:embed="rId7"/>
                <a:stretch>
                  <a:fillRect/>
                </a:stretch>
              </a:blipFill>
            </p:spPr>
            <p:txBody>
              <a:bodyPr/>
              <a:lstStyle/>
              <a:p>
                <a:r>
                  <a:rPr lang="de-DE">
                    <a:noFill/>
                  </a:rPr>
                  <a:t> </a:t>
                </a:r>
              </a:p>
            </p:txBody>
          </p:sp>
        </mc:Fallback>
      </mc:AlternateContent>
      <p:cxnSp>
        <p:nvCxnSpPr>
          <p:cNvPr id="26" name="Gerade Verbindung mit Pfeil 25">
            <a:extLst>
              <a:ext uri="{FF2B5EF4-FFF2-40B4-BE49-F238E27FC236}">
                <a16:creationId xmlns:a16="http://schemas.microsoft.com/office/drawing/2014/main" id="{8B1E0E1B-67B8-08F3-8CCA-0BFCAFC45898}"/>
              </a:ext>
            </a:extLst>
          </p:cNvPr>
          <p:cNvCxnSpPr/>
          <p:nvPr/>
        </p:nvCxnSpPr>
        <p:spPr>
          <a:xfrm flipH="1" flipV="1">
            <a:off x="1908640" y="2839239"/>
            <a:ext cx="217538" cy="470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hteck 29">
            <a:extLst>
              <a:ext uri="{FF2B5EF4-FFF2-40B4-BE49-F238E27FC236}">
                <a16:creationId xmlns:a16="http://schemas.microsoft.com/office/drawing/2014/main" id="{63D3466A-DBDD-15E4-800B-8EA2B70869CE}"/>
              </a:ext>
            </a:extLst>
          </p:cNvPr>
          <p:cNvSpPr/>
          <p:nvPr/>
        </p:nvSpPr>
        <p:spPr>
          <a:xfrm>
            <a:off x="1926474" y="3247632"/>
            <a:ext cx="412292" cy="338554"/>
          </a:xfrm>
          <a:prstGeom prst="rect">
            <a:avLst/>
          </a:prstGeom>
        </p:spPr>
        <p:txBody>
          <a:bodyPr wrap="none">
            <a:spAutoFit/>
          </a:bodyPr>
          <a:lstStyle/>
          <a:p>
            <a:r>
              <a:rPr lang="de-DE" sz="1600" dirty="0"/>
              <a:t>Tal</a:t>
            </a:r>
          </a:p>
        </p:txBody>
      </p:sp>
      <p:cxnSp>
        <p:nvCxnSpPr>
          <p:cNvPr id="31" name="Gerade Verbindung mit Pfeil 30">
            <a:extLst>
              <a:ext uri="{FF2B5EF4-FFF2-40B4-BE49-F238E27FC236}">
                <a16:creationId xmlns:a16="http://schemas.microsoft.com/office/drawing/2014/main" id="{DE03B41A-EA43-5298-CBD0-DA3BDC491F8C}"/>
              </a:ext>
            </a:extLst>
          </p:cNvPr>
          <p:cNvCxnSpPr/>
          <p:nvPr/>
        </p:nvCxnSpPr>
        <p:spPr>
          <a:xfrm flipH="1" flipV="1">
            <a:off x="2538036" y="2743034"/>
            <a:ext cx="124306" cy="4479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hteck 32">
            <a:extLst>
              <a:ext uri="{FF2B5EF4-FFF2-40B4-BE49-F238E27FC236}">
                <a16:creationId xmlns:a16="http://schemas.microsoft.com/office/drawing/2014/main" id="{50E6CF38-2B2C-75C2-9490-AF60511B33F5}"/>
              </a:ext>
            </a:extLst>
          </p:cNvPr>
          <p:cNvSpPr/>
          <p:nvPr/>
        </p:nvSpPr>
        <p:spPr>
          <a:xfrm>
            <a:off x="2380679" y="3190955"/>
            <a:ext cx="875111" cy="338554"/>
          </a:xfrm>
          <a:prstGeom prst="rect">
            <a:avLst/>
          </a:prstGeom>
        </p:spPr>
        <p:txBody>
          <a:bodyPr wrap="none">
            <a:spAutoFit/>
          </a:bodyPr>
          <a:lstStyle/>
          <a:p>
            <a:r>
              <a:rPr lang="de-DE" sz="1600" dirty="0"/>
              <a:t>2. Gipfel</a:t>
            </a:r>
          </a:p>
        </p:txBody>
      </p:sp>
      <p:cxnSp>
        <p:nvCxnSpPr>
          <p:cNvPr id="34" name="Gerade Verbindung mit Pfeil 33">
            <a:extLst>
              <a:ext uri="{FF2B5EF4-FFF2-40B4-BE49-F238E27FC236}">
                <a16:creationId xmlns:a16="http://schemas.microsoft.com/office/drawing/2014/main" id="{939B1EB4-9CAB-B001-E9D8-ECB119EE5F6D}"/>
              </a:ext>
            </a:extLst>
          </p:cNvPr>
          <p:cNvCxnSpPr/>
          <p:nvPr/>
        </p:nvCxnSpPr>
        <p:spPr>
          <a:xfrm flipH="1" flipV="1">
            <a:off x="6065804" y="2559390"/>
            <a:ext cx="232666" cy="6094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Rechteck 35">
                <a:extLst>
                  <a:ext uri="{FF2B5EF4-FFF2-40B4-BE49-F238E27FC236}">
                    <a16:creationId xmlns:a16="http://schemas.microsoft.com/office/drawing/2014/main" id="{EAAE3233-EFF0-206F-ECB8-FCAA53A219D5}"/>
                  </a:ext>
                </a:extLst>
              </p:cNvPr>
              <p:cNvSpPr/>
              <p:nvPr/>
            </p:nvSpPr>
            <p:spPr>
              <a:xfrm>
                <a:off x="6065804" y="3203700"/>
                <a:ext cx="1989584" cy="338554"/>
              </a:xfrm>
              <a:prstGeom prst="rect">
                <a:avLst/>
              </a:prstGeom>
            </p:spPr>
            <p:txBody>
              <a:bodyPr wrap="none">
                <a:spAutoFit/>
              </a:bodyPr>
              <a:lstStyle/>
              <a:p>
                <a14:m>
                  <m:oMath xmlns:m="http://schemas.openxmlformats.org/officeDocument/2006/math">
                    <m:sSup>
                      <m:sSupPr>
                        <m:ctrlPr>
                          <a:rPr lang="de-DE" sz="1600" i="1" dirty="0">
                            <a:latin typeface="Cambria Math" panose="02040503050406030204" pitchFamily="18" charset="0"/>
                            <a:cs typeface="Times New Roman" panose="02020603050405020304" pitchFamily="18" charset="0"/>
                          </a:rPr>
                        </m:ctrlPr>
                      </m:sSupPr>
                      <m:e>
                        <m:r>
                          <a:rPr lang="de-DE" sz="1600" i="1" dirty="0">
                            <a:latin typeface="Cambria Math" panose="02040503050406030204" pitchFamily="18" charset="0"/>
                            <a:cs typeface="Times New Roman" panose="02020603050405020304" pitchFamily="18" charset="0"/>
                          </a:rPr>
                          <m:t>𝑥</m:t>
                        </m:r>
                      </m:e>
                      <m:sup>
                        <m:r>
                          <a:rPr lang="de-DE" sz="1600" i="1" dirty="0">
                            <a:latin typeface="Cambria Math" panose="02040503050406030204" pitchFamily="18" charset="0"/>
                            <a:cs typeface="Times New Roman" panose="02020603050405020304" pitchFamily="18" charset="0"/>
                          </a:rPr>
                          <m:t>∗</m:t>
                        </m:r>
                      </m:sup>
                    </m:sSup>
                  </m:oMath>
                </a14:m>
                <a:r>
                  <a:rPr lang="de-DE" sz="1600" dirty="0"/>
                  <a:t> und einziger Gipfel</a:t>
                </a:r>
              </a:p>
            </p:txBody>
          </p:sp>
        </mc:Choice>
        <mc:Fallback xmlns="">
          <p:sp>
            <p:nvSpPr>
              <p:cNvPr id="36" name="Rechteck 35"/>
              <p:cNvSpPr>
                <a:spLocks noRot="1" noChangeAspect="1" noMove="1" noResize="1" noEditPoints="1" noAdjustHandles="1" noChangeArrowheads="1" noChangeShapeType="1" noTextEdit="1"/>
              </p:cNvSpPr>
              <p:nvPr/>
            </p:nvSpPr>
            <p:spPr>
              <a:xfrm>
                <a:off x="6065804" y="3203700"/>
                <a:ext cx="1989584" cy="338554"/>
              </a:xfrm>
              <a:prstGeom prst="rect">
                <a:avLst/>
              </a:prstGeom>
              <a:blipFill>
                <a:blip r:embed="rId8"/>
                <a:stretch>
                  <a:fillRect t="-5455" r="-920" b="-23636"/>
                </a:stretch>
              </a:blipFill>
            </p:spPr>
            <p:txBody>
              <a:bodyPr/>
              <a:lstStyle/>
              <a:p>
                <a:r>
                  <a:rPr lang="de-DE">
                    <a:noFill/>
                  </a:rPr>
                  <a:t> </a:t>
                </a:r>
              </a:p>
            </p:txBody>
          </p:sp>
        </mc:Fallback>
      </mc:AlternateContent>
      <p:sp>
        <p:nvSpPr>
          <p:cNvPr id="38" name="Rechteck 37">
            <a:extLst>
              <a:ext uri="{FF2B5EF4-FFF2-40B4-BE49-F238E27FC236}">
                <a16:creationId xmlns:a16="http://schemas.microsoft.com/office/drawing/2014/main" id="{2E43AC95-EA3A-0915-E59E-E66014DFFE14}"/>
              </a:ext>
            </a:extLst>
          </p:cNvPr>
          <p:cNvSpPr/>
          <p:nvPr/>
        </p:nvSpPr>
        <p:spPr>
          <a:xfrm>
            <a:off x="5748752" y="3459447"/>
            <a:ext cx="1196818" cy="355789"/>
          </a:xfrm>
          <a:prstGeom prst="rect">
            <a:avLst/>
          </a:prstGeom>
        </p:spPr>
        <p:txBody>
          <a:bodyPr wrap="square">
            <a:noAutofit/>
          </a:bodyPr>
          <a:lstStyle/>
          <a:p>
            <a:r>
              <a:rPr lang="de-DE" sz="1600" dirty="0" err="1">
                <a:latin typeface="Times New Roman" panose="02020603050405020304" pitchFamily="18" charset="0"/>
                <a:cs typeface="Times New Roman" panose="02020603050405020304" pitchFamily="18" charset="0"/>
              </a:rPr>
              <a:t>Eingipflig</a:t>
            </a:r>
            <a:endParaRPr lang="de-DE" sz="1600" dirty="0">
              <a:latin typeface="Times New Roman" panose="02020603050405020304" pitchFamily="18" charset="0"/>
              <a:cs typeface="Times New Roman" panose="02020603050405020304" pitchFamily="18" charset="0"/>
            </a:endParaRPr>
          </a:p>
        </p:txBody>
      </p:sp>
      <p:cxnSp>
        <p:nvCxnSpPr>
          <p:cNvPr id="45" name="Gerade Verbindung mit Pfeil 44">
            <a:extLst>
              <a:ext uri="{FF2B5EF4-FFF2-40B4-BE49-F238E27FC236}">
                <a16:creationId xmlns:a16="http://schemas.microsoft.com/office/drawing/2014/main" id="{49635C3F-8DA5-2FC1-255D-C957836B6117}"/>
              </a:ext>
            </a:extLst>
          </p:cNvPr>
          <p:cNvCxnSpPr/>
          <p:nvPr/>
        </p:nvCxnSpPr>
        <p:spPr>
          <a:xfrm flipV="1">
            <a:off x="10202465" y="2468307"/>
            <a:ext cx="215381" cy="6239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Rechteck 45">
                <a:extLst>
                  <a:ext uri="{FF2B5EF4-FFF2-40B4-BE49-F238E27FC236}">
                    <a16:creationId xmlns:a16="http://schemas.microsoft.com/office/drawing/2014/main" id="{F2B9D80C-BC99-BB7C-6422-24B16F5BE7CD}"/>
                  </a:ext>
                </a:extLst>
              </p:cNvPr>
              <p:cNvSpPr/>
              <p:nvPr/>
            </p:nvSpPr>
            <p:spPr>
              <a:xfrm>
                <a:off x="10025756" y="3034423"/>
                <a:ext cx="1989584" cy="338554"/>
              </a:xfrm>
              <a:prstGeom prst="rect">
                <a:avLst/>
              </a:prstGeom>
            </p:spPr>
            <p:txBody>
              <a:bodyPr wrap="none">
                <a:spAutoFit/>
              </a:bodyPr>
              <a:lstStyle/>
              <a:p>
                <a14:m>
                  <m:oMath xmlns:m="http://schemas.openxmlformats.org/officeDocument/2006/math">
                    <m:sSup>
                      <m:sSupPr>
                        <m:ctrlPr>
                          <a:rPr lang="de-DE" sz="1600" i="1" dirty="0">
                            <a:latin typeface="Cambria Math" panose="02040503050406030204" pitchFamily="18" charset="0"/>
                            <a:cs typeface="Times New Roman" panose="02020603050405020304" pitchFamily="18" charset="0"/>
                          </a:rPr>
                        </m:ctrlPr>
                      </m:sSupPr>
                      <m:e>
                        <m:r>
                          <a:rPr lang="de-DE" sz="1600" i="1" dirty="0">
                            <a:latin typeface="Cambria Math" panose="02040503050406030204" pitchFamily="18" charset="0"/>
                            <a:cs typeface="Times New Roman" panose="02020603050405020304" pitchFamily="18" charset="0"/>
                          </a:rPr>
                          <m:t>𝑥</m:t>
                        </m:r>
                      </m:e>
                      <m:sup>
                        <m:r>
                          <a:rPr lang="de-DE" sz="1600" i="1" dirty="0">
                            <a:latin typeface="Cambria Math" panose="02040503050406030204" pitchFamily="18" charset="0"/>
                            <a:cs typeface="Times New Roman" panose="02020603050405020304" pitchFamily="18" charset="0"/>
                          </a:rPr>
                          <m:t>∗</m:t>
                        </m:r>
                      </m:sup>
                    </m:sSup>
                  </m:oMath>
                </a14:m>
                <a:r>
                  <a:rPr lang="de-DE" sz="1600" dirty="0"/>
                  <a:t> und einziger Gipfel</a:t>
                </a:r>
              </a:p>
            </p:txBody>
          </p:sp>
        </mc:Choice>
        <mc:Fallback xmlns="">
          <p:sp>
            <p:nvSpPr>
              <p:cNvPr id="46" name="Rechteck 45"/>
              <p:cNvSpPr>
                <a:spLocks noRot="1" noChangeAspect="1" noMove="1" noResize="1" noEditPoints="1" noAdjustHandles="1" noChangeArrowheads="1" noChangeShapeType="1" noTextEdit="1"/>
              </p:cNvSpPr>
              <p:nvPr/>
            </p:nvSpPr>
            <p:spPr>
              <a:xfrm>
                <a:off x="10025756" y="3034423"/>
                <a:ext cx="1989584" cy="338554"/>
              </a:xfrm>
              <a:prstGeom prst="rect">
                <a:avLst/>
              </a:prstGeom>
              <a:blipFill>
                <a:blip r:embed="rId9"/>
                <a:stretch>
                  <a:fillRect t="-5455" r="-613" b="-23636"/>
                </a:stretch>
              </a:blipFill>
            </p:spPr>
            <p:txBody>
              <a:bodyPr/>
              <a:lstStyle/>
              <a:p>
                <a:r>
                  <a:rPr lang="de-DE">
                    <a:noFill/>
                  </a:rPr>
                  <a:t> </a:t>
                </a:r>
              </a:p>
            </p:txBody>
          </p:sp>
        </mc:Fallback>
      </mc:AlternateContent>
      <p:sp>
        <p:nvSpPr>
          <p:cNvPr id="47" name="Rechteck 46">
            <a:extLst>
              <a:ext uri="{FF2B5EF4-FFF2-40B4-BE49-F238E27FC236}">
                <a16:creationId xmlns:a16="http://schemas.microsoft.com/office/drawing/2014/main" id="{577A78F6-328C-DC11-BA75-6B2E99F145CD}"/>
              </a:ext>
            </a:extLst>
          </p:cNvPr>
          <p:cNvSpPr/>
          <p:nvPr/>
        </p:nvSpPr>
        <p:spPr>
          <a:xfrm>
            <a:off x="9575355" y="3433254"/>
            <a:ext cx="1196818" cy="355789"/>
          </a:xfrm>
          <a:prstGeom prst="rect">
            <a:avLst/>
          </a:prstGeom>
        </p:spPr>
        <p:txBody>
          <a:bodyPr wrap="square">
            <a:noAutofit/>
          </a:bodyPr>
          <a:lstStyle/>
          <a:p>
            <a:r>
              <a:rPr lang="de-DE" sz="1600" dirty="0" err="1">
                <a:latin typeface="Times New Roman" panose="02020603050405020304" pitchFamily="18" charset="0"/>
                <a:cs typeface="Times New Roman" panose="02020603050405020304" pitchFamily="18" charset="0"/>
              </a:rPr>
              <a:t>Eingipflig</a:t>
            </a:r>
            <a:endParaRPr lang="de-DE" sz="1600" dirty="0">
              <a:latin typeface="Times New Roman" panose="02020603050405020304" pitchFamily="18" charset="0"/>
              <a:cs typeface="Times New Roman" panose="02020603050405020304" pitchFamily="18" charset="0"/>
            </a:endParaRPr>
          </a:p>
        </p:txBody>
      </p:sp>
      <p:sp>
        <p:nvSpPr>
          <p:cNvPr id="29" name="Rechteck 28">
            <a:extLst>
              <a:ext uri="{FF2B5EF4-FFF2-40B4-BE49-F238E27FC236}">
                <a16:creationId xmlns:a16="http://schemas.microsoft.com/office/drawing/2014/main" id="{F151E14A-99FD-EE33-83AD-4EF7102014CA}"/>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6466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Graphic spid="11" grpId="0">
        <p:bldAsOne/>
      </p:bldGraphic>
      <p:bldGraphic spid="12" grpId="0">
        <p:bldAsOne/>
      </p:bldGraphic>
      <p:bldGraphic spid="13" grpId="0">
        <p:bldAsOne/>
      </p:bldGraphic>
      <p:bldGraphic spid="14" grpId="0">
        <p:bldAsOne/>
      </p:bldGraphic>
      <p:bldP spid="19" grpId="0"/>
      <p:bldP spid="20" grpId="0"/>
      <p:bldP spid="21" grpId="0"/>
      <p:bldP spid="25" grpId="0"/>
      <p:bldP spid="30" grpId="0"/>
      <p:bldP spid="33" grpId="0"/>
      <p:bldP spid="36" grpId="0"/>
      <p:bldP spid="38"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85689-4614-20BE-6F65-D445F834D8B6}"/>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7C094E36-F754-6B42-347D-53A33254893D}"/>
              </a:ext>
            </a:extLst>
          </p:cNvPr>
          <p:cNvSpPr txBox="1"/>
          <p:nvPr/>
        </p:nvSpPr>
        <p:spPr>
          <a:xfrm>
            <a:off x="2185881" y="0"/>
            <a:ext cx="7597213" cy="401875"/>
          </a:xfrm>
          <a:prstGeom prst="rect">
            <a:avLst/>
          </a:prstGeom>
          <a:noFill/>
          <a:ln>
            <a:noFill/>
          </a:ln>
        </p:spPr>
        <p:txBody>
          <a:bodyPr lIns="81638" tIns="40819" rIns="81638" bIns="40819" anchor="ctr" anchorCtr="1"/>
          <a:lstStyle/>
          <a:p>
            <a:pPr>
              <a:lnSpc>
                <a:spcPct val="100000"/>
              </a:lnSpc>
            </a:pPr>
            <a:r>
              <a:rPr lang="de-DE" sz="2903" b="1" dirty="0" err="1">
                <a:solidFill>
                  <a:srgbClr val="000000"/>
                </a:solidFill>
                <a:latin typeface="Times New Roman" panose="02020603050405020304" pitchFamily="18" charset="0"/>
                <a:cs typeface="Times New Roman" panose="02020603050405020304" pitchFamily="18" charset="0"/>
              </a:rPr>
              <a:t>Eingipflige</a:t>
            </a:r>
            <a:r>
              <a:rPr lang="de-DE" sz="2903" b="1" dirty="0">
                <a:solidFill>
                  <a:srgbClr val="000000"/>
                </a:solidFill>
                <a:latin typeface="Times New Roman" panose="02020603050405020304" pitchFamily="18" charset="0"/>
                <a:cs typeface="Times New Roman" panose="02020603050405020304" pitchFamily="18" charset="0"/>
              </a:rPr>
              <a:t> Präferenzen</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EDDE0C27-51B1-4C68-4D5E-6B4D32FF2488}"/>
              </a:ext>
            </a:extLst>
          </p:cNvPr>
          <p:cNvSpPr/>
          <p:nvPr/>
        </p:nvSpPr>
        <p:spPr>
          <a:xfrm>
            <a:off x="2228509" y="361661"/>
            <a:ext cx="7895597" cy="440694"/>
          </a:xfrm>
          <a:prstGeom prst="rect">
            <a:avLst/>
          </a:prstGeom>
        </p:spPr>
        <p:txBody>
          <a:bodyPr wrap="square">
            <a:noAutofit/>
          </a:bodyPr>
          <a:lstStyle/>
          <a:p>
            <a:r>
              <a:rPr lang="de-DE" sz="2177" dirty="0">
                <a:latin typeface="Times New Roman" panose="02020603050405020304" pitchFamily="18" charset="0"/>
                <a:cs typeface="Times New Roman" panose="02020603050405020304" pitchFamily="18" charset="0"/>
              </a:rPr>
              <a:t>Diskrete Präferenzen                  und                   stetige Präferenzen</a:t>
            </a:r>
          </a:p>
        </p:txBody>
      </p:sp>
      <p:pic>
        <p:nvPicPr>
          <p:cNvPr id="7" name="Grafik 6">
            <a:extLst>
              <a:ext uri="{FF2B5EF4-FFF2-40B4-BE49-F238E27FC236}">
                <a16:creationId xmlns:a16="http://schemas.microsoft.com/office/drawing/2014/main" id="{D5FE2982-C017-DD36-4B0A-5C1E965A7BA9}"/>
              </a:ext>
            </a:extLst>
          </p:cNvPr>
          <p:cNvPicPr>
            <a:picLocks noChangeAspect="1"/>
          </p:cNvPicPr>
          <p:nvPr/>
        </p:nvPicPr>
        <p:blipFill>
          <a:blip r:embed="rId3"/>
          <a:stretch>
            <a:fillRect/>
          </a:stretch>
        </p:blipFill>
        <p:spPr>
          <a:xfrm>
            <a:off x="15710" y="1307899"/>
            <a:ext cx="10921556" cy="3803192"/>
          </a:xfrm>
          <a:prstGeom prst="rect">
            <a:avLst/>
          </a:prstGeom>
        </p:spPr>
      </p:pic>
      <p:sp>
        <p:nvSpPr>
          <p:cNvPr id="5" name="Rechteck 4">
            <a:extLst>
              <a:ext uri="{FF2B5EF4-FFF2-40B4-BE49-F238E27FC236}">
                <a16:creationId xmlns:a16="http://schemas.microsoft.com/office/drawing/2014/main" id="{3CA6D52F-FAC6-55D0-0A1A-060AD37FD858}"/>
              </a:ext>
            </a:extLst>
          </p:cNvPr>
          <p:cNvSpPr/>
          <p:nvPr/>
        </p:nvSpPr>
        <p:spPr>
          <a:xfrm>
            <a:off x="3551587" y="649071"/>
            <a:ext cx="4545533" cy="440694"/>
          </a:xfrm>
          <a:prstGeom prst="rect">
            <a:avLst/>
          </a:prstGeom>
        </p:spPr>
        <p:txBody>
          <a:bodyPr wrap="square">
            <a:noAutofit/>
          </a:bodyPr>
          <a:lstStyle/>
          <a:p>
            <a:r>
              <a:rPr lang="de-DE" dirty="0">
                <a:latin typeface="Times New Roman" panose="02020603050405020304" pitchFamily="18" charset="0"/>
                <a:cs typeface="Times New Roman" panose="02020603050405020304" pitchFamily="18" charset="0"/>
              </a:rPr>
              <a:t>Alle drei Wähler haben </a:t>
            </a:r>
            <a:r>
              <a:rPr lang="de-DE" dirty="0" err="1">
                <a:latin typeface="Times New Roman" panose="02020603050405020304" pitchFamily="18" charset="0"/>
                <a:cs typeface="Times New Roman" panose="02020603050405020304" pitchFamily="18" charset="0"/>
              </a:rPr>
              <a:t>eingipflige</a:t>
            </a:r>
            <a:r>
              <a:rPr lang="de-DE" dirty="0">
                <a:latin typeface="Times New Roman" panose="02020603050405020304" pitchFamily="18" charset="0"/>
                <a:cs typeface="Times New Roman" panose="02020603050405020304" pitchFamily="18" charset="0"/>
              </a:rPr>
              <a:t> Präferenzen</a:t>
            </a:r>
          </a:p>
        </p:txBody>
      </p:sp>
      <p:sp>
        <p:nvSpPr>
          <p:cNvPr id="20" name="Rechteck 19">
            <a:extLst>
              <a:ext uri="{FF2B5EF4-FFF2-40B4-BE49-F238E27FC236}">
                <a16:creationId xmlns:a16="http://schemas.microsoft.com/office/drawing/2014/main" id="{8437292D-0B7A-C927-636D-7557072620A8}"/>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4197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04541-0139-C121-13C5-FDFE246206B9}"/>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D60D6217-976C-F5BF-2D48-A21F963EBFB6}"/>
              </a:ext>
            </a:extLst>
          </p:cNvPr>
          <p:cNvSpPr txBox="1"/>
          <p:nvPr/>
        </p:nvSpPr>
        <p:spPr>
          <a:xfrm>
            <a:off x="844574" y="5520"/>
            <a:ext cx="7597213" cy="407504"/>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Mehrgipflige Präferenzen</a:t>
            </a:r>
            <a:endParaRPr sz="2903" dirty="0">
              <a:latin typeface="Times New Roman" panose="02020603050405020304" pitchFamily="18" charset="0"/>
              <a:cs typeface="Times New Roman" panose="02020603050405020304" pitchFamily="18" charset="0"/>
            </a:endParaRPr>
          </a:p>
        </p:txBody>
      </p:sp>
      <p:pic>
        <p:nvPicPr>
          <p:cNvPr id="2" name="Grafik 1">
            <a:extLst>
              <a:ext uri="{FF2B5EF4-FFF2-40B4-BE49-F238E27FC236}">
                <a16:creationId xmlns:a16="http://schemas.microsoft.com/office/drawing/2014/main" id="{6B584676-37DE-DD0A-35FF-8408B720D6AC}"/>
              </a:ext>
            </a:extLst>
          </p:cNvPr>
          <p:cNvPicPr>
            <a:picLocks noChangeAspect="1"/>
          </p:cNvPicPr>
          <p:nvPr/>
        </p:nvPicPr>
        <p:blipFill>
          <a:blip r:embed="rId3"/>
          <a:stretch>
            <a:fillRect/>
          </a:stretch>
        </p:blipFill>
        <p:spPr>
          <a:xfrm>
            <a:off x="23842" y="938726"/>
            <a:ext cx="11068116" cy="3862356"/>
          </a:xfrm>
          <a:prstGeom prst="rect">
            <a:avLst/>
          </a:prstGeom>
        </p:spPr>
      </p:pic>
      <p:sp>
        <p:nvSpPr>
          <p:cNvPr id="4" name="Rechteck 3">
            <a:extLst>
              <a:ext uri="{FF2B5EF4-FFF2-40B4-BE49-F238E27FC236}">
                <a16:creationId xmlns:a16="http://schemas.microsoft.com/office/drawing/2014/main" id="{ADE23336-6633-356C-93A4-9F10C468BF38}"/>
              </a:ext>
            </a:extLst>
          </p:cNvPr>
          <p:cNvSpPr/>
          <p:nvPr/>
        </p:nvSpPr>
        <p:spPr>
          <a:xfrm>
            <a:off x="1798320" y="328282"/>
            <a:ext cx="7858426" cy="438619"/>
          </a:xfrm>
          <a:prstGeom prst="rect">
            <a:avLst/>
          </a:prstGeom>
        </p:spPr>
        <p:txBody>
          <a:bodyPr wrap="square">
            <a:noAutofit/>
          </a:bodyPr>
          <a:lstStyle/>
          <a:p>
            <a:r>
              <a:rPr lang="de-DE" sz="2177" dirty="0">
                <a:latin typeface="Times New Roman" panose="02020603050405020304" pitchFamily="18" charset="0"/>
                <a:cs typeface="Times New Roman" panose="02020603050405020304" pitchFamily="18" charset="0"/>
              </a:rPr>
              <a:t>Diskrete Präferenzen                  und                   stetige Präferenzen</a:t>
            </a:r>
          </a:p>
        </p:txBody>
      </p:sp>
      <p:sp>
        <p:nvSpPr>
          <p:cNvPr id="14" name="Rechteck 13">
            <a:extLst>
              <a:ext uri="{FF2B5EF4-FFF2-40B4-BE49-F238E27FC236}">
                <a16:creationId xmlns:a16="http://schemas.microsoft.com/office/drawing/2014/main" id="{2A0E86C1-9DAC-AB73-918C-FB7FD207B429}"/>
              </a:ext>
            </a:extLst>
          </p:cNvPr>
          <p:cNvSpPr/>
          <p:nvPr/>
        </p:nvSpPr>
        <p:spPr>
          <a:xfrm>
            <a:off x="8706094" y="4218666"/>
            <a:ext cx="3485906" cy="2618273"/>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8327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B941-A5A0-04C7-A2C7-3A9028D5BE67}"/>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B209146E-A5B4-6FA8-40D7-2DAE7DB84671}"/>
              </a:ext>
            </a:extLst>
          </p:cNvPr>
          <p:cNvSpPr txBox="1"/>
          <p:nvPr/>
        </p:nvSpPr>
        <p:spPr>
          <a:xfrm>
            <a:off x="2297393" y="2311"/>
            <a:ext cx="7597213" cy="333139"/>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Medianwähler</a:t>
            </a:r>
            <a:endParaRPr sz="290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Rechteck 2">
                <a:extLst>
                  <a:ext uri="{FF2B5EF4-FFF2-40B4-BE49-F238E27FC236}">
                    <a16:creationId xmlns:a16="http://schemas.microsoft.com/office/drawing/2014/main" id="{840197FC-9A31-6365-E11A-6795CE44BA4F}"/>
                  </a:ext>
                </a:extLst>
              </p:cNvPr>
              <p:cNvSpPr/>
              <p:nvPr/>
            </p:nvSpPr>
            <p:spPr>
              <a:xfrm>
                <a:off x="229977" y="279483"/>
                <a:ext cx="11363092" cy="1752517"/>
              </a:xfrm>
              <a:prstGeom prst="rect">
                <a:avLst/>
              </a:prstGeom>
            </p:spPr>
            <p:txBody>
              <a:bodyPr wrap="square">
                <a:noAutofit/>
              </a:bodyPr>
              <a:lstStyle/>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Gegeben ist eine Menge von </a:t>
                </a:r>
                <a14:m>
                  <m:oMath xmlns:m="http://schemas.openxmlformats.org/officeDocument/2006/math">
                    <m:r>
                      <a:rPr lang="de-DE" b="0" i="1" smtClean="0">
                        <a:latin typeface="Cambria Math" panose="02040503050406030204" pitchFamily="18" charset="0"/>
                        <a:cs typeface="Times New Roman" panose="02020603050405020304" pitchFamily="18" charset="0"/>
                      </a:rPr>
                      <m:t>𝑛</m:t>
                    </m:r>
                  </m:oMath>
                </a14:m>
                <a:r>
                  <a:rPr lang="de-DE" dirty="0">
                    <a:latin typeface="Times New Roman" panose="02020603050405020304" pitchFamily="18" charset="0"/>
                    <a:cs typeface="Times New Roman" panose="02020603050405020304" pitchFamily="18" charset="0"/>
                  </a:rPr>
                  <a:t> Wählern mit der jeweils meistgeschätzten Alternativen des Wählers </a:t>
                </a:r>
                <a14:m>
                  <m:oMath xmlns:m="http://schemas.openxmlformats.org/officeDocument/2006/math">
                    <m:r>
                      <a:rPr lang="de-DE" b="0" i="1" smtClean="0">
                        <a:latin typeface="Cambria Math" panose="02040503050406030204" pitchFamily="18" charset="0"/>
                        <a:cs typeface="Times New Roman" panose="02020603050405020304" pitchFamily="18" charset="0"/>
                      </a:rPr>
                      <m:t>𝑖</m:t>
                    </m:r>
                  </m:oMath>
                </a14:m>
                <a:r>
                  <a:rPr lang="de-DE" dirty="0">
                    <a:latin typeface="Times New Roman" panose="02020603050405020304" pitchFamily="18" charset="0"/>
                    <a:cs typeface="Times New Roman" panose="02020603050405020304" pitchFamily="18" charset="0"/>
                  </a:rPr>
                  <a:t> von </a:t>
                </a:r>
                <a14:m>
                  <m:oMath xmlns:m="http://schemas.openxmlformats.org/officeDocument/2006/math">
                    <m:sSubSup>
                      <m:sSubSupPr>
                        <m:ctrlPr>
                          <a:rPr lang="de-DE" b="0" i="1" smtClean="0">
                            <a:latin typeface="Cambria Math" panose="02040503050406030204" pitchFamily="18" charset="0"/>
                            <a:cs typeface="Times New Roman" panose="02020603050405020304" pitchFamily="18" charset="0"/>
                          </a:rPr>
                        </m:ctrlPr>
                      </m:sSubSupPr>
                      <m:e>
                        <m:r>
                          <a:rPr lang="de-DE" b="0" i="1" smtClean="0">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𝑖</m:t>
                        </m:r>
                      </m:sub>
                      <m:sup>
                        <m:r>
                          <a:rPr lang="de-DE" b="0" i="1" smtClean="0">
                            <a:latin typeface="Cambria Math" panose="02040503050406030204" pitchFamily="18" charset="0"/>
                            <a:cs typeface="Times New Roman" panose="02020603050405020304" pitchFamily="18" charset="0"/>
                          </a:rPr>
                          <m:t>∗</m:t>
                        </m:r>
                      </m:sup>
                    </m:sSubSup>
                  </m:oMath>
                </a14:m>
                <a:r>
                  <a:rPr lang="de-DE" dirty="0">
                    <a:latin typeface="Times New Roman" panose="02020603050405020304" pitchFamily="18" charset="0"/>
                    <a:cs typeface="Times New Roman" panose="02020603050405020304" pitchFamily="18" charset="0"/>
                  </a:rPr>
                  <a:t> einer eindimensionalen Politikentscheidung </a:t>
                </a:r>
                <a14:m>
                  <m:oMath xmlns:m="http://schemas.openxmlformats.org/officeDocument/2006/math">
                    <m:r>
                      <m:rPr>
                        <m:nor/>
                      </m:rPr>
                      <a:rPr lang="de-DE" b="0" i="0" smtClean="0">
                        <a:latin typeface="Cambria Math" panose="02040503050406030204" pitchFamily="18" charset="0"/>
                        <a:cs typeface="Times New Roman" panose="02020603050405020304" pitchFamily="18" charset="0"/>
                      </a:rPr>
                      <m:t>x</m:t>
                    </m:r>
                    <m:r>
                      <m:rPr>
                        <m:nor/>
                      </m:rPr>
                      <a:rPr lang="de-DE" b="0" i="0" smtClean="0">
                        <a:latin typeface="Cambria Math" panose="02040503050406030204" pitchFamily="18" charset="0"/>
                        <a:ea typeface="Cambria Math" panose="02040503050406030204" pitchFamily="18" charset="0"/>
                        <a:cs typeface="Times New Roman" panose="02020603050405020304" pitchFamily="18" charset="0"/>
                      </a:rPr>
                      <m:t>ϵ[</m:t>
                    </m:r>
                    <m:bar>
                      <m:barPr>
                        <m:pos m:val="bot"/>
                        <m:ctrlPr>
                          <a:rPr lang="de-DE" b="0" i="1" smtClean="0">
                            <a:latin typeface="Cambria Math" panose="02040503050406030204" pitchFamily="18" charset="0"/>
                            <a:ea typeface="Cambria Math" panose="02040503050406030204" pitchFamily="18" charset="0"/>
                            <a:cs typeface="Times New Roman" panose="02020603050405020304" pitchFamily="18" charset="0"/>
                          </a:rPr>
                        </m:ctrlPr>
                      </m:barPr>
                      <m:e>
                        <m:r>
                          <a:rPr lang="de-DE" b="0" i="1" smtClean="0">
                            <a:latin typeface="Cambria Math" panose="02040503050406030204" pitchFamily="18" charset="0"/>
                            <a:ea typeface="Cambria Math" panose="02040503050406030204" pitchFamily="18" charset="0"/>
                            <a:cs typeface="Times New Roman" panose="02020603050405020304" pitchFamily="18" charset="0"/>
                          </a:rPr>
                          <m:t>𝑥</m:t>
                        </m:r>
                      </m:e>
                    </m:bar>
                    <m:r>
                      <m:rPr>
                        <m:nor/>
                      </m:rPr>
                      <a:rPr lang="de-DE" b="0" i="0" smtClean="0">
                        <a:latin typeface="Cambria Math" panose="02040503050406030204" pitchFamily="18" charset="0"/>
                        <a:ea typeface="Cambria Math" panose="02040503050406030204" pitchFamily="18" charset="0"/>
                        <a:cs typeface="Times New Roman" panose="02020603050405020304" pitchFamily="18" charset="0"/>
                      </a:rPr>
                      <m:t>,</m:t>
                    </m:r>
                    <m:bar>
                      <m:barPr>
                        <m:pos m:val="top"/>
                        <m:ctrlPr>
                          <a:rPr lang="de-DE" b="0" i="1" smtClean="0">
                            <a:latin typeface="Cambria Math" panose="02040503050406030204" pitchFamily="18" charset="0"/>
                            <a:ea typeface="Cambria Math" panose="02040503050406030204" pitchFamily="18" charset="0"/>
                            <a:cs typeface="Times New Roman" panose="02020603050405020304" pitchFamily="18" charset="0"/>
                          </a:rPr>
                        </m:ctrlPr>
                      </m:barPr>
                      <m:e>
                        <m:r>
                          <a:rPr lang="de-DE" b="0" i="1" smtClean="0">
                            <a:latin typeface="Cambria Math" panose="02040503050406030204" pitchFamily="18" charset="0"/>
                            <a:ea typeface="Cambria Math" panose="02040503050406030204" pitchFamily="18" charset="0"/>
                            <a:cs typeface="Times New Roman" panose="02020603050405020304" pitchFamily="18" charset="0"/>
                          </a:rPr>
                          <m:t>𝑥</m:t>
                        </m:r>
                      </m:e>
                    </m:bar>
                    <m:r>
                      <m:rPr>
                        <m:nor/>
                      </m:rPr>
                      <a:rPr lang="de-DE" b="0" i="0" smtClean="0">
                        <a:latin typeface="Cambria Math" panose="02040503050406030204" pitchFamily="18" charset="0"/>
                        <a:ea typeface="Cambria Math" panose="02040503050406030204" pitchFamily="18" charset="0"/>
                        <a:cs typeface="Times New Roman" panose="02020603050405020304" pitchFamily="18" charset="0"/>
                      </a:rPr>
                      <m:t>]</m:t>
                    </m:r>
                  </m:oMath>
                </a14:m>
                <a:r>
                  <a:rPr lang="de-DE" dirty="0">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Man bringe </a:t>
                </a:r>
                <a14:m>
                  <m:oMath xmlns:m="http://schemas.openxmlformats.org/officeDocument/2006/math">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i="1">
                            <a:latin typeface="Cambria Math" panose="02040503050406030204" pitchFamily="18" charset="0"/>
                            <a:cs typeface="Times New Roman" panose="02020603050405020304" pitchFamily="18" charset="0"/>
                          </a:rPr>
                          <m:t>𝑖</m:t>
                        </m:r>
                      </m:sub>
                      <m:sup>
                        <m:r>
                          <a:rPr lang="de-DE" i="1">
                            <a:latin typeface="Cambria Math" panose="02040503050406030204" pitchFamily="18" charset="0"/>
                            <a:cs typeface="Times New Roman" panose="02020603050405020304" pitchFamily="18" charset="0"/>
                          </a:rPr>
                          <m:t>∗</m:t>
                        </m:r>
                      </m:sup>
                    </m:sSubSup>
                    <m:r>
                      <a:rPr lang="de-DE" i="1">
                        <a:latin typeface="Cambria Math" panose="02040503050406030204" pitchFamily="18" charset="0"/>
                        <a:cs typeface="Times New Roman" panose="02020603050405020304" pitchFamily="18" charset="0"/>
                      </a:rPr>
                      <m:t> </m:t>
                    </m:r>
                  </m:oMath>
                </a14:m>
                <a:r>
                  <a:rPr lang="de-DE" dirty="0">
                    <a:latin typeface="Times New Roman" panose="02020603050405020304" pitchFamily="18" charset="0"/>
                    <a:cs typeface="Times New Roman" panose="02020603050405020304" pitchFamily="18" charset="0"/>
                  </a:rPr>
                  <a:t>in eine aufsteigende Reihenfolge</a:t>
                </a:r>
              </a:p>
              <a:p>
                <a:pPr/>
                <a14:m>
                  <m:oMathPara xmlns:m="http://schemas.openxmlformats.org/officeDocument/2006/math">
                    <m:oMath>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1</m:t>
                          </m:r>
                        </m:sub>
                        <m:sup>
                          <m:r>
                            <a:rPr lang="de-DE" i="1">
                              <a:latin typeface="Cambria Math" panose="02040503050406030204" pitchFamily="18" charset="0"/>
                              <a:cs typeface="Times New Roman" panose="02020603050405020304" pitchFamily="18" charset="0"/>
                            </a:rPr>
                            <m:t>∗</m:t>
                          </m:r>
                        </m:sup>
                      </m:sSubSup>
                      <m:r>
                        <a:rPr lang="de-DE" i="1" smtClean="0">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2</m:t>
                          </m:r>
                        </m:sub>
                        <m:sup>
                          <m:r>
                            <a:rPr lang="de-DE" i="1">
                              <a:latin typeface="Cambria Math" panose="02040503050406030204" pitchFamily="18" charset="0"/>
                              <a:cs typeface="Times New Roman" panose="02020603050405020304" pitchFamily="18" charset="0"/>
                            </a:rPr>
                            <m:t>∗</m:t>
                          </m:r>
                        </m:sup>
                      </m:sSubSup>
                      <m:r>
                        <a:rPr lang="de-DE" i="1">
                          <a:latin typeface="Cambria Math" panose="02040503050406030204" pitchFamily="18" charset="0"/>
                          <a:ea typeface="Cambria Math" panose="02040503050406030204" pitchFamily="18" charset="0"/>
                          <a:cs typeface="Times New Roman" panose="02020603050405020304" pitchFamily="18" charset="0"/>
                        </a:rPr>
                        <m:t>≤</m:t>
                      </m:r>
                      <m:r>
                        <a:rPr lang="de-DE" b="0" i="0" smtClean="0">
                          <a:latin typeface="Cambria Math" panose="02040503050406030204" pitchFamily="18" charset="0"/>
                          <a:ea typeface="Cambria Math" panose="02040503050406030204" pitchFamily="18" charset="0"/>
                          <a:cs typeface="Times New Roman" panose="02020603050405020304" pitchFamily="18" charset="0"/>
                        </a:rPr>
                        <m:t>…</m:t>
                      </m:r>
                      <m:r>
                        <a:rPr lang="de-DE" i="1">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𝑛</m:t>
                          </m:r>
                          <m:r>
                            <a:rPr lang="de-DE" b="0" i="1" smtClean="0">
                              <a:latin typeface="Cambria Math" panose="02040503050406030204" pitchFamily="18" charset="0"/>
                              <a:cs typeface="Times New Roman" panose="02020603050405020304" pitchFamily="18" charset="0"/>
                            </a:rPr>
                            <m:t>−1</m:t>
                          </m:r>
                        </m:sub>
                        <m:sup>
                          <m:r>
                            <a:rPr lang="de-DE" i="1">
                              <a:latin typeface="Cambria Math" panose="02040503050406030204" pitchFamily="18" charset="0"/>
                              <a:cs typeface="Times New Roman" panose="02020603050405020304" pitchFamily="18" charset="0"/>
                            </a:rPr>
                            <m:t>∗</m:t>
                          </m:r>
                        </m:sup>
                      </m:sSubSup>
                      <m:r>
                        <a:rPr lang="de-DE" i="1">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𝑛</m:t>
                          </m:r>
                        </m:sub>
                        <m:sup>
                          <m:r>
                            <a:rPr lang="de-DE" i="1">
                              <a:latin typeface="Cambria Math" panose="02040503050406030204" pitchFamily="18" charset="0"/>
                              <a:cs typeface="Times New Roman" panose="02020603050405020304" pitchFamily="18" charset="0"/>
                            </a:rPr>
                            <m:t>∗</m:t>
                          </m:r>
                        </m:sup>
                      </m:sSubSup>
                    </m:oMath>
                  </m:oMathPara>
                </a14:m>
                <a:endParaRPr lang="de-DE"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dirty="0">
                    <a:latin typeface="Times New Roman" panose="02020603050405020304" pitchFamily="18" charset="0"/>
                    <a:cs typeface="Times New Roman" panose="02020603050405020304" pitchFamily="18" charset="0"/>
                  </a:rPr>
                  <a:t>Der Medianwähler teilt die geordnete Verteilung in zwei gleich große Hälften rechts und links des Medianwählers befinden sich die gleiche Anzahl von Wählern</a:t>
                </a:r>
              </a:p>
            </p:txBody>
          </p:sp>
        </mc:Choice>
        <mc:Fallback xmlns="">
          <p:sp>
            <p:nvSpPr>
              <p:cNvPr id="3" name="Rechteck 2"/>
              <p:cNvSpPr>
                <a:spLocks noRot="1" noChangeAspect="1" noMove="1" noResize="1" noEditPoints="1" noAdjustHandles="1" noChangeArrowheads="1" noChangeShapeType="1" noTextEdit="1"/>
              </p:cNvSpPr>
              <p:nvPr/>
            </p:nvSpPr>
            <p:spPr>
              <a:xfrm>
                <a:off x="229977" y="279483"/>
                <a:ext cx="11363092" cy="1752517"/>
              </a:xfrm>
              <a:prstGeom prst="rect">
                <a:avLst/>
              </a:prstGeom>
              <a:blipFill>
                <a:blip r:embed="rId3"/>
                <a:stretch>
                  <a:fillRect l="-376" t="-2091" b="-5575"/>
                </a:stretch>
              </a:blipFill>
            </p:spPr>
            <p:txBody>
              <a:bodyPr/>
              <a:lstStyle/>
              <a:p>
                <a:r>
                  <a:rPr lang="de-DE">
                    <a:noFill/>
                  </a:rPr>
                  <a:t> </a:t>
                </a:r>
              </a:p>
            </p:txBody>
          </p:sp>
        </mc:Fallback>
      </mc:AlternateContent>
      <p:sp>
        <p:nvSpPr>
          <p:cNvPr id="9" name="Rechteck 8">
            <a:extLst>
              <a:ext uri="{FF2B5EF4-FFF2-40B4-BE49-F238E27FC236}">
                <a16:creationId xmlns:a16="http://schemas.microsoft.com/office/drawing/2014/main" id="{8302054B-1C60-FE52-CDB2-0AE9135772F4}"/>
              </a:ext>
            </a:extLst>
          </p:cNvPr>
          <p:cNvSpPr/>
          <p:nvPr/>
        </p:nvSpPr>
        <p:spPr>
          <a:xfrm>
            <a:off x="229977" y="3430747"/>
            <a:ext cx="1120474" cy="769436"/>
          </a:xfrm>
          <a:prstGeom prst="rect">
            <a:avLst/>
          </a:prstGeom>
        </p:spPr>
        <p:txBody>
          <a:bodyPr wrap="square">
            <a:noAutofit/>
          </a:bodyPr>
          <a:lstStyle/>
          <a:p>
            <a:r>
              <a:rPr lang="de-DE" sz="1200" dirty="0">
                <a:latin typeface="Times New Roman" panose="02020603050405020304" pitchFamily="18" charset="0"/>
                <a:cs typeface="Times New Roman" panose="02020603050405020304" pitchFamily="18" charset="0"/>
              </a:rPr>
              <a:t>siehe diskretes Beispiel für </a:t>
            </a:r>
            <a:r>
              <a:rPr lang="de-DE" sz="1200" dirty="0" err="1">
                <a:latin typeface="Times New Roman" panose="02020603050405020304" pitchFamily="18" charset="0"/>
                <a:cs typeface="Times New Roman" panose="02020603050405020304" pitchFamily="18" charset="0"/>
              </a:rPr>
              <a:t>eingipflige</a:t>
            </a:r>
            <a:r>
              <a:rPr lang="de-DE" sz="1200" dirty="0">
                <a:latin typeface="Times New Roman" panose="02020603050405020304" pitchFamily="18" charset="0"/>
                <a:cs typeface="Times New Roman" panose="02020603050405020304" pitchFamily="18" charset="0"/>
              </a:rPr>
              <a:t> Präferenzen</a:t>
            </a:r>
          </a:p>
        </p:txBody>
      </p:sp>
      <p:pic>
        <p:nvPicPr>
          <p:cNvPr id="4" name="Grafik 3">
            <a:extLst>
              <a:ext uri="{FF2B5EF4-FFF2-40B4-BE49-F238E27FC236}">
                <a16:creationId xmlns:a16="http://schemas.microsoft.com/office/drawing/2014/main" id="{0819FAC2-8A2C-CEE7-3255-B079E9DEDE4A}"/>
              </a:ext>
            </a:extLst>
          </p:cNvPr>
          <p:cNvPicPr>
            <a:picLocks noChangeAspect="1"/>
          </p:cNvPicPr>
          <p:nvPr/>
        </p:nvPicPr>
        <p:blipFill>
          <a:blip r:embed="rId4"/>
          <a:stretch>
            <a:fillRect/>
          </a:stretch>
        </p:blipFill>
        <p:spPr>
          <a:xfrm>
            <a:off x="1550784" y="3351523"/>
            <a:ext cx="2238745" cy="969425"/>
          </a:xfrm>
          <a:prstGeom prst="rect">
            <a:avLst/>
          </a:prstGeom>
        </p:spPr>
      </p:pic>
      <p:sp>
        <p:nvSpPr>
          <p:cNvPr id="8" name="Rechteck 7">
            <a:extLst>
              <a:ext uri="{FF2B5EF4-FFF2-40B4-BE49-F238E27FC236}">
                <a16:creationId xmlns:a16="http://schemas.microsoft.com/office/drawing/2014/main" id="{3095BD6B-394D-F281-864E-9BE9C8804EC8}"/>
              </a:ext>
            </a:extLst>
          </p:cNvPr>
          <p:cNvSpPr/>
          <p:nvPr/>
        </p:nvSpPr>
        <p:spPr>
          <a:xfrm rot="16200000">
            <a:off x="1073837" y="3772739"/>
            <a:ext cx="661891" cy="292001"/>
          </a:xfrm>
          <a:prstGeom prst="rect">
            <a:avLst/>
          </a:prstGeom>
        </p:spPr>
        <p:txBody>
          <a:bodyPr wrap="square">
            <a:noAutofit/>
          </a:bodyPr>
          <a:lstStyle/>
          <a:p>
            <a:r>
              <a:rPr lang="de-DE" sz="1200" dirty="0">
                <a:latin typeface="Times New Roman" panose="02020603050405020304" pitchFamily="18" charset="0"/>
                <a:cs typeface="Times New Roman" panose="02020603050405020304" pitchFamily="18" charset="0"/>
              </a:rPr>
              <a:t>Wähler</a:t>
            </a:r>
          </a:p>
        </p:txBody>
      </p:sp>
      <p:sp>
        <p:nvSpPr>
          <p:cNvPr id="10" name="Rechteck 9">
            <a:extLst>
              <a:ext uri="{FF2B5EF4-FFF2-40B4-BE49-F238E27FC236}">
                <a16:creationId xmlns:a16="http://schemas.microsoft.com/office/drawing/2014/main" id="{7E088699-0C5D-1615-BB42-A6FD61C4CC71}"/>
              </a:ext>
            </a:extLst>
          </p:cNvPr>
          <p:cNvSpPr/>
          <p:nvPr/>
        </p:nvSpPr>
        <p:spPr>
          <a:xfrm>
            <a:off x="2436003" y="3078847"/>
            <a:ext cx="991639" cy="272676"/>
          </a:xfrm>
          <a:prstGeom prst="rect">
            <a:avLst/>
          </a:prstGeom>
        </p:spPr>
        <p:txBody>
          <a:bodyPr wrap="square">
            <a:noAutofit/>
          </a:bodyPr>
          <a:lstStyle/>
          <a:p>
            <a:r>
              <a:rPr lang="de-DE" sz="1200" dirty="0">
                <a:latin typeface="Times New Roman" panose="02020603050405020304" pitchFamily="18" charset="0"/>
                <a:cs typeface="Times New Roman" panose="02020603050405020304" pitchFamily="18" charset="0"/>
              </a:rPr>
              <a:t>Alternativen</a:t>
            </a:r>
          </a:p>
        </p:txBody>
      </p:sp>
      <mc:AlternateContent xmlns:mc="http://schemas.openxmlformats.org/markup-compatibility/2006" xmlns:a14="http://schemas.microsoft.com/office/drawing/2010/main">
        <mc:Choice Requires="a14">
          <p:sp>
            <p:nvSpPr>
              <p:cNvPr id="7" name="Rechteck 6">
                <a:extLst>
                  <a:ext uri="{FF2B5EF4-FFF2-40B4-BE49-F238E27FC236}">
                    <a16:creationId xmlns:a16="http://schemas.microsoft.com/office/drawing/2014/main" id="{C32CF9D3-4F40-F50C-CC59-129E406AF1E0}"/>
                  </a:ext>
                </a:extLst>
              </p:cNvPr>
              <p:cNvSpPr/>
              <p:nvPr/>
            </p:nvSpPr>
            <p:spPr>
              <a:xfrm>
                <a:off x="4058492" y="3310052"/>
                <a:ext cx="5738366" cy="369332"/>
              </a:xfrm>
              <a:prstGeom prst="rect">
                <a:avLst/>
              </a:prstGeom>
            </p:spPr>
            <p:txBody>
              <a:bodyPr wrap="none">
                <a:spAutoFit/>
              </a:bodyPr>
              <a:lstStyle/>
              <a:p>
                <a14:m>
                  <m:oMath xmlns:m="http://schemas.openxmlformats.org/officeDocument/2006/math">
                    <m:sSup>
                      <m:sSupPr>
                        <m:ctrlPr>
                          <a:rPr lang="de-DE" i="1" dirty="0">
                            <a:latin typeface="Cambria Math" panose="02040503050406030204" pitchFamily="18" charset="0"/>
                            <a:cs typeface="Times New Roman" panose="02020603050405020304" pitchFamily="18" charset="0"/>
                          </a:rPr>
                        </m:ctrlPr>
                      </m:sSupPr>
                      <m:e>
                        <m:r>
                          <a:rPr lang="de-DE" i="1" dirty="0">
                            <a:latin typeface="Cambria Math" panose="02040503050406030204" pitchFamily="18" charset="0"/>
                            <a:cs typeface="Times New Roman" panose="02020603050405020304" pitchFamily="18" charset="0"/>
                          </a:rPr>
                          <m:t>𝑥</m:t>
                        </m:r>
                      </m:e>
                      <m:sup>
                        <m:r>
                          <a:rPr lang="de-DE" i="1" dirty="0">
                            <a:latin typeface="Cambria Math" panose="02040503050406030204" pitchFamily="18" charset="0"/>
                            <a:cs typeface="Times New Roman" panose="02020603050405020304" pitchFamily="18" charset="0"/>
                          </a:rPr>
                          <m:t>∗</m:t>
                        </m:r>
                      </m:sup>
                    </m:sSup>
                  </m:oMath>
                </a14:m>
                <a:r>
                  <a:rPr lang="de-DE" dirty="0"/>
                  <a:t>(W1)=10 Mrd. Euro denn u(A1)=10, u(A2)=8 und u(A3)=3</a:t>
                </a:r>
              </a:p>
            </p:txBody>
          </p:sp>
        </mc:Choice>
        <mc:Fallback xmlns="">
          <p:sp>
            <p:nvSpPr>
              <p:cNvPr id="7" name="Rechteck 6"/>
              <p:cNvSpPr>
                <a:spLocks noRot="1" noChangeAspect="1" noMove="1" noResize="1" noEditPoints="1" noAdjustHandles="1" noChangeArrowheads="1" noChangeShapeType="1" noTextEdit="1"/>
              </p:cNvSpPr>
              <p:nvPr/>
            </p:nvSpPr>
            <p:spPr>
              <a:xfrm>
                <a:off x="4058492" y="3310052"/>
                <a:ext cx="5738366" cy="369332"/>
              </a:xfrm>
              <a:prstGeom prst="rect">
                <a:avLst/>
              </a:prstGeom>
              <a:blipFill>
                <a:blip r:embed="rId5"/>
                <a:stretch>
                  <a:fillRect t="-9836" r="-10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Rechteck 12">
                <a:extLst>
                  <a:ext uri="{FF2B5EF4-FFF2-40B4-BE49-F238E27FC236}">
                    <a16:creationId xmlns:a16="http://schemas.microsoft.com/office/drawing/2014/main" id="{35A300B4-9E63-90CB-CE22-03C6F2411BD5}"/>
                  </a:ext>
                </a:extLst>
              </p:cNvPr>
              <p:cNvSpPr/>
              <p:nvPr/>
            </p:nvSpPr>
            <p:spPr>
              <a:xfrm>
                <a:off x="4068536" y="3588384"/>
                <a:ext cx="4629537" cy="369332"/>
              </a:xfrm>
              <a:prstGeom prst="rect">
                <a:avLst/>
              </a:prstGeom>
            </p:spPr>
            <p:txBody>
              <a:bodyPr wrap="none">
                <a:spAutoFit/>
              </a:bodyPr>
              <a:lstStyle/>
              <a:p>
                <a14:m>
                  <m:oMath xmlns:m="http://schemas.openxmlformats.org/officeDocument/2006/math">
                    <m:sSup>
                      <m:sSupPr>
                        <m:ctrlPr>
                          <a:rPr lang="de-DE" i="1" dirty="0">
                            <a:latin typeface="Cambria Math" panose="02040503050406030204" pitchFamily="18" charset="0"/>
                            <a:cs typeface="Times New Roman" panose="02020603050405020304" pitchFamily="18" charset="0"/>
                          </a:rPr>
                        </m:ctrlPr>
                      </m:sSupPr>
                      <m:e>
                        <m:r>
                          <a:rPr lang="de-DE" i="1" dirty="0">
                            <a:latin typeface="Cambria Math" panose="02040503050406030204" pitchFamily="18" charset="0"/>
                            <a:cs typeface="Times New Roman" panose="02020603050405020304" pitchFamily="18" charset="0"/>
                          </a:rPr>
                          <m:t>𝑥</m:t>
                        </m:r>
                      </m:e>
                      <m:sup>
                        <m:r>
                          <a:rPr lang="de-DE" i="1" dirty="0">
                            <a:latin typeface="Cambria Math" panose="02040503050406030204" pitchFamily="18" charset="0"/>
                            <a:cs typeface="Times New Roman" panose="02020603050405020304" pitchFamily="18" charset="0"/>
                          </a:rPr>
                          <m:t>∗</m:t>
                        </m:r>
                      </m:sup>
                    </m:sSup>
                  </m:oMath>
                </a14:m>
                <a:r>
                  <a:rPr lang="de-DE" dirty="0"/>
                  <a:t>(W2)=20 denn u(A2)=7, u(A1)=2 und u(A3)=5</a:t>
                </a:r>
              </a:p>
            </p:txBody>
          </p:sp>
        </mc:Choice>
        <mc:Fallback xmlns="">
          <p:sp>
            <p:nvSpPr>
              <p:cNvPr id="13" name="Rechteck 12"/>
              <p:cNvSpPr>
                <a:spLocks noRot="1" noChangeAspect="1" noMove="1" noResize="1" noEditPoints="1" noAdjustHandles="1" noChangeArrowheads="1" noChangeShapeType="1" noTextEdit="1"/>
              </p:cNvSpPr>
              <p:nvPr/>
            </p:nvSpPr>
            <p:spPr>
              <a:xfrm>
                <a:off x="4068536" y="3588384"/>
                <a:ext cx="4629537" cy="369332"/>
              </a:xfrm>
              <a:prstGeom prst="rect">
                <a:avLst/>
              </a:prstGeom>
              <a:blipFill>
                <a:blip r:embed="rId6"/>
                <a:stretch>
                  <a:fillRect t="-10000" r="-395" b="-2666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Rechteck 13">
                <a:extLst>
                  <a:ext uri="{FF2B5EF4-FFF2-40B4-BE49-F238E27FC236}">
                    <a16:creationId xmlns:a16="http://schemas.microsoft.com/office/drawing/2014/main" id="{5DFDC0E1-E7AA-CEE2-0559-AC9BEB1A436B}"/>
                  </a:ext>
                </a:extLst>
              </p:cNvPr>
              <p:cNvSpPr/>
              <p:nvPr/>
            </p:nvSpPr>
            <p:spPr>
              <a:xfrm>
                <a:off x="4073107" y="3850290"/>
                <a:ext cx="4629537" cy="369332"/>
              </a:xfrm>
              <a:prstGeom prst="rect">
                <a:avLst/>
              </a:prstGeom>
            </p:spPr>
            <p:txBody>
              <a:bodyPr wrap="none">
                <a:spAutoFit/>
              </a:bodyPr>
              <a:lstStyle/>
              <a:p>
                <a14:m>
                  <m:oMath xmlns:m="http://schemas.openxmlformats.org/officeDocument/2006/math">
                    <m:sSup>
                      <m:sSupPr>
                        <m:ctrlPr>
                          <a:rPr lang="de-DE" i="1" dirty="0">
                            <a:latin typeface="Cambria Math" panose="02040503050406030204" pitchFamily="18" charset="0"/>
                            <a:cs typeface="Times New Roman" panose="02020603050405020304" pitchFamily="18" charset="0"/>
                          </a:rPr>
                        </m:ctrlPr>
                      </m:sSupPr>
                      <m:e>
                        <m:r>
                          <a:rPr lang="de-DE" i="1" dirty="0">
                            <a:latin typeface="Cambria Math" panose="02040503050406030204" pitchFamily="18" charset="0"/>
                            <a:cs typeface="Times New Roman" panose="02020603050405020304" pitchFamily="18" charset="0"/>
                          </a:rPr>
                          <m:t>𝑥</m:t>
                        </m:r>
                      </m:e>
                      <m:sup>
                        <m:r>
                          <a:rPr lang="de-DE" i="1" dirty="0">
                            <a:latin typeface="Cambria Math" panose="02040503050406030204" pitchFamily="18" charset="0"/>
                            <a:cs typeface="Times New Roman" panose="02020603050405020304" pitchFamily="18" charset="0"/>
                          </a:rPr>
                          <m:t>∗</m:t>
                        </m:r>
                      </m:sup>
                    </m:sSup>
                  </m:oMath>
                </a14:m>
                <a:r>
                  <a:rPr lang="de-DE" dirty="0"/>
                  <a:t>(W3)=30 denn u(A3)=9, u(A1)=4 und u(A2)=5</a:t>
                </a:r>
              </a:p>
            </p:txBody>
          </p:sp>
        </mc:Choice>
        <mc:Fallback xmlns="">
          <p:sp>
            <p:nvSpPr>
              <p:cNvPr id="14" name="Rechteck 13"/>
              <p:cNvSpPr>
                <a:spLocks noRot="1" noChangeAspect="1" noMove="1" noResize="1" noEditPoints="1" noAdjustHandles="1" noChangeArrowheads="1" noChangeShapeType="1" noTextEdit="1"/>
              </p:cNvSpPr>
              <p:nvPr/>
            </p:nvSpPr>
            <p:spPr>
              <a:xfrm>
                <a:off x="4073107" y="3850290"/>
                <a:ext cx="4629537" cy="369332"/>
              </a:xfrm>
              <a:prstGeom prst="rect">
                <a:avLst/>
              </a:prstGeom>
              <a:blipFill>
                <a:blip r:embed="rId7"/>
                <a:stretch>
                  <a:fillRect t="-10000" r="-395" b="-2666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5" name="Rechteck 14">
                <a:extLst>
                  <a:ext uri="{FF2B5EF4-FFF2-40B4-BE49-F238E27FC236}">
                    <a16:creationId xmlns:a16="http://schemas.microsoft.com/office/drawing/2014/main" id="{57C17B28-C72B-B976-886A-E995BD8E4C17}"/>
                  </a:ext>
                </a:extLst>
              </p:cNvPr>
              <p:cNvSpPr/>
              <p:nvPr/>
            </p:nvSpPr>
            <p:spPr>
              <a:xfrm>
                <a:off x="1762159" y="4476441"/>
                <a:ext cx="7838364" cy="369332"/>
              </a:xfrm>
              <a:prstGeom prst="rect">
                <a:avLst/>
              </a:prstGeom>
            </p:spPr>
            <p:txBody>
              <a:bodyPr wrap="none">
                <a:spAutoFit/>
              </a:bodyPr>
              <a:lstStyle/>
              <a:p>
                <a:r>
                  <a:rPr lang="de-DE" dirty="0"/>
                  <a:t> Die Reihenfolge der besten Alternativen </a:t>
                </a:r>
                <a14:m>
                  <m:oMath xmlns:m="http://schemas.openxmlformats.org/officeDocument/2006/math">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i="1">
                            <a:latin typeface="Cambria Math" panose="02040503050406030204" pitchFamily="18" charset="0"/>
                            <a:cs typeface="Times New Roman" panose="02020603050405020304" pitchFamily="18" charset="0"/>
                          </a:rPr>
                          <m:t>1</m:t>
                        </m:r>
                      </m:sub>
                      <m:sup>
                        <m:r>
                          <a:rPr lang="de-DE" i="1">
                            <a:latin typeface="Cambria Math" panose="02040503050406030204" pitchFamily="18" charset="0"/>
                            <a:cs typeface="Times New Roman" panose="02020603050405020304" pitchFamily="18" charset="0"/>
                          </a:rPr>
                          <m:t>∗</m:t>
                        </m:r>
                      </m:sup>
                    </m:sSubSup>
                    <m:r>
                      <a:rPr lang="de-DE" i="1">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i="1">
                            <a:latin typeface="Cambria Math" panose="02040503050406030204" pitchFamily="18" charset="0"/>
                            <a:cs typeface="Times New Roman" panose="02020603050405020304" pitchFamily="18" charset="0"/>
                          </a:rPr>
                          <m:t>2</m:t>
                        </m:r>
                      </m:sub>
                      <m:sup>
                        <m:r>
                          <a:rPr lang="de-DE" i="1">
                            <a:latin typeface="Cambria Math" panose="02040503050406030204" pitchFamily="18" charset="0"/>
                            <a:cs typeface="Times New Roman" panose="02020603050405020304" pitchFamily="18" charset="0"/>
                          </a:rPr>
                          <m:t>∗</m:t>
                        </m:r>
                      </m:sup>
                    </m:sSubSup>
                    <m:r>
                      <a:rPr lang="de-DE" i="1">
                        <a:latin typeface="Cambria Math" panose="02040503050406030204" pitchFamily="18" charset="0"/>
                        <a:ea typeface="Cambria Math" panose="02040503050406030204" pitchFamily="18" charset="0"/>
                        <a:cs typeface="Times New Roman" panose="02020603050405020304" pitchFamily="18" charset="0"/>
                      </a:rPr>
                      <m:t>≤</m:t>
                    </m:r>
                    <m:sSubSup>
                      <m:sSubSupPr>
                        <m:ctrlPr>
                          <a:rPr lang="de-DE" i="1">
                            <a:latin typeface="Cambria Math" panose="02040503050406030204" pitchFamily="18" charset="0"/>
                            <a:cs typeface="Times New Roman" panose="02020603050405020304" pitchFamily="18" charset="0"/>
                          </a:rPr>
                        </m:ctrlPr>
                      </m:sSubSupPr>
                      <m:e>
                        <m:r>
                          <a:rPr lang="de-DE" i="1">
                            <a:latin typeface="Cambria Math" panose="02040503050406030204" pitchFamily="18" charset="0"/>
                            <a:cs typeface="Times New Roman" panose="02020603050405020304" pitchFamily="18" charset="0"/>
                          </a:rPr>
                          <m:t>𝑥</m:t>
                        </m:r>
                      </m:e>
                      <m:sub>
                        <m:r>
                          <a:rPr lang="de-DE" b="0" i="1" smtClean="0">
                            <a:latin typeface="Cambria Math" panose="02040503050406030204" pitchFamily="18" charset="0"/>
                            <a:cs typeface="Times New Roman" panose="02020603050405020304" pitchFamily="18" charset="0"/>
                          </a:rPr>
                          <m:t>3</m:t>
                        </m:r>
                      </m:sub>
                      <m:sup>
                        <m:r>
                          <a:rPr lang="de-DE" i="1">
                            <a:latin typeface="Cambria Math" panose="02040503050406030204" pitchFamily="18" charset="0"/>
                            <a:cs typeface="Times New Roman" panose="02020603050405020304" pitchFamily="18" charset="0"/>
                          </a:rPr>
                          <m:t>∗</m:t>
                        </m:r>
                      </m:sup>
                    </m:sSubSup>
                  </m:oMath>
                </a14:m>
                <a:r>
                  <a:rPr lang="de-DE" dirty="0"/>
                  <a:t> ergibt sich damit zu 1&lt;2&lt;3</a:t>
                </a:r>
              </a:p>
            </p:txBody>
          </p:sp>
        </mc:Choice>
        <mc:Fallback xmlns="">
          <p:sp>
            <p:nvSpPr>
              <p:cNvPr id="15" name="Rechteck 14"/>
              <p:cNvSpPr>
                <a:spLocks noRot="1" noChangeAspect="1" noMove="1" noResize="1" noEditPoints="1" noAdjustHandles="1" noChangeArrowheads="1" noChangeShapeType="1" noTextEdit="1"/>
              </p:cNvSpPr>
              <p:nvPr/>
            </p:nvSpPr>
            <p:spPr>
              <a:xfrm>
                <a:off x="1762159" y="4476441"/>
                <a:ext cx="7838364" cy="369332"/>
              </a:xfrm>
              <a:prstGeom prst="rect">
                <a:avLst/>
              </a:prstGeom>
              <a:blipFill>
                <a:blip r:embed="rId8"/>
                <a:stretch>
                  <a:fillRect t="-8197" b="-24590"/>
                </a:stretch>
              </a:blipFill>
            </p:spPr>
            <p:txBody>
              <a:bodyPr/>
              <a:lstStyle/>
              <a:p>
                <a:r>
                  <a:rPr lang="de-DE">
                    <a:noFill/>
                  </a:rPr>
                  <a:t> </a:t>
                </a:r>
              </a:p>
            </p:txBody>
          </p:sp>
        </mc:Fallback>
      </mc:AlternateContent>
      <p:sp>
        <p:nvSpPr>
          <p:cNvPr id="2" name="Textfeld 1">
            <a:extLst>
              <a:ext uri="{FF2B5EF4-FFF2-40B4-BE49-F238E27FC236}">
                <a16:creationId xmlns:a16="http://schemas.microsoft.com/office/drawing/2014/main" id="{9B222E1D-046F-4788-D4E9-4C73251C9976}"/>
              </a:ext>
            </a:extLst>
          </p:cNvPr>
          <p:cNvSpPr txBox="1"/>
          <p:nvPr/>
        </p:nvSpPr>
        <p:spPr>
          <a:xfrm>
            <a:off x="-7157" y="2031999"/>
            <a:ext cx="12199157" cy="870300"/>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Beispiel: 3 Wählergruppen stimmen über die Höhe des Militärhaushaltes ab. Es stehen drei Alternativen A1:=10 Mrd. Euro, A2:=20 Mrd. Euro und A3:= 30 Mrd. Euro zur Abstimmung. In folgender Tabelle sind die Nutzenwerte angegeben, die jeweils die Alternativen den drei Wählergruppen stiften. </a:t>
            </a:r>
          </a:p>
        </p:txBody>
      </p:sp>
      <p:sp>
        <p:nvSpPr>
          <p:cNvPr id="20" name="Rechteck 19">
            <a:extLst>
              <a:ext uri="{FF2B5EF4-FFF2-40B4-BE49-F238E27FC236}">
                <a16:creationId xmlns:a16="http://schemas.microsoft.com/office/drawing/2014/main" id="{AA008F1A-9B14-C97C-1712-2E1FA0339483}"/>
              </a:ext>
            </a:extLst>
          </p:cNvPr>
          <p:cNvSpPr/>
          <p:nvPr/>
        </p:nvSpPr>
        <p:spPr>
          <a:xfrm>
            <a:off x="8706094" y="4218666"/>
            <a:ext cx="3485906" cy="2618273"/>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1332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10" grpId="0"/>
      <p:bldP spid="7" grpId="0"/>
      <p:bldP spid="13" grpId="0"/>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6526-C787-ED4A-2D99-B75D26266F35}"/>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E016DEEC-FE52-BF4F-BEFA-4B6101C819CA}"/>
              </a:ext>
            </a:extLst>
          </p:cNvPr>
          <p:cNvSpPr txBox="1"/>
          <p:nvPr/>
        </p:nvSpPr>
        <p:spPr>
          <a:xfrm>
            <a:off x="1600741" y="104531"/>
            <a:ext cx="7597213" cy="744863"/>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Medianwählertheorem</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470050B5-4AF4-BB89-DA86-477970EBC810}"/>
              </a:ext>
            </a:extLst>
          </p:cNvPr>
          <p:cNvSpPr/>
          <p:nvPr/>
        </p:nvSpPr>
        <p:spPr>
          <a:xfrm>
            <a:off x="351512" y="1306344"/>
            <a:ext cx="10937487" cy="2629787"/>
          </a:xfrm>
          <a:prstGeom prst="rect">
            <a:avLst/>
          </a:prstGeom>
        </p:spPr>
        <p:txBody>
          <a:bodyPr wrap="square">
            <a:noAutofit/>
          </a:bodyPr>
          <a:lstStyle/>
          <a:p>
            <a:r>
              <a:rPr lang="de-DE" sz="2800" dirty="0">
                <a:latin typeface="Times New Roman" panose="02020603050405020304" pitchFamily="18" charset="0"/>
                <a:cs typeface="Times New Roman" panose="02020603050405020304" pitchFamily="18" charset="0"/>
              </a:rPr>
              <a:t>Haben Wähler über eine Menge von eindimensionalen Alternativen </a:t>
            </a:r>
            <a:r>
              <a:rPr lang="de-DE" sz="2800" dirty="0" err="1">
                <a:latin typeface="Times New Roman" panose="02020603050405020304" pitchFamily="18" charset="0"/>
                <a:cs typeface="Times New Roman" panose="02020603050405020304" pitchFamily="18" charset="0"/>
              </a:rPr>
              <a:t>eingipflige</a:t>
            </a:r>
            <a:r>
              <a:rPr lang="de-DE" sz="2800" dirty="0">
                <a:latin typeface="Times New Roman" panose="02020603050405020304" pitchFamily="18" charset="0"/>
                <a:cs typeface="Times New Roman" panose="02020603050405020304" pitchFamily="18" charset="0"/>
              </a:rPr>
              <a:t> Präferenzen, so ist die vom Medianwähler am meisten präferierte Alternative Condorcet-Sieger bei einer paarweisen Abstimmung der Alternativen.</a:t>
            </a:r>
          </a:p>
          <a:p>
            <a:endParaRPr lang="de-DE" sz="2400" dirty="0">
              <a:latin typeface="Times New Roman" panose="02020603050405020304" pitchFamily="18" charset="0"/>
              <a:cs typeface="Times New Roman" panose="02020603050405020304" pitchFamily="18" charset="0"/>
            </a:endParaRPr>
          </a:p>
          <a:p>
            <a:pPr algn="ctr"/>
            <a:r>
              <a:rPr lang="en-US" sz="1200" dirty="0">
                <a:latin typeface="Times New Roman" panose="02020603050405020304" pitchFamily="18" charset="0"/>
                <a:cs typeface="Times New Roman" panose="02020603050405020304" pitchFamily="18" charset="0"/>
                <a:hlinkClick r:id="rId3"/>
              </a:rPr>
              <a:t>Black, Duncan (1948). "On the Rationale of Group Decision-making". Journal of Political Economy. 56: 23–34. </a:t>
            </a:r>
            <a:endParaRPr lang="de-DE" sz="1200" dirty="0">
              <a:latin typeface="Times New Roman" panose="02020603050405020304" pitchFamily="18" charset="0"/>
              <a:cs typeface="Times New Roman" panose="02020603050405020304" pitchFamily="18" charset="0"/>
            </a:endParaRPr>
          </a:p>
        </p:txBody>
      </p:sp>
      <p:sp>
        <p:nvSpPr>
          <p:cNvPr id="7" name="Rechteck 6">
            <a:extLst>
              <a:ext uri="{FF2B5EF4-FFF2-40B4-BE49-F238E27FC236}">
                <a16:creationId xmlns:a16="http://schemas.microsoft.com/office/drawing/2014/main" id="{2178C675-4853-BC80-48BE-0E266EA8746A}"/>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5842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4255-4145-984B-30D9-38A4FAA47A97}"/>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4E229D66-60D9-948D-4068-B4F6CA526A83}"/>
              </a:ext>
            </a:extLst>
          </p:cNvPr>
          <p:cNvSpPr txBox="1"/>
          <p:nvPr/>
        </p:nvSpPr>
        <p:spPr>
          <a:xfrm>
            <a:off x="1376517" y="2269"/>
            <a:ext cx="9744120" cy="616457"/>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Entwicklung des Alters der Medianwählerin in Deutschland</a:t>
            </a:r>
            <a:endParaRPr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1E489C8B-7AC7-71AA-BB11-B6BF2967EDC5}"/>
              </a:ext>
            </a:extLst>
          </p:cNvPr>
          <p:cNvSpPr/>
          <p:nvPr/>
        </p:nvSpPr>
        <p:spPr>
          <a:xfrm>
            <a:off x="215991" y="6073377"/>
            <a:ext cx="8194398" cy="530015"/>
          </a:xfrm>
          <a:prstGeom prst="rect">
            <a:avLst/>
          </a:prstGeom>
        </p:spPr>
        <p:txBody>
          <a:bodyPr wrap="square">
            <a:noAutofit/>
          </a:bodyPr>
          <a:lstStyle/>
          <a:p>
            <a:r>
              <a:rPr lang="de-DE" sz="1400" dirty="0">
                <a:latin typeface="Times New Roman" panose="02020603050405020304" pitchFamily="18" charset="0"/>
                <a:cs typeface="Times New Roman" panose="02020603050405020304" pitchFamily="18" charset="0"/>
              </a:rPr>
              <a:t>Quelle: Statistisches Bundesamt</a:t>
            </a:r>
          </a:p>
        </p:txBody>
      </p:sp>
      <p:pic>
        <p:nvPicPr>
          <p:cNvPr id="2" name="Grafik 1">
            <a:extLst>
              <a:ext uri="{FF2B5EF4-FFF2-40B4-BE49-F238E27FC236}">
                <a16:creationId xmlns:a16="http://schemas.microsoft.com/office/drawing/2014/main" id="{FBB45A31-CC62-BCDE-27B8-240B2E41817B}"/>
              </a:ext>
            </a:extLst>
          </p:cNvPr>
          <p:cNvPicPr>
            <a:picLocks noChangeAspect="1"/>
          </p:cNvPicPr>
          <p:nvPr/>
        </p:nvPicPr>
        <p:blipFill>
          <a:blip r:embed="rId3"/>
          <a:stretch>
            <a:fillRect/>
          </a:stretch>
        </p:blipFill>
        <p:spPr>
          <a:xfrm>
            <a:off x="215991" y="681427"/>
            <a:ext cx="8970677" cy="5391950"/>
          </a:xfrm>
          <a:prstGeom prst="rect">
            <a:avLst/>
          </a:prstGeom>
        </p:spPr>
      </p:pic>
      <p:sp>
        <p:nvSpPr>
          <p:cNvPr id="8" name="Rechteck 7">
            <a:extLst>
              <a:ext uri="{FF2B5EF4-FFF2-40B4-BE49-F238E27FC236}">
                <a16:creationId xmlns:a16="http://schemas.microsoft.com/office/drawing/2014/main" id="{98D63023-0239-C396-4782-292BD7BDF997}"/>
              </a:ext>
            </a:extLst>
          </p:cNvPr>
          <p:cNvSpPr/>
          <p:nvPr/>
        </p:nvSpPr>
        <p:spPr>
          <a:xfrm>
            <a:off x="8689605"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06046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B0890-9CEE-4CA8-97CB-5DEA45F07804}"/>
            </a:ext>
          </a:extLst>
        </p:cNvPr>
        <p:cNvGrpSpPr/>
        <p:nvPr/>
      </p:nvGrpSpPr>
      <p:grpSpPr>
        <a:xfrm>
          <a:off x="0" y="0"/>
          <a:ext cx="0" cy="0"/>
          <a:chOff x="0" y="0"/>
          <a:chExt cx="0" cy="0"/>
        </a:xfrm>
      </p:grpSpPr>
      <p:sp>
        <p:nvSpPr>
          <p:cNvPr id="6" name="TextShape 2">
            <a:extLst>
              <a:ext uri="{FF2B5EF4-FFF2-40B4-BE49-F238E27FC236}">
                <a16:creationId xmlns:a16="http://schemas.microsoft.com/office/drawing/2014/main" id="{77488C7F-C79A-02A9-C816-461C94677C95}"/>
              </a:ext>
            </a:extLst>
          </p:cNvPr>
          <p:cNvSpPr txBox="1"/>
          <p:nvPr/>
        </p:nvSpPr>
        <p:spPr>
          <a:xfrm>
            <a:off x="2243973" y="0"/>
            <a:ext cx="7597213" cy="473828"/>
          </a:xfrm>
          <a:prstGeom prst="rect">
            <a:avLst/>
          </a:prstGeom>
          <a:noFill/>
          <a:ln>
            <a:noFill/>
          </a:ln>
        </p:spPr>
        <p:txBody>
          <a:bodyPr lIns="81638" tIns="40819" rIns="81638" bIns="40819" anchor="ctr" anchorCtr="1"/>
          <a:lstStyle/>
          <a:p>
            <a:pPr>
              <a:lnSpc>
                <a:spcPct val="100000"/>
              </a:lnSpc>
            </a:pPr>
            <a:r>
              <a:rPr lang="de-DE" sz="2903" b="1" dirty="0">
                <a:solidFill>
                  <a:srgbClr val="000000"/>
                </a:solidFill>
                <a:latin typeface="Times New Roman" panose="02020603050405020304" pitchFamily="18" charset="0"/>
                <a:cs typeface="Times New Roman" panose="02020603050405020304" pitchFamily="18" charset="0"/>
              </a:rPr>
              <a:t>Andere Entscheidungsregeln</a:t>
            </a:r>
            <a:endParaRPr lang="de-DE" sz="2903"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3CE68D00-587F-DF29-6C36-80F754149D65}"/>
              </a:ext>
            </a:extLst>
          </p:cNvPr>
          <p:cNvSpPr/>
          <p:nvPr/>
        </p:nvSpPr>
        <p:spPr>
          <a:xfrm>
            <a:off x="0" y="624469"/>
            <a:ext cx="9841186" cy="6010506"/>
          </a:xfrm>
          <a:prstGeom prst="rect">
            <a:avLst/>
          </a:prstGeom>
        </p:spPr>
        <p:txBody>
          <a:bodyPr wrap="square">
            <a:noAutofit/>
          </a:bodyPr>
          <a:lstStyle/>
          <a:p>
            <a:pPr marL="285750" indent="-285750">
              <a:buFont typeface="Arial" panose="020B0604020202020204" pitchFamily="34" charset="0"/>
              <a:buChar char="•"/>
            </a:pPr>
            <a:r>
              <a:rPr lang="de-DE" sz="1600" b="1" dirty="0">
                <a:latin typeface="Times New Roman" panose="02020603050405020304" pitchFamily="18" charset="0"/>
                <a:cs typeface="Times New Roman" panose="02020603050405020304" pitchFamily="18" charset="0"/>
              </a:rPr>
              <a:t>2/3-Mehrheit</a:t>
            </a:r>
            <a:r>
              <a:rPr lang="de-DE" sz="1600" dirty="0">
                <a:latin typeface="Times New Roman" panose="02020603050405020304" pitchFamily="18" charset="0"/>
                <a:cs typeface="Times New Roman" panose="02020603050405020304" pitchFamily="18" charset="0"/>
              </a:rPr>
              <a:t>: Für die Zustimmung werden mindestens 2/3 der Stimmen benötigt</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de-DE" sz="1600" dirty="0">
                <a:latin typeface="Times New Roman" panose="02020603050405020304" pitchFamily="18" charset="0"/>
                <a:cs typeface="Times New Roman" panose="02020603050405020304" pitchFamily="18" charset="0"/>
              </a:rPr>
              <a:t>Robust gegenüber Reversionen, da bei Umkehr einer mit 2/3-Mehrheit getroffenen Entscheidung mehr als 50% der vorherigen Befürworter ihre Entscheidung ändern müssen</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Symbol" panose="05050102010706020507" pitchFamily="18" charset="2"/>
              <a:buChar char="-"/>
            </a:pPr>
            <a:r>
              <a:rPr lang="de-DE" sz="1600" dirty="0">
                <a:latin typeface="Times New Roman" panose="02020603050405020304" pitchFamily="18" charset="0"/>
                <a:cs typeface="Times New Roman" panose="02020603050405020304" pitchFamily="18" charset="0"/>
              </a:rPr>
              <a:t>Beispiele: Grundgesetzänderung, Feststellung des Verteidigungsfalles, Papstwahl</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DE" sz="1600" b="1" dirty="0">
                <a:latin typeface="Times New Roman" panose="02020603050405020304" pitchFamily="18" charset="0"/>
                <a:cs typeface="Times New Roman" panose="02020603050405020304" pitchFamily="18" charset="0"/>
              </a:rPr>
              <a:t>Stimmengewichte</a:t>
            </a:r>
            <a:r>
              <a:rPr lang="de-DE" sz="1600" dirty="0">
                <a:latin typeface="Times New Roman" panose="02020603050405020304" pitchFamily="18" charset="0"/>
                <a:cs typeface="Times New Roman" panose="02020603050405020304" pitchFamily="18" charset="0"/>
              </a:rPr>
              <a:t>: Jeder Wähler hat ein unterschiedliches Stimmengewicht und dann wird mit einfacher Mehrheit entschieden</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de-DE" sz="1600" dirty="0">
                <a:latin typeface="Times New Roman" panose="02020603050405020304" pitchFamily="18" charset="0"/>
                <a:cs typeface="Times New Roman" panose="02020603050405020304" pitchFamily="18" charset="0"/>
              </a:rPr>
              <a:t>unterschiedlicher Bedeutung (große Länder </a:t>
            </a:r>
            <a:r>
              <a:rPr lang="de-DE" sz="1600" dirty="0" err="1">
                <a:latin typeface="Times New Roman" panose="02020603050405020304" pitchFamily="18" charset="0"/>
                <a:cs typeface="Times New Roman" panose="02020603050405020304" pitchFamily="18" charset="0"/>
              </a:rPr>
              <a:t>vs</a:t>
            </a:r>
            <a:r>
              <a:rPr lang="de-DE" sz="1600" dirty="0">
                <a:latin typeface="Times New Roman" panose="02020603050405020304" pitchFamily="18" charset="0"/>
                <a:cs typeface="Times New Roman" panose="02020603050405020304" pitchFamily="18" charset="0"/>
              </a:rPr>
              <a:t> kleine Länder) in einer Abstimmung kann Rechnung getragen werden</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Symbol" panose="05050102010706020507" pitchFamily="18" charset="2"/>
              <a:buChar char="-"/>
            </a:pPr>
            <a:r>
              <a:rPr lang="de-DE" sz="1600" dirty="0">
                <a:latin typeface="Times New Roman" panose="02020603050405020304" pitchFamily="18" charset="0"/>
                <a:cs typeface="Times New Roman" panose="02020603050405020304" pitchFamily="18" charset="0"/>
              </a:rPr>
              <a:t>Beispiele: Sitze der Länder im Europäischen Parlament, Rotationssystem der Abstimmungsrechte im EZB-Rat.</a:t>
            </a:r>
          </a:p>
          <a:p>
            <a:pPr lvl="1"/>
            <a:r>
              <a:rPr lang="de-DE" sz="1600" dirty="0">
                <a:latin typeface="Times New Roman" panose="02020603050405020304" pitchFamily="18" charset="0"/>
                <a:cs typeface="Times New Roman" panose="02020603050405020304" pitchFamily="18" charset="0"/>
              </a:rPr>
              <a:t>siehe </a:t>
            </a:r>
            <a:r>
              <a:rPr lang="de-DE" sz="1600" dirty="0">
                <a:latin typeface="Times New Roman" panose="02020603050405020304" pitchFamily="18" charset="0"/>
                <a:cs typeface="Times New Roman" panose="02020603050405020304" pitchFamily="18" charset="0"/>
                <a:hlinkClick r:id="rId3"/>
              </a:rPr>
              <a:t>Köster, Bernhard </a:t>
            </a:r>
            <a:r>
              <a:rPr lang="en-US" sz="1600" dirty="0">
                <a:latin typeface="Times New Roman" panose="02020603050405020304" pitchFamily="18" charset="0"/>
                <a:cs typeface="Times New Roman" panose="02020603050405020304" pitchFamily="18" charset="0"/>
                <a:hlinkClick r:id="rId3"/>
              </a:rPr>
              <a:t>(2011) Decision Rules, Transparency and Central Banks, Dissertation Universität Heidelberg</a:t>
            </a: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6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de-DE" sz="1600" b="1" dirty="0" err="1">
                <a:latin typeface="Times New Roman" panose="02020603050405020304" pitchFamily="18" charset="0"/>
                <a:cs typeface="Times New Roman" panose="02020603050405020304" pitchFamily="18" charset="0"/>
              </a:rPr>
              <a:t>Borda</a:t>
            </a:r>
            <a:r>
              <a:rPr lang="de-DE" sz="1600" b="1" dirty="0">
                <a:latin typeface="Times New Roman" panose="02020603050405020304" pitchFamily="18" charset="0"/>
                <a:cs typeface="Times New Roman" panose="02020603050405020304" pitchFamily="18" charset="0"/>
              </a:rPr>
              <a:t>-Regel</a:t>
            </a:r>
            <a:r>
              <a:rPr lang="de-DE" sz="1600" dirty="0">
                <a:latin typeface="Times New Roman" panose="02020603050405020304" pitchFamily="18" charset="0"/>
                <a:cs typeface="Times New Roman" panose="02020603050405020304" pitchFamily="18" charset="0"/>
              </a:rPr>
              <a:t>: Bei einer Anzahl von k Alternativen vergibt jeder Wähler 1…k Punkte den zur Wahl</a:t>
            </a:r>
          </a:p>
          <a:p>
            <a:r>
              <a:rPr lang="de-DE" sz="1600" dirty="0">
                <a:latin typeface="Times New Roman" panose="02020603050405020304" pitchFamily="18" charset="0"/>
                <a:cs typeface="Times New Roman" panose="02020603050405020304" pitchFamily="18" charset="0"/>
              </a:rPr>
              <a:t>      stehenden Alternativen. Es gewinnt die Alternative mit den meisten Punkten</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de-DE" sz="1600" dirty="0">
                <a:latin typeface="Times New Roman" panose="02020603050405020304" pitchFamily="18" charset="0"/>
                <a:cs typeface="Times New Roman" panose="02020603050405020304" pitchFamily="18" charset="0"/>
              </a:rPr>
              <a:t>Sehr aufwendig, anfällig für taktische Manipulationen</a:t>
            </a:r>
          </a:p>
          <a:p>
            <a:pPr marL="285750" indent="-285750">
              <a:buFont typeface="Arial" panose="020B0604020202020204" pitchFamily="34" charset="0"/>
              <a:buChar char="•"/>
            </a:pPr>
            <a:endParaRPr lang="de-DE" sz="1600" dirty="0">
              <a:latin typeface="Times New Roman" panose="02020603050405020304" pitchFamily="18" charset="0"/>
              <a:cs typeface="Times New Roman" panose="02020603050405020304" pitchFamily="18" charset="0"/>
            </a:endParaRPr>
          </a:p>
          <a:p>
            <a:pPr marL="742950" lvl="1" indent="-285750">
              <a:buFont typeface="Symbol" panose="05050102010706020507" pitchFamily="18" charset="2"/>
              <a:buChar char="-"/>
            </a:pPr>
            <a:r>
              <a:rPr lang="de-DE" sz="1600" dirty="0">
                <a:latin typeface="Times New Roman" panose="02020603050405020304" pitchFamily="18" charset="0"/>
                <a:cs typeface="Times New Roman" panose="02020603050405020304" pitchFamily="18" charset="0"/>
              </a:rPr>
              <a:t>Beispiele: Fakultätswahlen an amerikanischen Universitäten (Harvard, UCLA),                                                          	              Sportlerwahlen (MVP-Baseball, </a:t>
            </a:r>
            <a:r>
              <a:rPr lang="de-DE" sz="1600" dirty="0" err="1">
                <a:latin typeface="Times New Roman" panose="02020603050405020304" pitchFamily="18" charset="0"/>
                <a:cs typeface="Times New Roman" panose="02020603050405020304" pitchFamily="18" charset="0"/>
              </a:rPr>
              <a:t>Heisman-Throphy</a:t>
            </a:r>
            <a:r>
              <a:rPr lang="de-DE" sz="1600" dirty="0">
                <a:latin typeface="Times New Roman" panose="02020603050405020304" pitchFamily="18" charset="0"/>
                <a:cs typeface="Times New Roman" panose="02020603050405020304" pitchFamily="18" charset="0"/>
              </a:rPr>
              <a:t>)</a:t>
            </a:r>
          </a:p>
        </p:txBody>
      </p:sp>
      <p:sp>
        <p:nvSpPr>
          <p:cNvPr id="4" name="Rechteck 3">
            <a:extLst>
              <a:ext uri="{FF2B5EF4-FFF2-40B4-BE49-F238E27FC236}">
                <a16:creationId xmlns:a16="http://schemas.microsoft.com/office/drawing/2014/main" id="{BF9CDC4E-EA67-7670-5B6D-22BCDC289F9E}"/>
              </a:ext>
            </a:extLst>
          </p:cNvPr>
          <p:cNvSpPr/>
          <p:nvPr/>
        </p:nvSpPr>
        <p:spPr>
          <a:xfrm>
            <a:off x="8706094" y="4218666"/>
            <a:ext cx="3485906" cy="2618273"/>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2068950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1553</Words>
  <Application>Microsoft Office PowerPoint</Application>
  <PresentationFormat>Breitbild</PresentationFormat>
  <Paragraphs>310</Paragraphs>
  <Slides>33</Slides>
  <Notes>33</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33</vt:i4>
      </vt:variant>
    </vt:vector>
  </HeadingPairs>
  <TitlesOfParts>
    <vt:vector size="42" baseType="lpstr">
      <vt:lpstr>Arial</vt:lpstr>
      <vt:lpstr>Calibri</vt:lpstr>
      <vt:lpstr>Calibri Light</vt:lpstr>
      <vt:lpstr>Cambria Math</vt:lpstr>
      <vt:lpstr>MetaCompPro-Normal</vt:lpstr>
      <vt:lpstr>Symbol</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484</cp:revision>
  <dcterms:created xsi:type="dcterms:W3CDTF">2019-02-11T10:45:01Z</dcterms:created>
  <dcterms:modified xsi:type="dcterms:W3CDTF">2026-10-28T17:17:13Z</dcterms:modified>
</cp:coreProperties>
</file>