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372" r:id="rId2"/>
    <p:sldId id="1076" r:id="rId3"/>
    <p:sldId id="1077" r:id="rId4"/>
    <p:sldId id="1390" r:id="rId5"/>
    <p:sldId id="1079" r:id="rId6"/>
    <p:sldId id="1391" r:id="rId7"/>
    <p:sldId id="1081" r:id="rId8"/>
    <p:sldId id="1082" r:id="rId9"/>
    <p:sldId id="1083" r:id="rId10"/>
    <p:sldId id="1085" r:id="rId11"/>
    <p:sldId id="1392" r:id="rId12"/>
    <p:sldId id="108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21.11.2022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565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15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57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65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80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356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03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25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809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98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525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21.11.2022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21.11.2022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21.11.2022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21.11.2022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21.11.2022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0.png"/><Relationship Id="rId7" Type="http://schemas.openxmlformats.org/officeDocument/2006/relationships/image" Target="../media/image90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30.png"/><Relationship Id="rId5" Type="http://schemas.openxmlformats.org/officeDocument/2006/relationships/image" Target="../media/image2100.png"/><Relationship Id="rId15" Type="http://schemas.openxmlformats.org/officeDocument/2006/relationships/image" Target="../media/image72.png"/><Relationship Id="rId10" Type="http://schemas.openxmlformats.org/officeDocument/2006/relationships/image" Target="../media/image120.png"/><Relationship Id="rId4" Type="http://schemas.openxmlformats.org/officeDocument/2006/relationships/image" Target="../media/image1100.png"/><Relationship Id="rId9" Type="http://schemas.openxmlformats.org/officeDocument/2006/relationships/image" Target="../media/image1110.png"/><Relationship Id="rId1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Gleichgewicht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D0B7C66-ED5C-4B41-96D9-A1959C7564B1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6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D0B7C66-ED5C-4B41-96D9-A1959C7564B1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FE316A7D-3A3A-466C-B340-65AB27AA8658}"/>
              </a:ext>
            </a:extLst>
          </p:cNvPr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Wirkung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eines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Zolls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38" name="Straight Connector 45">
            <a:extLst>
              <a:ext uri="{FF2B5EF4-FFF2-40B4-BE49-F238E27FC236}">
                <a16:creationId xmlns:a16="http://schemas.microsoft.com/office/drawing/2014/main" id="{3B306DB7-C10E-4939-849B-502456E39FF3}"/>
              </a:ext>
            </a:extLst>
          </p:cNvPr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2">
            <a:extLst>
              <a:ext uri="{FF2B5EF4-FFF2-40B4-BE49-F238E27FC236}">
                <a16:creationId xmlns:a16="http://schemas.microsoft.com/office/drawing/2014/main" id="{A78299F5-0467-4483-8962-6DF7832328EE}"/>
              </a:ext>
            </a:extLst>
          </p:cNvPr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64">
            <a:extLst>
              <a:ext uri="{FF2B5EF4-FFF2-40B4-BE49-F238E27FC236}">
                <a16:creationId xmlns:a16="http://schemas.microsoft.com/office/drawing/2014/main" id="{5AB5936F-262B-4C3B-936A-78A80F8A0E4C}"/>
              </a:ext>
            </a:extLst>
          </p:cNvPr>
          <p:cNvCxnSpPr>
            <a:stCxn id="51" idx="3"/>
          </p:cNvCxnSpPr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64">
            <a:extLst>
              <a:ext uri="{FF2B5EF4-FFF2-40B4-BE49-F238E27FC236}">
                <a16:creationId xmlns:a16="http://schemas.microsoft.com/office/drawing/2014/main" id="{8CFA91D6-7906-4EAB-B325-2F2C43F25CDC}"/>
              </a:ext>
            </a:extLst>
          </p:cNvPr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73">
                <a:extLst>
                  <a:ext uri="{FF2B5EF4-FFF2-40B4-BE49-F238E27FC236}">
                    <a16:creationId xmlns:a16="http://schemas.microsoft.com/office/drawing/2014/main" id="{F109D94C-1930-41E4-B098-0CF0FDCD2F9F}"/>
                  </a:ext>
                </a:extLst>
              </p:cNvPr>
              <p:cNvSpPr txBox="1"/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73">
                <a:extLst>
                  <a:ext uri="{FF2B5EF4-FFF2-40B4-BE49-F238E27FC236}">
                    <a16:creationId xmlns:a16="http://schemas.microsoft.com/office/drawing/2014/main" id="{F109D94C-1930-41E4-B098-0CF0FDCD2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71">
                <a:extLst>
                  <a:ext uri="{FF2B5EF4-FFF2-40B4-BE49-F238E27FC236}">
                    <a16:creationId xmlns:a16="http://schemas.microsoft.com/office/drawing/2014/main" id="{F05EDBD6-B360-4E4C-8663-D71257A035E0}"/>
                  </a:ext>
                </a:extLst>
              </p:cNvPr>
              <p:cNvSpPr txBox="1"/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71">
                <a:extLst>
                  <a:ext uri="{FF2B5EF4-FFF2-40B4-BE49-F238E27FC236}">
                    <a16:creationId xmlns:a16="http://schemas.microsoft.com/office/drawing/2014/main" id="{F05EDBD6-B360-4E4C-8663-D71257A03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14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Wirkung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eines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Zolls</a:t>
            </a:r>
            <a:r>
              <a:rPr lang="en-US" sz="2400" dirty="0">
                <a:solidFill>
                  <a:sysClr val="windowText" lastClr="000000"/>
                </a:solidFill>
              </a:rPr>
              <a:t> auf </a:t>
            </a:r>
            <a:r>
              <a:rPr lang="en-US" sz="2400" dirty="0" err="1">
                <a:solidFill>
                  <a:sysClr val="windowText" lastClr="000000"/>
                </a:solidFill>
              </a:rPr>
              <a:t>dem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Weltmarkt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84921" y="426251"/>
            <a:ext cx="2946105" cy="4523939"/>
            <a:chOff x="180519" y="1124744"/>
            <a:chExt cx="3924474" cy="4987329"/>
          </a:xfrm>
        </p:grpSpPr>
        <p:grpSp>
          <p:nvGrpSpPr>
            <p:cNvPr id="7" name="Group 15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/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/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/>
            <p:cNvSpPr txBox="1"/>
            <p:nvPr/>
          </p:nvSpPr>
          <p:spPr>
            <a:xfrm>
              <a:off x="904984" y="1124744"/>
              <a:ext cx="1287184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A</a:t>
              </a:r>
            </a:p>
          </p:txBody>
        </p:sp>
        <p:sp>
          <p:nvSpPr>
            <p:cNvPr id="11" name="TextBox 26"/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>
                  <a:latin typeface="Arial" panose="020B0604020202020204" pitchFamily="34" charset="0"/>
                  <a:cs typeface="Arial" panose="020B0604020202020204" pitchFamily="34" charset="0"/>
                </a:rPr>
                <a:t>Preis, 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Menge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X</a:t>
              </a: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2139261" y="1699900"/>
              <a:ext cx="162755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Angebot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 S</a:t>
              </a: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2291660" y="5147900"/>
              <a:ext cx="181333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 err="1">
                  <a:latin typeface="Arial" panose="020B0604020202020204" pitchFamily="34" charset="0"/>
                  <a:cs typeface="Arial" panose="020B0604020202020204" pitchFamily="34" charset="0"/>
                </a:rPr>
                <a:t>Nachfrage</a:t>
              </a:r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/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/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45"/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6"/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4351874" y="4206236"/>
            <a:ext cx="59926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W-D</a:t>
            </a:r>
          </a:p>
        </p:txBody>
      </p:sp>
      <p:grpSp>
        <p:nvGrpSpPr>
          <p:cNvPr id="33" name="Group 71"/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/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/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/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/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/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/>
            <p:cNvSpPr txBox="1"/>
            <p:nvPr/>
          </p:nvSpPr>
          <p:spPr>
            <a:xfrm>
              <a:off x="904984" y="1124744"/>
              <a:ext cx="1298716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Land B</a:t>
              </a:r>
            </a:p>
          </p:txBody>
        </p:sp>
        <p:sp>
          <p:nvSpPr>
            <p:cNvPr id="40" name="TextBox 82"/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/>
            <p:cNvSpPr txBox="1"/>
            <p:nvPr/>
          </p:nvSpPr>
          <p:spPr>
            <a:xfrm>
              <a:off x="2545898" y="5169772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6FC2DDF3-D236-4CC7-9735-A63CAA0C0EC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Preis,P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E382F0CC-26B7-44C1-9147-9F36EF689382}"/>
              </a:ext>
            </a:extLst>
          </p:cNvPr>
          <p:cNvSpPr txBox="1"/>
          <p:nvPr/>
        </p:nvSpPr>
        <p:spPr>
          <a:xfrm>
            <a:off x="5320422" y="818426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Preis,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BB81CB2-CA5F-4F81-A0E3-20E8403E7E9D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95BBF87B-AC85-4F0E-A2FC-83EFA38E6378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49" name="Straight Connector 32"/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50"/>
          <p:cNvSpPr txBox="1"/>
          <p:nvPr/>
        </p:nvSpPr>
        <p:spPr>
          <a:xfrm>
            <a:off x="4472474" y="975438"/>
            <a:ext cx="58804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W-A</a:t>
            </a:r>
          </a:p>
        </p:txBody>
      </p:sp>
      <p:cxnSp>
        <p:nvCxnSpPr>
          <p:cNvPr id="77" name="Straight Connector 64"/>
          <p:cNvCxnSpPr>
            <a:stCxn id="85" idx="3"/>
          </p:cNvCxnSpPr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64"/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/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Box 73">
                <a:extLst>
                  <a:ext uri="{FF2B5EF4-FFF2-40B4-BE49-F238E27FC236}">
                    <a16:creationId xmlns:a16="http://schemas.microsoft.com/office/drawing/2014/main" id="{AD4EC967-1C20-47C0-939B-AB965545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388" y="4548263"/>
                <a:ext cx="528543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71"/>
              <p:cNvSpPr txBox="1"/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807" y="2497731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lowchart: Connector 2"/>
          <p:cNvSpPr/>
          <p:nvPr/>
        </p:nvSpPr>
        <p:spPr>
          <a:xfrm>
            <a:off x="3545023" y="2581108"/>
            <a:ext cx="165888" cy="165888"/>
          </a:xfrm>
          <a:prstGeom prst="flowChartConnector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07" name="TextBox 29"/>
          <p:cNvSpPr txBox="1"/>
          <p:nvPr/>
        </p:nvSpPr>
        <p:spPr>
          <a:xfrm>
            <a:off x="1266630" y="2718742"/>
            <a:ext cx="534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Importe</a:t>
            </a:r>
            <a:endParaRPr lang="en-US" sz="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29"/>
          <p:cNvSpPr txBox="1"/>
          <p:nvPr/>
        </p:nvSpPr>
        <p:spPr>
          <a:xfrm>
            <a:off x="6574729" y="2356731"/>
            <a:ext cx="5405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</a:t>
            </a:r>
            <a:endParaRPr lang="en-US" sz="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71"/>
              <p:cNvSpPr txBox="1"/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657" y="2387831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71"/>
              <p:cNvSpPr txBox="1"/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200" i="1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6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38" y="2393189"/>
                <a:ext cx="52959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64"/>
          <p:cNvCxnSpPr/>
          <p:nvPr/>
        </p:nvCxnSpPr>
        <p:spPr>
          <a:xfrm>
            <a:off x="3386841" y="2355665"/>
            <a:ext cx="3689" cy="57448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2762139" y="2315642"/>
            <a:ext cx="24878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de-DE" dirty="0"/>
          </a:p>
        </p:txBody>
      </p:sp>
      <p:cxnSp>
        <p:nvCxnSpPr>
          <p:cNvPr id="58" name="Straight Connector 64"/>
          <p:cNvCxnSpPr>
            <a:endCxn id="26" idx="0"/>
          </p:cNvCxnSpPr>
          <p:nvPr/>
        </p:nvCxnSpPr>
        <p:spPr>
          <a:xfrm>
            <a:off x="3388867" y="2956368"/>
            <a:ext cx="11753" cy="159862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562" y="4554997"/>
                <a:ext cx="514115" cy="3415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rade Verbindung mit Pfeil 28"/>
          <p:cNvCxnSpPr/>
          <p:nvPr/>
        </p:nvCxnSpPr>
        <p:spPr>
          <a:xfrm flipH="1">
            <a:off x="3403711" y="4466256"/>
            <a:ext cx="1935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4"/>
          <p:cNvCxnSpPr/>
          <p:nvPr/>
        </p:nvCxnSpPr>
        <p:spPr>
          <a:xfrm>
            <a:off x="3224169" y="2925298"/>
            <a:ext cx="3738941" cy="146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4"/>
          <p:cNvCxnSpPr/>
          <p:nvPr/>
        </p:nvCxnSpPr>
        <p:spPr>
          <a:xfrm flipV="1">
            <a:off x="409425" y="2355665"/>
            <a:ext cx="2977416" cy="1290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hteck 37"/>
              <p:cNvSpPr/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8" name="Rechtec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97" y="2172203"/>
                <a:ext cx="494686" cy="3415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hteck 38"/>
              <p:cNvSpPr/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9" name="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035" y="2923638"/>
                <a:ext cx="513217" cy="341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eck 47"/>
              <p:cNvSpPr/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857" y="2061335"/>
                <a:ext cx="514115" cy="3415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77"/>
          <p:cNvCxnSpPr/>
          <p:nvPr/>
        </p:nvCxnSpPr>
        <p:spPr>
          <a:xfrm flipH="1">
            <a:off x="1437721" y="2366912"/>
            <a:ext cx="178972" cy="580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hteck 81"/>
              <p:cNvSpPr/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82" name="Rechtec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406" y="2873096"/>
                <a:ext cx="514115" cy="3415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77"/>
          <p:cNvCxnSpPr/>
          <p:nvPr/>
        </p:nvCxnSpPr>
        <p:spPr>
          <a:xfrm flipH="1">
            <a:off x="6796601" y="2923638"/>
            <a:ext cx="178972" cy="580"/>
          </a:xfrm>
          <a:prstGeom prst="line">
            <a:avLst/>
          </a:prstGeom>
          <a:ln w="508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eschweifte Klammer links 21"/>
          <p:cNvSpPr/>
          <p:nvPr/>
        </p:nvSpPr>
        <p:spPr>
          <a:xfrm>
            <a:off x="2839148" y="2368105"/>
            <a:ext cx="341683" cy="572902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A596FB1-A51A-4A8A-B2CA-69F579D86FC9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Box 27">
            <a:extLst>
              <a:ext uri="{FF2B5EF4-FFF2-40B4-BE49-F238E27FC236}">
                <a16:creationId xmlns:a16="http://schemas.microsoft.com/office/drawing/2014/main" id="{0CDBCAC4-A619-4F7C-8EFD-25284AC09B67}"/>
              </a:ext>
            </a:extLst>
          </p:cNvPr>
          <p:cNvSpPr txBox="1"/>
          <p:nvPr/>
        </p:nvSpPr>
        <p:spPr>
          <a:xfrm>
            <a:off x="13540" y="5104796"/>
            <a:ext cx="8327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Der Preisanstieg in Land A ist damit geringer als der Zoll t ebenso, wie die Preisreduktion in Land B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55D98994-D21D-4938-9938-0D81B51E279A}"/>
                  </a:ext>
                </a:extLst>
              </p:cNvPr>
              <p:cNvSpPr/>
              <p:nvPr/>
            </p:nvSpPr>
            <p:spPr>
              <a:xfrm>
                <a:off x="12574" y="5459218"/>
                <a:ext cx="4146648" cy="310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Das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Welthandelsvolumen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sinkt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>
                            <a:latin typeface="Cambria Math"/>
                            <a:cs typeface="Arial" panose="020B0604020202020204" pitchFamily="34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auf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55D98994-D21D-4938-9938-0D81B51E27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4" y="5459218"/>
                <a:ext cx="4146648" cy="310278"/>
              </a:xfrm>
              <a:prstGeom prst="rect">
                <a:avLst/>
              </a:prstGeom>
              <a:blipFill>
                <a:blip r:embed="rId14"/>
                <a:stretch>
                  <a:fillRect l="-147" t="-2000" b="-22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hteck 65">
            <a:extLst>
              <a:ext uri="{FF2B5EF4-FFF2-40B4-BE49-F238E27FC236}">
                <a16:creationId xmlns:a16="http://schemas.microsoft.com/office/drawing/2014/main" id="{2F497C56-C3EC-4228-9119-A456BC47B06C}"/>
              </a:ext>
            </a:extLst>
          </p:cNvPr>
          <p:cNvSpPr/>
          <p:nvPr/>
        </p:nvSpPr>
        <p:spPr>
          <a:xfrm>
            <a:off x="13491" y="5831091"/>
            <a:ext cx="117940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Importland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steigen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Heimische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Produzenten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(A)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gewinnen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Konsumenten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(A)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verlieren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280E591A-640D-48A7-9085-989E210A133B}"/>
              </a:ext>
            </a:extLst>
          </p:cNvPr>
          <p:cNvSpPr/>
          <p:nvPr/>
        </p:nvSpPr>
        <p:spPr>
          <a:xfrm>
            <a:off x="8202" y="6189347"/>
            <a:ext cx="1019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Exportland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sinken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Produzenten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(B)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verlieren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Konsumenten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(B)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gewinnen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85F5FB8A-7B34-4EC5-9EE2-0EE8AE3551B2}"/>
                  </a:ext>
                </a:extLst>
              </p:cNvPr>
              <p:cNvSpPr/>
              <p:nvPr/>
            </p:nvSpPr>
            <p:spPr>
              <a:xfrm>
                <a:off x="23961" y="6541642"/>
                <a:ext cx="3481209" cy="310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Land A hat </a:t>
                </a:r>
                <a:r>
                  <a:rPr lang="en-US" sz="1400" dirty="0" err="1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Zolleinnnahmen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von </a:t>
                </a:r>
                <a14:m>
                  <m:oMath xmlns:m="http://schemas.openxmlformats.org/officeDocument/2006/math">
                    <m:r>
                      <a:rPr lang="de-DE" sz="1400" i="1">
                        <a:latin typeface="Cambria Math"/>
                        <a:cs typeface="Arial" panose="020B0604020202020204" pitchFamily="34" charset="0"/>
                      </a:rPr>
                      <m:t>𝑡</m:t>
                    </m:r>
                    <m:r>
                      <a:rPr lang="de-DE" sz="14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∙</m:t>
                    </m:r>
                    <m:sSubSup>
                      <m:sSubSupPr>
                        <m:ctrlPr>
                          <a:rPr lang="en-US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sub>
                      <m:sup>
                        <m:r>
                          <a:rPr lang="de-DE" sz="1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p>
                    </m:sSubSup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85F5FB8A-7B34-4EC5-9EE2-0EE8AE3551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" y="6541642"/>
                <a:ext cx="3481209" cy="310278"/>
              </a:xfrm>
              <a:prstGeom prst="rect">
                <a:avLst/>
              </a:prstGeom>
              <a:blipFill>
                <a:blip r:embed="rId15"/>
                <a:stretch>
                  <a:fillRect l="-350" t="-1961" b="-215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8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23" grpId="0"/>
      <p:bldP spid="26" grpId="0"/>
      <p:bldP spid="38" grpId="0"/>
      <p:bldP spid="39" grpId="0"/>
      <p:bldP spid="48" grpId="0"/>
      <p:bldP spid="82" grpId="0"/>
      <p:bldP spid="22" grpId="0" animBg="1"/>
      <p:bldP spid="63" grpId="0"/>
      <p:bldP spid="65" grpId="0"/>
      <p:bldP spid="66" grpId="0"/>
      <p:bldP spid="68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Instrumente</a:t>
            </a:r>
            <a:r>
              <a:rPr lang="en-US" sz="3991" dirty="0">
                <a:solidFill>
                  <a:sysClr val="windowText" lastClr="000000"/>
                </a:solidFill>
              </a:rPr>
              <a:t> der </a:t>
            </a:r>
            <a:r>
              <a:rPr lang="en-US" sz="3991" dirty="0" err="1">
                <a:solidFill>
                  <a:sysClr val="windowText" lastClr="000000"/>
                </a:solidFill>
              </a:rPr>
              <a:t>Handelspolitik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59986" y="2144415"/>
            <a:ext cx="6596726" cy="23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3" dirty="0"/>
              <a:t>Zölle und Quoten</a:t>
            </a:r>
          </a:p>
          <a:p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Kleines Land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Allgemeines Handelsmodell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FED0A9A-508B-44A1-BAF2-72BA9AA4AD47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14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Zölle</a:t>
            </a:r>
            <a:r>
              <a:rPr lang="en-US" sz="3991" dirty="0">
                <a:solidFill>
                  <a:sysClr val="windowText" lastClr="000000"/>
                </a:solidFill>
              </a:rPr>
              <a:t> und </a:t>
            </a:r>
            <a:r>
              <a:rPr lang="en-US" sz="3991" dirty="0" err="1">
                <a:solidFill>
                  <a:sysClr val="windowText" lastClr="000000"/>
                </a:solidFill>
              </a:rPr>
              <a:t>Quoten</a:t>
            </a:r>
            <a:r>
              <a:rPr lang="en-US" sz="3991" dirty="0">
                <a:solidFill>
                  <a:sysClr val="windowText" lastClr="000000"/>
                </a:solidFill>
              </a:rPr>
              <a:t> in </a:t>
            </a:r>
            <a:r>
              <a:rPr lang="en-US" sz="3991" dirty="0" err="1">
                <a:solidFill>
                  <a:sysClr val="windowText" lastClr="000000"/>
                </a:solidFill>
              </a:rPr>
              <a:t>einem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kleinen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102241" y="1227246"/>
            <a:ext cx="8108895" cy="4112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3" u="sng" dirty="0"/>
              <a:t>Annahmen:</a:t>
            </a:r>
          </a:p>
          <a:p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Kleines Land relativ zum Weltmarkt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Normale Nachfrage- und Angebotsstruktur auf dem Heimatmarkt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903" dirty="0"/>
              <a:t>Vollkommen preiselastisches Angebot auf dem Weltmarkt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5854F45-3F9C-49D6-BEEF-3217B24CBDA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65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>
            <a:extLst>
              <a:ext uri="{FF2B5EF4-FFF2-40B4-BE49-F238E27FC236}">
                <a16:creationId xmlns:a16="http://schemas.microsoft.com/office/drawing/2014/main" id="{EB705D36-230F-458E-BA8E-469EBFE98D47}"/>
              </a:ext>
            </a:extLst>
          </p:cNvPr>
          <p:cNvSpPr txBox="1">
            <a:spLocks/>
          </p:cNvSpPr>
          <p:nvPr/>
        </p:nvSpPr>
        <p:spPr>
          <a:xfrm>
            <a:off x="1304850" y="26285"/>
            <a:ext cx="3876207" cy="5048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Zoll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kleines</a:t>
            </a:r>
            <a:r>
              <a:rPr lang="en-US" sz="2800" dirty="0">
                <a:solidFill>
                  <a:sysClr val="windowText" lastClr="000000"/>
                </a:solidFill>
              </a:rPr>
              <a:t> Land</a:t>
            </a:r>
          </a:p>
        </p:txBody>
      </p:sp>
      <p:cxnSp>
        <p:nvCxnSpPr>
          <p:cNvPr id="87" name="Straight Arrow Connector 6">
            <a:extLst>
              <a:ext uri="{FF2B5EF4-FFF2-40B4-BE49-F238E27FC236}">
                <a16:creationId xmlns:a16="http://schemas.microsoft.com/office/drawing/2014/main" id="{D08A3D45-64E6-4C2C-936B-609BFEA4A218}"/>
              </a:ext>
            </a:extLst>
          </p:cNvPr>
          <p:cNvCxnSpPr/>
          <p:nvPr/>
        </p:nvCxnSpPr>
        <p:spPr>
          <a:xfrm flipV="1">
            <a:off x="1538188" y="621307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7">
            <a:extLst>
              <a:ext uri="{FF2B5EF4-FFF2-40B4-BE49-F238E27FC236}">
                <a16:creationId xmlns:a16="http://schemas.microsoft.com/office/drawing/2014/main" id="{76D88256-9BC9-4E21-9CDE-07F3CF923EC7}"/>
              </a:ext>
            </a:extLst>
          </p:cNvPr>
          <p:cNvCxnSpPr/>
          <p:nvPr/>
        </p:nvCxnSpPr>
        <p:spPr>
          <a:xfrm>
            <a:off x="1538189" y="4476617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12">
            <a:extLst>
              <a:ext uri="{FF2B5EF4-FFF2-40B4-BE49-F238E27FC236}">
                <a16:creationId xmlns:a16="http://schemas.microsoft.com/office/drawing/2014/main" id="{736DD1AF-01C4-4839-B465-84F96B966450}"/>
              </a:ext>
            </a:extLst>
          </p:cNvPr>
          <p:cNvSpPr txBox="1"/>
          <p:nvPr/>
        </p:nvSpPr>
        <p:spPr>
          <a:xfrm>
            <a:off x="441024" y="737272"/>
            <a:ext cx="89983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Preis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0" name="TextBox 15">
            <a:extLst>
              <a:ext uri="{FF2B5EF4-FFF2-40B4-BE49-F238E27FC236}">
                <a16:creationId xmlns:a16="http://schemas.microsoft.com/office/drawing/2014/main" id="{C7F8AA1E-4263-4E15-95A9-14D175A32C7A}"/>
              </a:ext>
            </a:extLst>
          </p:cNvPr>
          <p:cNvSpPr txBox="1"/>
          <p:nvPr/>
        </p:nvSpPr>
        <p:spPr>
          <a:xfrm>
            <a:off x="5941612" y="4618395"/>
            <a:ext cx="901209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91" name="Straight Connector 18">
            <a:extLst>
              <a:ext uri="{FF2B5EF4-FFF2-40B4-BE49-F238E27FC236}">
                <a16:creationId xmlns:a16="http://schemas.microsoft.com/office/drawing/2014/main" id="{E81A19DA-2539-4129-9B40-1E7FD8D5C0DE}"/>
              </a:ext>
            </a:extLst>
          </p:cNvPr>
          <p:cNvCxnSpPr/>
          <p:nvPr/>
        </p:nvCxnSpPr>
        <p:spPr>
          <a:xfrm flipH="1">
            <a:off x="1529786" y="3278206"/>
            <a:ext cx="46503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2">
            <a:extLst>
              <a:ext uri="{FF2B5EF4-FFF2-40B4-BE49-F238E27FC236}">
                <a16:creationId xmlns:a16="http://schemas.microsoft.com/office/drawing/2014/main" id="{1887B388-BF4D-4EA4-BED8-848A0B20A6B7}"/>
              </a:ext>
            </a:extLst>
          </p:cNvPr>
          <p:cNvSpPr txBox="1"/>
          <p:nvPr/>
        </p:nvSpPr>
        <p:spPr>
          <a:xfrm>
            <a:off x="43642" y="3107447"/>
            <a:ext cx="1577673" cy="30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Weltmarkpreis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95" name="Straight Connector 8">
            <a:extLst>
              <a:ext uri="{FF2B5EF4-FFF2-40B4-BE49-F238E27FC236}">
                <a16:creationId xmlns:a16="http://schemas.microsoft.com/office/drawing/2014/main" id="{E220C399-2248-446A-A6F4-1B6C99D3E85E}"/>
              </a:ext>
            </a:extLst>
          </p:cNvPr>
          <p:cNvCxnSpPr/>
          <p:nvPr/>
        </p:nvCxnSpPr>
        <p:spPr>
          <a:xfrm flipV="1">
            <a:off x="1517285" y="844583"/>
            <a:ext cx="4650312" cy="294925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9">
            <a:extLst>
              <a:ext uri="{FF2B5EF4-FFF2-40B4-BE49-F238E27FC236}">
                <a16:creationId xmlns:a16="http://schemas.microsoft.com/office/drawing/2014/main" id="{777DCF7C-46DB-4543-9D8C-7CA30F54188B}"/>
              </a:ext>
            </a:extLst>
          </p:cNvPr>
          <p:cNvCxnSpPr/>
          <p:nvPr/>
        </p:nvCxnSpPr>
        <p:spPr>
          <a:xfrm>
            <a:off x="1529786" y="844582"/>
            <a:ext cx="5436009" cy="3073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B5B1B035-5115-47C0-A71D-60AB0F525CF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34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Zoll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 (</a:t>
            </a:r>
            <a:r>
              <a:rPr lang="en-US" sz="3991" dirty="0" err="1">
                <a:solidFill>
                  <a:sysClr val="windowText" lastClr="000000"/>
                </a:solidFill>
              </a:rPr>
              <a:t>Zusammenassung</a:t>
            </a:r>
            <a:r>
              <a:rPr lang="en-US" sz="3991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857917" y="851657"/>
            <a:ext cx="438203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/>
              <a:t>Effekte:</a:t>
            </a:r>
          </a:p>
          <a:p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A: Produzentenrente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A+B+C+D: Konsumentenrente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C: Zolleinnahmen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B + D: Wohlfahrtseffekt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04602" y="1449218"/>
            <a:ext cx="7707554" cy="4126766"/>
            <a:chOff x="1767750" y="1600110"/>
            <a:chExt cx="7548528" cy="4166669"/>
          </a:xfrm>
        </p:grpSpPr>
        <p:cxnSp>
          <p:nvCxnSpPr>
            <p:cNvPr id="8" name="Straight Arrow Connector 6"/>
            <p:cNvCxnSpPr/>
            <p:nvPr/>
          </p:nvCxnSpPr>
          <p:spPr>
            <a:xfrm flipV="1">
              <a:off x="3227102" y="1606880"/>
              <a:ext cx="0" cy="385531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uppieren 1"/>
            <p:cNvGrpSpPr/>
            <p:nvPr/>
          </p:nvGrpSpPr>
          <p:grpSpPr>
            <a:xfrm>
              <a:off x="1767750" y="1600110"/>
              <a:ext cx="7548528" cy="4166669"/>
              <a:chOff x="1767750" y="1600110"/>
              <a:chExt cx="7568610" cy="4335414"/>
            </a:xfrm>
          </p:grpSpPr>
          <p:cxnSp>
            <p:nvCxnSpPr>
              <p:cNvPr id="9" name="Straight Arrow Connector 7"/>
              <p:cNvCxnSpPr/>
              <p:nvPr/>
            </p:nvCxnSpPr>
            <p:spPr>
              <a:xfrm>
                <a:off x="3227103" y="5462190"/>
                <a:ext cx="528497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12"/>
              <p:cNvSpPr txBox="1"/>
              <p:nvPr/>
            </p:nvSpPr>
            <p:spPr>
              <a:xfrm>
                <a:off x="2420315" y="1722845"/>
                <a:ext cx="609462" cy="538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51">
                    <a:latin typeface="Arial" panose="020B0604020202020204" pitchFamily="34" charset="0"/>
                    <a:cs typeface="Arial" panose="020B0604020202020204" pitchFamily="34" charset="0"/>
                  </a:rPr>
                  <a:t>Preis</a:t>
                </a:r>
                <a:endParaRPr lang="en-US" sz="145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11" name="TextBox 15"/>
              <p:cNvSpPr txBox="1"/>
              <p:nvPr/>
            </p:nvSpPr>
            <p:spPr>
              <a:xfrm>
                <a:off x="7630526" y="5603968"/>
                <a:ext cx="914870" cy="3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Menge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</a:p>
            </p:txBody>
          </p:sp>
          <p:cxnSp>
            <p:nvCxnSpPr>
              <p:cNvPr id="12" name="Straight Connector 8"/>
              <p:cNvCxnSpPr/>
              <p:nvPr/>
            </p:nvCxnSpPr>
            <p:spPr>
              <a:xfrm flipV="1">
                <a:off x="3227103" y="1971919"/>
                <a:ext cx="4566481" cy="3098367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9"/>
              <p:cNvCxnSpPr/>
              <p:nvPr/>
            </p:nvCxnSpPr>
            <p:spPr>
              <a:xfrm>
                <a:off x="3239379" y="1971918"/>
                <a:ext cx="5338014" cy="32290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feld 13"/>
              <p:cNvSpPr txBox="1"/>
              <p:nvPr/>
            </p:nvSpPr>
            <p:spPr>
              <a:xfrm>
                <a:off x="8283700" y="4670032"/>
                <a:ext cx="105266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Nachfrage</a:t>
                </a:r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7303939" y="1600110"/>
                <a:ext cx="909095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Angebot</a:t>
                </a:r>
              </a:p>
            </p:txBody>
          </p:sp>
          <p:cxnSp>
            <p:nvCxnSpPr>
              <p:cNvPr id="16" name="Straight Connector 18"/>
              <p:cNvCxnSpPr/>
              <p:nvPr/>
            </p:nvCxnSpPr>
            <p:spPr>
              <a:xfrm flipH="1">
                <a:off x="3227103" y="4343445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2"/>
              <p:cNvSpPr txBox="1"/>
              <p:nvPr/>
            </p:nvSpPr>
            <p:spPr>
              <a:xfrm>
                <a:off x="1767750" y="4164052"/>
                <a:ext cx="1549232" cy="315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Weltmarkpreis</a:t>
                </a:r>
                <a:r>
                  <a:rPr lang="en-US" sz="1451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</p:txBody>
          </p:sp>
          <p:cxnSp>
            <p:nvCxnSpPr>
              <p:cNvPr id="18" name="Straight Connector 18"/>
              <p:cNvCxnSpPr/>
              <p:nvPr/>
            </p:nvCxnSpPr>
            <p:spPr>
              <a:xfrm flipH="1">
                <a:off x="3254254" y="3690270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2"/>
              <p:cNvSpPr txBox="1"/>
              <p:nvPr/>
            </p:nvSpPr>
            <p:spPr>
              <a:xfrm>
                <a:off x="2207568" y="3494319"/>
                <a:ext cx="958916" cy="315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+t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Zoll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2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" name="Straight Connector 18"/>
              <p:cNvCxnSpPr/>
              <p:nvPr/>
            </p:nvCxnSpPr>
            <p:spPr>
              <a:xfrm>
                <a:off x="527909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18"/>
              <p:cNvCxnSpPr/>
              <p:nvPr/>
            </p:nvCxnSpPr>
            <p:spPr>
              <a:xfrm>
                <a:off x="606290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21"/>
              <p:cNvSpPr txBox="1"/>
              <p:nvPr/>
            </p:nvSpPr>
            <p:spPr>
              <a:xfrm>
                <a:off x="3815184" y="3877794"/>
                <a:ext cx="30649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A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25582" y="3951540"/>
                <a:ext cx="29848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B</a:t>
                </a: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5540365" y="3951540"/>
                <a:ext cx="29687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C</a:t>
                </a: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6231932" y="3943111"/>
                <a:ext cx="31290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D</a:t>
                </a:r>
              </a:p>
            </p:txBody>
          </p:sp>
        </p:grpSp>
      </p:grpSp>
      <p:sp>
        <p:nvSpPr>
          <p:cNvPr id="26" name="TextBox 15"/>
          <p:cNvSpPr txBox="1"/>
          <p:nvPr/>
        </p:nvSpPr>
        <p:spPr>
          <a:xfrm>
            <a:off x="3901910" y="5182874"/>
            <a:ext cx="391454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4F2E97F-2EA3-4D42-A641-ED59BE21D87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43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Arrow Connector 6">
            <a:extLst>
              <a:ext uri="{FF2B5EF4-FFF2-40B4-BE49-F238E27FC236}">
                <a16:creationId xmlns:a16="http://schemas.microsoft.com/office/drawing/2014/main" id="{D08A3D45-64E6-4C2C-936B-609BFEA4A218}"/>
              </a:ext>
            </a:extLst>
          </p:cNvPr>
          <p:cNvCxnSpPr/>
          <p:nvPr/>
        </p:nvCxnSpPr>
        <p:spPr>
          <a:xfrm flipV="1">
            <a:off x="1538188" y="621307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7">
            <a:extLst>
              <a:ext uri="{FF2B5EF4-FFF2-40B4-BE49-F238E27FC236}">
                <a16:creationId xmlns:a16="http://schemas.microsoft.com/office/drawing/2014/main" id="{76D88256-9BC9-4E21-9CDE-07F3CF923EC7}"/>
              </a:ext>
            </a:extLst>
          </p:cNvPr>
          <p:cNvCxnSpPr/>
          <p:nvPr/>
        </p:nvCxnSpPr>
        <p:spPr>
          <a:xfrm>
            <a:off x="1538189" y="4476617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12">
            <a:extLst>
              <a:ext uri="{FF2B5EF4-FFF2-40B4-BE49-F238E27FC236}">
                <a16:creationId xmlns:a16="http://schemas.microsoft.com/office/drawing/2014/main" id="{736DD1AF-01C4-4839-B465-84F96B966450}"/>
              </a:ext>
            </a:extLst>
          </p:cNvPr>
          <p:cNvSpPr txBox="1"/>
          <p:nvPr/>
        </p:nvSpPr>
        <p:spPr>
          <a:xfrm>
            <a:off x="441024" y="737272"/>
            <a:ext cx="89983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Preis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0" name="TextBox 15">
            <a:extLst>
              <a:ext uri="{FF2B5EF4-FFF2-40B4-BE49-F238E27FC236}">
                <a16:creationId xmlns:a16="http://schemas.microsoft.com/office/drawing/2014/main" id="{C7F8AA1E-4263-4E15-95A9-14D175A32C7A}"/>
              </a:ext>
            </a:extLst>
          </p:cNvPr>
          <p:cNvSpPr txBox="1"/>
          <p:nvPr/>
        </p:nvSpPr>
        <p:spPr>
          <a:xfrm>
            <a:off x="5941612" y="4618395"/>
            <a:ext cx="901209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 err="1">
                <a:latin typeface="Arial" panose="020B0604020202020204" pitchFamily="34" charset="0"/>
                <a:cs typeface="Arial" panose="020B0604020202020204" pitchFamily="34" charset="0"/>
              </a:rPr>
              <a:t>Menge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91" name="Straight Connector 18">
            <a:extLst>
              <a:ext uri="{FF2B5EF4-FFF2-40B4-BE49-F238E27FC236}">
                <a16:creationId xmlns:a16="http://schemas.microsoft.com/office/drawing/2014/main" id="{E81A19DA-2539-4129-9B40-1E7FD8D5C0DE}"/>
              </a:ext>
            </a:extLst>
          </p:cNvPr>
          <p:cNvCxnSpPr/>
          <p:nvPr/>
        </p:nvCxnSpPr>
        <p:spPr>
          <a:xfrm flipH="1">
            <a:off x="1529786" y="3278206"/>
            <a:ext cx="46503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2">
            <a:extLst>
              <a:ext uri="{FF2B5EF4-FFF2-40B4-BE49-F238E27FC236}">
                <a16:creationId xmlns:a16="http://schemas.microsoft.com/office/drawing/2014/main" id="{1887B388-BF4D-4EA4-BED8-848A0B20A6B7}"/>
              </a:ext>
            </a:extLst>
          </p:cNvPr>
          <p:cNvSpPr txBox="1"/>
          <p:nvPr/>
        </p:nvSpPr>
        <p:spPr>
          <a:xfrm>
            <a:off x="43642" y="3107447"/>
            <a:ext cx="1577673" cy="30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Weltmarkpreis</a:t>
            </a:r>
            <a:r>
              <a:rPr lang="en-US" sz="145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95" name="Straight Connector 8">
            <a:extLst>
              <a:ext uri="{FF2B5EF4-FFF2-40B4-BE49-F238E27FC236}">
                <a16:creationId xmlns:a16="http://schemas.microsoft.com/office/drawing/2014/main" id="{E220C399-2248-446A-A6F4-1B6C99D3E85E}"/>
              </a:ext>
            </a:extLst>
          </p:cNvPr>
          <p:cNvCxnSpPr/>
          <p:nvPr/>
        </p:nvCxnSpPr>
        <p:spPr>
          <a:xfrm flipV="1">
            <a:off x="1517285" y="844583"/>
            <a:ext cx="4650312" cy="294925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9">
            <a:extLst>
              <a:ext uri="{FF2B5EF4-FFF2-40B4-BE49-F238E27FC236}">
                <a16:creationId xmlns:a16="http://schemas.microsoft.com/office/drawing/2014/main" id="{777DCF7C-46DB-4543-9D8C-7CA30F54188B}"/>
              </a:ext>
            </a:extLst>
          </p:cNvPr>
          <p:cNvCxnSpPr/>
          <p:nvPr/>
        </p:nvCxnSpPr>
        <p:spPr>
          <a:xfrm>
            <a:off x="1529786" y="844582"/>
            <a:ext cx="5436009" cy="3073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B5B1B035-5115-47C0-A71D-60AB0F525CF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C4E94AD-DE45-46EB-8B43-8F9961F6B7B0}"/>
              </a:ext>
            </a:extLst>
          </p:cNvPr>
          <p:cNvSpPr txBox="1">
            <a:spLocks/>
          </p:cNvSpPr>
          <p:nvPr/>
        </p:nvSpPr>
        <p:spPr>
          <a:xfrm>
            <a:off x="348798" y="0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Importquote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</p:spTree>
    <p:extLst>
      <p:ext uri="{BB962C8B-B14F-4D97-AF65-F5344CB8AC3E}">
        <p14:creationId xmlns:p14="http://schemas.microsoft.com/office/powerpoint/2010/main" val="296886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Importquote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445215" y="1043664"/>
            <a:ext cx="4526880" cy="361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/>
              <a:t>Effekte:</a:t>
            </a:r>
          </a:p>
          <a:p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A: Produzentenrente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A+B+C`+C``+D: Konsumentenrente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C`+C``: Quotenrente der Produzenten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000" dirty="0"/>
              <a:t>B + D: Wohlfahrtseffekt </a:t>
            </a:r>
            <a:r>
              <a:rPr lang="de-DE" sz="20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9232" y="1043664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9233" y="4898974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2"/>
          <p:cNvSpPr txBox="1"/>
          <p:nvPr/>
        </p:nvSpPr>
        <p:spPr>
          <a:xfrm>
            <a:off x="20903" y="1159629"/>
            <a:ext cx="69548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5573270" y="4941377"/>
            <a:ext cx="492328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11" name="Straight Connector 8"/>
          <p:cNvCxnSpPr/>
          <p:nvPr/>
        </p:nvCxnSpPr>
        <p:spPr>
          <a:xfrm flipV="1">
            <a:off x="689233" y="1408703"/>
            <a:ext cx="4566481" cy="309836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9"/>
          <p:cNvCxnSpPr/>
          <p:nvPr/>
        </p:nvCxnSpPr>
        <p:spPr>
          <a:xfrm>
            <a:off x="701509" y="1408702"/>
            <a:ext cx="5338014" cy="3229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745831" y="4106816"/>
            <a:ext cx="122899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Nachfrage D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766069" y="1036894"/>
            <a:ext cx="10533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</a:t>
            </a:r>
          </a:p>
        </p:txBody>
      </p:sp>
      <p:cxnSp>
        <p:nvCxnSpPr>
          <p:cNvPr id="15" name="Straight Connector 18"/>
          <p:cNvCxnSpPr/>
          <p:nvPr/>
        </p:nvCxnSpPr>
        <p:spPr>
          <a:xfrm flipH="1">
            <a:off x="689233" y="3780229"/>
            <a:ext cx="456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/>
          <p:nvPr/>
        </p:nvSpPr>
        <p:spPr>
          <a:xfrm>
            <a:off x="219905" y="3625435"/>
            <a:ext cx="47659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17" name="Straight Connector 18"/>
          <p:cNvCxnSpPr/>
          <p:nvPr/>
        </p:nvCxnSpPr>
        <p:spPr>
          <a:xfrm flipH="1">
            <a:off x="716383" y="3192371"/>
            <a:ext cx="287397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/>
          <p:cNvCxnSpPr/>
          <p:nvPr/>
        </p:nvCxnSpPr>
        <p:spPr>
          <a:xfrm>
            <a:off x="2668638" y="3192373"/>
            <a:ext cx="7271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90353" y="3192373"/>
            <a:ext cx="0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1277314" y="3314578"/>
            <a:ext cx="3064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387712" y="3388324"/>
            <a:ext cx="2984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B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180246" y="3445213"/>
            <a:ext cx="4187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C``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694062" y="3379895"/>
            <a:ext cx="31290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</a:t>
            </a:r>
          </a:p>
        </p:txBody>
      </p:sp>
      <p:cxnSp>
        <p:nvCxnSpPr>
          <p:cNvPr id="24" name="Straight Connector 8"/>
          <p:cNvCxnSpPr/>
          <p:nvPr/>
        </p:nvCxnSpPr>
        <p:spPr>
          <a:xfrm flipV="1">
            <a:off x="2675908" y="1546943"/>
            <a:ext cx="3331192" cy="2256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2741225" y="3257689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713505" y="1167529"/>
            <a:ext cx="111427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Angebot S`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1448984" y="5217004"/>
            <a:ext cx="1504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Importquote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2119931" y="462499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cxnSp>
        <p:nvCxnSpPr>
          <p:cNvPr id="29" name="Straight Connector 18"/>
          <p:cNvCxnSpPr/>
          <p:nvPr/>
        </p:nvCxnSpPr>
        <p:spPr>
          <a:xfrm flipH="1">
            <a:off x="1788018" y="3780189"/>
            <a:ext cx="17908" cy="11187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4287078" y="2156420"/>
            <a:ext cx="62947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177979" y="29627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1AA15C0-090E-4EED-AC2E-6F5DA9BF436F}"/>
              </a:ext>
            </a:extLst>
          </p:cNvPr>
          <p:cNvSpPr txBox="1"/>
          <p:nvPr/>
        </p:nvSpPr>
        <p:spPr>
          <a:xfrm rot="16200000">
            <a:off x="3080714" y="461174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105B11F8-7E8E-47DB-A804-ED92D979D5DC}"/>
              </a:ext>
            </a:extLst>
          </p:cNvPr>
          <p:cNvSpPr txBox="1"/>
          <p:nvPr/>
        </p:nvSpPr>
        <p:spPr>
          <a:xfrm>
            <a:off x="2972473" y="5233812"/>
            <a:ext cx="638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92BF68E-8952-4E84-BE41-60DB5C3460D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27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Unterschiede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zwischen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Zoll</a:t>
            </a:r>
            <a:r>
              <a:rPr lang="en-US" sz="3991" dirty="0">
                <a:solidFill>
                  <a:sysClr val="windowText" lastClr="000000"/>
                </a:solidFill>
              </a:rPr>
              <a:t> und Quote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" y="809791"/>
            <a:ext cx="12192000" cy="3263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Im allgemeinen sind damit die Wirkungen von Zoll und Quote gleich, in den praktischen Auswirkungen unterscheiden sie sich aber:</a:t>
            </a:r>
          </a:p>
          <a:p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 err="1"/>
              <a:t>Rent</a:t>
            </a:r>
            <a:r>
              <a:rPr lang="de-DE" sz="2200" dirty="0"/>
              <a:t> </a:t>
            </a:r>
            <a:r>
              <a:rPr lang="de-DE" sz="2200" dirty="0" err="1"/>
              <a:t>seeking</a:t>
            </a:r>
            <a:r>
              <a:rPr lang="de-DE" sz="2200" dirty="0"/>
              <a:t>: Lobbyausgaben, um ein Einfuhrkontingent zu erhalten bindet Ressourcen, während bei einem Zoll alle Markteilnehmer direkt mit dem Aufschlag kalkulieren können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/>
              <a:t>Eine </a:t>
            </a:r>
            <a:r>
              <a:rPr lang="de-DE" sz="2200" b="1" dirty="0"/>
              <a:t>Quote</a:t>
            </a:r>
            <a:r>
              <a:rPr lang="de-DE" sz="2200" dirty="0"/>
              <a:t> hat direkten Einfluss auf die </a:t>
            </a:r>
            <a:r>
              <a:rPr lang="de-DE" sz="2200" b="1" dirty="0"/>
              <a:t>Menge</a:t>
            </a:r>
            <a:r>
              <a:rPr lang="de-DE" sz="2200" dirty="0"/>
              <a:t>, während bei einem Zoll der Effekt nur abgeschätzt werden kann, aufgrund einer im Prinzip unbekannten Nachfragestruktur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200" dirty="0"/>
              <a:t>Der </a:t>
            </a:r>
            <a:r>
              <a:rPr lang="de-DE" sz="2200" b="1" dirty="0"/>
              <a:t>Zoll</a:t>
            </a:r>
            <a:r>
              <a:rPr lang="de-DE" sz="2200" dirty="0"/>
              <a:t> hat einen direkten </a:t>
            </a:r>
            <a:r>
              <a:rPr lang="de-DE" sz="2200" b="1" dirty="0"/>
              <a:t>Preiseffekt</a:t>
            </a:r>
            <a:r>
              <a:rPr lang="de-DE" sz="2200" dirty="0"/>
              <a:t>, während der Preis durch eine Quote nur indirekt beeinflusst wird.</a:t>
            </a:r>
          </a:p>
          <a:p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2D7F7F-522F-49E6-A4DA-EBDD113472BD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62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Allgemeines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 dirty="0" err="1">
                <a:solidFill>
                  <a:sysClr val="windowText" lastClr="000000"/>
                </a:solidFill>
              </a:rPr>
              <a:t>Handelsmodell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6461" y="1106441"/>
            <a:ext cx="10254341" cy="340750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Nachfragestruktur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alt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Vereinfachend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A, B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betrachtet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Ausgangspunkt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höherer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Gutes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Land A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Land B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Handelsbeziehungen</a:t>
            </a:r>
            <a:endParaRPr lang="en-US" alt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587C4AA-5F33-4750-8E92-7B38E29DCBC8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17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158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Cambria Math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2022-11-21T05:57:25Z</dcterms:modified>
</cp:coreProperties>
</file>