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1372" r:id="rId2"/>
    <p:sldId id="1076" r:id="rId3"/>
    <p:sldId id="1077" r:id="rId4"/>
    <p:sldId id="1390" r:id="rId5"/>
    <p:sldId id="1079" r:id="rId6"/>
    <p:sldId id="1391" r:id="rId7"/>
    <p:sldId id="1081" r:id="rId8"/>
    <p:sldId id="1082" r:id="rId9"/>
    <p:sldId id="1083" r:id="rId10"/>
    <p:sldId id="1085" r:id="rId11"/>
    <p:sldId id="1392" r:id="rId12"/>
    <p:sldId id="1086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650" autoAdjust="0"/>
    <p:restoredTop sz="94660"/>
  </p:normalViewPr>
  <p:slideViewPr>
    <p:cSldViewPr snapToGrid="0">
      <p:cViewPr varScale="1">
        <p:scale>
          <a:sx n="76" d="100"/>
          <a:sy n="76" d="100"/>
        </p:scale>
        <p:origin x="4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21.11.2022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5656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34158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5572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657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805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53565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51034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825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31809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8988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8525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D1A4-8FFF-4BFB-90C9-FC24F5E6DCA6}" type="datetime1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D224E-D163-457A-82D1-D92A750C1CC3}" type="datetime1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7B4B2-FA34-4BF0-B75E-975C258D12B6}" type="datetime1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396674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0476A-BEE6-49D0-91FF-E09CB16D9188}" type="datetime1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9F584-F1B5-4C5C-802A-C88B9ABFDAC1}" type="datetime1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7E3F-C99D-4F7A-B9BF-3D4AD8B01801}" type="datetime1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EFBC1-A306-442D-9E8E-CCD47A24BC39}" type="datetime1">
              <a:rPr lang="de-DE" smtClean="0"/>
              <a:t>21.11.2022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E0AF1-C575-4C63-B2E4-2F9A4D8AF6FD}" type="datetime1">
              <a:rPr lang="de-DE" smtClean="0"/>
              <a:t>21.11.2022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BCFDE-4171-468A-8ECB-9DD48FB7C024}" type="datetime1">
              <a:rPr lang="de-DE" smtClean="0"/>
              <a:t>21.11.2022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3E57-014D-4E4B-B56F-66D884F50570}" type="datetime1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44EC-1717-4AC2-9F9C-14F02B911630}" type="datetime1">
              <a:rPr lang="de-DE" smtClean="0"/>
              <a:t>21.11.2022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3248A-B1E1-44F8-AED8-AFF90FB38D03}" type="datetime1">
              <a:rPr lang="de-DE" smtClean="0"/>
              <a:t>21.11.2022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0.png"/><Relationship Id="rId7" Type="http://schemas.openxmlformats.org/officeDocument/2006/relationships/image" Target="../media/image90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130.png"/><Relationship Id="rId5" Type="http://schemas.openxmlformats.org/officeDocument/2006/relationships/image" Target="../media/image2100.png"/><Relationship Id="rId15" Type="http://schemas.openxmlformats.org/officeDocument/2006/relationships/image" Target="../media/image72.png"/><Relationship Id="rId10" Type="http://schemas.openxmlformats.org/officeDocument/2006/relationships/image" Target="../media/image120.png"/><Relationship Id="rId4" Type="http://schemas.openxmlformats.org/officeDocument/2006/relationships/image" Target="../media/image1100.png"/><Relationship Id="rId9" Type="http://schemas.openxmlformats.org/officeDocument/2006/relationships/image" Target="../media/image1110.png"/><Relationship Id="rId14" Type="http://schemas.openxmlformats.org/officeDocument/2006/relationships/image" Target="../media/image6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Öffentliche Finanzen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</a:t>
            </a:r>
            <a:b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Außenwirtschaft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02576" y="1874728"/>
            <a:ext cx="4422877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Diese Vorlesung wird in Bild</a:t>
            </a:r>
          </a:p>
          <a:p>
            <a:pPr algn="ctr"/>
            <a:r>
              <a:rPr lang="de-DE" sz="2800" b="1" u="sng" dirty="0"/>
              <a:t>und Ton des</a:t>
            </a:r>
          </a:p>
          <a:p>
            <a:pPr algn="ctr"/>
            <a:r>
              <a:rPr lang="de-DE" sz="2800" b="1" u="sng" dirty="0"/>
              <a:t>Dozenten</a:t>
            </a:r>
          </a:p>
          <a:p>
            <a:pPr algn="ctr"/>
            <a:r>
              <a:rPr lang="de-DE" sz="2800" b="1" u="sng" dirty="0"/>
              <a:t>mitgeschnitten</a:t>
            </a:r>
          </a:p>
          <a:p>
            <a:pPr algn="ctr"/>
            <a:r>
              <a:rPr lang="de-DE" sz="2800" b="1" u="sng" dirty="0"/>
              <a:t>und anschließend online zur</a:t>
            </a:r>
          </a:p>
          <a:p>
            <a:pPr algn="ctr"/>
            <a:r>
              <a:rPr lang="de-DE" sz="2800" b="1" u="sng" dirty="0"/>
              <a:t>Verfügung gestellt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Gleichgewicht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9D0B7C66-ED5C-4B41-96D9-A1959C7564B1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6468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721174" y="5085184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52" name="Rechteck 51">
            <a:extLst>
              <a:ext uri="{FF2B5EF4-FFF2-40B4-BE49-F238E27FC236}">
                <a16:creationId xmlns:a16="http://schemas.microsoft.com/office/drawing/2014/main" id="{9D0B7C66-ED5C-4B41-96D9-A1959C7564B1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FE316A7D-3A3A-466C-B340-65AB27AA8658}"/>
              </a:ext>
            </a:extLst>
          </p:cNvPr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Wirkung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eines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Zolls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cxnSp>
        <p:nvCxnSpPr>
          <p:cNvPr id="38" name="Straight Connector 45">
            <a:extLst>
              <a:ext uri="{FF2B5EF4-FFF2-40B4-BE49-F238E27FC236}">
                <a16:creationId xmlns:a16="http://schemas.microsoft.com/office/drawing/2014/main" id="{3B306DB7-C10E-4939-849B-502456E39FF3}"/>
              </a:ext>
            </a:extLst>
          </p:cNvPr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2">
            <a:extLst>
              <a:ext uri="{FF2B5EF4-FFF2-40B4-BE49-F238E27FC236}">
                <a16:creationId xmlns:a16="http://schemas.microsoft.com/office/drawing/2014/main" id="{A78299F5-0467-4483-8962-6DF7832328EE}"/>
              </a:ext>
            </a:extLst>
          </p:cNvPr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64">
            <a:extLst>
              <a:ext uri="{FF2B5EF4-FFF2-40B4-BE49-F238E27FC236}">
                <a16:creationId xmlns:a16="http://schemas.microsoft.com/office/drawing/2014/main" id="{5AB5936F-262B-4C3B-936A-78A80F8A0E4C}"/>
              </a:ext>
            </a:extLst>
          </p:cNvPr>
          <p:cNvCxnSpPr>
            <a:stCxn id="51" idx="3"/>
          </p:cNvCxnSpPr>
          <p:nvPr/>
        </p:nvCxnSpPr>
        <p:spPr>
          <a:xfrm>
            <a:off x="510784" y="2636231"/>
            <a:ext cx="6509457" cy="29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64">
            <a:extLst>
              <a:ext uri="{FF2B5EF4-FFF2-40B4-BE49-F238E27FC236}">
                <a16:creationId xmlns:a16="http://schemas.microsoft.com/office/drawing/2014/main" id="{8CFA91D6-7906-4EAB-B325-2F2C43F25CDC}"/>
              </a:ext>
            </a:extLst>
          </p:cNvPr>
          <p:cNvCxnSpPr/>
          <p:nvPr/>
        </p:nvCxnSpPr>
        <p:spPr>
          <a:xfrm>
            <a:off x="3622125" y="2673348"/>
            <a:ext cx="13658" cy="186561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73">
                <a:extLst>
                  <a:ext uri="{FF2B5EF4-FFF2-40B4-BE49-F238E27FC236}">
                    <a16:creationId xmlns:a16="http://schemas.microsoft.com/office/drawing/2014/main" id="{F109D94C-1930-41E4-B098-0CF0FDCD2F9F}"/>
                  </a:ext>
                </a:extLst>
              </p:cNvPr>
              <p:cNvSpPr txBox="1"/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0" name="TextBox 73">
                <a:extLst>
                  <a:ext uri="{FF2B5EF4-FFF2-40B4-BE49-F238E27FC236}">
                    <a16:creationId xmlns:a16="http://schemas.microsoft.com/office/drawing/2014/main" id="{F109D94C-1930-41E4-B098-0CF0FDCD2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71">
                <a:extLst>
                  <a:ext uri="{FF2B5EF4-FFF2-40B4-BE49-F238E27FC236}">
                    <a16:creationId xmlns:a16="http://schemas.microsoft.com/office/drawing/2014/main" id="{F05EDBD6-B360-4E4C-8663-D71257A035E0}"/>
                  </a:ext>
                </a:extLst>
              </p:cNvPr>
              <p:cNvSpPr txBox="1"/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1" name="TextBox 71">
                <a:extLst>
                  <a:ext uri="{FF2B5EF4-FFF2-40B4-BE49-F238E27FC236}">
                    <a16:creationId xmlns:a16="http://schemas.microsoft.com/office/drawing/2014/main" id="{F05EDBD6-B360-4E4C-8663-D71257A03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140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927564" y="40262"/>
            <a:ext cx="6266291" cy="469773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400" dirty="0" err="1">
                <a:solidFill>
                  <a:sysClr val="windowText" lastClr="000000"/>
                </a:solidFill>
              </a:rPr>
              <a:t>Wirkung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eines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Zolls</a:t>
            </a:r>
            <a:r>
              <a:rPr lang="en-US" sz="2400" dirty="0">
                <a:solidFill>
                  <a:sysClr val="windowText" lastClr="000000"/>
                </a:solidFill>
              </a:rPr>
              <a:t> auf </a:t>
            </a:r>
            <a:r>
              <a:rPr lang="en-US" sz="2400" dirty="0" err="1">
                <a:solidFill>
                  <a:sysClr val="windowText" lastClr="000000"/>
                </a:solidFill>
              </a:rPr>
              <a:t>dem</a:t>
            </a:r>
            <a:r>
              <a:rPr lang="en-US" sz="2400" dirty="0">
                <a:solidFill>
                  <a:sysClr val="windowText" lastClr="000000"/>
                </a:solidFill>
              </a:rPr>
              <a:t> </a:t>
            </a:r>
            <a:r>
              <a:rPr lang="en-US" sz="2400" dirty="0" err="1">
                <a:solidFill>
                  <a:sysClr val="windowText" lastClr="000000"/>
                </a:solidFill>
              </a:rPr>
              <a:t>Weltmarkt</a:t>
            </a:r>
            <a:endParaRPr lang="en-US" sz="2400" dirty="0">
              <a:solidFill>
                <a:sysClr val="windowText" lastClr="000000"/>
              </a:solidFill>
            </a:endParaRPr>
          </a:p>
        </p:txBody>
      </p:sp>
      <p:grpSp>
        <p:nvGrpSpPr>
          <p:cNvPr id="6" name="Group 33"/>
          <p:cNvGrpSpPr/>
          <p:nvPr/>
        </p:nvGrpSpPr>
        <p:grpSpPr>
          <a:xfrm>
            <a:off x="84921" y="426251"/>
            <a:ext cx="2946105" cy="4523939"/>
            <a:chOff x="180519" y="1124744"/>
            <a:chExt cx="3924474" cy="4987329"/>
          </a:xfrm>
        </p:grpSpPr>
        <p:grpSp>
          <p:nvGrpSpPr>
            <p:cNvPr id="7" name="Group 15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15" name="Straight Arrow Connector 9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1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Connector 17"/>
            <p:cNvCxnSpPr/>
            <p:nvPr/>
          </p:nvCxnSpPr>
          <p:spPr>
            <a:xfrm flipV="1">
              <a:off x="1043608" y="2060848"/>
              <a:ext cx="1548172" cy="3271718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19"/>
            <p:cNvCxnSpPr/>
            <p:nvPr/>
          </p:nvCxnSpPr>
          <p:spPr>
            <a:xfrm>
              <a:off x="1691680" y="2060848"/>
              <a:ext cx="1304452" cy="3087052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25"/>
            <p:cNvSpPr txBox="1"/>
            <p:nvPr/>
          </p:nvSpPr>
          <p:spPr>
            <a:xfrm>
              <a:off x="904984" y="1124744"/>
              <a:ext cx="1287184" cy="40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A</a:t>
              </a:r>
            </a:p>
          </p:txBody>
        </p:sp>
        <p:sp>
          <p:nvSpPr>
            <p:cNvPr id="11" name="TextBox 26"/>
            <p:cNvSpPr txBox="1"/>
            <p:nvPr/>
          </p:nvSpPr>
          <p:spPr>
            <a:xfrm>
              <a:off x="180519" y="1532697"/>
              <a:ext cx="1220837" cy="3936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>
                  <a:latin typeface="Arial" panose="020B0604020202020204" pitchFamily="34" charset="0"/>
                  <a:cs typeface="Arial" panose="020B0604020202020204" pitchFamily="34" charset="0"/>
                </a:rPr>
                <a:t>Preis, 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</a:p>
          </p:txBody>
        </p:sp>
        <p:sp>
          <p:nvSpPr>
            <p:cNvPr id="12" name="TextBox 27"/>
            <p:cNvSpPr txBox="1"/>
            <p:nvPr/>
          </p:nvSpPr>
          <p:spPr>
            <a:xfrm>
              <a:off x="2417152" y="5733256"/>
              <a:ext cx="1414084" cy="3788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Menge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X</a:t>
              </a:r>
            </a:p>
          </p:txBody>
        </p:sp>
        <p:sp>
          <p:nvSpPr>
            <p:cNvPr id="13" name="TextBox 28"/>
            <p:cNvSpPr txBox="1"/>
            <p:nvPr/>
          </p:nvSpPr>
          <p:spPr>
            <a:xfrm>
              <a:off x="2139261" y="1699900"/>
              <a:ext cx="162755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Angebot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, S</a:t>
              </a:r>
            </a:p>
          </p:txBody>
        </p:sp>
        <p:sp>
          <p:nvSpPr>
            <p:cNvPr id="14" name="TextBox 29"/>
            <p:cNvSpPr txBox="1"/>
            <p:nvPr/>
          </p:nvSpPr>
          <p:spPr>
            <a:xfrm>
              <a:off x="2291660" y="5147900"/>
              <a:ext cx="1813333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 err="1">
                  <a:latin typeface="Arial" panose="020B0604020202020204" pitchFamily="34" charset="0"/>
                  <a:cs typeface="Arial" panose="020B0604020202020204" pitchFamily="34" charset="0"/>
                </a:rPr>
                <a:t>Nachfrage</a:t>
              </a:r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 D</a:t>
              </a:r>
            </a:p>
          </p:txBody>
        </p:sp>
      </p:grpSp>
      <p:grpSp>
        <p:nvGrpSpPr>
          <p:cNvPr id="17" name="Group 31"/>
          <p:cNvGrpSpPr/>
          <p:nvPr/>
        </p:nvGrpSpPr>
        <p:grpSpPr>
          <a:xfrm>
            <a:off x="3241476" y="1144742"/>
            <a:ext cx="2286113" cy="3396510"/>
            <a:chOff x="798001" y="1628800"/>
            <a:chExt cx="3987902" cy="3960440"/>
          </a:xfrm>
        </p:grpSpPr>
        <p:cxnSp>
          <p:nvCxnSpPr>
            <p:cNvPr id="18" name="Straight Arrow Connector 51"/>
            <p:cNvCxnSpPr/>
            <p:nvPr/>
          </p:nvCxnSpPr>
          <p:spPr>
            <a:xfrm flipV="1">
              <a:off x="798001" y="1628800"/>
              <a:ext cx="0" cy="396044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52"/>
            <p:cNvCxnSpPr/>
            <p:nvPr/>
          </p:nvCxnSpPr>
          <p:spPr>
            <a:xfrm>
              <a:off x="825463" y="5589240"/>
              <a:ext cx="396044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45"/>
          <p:cNvCxnSpPr/>
          <p:nvPr/>
        </p:nvCxnSpPr>
        <p:spPr>
          <a:xfrm>
            <a:off x="3265382" y="2189823"/>
            <a:ext cx="1545307" cy="2053287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46"/>
          <p:cNvSpPr txBox="1"/>
          <p:nvPr/>
        </p:nvSpPr>
        <p:spPr>
          <a:xfrm>
            <a:off x="3428592" y="426250"/>
            <a:ext cx="1321812" cy="371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14" b="1" dirty="0" err="1"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sz="1814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50"/>
          <p:cNvSpPr txBox="1"/>
          <p:nvPr/>
        </p:nvSpPr>
        <p:spPr>
          <a:xfrm>
            <a:off x="4351874" y="4206236"/>
            <a:ext cx="599267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W-D</a:t>
            </a:r>
          </a:p>
        </p:txBody>
      </p:sp>
      <p:grpSp>
        <p:nvGrpSpPr>
          <p:cNvPr id="33" name="Group 71"/>
          <p:cNvGrpSpPr/>
          <p:nvPr/>
        </p:nvGrpSpPr>
        <p:grpSpPr>
          <a:xfrm>
            <a:off x="5764537" y="426250"/>
            <a:ext cx="2270370" cy="4115002"/>
            <a:chOff x="611560" y="1124744"/>
            <a:chExt cx="3024336" cy="4536504"/>
          </a:xfrm>
        </p:grpSpPr>
        <p:grpSp>
          <p:nvGrpSpPr>
            <p:cNvPr id="34" name="Group 73"/>
            <p:cNvGrpSpPr/>
            <p:nvPr/>
          </p:nvGrpSpPr>
          <p:grpSpPr>
            <a:xfrm>
              <a:off x="611560" y="1916832"/>
              <a:ext cx="3024336" cy="3744416"/>
              <a:chOff x="755576" y="1628800"/>
              <a:chExt cx="3960440" cy="3960440"/>
            </a:xfrm>
          </p:grpSpPr>
          <p:cxnSp>
            <p:nvCxnSpPr>
              <p:cNvPr id="42" name="Straight Arrow Connector 84"/>
              <p:cNvCxnSpPr/>
              <p:nvPr/>
            </p:nvCxnSpPr>
            <p:spPr>
              <a:xfrm flipV="1">
                <a:off x="755576" y="1628800"/>
                <a:ext cx="0" cy="396044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Arrow Connector 85"/>
              <p:cNvCxnSpPr/>
              <p:nvPr/>
            </p:nvCxnSpPr>
            <p:spPr>
              <a:xfrm>
                <a:off x="755576" y="5589240"/>
                <a:ext cx="39604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5" name="Straight Connector 74"/>
            <p:cNvCxnSpPr/>
            <p:nvPr/>
          </p:nvCxnSpPr>
          <p:spPr>
            <a:xfrm flipV="1">
              <a:off x="1601054" y="2132856"/>
              <a:ext cx="1366433" cy="3159060"/>
            </a:xfrm>
            <a:prstGeom prst="line">
              <a:avLst/>
            </a:prstGeom>
            <a:ln w="254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75"/>
            <p:cNvCxnSpPr/>
            <p:nvPr/>
          </p:nvCxnSpPr>
          <p:spPr>
            <a:xfrm>
              <a:off x="1079001" y="2276872"/>
              <a:ext cx="1634490" cy="2871028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76"/>
            <p:cNvSpPr txBox="1"/>
            <p:nvPr/>
          </p:nvSpPr>
          <p:spPr>
            <a:xfrm>
              <a:off x="904984" y="1124744"/>
              <a:ext cx="1298716" cy="40956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14" b="1" dirty="0">
                  <a:latin typeface="Arial" panose="020B0604020202020204" pitchFamily="34" charset="0"/>
                  <a:cs typeface="Arial" panose="020B0604020202020204" pitchFamily="34" charset="0"/>
                </a:rPr>
                <a:t>Land B</a:t>
              </a:r>
            </a:p>
          </p:txBody>
        </p:sp>
        <p:sp>
          <p:nvSpPr>
            <p:cNvPr id="40" name="TextBox 82"/>
            <p:cNvSpPr txBox="1"/>
            <p:nvPr/>
          </p:nvSpPr>
          <p:spPr>
            <a:xfrm>
              <a:off x="2748586" y="1815589"/>
              <a:ext cx="540668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S*</a:t>
              </a:r>
            </a:p>
          </p:txBody>
        </p:sp>
        <p:sp>
          <p:nvSpPr>
            <p:cNvPr id="41" name="TextBox 83"/>
            <p:cNvSpPr txBox="1"/>
            <p:nvPr/>
          </p:nvSpPr>
          <p:spPr>
            <a:xfrm>
              <a:off x="2545898" y="5169772"/>
              <a:ext cx="555617" cy="3788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33" dirty="0">
                  <a:latin typeface="Arial" panose="020B0604020202020204" pitchFamily="34" charset="0"/>
                  <a:cs typeface="Arial" panose="020B0604020202020204" pitchFamily="34" charset="0"/>
                </a:rPr>
                <a:t>D*</a:t>
              </a:r>
            </a:p>
          </p:txBody>
        </p:sp>
      </p:grpSp>
      <p:sp>
        <p:nvSpPr>
          <p:cNvPr id="44" name="TextBox 26">
            <a:extLst>
              <a:ext uri="{FF2B5EF4-FFF2-40B4-BE49-F238E27FC236}">
                <a16:creationId xmlns:a16="http://schemas.microsoft.com/office/drawing/2014/main" id="{6FC2DDF3-D236-4CC7-9735-A63CAA0C0ECF}"/>
              </a:ext>
            </a:extLst>
          </p:cNvPr>
          <p:cNvSpPr txBox="1"/>
          <p:nvPr/>
        </p:nvSpPr>
        <p:spPr>
          <a:xfrm>
            <a:off x="2847170" y="818425"/>
            <a:ext cx="8694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Preis,P</a:t>
            </a:r>
            <a:endParaRPr lang="en-US" sz="16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26">
            <a:extLst>
              <a:ext uri="{FF2B5EF4-FFF2-40B4-BE49-F238E27FC236}">
                <a16:creationId xmlns:a16="http://schemas.microsoft.com/office/drawing/2014/main" id="{E382F0CC-26B7-44C1-9147-9F36EF689382}"/>
              </a:ext>
            </a:extLst>
          </p:cNvPr>
          <p:cNvSpPr txBox="1"/>
          <p:nvPr/>
        </p:nvSpPr>
        <p:spPr>
          <a:xfrm>
            <a:off x="5320422" y="818426"/>
            <a:ext cx="916483" cy="357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>
                <a:latin typeface="Arial" panose="020B0604020202020204" pitchFamily="34" charset="0"/>
                <a:cs typeface="Arial" panose="020B0604020202020204" pitchFamily="34" charset="0"/>
              </a:rPr>
              <a:t>Preis, 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46" name="TextBox 27">
            <a:extLst>
              <a:ext uri="{FF2B5EF4-FFF2-40B4-BE49-F238E27FC236}">
                <a16:creationId xmlns:a16="http://schemas.microsoft.com/office/drawing/2014/main" id="{8BB81CB2-CA5F-4F81-A0E3-20E8403E7E9D}"/>
              </a:ext>
            </a:extLst>
          </p:cNvPr>
          <p:cNvSpPr txBox="1"/>
          <p:nvPr/>
        </p:nvSpPr>
        <p:spPr>
          <a:xfrm>
            <a:off x="4599286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sp>
        <p:nvSpPr>
          <p:cNvPr id="47" name="TextBox 27">
            <a:extLst>
              <a:ext uri="{FF2B5EF4-FFF2-40B4-BE49-F238E27FC236}">
                <a16:creationId xmlns:a16="http://schemas.microsoft.com/office/drawing/2014/main" id="{95BBF87B-AC85-4F0E-A2FC-83EFA38E6378}"/>
              </a:ext>
            </a:extLst>
          </p:cNvPr>
          <p:cNvSpPr txBox="1"/>
          <p:nvPr/>
        </p:nvSpPr>
        <p:spPr>
          <a:xfrm>
            <a:off x="6975550" y="4579261"/>
            <a:ext cx="1061554" cy="34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33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49" name="Straight Connector 32"/>
          <p:cNvCxnSpPr/>
          <p:nvPr/>
        </p:nvCxnSpPr>
        <p:spPr>
          <a:xfrm flipV="1">
            <a:off x="3236609" y="1317712"/>
            <a:ext cx="1478397" cy="1828891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50"/>
          <p:cNvSpPr txBox="1"/>
          <p:nvPr/>
        </p:nvSpPr>
        <p:spPr>
          <a:xfrm>
            <a:off x="4472474" y="975438"/>
            <a:ext cx="58804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33" dirty="0">
                <a:latin typeface="Arial" panose="020B0604020202020204" pitchFamily="34" charset="0"/>
                <a:cs typeface="Arial" panose="020B0604020202020204" pitchFamily="34" charset="0"/>
              </a:rPr>
              <a:t>W-A</a:t>
            </a:r>
          </a:p>
        </p:txBody>
      </p:sp>
      <p:cxnSp>
        <p:nvCxnSpPr>
          <p:cNvPr id="77" name="Straight Connector 64"/>
          <p:cNvCxnSpPr>
            <a:stCxn id="85" idx="3"/>
          </p:cNvCxnSpPr>
          <p:nvPr/>
        </p:nvCxnSpPr>
        <p:spPr>
          <a:xfrm>
            <a:off x="510784" y="2636231"/>
            <a:ext cx="6509457" cy="29272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64"/>
          <p:cNvCxnSpPr/>
          <p:nvPr/>
        </p:nvCxnSpPr>
        <p:spPr>
          <a:xfrm>
            <a:off x="3622125" y="2673348"/>
            <a:ext cx="13658" cy="186561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/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633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33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633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4" name="TextBox 73">
                <a:extLst>
                  <a:ext uri="{FF2B5EF4-FFF2-40B4-BE49-F238E27FC236}">
                    <a16:creationId xmlns:a16="http://schemas.microsoft.com/office/drawing/2014/main" id="{AD4EC967-1C20-47C0-939B-AB9655458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388" y="4548263"/>
                <a:ext cx="528543" cy="343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71"/>
              <p:cNvSpPr txBox="1"/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807" y="2497731"/>
                <a:ext cx="52959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Flowchart: Connector 2"/>
          <p:cNvSpPr/>
          <p:nvPr/>
        </p:nvSpPr>
        <p:spPr>
          <a:xfrm>
            <a:off x="3545023" y="2581108"/>
            <a:ext cx="165888" cy="165888"/>
          </a:xfrm>
          <a:prstGeom prst="flowChartConnector">
            <a:avLst/>
          </a:prstGeom>
          <a:solidFill>
            <a:schemeClr val="tx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33"/>
          </a:p>
        </p:txBody>
      </p:sp>
      <p:sp>
        <p:nvSpPr>
          <p:cNvPr id="107" name="TextBox 29"/>
          <p:cNvSpPr txBox="1"/>
          <p:nvPr/>
        </p:nvSpPr>
        <p:spPr>
          <a:xfrm>
            <a:off x="1266630" y="2718742"/>
            <a:ext cx="5341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Importe</a:t>
            </a:r>
            <a:endParaRPr lang="en-US" sz="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8" name="TextBox 29"/>
          <p:cNvSpPr txBox="1"/>
          <p:nvPr/>
        </p:nvSpPr>
        <p:spPr>
          <a:xfrm>
            <a:off x="6574729" y="2356731"/>
            <a:ext cx="5405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Exporte</a:t>
            </a:r>
            <a:endParaRPr lang="en-US" sz="8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TextBox 71"/>
              <p:cNvSpPr txBox="1"/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5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7657" y="2387831"/>
                <a:ext cx="52959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TextBox 71"/>
              <p:cNvSpPr txBox="1"/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200" i="1">
                              <a:latin typeface="Cambria Math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</m:sSub>
                    </m:oMath>
                  </m:oMathPara>
                </a14:m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6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538" y="2393189"/>
                <a:ext cx="529591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2" name="Straight Connector 64"/>
          <p:cNvCxnSpPr/>
          <p:nvPr/>
        </p:nvCxnSpPr>
        <p:spPr>
          <a:xfrm>
            <a:off x="3386841" y="2355665"/>
            <a:ext cx="3689" cy="57448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hteck 22"/>
          <p:cNvSpPr/>
          <p:nvPr/>
        </p:nvSpPr>
        <p:spPr>
          <a:xfrm>
            <a:off x="2762139" y="2315642"/>
            <a:ext cx="248786" cy="369332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endParaRPr lang="de-DE" dirty="0"/>
          </a:p>
        </p:txBody>
      </p:sp>
      <p:cxnSp>
        <p:nvCxnSpPr>
          <p:cNvPr id="58" name="Straight Connector 64"/>
          <p:cNvCxnSpPr>
            <a:endCxn id="26" idx="0"/>
          </p:cNvCxnSpPr>
          <p:nvPr/>
        </p:nvCxnSpPr>
        <p:spPr>
          <a:xfrm>
            <a:off x="3388867" y="2956368"/>
            <a:ext cx="11753" cy="159862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hteck 25"/>
              <p:cNvSpPr/>
              <p:nvPr/>
            </p:nvSpPr>
            <p:spPr>
              <a:xfrm>
                <a:off x="3143562" y="4554997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26" name="Rechteck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562" y="4554997"/>
                <a:ext cx="514115" cy="3415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Gerade Verbindung mit Pfeil 28"/>
          <p:cNvCxnSpPr/>
          <p:nvPr/>
        </p:nvCxnSpPr>
        <p:spPr>
          <a:xfrm flipH="1">
            <a:off x="3403711" y="4466256"/>
            <a:ext cx="1935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4"/>
          <p:cNvCxnSpPr/>
          <p:nvPr/>
        </p:nvCxnSpPr>
        <p:spPr>
          <a:xfrm>
            <a:off x="3224169" y="2925298"/>
            <a:ext cx="3738941" cy="1468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4"/>
          <p:cNvCxnSpPr/>
          <p:nvPr/>
        </p:nvCxnSpPr>
        <p:spPr>
          <a:xfrm flipV="1">
            <a:off x="409425" y="2355665"/>
            <a:ext cx="2977416" cy="12909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hteck 37"/>
              <p:cNvSpPr/>
              <p:nvPr/>
            </p:nvSpPr>
            <p:spPr>
              <a:xfrm>
                <a:off x="-12297" y="2172203"/>
                <a:ext cx="494686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8" name="Rechtec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2297" y="2172203"/>
                <a:ext cx="494686" cy="3415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hteck 38"/>
              <p:cNvSpPr/>
              <p:nvPr/>
            </p:nvSpPr>
            <p:spPr>
              <a:xfrm>
                <a:off x="5330035" y="2923638"/>
                <a:ext cx="513217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𝑃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∗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39" name="Rechteck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035" y="2923638"/>
                <a:ext cx="513217" cy="3415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hteck 47"/>
              <p:cNvSpPr/>
              <p:nvPr/>
            </p:nvSpPr>
            <p:spPr>
              <a:xfrm>
                <a:off x="6577857" y="2061335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48" name="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7857" y="2061335"/>
                <a:ext cx="514115" cy="34150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1" name="Straight Connector 77"/>
          <p:cNvCxnSpPr/>
          <p:nvPr/>
        </p:nvCxnSpPr>
        <p:spPr>
          <a:xfrm flipH="1">
            <a:off x="1437721" y="2366912"/>
            <a:ext cx="178972" cy="580"/>
          </a:xfrm>
          <a:prstGeom prst="line">
            <a:avLst/>
          </a:prstGeom>
          <a:ln w="50800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Rechteck 81"/>
              <p:cNvSpPr/>
              <p:nvPr/>
            </p:nvSpPr>
            <p:spPr>
              <a:xfrm>
                <a:off x="1287406" y="2873096"/>
                <a:ext cx="514115" cy="341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SupPr>
                        <m:e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𝑋</m:t>
                          </m:r>
                        </m:e>
                        <m:sub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𝑊</m:t>
                          </m:r>
                        </m:sub>
                        <m:sup>
                          <m:r>
                            <a:rPr lang="de-DE" sz="1600" i="1" dirty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sup>
                      </m:sSubSup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82" name="Rechteck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7406" y="2873096"/>
                <a:ext cx="514115" cy="3415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Connector 77"/>
          <p:cNvCxnSpPr/>
          <p:nvPr/>
        </p:nvCxnSpPr>
        <p:spPr>
          <a:xfrm flipH="1">
            <a:off x="6796601" y="2923638"/>
            <a:ext cx="178972" cy="580"/>
          </a:xfrm>
          <a:prstGeom prst="line">
            <a:avLst/>
          </a:prstGeom>
          <a:ln w="508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eschweifte Klammer links 21"/>
          <p:cNvSpPr/>
          <p:nvPr/>
        </p:nvSpPr>
        <p:spPr>
          <a:xfrm>
            <a:off x="2839148" y="2368105"/>
            <a:ext cx="341683" cy="572902"/>
          </a:xfrm>
          <a:prstGeom prst="leftBrac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Rechteck 61">
            <a:extLst>
              <a:ext uri="{FF2B5EF4-FFF2-40B4-BE49-F238E27FC236}">
                <a16:creationId xmlns:a16="http://schemas.microsoft.com/office/drawing/2014/main" id="{9A596FB1-A51A-4A8A-B2CA-69F579D86FC9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TextBox 27">
            <a:extLst>
              <a:ext uri="{FF2B5EF4-FFF2-40B4-BE49-F238E27FC236}">
                <a16:creationId xmlns:a16="http://schemas.microsoft.com/office/drawing/2014/main" id="{0CDBCAC4-A619-4F7C-8EFD-25284AC09B67}"/>
              </a:ext>
            </a:extLst>
          </p:cNvPr>
          <p:cNvSpPr txBox="1"/>
          <p:nvPr/>
        </p:nvSpPr>
        <p:spPr>
          <a:xfrm>
            <a:off x="13540" y="5104796"/>
            <a:ext cx="8327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Der Preisanstieg in Land A ist damit geringer als der Zoll t ebenso, wie die Preisreduktion in Land B</a:t>
            </a:r>
            <a:endParaRPr lang="en-US" sz="14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hteck 64">
                <a:extLst>
                  <a:ext uri="{FF2B5EF4-FFF2-40B4-BE49-F238E27FC236}">
                    <a16:creationId xmlns:a16="http://schemas.microsoft.com/office/drawing/2014/main" id="{55D98994-D21D-4938-9938-0D81B51E279A}"/>
                  </a:ext>
                </a:extLst>
              </p:cNvPr>
              <p:cNvSpPr/>
              <p:nvPr/>
            </p:nvSpPr>
            <p:spPr>
              <a:xfrm>
                <a:off x="12574" y="5459218"/>
                <a:ext cx="4146648" cy="310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Das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Welthandelsvolumen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sinkt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de-DE" sz="1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>
                            <a:latin typeface="Cambria Math"/>
                            <a:cs typeface="Arial" panose="020B0604020202020204" pitchFamily="34" charset="0"/>
                          </a:rPr>
                          <m:t>𝑊</m:t>
                        </m:r>
                      </m:sub>
                    </m:sSub>
                  </m:oMath>
                </a14:m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auf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5" name="Rechteck 64">
                <a:extLst>
                  <a:ext uri="{FF2B5EF4-FFF2-40B4-BE49-F238E27FC236}">
                    <a16:creationId xmlns:a16="http://schemas.microsoft.com/office/drawing/2014/main" id="{55D98994-D21D-4938-9938-0D81B51E27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4" y="5459218"/>
                <a:ext cx="4146648" cy="310278"/>
              </a:xfrm>
              <a:prstGeom prst="rect">
                <a:avLst/>
              </a:prstGeom>
              <a:blipFill>
                <a:blip r:embed="rId14"/>
                <a:stretch>
                  <a:fillRect l="-147" t="-2000" b="-2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hteck 65">
            <a:extLst>
              <a:ext uri="{FF2B5EF4-FFF2-40B4-BE49-F238E27FC236}">
                <a16:creationId xmlns:a16="http://schemas.microsoft.com/office/drawing/2014/main" id="{2F497C56-C3EC-4228-9119-A456BC47B06C}"/>
              </a:ext>
            </a:extLst>
          </p:cNvPr>
          <p:cNvSpPr/>
          <p:nvPr/>
        </p:nvSpPr>
        <p:spPr>
          <a:xfrm>
            <a:off x="13491" y="5831091"/>
            <a:ext cx="117940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Importland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steigen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Heimische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Produzenten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(A)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gewinnen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Konsumenten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(A)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verlieren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280E591A-640D-48A7-9085-989E210A133B}"/>
              </a:ext>
            </a:extLst>
          </p:cNvPr>
          <p:cNvSpPr/>
          <p:nvPr/>
        </p:nvSpPr>
        <p:spPr>
          <a:xfrm>
            <a:off x="8202" y="6189347"/>
            <a:ext cx="101911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Preise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Exportland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sinken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Produzenten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(B)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verlieren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Konsumenten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(B)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gewinnen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hteck 68">
                <a:extLst>
                  <a:ext uri="{FF2B5EF4-FFF2-40B4-BE49-F238E27FC236}">
                    <a16:creationId xmlns:a16="http://schemas.microsoft.com/office/drawing/2014/main" id="{85F5FB8A-7B34-4EC5-9EE2-0EE8AE3551B2}"/>
                  </a:ext>
                </a:extLst>
              </p:cNvPr>
              <p:cNvSpPr/>
              <p:nvPr/>
            </p:nvSpPr>
            <p:spPr>
              <a:xfrm>
                <a:off x="23961" y="6541642"/>
                <a:ext cx="3481209" cy="3102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Land A hat </a:t>
                </a:r>
                <a:r>
                  <a:rPr lang="en-US" sz="1400" dirty="0" err="1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Zolleinnnahmen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von </a:t>
                </a:r>
                <a14:m>
                  <m:oMath xmlns:m="http://schemas.openxmlformats.org/officeDocument/2006/math">
                    <m:r>
                      <a:rPr lang="de-DE" sz="1400" i="1">
                        <a:latin typeface="Cambria Math"/>
                        <a:cs typeface="Arial" panose="020B0604020202020204" pitchFamily="34" charset="0"/>
                      </a:rPr>
                      <m:t>𝑡</m:t>
                    </m:r>
                    <m:r>
                      <a:rPr lang="de-DE" sz="1400" i="1">
                        <a:latin typeface="Cambria Math"/>
                        <a:ea typeface="Cambria Math"/>
                        <a:cs typeface="Arial" panose="020B0604020202020204" pitchFamily="34" charset="0"/>
                      </a:rPr>
                      <m:t>∙</m:t>
                    </m:r>
                    <m:sSubSup>
                      <m:sSubSupPr>
                        <m:ctrlPr>
                          <a:rPr lang="en-US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SupPr>
                      <m:e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𝑋</m:t>
                        </m:r>
                      </m:e>
                      <m:sub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𝑊</m:t>
                        </m:r>
                      </m:sub>
                      <m:sup>
                        <m:r>
                          <a:rPr lang="de-DE" sz="14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sup>
                    </m:sSubSup>
                  </m:oMath>
                </a14:m>
                <a:endParaRPr lang="en-US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9" name="Rechteck 68">
                <a:extLst>
                  <a:ext uri="{FF2B5EF4-FFF2-40B4-BE49-F238E27FC236}">
                    <a16:creationId xmlns:a16="http://schemas.microsoft.com/office/drawing/2014/main" id="{85F5FB8A-7B34-4EC5-9EE2-0EE8AE3551B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1" y="6541642"/>
                <a:ext cx="3481209" cy="310278"/>
              </a:xfrm>
              <a:prstGeom prst="rect">
                <a:avLst/>
              </a:prstGeom>
              <a:blipFill>
                <a:blip r:embed="rId15"/>
                <a:stretch>
                  <a:fillRect l="-350" t="-1961" b="-2156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8832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/>
      <p:bldP spid="108" grpId="0"/>
      <p:bldP spid="23" grpId="0"/>
      <p:bldP spid="26" grpId="0"/>
      <p:bldP spid="38" grpId="0"/>
      <p:bldP spid="39" grpId="0"/>
      <p:bldP spid="48" grpId="0"/>
      <p:bldP spid="82" grpId="0"/>
      <p:bldP spid="22" grpId="0" animBg="1"/>
      <p:bldP spid="63" grpId="0"/>
      <p:bldP spid="65" grpId="0"/>
      <p:bldP spid="66" grpId="0"/>
      <p:bldP spid="68" grpId="0"/>
      <p:bldP spid="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/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Instrumente</a:t>
            </a:r>
            <a:r>
              <a:rPr lang="en-US" sz="3991" dirty="0">
                <a:solidFill>
                  <a:sysClr val="windowText" lastClr="000000"/>
                </a:solidFill>
              </a:rPr>
              <a:t> der </a:t>
            </a:r>
            <a:r>
              <a:rPr lang="en-US" sz="3991" dirty="0" err="1">
                <a:solidFill>
                  <a:sysClr val="windowText" lastClr="000000"/>
                </a:solidFill>
              </a:rPr>
              <a:t>Handelspolitik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938720" y="1451881"/>
            <a:ext cx="7464960" cy="4105440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2459986" y="2144415"/>
            <a:ext cx="6596726" cy="23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3" dirty="0"/>
              <a:t>Zölle und Quoten</a:t>
            </a:r>
          </a:p>
          <a:p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903" dirty="0"/>
              <a:t>Kleines Land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903" dirty="0"/>
              <a:t>Allgemeines Handelsmodell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FED0A9A-508B-44A1-BAF2-72BA9AA4AD47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14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Zölle</a:t>
            </a:r>
            <a:r>
              <a:rPr lang="en-US" sz="3991" dirty="0">
                <a:solidFill>
                  <a:sysClr val="windowText" lastClr="000000"/>
                </a:solidFill>
              </a:rPr>
              <a:t> und </a:t>
            </a:r>
            <a:r>
              <a:rPr lang="en-US" sz="3991" dirty="0" err="1">
                <a:solidFill>
                  <a:sysClr val="windowText" lastClr="000000"/>
                </a:solidFill>
              </a:rPr>
              <a:t>Quoten</a:t>
            </a:r>
            <a:r>
              <a:rPr lang="en-US" sz="3991" dirty="0">
                <a:solidFill>
                  <a:sysClr val="windowText" lastClr="000000"/>
                </a:solidFill>
              </a:rPr>
              <a:t> in </a:t>
            </a:r>
            <a:r>
              <a:rPr lang="en-US" sz="3991" dirty="0" err="1">
                <a:solidFill>
                  <a:sysClr val="windowText" lastClr="000000"/>
                </a:solidFill>
              </a:rPr>
              <a:t>einem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kleinen</a:t>
            </a:r>
            <a:r>
              <a:rPr lang="en-US" sz="3991" dirty="0">
                <a:solidFill>
                  <a:sysClr val="windowText" lastClr="000000"/>
                </a:solidFill>
              </a:rPr>
              <a:t> Land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1102241" y="1227246"/>
            <a:ext cx="8108895" cy="41128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903" u="sng" dirty="0"/>
              <a:t>Annahmen:</a:t>
            </a:r>
          </a:p>
          <a:p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903" dirty="0"/>
              <a:t>Kleines Land relativ zum Weltmarkt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903" dirty="0"/>
              <a:t>Normale Nachfrage- und Angebotsstruktur auf dem Heimatmarkt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903" dirty="0"/>
              <a:t>Vollkommen preiselastisches Angebot auf dem Weltmarkt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5854F45-3F9C-49D6-BEEF-3217B24CBDA3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654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1">
            <a:extLst>
              <a:ext uri="{FF2B5EF4-FFF2-40B4-BE49-F238E27FC236}">
                <a16:creationId xmlns:a16="http://schemas.microsoft.com/office/drawing/2014/main" id="{EB705D36-230F-458E-BA8E-469EBFE98D47}"/>
              </a:ext>
            </a:extLst>
          </p:cNvPr>
          <p:cNvSpPr txBox="1">
            <a:spLocks/>
          </p:cNvSpPr>
          <p:nvPr/>
        </p:nvSpPr>
        <p:spPr>
          <a:xfrm>
            <a:off x="1304850" y="26285"/>
            <a:ext cx="3876207" cy="50483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2800" dirty="0" err="1">
                <a:solidFill>
                  <a:sysClr val="windowText" lastClr="000000"/>
                </a:solidFill>
              </a:rPr>
              <a:t>Zoll</a:t>
            </a:r>
            <a:r>
              <a:rPr lang="en-US" sz="2800" dirty="0">
                <a:solidFill>
                  <a:sysClr val="windowText" lastClr="000000"/>
                </a:solidFill>
              </a:rPr>
              <a:t>: </a:t>
            </a:r>
            <a:r>
              <a:rPr lang="en-US" sz="2800" dirty="0" err="1">
                <a:solidFill>
                  <a:sysClr val="windowText" lastClr="000000"/>
                </a:solidFill>
              </a:rPr>
              <a:t>kleines</a:t>
            </a:r>
            <a:r>
              <a:rPr lang="en-US" sz="2800" dirty="0">
                <a:solidFill>
                  <a:sysClr val="windowText" lastClr="000000"/>
                </a:solidFill>
              </a:rPr>
              <a:t> Land</a:t>
            </a:r>
          </a:p>
        </p:txBody>
      </p:sp>
      <p:cxnSp>
        <p:nvCxnSpPr>
          <p:cNvPr id="87" name="Straight Arrow Connector 6">
            <a:extLst>
              <a:ext uri="{FF2B5EF4-FFF2-40B4-BE49-F238E27FC236}">
                <a16:creationId xmlns:a16="http://schemas.microsoft.com/office/drawing/2014/main" id="{D08A3D45-64E6-4C2C-936B-609BFEA4A218}"/>
              </a:ext>
            </a:extLst>
          </p:cNvPr>
          <p:cNvCxnSpPr/>
          <p:nvPr/>
        </p:nvCxnSpPr>
        <p:spPr>
          <a:xfrm flipV="1">
            <a:off x="1538188" y="621307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7">
            <a:extLst>
              <a:ext uri="{FF2B5EF4-FFF2-40B4-BE49-F238E27FC236}">
                <a16:creationId xmlns:a16="http://schemas.microsoft.com/office/drawing/2014/main" id="{76D88256-9BC9-4E21-9CDE-07F3CF923EC7}"/>
              </a:ext>
            </a:extLst>
          </p:cNvPr>
          <p:cNvCxnSpPr/>
          <p:nvPr/>
        </p:nvCxnSpPr>
        <p:spPr>
          <a:xfrm>
            <a:off x="1538189" y="4476617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2">
            <a:extLst>
              <a:ext uri="{FF2B5EF4-FFF2-40B4-BE49-F238E27FC236}">
                <a16:creationId xmlns:a16="http://schemas.microsoft.com/office/drawing/2014/main" id="{736DD1AF-01C4-4839-B465-84F96B966450}"/>
              </a:ext>
            </a:extLst>
          </p:cNvPr>
          <p:cNvSpPr txBox="1"/>
          <p:nvPr/>
        </p:nvSpPr>
        <p:spPr>
          <a:xfrm>
            <a:off x="441024" y="737272"/>
            <a:ext cx="89983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Preis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0" name="TextBox 15">
            <a:extLst>
              <a:ext uri="{FF2B5EF4-FFF2-40B4-BE49-F238E27FC236}">
                <a16:creationId xmlns:a16="http://schemas.microsoft.com/office/drawing/2014/main" id="{C7F8AA1E-4263-4E15-95A9-14D175A32C7A}"/>
              </a:ext>
            </a:extLst>
          </p:cNvPr>
          <p:cNvSpPr txBox="1"/>
          <p:nvPr/>
        </p:nvSpPr>
        <p:spPr>
          <a:xfrm>
            <a:off x="5941612" y="4618395"/>
            <a:ext cx="901209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91" name="Straight Connector 18">
            <a:extLst>
              <a:ext uri="{FF2B5EF4-FFF2-40B4-BE49-F238E27FC236}">
                <a16:creationId xmlns:a16="http://schemas.microsoft.com/office/drawing/2014/main" id="{E81A19DA-2539-4129-9B40-1E7FD8D5C0DE}"/>
              </a:ext>
            </a:extLst>
          </p:cNvPr>
          <p:cNvCxnSpPr/>
          <p:nvPr/>
        </p:nvCxnSpPr>
        <p:spPr>
          <a:xfrm flipH="1">
            <a:off x="1529786" y="3278206"/>
            <a:ext cx="465031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12">
            <a:extLst>
              <a:ext uri="{FF2B5EF4-FFF2-40B4-BE49-F238E27FC236}">
                <a16:creationId xmlns:a16="http://schemas.microsoft.com/office/drawing/2014/main" id="{1887B388-BF4D-4EA4-BED8-848A0B20A6B7}"/>
              </a:ext>
            </a:extLst>
          </p:cNvPr>
          <p:cNvSpPr txBox="1"/>
          <p:nvPr/>
        </p:nvSpPr>
        <p:spPr>
          <a:xfrm>
            <a:off x="43642" y="3107447"/>
            <a:ext cx="1577673" cy="30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Weltmarkpreis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95" name="Straight Connector 8">
            <a:extLst>
              <a:ext uri="{FF2B5EF4-FFF2-40B4-BE49-F238E27FC236}">
                <a16:creationId xmlns:a16="http://schemas.microsoft.com/office/drawing/2014/main" id="{E220C399-2248-446A-A6F4-1B6C99D3E85E}"/>
              </a:ext>
            </a:extLst>
          </p:cNvPr>
          <p:cNvCxnSpPr/>
          <p:nvPr/>
        </p:nvCxnSpPr>
        <p:spPr>
          <a:xfrm flipV="1">
            <a:off x="1517285" y="844583"/>
            <a:ext cx="4650312" cy="294925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9">
            <a:extLst>
              <a:ext uri="{FF2B5EF4-FFF2-40B4-BE49-F238E27FC236}">
                <a16:creationId xmlns:a16="http://schemas.microsoft.com/office/drawing/2014/main" id="{777DCF7C-46DB-4543-9D8C-7CA30F54188B}"/>
              </a:ext>
            </a:extLst>
          </p:cNvPr>
          <p:cNvCxnSpPr/>
          <p:nvPr/>
        </p:nvCxnSpPr>
        <p:spPr>
          <a:xfrm>
            <a:off x="1529786" y="844582"/>
            <a:ext cx="5436009" cy="3073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B5B1B035-5115-47C0-A71D-60AB0F525CF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4345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Zoll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 (</a:t>
            </a:r>
            <a:r>
              <a:rPr lang="en-US" sz="3991" dirty="0" err="1">
                <a:solidFill>
                  <a:sysClr val="windowText" lastClr="000000"/>
                </a:solidFill>
              </a:rPr>
              <a:t>Zusammenassung</a:t>
            </a:r>
            <a:r>
              <a:rPr lang="en-US" sz="3991" dirty="0">
                <a:solidFill>
                  <a:sysClr val="windowText" lastClr="000000"/>
                </a:solidFill>
              </a:rPr>
              <a:t>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857917" y="851657"/>
            <a:ext cx="4382033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u="sng" dirty="0"/>
              <a:t>Effekte:</a:t>
            </a:r>
          </a:p>
          <a:p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A: Produzentenrente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A+B+C+D: Konsumentenrente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C: Zolleinnahmen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↑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>
              <a:latin typeface="Arial Unicode MS"/>
              <a:ea typeface="Arial Unicode MS"/>
              <a:cs typeface="Arial Unicode MS"/>
            </a:endParaRPr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400" dirty="0"/>
              <a:t>B + D: Wohlfahrtseffekt </a:t>
            </a:r>
            <a:r>
              <a:rPr lang="de-DE" sz="24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400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104602" y="1449218"/>
            <a:ext cx="7707554" cy="4126766"/>
            <a:chOff x="1767750" y="1600110"/>
            <a:chExt cx="7548528" cy="4166669"/>
          </a:xfrm>
        </p:grpSpPr>
        <p:cxnSp>
          <p:nvCxnSpPr>
            <p:cNvPr id="8" name="Straight Arrow Connector 6"/>
            <p:cNvCxnSpPr/>
            <p:nvPr/>
          </p:nvCxnSpPr>
          <p:spPr>
            <a:xfrm flipV="1">
              <a:off x="3227102" y="1606880"/>
              <a:ext cx="0" cy="385531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uppieren 1"/>
            <p:cNvGrpSpPr/>
            <p:nvPr/>
          </p:nvGrpSpPr>
          <p:grpSpPr>
            <a:xfrm>
              <a:off x="1767750" y="1600110"/>
              <a:ext cx="7548528" cy="4166669"/>
              <a:chOff x="1767750" y="1600110"/>
              <a:chExt cx="7568610" cy="4335414"/>
            </a:xfrm>
          </p:grpSpPr>
          <p:cxnSp>
            <p:nvCxnSpPr>
              <p:cNvPr id="9" name="Straight Arrow Connector 7"/>
              <p:cNvCxnSpPr/>
              <p:nvPr/>
            </p:nvCxnSpPr>
            <p:spPr>
              <a:xfrm>
                <a:off x="3227103" y="5462190"/>
                <a:ext cx="528497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12"/>
              <p:cNvSpPr txBox="1"/>
              <p:nvPr/>
            </p:nvSpPr>
            <p:spPr>
              <a:xfrm>
                <a:off x="2420315" y="1722845"/>
                <a:ext cx="609462" cy="538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451">
                    <a:latin typeface="Arial" panose="020B0604020202020204" pitchFamily="34" charset="0"/>
                    <a:cs typeface="Arial" panose="020B0604020202020204" pitchFamily="34" charset="0"/>
                  </a:rPr>
                  <a:t>Preis</a:t>
                </a:r>
                <a:endParaRPr lang="en-US" sz="145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</p:txBody>
          </p:sp>
          <p:sp>
            <p:nvSpPr>
              <p:cNvPr id="11" name="TextBox 15"/>
              <p:cNvSpPr txBox="1"/>
              <p:nvPr/>
            </p:nvSpPr>
            <p:spPr>
              <a:xfrm>
                <a:off x="7630526" y="5603968"/>
                <a:ext cx="914870" cy="3315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Menge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 X</a:t>
                </a:r>
              </a:p>
            </p:txBody>
          </p:sp>
          <p:cxnSp>
            <p:nvCxnSpPr>
              <p:cNvPr id="12" name="Straight Connector 8"/>
              <p:cNvCxnSpPr/>
              <p:nvPr/>
            </p:nvCxnSpPr>
            <p:spPr>
              <a:xfrm flipV="1">
                <a:off x="3227103" y="1971919"/>
                <a:ext cx="4566481" cy="3098367"/>
              </a:xfrm>
              <a:prstGeom prst="line">
                <a:avLst/>
              </a:prstGeom>
              <a:ln w="3810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9"/>
              <p:cNvCxnSpPr/>
              <p:nvPr/>
            </p:nvCxnSpPr>
            <p:spPr>
              <a:xfrm>
                <a:off x="3239379" y="1971918"/>
                <a:ext cx="5338014" cy="322900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Textfeld 13"/>
              <p:cNvSpPr txBox="1"/>
              <p:nvPr/>
            </p:nvSpPr>
            <p:spPr>
              <a:xfrm>
                <a:off x="8283700" y="4670032"/>
                <a:ext cx="105266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Nachfrage</a:t>
                </a:r>
              </a:p>
            </p:txBody>
          </p:sp>
          <p:sp>
            <p:nvSpPr>
              <p:cNvPr id="15" name="Textfeld 14"/>
              <p:cNvSpPr txBox="1"/>
              <p:nvPr/>
            </p:nvSpPr>
            <p:spPr>
              <a:xfrm>
                <a:off x="7303939" y="1600110"/>
                <a:ext cx="909095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Angebot</a:t>
                </a:r>
              </a:p>
            </p:txBody>
          </p:sp>
          <p:cxnSp>
            <p:nvCxnSpPr>
              <p:cNvPr id="16" name="Straight Connector 18"/>
              <p:cNvCxnSpPr/>
              <p:nvPr/>
            </p:nvCxnSpPr>
            <p:spPr>
              <a:xfrm flipH="1">
                <a:off x="3227103" y="4343445"/>
                <a:ext cx="456648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2"/>
              <p:cNvSpPr txBox="1"/>
              <p:nvPr/>
            </p:nvSpPr>
            <p:spPr>
              <a:xfrm>
                <a:off x="1767750" y="4164052"/>
                <a:ext cx="1549232" cy="315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>
                    <a:latin typeface="Arial" panose="020B0604020202020204" pitchFamily="34" charset="0"/>
                    <a:cs typeface="Arial" panose="020B0604020202020204" pitchFamily="34" charset="0"/>
                  </a:rPr>
                  <a:t>Weltmarkpreis</a:t>
                </a:r>
                <a:r>
                  <a:rPr lang="en-US" sz="1451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451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w</a:t>
                </a:r>
              </a:p>
            </p:txBody>
          </p:sp>
          <p:cxnSp>
            <p:nvCxnSpPr>
              <p:cNvPr id="18" name="Straight Connector 18"/>
              <p:cNvCxnSpPr/>
              <p:nvPr/>
            </p:nvCxnSpPr>
            <p:spPr>
              <a:xfrm flipH="1">
                <a:off x="3254254" y="3690270"/>
                <a:ext cx="4566481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TextBox 12"/>
              <p:cNvSpPr txBox="1"/>
              <p:nvPr/>
            </p:nvSpPr>
            <p:spPr>
              <a:xfrm>
                <a:off x="2207568" y="3494319"/>
                <a:ext cx="958916" cy="3155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lang="en-US" sz="1451" baseline="-25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w</a:t>
                </a:r>
                <a:r>
                  <a:rPr lang="en-US" sz="145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+t</a:t>
                </a:r>
                <a:r>
                  <a:rPr lang="en-US" sz="145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1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Zoll</a:t>
                </a:r>
                <a:r>
                  <a:rPr lang="en-US" sz="12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en-US" sz="1200" baseline="-25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0" name="Straight Connector 18"/>
              <p:cNvCxnSpPr/>
              <p:nvPr/>
            </p:nvCxnSpPr>
            <p:spPr>
              <a:xfrm>
                <a:off x="5279095" y="3690271"/>
                <a:ext cx="0" cy="17719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18"/>
              <p:cNvCxnSpPr/>
              <p:nvPr/>
            </p:nvCxnSpPr>
            <p:spPr>
              <a:xfrm>
                <a:off x="6062905" y="3690271"/>
                <a:ext cx="0" cy="177192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Textfeld 21"/>
              <p:cNvSpPr txBox="1"/>
              <p:nvPr/>
            </p:nvSpPr>
            <p:spPr>
              <a:xfrm>
                <a:off x="3815184" y="3877794"/>
                <a:ext cx="306494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A</a:t>
                </a:r>
              </a:p>
            </p:txBody>
          </p:sp>
          <p:sp>
            <p:nvSpPr>
              <p:cNvPr id="23" name="Textfeld 22"/>
              <p:cNvSpPr txBox="1"/>
              <p:nvPr/>
            </p:nvSpPr>
            <p:spPr>
              <a:xfrm>
                <a:off x="4925582" y="3951540"/>
                <a:ext cx="298480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B</a:t>
                </a:r>
              </a:p>
            </p:txBody>
          </p:sp>
          <p:sp>
            <p:nvSpPr>
              <p:cNvPr id="24" name="Textfeld 23"/>
              <p:cNvSpPr txBox="1"/>
              <p:nvPr/>
            </p:nvSpPr>
            <p:spPr>
              <a:xfrm>
                <a:off x="5540365" y="3951540"/>
                <a:ext cx="296876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C</a:t>
                </a:r>
              </a:p>
            </p:txBody>
          </p:sp>
          <p:sp>
            <p:nvSpPr>
              <p:cNvPr id="25" name="Textfeld 24"/>
              <p:cNvSpPr txBox="1"/>
              <p:nvPr/>
            </p:nvSpPr>
            <p:spPr>
              <a:xfrm>
                <a:off x="6231932" y="3943111"/>
                <a:ext cx="312906" cy="3436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633" dirty="0"/>
                  <a:t>D</a:t>
                </a:r>
              </a:p>
            </p:txBody>
          </p:sp>
        </p:grpSp>
      </p:grpSp>
      <p:sp>
        <p:nvSpPr>
          <p:cNvPr id="26" name="TextBox 15"/>
          <p:cNvSpPr txBox="1"/>
          <p:nvPr/>
        </p:nvSpPr>
        <p:spPr>
          <a:xfrm>
            <a:off x="3901910" y="5182874"/>
            <a:ext cx="391454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E4F2E97F-2EA3-4D42-A641-ED59BE21D874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433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Straight Arrow Connector 6">
            <a:extLst>
              <a:ext uri="{FF2B5EF4-FFF2-40B4-BE49-F238E27FC236}">
                <a16:creationId xmlns:a16="http://schemas.microsoft.com/office/drawing/2014/main" id="{D08A3D45-64E6-4C2C-936B-609BFEA4A218}"/>
              </a:ext>
            </a:extLst>
          </p:cNvPr>
          <p:cNvCxnSpPr/>
          <p:nvPr/>
        </p:nvCxnSpPr>
        <p:spPr>
          <a:xfrm flipV="1">
            <a:off x="1538188" y="621307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7">
            <a:extLst>
              <a:ext uri="{FF2B5EF4-FFF2-40B4-BE49-F238E27FC236}">
                <a16:creationId xmlns:a16="http://schemas.microsoft.com/office/drawing/2014/main" id="{76D88256-9BC9-4E21-9CDE-07F3CF923EC7}"/>
              </a:ext>
            </a:extLst>
          </p:cNvPr>
          <p:cNvCxnSpPr/>
          <p:nvPr/>
        </p:nvCxnSpPr>
        <p:spPr>
          <a:xfrm>
            <a:off x="1538189" y="4476617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12">
            <a:extLst>
              <a:ext uri="{FF2B5EF4-FFF2-40B4-BE49-F238E27FC236}">
                <a16:creationId xmlns:a16="http://schemas.microsoft.com/office/drawing/2014/main" id="{736DD1AF-01C4-4839-B465-84F96B966450}"/>
              </a:ext>
            </a:extLst>
          </p:cNvPr>
          <p:cNvSpPr txBox="1"/>
          <p:nvPr/>
        </p:nvSpPr>
        <p:spPr>
          <a:xfrm>
            <a:off x="441024" y="737272"/>
            <a:ext cx="89983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Preis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90" name="TextBox 15">
            <a:extLst>
              <a:ext uri="{FF2B5EF4-FFF2-40B4-BE49-F238E27FC236}">
                <a16:creationId xmlns:a16="http://schemas.microsoft.com/office/drawing/2014/main" id="{C7F8AA1E-4263-4E15-95A9-14D175A32C7A}"/>
              </a:ext>
            </a:extLst>
          </p:cNvPr>
          <p:cNvSpPr txBox="1"/>
          <p:nvPr/>
        </p:nvSpPr>
        <p:spPr>
          <a:xfrm>
            <a:off x="5941612" y="4618395"/>
            <a:ext cx="901209" cy="3155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51" dirty="0" err="1">
                <a:latin typeface="Arial" panose="020B0604020202020204" pitchFamily="34" charset="0"/>
                <a:cs typeface="Arial" panose="020B0604020202020204" pitchFamily="34" charset="0"/>
              </a:rPr>
              <a:t>Menge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91" name="Straight Connector 18">
            <a:extLst>
              <a:ext uri="{FF2B5EF4-FFF2-40B4-BE49-F238E27FC236}">
                <a16:creationId xmlns:a16="http://schemas.microsoft.com/office/drawing/2014/main" id="{E81A19DA-2539-4129-9B40-1E7FD8D5C0DE}"/>
              </a:ext>
            </a:extLst>
          </p:cNvPr>
          <p:cNvCxnSpPr/>
          <p:nvPr/>
        </p:nvCxnSpPr>
        <p:spPr>
          <a:xfrm flipH="1">
            <a:off x="1529786" y="3278206"/>
            <a:ext cx="4650312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12">
            <a:extLst>
              <a:ext uri="{FF2B5EF4-FFF2-40B4-BE49-F238E27FC236}">
                <a16:creationId xmlns:a16="http://schemas.microsoft.com/office/drawing/2014/main" id="{1887B388-BF4D-4EA4-BED8-848A0B20A6B7}"/>
              </a:ext>
            </a:extLst>
          </p:cNvPr>
          <p:cNvSpPr txBox="1"/>
          <p:nvPr/>
        </p:nvSpPr>
        <p:spPr>
          <a:xfrm>
            <a:off x="43642" y="3107447"/>
            <a:ext cx="1577673" cy="3004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Weltmarkpreis</a:t>
            </a:r>
            <a:r>
              <a:rPr lang="en-US" sz="145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95" name="Straight Connector 8">
            <a:extLst>
              <a:ext uri="{FF2B5EF4-FFF2-40B4-BE49-F238E27FC236}">
                <a16:creationId xmlns:a16="http://schemas.microsoft.com/office/drawing/2014/main" id="{E220C399-2248-446A-A6F4-1B6C99D3E85E}"/>
              </a:ext>
            </a:extLst>
          </p:cNvPr>
          <p:cNvCxnSpPr/>
          <p:nvPr/>
        </p:nvCxnSpPr>
        <p:spPr>
          <a:xfrm flipV="1">
            <a:off x="1517285" y="844583"/>
            <a:ext cx="4650312" cy="2949254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19">
            <a:extLst>
              <a:ext uri="{FF2B5EF4-FFF2-40B4-BE49-F238E27FC236}">
                <a16:creationId xmlns:a16="http://schemas.microsoft.com/office/drawing/2014/main" id="{777DCF7C-46DB-4543-9D8C-7CA30F54188B}"/>
              </a:ext>
            </a:extLst>
          </p:cNvPr>
          <p:cNvCxnSpPr/>
          <p:nvPr/>
        </p:nvCxnSpPr>
        <p:spPr>
          <a:xfrm>
            <a:off x="1529786" y="844582"/>
            <a:ext cx="5436009" cy="3073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hteck 96">
            <a:extLst>
              <a:ext uri="{FF2B5EF4-FFF2-40B4-BE49-F238E27FC236}">
                <a16:creationId xmlns:a16="http://schemas.microsoft.com/office/drawing/2014/main" id="{B5B1B035-5115-47C0-A71D-60AB0F525CF8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C4E94AD-DE45-46EB-8B43-8F9961F6B7B0}"/>
              </a:ext>
            </a:extLst>
          </p:cNvPr>
          <p:cNvSpPr txBox="1">
            <a:spLocks/>
          </p:cNvSpPr>
          <p:nvPr/>
        </p:nvSpPr>
        <p:spPr>
          <a:xfrm>
            <a:off x="348798" y="0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Importquote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</a:t>
            </a:r>
          </a:p>
        </p:txBody>
      </p:sp>
    </p:spTree>
    <p:extLst>
      <p:ext uri="{BB962C8B-B14F-4D97-AF65-F5344CB8AC3E}">
        <p14:creationId xmlns:p14="http://schemas.microsoft.com/office/powerpoint/2010/main" val="2968868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Importquote</a:t>
            </a:r>
            <a:r>
              <a:rPr lang="en-US" sz="3991" dirty="0">
                <a:solidFill>
                  <a:sysClr val="windowText" lastClr="000000"/>
                </a:solidFill>
              </a:rPr>
              <a:t>: </a:t>
            </a:r>
            <a:r>
              <a:rPr lang="en-US" sz="3991" dirty="0" err="1">
                <a:solidFill>
                  <a:sysClr val="windowText" lastClr="000000"/>
                </a:solidFill>
              </a:rPr>
              <a:t>Kleines</a:t>
            </a:r>
            <a:r>
              <a:rPr lang="en-US" sz="3991" dirty="0">
                <a:solidFill>
                  <a:sysClr val="windowText" lastClr="000000"/>
                </a:solidFill>
              </a:rPr>
              <a:t> Land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7445215" y="1043664"/>
            <a:ext cx="4526880" cy="36168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u="sng" dirty="0"/>
              <a:t>Effekte:</a:t>
            </a:r>
          </a:p>
          <a:p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A: Produzentenrente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↑</a:t>
            </a: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A+B+C`+C``+D: Konsumentenrente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C`+C``: Quotenrente der Produzenten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↑</a:t>
            </a:r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>
              <a:latin typeface="Arial Unicode MS"/>
              <a:ea typeface="Arial Unicode MS"/>
              <a:cs typeface="Arial Unicode MS"/>
            </a:endParaRPr>
          </a:p>
          <a:p>
            <a:pPr marL="259204" indent="-259204">
              <a:buFont typeface="Arial" panose="020B0604020202020204" pitchFamily="34" charset="0"/>
              <a:buChar char="•"/>
            </a:pPr>
            <a:r>
              <a:rPr lang="de-DE" sz="2000" dirty="0"/>
              <a:t>B + D: Wohlfahrtseffekt </a:t>
            </a:r>
            <a:r>
              <a:rPr lang="de-DE" sz="2000" dirty="0">
                <a:latin typeface="Arial Unicode MS"/>
                <a:ea typeface="Arial Unicode MS"/>
                <a:cs typeface="Arial Unicode MS"/>
              </a:rPr>
              <a:t>↓</a:t>
            </a: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689232" y="1043664"/>
            <a:ext cx="0" cy="38553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89233" y="4898974"/>
            <a:ext cx="528497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12"/>
          <p:cNvSpPr txBox="1"/>
          <p:nvPr/>
        </p:nvSpPr>
        <p:spPr>
          <a:xfrm>
            <a:off x="20903" y="1159629"/>
            <a:ext cx="695480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10" name="TextBox 15"/>
          <p:cNvSpPr txBox="1"/>
          <p:nvPr/>
        </p:nvSpPr>
        <p:spPr>
          <a:xfrm>
            <a:off x="5573270" y="4941377"/>
            <a:ext cx="492328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 X</a:t>
            </a:r>
          </a:p>
        </p:txBody>
      </p:sp>
      <p:cxnSp>
        <p:nvCxnSpPr>
          <p:cNvPr id="11" name="Straight Connector 8"/>
          <p:cNvCxnSpPr/>
          <p:nvPr/>
        </p:nvCxnSpPr>
        <p:spPr>
          <a:xfrm flipV="1">
            <a:off x="689233" y="1408703"/>
            <a:ext cx="4566481" cy="3098367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9"/>
          <p:cNvCxnSpPr/>
          <p:nvPr/>
        </p:nvCxnSpPr>
        <p:spPr>
          <a:xfrm>
            <a:off x="701509" y="1408702"/>
            <a:ext cx="5338014" cy="3229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5745831" y="4106816"/>
            <a:ext cx="1228991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Nachfrage D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4766069" y="1036894"/>
            <a:ext cx="1053365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 S</a:t>
            </a:r>
          </a:p>
        </p:txBody>
      </p:sp>
      <p:cxnSp>
        <p:nvCxnSpPr>
          <p:cNvPr id="15" name="Straight Connector 18"/>
          <p:cNvCxnSpPr/>
          <p:nvPr/>
        </p:nvCxnSpPr>
        <p:spPr>
          <a:xfrm flipH="1">
            <a:off x="689233" y="3780229"/>
            <a:ext cx="4566481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2"/>
          <p:cNvSpPr txBox="1"/>
          <p:nvPr/>
        </p:nvSpPr>
        <p:spPr>
          <a:xfrm>
            <a:off x="219905" y="3625435"/>
            <a:ext cx="476599" cy="315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5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1451" baseline="-25000" dirty="0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</a:p>
        </p:txBody>
      </p:sp>
      <p:cxnSp>
        <p:nvCxnSpPr>
          <p:cNvPr id="17" name="Straight Connector 18"/>
          <p:cNvCxnSpPr/>
          <p:nvPr/>
        </p:nvCxnSpPr>
        <p:spPr>
          <a:xfrm flipH="1">
            <a:off x="716383" y="3192371"/>
            <a:ext cx="287397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8"/>
          <p:cNvCxnSpPr/>
          <p:nvPr/>
        </p:nvCxnSpPr>
        <p:spPr>
          <a:xfrm>
            <a:off x="2668638" y="3192373"/>
            <a:ext cx="7271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590353" y="3192373"/>
            <a:ext cx="0" cy="170660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feld 19"/>
          <p:cNvSpPr txBox="1"/>
          <p:nvPr/>
        </p:nvSpPr>
        <p:spPr>
          <a:xfrm>
            <a:off x="1277314" y="3314578"/>
            <a:ext cx="30649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387712" y="3388324"/>
            <a:ext cx="29848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B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3180246" y="3445213"/>
            <a:ext cx="418704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C``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3694062" y="3379895"/>
            <a:ext cx="312906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D</a:t>
            </a:r>
          </a:p>
        </p:txBody>
      </p:sp>
      <p:cxnSp>
        <p:nvCxnSpPr>
          <p:cNvPr id="24" name="Straight Connector 8"/>
          <p:cNvCxnSpPr/>
          <p:nvPr/>
        </p:nvCxnSpPr>
        <p:spPr>
          <a:xfrm flipV="1">
            <a:off x="2675908" y="1546943"/>
            <a:ext cx="3331192" cy="2256200"/>
          </a:xfrm>
          <a:prstGeom prst="line">
            <a:avLst/>
          </a:prstGeom>
          <a:ln w="38100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feld 24"/>
          <p:cNvSpPr txBox="1"/>
          <p:nvPr/>
        </p:nvSpPr>
        <p:spPr>
          <a:xfrm>
            <a:off x="2741225" y="3257689"/>
            <a:ext cx="357790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C`</a:t>
            </a:r>
          </a:p>
        </p:txBody>
      </p:sp>
      <p:sp>
        <p:nvSpPr>
          <p:cNvPr id="26" name="Textfeld 25"/>
          <p:cNvSpPr txBox="1"/>
          <p:nvPr/>
        </p:nvSpPr>
        <p:spPr>
          <a:xfrm>
            <a:off x="5713505" y="1167529"/>
            <a:ext cx="1114279" cy="343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633" dirty="0"/>
              <a:t>Angebot S`</a:t>
            </a:r>
          </a:p>
        </p:txBody>
      </p:sp>
      <p:sp>
        <p:nvSpPr>
          <p:cNvPr id="27" name="TextBox 15">
            <a:extLst>
              <a:ext uri="{FF2B5EF4-FFF2-40B4-BE49-F238E27FC236}">
                <a16:creationId xmlns:a16="http://schemas.microsoft.com/office/drawing/2014/main" id="{105B11F8-7E8E-47DB-A804-ED92D979D5DC}"/>
              </a:ext>
            </a:extLst>
          </p:cNvPr>
          <p:cNvSpPr txBox="1"/>
          <p:nvPr/>
        </p:nvSpPr>
        <p:spPr>
          <a:xfrm>
            <a:off x="1448984" y="5217004"/>
            <a:ext cx="15048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Importquote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Q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81AA15C0-090E-4EED-AC2E-6F5DA9BF436F}"/>
              </a:ext>
            </a:extLst>
          </p:cNvPr>
          <p:cNvSpPr txBox="1"/>
          <p:nvPr/>
        </p:nvSpPr>
        <p:spPr>
          <a:xfrm rot="16200000">
            <a:off x="2119931" y="462499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cxnSp>
        <p:nvCxnSpPr>
          <p:cNvPr id="29" name="Straight Connector 18"/>
          <p:cNvCxnSpPr/>
          <p:nvPr/>
        </p:nvCxnSpPr>
        <p:spPr>
          <a:xfrm flipH="1">
            <a:off x="1788018" y="3780189"/>
            <a:ext cx="17908" cy="1118789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/>
          <p:nvPr/>
        </p:nvCxnSpPr>
        <p:spPr>
          <a:xfrm>
            <a:off x="4287078" y="2156420"/>
            <a:ext cx="62947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hteck 30"/>
          <p:cNvSpPr/>
          <p:nvPr/>
        </p:nvSpPr>
        <p:spPr>
          <a:xfrm>
            <a:off x="177979" y="2962700"/>
            <a:ext cx="5437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US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endParaRPr lang="de-DE" dirty="0"/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81AA15C0-090E-4EED-AC2E-6F5DA9BF436F}"/>
              </a:ext>
            </a:extLst>
          </p:cNvPr>
          <p:cNvSpPr txBox="1"/>
          <p:nvPr/>
        </p:nvSpPr>
        <p:spPr>
          <a:xfrm rot="16200000">
            <a:off x="3080714" y="4611740"/>
            <a:ext cx="45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7200" dirty="0"/>
              <a:t>{</a:t>
            </a:r>
          </a:p>
        </p:txBody>
      </p:sp>
      <p:sp>
        <p:nvSpPr>
          <p:cNvPr id="33" name="TextBox 15">
            <a:extLst>
              <a:ext uri="{FF2B5EF4-FFF2-40B4-BE49-F238E27FC236}">
                <a16:creationId xmlns:a16="http://schemas.microsoft.com/office/drawing/2014/main" id="{105B11F8-7E8E-47DB-A804-ED92D979D5DC}"/>
              </a:ext>
            </a:extLst>
          </p:cNvPr>
          <p:cNvSpPr txBox="1"/>
          <p:nvPr/>
        </p:nvSpPr>
        <p:spPr>
          <a:xfrm>
            <a:off x="2972473" y="5233812"/>
            <a:ext cx="638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692BF68E-8952-4E84-BE41-60DB5C3460D0}"/>
              </a:ext>
            </a:extLst>
          </p:cNvPr>
          <p:cNvSpPr/>
          <p:nvPr/>
        </p:nvSpPr>
        <p:spPr>
          <a:xfrm>
            <a:off x="8689605" y="423676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227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Unterschiede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zwischen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Zoll</a:t>
            </a:r>
            <a:r>
              <a:rPr lang="en-US" sz="3991" dirty="0">
                <a:solidFill>
                  <a:sysClr val="windowText" lastClr="000000"/>
                </a:solidFill>
              </a:rPr>
              <a:t> und Quote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" y="809791"/>
            <a:ext cx="12192000" cy="326328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Im allgemeinen sind damit die Wirkungen von Zoll und Quote gleich, in den praktischen Auswirkungen unterscheiden sie sich aber:</a:t>
            </a:r>
          </a:p>
          <a:p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200" dirty="0" err="1"/>
              <a:t>Rent</a:t>
            </a:r>
            <a:r>
              <a:rPr lang="de-DE" sz="2200" dirty="0"/>
              <a:t> </a:t>
            </a:r>
            <a:r>
              <a:rPr lang="de-DE" sz="2200" dirty="0" err="1"/>
              <a:t>seeking</a:t>
            </a:r>
            <a:r>
              <a:rPr lang="de-DE" sz="2200" dirty="0"/>
              <a:t>: Lobbyausgaben, um ein Einfuhrkontingent zu erhalten bindet Ressourcen, während bei einem Zoll alle Markteilnehmer direkt mit dem Aufschlag kalkulieren können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200" dirty="0"/>
              <a:t>Eine </a:t>
            </a:r>
            <a:r>
              <a:rPr lang="de-DE" sz="2200" b="1" dirty="0"/>
              <a:t>Quote</a:t>
            </a:r>
            <a:r>
              <a:rPr lang="de-DE" sz="2200" dirty="0"/>
              <a:t> hat direkten Einfluss auf die </a:t>
            </a:r>
            <a:r>
              <a:rPr lang="de-DE" sz="2200" b="1" dirty="0"/>
              <a:t>Menge</a:t>
            </a:r>
            <a:r>
              <a:rPr lang="de-DE" sz="2200" dirty="0"/>
              <a:t>, während bei einem Zoll der Effekt nur abgeschätzt werden kann, aufgrund einer im Prinzip unbekannten Nachfragestruktur</a:t>
            </a:r>
          </a:p>
          <a:p>
            <a:pPr marL="414726" indent="-414726">
              <a:buFont typeface="Arial" panose="020B0604020202020204" pitchFamily="34" charset="0"/>
              <a:buChar char="•"/>
            </a:pPr>
            <a:endParaRPr lang="de-DE" sz="2200" dirty="0"/>
          </a:p>
          <a:p>
            <a:pPr marL="414726" indent="-414726">
              <a:buFont typeface="Arial" panose="020B0604020202020204" pitchFamily="34" charset="0"/>
              <a:buChar char="•"/>
            </a:pPr>
            <a:r>
              <a:rPr lang="de-DE" sz="2200" dirty="0"/>
              <a:t>Der </a:t>
            </a:r>
            <a:r>
              <a:rPr lang="de-DE" sz="2200" b="1" dirty="0"/>
              <a:t>Zoll</a:t>
            </a:r>
            <a:r>
              <a:rPr lang="de-DE" sz="2200" dirty="0"/>
              <a:t> hat einen direkten </a:t>
            </a:r>
            <a:r>
              <a:rPr lang="de-DE" sz="2200" b="1" dirty="0"/>
              <a:t>Preiseffekt</a:t>
            </a:r>
            <a:r>
              <a:rPr lang="de-DE" sz="2200" dirty="0"/>
              <a:t>, während der Preis durch eine Quote nur indirekt beeinflusst wird.</a:t>
            </a:r>
          </a:p>
          <a:p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  <a:p>
            <a:pPr marL="259204" indent="-259204">
              <a:buFont typeface="Arial" panose="020B0604020202020204" pitchFamily="34" charset="0"/>
              <a:buChar char="•"/>
            </a:pPr>
            <a:endParaRPr lang="de-DE" sz="2903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B2D7F7F-522F-49E6-A4DA-EBDD113472BD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162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938720" y="249482"/>
            <a:ext cx="7464960" cy="640485"/>
          </a:xfrm>
          <a:prstGeom prst="rect">
            <a:avLst/>
          </a:prstGeom>
        </p:spPr>
        <p:txBody>
          <a:bodyPr>
            <a:normAutofit fontScale="97500" lnSpcReduction="10000"/>
          </a:bodyPr>
          <a:lstStyle>
            <a:lvl1pPr algn="ctr" rtl="0" hangingPunct="0">
              <a:tabLst/>
              <a:defRPr lang="de-DE" sz="44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r>
              <a:rPr lang="en-US" sz="3991" dirty="0" err="1">
                <a:solidFill>
                  <a:sysClr val="windowText" lastClr="000000"/>
                </a:solidFill>
              </a:rPr>
              <a:t>Allgemeines</a:t>
            </a:r>
            <a:r>
              <a:rPr lang="en-US" sz="3991" dirty="0">
                <a:solidFill>
                  <a:sysClr val="windowText" lastClr="000000"/>
                </a:solidFill>
              </a:rPr>
              <a:t> </a:t>
            </a:r>
            <a:r>
              <a:rPr lang="en-US" sz="3991" dirty="0" err="1">
                <a:solidFill>
                  <a:sysClr val="windowText" lastClr="000000"/>
                </a:solidFill>
              </a:rPr>
              <a:t>Handelsmodell</a:t>
            </a:r>
            <a:endParaRPr lang="en-US" sz="3991" dirty="0">
              <a:solidFill>
                <a:sysClr val="windowText" lastClr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86461" y="1106441"/>
            <a:ext cx="10254341" cy="3407502"/>
          </a:xfrm>
          <a:prstGeom prst="rect">
            <a:avLst/>
          </a:prstGeom>
        </p:spPr>
        <p:txBody>
          <a:bodyPr/>
          <a:lstStyle>
            <a:lvl1pPr marL="0" marR="0" indent="0" rtl="0" hangingPunct="0">
              <a:spcBef>
                <a:spcPts val="0"/>
              </a:spcBef>
              <a:spcAft>
                <a:spcPts val="1417"/>
              </a:spcAft>
              <a:tabLst/>
              <a:defRPr lang="de-DE" sz="3200" b="0" i="0" u="none" strike="noStrike" kern="1200">
                <a:ln>
                  <a:noFill/>
                </a:ln>
                <a:latin typeface="Arial" pitchFamily="18"/>
              </a:defRPr>
            </a:lvl1pPr>
          </a:lstStyle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eigene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Angebots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und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Nachfragestruktur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hat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relevante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Größe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relativ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zum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Weltmarkt</a:t>
            </a:r>
            <a:endParaRPr lang="en-US" alt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Vereinfachend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werden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zwei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Länder A, B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betrachtet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Ausgangspunkt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höherer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Preis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Gutes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Land A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Land B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Fall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ohne</a:t>
            </a:r>
            <a:r>
              <a:rPr lang="en-US" altLang="en-US" sz="2903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903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Handelsbeziehungen</a:t>
            </a:r>
            <a:endParaRPr lang="en-US" alt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en-US" altLang="en-US" sz="2177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903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587C4AA-5F33-4750-8E92-7B38E29DCBC8}"/>
              </a:ext>
            </a:extLst>
          </p:cNvPr>
          <p:cNvSpPr/>
          <p:nvPr/>
        </p:nvSpPr>
        <p:spPr>
          <a:xfrm>
            <a:off x="8689605" y="4216442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817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Breitbild</PresentationFormat>
  <Paragraphs>158</Paragraphs>
  <Slides>12</Slides>
  <Notes>12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20" baseType="lpstr">
      <vt:lpstr>Arial</vt:lpstr>
      <vt:lpstr>Arial Unicode MS</vt:lpstr>
      <vt:lpstr>Calibri</vt:lpstr>
      <vt:lpstr>Calibri Light</vt:lpstr>
      <vt:lpstr>Cambria Math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Bernhard Köster</cp:lastModifiedBy>
  <cp:revision>429</cp:revision>
  <dcterms:created xsi:type="dcterms:W3CDTF">2019-02-11T10:45:01Z</dcterms:created>
  <dcterms:modified xsi:type="dcterms:W3CDTF">2022-11-21T05:57:25Z</dcterms:modified>
</cp:coreProperties>
</file>