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1160" r:id="rId3"/>
    <p:sldId id="1161" r:id="rId4"/>
    <p:sldId id="1162" r:id="rId5"/>
    <p:sldId id="1163" r:id="rId6"/>
    <p:sldId id="1164" r:id="rId7"/>
    <p:sldId id="1165" r:id="rId8"/>
    <p:sldId id="1166" r:id="rId9"/>
    <p:sldId id="1167" r:id="rId10"/>
    <p:sldId id="1168" r:id="rId11"/>
    <p:sldId id="1169" r:id="rId12"/>
    <p:sldId id="1170" r:id="rId13"/>
    <p:sldId id="1171" r:id="rId14"/>
    <p:sldId id="1172" r:id="rId15"/>
    <p:sldId id="1173" r:id="rId16"/>
    <p:sldId id="1174" r:id="rId17"/>
    <p:sldId id="1175" r:id="rId18"/>
    <p:sldId id="1176" r:id="rId19"/>
    <p:sldId id="1177"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63" d="100"/>
          <a:sy n="63" d="100"/>
        </p:scale>
        <p:origin x="1084"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16.11.2022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45076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96797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94165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50806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6569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8909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40506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7588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399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8849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7242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146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6172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68998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85456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30565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1989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871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16.11.2022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16.11.2022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16.11.2022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16.11.2022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16.11.2022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16.11.2022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16.11.2022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16.11.2022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16.11.2022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16.11.2022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16.11.2022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16.11.2022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118.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16.png"/><Relationship Id="rId4" Type="http://schemas.openxmlformats.org/officeDocument/2006/relationships/image" Target="../media/image1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demap.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demap.org/(X(1)S(mhpk2vvy1c1cp4rg4eotbsap))/Country_SelProductCountry_TS.aspx?nvpm=1%7c842%7c%7c%7c%7cTOTAL%7c%7c%7c2%7c1%7c1%7c1%7c2%7c1%7c2%7c1%7c1%7c1"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s://appsso.eurostat.ec.europa.eu/nui/show.do?dataset=nama_10_gdp&amp;lang=de" TargetMode="External"/><Relationship Id="rId4" Type="http://schemas.openxmlformats.org/officeDocument/2006/relationships/hyperlink" Target="https://www.trademap.org/(X(1)S(mhpk2vvy1c1cp4rg4eotbsap))/Country_SelProductCountry_TS.aspx?nvpm=1%7c842%7c%7c%7c%7cTOTAL%7c%7c%7c2%7c1%7c1%7c2%7c2%7c1%7c2%7c1%7c1%7c1" TargetMode="Externa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818850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 – </a:t>
            </a:r>
            <a:r>
              <a:rPr lang="en-US" sz="3991"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991"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206478" y="873847"/>
            <a:ext cx="8483127" cy="541935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Der Abstand oder die Strecke zwischen Handelspartnern wird sich, wie schon am Beispiel der USA (Handelsvolumina mit Kanada und Mexiko) im Allgemeinen auf das Handelsvolumen auswirken. </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Ein </a:t>
            </a:r>
            <a:r>
              <a:rPr lang="de-DE" sz="2000" b="1" dirty="0">
                <a:latin typeface="Times New Roman" panose="02020603050405020304" pitchFamily="18" charset="0"/>
                <a:cs typeface="Times New Roman" panose="02020603050405020304" pitchFamily="18" charset="0"/>
              </a:rPr>
              <a:t>Distanzbegriff</a:t>
            </a:r>
            <a:r>
              <a:rPr lang="de-DE" sz="2000" dirty="0">
                <a:latin typeface="Times New Roman" panose="02020603050405020304" pitchFamily="18" charset="0"/>
                <a:cs typeface="Times New Roman" panose="02020603050405020304" pitchFamily="18" charset="0"/>
              </a:rPr>
              <a:t>, der sich nur auf den Abstand/Strecke in Kilometern </a:t>
            </a:r>
            <a:r>
              <a:rPr lang="de-DE" sz="2000" dirty="0" err="1">
                <a:latin typeface="Times New Roman" panose="02020603050405020304" pitchFamily="18" charset="0"/>
                <a:cs typeface="Times New Roman" panose="02020603050405020304" pitchFamily="18" charset="0"/>
              </a:rPr>
              <a:t>bemißt</a:t>
            </a:r>
            <a:r>
              <a:rPr lang="de-DE" sz="2000" dirty="0">
                <a:latin typeface="Times New Roman" panose="02020603050405020304" pitchFamily="18" charset="0"/>
                <a:cs typeface="Times New Roman" panose="02020603050405020304" pitchFamily="18" charset="0"/>
              </a:rPr>
              <a:t> greift allerdings zu kurz, wie sich am Beispiel der Eurozone-USA-Handelsbeziehungen ablesen lässt.</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Denn dann sollte bei einem Vergleich von ITA, ESP, NLD, BEL, IRL vornehmlich die ökonomische Größe der Länder entscheidend sein, denn alle Länder sind in Kilometer alle in etwas gleich weit von den USA entfernt.</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Die ökonomische Distanz wird daher weiter gefasst und man unterscheidet im Allgemeinen 5 Dimensionen:</a:t>
            </a:r>
          </a:p>
          <a:p>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Abstand, Kulturelle Affinität, Geographie, Grenzen, Multinationale Unternehmen</a:t>
            </a:r>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48CD096-20D8-4C9B-BD17-8F103567AEF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0073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37057" y="1"/>
            <a:ext cx="8517886" cy="477520"/>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000"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000" dirty="0">
                <a:solidFill>
                  <a:sysClr val="windowText" lastClr="000000"/>
                </a:solidFill>
                <a:latin typeface="Times New Roman" panose="02020603050405020304" pitchFamily="18" charset="0"/>
                <a:cs typeface="Times New Roman" panose="02020603050405020304" pitchFamily="18" charset="0"/>
              </a:rPr>
              <a:t> – </a:t>
            </a:r>
            <a:r>
              <a:rPr lang="en-US" sz="3000"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000"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0" y="568961"/>
            <a:ext cx="8803021" cy="5766473"/>
          </a:xfrm>
          <a:prstGeom prst="rect">
            <a:avLst/>
          </a:prstGeom>
          <a:noFill/>
        </p:spPr>
        <p:txBody>
          <a:bodyPr wrap="square" rtlCol="0">
            <a:noAutofit/>
          </a:bodyPr>
          <a:lstStyle/>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Abstand: </a:t>
            </a:r>
            <a:r>
              <a:rPr lang="de-DE" sz="2000" dirty="0">
                <a:latin typeface="Times New Roman" panose="02020603050405020304" pitchFamily="18" charset="0"/>
                <a:cs typeface="Times New Roman" panose="02020603050405020304" pitchFamily="18" charset="0"/>
              </a:rPr>
              <a:t>Bezogen auf die Strecke zwischen den Märkten hat einen Einfluss auf die Transportkosten und damit auf Ex- und Importkosten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Kulturelle Affinität: </a:t>
            </a:r>
            <a:r>
              <a:rPr lang="de-DE" sz="2000" dirty="0">
                <a:latin typeface="Times New Roman" panose="02020603050405020304" pitchFamily="18" charset="0"/>
                <a:cs typeface="Times New Roman" panose="02020603050405020304" pitchFamily="18" charset="0"/>
              </a:rPr>
              <a:t>Falls sich zwei Länder kulturell sehr nahe stehen, impliziert dies sehr wahrscheinlich auch eine große ökonomische Nähe und führt damit zu engen Handelsbeziehungen.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Geographie: </a:t>
            </a:r>
            <a:r>
              <a:rPr lang="de-DE" sz="2000" dirty="0">
                <a:latin typeface="Times New Roman" panose="02020603050405020304" pitchFamily="18" charset="0"/>
                <a:cs typeface="Times New Roman" panose="02020603050405020304" pitchFamily="18" charset="0"/>
              </a:rPr>
              <a:t>Seehäfen, Flussverbindungen zu anderen Ländern fördern den Handel. Natürliche Barrieren wie Gebirge hindern Handelsbeziehungen.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Grenzen: </a:t>
            </a:r>
            <a:r>
              <a:rPr lang="de-DE" sz="2000" dirty="0">
                <a:latin typeface="Times New Roman" panose="02020603050405020304" pitchFamily="18" charset="0"/>
                <a:cs typeface="Times New Roman" panose="02020603050405020304" pitchFamily="18" charset="0"/>
              </a:rPr>
              <a:t>Grenzüberschreitender Handel zieht normalerweise viele Formalitäten nach sich, die Kosten verursachen. Zudem können zusätzliche Kosten über Zölle oder Quoten entstehen. Außerdem gehen Grenzen häufig mit einer anderen Sprache einher, was ebenso zu Handelshemmnissen führen kann.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Multinationale Unternehmen: </a:t>
            </a:r>
            <a:r>
              <a:rPr lang="de-DE" sz="2000" dirty="0">
                <a:latin typeface="Times New Roman" panose="02020603050405020304" pitchFamily="18" charset="0"/>
                <a:cs typeface="Times New Roman" panose="02020603050405020304" pitchFamily="18" charset="0"/>
              </a:rPr>
              <a:t>Unternehmen mit Sitzen in mehreren Ländern werden tendenziell mehr Güter und Dienstleistungen zwischen ihren Einheiten austauschen.</a:t>
            </a:r>
          </a:p>
          <a:p>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3254D4B5-FFBE-4C46-A417-E101522C92C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9707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5642"/>
            <a:ext cx="8837435"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Erklärungen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Fallbeispiel</a:t>
            </a:r>
            <a:r>
              <a:rPr lang="en-US" altLang="en-US" sz="3991" dirty="0">
                <a:solidFill>
                  <a:sysClr val="windowText" lastClr="000000"/>
                </a:solidFill>
                <a:latin typeface="Times New Roman" panose="02020603050405020304" pitchFamily="18" charset="0"/>
                <a:cs typeface="Times New Roman" panose="02020603050405020304" pitchFamily="18" charset="0"/>
              </a:rPr>
              <a:t> Eurozone-USA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C97BE7E5-13C7-4960-BB36-B36EB362C61B}"/>
              </a:ext>
            </a:extLst>
          </p:cNvPr>
          <p:cNvSpPr txBox="1"/>
          <p:nvPr/>
        </p:nvSpPr>
        <p:spPr>
          <a:xfrm>
            <a:off x="0" y="715456"/>
            <a:ext cx="12157587" cy="814396"/>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Mit dem erweiterten Distanzbegriff lassen sich die deutlichen beobachteten Abweichungen von </a:t>
            </a:r>
            <a:r>
              <a:rPr lang="de-DE" sz="2200" dirty="0" err="1">
                <a:latin typeface="Times New Roman" panose="02020603050405020304" pitchFamily="18" charset="0"/>
                <a:cs typeface="Times New Roman" panose="02020603050405020304" pitchFamily="18" charset="0"/>
              </a:rPr>
              <a:t>von</a:t>
            </a:r>
            <a:r>
              <a:rPr lang="de-DE" sz="2200" dirty="0">
                <a:latin typeface="Times New Roman" panose="02020603050405020304" pitchFamily="18" charset="0"/>
                <a:cs typeface="Times New Roman" panose="02020603050405020304" pitchFamily="18" charset="0"/>
              </a:rPr>
              <a:t> der Einflussgröße ökonomische Größe erklären:</a:t>
            </a:r>
          </a:p>
        </p:txBody>
      </p:sp>
      <p:sp>
        <p:nvSpPr>
          <p:cNvPr id="6" name="Textfeld 5">
            <a:extLst>
              <a:ext uri="{FF2B5EF4-FFF2-40B4-BE49-F238E27FC236}">
                <a16:creationId xmlns:a16="http://schemas.microsoft.com/office/drawing/2014/main" id="{C97BE7E5-13C7-4960-BB36-B36EB362C61B}"/>
              </a:ext>
            </a:extLst>
          </p:cNvPr>
          <p:cNvSpPr txBox="1"/>
          <p:nvPr/>
        </p:nvSpPr>
        <p:spPr>
          <a:xfrm>
            <a:off x="34413" y="1529852"/>
            <a:ext cx="12157587" cy="144380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Zwischen Irland (im 19. Jh. eines der Haupteinwanderungsländer der USA) bestehen traditionell enge Beziehungen. Insbesondere wird in beiden Ländern die gleiche </a:t>
            </a:r>
            <a:r>
              <a:rPr lang="de-DE" sz="2200" dirty="0" err="1">
                <a:latin typeface="Times New Roman" panose="02020603050405020304" pitchFamily="18" charset="0"/>
                <a:cs typeface="Times New Roman" panose="02020603050405020304" pitchFamily="18" charset="0"/>
              </a:rPr>
              <a:t>Sparache</a:t>
            </a:r>
            <a:r>
              <a:rPr lang="de-DE" sz="2200" dirty="0">
                <a:latin typeface="Times New Roman" panose="02020603050405020304" pitchFamily="18" charset="0"/>
                <a:cs typeface="Times New Roman" panose="02020603050405020304" pitchFamily="18" charset="0"/>
              </a:rPr>
              <a:t> gesprochen. In der Dimension „</a:t>
            </a:r>
            <a:r>
              <a:rPr lang="de-DE" sz="2200" b="1" dirty="0">
                <a:latin typeface="Times New Roman" panose="02020603050405020304" pitchFamily="18" charset="0"/>
                <a:cs typeface="Times New Roman" panose="02020603050405020304" pitchFamily="18" charset="0"/>
              </a:rPr>
              <a:t>kulturelle Affinität</a:t>
            </a:r>
            <a:r>
              <a:rPr lang="de-DE" sz="2200" dirty="0">
                <a:latin typeface="Times New Roman" panose="02020603050405020304" pitchFamily="18" charset="0"/>
                <a:cs typeface="Times New Roman" panose="02020603050405020304" pitchFamily="18" charset="0"/>
              </a:rPr>
              <a:t>“ liegt damit nur eine geringe Distanz vor</a:t>
            </a:r>
          </a:p>
        </p:txBody>
      </p:sp>
      <p:sp>
        <p:nvSpPr>
          <p:cNvPr id="8" name="Textfeld 7">
            <a:extLst>
              <a:ext uri="{FF2B5EF4-FFF2-40B4-BE49-F238E27FC236}">
                <a16:creationId xmlns:a16="http://schemas.microsoft.com/office/drawing/2014/main" id="{C97BE7E5-13C7-4960-BB36-B36EB362C61B}"/>
              </a:ext>
            </a:extLst>
          </p:cNvPr>
          <p:cNvSpPr txBox="1"/>
          <p:nvPr/>
        </p:nvSpPr>
        <p:spPr>
          <a:xfrm>
            <a:off x="0" y="2660283"/>
            <a:ext cx="12157587" cy="1774723"/>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Niederlande haben mit Rotterdam den mit Abstand größten  Hafen Europas und bilden damit so etwas wie den Brückenkopf für Festlandeuropa in den Handelsbeziehungen mit den USA. Ähnliches gilt für Belgien, die mit Antwerpen ebenfalls einen bedeutenden Hafen besitzen. Zudem sind Belgien und die Niederlande Nachbarländer, so dass sie in punkto Handelsbeziehungen gegenseitig in der Dimension „</a:t>
            </a:r>
            <a:r>
              <a:rPr lang="de-DE" sz="2200" b="1" dirty="0">
                <a:latin typeface="Times New Roman" panose="02020603050405020304" pitchFamily="18" charset="0"/>
                <a:cs typeface="Times New Roman" panose="02020603050405020304" pitchFamily="18" charset="0"/>
              </a:rPr>
              <a:t>Geographie</a:t>
            </a:r>
            <a:r>
              <a:rPr lang="de-DE" sz="2200" dirty="0">
                <a:latin typeface="Times New Roman" panose="02020603050405020304" pitchFamily="18" charset="0"/>
                <a:cs typeface="Times New Roman" panose="02020603050405020304" pitchFamily="18" charset="0"/>
              </a:rPr>
              <a:t>“ von einander profitieren können.</a:t>
            </a:r>
          </a:p>
        </p:txBody>
      </p:sp>
      <p:sp>
        <p:nvSpPr>
          <p:cNvPr id="9" name="Textfeld 8">
            <a:extLst>
              <a:ext uri="{FF2B5EF4-FFF2-40B4-BE49-F238E27FC236}">
                <a16:creationId xmlns:a16="http://schemas.microsoft.com/office/drawing/2014/main" id="{C97BE7E5-13C7-4960-BB36-B36EB362C61B}"/>
              </a:ext>
            </a:extLst>
          </p:cNvPr>
          <p:cNvSpPr txBox="1"/>
          <p:nvPr/>
        </p:nvSpPr>
        <p:spPr>
          <a:xfrm>
            <a:off x="34412" y="4368107"/>
            <a:ext cx="8845427" cy="85540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Beides sind damit innerhalb des Gravitationsmodells Erklärungen für die relativ großen Handelsvolumina der „kleinen“ Länder NLD, BEL, IRL vergleichen mit ITA und ESP</a:t>
            </a:r>
          </a:p>
        </p:txBody>
      </p:sp>
      <p:sp>
        <p:nvSpPr>
          <p:cNvPr id="11" name="Rechteck 10">
            <a:extLst>
              <a:ext uri="{FF2B5EF4-FFF2-40B4-BE49-F238E27FC236}">
                <a16:creationId xmlns:a16="http://schemas.microsoft.com/office/drawing/2014/main" id="{051934FD-A872-4D11-9F4F-9B9933C3699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9788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41949" y="44625"/>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Warum</a:t>
            </a:r>
            <a:r>
              <a:rPr lang="en-US" sz="3991" dirty="0">
                <a:solidFill>
                  <a:sysClr val="windowText" lastClr="000000"/>
                </a:solidFill>
                <a:latin typeface="Times New Roman" panose="02020603050405020304" pitchFamily="18" charset="0"/>
                <a:cs typeface="Times New Roman" panose="02020603050405020304" pitchFamily="18" charset="0"/>
              </a:rPr>
              <a:t> </a:t>
            </a:r>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a:t>
            </a:r>
          </a:p>
        </p:txBody>
      </p:sp>
      <p:pic>
        <p:nvPicPr>
          <p:cNvPr id="9" name="Grafik 8">
            <a:extLst>
              <a:ext uri="{FF2B5EF4-FFF2-40B4-BE49-F238E27FC236}">
                <a16:creationId xmlns:a16="http://schemas.microsoft.com/office/drawing/2014/main" id="{2E43B139-E680-49CD-BA26-EF58CD702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5236" y="685110"/>
            <a:ext cx="6886700" cy="1557931"/>
          </a:xfrm>
          <a:prstGeom prst="rect">
            <a:avLst/>
          </a:prstGeom>
        </p:spPr>
      </p:pic>
      <mc:AlternateContent xmlns:mc="http://schemas.openxmlformats.org/markup-compatibility/2006" xmlns:a14="http://schemas.microsoft.com/office/drawing/2010/main">
        <mc:Choice Requires="a14">
          <p:sp>
            <p:nvSpPr>
              <p:cNvPr id="2" name="Rechteck 1"/>
              <p:cNvSpPr/>
              <p:nvPr/>
            </p:nvSpPr>
            <p:spPr>
              <a:xfrm>
                <a:off x="8708534" y="2274749"/>
                <a:ext cx="3252019" cy="1961563"/>
              </a:xfrm>
              <a:prstGeom prst="rect">
                <a:avLst/>
              </a:prstGeom>
              <a:ln>
                <a:solidFill>
                  <a:schemeClr val="tx1"/>
                </a:solidFill>
              </a:ln>
            </p:spPr>
            <p:txBody>
              <a:bodyPr wrap="square">
                <a:spAutoFit/>
              </a:bodyPr>
              <a:lstStyle/>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a:rPr>
                      <m:t>=</m:t>
                    </m:r>
                    <m:r>
                      <a:rPr lang="de-DE" i="1">
                        <a:latin typeface="Cambria Math"/>
                      </a:rPr>
                      <m:t>𝐶</m:t>
                    </m:r>
                    <m:f>
                      <m:fPr>
                        <m:ctrlPr>
                          <a:rPr lang="de-DE" i="1">
                            <a:latin typeface="Cambria Math" panose="02040503050406030204" pitchFamily="18" charset="0"/>
                          </a:rPr>
                        </m:ctrlPr>
                      </m:fPr>
                      <m:num>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𝐴</m:t>
                                </m:r>
                              </m:sub>
                            </m:sSub>
                            <m:r>
                              <a:rPr lang="de-DE" i="1">
                                <a:latin typeface="Cambria Math"/>
                              </a:rPr>
                              <m:t>)</m:t>
                            </m:r>
                          </m:e>
                          <m:sup>
                            <m:r>
                              <m:rPr>
                                <m:sty m:val="p"/>
                              </m:rPr>
                              <a:rPr lang="el-GR" i="1">
                                <a:latin typeface="Cambria Math"/>
                              </a:rPr>
                              <m:t>α</m:t>
                            </m:r>
                          </m:sup>
                        </m:sSup>
                        <m:r>
                          <a:rPr lang="de-DE" i="1">
                            <a:latin typeface="Cambria Math"/>
                            <a:ea typeface="Cambria Math"/>
                          </a:rPr>
                          <m:t>×</m:t>
                        </m:r>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𝐵</m:t>
                                </m:r>
                              </m:sub>
                            </m:sSub>
                            <m:r>
                              <a:rPr lang="de-DE" i="1">
                                <a:latin typeface="Cambria Math"/>
                              </a:rPr>
                              <m:t>)</m:t>
                            </m:r>
                          </m:e>
                          <m:sup>
                            <m:r>
                              <m:rPr>
                                <m:sty m:val="p"/>
                              </m:rPr>
                              <a:rPr lang="el-GR" i="1">
                                <a:latin typeface="Cambria Math"/>
                              </a:rPr>
                              <m:t>β</m:t>
                            </m:r>
                          </m:sup>
                        </m:sSup>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r>
                              <a:rPr lang="de-DE" i="1">
                                <a:latin typeface="Cambria Math"/>
                              </a:rPr>
                              <m:t>)</m:t>
                            </m:r>
                          </m:e>
                          <m:sup>
                            <m:r>
                              <m:rPr>
                                <m:sty m:val="p"/>
                              </m:rPr>
                              <a:rPr lang="el-GR" i="1">
                                <a:latin typeface="Cambria Math"/>
                              </a:rPr>
                              <m:t>γ</m:t>
                            </m:r>
                          </m:sup>
                        </m:sSup>
                      </m:den>
                    </m:f>
                  </m:oMath>
                </a14:m>
                <a:r>
                  <a:rPr lang="de-DE" dirty="0">
                    <a:latin typeface="Times New Roman" panose="02020603050405020304" pitchFamily="18" charset="0"/>
                    <a:cs typeface="Times New Roman" panose="02020603050405020304" pitchFamily="18" charset="0"/>
                  </a:rPr>
                  <a:t>  </a:t>
                </a:r>
              </a:p>
              <a:p>
                <a:pPr algn="ct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Handelsvolumen</a:t>
                </a:r>
              </a:p>
              <a:p>
                <a14:m>
                  <m:oMath xmlns:m="http://schemas.openxmlformats.org/officeDocument/2006/math">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Distanz</a:t>
                </a:r>
              </a:p>
              <a:p>
                <a14:m>
                  <m:oMath xmlns:m="http://schemas.openxmlformats.org/officeDocument/2006/math">
                    <m:r>
                      <a:rPr lang="de-DE" i="1">
                        <a:latin typeface="Cambria Math"/>
                      </a:rPr>
                      <m:t>𝐶</m:t>
                    </m:r>
                  </m:oMath>
                </a14:m>
                <a:r>
                  <a:rPr lang="de-DE" dirty="0">
                    <a:latin typeface="Times New Roman" panose="02020603050405020304" pitchFamily="18" charset="0"/>
                    <a:cs typeface="Times New Roman" panose="02020603050405020304" pitchFamily="18" charset="0"/>
                  </a:rPr>
                  <a:t>&gt;0: Konstante</a:t>
                </a:r>
              </a:p>
              <a:p>
                <a:r>
                  <a:rPr lang="de-DE" dirty="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β</a:t>
                </a:r>
                <a:r>
                  <a:rPr lang="de-DE"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γ</a:t>
                </a:r>
                <a:r>
                  <a:rPr lang="de-DE" dirty="0">
                    <a:latin typeface="Times New Roman" panose="02020603050405020304" pitchFamily="18" charset="0"/>
                    <a:cs typeface="Times New Roman" panose="02020603050405020304" pitchFamily="18" charset="0"/>
                  </a:rPr>
                  <a:t>&gt;0: Handelselastizitäten</a:t>
                </a:r>
              </a:p>
            </p:txBody>
          </p:sp>
        </mc:Choice>
        <mc:Fallback xmlns="">
          <p:sp>
            <p:nvSpPr>
              <p:cNvPr id="2" name="Rechteck 1"/>
              <p:cNvSpPr>
                <a:spLocks noRot="1" noChangeAspect="1" noMove="1" noResize="1" noEditPoints="1" noAdjustHandles="1" noChangeArrowheads="1" noChangeShapeType="1" noTextEdit="1"/>
              </p:cNvSpPr>
              <p:nvPr/>
            </p:nvSpPr>
            <p:spPr>
              <a:xfrm>
                <a:off x="8708534" y="2274749"/>
                <a:ext cx="3252019" cy="1961563"/>
              </a:xfrm>
              <a:prstGeom prst="rect">
                <a:avLst/>
              </a:prstGeom>
              <a:blipFill>
                <a:blip r:embed="rId4"/>
                <a:stretch>
                  <a:fillRect l="-1495" b="-3704"/>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p:cNvSpPr/>
              <p:nvPr/>
            </p:nvSpPr>
            <p:spPr>
              <a:xfrm>
                <a:off x="422784" y="2314157"/>
                <a:ext cx="4444180" cy="1906356"/>
              </a:xfrm>
              <a:prstGeom prst="rect">
                <a:avLst/>
              </a:prstGeom>
              <a:ln>
                <a:solidFill>
                  <a:schemeClr val="tx1"/>
                </a:solidFill>
              </a:ln>
            </p:spPr>
            <p:txBody>
              <a:bodyPr wrap="square">
                <a:spAutoFit/>
              </a:bodyPr>
              <a:lstStyle/>
              <a:p>
                <a14:m>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𝐹</m:t>
                        </m:r>
                      </m:e>
                      <m:sub>
                        <m:r>
                          <a:rPr lang="de-DE" i="1">
                            <a:latin typeface="Cambria Math"/>
                          </a:rPr>
                          <m:t>𝐴𝐵</m:t>
                        </m:r>
                      </m:sub>
                    </m:sSub>
                    <m:r>
                      <a:rPr lang="de-DE" i="1">
                        <a:latin typeface="Cambria Math"/>
                      </a:rPr>
                      <m:t>=</m:t>
                    </m:r>
                    <m:r>
                      <a:rPr lang="de-DE" b="0" i="1" smtClean="0">
                        <a:latin typeface="Cambria Math" panose="02040503050406030204" pitchFamily="18" charset="0"/>
                      </a:rPr>
                      <m:t>𝐺</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𝐴</m:t>
                            </m:r>
                          </m:sub>
                        </m:sSub>
                        <m:r>
                          <a:rPr lang="de-DE" i="1">
                            <a:latin typeface="Cambria Math"/>
                            <a:ea typeface="Cambria Math"/>
                          </a:rPr>
                          <m:t>×</m:t>
                        </m:r>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𝐵</m:t>
                            </m:r>
                          </m:sub>
                        </m:sSub>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panose="02040503050406030204" pitchFamily="18" charset="0"/>
                                  </a:rPr>
                                  <m:t>𝑅</m:t>
                                </m:r>
                              </m:e>
                              <m:sub>
                                <m:r>
                                  <a:rPr lang="de-DE" i="1">
                                    <a:latin typeface="Cambria Math"/>
                                  </a:rPr>
                                  <m:t>𝐴𝐵</m:t>
                                </m:r>
                              </m:sub>
                            </m:sSub>
                            <m:r>
                              <a:rPr lang="de-DE" i="1">
                                <a:latin typeface="Cambria Math"/>
                              </a:rPr>
                              <m:t>)</m:t>
                            </m:r>
                          </m:e>
                          <m:sup>
                            <m:r>
                              <a:rPr lang="de-DE" i="1">
                                <a:latin typeface="Cambria Math" panose="02040503050406030204" pitchFamily="18" charset="0"/>
                              </a:rPr>
                              <m:t>2</m:t>
                            </m:r>
                          </m:sup>
                        </m:sSup>
                      </m:den>
                    </m:f>
                  </m:oMath>
                </a14:m>
                <a:r>
                  <a:rPr lang="de-DE" dirty="0">
                    <a:latin typeface="Times New Roman" panose="02020603050405020304" pitchFamily="18" charset="0"/>
                    <a:cs typeface="Times New Roman" panose="02020603050405020304" pitchFamily="18" charset="0"/>
                  </a:rPr>
                  <a:t> (Gravitationsgesetz)</a:t>
                </a:r>
              </a:p>
              <a:p>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𝐹</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Kraft zwischen zwei Massen (Planeten)</a:t>
                </a: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𝑅</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Allgemeiner Abstand</a:t>
                </a:r>
              </a:p>
              <a:p>
                <a14:m>
                  <m:oMath xmlns:m="http://schemas.openxmlformats.org/officeDocument/2006/math">
                    <m:r>
                      <a:rPr lang="de-DE" b="0" i="1" smtClean="0">
                        <a:latin typeface="Cambria Math" panose="02040503050406030204" pitchFamily="18" charset="0"/>
                        <a:cs typeface="Times New Roman" panose="02020603050405020304" pitchFamily="18" charset="0"/>
                      </a:rPr>
                      <m:t>𝐺</m:t>
                    </m:r>
                  </m:oMath>
                </a14:m>
                <a:r>
                  <a:rPr lang="de-DE" dirty="0">
                    <a:latin typeface="Times New Roman" panose="02020603050405020304" pitchFamily="18" charset="0"/>
                    <a:cs typeface="Times New Roman" panose="02020603050405020304" pitchFamily="18" charset="0"/>
                  </a:rPr>
                  <a:t>&gt;0: Gravitationskonstante</a:t>
                </a:r>
              </a:p>
              <a:p>
                <a:pPr algn="ct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422784" y="2314157"/>
                <a:ext cx="4444180" cy="1906356"/>
              </a:xfrm>
              <a:prstGeom prst="rect">
                <a:avLst/>
              </a:prstGeom>
              <a:blipFill>
                <a:blip r:embed="rId5"/>
                <a:stretch>
                  <a:fillRect/>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C97BE7E5-13C7-4960-BB36-B36EB362C61B}"/>
                  </a:ext>
                </a:extLst>
              </p:cNvPr>
              <p:cNvSpPr txBox="1"/>
              <p:nvPr/>
            </p:nvSpPr>
            <p:spPr>
              <a:xfrm>
                <a:off x="5153136" y="2721258"/>
                <a:ext cx="3269226" cy="1092154"/>
              </a:xfrm>
              <a:prstGeom prst="rect">
                <a:avLst/>
              </a:prstGeom>
              <a:noFill/>
              <a:ln>
                <a:solidFill>
                  <a:srgbClr val="FF0000"/>
                </a:solidFill>
              </a:ln>
            </p:spPr>
            <p:txBody>
              <a:bodyPr wrap="square" rtlCol="0">
                <a:noAutofit/>
              </a:bodyPr>
              <a:lstStyle/>
              <a:p>
                <a:pPr algn="ctr"/>
                <a:r>
                  <a:rPr lang="de-DE" sz="1400" b="1" dirty="0">
                    <a:latin typeface="Times New Roman" panose="02020603050405020304" pitchFamily="18" charset="0"/>
                    <a:cs typeface="Times New Roman" panose="02020603050405020304" pitchFamily="18" charset="0"/>
                  </a:rPr>
                  <a:t>Konzeptionell entspricht das Handelsmodell dem Gravitationsmodell von Newton, welches die Ellipsenbahnen unseres Sonnensystems erklärt mit α=</a:t>
                </a:r>
                <a:r>
                  <a:rPr lang="el-GR" sz="1400" b="1" dirty="0">
                    <a:latin typeface="Times New Roman" panose="02020603050405020304" pitchFamily="18" charset="0"/>
                    <a:cs typeface="Times New Roman" panose="02020603050405020304" pitchFamily="18" charset="0"/>
                  </a:rPr>
                  <a:t>β</a:t>
                </a:r>
                <a:r>
                  <a:rPr lang="de-DE" sz="1400" b="1" dirty="0">
                    <a:latin typeface="Times New Roman" panose="02020603050405020304" pitchFamily="18" charset="0"/>
                    <a:cs typeface="Times New Roman" panose="02020603050405020304" pitchFamily="18" charset="0"/>
                  </a:rPr>
                  <a:t>=1, </a:t>
                </a:r>
                <a:r>
                  <a:rPr lang="el-GR" sz="1400" b="1" dirty="0">
                    <a:latin typeface="Times New Roman" panose="02020603050405020304" pitchFamily="18" charset="0"/>
                    <a:cs typeface="Times New Roman" panose="02020603050405020304" pitchFamily="18" charset="0"/>
                  </a:rPr>
                  <a:t>γ</a:t>
                </a:r>
                <a:r>
                  <a:rPr lang="de-DE" sz="1400" b="1" dirty="0">
                    <a:latin typeface="Times New Roman" panose="02020603050405020304" pitchFamily="18" charset="0"/>
                    <a:cs typeface="Times New Roman" panose="02020603050405020304" pitchFamily="18" charset="0"/>
                  </a:rPr>
                  <a:t>=2 und </a:t>
                </a:r>
                <a14:m>
                  <m:oMath xmlns:m="http://schemas.openxmlformats.org/officeDocument/2006/math">
                    <m:r>
                      <a:rPr lang="de-DE" sz="1400" b="1" i="1">
                        <a:latin typeface="Cambria Math"/>
                      </a:rPr>
                      <m:t>𝑪</m:t>
                    </m:r>
                    <m:r>
                      <a:rPr lang="de-DE" sz="1400" b="1" i="1" smtClean="0">
                        <a:latin typeface="Cambria Math" panose="02040503050406030204" pitchFamily="18" charset="0"/>
                      </a:rPr>
                      <m:t>=</m:t>
                    </m:r>
                    <m:r>
                      <a:rPr lang="de-DE" sz="1400" b="1" i="1" smtClean="0">
                        <a:latin typeface="Cambria Math" panose="02040503050406030204" pitchFamily="18" charset="0"/>
                      </a:rPr>
                      <m:t>𝑮</m:t>
                    </m:r>
                  </m:oMath>
                </a14:m>
                <a:endParaRPr lang="de-DE" sz="1400" b="1" dirty="0">
                  <a:latin typeface="Times New Roman" panose="02020603050405020304" pitchFamily="18" charset="0"/>
                  <a:cs typeface="Times New Roman" panose="02020603050405020304" pitchFamily="18" charset="0"/>
                </a:endParaRPr>
              </a:p>
            </p:txBody>
          </p:sp>
        </mc:Choice>
        <mc:Fallback xmlns="">
          <p:sp>
            <p:nvSpPr>
              <p:cNvPr id="14" name="Textfeld 13">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5153136" y="2721258"/>
                <a:ext cx="3269226" cy="1092154"/>
              </a:xfrm>
              <a:prstGeom prst="rect">
                <a:avLst/>
              </a:prstGeom>
              <a:blipFill>
                <a:blip r:embed="rId7"/>
                <a:stretch>
                  <a:fillRect r="-1484" b="-10989"/>
                </a:stretch>
              </a:blipFill>
              <a:ln>
                <a:solidFill>
                  <a:srgbClr val="FF0000"/>
                </a:solidFill>
              </a:ln>
            </p:spPr>
            <p:txBody>
              <a:bodyPr/>
              <a:lstStyle/>
              <a:p>
                <a:r>
                  <a:rPr lang="de-DE">
                    <a:noFill/>
                  </a:rPr>
                  <a:t> </a:t>
                </a:r>
              </a:p>
            </p:txBody>
          </p:sp>
        </mc:Fallback>
      </mc:AlternateContent>
      <p:sp>
        <p:nvSpPr>
          <p:cNvPr id="15" name="Rechteck 14">
            <a:extLst>
              <a:ext uri="{FF2B5EF4-FFF2-40B4-BE49-F238E27FC236}">
                <a16:creationId xmlns:a16="http://schemas.microsoft.com/office/drawing/2014/main" id="{8E16DD5D-C132-4F12-A5C7-830FC614900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24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Distanzeffekt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502194" y="2102974"/>
            <a:ext cx="9159830" cy="1572555"/>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r>
              <a:rPr lang="en-US" altLang="en-US" sz="2903" dirty="0" err="1">
                <a:solidFill>
                  <a:sysClr val="windowText" lastClr="000000"/>
                </a:solidFill>
                <a:latin typeface="Times New Roman" panose="02020603050405020304" pitchFamily="18" charset="0"/>
                <a:cs typeface="Times New Roman" panose="02020603050405020304" pitchFamily="18" charset="0"/>
              </a:rPr>
              <a:t>Schätzungen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903" dirty="0">
                <a:solidFill>
                  <a:sysClr val="windowText" lastClr="000000"/>
                </a:solidFill>
                <a:latin typeface="Times New Roman" panose="02020603050405020304" pitchFamily="18" charset="0"/>
                <a:cs typeface="Times New Roman" panose="02020603050405020304" pitchFamily="18" charset="0"/>
              </a:rPr>
              <a:t> des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Gravitationsmodells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gehen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davon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dass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im</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Allgemeineneine</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903" dirty="0">
                <a:solidFill>
                  <a:sysClr val="windowText" lastClr="000000"/>
                </a:solidFill>
                <a:latin typeface="Times New Roman" panose="02020603050405020304" pitchFamily="18" charset="0"/>
                <a:cs typeface="Times New Roman" panose="02020603050405020304" pitchFamily="18" charset="0"/>
              </a:rPr>
              <a:t> der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Distanz</a:t>
            </a:r>
            <a:r>
              <a:rPr lang="en-US" altLang="en-US" sz="2903" dirty="0">
                <a:solidFill>
                  <a:sysClr val="windowText" lastClr="000000"/>
                </a:solidFill>
                <a:latin typeface="Times New Roman" panose="02020603050405020304" pitchFamily="18" charset="0"/>
                <a:cs typeface="Times New Roman" panose="02020603050405020304" pitchFamily="18" charset="0"/>
              </a:rPr>
              <a:t> um 1% das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Handelsvolumen</a:t>
            </a:r>
            <a:r>
              <a:rPr lang="en-US" altLang="en-US" sz="2903" dirty="0">
                <a:solidFill>
                  <a:sysClr val="windowText" lastClr="000000"/>
                </a:solidFill>
                <a:latin typeface="Times New Roman" panose="02020603050405020304" pitchFamily="18" charset="0"/>
                <a:cs typeface="Times New Roman" panose="02020603050405020304" pitchFamily="18" charset="0"/>
              </a:rPr>
              <a:t> um 0.7% to 1% </a:t>
            </a:r>
            <a:r>
              <a:rPr lang="en-US" altLang="en-US" sz="2903" dirty="0" err="1">
                <a:solidFill>
                  <a:sysClr val="windowText" lastClr="000000"/>
                </a:solidFill>
                <a:latin typeface="Times New Roman" panose="02020603050405020304" pitchFamily="18" charset="0"/>
                <a:cs typeface="Times New Roman" panose="02020603050405020304" pitchFamily="18" charset="0"/>
              </a:rPr>
              <a:t>senkt</a:t>
            </a:r>
            <a:r>
              <a:rPr lang="en-US" altLang="en-US" sz="2903" dirty="0">
                <a:solidFill>
                  <a:sysClr val="windowText" lastClr="000000"/>
                </a:solidFill>
                <a:latin typeface="Times New Roman" panose="02020603050405020304" pitchFamily="18" charset="0"/>
                <a:cs typeface="Times New Roman" panose="02020603050405020304" pitchFamily="18" charset="0"/>
              </a:rPr>
              <a:t>.</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D6736E1-37D2-449B-8CA9-B3FFB2A5288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1526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938720" y="1451881"/>
            <a:ext cx="7464960" cy="4105440"/>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versuchen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Formalitäten</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Handelsbarrieren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wie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Zölle</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Quoten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abzubauen</a:t>
            </a:r>
            <a:endParaRPr lang="en-US" altLang="en-US" sz="2177" dirty="0">
              <a:solidFill>
                <a:sysClr val="windowText" lastClr="000000"/>
              </a:solidFill>
              <a:latin typeface="Times New Roman" panose="02020603050405020304" pitchFamily="18" charset="0"/>
              <a:cs typeface="Times New Roman" panose="02020603050405020304" pitchFamily="18" charset="0"/>
            </a:endParaRPr>
          </a:p>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dem </a:t>
            </a:r>
            <a:r>
              <a:rPr lang="en-US" altLang="en-US" sz="2177"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kann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abgeschätzt</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werden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ob</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tatsächlich</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zu</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einer</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signifikanten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177" dirty="0">
                <a:solidFill>
                  <a:sysClr val="windowText" lastClr="000000"/>
                </a:solidFill>
                <a:latin typeface="Times New Roman" panose="02020603050405020304" pitchFamily="18" charset="0"/>
                <a:cs typeface="Times New Roman" panose="02020603050405020304" pitchFamily="18" charset="0"/>
              </a:rPr>
              <a:t> der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Handelsbeziehung</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verglíchen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der Situation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ohne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führt</a:t>
            </a:r>
            <a:r>
              <a:rPr lang="en-US" altLang="en-US" sz="2177" dirty="0">
                <a:solidFill>
                  <a:sysClr val="windowText" lastClr="000000"/>
                </a:solidFill>
                <a:latin typeface="Times New Roman" panose="02020603050405020304" pitchFamily="18" charset="0"/>
                <a:cs typeface="Times New Roman" panose="02020603050405020304" pitchFamily="18" charset="0"/>
              </a:rPr>
              <a:t>.</a:t>
            </a:r>
            <a:endParaRPr lang="en-US" sz="2177"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996391C-01BE-4BA6-B64C-3A29EC96793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4031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4440" y="104702"/>
            <a:ext cx="7464960" cy="98938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latin typeface="Times New Roman" panose="02020603050405020304" pitchFamily="18" charset="0"/>
                <a:cs typeface="Times New Roman" panose="02020603050405020304" pitchFamily="18" charset="0"/>
              </a:rPr>
              <a:t>Grenzen</a:t>
            </a:r>
            <a:r>
              <a:rPr lang="en-US" sz="2800" dirty="0">
                <a:solidFill>
                  <a:sysClr val="windowText" lastClr="000000"/>
                </a:solidFill>
                <a:latin typeface="Times New Roman" panose="02020603050405020304" pitchFamily="18" charset="0"/>
                <a:cs typeface="Times New Roman" panose="02020603050405020304" pitchFamily="18" charset="0"/>
              </a:rPr>
              <a:t> und </a:t>
            </a:r>
            <a:r>
              <a:rPr lang="en-US" sz="2800" dirty="0" err="1">
                <a:solidFill>
                  <a:sysClr val="windowText" lastClr="000000"/>
                </a:solidFill>
                <a:latin typeface="Times New Roman" panose="02020603050405020304" pitchFamily="18" charset="0"/>
                <a:cs typeface="Times New Roman" panose="02020603050405020304" pitchFamily="18" charset="0"/>
              </a:rPr>
              <a:t>Handelsabkommen</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Beispiel</a:t>
            </a:r>
            <a:r>
              <a:rPr lang="en-US" sz="2903" dirty="0">
                <a:solidFill>
                  <a:sysClr val="windowText" lastClr="000000"/>
                </a:solidFill>
                <a:latin typeface="Times New Roman" panose="02020603050405020304" pitchFamily="18" charset="0"/>
                <a:cs typeface="Times New Roman" panose="02020603050405020304" pitchFamily="18" charset="0"/>
              </a:rPr>
              <a:t>: NAFTA/USMCA</a:t>
            </a:r>
          </a:p>
        </p:txBody>
      </p:sp>
      <p:sp>
        <p:nvSpPr>
          <p:cNvPr id="6" name="Content Placeholder 2"/>
          <p:cNvSpPr txBox="1">
            <a:spLocks/>
          </p:cNvSpPr>
          <p:nvPr/>
        </p:nvSpPr>
        <p:spPr>
          <a:xfrm>
            <a:off x="0" y="1169941"/>
            <a:ext cx="12245340" cy="3226524"/>
          </a:xfrm>
          <a:prstGeom prst="rect">
            <a:avLst/>
          </a:prstGeom>
        </p:spPr>
        <p:txBody>
          <a:bodyPr wrap="square">
            <a:sp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26" indent="-414726">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1994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unterzeichneten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2400" dirty="0">
                <a:solidFill>
                  <a:sysClr val="windowText" lastClr="000000"/>
                </a:solidFill>
                <a:latin typeface="Times New Roman" panose="02020603050405020304" pitchFamily="18" charset="0"/>
                <a:cs typeface="Times New Roman" panose="02020603050405020304" pitchFamily="18" charset="0"/>
              </a:rPr>
              <a:t> and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die USA das North American Free Trade Agreement (NAFTA).</a:t>
            </a:r>
          </a:p>
          <a:p>
            <a:pPr marL="800100" lvl="1" indent="-342900">
              <a:spcBef>
                <a:spcPct val="50000"/>
              </a:spcBef>
              <a:buFont typeface="Wingdings" panose="05000000000000000000" pitchFamily="2" charset="2"/>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Trump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bezeichnete</a:t>
            </a:r>
            <a:r>
              <a:rPr lang="en-US" altLang="en-US" sz="2400" dirty="0">
                <a:solidFill>
                  <a:sysClr val="windowText" lastClr="000000"/>
                </a:solidFill>
                <a:latin typeface="Times New Roman" panose="02020603050405020304" pitchFamily="18" charset="0"/>
                <a:cs typeface="Times New Roman" panose="02020603050405020304" pitchFamily="18" charset="0"/>
              </a:rPr>
              <a:t> NAFTA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240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schlechtesten</a:t>
            </a:r>
            <a:r>
              <a:rPr lang="en-US" altLang="en-US" sz="2400" dirty="0">
                <a:solidFill>
                  <a:sysClr val="windowText" lastClr="000000"/>
                </a:solidFill>
                <a:latin typeface="Times New Roman" panose="02020603050405020304" pitchFamily="18" charset="0"/>
                <a:cs typeface="Times New Roman" panose="02020603050405020304" pitchFamily="18" charset="0"/>
              </a:rPr>
              <a:t> Deal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aller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Zeiten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Daraufhin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wurde</a:t>
            </a:r>
            <a:r>
              <a:rPr lang="en-US" altLang="en-US" sz="2400" dirty="0">
                <a:solidFill>
                  <a:sysClr val="windowText" lastClr="000000"/>
                </a:solidFill>
                <a:latin typeface="Times New Roman" panose="02020603050405020304" pitchFamily="18" charset="0"/>
                <a:cs typeface="Times New Roman" panose="02020603050405020304" pitchFamily="18" charset="0"/>
              </a:rPr>
              <a:t> 2017/2018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neu</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verhandelt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seit</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Dezember</a:t>
            </a:r>
            <a:r>
              <a:rPr lang="en-US" altLang="en-US" sz="2400" dirty="0">
                <a:solidFill>
                  <a:sysClr val="windowText" lastClr="000000"/>
                </a:solidFill>
                <a:latin typeface="Times New Roman" panose="02020603050405020304" pitchFamily="18" charset="0"/>
                <a:cs typeface="Times New Roman" panose="02020603050405020304" pitchFamily="18" charset="0"/>
              </a:rPr>
              <a:t> 2019 hat das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Kürzel</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drei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USMCA das NFTA-</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abgelöst</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pPr marL="1257300" lvl="2" indent="-342900">
              <a:spcBef>
                <a:spcPct val="50000"/>
              </a:spcBef>
              <a:buFont typeface="Wingdings" panose="05000000000000000000" pitchFamily="2" charset="2"/>
              <a:buChar char="Ø"/>
            </a:pPr>
            <a:r>
              <a:rPr lang="en-US" altLang="en-US" sz="2400" dirty="0" err="1">
                <a:solidFill>
                  <a:sysClr val="windowText" lastClr="000000"/>
                </a:solidFill>
                <a:latin typeface="Times New Roman" panose="02020603050405020304" pitchFamily="18" charset="0"/>
                <a:cs typeface="Times New Roman" panose="02020603050405020304" pitchFamily="18" charset="0"/>
              </a:rPr>
              <a:t>Entgegen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anderer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Ankündigungen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kann</a:t>
            </a:r>
            <a:r>
              <a:rPr lang="en-US" altLang="en-US" sz="2400" dirty="0">
                <a:solidFill>
                  <a:sysClr val="windowText" lastClr="000000"/>
                </a:solidFill>
                <a:latin typeface="Times New Roman" panose="02020603050405020304" pitchFamily="18" charset="0"/>
                <a:cs typeface="Times New Roman" panose="02020603050405020304" pitchFamily="18" charset="0"/>
              </a:rPr>
              <a:t> USMCA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nur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marginale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Anpassung</a:t>
            </a:r>
            <a:r>
              <a:rPr lang="en-US" altLang="en-US" sz="2400" dirty="0">
                <a:solidFill>
                  <a:sysClr val="windowText" lastClr="000000"/>
                </a:solidFill>
                <a:latin typeface="Times New Roman" panose="02020603050405020304" pitchFamily="18" charset="0"/>
                <a:cs typeface="Times New Roman" panose="02020603050405020304" pitchFamily="18" charset="0"/>
              </a:rPr>
              <a:t> 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vorausgehenden</a:t>
            </a:r>
            <a:r>
              <a:rPr lang="en-US" altLang="en-US" sz="2400" dirty="0">
                <a:solidFill>
                  <a:sysClr val="windowText" lastClr="000000"/>
                </a:solidFill>
                <a:latin typeface="Times New Roman" panose="02020603050405020304" pitchFamily="18" charset="0"/>
                <a:cs typeface="Times New Roman" panose="02020603050405020304" pitchFamily="18" charset="0"/>
              </a:rPr>
              <a:t> NAFTA-</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angesehen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werden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A6929D0-E1F1-4343-B9A8-3FC5F574F9F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62B97E79-6514-4240-A47E-209AF74268B7}"/>
              </a:ext>
            </a:extLst>
          </p:cNvPr>
          <p:cNvSpPr txBox="1"/>
          <p:nvPr/>
        </p:nvSpPr>
        <p:spPr>
          <a:xfrm>
            <a:off x="-1" y="4236762"/>
            <a:ext cx="8689605" cy="2677656"/>
          </a:xfrm>
          <a:prstGeom prst="rect">
            <a:avLst/>
          </a:prstGeom>
          <a:noFill/>
        </p:spPr>
        <p:txBody>
          <a:bodyPr wrap="square">
            <a:spAutoFit/>
          </a:bodyPr>
          <a:lstStyle/>
          <a:p>
            <a:pPr marL="1714500" lvl="3" indent="-342900">
              <a:spcBef>
                <a:spcPct val="50000"/>
              </a:spcBef>
              <a:buFont typeface="Symbol" panose="05050102010706020507" pitchFamily="18" charset="2"/>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Leichte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Modifozierungen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Bereich</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Automobilproduktion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Anpassungen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geistigem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Eigentum</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414726" indent="-414726">
              <a:spcBef>
                <a:spcPct val="50000"/>
              </a:spcBef>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400" dirty="0">
                <a:solidFill>
                  <a:sysClr val="windowText" lastClr="000000"/>
                </a:solidFill>
                <a:latin typeface="Times New Roman" panose="02020603050405020304" pitchFamily="18" charset="0"/>
                <a:cs typeface="Times New Roman" panose="02020603050405020304" pitchFamily="18" charset="0"/>
              </a:rPr>
              <a:t> von USMCA/NAFTA und 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geringen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physischen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Abstands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der Handel in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dieser</a:t>
            </a:r>
            <a:r>
              <a:rPr lang="en-US" altLang="en-US" sz="2400" dirty="0">
                <a:solidFill>
                  <a:sysClr val="windowText" lastClr="000000"/>
                </a:solidFill>
                <a:latin typeface="Times New Roman" panose="02020603050405020304" pitchFamily="18" charset="0"/>
                <a:cs typeface="Times New Roman" panose="02020603050405020304" pitchFamily="18" charset="0"/>
              </a:rPr>
              <a:t> Region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viel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ausgeprägter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USA und den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55222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116806" y="1739913"/>
            <a:ext cx="7464960" cy="16890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Obwohl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den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besteht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beide</a:t>
            </a:r>
            <a:r>
              <a:rPr lang="en-US" altLang="en-US" sz="2400" dirty="0">
                <a:solidFill>
                  <a:sysClr val="windowText" lastClr="000000"/>
                </a:solidFill>
                <a:latin typeface="Times New Roman" panose="02020603050405020304" pitchFamily="18" charset="0"/>
                <a:cs typeface="Times New Roman" panose="02020603050405020304" pitchFamily="18" charset="0"/>
              </a:rPr>
              <a:t> Länder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über</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Sprache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sehr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stehen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formale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Landesgrenze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weiterhin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deutliches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Handelshemmnis</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5ACE351-6AB6-4E00-9C20-110854D7B5F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6867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latin typeface="Times New Roman" panose="02020603050405020304" pitchFamily="18" charset="0"/>
                <a:cs typeface="Times New Roman" panose="02020603050405020304" pitchFamily="18" charset="0"/>
              </a:rPr>
              <a:t>18</a:t>
            </a:fld>
            <a:endParaRPr lang="de-DE"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938720" y="171474"/>
            <a:ext cx="7464960" cy="640485"/>
          </a:xfrm>
          <a:prstGeom prst="rect">
            <a:avLst/>
          </a:prstGeom>
        </p:spPr>
        <p:txBody>
          <a:bodyPr>
            <a:normAutofit fontScale="525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British Columbia, </a:t>
            </a:r>
            <a:r>
              <a:rPr lang="en-US" altLang="en-US" sz="3991" dirty="0" err="1">
                <a:solidFill>
                  <a:sysClr val="windowText" lastClr="000000"/>
                </a:solidFill>
                <a:latin typeface="Times New Roman" panose="02020603050405020304" pitchFamily="18" charset="0"/>
                <a:cs typeface="Times New Roman" panose="02020603050405020304" pitchFamily="18" charset="0"/>
              </a:rPr>
              <a:t>kanadischen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Provinzen</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Bundesstaaten</a:t>
            </a:r>
            <a:r>
              <a:rPr lang="en-US" altLang="en-US" sz="3991" dirty="0">
                <a:solidFill>
                  <a:sysClr val="windowText" lastClr="000000"/>
                </a:solidFill>
                <a:latin typeface="Times New Roman" panose="02020603050405020304" pitchFamily="18" charset="0"/>
                <a:cs typeface="Times New Roman" panose="02020603050405020304" pitchFamily="18" charset="0"/>
              </a:rPr>
              <a:t> der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8" name="Picture 12" descr="fig02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040" y="1451881"/>
            <a:ext cx="5875200" cy="4305600"/>
          </a:xfrm>
          <a:prstGeom prst="rect">
            <a:avLst/>
          </a:prstGeom>
          <a:noFill/>
          <a:extLst>
            <a:ext uri="{909E8E84-426E-40DD-AFC4-6F175D3DCCD1}">
              <a14:hiddenFill xmlns:a14="http://schemas.microsoft.com/office/drawing/2010/main">
                <a:solidFill>
                  <a:srgbClr val="FFFFFF"/>
                </a:solidFill>
              </a14:hiddenFill>
            </a:ext>
          </a:extLst>
        </p:spPr>
      </p:pic>
      <p:sp>
        <p:nvSpPr>
          <p:cNvPr id="3" name="Ellipse 2"/>
          <p:cNvSpPr/>
          <p:nvPr/>
        </p:nvSpPr>
        <p:spPr>
          <a:xfrm>
            <a:off x="4267111" y="3604681"/>
            <a:ext cx="653175" cy="804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770D2634-19B0-42E0-A6F3-636D1C0A72B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196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03512" y="171474"/>
            <a:ext cx="7853648"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Handel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a:t>
            </a:r>
            <a:r>
              <a:rPr lang="en-US" altLang="en-US" sz="2400" dirty="0">
                <a:solidFill>
                  <a:sysClr val="windowText" lastClr="000000"/>
                </a:solidFill>
                <a:latin typeface="Times New Roman" panose="02020603050405020304" pitchFamily="18" charset="0"/>
                <a:cs typeface="Times New Roman" panose="02020603050405020304" pitchFamily="18" charset="0"/>
              </a:rPr>
              <a:t> British Columbia in Relation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zum</a:t>
            </a:r>
            <a:r>
              <a:rPr lang="en-US" altLang="en-US" sz="2400" dirty="0">
                <a:solidFill>
                  <a:sysClr val="windowText" lastClr="000000"/>
                </a:solidFill>
                <a:latin typeface="Times New Roman" panose="02020603050405020304" pitchFamily="18" charset="0"/>
                <a:cs typeface="Times New Roman" panose="02020603050405020304" pitchFamily="18" charset="0"/>
              </a:rPr>
              <a:t> BIP (2009)</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pic>
        <p:nvPicPr>
          <p:cNvPr id="6" name="Picture 1" descr="tbl02_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3960" y="739506"/>
            <a:ext cx="7603200" cy="272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feld 2">
            <a:extLst>
              <a:ext uri="{FF2B5EF4-FFF2-40B4-BE49-F238E27FC236}">
                <a16:creationId xmlns:a16="http://schemas.microsoft.com/office/drawing/2014/main" id="{FE4FD525-DE48-4339-902E-3C63CFF45941}"/>
              </a:ext>
            </a:extLst>
          </p:cNvPr>
          <p:cNvSpPr txBox="1"/>
          <p:nvPr/>
        </p:nvSpPr>
        <p:spPr>
          <a:xfrm>
            <a:off x="3995192" y="3426319"/>
            <a:ext cx="3652218"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Interpretieren Sie die Daten</a:t>
            </a:r>
          </a:p>
        </p:txBody>
      </p:sp>
      <p:sp>
        <p:nvSpPr>
          <p:cNvPr id="2" name="Textfeld 1"/>
          <p:cNvSpPr txBox="1"/>
          <p:nvPr/>
        </p:nvSpPr>
        <p:spPr>
          <a:xfrm>
            <a:off x="5378823" y="1679388"/>
            <a:ext cx="300082" cy="369332"/>
          </a:xfrm>
          <a:prstGeom prst="rect">
            <a:avLst/>
          </a:prstGeom>
          <a:noFill/>
        </p:spPr>
        <p:txBody>
          <a:bodyPr wrap="none" rtlCol="0">
            <a:spAutoFit/>
          </a:bodyPr>
          <a:lstStyle/>
          <a:p>
            <a:r>
              <a:rPr lang="de-DE" dirty="0">
                <a:solidFill>
                  <a:srgbClr val="FF0000"/>
                </a:solidFill>
              </a:rPr>
              <a:t>&gt;</a:t>
            </a:r>
          </a:p>
        </p:txBody>
      </p:sp>
      <p:sp>
        <p:nvSpPr>
          <p:cNvPr id="13" name="Textfeld 12"/>
          <p:cNvSpPr txBox="1"/>
          <p:nvPr/>
        </p:nvSpPr>
        <p:spPr>
          <a:xfrm>
            <a:off x="5374105" y="1425359"/>
            <a:ext cx="300082" cy="369332"/>
          </a:xfrm>
          <a:prstGeom prst="rect">
            <a:avLst/>
          </a:prstGeom>
          <a:noFill/>
        </p:spPr>
        <p:txBody>
          <a:bodyPr wrap="none" rtlCol="0">
            <a:spAutoFit/>
          </a:bodyPr>
          <a:lstStyle/>
          <a:p>
            <a:r>
              <a:rPr lang="de-DE" dirty="0">
                <a:solidFill>
                  <a:srgbClr val="FF0000"/>
                </a:solidFill>
              </a:rPr>
              <a:t>&gt;</a:t>
            </a:r>
          </a:p>
        </p:txBody>
      </p:sp>
      <p:sp>
        <p:nvSpPr>
          <p:cNvPr id="14" name="Textfeld 13"/>
          <p:cNvSpPr txBox="1"/>
          <p:nvPr/>
        </p:nvSpPr>
        <p:spPr>
          <a:xfrm>
            <a:off x="5374105" y="1951922"/>
            <a:ext cx="300082" cy="369332"/>
          </a:xfrm>
          <a:prstGeom prst="rect">
            <a:avLst/>
          </a:prstGeom>
          <a:noFill/>
        </p:spPr>
        <p:txBody>
          <a:bodyPr wrap="none" rtlCol="0">
            <a:spAutoFit/>
          </a:bodyPr>
          <a:lstStyle/>
          <a:p>
            <a:r>
              <a:rPr lang="de-DE" dirty="0">
                <a:solidFill>
                  <a:srgbClr val="FF0000"/>
                </a:solidFill>
              </a:rPr>
              <a:t>&gt;</a:t>
            </a:r>
          </a:p>
        </p:txBody>
      </p:sp>
      <p:sp>
        <p:nvSpPr>
          <p:cNvPr id="15" name="Textfeld 14"/>
          <p:cNvSpPr txBox="1"/>
          <p:nvPr/>
        </p:nvSpPr>
        <p:spPr>
          <a:xfrm>
            <a:off x="5369387" y="2212006"/>
            <a:ext cx="300082" cy="369332"/>
          </a:xfrm>
          <a:prstGeom prst="rect">
            <a:avLst/>
          </a:prstGeom>
          <a:noFill/>
        </p:spPr>
        <p:txBody>
          <a:bodyPr wrap="none" rtlCol="0">
            <a:spAutoFit/>
          </a:bodyPr>
          <a:lstStyle/>
          <a:p>
            <a:r>
              <a:rPr lang="de-DE" dirty="0">
                <a:solidFill>
                  <a:srgbClr val="FF0000"/>
                </a:solidFill>
              </a:rPr>
              <a:t>&gt;</a:t>
            </a:r>
          </a:p>
        </p:txBody>
      </p:sp>
      <p:sp>
        <p:nvSpPr>
          <p:cNvPr id="16" name="Textfeld 15"/>
          <p:cNvSpPr txBox="1"/>
          <p:nvPr/>
        </p:nvSpPr>
        <p:spPr>
          <a:xfrm>
            <a:off x="5369387" y="2704620"/>
            <a:ext cx="300082" cy="369332"/>
          </a:xfrm>
          <a:prstGeom prst="rect">
            <a:avLst/>
          </a:prstGeom>
          <a:noFill/>
        </p:spPr>
        <p:txBody>
          <a:bodyPr wrap="none" rtlCol="0">
            <a:spAutoFit/>
          </a:bodyPr>
          <a:lstStyle/>
          <a:p>
            <a:r>
              <a:rPr lang="de-DE" dirty="0">
                <a:solidFill>
                  <a:srgbClr val="FF0000"/>
                </a:solidFill>
              </a:rPr>
              <a:t>&gt;</a:t>
            </a:r>
          </a:p>
        </p:txBody>
      </p:sp>
      <p:sp>
        <p:nvSpPr>
          <p:cNvPr id="17" name="Textfeld 16"/>
          <p:cNvSpPr txBox="1"/>
          <p:nvPr/>
        </p:nvSpPr>
        <p:spPr>
          <a:xfrm>
            <a:off x="5378823" y="2444673"/>
            <a:ext cx="300082" cy="369332"/>
          </a:xfrm>
          <a:prstGeom prst="rect">
            <a:avLst/>
          </a:prstGeom>
          <a:noFill/>
        </p:spPr>
        <p:txBody>
          <a:bodyPr wrap="none" rtlCol="0">
            <a:spAutoFit/>
          </a:bodyPr>
          <a:lstStyle/>
          <a:p>
            <a:r>
              <a:rPr lang="de-DE" dirty="0">
                <a:solidFill>
                  <a:srgbClr val="FF0000"/>
                </a:solidFill>
              </a:rPr>
              <a:t>&gt;</a:t>
            </a:r>
          </a:p>
        </p:txBody>
      </p:sp>
      <p:sp>
        <p:nvSpPr>
          <p:cNvPr id="18" name="Rechteck 17">
            <a:extLst>
              <a:ext uri="{FF2B5EF4-FFF2-40B4-BE49-F238E27FC236}">
                <a16:creationId xmlns:a16="http://schemas.microsoft.com/office/drawing/2014/main" id="{E94984A0-75B2-4274-82E3-B291F96DDFD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3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1938720" y="249482"/>
            <a:ext cx="7464960" cy="145381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b="1" dirty="0">
                <a:solidFill>
                  <a:sysClr val="windowText" lastClr="000000"/>
                </a:solidFill>
                <a:latin typeface="Times New Roman" panose="02020603050405020304" pitchFamily="18" charset="0"/>
                <a:cs typeface="Times New Roman" panose="02020603050405020304" pitchFamily="18" charset="0"/>
              </a:rPr>
              <a:t>Das </a:t>
            </a:r>
            <a:r>
              <a:rPr lang="en-US" sz="2903" b="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2903" b="1" dirty="0">
                <a:solidFill>
                  <a:sysClr val="windowText" lastClr="000000"/>
                </a:solidFill>
                <a:latin typeface="Times New Roman" panose="02020603050405020304" pitchFamily="18" charset="0"/>
                <a:cs typeface="Times New Roman" panose="02020603050405020304" pitchFamily="18" charset="0"/>
              </a:rPr>
              <a:t>: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Wer</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handelt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mit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wem</a:t>
            </a:r>
            <a:r>
              <a:rPr lang="en-US" sz="2903" dirty="0">
                <a:solidFill>
                  <a:sysClr val="windowText" lastClr="000000"/>
                </a:solidFill>
                <a:latin typeface="Times New Roman" panose="02020603050405020304" pitchFamily="18" charset="0"/>
                <a:cs typeface="Times New Roman" panose="02020603050405020304" pitchFamily="18" charset="0"/>
              </a:rPr>
              <a:t> und von </a:t>
            </a:r>
            <a:r>
              <a:rPr lang="en-US" sz="2903" dirty="0" err="1">
                <a:solidFill>
                  <a:sysClr val="windowText" lastClr="000000"/>
                </a:solidFill>
                <a:latin typeface="Times New Roman" panose="02020603050405020304" pitchFamily="18" charset="0"/>
                <a:cs typeface="Times New Roman" panose="02020603050405020304" pitchFamily="18" charset="0"/>
              </a:rPr>
              <a:t>welchen</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Größen</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hängen</a:t>
            </a:r>
            <a:r>
              <a:rPr lang="en-US" sz="2903" dirty="0">
                <a:solidFill>
                  <a:sysClr val="windowText" lastClr="000000"/>
                </a:solidFill>
                <a:latin typeface="Times New Roman" panose="02020603050405020304" pitchFamily="18" charset="0"/>
                <a:cs typeface="Times New Roman" panose="02020603050405020304" pitchFamily="18" charset="0"/>
              </a:rPr>
              <a:t> die </a:t>
            </a:r>
            <a:r>
              <a:rPr lang="en-US" sz="2903" dirty="0" err="1">
                <a:solidFill>
                  <a:sysClr val="windowText" lastClr="000000"/>
                </a:solidFill>
                <a:latin typeface="Times New Roman" panose="02020603050405020304" pitchFamily="18" charset="0"/>
                <a:cs typeface="Times New Roman" panose="02020603050405020304" pitchFamily="18" charset="0"/>
              </a:rPr>
              <a:t>Handelsvolumina</a:t>
            </a:r>
            <a:r>
              <a:rPr lang="en-US" sz="2903" dirty="0">
                <a:solidFill>
                  <a:sysClr val="windowText" lastClr="000000"/>
                </a:solidFill>
                <a:latin typeface="Times New Roman" panose="02020603050405020304" pitchFamily="18" charset="0"/>
                <a:cs typeface="Times New Roman" panose="02020603050405020304" pitchFamily="18" charset="0"/>
              </a:rPr>
              <a:t> ab?</a:t>
            </a:r>
          </a:p>
        </p:txBody>
      </p:sp>
      <p:sp>
        <p:nvSpPr>
          <p:cNvPr id="6" name="Rectangle 3"/>
          <p:cNvSpPr txBox="1">
            <a:spLocks noChangeArrowheads="1"/>
          </p:cNvSpPr>
          <p:nvPr/>
        </p:nvSpPr>
        <p:spPr>
          <a:xfrm>
            <a:off x="2270037" y="1825668"/>
            <a:ext cx="7955703" cy="4145760"/>
          </a:xfrm>
          <a:prstGeom prst="rect">
            <a:avLst/>
          </a:prstGeom>
          <a:noFill/>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177" dirty="0" err="1">
                <a:latin typeface="Times New Roman" panose="02020603050405020304" pitchFamily="18" charset="0"/>
                <a:cs typeface="Times New Roman" panose="02020603050405020304" pitchFamily="18" charset="0"/>
              </a:rPr>
              <a:t>Suchen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Sie</a:t>
            </a:r>
            <a:r>
              <a:rPr lang="en-US" altLang="en-US" sz="2177" dirty="0">
                <a:latin typeface="Times New Roman" panose="02020603050405020304" pitchFamily="18" charset="0"/>
                <a:cs typeface="Times New Roman" panose="02020603050405020304" pitchFamily="18" charset="0"/>
              </a:rPr>
              <a:t> die </a:t>
            </a:r>
            <a:r>
              <a:rPr lang="en-US" altLang="en-US" sz="2177" dirty="0" err="1">
                <a:latin typeface="Times New Roman" panose="02020603050405020304" pitchFamily="18" charset="0"/>
                <a:cs typeface="Times New Roman" panose="02020603050405020304" pitchFamily="18" charset="0"/>
              </a:rPr>
              <a:t>Daten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den </a:t>
            </a:r>
            <a:r>
              <a:rPr lang="en-US" altLang="en-US" sz="2177" dirty="0" err="1">
                <a:latin typeface="Times New Roman" panose="02020603050405020304" pitchFamily="18" charset="0"/>
                <a:cs typeface="Times New Roman" panose="02020603050405020304" pitchFamily="18" charset="0"/>
              </a:rPr>
              <a:t>Exporten</a:t>
            </a:r>
            <a:r>
              <a:rPr lang="en-US" altLang="en-US" sz="2177" dirty="0">
                <a:latin typeface="Times New Roman" panose="02020603050405020304" pitchFamily="18" charset="0"/>
                <a:cs typeface="Times New Roman" panose="02020603050405020304" pitchFamily="18" charset="0"/>
              </a:rPr>
              <a:t> und </a:t>
            </a:r>
            <a:r>
              <a:rPr lang="en-US" altLang="en-US" sz="2177" dirty="0" err="1">
                <a:latin typeface="Times New Roman" panose="02020603050405020304" pitchFamily="18" charset="0"/>
                <a:cs typeface="Times New Roman" panose="02020603050405020304" pitchFamily="18" charset="0"/>
              </a:rPr>
              <a:t>Importen</a:t>
            </a:r>
            <a:r>
              <a:rPr lang="en-US" altLang="en-US" sz="2177" dirty="0">
                <a:latin typeface="Times New Roman" panose="02020603050405020304" pitchFamily="18" charset="0"/>
                <a:cs typeface="Times New Roman" panose="02020603050405020304" pitchFamily="18" charset="0"/>
              </a:rPr>
              <a:t> der 20 </a:t>
            </a:r>
            <a:r>
              <a:rPr lang="en-US" altLang="en-US" sz="2177" dirty="0" err="1">
                <a:latin typeface="Times New Roman" panose="02020603050405020304" pitchFamily="18" charset="0"/>
                <a:cs typeface="Times New Roman" panose="02020603050405020304" pitchFamily="18" charset="0"/>
              </a:rPr>
              <a:t>größten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Handelspartner</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Länder</a:t>
            </a:r>
            <a:r>
              <a:rPr lang="en-US" altLang="en-US" sz="2177" dirty="0">
                <a:latin typeface="Times New Roman" panose="02020603050405020304" pitchFamily="18" charset="0"/>
                <a:cs typeface="Times New Roman" panose="02020603050405020304" pitchFamily="18" charset="0"/>
              </a:rPr>
              <a:t>) der USA </a:t>
            </a:r>
            <a:r>
              <a:rPr lang="en-US" altLang="en-US" sz="2177" dirty="0" err="1">
                <a:latin typeface="Times New Roman" panose="02020603050405020304" pitchFamily="18" charset="0"/>
                <a:cs typeface="Times New Roman" panose="02020603050405020304" pitchFamily="18" charset="0"/>
              </a:rPr>
              <a:t>gemessen</a:t>
            </a:r>
            <a:r>
              <a:rPr lang="en-US" altLang="en-US" sz="2177" dirty="0">
                <a:latin typeface="Times New Roman" panose="02020603050405020304" pitchFamily="18" charset="0"/>
                <a:cs typeface="Times New Roman" panose="02020603050405020304" pitchFamily="18" charset="0"/>
              </a:rPr>
              <a:t> in US-Dollar</a:t>
            </a:r>
          </a:p>
          <a:p>
            <a:pPr>
              <a:spcBef>
                <a:spcPct val="50000"/>
              </a:spcBef>
            </a:pPr>
            <a:endParaRPr lang="en-US" altLang="en-US" sz="2177" dirty="0">
              <a:latin typeface="Times New Roman" panose="02020603050405020304" pitchFamily="18" charset="0"/>
              <a:cs typeface="Times New Roman" panose="02020603050405020304" pitchFamily="18" charset="0"/>
            </a:endParaRPr>
          </a:p>
          <a:p>
            <a:pPr>
              <a:spcBef>
                <a:spcPct val="50000"/>
              </a:spcBef>
            </a:pPr>
            <a:r>
              <a:rPr lang="en-US" altLang="en-US" sz="2177" dirty="0" err="1">
                <a:latin typeface="Times New Roman" panose="02020603050405020304" pitchFamily="18" charset="0"/>
                <a:cs typeface="Times New Roman" panose="02020603050405020304" pitchFamily="18" charset="0"/>
              </a:rPr>
              <a:t>Eine</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relativ</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einfach</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verendende</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Datenbank</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internationalen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Handelsbeziehungen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findet</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sich</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bei</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International Trade Center </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einer</a:t>
            </a:r>
            <a:r>
              <a:rPr lang="en-US" altLang="en-US" sz="2177" dirty="0">
                <a:latin typeface="Times New Roman" panose="02020603050405020304" pitchFamily="18" charset="0"/>
                <a:cs typeface="Times New Roman" panose="02020603050405020304" pitchFamily="18" charset="0"/>
              </a:rPr>
              <a:t> Institution auf Initiative von WTO/UNCTAD</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a:latin typeface="Times New Roman" panose="02020603050405020304" pitchFamily="18" charset="0"/>
                <a:cs typeface="Times New Roman" panose="02020603050405020304" pitchFamily="18" charset="0"/>
                <a:hlinkClick r:id="rId3"/>
              </a:rPr>
              <a:t>https://www.trademap.org</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endParaRPr lang="en-US" altLang="en-US" sz="2177"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72036943-52A5-445E-A8AB-565D328CCAA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6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strips(downRigh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strips(downRigh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p:cNvPicPr>
            <a:picLocks noChangeAspect="1"/>
          </p:cNvPicPr>
          <p:nvPr/>
        </p:nvPicPr>
        <p:blipFill>
          <a:blip r:embed="rId3"/>
          <a:stretch>
            <a:fillRect/>
          </a:stretch>
        </p:blipFill>
        <p:spPr>
          <a:xfrm>
            <a:off x="309600" y="766913"/>
            <a:ext cx="8142164" cy="5040000"/>
          </a:xfrm>
          <a:prstGeom prst="rect">
            <a:avLst/>
          </a:prstGeom>
        </p:spPr>
      </p:pic>
      <p:sp>
        <p:nvSpPr>
          <p:cNvPr id="4" name="Titel 1"/>
          <p:cNvSpPr txBox="1">
            <a:spLocks/>
          </p:cNvSpPr>
          <p:nvPr/>
        </p:nvSpPr>
        <p:spPr>
          <a:xfrm>
            <a:off x="661382" y="164199"/>
            <a:ext cx="7464960" cy="299199"/>
          </a:xfrm>
          <a:prstGeom prst="rect">
            <a:avLst/>
          </a:prstGeom>
        </p:spPr>
        <p:txBody>
          <a:bodyPr>
            <a:normAutofit fontScale="25000" lnSpcReduction="20000"/>
          </a:bodyPr>
          <a:lstStyle>
            <a:lvl1pPr algn="ctr" rtl="0" hangingPunct="0">
              <a:tabLst/>
              <a:defRPr lang="de-DE" sz="4400" b="0" i="0" u="none" strike="noStrike" kern="1200">
                <a:ln>
                  <a:noFill/>
                </a:ln>
                <a:latin typeface="Arial" pitchFamily="18"/>
              </a:defRPr>
            </a:lvl1pPr>
          </a:lstStyle>
          <a:p>
            <a:r>
              <a:rPr lang="en-US" altLang="en-US" sz="11611" dirty="0" err="1">
                <a:solidFill>
                  <a:sysClr val="windowText" lastClr="000000"/>
                </a:solidFill>
                <a:latin typeface="Times New Roman" panose="02020603050405020304" pitchFamily="18" charset="0"/>
                <a:cs typeface="Times New Roman" panose="02020603050405020304" pitchFamily="18" charset="0"/>
              </a:rPr>
              <a:t>Haupthandelspartner</a:t>
            </a:r>
            <a:r>
              <a:rPr lang="en-US" altLang="en-US" sz="11611" dirty="0">
                <a:solidFill>
                  <a:sysClr val="windowText" lastClr="000000"/>
                </a:solidFill>
                <a:latin typeface="Times New Roman" panose="02020603050405020304" pitchFamily="18" charset="0"/>
                <a:cs typeface="Times New Roman" panose="02020603050405020304" pitchFamily="18" charset="0"/>
              </a:rPr>
              <a:t> der USA (2019, </a:t>
            </a:r>
            <a:r>
              <a:rPr lang="en-US" altLang="en-US" sz="11611"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11611" dirty="0">
                <a:solidFill>
                  <a:sysClr val="windowText" lastClr="000000"/>
                </a:solidFill>
                <a:latin typeface="Times New Roman" panose="02020603050405020304" pitchFamily="18" charset="0"/>
                <a:cs typeface="Times New Roman" panose="02020603050405020304" pitchFamily="18" charset="0"/>
              </a:rPr>
              <a:t>)</a:t>
            </a:r>
          </a:p>
          <a:p>
            <a:br>
              <a:rPr lang="en-US" altLang="en-US" sz="11611" dirty="0">
                <a:solidFill>
                  <a:sysClr val="windowText" lastClr="000000"/>
                </a:solidFill>
                <a:latin typeface="Times New Roman" panose="02020603050405020304" pitchFamily="18" charset="0"/>
                <a:cs typeface="Times New Roman" panose="02020603050405020304" pitchFamily="18" charset="0"/>
              </a:rPr>
            </a:br>
            <a:endParaRPr lang="en-US" sz="1161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2699490" y="5617969"/>
            <a:ext cx="594387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1938722" y="6107017"/>
            <a:ext cx="11897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ITC</a:t>
            </a:r>
          </a:p>
        </p:txBody>
      </p:sp>
      <p:sp>
        <p:nvSpPr>
          <p:cNvPr id="6" name="Rechteck 5"/>
          <p:cNvSpPr/>
          <p:nvPr/>
        </p:nvSpPr>
        <p:spPr>
          <a:xfrm>
            <a:off x="388471" y="4022165"/>
            <a:ext cx="848658" cy="105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2905379" y="4255994"/>
            <a:ext cx="583814" cy="369332"/>
          </a:xfrm>
          <a:prstGeom prst="rect">
            <a:avLst/>
          </a:prstGeom>
          <a:noFill/>
        </p:spPr>
        <p:txBody>
          <a:bodyPr wrap="none" rtlCol="0">
            <a:spAutoFit/>
          </a:bodyPr>
          <a:lstStyle/>
          <a:p>
            <a:r>
              <a:rPr lang="de-DE" dirty="0">
                <a:solidFill>
                  <a:srgbClr val="FF0000"/>
                </a:solidFill>
              </a:rPr>
              <a:t>56%</a:t>
            </a:r>
          </a:p>
        </p:txBody>
      </p:sp>
      <p:sp>
        <p:nvSpPr>
          <p:cNvPr id="27" name="Textfeld 26"/>
          <p:cNvSpPr txBox="1"/>
          <p:nvPr/>
        </p:nvSpPr>
        <p:spPr>
          <a:xfrm>
            <a:off x="6480056" y="4356867"/>
            <a:ext cx="583814" cy="369332"/>
          </a:xfrm>
          <a:prstGeom prst="rect">
            <a:avLst/>
          </a:prstGeom>
          <a:noFill/>
        </p:spPr>
        <p:txBody>
          <a:bodyPr wrap="none" rtlCol="0">
            <a:spAutoFit/>
          </a:bodyPr>
          <a:lstStyle/>
          <a:p>
            <a:r>
              <a:rPr lang="de-DE" dirty="0">
                <a:solidFill>
                  <a:srgbClr val="FF0000"/>
                </a:solidFill>
              </a:rPr>
              <a:t>49%</a:t>
            </a:r>
          </a:p>
        </p:txBody>
      </p:sp>
      <p:sp>
        <p:nvSpPr>
          <p:cNvPr id="25" name="Rechteck 24">
            <a:extLst>
              <a:ext uri="{FF2B5EF4-FFF2-40B4-BE49-F238E27FC236}">
                <a16:creationId xmlns:a16="http://schemas.microsoft.com/office/drawing/2014/main" id="{4815DE0D-1F95-41ED-BB29-AE2E3C2474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32576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36934" y="1478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73723" y="1124744"/>
            <a:ext cx="10519508"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deskriptiv</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empirischen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Befund</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regionalen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Aufteilung</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internationalen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Handelsströme</a:t>
            </a:r>
            <a:r>
              <a:rPr lang="en-US" altLang="en-US" sz="2400" dirty="0">
                <a:solidFill>
                  <a:sysClr val="windowText" lastClr="000000"/>
                </a:solidFill>
                <a:latin typeface="Times New Roman" panose="02020603050405020304" pitchFamily="18" charset="0"/>
                <a:cs typeface="Times New Roman" panose="02020603050405020304" pitchFamily="18" charset="0"/>
              </a:rPr>
              <a:t> der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lassen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Zusammenhänge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ablesen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geringer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Abstand</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Handeslpartnern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9AB5373F-F4BC-4E92-AE88-CB5B684DFFB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919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15901" y="111579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a:solidFill>
                  <a:sysClr val="windowText" lastClr="000000"/>
                </a:solidFill>
                <a:latin typeface="Times New Roman" panose="02020603050405020304" pitchFamily="18" charset="0"/>
                <a:cs typeface="Times New Roman" panose="02020603050405020304" pitchFamily="18" charset="0"/>
              </a:rPr>
              <a:t>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Erklärung</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Abhängigkeit</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Handelsvolumina</a:t>
            </a:r>
            <a:r>
              <a:rPr lang="en-US" altLang="en-US" sz="2400" dirty="0">
                <a:solidFill>
                  <a:sysClr val="windowText" lastClr="000000"/>
                </a:solidFill>
                <a:latin typeface="Times New Roman" panose="02020603050405020304" pitchFamily="18" charset="0"/>
                <a:cs typeface="Times New Roman" panose="02020603050405020304" pitchFamily="18" charset="0"/>
              </a:rPr>
              <a:t> von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theoretisch</a:t>
            </a:r>
            <a:r>
              <a:rPr lang="en-US" altLang="en-US" sz="2400" dirty="0">
                <a:solidFill>
                  <a:sysClr val="windowText" lastClr="000000"/>
                </a:solidFill>
                <a:latin typeface="Times New Roman" panose="02020603050405020304" pitchFamily="18" charset="0"/>
                <a:cs typeface="Times New Roman" panose="02020603050405020304" pitchFamily="18" charset="0"/>
              </a:rPr>
              <a:t> von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Angebots</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Nachfrageseite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motiviert</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weren</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produzieren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anbieten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generieren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Einkommen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nachfragen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D0E0C69C-710D-4CEE-858C-A03CC36D783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34880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923302" y="1107479"/>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de-DE" altLang="en-US" sz="2400" dirty="0">
                <a:solidFill>
                  <a:sysClr val="windowText" lastClr="000000"/>
                </a:solidFill>
                <a:latin typeface="Times New Roman" panose="02020603050405020304" pitchFamily="18" charset="0"/>
                <a:cs typeface="Times New Roman" panose="02020603050405020304" pitchFamily="18" charset="0"/>
              </a:rPr>
              <a:t>Bezogen auf die Strecke zwischen zwei Märkten, die sich in unterschiedlichen Ländern befinden, bedeutet ein größerer Abstand auch höhere Transportkosten und damit auf Ex- und Importkosten</a:t>
            </a:r>
          </a:p>
          <a:p>
            <a:pPr marL="342900" indent="-342900">
              <a:spcBef>
                <a:spcPct val="50000"/>
              </a:spcBef>
              <a:buFont typeface="Wingdings" panose="05000000000000000000" pitchFamily="2" charset="2"/>
              <a:buChar char="Ø"/>
            </a:pPr>
            <a:r>
              <a:rPr lang="de-DE" altLang="en-US" sz="2400" dirty="0">
                <a:solidFill>
                  <a:sysClr val="windowText" lastClr="000000"/>
                </a:solidFill>
                <a:latin typeface="Times New Roman" panose="02020603050405020304" pitchFamily="18" charset="0"/>
                <a:cs typeface="Times New Roman" panose="02020603050405020304" pitchFamily="18" charset="0"/>
              </a:rPr>
              <a:t>Generell werden diese höheren Kosten sich in eine Reduktion der Handelsvolumina übertragen</a:t>
            </a:r>
          </a:p>
          <a:p>
            <a:pPr marL="342900" indent="-342900">
              <a:spcBef>
                <a:spcPct val="50000"/>
              </a:spcBef>
              <a:buFont typeface="Wingdings" panose="05000000000000000000" pitchFamily="2" charset="2"/>
              <a:buChar char="Ø"/>
            </a:pPr>
            <a:r>
              <a:rPr lang="de-DE" altLang="en-US" sz="2400" dirty="0">
                <a:solidFill>
                  <a:sysClr val="windowText" lastClr="000000"/>
                </a:solidFill>
                <a:latin typeface="Times New Roman" panose="02020603050405020304" pitchFamily="18" charset="0"/>
                <a:cs typeface="Times New Roman" panose="02020603050405020304" pitchFamily="18" charset="0"/>
              </a:rPr>
              <a:t>Damit ergibt sich ein umgekehrt proportionaler Zusammenhang zwischen Abstand und Handelsvolumen</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591F114-557E-43C7-8F5C-3BC7718ECD2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8785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924" y="184164"/>
            <a:ext cx="9182572"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Fallstudie</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2400" dirty="0">
                <a:solidFill>
                  <a:sysClr val="windowText" lastClr="000000"/>
                </a:solidFill>
                <a:latin typeface="Times New Roman" panose="02020603050405020304" pitchFamily="18" charset="0"/>
                <a:cs typeface="Times New Roman" panose="02020603050405020304" pitchFamily="18" charset="0"/>
              </a:rPr>
              <a:t> USA-EU</a:t>
            </a:r>
          </a:p>
          <a:p>
            <a:pPr marL="342900" indent="-342900" algn="l">
              <a:buFont typeface="Arial" panose="020B0604020202020204" pitchFamily="34" charset="0"/>
              <a:buChar char="•"/>
            </a:pPr>
            <a:r>
              <a:rPr lang="en-US" sz="2400" dirty="0" err="1">
                <a:solidFill>
                  <a:sysClr val="windowText" lastClr="000000"/>
                </a:solidFill>
                <a:latin typeface="Times New Roman" panose="02020603050405020304" pitchFamily="18" charset="0"/>
                <a:cs typeface="Times New Roman" panose="02020603050405020304" pitchFamily="18" charset="0"/>
              </a:rPr>
              <a:t>Volumen</a:t>
            </a:r>
            <a:r>
              <a:rPr lang="en-US" sz="2400" dirty="0">
                <a:solidFill>
                  <a:sysClr val="windowText" lastClr="000000"/>
                </a:solidFill>
                <a:latin typeface="Times New Roman" panose="02020603050405020304" pitchFamily="18" charset="0"/>
                <a:cs typeface="Times New Roman" panose="02020603050405020304" pitchFamily="18" charset="0"/>
              </a:rPr>
              <a:t> der </a:t>
            </a:r>
            <a:r>
              <a:rPr lang="en-US" sz="2400" dirty="0" err="1">
                <a:solidFill>
                  <a:sysClr val="windowText" lastClr="000000"/>
                </a:solidFill>
                <a:latin typeface="Times New Roman" panose="02020603050405020304" pitchFamily="18" charset="0"/>
                <a:cs typeface="Times New Roman" panose="02020603050405020304" pitchFamily="18" charset="0"/>
              </a:rPr>
              <a:t>Handelsvolumina</a:t>
            </a:r>
            <a:r>
              <a:rPr lang="en-US" sz="2400" dirty="0">
                <a:solidFill>
                  <a:sysClr val="windowText" lastClr="000000"/>
                </a:solidFill>
                <a:latin typeface="Times New Roman" panose="02020603050405020304" pitchFamily="18" charset="0"/>
                <a:cs typeface="Times New Roman" panose="02020603050405020304" pitchFamily="18" charset="0"/>
              </a:rPr>
              <a:t> USA-CA und USA-MEX vs USA-EU</a:t>
            </a:r>
          </a:p>
        </p:txBody>
      </p:sp>
      <p:sp>
        <p:nvSpPr>
          <p:cNvPr id="3" name="Textfeld 2"/>
          <p:cNvSpPr txBox="1"/>
          <p:nvPr/>
        </p:nvSpPr>
        <p:spPr>
          <a:xfrm>
            <a:off x="583781" y="5643727"/>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r>
              <a:rPr lang="de-DE" sz="1633" dirty="0">
                <a:latin typeface="Times New Roman" panose="02020603050405020304" pitchFamily="18" charset="0"/>
                <a:cs typeface="Times New Roman" panose="02020603050405020304" pitchFamily="18" charset="0"/>
              </a:rPr>
              <a:t> (2019)</a:t>
            </a:r>
          </a:p>
        </p:txBody>
      </p:sp>
      <p:sp>
        <p:nvSpPr>
          <p:cNvPr id="10" name="Textfeld 9">
            <a:extLst>
              <a:ext uri="{FF2B5EF4-FFF2-40B4-BE49-F238E27FC236}">
                <a16:creationId xmlns:a16="http://schemas.microsoft.com/office/drawing/2014/main" id="{70ABDD23-FFB0-4FC7-A0A4-D7C69934B6E7}"/>
              </a:ext>
            </a:extLst>
          </p:cNvPr>
          <p:cNvSpPr txBox="1"/>
          <p:nvPr/>
        </p:nvSpPr>
        <p:spPr>
          <a:xfrm>
            <a:off x="583781" y="5032210"/>
            <a:ext cx="7560841"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a:t>
            </a:r>
          </a:p>
        </p:txBody>
      </p:sp>
      <p:sp>
        <p:nvSpPr>
          <p:cNvPr id="8" name="Title 1"/>
          <p:cNvSpPr txBox="1">
            <a:spLocks/>
          </p:cNvSpPr>
          <p:nvPr/>
        </p:nvSpPr>
        <p:spPr>
          <a:xfrm>
            <a:off x="242924" y="2053645"/>
            <a:ext cx="8752726"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2" name="Textfeld 1"/>
          <p:cNvSpPr txBox="1"/>
          <p:nvPr/>
        </p:nvSpPr>
        <p:spPr>
          <a:xfrm>
            <a:off x="583781" y="4137595"/>
            <a:ext cx="4216282" cy="369332"/>
          </a:xfrm>
          <a:prstGeom prst="rect">
            <a:avLst/>
          </a:prstGeom>
          <a:noFill/>
        </p:spPr>
        <p:txBody>
          <a:bodyPr wrap="none" rtlCol="0">
            <a:spAutoFit/>
          </a:bodyPr>
          <a:lstStyle/>
          <a:p>
            <a:r>
              <a:rPr lang="de-DE" dirty="0"/>
              <a:t>US-Handelsdaten: ITC </a:t>
            </a:r>
            <a:r>
              <a:rPr lang="de-DE" dirty="0">
                <a:hlinkClick r:id="rId3"/>
              </a:rPr>
              <a:t>Importe</a:t>
            </a:r>
            <a:r>
              <a:rPr lang="de-DE" dirty="0"/>
              <a:t> und </a:t>
            </a:r>
            <a:r>
              <a:rPr lang="de-DE" dirty="0">
                <a:hlinkClick r:id="rId4"/>
              </a:rPr>
              <a:t>Exporte</a:t>
            </a:r>
            <a:endParaRPr lang="de-DE" dirty="0"/>
          </a:p>
        </p:txBody>
      </p:sp>
      <p:sp>
        <p:nvSpPr>
          <p:cNvPr id="9" name="Textfeld 8"/>
          <p:cNvSpPr txBox="1"/>
          <p:nvPr/>
        </p:nvSpPr>
        <p:spPr>
          <a:xfrm>
            <a:off x="583781" y="4506927"/>
            <a:ext cx="2325701" cy="369332"/>
          </a:xfrm>
          <a:prstGeom prst="rect">
            <a:avLst/>
          </a:prstGeom>
          <a:noFill/>
        </p:spPr>
        <p:txBody>
          <a:bodyPr wrap="none" rtlCol="0">
            <a:spAutoFit/>
          </a:bodyPr>
          <a:lstStyle/>
          <a:p>
            <a:r>
              <a:rPr lang="de-DE" dirty="0"/>
              <a:t>Eurozone-BIP: </a:t>
            </a:r>
            <a:r>
              <a:rPr lang="de-DE" dirty="0" err="1">
                <a:hlinkClick r:id="rId5"/>
              </a:rPr>
              <a:t>Eurostat</a:t>
            </a:r>
            <a:endParaRPr lang="de-DE" dirty="0"/>
          </a:p>
        </p:txBody>
      </p:sp>
      <p:sp>
        <p:nvSpPr>
          <p:cNvPr id="11" name="Rechteck 10">
            <a:extLst>
              <a:ext uri="{FF2B5EF4-FFF2-40B4-BE49-F238E27FC236}">
                <a16:creationId xmlns:a16="http://schemas.microsoft.com/office/drawing/2014/main" id="{CCA33B01-E00A-48B4-9D3F-7100CA261E6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2678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746496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9094962" y="481029"/>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r>
              <a:rPr lang="de-DE" sz="1633" dirty="0">
                <a:latin typeface="Times New Roman" panose="02020603050405020304" pitchFamily="18" charset="0"/>
                <a:cs typeface="Times New Roman" panose="02020603050405020304" pitchFamily="18" charset="0"/>
              </a:rPr>
              <a:t> (2019)</a:t>
            </a:r>
          </a:p>
        </p:txBody>
      </p:sp>
      <p:sp>
        <p:nvSpPr>
          <p:cNvPr id="10" name="Textfeld 9">
            <a:extLst>
              <a:ext uri="{FF2B5EF4-FFF2-40B4-BE49-F238E27FC236}">
                <a16:creationId xmlns:a16="http://schemas.microsoft.com/office/drawing/2014/main" id="{70ABDD23-FFB0-4FC7-A0A4-D7C69934B6E7}"/>
              </a:ext>
            </a:extLst>
          </p:cNvPr>
          <p:cNvSpPr txBox="1"/>
          <p:nvPr/>
        </p:nvSpPr>
        <p:spPr>
          <a:xfrm>
            <a:off x="693271" y="6308195"/>
            <a:ext cx="11030937"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 Daten verfügbar durch </a:t>
            </a:r>
            <a:r>
              <a:rPr lang="de-DE" dirty="0" err="1">
                <a:latin typeface="Times New Roman" panose="02020603050405020304" pitchFamily="18" charset="0"/>
                <a:cs typeface="Times New Roman" panose="02020603050405020304" pitchFamily="18" charset="0"/>
              </a:rPr>
              <a:t>Doppelelklick</a:t>
            </a:r>
            <a:endParaRPr lang="de-DE" dirty="0">
              <a:latin typeface="Times New Roman" panose="02020603050405020304" pitchFamily="18" charset="0"/>
              <a:cs typeface="Times New Roman" panose="02020603050405020304" pitchFamily="18" charset="0"/>
            </a:endParaRPr>
          </a:p>
        </p:txBody>
      </p:sp>
      <p:graphicFrame>
        <p:nvGraphicFramePr>
          <p:cNvPr id="2" name="Objekt 1"/>
          <p:cNvGraphicFramePr>
            <a:graphicFrameLocks noChangeAspect="1"/>
          </p:cNvGraphicFramePr>
          <p:nvPr>
            <p:extLst>
              <p:ext uri="{D42A27DB-BD31-4B8C-83A1-F6EECF244321}">
                <p14:modId xmlns:p14="http://schemas.microsoft.com/office/powerpoint/2010/main" val="1238206603"/>
              </p:ext>
            </p:extLst>
          </p:nvPr>
        </p:nvGraphicFramePr>
        <p:xfrm>
          <a:off x="246063" y="523875"/>
          <a:ext cx="8223250" cy="5715000"/>
        </p:xfrm>
        <a:graphic>
          <a:graphicData uri="http://schemas.openxmlformats.org/presentationml/2006/ole">
            <mc:AlternateContent xmlns:mc="http://schemas.openxmlformats.org/markup-compatibility/2006">
              <mc:Choice xmlns:v="urn:schemas-microsoft-com:vml" Requires="v">
                <p:oleObj name="Worksheet" r:id="rId3" imgW="8223090" imgH="5715000" progId="Excel.Sheet.12">
                  <p:embed/>
                </p:oleObj>
              </mc:Choice>
              <mc:Fallback>
                <p:oleObj name="Worksheet" r:id="rId3" imgW="8223090" imgH="5715000" progId="Excel.Sheet.12">
                  <p:embed/>
                  <p:pic>
                    <p:nvPicPr>
                      <p:cNvPr id="2" name="Objekt 1"/>
                      <p:cNvPicPr/>
                      <p:nvPr/>
                    </p:nvPicPr>
                    <p:blipFill>
                      <a:blip r:embed="rId4"/>
                      <a:stretch>
                        <a:fillRect/>
                      </a:stretch>
                    </p:blipFill>
                    <p:spPr>
                      <a:xfrm>
                        <a:off x="246063" y="523875"/>
                        <a:ext cx="8223250" cy="5715000"/>
                      </a:xfrm>
                      <a:prstGeom prst="rect">
                        <a:avLst/>
                      </a:prstGeom>
                    </p:spPr>
                  </p:pic>
                </p:oleObj>
              </mc:Fallback>
            </mc:AlternateContent>
          </a:graphicData>
        </a:graphic>
      </p:graphicFrame>
      <p:sp>
        <p:nvSpPr>
          <p:cNvPr id="8" name="Rechteck 7">
            <a:extLst>
              <a:ext uri="{FF2B5EF4-FFF2-40B4-BE49-F238E27FC236}">
                <a16:creationId xmlns:a16="http://schemas.microsoft.com/office/drawing/2014/main" id="{03038BE8-9778-4844-98CB-332413DCED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5519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827208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 (2019)</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29740" y="142558"/>
            <a:ext cx="201850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endParaRPr lang="de-DE" sz="1633" dirty="0">
              <a:latin typeface="Times New Roman" panose="02020603050405020304" pitchFamily="18" charset="0"/>
              <a:cs typeface="Times New Roman" panose="02020603050405020304" pitchFamily="18" charset="0"/>
            </a:endParaRPr>
          </a:p>
        </p:txBody>
      </p:sp>
      <p:pic>
        <p:nvPicPr>
          <p:cNvPr id="6" name="Grafik 5"/>
          <p:cNvPicPr>
            <a:picLocks noChangeAspect="1"/>
          </p:cNvPicPr>
          <p:nvPr/>
        </p:nvPicPr>
        <p:blipFill>
          <a:blip r:embed="rId3"/>
          <a:stretch>
            <a:fillRect/>
          </a:stretch>
        </p:blipFill>
        <p:spPr>
          <a:xfrm>
            <a:off x="322137" y="602645"/>
            <a:ext cx="7636341" cy="4589929"/>
          </a:xfrm>
          <a:prstGeom prst="rect">
            <a:avLst/>
          </a:prstGeom>
        </p:spPr>
      </p:pic>
      <p:sp>
        <p:nvSpPr>
          <p:cNvPr id="24" name="Rechteck 23">
            <a:extLst>
              <a:ext uri="{FF2B5EF4-FFF2-40B4-BE49-F238E27FC236}">
                <a16:creationId xmlns:a16="http://schemas.microsoft.com/office/drawing/2014/main" id="{75465BC0-D84C-4780-8B17-A4341E16A7E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E3021386-90F3-473F-8BB6-AB4231DBCE67}"/>
              </a:ext>
            </a:extLst>
          </p:cNvPr>
          <p:cNvSpPr txBox="1"/>
          <p:nvPr/>
        </p:nvSpPr>
        <p:spPr>
          <a:xfrm rot="16200000">
            <a:off x="-1266884" y="2318939"/>
            <a:ext cx="2982897" cy="369332"/>
          </a:xfrm>
          <a:prstGeom prst="rect">
            <a:avLst/>
          </a:prstGeom>
          <a:noFill/>
        </p:spPr>
        <p:txBody>
          <a:bodyPr wrap="square" rtlCol="0">
            <a:spAutoFit/>
          </a:bodyPr>
          <a:lstStyle/>
          <a:p>
            <a:r>
              <a:rPr lang="de-DE" dirty="0"/>
              <a:t>Anteil am US-Handel der EU</a:t>
            </a:r>
          </a:p>
        </p:txBody>
      </p:sp>
      <p:sp>
        <p:nvSpPr>
          <p:cNvPr id="25" name="Textfeld 24">
            <a:extLst>
              <a:ext uri="{FF2B5EF4-FFF2-40B4-BE49-F238E27FC236}">
                <a16:creationId xmlns:a16="http://schemas.microsoft.com/office/drawing/2014/main" id="{C37249F1-76E0-49E2-8293-9B5C4A5F743C}"/>
              </a:ext>
            </a:extLst>
          </p:cNvPr>
          <p:cNvSpPr txBox="1"/>
          <p:nvPr/>
        </p:nvSpPr>
        <p:spPr>
          <a:xfrm>
            <a:off x="2878397" y="5182759"/>
            <a:ext cx="2982897" cy="369332"/>
          </a:xfrm>
          <a:prstGeom prst="rect">
            <a:avLst/>
          </a:prstGeom>
          <a:noFill/>
        </p:spPr>
        <p:txBody>
          <a:bodyPr wrap="square" rtlCol="0">
            <a:spAutoFit/>
          </a:bodyPr>
          <a:lstStyle/>
          <a:p>
            <a:r>
              <a:rPr lang="de-DE" dirty="0"/>
              <a:t>Anteil am BIP der EU</a:t>
            </a:r>
          </a:p>
        </p:txBody>
      </p:sp>
    </p:spTree>
    <p:extLst>
      <p:ext uri="{BB962C8B-B14F-4D97-AF65-F5344CB8AC3E}">
        <p14:creationId xmlns:p14="http://schemas.microsoft.com/office/powerpoint/2010/main" val="38391215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1168</Words>
  <Application>Microsoft Office PowerPoint</Application>
  <PresentationFormat>Breitbild</PresentationFormat>
  <Paragraphs>116</Paragraphs>
  <Slides>19</Slides>
  <Notes>19</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9" baseType="lpstr">
      <vt:lpstr>Arial</vt:lpstr>
      <vt:lpstr>Calibri</vt:lpstr>
      <vt:lpstr>Calibri Light</vt:lpstr>
      <vt:lpstr>Cambria Math</vt:lpstr>
      <vt:lpstr>Sparkasse Rg</vt:lpstr>
      <vt:lpstr>Symbol</vt:lpstr>
      <vt:lpstr>Times New Roman</vt:lpstr>
      <vt:lpstr>Wingdings</vt:lpstr>
      <vt:lpstr>Office</vt:lpstr>
      <vt:lpstr>Microsoft Excel-Arbeitsblatt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431</cp:revision>
  <dcterms:created xsi:type="dcterms:W3CDTF">2019-02-11T10:45:01Z</dcterms:created>
  <dcterms:modified xsi:type="dcterms:W3CDTF">2022-11-16T20:53:11Z</dcterms:modified>
</cp:coreProperties>
</file>