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1372" r:id="rId2"/>
    <p:sldId id="1051" r:id="rId3"/>
    <p:sldId id="1052" r:id="rId4"/>
    <p:sldId id="1053" r:id="rId5"/>
    <p:sldId id="1054" r:id="rId6"/>
    <p:sldId id="1055" r:id="rId7"/>
    <p:sldId id="1056" r:id="rId8"/>
    <p:sldId id="1057" r:id="rId9"/>
    <p:sldId id="1058" r:id="rId10"/>
    <p:sldId id="1059" r:id="rId11"/>
    <p:sldId id="1060" r:id="rId12"/>
    <p:sldId id="1061" r:id="rId13"/>
    <p:sldId id="1114" r:id="rId14"/>
    <p:sldId id="1063" r:id="rId15"/>
    <p:sldId id="1064" r:id="rId16"/>
    <p:sldId id="1065" r:id="rId17"/>
    <p:sldId id="1066" r:id="rId18"/>
    <p:sldId id="1067" r:id="rId19"/>
    <p:sldId id="1068" r:id="rId20"/>
    <p:sldId id="1069" r:id="rId21"/>
    <p:sldId id="1070" r:id="rId22"/>
    <p:sldId id="1071" r:id="rId23"/>
    <p:sldId id="1158" r:id="rId24"/>
    <p:sldId id="1159" r:id="rId25"/>
    <p:sldId id="1074" r:id="rId26"/>
    <p:sldId id="1075" r:id="rId2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26.10.2022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3285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8909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9906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264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24225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993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53572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64118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3270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094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62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747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16758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80375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77201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06061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16003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632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1798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9791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800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3654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9350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457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9360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26.10.2022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26.10.2022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26.10.2022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26.10.2022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26.10.2022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26.10.2022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andeins.de/corporate-publishing/sachsen-machen/klang-zum-anfassen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Finanzen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Außenwirtschaft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Monopolitische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Konkurrenz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0" y="357992"/>
            <a:ext cx="12019878" cy="60481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dirty="0"/>
              <a:t>Nachfragefunktion (Annahmen):</a:t>
            </a:r>
          </a:p>
          <a:p>
            <a:endParaRPr lang="de-DE" sz="2000" dirty="0"/>
          </a:p>
          <a:p>
            <a:r>
              <a:rPr lang="de-DE" sz="2000" dirty="0"/>
              <a:t>x = S(1/n –b(p-P))</a:t>
            </a:r>
          </a:p>
          <a:p>
            <a:endParaRPr lang="de-DE" sz="2000" dirty="0"/>
          </a:p>
          <a:p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Nachfrage</a:t>
            </a:r>
            <a:r>
              <a:rPr lang="en-US" sz="2000" dirty="0"/>
              <a:t> </a:t>
            </a:r>
            <a:r>
              <a:rPr lang="en-US" sz="2000" dirty="0" err="1"/>
              <a:t>steigt</a:t>
            </a:r>
            <a:r>
              <a:rPr lang="en-US" sz="2000" dirty="0"/>
              <a:t> je </a:t>
            </a:r>
            <a:r>
              <a:rPr lang="en-US" sz="2000" dirty="0" err="1"/>
              <a:t>größer</a:t>
            </a:r>
            <a:r>
              <a:rPr lang="en-US" sz="2000" dirty="0"/>
              <a:t> die </a:t>
            </a:r>
            <a:r>
              <a:rPr lang="en-US" sz="2000" dirty="0" err="1"/>
              <a:t>Branche</a:t>
            </a:r>
            <a:r>
              <a:rPr lang="en-US" sz="2000" dirty="0"/>
              <a:t> (S): 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Nachfrage</a:t>
            </a:r>
            <a:r>
              <a:rPr lang="en-US" sz="2000" dirty="0"/>
              <a:t> </a:t>
            </a:r>
            <a:r>
              <a:rPr lang="en-US" sz="2000" dirty="0" err="1"/>
              <a:t>steigt</a:t>
            </a:r>
            <a:r>
              <a:rPr lang="en-US" sz="2000" dirty="0"/>
              <a:t> je </a:t>
            </a:r>
            <a:r>
              <a:rPr lang="en-US" sz="2000" dirty="0" err="1"/>
              <a:t>höher</a:t>
            </a:r>
            <a:r>
              <a:rPr lang="en-US" sz="2000" dirty="0"/>
              <a:t> </a:t>
            </a:r>
            <a:r>
              <a:rPr lang="en-US" sz="2000"/>
              <a:t>der Preis </a:t>
            </a:r>
            <a:r>
              <a:rPr lang="en-US" sz="2000" dirty="0"/>
              <a:t>der </a:t>
            </a:r>
            <a:r>
              <a:rPr lang="en-US" sz="2000" dirty="0" err="1"/>
              <a:t>Konkurrenten</a:t>
            </a:r>
            <a:r>
              <a:rPr lang="en-US" sz="2000" dirty="0"/>
              <a:t> (P). 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Falls p = P, </a:t>
            </a:r>
            <a:r>
              <a:rPr lang="en-US" sz="2000" dirty="0" err="1"/>
              <a:t>verkaufen</a:t>
            </a:r>
            <a:r>
              <a:rPr lang="en-US" sz="2000" dirty="0"/>
              <a:t> </a:t>
            </a:r>
            <a:r>
              <a:rPr lang="en-US" sz="2000" dirty="0" err="1"/>
              <a:t>alle</a:t>
            </a:r>
            <a:r>
              <a:rPr lang="en-US" sz="2000" dirty="0"/>
              <a:t> </a:t>
            </a:r>
            <a:r>
              <a:rPr lang="en-US" sz="2000" dirty="0" err="1"/>
              <a:t>Firmen</a:t>
            </a:r>
            <a:r>
              <a:rPr lang="en-US" sz="2000" dirty="0"/>
              <a:t> den </a:t>
            </a:r>
            <a:r>
              <a:rPr lang="en-US" sz="2000" dirty="0" err="1"/>
              <a:t>Anteil</a:t>
            </a:r>
            <a:r>
              <a:rPr lang="en-US" sz="2000" dirty="0"/>
              <a:t> S/n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Je </a:t>
            </a:r>
            <a:r>
              <a:rPr lang="en-US" sz="2000" dirty="0" err="1"/>
              <a:t>mehr</a:t>
            </a:r>
            <a:r>
              <a:rPr lang="en-US" sz="2000" dirty="0"/>
              <a:t> der </a:t>
            </a:r>
            <a:r>
              <a:rPr lang="en-US" sz="2000" err="1"/>
              <a:t>eigene</a:t>
            </a:r>
            <a:r>
              <a:rPr lang="en-US" sz="2000"/>
              <a:t> Preis </a:t>
            </a:r>
            <a:r>
              <a:rPr lang="en-US" sz="2000" dirty="0"/>
              <a:t>(p) </a:t>
            </a:r>
            <a:r>
              <a:rPr lang="en-US" sz="2000"/>
              <a:t>den Durchschittspreis </a:t>
            </a:r>
            <a:r>
              <a:rPr lang="en-US" sz="2000" dirty="0"/>
              <a:t>(P) </a:t>
            </a:r>
            <a:r>
              <a:rPr lang="en-US" sz="2000" dirty="0" err="1"/>
              <a:t>übersteigt</a:t>
            </a:r>
            <a:r>
              <a:rPr lang="en-US" sz="2000" dirty="0"/>
              <a:t>, </a:t>
            </a:r>
            <a:r>
              <a:rPr lang="en-US" sz="2000" dirty="0" err="1"/>
              <a:t>desto</a:t>
            </a:r>
            <a:r>
              <a:rPr lang="en-US" sz="2000" dirty="0"/>
              <a:t> </a:t>
            </a:r>
            <a:r>
              <a:rPr lang="en-US" sz="2000" dirty="0" err="1"/>
              <a:t>kleiner</a:t>
            </a:r>
            <a:r>
              <a:rPr lang="en-US" sz="2000" dirty="0"/>
              <a:t> </a:t>
            </a:r>
            <a:r>
              <a:rPr lang="en-US" sz="2000" dirty="0" err="1"/>
              <a:t>ist</a:t>
            </a:r>
            <a:r>
              <a:rPr lang="en-US" sz="2000" dirty="0"/>
              <a:t> der </a:t>
            </a:r>
            <a:r>
              <a:rPr lang="en-US" sz="2000" dirty="0" err="1"/>
              <a:t>Marktanteil</a:t>
            </a:r>
            <a:r>
              <a:rPr lang="en-US" sz="2000" dirty="0"/>
              <a:t> der Firma.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Die </a:t>
            </a:r>
            <a:r>
              <a:rPr lang="en-US" sz="2000" dirty="0" err="1"/>
              <a:t>Branchengröße</a:t>
            </a:r>
            <a:r>
              <a:rPr lang="en-US" sz="2000" dirty="0"/>
              <a:t> (S) </a:t>
            </a:r>
            <a:r>
              <a:rPr lang="en-US" sz="2000" dirty="0" err="1"/>
              <a:t>hängt</a:t>
            </a:r>
            <a:r>
              <a:rPr lang="en-US" sz="2000" dirty="0"/>
              <a:t> </a:t>
            </a: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err="1"/>
              <a:t>vom</a:t>
            </a:r>
            <a:r>
              <a:rPr lang="en-US" sz="2000"/>
              <a:t> Preis </a:t>
            </a:r>
            <a:r>
              <a:rPr lang="en-US" sz="2000" dirty="0"/>
              <a:t>ab</a:t>
            </a:r>
            <a:endParaRPr lang="de-DE" sz="2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8C0CEF-E713-4B93-A038-8D3E97CD89C9}"/>
              </a:ext>
            </a:extLst>
          </p:cNvPr>
          <p:cNvSpPr txBox="1"/>
          <p:nvPr/>
        </p:nvSpPr>
        <p:spPr>
          <a:xfrm>
            <a:off x="2260650" y="745269"/>
            <a:ext cx="36832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= </a:t>
            </a:r>
            <a:r>
              <a:rPr lang="en-US" dirty="0" err="1"/>
              <a:t>Absatzmenge</a:t>
            </a:r>
            <a:r>
              <a:rPr lang="en-US" dirty="0"/>
              <a:t> der </a:t>
            </a:r>
            <a:r>
              <a:rPr lang="en-US" dirty="0" err="1"/>
              <a:t>einzelnen</a:t>
            </a:r>
            <a:r>
              <a:rPr lang="en-US" dirty="0"/>
              <a:t> </a:t>
            </a:r>
            <a:r>
              <a:rPr lang="en-US" dirty="0" err="1"/>
              <a:t>Firma</a:t>
            </a:r>
            <a:endParaRPr lang="en-US" dirty="0"/>
          </a:p>
          <a:p>
            <a:r>
              <a:rPr lang="en-US" dirty="0"/>
              <a:t>S = </a:t>
            </a:r>
            <a:r>
              <a:rPr lang="en-US" dirty="0" err="1"/>
              <a:t>Absatzmenge</a:t>
            </a:r>
            <a:r>
              <a:rPr lang="en-US" dirty="0"/>
              <a:t> der </a:t>
            </a:r>
            <a:r>
              <a:rPr lang="en-US" dirty="0" err="1"/>
              <a:t>Branche</a:t>
            </a:r>
            <a:endParaRPr lang="en-US" dirty="0"/>
          </a:p>
          <a:p>
            <a:r>
              <a:rPr lang="en-US" dirty="0"/>
              <a:t>n = </a:t>
            </a:r>
            <a:r>
              <a:rPr lang="en-US" dirty="0" err="1"/>
              <a:t>Anzahl</a:t>
            </a:r>
            <a:r>
              <a:rPr lang="en-US" dirty="0"/>
              <a:t> der </a:t>
            </a:r>
            <a:r>
              <a:rPr lang="en-US" dirty="0" err="1"/>
              <a:t>Firmen</a:t>
            </a:r>
            <a:r>
              <a:rPr lang="en-US" dirty="0"/>
              <a:t> </a:t>
            </a:r>
          </a:p>
        </p:txBody>
      </p:sp>
      <p:sp>
        <p:nvSpPr>
          <p:cNvPr id="6" name="Rechteck 5"/>
          <p:cNvSpPr/>
          <p:nvPr/>
        </p:nvSpPr>
        <p:spPr>
          <a:xfrm>
            <a:off x="6096000" y="75286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 </a:t>
            </a:r>
            <a:r>
              <a:rPr lang="en-US"/>
              <a:t>= Preis </a:t>
            </a:r>
            <a:r>
              <a:rPr lang="en-US" dirty="0"/>
              <a:t>der </a:t>
            </a:r>
            <a:r>
              <a:rPr lang="en-US" dirty="0" err="1"/>
              <a:t>einzelnen</a:t>
            </a:r>
            <a:r>
              <a:rPr lang="en-US" dirty="0"/>
              <a:t> Firma</a:t>
            </a:r>
          </a:p>
          <a:p>
            <a:r>
              <a:rPr lang="en-US" dirty="0"/>
              <a:t>P </a:t>
            </a:r>
            <a:r>
              <a:rPr lang="en-US"/>
              <a:t>= Durchschnittspreis </a:t>
            </a:r>
            <a:r>
              <a:rPr lang="en-US" dirty="0" err="1"/>
              <a:t>aller</a:t>
            </a:r>
            <a:r>
              <a:rPr lang="en-US" dirty="0"/>
              <a:t> </a:t>
            </a:r>
            <a:r>
              <a:rPr lang="en-US" dirty="0" err="1"/>
              <a:t>Konkurrenten</a:t>
            </a:r>
            <a:endParaRPr lang="en-US" dirty="0"/>
          </a:p>
          <a:p>
            <a:r>
              <a:rPr lang="en-US" dirty="0"/>
              <a:t>b = Parameter </a:t>
            </a:r>
            <a:r>
              <a:rPr lang="en-US"/>
              <a:t>der Preissensitivität </a:t>
            </a:r>
            <a:r>
              <a:rPr lang="en-US" dirty="0"/>
              <a:t>(b&gt;0) </a:t>
            </a:r>
            <a:endParaRPr lang="de-DE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5266C138-C695-4821-A2FE-AF46DD406186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821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6167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Monopolitische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Konkurrenz</a:t>
            </a:r>
            <a:r>
              <a:rPr lang="en-US" sz="2800" dirty="0">
                <a:solidFill>
                  <a:sysClr val="windowText" lastClr="000000"/>
                </a:solidFill>
              </a:rPr>
              <a:t>: </a:t>
            </a:r>
            <a:r>
              <a:rPr lang="en-US" sz="2800" dirty="0" err="1">
                <a:solidFill>
                  <a:sysClr val="windowText" lastClr="000000"/>
                </a:solidFill>
              </a:rPr>
              <a:t>Gleichgewicht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80682" y="460477"/>
            <a:ext cx="12192000" cy="13790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u="sng" dirty="0" err="1"/>
              <a:t>Firmenzahl</a:t>
            </a:r>
            <a:r>
              <a:rPr lang="en-US" sz="2400" u="sng" dirty="0"/>
              <a:t> und </a:t>
            </a:r>
            <a:r>
              <a:rPr lang="en-US" sz="2400" u="sng" dirty="0" err="1"/>
              <a:t>Durchschnittskosten</a:t>
            </a:r>
            <a:r>
              <a:rPr lang="en-US" sz="2400" u="sng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Da </a:t>
            </a:r>
            <a:r>
              <a:rPr lang="en-US" sz="2400" dirty="0" err="1"/>
              <a:t>alle</a:t>
            </a:r>
            <a:r>
              <a:rPr lang="en-US" sz="2400" dirty="0"/>
              <a:t> </a:t>
            </a:r>
            <a:r>
              <a:rPr lang="en-US" sz="2400" dirty="0" err="1"/>
              <a:t>Firmen</a:t>
            </a:r>
            <a:r>
              <a:rPr lang="en-US" sz="2400" dirty="0"/>
              <a:t> </a:t>
            </a:r>
            <a:r>
              <a:rPr lang="en-US" sz="2400" dirty="0" err="1"/>
              <a:t>symmetrisch</a:t>
            </a:r>
            <a:r>
              <a:rPr lang="en-US" sz="2400" dirty="0"/>
              <a:t> </a:t>
            </a:r>
            <a:r>
              <a:rPr lang="en-US" sz="2400" dirty="0" err="1"/>
              <a:t>sind</a:t>
            </a:r>
            <a:r>
              <a:rPr lang="en-US" sz="2400" dirty="0"/>
              <a:t>, </a:t>
            </a:r>
            <a:r>
              <a:rPr lang="en-US" sz="2400" dirty="0" err="1"/>
              <a:t>müssen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Gleichgewicht</a:t>
            </a:r>
            <a:r>
              <a:rPr lang="en-US" sz="2400" dirty="0"/>
              <a:t> </a:t>
            </a:r>
            <a:r>
              <a:rPr lang="en-US" sz="2400" dirty="0" err="1"/>
              <a:t>alle</a:t>
            </a:r>
            <a:r>
              <a:rPr lang="en-US" sz="2400" dirty="0"/>
              <a:t> </a:t>
            </a:r>
            <a:r>
              <a:rPr lang="en-US" sz="2400" dirty="0" err="1"/>
              <a:t>zum</a:t>
            </a:r>
            <a:r>
              <a:rPr lang="en-US" sz="2400" dirty="0"/>
              <a:t> </a:t>
            </a:r>
            <a:r>
              <a:rPr lang="en-US" sz="2400" err="1"/>
              <a:t>gleichen</a:t>
            </a:r>
            <a:r>
              <a:rPr lang="en-US" sz="2400"/>
              <a:t> Preis </a:t>
            </a:r>
            <a:r>
              <a:rPr lang="en-US" sz="2400" dirty="0" err="1"/>
              <a:t>produzieren</a:t>
            </a:r>
            <a:endParaRPr lang="en-US" sz="2400" dirty="0"/>
          </a:p>
          <a:p>
            <a:r>
              <a:rPr lang="en-US" sz="2400" dirty="0"/>
              <a:t>				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</a:t>
            </a:r>
          </a:p>
          <a:p>
            <a:endParaRPr lang="de-DE" sz="2000" dirty="0"/>
          </a:p>
        </p:txBody>
      </p:sp>
      <p:sp>
        <p:nvSpPr>
          <p:cNvPr id="2" name="Rechteck 1"/>
          <p:cNvSpPr/>
          <p:nvPr/>
        </p:nvSpPr>
        <p:spPr>
          <a:xfrm>
            <a:off x="1030965" y="16395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→ p*=p=P</a:t>
            </a:r>
          </a:p>
        </p:txBody>
      </p:sp>
      <p:sp>
        <p:nvSpPr>
          <p:cNvPr id="5" name="Rechteck 4"/>
          <p:cNvSpPr/>
          <p:nvPr/>
        </p:nvSpPr>
        <p:spPr>
          <a:xfrm>
            <a:off x="870138" y="2625526"/>
            <a:ext cx="7405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→ </a:t>
            </a:r>
            <a:r>
              <a:rPr lang="en-US" sz="2000" dirty="0" err="1"/>
              <a:t>Einsetzen</a:t>
            </a:r>
            <a:r>
              <a:rPr lang="en-US" sz="2000" dirty="0"/>
              <a:t> in die </a:t>
            </a:r>
            <a:r>
              <a:rPr lang="en-US" sz="2000" dirty="0" err="1"/>
              <a:t>Kostenfunktion</a:t>
            </a:r>
            <a:r>
              <a:rPr lang="en-US" sz="2000" dirty="0"/>
              <a:t> </a:t>
            </a:r>
            <a:r>
              <a:rPr lang="en-US" sz="2000" dirty="0" err="1"/>
              <a:t>liefert</a:t>
            </a:r>
            <a:r>
              <a:rPr lang="en-US" sz="2000" dirty="0"/>
              <a:t> </a:t>
            </a:r>
            <a:r>
              <a:rPr lang="en-US" sz="2000" dirty="0" err="1"/>
              <a:t>für</a:t>
            </a:r>
            <a:r>
              <a:rPr lang="en-US" sz="2000" dirty="0"/>
              <a:t> die </a:t>
            </a:r>
            <a:r>
              <a:rPr lang="en-US" sz="2000" dirty="0" err="1"/>
              <a:t>Durchschnittskosten</a:t>
            </a:r>
            <a:r>
              <a:rPr lang="en-US" sz="2000" dirty="0"/>
              <a:t>:</a:t>
            </a:r>
          </a:p>
        </p:txBody>
      </p:sp>
      <p:sp>
        <p:nvSpPr>
          <p:cNvPr id="6" name="Rechteck 5"/>
          <p:cNvSpPr/>
          <p:nvPr/>
        </p:nvSpPr>
        <p:spPr>
          <a:xfrm>
            <a:off x="40454" y="5199804"/>
            <a:ext cx="8649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→	Je </a:t>
            </a:r>
            <a:r>
              <a:rPr lang="en-US" sz="2000" dirty="0" err="1"/>
              <a:t>mehr</a:t>
            </a:r>
            <a:r>
              <a:rPr lang="en-US" sz="2000" dirty="0"/>
              <a:t> </a:t>
            </a:r>
            <a:r>
              <a:rPr lang="en-US" sz="2000" dirty="0" err="1"/>
              <a:t>Firmen</a:t>
            </a:r>
            <a:r>
              <a:rPr lang="en-US" sz="2000" dirty="0"/>
              <a:t> n in der Branche, um so </a:t>
            </a:r>
            <a:r>
              <a:rPr lang="en-US" sz="2000" dirty="0" err="1"/>
              <a:t>kleiner</a:t>
            </a:r>
            <a:r>
              <a:rPr lang="en-US" sz="2000" dirty="0"/>
              <a:t> </a:t>
            </a:r>
            <a:r>
              <a:rPr lang="en-US" sz="2000" dirty="0" err="1"/>
              <a:t>wird</a:t>
            </a:r>
            <a:r>
              <a:rPr lang="en-US" sz="2000" dirty="0"/>
              <a:t> der </a:t>
            </a:r>
            <a:r>
              <a:rPr lang="en-US" sz="2000" dirty="0" err="1"/>
              <a:t>Anteil</a:t>
            </a:r>
            <a:r>
              <a:rPr lang="en-US" sz="2000" dirty="0"/>
              <a:t> </a:t>
            </a:r>
            <a:r>
              <a:rPr lang="en-US" sz="2000" dirty="0" err="1"/>
              <a:t>jeder</a:t>
            </a:r>
            <a:r>
              <a:rPr lang="en-US" sz="2000" dirty="0"/>
              <a:t> 	</a:t>
            </a:r>
            <a:r>
              <a:rPr lang="en-US" sz="2000" dirty="0" err="1"/>
              <a:t>Firma</a:t>
            </a:r>
            <a:r>
              <a:rPr lang="en-US" sz="2000" dirty="0"/>
              <a:t> am </a:t>
            </a:r>
            <a:r>
              <a:rPr lang="en-US" sz="2000" dirty="0" err="1"/>
              <a:t>Branchenumsatz</a:t>
            </a:r>
            <a:r>
              <a:rPr lang="en-US" sz="2000" dirty="0"/>
              <a:t> S</a:t>
            </a:r>
            <a:endParaRPr lang="de-DE" sz="2000" dirty="0"/>
          </a:p>
        </p:txBody>
      </p:sp>
      <p:sp>
        <p:nvSpPr>
          <p:cNvPr id="7" name="Rechteck 6"/>
          <p:cNvSpPr/>
          <p:nvPr/>
        </p:nvSpPr>
        <p:spPr>
          <a:xfrm>
            <a:off x="40454" y="5907690"/>
            <a:ext cx="8678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→	je </a:t>
            </a:r>
            <a:r>
              <a:rPr lang="en-US" sz="2000" dirty="0" err="1"/>
              <a:t>höher</a:t>
            </a:r>
            <a:r>
              <a:rPr lang="en-US" sz="2000" dirty="0"/>
              <a:t> die </a:t>
            </a:r>
            <a:r>
              <a:rPr lang="en-US" sz="2000" dirty="0" err="1"/>
              <a:t>Durchschnittskosten</a:t>
            </a:r>
            <a:r>
              <a:rPr lang="en-US" sz="2000" dirty="0"/>
              <a:t> </a:t>
            </a:r>
            <a:r>
              <a:rPr lang="en-US" sz="2000" dirty="0" err="1"/>
              <a:t>desto</a:t>
            </a:r>
            <a:r>
              <a:rPr lang="en-US" sz="2000" dirty="0"/>
              <a:t> </a:t>
            </a:r>
            <a:r>
              <a:rPr lang="en-US" sz="2000" dirty="0" err="1"/>
              <a:t>schwieriger</a:t>
            </a:r>
            <a:r>
              <a:rPr lang="en-US" sz="2000" dirty="0"/>
              <a:t> </a:t>
            </a:r>
            <a:r>
              <a:rPr lang="en-US" sz="2000" dirty="0" err="1"/>
              <a:t>wird</a:t>
            </a:r>
            <a:r>
              <a:rPr lang="en-US" sz="2000" dirty="0"/>
              <a:t> </a:t>
            </a:r>
            <a:r>
              <a:rPr lang="en-US" sz="2000" dirty="0" err="1"/>
              <a:t>es</a:t>
            </a:r>
            <a:r>
              <a:rPr lang="en-US" sz="2000" dirty="0"/>
              <a:t> </a:t>
            </a:r>
            <a:r>
              <a:rPr lang="en-US" sz="2000" dirty="0" err="1"/>
              <a:t>steigende</a:t>
            </a:r>
            <a:r>
              <a:rPr lang="en-US" sz="2000" dirty="0"/>
              <a:t> 	</a:t>
            </a:r>
            <a:r>
              <a:rPr lang="en-US" sz="2000" dirty="0" err="1"/>
              <a:t>Skalenerträge</a:t>
            </a:r>
            <a:r>
              <a:rPr lang="en-US" sz="2000" dirty="0"/>
              <a:t> </a:t>
            </a:r>
            <a:r>
              <a:rPr lang="en-US" sz="2000" dirty="0" err="1"/>
              <a:t>auszunutzen</a:t>
            </a:r>
            <a:endParaRPr lang="en-US" sz="2000" dirty="0"/>
          </a:p>
        </p:txBody>
      </p:sp>
      <p:sp>
        <p:nvSpPr>
          <p:cNvPr id="10" name="Rechteck 9"/>
          <p:cNvSpPr/>
          <p:nvPr/>
        </p:nvSpPr>
        <p:spPr>
          <a:xfrm>
            <a:off x="1618941" y="2089473"/>
            <a:ext cx="92516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→ </a:t>
            </a:r>
            <a:r>
              <a:rPr lang="en-US" sz="2000" dirty="0" err="1"/>
              <a:t>Für</a:t>
            </a:r>
            <a:r>
              <a:rPr lang="en-US" sz="2000" dirty="0"/>
              <a:t> p*=p=P </a:t>
            </a:r>
            <a:r>
              <a:rPr lang="en-US" sz="2000" dirty="0" err="1"/>
              <a:t>ergibt</a:t>
            </a:r>
            <a:r>
              <a:rPr lang="en-US" sz="2000" dirty="0"/>
              <a:t> </a:t>
            </a:r>
            <a:r>
              <a:rPr lang="en-US" sz="2000" dirty="0" err="1"/>
              <a:t>sich</a:t>
            </a:r>
            <a:r>
              <a:rPr lang="en-US" sz="2000" dirty="0"/>
              <a:t> </a:t>
            </a:r>
            <a:r>
              <a:rPr lang="en-US" sz="2000" dirty="0" err="1"/>
              <a:t>damit</a:t>
            </a:r>
            <a:r>
              <a:rPr lang="en-US" sz="2000" dirty="0"/>
              <a:t> </a:t>
            </a:r>
            <a:r>
              <a:rPr lang="en-US" sz="2000" dirty="0" err="1"/>
              <a:t>für</a:t>
            </a:r>
            <a:r>
              <a:rPr lang="en-US" sz="2000" dirty="0"/>
              <a:t> </a:t>
            </a:r>
            <a:r>
              <a:rPr lang="en-US" sz="2000" dirty="0" err="1"/>
              <a:t>jede</a:t>
            </a:r>
            <a:r>
              <a:rPr lang="en-US" sz="2000" dirty="0"/>
              <a:t> Firma </a:t>
            </a:r>
            <a:r>
              <a:rPr lang="en-US" sz="2000" dirty="0" err="1"/>
              <a:t>ein</a:t>
            </a:r>
            <a:r>
              <a:rPr lang="en-US" sz="2000" dirty="0"/>
              <a:t> </a:t>
            </a:r>
            <a:r>
              <a:rPr lang="en-US" sz="2000" dirty="0" err="1"/>
              <a:t>Marktanteil</a:t>
            </a:r>
            <a:r>
              <a:rPr lang="en-US" sz="2000" dirty="0"/>
              <a:t> von x*=S/n</a:t>
            </a:r>
          </a:p>
        </p:txBody>
      </p:sp>
      <p:sp>
        <p:nvSpPr>
          <p:cNvPr id="8" name="Rechteck 7"/>
          <p:cNvSpPr/>
          <p:nvPr/>
        </p:nvSpPr>
        <p:spPr>
          <a:xfrm>
            <a:off x="3444768" y="3088470"/>
            <a:ext cx="4069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DK = K/x = KF/</a:t>
            </a:r>
            <a:r>
              <a:rPr lang="en-US" dirty="0" err="1"/>
              <a:t>x+k</a:t>
            </a:r>
            <a:r>
              <a:rPr lang="en-US" dirty="0"/>
              <a:t> = KF/(S/n)+k = </a:t>
            </a:r>
            <a:r>
              <a:rPr lang="en-US" dirty="0" err="1"/>
              <a:t>n∙KF</a:t>
            </a:r>
            <a:r>
              <a:rPr lang="en-US" dirty="0"/>
              <a:t>/</a:t>
            </a:r>
            <a:r>
              <a:rPr lang="en-US" dirty="0" err="1"/>
              <a:t>S+k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19458" y="3429090"/>
            <a:ext cx="9336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→	da KF, k, S </a:t>
            </a:r>
            <a:r>
              <a:rPr lang="en-US" sz="2000" dirty="0" err="1"/>
              <a:t>Konstant</a:t>
            </a:r>
            <a:r>
              <a:rPr lang="en-US" sz="2000" dirty="0"/>
              <a:t> </a:t>
            </a:r>
            <a:r>
              <a:rPr lang="en-US" sz="2000" dirty="0" err="1"/>
              <a:t>steigen</a:t>
            </a:r>
            <a:r>
              <a:rPr lang="en-US" sz="2000" dirty="0"/>
              <a:t> die </a:t>
            </a:r>
            <a:r>
              <a:rPr lang="en-US" sz="2000" dirty="0" err="1"/>
              <a:t>Durchschnittskosten</a:t>
            </a:r>
            <a:r>
              <a:rPr lang="en-US" sz="2000" dirty="0"/>
              <a:t> </a:t>
            </a:r>
            <a:r>
              <a:rPr lang="en-US" sz="2000" dirty="0" err="1"/>
              <a:t>mit</a:t>
            </a:r>
            <a:r>
              <a:rPr lang="en-US" sz="2000" dirty="0"/>
              <a:t> </a:t>
            </a:r>
            <a:r>
              <a:rPr lang="en-US" sz="2000" dirty="0" err="1"/>
              <a:t>zunehmender</a:t>
            </a:r>
            <a:r>
              <a:rPr lang="en-US" sz="2000" dirty="0"/>
              <a:t> 	</a:t>
            </a:r>
            <a:r>
              <a:rPr lang="en-US" sz="2000" dirty="0" err="1"/>
              <a:t>Firmenzahl</a:t>
            </a:r>
            <a:r>
              <a:rPr lang="en-US" sz="2000" dirty="0"/>
              <a:t> n. KF/S </a:t>
            </a:r>
            <a:r>
              <a:rPr lang="en-US" sz="2000" dirty="0" err="1"/>
              <a:t>ist</a:t>
            </a:r>
            <a:r>
              <a:rPr lang="en-US" sz="2000" dirty="0"/>
              <a:t> die </a:t>
            </a:r>
            <a:r>
              <a:rPr lang="en-US" sz="2000" dirty="0" err="1"/>
              <a:t>Steigung</a:t>
            </a:r>
            <a:r>
              <a:rPr lang="en-US" sz="2000" dirty="0"/>
              <a:t> der </a:t>
            </a:r>
            <a:r>
              <a:rPr lang="en-US" sz="2000" dirty="0" err="1"/>
              <a:t>Geraden</a:t>
            </a:r>
            <a:r>
              <a:rPr lang="en-US" sz="2000" dirty="0"/>
              <a:t> der </a:t>
            </a:r>
            <a:r>
              <a:rPr lang="en-US" sz="2000" dirty="0" err="1"/>
              <a:t>Durchschnittskosten</a:t>
            </a:r>
            <a:endParaRPr lang="de-DE" sz="2000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BE5CD04-563B-4AFB-95AA-6A4B45946D7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85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10" grpId="0"/>
      <p:bldP spid="8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Monopolitische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Konkurrenz</a:t>
            </a:r>
            <a:r>
              <a:rPr lang="en-US" sz="2800" dirty="0">
                <a:solidFill>
                  <a:sysClr val="windowText" lastClr="000000"/>
                </a:solidFill>
              </a:rPr>
              <a:t>: </a:t>
            </a:r>
            <a:r>
              <a:rPr lang="en-US" sz="2800" dirty="0" err="1">
                <a:solidFill>
                  <a:sysClr val="windowText" lastClr="000000"/>
                </a:solidFill>
              </a:rPr>
              <a:t>Gleichgewicht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-53788" y="541189"/>
            <a:ext cx="12245788" cy="63168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u="sng" dirty="0" err="1"/>
              <a:t>Firmenzahl</a:t>
            </a:r>
            <a:r>
              <a:rPr lang="en-US" sz="2400" u="sng" dirty="0"/>
              <a:t> und </a:t>
            </a:r>
            <a:r>
              <a:rPr lang="en-US" sz="2400" u="sng" dirty="0" err="1"/>
              <a:t>Preis</a:t>
            </a:r>
            <a:r>
              <a:rPr lang="en-US" sz="2400" u="sng" dirty="0"/>
              <a:t>:</a:t>
            </a:r>
          </a:p>
          <a:p>
            <a:endParaRPr lang="en-US" sz="2400" dirty="0"/>
          </a:p>
          <a:p>
            <a:r>
              <a:rPr lang="en-US" sz="2400" dirty="0" err="1"/>
              <a:t>Nachfrage</a:t>
            </a:r>
            <a:r>
              <a:rPr lang="en-US" sz="2400" dirty="0"/>
              <a:t>:		</a:t>
            </a:r>
            <a:r>
              <a:rPr lang="de-DE" sz="2400" dirty="0"/>
              <a:t>x = S(1/n –b(p-P)) = S/n + </a:t>
            </a:r>
            <a:r>
              <a:rPr lang="de-DE" sz="2400" dirty="0" err="1"/>
              <a:t>SbP</a:t>
            </a:r>
            <a:r>
              <a:rPr lang="de-DE" sz="2400" dirty="0"/>
              <a:t> – </a:t>
            </a:r>
            <a:r>
              <a:rPr lang="de-DE" sz="2400" dirty="0" err="1"/>
              <a:t>Sbp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Jede Firma nimmt die Preise der anderen als gegeben (vgl. </a:t>
            </a:r>
            <a:r>
              <a:rPr lang="de-DE" sz="2400" dirty="0" err="1"/>
              <a:t>Cournot</a:t>
            </a:r>
            <a:r>
              <a:rPr lang="de-DE" sz="2400" dirty="0"/>
              <a:t>):</a:t>
            </a:r>
          </a:p>
          <a:p>
            <a:r>
              <a:rPr lang="en-US" sz="2400" dirty="0"/>
              <a:t>→ </a:t>
            </a:r>
            <a:r>
              <a:rPr lang="en-US" sz="2400" dirty="0" err="1"/>
              <a:t>setze</a:t>
            </a:r>
            <a:r>
              <a:rPr lang="en-US" sz="2400" dirty="0"/>
              <a:t> A:=</a:t>
            </a:r>
            <a:r>
              <a:rPr lang="de-DE" sz="2400" dirty="0"/>
              <a:t> S/n + </a:t>
            </a:r>
            <a:r>
              <a:rPr lang="de-DE" sz="2400" dirty="0" err="1"/>
              <a:t>SbP</a:t>
            </a:r>
            <a:r>
              <a:rPr lang="de-DE" sz="2400" dirty="0"/>
              <a:t> und B:=Sb</a:t>
            </a:r>
          </a:p>
          <a:p>
            <a:endParaRPr lang="en-US" sz="2400" dirty="0"/>
          </a:p>
          <a:p>
            <a:r>
              <a:rPr lang="en-US" sz="2400" dirty="0"/>
              <a:t>→ 	x = A-</a:t>
            </a:r>
            <a:r>
              <a:rPr lang="en-US" sz="2400" dirty="0" err="1"/>
              <a:t>Bp</a:t>
            </a:r>
            <a:r>
              <a:rPr lang="en-US" sz="2400" dirty="0"/>
              <a:t>			(</a:t>
            </a:r>
            <a:r>
              <a:rPr lang="en-US" sz="2400" dirty="0" err="1"/>
              <a:t>Monopolnachfrage</a:t>
            </a:r>
            <a:r>
              <a:rPr lang="en-US" sz="2400" dirty="0"/>
              <a:t>)</a:t>
            </a:r>
          </a:p>
          <a:p>
            <a:r>
              <a:rPr lang="en-US" sz="2400" dirty="0"/>
              <a:t>	GE = p – x/B = p – x/(Sb) 	(</a:t>
            </a:r>
            <a:r>
              <a:rPr lang="en-US" sz="2400" dirty="0" err="1"/>
              <a:t>Grenzerträge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Monopol</a:t>
            </a:r>
            <a:r>
              <a:rPr lang="en-US" sz="2400" dirty="0"/>
              <a:t>)</a:t>
            </a:r>
          </a:p>
          <a:p>
            <a:r>
              <a:rPr lang="en-US" sz="2400" dirty="0"/>
              <a:t>	GE = GK = k			(</a:t>
            </a:r>
            <a:r>
              <a:rPr lang="en-US" sz="2400" dirty="0" err="1"/>
              <a:t>Optimalitätsbedingung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→ p = k + x/Sb = k + (S/n)/(Sb)	(</a:t>
            </a:r>
            <a:r>
              <a:rPr lang="en-US" sz="2400" dirty="0" err="1"/>
              <a:t>Gleichgewichtsbedingung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→	p = k + 1/(</a:t>
            </a:r>
            <a:r>
              <a:rPr lang="en-US" sz="2400" dirty="0" err="1"/>
              <a:t>nb</a:t>
            </a:r>
            <a:r>
              <a:rPr lang="en-US" sz="2400" dirty="0"/>
              <a:t>)		→	 1/</a:t>
            </a:r>
            <a:r>
              <a:rPr lang="en-US" sz="2400" dirty="0" err="1"/>
              <a:t>nb</a:t>
            </a:r>
            <a:r>
              <a:rPr lang="en-US" sz="2400" dirty="0"/>
              <a:t>  (Mark-up </a:t>
            </a:r>
            <a:r>
              <a:rPr lang="en-US" sz="2400" dirty="0" err="1"/>
              <a:t>gegenüber</a:t>
            </a:r>
            <a:r>
              <a:rPr lang="en-US" sz="2400" dirty="0"/>
              <a:t> VKK)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 err="1"/>
              <a:t>Steigt</a:t>
            </a:r>
            <a:r>
              <a:rPr lang="en-US" sz="2400" dirty="0"/>
              <a:t> die </a:t>
            </a:r>
            <a:r>
              <a:rPr lang="en-US" sz="2400" dirty="0" err="1"/>
              <a:t>Firmenzahl</a:t>
            </a:r>
            <a:r>
              <a:rPr lang="en-US" sz="2400" dirty="0"/>
              <a:t> (n), so </a:t>
            </a:r>
            <a:r>
              <a:rPr lang="en-US" sz="2400" dirty="0" err="1"/>
              <a:t>steigt</a:t>
            </a:r>
            <a:r>
              <a:rPr lang="en-US" sz="2400" dirty="0"/>
              <a:t> die </a:t>
            </a:r>
            <a:r>
              <a:rPr lang="en-US" sz="2400" dirty="0" err="1"/>
              <a:t>Konkurrenz</a:t>
            </a:r>
            <a:r>
              <a:rPr lang="en-US" sz="2400" dirty="0"/>
              <a:t> und</a:t>
            </a:r>
          </a:p>
          <a:p>
            <a:r>
              <a:rPr lang="en-US" sz="2400" dirty="0" err="1"/>
              <a:t>damit</a:t>
            </a:r>
            <a:r>
              <a:rPr lang="en-US" sz="2400" dirty="0"/>
              <a:t> </a:t>
            </a:r>
            <a:r>
              <a:rPr lang="en-US" sz="2400" dirty="0" err="1"/>
              <a:t>sinkt</a:t>
            </a:r>
            <a:r>
              <a:rPr lang="en-US" sz="2400" dirty="0"/>
              <a:t> der </a:t>
            </a:r>
            <a:r>
              <a:rPr lang="en-US" sz="2400" dirty="0" err="1"/>
              <a:t>Preis</a:t>
            </a:r>
            <a:r>
              <a:rPr lang="en-US" sz="2400" dirty="0"/>
              <a:t> (p) den </a:t>
            </a:r>
            <a:r>
              <a:rPr lang="en-US" sz="2400" dirty="0" err="1"/>
              <a:t>eine</a:t>
            </a:r>
            <a:r>
              <a:rPr lang="en-US" sz="2400" dirty="0"/>
              <a:t> </a:t>
            </a:r>
            <a:r>
              <a:rPr lang="en-US" sz="2400" dirty="0" err="1"/>
              <a:t>einzelne</a:t>
            </a:r>
            <a:r>
              <a:rPr lang="en-US" sz="2400" dirty="0"/>
              <a:t> Firma </a:t>
            </a:r>
            <a:r>
              <a:rPr lang="en-US" sz="2400" dirty="0" err="1"/>
              <a:t>verlangen</a:t>
            </a:r>
            <a:r>
              <a:rPr lang="en-US" sz="2400" dirty="0"/>
              <a:t> </a:t>
            </a:r>
            <a:r>
              <a:rPr lang="en-US" sz="2400" dirty="0" err="1"/>
              <a:t>kann</a:t>
            </a:r>
            <a:r>
              <a:rPr lang="en-US" sz="2400" dirty="0"/>
              <a:t>.</a:t>
            </a:r>
          </a:p>
          <a:p>
            <a:endParaRPr lang="de-DE" sz="2400" dirty="0"/>
          </a:p>
          <a:p>
            <a:endParaRPr lang="en-US" sz="2400" dirty="0"/>
          </a:p>
          <a:p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BFD3F33-6D0A-4C64-ADF0-F34B9E202F74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675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57639" y="-47805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Monopolitische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Konkurrenz</a:t>
            </a:r>
            <a:r>
              <a:rPr lang="en-US" sz="2800" dirty="0">
                <a:solidFill>
                  <a:sysClr val="windowText" lastClr="000000"/>
                </a:solidFill>
              </a:rPr>
              <a:t>: </a:t>
            </a:r>
            <a:r>
              <a:rPr lang="en-US" sz="2800" dirty="0" err="1">
                <a:solidFill>
                  <a:sysClr val="windowText" lastClr="000000"/>
                </a:solidFill>
              </a:rPr>
              <a:t>Gleichgewicht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180190" y="1324050"/>
            <a:ext cx="12192000" cy="4251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/>
              <a:t>→ x=A-</a:t>
            </a:r>
            <a:r>
              <a:rPr lang="en-US" sz="2000" dirty="0" err="1"/>
              <a:t>Bp</a:t>
            </a:r>
            <a:r>
              <a:rPr lang="en-US" sz="2000" dirty="0"/>
              <a:t> </a:t>
            </a:r>
            <a:r>
              <a:rPr lang="en-US" sz="2000" dirty="0" err="1"/>
              <a:t>bzw</a:t>
            </a:r>
            <a:r>
              <a:rPr lang="en-US" sz="2000" dirty="0"/>
              <a:t>. p(x)=A/B-x/B → 	E= p(x)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en-US" sz="2000" dirty="0"/>
              <a:t>x=(A/B-x/B)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·x</a:t>
            </a:r>
            <a:endParaRPr lang="de-DE" sz="2000" dirty="0"/>
          </a:p>
          <a:p>
            <a:endParaRPr lang="en-US" sz="2400" dirty="0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98612" y="208561"/>
            <a:ext cx="12355157" cy="11154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u="sng" dirty="0" err="1"/>
              <a:t>Firmenzahl</a:t>
            </a:r>
            <a:r>
              <a:rPr lang="en-US" sz="2000" u="sng" dirty="0"/>
              <a:t> und </a:t>
            </a:r>
            <a:r>
              <a:rPr lang="en-US" sz="2000" u="sng" dirty="0" err="1"/>
              <a:t>Preis</a:t>
            </a:r>
            <a:r>
              <a:rPr lang="en-US" sz="2000" u="sng" dirty="0"/>
              <a:t>:</a:t>
            </a:r>
            <a:endParaRPr lang="en-US" sz="2000" dirty="0"/>
          </a:p>
          <a:p>
            <a:r>
              <a:rPr lang="en-US" sz="2000" dirty="0" err="1"/>
              <a:t>Nachfrage</a:t>
            </a:r>
            <a:r>
              <a:rPr lang="en-US" sz="2000" dirty="0"/>
              <a:t>:		</a:t>
            </a:r>
            <a:r>
              <a:rPr lang="de-DE" sz="2000" dirty="0"/>
              <a:t>x = S(1/n –b(p-P)) = S/n + </a:t>
            </a:r>
            <a:r>
              <a:rPr lang="de-DE" sz="2000" dirty="0" err="1"/>
              <a:t>SbP</a:t>
            </a:r>
            <a:r>
              <a:rPr lang="de-DE" sz="2000" dirty="0"/>
              <a:t> – </a:t>
            </a:r>
            <a:r>
              <a:rPr lang="de-DE" sz="2000" dirty="0" err="1"/>
              <a:t>Sbp</a:t>
            </a:r>
            <a:endParaRPr lang="de-DE" sz="2000" dirty="0"/>
          </a:p>
          <a:p>
            <a:r>
              <a:rPr lang="de-DE" sz="2000" dirty="0"/>
              <a:t>Jede Firma nimmt die Preise der anderen als gegeben (vgl. </a:t>
            </a:r>
            <a:r>
              <a:rPr lang="de-DE" sz="2000" dirty="0" err="1"/>
              <a:t>Cournot</a:t>
            </a:r>
            <a:r>
              <a:rPr lang="de-DE" sz="2000" dirty="0"/>
              <a:t>): </a:t>
            </a:r>
            <a:r>
              <a:rPr lang="en-US" sz="2000" dirty="0"/>
              <a:t>→ </a:t>
            </a:r>
            <a:r>
              <a:rPr lang="en-US" sz="2000" dirty="0" err="1"/>
              <a:t>setze</a:t>
            </a:r>
            <a:r>
              <a:rPr lang="en-US" sz="2000" dirty="0"/>
              <a:t> A:=</a:t>
            </a:r>
            <a:r>
              <a:rPr lang="de-DE" sz="2000" dirty="0"/>
              <a:t> S/n + </a:t>
            </a:r>
            <a:r>
              <a:rPr lang="de-DE" sz="2000" dirty="0" err="1"/>
              <a:t>SbP</a:t>
            </a:r>
            <a:r>
              <a:rPr lang="de-DE" sz="2000" dirty="0"/>
              <a:t> und B:=Sb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22CF395-6E0C-42F9-8B6B-A0ED77FB4D7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03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Monopolitische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Konkurrenz</a:t>
            </a:r>
            <a:r>
              <a:rPr lang="en-US" sz="2800" dirty="0">
                <a:solidFill>
                  <a:sysClr val="windowText" lastClr="000000"/>
                </a:solidFill>
              </a:rPr>
              <a:t>: </a:t>
            </a:r>
            <a:r>
              <a:rPr lang="en-US" sz="2800" dirty="0" err="1">
                <a:solidFill>
                  <a:sysClr val="windowText" lastClr="000000"/>
                </a:solidFill>
              </a:rPr>
              <a:t>Gleichgewicht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98612" y="724907"/>
            <a:ext cx="8303110" cy="19442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u="sng" dirty="0"/>
              <a:t>Firmenzahl im Gleichgewicht:</a:t>
            </a:r>
          </a:p>
          <a:p>
            <a:endParaRPr lang="de-DE" sz="2400" dirty="0"/>
          </a:p>
          <a:p>
            <a:r>
              <a:rPr lang="en-US" sz="2400" dirty="0"/>
              <a:t>PP-</a:t>
            </a:r>
            <a:r>
              <a:rPr lang="en-US" sz="2400" dirty="0" err="1"/>
              <a:t>Kurve</a:t>
            </a:r>
            <a:r>
              <a:rPr lang="en-US" sz="2400" dirty="0"/>
              <a:t>	p = k + 1/(</a:t>
            </a:r>
            <a:r>
              <a:rPr lang="en-US" sz="2400" dirty="0" err="1"/>
              <a:t>nb</a:t>
            </a:r>
            <a:r>
              <a:rPr lang="en-US" sz="2400" dirty="0"/>
              <a:t>)</a:t>
            </a:r>
            <a:r>
              <a:rPr lang="en-US" sz="2400"/>
              <a:t>	Durchschnittspreis </a:t>
            </a:r>
            <a:r>
              <a:rPr lang="en-US" sz="2400" dirty="0"/>
              <a:t>in der </a:t>
            </a:r>
            <a:r>
              <a:rPr lang="en-US" sz="2400" dirty="0" err="1"/>
              <a:t>Branche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CC-</a:t>
            </a:r>
            <a:r>
              <a:rPr lang="en-US" sz="2400" dirty="0" err="1"/>
              <a:t>Kurve</a:t>
            </a:r>
            <a:r>
              <a:rPr lang="en-US" sz="2400" dirty="0"/>
              <a:t>	DK = </a:t>
            </a:r>
            <a:r>
              <a:rPr lang="en-US" sz="2400" dirty="0" err="1"/>
              <a:t>n∙KF</a:t>
            </a:r>
            <a:r>
              <a:rPr lang="en-US" sz="2400" dirty="0"/>
              <a:t>/</a:t>
            </a:r>
            <a:r>
              <a:rPr lang="en-US" sz="2400" dirty="0" err="1"/>
              <a:t>S+k</a:t>
            </a:r>
            <a:r>
              <a:rPr lang="en-US" sz="2400" dirty="0"/>
              <a:t>	</a:t>
            </a:r>
            <a:r>
              <a:rPr lang="en-US" sz="2400" dirty="0" err="1"/>
              <a:t>Durchschnittskosten</a:t>
            </a:r>
            <a:r>
              <a:rPr lang="en-US" sz="2400" dirty="0"/>
              <a:t> in der </a:t>
            </a:r>
            <a:r>
              <a:rPr lang="en-US" sz="2400" dirty="0" err="1"/>
              <a:t>Branche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de-DE" sz="2400" dirty="0"/>
          </a:p>
          <a:p>
            <a:endParaRPr lang="de-DE" sz="20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B0C93C3-BF7F-4BE7-B198-764921CD287D}"/>
              </a:ext>
            </a:extLst>
          </p:cNvPr>
          <p:cNvCxnSpPr>
            <a:cxnSpLocks/>
          </p:cNvCxnSpPr>
          <p:nvPr/>
        </p:nvCxnSpPr>
        <p:spPr>
          <a:xfrm flipH="1" flipV="1">
            <a:off x="1562369" y="3212976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D360266E-1933-454A-B559-D04C624F7F80}"/>
              </a:ext>
            </a:extLst>
          </p:cNvPr>
          <p:cNvCxnSpPr>
            <a:cxnSpLocks/>
          </p:cNvCxnSpPr>
          <p:nvPr/>
        </p:nvCxnSpPr>
        <p:spPr>
          <a:xfrm>
            <a:off x="1578323" y="5949280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68578221-5665-41E8-8DAC-1BAE52BBD9DC}"/>
              </a:ext>
            </a:extLst>
          </p:cNvPr>
          <p:cNvSpPr txBox="1"/>
          <p:nvPr/>
        </p:nvSpPr>
        <p:spPr>
          <a:xfrm>
            <a:off x="5296467" y="5949280"/>
            <a:ext cx="1533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 (Firmenzahl)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993C5A2-E8F5-4948-A62B-F74185C6E353}"/>
              </a:ext>
            </a:extLst>
          </p:cNvPr>
          <p:cNvSpPr txBox="1"/>
          <p:nvPr/>
        </p:nvSpPr>
        <p:spPr>
          <a:xfrm>
            <a:off x="1111605" y="3214718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DK</a:t>
            </a:r>
          </a:p>
          <a:p>
            <a:r>
              <a:rPr lang="de-DE" dirty="0"/>
              <a:t>p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BBB253DE-EC23-41B7-9E28-303E984AEE7F}"/>
              </a:ext>
            </a:extLst>
          </p:cNvPr>
          <p:cNvCxnSpPr>
            <a:cxnSpLocks/>
          </p:cNvCxnSpPr>
          <p:nvPr/>
        </p:nvCxnSpPr>
        <p:spPr>
          <a:xfrm flipV="1">
            <a:off x="2030273" y="3645024"/>
            <a:ext cx="3580498" cy="17374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>
            <a:extLst>
              <a:ext uri="{FF2B5EF4-FFF2-40B4-BE49-F238E27FC236}">
                <a16:creationId xmlns:a16="http://schemas.microsoft.com/office/drawing/2014/main" id="{BA8AAD4E-8F12-417E-8D1D-F6E999868D18}"/>
              </a:ext>
            </a:extLst>
          </p:cNvPr>
          <p:cNvSpPr/>
          <p:nvPr/>
        </p:nvSpPr>
        <p:spPr>
          <a:xfrm>
            <a:off x="6129060" y="5110162"/>
            <a:ext cx="1030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PP-</a:t>
            </a:r>
            <a:r>
              <a:rPr lang="en-US" dirty="0" err="1"/>
              <a:t>Kurve</a:t>
            </a:r>
            <a:endParaRPr lang="de-DE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14C85D5-FCE6-48B7-AD40-9CD23C3CBDDB}"/>
              </a:ext>
            </a:extLst>
          </p:cNvPr>
          <p:cNvSpPr/>
          <p:nvPr/>
        </p:nvSpPr>
        <p:spPr>
          <a:xfrm>
            <a:off x="5575813" y="3374941"/>
            <a:ext cx="1040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CC-</a:t>
            </a:r>
            <a:r>
              <a:rPr lang="en-US" dirty="0" err="1"/>
              <a:t>Kurve</a:t>
            </a:r>
            <a:endParaRPr lang="de-DE" dirty="0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27694980-B282-453F-9F79-133D135D556D}"/>
              </a:ext>
            </a:extLst>
          </p:cNvPr>
          <p:cNvCxnSpPr/>
          <p:nvPr/>
        </p:nvCxnSpPr>
        <p:spPr>
          <a:xfrm flipH="1">
            <a:off x="1578323" y="4396462"/>
            <a:ext cx="24482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70434F43-219F-4299-AAFD-77F603E219B8}"/>
              </a:ext>
            </a:extLst>
          </p:cNvPr>
          <p:cNvCxnSpPr>
            <a:cxnSpLocks/>
          </p:cNvCxnSpPr>
          <p:nvPr/>
        </p:nvCxnSpPr>
        <p:spPr>
          <a:xfrm flipV="1">
            <a:off x="4026595" y="4396462"/>
            <a:ext cx="0" cy="15528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>
            <a:extLst>
              <a:ext uri="{FF2B5EF4-FFF2-40B4-BE49-F238E27FC236}">
                <a16:creationId xmlns:a16="http://schemas.microsoft.com/office/drawing/2014/main" id="{76844394-D5B9-4646-BA8F-0BAFDC3659F3}"/>
              </a:ext>
            </a:extLst>
          </p:cNvPr>
          <p:cNvSpPr/>
          <p:nvPr/>
        </p:nvSpPr>
        <p:spPr>
          <a:xfrm>
            <a:off x="3873348" y="5949280"/>
            <a:ext cx="42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n*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2BEC3E0F-47B1-4F1F-A8FF-56D7F6870118}"/>
              </a:ext>
            </a:extLst>
          </p:cNvPr>
          <p:cNvSpPr/>
          <p:nvPr/>
        </p:nvSpPr>
        <p:spPr>
          <a:xfrm>
            <a:off x="1187337" y="4191489"/>
            <a:ext cx="42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p*</a:t>
            </a:r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EDC18161-CAEA-4705-9D9C-3D41628E0176}"/>
              </a:ext>
            </a:extLst>
          </p:cNvPr>
          <p:cNvSpPr/>
          <p:nvPr/>
        </p:nvSpPr>
        <p:spPr>
          <a:xfrm>
            <a:off x="2259129" y="3234690"/>
            <a:ext cx="3966210" cy="1863090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 Verbindung mit Pfeil 2"/>
          <p:cNvCxnSpPr/>
          <p:nvPr/>
        </p:nvCxnSpPr>
        <p:spPr>
          <a:xfrm flipH="1">
            <a:off x="4422840" y="4221940"/>
            <a:ext cx="1912989" cy="199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C8438184-17C0-4408-B3FE-7FB179FC470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41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Monopolitische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Konkurrenz</a:t>
            </a:r>
            <a:r>
              <a:rPr lang="en-US" sz="2800" dirty="0">
                <a:solidFill>
                  <a:sysClr val="windowText" lastClr="000000"/>
                </a:solidFill>
              </a:rPr>
              <a:t> und Handel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319143" y="459455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 err="1"/>
              <a:t>Unter</a:t>
            </a:r>
            <a:r>
              <a:rPr lang="en-US" sz="2400" dirty="0"/>
              <a:t> </a:t>
            </a:r>
            <a:r>
              <a:rPr lang="en-US" sz="2400" dirty="0" err="1"/>
              <a:t>monopolistischer</a:t>
            </a:r>
            <a:r>
              <a:rPr lang="en-US" sz="2400" dirty="0"/>
              <a:t> </a:t>
            </a:r>
            <a:r>
              <a:rPr lang="en-US" sz="2400" dirty="0" err="1"/>
              <a:t>Konkurrenz</a:t>
            </a:r>
            <a:r>
              <a:rPr lang="en-US" sz="2400" dirty="0"/>
              <a:t> </a:t>
            </a:r>
            <a:r>
              <a:rPr lang="en-US" sz="2400" dirty="0" err="1"/>
              <a:t>ohne</a:t>
            </a:r>
            <a:r>
              <a:rPr lang="en-US" sz="2400" dirty="0"/>
              <a:t> Handel muss </a:t>
            </a:r>
            <a:r>
              <a:rPr lang="en-US" sz="2400" dirty="0" err="1"/>
              <a:t>ein</a:t>
            </a:r>
            <a:r>
              <a:rPr lang="en-US" sz="2400" dirty="0"/>
              <a:t> </a:t>
            </a:r>
            <a:r>
              <a:rPr lang="en-US" sz="2400" dirty="0" err="1"/>
              <a:t>kleines</a:t>
            </a:r>
            <a:r>
              <a:rPr lang="en-US" sz="2400" dirty="0"/>
              <a:t> Land (</a:t>
            </a:r>
            <a:r>
              <a:rPr lang="en-US" sz="2400" dirty="0" err="1"/>
              <a:t>begrenzte</a:t>
            </a:r>
            <a:r>
              <a:rPr lang="en-US" sz="2400" dirty="0"/>
              <a:t> </a:t>
            </a:r>
            <a:r>
              <a:rPr lang="en-US" sz="2400" dirty="0" err="1"/>
              <a:t>Produktionskapazitäten</a:t>
            </a:r>
            <a:r>
              <a:rPr lang="en-US" sz="2400" dirty="0"/>
              <a:t>) </a:t>
            </a:r>
            <a:r>
              <a:rPr lang="en-US" sz="2400" dirty="0" err="1"/>
              <a:t>zwischen</a:t>
            </a:r>
            <a:endParaRPr lang="en-US" sz="2400" dirty="0"/>
          </a:p>
          <a:p>
            <a:r>
              <a:rPr lang="en-US" sz="2400" b="1" dirty="0" err="1"/>
              <a:t>mehr</a:t>
            </a:r>
            <a:r>
              <a:rPr lang="en-US" sz="2400" b="1" dirty="0"/>
              <a:t> </a:t>
            </a:r>
            <a:r>
              <a:rPr lang="en-US" sz="2400" b="1" dirty="0" err="1"/>
              <a:t>Produktvarianten</a:t>
            </a:r>
            <a:r>
              <a:rPr lang="en-US" sz="2400" b="1" dirty="0"/>
              <a:t> </a:t>
            </a:r>
            <a:r>
              <a:rPr lang="en-US" sz="2400" b="1" dirty="0" err="1"/>
              <a:t>oder</a:t>
            </a:r>
            <a:r>
              <a:rPr lang="en-US" sz="2400" b="1" dirty="0"/>
              <a:t> </a:t>
            </a:r>
            <a:r>
              <a:rPr lang="en-US" sz="2400" b="1" dirty="0" err="1"/>
              <a:t>höheren</a:t>
            </a:r>
            <a:r>
              <a:rPr lang="en-US" sz="2400" b="1" dirty="0"/>
              <a:t> </a:t>
            </a:r>
            <a:r>
              <a:rPr lang="en-US" sz="2400" b="1" dirty="0" err="1"/>
              <a:t>Produktionskosten</a:t>
            </a:r>
            <a:r>
              <a:rPr lang="en-US" sz="2400" dirty="0"/>
              <a:t> </a:t>
            </a:r>
            <a:r>
              <a:rPr lang="en-US" sz="2400" dirty="0" err="1"/>
              <a:t>entscheiden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</a:t>
            </a:r>
            <a:endParaRPr lang="de-DE" sz="20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6A2D1F54-1039-4AA3-B56A-7173917DBF28}"/>
              </a:ext>
            </a:extLst>
          </p:cNvPr>
          <p:cNvCxnSpPr>
            <a:cxnSpLocks/>
          </p:cNvCxnSpPr>
          <p:nvPr/>
        </p:nvCxnSpPr>
        <p:spPr>
          <a:xfrm flipH="1" flipV="1">
            <a:off x="1778937" y="3645024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C03F60C-AC64-4445-86C3-722BCA31FF3A}"/>
              </a:ext>
            </a:extLst>
          </p:cNvPr>
          <p:cNvCxnSpPr>
            <a:cxnSpLocks/>
          </p:cNvCxnSpPr>
          <p:nvPr/>
        </p:nvCxnSpPr>
        <p:spPr>
          <a:xfrm>
            <a:off x="1794891" y="6381328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991468B9-757B-427F-B11A-9D54D7DEF2BB}"/>
              </a:ext>
            </a:extLst>
          </p:cNvPr>
          <p:cNvSpPr txBox="1"/>
          <p:nvPr/>
        </p:nvSpPr>
        <p:spPr>
          <a:xfrm>
            <a:off x="5513035" y="6381328"/>
            <a:ext cx="1533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 (Firmenzahl)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1B9BFF6-5A91-4199-8DD7-5DBBA24BC0A2}"/>
              </a:ext>
            </a:extLst>
          </p:cNvPr>
          <p:cNvSpPr txBox="1"/>
          <p:nvPr/>
        </p:nvSpPr>
        <p:spPr>
          <a:xfrm>
            <a:off x="1328173" y="3646766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DK</a:t>
            </a:r>
          </a:p>
          <a:p>
            <a:r>
              <a:rPr lang="de-DE" dirty="0"/>
              <a:t>p</a:t>
            </a: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B0DC9E80-0013-4FD2-A90A-067A7FBE35B9}"/>
              </a:ext>
            </a:extLst>
          </p:cNvPr>
          <p:cNvCxnSpPr>
            <a:cxnSpLocks/>
          </p:cNvCxnSpPr>
          <p:nvPr/>
        </p:nvCxnSpPr>
        <p:spPr>
          <a:xfrm flipV="1">
            <a:off x="2085068" y="3806990"/>
            <a:ext cx="2373735" cy="11844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83E09AA7-24FF-4B2A-BC50-30C94E91DD76}"/>
              </a:ext>
            </a:extLst>
          </p:cNvPr>
          <p:cNvSpPr/>
          <p:nvPr/>
        </p:nvSpPr>
        <p:spPr>
          <a:xfrm>
            <a:off x="6345628" y="5542210"/>
            <a:ext cx="1030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PP-</a:t>
            </a:r>
            <a:r>
              <a:rPr lang="en-US" dirty="0" err="1"/>
              <a:t>Kurve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8EA0E88-907F-450C-8B04-3E1A8735A9B1}"/>
              </a:ext>
            </a:extLst>
          </p:cNvPr>
          <p:cNvSpPr/>
          <p:nvPr/>
        </p:nvSpPr>
        <p:spPr>
          <a:xfrm>
            <a:off x="4420840" y="3600598"/>
            <a:ext cx="2434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CC-</a:t>
            </a:r>
            <a:r>
              <a:rPr lang="en-US" dirty="0" err="1"/>
              <a:t>Kurve</a:t>
            </a:r>
            <a:r>
              <a:rPr lang="en-US" dirty="0"/>
              <a:t> (</a:t>
            </a:r>
            <a:r>
              <a:rPr lang="en-US" dirty="0" err="1"/>
              <a:t>ohne</a:t>
            </a:r>
            <a:r>
              <a:rPr lang="en-US" dirty="0"/>
              <a:t> Handel)</a:t>
            </a:r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E52C23DD-5942-4BBA-B403-DFC1079DA026}"/>
              </a:ext>
            </a:extLst>
          </p:cNvPr>
          <p:cNvCxnSpPr>
            <a:cxnSpLocks/>
          </p:cNvCxnSpPr>
          <p:nvPr/>
        </p:nvCxnSpPr>
        <p:spPr>
          <a:xfrm flipH="1">
            <a:off x="1794891" y="4365104"/>
            <a:ext cx="154950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0A0E17D5-EBAA-4590-ACDF-8538BAC99535}"/>
              </a:ext>
            </a:extLst>
          </p:cNvPr>
          <p:cNvCxnSpPr>
            <a:cxnSpLocks/>
          </p:cNvCxnSpPr>
          <p:nvPr/>
        </p:nvCxnSpPr>
        <p:spPr>
          <a:xfrm flipV="1">
            <a:off x="3344397" y="4365104"/>
            <a:ext cx="0" cy="20162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>
            <a:extLst>
              <a:ext uri="{FF2B5EF4-FFF2-40B4-BE49-F238E27FC236}">
                <a16:creationId xmlns:a16="http://schemas.microsoft.com/office/drawing/2014/main" id="{70DF7D9F-23DF-4B66-918D-056849426299}"/>
              </a:ext>
            </a:extLst>
          </p:cNvPr>
          <p:cNvSpPr/>
          <p:nvPr/>
        </p:nvSpPr>
        <p:spPr>
          <a:xfrm>
            <a:off x="3169490" y="6361856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nA</a:t>
            </a:r>
            <a:r>
              <a:rPr lang="de-DE" dirty="0"/>
              <a:t>*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C620F5C-D1B3-453E-8677-2B9D2E092FFF}"/>
              </a:ext>
            </a:extLst>
          </p:cNvPr>
          <p:cNvSpPr/>
          <p:nvPr/>
        </p:nvSpPr>
        <p:spPr>
          <a:xfrm>
            <a:off x="1289467" y="4180438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pA</a:t>
            </a:r>
            <a:r>
              <a:rPr lang="de-DE" dirty="0"/>
              <a:t>*</a:t>
            </a: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2EC7140A-46F5-4E14-BFA4-FBEF6766FA87}"/>
              </a:ext>
            </a:extLst>
          </p:cNvPr>
          <p:cNvSpPr/>
          <p:nvPr/>
        </p:nvSpPr>
        <p:spPr>
          <a:xfrm>
            <a:off x="2475697" y="3666738"/>
            <a:ext cx="3966210" cy="1863090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577CF8CE-3CFE-43ED-8D3D-527F625ED95B}"/>
              </a:ext>
            </a:extLst>
          </p:cNvPr>
          <p:cNvCxnSpPr>
            <a:cxnSpLocks/>
          </p:cNvCxnSpPr>
          <p:nvPr/>
        </p:nvCxnSpPr>
        <p:spPr>
          <a:xfrm flipV="1">
            <a:off x="2403496" y="4705301"/>
            <a:ext cx="3106444" cy="777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1919DA00-269F-40E2-9C8D-150185E3E334}"/>
              </a:ext>
            </a:extLst>
          </p:cNvPr>
          <p:cNvSpPr/>
          <p:nvPr/>
        </p:nvSpPr>
        <p:spPr>
          <a:xfrm>
            <a:off x="5468685" y="4413617"/>
            <a:ext cx="2320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CC-</a:t>
            </a:r>
            <a:r>
              <a:rPr lang="en-US" dirty="0" err="1"/>
              <a:t>Kurve</a:t>
            </a:r>
            <a:r>
              <a:rPr lang="en-US" dirty="0"/>
              <a:t>  (</a:t>
            </a:r>
            <a:r>
              <a:rPr lang="en-US" dirty="0" err="1"/>
              <a:t>mit</a:t>
            </a:r>
            <a:r>
              <a:rPr lang="en-US" dirty="0"/>
              <a:t> Handel)</a:t>
            </a:r>
            <a:endParaRPr lang="de-DE" dirty="0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0B0832CF-F78F-42A9-B06D-E5FA545C672A}"/>
              </a:ext>
            </a:extLst>
          </p:cNvPr>
          <p:cNvCxnSpPr>
            <a:cxnSpLocks/>
          </p:cNvCxnSpPr>
          <p:nvPr/>
        </p:nvCxnSpPr>
        <p:spPr>
          <a:xfrm flipH="1">
            <a:off x="1778937" y="4941168"/>
            <a:ext cx="2645580" cy="502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AC25EF70-19AE-4B72-9185-A80D3A82A09C}"/>
              </a:ext>
            </a:extLst>
          </p:cNvPr>
          <p:cNvCxnSpPr>
            <a:cxnSpLocks/>
          </p:cNvCxnSpPr>
          <p:nvPr/>
        </p:nvCxnSpPr>
        <p:spPr>
          <a:xfrm flipV="1">
            <a:off x="4458802" y="5013176"/>
            <a:ext cx="0" cy="13431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>
            <a:extLst>
              <a:ext uri="{FF2B5EF4-FFF2-40B4-BE49-F238E27FC236}">
                <a16:creationId xmlns:a16="http://schemas.microsoft.com/office/drawing/2014/main" id="{2C3C4EBD-E47C-4C48-9EED-FE86E916C7EB}"/>
              </a:ext>
            </a:extLst>
          </p:cNvPr>
          <p:cNvSpPr/>
          <p:nvPr/>
        </p:nvSpPr>
        <p:spPr>
          <a:xfrm>
            <a:off x="1321782" y="4781649"/>
            <a:ext cx="566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pH*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2C2EBC3A-C0F0-46FC-BBB6-9C6E11906C50}"/>
              </a:ext>
            </a:extLst>
          </p:cNvPr>
          <p:cNvSpPr/>
          <p:nvPr/>
        </p:nvSpPr>
        <p:spPr>
          <a:xfrm>
            <a:off x="4136835" y="6368183"/>
            <a:ext cx="566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nH</a:t>
            </a:r>
            <a:r>
              <a:rPr lang="de-DE" dirty="0"/>
              <a:t>*</a:t>
            </a:r>
          </a:p>
        </p:txBody>
      </p:sp>
      <p:cxnSp>
        <p:nvCxnSpPr>
          <p:cNvPr id="40" name="Gerade Verbindung mit Pfeil 39"/>
          <p:cNvCxnSpPr/>
          <p:nvPr/>
        </p:nvCxnSpPr>
        <p:spPr>
          <a:xfrm>
            <a:off x="1289467" y="4413617"/>
            <a:ext cx="0" cy="527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>
            <a:off x="3389001" y="6731188"/>
            <a:ext cx="8773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F8A54FAF-0539-44C1-944B-3F46149902A3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14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700" dirty="0" err="1">
                <a:solidFill>
                  <a:sysClr val="windowText" lastClr="000000"/>
                </a:solidFill>
              </a:rPr>
              <a:t>Monopolitische</a:t>
            </a:r>
            <a:r>
              <a:rPr lang="en-US" sz="2700" dirty="0">
                <a:solidFill>
                  <a:sysClr val="windowText" lastClr="000000"/>
                </a:solidFill>
              </a:rPr>
              <a:t> </a:t>
            </a:r>
            <a:r>
              <a:rPr lang="en-US" sz="2700" dirty="0" err="1">
                <a:solidFill>
                  <a:sysClr val="windowText" lastClr="000000"/>
                </a:solidFill>
              </a:rPr>
              <a:t>Konkurrenz</a:t>
            </a:r>
            <a:r>
              <a:rPr lang="en-US" sz="2700" dirty="0">
                <a:solidFill>
                  <a:sysClr val="windowText" lastClr="000000"/>
                </a:solidFill>
              </a:rPr>
              <a:t> vs </a:t>
            </a:r>
            <a:r>
              <a:rPr lang="en-US" sz="2700" dirty="0" err="1">
                <a:solidFill>
                  <a:sysClr val="windowText" lastClr="000000"/>
                </a:solidFill>
              </a:rPr>
              <a:t>komparative</a:t>
            </a:r>
            <a:r>
              <a:rPr lang="en-US" sz="2700" dirty="0">
                <a:solidFill>
                  <a:sysClr val="windowText" lastClr="000000"/>
                </a:solidFill>
              </a:rPr>
              <a:t> </a:t>
            </a:r>
            <a:r>
              <a:rPr lang="en-US" sz="2700" dirty="0" err="1">
                <a:solidFill>
                  <a:sysClr val="windowText" lastClr="000000"/>
                </a:solidFill>
              </a:rPr>
              <a:t>Kostenvorteile</a:t>
            </a:r>
            <a:endParaRPr lang="en-US" sz="27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573505" y="523891"/>
            <a:ext cx="9959788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Inter-</a:t>
            </a:r>
            <a:r>
              <a:rPr lang="en-US" sz="2400" b="1" dirty="0" err="1"/>
              <a:t>industrieller</a:t>
            </a:r>
            <a:r>
              <a:rPr lang="en-US" sz="2400" b="1" dirty="0"/>
              <a:t> Handel: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Basiert</a:t>
            </a:r>
            <a:r>
              <a:rPr lang="en-US" sz="2400" dirty="0"/>
              <a:t> </a:t>
            </a:r>
            <a:r>
              <a:rPr lang="en-US" sz="2400" dirty="0" err="1"/>
              <a:t>meistens</a:t>
            </a:r>
            <a:r>
              <a:rPr lang="en-US" sz="2400" dirty="0"/>
              <a:t> auf </a:t>
            </a:r>
            <a:r>
              <a:rPr lang="en-US" sz="2400" dirty="0" err="1"/>
              <a:t>komparativen</a:t>
            </a:r>
            <a:r>
              <a:rPr lang="en-US" sz="2400" dirty="0"/>
              <a:t> </a:t>
            </a:r>
            <a:r>
              <a:rPr lang="en-US" sz="2400" dirty="0" err="1"/>
              <a:t>Kostenvorteilen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Spezialisierung</a:t>
            </a:r>
            <a:r>
              <a:rPr lang="en-US" sz="2400" dirty="0"/>
              <a:t> der Länder </a:t>
            </a:r>
            <a:r>
              <a:rPr lang="en-US" sz="2400" dirty="0" err="1"/>
              <a:t>nach</a:t>
            </a:r>
            <a:r>
              <a:rPr lang="en-US" sz="2400" dirty="0"/>
              <a:t> </a:t>
            </a:r>
            <a:r>
              <a:rPr lang="en-US" sz="2400" dirty="0" err="1"/>
              <a:t>Branchen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Die </a:t>
            </a:r>
            <a:r>
              <a:rPr lang="en-US" sz="2400" dirty="0" err="1"/>
              <a:t>Richtung</a:t>
            </a:r>
            <a:r>
              <a:rPr lang="en-US" sz="2400" dirty="0"/>
              <a:t> der </a:t>
            </a:r>
            <a:r>
              <a:rPr lang="en-US" sz="2400" dirty="0" err="1"/>
              <a:t>unterschiedlichen</a:t>
            </a:r>
            <a:r>
              <a:rPr lang="en-US" sz="2400" dirty="0"/>
              <a:t> </a:t>
            </a:r>
            <a:r>
              <a:rPr lang="en-US" sz="2400" dirty="0" err="1"/>
              <a:t>Güterströme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festgelegt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z.B</a:t>
            </a:r>
            <a:r>
              <a:rPr lang="en-US" sz="2400" dirty="0"/>
              <a:t>. </a:t>
            </a:r>
            <a:r>
              <a:rPr lang="en-US" sz="2400" dirty="0" err="1"/>
              <a:t>Bekleidung</a:t>
            </a:r>
            <a:r>
              <a:rPr lang="en-US" sz="2400" dirty="0"/>
              <a:t> vs </a:t>
            </a:r>
            <a:r>
              <a:rPr lang="en-US" sz="2400" dirty="0" err="1"/>
              <a:t>Maschinenbau</a:t>
            </a:r>
            <a:r>
              <a:rPr lang="en-US" sz="2400" dirty="0"/>
              <a:t> (Deutschland/China)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Intra-</a:t>
            </a:r>
            <a:r>
              <a:rPr lang="en-US" sz="2400" b="1" dirty="0" err="1"/>
              <a:t>industrieller</a:t>
            </a:r>
            <a:r>
              <a:rPr lang="en-US" sz="2400" b="1" dirty="0"/>
              <a:t> Handel: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Basiert</a:t>
            </a:r>
            <a:r>
              <a:rPr lang="en-US" sz="2400" dirty="0"/>
              <a:t> auf </a:t>
            </a:r>
            <a:r>
              <a:rPr lang="en-US" sz="2400" dirty="0" err="1"/>
              <a:t>internen</a:t>
            </a:r>
            <a:r>
              <a:rPr lang="en-US" sz="2400" dirty="0"/>
              <a:t> </a:t>
            </a:r>
            <a:r>
              <a:rPr lang="en-US" sz="2400" dirty="0" err="1"/>
              <a:t>Skalenerträgen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Austausch</a:t>
            </a:r>
            <a:r>
              <a:rPr lang="en-US" sz="2400" dirty="0"/>
              <a:t> von </a:t>
            </a:r>
            <a:r>
              <a:rPr lang="en-US" sz="2400" dirty="0" err="1"/>
              <a:t>Produktvarianten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Die </a:t>
            </a:r>
            <a:r>
              <a:rPr lang="en-US" sz="2400" dirty="0" err="1"/>
              <a:t>Richtung</a:t>
            </a:r>
            <a:r>
              <a:rPr lang="en-US" sz="2400" dirty="0"/>
              <a:t> der </a:t>
            </a:r>
            <a:r>
              <a:rPr lang="en-US" sz="2400" dirty="0" err="1"/>
              <a:t>unterschiedlichen</a:t>
            </a:r>
            <a:r>
              <a:rPr lang="en-US" sz="2400" dirty="0"/>
              <a:t> </a:t>
            </a:r>
            <a:r>
              <a:rPr lang="en-US" sz="2400" dirty="0" err="1"/>
              <a:t>Güterströme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nicht</a:t>
            </a:r>
            <a:r>
              <a:rPr lang="en-US" sz="2400" dirty="0"/>
              <a:t> </a:t>
            </a:r>
            <a:r>
              <a:rPr lang="en-US" sz="2400" dirty="0" err="1"/>
              <a:t>festgelegt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z.B</a:t>
            </a:r>
            <a:r>
              <a:rPr lang="en-US" sz="2400" dirty="0"/>
              <a:t>. </a:t>
            </a:r>
            <a:r>
              <a:rPr lang="en-US" sz="2400" dirty="0" err="1"/>
              <a:t>Automobilindustrie</a:t>
            </a:r>
            <a:r>
              <a:rPr lang="en-US" sz="2400" dirty="0"/>
              <a:t> (Deutschland/Japan)</a:t>
            </a:r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C699AFE-30A1-45F2-91C1-B49FFEA6A04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358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r>
              <a:rPr lang="en-US" sz="2800" dirty="0">
                <a:solidFill>
                  <a:sysClr val="windowText" lastClr="000000"/>
                </a:solidFill>
              </a:rPr>
              <a:t>: </a:t>
            </a:r>
            <a:r>
              <a:rPr lang="en-US" sz="2800" dirty="0" err="1">
                <a:solidFill>
                  <a:sysClr val="windowText" lastClr="000000"/>
                </a:solidFill>
              </a:rPr>
              <a:t>Gründe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25853" y="842092"/>
            <a:ext cx="8185276" cy="1669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800" b="1" dirty="0"/>
              <a:t>Spezialisierte Anbieter</a:t>
            </a:r>
            <a:r>
              <a:rPr lang="de-DE" sz="2400" b="1" dirty="0"/>
              <a:t> </a:t>
            </a:r>
          </a:p>
          <a:p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In vielen Branchen erfordert die Produktion den Einsatz hoch spezialisierter Geräte oder unterstützender Dienstleistungen.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952805" y="2616362"/>
            <a:ext cx="6008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Der von einem einzelnen Unternehmen gebotene Markt ist zu klein, um deren Anbietern das Überleben zu sichern.</a:t>
            </a:r>
          </a:p>
        </p:txBody>
      </p:sp>
      <p:sp>
        <p:nvSpPr>
          <p:cNvPr id="3" name="Rechteck 2"/>
          <p:cNvSpPr/>
          <p:nvPr/>
        </p:nvSpPr>
        <p:spPr>
          <a:xfrm>
            <a:off x="1684322" y="4061838"/>
            <a:ext cx="70052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/>
              <a:t>Ein geografisch konzentriertes Branchencluster führt viele Unternehmen zusammen, die gemeinsam einen großen Markt bilden.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5344B57-87E1-4A5D-80AC-16BEB6C77584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06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Gründe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für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1524000" y="836712"/>
            <a:ext cx="9144000" cy="18688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800" b="1" dirty="0"/>
              <a:t>Arbeitskräfte-Pooling</a:t>
            </a:r>
          </a:p>
          <a:p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In einem Unternehmenscluster kann einen Pool hoch qualifizierter Arbeitskräfte für genau diesen Produktionssektor entstehen.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2284207" y="292915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400" dirty="0"/>
              <a:t>Vorteil für: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400" u="sng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de-DE" sz="2400" dirty="0"/>
          </a:p>
        </p:txBody>
      </p:sp>
      <p:sp>
        <p:nvSpPr>
          <p:cNvPr id="3" name="Rechteck 2"/>
          <p:cNvSpPr/>
          <p:nvPr/>
        </p:nvSpPr>
        <p:spPr>
          <a:xfrm>
            <a:off x="2304023" y="361538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DE" sz="2400" u="sng" dirty="0"/>
              <a:t>die Produzenten</a:t>
            </a:r>
            <a:r>
              <a:rPr lang="de-DE" sz="2400" dirty="0"/>
              <a:t>: die Wahrscheinlichkeit von Arbeitskräftemangel wird gesenkt.</a:t>
            </a:r>
          </a:p>
        </p:txBody>
      </p:sp>
      <p:sp>
        <p:nvSpPr>
          <p:cNvPr id="6" name="Rechteck 5"/>
          <p:cNvSpPr/>
          <p:nvPr/>
        </p:nvSpPr>
        <p:spPr>
          <a:xfrm>
            <a:off x="2304023" y="45526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DE" sz="2400" u="sng" dirty="0"/>
              <a:t>die Arbeitnehmer</a:t>
            </a:r>
            <a:r>
              <a:rPr lang="de-DE" sz="2400" dirty="0"/>
              <a:t>: das Risiko der Arbeitslosigkeit nimmt ab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59447C2-2062-409D-83CF-618DBF00E694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64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Gründe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für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317352" y="713399"/>
            <a:ext cx="11874648" cy="22127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800" b="1" dirty="0" err="1"/>
              <a:t>Wissensexternalitäten</a:t>
            </a:r>
            <a:endParaRPr lang="de-DE" sz="2800" b="1" dirty="0"/>
          </a:p>
          <a:p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Wissen ist in hoch innovativen Branchen ein wichtiger Produktionsfaktor.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Das Spezialwissen, das über den Erfolg in innovativen Branchen entscheidet, entstammt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400" u="sng" dirty="0"/>
          </a:p>
          <a:p>
            <a:pPr lvl="1"/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1301200" y="2599538"/>
            <a:ext cx="60937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/>
              <a:t>der Forschungs- und Entwicklungsarbeit</a:t>
            </a:r>
          </a:p>
        </p:txBody>
      </p:sp>
      <p:sp>
        <p:nvSpPr>
          <p:cNvPr id="3" name="Rechteck 2"/>
          <p:cNvSpPr/>
          <p:nvPr/>
        </p:nvSpPr>
        <p:spPr>
          <a:xfrm>
            <a:off x="2009886" y="3197936"/>
            <a:ext cx="6676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/>
              <a:t>der Analyse der Bauart fremder Produkte</a:t>
            </a:r>
          </a:p>
        </p:txBody>
      </p:sp>
      <p:sp>
        <p:nvSpPr>
          <p:cNvPr id="6" name="Rechteck 5"/>
          <p:cNvSpPr/>
          <p:nvPr/>
        </p:nvSpPr>
        <p:spPr>
          <a:xfrm>
            <a:off x="2719890" y="3826243"/>
            <a:ext cx="8564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/>
              <a:t>dem informellen Austausch von Informationen und Ideen</a:t>
            </a:r>
          </a:p>
        </p:txBody>
      </p:sp>
      <p:sp>
        <p:nvSpPr>
          <p:cNvPr id="8" name="Rechteck 7"/>
          <p:cNvSpPr/>
          <p:nvPr/>
        </p:nvSpPr>
        <p:spPr>
          <a:xfrm>
            <a:off x="181984" y="5450305"/>
            <a:ext cx="850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DE" sz="2400" b="1" dirty="0"/>
              <a:t>Diese Spill-</a:t>
            </a:r>
            <a:r>
              <a:rPr lang="de-DE" sz="2400" b="1" dirty="0" err="1"/>
              <a:t>over</a:t>
            </a:r>
            <a:r>
              <a:rPr lang="de-DE" sz="2400" b="1" dirty="0"/>
              <a:t>-Effekte treten in Clustern mit einer höheren Wahrscheinlichkeit auf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065294-7E8F-4199-A4EB-81C7D66562D7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42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79525" y="78061"/>
            <a:ext cx="4398085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80683" y="718546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Konstante Skalenerträge:</a:t>
            </a:r>
          </a:p>
          <a:p>
            <a:endParaRPr lang="de-DE" sz="2400" dirty="0"/>
          </a:p>
          <a:p>
            <a:r>
              <a:rPr lang="de-DE" sz="2400" dirty="0"/>
              <a:t>			Y=F(L): 2L↑ → 2Y↑ 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Steigende Skalenerträge:</a:t>
            </a:r>
          </a:p>
          <a:p>
            <a:endParaRPr lang="de-DE" sz="2400" dirty="0"/>
          </a:p>
          <a:p>
            <a:r>
              <a:rPr lang="de-DE" sz="2400" dirty="0"/>
              <a:t>			Y=F(L): 2L↑ → 3Y↑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Abnehmende Skalenerträge:</a:t>
            </a:r>
          </a:p>
          <a:p>
            <a:r>
              <a:rPr lang="de-DE" sz="2400" dirty="0"/>
              <a:t>		</a:t>
            </a:r>
          </a:p>
          <a:p>
            <a:r>
              <a:rPr lang="de-DE" sz="2400" dirty="0"/>
              <a:t>			Y=F(L): 2L↑ → 1Y↑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5FBB43A-6031-476E-9B2F-19228AE5DCC8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103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r>
              <a:rPr lang="en-US" sz="2800" dirty="0">
                <a:solidFill>
                  <a:sysClr val="windowText" lastClr="000000"/>
                </a:solidFill>
              </a:rPr>
              <a:t> und Handel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8876" y="916761"/>
            <a:ext cx="9518766" cy="10626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Ein Land mit umfangreicher Produktion in einer bestimmten Branche hat normalerweise geringe Produktionskosten für das betreffende Gut.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Rechteck 1"/>
          <p:cNvSpPr/>
          <p:nvPr/>
        </p:nvSpPr>
        <p:spPr>
          <a:xfrm>
            <a:off x="429215" y="1797145"/>
            <a:ext cx="108293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Außenhandel vergrößert den Markt und führt aufgrund von zunehmenden Skalenerträgen zu einem niedrigerem Preis</a:t>
            </a:r>
          </a:p>
        </p:txBody>
      </p:sp>
      <p:sp>
        <p:nvSpPr>
          <p:cNvPr id="3" name="Rechteck 2"/>
          <p:cNvSpPr/>
          <p:nvPr/>
        </p:nvSpPr>
        <p:spPr>
          <a:xfrm>
            <a:off x="1056415" y="3095739"/>
            <a:ext cx="9377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Länder, die in bestimmten Branchen von vorneherein Großproduzenten sind, bleiben dies normalerweise selbst dann, wenn ein anderes Land über das Potenzial verfügt, diese Güter kostengünstiger herzustellen.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AA077B5-EAF0-4BDF-85D2-AADCDA8E58A6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07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313764" y="708886"/>
            <a:ext cx="2805954" cy="5093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↑ Anzahl der Firmen</a:t>
            </a:r>
          </a:p>
          <a:p>
            <a:endParaRPr lang="de-DE" sz="20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809F5781-0EDF-4FD9-A74D-C6473CBDA7DB}"/>
              </a:ext>
            </a:extLst>
          </p:cNvPr>
          <p:cNvCxnSpPr>
            <a:cxnSpLocks/>
          </p:cNvCxnSpPr>
          <p:nvPr/>
        </p:nvCxnSpPr>
        <p:spPr>
          <a:xfrm flipH="1" flipV="1">
            <a:off x="1882596" y="3355656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10F67A1B-B7C0-4531-93B2-557CCD320705}"/>
              </a:ext>
            </a:extLst>
          </p:cNvPr>
          <p:cNvCxnSpPr>
            <a:cxnSpLocks/>
          </p:cNvCxnSpPr>
          <p:nvPr/>
        </p:nvCxnSpPr>
        <p:spPr>
          <a:xfrm>
            <a:off x="1888721" y="6062412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A3F84DA8-19BC-43DD-B2A1-0A0C2F7FAB94}"/>
              </a:ext>
            </a:extLst>
          </p:cNvPr>
          <p:cNvSpPr txBox="1"/>
          <p:nvPr/>
        </p:nvSpPr>
        <p:spPr>
          <a:xfrm>
            <a:off x="6060497" y="6073286"/>
            <a:ext cx="99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Menge x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4EF60A5-45D6-449F-B964-646CF51B1630}"/>
              </a:ext>
            </a:extLst>
          </p:cNvPr>
          <p:cNvSpPr txBox="1"/>
          <p:nvPr/>
        </p:nvSpPr>
        <p:spPr>
          <a:xfrm>
            <a:off x="1091547" y="3336361"/>
            <a:ext cx="821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Kosten</a:t>
            </a:r>
          </a:p>
          <a:p>
            <a:r>
              <a:rPr lang="de-DE"/>
              <a:t>Preis</a:t>
            </a:r>
            <a:endParaRPr lang="de-DE" dirty="0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D3A006A3-B463-42F7-9A9C-246013CE88FD}"/>
              </a:ext>
            </a:extLst>
          </p:cNvPr>
          <p:cNvSpPr/>
          <p:nvPr/>
        </p:nvSpPr>
        <p:spPr>
          <a:xfrm>
            <a:off x="2290565" y="3514858"/>
            <a:ext cx="4213448" cy="1476725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E29670A6-1447-441C-BE1C-5BE7200EE7D5}"/>
              </a:ext>
            </a:extLst>
          </p:cNvPr>
          <p:cNvCxnSpPr>
            <a:cxnSpLocks/>
          </p:cNvCxnSpPr>
          <p:nvPr/>
        </p:nvCxnSpPr>
        <p:spPr>
          <a:xfrm>
            <a:off x="3969625" y="3321067"/>
            <a:ext cx="1763430" cy="24266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6CB378FD-8774-46E4-894D-ADE5D06CFC95}"/>
              </a:ext>
            </a:extLst>
          </p:cNvPr>
          <p:cNvSpPr txBox="1"/>
          <p:nvPr/>
        </p:nvSpPr>
        <p:spPr>
          <a:xfrm>
            <a:off x="6591700" y="4771347"/>
            <a:ext cx="20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DK=Angebotskurve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D5DFE60-E4C9-4B34-988A-7479D54F5D1A}"/>
              </a:ext>
            </a:extLst>
          </p:cNvPr>
          <p:cNvSpPr txBox="1"/>
          <p:nvPr/>
        </p:nvSpPr>
        <p:spPr>
          <a:xfrm>
            <a:off x="5674941" y="5434664"/>
            <a:ext cx="1919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Nachfragekurve N</a:t>
            </a: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35563751-BCE0-4D09-A7D0-27AC9D412B35}"/>
              </a:ext>
            </a:extLst>
          </p:cNvPr>
          <p:cNvCxnSpPr>
            <a:cxnSpLocks/>
          </p:cNvCxnSpPr>
          <p:nvPr/>
        </p:nvCxnSpPr>
        <p:spPr>
          <a:xfrm flipH="1">
            <a:off x="1940280" y="4723808"/>
            <a:ext cx="302181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0126C893-ED97-4502-AECE-46DCE8408AAC}"/>
              </a:ext>
            </a:extLst>
          </p:cNvPr>
          <p:cNvCxnSpPr>
            <a:cxnSpLocks/>
          </p:cNvCxnSpPr>
          <p:nvPr/>
        </p:nvCxnSpPr>
        <p:spPr>
          <a:xfrm flipV="1">
            <a:off x="4980377" y="4725144"/>
            <a:ext cx="0" cy="130119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10F0FCF9-C380-4765-BA38-8F360BFD0B67}"/>
              </a:ext>
            </a:extLst>
          </p:cNvPr>
          <p:cNvSpPr txBox="1"/>
          <p:nvPr/>
        </p:nvSpPr>
        <p:spPr>
          <a:xfrm>
            <a:off x="1553645" y="450825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p*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3826526-56A4-4353-A5CD-70D3C20512F2}"/>
              </a:ext>
            </a:extLst>
          </p:cNvPr>
          <p:cNvSpPr txBox="1"/>
          <p:nvPr/>
        </p:nvSpPr>
        <p:spPr>
          <a:xfrm>
            <a:off x="4764353" y="60597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x*</a:t>
            </a:r>
          </a:p>
        </p:txBody>
      </p:sp>
      <p:sp>
        <p:nvSpPr>
          <p:cNvPr id="2" name="Rechteck 1"/>
          <p:cNvSpPr/>
          <p:nvPr/>
        </p:nvSpPr>
        <p:spPr>
          <a:xfrm>
            <a:off x="3564454" y="694178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→ ↑ Output </a:t>
            </a:r>
          </a:p>
        </p:txBody>
      </p:sp>
      <p:sp>
        <p:nvSpPr>
          <p:cNvPr id="3" name="Rechteck 2"/>
          <p:cNvSpPr/>
          <p:nvPr/>
        </p:nvSpPr>
        <p:spPr>
          <a:xfrm>
            <a:off x="5816463" y="684150"/>
            <a:ext cx="341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→ ↓ Durchschnittskosten</a:t>
            </a:r>
          </a:p>
        </p:txBody>
      </p:sp>
      <p:sp>
        <p:nvSpPr>
          <p:cNvPr id="12" name="Rechteck 11"/>
          <p:cNvSpPr/>
          <p:nvPr/>
        </p:nvSpPr>
        <p:spPr>
          <a:xfrm>
            <a:off x="388161" y="1383983"/>
            <a:ext cx="11492633" cy="46166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e-DE" sz="2400" dirty="0"/>
              <a:t>→ leicht fallende Angebotskurve </a:t>
            </a:r>
            <a:r>
              <a:rPr lang="de-DE" sz="2400"/>
              <a:t>im Preis </a:t>
            </a:r>
            <a:r>
              <a:rPr lang="de-DE" sz="2400" dirty="0"/>
              <a:t>entspricht in etwa der Durchschnittskostenkurve, 						ausgelöst durch die steigenden Skalenerträge 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69C35C7-3D10-44E9-BDD9-8798902F61C8}"/>
              </a:ext>
            </a:extLst>
          </p:cNvPr>
          <p:cNvSpPr txBox="1"/>
          <p:nvPr/>
        </p:nvSpPr>
        <p:spPr>
          <a:xfrm>
            <a:off x="2872947" y="2682996"/>
            <a:ext cx="6001240" cy="535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Marktgleichgewicht und externe Skalenerträge</a:t>
            </a:r>
          </a:p>
          <a:p>
            <a:endParaRPr lang="de-DE" sz="2000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7DC4441-E7D6-474F-A428-3F946B03BF4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87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5" grpId="0"/>
      <p:bldP spid="23" grpId="0"/>
      <p:bldP spid="24" grpId="0"/>
      <p:bldP spid="2" grpId="0"/>
      <p:bldP spid="3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903" dirty="0" err="1">
                <a:solidFill>
                  <a:sysClr val="windowText" lastClr="000000"/>
                </a:solidFill>
              </a:rPr>
              <a:t>Beispiele</a:t>
            </a:r>
            <a:r>
              <a:rPr lang="en-US" sz="2903" dirty="0">
                <a:solidFill>
                  <a:sysClr val="windowText" lastClr="000000"/>
                </a:solidFill>
              </a:rPr>
              <a:t> </a:t>
            </a:r>
            <a:r>
              <a:rPr lang="en-US" sz="2903" dirty="0" err="1">
                <a:solidFill>
                  <a:sysClr val="windowText" lastClr="000000"/>
                </a:solidFill>
              </a:rPr>
              <a:t>für</a:t>
            </a:r>
            <a:r>
              <a:rPr lang="en-US" sz="2903" dirty="0">
                <a:solidFill>
                  <a:sysClr val="windowText" lastClr="000000"/>
                </a:solidFill>
              </a:rPr>
              <a:t> </a:t>
            </a:r>
            <a:r>
              <a:rPr lang="en-US" sz="2903" dirty="0" err="1">
                <a:solidFill>
                  <a:sysClr val="windowText" lastClr="000000"/>
                </a:solidFill>
              </a:rPr>
              <a:t>externe</a:t>
            </a:r>
            <a:r>
              <a:rPr lang="en-US" sz="2903" dirty="0">
                <a:solidFill>
                  <a:sysClr val="windowText" lastClr="000000"/>
                </a:solidFill>
              </a:rPr>
              <a:t> </a:t>
            </a:r>
            <a:r>
              <a:rPr lang="en-US" sz="2903" dirty="0" err="1">
                <a:solidFill>
                  <a:sysClr val="windowText" lastClr="000000"/>
                </a:solidFill>
              </a:rPr>
              <a:t>Skalenerträge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889967"/>
            <a:ext cx="1219200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673930" lvl="2" indent="-259204">
              <a:buFont typeface="Symbol" panose="05050102010706020507" pitchFamily="18" charset="2"/>
              <a:buChar char="-"/>
            </a:pP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York/Frankfurt: Investment Banking/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Finanzindustrie</a:t>
            </a: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Silicon Valley: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Digitale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Technologien</a:t>
            </a: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Hollywood/Bollywood: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Filmindustrie</a:t>
            </a: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Historisches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Musecon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Valley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Zweiten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Weltkrieg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befand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um die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Städte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Klingenthal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Graslitz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Kraslice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tschechisch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Musikinstrumentebau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weltweit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führdende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kleinen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mittelständischen</a:t>
            </a:r>
            <a:r>
              <a:rPr lang="en-US" altLang="en-US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</a:t>
            </a: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3930" lvl="2" indent="-259204">
              <a:buFont typeface="Symbol" panose="05050102010706020507" pitchFamily="18" charset="2"/>
              <a:buChar char="-"/>
            </a:pPr>
            <a:endParaRPr lang="en-US" altLang="en-US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Firmen</a:t>
            </a:r>
            <a:r>
              <a:rPr lang="en-US" sz="2400" dirty="0"/>
              <a:t> </a:t>
            </a:r>
            <a:r>
              <a:rPr lang="en-US" sz="2400" dirty="0" err="1"/>
              <a:t>bilden</a:t>
            </a:r>
            <a:r>
              <a:rPr lang="en-US" sz="2400" dirty="0"/>
              <a:t> Cluster →      </a:t>
            </a:r>
            <a:r>
              <a:rPr lang="en-US" sz="2400" dirty="0" err="1"/>
              <a:t>Ansatzpunkt</a:t>
            </a:r>
            <a:r>
              <a:rPr lang="en-US" sz="2400" dirty="0"/>
              <a:t> für </a:t>
            </a:r>
            <a:r>
              <a:rPr lang="en-US" sz="2400" dirty="0" err="1"/>
              <a:t>eine</a:t>
            </a:r>
            <a:endParaRPr lang="en-US" sz="2400" dirty="0"/>
          </a:p>
          <a:p>
            <a:r>
              <a:rPr lang="en-US" sz="2400" dirty="0"/>
              <a:t>				      </a:t>
            </a:r>
            <a:r>
              <a:rPr lang="en-US" sz="2400" dirty="0" err="1"/>
              <a:t>wirtschaftsgeografische</a:t>
            </a:r>
            <a:r>
              <a:rPr lang="en-US" sz="2400" dirty="0"/>
              <a:t> </a:t>
            </a:r>
            <a:r>
              <a:rPr lang="en-US" sz="2400" dirty="0" err="1"/>
              <a:t>Analyse</a:t>
            </a:r>
            <a:r>
              <a:rPr lang="en-US" sz="2400" dirty="0"/>
              <a:t> </a:t>
            </a:r>
            <a:endParaRPr lang="en-US" sz="2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ED27FA7-B901-465D-9E49-2F0E173761CC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031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r>
              <a:rPr lang="en-US" sz="2800" dirty="0">
                <a:solidFill>
                  <a:sysClr val="windowText" lastClr="000000"/>
                </a:solidFill>
              </a:rPr>
              <a:t> und Handel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8294996" y="65358"/>
            <a:ext cx="3299749" cy="576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 err="1"/>
              <a:t>Beispiel</a:t>
            </a:r>
            <a:r>
              <a:rPr lang="en-US" sz="2400" dirty="0"/>
              <a:t>: </a:t>
            </a:r>
            <a:r>
              <a:rPr lang="en-US" sz="2400" dirty="0" err="1"/>
              <a:t>Uhrenindustrie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E6869CA4-E50F-41B4-A645-86AA37F87169}"/>
              </a:ext>
            </a:extLst>
          </p:cNvPr>
          <p:cNvCxnSpPr>
            <a:cxnSpLocks/>
          </p:cNvCxnSpPr>
          <p:nvPr/>
        </p:nvCxnSpPr>
        <p:spPr>
          <a:xfrm flipH="1" flipV="1">
            <a:off x="940363" y="2115986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0A355480-731B-4571-A01C-34BB0F49870A}"/>
              </a:ext>
            </a:extLst>
          </p:cNvPr>
          <p:cNvCxnSpPr>
            <a:cxnSpLocks/>
          </p:cNvCxnSpPr>
          <p:nvPr/>
        </p:nvCxnSpPr>
        <p:spPr>
          <a:xfrm flipV="1">
            <a:off x="963075" y="4842454"/>
            <a:ext cx="3075366" cy="26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B074122F-2067-4023-BFD6-613C57E27D68}"/>
              </a:ext>
            </a:extLst>
          </p:cNvPr>
          <p:cNvSpPr txBox="1"/>
          <p:nvPr/>
        </p:nvSpPr>
        <p:spPr>
          <a:xfrm>
            <a:off x="3730807" y="4826831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94E08FD-36E8-48E5-8C50-1C56B8B104B9}"/>
              </a:ext>
            </a:extLst>
          </p:cNvPr>
          <p:cNvSpPr txBox="1"/>
          <p:nvPr/>
        </p:nvSpPr>
        <p:spPr>
          <a:xfrm>
            <a:off x="168465" y="2148667"/>
            <a:ext cx="821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Kosten</a:t>
            </a:r>
          </a:p>
          <a:p>
            <a:r>
              <a:rPr lang="de-DE"/>
              <a:t>Preis</a:t>
            </a:r>
            <a:endParaRPr lang="de-DE" dirty="0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344036D6-B656-49C7-AD57-BD6C7F6CB5E1}"/>
              </a:ext>
            </a:extLst>
          </p:cNvPr>
          <p:cNvSpPr/>
          <p:nvPr/>
        </p:nvSpPr>
        <p:spPr>
          <a:xfrm>
            <a:off x="923164" y="3010189"/>
            <a:ext cx="2485660" cy="1332234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E151546E-3A93-4634-87A2-B00E8DCD281A}"/>
              </a:ext>
            </a:extLst>
          </p:cNvPr>
          <p:cNvCxnSpPr>
            <a:cxnSpLocks/>
          </p:cNvCxnSpPr>
          <p:nvPr/>
        </p:nvCxnSpPr>
        <p:spPr>
          <a:xfrm>
            <a:off x="1096661" y="2471832"/>
            <a:ext cx="1388342" cy="20559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4FC3C2DC-8861-4A6E-9A92-23C016A34A09}"/>
              </a:ext>
            </a:extLst>
          </p:cNvPr>
          <p:cNvSpPr txBox="1"/>
          <p:nvPr/>
        </p:nvSpPr>
        <p:spPr>
          <a:xfrm>
            <a:off x="1651695" y="1544410"/>
            <a:ext cx="1889452" cy="535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Thailand</a:t>
            </a:r>
          </a:p>
          <a:p>
            <a:endParaRPr lang="de-DE" sz="2000" dirty="0"/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01961108-9D26-44AE-B083-214D2526C72E}"/>
              </a:ext>
            </a:extLst>
          </p:cNvPr>
          <p:cNvCxnSpPr>
            <a:cxnSpLocks/>
          </p:cNvCxnSpPr>
          <p:nvPr/>
        </p:nvCxnSpPr>
        <p:spPr>
          <a:xfrm flipV="1">
            <a:off x="5013978" y="4837105"/>
            <a:ext cx="3075366" cy="26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ECBAEF74-5348-4B31-93DE-65700885DF8D}"/>
              </a:ext>
            </a:extLst>
          </p:cNvPr>
          <p:cNvSpPr txBox="1"/>
          <p:nvPr/>
        </p:nvSpPr>
        <p:spPr>
          <a:xfrm>
            <a:off x="4200913" y="2136153"/>
            <a:ext cx="821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Kosten</a:t>
            </a:r>
          </a:p>
          <a:p>
            <a:r>
              <a:rPr lang="de-DE"/>
              <a:t>Preis</a:t>
            </a:r>
            <a:endParaRPr lang="de-DE" dirty="0"/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49496D4E-5533-4CE7-B239-325616282C8B}"/>
              </a:ext>
            </a:extLst>
          </p:cNvPr>
          <p:cNvSpPr/>
          <p:nvPr/>
        </p:nvSpPr>
        <p:spPr>
          <a:xfrm>
            <a:off x="4993000" y="2391436"/>
            <a:ext cx="2632388" cy="1643322"/>
          </a:xfrm>
          <a:custGeom>
            <a:avLst/>
            <a:gdLst>
              <a:gd name="connsiteX0" fmla="*/ 0 w 3966210"/>
              <a:gd name="connsiteY0" fmla="*/ 0 h 1863090"/>
              <a:gd name="connsiteX1" fmla="*/ 1760220 w 3966210"/>
              <a:gd name="connsiteY1" fmla="*/ 1200150 h 1863090"/>
              <a:gd name="connsiteX2" fmla="*/ 3966210 w 3966210"/>
              <a:gd name="connsiteY2" fmla="*/ 1863090 h 1863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6210" h="1863090">
                <a:moveTo>
                  <a:pt x="0" y="0"/>
                </a:moveTo>
                <a:cubicBezTo>
                  <a:pt x="549592" y="444817"/>
                  <a:pt x="1099185" y="889635"/>
                  <a:pt x="1760220" y="1200150"/>
                </a:cubicBezTo>
                <a:cubicBezTo>
                  <a:pt x="2421255" y="1510665"/>
                  <a:pt x="3193732" y="1686877"/>
                  <a:pt x="3966210" y="186309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A0A17241-C152-4FC6-89D8-D9296AF1F065}"/>
              </a:ext>
            </a:extLst>
          </p:cNvPr>
          <p:cNvCxnSpPr>
            <a:cxnSpLocks/>
          </p:cNvCxnSpPr>
          <p:nvPr/>
        </p:nvCxnSpPr>
        <p:spPr>
          <a:xfrm>
            <a:off x="5248268" y="2156521"/>
            <a:ext cx="1763430" cy="24266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2B2612CA-9942-4C28-9BD7-D074C82B9362}"/>
              </a:ext>
            </a:extLst>
          </p:cNvPr>
          <p:cNvCxnSpPr>
            <a:cxnSpLocks/>
          </p:cNvCxnSpPr>
          <p:nvPr/>
        </p:nvCxnSpPr>
        <p:spPr>
          <a:xfrm flipH="1" flipV="1">
            <a:off x="4993000" y="2136152"/>
            <a:ext cx="15954" cy="27363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5EC1BDD3-AE2A-42CF-BFF2-D1528BC7378D}"/>
              </a:ext>
            </a:extLst>
          </p:cNvPr>
          <p:cNvSpPr/>
          <p:nvPr/>
        </p:nvSpPr>
        <p:spPr>
          <a:xfrm>
            <a:off x="7059074" y="4343122"/>
            <a:ext cx="733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N</a:t>
            </a:r>
            <a:r>
              <a:rPr lang="de-DE" baseline="-25000" dirty="0" err="1"/>
              <a:t>Welt</a:t>
            </a:r>
            <a:r>
              <a:rPr lang="de-DE" dirty="0"/>
              <a:t>  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7350EC81-03C9-47A0-8E11-1CDDE7F08EE3}"/>
              </a:ext>
            </a:extLst>
          </p:cNvPr>
          <p:cNvSpPr/>
          <p:nvPr/>
        </p:nvSpPr>
        <p:spPr>
          <a:xfrm>
            <a:off x="7625389" y="3846838"/>
            <a:ext cx="669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DK</a:t>
            </a:r>
            <a:r>
              <a:rPr lang="de-DE" baseline="-25000" dirty="0"/>
              <a:t>CH</a:t>
            </a:r>
            <a:r>
              <a:rPr lang="de-DE" dirty="0"/>
              <a:t> 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86CDE21-28C4-4C1E-A2B9-50D511C839A5}"/>
              </a:ext>
            </a:extLst>
          </p:cNvPr>
          <p:cNvSpPr/>
          <p:nvPr/>
        </p:nvSpPr>
        <p:spPr>
          <a:xfrm>
            <a:off x="3426024" y="4138017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DK</a:t>
            </a:r>
            <a:r>
              <a:rPr lang="de-DE" baseline="-25000" dirty="0"/>
              <a:t>THAI</a:t>
            </a:r>
            <a:r>
              <a:rPr lang="de-DE" dirty="0"/>
              <a:t> 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07F94D5F-A2C4-45BF-BE5C-C9E0B3E8C737}"/>
              </a:ext>
            </a:extLst>
          </p:cNvPr>
          <p:cNvSpPr txBox="1"/>
          <p:nvPr/>
        </p:nvSpPr>
        <p:spPr>
          <a:xfrm>
            <a:off x="5903284" y="1516983"/>
            <a:ext cx="1889452" cy="535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Schweiz</a:t>
            </a:r>
          </a:p>
          <a:p>
            <a:endParaRPr lang="de-DE" sz="20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451135EF-DF21-44B0-B452-EE09426C527A}"/>
              </a:ext>
            </a:extLst>
          </p:cNvPr>
          <p:cNvSpPr/>
          <p:nvPr/>
        </p:nvSpPr>
        <p:spPr>
          <a:xfrm>
            <a:off x="2464005" y="4343122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N</a:t>
            </a:r>
            <a:r>
              <a:rPr lang="de-DE" baseline="-25000" dirty="0"/>
              <a:t>THAI</a:t>
            </a:r>
            <a:r>
              <a:rPr lang="de-DE" dirty="0"/>
              <a:t>  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A27DDE5-82B0-4741-960D-574FB5FB9372}"/>
              </a:ext>
            </a:extLst>
          </p:cNvPr>
          <p:cNvSpPr txBox="1"/>
          <p:nvPr/>
        </p:nvSpPr>
        <p:spPr>
          <a:xfrm>
            <a:off x="7783444" y="482753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52EDC2A9-1C61-49EA-8127-BCA2EBDD4965}"/>
              </a:ext>
            </a:extLst>
          </p:cNvPr>
          <p:cNvSpPr/>
          <p:nvPr/>
        </p:nvSpPr>
        <p:spPr>
          <a:xfrm>
            <a:off x="379040" y="3709134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</a:t>
            </a:r>
            <a:r>
              <a:rPr lang="de-DE" baseline="-25000" dirty="0" err="1"/>
              <a:t>THAI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hteck 43">
                <a:extLst>
                  <a:ext uri="{FF2B5EF4-FFF2-40B4-BE49-F238E27FC236}">
                    <a16:creationId xmlns:a16="http://schemas.microsoft.com/office/drawing/2014/main" id="{B1D63D7C-9452-45D5-9897-C696D17B76DB}"/>
                  </a:ext>
                </a:extLst>
              </p:cNvPr>
              <p:cNvSpPr/>
              <p:nvPr/>
            </p:nvSpPr>
            <p:spPr>
              <a:xfrm>
                <a:off x="142943" y="2837325"/>
                <a:ext cx="8136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𝐷𝐾</m:t>
                        </m:r>
                      </m:e>
                    </m:acc>
                  </m:oMath>
                </a14:m>
                <a:r>
                  <a:rPr lang="de-DE" baseline="-25000" dirty="0" err="1"/>
                  <a:t>THAI</a:t>
                </a:r>
                <a:endParaRPr lang="de-DE" dirty="0"/>
              </a:p>
            </p:txBody>
          </p:sp>
        </mc:Choice>
        <mc:Fallback xmlns="">
          <p:sp>
            <p:nvSpPr>
              <p:cNvPr id="44" name="Rechteck 43">
                <a:extLst>
                  <a:ext uri="{FF2B5EF4-FFF2-40B4-BE49-F238E27FC236}">
                    <a16:creationId xmlns:a16="http://schemas.microsoft.com/office/drawing/2014/main" id="{B1D63D7C-9452-45D5-9897-C696D17B76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43" y="2837325"/>
                <a:ext cx="813621" cy="369332"/>
              </a:xfrm>
              <a:prstGeom prst="rect">
                <a:avLst/>
              </a:prstGeom>
              <a:blipFill>
                <a:blip r:embed="rId3"/>
                <a:stretch>
                  <a:fillRect b="-196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hteck 48">
            <a:extLst>
              <a:ext uri="{FF2B5EF4-FFF2-40B4-BE49-F238E27FC236}">
                <a16:creationId xmlns:a16="http://schemas.microsoft.com/office/drawing/2014/main" id="{3392871C-AEB5-4B64-AA27-9B67BD67DB6C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37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11" grpId="0" animBg="1"/>
      <p:bldP spid="19" grpId="0"/>
      <p:bldP spid="22" grpId="0" animBg="1"/>
      <p:bldP spid="25" grpId="0"/>
      <p:bldP spid="29" grpId="0"/>
      <p:bldP spid="30" grpId="0"/>
      <p:bldP spid="35" grpId="0"/>
      <p:bldP spid="43" grpId="0"/>
      <p:bldP spid="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r>
              <a:rPr lang="en-US" sz="2800" dirty="0">
                <a:solidFill>
                  <a:sysClr val="windowText" lastClr="000000"/>
                </a:solidFill>
              </a:rPr>
              <a:t> und </a:t>
            </a:r>
            <a:r>
              <a:rPr lang="en-US" sz="2800" dirty="0" err="1">
                <a:solidFill>
                  <a:sysClr val="windowText" lastClr="000000"/>
                </a:solidFill>
              </a:rPr>
              <a:t>Wohlfahrt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0" y="613101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Auf externen Skaleneffekten basierender Außenhandel ist in seinen Auswirkungen auf die nationale Wohlfahrt weniger eindeutig als derjenige Außenhandel, der durch komparative Vorteile oder Skaleneffekte auf Unternehmensebene verursacht wird.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Externe Skaleneffekte bedeuten, dass die historische Entwicklung und der Zufall entscheidend zur Herausbildung des Handelsmusters beitragen können.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Wenn externe Skalenerträge eine wichtige Rolle spielen, können Länder Verluste aus Außenhandel erleiden.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E7BE2F5-6571-4967-B275-67505D4B37D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116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Zunehmende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Skaleneffekte</a:t>
            </a:r>
            <a:r>
              <a:rPr lang="en-US" sz="2800" dirty="0">
                <a:solidFill>
                  <a:sysClr val="windowText" lastClr="000000"/>
                </a:solidFill>
              </a:rPr>
              <a:t> und Handel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814137" y="669181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600" i="1" dirty="0"/>
              <a:t>“When an industry has thus chosen a locality for itself, it is likely</a:t>
            </a:r>
          </a:p>
          <a:p>
            <a:r>
              <a:rPr lang="en-US" sz="2600" i="1" dirty="0"/>
              <a:t>to stay there long: so great are the advantages which people</a:t>
            </a:r>
          </a:p>
          <a:p>
            <a:r>
              <a:rPr lang="en-US" sz="2600" i="1" dirty="0"/>
              <a:t>following the same skilled trade get from near neighborhood to</a:t>
            </a:r>
          </a:p>
          <a:p>
            <a:r>
              <a:rPr lang="en-US" sz="2600" i="1" dirty="0"/>
              <a:t>one another. </a:t>
            </a:r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mysteries of the trade become no mysteries;</a:t>
            </a:r>
          </a:p>
          <a:p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but are as it were in the air</a:t>
            </a:r>
            <a:r>
              <a:rPr lang="en-US" sz="2600" i="1" dirty="0"/>
              <a:t>,... Good work is rightly appreciated,</a:t>
            </a:r>
          </a:p>
          <a:p>
            <a:r>
              <a:rPr lang="en-US" sz="2600" i="1" dirty="0"/>
              <a:t>inventions and improvements in machinery, in processes and the</a:t>
            </a:r>
          </a:p>
          <a:p>
            <a:r>
              <a:rPr lang="en-US" sz="2600" i="1" dirty="0"/>
              <a:t>general organization of the business have their merits promptly</a:t>
            </a:r>
          </a:p>
          <a:p>
            <a:r>
              <a:rPr lang="en-US" sz="2600" i="1" dirty="0"/>
              <a:t>discussed: </a:t>
            </a:r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if one man starts a new idea, it is taken up by others</a:t>
            </a:r>
          </a:p>
          <a:p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combined with suggestions of their own; and thus it becomes</a:t>
            </a:r>
          </a:p>
          <a:p>
            <a:r>
              <a:rPr lang="en-US" sz="2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source of further new ideas</a:t>
            </a:r>
            <a:r>
              <a:rPr lang="en-US" sz="2600" i="1" dirty="0"/>
              <a:t>.</a:t>
            </a:r>
          </a:p>
          <a:p>
            <a:endParaRPr lang="en-US" sz="2600" i="1" dirty="0"/>
          </a:p>
          <a:p>
            <a:r>
              <a:rPr lang="en-US" sz="2400" dirty="0"/>
              <a:t>Marshall (Principles of Economics, London: MacMillan, 1920)</a:t>
            </a:r>
            <a:endParaRPr lang="de-DE" sz="2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A77CAB1-6206-4E4D-9514-62AE0775E55C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416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90425" y="-51693"/>
            <a:ext cx="11117766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Intra-</a:t>
            </a:r>
            <a:r>
              <a:rPr lang="en-US" sz="399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Industrie</a:t>
            </a:r>
            <a:r>
              <a:rPr lang="en-US" sz="399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-Handel Deutschland – USA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9"/>
              <p:cNvSpPr txBox="1"/>
              <p:nvPr/>
            </p:nvSpPr>
            <p:spPr>
              <a:xfrm>
                <a:off x="-5778" y="5218196"/>
                <a:ext cx="4443909" cy="5305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Grubel-Lloyd-Index: </a:t>
                </a:r>
                <a14:m>
                  <m:oMath xmlns:m="http://schemas.openxmlformats.org/officeDocument/2006/math">
                    <m:r>
                      <a:rPr lang="de-DE" sz="1600" b="1" i="0" smtClean="0">
                        <a:latin typeface="Cambria Math" panose="02040503050406030204" pitchFamily="18" charset="0"/>
                      </a:rPr>
                      <m:t>𝐆𝐋𝐈</m:t>
                    </m:r>
                    <m:r>
                      <a:rPr lang="de-DE" sz="16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600" b="1" i="1">
                        <a:latin typeface="Cambria Math"/>
                      </a:rPr>
                      <m:t>𝟏</m:t>
                    </m:r>
                    <m:r>
                      <a:rPr lang="de-DE" sz="1600" b="1" i="1">
                        <a:latin typeface="Cambria Math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de-DE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16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600" b="1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𝑬𝒙𝒑𝒐𝒓𝒕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𝑰𝒎𝒑𝒐𝒓𝒕</m:t>
                            </m:r>
                            <m:r>
                              <a:rPr lang="de-DE" sz="1600" b="1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num>
                          <m:den>
                            <m:r>
                              <a:rPr lang="de-DE" sz="1600" b="1" i="1">
                                <a:latin typeface="Cambria Math"/>
                              </a:rPr>
                              <m:t>𝑬𝒙𝒑𝒐𝒓𝒕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+</m:t>
                            </m:r>
                            <m:r>
                              <a:rPr lang="de-DE" sz="1600" b="1" i="1">
                                <a:latin typeface="Cambria Math"/>
                              </a:rPr>
                              <m:t>𝑰𝒎𝒑𝒐𝒓𝒕</m:t>
                            </m:r>
                          </m:den>
                        </m:f>
                      </m:e>
                    </m:d>
                  </m:oMath>
                </a14:m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778" y="5218196"/>
                <a:ext cx="4443909" cy="530594"/>
              </a:xfrm>
              <a:prstGeom prst="rect">
                <a:avLst/>
              </a:prstGeom>
              <a:blipFill>
                <a:blip r:embed="rId3"/>
                <a:stretch>
                  <a:fillRect l="-686" b="-229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9823FC23-803A-4FF1-B8BE-805162487671}"/>
              </a:ext>
            </a:extLst>
          </p:cNvPr>
          <p:cNvSpPr txBox="1"/>
          <p:nvPr/>
        </p:nvSpPr>
        <p:spPr>
          <a:xfrm>
            <a:off x="0" y="3904357"/>
            <a:ext cx="34355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</a:t>
            </a:r>
            <a:r>
              <a:rPr lang="de-DE" sz="1633">
                <a:latin typeface="Times New Roman" panose="02020603050405020304" pitchFamily="18" charset="0"/>
                <a:cs typeface="Times New Roman" panose="02020603050405020304" pitchFamily="18" charset="0"/>
              </a:rPr>
              <a:t>: Destatis, eigene Berechnungen</a:t>
            </a:r>
            <a:endParaRPr lang="de-DE" sz="16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9"/>
          <p:cNvSpPr txBox="1"/>
          <p:nvPr/>
        </p:nvSpPr>
        <p:spPr>
          <a:xfrm>
            <a:off x="323634" y="4340360"/>
            <a:ext cx="370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>
                <a:latin typeface="Times New Roman" panose="02020603050405020304" pitchFamily="18" charset="0"/>
                <a:cs typeface="Times New Roman" panose="02020603050405020304" pitchFamily="18" charset="0"/>
              </a:rPr>
              <a:t>Als Maß für die Aufteilung zwischen inter- und intra-industriellem Handel wird der Grubel-Lloyd-Index verwendet:</a:t>
            </a:r>
          </a:p>
          <a:p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351F11F-A47C-4813-A08F-93DE056D3BEC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C869E4E-D3BA-B61B-84B1-C3CAE862F9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560" y="577886"/>
            <a:ext cx="10193520" cy="3381737"/>
          </a:xfrm>
          <a:prstGeom prst="rect">
            <a:avLst/>
          </a:prstGeom>
        </p:spPr>
      </p:pic>
      <p:sp>
        <p:nvSpPr>
          <p:cNvPr id="8" name="TextBox 9">
            <a:extLst>
              <a:ext uri="{FF2B5EF4-FFF2-40B4-BE49-F238E27FC236}">
                <a16:creationId xmlns:a16="http://schemas.microsoft.com/office/drawing/2014/main" id="{53730233-935E-B187-0C5D-0D8FEA905F39}"/>
              </a:ext>
            </a:extLst>
          </p:cNvPr>
          <p:cNvSpPr txBox="1"/>
          <p:nvPr/>
        </p:nvSpPr>
        <p:spPr>
          <a:xfrm>
            <a:off x="4361445" y="4275339"/>
            <a:ext cx="4328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GLI </a:t>
            </a: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heißt, dass in einer Branche sich Exporte und Importe die Waage halten und damit ein hohes Maß an </a:t>
            </a: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intra-industriellem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Handel gegeben ist!</a:t>
            </a:r>
          </a:p>
          <a:p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 → 0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dass entweder die Exporte die Importe deutlich übersteigen, oder umgekehrt.</a:t>
            </a:r>
          </a:p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D.h. der Handel läuft vornehmlich nur in eine Richtung ab und es handelt sich um </a:t>
            </a: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inter-industriellen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Handel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05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7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644B9166-3EDF-4CE1-B9F7-549773A64C47}"/>
              </a:ext>
            </a:extLst>
          </p:cNvPr>
          <p:cNvCxnSpPr>
            <a:cxnSpLocks/>
          </p:cNvCxnSpPr>
          <p:nvPr/>
        </p:nvCxnSpPr>
        <p:spPr>
          <a:xfrm flipV="1">
            <a:off x="216853" y="755412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56E4CE9B-06AC-4E3F-9453-D3D57F108059}"/>
              </a:ext>
            </a:extLst>
          </p:cNvPr>
          <p:cNvCxnSpPr>
            <a:cxnSpLocks/>
          </p:cNvCxnSpPr>
          <p:nvPr/>
        </p:nvCxnSpPr>
        <p:spPr>
          <a:xfrm>
            <a:off x="216853" y="2051556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feld 60">
            <a:extLst>
              <a:ext uri="{FF2B5EF4-FFF2-40B4-BE49-F238E27FC236}">
                <a16:creationId xmlns:a16="http://schemas.microsoft.com/office/drawing/2014/main" id="{8B90D161-125D-48E4-A4A7-9AF096E3C952}"/>
              </a:ext>
            </a:extLst>
          </p:cNvPr>
          <p:cNvSpPr txBox="1"/>
          <p:nvPr/>
        </p:nvSpPr>
        <p:spPr>
          <a:xfrm>
            <a:off x="2233077" y="197954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F37DE496-8B5D-4ADE-8EF2-8F1DE7AAD898}"/>
              </a:ext>
            </a:extLst>
          </p:cNvPr>
          <p:cNvSpPr txBox="1"/>
          <p:nvPr/>
        </p:nvSpPr>
        <p:spPr>
          <a:xfrm>
            <a:off x="-5437" y="8181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4BF0E334-C3DA-4204-A737-DB00FC8140AC}"/>
              </a:ext>
            </a:extLst>
          </p:cNvPr>
          <p:cNvCxnSpPr>
            <a:cxnSpLocks/>
          </p:cNvCxnSpPr>
          <p:nvPr/>
        </p:nvCxnSpPr>
        <p:spPr>
          <a:xfrm flipV="1">
            <a:off x="3385205" y="764704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>
            <a:extLst>
              <a:ext uri="{FF2B5EF4-FFF2-40B4-BE49-F238E27FC236}">
                <a16:creationId xmlns:a16="http://schemas.microsoft.com/office/drawing/2014/main" id="{8A63708B-385B-4C71-9964-9FD24B833680}"/>
              </a:ext>
            </a:extLst>
          </p:cNvPr>
          <p:cNvCxnSpPr>
            <a:cxnSpLocks/>
          </p:cNvCxnSpPr>
          <p:nvPr/>
        </p:nvCxnSpPr>
        <p:spPr>
          <a:xfrm>
            <a:off x="3385205" y="2060848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feld 104">
            <a:extLst>
              <a:ext uri="{FF2B5EF4-FFF2-40B4-BE49-F238E27FC236}">
                <a16:creationId xmlns:a16="http://schemas.microsoft.com/office/drawing/2014/main" id="{06770A60-0BB0-403B-B135-B6308307E924}"/>
              </a:ext>
            </a:extLst>
          </p:cNvPr>
          <p:cNvSpPr txBox="1"/>
          <p:nvPr/>
        </p:nvSpPr>
        <p:spPr>
          <a:xfrm>
            <a:off x="5401429" y="198884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60DFF8A3-56FD-4F48-8D0C-24E5937CC2ED}"/>
              </a:ext>
            </a:extLst>
          </p:cNvPr>
          <p:cNvSpPr txBox="1"/>
          <p:nvPr/>
        </p:nvSpPr>
        <p:spPr>
          <a:xfrm>
            <a:off x="3102755" y="82742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</a:t>
            </a:r>
          </a:p>
        </p:txBody>
      </p:sp>
      <p:cxnSp>
        <p:nvCxnSpPr>
          <p:cNvPr id="107" name="Gerade Verbindung mit Pfeil 106">
            <a:extLst>
              <a:ext uri="{FF2B5EF4-FFF2-40B4-BE49-F238E27FC236}">
                <a16:creationId xmlns:a16="http://schemas.microsoft.com/office/drawing/2014/main" id="{D818F902-37B6-41CE-A83C-CAE15E1E42FA}"/>
              </a:ext>
            </a:extLst>
          </p:cNvPr>
          <p:cNvCxnSpPr>
            <a:cxnSpLocks/>
          </p:cNvCxnSpPr>
          <p:nvPr/>
        </p:nvCxnSpPr>
        <p:spPr>
          <a:xfrm flipV="1">
            <a:off x="6259943" y="764704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107">
            <a:extLst>
              <a:ext uri="{FF2B5EF4-FFF2-40B4-BE49-F238E27FC236}">
                <a16:creationId xmlns:a16="http://schemas.microsoft.com/office/drawing/2014/main" id="{4E1B86CD-D69A-4FA5-83F8-1EED993B1379}"/>
              </a:ext>
            </a:extLst>
          </p:cNvPr>
          <p:cNvCxnSpPr>
            <a:cxnSpLocks/>
          </p:cNvCxnSpPr>
          <p:nvPr/>
        </p:nvCxnSpPr>
        <p:spPr>
          <a:xfrm>
            <a:off x="6259943" y="2060848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feld 108">
            <a:extLst>
              <a:ext uri="{FF2B5EF4-FFF2-40B4-BE49-F238E27FC236}">
                <a16:creationId xmlns:a16="http://schemas.microsoft.com/office/drawing/2014/main" id="{4CB2C757-7B4B-45F7-8E8A-B595A45F35E1}"/>
              </a:ext>
            </a:extLst>
          </p:cNvPr>
          <p:cNvSpPr txBox="1"/>
          <p:nvPr/>
        </p:nvSpPr>
        <p:spPr>
          <a:xfrm>
            <a:off x="8276167" y="198884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940EA9E0-0A94-452F-80A1-60CB274290F3}"/>
              </a:ext>
            </a:extLst>
          </p:cNvPr>
          <p:cNvSpPr txBox="1"/>
          <p:nvPr/>
        </p:nvSpPr>
        <p:spPr>
          <a:xfrm>
            <a:off x="5881187" y="827420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GK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C3BD6491-0AB2-45A1-86B3-1E3BF65E9357}"/>
              </a:ext>
            </a:extLst>
          </p:cNvPr>
          <p:cNvSpPr txBox="1"/>
          <p:nvPr/>
        </p:nvSpPr>
        <p:spPr>
          <a:xfrm>
            <a:off x="3160030" y="395371"/>
            <a:ext cx="244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konstante Skalenerträge</a:t>
            </a:r>
          </a:p>
        </p:txBody>
      </p:sp>
      <p:cxnSp>
        <p:nvCxnSpPr>
          <p:cNvPr id="125" name="Gerade Verbindung mit Pfeil 124">
            <a:extLst>
              <a:ext uri="{FF2B5EF4-FFF2-40B4-BE49-F238E27FC236}">
                <a16:creationId xmlns:a16="http://schemas.microsoft.com/office/drawing/2014/main" id="{67F5EF20-FBC1-4EDF-A3F7-E510BD364B18}"/>
              </a:ext>
            </a:extLst>
          </p:cNvPr>
          <p:cNvCxnSpPr>
            <a:cxnSpLocks/>
          </p:cNvCxnSpPr>
          <p:nvPr/>
        </p:nvCxnSpPr>
        <p:spPr>
          <a:xfrm flipV="1">
            <a:off x="345803" y="2714647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r Verbinder 138">
            <a:extLst>
              <a:ext uri="{FF2B5EF4-FFF2-40B4-BE49-F238E27FC236}">
                <a16:creationId xmlns:a16="http://schemas.microsoft.com/office/drawing/2014/main" id="{3E1F1E27-4E35-4E6C-8AC6-78FDF013C8C2}"/>
              </a:ext>
            </a:extLst>
          </p:cNvPr>
          <p:cNvCxnSpPr/>
          <p:nvPr/>
        </p:nvCxnSpPr>
        <p:spPr>
          <a:xfrm flipV="1">
            <a:off x="218485" y="1240883"/>
            <a:ext cx="1654553" cy="8013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r Verbinder 139">
            <a:extLst>
              <a:ext uri="{FF2B5EF4-FFF2-40B4-BE49-F238E27FC236}">
                <a16:creationId xmlns:a16="http://schemas.microsoft.com/office/drawing/2014/main" id="{7ED73A05-6EB4-496D-91B1-F0479BAB22A8}"/>
              </a:ext>
            </a:extLst>
          </p:cNvPr>
          <p:cNvCxnSpPr/>
          <p:nvPr/>
        </p:nvCxnSpPr>
        <p:spPr>
          <a:xfrm flipV="1">
            <a:off x="3386837" y="1259468"/>
            <a:ext cx="1654553" cy="8013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r Verbinder 140">
            <a:extLst>
              <a:ext uri="{FF2B5EF4-FFF2-40B4-BE49-F238E27FC236}">
                <a16:creationId xmlns:a16="http://schemas.microsoft.com/office/drawing/2014/main" id="{18CE0163-1186-470F-A12C-9C5AFD20F021}"/>
              </a:ext>
            </a:extLst>
          </p:cNvPr>
          <p:cNvCxnSpPr>
            <a:cxnSpLocks/>
          </p:cNvCxnSpPr>
          <p:nvPr/>
        </p:nvCxnSpPr>
        <p:spPr>
          <a:xfrm flipV="1">
            <a:off x="6259037" y="1575064"/>
            <a:ext cx="1806689" cy="1308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feld 142">
            <a:extLst>
              <a:ext uri="{FF2B5EF4-FFF2-40B4-BE49-F238E27FC236}">
                <a16:creationId xmlns:a16="http://schemas.microsoft.com/office/drawing/2014/main" id="{12A3DB5B-3734-4A8E-805A-1B104FBD3385}"/>
              </a:ext>
            </a:extLst>
          </p:cNvPr>
          <p:cNvSpPr txBox="1"/>
          <p:nvPr/>
        </p:nvSpPr>
        <p:spPr>
          <a:xfrm>
            <a:off x="360870" y="827420"/>
            <a:ext cx="1221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Produktion</a:t>
            </a:r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49F110A4-220A-4BFD-94CC-387BE42A1D51}"/>
              </a:ext>
            </a:extLst>
          </p:cNvPr>
          <p:cNvSpPr txBox="1"/>
          <p:nvPr/>
        </p:nvSpPr>
        <p:spPr>
          <a:xfrm>
            <a:off x="4015329" y="786771"/>
            <a:ext cx="821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Kosten</a:t>
            </a:r>
          </a:p>
        </p:txBody>
      </p:sp>
      <p:sp>
        <p:nvSpPr>
          <p:cNvPr id="145" name="Textfeld 144">
            <a:extLst>
              <a:ext uri="{FF2B5EF4-FFF2-40B4-BE49-F238E27FC236}">
                <a16:creationId xmlns:a16="http://schemas.microsoft.com/office/drawing/2014/main" id="{3C2076DD-8884-429A-A3BE-172B160914C1}"/>
              </a:ext>
            </a:extLst>
          </p:cNvPr>
          <p:cNvSpPr txBox="1"/>
          <p:nvPr/>
        </p:nvSpPr>
        <p:spPr>
          <a:xfrm>
            <a:off x="6587371" y="764704"/>
            <a:ext cx="1406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Grenzkosten </a:t>
            </a:r>
          </a:p>
        </p:txBody>
      </p:sp>
      <p:sp>
        <p:nvSpPr>
          <p:cNvPr id="152" name="Textfeld 151">
            <a:extLst>
              <a:ext uri="{FF2B5EF4-FFF2-40B4-BE49-F238E27FC236}">
                <a16:creationId xmlns:a16="http://schemas.microsoft.com/office/drawing/2014/main" id="{4EB9EA23-80E1-4F34-80AF-BE59538A007A}"/>
              </a:ext>
            </a:extLst>
          </p:cNvPr>
          <p:cNvSpPr txBox="1"/>
          <p:nvPr/>
        </p:nvSpPr>
        <p:spPr>
          <a:xfrm>
            <a:off x="6697573" y="119675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GK</a:t>
            </a:r>
          </a:p>
        </p:txBody>
      </p:sp>
      <p:cxnSp>
        <p:nvCxnSpPr>
          <p:cNvPr id="126" name="Gerade Verbindung mit Pfeil 125">
            <a:extLst>
              <a:ext uri="{FF2B5EF4-FFF2-40B4-BE49-F238E27FC236}">
                <a16:creationId xmlns:a16="http://schemas.microsoft.com/office/drawing/2014/main" id="{A0D5B094-C005-449D-8A98-29D50C18ED03}"/>
              </a:ext>
            </a:extLst>
          </p:cNvPr>
          <p:cNvCxnSpPr>
            <a:cxnSpLocks/>
          </p:cNvCxnSpPr>
          <p:nvPr/>
        </p:nvCxnSpPr>
        <p:spPr>
          <a:xfrm>
            <a:off x="354647" y="3994844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feld 126">
            <a:extLst>
              <a:ext uri="{FF2B5EF4-FFF2-40B4-BE49-F238E27FC236}">
                <a16:creationId xmlns:a16="http://schemas.microsoft.com/office/drawing/2014/main" id="{B65C1B80-2CCB-4528-9B8E-1E709FAB3722}"/>
              </a:ext>
            </a:extLst>
          </p:cNvPr>
          <p:cNvSpPr txBox="1"/>
          <p:nvPr/>
        </p:nvSpPr>
        <p:spPr>
          <a:xfrm>
            <a:off x="2370871" y="392283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CBB1B1D7-5AF5-44FB-B264-91406612653D}"/>
              </a:ext>
            </a:extLst>
          </p:cNvPr>
          <p:cNvSpPr txBox="1"/>
          <p:nvPr/>
        </p:nvSpPr>
        <p:spPr>
          <a:xfrm>
            <a:off x="72197" y="27614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cxnSp>
        <p:nvCxnSpPr>
          <p:cNvPr id="129" name="Gerade Verbindung mit Pfeil 128">
            <a:extLst>
              <a:ext uri="{FF2B5EF4-FFF2-40B4-BE49-F238E27FC236}">
                <a16:creationId xmlns:a16="http://schemas.microsoft.com/office/drawing/2014/main" id="{CB9A9CAD-CF8B-49C2-8E09-363EE579C1DE}"/>
              </a:ext>
            </a:extLst>
          </p:cNvPr>
          <p:cNvCxnSpPr>
            <a:cxnSpLocks/>
          </p:cNvCxnSpPr>
          <p:nvPr/>
        </p:nvCxnSpPr>
        <p:spPr>
          <a:xfrm flipV="1">
            <a:off x="3522999" y="2707992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mit Pfeil 129">
            <a:extLst>
              <a:ext uri="{FF2B5EF4-FFF2-40B4-BE49-F238E27FC236}">
                <a16:creationId xmlns:a16="http://schemas.microsoft.com/office/drawing/2014/main" id="{6B2C4EC1-2B43-4599-A8CD-AFBDF022122E}"/>
              </a:ext>
            </a:extLst>
          </p:cNvPr>
          <p:cNvCxnSpPr>
            <a:cxnSpLocks/>
          </p:cNvCxnSpPr>
          <p:nvPr/>
        </p:nvCxnSpPr>
        <p:spPr>
          <a:xfrm>
            <a:off x="3522999" y="3992271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feld 130">
            <a:extLst>
              <a:ext uri="{FF2B5EF4-FFF2-40B4-BE49-F238E27FC236}">
                <a16:creationId xmlns:a16="http://schemas.microsoft.com/office/drawing/2014/main" id="{420DE708-BB93-44B5-B003-DE31AF2789AE}"/>
              </a:ext>
            </a:extLst>
          </p:cNvPr>
          <p:cNvSpPr txBox="1"/>
          <p:nvPr/>
        </p:nvSpPr>
        <p:spPr>
          <a:xfrm>
            <a:off x="5539223" y="390290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DBB07FA5-DF4A-4F80-9B34-5B85D79476D9}"/>
              </a:ext>
            </a:extLst>
          </p:cNvPr>
          <p:cNvSpPr txBox="1"/>
          <p:nvPr/>
        </p:nvSpPr>
        <p:spPr>
          <a:xfrm>
            <a:off x="3240549" y="275884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</a:t>
            </a:r>
          </a:p>
        </p:txBody>
      </p:sp>
      <p:cxnSp>
        <p:nvCxnSpPr>
          <p:cNvPr id="133" name="Gerade Verbindung mit Pfeil 132">
            <a:extLst>
              <a:ext uri="{FF2B5EF4-FFF2-40B4-BE49-F238E27FC236}">
                <a16:creationId xmlns:a16="http://schemas.microsoft.com/office/drawing/2014/main" id="{9E0AF3F3-A447-4E04-BD12-3A8ACA08CB9B}"/>
              </a:ext>
            </a:extLst>
          </p:cNvPr>
          <p:cNvCxnSpPr>
            <a:cxnSpLocks/>
          </p:cNvCxnSpPr>
          <p:nvPr/>
        </p:nvCxnSpPr>
        <p:spPr>
          <a:xfrm flipV="1">
            <a:off x="6397737" y="2678765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mit Pfeil 133">
            <a:extLst>
              <a:ext uri="{FF2B5EF4-FFF2-40B4-BE49-F238E27FC236}">
                <a16:creationId xmlns:a16="http://schemas.microsoft.com/office/drawing/2014/main" id="{1A0279DC-908D-4A91-842F-B9634D5F0DF4}"/>
              </a:ext>
            </a:extLst>
          </p:cNvPr>
          <p:cNvCxnSpPr>
            <a:cxnSpLocks/>
          </p:cNvCxnSpPr>
          <p:nvPr/>
        </p:nvCxnSpPr>
        <p:spPr>
          <a:xfrm>
            <a:off x="6381714" y="3959812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feld 134">
            <a:extLst>
              <a:ext uri="{FF2B5EF4-FFF2-40B4-BE49-F238E27FC236}">
                <a16:creationId xmlns:a16="http://schemas.microsoft.com/office/drawing/2014/main" id="{009335CC-FF45-49A7-BF98-7ABB87929CC5}"/>
              </a:ext>
            </a:extLst>
          </p:cNvPr>
          <p:cNvSpPr txBox="1"/>
          <p:nvPr/>
        </p:nvSpPr>
        <p:spPr>
          <a:xfrm>
            <a:off x="8397938" y="387851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36" name="Textfeld 135">
            <a:extLst>
              <a:ext uri="{FF2B5EF4-FFF2-40B4-BE49-F238E27FC236}">
                <a16:creationId xmlns:a16="http://schemas.microsoft.com/office/drawing/2014/main" id="{8144AA03-3E1F-4A4D-9766-397FAB8D01FA}"/>
              </a:ext>
            </a:extLst>
          </p:cNvPr>
          <p:cNvSpPr txBox="1"/>
          <p:nvPr/>
        </p:nvSpPr>
        <p:spPr>
          <a:xfrm>
            <a:off x="6018981" y="2741481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GK</a:t>
            </a:r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D7052FF6-798F-45C5-9303-EB2AB76AE577}"/>
              </a:ext>
            </a:extLst>
          </p:cNvPr>
          <p:cNvSpPr txBox="1"/>
          <p:nvPr/>
        </p:nvSpPr>
        <p:spPr>
          <a:xfrm>
            <a:off x="3297825" y="2326794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fallende Skalenerträge</a:t>
            </a:r>
          </a:p>
        </p:txBody>
      </p:sp>
      <p:sp>
        <p:nvSpPr>
          <p:cNvPr id="149" name="Textfeld 148">
            <a:extLst>
              <a:ext uri="{FF2B5EF4-FFF2-40B4-BE49-F238E27FC236}">
                <a16:creationId xmlns:a16="http://schemas.microsoft.com/office/drawing/2014/main" id="{75F46E41-DFA1-429D-B6D7-01832F4C0660}"/>
              </a:ext>
            </a:extLst>
          </p:cNvPr>
          <p:cNvSpPr txBox="1"/>
          <p:nvPr/>
        </p:nvSpPr>
        <p:spPr>
          <a:xfrm>
            <a:off x="432238" y="2714647"/>
            <a:ext cx="1221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Produktion</a:t>
            </a:r>
          </a:p>
        </p:txBody>
      </p:sp>
      <p:sp>
        <p:nvSpPr>
          <p:cNvPr id="150" name="Textfeld 149">
            <a:extLst>
              <a:ext uri="{FF2B5EF4-FFF2-40B4-BE49-F238E27FC236}">
                <a16:creationId xmlns:a16="http://schemas.microsoft.com/office/drawing/2014/main" id="{4AA29360-16A2-4937-887B-9CB8D69304C3}"/>
              </a:ext>
            </a:extLst>
          </p:cNvPr>
          <p:cNvSpPr txBox="1"/>
          <p:nvPr/>
        </p:nvSpPr>
        <p:spPr>
          <a:xfrm>
            <a:off x="4086697" y="2662133"/>
            <a:ext cx="821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Kosten</a:t>
            </a:r>
          </a:p>
        </p:txBody>
      </p:sp>
      <p:sp>
        <p:nvSpPr>
          <p:cNvPr id="162" name="Freihandform: Form 161">
            <a:extLst>
              <a:ext uri="{FF2B5EF4-FFF2-40B4-BE49-F238E27FC236}">
                <a16:creationId xmlns:a16="http://schemas.microsoft.com/office/drawing/2014/main" id="{84AB6A0A-2FB3-4F74-96DB-D52868B7417F}"/>
              </a:ext>
            </a:extLst>
          </p:cNvPr>
          <p:cNvSpPr/>
          <p:nvPr/>
        </p:nvSpPr>
        <p:spPr>
          <a:xfrm>
            <a:off x="347179" y="3021990"/>
            <a:ext cx="1612232" cy="962526"/>
          </a:xfrm>
          <a:custGeom>
            <a:avLst/>
            <a:gdLst>
              <a:gd name="connsiteX0" fmla="*/ 0 w 1612232"/>
              <a:gd name="connsiteY0" fmla="*/ 962526 h 962526"/>
              <a:gd name="connsiteX1" fmla="*/ 577516 w 1612232"/>
              <a:gd name="connsiteY1" fmla="*/ 324852 h 962526"/>
              <a:gd name="connsiteX2" fmla="*/ 1612232 w 1612232"/>
              <a:gd name="connsiteY2" fmla="*/ 0 h 962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2232" h="962526">
                <a:moveTo>
                  <a:pt x="0" y="962526"/>
                </a:moveTo>
                <a:cubicBezTo>
                  <a:pt x="154405" y="723899"/>
                  <a:pt x="308811" y="485273"/>
                  <a:pt x="577516" y="324852"/>
                </a:cubicBezTo>
                <a:cubicBezTo>
                  <a:pt x="846221" y="164431"/>
                  <a:pt x="1229226" y="82215"/>
                  <a:pt x="161223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Freihandform: Form 162">
            <a:extLst>
              <a:ext uri="{FF2B5EF4-FFF2-40B4-BE49-F238E27FC236}">
                <a16:creationId xmlns:a16="http://schemas.microsoft.com/office/drawing/2014/main" id="{82844EE5-431B-4855-B3C1-1F443B39F90B}"/>
              </a:ext>
            </a:extLst>
          </p:cNvPr>
          <p:cNvSpPr/>
          <p:nvPr/>
        </p:nvSpPr>
        <p:spPr>
          <a:xfrm>
            <a:off x="3506936" y="3347009"/>
            <a:ext cx="2045369" cy="625642"/>
          </a:xfrm>
          <a:custGeom>
            <a:avLst/>
            <a:gdLst>
              <a:gd name="connsiteX0" fmla="*/ 0 w 2045369"/>
              <a:gd name="connsiteY0" fmla="*/ 625642 h 625642"/>
              <a:gd name="connsiteX1" fmla="*/ 1227221 w 2045369"/>
              <a:gd name="connsiteY1" fmla="*/ 445169 h 625642"/>
              <a:gd name="connsiteX2" fmla="*/ 2045369 w 2045369"/>
              <a:gd name="connsiteY2" fmla="*/ 0 h 625642"/>
              <a:gd name="connsiteX3" fmla="*/ 2045369 w 2045369"/>
              <a:gd name="connsiteY3" fmla="*/ 0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69" h="625642">
                <a:moveTo>
                  <a:pt x="0" y="625642"/>
                </a:moveTo>
                <a:cubicBezTo>
                  <a:pt x="443163" y="587542"/>
                  <a:pt x="886326" y="549443"/>
                  <a:pt x="1227221" y="445169"/>
                </a:cubicBezTo>
                <a:cubicBezTo>
                  <a:pt x="1568116" y="340895"/>
                  <a:pt x="2045369" y="0"/>
                  <a:pt x="2045369" y="0"/>
                </a:cubicBezTo>
                <a:lnTo>
                  <a:pt x="2045369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4" name="Gerader Verbinder 163">
            <a:extLst>
              <a:ext uri="{FF2B5EF4-FFF2-40B4-BE49-F238E27FC236}">
                <a16:creationId xmlns:a16="http://schemas.microsoft.com/office/drawing/2014/main" id="{33875FB2-1035-4C90-A40D-5FD4A00D6259}"/>
              </a:ext>
            </a:extLst>
          </p:cNvPr>
          <p:cNvCxnSpPr>
            <a:cxnSpLocks/>
          </p:cNvCxnSpPr>
          <p:nvPr/>
        </p:nvCxnSpPr>
        <p:spPr>
          <a:xfrm flipV="1">
            <a:off x="6691351" y="3251659"/>
            <a:ext cx="1445742" cy="3485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feld 165">
            <a:extLst>
              <a:ext uri="{FF2B5EF4-FFF2-40B4-BE49-F238E27FC236}">
                <a16:creationId xmlns:a16="http://schemas.microsoft.com/office/drawing/2014/main" id="{B1A06C8B-2160-40CD-AD3E-D7181BB7F6A4}"/>
              </a:ext>
            </a:extLst>
          </p:cNvPr>
          <p:cNvSpPr txBox="1"/>
          <p:nvPr/>
        </p:nvSpPr>
        <p:spPr>
          <a:xfrm>
            <a:off x="8095612" y="3031566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GK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227DF158-8028-48B1-B5DE-581C64A3AC2C}"/>
              </a:ext>
            </a:extLst>
          </p:cNvPr>
          <p:cNvSpPr txBox="1"/>
          <p:nvPr/>
        </p:nvSpPr>
        <p:spPr>
          <a:xfrm>
            <a:off x="6858740" y="2717091"/>
            <a:ext cx="1406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Grenzkosten </a:t>
            </a:r>
          </a:p>
        </p:txBody>
      </p:sp>
      <p:cxnSp>
        <p:nvCxnSpPr>
          <p:cNvPr id="112" name="Gerade Verbindung mit Pfeil 111">
            <a:extLst>
              <a:ext uri="{FF2B5EF4-FFF2-40B4-BE49-F238E27FC236}">
                <a16:creationId xmlns:a16="http://schemas.microsoft.com/office/drawing/2014/main" id="{98305D07-6D04-4C39-8CFE-FE941D2CFEBD}"/>
              </a:ext>
            </a:extLst>
          </p:cNvPr>
          <p:cNvCxnSpPr>
            <a:cxnSpLocks/>
          </p:cNvCxnSpPr>
          <p:nvPr/>
        </p:nvCxnSpPr>
        <p:spPr>
          <a:xfrm flipV="1">
            <a:off x="280747" y="4713575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>
            <a:extLst>
              <a:ext uri="{FF2B5EF4-FFF2-40B4-BE49-F238E27FC236}">
                <a16:creationId xmlns:a16="http://schemas.microsoft.com/office/drawing/2014/main" id="{269DE8C7-06DC-47C0-AE63-246FDEDDD8F4}"/>
              </a:ext>
            </a:extLst>
          </p:cNvPr>
          <p:cNvCxnSpPr>
            <a:cxnSpLocks/>
          </p:cNvCxnSpPr>
          <p:nvPr/>
        </p:nvCxnSpPr>
        <p:spPr>
          <a:xfrm>
            <a:off x="249575" y="6009719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feld 113">
            <a:extLst>
              <a:ext uri="{FF2B5EF4-FFF2-40B4-BE49-F238E27FC236}">
                <a16:creationId xmlns:a16="http://schemas.microsoft.com/office/drawing/2014/main" id="{291E0C0C-3E3A-4AFD-A8A9-657C349BBA6E}"/>
              </a:ext>
            </a:extLst>
          </p:cNvPr>
          <p:cNvSpPr txBox="1"/>
          <p:nvPr/>
        </p:nvSpPr>
        <p:spPr>
          <a:xfrm>
            <a:off x="2265799" y="593771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285E996A-D0D6-4FF2-A4F3-E62D31E43690}"/>
              </a:ext>
            </a:extLst>
          </p:cNvPr>
          <p:cNvSpPr txBox="1"/>
          <p:nvPr/>
        </p:nvSpPr>
        <p:spPr>
          <a:xfrm>
            <a:off x="-1703" y="477629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cxnSp>
        <p:nvCxnSpPr>
          <p:cNvPr id="116" name="Gerade Verbindung mit Pfeil 115">
            <a:extLst>
              <a:ext uri="{FF2B5EF4-FFF2-40B4-BE49-F238E27FC236}">
                <a16:creationId xmlns:a16="http://schemas.microsoft.com/office/drawing/2014/main" id="{781F9AB2-68A5-4D55-B184-2C50F211CB27}"/>
              </a:ext>
            </a:extLst>
          </p:cNvPr>
          <p:cNvCxnSpPr>
            <a:cxnSpLocks/>
          </p:cNvCxnSpPr>
          <p:nvPr/>
        </p:nvCxnSpPr>
        <p:spPr>
          <a:xfrm flipV="1">
            <a:off x="3417927" y="4722867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mit Pfeil 116">
            <a:extLst>
              <a:ext uri="{FF2B5EF4-FFF2-40B4-BE49-F238E27FC236}">
                <a16:creationId xmlns:a16="http://schemas.microsoft.com/office/drawing/2014/main" id="{27AE0667-A05C-4D48-84A6-FC7DD9F5003D}"/>
              </a:ext>
            </a:extLst>
          </p:cNvPr>
          <p:cNvCxnSpPr>
            <a:cxnSpLocks/>
          </p:cNvCxnSpPr>
          <p:nvPr/>
        </p:nvCxnSpPr>
        <p:spPr>
          <a:xfrm>
            <a:off x="3417927" y="6019011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feld 117">
            <a:extLst>
              <a:ext uri="{FF2B5EF4-FFF2-40B4-BE49-F238E27FC236}">
                <a16:creationId xmlns:a16="http://schemas.microsoft.com/office/drawing/2014/main" id="{71DCF5AE-A3FE-42EB-9174-E646659AA69B}"/>
              </a:ext>
            </a:extLst>
          </p:cNvPr>
          <p:cNvSpPr txBox="1"/>
          <p:nvPr/>
        </p:nvSpPr>
        <p:spPr>
          <a:xfrm>
            <a:off x="5425307" y="594700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70345ED2-9722-4517-84E9-CD6DC98B6CC1}"/>
              </a:ext>
            </a:extLst>
          </p:cNvPr>
          <p:cNvSpPr txBox="1"/>
          <p:nvPr/>
        </p:nvSpPr>
        <p:spPr>
          <a:xfrm>
            <a:off x="3126633" y="478558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</a:t>
            </a:r>
          </a:p>
        </p:txBody>
      </p:sp>
      <p:cxnSp>
        <p:nvCxnSpPr>
          <p:cNvPr id="120" name="Gerade Verbindung mit Pfeil 119">
            <a:extLst>
              <a:ext uri="{FF2B5EF4-FFF2-40B4-BE49-F238E27FC236}">
                <a16:creationId xmlns:a16="http://schemas.microsoft.com/office/drawing/2014/main" id="{F611B7FC-61D6-43B6-93FB-2979BDEAF930}"/>
              </a:ext>
            </a:extLst>
          </p:cNvPr>
          <p:cNvCxnSpPr>
            <a:cxnSpLocks/>
          </p:cNvCxnSpPr>
          <p:nvPr/>
        </p:nvCxnSpPr>
        <p:spPr>
          <a:xfrm flipV="1">
            <a:off x="6292665" y="4722867"/>
            <a:ext cx="14426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 Verbindung mit Pfeil 120">
            <a:extLst>
              <a:ext uri="{FF2B5EF4-FFF2-40B4-BE49-F238E27FC236}">
                <a16:creationId xmlns:a16="http://schemas.microsoft.com/office/drawing/2014/main" id="{DBE1C9D8-22B1-4650-8BBD-2668BB56AB65}"/>
              </a:ext>
            </a:extLst>
          </p:cNvPr>
          <p:cNvCxnSpPr>
            <a:cxnSpLocks/>
          </p:cNvCxnSpPr>
          <p:nvPr/>
        </p:nvCxnSpPr>
        <p:spPr>
          <a:xfrm>
            <a:off x="6283821" y="6019011"/>
            <a:ext cx="23042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feld 121">
            <a:extLst>
              <a:ext uri="{FF2B5EF4-FFF2-40B4-BE49-F238E27FC236}">
                <a16:creationId xmlns:a16="http://schemas.microsoft.com/office/drawing/2014/main" id="{4579C7A2-232D-432C-9165-02CCDB2C1B94}"/>
              </a:ext>
            </a:extLst>
          </p:cNvPr>
          <p:cNvSpPr txBox="1"/>
          <p:nvPr/>
        </p:nvSpPr>
        <p:spPr>
          <a:xfrm>
            <a:off x="8265612" y="594700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4CC5646E-63DA-41CB-AB32-ED9F0BECF2DB}"/>
              </a:ext>
            </a:extLst>
          </p:cNvPr>
          <p:cNvSpPr txBox="1"/>
          <p:nvPr/>
        </p:nvSpPr>
        <p:spPr>
          <a:xfrm>
            <a:off x="5870632" y="4785583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GK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0AD695D5-09D7-4307-B96E-82C39BD8B8A5}"/>
              </a:ext>
            </a:extLst>
          </p:cNvPr>
          <p:cNvSpPr txBox="1"/>
          <p:nvPr/>
        </p:nvSpPr>
        <p:spPr>
          <a:xfrm>
            <a:off x="3183908" y="4353534"/>
            <a:ext cx="2436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steigende Skalenerträge</a:t>
            </a:r>
          </a:p>
        </p:txBody>
      </p:sp>
      <p:sp>
        <p:nvSpPr>
          <p:cNvPr id="146" name="Textfeld 145">
            <a:extLst>
              <a:ext uri="{FF2B5EF4-FFF2-40B4-BE49-F238E27FC236}">
                <a16:creationId xmlns:a16="http://schemas.microsoft.com/office/drawing/2014/main" id="{A25E99AF-05F6-4BF6-9A53-06D2CE3B2530}"/>
              </a:ext>
            </a:extLst>
          </p:cNvPr>
          <p:cNvSpPr txBox="1"/>
          <p:nvPr/>
        </p:nvSpPr>
        <p:spPr>
          <a:xfrm>
            <a:off x="347174" y="4748107"/>
            <a:ext cx="1221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Produktion</a:t>
            </a:r>
          </a:p>
        </p:txBody>
      </p:sp>
      <p:sp>
        <p:nvSpPr>
          <p:cNvPr id="147" name="Textfeld 146">
            <a:extLst>
              <a:ext uri="{FF2B5EF4-FFF2-40B4-BE49-F238E27FC236}">
                <a16:creationId xmlns:a16="http://schemas.microsoft.com/office/drawing/2014/main" id="{F8544953-981B-46E1-A81F-F60EC68F2837}"/>
              </a:ext>
            </a:extLst>
          </p:cNvPr>
          <p:cNvSpPr txBox="1"/>
          <p:nvPr/>
        </p:nvSpPr>
        <p:spPr>
          <a:xfrm>
            <a:off x="3961617" y="4707458"/>
            <a:ext cx="821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Kosten</a:t>
            </a:r>
          </a:p>
        </p:txBody>
      </p:sp>
      <p:sp>
        <p:nvSpPr>
          <p:cNvPr id="153" name="Freihandform: Form 152">
            <a:extLst>
              <a:ext uri="{FF2B5EF4-FFF2-40B4-BE49-F238E27FC236}">
                <a16:creationId xmlns:a16="http://schemas.microsoft.com/office/drawing/2014/main" id="{082B24E0-245F-4629-97BF-A46C9879520B}"/>
              </a:ext>
            </a:extLst>
          </p:cNvPr>
          <p:cNvSpPr/>
          <p:nvPr/>
        </p:nvSpPr>
        <p:spPr>
          <a:xfrm>
            <a:off x="245500" y="5368562"/>
            <a:ext cx="2045369" cy="625642"/>
          </a:xfrm>
          <a:custGeom>
            <a:avLst/>
            <a:gdLst>
              <a:gd name="connsiteX0" fmla="*/ 0 w 2045369"/>
              <a:gd name="connsiteY0" fmla="*/ 625642 h 625642"/>
              <a:gd name="connsiteX1" fmla="*/ 1227221 w 2045369"/>
              <a:gd name="connsiteY1" fmla="*/ 445169 h 625642"/>
              <a:gd name="connsiteX2" fmla="*/ 2045369 w 2045369"/>
              <a:gd name="connsiteY2" fmla="*/ 0 h 625642"/>
              <a:gd name="connsiteX3" fmla="*/ 2045369 w 2045369"/>
              <a:gd name="connsiteY3" fmla="*/ 0 h 62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69" h="625642">
                <a:moveTo>
                  <a:pt x="0" y="625642"/>
                </a:moveTo>
                <a:cubicBezTo>
                  <a:pt x="443163" y="587542"/>
                  <a:pt x="886326" y="549443"/>
                  <a:pt x="1227221" y="445169"/>
                </a:cubicBezTo>
                <a:cubicBezTo>
                  <a:pt x="1568116" y="340895"/>
                  <a:pt x="2045369" y="0"/>
                  <a:pt x="2045369" y="0"/>
                </a:cubicBezTo>
                <a:lnTo>
                  <a:pt x="2045369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Freihandform: Form 153">
            <a:extLst>
              <a:ext uri="{FF2B5EF4-FFF2-40B4-BE49-F238E27FC236}">
                <a16:creationId xmlns:a16="http://schemas.microsoft.com/office/drawing/2014/main" id="{DE494F09-B34B-46B6-B481-C9E48EAAD568}"/>
              </a:ext>
            </a:extLst>
          </p:cNvPr>
          <p:cNvSpPr/>
          <p:nvPr/>
        </p:nvSpPr>
        <p:spPr>
          <a:xfrm>
            <a:off x="3437055" y="5043710"/>
            <a:ext cx="1612232" cy="962526"/>
          </a:xfrm>
          <a:custGeom>
            <a:avLst/>
            <a:gdLst>
              <a:gd name="connsiteX0" fmla="*/ 0 w 1612232"/>
              <a:gd name="connsiteY0" fmla="*/ 962526 h 962526"/>
              <a:gd name="connsiteX1" fmla="*/ 577516 w 1612232"/>
              <a:gd name="connsiteY1" fmla="*/ 324852 h 962526"/>
              <a:gd name="connsiteX2" fmla="*/ 1612232 w 1612232"/>
              <a:gd name="connsiteY2" fmla="*/ 0 h 962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2232" h="962526">
                <a:moveTo>
                  <a:pt x="0" y="962526"/>
                </a:moveTo>
                <a:cubicBezTo>
                  <a:pt x="154405" y="723899"/>
                  <a:pt x="308811" y="485273"/>
                  <a:pt x="577516" y="324852"/>
                </a:cubicBezTo>
                <a:cubicBezTo>
                  <a:pt x="846221" y="164431"/>
                  <a:pt x="1229226" y="82215"/>
                  <a:pt x="161223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5" name="Gerader Verbinder 154">
            <a:extLst>
              <a:ext uri="{FF2B5EF4-FFF2-40B4-BE49-F238E27FC236}">
                <a16:creationId xmlns:a16="http://schemas.microsoft.com/office/drawing/2014/main" id="{01FF60EC-0F60-4E51-9D22-9FF901A3D0B6}"/>
              </a:ext>
            </a:extLst>
          </p:cNvPr>
          <p:cNvCxnSpPr>
            <a:cxnSpLocks/>
          </p:cNvCxnSpPr>
          <p:nvPr/>
        </p:nvCxnSpPr>
        <p:spPr>
          <a:xfrm>
            <a:off x="6543002" y="5265833"/>
            <a:ext cx="1480996" cy="15903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feld 158">
            <a:extLst>
              <a:ext uri="{FF2B5EF4-FFF2-40B4-BE49-F238E27FC236}">
                <a16:creationId xmlns:a16="http://schemas.microsoft.com/office/drawing/2014/main" id="{2DB47FE4-E00F-40E3-9B29-6F44E60F0B04}"/>
              </a:ext>
            </a:extLst>
          </p:cNvPr>
          <p:cNvSpPr txBox="1"/>
          <p:nvPr/>
        </p:nvSpPr>
        <p:spPr>
          <a:xfrm>
            <a:off x="8008868" y="5236470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GK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D48AA1EB-4153-494A-A36D-E9BAA3FA3743}"/>
              </a:ext>
            </a:extLst>
          </p:cNvPr>
          <p:cNvSpPr txBox="1"/>
          <p:nvPr/>
        </p:nvSpPr>
        <p:spPr>
          <a:xfrm>
            <a:off x="6571234" y="4722867"/>
            <a:ext cx="1406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Grenzkosten 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CD6F30FB-5C2E-430E-BB90-E305D1D0BB54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58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3999" y="24375"/>
            <a:ext cx="10213675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r>
              <a:rPr lang="en-US" sz="2800" dirty="0">
                <a:solidFill>
                  <a:sysClr val="windowText" lastClr="000000"/>
                </a:solidFill>
              </a:rPr>
              <a:t> und </a:t>
            </a:r>
            <a:r>
              <a:rPr lang="en-US" sz="2800" dirty="0" err="1">
                <a:solidFill>
                  <a:sysClr val="windowText" lastClr="000000"/>
                </a:solidFill>
              </a:rPr>
              <a:t>Außenhandel</a:t>
            </a:r>
            <a:r>
              <a:rPr lang="en-US" sz="2800" dirty="0">
                <a:solidFill>
                  <a:sysClr val="windowText" lastClr="000000"/>
                </a:solidFill>
              </a:rPr>
              <a:t>: “</a:t>
            </a:r>
            <a:r>
              <a:rPr lang="en-US" sz="2800" dirty="0" err="1">
                <a:solidFill>
                  <a:sysClr val="windowText" lastClr="000000"/>
                </a:solidFill>
              </a:rPr>
              <a:t>Neue</a:t>
            </a:r>
            <a:r>
              <a:rPr lang="en-US" sz="2800" dirty="0">
                <a:solidFill>
                  <a:sysClr val="windowText" lastClr="000000"/>
                </a:solidFill>
              </a:rPr>
              <a:t>” </a:t>
            </a:r>
            <a:r>
              <a:rPr lang="en-US" sz="2800" dirty="0" err="1">
                <a:solidFill>
                  <a:sysClr val="windowText" lastClr="000000"/>
                </a:solidFill>
              </a:rPr>
              <a:t>Außenhandelstheorie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955119" y="495298"/>
            <a:ext cx="9144000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Gibt es Handel, wenn die Länder sich nicht in ihren </a:t>
            </a:r>
            <a:r>
              <a:rPr lang="de-DE" sz="2400" dirty="0" err="1"/>
              <a:t>Produktivitäten</a:t>
            </a:r>
            <a:r>
              <a:rPr lang="de-DE" sz="2400" dirty="0"/>
              <a:t> unterscheiden?</a:t>
            </a:r>
          </a:p>
          <a:p>
            <a:endParaRPr lang="de-DE" sz="2400" dirty="0"/>
          </a:p>
          <a:p>
            <a:r>
              <a:rPr lang="de-DE" sz="2400" b="1" u="sng" dirty="0"/>
              <a:t>Neue Annahme:</a:t>
            </a:r>
          </a:p>
          <a:p>
            <a:r>
              <a:rPr lang="de-DE" sz="2400" dirty="0"/>
              <a:t>Steigende Skalenerträge: Y=F(L) führt z.B. 2L↑ → 3Y↑</a:t>
            </a:r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Bei konstanten Faktorpreisen sinken bei steigender Produktion die Durchschnittskosten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Ein Land spezialisiert sich aufgrund des Skaleneffekts auf die Produktion einiger Produkte und importiert die anderen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Handel findet auch zwischen Ländern mit vergleichbaren Produktionsbedingungen statt </a:t>
            </a:r>
          </a:p>
          <a:p>
            <a:endParaRPr lang="de-DE" sz="2400" dirty="0"/>
          </a:p>
          <a:p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45D2698-1DB3-427E-AAF1-84B8BDAA493A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53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r>
              <a:rPr lang="en-US" sz="2800" dirty="0">
                <a:solidFill>
                  <a:sysClr val="windowText" lastClr="000000"/>
                </a:solidFill>
              </a:rPr>
              <a:t> und </a:t>
            </a:r>
            <a:r>
              <a:rPr lang="en-US" sz="2800" dirty="0" err="1">
                <a:solidFill>
                  <a:sysClr val="windowText" lastClr="000000"/>
                </a:solidFill>
              </a:rPr>
              <a:t>Außenhandel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80682" y="404663"/>
            <a:ext cx="8439374" cy="610909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Die Konsumenten haben eine Präferenz für die Differenzierung eines Produkts (Varianten eines Produkts)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Jedes Land spezialisiert sich auf eine Produktvariante, produziert den gesamten Bedarf für den Weltmarkt und verwendet dafür seine Ressourcen.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Aufgrund der steigenden Skalenerträge sinken die Durchschnittskosten in der Produktion für jedes 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algn="ctr"/>
            <a:r>
              <a:rPr lang="de-DE" sz="2000" b="1" dirty="0"/>
              <a:t>Folgerungen: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dirty="0"/>
              <a:t>Jedes Land hat sich zwar spezialisiert, aber die Anzahl der Produktvarianten auf dem Weltmarkt hat sich nicht verringert.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dirty="0"/>
              <a:t>Die Weltproduktion wird insgesamt zu geringeren Durchschnittskosten hergestellt als bei Autarkie der einzelnen Länder und die Produzenten können Skaleneffekte ausnutzen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476F14B-916F-41CC-8509-8C0548B9B249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52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197223" y="-40442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Interne und </a:t>
            </a:r>
            <a:r>
              <a:rPr lang="en-US" sz="2800" dirty="0" err="1">
                <a:solidFill>
                  <a:sysClr val="windowText" lastClr="000000"/>
                </a:solidFill>
              </a:rPr>
              <a:t>externe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0" y="777885"/>
            <a:ext cx="7433534" cy="59679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b="1" dirty="0"/>
              <a:t>Interne Skalenerträge:</a:t>
            </a:r>
            <a:r>
              <a:rPr lang="de-DE" sz="2000" dirty="0"/>
              <a:t>	Durchschnittskosten sinken aufgrund</a:t>
            </a:r>
          </a:p>
          <a:p>
            <a:r>
              <a:rPr lang="de-DE" sz="2000" dirty="0"/>
              <a:t>				der </a:t>
            </a:r>
            <a:r>
              <a:rPr lang="de-DE" sz="2000" b="1" dirty="0"/>
              <a:t>Größe</a:t>
            </a:r>
            <a:r>
              <a:rPr lang="de-DE" sz="2000" dirty="0"/>
              <a:t> der Firma</a:t>
            </a:r>
          </a:p>
          <a:p>
            <a:endParaRPr lang="de-DE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dirty="0"/>
              <a:t>hängt von der Größe der Firma ab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dirty="0"/>
              <a:t>Aufgrund von hohen Fixkosten ist eine gewisse Größe für die effiziente Produktion nötig (z.B. Autosektor/Pharmasektor)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dirty="0"/>
              <a:t>Große Firmen produzieren differenzierte Produkte bei denen die Preise abweichenden können.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dirty="0"/>
              <a:t>Wettbewerb unter </a:t>
            </a:r>
            <a:r>
              <a:rPr lang="de-DE" sz="2000" b="1" dirty="0"/>
              <a:t>monopolistischer</a:t>
            </a:r>
            <a:r>
              <a:rPr lang="de-DE" sz="2000" dirty="0"/>
              <a:t> Konkurrenz</a:t>
            </a:r>
          </a:p>
          <a:p>
            <a:endParaRPr lang="de-DE" sz="2000" b="1" dirty="0"/>
          </a:p>
          <a:p>
            <a:r>
              <a:rPr lang="de-DE" sz="2000" b="1" dirty="0"/>
              <a:t>Externe Skalenerträge:</a:t>
            </a:r>
            <a:r>
              <a:rPr lang="de-DE" sz="2000" dirty="0"/>
              <a:t>	Durchschnittskosten sinken aufgrund der 				Firmenzahl</a:t>
            </a:r>
          </a:p>
          <a:p>
            <a:endParaRPr lang="de-DE" sz="20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dirty="0"/>
              <a:t>hängen von der Größe des Industriesektors ab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dirty="0"/>
              <a:t>prinzipiell kleine Firmen, die das gleiche Produkt unter günstigen Rahmenbedingungen (Geographie/Steuerumfeld) zum gleichen Preis anbieten (</a:t>
            </a:r>
            <a:r>
              <a:rPr lang="de-DE" sz="2000" dirty="0" err="1"/>
              <a:t>Clusterung</a:t>
            </a:r>
            <a:r>
              <a:rPr lang="de-DE" sz="2000" dirty="0"/>
              <a:t> von Anbietern/z.B. Souvenirshops oder Start-ups für ähnliche Produkte)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dirty="0"/>
              <a:t>Wettbewerb unter vollkommener Konkurrenz</a:t>
            </a:r>
          </a:p>
          <a:p>
            <a:endParaRPr lang="de-DE" sz="2000" dirty="0"/>
          </a:p>
          <a:p>
            <a:endParaRPr lang="de-DE" sz="2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9D67C95-4C1E-45AA-AA6B-62A22B0B9E2A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1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Interne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631116" y="868985"/>
            <a:ext cx="6947647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b="1" dirty="0"/>
              <a:t>Kostenfunktionen einer Firma:</a:t>
            </a:r>
          </a:p>
          <a:p>
            <a:endParaRPr lang="de-DE" sz="2400" dirty="0"/>
          </a:p>
          <a:p>
            <a:r>
              <a:rPr lang="de-DE" sz="2400" dirty="0"/>
              <a:t>Gesamtkosten = Fixkosten + variable Kosten</a:t>
            </a:r>
          </a:p>
          <a:p>
            <a:endParaRPr lang="de-DE" sz="2400" dirty="0"/>
          </a:p>
          <a:p>
            <a:pPr algn="ctr"/>
            <a:r>
              <a:rPr lang="de-DE" sz="2400" b="1" dirty="0"/>
              <a:t>K(x)=</a:t>
            </a:r>
            <a:r>
              <a:rPr lang="de-DE" sz="2400" b="1" dirty="0" err="1"/>
              <a:t>KF+k∙x</a:t>
            </a:r>
            <a:endParaRPr lang="de-DE" sz="2400" b="1" dirty="0"/>
          </a:p>
          <a:p>
            <a:pPr algn="ctr"/>
            <a:endParaRPr lang="de-DE" sz="2400" dirty="0"/>
          </a:p>
          <a:p>
            <a:r>
              <a:rPr lang="de-DE" sz="2400" dirty="0"/>
              <a:t>Durchschnittskosten = Gesamtkosten/Menge</a:t>
            </a:r>
          </a:p>
          <a:p>
            <a:endParaRPr lang="de-DE" sz="2400" dirty="0"/>
          </a:p>
          <a:p>
            <a:pPr algn="ctr"/>
            <a:r>
              <a:rPr lang="de-DE" sz="2400" b="1" dirty="0"/>
              <a:t>DK(x)=KF/</a:t>
            </a:r>
            <a:r>
              <a:rPr lang="de-DE" sz="2400" b="1" dirty="0" err="1"/>
              <a:t>x+k</a:t>
            </a:r>
            <a:endParaRPr lang="de-DE" sz="2400" b="1" dirty="0"/>
          </a:p>
          <a:p>
            <a:endParaRPr lang="de-DE" sz="2400" dirty="0"/>
          </a:p>
          <a:p>
            <a:r>
              <a:rPr lang="de-DE" sz="2400" dirty="0"/>
              <a:t>Grenzkosten=Kosten der nächsten zusätzlichen Einheit</a:t>
            </a:r>
          </a:p>
          <a:p>
            <a:endParaRPr lang="de-DE" sz="2400" dirty="0"/>
          </a:p>
          <a:p>
            <a:pPr algn="ctr"/>
            <a:r>
              <a:rPr lang="de-DE" sz="2400" b="1" dirty="0"/>
              <a:t>GK=</a:t>
            </a:r>
            <a:r>
              <a:rPr lang="de-DE" sz="2400" b="1" dirty="0" err="1"/>
              <a:t>dK</a:t>
            </a:r>
            <a:r>
              <a:rPr lang="de-DE" sz="2400" b="1" dirty="0"/>
              <a:t>/dx=K‘(x)=k</a:t>
            </a:r>
          </a:p>
          <a:p>
            <a:endParaRPr lang="de-DE" sz="2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0D6D5C3-CC1B-4F5B-910A-587D2A7D0772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80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>
                <a:solidFill>
                  <a:sysClr val="windowText" lastClr="000000"/>
                </a:solidFill>
              </a:rPr>
              <a:t>Interne </a:t>
            </a:r>
            <a:r>
              <a:rPr lang="en-US" sz="2800" dirty="0" err="1">
                <a:solidFill>
                  <a:sysClr val="windowText" lastClr="000000"/>
                </a:solidFill>
              </a:rPr>
              <a:t>Skalenerträge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242048" y="5044392"/>
            <a:ext cx="8553036" cy="8561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Aufgrund der Fixkostendegression nehmen die Durchschnittskosten mit steigender </a:t>
            </a:r>
            <a:r>
              <a:rPr lang="de-DE" sz="2400" dirty="0" err="1"/>
              <a:t>Outputmenge</a:t>
            </a:r>
            <a:r>
              <a:rPr lang="de-DE" sz="2400" dirty="0"/>
              <a:t> ab, liegen aber über den Grenzkosten (z.B. bei konstanten Grenzkosten).</a:t>
            </a:r>
          </a:p>
          <a:p>
            <a:endParaRPr lang="de-DE" sz="20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B754E965-2574-4669-B357-D0FF51BD8922}"/>
              </a:ext>
            </a:extLst>
          </p:cNvPr>
          <p:cNvCxnSpPr/>
          <p:nvPr/>
        </p:nvCxnSpPr>
        <p:spPr>
          <a:xfrm flipV="1">
            <a:off x="2999656" y="889966"/>
            <a:ext cx="0" cy="36724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9C797F29-D01E-4AF0-8E03-71A32F8DA3DA}"/>
              </a:ext>
            </a:extLst>
          </p:cNvPr>
          <p:cNvCxnSpPr>
            <a:cxnSpLocks/>
          </p:cNvCxnSpPr>
          <p:nvPr/>
        </p:nvCxnSpPr>
        <p:spPr>
          <a:xfrm>
            <a:off x="2999656" y="4562374"/>
            <a:ext cx="525189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53C83C69-29EE-46A3-8353-A26C287307EF}"/>
              </a:ext>
            </a:extLst>
          </p:cNvPr>
          <p:cNvCxnSpPr>
            <a:cxnSpLocks/>
          </p:cNvCxnSpPr>
          <p:nvPr/>
        </p:nvCxnSpPr>
        <p:spPr>
          <a:xfrm flipV="1">
            <a:off x="3004430" y="3408886"/>
            <a:ext cx="4387715" cy="65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87CE33E7-6382-4E54-820F-BC1F0B69F3E8}"/>
              </a:ext>
            </a:extLst>
          </p:cNvPr>
          <p:cNvSpPr/>
          <p:nvPr/>
        </p:nvSpPr>
        <p:spPr>
          <a:xfrm>
            <a:off x="3112168" y="1155033"/>
            <a:ext cx="3657600" cy="2081463"/>
          </a:xfrm>
          <a:custGeom>
            <a:avLst/>
            <a:gdLst>
              <a:gd name="connsiteX0" fmla="*/ 0 w 3657600"/>
              <a:gd name="connsiteY0" fmla="*/ 0 h 2081463"/>
              <a:gd name="connsiteX1" fmla="*/ 1251285 w 3657600"/>
              <a:gd name="connsiteY1" fmla="*/ 1600200 h 2081463"/>
              <a:gd name="connsiteX2" fmla="*/ 3657600 w 3657600"/>
              <a:gd name="connsiteY2" fmla="*/ 2081463 h 208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57600" h="2081463">
                <a:moveTo>
                  <a:pt x="0" y="0"/>
                </a:moveTo>
                <a:cubicBezTo>
                  <a:pt x="320842" y="626645"/>
                  <a:pt x="641685" y="1253290"/>
                  <a:pt x="1251285" y="1600200"/>
                </a:cubicBezTo>
                <a:cubicBezTo>
                  <a:pt x="1860885" y="1947110"/>
                  <a:pt x="2759242" y="2014286"/>
                  <a:pt x="3657600" y="20814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8A2431D-409B-4AF2-96C2-70B4B1013DB5}"/>
              </a:ext>
            </a:extLst>
          </p:cNvPr>
          <p:cNvSpPr txBox="1"/>
          <p:nvPr/>
        </p:nvSpPr>
        <p:spPr>
          <a:xfrm>
            <a:off x="5323019" y="2726170"/>
            <a:ext cx="2416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/>
              <a:t>DK(x)=KF/</a:t>
            </a:r>
            <a:r>
              <a:rPr lang="de-DE" b="1" dirty="0" err="1"/>
              <a:t>x+k</a:t>
            </a:r>
            <a:r>
              <a:rPr lang="de-DE" b="1" dirty="0"/>
              <a:t>=KF/</a:t>
            </a:r>
            <a:r>
              <a:rPr lang="de-DE" b="1" dirty="0" err="1"/>
              <a:t>x+GK</a:t>
            </a:r>
            <a:endParaRPr lang="de-DE" b="1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A8E4A1D-D800-447E-B6BE-E25A86F6D454}"/>
              </a:ext>
            </a:extLst>
          </p:cNvPr>
          <p:cNvSpPr txBox="1"/>
          <p:nvPr/>
        </p:nvSpPr>
        <p:spPr>
          <a:xfrm>
            <a:off x="7449984" y="3224220"/>
            <a:ext cx="282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GK=</a:t>
            </a:r>
            <a:r>
              <a:rPr lang="de-DE" b="1" dirty="0" err="1"/>
              <a:t>dK</a:t>
            </a:r>
            <a:r>
              <a:rPr lang="de-DE" b="1" dirty="0"/>
              <a:t>/dx=K‘(x)=k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817CB60-F57A-48D6-A681-8A9DFED2FFF1}"/>
              </a:ext>
            </a:extLst>
          </p:cNvPr>
          <p:cNvSpPr txBox="1"/>
          <p:nvPr/>
        </p:nvSpPr>
        <p:spPr>
          <a:xfrm>
            <a:off x="7763544" y="4551131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3026D97-110C-477F-A9ED-057D013736FE}"/>
              </a:ext>
            </a:extLst>
          </p:cNvPr>
          <p:cNvSpPr txBox="1"/>
          <p:nvPr/>
        </p:nvSpPr>
        <p:spPr>
          <a:xfrm>
            <a:off x="2548892" y="926351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DK</a:t>
            </a:r>
          </a:p>
          <a:p>
            <a:r>
              <a:rPr lang="de-DE" dirty="0"/>
              <a:t>GK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589DFC9-2B5F-49CF-90DD-653D115AAD5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91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-27384"/>
            <a:ext cx="9144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Monopolitische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Konkurrenz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A66E258-8245-4EE8-9B19-BB1BAC4D268E}"/>
              </a:ext>
            </a:extLst>
          </p:cNvPr>
          <p:cNvSpPr txBox="1"/>
          <p:nvPr/>
        </p:nvSpPr>
        <p:spPr>
          <a:xfrm>
            <a:off x="235789" y="355681"/>
            <a:ext cx="9760244" cy="55196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b="1" dirty="0"/>
              <a:t>Annahmen:</a:t>
            </a:r>
          </a:p>
          <a:p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Wenige Firmen produzieren verschiedene Produktvarianten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dirty="0"/>
              <a:t>Quasi-Monopole in der Produktvariante (vgl. Monopol)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dirty="0"/>
              <a:t>Der Preis orientiert sich aber an dem Durchschnitt der Branche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Unterschiedliche und unabhängige Preise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dirty="0"/>
              <a:t>Jede Firma nimmt die Preise der anderen Firmen als gegeben   (vgl. Cournot-Wettbewerb)</a:t>
            </a:r>
          </a:p>
          <a:p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Alle Firmen haben die gleiche Kostenstruktur und sehen sich der gleichen Nachfragestruktur gegenüber, auch wenn sie differenzierte Produkte herstellen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/>
          </a:p>
          <a:p>
            <a:endParaRPr lang="de-DE" sz="2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A0B70C9-38D2-47BC-A939-829D82765820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552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1983</Words>
  <Application>Microsoft Office PowerPoint</Application>
  <PresentationFormat>Breitbild</PresentationFormat>
  <Paragraphs>338</Paragraphs>
  <Slides>26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Sparkasse Rg</vt:lpstr>
      <vt:lpstr>Symbol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429</cp:revision>
  <dcterms:created xsi:type="dcterms:W3CDTF">2019-02-11T10:45:01Z</dcterms:created>
  <dcterms:modified xsi:type="dcterms:W3CDTF">2022-10-26T17:19:58Z</dcterms:modified>
</cp:coreProperties>
</file>