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1372" r:id="rId2"/>
    <p:sldId id="852" r:id="rId3"/>
    <p:sldId id="1092" r:id="rId4"/>
    <p:sldId id="1088" r:id="rId5"/>
    <p:sldId id="1089" r:id="rId6"/>
    <p:sldId id="1090" r:id="rId7"/>
    <p:sldId id="652" r:id="rId8"/>
    <p:sldId id="1093" r:id="rId9"/>
    <p:sldId id="854" r:id="rId10"/>
    <p:sldId id="855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50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23.10.2022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2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010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595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9026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3113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6458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8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13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9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96853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10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0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96674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23.10.2022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23.10.2022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23.10.2022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23.10.2022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23.10.2022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://www.bernhardkoester.de/vorlesungen/inhalt.htm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time_continue=22&amp;v=wA4KS546rZo&amp;feature=emb_logo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S0qjK3TWZE8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rbsc.princeton.edu/sites/default/files/Non-Cooperative_Games_Nash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NULL"/><Relationship Id="rId4" Type="http://schemas.openxmlformats.org/officeDocument/2006/relationships/hyperlink" Target="http://www.u.arizona.edu/~mwalker/econ519/Nash_Eqm_ProcNAS_1950.pdf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Öffentliche Finanzen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b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Außenwirtschaft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702576" y="1874728"/>
            <a:ext cx="4422877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Diese Vorlesung wird in Bild</a:t>
            </a:r>
          </a:p>
          <a:p>
            <a:pPr algn="ctr"/>
            <a:r>
              <a:rPr lang="de-DE" sz="2800" b="1" u="sng" dirty="0"/>
              <a:t>und Ton des</a:t>
            </a:r>
          </a:p>
          <a:p>
            <a:pPr algn="ctr"/>
            <a:r>
              <a:rPr lang="de-DE" sz="2800" b="1" u="sng" dirty="0"/>
              <a:t>Dozenten</a:t>
            </a:r>
          </a:p>
          <a:p>
            <a:pPr algn="ctr"/>
            <a:r>
              <a:rPr lang="de-DE" sz="2800" b="1" u="sng" dirty="0"/>
              <a:t>mitgeschnitten</a:t>
            </a:r>
          </a:p>
          <a:p>
            <a:pPr algn="ctr"/>
            <a:r>
              <a:rPr lang="de-DE" sz="2800" b="1" u="sng" dirty="0"/>
              <a:t>und anschließend online zur</a:t>
            </a:r>
          </a:p>
          <a:p>
            <a:pPr algn="ctr"/>
            <a:r>
              <a:rPr lang="de-DE" sz="2800" b="1" u="sng" dirty="0"/>
              <a:t>Verfügung gestellt</a:t>
            </a:r>
          </a:p>
          <a:p>
            <a:pPr algn="ctr"/>
            <a:endParaRPr lang="de-DE" sz="2800" b="1" u="sng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– Allgemeine Beispiele</a:t>
            </a: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347371" y="660421"/>
            <a:ext cx="11134646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</a:rPr>
              <a:t>Klopapier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Schleppt der eine 24 Packen Klopapier aus dem Supermarkt, wird sein Nachbar, aus Angst sich nicht mehr den Hintern abputzen zu können dies auch tun.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Beide sitzen bis Ende des Jahres auf einem Haufen Klopapier und können nicht mehr durch Ihren Flur laufen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hlinkClick r:id="rId3"/>
              </a:rPr>
              <a:t>https://www.youtube.com/watch?time_continue=22&amp;v=wA4KS546rZo&amp;feature=emb_logo</a:t>
            </a:r>
            <a:endParaRPr lang="de-DE" sz="2000" dirty="0"/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Eine hervorragendes Anwendungsbeispiel, wie man mit dem spieltheoretischen Verständnis des Gefangenendilemmas Geld verdienen kann, findet sich  bei der englischen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Gameschow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Golden Balls</a:t>
            </a:r>
          </a:p>
          <a:p>
            <a:pPr lvl="2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		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https://www.youtube.com/watch?v=S0qjK3TWZE8</a:t>
            </a: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A66C56B-64CC-49B0-93F6-74525A94A2FB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151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2989791" y="38334"/>
            <a:ext cx="5522863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Private Bereitstellung öffentlicher Güter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553C6D68-4AF8-419E-985A-33DE40224F26}"/>
              </a:ext>
            </a:extLst>
          </p:cNvPr>
          <p:cNvGraphicFramePr>
            <a:graphicFrameLocks noGrp="1"/>
          </p:cNvGraphicFramePr>
          <p:nvPr/>
        </p:nvGraphicFramePr>
        <p:xfrm>
          <a:off x="369101" y="1624751"/>
          <a:ext cx="7614694" cy="1765578"/>
        </p:xfrm>
        <a:graphic>
          <a:graphicData uri="http://schemas.openxmlformats.org/drawingml/2006/table">
            <a:tbl>
              <a:tblPr/>
              <a:tblGrid>
                <a:gridCol w="2239615">
                  <a:extLst>
                    <a:ext uri="{9D8B030D-6E8A-4147-A177-3AD203B41FA5}">
                      <a16:colId xmlns:a16="http://schemas.microsoft.com/office/drawing/2014/main" val="932862767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4104949968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3008034983"/>
                    </a:ext>
                  </a:extLst>
                </a:gridCol>
                <a:gridCol w="1791693">
                  <a:extLst>
                    <a:ext uri="{9D8B030D-6E8A-4147-A177-3AD203B41FA5}">
                      <a16:colId xmlns:a16="http://schemas.microsoft.com/office/drawing/2014/main" val="1869618123"/>
                    </a:ext>
                  </a:extLst>
                </a:gridCol>
              </a:tblGrid>
              <a:tr h="43815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Auszahlung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8991224"/>
                  </a:ext>
                </a:extLst>
              </a:tr>
              <a:tr h="438158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0755131"/>
                  </a:ext>
                </a:extLst>
              </a:tr>
              <a:tr h="4381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 marL="7620" marR="7620" marT="50292" marB="502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1;1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-1;3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5832090"/>
                  </a:ext>
                </a:extLst>
              </a:tr>
              <a:tr h="43815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zahlt nicht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3;-1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23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0;0</a:t>
                      </a:r>
                    </a:p>
                  </a:txBody>
                  <a:tcPr marL="7620" marR="7620" marT="76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735043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/>
              <p:cNvSpPr/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Der Nutzen aus der Bereitstellung eines öffentlichen Gutes sei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=3=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Die Kosten der Bereitstellung sind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sz="20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c</m:t>
                    </m:r>
                    <m:d>
                      <m:dPr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𝐺</m:t>
                        </m:r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=4</m:t>
                    </m:r>
                  </m:oMath>
                </a14:m>
                <a:endParaRPr lang="de-DE" sz="2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Zahlt nur einer, trägt er die vollen Kosten, zahlen beide, werden die Kosten geteilt</a:t>
                </a:r>
              </a:p>
            </p:txBody>
          </p:sp>
        </mc:Choice>
        <mc:Fallback xmlns="">
          <p:sp>
            <p:nvSpPr>
              <p:cNvPr id="3" name="Rechtec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2180"/>
                <a:ext cx="11867124" cy="1015663"/>
              </a:xfrm>
              <a:prstGeom prst="rect">
                <a:avLst/>
              </a:prstGeom>
              <a:blipFill>
                <a:blip r:embed="rId3"/>
                <a:stretch>
                  <a:fillRect l="-462" t="-2994" b="-958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hteck 5">
            <a:extLst>
              <a:ext uri="{FF2B5EF4-FFF2-40B4-BE49-F238E27FC236}">
                <a16:creationId xmlns:a16="http://schemas.microsoft.com/office/drawing/2014/main" id="{AE9D19F4-154A-40CB-830A-42F3D47AC60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683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241863" y="1665243"/>
            <a:ext cx="71856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Ein Nash-Gleichgewicht ist eine Kombination von Strategien, in der jeder Spieler eine Strategie wählt, mit der kein Spieler einen Anreiz hat, von seiner gewählten Strategie als einziger abzuweichen.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Spieltheorie</a:t>
            </a:r>
            <a:r>
              <a:rPr lang="en-US" sz="3992" dirty="0">
                <a:solidFill>
                  <a:sysClr val="windowText" lastClr="000000"/>
                </a:solidFill>
              </a:rPr>
              <a:t> – Nash </a:t>
            </a:r>
            <a:r>
              <a:rPr lang="en-US" sz="3992" dirty="0" err="1">
                <a:solidFill>
                  <a:sysClr val="windowText" lastClr="000000"/>
                </a:solidFill>
              </a:rPr>
              <a:t>Gleichgewicht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4A8D2046-D069-4CD8-9BAC-C6AB93D17FC8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724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17406" y="1084197"/>
            <a:ext cx="7465744" cy="410587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Exporteure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mobilisieren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falls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ausgehen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dadurch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Absatzmärkte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vergrößern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derartige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Abschottungspolitik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Importrestriktionen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Lobbygruppen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entgegenwirken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77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61BE72A-20EB-442F-9509-4297D1BAD7F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823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138" y="982840"/>
            <a:ext cx="8588467" cy="47484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14772" indent="-41477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Länder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gegenseitig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4772" indent="-414772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entstehen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einzuführen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das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en-US" sz="2722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Interesse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Situation des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en-US" altLang="en-US" sz="254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028" lvl="3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Handelspartner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Abkommen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welches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AE44F0CE-0182-444E-BA2C-89BADDBC8016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541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>
                <a:solidFill>
                  <a:sysClr val="windowText" lastClr="000000"/>
                </a:solidFill>
              </a:rPr>
              <a:t>Beispiel</a:t>
            </a:r>
            <a:r>
              <a:rPr lang="en-US" sz="3992" dirty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>
                <a:solidFill>
                  <a:sysClr val="windowText" lastClr="000000"/>
                </a:solidFill>
              </a:rPr>
              <a:t> 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/>
        </p:nvGraphicFramePr>
        <p:xfrm>
          <a:off x="683550" y="1106506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56749" y="654721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7947375" y="654721"/>
            <a:ext cx="413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Untersuchen Sie auf Nash-Gleichgewichte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7894853C-FE1F-4DD2-BE5B-19B1CE6DCED0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0795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DD6EAC0D-7BE4-42ED-B719-86D8C2F519BA}"/>
              </a:ext>
            </a:extLst>
          </p:cNvPr>
          <p:cNvSpPr txBox="1"/>
          <p:nvPr/>
        </p:nvSpPr>
        <p:spPr>
          <a:xfrm>
            <a:off x="0" y="22883"/>
            <a:ext cx="12172951" cy="54292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de-DE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Handelskonflikte anders!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A15B691-283D-4341-8E52-EBA1542B1340}"/>
              </a:ext>
            </a:extLst>
          </p:cNvPr>
          <p:cNvSpPr txBox="1"/>
          <p:nvPr/>
        </p:nvSpPr>
        <p:spPr>
          <a:xfrm>
            <a:off x="-1" y="385997"/>
            <a:ext cx="12172951" cy="605597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Nicht immer muss es ein eindeutiges Gleichgewicht geben, bzw. die Möglichkeit zu einem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pareto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-besseren Zustand.</a:t>
            </a: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 betrachte folgende Situation</a:t>
            </a: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Untersuchen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Sie die Situation auf Nash-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Gleichgewichte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/>
        </p:nvGraphicFramePr>
        <p:xfrm>
          <a:off x="712019" y="1327373"/>
          <a:ext cx="8128000" cy="22852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802306917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905379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5762565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742254717"/>
                    </a:ext>
                  </a:extLst>
                </a:gridCol>
              </a:tblGrid>
              <a:tr h="502531">
                <a:tc rowSpan="2" gridSpan="2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Land B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4046840"/>
                  </a:ext>
                </a:extLst>
              </a:tr>
              <a:tr h="502531">
                <a:tc gridSpan="2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Bestehende Regel einhalten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Neue Regel setzen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1757195"/>
                  </a:ext>
                </a:extLst>
              </a:tr>
              <a:tr h="502531">
                <a:tc rowSpan="2">
                  <a:txBody>
                    <a:bodyPr/>
                    <a:lstStyle/>
                    <a:p>
                      <a:pPr algn="ctr"/>
                      <a:r>
                        <a:rPr lang="de-DE" dirty="0"/>
                        <a:t>Land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Bestehende Regel einhalten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( 4 , 4 )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( 2 , 8 )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3082053"/>
                  </a:ext>
                </a:extLst>
              </a:tr>
              <a:tr h="502531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Neue Regel setzen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( 10 , 0 )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( -2 ,- 4 )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9020616"/>
                  </a:ext>
                </a:extLst>
              </a:tr>
            </a:tbl>
          </a:graphicData>
        </a:graphic>
      </p:graphicFrame>
      <p:sp>
        <p:nvSpPr>
          <p:cNvPr id="5" name="Rechteck 4">
            <a:extLst>
              <a:ext uri="{FF2B5EF4-FFF2-40B4-BE49-F238E27FC236}">
                <a16:creationId xmlns:a16="http://schemas.microsoft.com/office/drawing/2014/main" id="{CAAA050C-62F8-4801-9F0E-1A600FE6515E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920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24473"/>
            <a:ext cx="12192000" cy="8968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Nash-Gleichgewicht</a:t>
            </a: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3"/>
              </a:rPr>
              <a:t>Dissertation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Nash, John F. (1950) </a:t>
            </a: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Equilibrium Points in n-Person Games,</a:t>
            </a: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 PNAS January 1, 1950 36 (1) 48-49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reihandform 2"/>
              <p:cNvSpPr/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noAutofit/>
              </a:bodyPr>
              <a:lstStyle/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Ein Nash-Gleichgewicht ist eine Strategiekombination s*=(s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*), bei der es sich für keinen Spieler auszahlt, alleine von seiner Strategie abzuweichen.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b="1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Formale Definition: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Gegeben sei ein Normalformspiel G = {N,S,U} (N={1,2,…,n}Menge der </a:t>
                </a:r>
                <a:r>
                  <a:rPr lang="de-DE" sz="220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Spieler , S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=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1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2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…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Strategieraum, U: S→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DE" sz="2200" baseline="30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Nutzenfunktion mit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Nutzenfkt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. des Spielers i)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Das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Strategienprofil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s* ∈ S bildet ein Nash‑Gleichgewicht, falls für jeden Spieler i die Strategie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die beste Antwort auf die Strategien seiner Gegenspieler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‑i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ist, das heißt, falls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</a:t>
                </a:r>
                <a:r>
                  <a:rPr lang="de-DE" sz="22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Lohit Hindi" pitchFamily="2"/>
                  </a:rPr>
                  <a:t>≥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 für alle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 = 1, ..., 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löst damit folgendes Maximierungsproblem: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                  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max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{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*)}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						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</p:txBody>
          </p:sp>
        </mc:Choice>
        <mc:Fallback xmlns="">
          <p:sp>
            <p:nvSpPr>
              <p:cNvPr id="3" name="Freihandform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5"/>
                <a:stretch>
                  <a:fillRect l="-800" t="-1250" r="-1250" b="-36875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ED4F61EB-484C-4B70-8D76-61ECD38E07FA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4012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3128947" y="110939"/>
            <a:ext cx="7552944" cy="46384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ctr" anchorCtr="0" compatLnSpc="1">
            <a:spAutoFit/>
          </a:bodyPr>
          <a:lstStyle/>
          <a:p>
            <a:pPr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Gefangenendilemma – Allgemeine Beispiele</a:t>
            </a:r>
          </a:p>
        </p:txBody>
      </p:sp>
      <p:sp>
        <p:nvSpPr>
          <p:cNvPr id="7" name="Freihandform 2">
            <a:extLst>
              <a:ext uri="{FF2B5EF4-FFF2-40B4-BE49-F238E27FC236}">
                <a16:creationId xmlns:a16="http://schemas.microsoft.com/office/drawing/2014/main" id="{9F241527-9942-425D-A0D0-E76F7DE2E473}"/>
              </a:ext>
            </a:extLst>
          </p:cNvPr>
          <p:cNvSpPr/>
          <p:nvPr/>
        </p:nvSpPr>
        <p:spPr>
          <a:xfrm>
            <a:off x="347371" y="660421"/>
            <a:ext cx="10861147" cy="547143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Handelsstreit zwischen Ländern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Schottet sich das eine Land ab,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muß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auch das andere Land dies tun</a:t>
            </a:r>
          </a:p>
          <a:p>
            <a:pPr marL="914400" lvl="1" indent="-4572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Öffnet sich das andere Land, führt eigene Abschottung zur Besserstellung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Abschottung ist dominante Strategie 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</a:rPr>
              <a:t>Länder, die in einem Rüstungswettlauf sind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der andere aufrüstet, muss man auch selbst aufrüsten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rüstet der andere nicht auf, führt Aufrüstung zur Überlegenheit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Aufrüstung ist dominante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Unternehmen, die Werbung treiben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Alle wären besser dran, wenn alle nicht werben (geringere Kosten), aber durch Werbung erhöhe ich meinen Marktanteil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Wenn alle anderen werben, muss ich werben, um im Markt zu bleiben</a:t>
            </a:r>
          </a:p>
          <a:p>
            <a:pPr marL="1257300" lvl="2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Werben ist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dominate</a:t>
            </a: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Strategie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Umstellung auf schadstoffarme Autos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ihre Autos um, sinkt der </a:t>
            </a:r>
            <a:r>
              <a:rPr lang="de-DE" sz="2000" dirty="0" err="1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Schadstoffausstoss</a:t>
            </a:r>
            <a:endParaRPr lang="de-DE" sz="20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lvl="1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     so stark, dass meine Umstellung keine Relevanz mehr hätte</a:t>
            </a:r>
          </a:p>
          <a:p>
            <a:pPr marL="800100" lvl="1" indent="-342900">
              <a:buFont typeface="Wingdings" panose="05000000000000000000" pitchFamily="2" charset="2"/>
              <a:buChar char="§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Stellen alle anderen nicht um, hilft meine Umstellung nicht</a:t>
            </a:r>
          </a:p>
          <a:p>
            <a:pPr marL="1257300" lvl="2" indent="-342900">
              <a:buFont typeface="Wingdings" panose="05000000000000000000" pitchFamily="2" charset="2"/>
              <a:buChar char="Ø"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0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Nicht umstellen ist dominante Strategie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44D13BE-6690-484D-8DAD-125578459DC1}"/>
              </a:ext>
            </a:extLst>
          </p:cNvPr>
          <p:cNvSpPr/>
          <p:nvPr/>
        </p:nvSpPr>
        <p:spPr>
          <a:xfrm>
            <a:off x="8689605" y="4236762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943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860</Words>
  <Application>Microsoft Office PowerPoint</Application>
  <PresentationFormat>Breitbild</PresentationFormat>
  <Paragraphs>121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Sparkasse Rg</vt:lpstr>
      <vt:lpstr>Times New Roman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429</cp:revision>
  <dcterms:created xsi:type="dcterms:W3CDTF">2019-02-11T10:45:01Z</dcterms:created>
  <dcterms:modified xsi:type="dcterms:W3CDTF">2022-10-23T12:13:38Z</dcterms:modified>
</cp:coreProperties>
</file>