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372" r:id="rId2"/>
    <p:sldId id="852" r:id="rId3"/>
    <p:sldId id="1092" r:id="rId4"/>
    <p:sldId id="1088" r:id="rId5"/>
    <p:sldId id="1089" r:id="rId6"/>
    <p:sldId id="1090" r:id="rId7"/>
    <p:sldId id="652" r:id="rId8"/>
    <p:sldId id="1093" r:id="rId9"/>
    <p:sldId id="854" r:id="rId10"/>
    <p:sldId id="85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2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201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595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790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3113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645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8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513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9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685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10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0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23.10.2022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23.10.2022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23.10.2022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23.10.2022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23.10.2022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23.10.2022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22&amp;v=wA4KS546rZo&amp;feature=emb_log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S0qjK3TWZE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bsc.princeton.edu/sites/default/files/Non-Cooperative_Games_Nash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hyperlink" Target="http://www.u.arizona.edu/~mwalker/econ519/Nash_Eqm_ProcNAS_1950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3128947" y="110939"/>
            <a:ext cx="7552944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Gefangenendilemma – Allgemeine Beispiele</a:t>
            </a:r>
          </a:p>
        </p:txBody>
      </p:sp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347371" y="660421"/>
            <a:ext cx="11134646" cy="54714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</a:rPr>
              <a:t>Klopapier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Schleppt der eine 24 Packen Klopapier aus dem Supermarkt, wird sein Nachbar, aus Angst sich nicht mehr den Hintern abputzen zu können dies auch tun.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Beide sitzen bis Ende des Jahres auf einem Haufen Klopapier und können nicht mehr durch Ihren Flur laufen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hlinkClick r:id="rId3"/>
              </a:rPr>
              <a:t>https://www.youtube.com/watch?time_continue=22&amp;v=wA4KS546rZo&amp;feature=emb_logo</a:t>
            </a:r>
            <a:endParaRPr lang="de-DE" sz="2000" dirty="0"/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Eine hervorragendes Anwendungsbeispiel, wie man mit dem spieltheoretischen Verständnis des Gefangenendilemmas Geld verdienen kann, findet sich  bei der englischen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Gameschow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Golden Balls</a:t>
            </a: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	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https://www.youtube.com/watch?v=S0qjK3TWZE8</a:t>
            </a: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A66C56B-64CC-49B0-93F6-74525A94A2FB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15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2989791" y="38334"/>
            <a:ext cx="5522863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Private Bereitstellung öffentlicher Güter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/>
        </p:nvGraphicFramePr>
        <p:xfrm>
          <a:off x="369101" y="1624751"/>
          <a:ext cx="7614694" cy="1765578"/>
        </p:xfrm>
        <a:graphic>
          <a:graphicData uri="http://schemas.openxmlformats.org/drawingml/2006/table">
            <a:tbl>
              <a:tblPr/>
              <a:tblGrid>
                <a:gridCol w="2239615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791693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791693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791693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4381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438158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4381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43815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Der Nutzen aus der Bereitstellung eines öffentlichen Gutes sei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=3=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Die Kosten der Bereitstellung sind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Zahlt nur einer, trägt er die vollen Kosten, zahlen beide, werden die Kosten geteilt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  <a:blipFill>
                <a:blip r:embed="rId3"/>
                <a:stretch>
                  <a:fillRect l="-462" t="-2994" b="-95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AE9D19F4-154A-40CB-830A-42F3D47AC60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83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241863" y="1665243"/>
            <a:ext cx="718567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Ein Nash-Gleichgewicht ist eine Kombination von Strategien, in der jeder Spieler eine Strategie wählt, mit der kein Spieler einen Anreiz hat, von seiner gewählten Strategie als einziger abzuweichen.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>
                <a:solidFill>
                  <a:sysClr val="windowText" lastClr="000000"/>
                </a:solidFill>
              </a:rPr>
              <a:t>Spieltheorie</a:t>
            </a:r>
            <a:r>
              <a:rPr lang="en-US" sz="3992" dirty="0">
                <a:solidFill>
                  <a:sysClr val="windowText" lastClr="000000"/>
                </a:solidFill>
              </a:rPr>
              <a:t> – Nash </a:t>
            </a:r>
            <a:r>
              <a:rPr lang="en-US" sz="3992" dirty="0" err="1">
                <a:solidFill>
                  <a:sysClr val="windowText" lastClr="000000"/>
                </a:solidFill>
              </a:rPr>
              <a:t>Gleichgewicht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A8D2046-D069-4CD8-9BAC-C6AB93D17FC8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72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17406" y="1084197"/>
            <a:ext cx="7465744" cy="410587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Exporteure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mobilisieren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falls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ausgehen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dadurch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Absatzmärkte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vergrößern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derartige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Abschottungspolitik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Importrestriktionen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Lobbygruppen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entgegenwirken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177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61BE72A-20EB-442F-9509-4297D1BAD7FA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82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1138" y="982840"/>
            <a:ext cx="8588467" cy="47484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14772" indent="-41477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Länder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gegenseitig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14772" indent="-414772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entstehen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Anreiz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einzuführen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das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macht</a:t>
            </a:r>
            <a:r>
              <a:rPr lang="en-US" altLang="en-US" sz="2722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Ergebnis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einführt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Interesse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Länder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wäre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Situation des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endParaRPr lang="en-US" altLang="en-US" sz="254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4028" lvl="3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Handelspartner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benötigen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Abkommen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welches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E44F0CE-0182-444E-BA2C-89BADDBC8016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541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>
                <a:solidFill>
                  <a:sysClr val="windowText" lastClr="000000"/>
                </a:solidFill>
              </a:rPr>
              <a:t>Beispiel</a:t>
            </a:r>
            <a:r>
              <a:rPr lang="en-US" sz="3992" dirty="0">
                <a:solidFill>
                  <a:sysClr val="windowText" lastClr="000000"/>
                </a:solidFill>
              </a:rPr>
              <a:t>: </a:t>
            </a:r>
            <a:r>
              <a:rPr lang="en-US" sz="3992" dirty="0" err="1">
                <a:solidFill>
                  <a:sysClr val="windowText" lastClr="000000"/>
                </a:solidFill>
              </a:rPr>
              <a:t>Gefangenendilemma</a:t>
            </a:r>
            <a:r>
              <a:rPr lang="en-US" sz="3992" dirty="0">
                <a:solidFill>
                  <a:sysClr val="windowText" lastClr="000000"/>
                </a:solidFill>
              </a:rPr>
              <a:t> und </a:t>
            </a:r>
            <a:r>
              <a:rPr lang="en-US" sz="3992" dirty="0" err="1">
                <a:solidFill>
                  <a:sysClr val="windowText" lastClr="000000"/>
                </a:solidFill>
              </a:rPr>
              <a:t>Handelskrieg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/>
        </p:nvGraphicFramePr>
        <p:xfrm>
          <a:off x="683550" y="1106506"/>
          <a:ext cx="7000359" cy="2262158"/>
        </p:xfrm>
        <a:graphic>
          <a:graphicData uri="http://schemas.openxmlformats.org/drawingml/2006/table">
            <a:tbl>
              <a:tblPr firstRow="1" firstCol="1" bandRow="1"/>
              <a:tblGrid>
                <a:gridCol w="55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Europäische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Union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56749" y="654721"/>
            <a:ext cx="4319304" cy="30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53" tIns="41476" rIns="82953" bIns="41476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29544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Auszahlungsmatrix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(USA, </a:t>
            </a: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Europäische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Union)</a:t>
            </a:r>
            <a:endParaRPr lang="en-US" altLang="en-US" sz="145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7947375" y="654721"/>
            <a:ext cx="4131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Untersuchen Sie auf Nash-Gleichgewichte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94853C-FE1F-4DD2-BE5B-19B1CE6DCED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795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Handelskonflikte anders!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385997"/>
            <a:ext cx="12172951" cy="60559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Nicht immer muss es ein eindeutiges Gleichgewicht geben, bzw. die Möglichkeit zu einem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-besseren Zustand.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betrachte folgende Situation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Untersuchen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Sie die Situation auf Nash-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712019" y="1327373"/>
          <a:ext cx="8128000" cy="2285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023069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5379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762565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42254717"/>
                    </a:ext>
                  </a:extLst>
                </a:gridCol>
              </a:tblGrid>
              <a:tr h="502531">
                <a:tc rowSpan="2" gridSpan="2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Land 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46840"/>
                  </a:ext>
                </a:extLst>
              </a:tr>
              <a:tr h="502531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Bestehende Regel einhalten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Neue Regel setzen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757195"/>
                  </a:ext>
                </a:extLst>
              </a:tr>
              <a:tr h="502531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Land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Bestehende Regel einhalten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( 4 , 4 )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( 2 , 8 )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82053"/>
                  </a:ext>
                </a:extLst>
              </a:tr>
              <a:tr h="502531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Neue Regel setzen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( 10 , 0 )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-2 ,- 4 )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020616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CAAA050C-62F8-4801-9F0E-1A600FE6515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2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24473"/>
            <a:ext cx="12192000" cy="89685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Nash-Gleichgewicht</a:t>
            </a: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3"/>
              </a:rPr>
              <a:t>Dissertation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Nash, John F. (1950) </a:t>
            </a: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Equilibrium Points in n-Person Games,</a:t>
            </a: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 PNAS January 1, 1950 36 (1) 48-49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Freihandform 2"/>
              <p:cNvSpPr/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noAutofit/>
              </a:bodyPr>
              <a:lstStyle/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Ein Nash-Gleichgewicht ist eine Strategiekombination s*=(s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*), bei der es sich für keinen Spieler auszahlt, alleine von seiner Strategie abzuweichen.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b="1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Formale Definition: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Gegeben sei ein Normalformspiel G = {N,S,U} (N={1,2,…,n}Menge der </a:t>
                </a:r>
                <a:r>
                  <a:rPr lang="de-DE" sz="220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Spieler , S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=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1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2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…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Strategieraum, U: S→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DE" sz="2200" baseline="30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Nutzenfunktion mit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Nutzenfkt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. des Spielers i)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Das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Strategienprofil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s* ∈ S bildet ein Nash‑Gleichgewicht, falls für jeden Spieler i die Strategie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die beste Antwort auf die Strategien seiner Gegenspieler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‑i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ist, das heißt, falls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</a:t>
                </a:r>
                <a:r>
                  <a:rPr lang="de-DE" sz="22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Lohit Hindi" pitchFamily="2"/>
                  </a:rPr>
                  <a:t>≥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 für alle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 = 1, ..., 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löst damit folgendes Maximierungsproblem: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                  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max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{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*)}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						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</p:txBody>
          </p:sp>
        </mc:Choice>
        <mc:Fallback xmlns="">
          <p:sp>
            <p:nvSpPr>
              <p:cNvPr id="3" name="Freihandform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5"/>
                <a:stretch>
                  <a:fillRect l="-800" t="-1250" r="-1250" b="-36875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ED4F61EB-484C-4B70-8D76-61ECD38E07FA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012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3128947" y="110939"/>
            <a:ext cx="7552944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Gefangenendilemma – Allgemeine Beispiele</a:t>
            </a:r>
          </a:p>
        </p:txBody>
      </p:sp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347371" y="660421"/>
            <a:ext cx="10861147" cy="54714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Handelsstreit zwischen Ländern</a:t>
            </a:r>
          </a:p>
          <a:p>
            <a:pPr marL="914400" lvl="1" indent="-4572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Schottet sich das eine Land ab,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muß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auch das andere Land dies tun</a:t>
            </a:r>
          </a:p>
          <a:p>
            <a:pPr marL="914400" lvl="1" indent="-4572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Öffnet sich das andere Land, führt eigene Abschottung zur Besserstellung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Abschottung ist dominante Strategie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</a:rPr>
              <a:t>Länder, die in einem Rüstungswettlauf sind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Wenn der andere aufrüstet, muss man auch selbst aufrüsten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rüstet der andere nicht auf, führt Aufrüstung zur Überlegenheit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Aufrüstung ist dominante Strategie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Unternehmen, die Werbung treiben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Alle wären besser dran, wenn alle nicht werben (geringere Kosten), aber durch Werbung erhöhe ich meinen Marktanteil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Wenn alle anderen werben, muss ich werben, um im Markt zu bleiben</a:t>
            </a: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Werben ist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dominate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Strategie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Umstellung auf schadstoffarme Autos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Stellen alle anderen ihre Autos um, sinkt der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Schadstoffausstoss</a:t>
            </a: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1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    so stark, dass meine Umstellung keine Relevanz mehr hätte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Stellen alle anderen nicht um, hilft meine Umstellung nicht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Nicht umstellen ist dominante Strategie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44D13BE-6690-484D-8DAD-125578459DC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94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860</Words>
  <Application>Microsoft Office PowerPoint</Application>
  <PresentationFormat>Breitbild</PresentationFormat>
  <Paragraphs>121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Sparkasse Rg</vt:lpstr>
      <vt:lpstr>Times New Roman</vt:lpstr>
      <vt:lpstr>Verdana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429</cp:revision>
  <dcterms:created xsi:type="dcterms:W3CDTF">2019-02-11T10:45:01Z</dcterms:created>
  <dcterms:modified xsi:type="dcterms:W3CDTF">2022-10-23T12:13:38Z</dcterms:modified>
</cp:coreProperties>
</file>