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1372" r:id="rId2"/>
    <p:sldId id="843" r:id="rId3"/>
    <p:sldId id="844" r:id="rId4"/>
    <p:sldId id="846" r:id="rId5"/>
    <p:sldId id="848" r:id="rId6"/>
    <p:sldId id="850" r:id="rId7"/>
    <p:sldId id="851" r:id="rId8"/>
    <p:sldId id="1032" r:id="rId9"/>
    <p:sldId id="1036" r:id="rId10"/>
    <p:sldId id="1039" r:id="rId11"/>
    <p:sldId id="1040" r:id="rId12"/>
    <p:sldId id="1042" r:id="rId13"/>
    <p:sldId id="1045" r:id="rId14"/>
    <p:sldId id="1046" r:id="rId15"/>
    <p:sldId id="1047" r:id="rId16"/>
    <p:sldId id="574" r:id="rId17"/>
    <p:sldId id="105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2672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3285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3162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441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8919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404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559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718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9946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6140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1573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557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13.10.2022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13.10.2022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13.10.2022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3833" y="58096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Transformationskurve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4B83DEF4-978B-4467-8855-EE69900CD371}"/>
              </a:ext>
            </a:extLst>
          </p:cNvPr>
          <p:cNvCxnSpPr/>
          <p:nvPr/>
        </p:nvCxnSpPr>
        <p:spPr>
          <a:xfrm flipV="1">
            <a:off x="4141073" y="1005366"/>
            <a:ext cx="0" cy="23762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91AAFDED-DDE0-4945-A950-8F330D7A80B8}"/>
              </a:ext>
            </a:extLst>
          </p:cNvPr>
          <p:cNvCxnSpPr>
            <a:cxnSpLocks/>
          </p:cNvCxnSpPr>
          <p:nvPr/>
        </p:nvCxnSpPr>
        <p:spPr>
          <a:xfrm>
            <a:off x="4141073" y="3381630"/>
            <a:ext cx="36677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B16C916-2B05-4883-AE9B-CCA150222622}"/>
              </a:ext>
            </a:extLst>
          </p:cNvPr>
          <p:cNvCxnSpPr>
            <a:cxnSpLocks/>
          </p:cNvCxnSpPr>
          <p:nvPr/>
        </p:nvCxnSpPr>
        <p:spPr>
          <a:xfrm flipH="1">
            <a:off x="612681" y="3381630"/>
            <a:ext cx="352839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080E7CC5-6BDF-408C-B4E9-7ADF0CDA4FA0}"/>
              </a:ext>
            </a:extLst>
          </p:cNvPr>
          <p:cNvCxnSpPr>
            <a:cxnSpLocks/>
          </p:cNvCxnSpPr>
          <p:nvPr/>
        </p:nvCxnSpPr>
        <p:spPr>
          <a:xfrm>
            <a:off x="4141073" y="3381630"/>
            <a:ext cx="0" cy="27999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3B9BC58F-6FFA-40BA-9DE7-8D73C55FF724}"/>
              </a:ext>
            </a:extLst>
          </p:cNvPr>
          <p:cNvSpPr txBox="1"/>
          <p:nvPr/>
        </p:nvSpPr>
        <p:spPr>
          <a:xfrm flipH="1">
            <a:off x="3781033" y="86137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22BB2F6-61E3-4E5D-8DB7-48B39A7BC583}"/>
              </a:ext>
            </a:extLst>
          </p:cNvPr>
          <p:cNvSpPr txBox="1"/>
          <p:nvPr/>
        </p:nvSpPr>
        <p:spPr>
          <a:xfrm flipH="1">
            <a:off x="7441101" y="338163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FE1E00B-8440-404A-A8FC-683BE6792240}"/>
              </a:ext>
            </a:extLst>
          </p:cNvPr>
          <p:cNvSpPr txBox="1"/>
          <p:nvPr/>
        </p:nvSpPr>
        <p:spPr>
          <a:xfrm>
            <a:off x="612681" y="3012298"/>
            <a:ext cx="37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132EFE1-CC06-4A2F-B7E5-22BC27B7C9A0}"/>
              </a:ext>
            </a:extLst>
          </p:cNvPr>
          <p:cNvSpPr txBox="1"/>
          <p:nvPr/>
        </p:nvSpPr>
        <p:spPr>
          <a:xfrm>
            <a:off x="4141073" y="567659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31F9EE35-972D-4ABB-A417-07F36707B0C7}"/>
                  </a:ext>
                </a:extLst>
              </p:cNvPr>
              <p:cNvSpPr/>
              <p:nvPr/>
            </p:nvSpPr>
            <p:spPr>
              <a:xfrm>
                <a:off x="3719177" y="5280463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31F9EE35-972D-4ABB-A417-07F36707B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177" y="5280463"/>
                <a:ext cx="36574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eck 30">
            <a:extLst>
              <a:ext uri="{FF2B5EF4-FFF2-40B4-BE49-F238E27FC236}">
                <a16:creationId xmlns:a16="http://schemas.microsoft.com/office/drawing/2014/main" id="{7EBFE7AE-B950-4852-BCAB-3261899677DB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36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80502"/>
            <a:ext cx="9573488" cy="410080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Grenzprodukt</a:t>
            </a:r>
            <a:r>
              <a:rPr lang="en-US" sz="2631" dirty="0">
                <a:solidFill>
                  <a:sysClr val="windowText" lastClr="000000"/>
                </a:solidFill>
              </a:rPr>
              <a:t> der Arbeit (GPL) und </a:t>
            </a:r>
            <a:r>
              <a:rPr lang="en-US" sz="2631" dirty="0" err="1">
                <a:solidFill>
                  <a:sysClr val="windowText" lastClr="000000"/>
                </a:solidFill>
              </a:rPr>
              <a:t>Steigung</a:t>
            </a:r>
            <a:r>
              <a:rPr lang="en-US" sz="2631" dirty="0">
                <a:solidFill>
                  <a:sysClr val="windowText" lastClr="000000"/>
                </a:solidFill>
              </a:rPr>
              <a:t> der </a:t>
            </a:r>
            <a:r>
              <a:rPr lang="en-US" sz="2631" dirty="0" err="1">
                <a:solidFill>
                  <a:sysClr val="windowText" lastClr="000000"/>
                </a:solidFill>
              </a:rPr>
              <a:t>Transformationskurve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1E352180-2995-4E0F-A879-B7C7D40D9D25}"/>
              </a:ext>
            </a:extLst>
          </p:cNvPr>
          <p:cNvGrpSpPr/>
          <p:nvPr/>
        </p:nvGrpSpPr>
        <p:grpSpPr>
          <a:xfrm>
            <a:off x="2018997" y="889966"/>
            <a:ext cx="5251896" cy="3672408"/>
            <a:chOff x="4211960" y="1196752"/>
            <a:chExt cx="3667720" cy="2376264"/>
          </a:xfrm>
        </p:grpSpPr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FC1EA2BE-07FE-48C7-A181-238BEBB592D7}"/>
                </a:ext>
              </a:extLst>
            </p:cNvPr>
            <p:cNvCxnSpPr/>
            <p:nvPr/>
          </p:nvCxnSpPr>
          <p:spPr>
            <a:xfrm flipV="1">
              <a:off x="4211960" y="1196752"/>
              <a:ext cx="0" cy="23762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9881068D-50A3-4DD3-B615-36B69B6FFE5D}"/>
                </a:ext>
              </a:extLst>
            </p:cNvPr>
            <p:cNvCxnSpPr>
              <a:cxnSpLocks/>
            </p:cNvCxnSpPr>
            <p:nvPr/>
          </p:nvCxnSpPr>
          <p:spPr>
            <a:xfrm>
              <a:off x="4211960" y="3573016"/>
              <a:ext cx="3667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0C44DE80-65E5-4D07-901A-972AE9BC91F1}"/>
              </a:ext>
            </a:extLst>
          </p:cNvPr>
          <p:cNvSpPr txBox="1"/>
          <p:nvPr/>
        </p:nvSpPr>
        <p:spPr>
          <a:xfrm flipH="1">
            <a:off x="1244008" y="1052764"/>
            <a:ext cx="77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GPL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E57E6CF-2A8E-41F1-9425-3F1A3B527941}"/>
              </a:ext>
            </a:extLst>
          </p:cNvPr>
          <p:cNvSpPr txBox="1"/>
          <p:nvPr/>
        </p:nvSpPr>
        <p:spPr>
          <a:xfrm flipH="1">
            <a:off x="6702638" y="456751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C295E5F-81DA-4333-8E8E-760B9DD427A5}"/>
                  </a:ext>
                </a:extLst>
              </p:cNvPr>
              <p:cNvSpPr txBox="1"/>
              <p:nvPr/>
            </p:nvSpPr>
            <p:spPr>
              <a:xfrm>
                <a:off x="69103" y="4977327"/>
                <a:ext cx="7560838" cy="1194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/>
                  <a:t>Aus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de-DE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de-DE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de-DE" sz="2800" baseline="-25000" dirty="0"/>
                  <a:t>	</a:t>
                </a:r>
                <a:r>
                  <a:rPr lang="de-DE" sz="2800" dirty="0"/>
                  <a:t>folgt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𝑑𝐺</m:t>
                        </m:r>
                      </m:num>
                      <m:den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𝑑𝑀</m:t>
                        </m:r>
                      </m:den>
                    </m:f>
                    <m:r>
                      <a:rPr lang="de-DE" sz="28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𝐺𝑃𝐿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𝐺𝑃𝐿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den>
                    </m:f>
                    <m:r>
                      <a:rPr lang="de-DE" sz="28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800" dirty="0">
                    <a:ea typeface="Cambria Math" panose="02040503050406030204" pitchFamily="18" charset="0"/>
                  </a:rPr>
                  <a:t> </a:t>
                </a:r>
                <a:endParaRPr lang="de-DE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für die Steigung der Transformationskurve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C295E5F-81DA-4333-8E8E-760B9DD42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3" y="4977327"/>
                <a:ext cx="7560838" cy="1194879"/>
              </a:xfrm>
              <a:prstGeom prst="rect">
                <a:avLst/>
              </a:prstGeom>
              <a:blipFill>
                <a:blip r:embed="rId3"/>
                <a:stretch>
                  <a:fillRect l="-1612" b="-126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39DDC74-BFD5-45C3-BB19-6223A8BA1975}"/>
              </a:ext>
            </a:extLst>
          </p:cNvPr>
          <p:cNvSpPr/>
          <p:nvPr/>
        </p:nvSpPr>
        <p:spPr>
          <a:xfrm>
            <a:off x="2337851" y="1325880"/>
            <a:ext cx="4046220" cy="3006090"/>
          </a:xfrm>
          <a:custGeom>
            <a:avLst/>
            <a:gdLst>
              <a:gd name="connsiteX0" fmla="*/ 0 w 4046220"/>
              <a:gd name="connsiteY0" fmla="*/ 0 h 3006090"/>
              <a:gd name="connsiteX1" fmla="*/ 994410 w 4046220"/>
              <a:gd name="connsiteY1" fmla="*/ 2080260 h 3006090"/>
              <a:gd name="connsiteX2" fmla="*/ 4046220 w 4046220"/>
              <a:gd name="connsiteY2" fmla="*/ 3006090 h 3006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6220" h="3006090">
                <a:moveTo>
                  <a:pt x="0" y="0"/>
                </a:moveTo>
                <a:cubicBezTo>
                  <a:pt x="160020" y="789622"/>
                  <a:pt x="320040" y="1579245"/>
                  <a:pt x="994410" y="2080260"/>
                </a:cubicBezTo>
                <a:cubicBezTo>
                  <a:pt x="1668780" y="2581275"/>
                  <a:pt x="2857500" y="2793682"/>
                  <a:pt x="4046220" y="30060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BA7E1DD-0BC9-406C-87AB-D3901196294A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69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Arbeitsmarkt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BA800690-216E-4FFE-B74A-3F480F160225}"/>
              </a:ext>
            </a:extLst>
          </p:cNvPr>
          <p:cNvCxnSpPr/>
          <p:nvPr/>
        </p:nvCxnSpPr>
        <p:spPr>
          <a:xfrm flipV="1">
            <a:off x="1369875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6C83955-1540-4E27-938D-3A5266E03546}"/>
              </a:ext>
            </a:extLst>
          </p:cNvPr>
          <p:cNvCxnSpPr>
            <a:cxnSpLocks/>
          </p:cNvCxnSpPr>
          <p:nvPr/>
        </p:nvCxnSpPr>
        <p:spPr>
          <a:xfrm>
            <a:off x="1369875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D8A76E19-92E1-477C-81AF-342D4C547969}"/>
              </a:ext>
            </a:extLst>
          </p:cNvPr>
          <p:cNvSpPr txBox="1"/>
          <p:nvPr/>
        </p:nvSpPr>
        <p:spPr>
          <a:xfrm flipH="1">
            <a:off x="73731" y="1052764"/>
            <a:ext cx="1368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Wertgrenz-produkt,</a:t>
            </a:r>
          </a:p>
          <a:p>
            <a:r>
              <a:rPr lang="de-DE" dirty="0"/>
              <a:t>Lohnsatz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0570F9B-F66B-4DBF-9573-1CBC8359498B}"/>
              </a:ext>
            </a:extLst>
          </p:cNvPr>
          <p:cNvSpPr txBox="1"/>
          <p:nvPr/>
        </p:nvSpPr>
        <p:spPr>
          <a:xfrm flipH="1">
            <a:off x="6482449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04ABFA5-E952-485F-ABFE-68893EA6C222}"/>
              </a:ext>
            </a:extLst>
          </p:cNvPr>
          <p:cNvCxnSpPr/>
          <p:nvPr/>
        </p:nvCxnSpPr>
        <p:spPr>
          <a:xfrm flipV="1">
            <a:off x="6338427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6D3C6D04-596F-409E-A806-A6EB2F10FC83}"/>
              </a:ext>
            </a:extLst>
          </p:cNvPr>
          <p:cNvCxnSpPr>
            <a:cxnSpLocks/>
          </p:cNvCxnSpPr>
          <p:nvPr/>
        </p:nvCxnSpPr>
        <p:spPr>
          <a:xfrm flipH="1">
            <a:off x="1081843" y="4562374"/>
            <a:ext cx="1088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02D111B7-0529-4780-B1DE-7D2B4473D683}"/>
              </a:ext>
            </a:extLst>
          </p:cNvPr>
          <p:cNvSpPr txBox="1"/>
          <p:nvPr/>
        </p:nvSpPr>
        <p:spPr>
          <a:xfrm flipH="1">
            <a:off x="6410437" y="980728"/>
            <a:ext cx="1363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Wertgrenz-produkt,</a:t>
            </a:r>
          </a:p>
          <a:p>
            <a:r>
              <a:rPr lang="de-DE" dirty="0"/>
              <a:t>Lohnsatz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3CDF5C6-01AA-492C-B4B1-0B523A8A0746}"/>
              </a:ext>
            </a:extLst>
          </p:cNvPr>
          <p:cNvSpPr txBox="1"/>
          <p:nvPr/>
        </p:nvSpPr>
        <p:spPr>
          <a:xfrm flipH="1">
            <a:off x="994825" y="4516293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D868D14-F4AF-43C2-8DBB-1BE1CA6BFAA6}"/>
                  </a:ext>
                </a:extLst>
              </p:cNvPr>
              <p:cNvSpPr txBox="1"/>
              <p:nvPr/>
            </p:nvSpPr>
            <p:spPr>
              <a:xfrm>
                <a:off x="1" y="5026794"/>
                <a:ext cx="8644270" cy="731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600" dirty="0"/>
                  <a:t>Aus der Mobilität des Faktors Arbeit und Gewinnmaximierung folgt ein einheitlicher Lohnsatz →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𝑑𝐺</m:t>
                        </m:r>
                      </m:num>
                      <m:den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𝑑𝑀</m:t>
                        </m:r>
                      </m:den>
                    </m:f>
                    <m:r>
                      <a:rPr lang="de-DE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GP</m:t>
                        </m:r>
                        <m:r>
                          <m:rPr>
                            <m:nor/>
                          </m:rPr>
                          <a:rPr lang="de-DE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de-DE" sz="16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GP</m:t>
                        </m:r>
                        <m:r>
                          <m:rPr>
                            <m:nor/>
                          </m:rPr>
                          <a:rPr lang="de-DE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de-DE" sz="16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den>
                    </m:f>
                    <m:r>
                      <a:rPr lang="de-DE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600" dirty="0"/>
                          <m:t>P</m:t>
                        </m:r>
                        <m:r>
                          <m:rPr>
                            <m:nor/>
                          </m:rPr>
                          <a:rPr lang="de-DE" sz="1600" baseline="-25000" dirty="0"/>
                          <m:t>M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600" dirty="0"/>
                          <m:t>P</m:t>
                        </m:r>
                        <m:r>
                          <m:rPr>
                            <m:nor/>
                          </m:rPr>
                          <a:rPr lang="de-DE" sz="1600" baseline="-25000" dirty="0"/>
                          <m:t>G</m:t>
                        </m:r>
                      </m:den>
                    </m:f>
                  </m:oMath>
                </a14:m>
                <a:r>
                  <a:rPr lang="de-DE" sz="1600" dirty="0">
                    <a:ea typeface="Cambria Math" panose="02040503050406030204" pitchFamily="18" charset="0"/>
                  </a:rPr>
                  <a:t>		Steigung der Transformationskurve = negatives Preisverhältnis</a:t>
                </a: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D868D14-F4AF-43C2-8DBB-1BE1CA6BF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026794"/>
                <a:ext cx="8644270" cy="731995"/>
              </a:xfrm>
              <a:prstGeom prst="rect">
                <a:avLst/>
              </a:prstGeom>
              <a:blipFill>
                <a:blip r:embed="rId3"/>
                <a:stretch>
                  <a:fillRect t="-2500" b="-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32745F81-A155-4C41-B4C1-372A8019F13F}"/>
              </a:ext>
            </a:extLst>
          </p:cNvPr>
          <p:cNvSpPr/>
          <p:nvPr/>
        </p:nvSpPr>
        <p:spPr>
          <a:xfrm>
            <a:off x="273007" y="729514"/>
            <a:ext cx="102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DECAC22-0C77-4874-A0FB-D41FC3E0F1AD}"/>
              </a:ext>
            </a:extLst>
          </p:cNvPr>
          <p:cNvSpPr/>
          <p:nvPr/>
        </p:nvSpPr>
        <p:spPr>
          <a:xfrm>
            <a:off x="6503414" y="705300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EBD40D49-C50C-4AC4-B9AE-BEF864829A09}"/>
              </a:ext>
            </a:extLst>
          </p:cNvPr>
          <p:cNvCxnSpPr>
            <a:cxnSpLocks/>
          </p:cNvCxnSpPr>
          <p:nvPr/>
        </p:nvCxnSpPr>
        <p:spPr>
          <a:xfrm flipH="1">
            <a:off x="1369875" y="4797152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021E1939-F060-4849-90BD-D5B9B91DD1EA}"/>
              </a:ext>
            </a:extLst>
          </p:cNvPr>
          <p:cNvCxnSpPr>
            <a:cxnSpLocks/>
          </p:cNvCxnSpPr>
          <p:nvPr/>
        </p:nvCxnSpPr>
        <p:spPr>
          <a:xfrm flipH="1">
            <a:off x="4106179" y="479715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8259D62C-F502-4EA8-B9CA-751335475120}"/>
              </a:ext>
            </a:extLst>
          </p:cNvPr>
          <p:cNvCxnSpPr/>
          <p:nvPr/>
        </p:nvCxnSpPr>
        <p:spPr>
          <a:xfrm>
            <a:off x="6338427" y="465313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FDB5A31C-83B4-4108-8C3C-0A53058AF4D9}"/>
              </a:ext>
            </a:extLst>
          </p:cNvPr>
          <p:cNvCxnSpPr/>
          <p:nvPr/>
        </p:nvCxnSpPr>
        <p:spPr>
          <a:xfrm>
            <a:off x="1369875" y="465313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46C3B3F4-820A-4D5D-A3FE-6DB13DCD7B47}"/>
                  </a:ext>
                </a:extLst>
              </p:cNvPr>
              <p:cNvSpPr/>
              <p:nvPr/>
            </p:nvSpPr>
            <p:spPr>
              <a:xfrm>
                <a:off x="3617135" y="4643844"/>
                <a:ext cx="4170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de-DE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46C3B3F4-820A-4D5D-A3FE-6DB13DCD7B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135" y="4643844"/>
                <a:ext cx="4170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hteck 37">
            <a:extLst>
              <a:ext uri="{FF2B5EF4-FFF2-40B4-BE49-F238E27FC236}">
                <a16:creationId xmlns:a16="http://schemas.microsoft.com/office/drawing/2014/main" id="{3392479B-7984-48F5-84E5-83A6F8203EE1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6" grpId="0"/>
      <p:bldP spid="17" grpId="0"/>
      <p:bldP spid="2" grpId="0"/>
      <p:bldP spid="11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>
                <a:solidFill>
                  <a:sysClr val="windowText" lastClr="000000"/>
                </a:solidFill>
              </a:rPr>
              <a:t>Preisanstieg </a:t>
            </a:r>
            <a:r>
              <a:rPr lang="en-US" sz="2631" dirty="0">
                <a:solidFill>
                  <a:sysClr val="windowText" lastClr="000000"/>
                </a:solidFill>
              </a:rPr>
              <a:t>des </a:t>
            </a:r>
            <a:r>
              <a:rPr lang="en-US" sz="2631" dirty="0" err="1">
                <a:solidFill>
                  <a:sysClr val="windowText" lastClr="000000"/>
                </a:solidFill>
              </a:rPr>
              <a:t>einen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Gutes</a:t>
            </a:r>
            <a:r>
              <a:rPr lang="en-US" sz="2631" dirty="0">
                <a:solidFill>
                  <a:sysClr val="windowText" lastClr="000000"/>
                </a:solidFill>
              </a:rPr>
              <a:t> M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3940E059-BC20-47D6-8C06-9A371A7BD9B3}"/>
              </a:ext>
            </a:extLst>
          </p:cNvPr>
          <p:cNvCxnSpPr/>
          <p:nvPr/>
        </p:nvCxnSpPr>
        <p:spPr>
          <a:xfrm flipV="1">
            <a:off x="2999656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43E2E20E-CAE4-4956-A17C-35D6CF8F5AA1}"/>
              </a:ext>
            </a:extLst>
          </p:cNvPr>
          <p:cNvCxnSpPr>
            <a:cxnSpLocks/>
          </p:cNvCxnSpPr>
          <p:nvPr/>
        </p:nvCxnSpPr>
        <p:spPr>
          <a:xfrm>
            <a:off x="2999656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B996E664-45FD-4C1E-A44E-A72F2419D670}"/>
              </a:ext>
            </a:extLst>
          </p:cNvPr>
          <p:cNvSpPr txBox="1"/>
          <p:nvPr/>
        </p:nvSpPr>
        <p:spPr>
          <a:xfrm flipH="1">
            <a:off x="128640" y="1052765"/>
            <a:ext cx="294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 </a:t>
            </a:r>
            <a:r>
              <a:rPr lang="de-DE" dirty="0"/>
              <a:t>=Wertgrenzprodukt</a:t>
            </a:r>
          </a:p>
          <a:p>
            <a:r>
              <a:rPr lang="de-DE" dirty="0"/>
              <a:t>W=Lohnsatz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DBBA5383-AE0E-432A-BD35-9B6DCBCC5998}"/>
              </a:ext>
            </a:extLst>
          </p:cNvPr>
          <p:cNvCxnSpPr/>
          <p:nvPr/>
        </p:nvCxnSpPr>
        <p:spPr>
          <a:xfrm flipV="1">
            <a:off x="7968208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3C2806A1-EC64-459F-873C-3FFA86755A56}"/>
              </a:ext>
            </a:extLst>
          </p:cNvPr>
          <p:cNvCxnSpPr>
            <a:cxnSpLocks/>
          </p:cNvCxnSpPr>
          <p:nvPr/>
        </p:nvCxnSpPr>
        <p:spPr>
          <a:xfrm flipH="1">
            <a:off x="2711624" y="4562374"/>
            <a:ext cx="1088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4CB80D15-788F-43E0-9430-577477BDD845}"/>
              </a:ext>
            </a:extLst>
          </p:cNvPr>
          <p:cNvSpPr txBox="1"/>
          <p:nvPr/>
        </p:nvSpPr>
        <p:spPr>
          <a:xfrm flipH="1">
            <a:off x="8040217" y="980729"/>
            <a:ext cx="3398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 </a:t>
            </a:r>
            <a:r>
              <a:rPr lang="de-DE" dirty="0"/>
              <a:t>=Wertgrenzprodukt</a:t>
            </a:r>
          </a:p>
          <a:p>
            <a:r>
              <a:rPr lang="de-DE" dirty="0"/>
              <a:t>w =Lohnsatz</a:t>
            </a:r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ABBF5D43-83D4-47AE-AD9D-01DD3BAB89AE}"/>
              </a:ext>
            </a:extLst>
          </p:cNvPr>
          <p:cNvSpPr/>
          <p:nvPr/>
        </p:nvSpPr>
        <p:spPr>
          <a:xfrm>
            <a:off x="3318510" y="980728"/>
            <a:ext cx="4046220" cy="3006090"/>
          </a:xfrm>
          <a:custGeom>
            <a:avLst/>
            <a:gdLst>
              <a:gd name="connsiteX0" fmla="*/ 0 w 4046220"/>
              <a:gd name="connsiteY0" fmla="*/ 0 h 3006090"/>
              <a:gd name="connsiteX1" fmla="*/ 994410 w 4046220"/>
              <a:gd name="connsiteY1" fmla="*/ 2080260 h 3006090"/>
              <a:gd name="connsiteX2" fmla="*/ 4046220 w 4046220"/>
              <a:gd name="connsiteY2" fmla="*/ 3006090 h 3006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6220" h="3006090">
                <a:moveTo>
                  <a:pt x="0" y="0"/>
                </a:moveTo>
                <a:cubicBezTo>
                  <a:pt x="160020" y="789622"/>
                  <a:pt x="320040" y="1579245"/>
                  <a:pt x="994410" y="2080260"/>
                </a:cubicBezTo>
                <a:cubicBezTo>
                  <a:pt x="1668780" y="2581275"/>
                  <a:pt x="2857500" y="2793682"/>
                  <a:pt x="4046220" y="30060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639F7BD-91C2-4FD8-9840-A1DC2815BAAF}"/>
              </a:ext>
            </a:extLst>
          </p:cNvPr>
          <p:cNvSpPr/>
          <p:nvPr/>
        </p:nvSpPr>
        <p:spPr>
          <a:xfrm>
            <a:off x="3356254" y="1118683"/>
            <a:ext cx="102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</a:t>
            </a:r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C772E8ED-3629-46C9-9FA2-7BB8D928B372}"/>
              </a:ext>
            </a:extLst>
          </p:cNvPr>
          <p:cNvSpPr/>
          <p:nvPr/>
        </p:nvSpPr>
        <p:spPr>
          <a:xfrm>
            <a:off x="4038600" y="960120"/>
            <a:ext cx="3577590" cy="3268980"/>
          </a:xfrm>
          <a:custGeom>
            <a:avLst/>
            <a:gdLst>
              <a:gd name="connsiteX0" fmla="*/ 3577590 w 3577590"/>
              <a:gd name="connsiteY0" fmla="*/ 0 h 3268980"/>
              <a:gd name="connsiteX1" fmla="*/ 2194560 w 3577590"/>
              <a:gd name="connsiteY1" fmla="*/ 2137410 h 3268980"/>
              <a:gd name="connsiteX2" fmla="*/ 22860 w 3577590"/>
              <a:gd name="connsiteY2" fmla="*/ 3257550 h 3268980"/>
              <a:gd name="connsiteX3" fmla="*/ 22860 w 3577590"/>
              <a:gd name="connsiteY3" fmla="*/ 3257550 h 3268980"/>
              <a:gd name="connsiteX4" fmla="*/ 0 w 3577590"/>
              <a:gd name="connsiteY4" fmla="*/ 3268980 h 3268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7590" h="3268980">
                <a:moveTo>
                  <a:pt x="3577590" y="0"/>
                </a:moveTo>
                <a:cubicBezTo>
                  <a:pt x="3182302" y="797242"/>
                  <a:pt x="2787015" y="1594485"/>
                  <a:pt x="2194560" y="2137410"/>
                </a:cubicBezTo>
                <a:cubicBezTo>
                  <a:pt x="1602105" y="2680335"/>
                  <a:pt x="22860" y="3257550"/>
                  <a:pt x="22860" y="3257550"/>
                </a:cubicBezTo>
                <a:lnTo>
                  <a:pt x="22860" y="3257550"/>
                </a:lnTo>
                <a:lnTo>
                  <a:pt x="0" y="32689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94D7996-F0F5-4EB5-A3B8-66D640CAFBD3}"/>
              </a:ext>
            </a:extLst>
          </p:cNvPr>
          <p:cNvSpPr/>
          <p:nvPr/>
        </p:nvSpPr>
        <p:spPr>
          <a:xfrm>
            <a:off x="6532737" y="789364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3E0EA9C-15FB-4325-810A-B6E60E642904}"/>
              </a:ext>
            </a:extLst>
          </p:cNvPr>
          <p:cNvCxnSpPr>
            <a:cxnSpLocks/>
          </p:cNvCxnSpPr>
          <p:nvPr/>
        </p:nvCxnSpPr>
        <p:spPr>
          <a:xfrm flipH="1">
            <a:off x="2999656" y="3563251"/>
            <a:ext cx="2480893" cy="36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4E5783B4-00B1-460A-B460-D2A5BD242158}"/>
              </a:ext>
            </a:extLst>
          </p:cNvPr>
          <p:cNvSpPr/>
          <p:nvPr/>
        </p:nvSpPr>
        <p:spPr>
          <a:xfrm>
            <a:off x="2495600" y="334770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w*</a:t>
            </a:r>
            <a:endParaRPr lang="de-DE" baseline="-25000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37178C7-1959-4F46-AD2C-DA61655AB896}"/>
              </a:ext>
            </a:extLst>
          </p:cNvPr>
          <p:cNvSpPr txBox="1"/>
          <p:nvPr/>
        </p:nvSpPr>
        <p:spPr>
          <a:xfrm flipH="1">
            <a:off x="8112230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8A64668-0246-44D7-837E-67BA4C42611E}"/>
              </a:ext>
            </a:extLst>
          </p:cNvPr>
          <p:cNvSpPr txBox="1"/>
          <p:nvPr/>
        </p:nvSpPr>
        <p:spPr>
          <a:xfrm flipH="1">
            <a:off x="2567609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753D45F-BE9A-4EE3-838A-E5113CF670EF}"/>
              </a:ext>
            </a:extLst>
          </p:cNvPr>
          <p:cNvCxnSpPr>
            <a:cxnSpLocks/>
          </p:cNvCxnSpPr>
          <p:nvPr/>
        </p:nvCxnSpPr>
        <p:spPr>
          <a:xfrm flipV="1">
            <a:off x="5480549" y="3563251"/>
            <a:ext cx="0" cy="999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CA7B56E4-8A86-42AB-AC1D-CB11613069A6}"/>
              </a:ext>
            </a:extLst>
          </p:cNvPr>
          <p:cNvSpPr/>
          <p:nvPr/>
        </p:nvSpPr>
        <p:spPr>
          <a:xfrm>
            <a:off x="5339324" y="4555233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L*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F043C367-66A9-4DD1-B829-637138E1FC84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75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81250" y="0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Einkommensverteilung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nach</a:t>
            </a:r>
            <a:r>
              <a:rPr lang="en-US" sz="2631" dirty="0">
                <a:solidFill>
                  <a:sysClr val="windowText" lastClr="000000"/>
                </a:solidFill>
              </a:rPr>
              <a:t> der </a:t>
            </a:r>
            <a:r>
              <a:rPr lang="en-US" sz="2631" dirty="0" err="1">
                <a:solidFill>
                  <a:sysClr val="windowText" lastClr="000000"/>
                </a:solidFill>
              </a:rPr>
              <a:t>Preisänderung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7E277B9-BD12-4678-B902-5A0CDD9C235F}"/>
              </a:ext>
            </a:extLst>
          </p:cNvPr>
          <p:cNvSpPr txBox="1"/>
          <p:nvPr/>
        </p:nvSpPr>
        <p:spPr>
          <a:xfrm>
            <a:off x="295940" y="490542"/>
            <a:ext cx="89302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u="sng" dirty="0"/>
              <a:t>Kapitalbesitzer im Maschinensektor</a:t>
            </a:r>
            <a:r>
              <a:rPr lang="de-DE" sz="2200" b="1" dirty="0"/>
              <a:t>: </a:t>
            </a:r>
            <a:r>
              <a:rPr lang="de-DE" sz="2200" dirty="0"/>
              <a:t>Die Güterpreise steigen nominal und auch relativ zum Lohnsatz und relativ zum Getreidesektor. Damit steigt insgesamt das Einkommen in diesem Sektor</a:t>
            </a:r>
          </a:p>
          <a:p>
            <a:r>
              <a:rPr lang="de-DE" sz="2200" dirty="0"/>
              <a:t>→ </a:t>
            </a:r>
            <a:r>
              <a:rPr lang="de-DE" sz="2200" b="1" dirty="0"/>
              <a:t>Besserstellung</a:t>
            </a:r>
          </a:p>
          <a:p>
            <a:endParaRPr lang="de-DE" sz="2200" dirty="0"/>
          </a:p>
          <a:p>
            <a:r>
              <a:rPr lang="de-DE" sz="2200" b="1" u="sng" dirty="0"/>
              <a:t>Kapitalbesitzer im Getreidesektor</a:t>
            </a:r>
            <a:r>
              <a:rPr lang="de-DE" sz="2200" b="1" dirty="0"/>
              <a:t>: </a:t>
            </a:r>
            <a:r>
              <a:rPr lang="de-DE" sz="2200" dirty="0"/>
              <a:t>Die Güterpreise bleiben nominal unverändert, aber sie sinken relativ zum Lohnsatz und relativ zum Maschinensektor. Damit sinkt insgesamt das Einkommen in diesem Sektor</a:t>
            </a:r>
          </a:p>
          <a:p>
            <a:r>
              <a:rPr lang="de-DE" sz="2200" dirty="0"/>
              <a:t>→ </a:t>
            </a:r>
            <a:r>
              <a:rPr lang="de-DE" sz="2200" b="1" dirty="0"/>
              <a:t>Schlechterstellung</a:t>
            </a:r>
          </a:p>
          <a:p>
            <a:endParaRPr lang="de-DE" sz="2200" dirty="0"/>
          </a:p>
          <a:p>
            <a:r>
              <a:rPr lang="de-DE" sz="2200" b="1" dirty="0"/>
              <a:t>Arbeiter:</a:t>
            </a:r>
            <a:r>
              <a:rPr lang="de-DE" sz="2200" dirty="0"/>
              <a:t> Die Löhne steigen zwar nominal. Relativ zum Maschinensektor aber fallen sie, während sie relativ zum Getreidesektor steigen.</a:t>
            </a:r>
          </a:p>
          <a:p>
            <a:r>
              <a:rPr lang="de-DE" sz="2200" dirty="0"/>
              <a:t>→ </a:t>
            </a:r>
            <a:r>
              <a:rPr lang="de-DE" sz="2200" b="1" dirty="0"/>
              <a:t>Besser- oder Schlechterstellung hängt von den Präferenzen ab</a:t>
            </a:r>
          </a:p>
          <a:p>
            <a:endParaRPr lang="de-DE" sz="2200" dirty="0"/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E135B54-F05D-4671-BD4C-E2889F6741E8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91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122682"/>
            <a:ext cx="8721846" cy="449797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Produktion</a:t>
            </a:r>
            <a:r>
              <a:rPr lang="en-US" sz="2631" dirty="0">
                <a:solidFill>
                  <a:sysClr val="windowText" lastClr="000000"/>
                </a:solidFill>
              </a:rPr>
              <a:t> und </a:t>
            </a:r>
            <a:r>
              <a:rPr lang="en-US" sz="2631" dirty="0" err="1">
                <a:solidFill>
                  <a:sysClr val="windowText" lastClr="000000"/>
                </a:solidFill>
              </a:rPr>
              <a:t>Konsum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Außenhandel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nach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err="1">
                <a:solidFill>
                  <a:sysClr val="windowText" lastClr="000000"/>
                </a:solidFill>
              </a:rPr>
              <a:t>dem</a:t>
            </a:r>
            <a:r>
              <a:rPr lang="en-US" sz="2631">
                <a:solidFill>
                  <a:sysClr val="windowText" lastClr="000000"/>
                </a:solidFill>
              </a:rPr>
              <a:t> Preisanstieg </a:t>
            </a:r>
            <a:r>
              <a:rPr lang="en-US" sz="2631" dirty="0">
                <a:solidFill>
                  <a:sysClr val="windowText" lastClr="000000"/>
                </a:solidFill>
              </a:rPr>
              <a:t>von M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6760369-09BB-4A7D-91B4-68E784638C33}"/>
              </a:ext>
            </a:extLst>
          </p:cNvPr>
          <p:cNvGrpSpPr/>
          <p:nvPr/>
        </p:nvGrpSpPr>
        <p:grpSpPr>
          <a:xfrm>
            <a:off x="1091050" y="1289567"/>
            <a:ext cx="6486978" cy="4304022"/>
            <a:chOff x="4016915" y="1196752"/>
            <a:chExt cx="3862765" cy="2616903"/>
          </a:xfrm>
        </p:grpSpPr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DE75726A-4309-49D8-B635-366159185D90}"/>
                </a:ext>
              </a:extLst>
            </p:cNvPr>
            <p:cNvCxnSpPr/>
            <p:nvPr/>
          </p:nvCxnSpPr>
          <p:spPr>
            <a:xfrm flipV="1">
              <a:off x="4211960" y="1196752"/>
              <a:ext cx="0" cy="23762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7C252169-E35C-403B-941C-9CCEB70B6BEC}"/>
                </a:ext>
              </a:extLst>
            </p:cNvPr>
            <p:cNvCxnSpPr>
              <a:cxnSpLocks/>
            </p:cNvCxnSpPr>
            <p:nvPr/>
          </p:nvCxnSpPr>
          <p:spPr>
            <a:xfrm>
              <a:off x="4211960" y="3573016"/>
              <a:ext cx="3667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D560060F-89E2-497E-B645-7F8891A9BDA6}"/>
                </a:ext>
              </a:extLst>
            </p:cNvPr>
            <p:cNvSpPr txBox="1"/>
            <p:nvPr/>
          </p:nvSpPr>
          <p:spPr>
            <a:xfrm flipH="1">
              <a:off x="4016915" y="1228012"/>
              <a:ext cx="216024" cy="2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G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CE164BB6-400C-466D-B392-BF97AB606C98}"/>
                </a:ext>
              </a:extLst>
            </p:cNvPr>
            <p:cNvSpPr txBox="1"/>
            <p:nvPr/>
          </p:nvSpPr>
          <p:spPr>
            <a:xfrm flipH="1">
              <a:off x="7663656" y="3589096"/>
              <a:ext cx="216024" cy="2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M</a:t>
              </a:r>
            </a:p>
          </p:txBody>
        </p:sp>
      </p:grp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FA46ED26-B858-4292-925B-1DEE7ED8C959}"/>
              </a:ext>
            </a:extLst>
          </p:cNvPr>
          <p:cNvSpPr/>
          <p:nvPr/>
        </p:nvSpPr>
        <p:spPr>
          <a:xfrm>
            <a:off x="1398289" y="2201780"/>
            <a:ext cx="3224463" cy="2995863"/>
          </a:xfrm>
          <a:custGeom>
            <a:avLst/>
            <a:gdLst>
              <a:gd name="connsiteX0" fmla="*/ 0 w 3224463"/>
              <a:gd name="connsiteY0" fmla="*/ 0 h 2995863"/>
              <a:gd name="connsiteX1" fmla="*/ 2249906 w 3224463"/>
              <a:gd name="connsiteY1" fmla="*/ 986589 h 2995863"/>
              <a:gd name="connsiteX2" fmla="*/ 3224463 w 3224463"/>
              <a:gd name="connsiteY2" fmla="*/ 2995863 h 2995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4463" h="2995863">
                <a:moveTo>
                  <a:pt x="0" y="0"/>
                </a:moveTo>
                <a:cubicBezTo>
                  <a:pt x="856248" y="243639"/>
                  <a:pt x="1712496" y="487279"/>
                  <a:pt x="2249906" y="986589"/>
                </a:cubicBezTo>
                <a:cubicBezTo>
                  <a:pt x="2787316" y="1485899"/>
                  <a:pt x="3005889" y="2240881"/>
                  <a:pt x="3224463" y="29958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C432E8F-AFBF-4D87-B2EB-69E8003AE8AC}"/>
              </a:ext>
            </a:extLst>
          </p:cNvPr>
          <p:cNvCxnSpPr>
            <a:cxnSpLocks/>
          </p:cNvCxnSpPr>
          <p:nvPr/>
        </p:nvCxnSpPr>
        <p:spPr>
          <a:xfrm>
            <a:off x="1801319" y="1988840"/>
            <a:ext cx="2232248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3B5C445-33B9-4BC3-825E-A44EF38FDC76}"/>
                  </a:ext>
                </a:extLst>
              </p:cNvPr>
              <p:cNvSpPr/>
              <p:nvPr/>
            </p:nvSpPr>
            <p:spPr>
              <a:xfrm>
                <a:off x="1849808" y="1556505"/>
                <a:ext cx="699230" cy="602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dirty="0"/>
                            <m:t>P</m:t>
                          </m:r>
                          <m:r>
                            <m:rPr>
                              <m:nor/>
                            </m:rPr>
                            <a:rPr lang="de-DE" baseline="-25000" dirty="0"/>
                            <m:t>M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dirty="0"/>
                            <m:t>P</m:t>
                          </m:r>
                          <m:r>
                            <m:rPr>
                              <m:nor/>
                            </m:rPr>
                            <a:rPr lang="de-DE" baseline="-25000" dirty="0"/>
                            <m:t>G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3B5C445-33B9-4BC3-825E-A44EF38FD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808" y="1556505"/>
                <a:ext cx="699230" cy="602473"/>
              </a:xfrm>
              <a:prstGeom prst="rect">
                <a:avLst/>
              </a:prstGeom>
              <a:blipFill>
                <a:blip r:embed="rId3"/>
                <a:stretch>
                  <a:fillRect b="-10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24DDB0AE-3AC4-493A-A126-9F4A955CFEB2}"/>
              </a:ext>
            </a:extLst>
          </p:cNvPr>
          <p:cNvSpPr txBox="1"/>
          <p:nvPr/>
        </p:nvSpPr>
        <p:spPr>
          <a:xfrm>
            <a:off x="427545" y="604774"/>
            <a:ext cx="274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Preisverhältnis bei Autarkie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B0595867-1035-47FC-BA11-D69A0B354617}"/>
              </a:ext>
            </a:extLst>
          </p:cNvPr>
          <p:cNvCxnSpPr>
            <a:cxnSpLocks/>
            <a:stCxn id="15" idx="2"/>
            <a:endCxn id="11" idx="0"/>
          </p:cNvCxnSpPr>
          <p:nvPr/>
        </p:nvCxnSpPr>
        <p:spPr>
          <a:xfrm>
            <a:off x="1801319" y="974106"/>
            <a:ext cx="398104" cy="582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7783DDDC-6660-4008-89D1-A0F8422D7D04}"/>
              </a:ext>
            </a:extLst>
          </p:cNvPr>
          <p:cNvSpPr txBox="1"/>
          <p:nvPr/>
        </p:nvSpPr>
        <p:spPr>
          <a:xfrm>
            <a:off x="3109422" y="267291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●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C769A9F-5086-4431-99F0-B85A2761B253}"/>
              </a:ext>
            </a:extLst>
          </p:cNvPr>
          <p:cNvSpPr txBox="1"/>
          <p:nvPr/>
        </p:nvSpPr>
        <p:spPr>
          <a:xfrm>
            <a:off x="0" y="3828128"/>
            <a:ext cx="304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Produktionspunkt bei Autarkie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6150C9C1-095A-499A-B454-387CEB1DD253}"/>
              </a:ext>
            </a:extLst>
          </p:cNvPr>
          <p:cNvCxnSpPr>
            <a:cxnSpLocks/>
          </p:cNvCxnSpPr>
          <p:nvPr/>
        </p:nvCxnSpPr>
        <p:spPr>
          <a:xfrm flipV="1">
            <a:off x="2549038" y="3112786"/>
            <a:ext cx="560384" cy="732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>
            <a:extLst>
              <a:ext uri="{FF2B5EF4-FFF2-40B4-BE49-F238E27FC236}">
                <a16:creationId xmlns:a16="http://schemas.microsoft.com/office/drawing/2014/main" id="{EBB8603A-B6DB-4070-B170-3CBD4F7FC826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625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5560" y="136526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Ergebnisse</a:t>
            </a:r>
            <a:r>
              <a:rPr lang="en-US" sz="2800" dirty="0">
                <a:solidFill>
                  <a:sysClr val="windowText" lastClr="000000"/>
                </a:solidFill>
              </a:rPr>
              <a:t> des </a:t>
            </a:r>
            <a:r>
              <a:rPr lang="en-US" sz="2800" dirty="0" err="1">
                <a:solidFill>
                  <a:sysClr val="windowText" lastClr="000000"/>
                </a:solidFill>
              </a:rPr>
              <a:t>Modells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spezifischer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Faktoren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bei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Außenhandel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79862" y="1012954"/>
            <a:ext cx="846183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Exportsektor gewinnt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Importsektor verliert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Die Auswirkungen auf den mobilen Faktor sind ambivalent</a:t>
            </a:r>
          </a:p>
          <a:p>
            <a:endParaRPr lang="de-DE" sz="2000" b="1" dirty="0"/>
          </a:p>
          <a:p>
            <a:pPr algn="ctr"/>
            <a:r>
              <a:rPr lang="de-DE" sz="2000" b="1" u="sng" dirty="0"/>
              <a:t>ABER:</a:t>
            </a:r>
          </a:p>
          <a:p>
            <a:pPr algn="ctr"/>
            <a:endParaRPr lang="de-DE" sz="2000" b="1" dirty="0"/>
          </a:p>
          <a:p>
            <a:pPr algn="ctr"/>
            <a:r>
              <a:rPr lang="de-DE" sz="2000" b="1" u="sng" dirty="0"/>
              <a:t>Insgesamt</a:t>
            </a:r>
            <a:r>
              <a:rPr lang="de-DE" sz="2000" b="1" dirty="0"/>
              <a:t> gewinnt das Land!</a:t>
            </a:r>
          </a:p>
          <a:p>
            <a:pPr algn="ctr"/>
            <a:endParaRPr lang="de-DE" sz="2000" b="1" dirty="0"/>
          </a:p>
          <a:p>
            <a:pPr algn="ctr"/>
            <a:r>
              <a:rPr lang="de-DE" sz="2000" b="1" dirty="0"/>
              <a:t>→ es existiert ein Umverteilungsmechanismus, so dass alle Sektoren besser gestellt werden können gegenüber der Situation ohne Handel</a:t>
            </a:r>
            <a:endParaRPr lang="de-DE" sz="2000" dirty="0"/>
          </a:p>
          <a:p>
            <a:endParaRPr lang="de-DE" sz="2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AAD80C1-9DAD-4DCD-A35A-A633A7EC679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542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Gründe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für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Außenhandel</a:t>
            </a:r>
            <a:r>
              <a:rPr lang="en-US" sz="2800" dirty="0">
                <a:solidFill>
                  <a:sysClr val="windowText" lastClr="000000"/>
                </a:solidFill>
              </a:rPr>
              <a:t> (</a:t>
            </a:r>
            <a:r>
              <a:rPr lang="en-US" sz="2800" dirty="0" err="1">
                <a:solidFill>
                  <a:sysClr val="windowText" lastClr="000000"/>
                </a:solidFill>
              </a:rPr>
              <a:t>klassisch</a:t>
            </a:r>
            <a:r>
              <a:rPr lang="en-US" sz="2800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34962" y="467252"/>
            <a:ext cx="7350162" cy="63100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b="1" u="sng" dirty="0"/>
              <a:t>Ricardo: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Unterschiedliche komparative Kosten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Lineare </a:t>
            </a:r>
            <a:r>
              <a:rPr lang="de-DE" sz="2000" dirty="0" err="1"/>
              <a:t>Produktionsfunktion:Y</a:t>
            </a:r>
            <a:r>
              <a:rPr lang="de-DE" sz="2000" dirty="0"/>
              <a:t>=</a:t>
            </a:r>
            <a:r>
              <a:rPr lang="de-DE" sz="2000" dirty="0" err="1"/>
              <a:t>aL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konstante Skalenerträge 2L↑ → 2Y↑</a:t>
            </a:r>
          </a:p>
          <a:p>
            <a:endParaRPr lang="de-DE" sz="2000" dirty="0"/>
          </a:p>
          <a:p>
            <a:r>
              <a:rPr lang="de-DE" sz="2000" b="1" u="sng" dirty="0"/>
              <a:t>Spezifische Faktoren: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Neoklassische Produktionsfunktion Y=F(K,L)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konstante Skalenerträge 2L↑, 2K↑ → 2Y↑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Unterschiedliches Verhältnis der relativen </a:t>
            </a:r>
            <a:r>
              <a:rPr lang="de-DE" sz="2000" dirty="0" err="1"/>
              <a:t>Grenzproduktivitäten</a:t>
            </a:r>
            <a:r>
              <a:rPr lang="de-DE" sz="2000" dirty="0"/>
              <a:t> der Produktionsfaktoren</a:t>
            </a:r>
          </a:p>
          <a:p>
            <a:endParaRPr lang="de-DE" sz="2000" dirty="0"/>
          </a:p>
          <a:p>
            <a:endParaRPr lang="de-DE" sz="2000" b="1" dirty="0"/>
          </a:p>
          <a:p>
            <a:r>
              <a:rPr lang="de-DE" sz="2000" b="1" dirty="0"/>
              <a:t>→ Es kommt zu Außenhandel, weil die Länder unterschiedlich sind!</a:t>
            </a:r>
          </a:p>
          <a:p>
            <a:endParaRPr lang="de-DE" sz="2400" dirty="0"/>
          </a:p>
          <a:p>
            <a:endParaRPr lang="de-DE" sz="2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59CFC7BC-ECEB-4963-9763-C1F8BFE32520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35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altLang="de-DE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Abstrakte Unterscheidungskriterien von Gütern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B2200561-463D-4949-901A-5E04FCE4A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791" y="1192866"/>
            <a:ext cx="9144000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>Ausschließbarkeit</a:t>
            </a:r>
          </a:p>
          <a:p>
            <a:pPr lvl="0" eaLnBrk="1" hangingPunct="1">
              <a:buClrTx/>
              <a:buSzTx/>
              <a:tabLst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</a:p>
          <a:p>
            <a:pPr marL="800100" lvl="1" indent="-342900" eaLnBrk="1" hangingPunct="1">
              <a:buClrTx/>
              <a:buSzTx/>
              <a:buFont typeface="Symbol" panose="05050102010706020507" pitchFamily="18" charset="2"/>
              <a:buChar char="-"/>
              <a:tabLst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Eine Person kann von der Nutzung eines Gutes ausgeschlossen werden.</a:t>
            </a:r>
          </a:p>
          <a:p>
            <a:pPr marL="800100" lvl="1" indent="-342900" eaLnBrk="1" hangingPunct="1">
              <a:buClrTx/>
              <a:buSzTx/>
              <a:buFont typeface="Symbol" panose="05050102010706020507" pitchFamily="18" charset="2"/>
              <a:buChar char="-"/>
              <a:tabLst/>
            </a:pPr>
            <a:endParaRPr lang="de-DE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342900" indent="-342900" eaLnBrk="1" hangingPunct="1"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>Rivalität der Güternutzung</a:t>
            </a:r>
          </a:p>
          <a:p>
            <a:pPr marL="342900" indent="-342900" eaLnBrk="1" hangingPunct="1">
              <a:buClrTx/>
              <a:buSzTx/>
              <a:buFont typeface="Arial" panose="020B0604020202020204" pitchFamily="34" charset="0"/>
              <a:buChar char="•"/>
              <a:tabLst/>
            </a:pPr>
            <a:endParaRPr lang="de-DE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800100" lvl="1" indent="-342900" eaLnBrk="1" hangingPunct="1">
              <a:buClrTx/>
              <a:buSzTx/>
              <a:buFont typeface="Symbol" panose="05050102010706020507" pitchFamily="18" charset="2"/>
              <a:buChar char="-"/>
              <a:tabLst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Durch die Nutzung eines Gutes werden die Nutzungsmöglichkeiten anderer Personen verhindert.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339D8B2-3F8F-4A12-B4E8-D7CBDA6C3194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018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>
            <a:extLst>
              <a:ext uri="{FF2B5EF4-FFF2-40B4-BE49-F238E27FC236}">
                <a16:creationId xmlns:a16="http://schemas.microsoft.com/office/drawing/2014/main" id="{F6DA1D95-ED78-45C2-A442-32E82289D9F1}"/>
              </a:ext>
            </a:extLst>
          </p:cNvPr>
          <p:cNvSpPr txBox="1"/>
          <p:nvPr/>
        </p:nvSpPr>
        <p:spPr>
          <a:xfrm>
            <a:off x="1856288" y="11511"/>
            <a:ext cx="8375400" cy="821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 anchorCtr="1"/>
          <a:lstStyle/>
          <a:p>
            <a:pPr>
              <a:lnSpc>
                <a:spcPct val="100000"/>
              </a:lnSpc>
            </a:pPr>
            <a:r>
              <a:rPr lang="de-DE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Güterkategorien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4FE6AE2-46B2-447E-A09F-029DB1264F0F}"/>
              </a:ext>
            </a:extLst>
          </p:cNvPr>
          <p:cNvGraphicFramePr>
            <a:graphicFrameLocks noGrp="1"/>
          </p:cNvGraphicFramePr>
          <p:nvPr/>
        </p:nvGraphicFramePr>
        <p:xfrm>
          <a:off x="682196" y="832671"/>
          <a:ext cx="6720416" cy="4080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0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2103">
                <a:tc rowSpan="2" gridSpan="2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Rivalität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982">
                <a:tc gridSpan="2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2103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Ausschließ-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barkeit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Private Güter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Clubgut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2103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Allmendegut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Öffentliche</a:t>
                      </a:r>
                      <a:r>
                        <a:rPr lang="de-DE" b="1" baseline="0" dirty="0"/>
                        <a:t> Güte</a:t>
                      </a:r>
                      <a:r>
                        <a:rPr lang="de-DE" baseline="0" dirty="0"/>
                        <a:t>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hteck 12">
            <a:extLst>
              <a:ext uri="{FF2B5EF4-FFF2-40B4-BE49-F238E27FC236}">
                <a16:creationId xmlns:a16="http://schemas.microsoft.com/office/drawing/2014/main" id="{3E7BE38B-1294-4D3E-804F-928E84FA8635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60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Effiziente Bereitstellung eines privaten Gutes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205784"/>
            <a:ext cx="6076951" cy="52734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privates Gut kann nur von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Konsumenten zur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selben Zeit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genutzt werden und andere können vom Konsum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ausgeschlossen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privates Gut wird nur dann von einem Konsumenten A erworben werden, wenn der Nutzen der letzten produzierten Einheit bzw. die daraus abgeleitete Grenzzahlungsbereitschaft (bzw. Grenzrate der Substitution) größer gleich den Grenzkosten ist.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weiterer Konsument B wird eine Menge dieses Gutes nur konsumieren, wenn seine Grenzzahlungsbereitschaft (bzw. Grenzrate der Substitution) mindestens so groß ist, wie die des Konsumenten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Umgekehrte gilt dann auch aus Sicht von A bzgl. 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Gleichgewicht ergibt sich damit die Bedingung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GK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95281F6-E3C4-48FC-9F3A-F86A779561E7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2EE4F65-F12F-4045-BFED-9E23A160E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959" y="552450"/>
            <a:ext cx="5384992" cy="324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6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Effiziente Bereitstellung von öffentlichen Gütern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29FF3E1-02FC-4AA6-9D6C-63C65E6855EF}"/>
              </a:ext>
            </a:extLst>
          </p:cNvPr>
          <p:cNvSpPr txBox="1"/>
          <p:nvPr/>
        </p:nvSpPr>
        <p:spPr>
          <a:xfrm>
            <a:off x="0" y="478763"/>
            <a:ext cx="5691673" cy="5265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Güter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Aufgrund der Nicht-Rivalität von öffentlichen Gütern kann das Gut von allen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gleichzeitig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genutzt werden, und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niemand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kann vom Konsum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ausgeschlossen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werden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alle Konsumenten das Gut also gleichzeitig nutzen können, muss damit die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gesellschaftliche Wertschätzung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größer gleich den Grenzkosten sein.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gesellschaftliche Wertschätzung entspricht der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aggregierten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Zahlungsbereitschaft aller Konsumenten. Somit muss im Optimum die Summe der Grenzzahlungsbereitschaften (bzw. Grenzraten der Substitution) den Grenzkosten entsprechen.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GK</a:t>
            </a:r>
          </a:p>
          <a:p>
            <a:pPr algn="ctr"/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Samuelsonbedingung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93175A7-C8CD-4F99-A82B-3182205F7576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C1F9E32-38D0-43EB-93E2-81246377D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995" y="420704"/>
            <a:ext cx="5866712" cy="363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5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Öffentliches Gut – Analytische Lösung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49" y="561973"/>
                <a:ext cx="12172951" cy="629602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privates Gut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öffentliches Gut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Kosten des öffentlichen Gutes pro Einheit des privaten Gutes  → entspricht den 	Grenzkosten GK!</a:t>
                </a: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Zwei Haushalte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mit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Nutzen des Haushalts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Nutzen des Haushalts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Anfangsausstattung bzw. Einkommen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Anfangsausstattung bzw. Einkommen von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" y="561973"/>
                <a:ext cx="12172951" cy="6296027"/>
              </a:xfrm>
              <a:prstGeom prst="rect">
                <a:avLst/>
              </a:prstGeom>
              <a:blipFill>
                <a:blip r:embed="rId2"/>
                <a:stretch>
                  <a:fillRect l="-651" t="-7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4A8BC577-F6AE-4065-9B8A-9E87F30C64A5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014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20675" y="18207"/>
                <a:ext cx="12150649" cy="564251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m:rPr>
                            <m:nor/>
                          </m:rPr>
                          <a:rPr lang="de-DE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NB</a:t>
                </a:r>
                <a:r>
                  <a:rPr lang="de-DE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NB</a:t>
                </a:r>
                <a:r>
                  <a:rPr lang="de-DE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𝑐𝐺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Lucida Calligraphy" panose="03010101010101010101" pitchFamily="66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</m:d>
                      <m:r>
                        <a:rPr lang="de-DE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l-GR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</m:acc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)+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DE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𝑐𝐺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5" y="18207"/>
                <a:ext cx="12150649" cy="5642517"/>
              </a:xfrm>
              <a:prstGeom prst="rect">
                <a:avLst/>
              </a:prstGeom>
              <a:blipFill>
                <a:blip r:embed="rId2"/>
                <a:stretch>
                  <a:fillRect t="-8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F81DDCBB-BD1D-4B23-B946-595F415A96C3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17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50292" y="0"/>
            <a:ext cx="3420090" cy="40442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algn="l" hangingPunct="1">
              <a:spcBef>
                <a:spcPct val="0"/>
              </a:spcBef>
            </a:pPr>
            <a:r>
              <a:rPr lang="en-US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Modell: </a:t>
            </a:r>
            <a:r>
              <a:rPr lang="en-US" sz="20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Spezifische</a:t>
            </a:r>
            <a:r>
              <a:rPr lang="en-US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Faktoren</a:t>
            </a:r>
            <a:endParaRPr lang="en-US" sz="20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765" y="-95070"/>
            <a:ext cx="5232616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en-US" sz="1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Handel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gut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Volkswirtschaft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gibt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soviel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Opposition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Öffnung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beeinflusst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Einkommensverteilung</a:t>
            </a: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Hauptgründe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Einkommenseffekt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Handel: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Produktionsfaktoren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kostenfrei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Sektoren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ausgetauscht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Industriesektoren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unterscheiden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Produktionsfaktoren</a:t>
            </a: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D7EB69A-0869-40AE-8DD4-DEC40D80DC4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5DE30D-940D-42D5-8BAC-4D1DC2ADC105}"/>
              </a:ext>
            </a:extLst>
          </p:cNvPr>
          <p:cNvSpPr txBox="1">
            <a:spLocks/>
          </p:cNvSpPr>
          <p:nvPr/>
        </p:nvSpPr>
        <p:spPr>
          <a:xfrm>
            <a:off x="6407052" y="374214"/>
            <a:ext cx="5688420" cy="3155857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sz="16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Annahmen</a:t>
            </a:r>
            <a:r>
              <a:rPr lang="en-US" altLang="en-US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Kurzfristig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Produktionsfaktoren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Sektoren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ausgetauscht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z.B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</a:t>
            </a: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Industriespezifisches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Hochspezialisierte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Arbeiter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>
              <a:spcAft>
                <a:spcPct val="0"/>
              </a:spcAft>
              <a:defRPr/>
            </a:pP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5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EEE97DF-7FF5-4483-AA1D-0BB24E841D4C}"/>
                  </a:ext>
                </a:extLst>
              </p:cNvPr>
              <p:cNvSpPr txBox="1"/>
              <p:nvPr/>
            </p:nvSpPr>
            <p:spPr>
              <a:xfrm>
                <a:off x="961139" y="3945808"/>
                <a:ext cx="7848872" cy="27846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Länder: 	Land A und B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Güter:	Getreide G und Maschinen M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Produktionsfaktoren: Arbeit L und Kapital K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bzw. K</a:t>
                </a:r>
                <a:r>
                  <a:rPr lang="de-DE" sz="2000" baseline="-25000" dirty="0"/>
                  <a:t>M</a:t>
                </a:r>
                <a:r>
                  <a:rPr lang="de-DE" sz="2000" dirty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000" dirty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L ist mobil zwischen den Sektoren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Für das gesamte Arbeitsangebot gilt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</m:oMath>
                </a14:m>
                <a:r>
                  <a:rPr lang="de-DE" sz="2000" dirty="0"/>
                  <a:t>= L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+ L</a:t>
                </a:r>
                <a:r>
                  <a:rPr lang="de-DE" sz="2000" baseline="-25000" dirty="0"/>
                  <a:t>M</a:t>
                </a:r>
              </a:p>
              <a:p>
                <a:pPr lvl="1"/>
                <a:r>
                  <a:rPr lang="de-DE" sz="2000" baseline="-25000" dirty="0"/>
                  <a:t>       </a:t>
                </a:r>
                <a:r>
                  <a:rPr lang="de-DE" sz="2000" dirty="0"/>
                  <a:t>und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de-DE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000" dirty="0"/>
                  <a:t>= </a:t>
                </a:r>
                <a:r>
                  <a:rPr lang="de-DE" sz="2000" dirty="0" err="1"/>
                  <a:t>const</a:t>
                </a:r>
                <a:r>
                  <a:rPr lang="de-DE" sz="2000" dirty="0"/>
                  <a:t>.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K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bzw. K</a:t>
                </a:r>
                <a:r>
                  <a:rPr lang="de-DE" sz="2000" baseline="-25000" dirty="0"/>
                  <a:t>M</a:t>
                </a:r>
                <a:r>
                  <a:rPr lang="de-DE" sz="2000" dirty="0"/>
                  <a:t> sind nur spezifisch in beiden Sektoren einsetzbar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EEE97DF-7FF5-4483-AA1D-0BB24E841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139" y="3945808"/>
                <a:ext cx="7848872" cy="2784602"/>
              </a:xfrm>
              <a:prstGeom prst="rect">
                <a:avLst/>
              </a:prstGeom>
              <a:blipFill>
                <a:blip r:embed="rId3"/>
                <a:stretch>
                  <a:fillRect l="-699" t="-10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99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85243" y="237764"/>
            <a:ext cx="6660431" cy="564042"/>
          </a:xfrm>
          <a:prstGeom prst="rect">
            <a:avLst/>
          </a:prstGeom>
          <a:noFill/>
          <a:ln>
            <a:noFill/>
          </a:ln>
        </p:spPr>
        <p:txBody>
          <a:bodyPr vert="horz" wrap="none" lIns="81638" tIns="40819" rIns="81638" bIns="40819" anchorCtr="0" compatLnSpc="0">
            <a:spAutoFit/>
          </a:bodyPr>
          <a:lstStyle/>
          <a:p>
            <a:r>
              <a:rPr lang="de-DE" sz="3266" dirty="0">
                <a:latin typeface="Arial" pitchFamily="18"/>
                <a:ea typeface="Droid Sans Fallback" pitchFamily="2"/>
                <a:cs typeface="Lohit Hindi" pitchFamily="2"/>
              </a:rPr>
              <a:t>Neoklassische Produktionsfunktion</a:t>
            </a:r>
          </a:p>
        </p:txBody>
      </p:sp>
      <p:cxnSp>
        <p:nvCxnSpPr>
          <p:cNvPr id="26" name="Straight Arrow Connector 7"/>
          <p:cNvCxnSpPr/>
          <p:nvPr/>
        </p:nvCxnSpPr>
        <p:spPr>
          <a:xfrm>
            <a:off x="1685290" y="5841328"/>
            <a:ext cx="640111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9"/>
          <p:cNvCxnSpPr/>
          <p:nvPr/>
        </p:nvCxnSpPr>
        <p:spPr>
          <a:xfrm flipV="1">
            <a:off x="1685290" y="2183548"/>
            <a:ext cx="0" cy="36577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12"/>
              <p:cNvSpPr/>
              <p:nvPr/>
            </p:nvSpPr>
            <p:spPr>
              <a:xfrm>
                <a:off x="835770" y="2304256"/>
                <a:ext cx="97976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29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770" y="2304256"/>
                <a:ext cx="97976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4"/>
              <p:cNvSpPr/>
              <p:nvPr/>
            </p:nvSpPr>
            <p:spPr>
              <a:xfrm>
                <a:off x="7204854" y="5881111"/>
                <a:ext cx="107797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854" y="5881111"/>
                <a:ext cx="107797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reeform 16"/>
          <p:cNvSpPr/>
          <p:nvPr/>
        </p:nvSpPr>
        <p:spPr>
          <a:xfrm>
            <a:off x="1680764" y="2482808"/>
            <a:ext cx="4514145" cy="3307340"/>
          </a:xfrm>
          <a:custGeom>
            <a:avLst/>
            <a:gdLst>
              <a:gd name="connsiteX0" fmla="*/ 0 w 5316279"/>
              <a:gd name="connsiteY0" fmla="*/ 2998381 h 2998381"/>
              <a:gd name="connsiteX1" fmla="*/ 2041451 w 5316279"/>
              <a:gd name="connsiteY1" fmla="*/ 914400 h 2998381"/>
              <a:gd name="connsiteX2" fmla="*/ 5316279 w 5316279"/>
              <a:gd name="connsiteY2" fmla="*/ 0 h 2998381"/>
              <a:gd name="connsiteX3" fmla="*/ 5316279 w 5316279"/>
              <a:gd name="connsiteY3" fmla="*/ 0 h 2998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6279" h="2998381">
                <a:moveTo>
                  <a:pt x="0" y="2998381"/>
                </a:moveTo>
                <a:cubicBezTo>
                  <a:pt x="577702" y="2206255"/>
                  <a:pt x="1155405" y="1414130"/>
                  <a:pt x="2041451" y="914400"/>
                </a:cubicBezTo>
                <a:cubicBezTo>
                  <a:pt x="2927497" y="414670"/>
                  <a:pt x="5316279" y="0"/>
                  <a:pt x="5316279" y="0"/>
                </a:cubicBezTo>
                <a:lnTo>
                  <a:pt x="5316279" y="0"/>
                </a:lnTo>
              </a:path>
            </a:pathLst>
          </a:custGeom>
          <a:noFill/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BD8EF474-3B71-4113-B1C0-731B63D41213}"/>
                  </a:ext>
                </a:extLst>
              </p:cNvPr>
              <p:cNvSpPr/>
              <p:nvPr/>
            </p:nvSpPr>
            <p:spPr>
              <a:xfrm>
                <a:off x="212774" y="1671351"/>
                <a:ext cx="1245991" cy="343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BD8EF474-3B71-4113-B1C0-731B63D41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74" y="1671351"/>
                <a:ext cx="1245991" cy="3436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37EFE004-AFD0-4AAE-827A-259200DCA891}"/>
              </a:ext>
            </a:extLst>
          </p:cNvPr>
          <p:cNvSpPr txBox="1"/>
          <p:nvPr/>
        </p:nvSpPr>
        <p:spPr>
          <a:xfrm>
            <a:off x="3721827" y="1091365"/>
            <a:ext cx="8293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Produktionsfunktion mit </a:t>
            </a:r>
            <a:r>
              <a:rPr lang="de-DE" sz="2400" b="1" dirty="0"/>
              <a:t>positiven abnehmenden Grenzerträgen</a:t>
            </a:r>
          </a:p>
          <a:p>
            <a:r>
              <a:rPr lang="de-DE" sz="2400" dirty="0"/>
              <a:t>		           und</a:t>
            </a:r>
            <a:r>
              <a:rPr lang="de-DE" sz="2400" b="1" dirty="0"/>
              <a:t> konstanten Skalenerträgen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9FF62E-E4E4-4A7D-96F2-D5286058DE4E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320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914</Words>
  <Application>Microsoft Office PowerPoint</Application>
  <PresentationFormat>Breitbild</PresentationFormat>
  <Paragraphs>196</Paragraphs>
  <Slides>17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Lucida Calligraphy</vt:lpstr>
      <vt:lpstr>Sparkasse Rg</vt:lpstr>
      <vt:lpstr>Symbol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429</cp:revision>
  <dcterms:created xsi:type="dcterms:W3CDTF">2019-02-11T10:45:01Z</dcterms:created>
  <dcterms:modified xsi:type="dcterms:W3CDTF">2022-10-13T20:18:52Z</dcterms:modified>
</cp:coreProperties>
</file>