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372" r:id="rId2"/>
    <p:sldId id="909" r:id="rId3"/>
    <p:sldId id="910" r:id="rId4"/>
    <p:sldId id="1397" r:id="rId5"/>
    <p:sldId id="911" r:id="rId6"/>
    <p:sldId id="912" r:id="rId7"/>
    <p:sldId id="913" r:id="rId8"/>
    <p:sldId id="914" r:id="rId9"/>
    <p:sldId id="1398" r:id="rId10"/>
    <p:sldId id="915" r:id="rId11"/>
    <p:sldId id="916" r:id="rId12"/>
    <p:sldId id="917" r:id="rId13"/>
    <p:sldId id="1399" r:id="rId14"/>
    <p:sldId id="918" r:id="rId15"/>
    <p:sldId id="919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12.10.2022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12.10.2022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12.10.2022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9523" y="3810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9049" y="1030021"/>
                <a:ext cx="12172951" cy="479795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Konsumenten (A,B) maximieren bei gegebenen Preisen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gegebenen Anfangsausstattungen jeweils ihren Nutzen.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kann dabei jeweils als das Budget der Konsumenten (A,B) interpretiert werden.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Daraus ergeben sich die Nachfragen</a:t>
                </a: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Unter vollkommener Konkurrenz werden sich die Preise</a:t>
                </a:r>
              </a:p>
              <a:p>
                <a:pPr lvl="1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solange ändern, bis Angebot und Nachfrage übereinstimmen.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" y="1030021"/>
                <a:ext cx="12172951" cy="4797958"/>
              </a:xfrm>
              <a:prstGeom prst="rect">
                <a:avLst/>
              </a:prstGeom>
              <a:blipFill>
                <a:blip r:embed="rId2"/>
                <a:stretch>
                  <a:fillRect l="-651" t="-10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A507BA5F-18A0-4D43-B818-A0C8D1C357E9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50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 und Wohlfahrtstheorie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9524" y="493939"/>
                <a:ext cx="12172951" cy="54568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 Gleichgewicht („Angebot=Nachfrage“) mit den Preisen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gilt dann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und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Aus der allgemeinen Optimalitätsbedingung der Nutzenmaximierung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𝐺𝑅𝑆</m:t>
                    </m:r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(Steigung der Indifferenzkurve = Steigung der Budgetgeraden)</a:t>
                </a:r>
              </a:p>
              <a:p>
                <a:pPr algn="ctr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folgt</a:t>
                </a: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ctr">
                  <a:buAutoNum type="arabicPeriod"/>
                </a:pPr>
                <a:r>
                  <a:rPr lang="de-DE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Hauptsatz der Wohlfahrtstheorie</a:t>
                </a:r>
              </a:p>
              <a:p>
                <a:pPr marL="457200" indent="-457200" algn="ctr">
                  <a:buAutoNum type="arabicPeriod"/>
                </a:pPr>
                <a:endParaRPr lang="de-DE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Jedes Wettbewerbsgleichgewicht</a:t>
                </a:r>
              </a:p>
              <a:p>
                <a:pPr algn="ctr"/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:r>
                  <a:rPr lang="de-DE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</a:t>
                </a:r>
              </a:p>
              <a:p>
                <a:pPr algn="ctr"/>
                <a:endParaRPr lang="de-DE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" y="493939"/>
                <a:ext cx="12172951" cy="5456861"/>
              </a:xfrm>
              <a:prstGeom prst="rect">
                <a:avLst/>
              </a:prstGeom>
              <a:blipFill>
                <a:blip r:embed="rId2"/>
                <a:stretch>
                  <a:fillRect l="-802" t="-894" b="-176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9F9BA12B-4F56-4124-B78F-9B98247A93EA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339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38C627B-1ACD-4B34-B041-A9F9F5D646EC}"/>
              </a:ext>
            </a:extLst>
          </p:cNvPr>
          <p:cNvCxnSpPr>
            <a:cxnSpLocks/>
          </p:cNvCxnSpPr>
          <p:nvPr/>
        </p:nvCxnSpPr>
        <p:spPr>
          <a:xfrm flipV="1">
            <a:off x="986804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5067A0-FB04-43C1-8CD5-332119E7A1A0}"/>
              </a:ext>
            </a:extLst>
          </p:cNvPr>
          <p:cNvCxnSpPr>
            <a:cxnSpLocks/>
          </p:cNvCxnSpPr>
          <p:nvPr/>
        </p:nvCxnSpPr>
        <p:spPr>
          <a:xfrm>
            <a:off x="986804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857EF36-B368-4365-A869-ADCF561A65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693731" y="149592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2D8E380-B234-4C53-96A8-6419A11B90CE}"/>
              </a:ext>
            </a:extLst>
          </p:cNvPr>
          <p:cNvCxnSpPr>
            <a:cxnSpLocks/>
          </p:cNvCxnSpPr>
          <p:nvPr/>
        </p:nvCxnSpPr>
        <p:spPr>
          <a:xfrm rot="10800000">
            <a:off x="568725" y="149592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6EDC127-736B-4CA8-8914-D86A8AD45DB0}"/>
              </a:ext>
            </a:extLst>
          </p:cNvPr>
          <p:cNvSpPr txBox="1"/>
          <p:nvPr/>
        </p:nvSpPr>
        <p:spPr>
          <a:xfrm>
            <a:off x="860520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64F0F5-D098-488C-8071-B8807747135A}"/>
              </a:ext>
            </a:extLst>
          </p:cNvPr>
          <p:cNvSpPr txBox="1"/>
          <p:nvPr/>
        </p:nvSpPr>
        <p:spPr>
          <a:xfrm>
            <a:off x="8075165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2FAD9D3-2DE3-4C17-8627-2B15457B3380}"/>
              </a:ext>
            </a:extLst>
          </p:cNvPr>
          <p:cNvSpPr txBox="1"/>
          <p:nvPr/>
        </p:nvSpPr>
        <p:spPr>
          <a:xfrm>
            <a:off x="345305" y="131884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42AD0B-F3E6-4B1F-AAA6-6BC309357221}"/>
              </a:ext>
            </a:extLst>
          </p:cNvPr>
          <p:cNvSpPr txBox="1"/>
          <p:nvPr/>
        </p:nvSpPr>
        <p:spPr>
          <a:xfrm>
            <a:off x="7567447" y="5312073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C4E2BF-D17F-45B5-B9F8-951D35D859FD}"/>
              </a:ext>
            </a:extLst>
          </p:cNvPr>
          <p:cNvSpPr txBox="1"/>
          <p:nvPr/>
        </p:nvSpPr>
        <p:spPr>
          <a:xfrm>
            <a:off x="7664582" y="1194628"/>
            <a:ext cx="27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5C73E9-DE18-4599-8B7B-CC2A5E8FD803}"/>
              </a:ext>
            </a:extLst>
          </p:cNvPr>
          <p:cNvSpPr txBox="1"/>
          <p:nvPr/>
        </p:nvSpPr>
        <p:spPr>
          <a:xfrm>
            <a:off x="738442" y="5048130"/>
            <a:ext cx="27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72B8D4CA-6587-48ED-BD60-8D5DF0B350C9}"/>
              </a:ext>
            </a:extLst>
          </p:cNvPr>
          <p:cNvSpPr/>
          <p:nvPr/>
        </p:nvSpPr>
        <p:spPr>
          <a:xfrm>
            <a:off x="983509" y="1494263"/>
            <a:ext cx="6713034" cy="3579542"/>
          </a:xfrm>
          <a:custGeom>
            <a:avLst/>
            <a:gdLst>
              <a:gd name="connsiteX0" fmla="*/ 0 w 6713034"/>
              <a:gd name="connsiteY0" fmla="*/ 3579542 h 3579542"/>
              <a:gd name="connsiteX1" fmla="*/ 2486722 w 6713034"/>
              <a:gd name="connsiteY1" fmla="*/ 2877015 h 3579542"/>
              <a:gd name="connsiteX2" fmla="*/ 4304370 w 6713034"/>
              <a:gd name="connsiteY2" fmla="*/ 758283 h 3579542"/>
              <a:gd name="connsiteX3" fmla="*/ 6713034 w 6713034"/>
              <a:gd name="connsiteY3" fmla="*/ 0 h 3579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3034" h="3579542">
                <a:moveTo>
                  <a:pt x="0" y="3579542"/>
                </a:moveTo>
                <a:cubicBezTo>
                  <a:pt x="884663" y="3463383"/>
                  <a:pt x="1769327" y="3347225"/>
                  <a:pt x="2486722" y="2877015"/>
                </a:cubicBezTo>
                <a:cubicBezTo>
                  <a:pt x="3204117" y="2406805"/>
                  <a:pt x="3599985" y="1237785"/>
                  <a:pt x="4304370" y="758283"/>
                </a:cubicBezTo>
                <a:cubicBezTo>
                  <a:pt x="5008755" y="278780"/>
                  <a:pt x="5860894" y="139390"/>
                  <a:pt x="671303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703A6F3E-8E50-4547-880D-77C93F41ABAE}"/>
              </a:ext>
            </a:extLst>
          </p:cNvPr>
          <p:cNvSpPr/>
          <p:nvPr/>
        </p:nvSpPr>
        <p:spPr>
          <a:xfrm>
            <a:off x="3087367" y="3553524"/>
            <a:ext cx="1616926" cy="1047550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DEA34E1E-2DF9-47B3-8E4D-0AB2AACEAC32}"/>
              </a:ext>
            </a:extLst>
          </p:cNvPr>
          <p:cNvSpPr/>
          <p:nvPr/>
        </p:nvSpPr>
        <p:spPr>
          <a:xfrm>
            <a:off x="3444209" y="3104419"/>
            <a:ext cx="1115122" cy="98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4E7159B-62E5-4B9F-80CA-A0BD0C9B8233}"/>
              </a:ext>
            </a:extLst>
          </p:cNvPr>
          <p:cNvSpPr txBox="1"/>
          <p:nvPr/>
        </p:nvSpPr>
        <p:spPr>
          <a:xfrm>
            <a:off x="2853433" y="337510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089239E-7C33-4523-A200-29E479567EFE}"/>
              </a:ext>
            </a:extLst>
          </p:cNvPr>
          <p:cNvSpPr txBox="1"/>
          <p:nvPr/>
        </p:nvSpPr>
        <p:spPr>
          <a:xfrm>
            <a:off x="4506807" y="3899212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65EED1DB-344B-4B8A-861E-DABAF01A5C34}"/>
                  </a:ext>
                </a:extLst>
              </p:cNvPr>
              <p:cNvSpPr txBox="1"/>
              <p:nvPr/>
            </p:nvSpPr>
            <p:spPr>
              <a:xfrm>
                <a:off x="1225006" y="2442334"/>
                <a:ext cx="2316412" cy="733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Steigung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DE" sz="2400" dirty="0"/>
                  <a:t> </a:t>
                </a:r>
                <a:endParaRPr lang="de-DE" sz="2400" baseline="-25000" dirty="0"/>
              </a:p>
            </p:txBody>
          </p:sp>
        </mc:Choice>
        <mc:Fallback xmlns="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65EED1DB-344B-4B8A-861E-DABAF01A5C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006" y="2442334"/>
                <a:ext cx="2316412" cy="733727"/>
              </a:xfrm>
              <a:prstGeom prst="rect">
                <a:avLst/>
              </a:prstGeom>
              <a:blipFill>
                <a:blip r:embed="rId2"/>
                <a:stretch>
                  <a:fillRect l="-42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feld 61">
            <a:extLst>
              <a:ext uri="{FF2B5EF4-FFF2-40B4-BE49-F238E27FC236}">
                <a16:creationId xmlns:a16="http://schemas.microsoft.com/office/drawing/2014/main" id="{0A2DF32F-F7E6-4FDD-BDD6-2955035DD295}"/>
              </a:ext>
            </a:extLst>
          </p:cNvPr>
          <p:cNvSpPr txBox="1"/>
          <p:nvPr/>
        </p:nvSpPr>
        <p:spPr>
          <a:xfrm>
            <a:off x="14020" y="9528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A2DA1536-4A10-4033-A579-EB1DDB94B9DA}"/>
              </a:ext>
            </a:extLst>
          </p:cNvPr>
          <p:cNvCxnSpPr>
            <a:cxnSpLocks/>
          </p:cNvCxnSpPr>
          <p:nvPr/>
        </p:nvCxnSpPr>
        <p:spPr>
          <a:xfrm>
            <a:off x="2578133" y="2940203"/>
            <a:ext cx="2854712" cy="191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35B31082-BE7B-4268-BFD4-CFCDBEB1FC28}"/>
              </a:ext>
            </a:extLst>
          </p:cNvPr>
          <p:cNvSpPr txBox="1"/>
          <p:nvPr/>
        </p:nvSpPr>
        <p:spPr>
          <a:xfrm>
            <a:off x="3782467" y="3178093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198B100-FC6A-4E46-96C8-9451C69CA7D9}"/>
              </a:ext>
            </a:extLst>
          </p:cNvPr>
          <p:cNvSpPr txBox="1"/>
          <p:nvPr/>
        </p:nvSpPr>
        <p:spPr>
          <a:xfrm>
            <a:off x="4001770" y="3534853"/>
            <a:ext cx="414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Wettberwerbsgleichgewicht</a:t>
            </a:r>
            <a:endParaRPr lang="de-DE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00FDCD9-5E10-468A-B2EB-46118EF94831}"/>
              </a:ext>
            </a:extLst>
          </p:cNvPr>
          <p:cNvSpPr txBox="1"/>
          <p:nvPr/>
        </p:nvSpPr>
        <p:spPr>
          <a:xfrm>
            <a:off x="3459075" y="3691055"/>
            <a:ext cx="430261" cy="46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</a:t>
            </a:r>
            <a:endParaRPr lang="de-DE" sz="2400" baseline="-25000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538ACCE-190D-49E9-931A-CDB154A2DBAF}"/>
              </a:ext>
            </a:extLst>
          </p:cNvPr>
          <p:cNvSpPr txBox="1"/>
          <p:nvPr/>
        </p:nvSpPr>
        <p:spPr>
          <a:xfrm>
            <a:off x="4849270" y="3876902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A941B08-E9E3-4332-9E50-032C5C410820}"/>
              </a:ext>
            </a:extLst>
          </p:cNvPr>
          <p:cNvSpPr txBox="1"/>
          <p:nvPr/>
        </p:nvSpPr>
        <p:spPr>
          <a:xfrm>
            <a:off x="5015851" y="4231994"/>
            <a:ext cx="414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Anfangsausstattung</a:t>
            </a:r>
            <a:endParaRPr lang="de-DE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3B20E2E0-108D-4CB3-BE5C-10D9F165B79C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52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4" grpId="0"/>
      <p:bldP spid="26" grpId="0"/>
      <p:bldP spid="29" grpId="0"/>
      <p:bldP spid="34" grpId="0"/>
      <p:bldP spid="37" grpId="0"/>
      <p:bldP spid="38" grpId="0"/>
      <p:bldP spid="25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38C627B-1ACD-4B34-B041-A9F9F5D646EC}"/>
              </a:ext>
            </a:extLst>
          </p:cNvPr>
          <p:cNvCxnSpPr>
            <a:cxnSpLocks/>
          </p:cNvCxnSpPr>
          <p:nvPr/>
        </p:nvCxnSpPr>
        <p:spPr>
          <a:xfrm flipV="1">
            <a:off x="986804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5067A0-FB04-43C1-8CD5-332119E7A1A0}"/>
              </a:ext>
            </a:extLst>
          </p:cNvPr>
          <p:cNvCxnSpPr>
            <a:cxnSpLocks/>
          </p:cNvCxnSpPr>
          <p:nvPr/>
        </p:nvCxnSpPr>
        <p:spPr>
          <a:xfrm>
            <a:off x="986804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857EF36-B368-4365-A869-ADCF561A65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693731" y="149592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2D8E380-B234-4C53-96A8-6419A11B90CE}"/>
              </a:ext>
            </a:extLst>
          </p:cNvPr>
          <p:cNvCxnSpPr>
            <a:cxnSpLocks/>
          </p:cNvCxnSpPr>
          <p:nvPr/>
        </p:nvCxnSpPr>
        <p:spPr>
          <a:xfrm rot="10800000">
            <a:off x="568725" y="149592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6EDC127-736B-4CA8-8914-D86A8AD45DB0}"/>
              </a:ext>
            </a:extLst>
          </p:cNvPr>
          <p:cNvSpPr txBox="1"/>
          <p:nvPr/>
        </p:nvSpPr>
        <p:spPr>
          <a:xfrm>
            <a:off x="860520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64F0F5-D098-488C-8071-B8807747135A}"/>
              </a:ext>
            </a:extLst>
          </p:cNvPr>
          <p:cNvSpPr txBox="1"/>
          <p:nvPr/>
        </p:nvSpPr>
        <p:spPr>
          <a:xfrm>
            <a:off x="8075165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2FAD9D3-2DE3-4C17-8627-2B15457B3380}"/>
              </a:ext>
            </a:extLst>
          </p:cNvPr>
          <p:cNvSpPr txBox="1"/>
          <p:nvPr/>
        </p:nvSpPr>
        <p:spPr>
          <a:xfrm>
            <a:off x="345305" y="131884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42AD0B-F3E6-4B1F-AAA6-6BC309357221}"/>
              </a:ext>
            </a:extLst>
          </p:cNvPr>
          <p:cNvSpPr txBox="1"/>
          <p:nvPr/>
        </p:nvSpPr>
        <p:spPr>
          <a:xfrm>
            <a:off x="7567447" y="5312073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C4E2BF-D17F-45B5-B9F8-951D35D859FD}"/>
              </a:ext>
            </a:extLst>
          </p:cNvPr>
          <p:cNvSpPr txBox="1"/>
          <p:nvPr/>
        </p:nvSpPr>
        <p:spPr>
          <a:xfrm>
            <a:off x="7664582" y="1194628"/>
            <a:ext cx="27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5C73E9-DE18-4599-8B7B-CC2A5E8FD803}"/>
              </a:ext>
            </a:extLst>
          </p:cNvPr>
          <p:cNvSpPr txBox="1"/>
          <p:nvPr/>
        </p:nvSpPr>
        <p:spPr>
          <a:xfrm>
            <a:off x="738442" y="5048130"/>
            <a:ext cx="27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0A2DF32F-F7E6-4FDD-BDD6-2955035DD295}"/>
              </a:ext>
            </a:extLst>
          </p:cNvPr>
          <p:cNvSpPr txBox="1"/>
          <p:nvPr/>
        </p:nvSpPr>
        <p:spPr>
          <a:xfrm>
            <a:off x="14020" y="9528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538ACCE-190D-49E9-931A-CDB154A2DBAF}"/>
              </a:ext>
            </a:extLst>
          </p:cNvPr>
          <p:cNvSpPr txBox="1"/>
          <p:nvPr/>
        </p:nvSpPr>
        <p:spPr>
          <a:xfrm>
            <a:off x="4849270" y="3876902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A941B08-E9E3-4332-9E50-032C5C410820}"/>
              </a:ext>
            </a:extLst>
          </p:cNvPr>
          <p:cNvSpPr txBox="1"/>
          <p:nvPr/>
        </p:nvSpPr>
        <p:spPr>
          <a:xfrm>
            <a:off x="5015851" y="4231994"/>
            <a:ext cx="414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Anfangsausstattung</a:t>
            </a:r>
            <a:endParaRPr lang="de-DE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3B20E2E0-108D-4CB3-BE5C-10D9F165B79C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28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Hauptsatz der Wohlfahrtstheorie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0" y="619776"/>
            <a:ext cx="12172951" cy="50162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Achtung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Der Punkt M ist nur </a:t>
            </a:r>
            <a:r>
              <a:rPr lang="de-D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mögliches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-effizientes Wettbewerbsgleichgewicht, welches ausgehend von den Anfangsausstattungen erreicht wird.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stellt sich die Frage, ob auch andere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 Wettbewerbsgleichgewichte auf der Kontraktkurve erreicht werden können?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ctr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Allgemein folgt:</a:t>
            </a:r>
          </a:p>
          <a:p>
            <a:pPr lvl="1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Hauptsatz der Wohlfahrtstheorie</a:t>
            </a:r>
          </a:p>
          <a:p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 Allokation kann durch eine</a:t>
            </a:r>
          </a:p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bestimmte Wahl der Anfangsausstattungen erreicht werden,</a:t>
            </a:r>
          </a:p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unter der Voraussetzung,</a:t>
            </a:r>
          </a:p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dass alle Konsumenten konvexe Präferenzen haben.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B94B0F5-9FE2-426B-B32B-E0EEAC0D4D58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699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der Hauptsätze der Wohlfahrtstheorie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1140707"/>
            <a:ext cx="12172951" cy="54568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Unter vollkommener Konkurrenz wird ein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pareto-effizientes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Ergebnis erreicht (1. Hauptsatz).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Staat muss nur eingreifen, wenn die Annahmen der vollkommenen Konkurrenz verletzt sind, also Marktversagen vorliegt.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Auch in einer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-effizienten Allokation kann die Verteilung der Markteinkommen extrem ungleich sein.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 dem 2. Hauptsatz folgt, dass jede beliebige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 Allokation durch eine Pauschalsteuer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und Subventionen erreicht werden kann.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Aus den beiden Hauptsätzen kann keine Regel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abgeleitet werden, welche Allokation angestrebt werden sollte!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77DB0D5-9821-4FBF-8834-66A9EC90AF60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12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Grundproblem der Ökonomie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0" y="452091"/>
            <a:ext cx="12172951" cy="86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Haushalte unterliegen im Allgemeinen dem Grundproblem der Ökonomie:                         Prinzipiell unbegrenzte Bedürfnisse sind mit begrenzten Ressourcen zu befriedigen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850028"/>
            <a:ext cx="12172951" cy="16216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Summe aller konsumierten Güter aller Haushalte können die verfügbaren Mengen nicht überschreiten.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0" y="1660839"/>
                <a:ext cx="12172951" cy="478983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Betrachte eine Ökonomie mit 2 Konsumenten (A,B) und 2 Gütern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mit den Konsummengen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den Anfangsausstattungen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acc>
                      <m:accPr>
                        <m:chr m:val="̅"/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Präferenzen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u</m:t>
                    </m:r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Monoton („mehr ist immer besser“)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Konvex („Mischungen sind besser als Extreme“)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Abnehmender Grenznutzen</a:t>
                </a:r>
              </a:p>
              <a:p>
                <a:pPr lvl="1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(„Zuwachs auf hohem Niveau bringt nicht mehr soviel“)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60839"/>
                <a:ext cx="12172951" cy="4789837"/>
              </a:xfrm>
              <a:prstGeom prst="rect">
                <a:avLst/>
              </a:prstGeom>
              <a:blipFill>
                <a:blip r:embed="rId2"/>
                <a:stretch>
                  <a:fillRect l="-651" b="-4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DCEC1F7B-7EFF-415C-A94A-4F537AFF0A3F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17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Tauschökonomie –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Edgeworthbox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44BB4629-00CA-40E8-A632-EB2965347D7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CBA82F59-53E9-E13D-D41E-0337C00376B3}"/>
              </a:ext>
            </a:extLst>
          </p:cNvPr>
          <p:cNvCxnSpPr/>
          <p:nvPr/>
        </p:nvCxnSpPr>
        <p:spPr>
          <a:xfrm flipV="1">
            <a:off x="1344954" y="64508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F28521C1-3609-B6CD-EB60-09E49B755A9F}"/>
              </a:ext>
            </a:extLst>
          </p:cNvPr>
          <p:cNvCxnSpPr>
            <a:cxnSpLocks/>
          </p:cNvCxnSpPr>
          <p:nvPr/>
        </p:nvCxnSpPr>
        <p:spPr>
          <a:xfrm>
            <a:off x="1347260" y="472374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09E7679-FC47-5639-543E-AD88CF66A2BC}"/>
              </a:ext>
            </a:extLst>
          </p:cNvPr>
          <p:cNvCxnSpPr/>
          <p:nvPr/>
        </p:nvCxnSpPr>
        <p:spPr>
          <a:xfrm rot="10800000" flipV="1">
            <a:off x="8051881" y="112793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B5B18D6-E3F7-89BB-1F44-982908F70260}"/>
              </a:ext>
            </a:extLst>
          </p:cNvPr>
          <p:cNvCxnSpPr>
            <a:cxnSpLocks/>
          </p:cNvCxnSpPr>
          <p:nvPr/>
        </p:nvCxnSpPr>
        <p:spPr>
          <a:xfrm rot="10800000">
            <a:off x="926875" y="112793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1A1DAD3B-D6F0-5221-0AB0-59FC855C5FA4}"/>
              </a:ext>
            </a:extLst>
          </p:cNvPr>
          <p:cNvGrpSpPr/>
          <p:nvPr/>
        </p:nvGrpSpPr>
        <p:grpSpPr>
          <a:xfrm>
            <a:off x="349200" y="1127932"/>
            <a:ext cx="357505" cy="3600172"/>
            <a:chOff x="1159727" y="1436302"/>
            <a:chExt cx="408878" cy="4322956"/>
          </a:xfrm>
        </p:grpSpPr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265EDA55-3392-A860-AA6E-2B695B78DED1}"/>
                </a:ext>
              </a:extLst>
            </p:cNvPr>
            <p:cNvCxnSpPr/>
            <p:nvPr/>
          </p:nvCxnSpPr>
          <p:spPr>
            <a:xfrm>
              <a:off x="1371600" y="1436302"/>
              <a:ext cx="0" cy="43177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73C506A9-A6EA-A911-A92C-74ED9411767B}"/>
                </a:ext>
              </a:extLst>
            </p:cNvPr>
            <p:cNvCxnSpPr/>
            <p:nvPr/>
          </p:nvCxnSpPr>
          <p:spPr>
            <a:xfrm>
              <a:off x="1159727" y="1436302"/>
              <a:ext cx="39029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6FF5C1CF-763A-6C02-B5AC-39EBF2050943}"/>
                </a:ext>
              </a:extLst>
            </p:cNvPr>
            <p:cNvCxnSpPr/>
            <p:nvPr/>
          </p:nvCxnSpPr>
          <p:spPr>
            <a:xfrm>
              <a:off x="1178312" y="5759258"/>
              <a:ext cx="39029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6A6DBA48-83AE-2AB8-A277-E080DFB7D8FC}"/>
              </a:ext>
            </a:extLst>
          </p:cNvPr>
          <p:cNvGrpSpPr/>
          <p:nvPr/>
        </p:nvGrpSpPr>
        <p:grpSpPr>
          <a:xfrm>
            <a:off x="1332056" y="5278594"/>
            <a:ext cx="6707040" cy="340514"/>
            <a:chOff x="2460796" y="5819673"/>
            <a:chExt cx="7670843" cy="408877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DCB81DA0-7132-A2F1-6999-ED64D8B23B2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66025" y="6031546"/>
              <a:ext cx="7665483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4C19A795-3249-E9FD-5A0B-767B8DE6753B}"/>
                </a:ext>
              </a:extLst>
            </p:cNvPr>
            <p:cNvCxnSpPr>
              <a:cxnSpLocks/>
            </p:cNvCxnSpPr>
            <p:nvPr/>
          </p:nvCxnSpPr>
          <p:spPr>
            <a:xfrm>
              <a:off x="10131639" y="5819673"/>
              <a:ext cx="0" cy="3902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1F84CE30-0B9D-E58A-4C4E-F8C95F664528}"/>
                </a:ext>
              </a:extLst>
            </p:cNvPr>
            <p:cNvCxnSpPr>
              <a:cxnSpLocks/>
            </p:cNvCxnSpPr>
            <p:nvPr/>
          </p:nvCxnSpPr>
          <p:spPr>
            <a:xfrm>
              <a:off x="2460796" y="5838258"/>
              <a:ext cx="0" cy="3902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feld 27">
            <a:extLst>
              <a:ext uri="{FF2B5EF4-FFF2-40B4-BE49-F238E27FC236}">
                <a16:creationId xmlns:a16="http://schemas.microsoft.com/office/drawing/2014/main" id="{C6242538-BB79-81CC-5C0A-4111D55AC300}"/>
              </a:ext>
            </a:extLst>
          </p:cNvPr>
          <p:cNvSpPr txBox="1"/>
          <p:nvPr/>
        </p:nvSpPr>
        <p:spPr>
          <a:xfrm>
            <a:off x="1218670" y="323387"/>
            <a:ext cx="25256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952A3F8C-F9F9-EB37-6202-1255DB1EA801}"/>
              </a:ext>
            </a:extLst>
          </p:cNvPr>
          <p:cNvSpPr txBox="1"/>
          <p:nvPr/>
        </p:nvSpPr>
        <p:spPr>
          <a:xfrm>
            <a:off x="8435621" y="4526708"/>
            <a:ext cx="248362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0AE33A36-C22B-1DF6-43DD-81A11C01640A}"/>
              </a:ext>
            </a:extLst>
          </p:cNvPr>
          <p:cNvSpPr txBox="1"/>
          <p:nvPr/>
        </p:nvSpPr>
        <p:spPr>
          <a:xfrm>
            <a:off x="703455" y="950858"/>
            <a:ext cx="248362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B91ECBA-7D16-3BB9-0CF1-D7CA9DCD234B}"/>
              </a:ext>
            </a:extLst>
          </p:cNvPr>
          <p:cNvSpPr txBox="1"/>
          <p:nvPr/>
        </p:nvSpPr>
        <p:spPr>
          <a:xfrm>
            <a:off x="7925597" y="4944083"/>
            <a:ext cx="25256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8C61507-9660-5405-07E0-04DDA163562E}"/>
              </a:ext>
            </a:extLst>
          </p:cNvPr>
          <p:cNvSpPr txBox="1"/>
          <p:nvPr/>
        </p:nvSpPr>
        <p:spPr>
          <a:xfrm>
            <a:off x="8022732" y="826638"/>
            <a:ext cx="27078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F6FA3640-2775-F1C9-1C42-0388B74E2B85}"/>
              </a:ext>
            </a:extLst>
          </p:cNvPr>
          <p:cNvSpPr txBox="1"/>
          <p:nvPr/>
        </p:nvSpPr>
        <p:spPr>
          <a:xfrm>
            <a:off x="1096592" y="4680140"/>
            <a:ext cx="277797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hteck 49">
                <a:extLst>
                  <a:ext uri="{FF2B5EF4-FFF2-40B4-BE49-F238E27FC236}">
                    <a16:creationId xmlns:a16="http://schemas.microsoft.com/office/drawing/2014/main" id="{58E4E0D9-3416-4863-7C5A-8637AF817F91}"/>
                  </a:ext>
                </a:extLst>
              </p:cNvPr>
              <p:cNvSpPr/>
              <p:nvPr/>
            </p:nvSpPr>
            <p:spPr>
              <a:xfrm>
                <a:off x="4483954" y="5473756"/>
                <a:ext cx="3727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DE" dirty="0"/>
              </a:p>
            </p:txBody>
          </p:sp>
        </mc:Choice>
        <mc:Fallback xmlns="">
          <p:sp>
            <p:nvSpPr>
              <p:cNvPr id="50" name="Rechteck 49">
                <a:extLst>
                  <a:ext uri="{FF2B5EF4-FFF2-40B4-BE49-F238E27FC236}">
                    <a16:creationId xmlns:a16="http://schemas.microsoft.com/office/drawing/2014/main" id="{58E4E0D9-3416-4863-7C5A-8637AF817F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954" y="5473756"/>
                <a:ext cx="372794" cy="369332"/>
              </a:xfrm>
              <a:prstGeom prst="rect">
                <a:avLst/>
              </a:prstGeom>
              <a:blipFill>
                <a:blip r:embed="rId2"/>
                <a:stretch>
                  <a:fillRect r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hteck 50">
                <a:extLst>
                  <a:ext uri="{FF2B5EF4-FFF2-40B4-BE49-F238E27FC236}">
                    <a16:creationId xmlns:a16="http://schemas.microsoft.com/office/drawing/2014/main" id="{58E314B9-FD15-30A6-C12B-5600E258CDE0}"/>
                  </a:ext>
                </a:extLst>
              </p:cNvPr>
              <p:cNvSpPr/>
              <p:nvPr/>
            </p:nvSpPr>
            <p:spPr>
              <a:xfrm>
                <a:off x="78567" y="268441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1" name="Rechteck 50">
                <a:extLst>
                  <a:ext uri="{FF2B5EF4-FFF2-40B4-BE49-F238E27FC236}">
                    <a16:creationId xmlns:a16="http://schemas.microsoft.com/office/drawing/2014/main" id="{58E314B9-FD15-30A6-C12B-5600E258CD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7" y="2684415"/>
                <a:ext cx="37138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31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6" grpId="0"/>
      <p:bldP spid="37" grpId="0"/>
      <p:bldP spid="42" grpId="0"/>
      <p:bldP spid="45" grpId="0"/>
      <p:bldP spid="48" grpId="0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Tauschökonomie –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Edgeworthbox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258E8A6-EE12-4BE4-B82A-379D3DEF4B46}"/>
              </a:ext>
            </a:extLst>
          </p:cNvPr>
          <p:cNvCxnSpPr/>
          <p:nvPr/>
        </p:nvCxnSpPr>
        <p:spPr>
          <a:xfrm flipV="1">
            <a:off x="1344954" y="64508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647DF2B-B397-42C7-B88C-B296D2787CD9}"/>
              </a:ext>
            </a:extLst>
          </p:cNvPr>
          <p:cNvCxnSpPr>
            <a:cxnSpLocks/>
          </p:cNvCxnSpPr>
          <p:nvPr/>
        </p:nvCxnSpPr>
        <p:spPr>
          <a:xfrm>
            <a:off x="1347260" y="472374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0EED1774-D07A-4CBB-B7B5-019CE43E41B8}"/>
              </a:ext>
            </a:extLst>
          </p:cNvPr>
          <p:cNvCxnSpPr/>
          <p:nvPr/>
        </p:nvCxnSpPr>
        <p:spPr>
          <a:xfrm rot="10800000" flipV="1">
            <a:off x="8051881" y="112793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90BF705B-1EF7-4FF9-997C-8C8ADC181B6B}"/>
              </a:ext>
            </a:extLst>
          </p:cNvPr>
          <p:cNvCxnSpPr>
            <a:cxnSpLocks/>
          </p:cNvCxnSpPr>
          <p:nvPr/>
        </p:nvCxnSpPr>
        <p:spPr>
          <a:xfrm rot="10800000">
            <a:off x="926875" y="112793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5F9B9511-4EB7-48EB-BEFD-1F31C4604D00}"/>
              </a:ext>
            </a:extLst>
          </p:cNvPr>
          <p:cNvGrpSpPr/>
          <p:nvPr/>
        </p:nvGrpSpPr>
        <p:grpSpPr>
          <a:xfrm>
            <a:off x="349200" y="1127932"/>
            <a:ext cx="357505" cy="3600172"/>
            <a:chOff x="1159727" y="1436302"/>
            <a:chExt cx="408878" cy="4322956"/>
          </a:xfrm>
        </p:grpSpPr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5F6A1F40-0787-479F-B5CB-C5C5E4B91A51}"/>
                </a:ext>
              </a:extLst>
            </p:cNvPr>
            <p:cNvCxnSpPr/>
            <p:nvPr/>
          </p:nvCxnSpPr>
          <p:spPr>
            <a:xfrm>
              <a:off x="1371600" y="1436302"/>
              <a:ext cx="0" cy="43177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682B15FA-8923-45A8-BACD-D39BBAAF29E1}"/>
                </a:ext>
              </a:extLst>
            </p:cNvPr>
            <p:cNvCxnSpPr/>
            <p:nvPr/>
          </p:nvCxnSpPr>
          <p:spPr>
            <a:xfrm>
              <a:off x="1159727" y="1436302"/>
              <a:ext cx="39029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8A8CF520-5638-41BD-BBD7-A9FEAF179B4C}"/>
                </a:ext>
              </a:extLst>
            </p:cNvPr>
            <p:cNvCxnSpPr/>
            <p:nvPr/>
          </p:nvCxnSpPr>
          <p:spPr>
            <a:xfrm>
              <a:off x="1178312" y="5759258"/>
              <a:ext cx="39029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135FB202-A16A-4E2B-A248-1B13DB16C994}"/>
              </a:ext>
            </a:extLst>
          </p:cNvPr>
          <p:cNvGrpSpPr/>
          <p:nvPr/>
        </p:nvGrpSpPr>
        <p:grpSpPr>
          <a:xfrm>
            <a:off x="1332056" y="5278594"/>
            <a:ext cx="6707040" cy="340514"/>
            <a:chOff x="2460796" y="5819673"/>
            <a:chExt cx="7670843" cy="408877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797F414E-9728-4781-AC57-7AA3084079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66025" y="6031546"/>
              <a:ext cx="7665483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CBC0AFD5-8E05-47AF-9BF5-86AF8CE43F95}"/>
                </a:ext>
              </a:extLst>
            </p:cNvPr>
            <p:cNvCxnSpPr>
              <a:cxnSpLocks/>
            </p:cNvCxnSpPr>
            <p:nvPr/>
          </p:nvCxnSpPr>
          <p:spPr>
            <a:xfrm>
              <a:off x="10131639" y="5819673"/>
              <a:ext cx="0" cy="3902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648D8ED9-A33F-4179-BB8B-F2F805C65080}"/>
                </a:ext>
              </a:extLst>
            </p:cNvPr>
            <p:cNvCxnSpPr>
              <a:cxnSpLocks/>
            </p:cNvCxnSpPr>
            <p:nvPr/>
          </p:nvCxnSpPr>
          <p:spPr>
            <a:xfrm>
              <a:off x="2460796" y="5838258"/>
              <a:ext cx="0" cy="3902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feld 29">
            <a:extLst>
              <a:ext uri="{FF2B5EF4-FFF2-40B4-BE49-F238E27FC236}">
                <a16:creationId xmlns:a16="http://schemas.microsoft.com/office/drawing/2014/main" id="{BD931DF5-E7AF-4003-ADA5-40A4988D6133}"/>
              </a:ext>
            </a:extLst>
          </p:cNvPr>
          <p:cNvSpPr txBox="1"/>
          <p:nvPr/>
        </p:nvSpPr>
        <p:spPr>
          <a:xfrm>
            <a:off x="1218670" y="323387"/>
            <a:ext cx="25256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8B57EC5-B09D-4470-8A66-5BE28C2EEF47}"/>
              </a:ext>
            </a:extLst>
          </p:cNvPr>
          <p:cNvSpPr txBox="1"/>
          <p:nvPr/>
        </p:nvSpPr>
        <p:spPr>
          <a:xfrm>
            <a:off x="8435621" y="4526708"/>
            <a:ext cx="248362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4E80C94-1353-48BA-B5B1-E7F23920DA1F}"/>
              </a:ext>
            </a:extLst>
          </p:cNvPr>
          <p:cNvSpPr txBox="1"/>
          <p:nvPr/>
        </p:nvSpPr>
        <p:spPr>
          <a:xfrm>
            <a:off x="703455" y="950858"/>
            <a:ext cx="248362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8C10518-537D-4731-9D75-44121256EF3C}"/>
              </a:ext>
            </a:extLst>
          </p:cNvPr>
          <p:cNvSpPr txBox="1"/>
          <p:nvPr/>
        </p:nvSpPr>
        <p:spPr>
          <a:xfrm>
            <a:off x="7925597" y="4944083"/>
            <a:ext cx="25256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AB8185BD-464A-4542-8C24-8EC545D45F54}"/>
              </a:ext>
            </a:extLst>
          </p:cNvPr>
          <p:cNvSpPr txBox="1"/>
          <p:nvPr/>
        </p:nvSpPr>
        <p:spPr>
          <a:xfrm>
            <a:off x="8022732" y="826638"/>
            <a:ext cx="27078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50C8829-9A3C-4650-9954-7D617F4DBD2E}"/>
              </a:ext>
            </a:extLst>
          </p:cNvPr>
          <p:cNvSpPr txBox="1"/>
          <p:nvPr/>
        </p:nvSpPr>
        <p:spPr>
          <a:xfrm>
            <a:off x="1096592" y="4680140"/>
            <a:ext cx="277797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36E260EA-A193-47E0-86EF-73E319236959}"/>
              </a:ext>
            </a:extLst>
          </p:cNvPr>
          <p:cNvSpPr/>
          <p:nvPr/>
        </p:nvSpPr>
        <p:spPr>
          <a:xfrm>
            <a:off x="2752452" y="1663601"/>
            <a:ext cx="3159355" cy="2898672"/>
          </a:xfrm>
          <a:custGeom>
            <a:avLst/>
            <a:gdLst>
              <a:gd name="connsiteX0" fmla="*/ 0 w 3613355"/>
              <a:gd name="connsiteY0" fmla="*/ 0 h 3480620"/>
              <a:gd name="connsiteX1" fmla="*/ 2227007 w 3613355"/>
              <a:gd name="connsiteY1" fmla="*/ 943897 h 3480620"/>
              <a:gd name="connsiteX2" fmla="*/ 3613355 w 3613355"/>
              <a:gd name="connsiteY2" fmla="*/ 3480620 h 348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3355" h="3480620">
                <a:moveTo>
                  <a:pt x="0" y="0"/>
                </a:moveTo>
                <a:cubicBezTo>
                  <a:pt x="812390" y="181897"/>
                  <a:pt x="1624781" y="363794"/>
                  <a:pt x="2227007" y="943897"/>
                </a:cubicBezTo>
                <a:cubicBezTo>
                  <a:pt x="2829233" y="1524000"/>
                  <a:pt x="3221294" y="2502310"/>
                  <a:pt x="3613355" y="348062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E399173E-0972-411E-8832-4B370A4E8322}"/>
              </a:ext>
            </a:extLst>
          </p:cNvPr>
          <p:cNvSpPr/>
          <p:nvPr/>
        </p:nvSpPr>
        <p:spPr>
          <a:xfrm>
            <a:off x="2868511" y="1405669"/>
            <a:ext cx="3288308" cy="2910954"/>
          </a:xfrm>
          <a:custGeom>
            <a:avLst/>
            <a:gdLst>
              <a:gd name="connsiteX0" fmla="*/ 0 w 3760838"/>
              <a:gd name="connsiteY0" fmla="*/ 0 h 3495368"/>
              <a:gd name="connsiteX1" fmla="*/ 1224116 w 3760838"/>
              <a:gd name="connsiteY1" fmla="*/ 2625213 h 3495368"/>
              <a:gd name="connsiteX2" fmla="*/ 3760838 w 3760838"/>
              <a:gd name="connsiteY2" fmla="*/ 3495368 h 349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60838" h="3495368">
                <a:moveTo>
                  <a:pt x="0" y="0"/>
                </a:moveTo>
                <a:cubicBezTo>
                  <a:pt x="298655" y="1021326"/>
                  <a:pt x="597310" y="2042652"/>
                  <a:pt x="1224116" y="2625213"/>
                </a:cubicBezTo>
                <a:cubicBezTo>
                  <a:pt x="1850922" y="3207774"/>
                  <a:pt x="2805880" y="3351571"/>
                  <a:pt x="3760838" y="349536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EA7989C9-40ED-494F-8164-7F2112C94119}"/>
              </a:ext>
            </a:extLst>
          </p:cNvPr>
          <p:cNvSpPr txBox="1"/>
          <p:nvPr/>
        </p:nvSpPr>
        <p:spPr>
          <a:xfrm>
            <a:off x="3603111" y="1587149"/>
            <a:ext cx="284804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2641B34-E397-474C-9154-F3ED7E8EFD9A}"/>
              </a:ext>
            </a:extLst>
          </p:cNvPr>
          <p:cNvSpPr txBox="1"/>
          <p:nvPr/>
        </p:nvSpPr>
        <p:spPr>
          <a:xfrm>
            <a:off x="5134361" y="4075584"/>
            <a:ext cx="290410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1CF78867-7464-4CF8-9A39-75CCEE050626}"/>
              </a:ext>
            </a:extLst>
          </p:cNvPr>
          <p:cNvCxnSpPr/>
          <p:nvPr/>
        </p:nvCxnSpPr>
        <p:spPr>
          <a:xfrm flipV="1">
            <a:off x="4753740" y="2994912"/>
            <a:ext cx="761242" cy="8383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63CE75A9-EEC1-459D-ABB6-1EAC1D3FC4D6}"/>
              </a:ext>
            </a:extLst>
          </p:cNvPr>
          <p:cNvCxnSpPr>
            <a:cxnSpLocks/>
          </p:cNvCxnSpPr>
          <p:nvPr/>
        </p:nvCxnSpPr>
        <p:spPr>
          <a:xfrm flipH="1">
            <a:off x="3268596" y="2437011"/>
            <a:ext cx="1166156" cy="835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4315E8B1-220C-4713-ADB5-FFC2C1295530}"/>
              </a:ext>
            </a:extLst>
          </p:cNvPr>
          <p:cNvSpPr txBox="1"/>
          <p:nvPr/>
        </p:nvSpPr>
        <p:spPr>
          <a:xfrm>
            <a:off x="1941951" y="3347605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Bessermenge B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D26A887-6386-4903-8D4B-5BCED37E341C}"/>
              </a:ext>
            </a:extLst>
          </p:cNvPr>
          <p:cNvSpPr txBox="1"/>
          <p:nvPr/>
        </p:nvSpPr>
        <p:spPr>
          <a:xfrm>
            <a:off x="5202601" y="2637558"/>
            <a:ext cx="1630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Bessermenge A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D55FDF9-F124-4820-B22C-A0AE0F99FAA0}"/>
              </a:ext>
            </a:extLst>
          </p:cNvPr>
          <p:cNvSpPr txBox="1"/>
          <p:nvPr/>
        </p:nvSpPr>
        <p:spPr>
          <a:xfrm>
            <a:off x="235978" y="5992696"/>
            <a:ext cx="8199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Innerhalb der Linse können sich beide Konsumenten A und B durch Tausch gegenüber ihren Indifferenzkurven I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I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 stellen.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30E4B5CA-BBC9-4EF8-AD41-195194E4B9CE}"/>
                  </a:ext>
                </a:extLst>
              </p:cNvPr>
              <p:cNvSpPr/>
              <p:nvPr/>
            </p:nvSpPr>
            <p:spPr>
              <a:xfrm>
                <a:off x="4483954" y="5473756"/>
                <a:ext cx="3727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DE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30E4B5CA-BBC9-4EF8-AD41-195194E4B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954" y="5473756"/>
                <a:ext cx="372794" cy="369332"/>
              </a:xfrm>
              <a:prstGeom prst="rect">
                <a:avLst/>
              </a:prstGeom>
              <a:blipFill>
                <a:blip r:embed="rId2"/>
                <a:stretch>
                  <a:fillRect r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8DB2EC5-C3A3-4690-A0A1-F66BB6F4248D}"/>
                  </a:ext>
                </a:extLst>
              </p:cNvPr>
              <p:cNvSpPr/>
              <p:nvPr/>
            </p:nvSpPr>
            <p:spPr>
              <a:xfrm>
                <a:off x="78567" y="268441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8DB2EC5-C3A3-4690-A0A1-F66BB6F424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7" y="2684415"/>
                <a:ext cx="37138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hteck 52">
            <a:extLst>
              <a:ext uri="{FF2B5EF4-FFF2-40B4-BE49-F238E27FC236}">
                <a16:creationId xmlns:a16="http://schemas.microsoft.com/office/drawing/2014/main" id="{44BB4629-00CA-40E8-A632-EB2965347D7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38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8" grpId="0" animBg="1"/>
      <p:bldP spid="39" grpId="0" animBg="1"/>
      <p:bldP spid="40" grpId="0"/>
      <p:bldP spid="41" grpId="0"/>
      <p:bldP spid="46" grpId="0"/>
      <p:bldP spid="47" grpId="0"/>
      <p:bldP spid="49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9049" y="603151"/>
                <a:ext cx="12172951" cy="462832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 verschiedene Aufteilungen/Allokationen der Güter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zwischen den Konsumenten (A,B) zu vergleichen verwendet man das Kriterium der Pareto-Effizienz.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Eine Allokation wird als </a:t>
                </a:r>
                <a:r>
                  <a:rPr lang="de-DE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bezeichnet, wenn es nicht möglich ist, durch Umverteilung der Güter einen Konsumenten besser zu stellen, ohne einen anderen Konsumenten dadurch schlechter zu stellen.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Eine 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Pareto-Verbesserung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liegt vor, wenn beim Übergang von einer Allokation zu einer anderen Allokation mindestens ein Konsument besser gestellt wird, ohne dass ein anderer Konsument dadurch schlechter gestellt wird. 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" y="603151"/>
                <a:ext cx="12172951" cy="4628325"/>
              </a:xfrm>
              <a:prstGeom prst="rect">
                <a:avLst/>
              </a:prstGeom>
              <a:blipFill>
                <a:blip r:embed="rId2"/>
                <a:stretch>
                  <a:fillRect l="-751" t="-10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BD94FB60-3DF2-479C-A1C1-E425E59ADA6F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01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176EB93-1C12-4646-B706-692BCB295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9" y="491128"/>
            <a:ext cx="8554680" cy="613147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6D2B6A0-024B-4F77-A20D-1B2EA4FD48D1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D9295D4-9BEF-469A-BFB0-35B82F2C4093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327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 und Grenzrate der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" y="524110"/>
                <a:ext cx="12192000" cy="548835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Steigung der Indifferenzkurve entspricht der Grenzrate der Substitution (GRS)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GRS(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de-DE" sz="2400" b="0" i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DE" sz="2400" i="1" baseline="-250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l-GR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l-GR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den>
                    </m:f>
                    <m:r>
                      <a:rPr lang="de-DE" sz="2400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Grenznutzen</m:t>
                        </m:r>
                        <m: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des</m:t>
                        </m:r>
                        <m: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Gutes</m:t>
                        </m:r>
                        <m: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Grenznutzen</m:t>
                        </m:r>
                        <m: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des</m:t>
                        </m:r>
                        <m: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Gutes</m:t>
                        </m:r>
                        <m:r>
                          <a:rPr lang="de-DE" sz="24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Auf wieviel des Gutes y muss ein Konsument verzichten, wenn er eine zusätzliche Einheit des Gutes x konsumieren möchte, ohne einen Nutzenverlust zu erleiden (Zahlungsbereitschaft)</a:t>
                </a: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	in einer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-effizienten Allokation muss die Grenzrate der Substitution des einen 	Konsumenten der Grenzrate der Substitution des anderen Konsumenten entsprechen</a:t>
                </a:r>
              </a:p>
              <a:p>
                <a:endParaRPr lang="de-DE" sz="24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Formal folgt das Ergebnis aus dem Optimierungsproblem:</a:t>
                </a:r>
              </a:p>
              <a:p>
                <a:endParaRPr lang="de-DE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DE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DE" sz="240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e>
                          <m:lim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de-DE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de-DE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de-DE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NB: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e>
                    </m:d>
                    <m:r>
                      <m:rPr>
                        <m:nor/>
                      </m:rPr>
                      <a:rPr lang="de-DE" sz="2400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24110"/>
                <a:ext cx="12192000" cy="5488357"/>
              </a:xfrm>
              <a:prstGeom prst="rect">
                <a:avLst/>
              </a:prstGeom>
              <a:blipFill>
                <a:blip r:embed="rId2"/>
                <a:stretch>
                  <a:fillRect l="-750" t="-889" b="-7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9A49BA6A-1D39-4265-9580-2D5D0F16C39C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98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38C627B-1ACD-4B34-B041-A9F9F5D646EC}"/>
              </a:ext>
            </a:extLst>
          </p:cNvPr>
          <p:cNvCxnSpPr>
            <a:cxnSpLocks/>
          </p:cNvCxnSpPr>
          <p:nvPr/>
        </p:nvCxnSpPr>
        <p:spPr>
          <a:xfrm flipV="1">
            <a:off x="812944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5067A0-FB04-43C1-8CD5-332119E7A1A0}"/>
              </a:ext>
            </a:extLst>
          </p:cNvPr>
          <p:cNvCxnSpPr>
            <a:cxnSpLocks/>
          </p:cNvCxnSpPr>
          <p:nvPr/>
        </p:nvCxnSpPr>
        <p:spPr>
          <a:xfrm>
            <a:off x="812944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857EF36-B368-4365-A869-ADCF561A65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519871" y="149592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2D8E380-B234-4C53-96A8-6419A11B90CE}"/>
              </a:ext>
            </a:extLst>
          </p:cNvPr>
          <p:cNvCxnSpPr>
            <a:cxnSpLocks/>
          </p:cNvCxnSpPr>
          <p:nvPr/>
        </p:nvCxnSpPr>
        <p:spPr>
          <a:xfrm rot="10800000">
            <a:off x="394865" y="149592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6EDC127-736B-4CA8-8914-D86A8AD45DB0}"/>
              </a:ext>
            </a:extLst>
          </p:cNvPr>
          <p:cNvSpPr txBox="1"/>
          <p:nvPr/>
        </p:nvSpPr>
        <p:spPr>
          <a:xfrm>
            <a:off x="686660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64F0F5-D098-488C-8071-B8807747135A}"/>
              </a:ext>
            </a:extLst>
          </p:cNvPr>
          <p:cNvSpPr txBox="1"/>
          <p:nvPr/>
        </p:nvSpPr>
        <p:spPr>
          <a:xfrm>
            <a:off x="7901305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2FAD9D3-2DE3-4C17-8627-2B15457B3380}"/>
              </a:ext>
            </a:extLst>
          </p:cNvPr>
          <p:cNvSpPr txBox="1"/>
          <p:nvPr/>
        </p:nvSpPr>
        <p:spPr>
          <a:xfrm>
            <a:off x="171445" y="131884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42AD0B-F3E6-4B1F-AAA6-6BC309357221}"/>
              </a:ext>
            </a:extLst>
          </p:cNvPr>
          <p:cNvSpPr txBox="1"/>
          <p:nvPr/>
        </p:nvSpPr>
        <p:spPr>
          <a:xfrm>
            <a:off x="7393587" y="5312073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C4E2BF-D17F-45B5-B9F8-951D35D859FD}"/>
              </a:ext>
            </a:extLst>
          </p:cNvPr>
          <p:cNvSpPr txBox="1"/>
          <p:nvPr/>
        </p:nvSpPr>
        <p:spPr>
          <a:xfrm>
            <a:off x="7490722" y="1194628"/>
            <a:ext cx="27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5C73E9-DE18-4599-8B7B-CC2A5E8FD803}"/>
              </a:ext>
            </a:extLst>
          </p:cNvPr>
          <p:cNvSpPr txBox="1"/>
          <p:nvPr/>
        </p:nvSpPr>
        <p:spPr>
          <a:xfrm>
            <a:off x="564582" y="5048130"/>
            <a:ext cx="27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72B8D4CA-6587-48ED-BD60-8D5DF0B350C9}"/>
              </a:ext>
            </a:extLst>
          </p:cNvPr>
          <p:cNvSpPr/>
          <p:nvPr/>
        </p:nvSpPr>
        <p:spPr>
          <a:xfrm>
            <a:off x="809649" y="1494263"/>
            <a:ext cx="6713034" cy="3579542"/>
          </a:xfrm>
          <a:custGeom>
            <a:avLst/>
            <a:gdLst>
              <a:gd name="connsiteX0" fmla="*/ 0 w 6713034"/>
              <a:gd name="connsiteY0" fmla="*/ 3579542 h 3579542"/>
              <a:gd name="connsiteX1" fmla="*/ 2486722 w 6713034"/>
              <a:gd name="connsiteY1" fmla="*/ 2877015 h 3579542"/>
              <a:gd name="connsiteX2" fmla="*/ 4304370 w 6713034"/>
              <a:gd name="connsiteY2" fmla="*/ 758283 h 3579542"/>
              <a:gd name="connsiteX3" fmla="*/ 6713034 w 6713034"/>
              <a:gd name="connsiteY3" fmla="*/ 0 h 3579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3034" h="3579542">
                <a:moveTo>
                  <a:pt x="0" y="3579542"/>
                </a:moveTo>
                <a:cubicBezTo>
                  <a:pt x="884663" y="3463383"/>
                  <a:pt x="1769327" y="3347225"/>
                  <a:pt x="2486722" y="2877015"/>
                </a:cubicBezTo>
                <a:cubicBezTo>
                  <a:pt x="3204117" y="2406805"/>
                  <a:pt x="3599985" y="1237785"/>
                  <a:pt x="4304370" y="758283"/>
                </a:cubicBezTo>
                <a:cubicBezTo>
                  <a:pt x="5008755" y="278780"/>
                  <a:pt x="5860894" y="139390"/>
                  <a:pt x="671303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BA775A0B-217E-4A3A-AA70-2670C2E96F6D}"/>
              </a:ext>
            </a:extLst>
          </p:cNvPr>
          <p:cNvSpPr/>
          <p:nvPr/>
        </p:nvSpPr>
        <p:spPr>
          <a:xfrm>
            <a:off x="2326215" y="4047893"/>
            <a:ext cx="1616926" cy="903248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862A0796-A8F8-4969-906E-70D32D6F4200}"/>
              </a:ext>
            </a:extLst>
          </p:cNvPr>
          <p:cNvSpPr/>
          <p:nvPr/>
        </p:nvSpPr>
        <p:spPr>
          <a:xfrm>
            <a:off x="2850322" y="3880624"/>
            <a:ext cx="1115122" cy="702527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703A6F3E-8E50-4547-880D-77C93F41ABAE}"/>
              </a:ext>
            </a:extLst>
          </p:cNvPr>
          <p:cNvSpPr/>
          <p:nvPr/>
        </p:nvSpPr>
        <p:spPr>
          <a:xfrm>
            <a:off x="2913507" y="3553524"/>
            <a:ext cx="1616926" cy="1047550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DEA34E1E-2DF9-47B3-8E4D-0AB2AACEAC32}"/>
              </a:ext>
            </a:extLst>
          </p:cNvPr>
          <p:cNvSpPr/>
          <p:nvPr/>
        </p:nvSpPr>
        <p:spPr>
          <a:xfrm>
            <a:off x="3270349" y="3104419"/>
            <a:ext cx="1115122" cy="98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28C98ED1-D7C0-4DD9-954A-A96270D05828}"/>
              </a:ext>
            </a:extLst>
          </p:cNvPr>
          <p:cNvSpPr/>
          <p:nvPr/>
        </p:nvSpPr>
        <p:spPr>
          <a:xfrm>
            <a:off x="3705251" y="2048113"/>
            <a:ext cx="1442200" cy="979218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2D11E031-992C-499E-A9C7-A485BD0843B3}"/>
              </a:ext>
            </a:extLst>
          </p:cNvPr>
          <p:cNvSpPr/>
          <p:nvPr/>
        </p:nvSpPr>
        <p:spPr>
          <a:xfrm>
            <a:off x="4229357" y="1659887"/>
            <a:ext cx="1616912" cy="145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5A8DD2A-C7F2-4BD7-9C14-75F1FB02E774}"/>
              </a:ext>
            </a:extLst>
          </p:cNvPr>
          <p:cNvSpPr txBox="1"/>
          <p:nvPr/>
        </p:nvSpPr>
        <p:spPr>
          <a:xfrm>
            <a:off x="2081124" y="3891776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9ED4A1F-14FC-4997-963F-54A3A3BD0D37}"/>
              </a:ext>
            </a:extLst>
          </p:cNvPr>
          <p:cNvSpPr txBox="1"/>
          <p:nvPr/>
        </p:nvSpPr>
        <p:spPr>
          <a:xfrm>
            <a:off x="3890612" y="4382428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4E7159B-62E5-4B9F-80CA-A0BD0C9B8233}"/>
              </a:ext>
            </a:extLst>
          </p:cNvPr>
          <p:cNvSpPr txBox="1"/>
          <p:nvPr/>
        </p:nvSpPr>
        <p:spPr>
          <a:xfrm>
            <a:off x="2679573" y="337510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B29D948-0A02-4E48-91AF-468939418B03}"/>
              </a:ext>
            </a:extLst>
          </p:cNvPr>
          <p:cNvSpPr txBox="1"/>
          <p:nvPr/>
        </p:nvSpPr>
        <p:spPr>
          <a:xfrm>
            <a:off x="3534500" y="1932876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089239E-7C33-4523-A200-29E479567EFE}"/>
              </a:ext>
            </a:extLst>
          </p:cNvPr>
          <p:cNvSpPr txBox="1"/>
          <p:nvPr/>
        </p:nvSpPr>
        <p:spPr>
          <a:xfrm>
            <a:off x="4332947" y="3899212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5936E95-74D0-497A-AA0A-1B20EFCD395A}"/>
              </a:ext>
            </a:extLst>
          </p:cNvPr>
          <p:cNvSpPr txBox="1"/>
          <p:nvPr/>
        </p:nvSpPr>
        <p:spPr>
          <a:xfrm>
            <a:off x="5804904" y="2940203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65EED1DB-344B-4B8A-861E-DABAF01A5C34}"/>
              </a:ext>
            </a:extLst>
          </p:cNvPr>
          <p:cNvSpPr txBox="1"/>
          <p:nvPr/>
        </p:nvSpPr>
        <p:spPr>
          <a:xfrm>
            <a:off x="1661258" y="2170932"/>
            <a:ext cx="1572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Kontraktkurve</a:t>
            </a:r>
            <a:endParaRPr lang="de-DE" baseline="-25000" dirty="0"/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2D9F801A-FE4D-4BA2-ADFD-3097A6EE39F5}"/>
              </a:ext>
            </a:extLst>
          </p:cNvPr>
          <p:cNvCxnSpPr>
            <a:cxnSpLocks/>
          </p:cNvCxnSpPr>
          <p:nvPr/>
        </p:nvCxnSpPr>
        <p:spPr>
          <a:xfrm>
            <a:off x="3123812" y="2453975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0A2DF32F-F7E6-4FDD-BDD6-2955035DD295}"/>
              </a:ext>
            </a:extLst>
          </p:cNvPr>
          <p:cNvSpPr txBox="1"/>
          <p:nvPr/>
        </p:nvSpPr>
        <p:spPr>
          <a:xfrm>
            <a:off x="19049" y="9528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 und Kontraktkurve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D91AE055-DFD1-4B1E-B986-68FDF06E8C91}"/>
                  </a:ext>
                </a:extLst>
              </p:cNvPr>
              <p:cNvSpPr txBox="1"/>
              <p:nvPr/>
            </p:nvSpPr>
            <p:spPr>
              <a:xfrm>
                <a:off x="11152" y="5637356"/>
                <a:ext cx="8641236" cy="831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Kontraktkurve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beschreibt alle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-effizienten Allokationen der Güter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für zwei Konsumenten (A,B) bei gegebener Ressourcenbeschränkung und Präferenzen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de-DE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de-DE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D91AE055-DFD1-4B1E-B986-68FDF06E8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2" y="5637356"/>
                <a:ext cx="8641236" cy="831309"/>
              </a:xfrm>
              <a:prstGeom prst="rect">
                <a:avLst/>
              </a:prstGeom>
              <a:blipFill>
                <a:blip r:embed="rId2"/>
                <a:stretch>
                  <a:fillRect l="-1129" t="-5882" b="-60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hteck 33">
            <a:extLst>
              <a:ext uri="{FF2B5EF4-FFF2-40B4-BE49-F238E27FC236}">
                <a16:creationId xmlns:a16="http://schemas.microsoft.com/office/drawing/2014/main" id="{B28FBF18-4F88-4F0A-92D4-F0B001A6026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48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9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38C627B-1ACD-4B34-B041-A9F9F5D646EC}"/>
              </a:ext>
            </a:extLst>
          </p:cNvPr>
          <p:cNvCxnSpPr>
            <a:cxnSpLocks/>
          </p:cNvCxnSpPr>
          <p:nvPr/>
        </p:nvCxnSpPr>
        <p:spPr>
          <a:xfrm flipV="1">
            <a:off x="812944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5067A0-FB04-43C1-8CD5-332119E7A1A0}"/>
              </a:ext>
            </a:extLst>
          </p:cNvPr>
          <p:cNvCxnSpPr>
            <a:cxnSpLocks/>
          </p:cNvCxnSpPr>
          <p:nvPr/>
        </p:nvCxnSpPr>
        <p:spPr>
          <a:xfrm>
            <a:off x="812944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857EF36-B368-4365-A869-ADCF561A65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519871" y="149592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2D8E380-B234-4C53-96A8-6419A11B90CE}"/>
              </a:ext>
            </a:extLst>
          </p:cNvPr>
          <p:cNvCxnSpPr>
            <a:cxnSpLocks/>
          </p:cNvCxnSpPr>
          <p:nvPr/>
        </p:nvCxnSpPr>
        <p:spPr>
          <a:xfrm rot="10800000">
            <a:off x="394865" y="149592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6EDC127-736B-4CA8-8914-D86A8AD45DB0}"/>
              </a:ext>
            </a:extLst>
          </p:cNvPr>
          <p:cNvSpPr txBox="1"/>
          <p:nvPr/>
        </p:nvSpPr>
        <p:spPr>
          <a:xfrm>
            <a:off x="686660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64F0F5-D098-488C-8071-B8807747135A}"/>
              </a:ext>
            </a:extLst>
          </p:cNvPr>
          <p:cNvSpPr txBox="1"/>
          <p:nvPr/>
        </p:nvSpPr>
        <p:spPr>
          <a:xfrm>
            <a:off x="7901305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2FAD9D3-2DE3-4C17-8627-2B15457B3380}"/>
              </a:ext>
            </a:extLst>
          </p:cNvPr>
          <p:cNvSpPr txBox="1"/>
          <p:nvPr/>
        </p:nvSpPr>
        <p:spPr>
          <a:xfrm>
            <a:off x="171445" y="131884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42AD0B-F3E6-4B1F-AAA6-6BC309357221}"/>
              </a:ext>
            </a:extLst>
          </p:cNvPr>
          <p:cNvSpPr txBox="1"/>
          <p:nvPr/>
        </p:nvSpPr>
        <p:spPr>
          <a:xfrm>
            <a:off x="7393587" y="5312073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C4E2BF-D17F-45B5-B9F8-951D35D859FD}"/>
              </a:ext>
            </a:extLst>
          </p:cNvPr>
          <p:cNvSpPr txBox="1"/>
          <p:nvPr/>
        </p:nvSpPr>
        <p:spPr>
          <a:xfrm>
            <a:off x="7490722" y="1194628"/>
            <a:ext cx="27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5C73E9-DE18-4599-8B7B-CC2A5E8FD803}"/>
              </a:ext>
            </a:extLst>
          </p:cNvPr>
          <p:cNvSpPr txBox="1"/>
          <p:nvPr/>
        </p:nvSpPr>
        <p:spPr>
          <a:xfrm>
            <a:off x="564582" y="5048130"/>
            <a:ext cx="27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0A2DF32F-F7E6-4FDD-BDD6-2955035DD295}"/>
              </a:ext>
            </a:extLst>
          </p:cNvPr>
          <p:cNvSpPr txBox="1"/>
          <p:nvPr/>
        </p:nvSpPr>
        <p:spPr>
          <a:xfrm>
            <a:off x="19049" y="9528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 und Kontraktkurve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B28FBF18-4F88-4F0A-92D4-F0B001A6026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20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Microsoft Office PowerPoint</Application>
  <PresentationFormat>Breitbild</PresentationFormat>
  <Paragraphs>183</Paragraphs>
  <Slides>15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429</cp:revision>
  <dcterms:created xsi:type="dcterms:W3CDTF">2019-02-11T10:45:01Z</dcterms:created>
  <dcterms:modified xsi:type="dcterms:W3CDTF">2022-10-12T16:20:56Z</dcterms:modified>
</cp:coreProperties>
</file>