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1372" r:id="rId2"/>
    <p:sldId id="899" r:id="rId3"/>
    <p:sldId id="900" r:id="rId4"/>
    <p:sldId id="901" r:id="rId5"/>
    <p:sldId id="902" r:id="rId6"/>
    <p:sldId id="903" r:id="rId7"/>
    <p:sldId id="920" r:id="rId8"/>
    <p:sldId id="921" r:id="rId9"/>
    <p:sldId id="904" r:id="rId10"/>
    <p:sldId id="905" r:id="rId11"/>
    <p:sldId id="906" r:id="rId12"/>
    <p:sldId id="907" r:id="rId13"/>
    <p:sldId id="526" r:id="rId14"/>
    <p:sldId id="544" r:id="rId15"/>
    <p:sldId id="545" r:id="rId16"/>
    <p:sldId id="546" r:id="rId17"/>
    <p:sldId id="534" r:id="rId18"/>
    <p:sldId id="535" r:id="rId19"/>
    <p:sldId id="536" r:id="rId20"/>
    <p:sldId id="537" r:id="rId21"/>
    <p:sldId id="538" r:id="rId22"/>
    <p:sldId id="539" r:id="rId23"/>
    <p:sldId id="540" r:id="rId24"/>
    <p:sldId id="542" r:id="rId25"/>
    <p:sldId id="543" r:id="rId26"/>
    <p:sldId id="1031" r:id="rId27"/>
    <p:sldId id="1111" r:id="rId28"/>
    <p:sldId id="528" r:id="rId29"/>
    <p:sldId id="529" r:id="rId30"/>
    <p:sldId id="1388" r:id="rId31"/>
    <p:sldId id="1389" r:id="rId32"/>
    <p:sldId id="532" r:id="rId33"/>
    <p:sldId id="548" r:id="rId34"/>
    <p:sldId id="549"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63" d="100"/>
          <a:sy n="63" d="100"/>
        </p:scale>
        <p:origin x="108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29.09.2022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701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897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82657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4321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7137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913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7939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8832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04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611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27693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06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29.09.2022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29.09.2022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29.09.2022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29.09.2022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29.09.2022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29.09.2022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29.09.2022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29.09.2022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29.09.2022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29.09.2022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29.09.2022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29.09.2022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5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8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7.png"/></Relationships>
</file>

<file path=ppt/slides/_rels/slide21.xml.rels><?xml version="1.0" encoding="UTF-8" standalone="yes"?>
<Relationships xmlns="http://schemas.openxmlformats.org/package/2006/relationships"><Relationship Id="rId8" Type="http://schemas.openxmlformats.org/officeDocument/2006/relationships/image" Target="../media/image3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73.png"/></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5.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210.png"/><Relationship Id="rId3" Type="http://schemas.openxmlformats.org/officeDocument/2006/relationships/image" Target="../media/image80.png"/><Relationship Id="rId7" Type="http://schemas.openxmlformats.org/officeDocument/2006/relationships/image" Target="../media/image121.png"/><Relationship Id="rId12" Type="http://schemas.openxmlformats.org/officeDocument/2006/relationships/image" Target="../media/image200.png"/><Relationship Id="rId17" Type="http://schemas.openxmlformats.org/officeDocument/2006/relationships/image" Target="../media/image26.png"/><Relationship Id="rId2" Type="http://schemas.openxmlformats.org/officeDocument/2006/relationships/notesSlide" Target="../notesSlides/notesSlide10.xml"/><Relationship Id="rId16"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11.png"/><Relationship Id="rId11" Type="http://schemas.openxmlformats.org/officeDocument/2006/relationships/image" Target="../media/image190.png"/><Relationship Id="rId5" Type="http://schemas.openxmlformats.org/officeDocument/2006/relationships/image" Target="../media/image10.png"/><Relationship Id="rId15" Type="http://schemas.openxmlformats.org/officeDocument/2006/relationships/image" Target="../media/image240.png"/><Relationship Id="rId10" Type="http://schemas.openxmlformats.org/officeDocument/2006/relationships/image" Target="../media/image170.png"/><Relationship Id="rId4" Type="http://schemas.openxmlformats.org/officeDocument/2006/relationships/image" Target="../media/image90.png"/><Relationship Id="rId9" Type="http://schemas.openxmlformats.org/officeDocument/2006/relationships/image" Target="../media/image160.png"/><Relationship Id="rId14" Type="http://schemas.openxmlformats.org/officeDocument/2006/relationships/image" Target="../media/image22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Allokationsfunktion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57471"/>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Grundsätzlich:</a:t>
            </a:r>
          </a:p>
          <a:p>
            <a:pPr algn="ctr"/>
            <a:r>
              <a:rPr lang="de-DE" sz="2400" b="1" dirty="0">
                <a:latin typeface="Times New Roman" panose="02020603050405020304" pitchFamily="18" charset="0"/>
                <a:cs typeface="Times New Roman" panose="02020603050405020304" pitchFamily="18" charset="0"/>
              </a:rPr>
              <a:t>(kosten)effizienter Einsatz der Produktionsfaktoren zur Bereitstellung von</a:t>
            </a:r>
          </a:p>
          <a:p>
            <a:pPr algn="ctr"/>
            <a:r>
              <a:rPr lang="de-DE" sz="2400" b="1" dirty="0">
                <a:latin typeface="Times New Roman" panose="02020603050405020304" pitchFamily="18" charset="0"/>
                <a:cs typeface="Times New Roman" panose="02020603050405020304" pitchFamily="18" charset="0"/>
              </a:rPr>
              <a:t>Waren und Dienstleistungen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a:pPr>
            <a:r>
              <a:rPr lang="de-DE" sz="2400" dirty="0">
                <a:latin typeface="Times New Roman" panose="02020603050405020304" pitchFamily="18" charset="0"/>
                <a:cs typeface="Times New Roman" panose="02020603050405020304" pitchFamily="18" charset="0"/>
              </a:rPr>
              <a:t>Sicherstellung eines Marktumfelds, dass den </a:t>
            </a:r>
            <a:r>
              <a:rPr lang="de-DE" sz="2400" b="1" dirty="0">
                <a:latin typeface="Times New Roman" panose="02020603050405020304" pitchFamily="18" charset="0"/>
                <a:cs typeface="Times New Roman" panose="02020603050405020304" pitchFamily="18" charset="0"/>
              </a:rPr>
              <a:t>vollkommenen Wettbewerb</a:t>
            </a:r>
            <a:r>
              <a:rPr lang="de-DE" sz="2400" dirty="0">
                <a:latin typeface="Times New Roman" panose="02020603050405020304" pitchFamily="18" charset="0"/>
                <a:cs typeface="Times New Roman" panose="02020603050405020304" pitchFamily="18" charset="0"/>
              </a:rPr>
              <a:t> zum Ziel hat.</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 1 GWB Gesetz gegen Wettbewerbsbeschränkungen (Deutschland)</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Art. 101 AEUV (Europäischen Union)</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Vier Grundfreiheiten in der EU</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Warenverkehrsfreiheit (Art. 28-35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Personenfreizügigkeit (Art. 45/49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Dienstleistungsfreiheit (Art. 56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Kapitalverkehrsfreiheit (Art. 64 AEUV)</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startAt="2"/>
            </a:pPr>
            <a:r>
              <a:rPr lang="de-DE" sz="2400" dirty="0">
                <a:latin typeface="Times New Roman" panose="02020603050405020304" pitchFamily="18" charset="0"/>
                <a:cs typeface="Times New Roman" panose="02020603050405020304" pitchFamily="18" charset="0"/>
              </a:rPr>
              <a:t>Bei </a:t>
            </a:r>
            <a:r>
              <a:rPr lang="de-DE" sz="2400" b="1" dirty="0">
                <a:latin typeface="Times New Roman" panose="02020603050405020304" pitchFamily="18" charset="0"/>
                <a:cs typeface="Times New Roman" panose="02020603050405020304" pitchFamily="18" charset="0"/>
              </a:rPr>
              <a:t>Marktversagen</a:t>
            </a:r>
            <a:r>
              <a:rPr lang="de-DE" sz="2400" dirty="0">
                <a:latin typeface="Times New Roman" panose="02020603050405020304" pitchFamily="18" charset="0"/>
                <a:cs typeface="Times New Roman" panose="02020603050405020304" pitchFamily="18" charset="0"/>
              </a:rPr>
              <a:t>, Sicherstellung der Bereitstellung der</a:t>
            </a:r>
          </a:p>
          <a:p>
            <a:pPr lvl="1"/>
            <a:r>
              <a:rPr lang="de-DE" sz="2400" dirty="0">
                <a:latin typeface="Times New Roman" panose="02020603050405020304" pitchFamily="18" charset="0"/>
                <a:cs typeface="Times New Roman" panose="02020603050405020304" pitchFamily="18" charset="0"/>
              </a:rPr>
              <a:t>       Güter und Dienstleistung in diesem Umfeld unter</a:t>
            </a:r>
          </a:p>
          <a:p>
            <a:pPr lvl="1"/>
            <a:r>
              <a:rPr lang="de-DE" sz="2400" dirty="0">
                <a:latin typeface="Times New Roman" panose="02020603050405020304" pitchFamily="18" charset="0"/>
                <a:cs typeface="Times New Roman" panose="02020603050405020304" pitchFamily="18" charset="0"/>
              </a:rPr>
              <a:t>       wohlfahrtsoptimierenden Gesichtspunkten.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8" name="Rechteck 7">
            <a:extLst>
              <a:ext uri="{FF2B5EF4-FFF2-40B4-BE49-F238E27FC236}">
                <a16:creationId xmlns:a16="http://schemas.microsoft.com/office/drawing/2014/main" id="{987B7BFD-E747-47C9-B251-141CDB37E1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4908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Distributionsfunktion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Die Ressourcen und Einkommensverteilung aufgrund des Marktergebnisses wird im Allgemeinen als „ungerecht“ in der Gesellschaft empfunden.</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Staat greift umverteilend ein: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Ziel ist die Herstellung </a:t>
            </a:r>
            <a:r>
              <a:rPr lang="de-DE" sz="2400" b="1" dirty="0">
                <a:latin typeface="Times New Roman" panose="02020603050405020304" pitchFamily="18" charset="0"/>
                <a:cs typeface="Times New Roman" panose="02020603050405020304" pitchFamily="18" charset="0"/>
              </a:rPr>
              <a:t>gleichwertiger Lebensverhältnisse </a:t>
            </a:r>
            <a:r>
              <a:rPr lang="de-DE" sz="2400" dirty="0">
                <a:latin typeface="Times New Roman" panose="02020603050405020304" pitchFamily="18" charset="0"/>
                <a:cs typeface="Times New Roman" panose="02020603050405020304" pitchFamily="18" charset="0"/>
              </a:rPr>
              <a:t>Art. 72 Satz 2 GG             Explizit im aktuellen Koalitionsvertrag formuliert (S. 4/16/27/60/67/84/109/112/116/163)    (Siehe auch Interview Horst Köhler (2004), Focus)</a:t>
            </a:r>
          </a:p>
          <a:p>
            <a:endParaRPr lang="de-DE" sz="2400" dirty="0">
              <a:latin typeface="Times New Roman" panose="02020603050405020304" pitchFamily="18" charset="0"/>
              <a:cs typeface="Times New Roman" panose="02020603050405020304" pitchFamily="18" charset="0"/>
            </a:endParaRP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Länderfinanzausgleich Art. 106/107 GG</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Progressive Einkommenssteuer</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Transferzahlungen (z.B. Sozialleistungen,</a:t>
            </a:r>
          </a:p>
          <a:p>
            <a:pPr lvl="3"/>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BaföG</a:t>
            </a:r>
            <a:r>
              <a:rPr lang="de-DE" sz="2400" dirty="0">
                <a:latin typeface="Times New Roman" panose="02020603050405020304" pitchFamily="18" charset="0"/>
                <a:cs typeface="Times New Roman" panose="02020603050405020304" pitchFamily="18" charset="0"/>
              </a:rPr>
              <a:t>, Kindergeld)</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Sozialversicherungen</a:t>
            </a: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916C339A-5827-4C2F-A35F-C3059BB341C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266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Stabilisierungsfunktion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31668" y="888861"/>
            <a:ext cx="7048500" cy="544830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Magisches Viereck</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 1 </a:t>
            </a:r>
            <a:r>
              <a:rPr lang="de-DE" sz="2400" dirty="0" err="1">
                <a:latin typeface="Times New Roman" panose="02020603050405020304" pitchFamily="18" charset="0"/>
                <a:cs typeface="Times New Roman" panose="02020603050405020304" pitchFamily="18" charset="0"/>
              </a:rPr>
              <a:t>StabG</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Art. 115 GG, Abs.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Maastricht-Kriterien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AEUV Art. 126 Satz 2, Protokoll Nr. 12 Art. 1</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EU-Stabilitäts- und Wachstumspakt</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EU-Six-Pack</a:t>
            </a: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Europäischer Fiskalpakt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D6A032E1-035D-41E9-A44B-9DA5126A71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808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52175" y="928403"/>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Ricardo:</a:t>
            </a: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Vom</a:t>
            </a:r>
            <a:r>
              <a:rPr lang="en-US" sz="2400" b="1" dirty="0">
                <a:latin typeface="Times New Roman" panose="02020603050405020304" pitchFamily="18" charset="0"/>
                <a:cs typeface="Times New Roman" panose="02020603050405020304" pitchFamily="18" charset="0"/>
              </a:rPr>
              <a:t> Handel </a:t>
            </a:r>
            <a:r>
              <a:rPr lang="en-US" sz="2400" b="1" dirty="0" err="1">
                <a:latin typeface="Times New Roman" panose="02020603050405020304" pitchFamily="18" charset="0"/>
                <a:cs typeface="Times New Roman" panose="02020603050405020304" pitchFamily="18" charset="0"/>
              </a:rPr>
              <a:t>zwischen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zwei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Ländern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profitieren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sich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gemäß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ihrer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komparativen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spezialisieren</a:t>
            </a:r>
            <a:r>
              <a:rPr lang="en-US" sz="2400" b="1" dirty="0">
                <a:latin typeface="Times New Roman" panose="02020603050405020304" pitchFamily="18" charset="0"/>
                <a:cs typeface="Times New Roman" panose="02020603050405020304" pitchFamily="18" charset="0"/>
              </a:rPr>
              <a:t>. Dies gilt </a:t>
            </a:r>
            <a:r>
              <a:rPr lang="en-US" sz="2400" b="1" dirty="0" err="1">
                <a:latin typeface="Times New Roman" panose="02020603050405020304" pitchFamily="18" charset="0"/>
                <a:cs typeface="Times New Roman" panose="02020603050405020304" pitchFamily="18" charset="0"/>
              </a:rPr>
              <a:t>insbesondere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auch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a:t>
            </a:r>
            <a:r>
              <a:rPr lang="en-US" sz="2400" b="1" dirty="0">
                <a:latin typeface="Times New Roman" panose="02020603050405020304" pitchFamily="18" charset="0"/>
                <a:cs typeface="Times New Roman" panose="02020603050405020304" pitchFamily="18" charset="0"/>
              </a:rPr>
              <a:t> Land in der </a:t>
            </a:r>
            <a:r>
              <a:rPr lang="en-US" sz="2400" b="1" dirty="0" err="1">
                <a:latin typeface="Times New Roman" panose="02020603050405020304" pitchFamily="18" charset="0"/>
                <a:cs typeface="Times New Roman" panose="02020603050405020304" pitchFamily="18" charset="0"/>
              </a:rPr>
              <a:t>Produktion</a:t>
            </a:r>
            <a:r>
              <a:rPr lang="en-US" sz="2400" b="1" dirty="0">
                <a:latin typeface="Times New Roman" panose="02020603050405020304" pitchFamily="18" charset="0"/>
                <a:cs typeface="Times New Roman" panose="02020603050405020304" pitchFamily="18" charset="0"/>
              </a:rPr>
              <a:t> von </a:t>
            </a:r>
            <a:r>
              <a:rPr lang="en-US" sz="2400" b="1" dirty="0" err="1">
                <a:latin typeface="Times New Roman" panose="02020603050405020304" pitchFamily="18" charset="0"/>
                <a:cs typeface="Times New Roman" panose="02020603050405020304" pitchFamily="18" charset="0"/>
              </a:rPr>
              <a:t>allen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Gütern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absoluten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a:t>
            </a:r>
            <a:r>
              <a:rPr lang="en-US" sz="2400" b="1" dirty="0">
                <a:latin typeface="Times New Roman" panose="02020603050405020304" pitchFamily="18" charset="0"/>
                <a:cs typeface="Times New Roman" panose="02020603050405020304" pitchFamily="18" charset="0"/>
              </a:rPr>
              <a:t> hat.</a:t>
            </a: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Quelle</a:t>
            </a:r>
            <a:r>
              <a:rPr lang="en-US" dirty="0">
                <a:latin typeface="Times New Roman" panose="02020603050405020304" pitchFamily="18" charset="0"/>
                <a:cs typeface="Times New Roman" panose="02020603050405020304" pitchFamily="18" charset="0"/>
              </a:rPr>
              <a:t>: David Ricardo (1817): The Principles of Political Economy and Taxation. John Murray, 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Modell komparativer Kostenvorteil – </a:t>
            </a:r>
            <a:r>
              <a:rPr lang="de-DE" sz="2400" b="1" dirty="0" err="1">
                <a:latin typeface="Times New Roman" panose="02020603050405020304" pitchFamily="18" charset="0"/>
                <a:cs typeface="Times New Roman" panose="02020603050405020304" pitchFamily="18" charset="0"/>
              </a:rPr>
              <a:t>Ricardomodell</a:t>
            </a:r>
            <a:endParaRPr lang="de-DE" sz="2400" b="1"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4EC614FA-CCC9-417A-8E4B-267069F9AF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971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01446" y="405826"/>
            <a:ext cx="9144000" cy="2016224"/>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absoluter Kostenvortei</a:t>
            </a:r>
            <a:r>
              <a:rPr lang="de-DE" sz="2400" dirty="0">
                <a:latin typeface="Times New Roman" panose="02020603050405020304" pitchFamily="18" charset="0"/>
                <a:cs typeface="Times New Roman" panose="02020603050405020304" pitchFamily="18" charset="0"/>
              </a:rPr>
              <a:t>l besteht, wenn Produzent A ein Gut </a:t>
            </a:r>
          </a:p>
          <a:p>
            <a:r>
              <a:rPr lang="de-DE" sz="2400" dirty="0">
                <a:latin typeface="Times New Roman" panose="02020603050405020304" pitchFamily="18" charset="0"/>
                <a:cs typeface="Times New Roman" panose="02020603050405020304" pitchFamily="18" charset="0"/>
              </a:rPr>
              <a:t>kostengünstiger herstellen kann, als Produzent B </a:t>
            </a:r>
          </a:p>
          <a:p>
            <a:r>
              <a:rPr lang="de-DE" sz="2400" dirty="0">
                <a:latin typeface="Times New Roman" panose="02020603050405020304" pitchFamily="18" charset="0"/>
                <a:cs typeface="Times New Roman" panose="02020603050405020304" pitchFamily="18" charset="0"/>
              </a:rPr>
              <a:t>(z. B. gemessen in Zeiteinheiten).</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501446" y="2998114"/>
            <a:ext cx="9144000" cy="1584176"/>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Als </a:t>
            </a:r>
            <a:r>
              <a:rPr lang="de-DE" sz="2400" b="1" dirty="0">
                <a:latin typeface="Times New Roman" panose="02020603050405020304" pitchFamily="18" charset="0"/>
                <a:cs typeface="Times New Roman" panose="02020603050405020304" pitchFamily="18" charset="0"/>
              </a:rPr>
              <a:t>Opportunitätskoste</a:t>
            </a:r>
            <a:r>
              <a:rPr lang="de-DE" sz="2400" dirty="0">
                <a:latin typeface="Times New Roman" panose="02020603050405020304" pitchFamily="18" charset="0"/>
                <a:cs typeface="Times New Roman" panose="02020603050405020304" pitchFamily="18" charset="0"/>
              </a:rPr>
              <a:t>n einer Handlung bezeichnet man die </a:t>
            </a:r>
          </a:p>
          <a:p>
            <a:r>
              <a:rPr lang="de-DE" sz="2400" dirty="0">
                <a:latin typeface="Times New Roman" panose="02020603050405020304" pitchFamily="18" charset="0"/>
                <a:cs typeface="Times New Roman" panose="02020603050405020304" pitchFamily="18" charset="0"/>
              </a:rPr>
              <a:t>entgangenen  Erträge bzw. den entgangenen Nutzen der besten nicht </a:t>
            </a:r>
          </a:p>
          <a:p>
            <a:r>
              <a:rPr lang="de-DE" sz="2400" dirty="0">
                <a:latin typeface="Times New Roman" panose="02020603050405020304" pitchFamily="18" charset="0"/>
                <a:cs typeface="Times New Roman" panose="02020603050405020304" pitchFamily="18" charset="0"/>
              </a:rPr>
              <a:t>realisierten Handlungsalternative.</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Begriffe</a:t>
            </a:r>
          </a:p>
        </p:txBody>
      </p:sp>
      <p:sp>
        <p:nvSpPr>
          <p:cNvPr id="6" name="Rechteck 5">
            <a:extLst>
              <a:ext uri="{FF2B5EF4-FFF2-40B4-BE49-F238E27FC236}">
                <a16:creationId xmlns:a16="http://schemas.microsoft.com/office/drawing/2014/main" id="{1E357A0B-2137-4AB9-932C-CBEA0F7DB64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872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5498" y="683349"/>
            <a:ext cx="9036497" cy="1132128"/>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Beispiel:</a:t>
            </a:r>
          </a:p>
          <a:p>
            <a:r>
              <a:rPr lang="de-DE" sz="2200" dirty="0">
                <a:latin typeface="Times New Roman" panose="02020603050405020304" pitchFamily="18" charset="0"/>
                <a:cs typeface="Times New Roman" panose="02020603050405020304" pitchFamily="18" charset="0"/>
              </a:rPr>
              <a:t>Sie stehen am 17.07.2014 vor der entscheidenden Klausur Ihres Studiums und haben am Sonntag vorher drei  alternative Handlungsmöglichkeiten</a:t>
            </a:r>
          </a:p>
          <a:p>
            <a:endParaRPr lang="de-DE" sz="22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295498" y="2018757"/>
            <a:ext cx="9036497" cy="732825"/>
          </a:xfrm>
          <a:prstGeom prst="rect">
            <a:avLst/>
          </a:prstGeom>
          <a:noFill/>
        </p:spPr>
        <p:txBody>
          <a:bodyPr wrap="square" rtlCol="0">
            <a:noAutofit/>
          </a:bodyPr>
          <a:lstStyle/>
          <a:p>
            <a:pPr marL="457200" indent="-457200">
              <a:buFont typeface="+mj-lt"/>
              <a:buAutoNum type="arabicPeriod"/>
            </a:pPr>
            <a:r>
              <a:rPr lang="de-DE" sz="2200" dirty="0">
                <a:latin typeface="Times New Roman" panose="02020603050405020304" pitchFamily="18" charset="0"/>
                <a:cs typeface="Times New Roman" panose="02020603050405020304" pitchFamily="18" charset="0"/>
              </a:rPr>
              <a:t>Sie schauen das WM-Finale Deutschland-Argentinien, trinken dabei ein paar Bier und lernen nicht </a:t>
            </a:r>
          </a:p>
          <a:p>
            <a:endParaRPr lang="de-DE" sz="22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295498" y="2955659"/>
            <a:ext cx="9036497" cy="1092067"/>
          </a:xfrm>
          <a:prstGeom prst="rect">
            <a:avLst/>
          </a:prstGeom>
          <a:noFill/>
        </p:spPr>
        <p:txBody>
          <a:bodyPr wrap="square" rtlCol="0">
            <a:noAutofit/>
          </a:bodyPr>
          <a:lstStyle/>
          <a:p>
            <a:pPr marL="457200" indent="-457200">
              <a:buFont typeface="+mj-lt"/>
              <a:buAutoNum type="arabicPeriod" startAt="2"/>
            </a:pPr>
            <a:r>
              <a:rPr lang="de-DE" sz="2200" dirty="0">
                <a:latin typeface="Times New Roman" panose="02020603050405020304" pitchFamily="18" charset="0"/>
                <a:cs typeface="Times New Roman" panose="02020603050405020304" pitchFamily="18" charset="0"/>
              </a:rPr>
              <a:t>Sie gehen ihrem </a:t>
            </a:r>
            <a:r>
              <a:rPr lang="de-DE" sz="2200" dirty="0" err="1">
                <a:latin typeface="Times New Roman" panose="02020603050405020304" pitchFamily="18" charset="0"/>
                <a:cs typeface="Times New Roman" panose="02020603050405020304" pitchFamily="18" charset="0"/>
              </a:rPr>
              <a:t>Kellnerjob</a:t>
            </a:r>
            <a:r>
              <a:rPr lang="de-DE" sz="2200" dirty="0">
                <a:latin typeface="Times New Roman" panose="02020603050405020304" pitchFamily="18" charset="0"/>
                <a:cs typeface="Times New Roman" panose="02020603050405020304" pitchFamily="18" charset="0"/>
              </a:rPr>
              <a:t> im Kulturrestaurant nach, in dem definitiv kein </a:t>
            </a:r>
            <a:r>
              <a:rPr lang="de-DE" sz="2200" dirty="0" err="1">
                <a:latin typeface="Times New Roman" panose="02020603050405020304" pitchFamily="18" charset="0"/>
                <a:cs typeface="Times New Roman" panose="02020603050405020304" pitchFamily="18" charset="0"/>
              </a:rPr>
              <a:t>Fussball</a:t>
            </a:r>
            <a:r>
              <a:rPr lang="de-DE" sz="2200" dirty="0">
                <a:latin typeface="Times New Roman" panose="02020603050405020304" pitchFamily="18" charset="0"/>
                <a:cs typeface="Times New Roman" panose="02020603050405020304" pitchFamily="18" charset="0"/>
              </a:rPr>
              <a:t> gezeigt wird und erhalten dafür voraussichtlich 150 Euro Trinkgeld und lernen nicht</a:t>
            </a:r>
          </a:p>
          <a:p>
            <a:endParaRPr lang="de-DE" sz="22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295498" y="4267291"/>
            <a:ext cx="7899689" cy="1076579"/>
          </a:xfrm>
          <a:prstGeom prst="rect">
            <a:avLst/>
          </a:prstGeom>
          <a:noFill/>
        </p:spPr>
        <p:txBody>
          <a:bodyPr wrap="square" rtlCol="0">
            <a:noAutofit/>
          </a:bodyPr>
          <a:lstStyle/>
          <a:p>
            <a:pPr marL="457200" indent="-457200">
              <a:buFont typeface="+mj-lt"/>
              <a:buAutoNum type="arabicPeriod" startAt="3"/>
            </a:pPr>
            <a:r>
              <a:rPr lang="de-DE" sz="2200" dirty="0">
                <a:latin typeface="Times New Roman" panose="02020603050405020304" pitchFamily="18" charset="0"/>
                <a:cs typeface="Times New Roman" panose="02020603050405020304" pitchFamily="18" charset="0"/>
              </a:rPr>
              <a:t>Sie schließen ihren Fernseher im Keller ein, werfen den Schlüssel weg und lernen den ganzen Abend</a:t>
            </a:r>
          </a:p>
          <a:p>
            <a:endParaRPr lang="de-DE" sz="22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EBDC51A3-DC92-4D81-887F-A838D96BF09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Beispiel Opportunitätskosten</a:t>
            </a:r>
          </a:p>
        </p:txBody>
      </p:sp>
      <p:sp>
        <p:nvSpPr>
          <p:cNvPr id="13" name="Rechteck 12">
            <a:extLst>
              <a:ext uri="{FF2B5EF4-FFF2-40B4-BE49-F238E27FC236}">
                <a16:creationId xmlns:a16="http://schemas.microsoft.com/office/drawing/2014/main" id="{8A0FC927-0017-4DC6-8F56-B4769240D8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739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88232"/>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komparativer Kostenvorteil </a:t>
            </a:r>
            <a:r>
              <a:rPr lang="de-DE" sz="2400" dirty="0">
                <a:latin typeface="Times New Roman" panose="02020603050405020304" pitchFamily="18" charset="0"/>
                <a:cs typeface="Times New Roman" panose="02020603050405020304" pitchFamily="18" charset="0"/>
              </a:rPr>
              <a:t>besteht, wenn Produzent A in der </a:t>
            </a:r>
          </a:p>
          <a:p>
            <a:r>
              <a:rPr lang="de-DE" sz="2400" dirty="0">
                <a:latin typeface="Times New Roman" panose="02020603050405020304" pitchFamily="18" charset="0"/>
                <a:cs typeface="Times New Roman" panose="02020603050405020304" pitchFamily="18" charset="0"/>
              </a:rPr>
              <a:t>Produktion eines Gutes geringere </a:t>
            </a:r>
            <a:r>
              <a:rPr lang="de-DE" sz="2400" b="1" dirty="0">
                <a:latin typeface="Times New Roman" panose="02020603050405020304" pitchFamily="18" charset="0"/>
                <a:cs typeface="Times New Roman" panose="02020603050405020304" pitchFamily="18" charset="0"/>
              </a:rPr>
              <a:t>Opportunitätskosten</a:t>
            </a:r>
            <a:r>
              <a:rPr lang="de-DE" sz="2400" dirty="0">
                <a:latin typeface="Times New Roman" panose="02020603050405020304" pitchFamily="18" charset="0"/>
                <a:cs typeface="Times New Roman" panose="02020603050405020304" pitchFamily="18" charset="0"/>
              </a:rPr>
              <a:t> hat als</a:t>
            </a:r>
          </a:p>
          <a:p>
            <a:r>
              <a:rPr lang="de-DE" sz="2400" dirty="0">
                <a:latin typeface="Times New Roman" panose="02020603050405020304" pitchFamily="18" charset="0"/>
                <a:cs typeface="Times New Roman" panose="02020603050405020304" pitchFamily="18" charset="0"/>
              </a:rPr>
              <a:t>Produzent B.</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2685831"/>
            <a:ext cx="9144000" cy="136815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In einer 2-Güter-2-Produzenten-Ökonomie misst man damit die 	Produktion einer Einheit des Gutes 1 in den damit entgangenen 	Einheiten des Gutes 2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4AC54E15-FE82-4500-9551-C691A023A6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66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D8487C15-A534-4455-BED5-9598DF16A639}"/>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7" y="3068197"/>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𝐴𝐿</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 L: Arbeit; a: </a:t>
                </a:r>
                <a:r>
                  <a:rPr lang="en-US" sz="2200" dirty="0" err="1">
                    <a:latin typeface="Times New Roman" panose="02020603050405020304" pitchFamily="18" charset="0"/>
                    <a:cs typeface="Times New Roman" panose="02020603050405020304" pitchFamily="18" charset="0"/>
                  </a:rPr>
                  <a:t>Arbeitskoeffizient</a:t>
                </a:r>
                <a:r>
                  <a:rPr lang="en-US" sz="2200" dirty="0">
                    <a:latin typeface="Times New Roman" panose="02020603050405020304" pitchFamily="18" charset="0"/>
                    <a:cs typeface="Times New Roman" panose="02020603050405020304" pitchFamily="18" charset="0"/>
                  </a:rPr>
                  <a:t>)</a:t>
                </a: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7" y="3068197"/>
                <a:ext cx="11786839" cy="674912"/>
              </a:xfrm>
              <a:prstGeom prst="rect">
                <a:avLst/>
              </a:prstGeom>
              <a:blipFill>
                <a:blip r:embed="rId3"/>
                <a:stretch>
                  <a:fillRect/>
                </a:stretch>
              </a:blipFill>
            </p:spPr>
            <p:txBody>
              <a:bodyPr/>
              <a:lstStyle/>
              <a:p>
                <a:r>
                  <a:rPr lang="de-DE">
                    <a:noFill/>
                  </a:rPr>
                  <a:t> </a:t>
                </a:r>
              </a:p>
            </p:txBody>
          </p:sp>
        </mc:Fallback>
      </mc:AlternateContent>
      <p:sp>
        <p:nvSpPr>
          <p:cNvPr id="5" name="Inhaltsplatzhalter 2"/>
          <p:cNvSpPr>
            <a:spLocks noGrp="1"/>
          </p:cNvSpPr>
          <p:nvPr/>
        </p:nvSpPr>
        <p:spPr>
          <a:xfrm>
            <a:off x="128107" y="2534795"/>
            <a:ext cx="11786839" cy="571500"/>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ergibt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eine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lineare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Inhaltsplatzhalter 2"/>
              <p:cNvSpPr>
                <a:spLocks noGrp="1"/>
              </p:cNvSpPr>
              <p:nvPr/>
            </p:nvSpPr>
            <p:spPr>
              <a:xfrm>
                <a:off x="0" y="3606675"/>
                <a:ext cx="11786839" cy="729705"/>
              </a:xfrm>
              <a:prstGeom prst="rect">
                <a:avLst/>
              </a:prstGeom>
            </p:spPr>
            <p:txBody>
              <a:bodyPr vert="horz" lIns="82944" tIns="41472" rIns="82944" bIns="41472"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a:latin typeface="Times New Roman" panose="02020603050405020304" pitchFamily="18" charset="0"/>
                    <a:cs typeface="Times New Roman" panose="02020603050405020304" pitchFamily="18" charset="0"/>
                  </a:rPr>
                  <a:t>Arbeitskoeffizient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𝐴𝑟𝑏𝑒𝑖𝑡𝑠𝑒𝑖𝑛𝑠𝑎𝑡𝑧</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b="0" i="1" smtClean="0">
                            <a:latin typeface="Cambria Math" panose="02040503050406030204" pitchFamily="18" charset="0"/>
                            <a:cs typeface="Times New Roman" panose="02020603050405020304" pitchFamily="18" charset="0"/>
                          </a:rPr>
                          <m:t>𝐴𝑟𝑏𝑒𝑖𝑡𝑠𝑒𝑖𝑛𝑠𝑎𝑡𝑧</m:t>
                        </m:r>
                      </m:den>
                    </m:f>
                    <m:r>
                      <a:rPr lang="de-DE" sz="2200" b="0" i="0" smtClean="0">
                        <a:latin typeface="Cambria Math" panose="02040503050406030204" pitchFamily="18" charset="0"/>
                        <a:cs typeface="Times New Roman" panose="02020603050405020304" pitchFamily="18" charset="0"/>
                      </a:rPr>
                      <m:t>=</m:t>
                    </m:r>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606675"/>
                <a:ext cx="11786839" cy="729705"/>
              </a:xfrm>
              <a:prstGeom prst="rect">
                <a:avLst/>
              </a:prstGeom>
              <a:blipFill>
                <a:blip r:embed="rId4"/>
                <a:stretch>
                  <a:fillRect t="-5882"/>
                </a:stretch>
              </a:blipFill>
            </p:spPr>
            <p:txBody>
              <a:bodyPr/>
              <a:lstStyle/>
              <a:p>
                <a:r>
                  <a:rPr lang="de-DE">
                    <a:noFill/>
                  </a:rPr>
                  <a:t> </a:t>
                </a:r>
              </a:p>
            </p:txBody>
          </p:sp>
        </mc:Fallback>
      </mc:AlternateContent>
      <p:sp>
        <p:nvSpPr>
          <p:cNvPr id="9" name="Inhaltsplatzhalter 2"/>
          <p:cNvSpPr>
            <a:spLocks noGrp="1"/>
          </p:cNvSpPr>
          <p:nvPr/>
        </p:nvSpPr>
        <p:spPr>
          <a:xfrm>
            <a:off x="128107" y="3849065"/>
            <a:ext cx="11786839" cy="85489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zwischen</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Produktionssektoren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vollkommen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flextibel</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367592" y="608305"/>
            <a:ext cx="11786839" cy="2280275"/>
          </a:xfrm>
          <a:prstGeom prst="rect">
            <a:avLst/>
          </a:prstGeom>
        </p:spPr>
        <p:txBody>
          <a:bodyPr vert="horz" lIns="82944" tIns="41472" rIns="82944" bIns="41472"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err="1">
                <a:latin typeface="Times New Roman" panose="02020603050405020304" pitchFamily="18" charset="0"/>
                <a:cs typeface="Times New Roman" panose="02020603050405020304" pitchFamily="18" charset="0"/>
              </a:rPr>
              <a:t>Annahmen</a:t>
            </a:r>
            <a:r>
              <a:rPr lang="en-US" sz="2540" dirty="0">
                <a:latin typeface="Times New Roman" panose="02020603050405020304" pitchFamily="18" charset="0"/>
                <a:cs typeface="Times New Roman" panose="02020603050405020304" pitchFamily="18" charset="0"/>
              </a:rPr>
              <a:t>:</a:t>
            </a:r>
          </a:p>
          <a:p>
            <a:pPr marL="0" indent="0">
              <a:buNone/>
            </a:pPr>
            <a:endParaRPr lang="en-US" sz="254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der </a:t>
            </a:r>
            <a:r>
              <a:rPr lang="en-US" sz="2200" b="1" u="sng" dirty="0" err="1">
                <a:latin typeface="Times New Roman" panose="02020603050405020304" pitchFamily="18" charset="0"/>
                <a:cs typeface="Times New Roman" panose="02020603050405020304" pitchFamily="18" charset="0"/>
              </a:rPr>
              <a:t>einzige</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Produktionsfaktor</a:t>
            </a:r>
            <a:endParaRPr lang="en-US" sz="2200" b="1"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Die Länder </a:t>
            </a:r>
            <a:r>
              <a:rPr lang="en-US" sz="2200" dirty="0" err="1">
                <a:latin typeface="Times New Roman" panose="02020603050405020304" pitchFamily="18" charset="0"/>
                <a:cs typeface="Times New Roman" panose="02020603050405020304" pitchFamily="18" charset="0"/>
              </a:rPr>
              <a:t>unterscheiden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nur</a:t>
            </a:r>
            <a:r>
              <a:rPr lang="en-US" sz="2200" dirty="0">
                <a:latin typeface="Times New Roman" panose="02020603050405020304" pitchFamily="18" charset="0"/>
                <a:cs typeface="Times New Roman" panose="02020603050405020304" pitchFamily="18" charset="0"/>
              </a:rPr>
              <a:t> in der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bzw</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Arbeitskoeffizienten</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C248948E-FFB1-4D71-AE24-5B0E5338AA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98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1429889" y="984324"/>
            <a:ext cx="4616069" cy="336981"/>
          </a:xfrm>
          <a:prstGeom prst="rect">
            <a:avLst/>
          </a:prstGeom>
        </p:spPr>
        <p:txBody>
          <a:bodyPr vert="horz" lIns="82944" tIns="41472" rIns="82944" bIns="41472"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err="1">
                <a:latin typeface="Times New Roman" panose="02020603050405020304" pitchFamily="18" charset="0"/>
                <a:cs typeface="Times New Roman" panose="02020603050405020304" pitchFamily="18" charset="0"/>
              </a:rPr>
              <a:t>Arbeitseinsatz</a:t>
            </a:r>
            <a:r>
              <a:rPr lang="en-US" sz="1633" i="1" dirty="0">
                <a:latin typeface="Times New Roman" panose="02020603050405020304" pitchFamily="18" charset="0"/>
                <a:cs typeface="Times New Roman" panose="02020603050405020304" pitchFamily="18" charset="0"/>
              </a:rPr>
              <a: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a:t>
            </a:r>
            <a:r>
              <a:rPr lang="en-US" sz="1633" i="1" dirty="0" err="1">
                <a:latin typeface="Times New Roman" panose="02020603050405020304" pitchFamily="18" charset="0"/>
                <a:cs typeface="Times New Roman" panose="02020603050405020304" pitchFamily="18" charset="0"/>
              </a:rPr>
              <a:t>Stunden</a:t>
            </a:r>
            <a:r>
              <a:rPr lang="en-US" sz="1633" i="1" dirty="0">
                <a:latin typeface="Times New Roman" panose="02020603050405020304" pitchFamily="18" charset="0"/>
                <a:cs typeface="Times New Roman" panose="02020603050405020304" pitchFamily="18" charset="0"/>
              </a:rPr>
              <a:t>) pro Gut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Liter/</a:t>
            </a:r>
            <a:r>
              <a:rPr lang="en-US" sz="1633" i="1" dirty="0" err="1">
                <a:latin typeface="Times New Roman" panose="02020603050405020304" pitchFamily="18" charset="0"/>
                <a:cs typeface="Times New Roman" panose="02020603050405020304" pitchFamily="18" charset="0"/>
              </a:rPr>
              <a:t>Anzahl</a:t>
            </a:r>
            <a:r>
              <a:rPr lang="en-US" sz="1633"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6198038" y="961197"/>
                <a:ext cx="3130207" cy="3549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t>Arbeitskoeffizient: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i="1">
                            <a:latin typeface="Cambria Math" panose="02040503050406030204" pitchFamily="18" charset="0"/>
                          </a:rPr>
                          <m:t>𝐿𝑎𝑛𝑑</m:t>
                        </m:r>
                        <m:r>
                          <a:rPr lang="de-DE" sz="1633" b="0" i="1" smtClean="0">
                            <a:latin typeface="Cambria Math" panose="02040503050406030204" pitchFamily="18" charset="0"/>
                          </a:rPr>
                          <m:t>,</m:t>
                        </m:r>
                        <m:r>
                          <a:rPr lang="de-DE" sz="1633" i="1">
                            <a:latin typeface="Cambria Math" panose="02040503050406030204" pitchFamily="18" charset="0"/>
                          </a:rPr>
                          <m:t>𝐺𝑢𝑡</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6198038" y="961197"/>
                <a:ext cx="3130207" cy="354969"/>
              </a:xfrm>
              <a:prstGeom prst="rect">
                <a:avLst/>
              </a:prstGeom>
              <a:blipFill>
                <a:blip r:embed="rId3"/>
                <a:stretch>
                  <a:fillRect l="-1170" t="-6897" b="-18966"/>
                </a:stretch>
              </a:blipFill>
            </p:spPr>
            <p:txBody>
              <a:bodyPr/>
              <a:lstStyle/>
              <a:p>
                <a:r>
                  <a:rPr lang="de-DE">
                    <a:noFill/>
                  </a:rPr>
                  <a:t> </a:t>
                </a:r>
              </a:p>
            </p:txBody>
          </p:sp>
        </mc:Fallback>
      </mc:AlternateContent>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 Beispiel</a:t>
            </a: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531" t="-108197" r="-100796" b="-124590"/>
                          </a:stretch>
                        </a:blipFill>
                      </a:tcPr>
                    </a:tc>
                    <a:tc>
                      <a:txBody>
                        <a:bodyPr/>
                        <a:lstStyle/>
                        <a:p>
                          <a:endParaRPr lang="de-DE"/>
                        </a:p>
                      </a:txBody>
                      <a:tcPr>
                        <a:blipFill>
                          <a:blip r:embed="rId6"/>
                          <a:stretch>
                            <a:fillRect l="-200000" t="-108197" r="-529"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531" t="-208197" r="-100796" b="-24590"/>
                          </a:stretch>
                        </a:blipFill>
                      </a:tcPr>
                    </a:tc>
                    <a:tc>
                      <a:txBody>
                        <a:bodyPr/>
                        <a:lstStyle/>
                        <a:p>
                          <a:endParaRPr lang="de-DE"/>
                        </a:p>
                      </a:txBody>
                      <a:tcPr>
                        <a:blipFill>
                          <a:blip r:embed="rId6"/>
                          <a:stretch>
                            <a:fillRect l="-200000" t="-208197" r="-529" b="-24590"/>
                          </a:stretch>
                        </a:blipFill>
                      </a:tcPr>
                    </a:tc>
                    <a:extLst>
                      <a:ext uri="{0D108BD9-81ED-4DB2-BD59-A6C34878D82A}">
                        <a16:rowId xmlns:a16="http://schemas.microsoft.com/office/drawing/2014/main" val="3078704704"/>
                      </a:ext>
                    </a:extLst>
                  </a:tr>
                </a:tbl>
              </a:graphicData>
            </a:graphic>
          </p:graphicFrame>
        </mc:Fallback>
      </mc:AlternateContent>
      <p:sp>
        <p:nvSpPr>
          <p:cNvPr id="20" name="Rechteck 19">
            <a:extLst>
              <a:ext uri="{FF2B5EF4-FFF2-40B4-BE49-F238E27FC236}">
                <a16:creationId xmlns:a16="http://schemas.microsoft.com/office/drawing/2014/main" id="{C22B8BB6-5A89-42F7-B8C7-9374812BEC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672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1496161"/>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absoluten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7846F103-68FE-4E40-980E-73937985F2E3}"/>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5"/>
                          <a:stretch>
                            <a:fillRect l="-100531" t="-106452" r="-100796" b="-120968"/>
                          </a:stretch>
                        </a:blipFill>
                      </a:tcPr>
                    </a:tc>
                    <a:tc>
                      <a:txBody>
                        <a:bodyPr/>
                        <a:lstStyle/>
                        <a:p>
                          <a:endParaRPr lang="de-DE"/>
                        </a:p>
                      </a:txBody>
                      <a:tcPr>
                        <a:blipFill>
                          <a:blip r:embed="rId5"/>
                          <a:stretch>
                            <a:fillRect l="-200000" t="-106452" r="-529"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5"/>
                          <a:stretch>
                            <a:fillRect l="-100531" t="-209836" r="-100796" b="-22951"/>
                          </a:stretch>
                        </a:blipFill>
                      </a:tcPr>
                    </a:tc>
                    <a:tc>
                      <a:txBody>
                        <a:bodyPr/>
                        <a:lstStyle/>
                        <a:p>
                          <a:endParaRPr lang="de-DE"/>
                        </a:p>
                      </a:txBody>
                      <a:tcPr>
                        <a:blipFill>
                          <a:blip r:embed="rId5"/>
                          <a:stretch>
                            <a:fillRect l="-200000" t="-209836" r="-529" b="-22951"/>
                          </a:stretch>
                        </a:blipFill>
                      </a:tcPr>
                    </a:tc>
                    <a:extLst>
                      <a:ext uri="{0D108BD9-81ED-4DB2-BD59-A6C34878D82A}">
                        <a16:rowId xmlns:a16="http://schemas.microsoft.com/office/drawing/2014/main" val="3078704704"/>
                      </a:ext>
                    </a:extLst>
                  </a:tr>
                </a:tbl>
              </a:graphicData>
            </a:graphic>
          </p:graphicFrame>
        </mc:Fallback>
      </mc:AlternateContent>
      <p:sp>
        <p:nvSpPr>
          <p:cNvPr id="17" name="Rechteck 16">
            <a:extLst>
              <a:ext uri="{FF2B5EF4-FFF2-40B4-BE49-F238E27FC236}">
                <a16:creationId xmlns:a16="http://schemas.microsoft.com/office/drawing/2014/main" id="{CE0CD08A-3DE1-46F3-A43C-C651C0D619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527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70574"/>
            <a:ext cx="12172951" cy="156842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Minimal State</a:t>
            </a:r>
          </a:p>
          <a:p>
            <a:pPr algn="ct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ist auf die geringst mögliche Machtausübung beschränkt.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9049" y="2238998"/>
            <a:ext cx="12172951" cy="92036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obliegt einzig die Gewährung der </a:t>
            </a:r>
            <a:r>
              <a:rPr lang="de-DE" sz="2400" b="1" dirty="0">
                <a:latin typeface="Times New Roman" panose="02020603050405020304" pitchFamily="18" charset="0"/>
                <a:cs typeface="Times New Roman" panose="02020603050405020304" pitchFamily="18" charset="0"/>
              </a:rPr>
              <a:t>äußeren und inneren Sicherheit</a:t>
            </a:r>
          </a:p>
          <a:p>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19049" y="2966544"/>
            <a:ext cx="12172951" cy="2126749"/>
          </a:xfrm>
          <a:prstGeom prst="rect">
            <a:avLst/>
          </a:prstGeom>
          <a:noFill/>
        </p:spPr>
        <p:txBody>
          <a:bodyPr wrap="square" rtlCol="0">
            <a:noAutofit/>
          </a:bodyPr>
          <a:lstStyle/>
          <a:p>
            <a:pPr lvl="1"/>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Robert Nozick (1974) </a:t>
            </a:r>
            <a:r>
              <a:rPr lang="de-DE" sz="2400" i="1" dirty="0">
                <a:latin typeface="Times New Roman" panose="02020603050405020304" pitchFamily="18" charset="0"/>
                <a:cs typeface="Times New Roman" panose="02020603050405020304" pitchFamily="18" charset="0"/>
              </a:rPr>
              <a:t>Anarchy, State, and Utopia </a:t>
            </a:r>
            <a:r>
              <a:rPr lang="de-DE" sz="2400" dirty="0">
                <a:latin typeface="Times New Roman" panose="02020603050405020304" pitchFamily="18" charset="0"/>
                <a:cs typeface="Times New Roman" panose="02020603050405020304" pitchFamily="18" charset="0"/>
              </a:rPr>
              <a:t>→ der Staat bildet sich aus dem Naturzustand (ähnlich wie bei </a:t>
            </a:r>
            <a:r>
              <a:rPr lang="en-US" sz="2400" dirty="0">
                <a:latin typeface="Times New Roman" panose="02020603050405020304" pitchFamily="18" charset="0"/>
                <a:cs typeface="Times New Roman" panose="02020603050405020304" pitchFamily="18" charset="0"/>
              </a:rPr>
              <a:t>John Locke (1689) </a:t>
            </a:r>
            <a:r>
              <a:rPr lang="en-US" sz="2400" i="1" dirty="0">
                <a:latin typeface="Times New Roman" panose="02020603050405020304" pitchFamily="18" charset="0"/>
                <a:cs typeface="Times New Roman" panose="02020603050405020304" pitchFamily="18" charset="0"/>
              </a:rPr>
              <a:t>Two Treatises of Government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a:t>
            </a:r>
            <a:r>
              <a:rPr lang="en-US" sz="2400" dirty="0">
                <a:latin typeface="Times New Roman" panose="02020603050405020304" pitchFamily="18" charset="0"/>
                <a:cs typeface="Times New Roman" panose="02020603050405020304" pitchFamily="18" charset="0"/>
              </a:rPr>
              <a:t> System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freiwilligen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Verträgen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5A8B0B9C-1C2B-4299-8B9F-D2E4C78EBA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9017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338720" y="2763709"/>
            <a:ext cx="710598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Wein 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en-US" sz="1633"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63184" y="4723615"/>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14" name="Rechteck 13">
            <a:extLst>
              <a:ext uri="{FF2B5EF4-FFF2-40B4-BE49-F238E27FC236}">
                <a16:creationId xmlns:a16="http://schemas.microsoft.com/office/drawing/2014/main" id="{F585BF1E-40D2-41C2-9D8F-C50F42D99D24}"/>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884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6">
            <a:extLst>
              <a:ext uri="{FF2B5EF4-FFF2-40B4-BE49-F238E27FC236}">
                <a16:creationId xmlns:a16="http://schemas.microsoft.com/office/drawing/2014/main" id="{BBC7A274-E9CD-488D-AA2B-5249E80A5849}"/>
              </a:ext>
            </a:extLst>
          </p:cNvPr>
          <p:cNvSpPr txBox="1"/>
          <p:nvPr/>
        </p:nvSpPr>
        <p:spPr>
          <a:xfrm>
            <a:off x="2503539" y="2789078"/>
            <a:ext cx="782310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a:latin typeface="Times New Roman" panose="02020603050405020304" pitchFamily="18" charset="0"/>
                <a:cs typeface="Times New Roman" panose="02020603050405020304" pitchFamily="18" charset="0"/>
                <a:sym typeface="Wingdings" panose="05000000000000000000" pitchFamily="2" charset="2"/>
              </a:rPr>
              <a:t>Diesmal</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Kleidung</a:t>
            </a:r>
            <a:r>
              <a:rPr lang="en-US" sz="1633" b="1" dirty="0">
                <a:latin typeface="Times New Roman" panose="02020603050405020304" pitchFamily="18" charset="0"/>
                <a:cs typeface="Times New Roman" panose="02020603050405020304" pitchFamily="18" charset="0"/>
                <a:sym typeface="Wingdings" panose="05000000000000000000" pitchFamily="2" charset="2"/>
              </a:rPr>
              <a:t> 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Wein</a:t>
            </a:r>
            <a:endParaRPr lang="en-US" sz="1633" b="1"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ACEBB222-A7BE-4C22-BFFC-C73936D65D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3" name="Inhaltsplatzhalter 2">
            <a:extLst>
              <a:ext uri="{FF2B5EF4-FFF2-40B4-BE49-F238E27FC236}">
                <a16:creationId xmlns:a16="http://schemas.microsoft.com/office/drawing/2014/main" id="{E163B29F-84DA-4974-A597-3DA8D0DA92A1}"/>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8"/>
                          <a:stretch>
                            <a:fillRect l="-100000" t="-108197" r="-100265" b="-124590"/>
                          </a:stretch>
                        </a:blipFill>
                      </a:tcPr>
                    </a:tc>
                    <a:tc>
                      <a:txBody>
                        <a:bodyPr/>
                        <a:lstStyle/>
                        <a:p>
                          <a:endParaRPr lang="de-DE"/>
                        </a:p>
                      </a:txBody>
                      <a:tcPr>
                        <a:blipFill>
                          <a:blip r:embed="rId8"/>
                          <a:stretch>
                            <a:fillRect l="-200531" t="-108197" r="-531"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8"/>
                          <a:stretch>
                            <a:fillRect l="-100000" t="-208197" r="-100265" b="-24590"/>
                          </a:stretch>
                        </a:blipFill>
                      </a:tcPr>
                    </a:tc>
                    <a:tc>
                      <a:txBody>
                        <a:bodyPr/>
                        <a:lstStyle/>
                        <a:p>
                          <a:endParaRPr lang="de-DE"/>
                        </a:p>
                      </a:txBody>
                      <a:tcPr>
                        <a:blipFill>
                          <a:blip r:embed="rId8"/>
                          <a:stretch>
                            <a:fillRect l="-200531"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0" name="Rechteck 19">
            <a:extLst>
              <a:ext uri="{FF2B5EF4-FFF2-40B4-BE49-F238E27FC236}">
                <a16:creationId xmlns:a16="http://schemas.microsoft.com/office/drawing/2014/main" id="{CA5DC60F-C0F8-4E84-B6F8-0908D3CF1232}"/>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516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Preise</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ohne</a:t>
            </a:r>
            <a:r>
              <a:rPr lang="en-US" sz="1814" b="1" i="1" dirty="0">
                <a:latin typeface="Times New Roman" panose="02020603050405020304" pitchFamily="18" charset="0"/>
                <a:cs typeface="Times New Roman" panose="02020603050405020304" pitchFamily="18" charset="0"/>
              </a:rPr>
              <a:t> Handel</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675428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D</a:t>
                </a:r>
                <a14:m>
                  <m:oMath xmlns:m="http://schemas.openxmlformats.org/officeDocument/2006/math">
                    <m:r>
                      <m:rPr>
                        <m:sty m:val="p"/>
                      </m:rPr>
                      <a:rPr lang="de-DE" sz="1633">
                        <a:latin typeface="Cambria Math" panose="02040503050406030204" pitchFamily="18" charset="0"/>
                      </a:rPr>
                      <m:t>a</m:t>
                    </m:r>
                    <m:r>
                      <a:rPr lang="de-DE" sz="1633">
                        <a:latin typeface="Cambria Math" panose="02040503050406030204" pitchFamily="18" charset="0"/>
                      </a:rPr>
                      <m:t> </m:t>
                    </m:r>
                    <m:r>
                      <m:rPr>
                        <m:sty m:val="p"/>
                      </m:rPr>
                      <a:rPr lang="de-DE" sz="1633">
                        <a:latin typeface="Cambria Math" panose="02040503050406030204" pitchFamily="18" charset="0"/>
                      </a:rPr>
                      <m:t>Arbeit</m:t>
                    </m:r>
                    <m:r>
                      <a:rPr lang="de-DE" sz="1633">
                        <a:latin typeface="Cambria Math" panose="02040503050406030204" pitchFamily="18" charset="0"/>
                      </a:rPr>
                      <m:t> </m:t>
                    </m:r>
                    <m:r>
                      <m:rPr>
                        <m:sty m:val="p"/>
                      </m:rPr>
                      <a:rPr lang="de-DE" sz="1633">
                        <a:latin typeface="Cambria Math" panose="02040503050406030204" pitchFamily="18" charset="0"/>
                      </a:rPr>
                      <m:t>vollkommen</m:t>
                    </m:r>
                    <m:r>
                      <a:rPr lang="de-DE" sz="1633">
                        <a:latin typeface="Cambria Math" panose="02040503050406030204" pitchFamily="18" charset="0"/>
                      </a:rPr>
                      <m:t> </m:t>
                    </m:r>
                    <m:r>
                      <m:rPr>
                        <m:sty m:val="p"/>
                      </m:rPr>
                      <a:rPr lang="de-DE" sz="1633">
                        <a:latin typeface="Cambria Math" panose="02040503050406030204" pitchFamily="18" charset="0"/>
                      </a:rPr>
                      <m:t>flexibel</m:t>
                    </m:r>
                    <m:r>
                      <a:rPr lang="de-DE" sz="1633">
                        <a:latin typeface="Cambria Math" panose="02040503050406030204" pitchFamily="18" charset="0"/>
                      </a:rPr>
                      <m:t> </m:t>
                    </m:r>
                    <m:r>
                      <m:rPr>
                        <m:sty m:val="p"/>
                      </m:rPr>
                      <a:rPr lang="de-DE" sz="1633">
                        <a:latin typeface="Cambria Math" panose="02040503050406030204" pitchFamily="18" charset="0"/>
                      </a:rPr>
                      <m:t>zwischen</m:t>
                    </m:r>
                    <m:r>
                      <a:rPr lang="de-DE" sz="1633">
                        <a:latin typeface="Cambria Math" panose="02040503050406030204" pitchFamily="18" charset="0"/>
                      </a:rPr>
                      <m:t> </m:t>
                    </m:r>
                    <m:r>
                      <m:rPr>
                        <m:sty m:val="p"/>
                      </m:rPr>
                      <a:rPr lang="de-DE" sz="1633">
                        <a:latin typeface="Cambria Math" panose="02040503050406030204" pitchFamily="18" charset="0"/>
                      </a:rPr>
                      <m:t>den</m:t>
                    </m:r>
                    <m:r>
                      <a:rPr lang="de-DE" sz="1633">
                        <a:latin typeface="Cambria Math" panose="02040503050406030204" pitchFamily="18" charset="0"/>
                      </a:rPr>
                      <m:t> </m:t>
                    </m:r>
                    <m:r>
                      <m:rPr>
                        <m:sty m:val="p"/>
                      </m:rPr>
                      <a:rPr lang="de-DE" sz="1633">
                        <a:latin typeface="Cambria Math" panose="02040503050406030204" pitchFamily="18" charset="0"/>
                      </a:rPr>
                      <m:t>Sektoren</m:t>
                    </m:r>
                    <m:r>
                      <a:rPr lang="de-DE" sz="1633">
                        <a:latin typeface="Cambria Math" panose="02040503050406030204" pitchFamily="18" charset="0"/>
                      </a:rPr>
                      <m:t> </m:t>
                    </m:r>
                    <m:r>
                      <m:rPr>
                        <m:sty m:val="p"/>
                      </m:rPr>
                      <a:rPr lang="de-DE" sz="1633" b="0" i="0" smtClean="0">
                        <a:latin typeface="Cambria Math" panose="02040503050406030204" pitchFamily="18" charset="0"/>
                      </a:rPr>
                      <m:t>ist</m:t>
                    </m:r>
                    <m:r>
                      <a:rPr lang="de-DE" sz="1633" b="0" i="0" smtClean="0">
                        <a:latin typeface="Cambria Math" panose="02040503050406030204" pitchFamily="18" charset="0"/>
                      </a:rPr>
                      <m:t>, </m:t>
                    </m:r>
                    <m:r>
                      <m:rPr>
                        <m:sty m:val="p"/>
                      </m:rPr>
                      <a:rPr lang="de-DE" sz="1633">
                        <a:latin typeface="Cambria Math" panose="02040503050406030204" pitchFamily="18" charset="0"/>
                      </a:rPr>
                      <m:t>gilt</m:t>
                    </m:r>
                    <m:sSub>
                      <m:sSubPr>
                        <m:ctrlPr>
                          <a:rPr lang="de-DE" sz="1633" i="1">
                            <a:latin typeface="Cambria Math" panose="02040503050406030204" pitchFamily="18" charset="0"/>
                          </a:rPr>
                        </m:ctrlPr>
                      </m:sSubPr>
                      <m:e>
                        <m:r>
                          <a:rPr lang="de-DE" sz="1633" i="1">
                            <a:latin typeface="Cambria Math"/>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𝑃𝐾</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6754285" cy="343620"/>
              </a:xfrm>
              <a:prstGeom prst="rect">
                <a:avLst/>
              </a:prstGeom>
              <a:blipFill>
                <a:blip r:embed="rId3"/>
                <a:stretch>
                  <a:fillRect l="-54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198643" y="5548672"/>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𝐾</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oMath>
                </a14:m>
                <a:r>
                  <a:rPr lang="en-US" sz="1633" dirty="0">
                    <a:latin typeface="Times New Roman" panose="02020603050405020304" pitchFamily="18" charset="0"/>
                    <a:cs typeface="Times New Roman" panose="02020603050405020304" pitchFamily="18" charset="0"/>
                  </a:rPr>
                  <a:t>     oder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198643" y="5548672"/>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a:latin typeface="Times New Roman" panose="02020603050405020304" pitchFamily="18" charset="0"/>
                <a:cs typeface="Times New Roman" panose="02020603050405020304" pitchFamily="18" charset="0"/>
                <a:sym typeface="Wingdings" panose="05000000000000000000" pitchFamily="2" charset="2"/>
              </a:rPr>
              <a:t>Die Preise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entsprechen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den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a:t>Aus der Gewinnoptimierung folgt im Allgemeinen (p: Preis, w: Lohn):</a:t>
                </a:r>
              </a:p>
              <a:p>
                <a:endParaRPr lang="de-DE" dirty="0"/>
              </a:p>
              <a:p>
                <a:r>
                  <a:rPr lang="de-DE" dirty="0"/>
                  <a:t>Gewinn = Umsatz – Kosten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a:latin typeface="Cambria Math" panose="02040503050406030204" pitchFamily="18" charset="0"/>
                    <a:ea typeface="Cambria Math" panose="02040503050406030204" pitchFamily="18" charset="0"/>
                  </a:rPr>
                  <a:t> im Gewinnoptimum (Wertgrenzprodukt=Faktorpreis, vgl. Mikro!)</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a:t>Wein [L]</a:t>
                          </a:r>
                        </a:p>
                      </a:txBody>
                      <a:tcPr/>
                    </a:tc>
                    <a:tc>
                      <a:txBody>
                        <a:bodyPr/>
                        <a:lstStyle/>
                        <a:p>
                          <a:pPr algn="ctr"/>
                          <a:r>
                            <a:rPr lang="de-DE" dirty="0"/>
                            <a:t>Kleidung [Anzahl]</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3" name="Rechteck 2"/>
          <p:cNvSpPr/>
          <p:nvPr/>
        </p:nvSpPr>
        <p:spPr>
          <a:xfrm>
            <a:off x="1788780" y="3603860"/>
            <a:ext cx="2226700"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Wein </a:t>
            </a:r>
            <a:endParaRPr lang="de-DE" dirty="0"/>
          </a:p>
        </p:txBody>
      </p:sp>
      <p:sp>
        <p:nvSpPr>
          <p:cNvPr id="4" name="Rechteck 3"/>
          <p:cNvSpPr/>
          <p:nvPr/>
        </p:nvSpPr>
        <p:spPr>
          <a:xfrm>
            <a:off x="1760521" y="4157558"/>
            <a:ext cx="2723536" cy="369332"/>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Kleidung</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𝑃𝐾</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𝑃𝐾</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
        <p:nvSpPr>
          <p:cNvPr id="18" name="Rechteck 17">
            <a:extLst>
              <a:ext uri="{FF2B5EF4-FFF2-40B4-BE49-F238E27FC236}">
                <a16:creationId xmlns:a16="http://schemas.microsoft.com/office/drawing/2014/main" id="{0C402496-1D80-406C-90C8-69EA244F8280}"/>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47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3" grpId="0"/>
      <p:bldP spid="4" grpId="0"/>
      <p:bldP spid="5"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der </a:t>
            </a:r>
            <a:r>
              <a:rPr lang="en-US" sz="2540" b="1" i="1" dirty="0" err="1">
                <a:latin typeface="Times New Roman" panose="02020603050405020304" pitchFamily="18" charset="0"/>
                <a:cs typeface="Times New Roman" panose="02020603050405020304" pitchFamily="18" charset="0"/>
              </a:rPr>
              <a:t>relativen</a:t>
            </a:r>
            <a:r>
              <a:rPr lang="en-US" sz="2540" b="1" i="1" dirty="0">
                <a:latin typeface="Times New Roman" panose="02020603050405020304" pitchFamily="18" charset="0"/>
                <a:cs typeface="Times New Roman" panose="02020603050405020304" pitchFamily="18" charset="0"/>
              </a:rPr>
              <a:t> </a:t>
            </a:r>
            <a:r>
              <a:rPr lang="en-US" sz="2540" b="1" i="1" dirty="0" err="1">
                <a:latin typeface="Times New Roman" panose="02020603050405020304" pitchFamily="18" charset="0"/>
                <a:cs typeface="Times New Roman" panose="02020603050405020304" pitchFamily="18" charset="0"/>
              </a:rPr>
              <a:t>Preise</a:t>
            </a:r>
            <a:r>
              <a:rPr lang="en-US" sz="2540" b="1" i="1" dirty="0">
                <a:latin typeface="Times New Roman" panose="02020603050405020304" pitchFamily="18" charset="0"/>
                <a:cs typeface="Times New Roman" panose="02020603050405020304" pitchFamily="18" charset="0"/>
              </a:rPr>
              <a:t>:</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310387" y="4145312"/>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a:latin typeface="Times New Roman" panose="02020603050405020304" pitchFamily="18" charset="0"/>
                <a:cs typeface="Times New Roman" panose="02020603050405020304" pitchFamily="18" charset="0"/>
                <a:sym typeface="Wingdings" panose="05000000000000000000" pitchFamily="2" charset="2"/>
              </a:rPr>
              <a:t> Relative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Preise</a:t>
            </a:r>
            <a:r>
              <a:rPr lang="en-US" sz="2540" b="1" dirty="0">
                <a:latin typeface="Times New Roman" panose="02020603050405020304" pitchFamily="18" charset="0"/>
                <a:cs typeface="Times New Roman" panose="02020603050405020304" pitchFamily="18" charset="0"/>
                <a:sym typeface="Wingdings" panose="05000000000000000000" pitchFamily="2" charset="2"/>
              </a:rPr>
              <a:t> =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Austauschverhältnis</a:t>
            </a:r>
            <a:r>
              <a:rPr lang="en-US" sz="2540" b="1" dirty="0">
                <a:latin typeface="Times New Roman" panose="02020603050405020304" pitchFamily="18" charset="0"/>
                <a:cs typeface="Times New Roman" panose="02020603050405020304" pitchFamily="18" charset="0"/>
                <a:sym typeface="Wingdings" panose="05000000000000000000" pitchFamily="2" charset="2"/>
              </a:rPr>
              <a:t> der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Güter</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b="0" i="1" smtClean="0">
                        <a:latin typeface="Cambria Math" panose="02040503050406030204" pitchFamily="18" charset="0"/>
                        <a:sym typeface="Wingdings" panose="05000000000000000000" pitchFamily="2" charset="2"/>
                      </a:rPr>
                      <m:t>UK</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Kleider eingetauscht </a:t>
                </a:r>
                <a:r>
                  <a:rPr lang="en-US" sz="2540" dirty="0" err="1">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1" name="Rechteck 10">
            <a:extLst>
              <a:ext uri="{FF2B5EF4-FFF2-40B4-BE49-F238E27FC236}">
                <a16:creationId xmlns:a16="http://schemas.microsoft.com/office/drawing/2014/main" id="{1A32590A-CBD3-4190-AF01-26509D91FA78}"/>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200848" y="4000029"/>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289096"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289096" cy="950581"/>
              </a:xfrm>
              <a:prstGeom prst="rect">
                <a:avLst/>
              </a:prstGeom>
              <a:blipFill>
                <a:blip r:embed="rId7"/>
                <a:stretch>
                  <a:fillRect l="-1113" t="-2581" b="-1935"/>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646358" y="3206115"/>
            <a:ext cx="3411053"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Wohlfahrtsgewinne, wenn der relative Weltmarktpreis zwischen den relativen Preisen der Handelspartner liegt. Angenommen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𝐾</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23" name="Rechteck 22">
            <a:extLst>
              <a:ext uri="{FF2B5EF4-FFF2-40B4-BE49-F238E27FC236}">
                <a16:creationId xmlns:a16="http://schemas.microsoft.com/office/drawing/2014/main" id="{6B0EDFF4-64F2-4D9B-B183-D4A48ECA5A93}"/>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665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80919" y="6081446"/>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Beide</a:t>
            </a:r>
            <a:r>
              <a:rPr lang="en-US" sz="1633" dirty="0">
                <a:latin typeface="Times New Roman" panose="02020603050405020304" pitchFamily="18" charset="0"/>
                <a:cs typeface="Times New Roman" panose="02020603050405020304" pitchFamily="18" charset="0"/>
              </a:rPr>
              <a:t> Länder </a:t>
            </a:r>
            <a:r>
              <a:rPr lang="en-US" sz="1633" dirty="0" err="1">
                <a:latin typeface="Times New Roman" panose="02020603050405020304" pitchFamily="18" charset="0"/>
                <a:cs typeface="Times New Roman" panose="02020603050405020304" pitchFamily="18" charset="0"/>
              </a:rPr>
              <a:t>gewinnen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wenn</a:t>
            </a:r>
            <a:r>
              <a:rPr lang="en-US" sz="1633" dirty="0">
                <a:latin typeface="Times New Roman" panose="02020603050405020304" pitchFamily="18" charset="0"/>
                <a:cs typeface="Times New Roman" panose="02020603050405020304" pitchFamily="18" charset="0"/>
              </a:rPr>
              <a:t> Sie </a:t>
            </a:r>
            <a:r>
              <a:rPr lang="en-US" sz="1633" dirty="0" err="1">
                <a:latin typeface="Times New Roman" panose="02020603050405020304" pitchFamily="18" charset="0"/>
                <a:cs typeface="Times New Roman" panose="02020603050405020304" pitchFamily="18" charset="0"/>
              </a:rPr>
              <a:t>sich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gemäß</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Ihrer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komparativen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Kostenvorteile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spezialisieren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Sowohl</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Produzenten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auch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Konsumenten</a:t>
            </a:r>
            <a:endParaRPr lang="en-US" sz="1633" dirty="0">
              <a:latin typeface="Times New Roman" panose="02020603050405020304" pitchFamily="18" charset="0"/>
              <a:cs typeface="Times New Roman" panose="02020603050405020304" pitchFamily="18" charset="0"/>
            </a:endParaRPr>
          </a:p>
        </p:txBody>
      </p:sp>
      <p:cxnSp>
        <p:nvCxnSpPr>
          <p:cNvPr id="7" name="Straight Arrow Connector 7"/>
          <p:cNvCxnSpPr/>
          <p:nvPr/>
        </p:nvCxnSpPr>
        <p:spPr>
          <a:xfrm flipV="1">
            <a:off x="2569666"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7652451"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573685" y="1419072"/>
                <a:ext cx="3672531"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Wein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𝐾</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𝑅</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573685" y="1419072"/>
                <a:ext cx="3672531" cy="471155"/>
              </a:xfrm>
              <a:prstGeom prst="rect">
                <a:avLst/>
              </a:prstGeom>
              <a:blipFill>
                <a:blip r:embed="rId3"/>
                <a:stretch>
                  <a:fillRect l="-995"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5732223" y="1380731"/>
                <a:ext cx="4078715"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Weltmarktpreis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Kleidung</a:t>
                </a:r>
                <a:r>
                  <a:rPr lang="en-US" sz="1633"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𝑅</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𝐾</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5732223" y="1380731"/>
                <a:ext cx="4078715" cy="471155"/>
              </a:xfrm>
              <a:prstGeom prst="rect">
                <a:avLst/>
              </a:prstGeom>
              <a:blipFill>
                <a:blip r:embed="rId4"/>
                <a:stretch>
                  <a:fillRect l="-897" b="-128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243078"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243078"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191434"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191434"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242326"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7652450"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486722"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486722"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486722"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7637701"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7661127"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7702599" y="2657366"/>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7702599" y="2657366"/>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7697041"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7697041"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7693189"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7693189"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7925466" y="3901144"/>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Weltmarktpreis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7925466" y="2683975"/>
                <a:ext cx="611642" cy="497508"/>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7925466" y="2683975"/>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7869472" y="4931657"/>
                <a:ext cx="598818" cy="497187"/>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7869472" y="4931657"/>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499256" y="2670991"/>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7652450" y="5287062"/>
            <a:ext cx="118654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5377441" y="4236034"/>
                <a:ext cx="2223787" cy="10441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Portugiesischer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Arbeiter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verkaufen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5377441" y="4236034"/>
                <a:ext cx="2223787" cy="1044197"/>
              </a:xfrm>
              <a:prstGeom prst="rect">
                <a:avLst/>
              </a:prstGeom>
              <a:blipFill>
                <a:blip r:embed="rId12"/>
                <a:stretch>
                  <a:fillRect l="-822" t="-1170" r="-1644" b="-5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5421365" y="2581193"/>
                <a:ext cx="2257972" cy="1044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Times New Roman" panose="02020603050405020304" pitchFamily="18" charset="0"/>
                    <a:cs typeface="Times New Roman" panose="02020603050405020304" pitchFamily="18" charset="0"/>
                  </a:rPr>
                  <a:t>Britische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Konsumentin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Kleidung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kaufen</a:t>
                </a:r>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5421365" y="2581193"/>
                <a:ext cx="2257972" cy="1044388"/>
              </a:xfrm>
              <a:prstGeom prst="rect">
                <a:avLst/>
              </a:prstGeom>
              <a:blipFill>
                <a:blip r:embed="rId13"/>
                <a:stretch>
                  <a:fillRect l="-809" t="-581" b="-581"/>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655804"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p:sp>
        <p:nvSpPr>
          <p:cNvPr id="3" name="Textfeld 2">
            <a:extLst>
              <a:ext uri="{FF2B5EF4-FFF2-40B4-BE49-F238E27FC236}">
                <a16:creationId xmlns:a16="http://schemas.microsoft.com/office/drawing/2014/main" id="{871D7625-4659-4B02-B495-DBE4712744A5}"/>
              </a:ext>
            </a:extLst>
          </p:cNvPr>
          <p:cNvSpPr txBox="1"/>
          <p:nvPr/>
        </p:nvSpPr>
        <p:spPr>
          <a:xfrm>
            <a:off x="1809316" y="1000559"/>
            <a:ext cx="2059988"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UK produziert Wein</a:t>
            </a:r>
          </a:p>
        </p:txBody>
      </p:sp>
      <p:sp>
        <p:nvSpPr>
          <p:cNvPr id="45" name="Textfeld 44">
            <a:extLst>
              <a:ext uri="{FF2B5EF4-FFF2-40B4-BE49-F238E27FC236}">
                <a16:creationId xmlns:a16="http://schemas.microsoft.com/office/drawing/2014/main" id="{91469601-E696-4C62-9E17-EE1B3D0F15DF}"/>
              </a:ext>
            </a:extLst>
          </p:cNvPr>
          <p:cNvSpPr txBox="1"/>
          <p:nvPr/>
        </p:nvSpPr>
        <p:spPr>
          <a:xfrm>
            <a:off x="6190015" y="963222"/>
            <a:ext cx="289053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Portugal produziert Kleidung</a:t>
            </a:r>
          </a:p>
        </p:txBody>
      </p:sp>
      <p:sp>
        <p:nvSpPr>
          <p:cNvPr id="43" name="TextBox 14">
            <a:extLst>
              <a:ext uri="{FF2B5EF4-FFF2-40B4-BE49-F238E27FC236}">
                <a16:creationId xmlns:a16="http://schemas.microsoft.com/office/drawing/2014/main" id="{180D3DB3-A052-4609-843A-22A3E8A475F4}"/>
              </a:ext>
            </a:extLst>
          </p:cNvPr>
          <p:cNvSpPr txBox="1"/>
          <p:nvPr/>
        </p:nvSpPr>
        <p:spPr>
          <a:xfrm>
            <a:off x="2761886"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Somit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ist</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es</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sinnvoll</a:t>
            </a:r>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dass</a:t>
            </a:r>
            <a:r>
              <a:rPr lang="en-US" sz="1400" dirty="0">
                <a:latin typeface="Times New Roman" panose="02020603050405020304" pitchFamily="18" charset="0"/>
                <a:cs typeface="Times New Roman" panose="02020603050405020304" pitchFamily="18" charset="0"/>
                <a:sym typeface="Wingdings" panose="05000000000000000000" pitchFamily="2" charset="2"/>
              </a:rPr>
              <a:t> UK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Wein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sz="1400" dirty="0">
                <a:latin typeface="Times New Roman" panose="02020603050405020304" pitchFamily="18" charset="0"/>
                <a:cs typeface="Times New Roman" panose="02020603050405020304" pitchFamily="18" charset="0"/>
                <a:sym typeface="Wingdings" panose="05000000000000000000" pitchFamily="2" charset="2"/>
              </a:rPr>
              <a:t> und Portugal </a:t>
            </a:r>
            <a:r>
              <a:rPr lang="en-US" sz="1400" dirty="0" err="1">
                <a:latin typeface="Times New Roman" panose="02020603050405020304" pitchFamily="18" charset="0"/>
                <a:cs typeface="Times New Roman" panose="02020603050405020304" pitchFamily="18" charset="0"/>
                <a:sym typeface="Wingdings" panose="05000000000000000000" pitchFamily="2" charset="2"/>
              </a:rPr>
              <a:t>nur</a:t>
            </a:r>
            <a:r>
              <a:rPr lang="en-US" sz="1400" dirty="0">
                <a:latin typeface="Times New Roman" panose="02020603050405020304" pitchFamily="18" charset="0"/>
                <a:cs typeface="Times New Roman" panose="02020603050405020304" pitchFamily="18" charset="0"/>
                <a:sym typeface="Wingdings" panose="05000000000000000000" pitchFamily="2" charset="2"/>
              </a:rPr>
              <a:t> 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817842"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817842"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471628"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471628"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82867" y="3768974"/>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Weltmarktpreis</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8478" y="2498346"/>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a:t>
            </a:r>
            <a:endParaRPr lang="de-DE" sz="1400" dirty="0"/>
          </a:p>
        </p:txBody>
      </p:sp>
      <p:sp>
        <p:nvSpPr>
          <p:cNvPr id="50" name="Rechteck 49"/>
          <p:cNvSpPr/>
          <p:nvPr/>
        </p:nvSpPr>
        <p:spPr>
          <a:xfrm>
            <a:off x="7635" y="4640328"/>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Preis</a:t>
            </a:r>
            <a:r>
              <a:rPr lang="en-US" sz="1400" dirty="0">
                <a:latin typeface="Times New Roman" panose="02020603050405020304" pitchFamily="18" charset="0"/>
                <a:cs typeface="Times New Roman" panose="02020603050405020304" pitchFamily="18" charset="0"/>
              </a:rPr>
              <a:t> </a:t>
            </a:r>
            <a:endParaRPr lang="de-DE" sz="1400" dirty="0"/>
          </a:p>
        </p:txBody>
      </p:sp>
      <mc:AlternateContent xmlns:mc="http://schemas.openxmlformats.org/markup-compatibility/2006" xmlns:a14="http://schemas.microsoft.com/office/drawing/2010/main">
        <mc:Choice Requires="a14">
          <p:sp>
            <p:nvSpPr>
              <p:cNvPr id="51" name="TextBox 14"/>
              <p:cNvSpPr txBox="1"/>
              <p:nvPr/>
            </p:nvSpPr>
            <p:spPr>
              <a:xfrm>
                <a:off x="2868214" y="4189557"/>
                <a:ext cx="2746028" cy="12018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Britische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Arbeiterin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Sie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51" name="TextBox 14"/>
              <p:cNvSpPr txBox="1">
                <a:spLocks noRot="1" noChangeAspect="1" noMove="1" noResize="1" noEditPoints="1" noAdjustHandles="1" noChangeArrowheads="1" noChangeShapeType="1" noTextEdit="1"/>
              </p:cNvSpPr>
              <p:nvPr/>
            </p:nvSpPr>
            <p:spPr>
              <a:xfrm>
                <a:off x="2868214" y="4189557"/>
                <a:ext cx="2746028" cy="1201867"/>
              </a:xfrm>
              <a:prstGeom prst="rect">
                <a:avLst/>
              </a:prstGeom>
              <a:blipFill>
                <a:blip r:embed="rId16"/>
                <a:stretch>
                  <a:fillRect l="-1333" t="-1523" b="-1523"/>
                </a:stretch>
              </a:blipFill>
            </p:spPr>
            <p:txBody>
              <a:bodyPr/>
              <a:lstStyle/>
              <a:p>
                <a:r>
                  <a:rPr lang="de-DE">
                    <a:noFill/>
                  </a:rPr>
                  <a:t> </a:t>
                </a:r>
              </a:p>
            </p:txBody>
          </p:sp>
        </mc:Fallback>
      </mc:AlternateContent>
      <p:sp>
        <p:nvSpPr>
          <p:cNvPr id="52" name="TextBox 39"/>
          <p:cNvSpPr txBox="1"/>
          <p:nvPr/>
        </p:nvSpPr>
        <p:spPr>
          <a:xfrm>
            <a:off x="2851080" y="2595937"/>
            <a:ext cx="2625493" cy="10974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Portugiesischer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Preis</a:t>
            </a:r>
            <a:r>
              <a:rPr lang="en-US" sz="1633" dirty="0">
                <a:latin typeface="Times New Roman" panose="02020603050405020304" pitchFamily="18" charset="0"/>
                <a:cs typeface="Times New Roman" panose="02020603050405020304" pitchFamily="18" charset="0"/>
              </a:rPr>
              <a:t> 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53" name="TextBox 11"/>
          <p:cNvSpPr txBox="1"/>
          <p:nvPr/>
        </p:nvSpPr>
        <p:spPr>
          <a:xfrm>
            <a:off x="1340371"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Liter Wein gegen 3 Kleider</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182155" y="1847727"/>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Kleid gegen </a:t>
                </a:r>
                <a14:m>
                  <m:oMath xmlns:m="http://schemas.openxmlformats.org/officeDocument/2006/math">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a:latin typeface="Times New Roman" panose="02020603050405020304" pitchFamily="18" charset="0"/>
                    <a:cs typeface="Times New Roman" panose="02020603050405020304" pitchFamily="18" charset="0"/>
                  </a:rPr>
                  <a:t> Liter Wein</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182155" y="1847727"/>
                <a:ext cx="3009056" cy="448777"/>
              </a:xfrm>
              <a:prstGeom prst="rect">
                <a:avLst/>
              </a:prstGeom>
              <a:blipFill>
                <a:blip r:embed="rId17"/>
                <a:stretch>
                  <a:fillRect l="-1215" r="-405" b="-5405"/>
                </a:stretch>
              </a:blipFill>
            </p:spPr>
            <p:txBody>
              <a:bodyPr/>
              <a:lstStyle/>
              <a:p>
                <a:r>
                  <a:rPr lang="de-DE">
                    <a:noFill/>
                  </a:rPr>
                  <a:t> </a:t>
                </a:r>
              </a:p>
            </p:txBody>
          </p:sp>
        </mc:Fallback>
      </mc:AlternateContent>
      <p:sp>
        <p:nvSpPr>
          <p:cNvPr id="39" name="Rechteck 38">
            <a:extLst>
              <a:ext uri="{FF2B5EF4-FFF2-40B4-BE49-F238E27FC236}">
                <a16:creationId xmlns:a16="http://schemas.microsoft.com/office/drawing/2014/main" id="{7EBBF826-0C96-4B44-B665-F8A6BFE7AB81}"/>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76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1" grpId="0"/>
      <p:bldP spid="52" grpId="0"/>
      <p:bldP spid="53" grpId="0"/>
      <p:bldP spid="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5DE82FD-E3DD-4E0B-AEA7-F13746C2B8D5}"/>
              </a:ext>
            </a:extLst>
          </p:cNvPr>
          <p:cNvSpPr txBox="1"/>
          <p:nvPr/>
        </p:nvSpPr>
        <p:spPr>
          <a:xfrm>
            <a:off x="39330" y="755073"/>
            <a:ext cx="12088760" cy="9975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Aufgrund</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strikten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Annahmen</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Modell und </a:t>
            </a:r>
            <a:r>
              <a:rPr lang="en-US" dirty="0" err="1">
                <a:latin typeface="Times New Roman" panose="02020603050405020304" pitchFamily="18" charset="0"/>
                <a:cs typeface="Times New Roman" panose="02020603050405020304" pitchFamily="18" charset="0"/>
              </a:rPr>
              <a:t>dem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funktionalen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Zusammenhang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lineare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Produktionsfunktion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erscheint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auch</a:t>
            </a:r>
            <a:r>
              <a:rPr lang="en-US" dirty="0">
                <a:latin typeface="Times New Roman" panose="02020603050405020304" pitchFamily="18" charset="0"/>
                <a:cs typeface="Times New Roman" panose="02020603050405020304" pitchFamily="18" charset="0"/>
              </a:rPr>
              <a:t> das Modell </a:t>
            </a:r>
            <a:r>
              <a:rPr lang="en-US" dirty="0" err="1">
                <a:latin typeface="Times New Roman" panose="02020603050405020304" pitchFamily="18" charset="0"/>
                <a:cs typeface="Times New Roman" panose="02020603050405020304" pitchFamily="18" charset="0"/>
              </a:rPr>
              <a:t>sehr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einfach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Unterschätzen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Schwierigkeit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dahinter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steht</a:t>
            </a:r>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F5DE82FD-E3DD-4E0B-AEA7-F13746C2B8D5}"/>
              </a:ext>
            </a:extLst>
          </p:cNvPr>
          <p:cNvSpPr txBox="1"/>
          <p:nvPr/>
        </p:nvSpPr>
        <p:spPr>
          <a:xfrm>
            <a:off x="990599" y="1385221"/>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a:latin typeface="Times New Roman" panose="02020603050405020304" pitchFamily="18" charset="0"/>
                <a:cs typeface="Times New Roman" panose="02020603050405020304" pitchFamily="18" charset="0"/>
              </a:rPr>
              <a:t>Eine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Ankedote</a:t>
            </a:r>
            <a:r>
              <a:rPr lang="en-US" dirty="0">
                <a:latin typeface="Times New Roman" panose="02020603050405020304" pitchFamily="18" charset="0"/>
                <a:cs typeface="Times New Roman" panose="02020603050405020304" pitchFamily="18" charset="0"/>
              </a:rPr>
              <a:t> von Paul Samuelson (2. </a:t>
            </a:r>
            <a:r>
              <a:rPr lang="en-US" dirty="0" err="1">
                <a:latin typeface="Times New Roman" panose="02020603050405020304" pitchFamily="18" charset="0"/>
                <a:cs typeface="Times New Roman" panose="02020603050405020304" pitchFamily="18" charset="0"/>
              </a:rPr>
              <a:t>Nobelpreisträger</a:t>
            </a:r>
            <a:r>
              <a:rPr lang="en-US" dirty="0">
                <a:latin typeface="Times New Roman" panose="02020603050405020304" pitchFamily="18" charset="0"/>
                <a:cs typeface="Times New Roman" panose="02020603050405020304" pitchFamily="18" charset="0"/>
              </a:rPr>
              <a:t> in </a:t>
            </a:r>
            <a:r>
              <a:rPr lang="en-US" dirty="0" err="1">
                <a:latin typeface="Times New Roman" panose="02020603050405020304" pitchFamily="18" charset="0"/>
                <a:cs typeface="Times New Roman" panose="02020603050405020304" pitchFamily="18" charset="0"/>
              </a:rPr>
              <a:t>Wirtschaftswissenschaften</a:t>
            </a:r>
            <a:r>
              <a:rPr lang="en-US" dirty="0">
                <a:latin typeface="Times New Roman" panose="02020603050405020304" pitchFamily="18" charset="0"/>
                <a:cs typeface="Times New Roman" panose="02020603050405020304" pitchFamily="18" charset="0"/>
              </a:rPr>
              <a:t> 1970): </a:t>
            </a:r>
          </a:p>
        </p:txBody>
      </p:sp>
      <p:sp>
        <p:nvSpPr>
          <p:cNvPr id="48" name="TextBox 39">
            <a:extLst>
              <a:ext uri="{FF2B5EF4-FFF2-40B4-BE49-F238E27FC236}">
                <a16:creationId xmlns:a16="http://schemas.microsoft.com/office/drawing/2014/main" id="{F5DE82FD-E3DD-4E0B-AEA7-F13746C2B8D5}"/>
              </a:ext>
            </a:extLst>
          </p:cNvPr>
          <p:cNvSpPr txBox="1"/>
          <p:nvPr/>
        </p:nvSpPr>
        <p:spPr>
          <a:xfrm>
            <a:off x="39331" y="1752600"/>
            <a:ext cx="12088759" cy="1487129"/>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a:latin typeface="Times New Roman" panose="02020603050405020304" pitchFamily="18" charset="0"/>
                <a:cs typeface="Times New Roman" panose="02020603050405020304" pitchFamily="18" charset="0"/>
              </a:rPr>
              <a:t>Paul Samuelson (Nobel laureate ) was once challenged by the mathematician Stanislaw </a:t>
            </a:r>
            <a:r>
              <a:rPr lang="en-US" i="1" dirty="0" err="1">
                <a:latin typeface="Times New Roman" panose="02020603050405020304" pitchFamily="18" charset="0"/>
                <a:cs typeface="Times New Roman" panose="02020603050405020304" pitchFamily="18" charset="0"/>
              </a:rPr>
              <a:t>Ulam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Mitentwickler</a:t>
            </a:r>
            <a:r>
              <a:rPr lang="en-US" i="1" dirty="0">
                <a:latin typeface="Times New Roman" panose="02020603050405020304" pitchFamily="18" charset="0"/>
                <a:cs typeface="Times New Roman" panose="02020603050405020304" pitchFamily="18" charset="0"/>
              </a:rPr>
              <a:t> der </a:t>
            </a:r>
            <a:r>
              <a:rPr lang="en-US" i="1" dirty="0" err="1">
                <a:latin typeface="Times New Roman" panose="02020603050405020304" pitchFamily="18" charset="0"/>
                <a:cs typeface="Times New Roman" panose="02020603050405020304" pitchFamily="18" charset="0"/>
              </a:rPr>
              <a:t>Wasserstoffombe</a:t>
            </a:r>
            <a:r>
              <a:rPr lang="en-US" i="1" dirty="0">
                <a:latin typeface="Times New Roman" panose="02020603050405020304" pitchFamily="18" charset="0"/>
                <a:cs typeface="Times New Roman" panose="02020603050405020304" pitchFamily="18" charset="0"/>
              </a:rPr>
              <a:t>) to "name me one proposition in all of the social sciences which is both true and non-trivial." It was several years later than he thought of the correct response: comparative advantage. "That it is logically true need not be argued before a mathematician; that is </a:t>
            </a:r>
            <a:r>
              <a:rPr lang="en-US" i="1" dirty="0" err="1">
                <a:latin typeface="Times New Roman" panose="02020603050405020304" pitchFamily="18" charset="0"/>
                <a:cs typeface="Times New Roman" panose="02020603050405020304" pitchFamily="18" charset="0"/>
              </a:rPr>
              <a:t>is</a:t>
            </a:r>
            <a:r>
              <a:rPr lang="en-US"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p:txBody>
      </p:sp>
      <p:sp>
        <p:nvSpPr>
          <p:cNvPr id="4" name="Rechteck 3"/>
          <p:cNvSpPr/>
          <p:nvPr/>
        </p:nvSpPr>
        <p:spPr>
          <a:xfrm>
            <a:off x="382565" y="3163257"/>
            <a:ext cx="11208327" cy="461665"/>
          </a:xfrm>
          <a:prstGeom prst="rect">
            <a:avLst/>
          </a:prstGeom>
        </p:spPr>
        <p:txBody>
          <a:bodyPr wrap="square">
            <a:spAutoFit/>
          </a:bodyPr>
          <a:lstStyle/>
          <a:p>
            <a:r>
              <a:rPr lang="en-US" sz="1200" dirty="0" err="1">
                <a:solidFill>
                  <a:srgbClr val="000000"/>
                </a:solidFill>
                <a:latin typeface="Times New Roman" panose="02020603050405020304" pitchFamily="18" charset="0"/>
              </a:rPr>
              <a:t>Quelle</a:t>
            </a:r>
            <a:r>
              <a:rPr lang="en-US" sz="1200" dirty="0">
                <a:solidFill>
                  <a:srgbClr val="000000"/>
                </a:solidFill>
                <a:latin typeface="Times New Roman" panose="02020603050405020304" pitchFamily="18" charset="0"/>
              </a:rPr>
              <a:t>: P.A.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p:txBody>
      </p:sp>
      <p:sp>
        <p:nvSpPr>
          <p:cNvPr id="9" name="Rechteck 8">
            <a:extLst>
              <a:ext uri="{FF2B5EF4-FFF2-40B4-BE49-F238E27FC236}">
                <a16:creationId xmlns:a16="http://schemas.microsoft.com/office/drawing/2014/main" id="{2FEC5D28-3B8E-49F8-8AB4-77F6866189A8}"/>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34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9162" y="681621"/>
            <a:ext cx="1214283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Aus den Grundlagenveranstaltungen der BWL und VWL kennen Sie das Konzept der Transformationskurve</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449320" y="63909"/>
            <a:ext cx="9616885" cy="554225"/>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Transformationkurve</a:t>
            </a:r>
            <a:r>
              <a:rPr lang="de-DE" sz="3200" b="1" dirty="0">
                <a:latin typeface="Times New Roman" panose="02020603050405020304" pitchFamily="18" charset="0"/>
                <a:cs typeface="Times New Roman" panose="02020603050405020304" pitchFamily="18" charset="0"/>
              </a:rPr>
              <a:t>/Produktionsmöglichkeitskurve</a:t>
            </a:r>
          </a:p>
        </p:txBody>
      </p:sp>
      <p:sp>
        <p:nvSpPr>
          <p:cNvPr id="17" name="Textfeld 16"/>
          <p:cNvSpPr txBox="1"/>
          <p:nvPr/>
        </p:nvSpPr>
        <p:spPr>
          <a:xfrm>
            <a:off x="0" y="1125793"/>
            <a:ext cx="12142838" cy="66367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Transformationskurve:	Ort der effizienten Gütermengenkombinationen, die bei konstantem Input und 					Technologie produziert werden können. </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16993" y="1845433"/>
            <a:ext cx="12142838" cy="447368"/>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Im Allgemeinen geht man von einem konkaven Verlauf einer Transformationskurve aus</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0" name="Straight Arrow Connector 7"/>
          <p:cNvCxnSpPr/>
          <p:nvPr/>
        </p:nvCxnSpPr>
        <p:spPr>
          <a:xfrm flipV="1">
            <a:off x="421083" y="4905488"/>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9"/>
          <p:cNvCxnSpPr/>
          <p:nvPr/>
        </p:nvCxnSpPr>
        <p:spPr>
          <a:xfrm flipH="1" flipV="1">
            <a:off x="407278" y="2254835"/>
            <a:ext cx="13805" cy="26663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Freeform 16"/>
          <p:cNvSpPr/>
          <p:nvPr/>
        </p:nvSpPr>
        <p:spPr>
          <a:xfrm rot="10800000" flipV="1">
            <a:off x="407279" y="2579242"/>
            <a:ext cx="3774903" cy="2326247"/>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3" name="Textfeld 22"/>
          <p:cNvSpPr txBox="1"/>
          <p:nvPr/>
        </p:nvSpPr>
        <p:spPr>
          <a:xfrm>
            <a:off x="68365" y="2437649"/>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961641" y="4905487"/>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5" name="Textfeld 24"/>
          <p:cNvSpPr txBox="1"/>
          <p:nvPr/>
        </p:nvSpPr>
        <p:spPr>
          <a:xfrm>
            <a:off x="1928629" y="2605492"/>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6" name="Textfeld 25"/>
          <p:cNvSpPr txBox="1"/>
          <p:nvPr/>
        </p:nvSpPr>
        <p:spPr>
          <a:xfrm>
            <a:off x="1928629" y="2402720"/>
            <a:ext cx="393288" cy="673558"/>
          </a:xfrm>
          <a:prstGeom prst="rect">
            <a:avLst/>
          </a:prstGeom>
          <a:noFill/>
        </p:spPr>
        <p:txBody>
          <a:bodyPr wrap="square" rtlCol="0">
            <a:noAutofit/>
          </a:bodyPr>
          <a:lstStyle/>
          <a:p>
            <a:r>
              <a:rPr lang="de-DE" sz="5000" b="1" dirty="0">
                <a:latin typeface="Times New Roman" panose="02020603050405020304" pitchFamily="18" charset="0"/>
                <a:cs typeface="Times New Roman" panose="02020603050405020304" pitchFamily="18" charset="0"/>
              </a:rPr>
              <a:t>.</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8" name="Gerader Verbinder 27"/>
          <p:cNvCxnSpPr/>
          <p:nvPr/>
        </p:nvCxnSpPr>
        <p:spPr>
          <a:xfrm flipH="1">
            <a:off x="407278" y="3012688"/>
            <a:ext cx="1656243" cy="416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flipH="1">
            <a:off x="2088421" y="3047100"/>
            <a:ext cx="1633" cy="18472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27251" y="2804632"/>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7" name="Textfeld 46"/>
          <p:cNvSpPr txBox="1"/>
          <p:nvPr/>
        </p:nvSpPr>
        <p:spPr>
          <a:xfrm>
            <a:off x="1768684" y="4869505"/>
            <a:ext cx="588299"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r>
              <a:rPr lang="de-DE" sz="2000" baseline="-25000" dirty="0">
                <a:latin typeface="Times New Roman" panose="02020603050405020304" pitchFamily="18" charset="0"/>
                <a:cs typeface="Times New Roman" panose="02020603050405020304" pitchFamily="18" charset="0"/>
              </a:rPr>
              <a:t>X</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2" name="Straight Arrow Connector 7"/>
          <p:cNvCxnSpPr/>
          <p:nvPr/>
        </p:nvCxnSpPr>
        <p:spPr>
          <a:xfrm flipV="1">
            <a:off x="4505685" y="6389233"/>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flipV="1">
            <a:off x="4543270" y="4962001"/>
            <a:ext cx="1" cy="14709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4204683" y="5003401"/>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B</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5" name="Textfeld 54"/>
          <p:cNvSpPr txBox="1"/>
          <p:nvPr/>
        </p:nvSpPr>
        <p:spPr>
          <a:xfrm>
            <a:off x="8159316" y="6389233"/>
            <a:ext cx="393288" cy="444172"/>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A</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8" name="Gerader Verbinder 57"/>
          <p:cNvCxnSpPr/>
          <p:nvPr/>
        </p:nvCxnSpPr>
        <p:spPr>
          <a:xfrm>
            <a:off x="4545012" y="5299883"/>
            <a:ext cx="3431853" cy="108737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4731612" y="5003401"/>
            <a:ext cx="3804383" cy="343958"/>
          </a:xfrm>
          <a:prstGeom prst="rect">
            <a:avLst/>
          </a:prstGeom>
          <a:noFill/>
        </p:spPr>
        <p:txBody>
          <a:bodyPr wrap="square" rtlCol="0">
            <a:noAutofit/>
          </a:bodyPr>
          <a:lstStyle/>
          <a:p>
            <a:r>
              <a:rPr lang="de-DE" sz="1600" dirty="0">
                <a:latin typeface="Times New Roman" panose="02020603050405020304" pitchFamily="18" charset="0"/>
                <a:cs typeface="Times New Roman" panose="02020603050405020304" pitchFamily="18" charset="0"/>
              </a:rPr>
              <a:t>Lineare Produktionstechnologie (Ricardo)</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9" name="Rechteck 28">
            <a:extLst>
              <a:ext uri="{FF2B5EF4-FFF2-40B4-BE49-F238E27FC236}">
                <a16:creationId xmlns:a16="http://schemas.microsoft.com/office/drawing/2014/main" id="{32A70918-39D4-4587-BCE8-37CB680816B2}"/>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666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9" grpId="0"/>
      <p:bldP spid="22" grpId="0" animBg="1"/>
      <p:bldP spid="23" grpId="0"/>
      <p:bldP spid="24" grpId="0"/>
      <p:bldP spid="25" grpId="0"/>
      <p:bldP spid="26" grpId="0"/>
      <p:bldP spid="46" grpId="0"/>
      <p:bldP spid="47" grpId="0"/>
      <p:bldP spid="54" grpId="0"/>
      <p:bldP spid="55" grpId="0"/>
      <p:bldP spid="5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121"/>
          <p:cNvGraphicFramePr>
            <a:graphicFrameLocks noGrp="1"/>
          </p:cNvGraphicFramePr>
          <p:nvPr/>
        </p:nvGraphicFramePr>
        <p:xfrm>
          <a:off x="786812" y="1484785"/>
          <a:ext cx="3048000" cy="374491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83">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FF0000"/>
                          </a:solidFill>
                          <a:effectLst/>
                          <a:latin typeface="Arial" charset="0"/>
                        </a:rPr>
                        <a:t>Robinson</a:t>
                      </a:r>
                      <a:endParaRPr kumimoji="0" lang="de-DE" sz="1400" b="0" i="0" u="none" strike="noStrike" cap="none" normalizeH="0" baseline="0" dirty="0">
                        <a:ln>
                          <a:noFill/>
                        </a:ln>
                        <a:solidFill>
                          <a:schemeClr val="tx1"/>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53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Group 119"/>
          <p:cNvGraphicFramePr>
            <a:graphicFrameLocks noGrp="1"/>
          </p:cNvGraphicFramePr>
          <p:nvPr/>
        </p:nvGraphicFramePr>
        <p:xfrm>
          <a:off x="4891268" y="1124745"/>
          <a:ext cx="3048000" cy="4908549"/>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49">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chemeClr val="tx2"/>
                          </a:solidFill>
                          <a:effectLst/>
                          <a:latin typeface="Arial" charset="0"/>
                        </a:rPr>
                        <a:t>Freitag</a:t>
                      </a:r>
                      <a:endParaRPr kumimoji="0" lang="de-DE" sz="1400" b="0" i="0" u="none" strike="noStrike" cap="none" normalizeH="0" baseline="0" dirty="0">
                        <a:ln>
                          <a:noFill/>
                        </a:ln>
                        <a:solidFill>
                          <a:schemeClr val="tx2"/>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a:ln>
                            <a:noFill/>
                          </a:ln>
                          <a:solidFill>
                            <a:srgbClr val="000000"/>
                          </a:solidFill>
                          <a:effectLst/>
                          <a:latin typeface="Arial" charset="0"/>
                        </a:rPr>
                        <a:t>Fische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feld 9">
            <a:extLst>
              <a:ext uri="{FF2B5EF4-FFF2-40B4-BE49-F238E27FC236}">
                <a16:creationId xmlns:a16="http://schemas.microsoft.com/office/drawing/2014/main" id="{6DB6958F-5A5B-4CB6-9775-E129F1268906}"/>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3AD7B23-A66C-43AA-B17F-FE538B6ACF62}"/>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94476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2" y="779944"/>
            <a:ext cx="8009858" cy="117018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grafisch in Anlehnung an die Budgetgerade aus der Mikroökonomie die Produktionsmöglichkeiten der beiden Produzenten. Übertragen Sie dafür die beiden Tabellen in ein K(</a:t>
            </a:r>
            <a:r>
              <a:rPr lang="de-DE" sz="1600" b="1" dirty="0" err="1">
                <a:latin typeface="Times New Roman" panose="02020603050405020304" pitchFamily="18" charset="0"/>
                <a:cs typeface="Times New Roman" panose="02020603050405020304" pitchFamily="18" charset="0"/>
              </a:rPr>
              <a:t>okusnuss</a:t>
            </a:r>
            <a:r>
              <a:rPr lang="de-DE" sz="1600" b="1" dirty="0">
                <a:latin typeface="Times New Roman" panose="02020603050405020304" pitchFamily="18" charset="0"/>
                <a:cs typeface="Times New Roman" panose="02020603050405020304" pitchFamily="18" charset="0"/>
              </a:rPr>
              <a:t>)-F(</a:t>
            </a:r>
            <a:r>
              <a:rPr lang="de-DE" sz="1600" b="1" dirty="0" err="1">
                <a:latin typeface="Times New Roman" panose="02020603050405020304" pitchFamily="18" charset="0"/>
                <a:cs typeface="Times New Roman" panose="02020603050405020304" pitchFamily="18" charset="0"/>
              </a:rPr>
              <a:t>isch</a:t>
            </a:r>
            <a:r>
              <a:rPr lang="de-DE" sz="1600" b="1" dirty="0">
                <a:latin typeface="Times New Roman" panose="02020603050405020304" pitchFamily="18" charset="0"/>
                <a:cs typeface="Times New Roman" panose="02020603050405020304" pitchFamily="18" charset="0"/>
              </a:rPr>
              <a:t>)-Diagramm.</a:t>
            </a:r>
          </a:p>
          <a:p>
            <a:endParaRPr lang="de-DE" sz="1600" b="1"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 y="3945989"/>
            <a:ext cx="8009858" cy="5354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Wer hat in der Produktion welchen Gutes einen absoluten Kostenvorteil?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0" y="6106238"/>
            <a:ext cx="8694236" cy="6480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Wie kann es in dieser Situation sinnvollerweise zu Handel kommen (Zahlenbeispiel)?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7971527" cy="5301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Worin besteht ein qualitativer Unterschied zum Beispiel UK und Portugal? </a:t>
            </a:r>
          </a:p>
          <a:p>
            <a:endParaRPr lang="de-DE" sz="1600" b="1"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7438103" cy="644404"/>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explizit die </a:t>
            </a:r>
            <a:r>
              <a:rPr lang="de-DE" sz="1600" b="1" dirty="0" err="1">
                <a:latin typeface="Times New Roman" panose="02020603050405020304" pitchFamily="18" charset="0"/>
                <a:cs typeface="Times New Roman" panose="02020603050405020304" pitchFamily="18" charset="0"/>
              </a:rPr>
              <a:t>Poduktionsfunktionen</a:t>
            </a:r>
            <a:r>
              <a:rPr lang="de-DE" sz="1600" b="1" dirty="0">
                <a:latin typeface="Times New Roman" panose="02020603050405020304" pitchFamily="18" charset="0"/>
                <a:cs typeface="Times New Roman" panose="02020603050405020304" pitchFamily="18" charset="0"/>
              </a:rPr>
              <a:t> der beiden Ländern?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7410507" cy="49811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Welche Skalenerträge haben die Produktionsfunktionen?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0" y="4590393"/>
            <a:ext cx="8009858" cy="52881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Wer hat in der Produktion welchen Gutes einen komparativen Kostenvorteil?</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a:p>
            <a:endParaRPr lang="de-DE" sz="1600"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5" y="5071750"/>
            <a:ext cx="8009858" cy="648072"/>
          </a:xfrm>
          <a:prstGeom prst="rect">
            <a:avLst/>
          </a:prstGeom>
          <a:noFill/>
        </p:spPr>
        <p:txBody>
          <a:bodyPr wrap="square" rtlCol="0">
            <a:noAutofit/>
          </a:bodyPr>
          <a:lstStyle/>
          <a:p>
            <a:r>
              <a:rPr lang="de-DE" sz="1600" b="1" dirty="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3425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67971"/>
            <a:ext cx="12172951" cy="6286502"/>
          </a:xfrm>
          <a:prstGeom prst="rect">
            <a:avLst/>
          </a:prstGeom>
          <a:noFill/>
        </p:spPr>
        <p:txBody>
          <a:bodyPr wrap="square" rtlCol="0">
            <a:noAutofit/>
          </a:bodyPr>
          <a:lstStyle/>
          <a:p>
            <a:pPr algn="ctr"/>
            <a:r>
              <a:rPr lang="en-US" sz="2400" b="1" dirty="0" err="1">
                <a:latin typeface="Times New Roman" panose="02020603050405020304" pitchFamily="18" charset="0"/>
                <a:cs typeface="Times New Roman" panose="02020603050405020304" pitchFamily="18" charset="0"/>
              </a:rPr>
              <a:t>Zunehmende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Staatsaktivität</a:t>
            </a: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Wagners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Gesetz</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zunehmenden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Staatstätigkeit</a:t>
            </a:r>
            <a:r>
              <a:rPr lang="en-US" dirty="0">
                <a:latin typeface="Times New Roman" panose="02020603050405020304" pitchFamily="18" charset="0"/>
                <a:cs typeface="Times New Roman" panose="02020603050405020304" pitchFamily="18" charset="0"/>
              </a:rPr>
              <a:t> (Adolph Wagner 1892)</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Einkommenselastizität</a:t>
            </a:r>
            <a:r>
              <a:rPr lang="en-US" dirty="0">
                <a:latin typeface="Times New Roman" panose="02020603050405020304" pitchFamily="18" charset="0"/>
                <a:cs typeface="Times New Roman" panose="02020603050405020304" pitchFamily="18" charset="0"/>
              </a:rPr>
              <a:t> von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Gütern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größer</a:t>
            </a:r>
            <a:r>
              <a:rPr lang="en-US" dirty="0">
                <a:latin typeface="Times New Roman" panose="02020603050405020304" pitchFamily="18" charset="0"/>
                <a:cs typeface="Times New Roman" panose="02020603050405020304" pitchFamily="18" charset="0"/>
              </a:rPr>
              <a:t> 1.</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Baumol's cost disease (Baumol 1967)</a:t>
            </a:r>
          </a:p>
          <a:p>
            <a:pPr marL="800100" lvl="1" indent="-3429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Die </a:t>
            </a:r>
            <a:r>
              <a:rPr lang="en-US" dirty="0" err="1">
                <a:latin typeface="Times New Roman" panose="02020603050405020304" pitchFamily="18" charset="0"/>
                <a:cs typeface="Times New Roman" panose="02020603050405020304" pitchFamily="18" charset="0"/>
              </a:rPr>
              <a:t>Produktivität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Dienstleistungen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bleibt</a:t>
            </a:r>
            <a:r>
              <a:rPr lang="en-US" dirty="0">
                <a:latin typeface="Times New Roman" panose="02020603050405020304" pitchFamily="18" charset="0"/>
                <a:cs typeface="Times New Roman" panose="02020603050405020304" pitchFamily="18" charset="0"/>
              </a:rPr>
              <a:t> hinter dem </a:t>
            </a:r>
            <a:r>
              <a:rPr lang="en-US" dirty="0" err="1">
                <a:latin typeface="Times New Roman" panose="02020603050405020304" pitchFamily="18" charset="0"/>
                <a:cs typeface="Times New Roman" panose="02020603050405020304" pitchFamily="18" charset="0"/>
              </a:rPr>
              <a:t>privaten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Ratchet effect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(Peacock and Wiseman 1961) [</a:t>
            </a:r>
            <a:r>
              <a:rPr lang="en-US" dirty="0" err="1">
                <a:latin typeface="Times New Roman" panose="02020603050405020304" pitchFamily="18" charset="0"/>
                <a:cs typeface="Times New Roman" panose="02020603050405020304" pitchFamily="18" charset="0"/>
              </a:rPr>
              <a:t>Türklinkeneffekt</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Kriege</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Krisen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erhöhen</a:t>
            </a:r>
            <a:r>
              <a:rPr lang="en-US" dirty="0">
                <a:latin typeface="Times New Roman" panose="02020603050405020304" pitchFamily="18" charset="0"/>
                <a:cs typeface="Times New Roman" panose="02020603050405020304" pitchFamily="18" charset="0"/>
              </a:rPr>
              <a:t> die relative </a:t>
            </a:r>
            <a:r>
              <a:rPr lang="en-US" dirty="0" err="1">
                <a:latin typeface="Times New Roman" panose="02020603050405020304" pitchFamily="18" charset="0"/>
                <a:cs typeface="Times New Roman" panose="02020603050405020304" pitchFamily="18" charset="0"/>
              </a:rPr>
              <a:t>Staatstätigkeit</a:t>
            </a:r>
            <a:endParaRPr lang="en-US"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Später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wird</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staatliche</a:t>
            </a:r>
            <a:r>
              <a:rPr lang="en-US" dirty="0">
                <a:latin typeface="Times New Roman" panose="02020603050405020304" pitchFamily="18" charset="0"/>
                <a:cs typeface="Times New Roman" panose="02020603050405020304" pitchFamily="18" charset="0"/>
              </a:rPr>
              <a:t> Intervention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zurückgenommen</a:t>
            </a: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Leviathan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(Brennan and Buchanan 1980)</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Regierungen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eigennützige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kontrolliert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die</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Verwaltung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aufblähen</a:t>
            </a:r>
            <a:r>
              <a:rPr lang="en-US" dirty="0">
                <a:latin typeface="Times New Roman" panose="02020603050405020304" pitchFamily="18" charset="0"/>
                <a:cs typeface="Times New Roman" panose="02020603050405020304" pitchFamily="18" charset="0"/>
              </a:rPr>
              <a:t> </a:t>
            </a:r>
          </a:p>
          <a:p>
            <a:r>
              <a:rPr lang="de-DE" sz="2400" baseline="30000" dirty="0">
                <a:latin typeface="Times New Roman" panose="02020603050405020304" pitchFamily="18" charset="0"/>
                <a:cs typeface="Times New Roman" panose="02020603050405020304" pitchFamily="18" charset="0"/>
              </a:rPr>
              <a:t>			</a:t>
            </a: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3B6ABF88-3830-48E8-AC4A-30330B950A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20775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5089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7" name="Rechteck 16">
            <a:extLst>
              <a:ext uri="{FF2B5EF4-FFF2-40B4-BE49-F238E27FC236}">
                <a16:creationId xmlns:a16="http://schemas.microsoft.com/office/drawing/2014/main" id="{CF0371D7-A513-47EA-9113-002B1A60EA67}"/>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3538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11942" y="787765"/>
            <a:ext cx="10368116" cy="2462213"/>
          </a:xfrm>
          <a:prstGeom prst="rect">
            <a:avLst/>
          </a:prstGeom>
          <a:noFill/>
        </p:spPr>
        <p:txBody>
          <a:bodyPr wrap="square" rtlCol="0">
            <a:spAutoFit/>
          </a:bodyPr>
          <a:lstStyle/>
          <a:p>
            <a:r>
              <a:rPr lang="de-DE" sz="2200" b="1" dirty="0">
                <a:latin typeface="Times New Roman" panose="02020603050405020304" pitchFamily="18" charset="0"/>
                <a:cs typeface="Times New Roman" panose="02020603050405020304" pitchFamily="18" charset="0"/>
              </a:rPr>
              <a:t>Nehmen sie an, dass die Weltmarktpreise (gemessen z.B. gemessen in Gold) von Fischen und </a:t>
            </a:r>
            <a:r>
              <a:rPr lang="de-DE" sz="2200" b="1" dirty="0" err="1">
                <a:latin typeface="Times New Roman" panose="02020603050405020304" pitchFamily="18" charset="0"/>
                <a:cs typeface="Times New Roman" panose="02020603050405020304" pitchFamily="18" charset="0"/>
              </a:rPr>
              <a:t>Kokusnüssen</a:t>
            </a:r>
            <a:r>
              <a:rPr lang="de-DE" sz="2200" b="1" dirty="0">
                <a:latin typeface="Times New Roman" panose="02020603050405020304" pitchFamily="18" charset="0"/>
                <a:cs typeface="Times New Roman" panose="02020603050405020304" pitchFamily="18" charset="0"/>
              </a:rPr>
              <a:t> P</a:t>
            </a:r>
            <a:r>
              <a:rPr lang="de-DE" sz="2200" b="1" baseline="-25000" dirty="0">
                <a:latin typeface="Times New Roman" panose="02020603050405020304" pitchFamily="18" charset="0"/>
                <a:cs typeface="Times New Roman" panose="02020603050405020304" pitchFamily="18" charset="0"/>
              </a:rPr>
              <a:t>F</a:t>
            </a:r>
            <a:r>
              <a:rPr lang="de-DE" sz="2200" b="1" dirty="0">
                <a:latin typeface="Times New Roman" panose="02020603050405020304" pitchFamily="18" charset="0"/>
                <a:cs typeface="Times New Roman" panose="02020603050405020304" pitchFamily="18" charset="0"/>
              </a:rPr>
              <a:t>=4 und P</a:t>
            </a:r>
            <a:r>
              <a:rPr lang="de-DE" sz="2200" b="1" baseline="-25000" dirty="0">
                <a:latin typeface="Times New Roman" panose="02020603050405020304" pitchFamily="18" charset="0"/>
                <a:cs typeface="Times New Roman" panose="02020603050405020304" pitchFamily="18" charset="0"/>
              </a:rPr>
              <a:t>K</a:t>
            </a:r>
            <a:r>
              <a:rPr lang="de-DE" sz="2200" b="1" dirty="0">
                <a:latin typeface="Times New Roman" panose="02020603050405020304" pitchFamily="18" charset="0"/>
                <a:cs typeface="Times New Roman" panose="02020603050405020304" pitchFamily="18" charset="0"/>
              </a:rPr>
              <a:t>=2 sind.</a:t>
            </a:r>
          </a:p>
          <a:p>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das Welteinkommen, wenn sie die gemeinsame Transformationskurve (</a:t>
            </a:r>
            <a:r>
              <a:rPr lang="de-DE" sz="2200" b="1" dirty="0" err="1">
                <a:latin typeface="Times New Roman" panose="02020603050405020304" pitchFamily="18" charset="0"/>
                <a:cs typeface="Times New Roman" panose="02020603050405020304" pitchFamily="18" charset="0"/>
              </a:rPr>
              <a:t>Produktionsmöglichkeitenkurve</a:t>
            </a:r>
            <a:r>
              <a:rPr lang="de-DE" sz="2200" b="1" dirty="0">
                <a:latin typeface="Times New Roman" panose="02020603050405020304" pitchFamily="18" charset="0"/>
                <a:cs typeface="Times New Roman" panose="02020603050405020304" pitchFamily="18" charset="0"/>
              </a:rPr>
              <a:t>) betrachten.</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Vergleichen Sie die Situation mit der Produktion unter Autarkie.</a:t>
            </a:r>
          </a:p>
        </p:txBody>
      </p:sp>
      <p:sp>
        <p:nvSpPr>
          <p:cNvPr id="8" name="Textfeld 7">
            <a:extLst>
              <a:ext uri="{FF2B5EF4-FFF2-40B4-BE49-F238E27FC236}">
                <a16:creationId xmlns:a16="http://schemas.microsoft.com/office/drawing/2014/main" id="{839BA4D3-4DB3-4ACE-84B9-BBD2537577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FEA47F04-EAA4-4D09-B3A6-F753DE61EFA4}"/>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5030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256044" y="170207"/>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err="1">
                <a:solidFill>
                  <a:schemeClr val="tx1"/>
                </a:solidFill>
                <a:latin typeface="Times New Roman" panose="02020603050405020304" pitchFamily="18" charset="0"/>
                <a:cs typeface="Times New Roman" panose="02020603050405020304" pitchFamily="18" charset="0"/>
              </a:rPr>
              <a:t>Folgerungen</a:t>
            </a:r>
            <a:r>
              <a:rPr lang="en-US" sz="2903" b="1" dirty="0">
                <a:solidFill>
                  <a:schemeClr val="tx1"/>
                </a:solidFill>
                <a:latin typeface="Times New Roman" panose="02020603050405020304" pitchFamily="18" charset="0"/>
                <a:cs typeface="Times New Roman" panose="02020603050405020304" pitchFamily="18" charset="0"/>
              </a:rPr>
              <a:t> </a:t>
            </a:r>
            <a:r>
              <a:rPr lang="en-US" sz="2903" b="1" dirty="0" err="1">
                <a:solidFill>
                  <a:schemeClr val="tx1"/>
                </a:solidFill>
                <a:latin typeface="Times New Roman" panose="02020603050405020304" pitchFamily="18" charset="0"/>
                <a:cs typeface="Times New Roman" panose="02020603050405020304" pitchFamily="18" charset="0"/>
              </a:rPr>
              <a:t>aus</a:t>
            </a:r>
            <a:r>
              <a:rPr lang="en-US" sz="2903" b="1" dirty="0">
                <a:solidFill>
                  <a:schemeClr val="tx1"/>
                </a:solidFill>
                <a:latin typeface="Times New Roman" panose="02020603050405020304" pitchFamily="18" charset="0"/>
                <a:cs typeface="Times New Roman" panose="02020603050405020304" pitchFamily="18" charset="0"/>
              </a:rPr>
              <a:t> dem </a:t>
            </a:r>
            <a:r>
              <a:rPr lang="en-US" sz="2903" b="1" dirty="0" err="1">
                <a:solidFill>
                  <a:schemeClr val="tx1"/>
                </a:solidFill>
                <a:latin typeface="Times New Roman" panose="02020603050405020304" pitchFamily="18" charset="0"/>
                <a:cs typeface="Times New Roman" panose="02020603050405020304" pitchFamily="18" charset="0"/>
              </a:rPr>
              <a:t>Ricardomodell</a:t>
            </a:r>
            <a:endParaRPr lang="en-US" sz="2903" b="1" dirty="0">
              <a:solidFill>
                <a:schemeClr val="tx1"/>
              </a:solidFill>
              <a:latin typeface="Times New Roman" panose="02020603050405020304" pitchFamily="18" charset="0"/>
              <a:cs typeface="Times New Roman" panose="02020603050405020304" pitchFamily="18" charset="0"/>
            </a:endParaRPr>
          </a:p>
        </p:txBody>
      </p:sp>
      <p:sp>
        <p:nvSpPr>
          <p:cNvPr id="23" name="Textfeld 22"/>
          <p:cNvSpPr txBox="1"/>
          <p:nvPr/>
        </p:nvSpPr>
        <p:spPr>
          <a:xfrm>
            <a:off x="82201" y="810692"/>
            <a:ext cx="8733807" cy="4833494"/>
          </a:xfrm>
          <a:prstGeom prst="rect">
            <a:avLst/>
          </a:prstGeom>
          <a:noFill/>
        </p:spPr>
        <p:txBody>
          <a:bodyPr wrap="square" rtlCol="0">
            <a:noAutofit/>
          </a:bodyPr>
          <a:lstStyle/>
          <a:p>
            <a:r>
              <a:rPr lang="de-DE" sz="2177" dirty="0">
                <a:latin typeface="Times New Roman" panose="02020603050405020304" pitchFamily="18" charset="0"/>
                <a:cs typeface="Times New Roman" panose="02020603050405020304" pitchFamily="18" charset="0"/>
              </a:rPr>
              <a:t>Durch Handel können beide Handelspartner profitieren, selbst wenn ein Handelspartner in der Produktion von beiden Gütern einen absoluten Kostenvorteil hat.</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die komparativen Kostenvorteile sind entscheidend:</a:t>
            </a:r>
          </a:p>
          <a:p>
            <a:endParaRPr lang="de-DE" sz="2177" dirty="0">
              <a:latin typeface="Times New Roman" panose="02020603050405020304" pitchFamily="18" charset="0"/>
              <a:ea typeface="Arial Unicode MS"/>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a:t>
            </a:r>
            <a:r>
              <a:rPr lang="en-US" altLang="en-US" sz="2177" dirty="0">
                <a:latin typeface="Times New Roman" panose="02020603050405020304" pitchFamily="18" charset="0"/>
                <a:ea typeface="ヒラギノ角ゴ Pro W3" pitchFamily="-84" charset="-128"/>
                <a:cs typeface="Times New Roman" panose="02020603050405020304" pitchFamily="18" charset="0"/>
              </a:rPr>
              <a:t>Ein Land hat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komparativen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Kostenvorteil</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wenn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seine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Opportunitätskosten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Produktion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Gutes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niedriger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sind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einem</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anderen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Land.</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Über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sich</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err="1">
                <a:latin typeface="Times New Roman" panose="02020603050405020304" pitchFamily="18" charset="0"/>
                <a:ea typeface="ヒラギノ角ゴ Pro W3" pitchFamily="-84" charset="-128"/>
                <a:cs typeface="Times New Roman" panose="02020603050405020304" pitchFamily="18" charset="0"/>
              </a:rPr>
              <a:t>ein</a:t>
            </a:r>
            <a:r>
              <a:rPr lang="en-US" altLang="en-US" sz="2177">
                <a:latin typeface="Times New Roman" panose="02020603050405020304" pitchFamily="18" charset="0"/>
                <a:ea typeface="ヒラギノ角ゴ Pro W3" pitchFamily="-84" charset="-128"/>
                <a:cs typeface="Times New Roman" panose="02020603050405020304" pitchFamily="18" charset="0"/>
              </a:rPr>
              <a:t>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einstellen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dass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den Preisverhältnissen </a:t>
            </a:r>
            <a:r>
              <a:rPr lang="en-US" altLang="en-US" sz="2177" dirty="0">
                <a:latin typeface="Times New Roman" panose="02020603050405020304" pitchFamily="18" charset="0"/>
                <a:ea typeface="ヒラギノ角ゴ Pro W3" pitchFamily="-84" charset="-128"/>
                <a:cs typeface="Times New Roman" panose="02020603050405020304" pitchFamily="18" charset="0"/>
              </a:rPr>
              <a:t>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Handelspartner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ohne</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liegt</a:t>
            </a:r>
            <a:r>
              <a:rPr lang="en-US" altLang="en-US" sz="2177" dirty="0">
                <a:latin typeface="Times New Roman" panose="02020603050405020304" pitchFamily="18" charset="0"/>
                <a:ea typeface="ヒラギノ角ゴ Pro W3" pitchFamily="-84" charset="-128"/>
                <a:cs typeface="Times New Roman" panose="02020603050405020304" pitchFamily="18" charset="0"/>
              </a:rPr>
              <a:t>.</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Das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widerspiegelt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das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Austauschverhältnis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den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Gütern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Dieses 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b="1" dirty="0">
                <a:latin typeface="Times New Roman" panose="02020603050405020304" pitchFamily="18" charset="0"/>
                <a:ea typeface="ヒラギノ角ゴ Pro W3" pitchFamily="-84" charset="-128"/>
                <a:cs typeface="Times New Roman" panose="02020603050405020304" pitchFamily="18" charset="0"/>
              </a:rPr>
              <a:t>Terms of Trade (TOT)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bezeichnet</a:t>
            </a:r>
            <a:endParaRPr lang="en-US" altLang="en-US" sz="2177" b="1" dirty="0">
              <a:latin typeface="Times New Roman" panose="02020603050405020304" pitchFamily="18" charset="0"/>
              <a:ea typeface="ヒラギノ角ゴ Pro W3" pitchFamily="-84" charset="-128"/>
              <a:cs typeface="Times New Roman" panose="02020603050405020304" pitchFamily="18" charset="0"/>
            </a:endParaRP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378086F8-CE85-4B1A-8B37-89AC03E0D37E}"/>
              </a:ext>
            </a:extLst>
          </p:cNvPr>
          <p:cNvSpPr/>
          <p:nvPr/>
        </p:nvSpPr>
        <p:spPr>
          <a:xfrm>
            <a:off x="8679773"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6340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847529" y="136525"/>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a:solidFill>
                  <a:schemeClr val="tx1"/>
                </a:solidFill>
                <a:latin typeface="Times New Roman" panose="02020603050405020304" pitchFamily="18" charset="0"/>
                <a:cs typeface="Times New Roman" panose="02020603050405020304" pitchFamily="18" charset="0"/>
              </a:rPr>
              <a:t>Terms of Trade:</a:t>
            </a:r>
          </a:p>
        </p:txBody>
      </p:sp>
      <p:sp>
        <p:nvSpPr>
          <p:cNvPr id="5" name="Textfeld 4"/>
          <p:cNvSpPr txBox="1"/>
          <p:nvPr/>
        </p:nvSpPr>
        <p:spPr>
          <a:xfrm>
            <a:off x="9832" y="620348"/>
            <a:ext cx="8733807" cy="5617304"/>
          </a:xfrm>
          <a:prstGeom prst="rect">
            <a:avLst/>
          </a:prstGeom>
          <a:noFill/>
        </p:spPr>
        <p:txBody>
          <a:bodyPr wrap="square" rtlCol="0">
            <a:noAutofit/>
          </a:bodyPr>
          <a:lstStyle/>
          <a:p>
            <a:r>
              <a:rPr lang="de-DE" sz="2177" b="1" u="sng" dirty="0">
                <a:latin typeface="Times New Roman" panose="02020603050405020304" pitchFamily="18" charset="0"/>
                <a:ea typeface="Arial Unicode MS"/>
                <a:cs typeface="Times New Roman" panose="02020603050405020304" pitchFamily="18" charset="0"/>
              </a:rPr>
              <a:t>Allgemeine Definition:</a:t>
            </a:r>
          </a:p>
          <a:p>
            <a:r>
              <a:rPr lang="en-US" sz="2177" dirty="0">
                <a:latin typeface="Times New Roman" panose="02020603050405020304" pitchFamily="18" charset="0"/>
                <a:cs typeface="Times New Roman" panose="02020603050405020304" pitchFamily="18" charset="0"/>
              </a:rPr>
              <a:t>Die terms of trade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definiert</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als</a:t>
            </a:r>
            <a:r>
              <a:rPr lang="en-US" sz="2177" dirty="0">
                <a:latin typeface="Times New Roman" panose="02020603050405020304" pitchFamily="18" charset="0"/>
                <a:cs typeface="Times New Roman" panose="02020603050405020304" pitchFamily="18" charset="0"/>
              </a:rPr>
              <a:t> der relative </a:t>
            </a:r>
            <a:r>
              <a:rPr lang="en-US" sz="2177" dirty="0" err="1">
                <a:latin typeface="Times New Roman" panose="02020603050405020304" pitchFamily="18" charset="0"/>
                <a:cs typeface="Times New Roman" panose="02020603050405020304" pitchFamily="18" charset="0"/>
              </a:rPr>
              <a:t>Preis</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in </a:t>
            </a:r>
            <a:r>
              <a:rPr lang="en-US" sz="2177" dirty="0" err="1">
                <a:latin typeface="Times New Roman" panose="02020603050405020304" pitchFamily="18" charset="0"/>
                <a:cs typeface="Times New Roman" panose="02020603050405020304" pitchFamily="18" charset="0"/>
              </a:rPr>
              <a:t>Einheiten</a:t>
            </a:r>
            <a:r>
              <a:rPr lang="en-US" sz="2177" dirty="0">
                <a:latin typeface="Times New Roman" panose="02020603050405020304" pitchFamily="18" charset="0"/>
                <a:cs typeface="Times New Roman" panose="02020603050405020304" pitchFamily="18" charset="0"/>
              </a:rPr>
              <a:t> des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Falls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ex</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P</a:t>
            </a:r>
            <a:r>
              <a:rPr lang="en-US" sz="2177" baseline="30000" dirty="0" err="1">
                <a:latin typeface="Times New Roman" panose="02020603050405020304" pitchFamily="18" charset="0"/>
                <a:cs typeface="Times New Roman" panose="02020603050405020304" pitchFamily="18" charset="0"/>
              </a:rPr>
              <a:t>im</a:t>
            </a:r>
            <a:r>
              <a:rPr lang="en-US" sz="2177" dirty="0">
                <a:latin typeface="Times New Roman" panose="02020603050405020304" pitchFamily="18" charset="0"/>
                <a:cs typeface="Times New Roman" panose="02020603050405020304" pitchFamily="18" charset="0"/>
              </a:rPr>
              <a:t> die </a:t>
            </a:r>
            <a:r>
              <a:rPr lang="en-US" sz="2177" dirty="0" err="1">
                <a:latin typeface="Times New Roman" panose="02020603050405020304" pitchFamily="18" charset="0"/>
                <a:cs typeface="Times New Roman" panose="02020603050405020304" pitchFamily="18" charset="0"/>
              </a:rPr>
              <a:t>Weltmarktpreise</a:t>
            </a:r>
            <a:r>
              <a:rPr lang="en-US" sz="2177" dirty="0">
                <a:latin typeface="Times New Roman" panose="02020603050405020304" pitchFamily="18" charset="0"/>
                <a:cs typeface="Times New Roman" panose="02020603050405020304" pitchFamily="18" charset="0"/>
              </a:rPr>
              <a:t> der </a:t>
            </a:r>
            <a:r>
              <a:rPr lang="en-US" sz="2177" dirty="0" err="1">
                <a:latin typeface="Times New Roman" panose="02020603050405020304" pitchFamily="18" charset="0"/>
                <a:cs typeface="Times New Roman" panose="02020603050405020304" pitchFamily="18" charset="0"/>
              </a:rPr>
              <a:t>Exporte</a:t>
            </a:r>
            <a:r>
              <a:rPr lang="en-US" sz="2177" dirty="0">
                <a:latin typeface="Times New Roman" panose="02020603050405020304" pitchFamily="18" charset="0"/>
                <a:cs typeface="Times New Roman" panose="02020603050405020304" pitchFamily="18" charset="0"/>
              </a:rPr>
              <a:t> und </a:t>
            </a:r>
            <a:r>
              <a:rPr lang="en-US" sz="2177" dirty="0" err="1">
                <a:latin typeface="Times New Roman" panose="02020603050405020304" pitchFamily="18" charset="0"/>
                <a:cs typeface="Times New Roman" panose="02020603050405020304" pitchFamily="18" charset="0"/>
              </a:rPr>
              <a:t>Importe</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eines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Landes</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sind</a:t>
            </a:r>
            <a:r>
              <a:rPr lang="en-US" sz="2177" dirty="0">
                <a:latin typeface="Times New Roman" panose="02020603050405020304" pitchFamily="18" charset="0"/>
                <a:cs typeface="Times New Roman" panose="02020603050405020304" pitchFamily="18" charset="0"/>
              </a:rPr>
              <a:t>, </a:t>
            </a:r>
            <a:r>
              <a:rPr lang="en-US" sz="2177" dirty="0" err="1">
                <a:latin typeface="Times New Roman" panose="02020603050405020304" pitchFamily="18" charset="0"/>
                <a:cs typeface="Times New Roman" panose="02020603050405020304" pitchFamily="18" charset="0"/>
              </a:rPr>
              <a:t>dann</a:t>
            </a:r>
            <a:r>
              <a:rPr lang="en-US" sz="2177" dirty="0">
                <a:latin typeface="Times New Roman" panose="02020603050405020304" pitchFamily="18" charset="0"/>
                <a:cs typeface="Times New Roman" panose="02020603050405020304" pitchFamily="18" charset="0"/>
              </a:rPr>
              <a:t> gilt:</a:t>
            </a:r>
          </a:p>
          <a:p>
            <a:endParaRPr lang="en-US" sz="2177" dirty="0">
              <a:latin typeface="Times New Roman" panose="02020603050405020304" pitchFamily="18" charset="0"/>
              <a:ea typeface="Arial Unicode MS"/>
              <a:cs typeface="Times New Roman" panose="02020603050405020304" pitchFamily="18" charset="0"/>
            </a:endParaRPr>
          </a:p>
          <a:p>
            <a:pPr algn="ctr"/>
            <a:r>
              <a:rPr lang="en-US" sz="3200" dirty="0">
                <a:latin typeface="Times New Roman" panose="02020603050405020304" pitchFamily="18" charset="0"/>
                <a:ea typeface="Arial Unicode MS"/>
                <a:cs typeface="Times New Roman" panose="02020603050405020304" pitchFamily="18" charset="0"/>
              </a:rPr>
              <a:t>TOT=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ex</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P</a:t>
            </a:r>
            <a:r>
              <a:rPr lang="en-US" sz="3200" baseline="30000" dirty="0" err="1">
                <a:latin typeface="Times New Roman" panose="02020603050405020304" pitchFamily="18" charset="0"/>
                <a:cs typeface="Times New Roman" panose="02020603050405020304" pitchFamily="18" charset="0"/>
              </a:rPr>
              <a:t>im</a:t>
            </a:r>
            <a:r>
              <a:rPr lang="en-US" sz="3200" dirty="0">
                <a:latin typeface="Times New Roman" panose="02020603050405020304" pitchFamily="18" charset="0"/>
                <a:cs typeface="Times New Roman" panose="02020603050405020304" pitchFamily="18" charset="0"/>
              </a:rPr>
              <a:t> </a:t>
            </a:r>
            <a:endParaRPr lang="de-DE" sz="3200"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Ein Land kann grundsätzlich an einer Senkung und Erhöhung der TOT 	interessiert sein: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1</a:t>
            </a:r>
            <a:r>
              <a:rPr lang="de-DE" dirty="0">
                <a:latin typeface="Times New Roman" panose="02020603050405020304" pitchFamily="18" charset="0"/>
                <a:cs typeface="Times New Roman" panose="02020603050405020304" pitchFamily="18" charset="0"/>
              </a:rPr>
              <a:t>: Deutschland war nach dem Zweiten Weltkrieg daran interessiert auf 	den Weltmarkt zurückzukehren und hat daher seine Exportpreise künstlich niedrig 	gehalten. Ähnliches verfolgt China immer noch, indem der Yuan weiterhin an den 	US-Dollar gekoppelt ist und nur langsam durch staatliche Intervention aufwertet </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	</a:t>
            </a:r>
            <a:r>
              <a:rPr lang="de-DE" b="1" u="sng" dirty="0">
                <a:latin typeface="Times New Roman" panose="02020603050405020304" pitchFamily="18" charset="0"/>
                <a:cs typeface="Times New Roman" panose="02020603050405020304" pitchFamily="18" charset="0"/>
              </a:rPr>
              <a:t>Beispiel 2</a:t>
            </a:r>
            <a:r>
              <a:rPr lang="de-DE" b="1" dirty="0">
                <a:latin typeface="Times New Roman" panose="02020603050405020304" pitchFamily="18" charset="0"/>
                <a:cs typeface="Times New Roman" panose="02020603050405020304" pitchFamily="18" charset="0"/>
              </a:rPr>
              <a:t>:</a:t>
            </a:r>
            <a:r>
              <a:rPr lang="de-DE" b="1" u="sng"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Rußland</a:t>
            </a:r>
            <a:r>
              <a:rPr lang="de-DE" dirty="0">
                <a:latin typeface="Times New Roman" panose="02020603050405020304" pitchFamily="18" charset="0"/>
                <a:cs typeface="Times New Roman" panose="02020603050405020304" pitchFamily="18" charset="0"/>
              </a:rPr>
              <a:t> als rohstoffbasiertes Land ist an relativ hohen Öl- und 	Gaspreisen interessiert, da knapp 2/3 seines Staatshaushaltes aus diesen 	Einnahmen gedeckt werden.</a:t>
            </a:r>
          </a:p>
        </p:txBody>
      </p:sp>
      <p:sp>
        <p:nvSpPr>
          <p:cNvPr id="6" name="Rechteck 5">
            <a:extLst>
              <a:ext uri="{FF2B5EF4-FFF2-40B4-BE49-F238E27FC236}">
                <a16:creationId xmlns:a16="http://schemas.microsoft.com/office/drawing/2014/main" id="{C64DF07D-2DFF-4EB2-961E-58C504DE25F5}"/>
              </a:ext>
            </a:extLst>
          </p:cNvPr>
          <p:cNvSpPr/>
          <p:nvPr/>
        </p:nvSpPr>
        <p:spPr>
          <a:xfrm>
            <a:off x="8679773"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044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Säkulare Zunahme der Staatsquote?</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err="1">
                <a:latin typeface="Times New Roman" panose="02020603050405020304" pitchFamily="18" charset="0"/>
                <a:cs typeface="Times New Roman" panose="02020603050405020304" pitchFamily="18" charset="0"/>
              </a:rPr>
              <a:t>Bozio</a:t>
            </a:r>
            <a:r>
              <a:rPr lang="fr-FR" sz="1000" dirty="0">
                <a:latin typeface="Times New Roman" panose="02020603050405020304" pitchFamily="18" charset="0"/>
                <a:cs typeface="Times New Roman" panose="02020603050405020304" pitchFamily="18" charset="0"/>
              </a:rPr>
              <a:t>, A. and Grenet, J. (2010), Economie des politiques publiques, La </a:t>
            </a:r>
            <a:r>
              <a:rPr lang="fr-FR" sz="1000" dirty="0" err="1">
                <a:latin typeface="Times New Roman" panose="02020603050405020304" pitchFamily="18" charset="0"/>
                <a:cs typeface="Times New Roman" panose="02020603050405020304" pitchFamily="18" charset="0"/>
              </a:rPr>
              <a:t>Decouverte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Reperes</a:t>
            </a:r>
            <a:r>
              <a:rPr lang="fr-FR" sz="1000" dirty="0">
                <a:latin typeface="Times New Roman" panose="02020603050405020304" pitchFamily="18" charset="0"/>
                <a:cs typeface="Times New Roman" panose="02020603050405020304" pitchFamily="18" charset="0"/>
              </a:rPr>
              <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81AE55E4-7D1E-4B1B-9D6B-754735D06DE1}"/>
              </a:ext>
            </a:extLst>
          </p:cNvPr>
          <p:cNvPicPr>
            <a:picLocks noChangeAspect="1"/>
          </p:cNvPicPr>
          <p:nvPr/>
        </p:nvPicPr>
        <p:blipFill>
          <a:blip r:embed="rId2"/>
          <a:stretch>
            <a:fillRect/>
          </a:stretch>
        </p:blipFill>
        <p:spPr>
          <a:xfrm>
            <a:off x="581831" y="452795"/>
            <a:ext cx="8341414" cy="5885727"/>
          </a:xfrm>
          <a:prstGeom prst="rect">
            <a:avLst/>
          </a:prstGeom>
        </p:spPr>
      </p:pic>
      <p:sp>
        <p:nvSpPr>
          <p:cNvPr id="7" name="Textfeld 6">
            <a:extLst>
              <a:ext uri="{FF2B5EF4-FFF2-40B4-BE49-F238E27FC236}">
                <a16:creationId xmlns:a16="http://schemas.microsoft.com/office/drawing/2014/main" id="{6A3060A7-FB97-4707-A289-8208907A85D4}"/>
              </a:ext>
            </a:extLst>
          </p:cNvPr>
          <p:cNvSpPr txBox="1"/>
          <p:nvPr/>
        </p:nvSpPr>
        <p:spPr>
          <a:xfrm rot="16200000">
            <a:off x="-2489061" y="3073110"/>
            <a:ext cx="6001473" cy="417227"/>
          </a:xfrm>
          <a:prstGeom prst="rect">
            <a:avLst/>
          </a:prstGeom>
          <a:noFill/>
        </p:spPr>
        <p:txBody>
          <a:bodyPr wrap="square" rtlCol="0">
            <a:noAutofit/>
          </a:bodyPr>
          <a:lstStyle/>
          <a:p>
            <a:pPr algn="ctr"/>
            <a:r>
              <a:rPr lang="de-DE" sz="1600" dirty="0">
                <a:latin typeface="Times New Roman" panose="02020603050405020304" pitchFamily="18" charset="0"/>
                <a:cs typeface="Times New Roman" panose="02020603050405020304" pitchFamily="18" charset="0"/>
              </a:rPr>
              <a:t>Staatsausgaben  [% BIP]</a:t>
            </a:r>
          </a:p>
        </p:txBody>
      </p:sp>
      <p:sp>
        <p:nvSpPr>
          <p:cNvPr id="13" name="Rechteck 12">
            <a:extLst>
              <a:ext uri="{FF2B5EF4-FFF2-40B4-BE49-F238E27FC236}">
                <a16:creationId xmlns:a16="http://schemas.microsoft.com/office/drawing/2014/main" id="{D319C577-F303-4CEB-BCD3-445269C55A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7491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AD5D5AB-33AE-402C-8E36-4881D24ECBAD}"/>
              </a:ext>
            </a:extLst>
          </p:cNvPr>
          <p:cNvPicPr>
            <a:picLocks noChangeAspect="1"/>
          </p:cNvPicPr>
          <p:nvPr/>
        </p:nvPicPr>
        <p:blipFill>
          <a:blip r:embed="rId2"/>
          <a:stretch>
            <a:fillRect/>
          </a:stretch>
        </p:blipFill>
        <p:spPr>
          <a:xfrm>
            <a:off x="0" y="720000"/>
            <a:ext cx="7920000" cy="4883089"/>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der Staatsquote in Deutschland</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20" name="Rechteck 19">
            <a:extLst>
              <a:ext uri="{FF2B5EF4-FFF2-40B4-BE49-F238E27FC236}">
                <a16:creationId xmlns:a16="http://schemas.microsoft.com/office/drawing/2014/main" id="{3E695B2B-5075-4F6D-8DE4-807F026F14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4936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Staatsquoten im Vergleich 2019/2020</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21F35F1A-21D3-47B1-9881-095AA6F46C27}"/>
              </a:ext>
            </a:extLst>
          </p:cNvPr>
          <p:cNvPicPr>
            <a:picLocks noChangeAspect="1"/>
          </p:cNvPicPr>
          <p:nvPr/>
        </p:nvPicPr>
        <p:blipFill>
          <a:blip r:embed="rId2"/>
          <a:stretch>
            <a:fillRect/>
          </a:stretch>
        </p:blipFill>
        <p:spPr>
          <a:xfrm>
            <a:off x="0" y="720000"/>
            <a:ext cx="7920000" cy="4760426"/>
          </a:xfrm>
          <a:prstGeom prst="rect">
            <a:avLst/>
          </a:prstGeom>
        </p:spPr>
      </p:pic>
      <p:sp>
        <p:nvSpPr>
          <p:cNvPr id="12" name="Rechteck 11">
            <a:extLst>
              <a:ext uri="{FF2B5EF4-FFF2-40B4-BE49-F238E27FC236}">
                <a16:creationId xmlns:a16="http://schemas.microsoft.com/office/drawing/2014/main" id="{C91FEE5B-A165-45EB-BA43-1365814498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610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Bildungs- und Verteidigungsausgaben in Relation zum BIP 2020</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B9BEB09A-B953-4180-9426-D3D7FE2E3DCE}"/>
              </a:ext>
            </a:extLst>
          </p:cNvPr>
          <p:cNvPicPr>
            <a:picLocks noChangeAspect="1"/>
          </p:cNvPicPr>
          <p:nvPr/>
        </p:nvPicPr>
        <p:blipFill>
          <a:blip r:embed="rId2"/>
          <a:stretch>
            <a:fillRect/>
          </a:stretch>
        </p:blipFill>
        <p:spPr>
          <a:xfrm>
            <a:off x="0" y="720000"/>
            <a:ext cx="7920000" cy="5428010"/>
          </a:xfrm>
          <a:prstGeom prst="rect">
            <a:avLst/>
          </a:prstGeom>
        </p:spPr>
      </p:pic>
      <p:sp>
        <p:nvSpPr>
          <p:cNvPr id="11" name="Rechteck 10">
            <a:extLst>
              <a:ext uri="{FF2B5EF4-FFF2-40B4-BE49-F238E27FC236}">
                <a16:creationId xmlns:a16="http://schemas.microsoft.com/office/drawing/2014/main" id="{B64966A5-C3A9-4897-8122-886967280F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6035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Bildungs- und Verteidigungsausgaben in Relation zum BIP 2020 (Deutschland)</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33A109C1-DB9B-406B-84AE-D65665C63953}"/>
              </a:ext>
            </a:extLst>
          </p:cNvPr>
          <p:cNvPicPr>
            <a:picLocks noChangeAspect="1"/>
          </p:cNvPicPr>
          <p:nvPr/>
        </p:nvPicPr>
        <p:blipFill>
          <a:blip r:embed="rId2"/>
          <a:stretch>
            <a:fillRect/>
          </a:stretch>
        </p:blipFill>
        <p:spPr>
          <a:xfrm>
            <a:off x="0" y="720000"/>
            <a:ext cx="7920000" cy="4760426"/>
          </a:xfrm>
          <a:prstGeom prst="rect">
            <a:avLst/>
          </a:prstGeom>
        </p:spPr>
      </p:pic>
      <p:sp>
        <p:nvSpPr>
          <p:cNvPr id="8" name="Rechteck 7">
            <a:extLst>
              <a:ext uri="{FF2B5EF4-FFF2-40B4-BE49-F238E27FC236}">
                <a16:creationId xmlns:a16="http://schemas.microsoft.com/office/drawing/2014/main" id="{92F2A96A-D9EC-420D-AD03-E38500507EA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0290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Funktionen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962857"/>
            <a:ext cx="8570932" cy="1506070"/>
          </a:xfrm>
          <a:prstGeom prst="rect">
            <a:avLst/>
          </a:prstGeom>
          <a:noFill/>
        </p:spPr>
        <p:txBody>
          <a:bodyPr wrap="square" rtlCol="0">
            <a:noAutofit/>
          </a:bodyPr>
          <a:lstStyle/>
          <a:p>
            <a:r>
              <a:rPr lang="de-DE" sz="2000" b="1" u="sng" dirty="0">
                <a:latin typeface="Times New Roman" panose="02020603050405020304" pitchFamily="18" charset="0"/>
                <a:cs typeface="Times New Roman" panose="02020603050405020304" pitchFamily="18" charset="0"/>
              </a:rPr>
              <a:t>Aktuell:</a:t>
            </a:r>
            <a:r>
              <a:rPr lang="de-DE" sz="2000" dirty="0">
                <a:latin typeface="Times New Roman" panose="02020603050405020304" pitchFamily="18" charset="0"/>
                <a:cs typeface="Times New Roman" panose="02020603050405020304" pitchFamily="18" charset="0"/>
              </a:rPr>
              <a:t> Herausbildung eines neuen Ziels → </a:t>
            </a:r>
            <a:r>
              <a:rPr lang="de-DE" sz="2000" b="1" dirty="0">
                <a:latin typeface="Times New Roman" panose="02020603050405020304" pitchFamily="18" charset="0"/>
                <a:cs typeface="Times New Roman" panose="02020603050405020304" pitchFamily="18" charset="0"/>
              </a:rPr>
              <a:t>stabile Umweltbedingungen </a:t>
            </a:r>
          </a:p>
          <a:p>
            <a:r>
              <a:rPr lang="de-DE" sz="2000" dirty="0">
                <a:latin typeface="Times New Roman" panose="02020603050405020304" pitchFamily="18" charset="0"/>
                <a:cs typeface="Times New Roman" panose="02020603050405020304" pitchFamily="18" charset="0"/>
              </a:rPr>
              <a:t>Welches letztlich alle drei anderen Funktionen hineinspielt, aber in letzter Zeit derart an Bedeutung gewinnt, dass man eine neue Funktion definieren kann</a:t>
            </a:r>
          </a:p>
          <a:p>
            <a:r>
              <a:rPr lang="de-DE" sz="2000" b="1" u="sng" dirty="0">
                <a:latin typeface="Times New Roman" panose="02020603050405020304" pitchFamily="18" charset="0"/>
                <a:cs typeface="Times New Roman" panose="02020603050405020304" pitchFamily="18" charset="0"/>
              </a:rPr>
              <a:t>Und ganz aktuell </a:t>
            </a:r>
            <a:r>
              <a:rPr lang="de-DE" sz="2000" dirty="0">
                <a:latin typeface="Times New Roman" panose="02020603050405020304" pitchFamily="18" charset="0"/>
                <a:cs typeface="Times New Roman" panose="02020603050405020304" pitchFamily="18" charset="0"/>
              </a:rPr>
              <a:t>kommt wieder die ganz originäre Aufgabe des Staates zur </a:t>
            </a:r>
            <a:r>
              <a:rPr lang="de-DE" sz="2000" b="1" dirty="0">
                <a:latin typeface="Times New Roman" panose="02020603050405020304" pitchFamily="18" charset="0"/>
                <a:cs typeface="Times New Roman" panose="02020603050405020304" pitchFamily="18" charset="0"/>
              </a:rPr>
              <a:t>Gewährleistung der äußeren Sicherheit </a:t>
            </a:r>
            <a:r>
              <a:rPr lang="de-DE" sz="2000" dirty="0">
                <a:latin typeface="Times New Roman" panose="02020603050405020304" pitchFamily="18" charset="0"/>
                <a:cs typeface="Times New Roman" panose="02020603050405020304" pitchFamily="18" charset="0"/>
              </a:rPr>
              <a:t>in den Fokus</a:t>
            </a:r>
          </a:p>
        </p:txBody>
      </p:sp>
      <p:sp>
        <p:nvSpPr>
          <p:cNvPr id="5" name="Textfeld 4">
            <a:extLst>
              <a:ext uri="{FF2B5EF4-FFF2-40B4-BE49-F238E27FC236}">
                <a16:creationId xmlns:a16="http://schemas.microsoft.com/office/drawing/2014/main" id="{AA15B691-283D-4341-8E52-EBA1542B1340}"/>
              </a:ext>
            </a:extLst>
          </p:cNvPr>
          <p:cNvSpPr txBox="1"/>
          <p:nvPr/>
        </p:nvSpPr>
        <p:spPr>
          <a:xfrm>
            <a:off x="493990" y="552450"/>
            <a:ext cx="10868627" cy="4455235"/>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Nach Richard </a:t>
            </a:r>
            <a:r>
              <a:rPr lang="de-DE" sz="2400" dirty="0" err="1">
                <a:latin typeface="Times New Roman" panose="02020603050405020304" pitchFamily="18" charset="0"/>
                <a:cs typeface="Times New Roman" panose="02020603050405020304" pitchFamily="18" charset="0"/>
              </a:rPr>
              <a:t>Musgrave</a:t>
            </a:r>
            <a:r>
              <a:rPr lang="de-DE" sz="2400" dirty="0">
                <a:latin typeface="Times New Roman" panose="02020603050405020304" pitchFamily="18" charset="0"/>
                <a:cs typeface="Times New Roman" panose="02020603050405020304" pitchFamily="18" charset="0"/>
              </a:rPr>
              <a:t> (1959)</a:t>
            </a:r>
          </a:p>
          <a:p>
            <a:pPr algn="ctr"/>
            <a:endParaRPr lang="de-DE" sz="2400" i="1" dirty="0">
              <a:latin typeface="Times New Roman" panose="02020603050405020304" pitchFamily="18" charset="0"/>
              <a:cs typeface="Times New Roman" panose="02020603050405020304" pitchFamily="18" charset="0"/>
            </a:endParaRPr>
          </a:p>
          <a:p>
            <a:pPr algn="ctr"/>
            <a:r>
              <a:rPr lang="de-DE" sz="2400" i="1" dirty="0">
                <a:latin typeface="Times New Roman" panose="02020603050405020304" pitchFamily="18" charset="0"/>
                <a:cs typeface="Times New Roman" panose="02020603050405020304" pitchFamily="18" charset="0"/>
              </a:rPr>
              <a:t>Theory </a:t>
            </a:r>
            <a:r>
              <a:rPr lang="de-DE" sz="2400" i="1" dirty="0" err="1">
                <a:latin typeface="Times New Roman" panose="02020603050405020304" pitchFamily="18" charset="0"/>
                <a:cs typeface="Times New Roman" panose="02020603050405020304" pitchFamily="18" charset="0"/>
              </a:rPr>
              <a:t>of</a:t>
            </a:r>
            <a:r>
              <a:rPr lang="de-DE" sz="2400" i="1" dirty="0">
                <a:latin typeface="Times New Roman" panose="02020603050405020304" pitchFamily="18" charset="0"/>
                <a:cs typeface="Times New Roman" panose="02020603050405020304" pitchFamily="18" charset="0"/>
              </a:rPr>
              <a:t> Public Finance</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hat der Staat drei Kernaufgaben: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Allokationsfunktion</a:t>
            </a:r>
            <a:r>
              <a:rPr lang="de-DE" sz="2400" dirty="0">
                <a:latin typeface="Times New Roman" panose="02020603050405020304" pitchFamily="18" charset="0"/>
                <a:cs typeface="Times New Roman" panose="02020603050405020304" pitchFamily="18" charset="0"/>
              </a:rPr>
              <a:t>:	Allokation insbesondere öffentlicher Güter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Distributionsfunktion</a:t>
            </a:r>
            <a:r>
              <a:rPr lang="de-DE" sz="2400" dirty="0">
                <a:latin typeface="Times New Roman" panose="02020603050405020304" pitchFamily="18" charset="0"/>
                <a:cs typeface="Times New Roman" panose="02020603050405020304" pitchFamily="18" charset="0"/>
              </a:rPr>
              <a:t>:	Korrektur der Verteilung (Distribution) des Einkommens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Stabilisierungsfunktion</a:t>
            </a:r>
            <a:r>
              <a:rPr lang="de-DE" sz="2400" dirty="0">
                <a:latin typeface="Times New Roman" panose="02020603050405020304" pitchFamily="18" charset="0"/>
                <a:cs typeface="Times New Roman" panose="02020603050405020304" pitchFamily="18" charset="0"/>
              </a:rPr>
              <a:t>:	Stabilisierung der Konjunktur</a:t>
            </a:r>
          </a:p>
        </p:txBody>
      </p:sp>
      <p:sp>
        <p:nvSpPr>
          <p:cNvPr id="6" name="Rechteck 5">
            <a:extLst>
              <a:ext uri="{FF2B5EF4-FFF2-40B4-BE49-F238E27FC236}">
                <a16:creationId xmlns:a16="http://schemas.microsoft.com/office/drawing/2014/main" id="{AF170F1D-76EF-4589-BA6F-2AA704CD2C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640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2275</Words>
  <Application>Microsoft Office PowerPoint</Application>
  <PresentationFormat>Breitbild</PresentationFormat>
  <Paragraphs>395</Paragraphs>
  <Slides>34</Slides>
  <Notes>13</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34</vt:i4>
      </vt:variant>
    </vt:vector>
  </HeadingPairs>
  <TitlesOfParts>
    <vt:vector size="43" baseType="lpstr">
      <vt:lpstr>Arial</vt:lpstr>
      <vt:lpstr>Calibri</vt:lpstr>
      <vt:lpstr>Calibri Light</vt:lpstr>
      <vt:lpstr>Cambria Math</vt:lpstr>
      <vt:lpstr>Sparkasse Rg</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428</cp:revision>
  <dcterms:created xsi:type="dcterms:W3CDTF">2019-02-11T10:45:01Z</dcterms:created>
  <dcterms:modified xsi:type="dcterms:W3CDTF">2022-09-29T06:21:52Z</dcterms:modified>
</cp:coreProperties>
</file>