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72" r:id="rId2"/>
    <p:sldId id="886" r:id="rId3"/>
    <p:sldId id="887" r:id="rId4"/>
    <p:sldId id="888" r:id="rId5"/>
    <p:sldId id="889" r:id="rId6"/>
    <p:sldId id="890" r:id="rId7"/>
    <p:sldId id="891" r:id="rId8"/>
    <p:sldId id="892" r:id="rId9"/>
    <p:sldId id="893" r:id="rId10"/>
    <p:sldId id="1394" r:id="rId11"/>
    <p:sldId id="895" r:id="rId12"/>
    <p:sldId id="1395" r:id="rId13"/>
    <p:sldId id="1396" r:id="rId14"/>
    <p:sldId id="898"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62" d="100"/>
          <a:sy n="62" d="100"/>
        </p:scale>
        <p:origin x="1064"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5B30A590-8527-4D26-B55B-C7B1F990B142}" type="slidenum">
              <a:rPr lang="de-DE"/>
              <a:pPr/>
              <a:t>10</a:t>
            </a:fld>
            <a:endParaRPr lang="de-DE"/>
          </a:p>
        </p:txBody>
      </p:sp>
      <p:sp>
        <p:nvSpPr>
          <p:cNvPr id="397314" name="Rectangle 2"/>
          <p:cNvSpPr txBox="1">
            <a:spLocks noGrp="1" noRot="1" noChangeAspect="1" noChangeArrowheads="1" noTextEdit="1"/>
          </p:cNvSpPr>
          <p:nvPr>
            <p:ph type="sldImg"/>
          </p:nvPr>
        </p:nvSpPr>
        <p:spPr>
          <a:xfrm>
            <a:off x="87313" y="742950"/>
            <a:ext cx="6623050" cy="3725863"/>
          </a:xfrm>
          <a:ln/>
        </p:spPr>
      </p:sp>
      <p:sp>
        <p:nvSpPr>
          <p:cNvPr id="39731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5748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9594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3947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92744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389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2795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18794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33484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87291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1409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61695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670276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0958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27.11.2022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27.11.2022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27.11.2022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27.11.2022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27.11.2022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27.11.2022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27.11.2022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27.11.2022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27.11.2022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27.11.2022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27.11.2022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27.11.2022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2566988" y="89315"/>
            <a:ext cx="7481245" cy="448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300" b="1" dirty="0">
                <a:solidFill>
                  <a:srgbClr val="000000"/>
                </a:solidFill>
                <a:latin typeface="Times New Roman" panose="02020603050405020304" pitchFamily="18" charset="0"/>
                <a:cs typeface="Times New Roman" panose="02020603050405020304" pitchFamily="18" charset="0"/>
              </a:rPr>
              <a:t>Mengensteuer auf der Angebotsseite und Wohlfahrt</a:t>
            </a:r>
          </a:p>
        </p:txBody>
      </p:sp>
      <p:sp>
        <p:nvSpPr>
          <p:cNvPr id="46" name="Rechteck 45">
            <a:extLst>
              <a:ext uri="{FF2B5EF4-FFF2-40B4-BE49-F238E27FC236}">
                <a16:creationId xmlns:a16="http://schemas.microsoft.com/office/drawing/2014/main" id="{C13322D2-7471-4043-FDBD-4FCFF16E6E51}"/>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8" name="Line 3">
            <a:extLst>
              <a:ext uri="{FF2B5EF4-FFF2-40B4-BE49-F238E27FC236}">
                <a16:creationId xmlns:a16="http://schemas.microsoft.com/office/drawing/2014/main" id="{DFAEF69C-0F6A-607C-CD58-A12EDF0F26EE}"/>
              </a:ext>
            </a:extLst>
          </p:cNvPr>
          <p:cNvSpPr>
            <a:spLocks noChangeShapeType="1"/>
          </p:cNvSpPr>
          <p:nvPr/>
        </p:nvSpPr>
        <p:spPr bwMode="auto">
          <a:xfrm flipV="1">
            <a:off x="1088498" y="1125538"/>
            <a:ext cx="0" cy="4608512"/>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 name="Line 4">
            <a:extLst>
              <a:ext uri="{FF2B5EF4-FFF2-40B4-BE49-F238E27FC236}">
                <a16:creationId xmlns:a16="http://schemas.microsoft.com/office/drawing/2014/main" id="{3A290922-7137-BCA1-C33A-7CF97A4FF4C9}"/>
              </a:ext>
            </a:extLst>
          </p:cNvPr>
          <p:cNvSpPr>
            <a:spLocks noChangeShapeType="1"/>
          </p:cNvSpPr>
          <p:nvPr/>
        </p:nvSpPr>
        <p:spPr bwMode="auto">
          <a:xfrm>
            <a:off x="799573" y="5373688"/>
            <a:ext cx="65532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40" name="Text Box 7">
            <a:extLst>
              <a:ext uri="{FF2B5EF4-FFF2-40B4-BE49-F238E27FC236}">
                <a16:creationId xmlns:a16="http://schemas.microsoft.com/office/drawing/2014/main" id="{ECCD7D7C-FCAD-DABB-2339-86697F6F8AA0}"/>
              </a:ext>
            </a:extLst>
          </p:cNvPr>
          <p:cNvSpPr txBox="1">
            <a:spLocks noChangeArrowheads="1"/>
          </p:cNvSpPr>
          <p:nvPr/>
        </p:nvSpPr>
        <p:spPr bwMode="auto">
          <a:xfrm>
            <a:off x="334902" y="1043543"/>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p>
        </p:txBody>
      </p:sp>
      <p:sp>
        <p:nvSpPr>
          <p:cNvPr id="41" name="Text Box 9">
            <a:extLst>
              <a:ext uri="{FF2B5EF4-FFF2-40B4-BE49-F238E27FC236}">
                <a16:creationId xmlns:a16="http://schemas.microsoft.com/office/drawing/2014/main" id="{CAE4301F-75C2-0012-2B81-EEA0F57A32AB}"/>
              </a:ext>
            </a:extLst>
          </p:cNvPr>
          <p:cNvSpPr txBox="1">
            <a:spLocks noChangeArrowheads="1"/>
          </p:cNvSpPr>
          <p:nvPr/>
        </p:nvSpPr>
        <p:spPr bwMode="auto">
          <a:xfrm>
            <a:off x="6416148" y="5386219"/>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x</a:t>
            </a:r>
          </a:p>
        </p:txBody>
      </p:sp>
    </p:spTree>
    <p:extLst>
      <p:ext uri="{BB962C8B-B14F-4D97-AF65-F5344CB8AC3E}">
        <p14:creationId xmlns:p14="http://schemas.microsoft.com/office/powerpoint/2010/main" val="51581563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Steuerwirkungen (Allgemein)</a:t>
            </a:r>
            <a:endParaRPr sz="2903" dirty="0">
              <a:latin typeface="Times New Roman" panose="02020603050405020304" pitchFamily="18" charset="0"/>
              <a:cs typeface="Times New Roman" panose="02020603050405020304" pitchFamily="18" charset="0"/>
            </a:endParaRPr>
          </a:p>
        </p:txBody>
      </p:sp>
      <p:sp>
        <p:nvSpPr>
          <p:cNvPr id="7" name="Rechteck 6"/>
          <p:cNvSpPr/>
          <p:nvPr/>
        </p:nvSpPr>
        <p:spPr>
          <a:xfrm>
            <a:off x="1014408" y="1036099"/>
            <a:ext cx="7904246" cy="4785801"/>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Die Veränderung der Gesamtwohlfahrt ergibt sich aus: </a:t>
            </a:r>
          </a:p>
          <a:p>
            <a:endParaRPr lang="de-DE" sz="2177" dirty="0">
              <a:latin typeface="Times New Roman" panose="02020603050405020304" pitchFamily="18" charset="0"/>
              <a:cs typeface="Times New Roman" panose="02020603050405020304" pitchFamily="18" charset="0"/>
            </a:endParaRP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Konsumentenrente,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Produzentenrente,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des Steueraufkommens. </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Wohlfahrtsverluste von Konsumenten und Produzenten</a:t>
            </a:r>
          </a:p>
          <a:p>
            <a:pPr algn="ctr"/>
            <a:r>
              <a:rPr lang="de-DE" sz="2177" dirty="0">
                <a:latin typeface="Times New Roman" panose="02020603050405020304" pitchFamily="18" charset="0"/>
                <a:cs typeface="Times New Roman" panose="02020603050405020304" pitchFamily="18" charset="0"/>
              </a:rPr>
              <a:t>&gt;</a:t>
            </a:r>
          </a:p>
          <a:p>
            <a:pPr algn="ctr"/>
            <a:r>
              <a:rPr lang="de-DE" sz="2177" dirty="0">
                <a:latin typeface="Times New Roman" panose="02020603050405020304" pitchFamily="18" charset="0"/>
                <a:cs typeface="Times New Roman" panose="02020603050405020304" pitchFamily="18" charset="0"/>
              </a:rPr>
              <a:t>Steuereinnahmen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sym typeface="Wingdings" panose="05000000000000000000" pitchFamily="2" charset="2"/>
              </a:rPr>
              <a:t>	</a:t>
            </a:r>
            <a:r>
              <a:rPr lang="de-DE" sz="2177" dirty="0">
                <a:latin typeface="Times New Roman" panose="02020603050405020304" pitchFamily="18" charset="0"/>
                <a:cs typeface="Times New Roman" panose="02020603050405020304" pitchFamily="18" charset="0"/>
              </a:rPr>
              <a:t>Nettowohlfahrtsverlust für die Gesellschaft!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Der Nettowohlfahrtsverlust entsteht, weil weniger produziert und konsumiert wird und somit die Marktgröße schrumpft. </a:t>
            </a:r>
          </a:p>
          <a:p>
            <a:r>
              <a:rPr lang="de-DE" sz="2177" dirty="0">
                <a:latin typeface="Times New Roman" panose="02020603050405020304" pitchFamily="18" charset="0"/>
                <a:cs typeface="Times New Roman" panose="02020603050405020304" pitchFamily="18" charset="0"/>
              </a:rPr>
              <a:t> </a:t>
            </a:r>
          </a:p>
        </p:txBody>
      </p:sp>
      <p:sp>
        <p:nvSpPr>
          <p:cNvPr id="4" name="Rechteck 3">
            <a:extLst>
              <a:ext uri="{FF2B5EF4-FFF2-40B4-BE49-F238E27FC236}">
                <a16:creationId xmlns:a16="http://schemas.microsoft.com/office/drawing/2014/main" id="{9FAF01A6-0041-D9B3-6F3E-15D3B1F876C7}"/>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5758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in Abhängigkeit vom Steuersatz t</a:t>
            </a:r>
            <a:endParaRPr sz="2177" dirty="0">
              <a:latin typeface="Times New Roman" panose="02020603050405020304" pitchFamily="18" charset="0"/>
              <a:cs typeface="Times New Roman" panose="02020603050405020304" pitchFamily="18" charset="0"/>
            </a:endParaRPr>
          </a:p>
        </p:txBody>
      </p:sp>
      <p:sp>
        <p:nvSpPr>
          <p:cNvPr id="37" name="Rechteck 36">
            <a:extLst>
              <a:ext uri="{FF2B5EF4-FFF2-40B4-BE49-F238E27FC236}">
                <a16:creationId xmlns:a16="http://schemas.microsoft.com/office/drawing/2014/main" id="{5618752D-BDE2-4354-58F0-5DBF323EE618}"/>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1" name="Line 3">
            <a:extLst>
              <a:ext uri="{FF2B5EF4-FFF2-40B4-BE49-F238E27FC236}">
                <a16:creationId xmlns:a16="http://schemas.microsoft.com/office/drawing/2014/main" id="{7294C445-5EB8-0B54-ED0F-51074412CE71}"/>
              </a:ext>
            </a:extLst>
          </p:cNvPr>
          <p:cNvSpPr>
            <a:spLocks noChangeShapeType="1"/>
          </p:cNvSpPr>
          <p:nvPr/>
        </p:nvSpPr>
        <p:spPr bwMode="auto">
          <a:xfrm flipV="1">
            <a:off x="1083501" y="1608209"/>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2" name="Line 4">
            <a:extLst>
              <a:ext uri="{FF2B5EF4-FFF2-40B4-BE49-F238E27FC236}">
                <a16:creationId xmlns:a16="http://schemas.microsoft.com/office/drawing/2014/main" id="{18F3150F-09E5-9B09-AACE-730A6E42AA9C}"/>
              </a:ext>
            </a:extLst>
          </p:cNvPr>
          <p:cNvSpPr>
            <a:spLocks noChangeShapeType="1"/>
          </p:cNvSpPr>
          <p:nvPr/>
        </p:nvSpPr>
        <p:spPr bwMode="auto">
          <a:xfrm>
            <a:off x="872559" y="3531001"/>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3" name="Textfeld 52">
            <a:extLst>
              <a:ext uri="{FF2B5EF4-FFF2-40B4-BE49-F238E27FC236}">
                <a16:creationId xmlns:a16="http://schemas.microsoft.com/office/drawing/2014/main" id="{29BDE38F-A124-5E00-7AAD-C8431C416DC9}"/>
              </a:ext>
            </a:extLst>
          </p:cNvPr>
          <p:cNvSpPr txBox="1"/>
          <p:nvPr/>
        </p:nvSpPr>
        <p:spPr>
          <a:xfrm>
            <a:off x="469314" y="1433191"/>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54" name="Textfeld 53">
            <a:extLst>
              <a:ext uri="{FF2B5EF4-FFF2-40B4-BE49-F238E27FC236}">
                <a16:creationId xmlns:a16="http://schemas.microsoft.com/office/drawing/2014/main" id="{E90CE716-9C93-263F-A2F5-942348A3A8F7}"/>
              </a:ext>
            </a:extLst>
          </p:cNvPr>
          <p:cNvSpPr txBox="1"/>
          <p:nvPr/>
        </p:nvSpPr>
        <p:spPr>
          <a:xfrm>
            <a:off x="2819495" y="3651832"/>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56" name="Line 3">
            <a:extLst>
              <a:ext uri="{FF2B5EF4-FFF2-40B4-BE49-F238E27FC236}">
                <a16:creationId xmlns:a16="http://schemas.microsoft.com/office/drawing/2014/main" id="{050D47EB-830D-33ED-AC6D-874D0543FFD7}"/>
              </a:ext>
            </a:extLst>
          </p:cNvPr>
          <p:cNvSpPr>
            <a:spLocks noChangeShapeType="1"/>
          </p:cNvSpPr>
          <p:nvPr/>
        </p:nvSpPr>
        <p:spPr bwMode="auto">
          <a:xfrm flipV="1">
            <a:off x="4022225" y="1596707"/>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8" name="Line 4">
            <a:extLst>
              <a:ext uri="{FF2B5EF4-FFF2-40B4-BE49-F238E27FC236}">
                <a16:creationId xmlns:a16="http://schemas.microsoft.com/office/drawing/2014/main" id="{C33B5F57-FCAA-FAD0-6438-4470216405B0}"/>
              </a:ext>
            </a:extLst>
          </p:cNvPr>
          <p:cNvSpPr>
            <a:spLocks noChangeShapeType="1"/>
          </p:cNvSpPr>
          <p:nvPr/>
        </p:nvSpPr>
        <p:spPr bwMode="auto">
          <a:xfrm>
            <a:off x="3811283" y="3519499"/>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9" name="Textfeld 58">
            <a:extLst>
              <a:ext uri="{FF2B5EF4-FFF2-40B4-BE49-F238E27FC236}">
                <a16:creationId xmlns:a16="http://schemas.microsoft.com/office/drawing/2014/main" id="{AFD2D48B-4D28-49DA-33D6-9868268CDE0B}"/>
              </a:ext>
            </a:extLst>
          </p:cNvPr>
          <p:cNvSpPr txBox="1"/>
          <p:nvPr/>
        </p:nvSpPr>
        <p:spPr>
          <a:xfrm>
            <a:off x="3408038" y="1421689"/>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60" name="Textfeld 59">
            <a:extLst>
              <a:ext uri="{FF2B5EF4-FFF2-40B4-BE49-F238E27FC236}">
                <a16:creationId xmlns:a16="http://schemas.microsoft.com/office/drawing/2014/main" id="{CD039A1C-B981-AE4D-D2F0-B2C1796FDFA1}"/>
              </a:ext>
            </a:extLst>
          </p:cNvPr>
          <p:cNvSpPr txBox="1"/>
          <p:nvPr/>
        </p:nvSpPr>
        <p:spPr>
          <a:xfrm>
            <a:off x="5758219" y="3640330"/>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61" name="Line 3">
            <a:extLst>
              <a:ext uri="{FF2B5EF4-FFF2-40B4-BE49-F238E27FC236}">
                <a16:creationId xmlns:a16="http://schemas.microsoft.com/office/drawing/2014/main" id="{FB33375F-BD4A-7B1D-328B-8F3D6AC4C659}"/>
              </a:ext>
            </a:extLst>
          </p:cNvPr>
          <p:cNvSpPr>
            <a:spLocks noChangeShapeType="1"/>
          </p:cNvSpPr>
          <p:nvPr/>
        </p:nvSpPr>
        <p:spPr bwMode="auto">
          <a:xfrm flipV="1">
            <a:off x="6900567" y="1593834"/>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62" name="Line 4">
            <a:extLst>
              <a:ext uri="{FF2B5EF4-FFF2-40B4-BE49-F238E27FC236}">
                <a16:creationId xmlns:a16="http://schemas.microsoft.com/office/drawing/2014/main" id="{3354F8C4-32A5-38DF-0BA2-7A24B6532467}"/>
              </a:ext>
            </a:extLst>
          </p:cNvPr>
          <p:cNvSpPr>
            <a:spLocks noChangeShapeType="1"/>
          </p:cNvSpPr>
          <p:nvPr/>
        </p:nvSpPr>
        <p:spPr bwMode="auto">
          <a:xfrm>
            <a:off x="6689625" y="3516626"/>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63" name="Textfeld 62">
            <a:extLst>
              <a:ext uri="{FF2B5EF4-FFF2-40B4-BE49-F238E27FC236}">
                <a16:creationId xmlns:a16="http://schemas.microsoft.com/office/drawing/2014/main" id="{ACE3BF3C-881A-ED31-6BAD-01848823D7C7}"/>
              </a:ext>
            </a:extLst>
          </p:cNvPr>
          <p:cNvSpPr txBox="1"/>
          <p:nvPr/>
        </p:nvSpPr>
        <p:spPr>
          <a:xfrm>
            <a:off x="6286380" y="1418816"/>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64" name="Textfeld 63">
            <a:extLst>
              <a:ext uri="{FF2B5EF4-FFF2-40B4-BE49-F238E27FC236}">
                <a16:creationId xmlns:a16="http://schemas.microsoft.com/office/drawing/2014/main" id="{ED5201D5-866F-A3F4-D088-45909820608B}"/>
              </a:ext>
            </a:extLst>
          </p:cNvPr>
          <p:cNvSpPr txBox="1"/>
          <p:nvPr/>
        </p:nvSpPr>
        <p:spPr>
          <a:xfrm>
            <a:off x="8636561" y="363745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Tree>
    <p:extLst>
      <p:ext uri="{BB962C8B-B14F-4D97-AF65-F5344CB8AC3E}">
        <p14:creationId xmlns:p14="http://schemas.microsoft.com/office/powerpoint/2010/main" val="525332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Steueraufkommen in Abhängigkeit vom Steuersatz t</a:t>
            </a:r>
            <a:endParaRPr sz="2177" dirty="0">
              <a:latin typeface="Times New Roman" panose="02020603050405020304" pitchFamily="18" charset="0"/>
              <a:cs typeface="Times New Roman" panose="02020603050405020304" pitchFamily="18" charset="0"/>
            </a:endParaRPr>
          </a:p>
        </p:txBody>
      </p:sp>
      <p:sp>
        <p:nvSpPr>
          <p:cNvPr id="37" name="Rechteck 36">
            <a:extLst>
              <a:ext uri="{FF2B5EF4-FFF2-40B4-BE49-F238E27FC236}">
                <a16:creationId xmlns:a16="http://schemas.microsoft.com/office/drawing/2014/main" id="{5618752D-BDE2-4354-58F0-5DBF323EE618}"/>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1" name="Line 3">
            <a:extLst>
              <a:ext uri="{FF2B5EF4-FFF2-40B4-BE49-F238E27FC236}">
                <a16:creationId xmlns:a16="http://schemas.microsoft.com/office/drawing/2014/main" id="{7294C445-5EB8-0B54-ED0F-51074412CE71}"/>
              </a:ext>
            </a:extLst>
          </p:cNvPr>
          <p:cNvSpPr>
            <a:spLocks noChangeShapeType="1"/>
          </p:cNvSpPr>
          <p:nvPr/>
        </p:nvSpPr>
        <p:spPr bwMode="auto">
          <a:xfrm flipV="1">
            <a:off x="1083501" y="1608209"/>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2" name="Line 4">
            <a:extLst>
              <a:ext uri="{FF2B5EF4-FFF2-40B4-BE49-F238E27FC236}">
                <a16:creationId xmlns:a16="http://schemas.microsoft.com/office/drawing/2014/main" id="{18F3150F-09E5-9B09-AACE-730A6E42AA9C}"/>
              </a:ext>
            </a:extLst>
          </p:cNvPr>
          <p:cNvSpPr>
            <a:spLocks noChangeShapeType="1"/>
          </p:cNvSpPr>
          <p:nvPr/>
        </p:nvSpPr>
        <p:spPr bwMode="auto">
          <a:xfrm>
            <a:off x="872559" y="3531001"/>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3" name="Textfeld 52">
            <a:extLst>
              <a:ext uri="{FF2B5EF4-FFF2-40B4-BE49-F238E27FC236}">
                <a16:creationId xmlns:a16="http://schemas.microsoft.com/office/drawing/2014/main" id="{29BDE38F-A124-5E00-7AAD-C8431C416DC9}"/>
              </a:ext>
            </a:extLst>
          </p:cNvPr>
          <p:cNvSpPr txBox="1"/>
          <p:nvPr/>
        </p:nvSpPr>
        <p:spPr>
          <a:xfrm>
            <a:off x="469314" y="1433191"/>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54" name="Textfeld 53">
            <a:extLst>
              <a:ext uri="{FF2B5EF4-FFF2-40B4-BE49-F238E27FC236}">
                <a16:creationId xmlns:a16="http://schemas.microsoft.com/office/drawing/2014/main" id="{E90CE716-9C93-263F-A2F5-942348A3A8F7}"/>
              </a:ext>
            </a:extLst>
          </p:cNvPr>
          <p:cNvSpPr txBox="1"/>
          <p:nvPr/>
        </p:nvSpPr>
        <p:spPr>
          <a:xfrm>
            <a:off x="2819495" y="3651832"/>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56" name="Line 3">
            <a:extLst>
              <a:ext uri="{FF2B5EF4-FFF2-40B4-BE49-F238E27FC236}">
                <a16:creationId xmlns:a16="http://schemas.microsoft.com/office/drawing/2014/main" id="{050D47EB-830D-33ED-AC6D-874D0543FFD7}"/>
              </a:ext>
            </a:extLst>
          </p:cNvPr>
          <p:cNvSpPr>
            <a:spLocks noChangeShapeType="1"/>
          </p:cNvSpPr>
          <p:nvPr/>
        </p:nvSpPr>
        <p:spPr bwMode="auto">
          <a:xfrm flipV="1">
            <a:off x="4022225" y="1596707"/>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8" name="Line 4">
            <a:extLst>
              <a:ext uri="{FF2B5EF4-FFF2-40B4-BE49-F238E27FC236}">
                <a16:creationId xmlns:a16="http://schemas.microsoft.com/office/drawing/2014/main" id="{C33B5F57-FCAA-FAD0-6438-4470216405B0}"/>
              </a:ext>
            </a:extLst>
          </p:cNvPr>
          <p:cNvSpPr>
            <a:spLocks noChangeShapeType="1"/>
          </p:cNvSpPr>
          <p:nvPr/>
        </p:nvSpPr>
        <p:spPr bwMode="auto">
          <a:xfrm>
            <a:off x="3811283" y="3519499"/>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59" name="Textfeld 58">
            <a:extLst>
              <a:ext uri="{FF2B5EF4-FFF2-40B4-BE49-F238E27FC236}">
                <a16:creationId xmlns:a16="http://schemas.microsoft.com/office/drawing/2014/main" id="{AFD2D48B-4D28-49DA-33D6-9868268CDE0B}"/>
              </a:ext>
            </a:extLst>
          </p:cNvPr>
          <p:cNvSpPr txBox="1"/>
          <p:nvPr/>
        </p:nvSpPr>
        <p:spPr>
          <a:xfrm>
            <a:off x="3408038" y="1421689"/>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60" name="Textfeld 59">
            <a:extLst>
              <a:ext uri="{FF2B5EF4-FFF2-40B4-BE49-F238E27FC236}">
                <a16:creationId xmlns:a16="http://schemas.microsoft.com/office/drawing/2014/main" id="{CD039A1C-B981-AE4D-D2F0-B2C1796FDFA1}"/>
              </a:ext>
            </a:extLst>
          </p:cNvPr>
          <p:cNvSpPr txBox="1"/>
          <p:nvPr/>
        </p:nvSpPr>
        <p:spPr>
          <a:xfrm>
            <a:off x="5758219" y="3640330"/>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61" name="Line 3">
            <a:extLst>
              <a:ext uri="{FF2B5EF4-FFF2-40B4-BE49-F238E27FC236}">
                <a16:creationId xmlns:a16="http://schemas.microsoft.com/office/drawing/2014/main" id="{FB33375F-BD4A-7B1D-328B-8F3D6AC4C659}"/>
              </a:ext>
            </a:extLst>
          </p:cNvPr>
          <p:cNvSpPr>
            <a:spLocks noChangeShapeType="1"/>
          </p:cNvSpPr>
          <p:nvPr/>
        </p:nvSpPr>
        <p:spPr bwMode="auto">
          <a:xfrm flipV="1">
            <a:off x="6900567" y="1593834"/>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62" name="Line 4">
            <a:extLst>
              <a:ext uri="{FF2B5EF4-FFF2-40B4-BE49-F238E27FC236}">
                <a16:creationId xmlns:a16="http://schemas.microsoft.com/office/drawing/2014/main" id="{3354F8C4-32A5-38DF-0BA2-7A24B6532467}"/>
              </a:ext>
            </a:extLst>
          </p:cNvPr>
          <p:cNvSpPr>
            <a:spLocks noChangeShapeType="1"/>
          </p:cNvSpPr>
          <p:nvPr/>
        </p:nvSpPr>
        <p:spPr bwMode="auto">
          <a:xfrm>
            <a:off x="6689625" y="3516626"/>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63" name="Textfeld 62">
            <a:extLst>
              <a:ext uri="{FF2B5EF4-FFF2-40B4-BE49-F238E27FC236}">
                <a16:creationId xmlns:a16="http://schemas.microsoft.com/office/drawing/2014/main" id="{ACE3BF3C-881A-ED31-6BAD-01848823D7C7}"/>
              </a:ext>
            </a:extLst>
          </p:cNvPr>
          <p:cNvSpPr txBox="1"/>
          <p:nvPr/>
        </p:nvSpPr>
        <p:spPr>
          <a:xfrm>
            <a:off x="6286380" y="1418816"/>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64" name="Textfeld 63">
            <a:extLst>
              <a:ext uri="{FF2B5EF4-FFF2-40B4-BE49-F238E27FC236}">
                <a16:creationId xmlns:a16="http://schemas.microsoft.com/office/drawing/2014/main" id="{ED5201D5-866F-A3F4-D088-45909820608B}"/>
              </a:ext>
            </a:extLst>
          </p:cNvPr>
          <p:cNvSpPr txBox="1"/>
          <p:nvPr/>
        </p:nvSpPr>
        <p:spPr>
          <a:xfrm>
            <a:off x="8636561" y="363745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Tree>
    <p:extLst>
      <p:ext uri="{BB962C8B-B14F-4D97-AF65-F5344CB8AC3E}">
        <p14:creationId xmlns:p14="http://schemas.microsoft.com/office/powerpoint/2010/main" val="419790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595270"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und Steueraufkommen in Abhängigkeit des Steuersatzes</a:t>
            </a:r>
            <a:endParaRPr lang="de-DE"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596142" y="1283176"/>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481712" y="4997325"/>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rot="16200000">
            <a:off x="-660380" y="2170289"/>
            <a:ext cx="1704697"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Wohlfahrtsverlust</a:t>
            </a:r>
          </a:p>
        </p:txBody>
      </p:sp>
      <p:sp>
        <p:nvSpPr>
          <p:cNvPr id="11" name="Textfeld 10"/>
          <p:cNvSpPr txBox="1"/>
          <p:nvPr/>
        </p:nvSpPr>
        <p:spPr>
          <a:xfrm>
            <a:off x="2717151" y="5118298"/>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3" name="Freihandform 2"/>
          <p:cNvSpPr/>
          <p:nvPr/>
        </p:nvSpPr>
        <p:spPr>
          <a:xfrm>
            <a:off x="808334" y="1413269"/>
            <a:ext cx="2435127" cy="3272024"/>
          </a:xfrm>
          <a:custGeom>
            <a:avLst/>
            <a:gdLst>
              <a:gd name="connsiteX0" fmla="*/ 0 w 5096933"/>
              <a:gd name="connsiteY0" fmla="*/ 3606800 h 3606800"/>
              <a:gd name="connsiteX1" fmla="*/ 3217333 w 5096933"/>
              <a:gd name="connsiteY1" fmla="*/ 2540000 h 3606800"/>
              <a:gd name="connsiteX2" fmla="*/ 5096933 w 5096933"/>
              <a:gd name="connsiteY2" fmla="*/ 0 h 3606800"/>
              <a:gd name="connsiteX3" fmla="*/ 5096933 w 5096933"/>
              <a:gd name="connsiteY3" fmla="*/ 0 h 3606800"/>
            </a:gdLst>
            <a:ahLst/>
            <a:cxnLst>
              <a:cxn ang="0">
                <a:pos x="connsiteX0" y="connsiteY0"/>
              </a:cxn>
              <a:cxn ang="0">
                <a:pos x="connsiteX1" y="connsiteY1"/>
              </a:cxn>
              <a:cxn ang="0">
                <a:pos x="connsiteX2" y="connsiteY2"/>
              </a:cxn>
              <a:cxn ang="0">
                <a:pos x="connsiteX3" y="connsiteY3"/>
              </a:cxn>
            </a:cxnLst>
            <a:rect l="l" t="t" r="r" b="b"/>
            <a:pathLst>
              <a:path w="5096933" h="3606800">
                <a:moveTo>
                  <a:pt x="0" y="3606800"/>
                </a:moveTo>
                <a:cubicBezTo>
                  <a:pt x="1183922" y="3373966"/>
                  <a:pt x="2367844" y="3141133"/>
                  <a:pt x="3217333" y="2540000"/>
                </a:cubicBezTo>
                <a:cubicBezTo>
                  <a:pt x="4066822" y="1938867"/>
                  <a:pt x="5096933" y="0"/>
                  <a:pt x="5096933" y="0"/>
                </a:cubicBezTo>
                <a:lnTo>
                  <a:pt x="509693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2" name="Line 3"/>
          <p:cNvSpPr>
            <a:spLocks noChangeShapeType="1"/>
          </p:cNvSpPr>
          <p:nvPr/>
        </p:nvSpPr>
        <p:spPr bwMode="auto">
          <a:xfrm flipV="1">
            <a:off x="4974974" y="1283882"/>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4860544" y="4998031"/>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rot="16200000">
            <a:off x="3690974" y="2170995"/>
            <a:ext cx="17596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Steueraufkommen</a:t>
            </a:r>
          </a:p>
        </p:txBody>
      </p:sp>
      <p:sp>
        <p:nvSpPr>
          <p:cNvPr id="15" name="Textfeld 14"/>
          <p:cNvSpPr txBox="1"/>
          <p:nvPr/>
        </p:nvSpPr>
        <p:spPr>
          <a:xfrm>
            <a:off x="7095983" y="5119004"/>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17" name="Freihandform 16"/>
          <p:cNvSpPr/>
          <p:nvPr/>
        </p:nvSpPr>
        <p:spPr>
          <a:xfrm>
            <a:off x="4978711" y="3056941"/>
            <a:ext cx="2672921" cy="1950945"/>
          </a:xfrm>
          <a:custGeom>
            <a:avLst/>
            <a:gdLst>
              <a:gd name="connsiteX0" fmla="*/ 0 w 2946400"/>
              <a:gd name="connsiteY0" fmla="*/ 2150556 h 2150556"/>
              <a:gd name="connsiteX1" fmla="*/ 1473200 w 2946400"/>
              <a:gd name="connsiteY1" fmla="*/ 22 h 2150556"/>
              <a:gd name="connsiteX2" fmla="*/ 2946400 w 2946400"/>
              <a:gd name="connsiteY2" fmla="*/ 2116689 h 2150556"/>
            </a:gdLst>
            <a:ahLst/>
            <a:cxnLst>
              <a:cxn ang="0">
                <a:pos x="connsiteX0" y="connsiteY0"/>
              </a:cxn>
              <a:cxn ang="0">
                <a:pos x="connsiteX1" y="connsiteY1"/>
              </a:cxn>
              <a:cxn ang="0">
                <a:pos x="connsiteX2" y="connsiteY2"/>
              </a:cxn>
            </a:cxnLst>
            <a:rect l="l" t="t" r="r" b="b"/>
            <a:pathLst>
              <a:path w="2946400" h="2150556">
                <a:moveTo>
                  <a:pt x="0" y="2150556"/>
                </a:moveTo>
                <a:cubicBezTo>
                  <a:pt x="491066" y="1078111"/>
                  <a:pt x="982133" y="5666"/>
                  <a:pt x="1473200" y="22"/>
                </a:cubicBezTo>
                <a:cubicBezTo>
                  <a:pt x="1964267" y="-5623"/>
                  <a:pt x="2455333" y="1055533"/>
                  <a:pt x="2946400" y="21166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5772984" y="2645108"/>
            <a:ext cx="1182760" cy="343620"/>
          </a:xfrm>
          <a:prstGeom prst="rect">
            <a:avLst/>
          </a:prstGeom>
          <a:noFill/>
        </p:spPr>
        <p:txBody>
          <a:bodyPr wrap="none" rtlCol="0">
            <a:spAutoFit/>
          </a:bodyPr>
          <a:lstStyle/>
          <a:p>
            <a:r>
              <a:rPr lang="de-DE" sz="1633" dirty="0" err="1">
                <a:latin typeface="Times New Roman" panose="02020603050405020304" pitchFamily="18" charset="0"/>
                <a:cs typeface="Times New Roman" panose="02020603050405020304" pitchFamily="18" charset="0"/>
              </a:rPr>
              <a:t>Lafferkurve</a:t>
            </a:r>
            <a:endParaRPr lang="de-DE" sz="1633" dirty="0">
              <a:latin typeface="Times New Roman" panose="02020603050405020304" pitchFamily="18" charset="0"/>
              <a:cs typeface="Times New Roman" panose="02020603050405020304" pitchFamily="18" charset="0"/>
            </a:endParaRPr>
          </a:p>
        </p:txBody>
      </p:sp>
      <p:sp>
        <p:nvSpPr>
          <p:cNvPr id="19" name="Rechteck 18">
            <a:extLst>
              <a:ext uri="{FF2B5EF4-FFF2-40B4-BE49-F238E27FC236}">
                <a16:creationId xmlns:a16="http://schemas.microsoft.com/office/drawing/2014/main" id="{99CE8BCD-A983-1A0D-7C7C-DA77D2640E3A}"/>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496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 und Marktgleichgewicht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63980" y="1469475"/>
            <a:ext cx="8674026" cy="1655838"/>
          </a:xfrm>
          <a:prstGeom prst="rect">
            <a:avLst/>
          </a:prstGeom>
        </p:spPr>
        <p:txBody>
          <a:bodyPr wrap="square">
            <a:spAutoFit/>
          </a:bodyPr>
          <a:lstStyle/>
          <a:p>
            <a:endParaRPr lang="de-DE" sz="2540" dirty="0"/>
          </a:p>
          <a:p>
            <a:r>
              <a:rPr lang="de-DE" sz="2540" dirty="0">
                <a:latin typeface="Times New Roman" panose="02020603050405020304" pitchFamily="18" charset="0"/>
                <a:cs typeface="Times New Roman" panose="02020603050405020304" pitchFamily="18" charset="0"/>
              </a:rPr>
              <a:t>Steuern dienen der Einnahmeerzielung öffentlicher Haushalte </a:t>
            </a:r>
          </a:p>
          <a:p>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Wie beeinflussen Steuern Marktgleichgewichte?</a:t>
            </a:r>
          </a:p>
        </p:txBody>
      </p:sp>
      <p:sp>
        <p:nvSpPr>
          <p:cNvPr id="5" name="Rechteck 4">
            <a:extLst>
              <a:ext uri="{FF2B5EF4-FFF2-40B4-BE49-F238E27FC236}">
                <a16:creationId xmlns:a16="http://schemas.microsoft.com/office/drawing/2014/main" id="{0CEB8B16-81EA-007A-56CE-3538563AB603}"/>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4995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a:t>
            </a: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x</a:t>
            </a: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17" name="Gerade Verbindung 11"/>
          <p:cNvCxnSpPr/>
          <p:nvPr/>
        </p:nvCxnSpPr>
        <p:spPr>
          <a:xfrm>
            <a:off x="959617" y="1087130"/>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4911796" y="3241047"/>
            <a:ext cx="370614" cy="338554"/>
          </a:xfrm>
          <a:prstGeom prst="rect">
            <a:avLst/>
          </a:prstGeom>
          <a:noFill/>
        </p:spPr>
        <p:txBody>
          <a:bodyPr wrap="none" rtlCol="0">
            <a:spAutoFit/>
          </a:bodyPr>
          <a:lstStyle/>
          <a:p>
            <a:r>
              <a:rPr lang="de-DE" sz="1600" dirty="0" err="1">
                <a:latin typeface="Times New Roman" panose="02020603050405020304" pitchFamily="18" charset="0"/>
                <a:cs typeface="Times New Roman" panose="02020603050405020304" pitchFamily="18" charset="0"/>
              </a:rPr>
              <a:t>N</a:t>
            </a:r>
            <a:r>
              <a:rPr lang="de-DE" sz="1600" baseline="-25000" dirty="0" err="1">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4186276" y="3024028"/>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sp>
        <p:nvSpPr>
          <p:cNvPr id="32" name="Rechteck 31">
            <a:extLst>
              <a:ext uri="{FF2B5EF4-FFF2-40B4-BE49-F238E27FC236}">
                <a16:creationId xmlns:a16="http://schemas.microsoft.com/office/drawing/2014/main" id="{B0581530-EC4B-F726-CE30-FEF51F1394AF}"/>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236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Verkäufer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a:t>
            </a: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x</a:t>
            </a: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3" name="Gerade Verbindung mit Pfeil 2"/>
          <p:cNvCxnSpPr/>
          <p:nvPr/>
        </p:nvCxnSpPr>
        <p:spPr>
          <a:xfrm flipH="1">
            <a:off x="1523870" y="2926153"/>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baseline="-25000" dirty="0">
                <a:latin typeface="Times New Roman" panose="02020603050405020304" pitchFamily="18" charset="0"/>
                <a:cs typeface="Times New Roman" panose="02020603050405020304" pitchFamily="18" charset="0"/>
              </a:rPr>
              <a:t>t</a:t>
            </a: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cxnSp>
        <p:nvCxnSpPr>
          <p:cNvPr id="30" name="Gerade Verbindung 10"/>
          <p:cNvCxnSpPr/>
          <p:nvPr/>
        </p:nvCxnSpPr>
        <p:spPr>
          <a:xfrm flipV="1">
            <a:off x="1093841" y="849820"/>
            <a:ext cx="3200557" cy="228611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3968110" y="1000361"/>
            <a:ext cx="370614"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A</a:t>
            </a:r>
            <a:r>
              <a:rPr lang="de-DE" sz="1600" baseline="-25000" dirty="0">
                <a:latin typeface="Times New Roman" panose="02020603050405020304" pitchFamily="18" charset="0"/>
                <a:cs typeface="Times New Roman" panose="02020603050405020304" pitchFamily="18" charset="0"/>
              </a:rPr>
              <a:t>t</a:t>
            </a:r>
          </a:p>
        </p:txBody>
      </p:sp>
      <p:sp>
        <p:nvSpPr>
          <p:cNvPr id="32" name="Rechteck 31">
            <a:extLst>
              <a:ext uri="{FF2B5EF4-FFF2-40B4-BE49-F238E27FC236}">
                <a16:creationId xmlns:a16="http://schemas.microsoft.com/office/drawing/2014/main" id="{40AA7D44-221A-C44E-2529-B6A6AA02C7C9}"/>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81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92114" y="2106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Wirkungen einer Steuer</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0" y="612844"/>
            <a:ext cx="8635042" cy="5262979"/>
          </a:xfrm>
          <a:prstGeom prst="rect">
            <a:avLst/>
          </a:prstGeom>
        </p:spPr>
        <p:txBody>
          <a:bodyPr wrap="square">
            <a:spAutoFit/>
          </a:bodyPr>
          <a:lstStyle/>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verursachen eine Änderung des Marktgleichgewichts.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gehandelten Mengen werden kleiner wenn ein Gut besteuert wird.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Nach Steuern zahlen Käufer mehr für ihre Einkäufe und Verkäufer erhalten weniger, unabhängig davon, bei wem die Steuer erhoben wurde.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auf Käufer oder Verkäufer haben die gleiche Wirkung. Die Steuer schiebt sich wie ein Keil zwischen den vom Käufer bezahlten und vom Verkäufer erlösten Preis.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Es kommt zur Teilung der Steuerlast, egal ob Verkäufer oder Käufer die Steuer abführt.</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Prinzipiell ist es damit von der Wirkung her egal, auf welcher Seite die Steuer erhoben, dass es vornehmlich auf Anbieterseite passiert hat vornehmlich die angesprochenen praktischen Gründe</a:t>
            </a:r>
          </a:p>
        </p:txBody>
      </p:sp>
      <p:sp>
        <p:nvSpPr>
          <p:cNvPr id="4" name="Rechteck 3">
            <a:extLst>
              <a:ext uri="{FF2B5EF4-FFF2-40B4-BE49-F238E27FC236}">
                <a16:creationId xmlns:a16="http://schemas.microsoft.com/office/drawing/2014/main" id="{7609E0C8-CE99-E82A-8B9E-4FF62E8053DF}"/>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994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Wer trägt die Steuerlast?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80807" y="849394"/>
            <a:ext cx="7772782" cy="5173724"/>
          </a:xfrm>
          <a:prstGeom prst="rect">
            <a:avLst/>
          </a:prstGeom>
        </p:spPr>
        <p:txBody>
          <a:bodyPr wrap="square">
            <a:spAutoFit/>
          </a:bodyPr>
          <a:lstStyle/>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Die Steuerinzidenz beschreibt, wer die Steuerlast schließlich trägt.</a:t>
            </a:r>
          </a:p>
          <a:p>
            <a:pPr marL="414726" indent="-414726">
              <a:buFont typeface="Arial" panose="020B0604020202020204" pitchFamily="34" charset="0"/>
              <a:buChar char="•"/>
            </a:pPr>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In welchem Verhältnis wird die Steuerlast auf Käufer und Verkäufer aufgeteilt?</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Antwort hängt von der Elastizität der 			Nachfrage und des Angebots ab.</a:t>
            </a:r>
          </a:p>
          <a:p>
            <a:r>
              <a:rPr lang="de-DE" sz="2540" dirty="0">
                <a:latin typeface="Times New Roman" panose="02020603050405020304" pitchFamily="18" charset="0"/>
                <a:cs typeface="Times New Roman" panose="02020603050405020304" pitchFamily="18" charset="0"/>
              </a:rPr>
              <a:t> </a:t>
            </a: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Welchen Einfluss hat eine Besteuerung von Verkäufern verglichen zu Käufern?</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Steuerinzidenz hängt nicht davon ab, ob 		die Steuer beim Käufer oder Verkäufer 			erhoben wird. </a:t>
            </a:r>
          </a:p>
        </p:txBody>
      </p:sp>
      <p:sp>
        <p:nvSpPr>
          <p:cNvPr id="7" name="Rechteck 6">
            <a:extLst>
              <a:ext uri="{FF2B5EF4-FFF2-40B4-BE49-F238E27FC236}">
                <a16:creationId xmlns:a16="http://schemas.microsoft.com/office/drawing/2014/main" id="{C23EF099-719F-F96B-8FAA-769907EF31E1}"/>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714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829341" y="212750"/>
            <a:ext cx="7597213" cy="276423"/>
          </a:xfrm>
          <a:prstGeom prst="rect">
            <a:avLst/>
          </a:prstGeom>
          <a:noFill/>
          <a:ln>
            <a:noFill/>
          </a:ln>
        </p:spPr>
        <p:txBody>
          <a:bodyPr lIns="81638" tIns="40819" rIns="81638" bIns="40819" anchor="ctr" anchorCtr="1"/>
          <a:lstStyle/>
          <a:p>
            <a:r>
              <a:rPr lang="de-DE" sz="2903" b="1" dirty="0">
                <a:latin typeface="Times New Roman" panose="02020603050405020304" pitchFamily="18" charset="0"/>
                <a:cs typeface="Times New Roman" panose="02020603050405020304" pitchFamily="18" charset="0"/>
              </a:rPr>
              <a:t>Elastisches Angebot, unelastische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2952631" y="3012603"/>
            <a:ext cx="4497411" cy="1110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063027" y="1324226"/>
            <a:ext cx="1828890" cy="2994727"/>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844633" y="2654080"/>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6022551" y="4170622"/>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sp>
        <p:nvSpPr>
          <p:cNvPr id="20" name="Textfeld 19"/>
          <p:cNvSpPr txBox="1"/>
          <p:nvPr/>
        </p:nvSpPr>
        <p:spPr>
          <a:xfrm>
            <a:off x="2484875" y="321345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cxnSp>
        <p:nvCxnSpPr>
          <p:cNvPr id="26" name="Gerader Verbinder 25"/>
          <p:cNvCxnSpPr/>
          <p:nvPr/>
        </p:nvCxnSpPr>
        <p:spPr>
          <a:xfrm flipV="1">
            <a:off x="2724963" y="351017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FFA27D53-63F6-5B45-4955-99B3F0F0AA4B}"/>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9161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Unelastisches Angebot, 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4438552" y="2057332"/>
            <a:ext cx="1415146" cy="26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3586858" y="2533364"/>
            <a:ext cx="5100229" cy="120415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323026" y="1704818"/>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7965697" y="3897768"/>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sp>
        <p:nvSpPr>
          <p:cNvPr id="17" name="Textfeld 16"/>
          <p:cNvSpPr txBox="1"/>
          <p:nvPr/>
        </p:nvSpPr>
        <p:spPr>
          <a:xfrm>
            <a:off x="2439713" y="291106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cxnSp>
        <p:nvCxnSpPr>
          <p:cNvPr id="23" name="Gerader Verbinder 22"/>
          <p:cNvCxnSpPr/>
          <p:nvPr/>
        </p:nvCxnSpPr>
        <p:spPr>
          <a:xfrm flipV="1">
            <a:off x="2677504" y="296408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8332665" y="1273726"/>
            <a:ext cx="3745117" cy="307777"/>
          </a:xfrm>
          <a:prstGeom prst="rect">
            <a:avLst/>
          </a:prstGeom>
        </p:spPr>
        <p:txBody>
          <a:bodyPr wrap="square">
            <a:spAutoFit/>
          </a:bodyPr>
          <a:lstStyle/>
          <a:p>
            <a:r>
              <a:rPr lang="de-DE" sz="1400" dirty="0"/>
              <a:t>Wir betrachten wieder nur den Steuerkeil!</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8332664" y="1644839"/>
            <a:ext cx="3745117" cy="1600438"/>
          </a:xfrm>
          <a:prstGeom prst="rect">
            <a:avLst/>
          </a:prstGeom>
        </p:spPr>
        <p:txBody>
          <a:bodyPr wrap="square">
            <a:spAutoFit/>
          </a:bodyPr>
          <a:lstStyle/>
          <a:p>
            <a:r>
              <a:rPr lang="de-DE" sz="1400" dirty="0"/>
              <a:t>Der Steuerkeil schiebt sich wieder zwischen Angebot und Nachfrage. Diesmal steigt der Preis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a:t>
            </a:r>
            <a:r>
              <a:rPr lang="de-DE" sz="1400" dirty="0"/>
              <a:t> für die Konsumenten mit der relativ elastischen Nachfrage deutlich weiniger als der Preis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r>
              <a:rPr lang="de-DE" sz="1400" dirty="0"/>
              <a:t> für die Anbieter gegenüber dem Gleichgewichtspreis p* fällt, da jetzt ist die Angebotskurve relativ preisunelastisch ist.</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8382721" y="4516143"/>
            <a:ext cx="3822004" cy="1600438"/>
          </a:xfrm>
          <a:prstGeom prst="rect">
            <a:avLst/>
          </a:prstGeom>
        </p:spPr>
        <p:txBody>
          <a:bodyPr wrap="square">
            <a:spAutoFit/>
          </a:bodyPr>
          <a:lstStyle/>
          <a:p>
            <a:r>
              <a:rPr lang="de-DE" sz="1400" dirty="0"/>
              <a:t>Das Arbeitsangebot wird häufig unelastisch modelliert, da wir im Allgemeinen darauf angewiesen sind zu arbeiten und damit die makroökonomische Arbeitsangebotsfunktion letztlich dem Arbeitskräftepotenzial (also alle Menschen zwischen 20 und 67) mehr oder weniger unabhängig vom Lohnniveau entspricht.</a:t>
            </a:r>
            <a:endParaRPr lang="de-DE" sz="1400" dirty="0">
              <a:latin typeface="Times New Roman" panose="02020603050405020304" pitchFamily="18" charset="0"/>
              <a:cs typeface="Times New Roman" panose="02020603050405020304" pitchFamily="18" charset="0"/>
            </a:endParaRPr>
          </a:p>
        </p:txBody>
      </p:sp>
      <p:sp>
        <p:nvSpPr>
          <p:cNvPr id="27" name="Rechteck 26">
            <a:extLst>
              <a:ext uri="{FF2B5EF4-FFF2-40B4-BE49-F238E27FC236}">
                <a16:creationId xmlns:a16="http://schemas.microsoft.com/office/drawing/2014/main" id="{AEFAAC26-2587-3551-516F-1163CEA6FFDD}"/>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68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Elastizität und Steuerinzidenz </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011680" y="1776465"/>
            <a:ext cx="7536794" cy="1879232"/>
          </a:xfrm>
          <a:prstGeom prst="rect">
            <a:avLst/>
          </a:prstGeom>
        </p:spPr>
        <p:txBody>
          <a:bodyPr wrap="square">
            <a:spAutoFit/>
          </a:bodyPr>
          <a:lstStyle/>
          <a:p>
            <a:r>
              <a:rPr lang="de-DE" sz="2903" dirty="0">
                <a:latin typeface="Times New Roman" panose="02020603050405020304" pitchFamily="18" charset="0"/>
                <a:cs typeface="Times New Roman" panose="02020603050405020304" pitchFamily="18" charset="0"/>
              </a:rPr>
              <a:t>Die Steuerlast wird tendenziell von den Marktteilnehmern getragen, deren Elastizitäten gering sind und die deshalb weniger leicht durch Mengenänderungen reagieren können. </a:t>
            </a:r>
          </a:p>
        </p:txBody>
      </p:sp>
      <p:sp>
        <p:nvSpPr>
          <p:cNvPr id="4" name="Rechteck 3">
            <a:extLst>
              <a:ext uri="{FF2B5EF4-FFF2-40B4-BE49-F238E27FC236}">
                <a16:creationId xmlns:a16="http://schemas.microsoft.com/office/drawing/2014/main" id="{120D4E52-704B-5CCE-DBAF-F25C062B91CE}"/>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790334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Breitbild</PresentationFormat>
  <Paragraphs>109</Paragraphs>
  <Slides>14</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430</cp:revision>
  <dcterms:created xsi:type="dcterms:W3CDTF">2019-02-11T10:45:01Z</dcterms:created>
  <dcterms:modified xsi:type="dcterms:W3CDTF">2022-11-27T14:08:33Z</dcterms:modified>
</cp:coreProperties>
</file>