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1372" r:id="rId2"/>
    <p:sldId id="886" r:id="rId3"/>
    <p:sldId id="887" r:id="rId4"/>
    <p:sldId id="888" r:id="rId5"/>
    <p:sldId id="889" r:id="rId6"/>
    <p:sldId id="890" r:id="rId7"/>
    <p:sldId id="891" r:id="rId8"/>
    <p:sldId id="892" r:id="rId9"/>
    <p:sldId id="893" r:id="rId10"/>
    <p:sldId id="1394" r:id="rId11"/>
    <p:sldId id="895" r:id="rId12"/>
    <p:sldId id="1395" r:id="rId13"/>
    <p:sldId id="1396" r:id="rId14"/>
    <p:sldId id="898"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0" autoAdjust="0"/>
    <p:restoredTop sz="94660"/>
  </p:normalViewPr>
  <p:slideViewPr>
    <p:cSldViewPr snapToGrid="0">
      <p:cViewPr varScale="1">
        <p:scale>
          <a:sx n="62" d="100"/>
          <a:sy n="62" d="100"/>
        </p:scale>
        <p:origin x="1064" y="4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27.11.2022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5B30A590-8527-4D26-B55B-C7B1F990B142}" type="slidenum">
              <a:rPr lang="de-DE"/>
              <a:pPr/>
              <a:t>10</a:t>
            </a:fld>
            <a:endParaRPr lang="de-DE"/>
          </a:p>
        </p:txBody>
      </p:sp>
      <p:sp>
        <p:nvSpPr>
          <p:cNvPr id="397314" name="Rectangle 2"/>
          <p:cNvSpPr txBox="1">
            <a:spLocks noGrp="1" noRot="1" noChangeAspect="1" noChangeArrowheads="1" noTextEdit="1"/>
          </p:cNvSpPr>
          <p:nvPr>
            <p:ph type="sldImg"/>
          </p:nvPr>
        </p:nvSpPr>
        <p:spPr>
          <a:xfrm>
            <a:off x="87313" y="742950"/>
            <a:ext cx="6623050" cy="3725863"/>
          </a:xfrm>
          <a:ln/>
        </p:spPr>
      </p:sp>
      <p:sp>
        <p:nvSpPr>
          <p:cNvPr id="39731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57480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89594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3947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192744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3897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27958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618794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333484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87291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214090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761695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670276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109581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27.11.2022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27.11.2022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27.11.2022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27.11.2022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27.11.2022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27.11.2022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27.11.2022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27.11.2022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27.11.2022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27.11.2022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27.11.2022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27.11.2022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1384995"/>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Öffentliche Finanzen</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und</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Außenwirtschaft</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ChangeArrowheads="1"/>
          </p:cNvSpPr>
          <p:nvPr/>
        </p:nvSpPr>
        <p:spPr bwMode="auto">
          <a:xfrm>
            <a:off x="2566988" y="89315"/>
            <a:ext cx="7481245" cy="4484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300" b="1" dirty="0">
                <a:solidFill>
                  <a:srgbClr val="000000"/>
                </a:solidFill>
                <a:latin typeface="Times New Roman" panose="02020603050405020304" pitchFamily="18" charset="0"/>
                <a:cs typeface="Times New Roman" panose="02020603050405020304" pitchFamily="18" charset="0"/>
              </a:rPr>
              <a:t>Mengensteuer auf der Angebotsseite und Wohlfahrt</a:t>
            </a:r>
          </a:p>
        </p:txBody>
      </p:sp>
      <p:sp>
        <p:nvSpPr>
          <p:cNvPr id="46" name="Rechteck 45">
            <a:extLst>
              <a:ext uri="{FF2B5EF4-FFF2-40B4-BE49-F238E27FC236}">
                <a16:creationId xmlns:a16="http://schemas.microsoft.com/office/drawing/2014/main" id="{C13322D2-7471-4043-FDBD-4FCFF16E6E51}"/>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8" name="Line 3">
            <a:extLst>
              <a:ext uri="{FF2B5EF4-FFF2-40B4-BE49-F238E27FC236}">
                <a16:creationId xmlns:a16="http://schemas.microsoft.com/office/drawing/2014/main" id="{DFAEF69C-0F6A-607C-CD58-A12EDF0F26EE}"/>
              </a:ext>
            </a:extLst>
          </p:cNvPr>
          <p:cNvSpPr>
            <a:spLocks noChangeShapeType="1"/>
          </p:cNvSpPr>
          <p:nvPr/>
        </p:nvSpPr>
        <p:spPr bwMode="auto">
          <a:xfrm flipV="1">
            <a:off x="1088498" y="1125538"/>
            <a:ext cx="0" cy="4608512"/>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 name="Line 4">
            <a:extLst>
              <a:ext uri="{FF2B5EF4-FFF2-40B4-BE49-F238E27FC236}">
                <a16:creationId xmlns:a16="http://schemas.microsoft.com/office/drawing/2014/main" id="{3A290922-7137-BCA1-C33A-7CF97A4FF4C9}"/>
              </a:ext>
            </a:extLst>
          </p:cNvPr>
          <p:cNvSpPr>
            <a:spLocks noChangeShapeType="1"/>
          </p:cNvSpPr>
          <p:nvPr/>
        </p:nvSpPr>
        <p:spPr bwMode="auto">
          <a:xfrm>
            <a:off x="799573" y="5373688"/>
            <a:ext cx="65532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40" name="Text Box 7">
            <a:extLst>
              <a:ext uri="{FF2B5EF4-FFF2-40B4-BE49-F238E27FC236}">
                <a16:creationId xmlns:a16="http://schemas.microsoft.com/office/drawing/2014/main" id="{ECCD7D7C-FCAD-DABB-2339-86697F6F8AA0}"/>
              </a:ext>
            </a:extLst>
          </p:cNvPr>
          <p:cNvSpPr txBox="1">
            <a:spLocks noChangeArrowheads="1"/>
          </p:cNvSpPr>
          <p:nvPr/>
        </p:nvSpPr>
        <p:spPr bwMode="auto">
          <a:xfrm>
            <a:off x="334902" y="1043543"/>
            <a:ext cx="30008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p</a:t>
            </a:r>
          </a:p>
        </p:txBody>
      </p:sp>
      <p:sp>
        <p:nvSpPr>
          <p:cNvPr id="41" name="Text Box 9">
            <a:extLst>
              <a:ext uri="{FF2B5EF4-FFF2-40B4-BE49-F238E27FC236}">
                <a16:creationId xmlns:a16="http://schemas.microsoft.com/office/drawing/2014/main" id="{CAE4301F-75C2-0012-2B81-EEA0F57A32AB}"/>
              </a:ext>
            </a:extLst>
          </p:cNvPr>
          <p:cNvSpPr txBox="1">
            <a:spLocks noChangeArrowheads="1"/>
          </p:cNvSpPr>
          <p:nvPr/>
        </p:nvSpPr>
        <p:spPr bwMode="auto">
          <a:xfrm>
            <a:off x="6416148" y="5386219"/>
            <a:ext cx="30008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x</a:t>
            </a:r>
          </a:p>
        </p:txBody>
      </p:sp>
    </p:spTree>
    <p:extLst>
      <p:ext uri="{BB962C8B-B14F-4D97-AF65-F5344CB8AC3E}">
        <p14:creationId xmlns:p14="http://schemas.microsoft.com/office/powerpoint/2010/main" val="51581563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Steuerwirkungen (Allgemein)</a:t>
            </a:r>
            <a:endParaRPr sz="2903" dirty="0">
              <a:latin typeface="Times New Roman" panose="02020603050405020304" pitchFamily="18" charset="0"/>
              <a:cs typeface="Times New Roman" panose="02020603050405020304" pitchFamily="18" charset="0"/>
            </a:endParaRPr>
          </a:p>
        </p:txBody>
      </p:sp>
      <p:sp>
        <p:nvSpPr>
          <p:cNvPr id="7" name="Rechteck 6"/>
          <p:cNvSpPr/>
          <p:nvPr/>
        </p:nvSpPr>
        <p:spPr>
          <a:xfrm>
            <a:off x="1014408" y="1036099"/>
            <a:ext cx="7904246" cy="4785801"/>
          </a:xfrm>
          <a:prstGeom prst="rect">
            <a:avLst/>
          </a:prstGeom>
        </p:spPr>
        <p:txBody>
          <a:bodyPr wrap="square">
            <a:noAutofit/>
          </a:bodyPr>
          <a:lstStyle/>
          <a:p>
            <a:r>
              <a:rPr lang="de-DE" sz="2177" dirty="0">
                <a:latin typeface="Times New Roman" panose="02020603050405020304" pitchFamily="18" charset="0"/>
                <a:cs typeface="Times New Roman" panose="02020603050405020304" pitchFamily="18" charset="0"/>
              </a:rPr>
              <a:t>Die Veränderung der Gesamtwohlfahrt ergibt sich aus: </a:t>
            </a:r>
          </a:p>
          <a:p>
            <a:endParaRPr lang="de-DE" sz="2177" dirty="0">
              <a:latin typeface="Times New Roman" panose="02020603050405020304" pitchFamily="18" charset="0"/>
              <a:cs typeface="Times New Roman" panose="02020603050405020304" pitchFamily="18" charset="0"/>
            </a:endParaRP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der Konsumentenrente, </a:t>
            </a: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der Produzentenrente, </a:t>
            </a: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des Steueraufkommens. </a:t>
            </a:r>
          </a:p>
          <a:p>
            <a:endParaRPr lang="de-DE" sz="2177" dirty="0">
              <a:latin typeface="Times New Roman" panose="02020603050405020304" pitchFamily="18" charset="0"/>
              <a:cs typeface="Times New Roman" panose="02020603050405020304" pitchFamily="18" charset="0"/>
            </a:endParaRPr>
          </a:p>
          <a:p>
            <a:pPr algn="ctr"/>
            <a:r>
              <a:rPr lang="de-DE" sz="2177" dirty="0">
                <a:latin typeface="Times New Roman" panose="02020603050405020304" pitchFamily="18" charset="0"/>
                <a:cs typeface="Times New Roman" panose="02020603050405020304" pitchFamily="18" charset="0"/>
              </a:rPr>
              <a:t>Wohlfahrtsverluste von Konsumenten und Produzenten</a:t>
            </a:r>
          </a:p>
          <a:p>
            <a:pPr algn="ctr"/>
            <a:r>
              <a:rPr lang="de-DE" sz="2177" dirty="0">
                <a:latin typeface="Times New Roman" panose="02020603050405020304" pitchFamily="18" charset="0"/>
                <a:cs typeface="Times New Roman" panose="02020603050405020304" pitchFamily="18" charset="0"/>
              </a:rPr>
              <a:t>&gt;</a:t>
            </a:r>
          </a:p>
          <a:p>
            <a:pPr algn="ctr"/>
            <a:r>
              <a:rPr lang="de-DE" sz="2177" dirty="0">
                <a:latin typeface="Times New Roman" panose="02020603050405020304" pitchFamily="18" charset="0"/>
                <a:cs typeface="Times New Roman" panose="02020603050405020304" pitchFamily="18" charset="0"/>
              </a:rPr>
              <a:t>Steuereinnahmen </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sym typeface="Wingdings" panose="05000000000000000000" pitchFamily="2" charset="2"/>
              </a:rPr>
              <a:t>	</a:t>
            </a:r>
            <a:r>
              <a:rPr lang="de-DE" sz="2177" dirty="0">
                <a:latin typeface="Times New Roman" panose="02020603050405020304" pitchFamily="18" charset="0"/>
                <a:cs typeface="Times New Roman" panose="02020603050405020304" pitchFamily="18" charset="0"/>
              </a:rPr>
              <a:t>Nettowohlfahrtsverlust für die Gesellschaft! </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Der Nettowohlfahrtsverlust entsteht, weil weniger produziert und konsumiert wird und somit die Marktgröße schrumpft. </a:t>
            </a:r>
          </a:p>
          <a:p>
            <a:r>
              <a:rPr lang="de-DE" sz="2177" dirty="0">
                <a:latin typeface="Times New Roman" panose="02020603050405020304" pitchFamily="18" charset="0"/>
                <a:cs typeface="Times New Roman" panose="02020603050405020304" pitchFamily="18" charset="0"/>
              </a:rPr>
              <a:t> </a:t>
            </a:r>
          </a:p>
        </p:txBody>
      </p:sp>
      <p:sp>
        <p:nvSpPr>
          <p:cNvPr id="4" name="Rechteck 3">
            <a:extLst>
              <a:ext uri="{FF2B5EF4-FFF2-40B4-BE49-F238E27FC236}">
                <a16:creationId xmlns:a16="http://schemas.microsoft.com/office/drawing/2014/main" id="{9FAF01A6-0041-D9B3-6F3E-15D3B1F876C7}"/>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57580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189652"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Wohlfahrtsverlust in Abhängigkeit vom Steuersatz t</a:t>
            </a:r>
            <a:endParaRPr sz="2177" dirty="0">
              <a:latin typeface="Times New Roman" panose="02020603050405020304" pitchFamily="18" charset="0"/>
              <a:cs typeface="Times New Roman" panose="02020603050405020304" pitchFamily="18" charset="0"/>
            </a:endParaRPr>
          </a:p>
        </p:txBody>
      </p:sp>
      <p:sp>
        <p:nvSpPr>
          <p:cNvPr id="37" name="Rechteck 36">
            <a:extLst>
              <a:ext uri="{FF2B5EF4-FFF2-40B4-BE49-F238E27FC236}">
                <a16:creationId xmlns:a16="http://schemas.microsoft.com/office/drawing/2014/main" id="{5618752D-BDE2-4354-58F0-5DBF323EE618}"/>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1" name="Line 3">
            <a:extLst>
              <a:ext uri="{FF2B5EF4-FFF2-40B4-BE49-F238E27FC236}">
                <a16:creationId xmlns:a16="http://schemas.microsoft.com/office/drawing/2014/main" id="{7294C445-5EB8-0B54-ED0F-51074412CE71}"/>
              </a:ext>
            </a:extLst>
          </p:cNvPr>
          <p:cNvSpPr>
            <a:spLocks noChangeShapeType="1"/>
          </p:cNvSpPr>
          <p:nvPr/>
        </p:nvSpPr>
        <p:spPr bwMode="auto">
          <a:xfrm flipV="1">
            <a:off x="1083501" y="1608209"/>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52" name="Line 4">
            <a:extLst>
              <a:ext uri="{FF2B5EF4-FFF2-40B4-BE49-F238E27FC236}">
                <a16:creationId xmlns:a16="http://schemas.microsoft.com/office/drawing/2014/main" id="{18F3150F-09E5-9B09-AACE-730A6E42AA9C}"/>
              </a:ext>
            </a:extLst>
          </p:cNvPr>
          <p:cNvSpPr>
            <a:spLocks noChangeShapeType="1"/>
          </p:cNvSpPr>
          <p:nvPr/>
        </p:nvSpPr>
        <p:spPr bwMode="auto">
          <a:xfrm>
            <a:off x="872559" y="3531001"/>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53" name="Textfeld 52">
            <a:extLst>
              <a:ext uri="{FF2B5EF4-FFF2-40B4-BE49-F238E27FC236}">
                <a16:creationId xmlns:a16="http://schemas.microsoft.com/office/drawing/2014/main" id="{29BDE38F-A124-5E00-7AAD-C8431C416DC9}"/>
              </a:ext>
            </a:extLst>
          </p:cNvPr>
          <p:cNvSpPr txBox="1"/>
          <p:nvPr/>
        </p:nvSpPr>
        <p:spPr>
          <a:xfrm>
            <a:off x="469314" y="1433191"/>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54" name="Textfeld 53">
            <a:extLst>
              <a:ext uri="{FF2B5EF4-FFF2-40B4-BE49-F238E27FC236}">
                <a16:creationId xmlns:a16="http://schemas.microsoft.com/office/drawing/2014/main" id="{E90CE716-9C93-263F-A2F5-942348A3A8F7}"/>
              </a:ext>
            </a:extLst>
          </p:cNvPr>
          <p:cNvSpPr txBox="1"/>
          <p:nvPr/>
        </p:nvSpPr>
        <p:spPr>
          <a:xfrm>
            <a:off x="2819495" y="3651832"/>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56" name="Line 3">
            <a:extLst>
              <a:ext uri="{FF2B5EF4-FFF2-40B4-BE49-F238E27FC236}">
                <a16:creationId xmlns:a16="http://schemas.microsoft.com/office/drawing/2014/main" id="{050D47EB-830D-33ED-AC6D-874D0543FFD7}"/>
              </a:ext>
            </a:extLst>
          </p:cNvPr>
          <p:cNvSpPr>
            <a:spLocks noChangeShapeType="1"/>
          </p:cNvSpPr>
          <p:nvPr/>
        </p:nvSpPr>
        <p:spPr bwMode="auto">
          <a:xfrm flipV="1">
            <a:off x="4022225" y="1596707"/>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58" name="Line 4">
            <a:extLst>
              <a:ext uri="{FF2B5EF4-FFF2-40B4-BE49-F238E27FC236}">
                <a16:creationId xmlns:a16="http://schemas.microsoft.com/office/drawing/2014/main" id="{C33B5F57-FCAA-FAD0-6438-4470216405B0}"/>
              </a:ext>
            </a:extLst>
          </p:cNvPr>
          <p:cNvSpPr>
            <a:spLocks noChangeShapeType="1"/>
          </p:cNvSpPr>
          <p:nvPr/>
        </p:nvSpPr>
        <p:spPr bwMode="auto">
          <a:xfrm>
            <a:off x="3811283" y="3519499"/>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59" name="Textfeld 58">
            <a:extLst>
              <a:ext uri="{FF2B5EF4-FFF2-40B4-BE49-F238E27FC236}">
                <a16:creationId xmlns:a16="http://schemas.microsoft.com/office/drawing/2014/main" id="{AFD2D48B-4D28-49DA-33D6-9868268CDE0B}"/>
              </a:ext>
            </a:extLst>
          </p:cNvPr>
          <p:cNvSpPr txBox="1"/>
          <p:nvPr/>
        </p:nvSpPr>
        <p:spPr>
          <a:xfrm>
            <a:off x="3408038" y="1421689"/>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60" name="Textfeld 59">
            <a:extLst>
              <a:ext uri="{FF2B5EF4-FFF2-40B4-BE49-F238E27FC236}">
                <a16:creationId xmlns:a16="http://schemas.microsoft.com/office/drawing/2014/main" id="{CD039A1C-B981-AE4D-D2F0-B2C1796FDFA1}"/>
              </a:ext>
            </a:extLst>
          </p:cNvPr>
          <p:cNvSpPr txBox="1"/>
          <p:nvPr/>
        </p:nvSpPr>
        <p:spPr>
          <a:xfrm>
            <a:off x="5758219" y="3640330"/>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61" name="Line 3">
            <a:extLst>
              <a:ext uri="{FF2B5EF4-FFF2-40B4-BE49-F238E27FC236}">
                <a16:creationId xmlns:a16="http://schemas.microsoft.com/office/drawing/2014/main" id="{FB33375F-BD4A-7B1D-328B-8F3D6AC4C659}"/>
              </a:ext>
            </a:extLst>
          </p:cNvPr>
          <p:cNvSpPr>
            <a:spLocks noChangeShapeType="1"/>
          </p:cNvSpPr>
          <p:nvPr/>
        </p:nvSpPr>
        <p:spPr bwMode="auto">
          <a:xfrm flipV="1">
            <a:off x="6900567" y="1593834"/>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62" name="Line 4">
            <a:extLst>
              <a:ext uri="{FF2B5EF4-FFF2-40B4-BE49-F238E27FC236}">
                <a16:creationId xmlns:a16="http://schemas.microsoft.com/office/drawing/2014/main" id="{3354F8C4-32A5-38DF-0BA2-7A24B6532467}"/>
              </a:ext>
            </a:extLst>
          </p:cNvPr>
          <p:cNvSpPr>
            <a:spLocks noChangeShapeType="1"/>
          </p:cNvSpPr>
          <p:nvPr/>
        </p:nvSpPr>
        <p:spPr bwMode="auto">
          <a:xfrm>
            <a:off x="6689625" y="3516626"/>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63" name="Textfeld 62">
            <a:extLst>
              <a:ext uri="{FF2B5EF4-FFF2-40B4-BE49-F238E27FC236}">
                <a16:creationId xmlns:a16="http://schemas.microsoft.com/office/drawing/2014/main" id="{ACE3BF3C-881A-ED31-6BAD-01848823D7C7}"/>
              </a:ext>
            </a:extLst>
          </p:cNvPr>
          <p:cNvSpPr txBox="1"/>
          <p:nvPr/>
        </p:nvSpPr>
        <p:spPr>
          <a:xfrm>
            <a:off x="6286380" y="1418816"/>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64" name="Textfeld 63">
            <a:extLst>
              <a:ext uri="{FF2B5EF4-FFF2-40B4-BE49-F238E27FC236}">
                <a16:creationId xmlns:a16="http://schemas.microsoft.com/office/drawing/2014/main" id="{ED5201D5-866F-A3F4-D088-45909820608B}"/>
              </a:ext>
            </a:extLst>
          </p:cNvPr>
          <p:cNvSpPr txBox="1"/>
          <p:nvPr/>
        </p:nvSpPr>
        <p:spPr>
          <a:xfrm>
            <a:off x="8636561" y="363745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Tree>
    <p:extLst>
      <p:ext uri="{BB962C8B-B14F-4D97-AF65-F5344CB8AC3E}">
        <p14:creationId xmlns:p14="http://schemas.microsoft.com/office/powerpoint/2010/main" val="525332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189652"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Steueraufkommen in Abhängigkeit vom Steuersatz t</a:t>
            </a:r>
            <a:endParaRPr sz="2177" dirty="0">
              <a:latin typeface="Times New Roman" panose="02020603050405020304" pitchFamily="18" charset="0"/>
              <a:cs typeface="Times New Roman" panose="02020603050405020304" pitchFamily="18" charset="0"/>
            </a:endParaRPr>
          </a:p>
        </p:txBody>
      </p:sp>
      <p:sp>
        <p:nvSpPr>
          <p:cNvPr id="37" name="Rechteck 36">
            <a:extLst>
              <a:ext uri="{FF2B5EF4-FFF2-40B4-BE49-F238E27FC236}">
                <a16:creationId xmlns:a16="http://schemas.microsoft.com/office/drawing/2014/main" id="{5618752D-BDE2-4354-58F0-5DBF323EE618}"/>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1" name="Line 3">
            <a:extLst>
              <a:ext uri="{FF2B5EF4-FFF2-40B4-BE49-F238E27FC236}">
                <a16:creationId xmlns:a16="http://schemas.microsoft.com/office/drawing/2014/main" id="{7294C445-5EB8-0B54-ED0F-51074412CE71}"/>
              </a:ext>
            </a:extLst>
          </p:cNvPr>
          <p:cNvSpPr>
            <a:spLocks noChangeShapeType="1"/>
          </p:cNvSpPr>
          <p:nvPr/>
        </p:nvSpPr>
        <p:spPr bwMode="auto">
          <a:xfrm flipV="1">
            <a:off x="1083501" y="1608209"/>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52" name="Line 4">
            <a:extLst>
              <a:ext uri="{FF2B5EF4-FFF2-40B4-BE49-F238E27FC236}">
                <a16:creationId xmlns:a16="http://schemas.microsoft.com/office/drawing/2014/main" id="{18F3150F-09E5-9B09-AACE-730A6E42AA9C}"/>
              </a:ext>
            </a:extLst>
          </p:cNvPr>
          <p:cNvSpPr>
            <a:spLocks noChangeShapeType="1"/>
          </p:cNvSpPr>
          <p:nvPr/>
        </p:nvSpPr>
        <p:spPr bwMode="auto">
          <a:xfrm>
            <a:off x="872559" y="3531001"/>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53" name="Textfeld 52">
            <a:extLst>
              <a:ext uri="{FF2B5EF4-FFF2-40B4-BE49-F238E27FC236}">
                <a16:creationId xmlns:a16="http://schemas.microsoft.com/office/drawing/2014/main" id="{29BDE38F-A124-5E00-7AAD-C8431C416DC9}"/>
              </a:ext>
            </a:extLst>
          </p:cNvPr>
          <p:cNvSpPr txBox="1"/>
          <p:nvPr/>
        </p:nvSpPr>
        <p:spPr>
          <a:xfrm>
            <a:off x="469314" y="1433191"/>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54" name="Textfeld 53">
            <a:extLst>
              <a:ext uri="{FF2B5EF4-FFF2-40B4-BE49-F238E27FC236}">
                <a16:creationId xmlns:a16="http://schemas.microsoft.com/office/drawing/2014/main" id="{E90CE716-9C93-263F-A2F5-942348A3A8F7}"/>
              </a:ext>
            </a:extLst>
          </p:cNvPr>
          <p:cNvSpPr txBox="1"/>
          <p:nvPr/>
        </p:nvSpPr>
        <p:spPr>
          <a:xfrm>
            <a:off x="2819495" y="3651832"/>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56" name="Line 3">
            <a:extLst>
              <a:ext uri="{FF2B5EF4-FFF2-40B4-BE49-F238E27FC236}">
                <a16:creationId xmlns:a16="http://schemas.microsoft.com/office/drawing/2014/main" id="{050D47EB-830D-33ED-AC6D-874D0543FFD7}"/>
              </a:ext>
            </a:extLst>
          </p:cNvPr>
          <p:cNvSpPr>
            <a:spLocks noChangeShapeType="1"/>
          </p:cNvSpPr>
          <p:nvPr/>
        </p:nvSpPr>
        <p:spPr bwMode="auto">
          <a:xfrm flipV="1">
            <a:off x="4022225" y="1596707"/>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58" name="Line 4">
            <a:extLst>
              <a:ext uri="{FF2B5EF4-FFF2-40B4-BE49-F238E27FC236}">
                <a16:creationId xmlns:a16="http://schemas.microsoft.com/office/drawing/2014/main" id="{C33B5F57-FCAA-FAD0-6438-4470216405B0}"/>
              </a:ext>
            </a:extLst>
          </p:cNvPr>
          <p:cNvSpPr>
            <a:spLocks noChangeShapeType="1"/>
          </p:cNvSpPr>
          <p:nvPr/>
        </p:nvSpPr>
        <p:spPr bwMode="auto">
          <a:xfrm>
            <a:off x="3811283" y="3519499"/>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59" name="Textfeld 58">
            <a:extLst>
              <a:ext uri="{FF2B5EF4-FFF2-40B4-BE49-F238E27FC236}">
                <a16:creationId xmlns:a16="http://schemas.microsoft.com/office/drawing/2014/main" id="{AFD2D48B-4D28-49DA-33D6-9868268CDE0B}"/>
              </a:ext>
            </a:extLst>
          </p:cNvPr>
          <p:cNvSpPr txBox="1"/>
          <p:nvPr/>
        </p:nvSpPr>
        <p:spPr>
          <a:xfrm>
            <a:off x="3408038" y="1421689"/>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60" name="Textfeld 59">
            <a:extLst>
              <a:ext uri="{FF2B5EF4-FFF2-40B4-BE49-F238E27FC236}">
                <a16:creationId xmlns:a16="http://schemas.microsoft.com/office/drawing/2014/main" id="{CD039A1C-B981-AE4D-D2F0-B2C1796FDFA1}"/>
              </a:ext>
            </a:extLst>
          </p:cNvPr>
          <p:cNvSpPr txBox="1"/>
          <p:nvPr/>
        </p:nvSpPr>
        <p:spPr>
          <a:xfrm>
            <a:off x="5758219" y="3640330"/>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61" name="Line 3">
            <a:extLst>
              <a:ext uri="{FF2B5EF4-FFF2-40B4-BE49-F238E27FC236}">
                <a16:creationId xmlns:a16="http://schemas.microsoft.com/office/drawing/2014/main" id="{FB33375F-BD4A-7B1D-328B-8F3D6AC4C659}"/>
              </a:ext>
            </a:extLst>
          </p:cNvPr>
          <p:cNvSpPr>
            <a:spLocks noChangeShapeType="1"/>
          </p:cNvSpPr>
          <p:nvPr/>
        </p:nvSpPr>
        <p:spPr bwMode="auto">
          <a:xfrm flipV="1">
            <a:off x="6900567" y="1593834"/>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62" name="Line 4">
            <a:extLst>
              <a:ext uri="{FF2B5EF4-FFF2-40B4-BE49-F238E27FC236}">
                <a16:creationId xmlns:a16="http://schemas.microsoft.com/office/drawing/2014/main" id="{3354F8C4-32A5-38DF-0BA2-7A24B6532467}"/>
              </a:ext>
            </a:extLst>
          </p:cNvPr>
          <p:cNvSpPr>
            <a:spLocks noChangeShapeType="1"/>
          </p:cNvSpPr>
          <p:nvPr/>
        </p:nvSpPr>
        <p:spPr bwMode="auto">
          <a:xfrm>
            <a:off x="6689625" y="3516626"/>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63" name="Textfeld 62">
            <a:extLst>
              <a:ext uri="{FF2B5EF4-FFF2-40B4-BE49-F238E27FC236}">
                <a16:creationId xmlns:a16="http://schemas.microsoft.com/office/drawing/2014/main" id="{ACE3BF3C-881A-ED31-6BAD-01848823D7C7}"/>
              </a:ext>
            </a:extLst>
          </p:cNvPr>
          <p:cNvSpPr txBox="1"/>
          <p:nvPr/>
        </p:nvSpPr>
        <p:spPr>
          <a:xfrm>
            <a:off x="6286380" y="1418816"/>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64" name="Textfeld 63">
            <a:extLst>
              <a:ext uri="{FF2B5EF4-FFF2-40B4-BE49-F238E27FC236}">
                <a16:creationId xmlns:a16="http://schemas.microsoft.com/office/drawing/2014/main" id="{ED5201D5-866F-A3F4-D088-45909820608B}"/>
              </a:ext>
            </a:extLst>
          </p:cNvPr>
          <p:cNvSpPr txBox="1"/>
          <p:nvPr/>
        </p:nvSpPr>
        <p:spPr>
          <a:xfrm>
            <a:off x="8636561" y="363745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Tree>
    <p:extLst>
      <p:ext uri="{BB962C8B-B14F-4D97-AF65-F5344CB8AC3E}">
        <p14:creationId xmlns:p14="http://schemas.microsoft.com/office/powerpoint/2010/main" val="4197905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595270"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Wohlfahrtsverlust und Steueraufkommen in Abhängigkeit des Steuersatzes</a:t>
            </a:r>
            <a:endParaRPr lang="de-DE"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596142" y="1283176"/>
            <a:ext cx="1440" cy="3835122"/>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481712" y="4997325"/>
            <a:ext cx="3460090"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rot="16200000">
            <a:off x="-660380" y="2170289"/>
            <a:ext cx="1704697"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Wohlfahrtsverlust</a:t>
            </a:r>
          </a:p>
        </p:txBody>
      </p:sp>
      <p:sp>
        <p:nvSpPr>
          <p:cNvPr id="11" name="Textfeld 10"/>
          <p:cNvSpPr txBox="1"/>
          <p:nvPr/>
        </p:nvSpPr>
        <p:spPr>
          <a:xfrm>
            <a:off x="2717151" y="5118298"/>
            <a:ext cx="107298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Steuersatz</a:t>
            </a:r>
          </a:p>
        </p:txBody>
      </p:sp>
      <p:sp>
        <p:nvSpPr>
          <p:cNvPr id="3" name="Freihandform 2"/>
          <p:cNvSpPr/>
          <p:nvPr/>
        </p:nvSpPr>
        <p:spPr>
          <a:xfrm>
            <a:off x="808334" y="1413269"/>
            <a:ext cx="2435127" cy="3272024"/>
          </a:xfrm>
          <a:custGeom>
            <a:avLst/>
            <a:gdLst>
              <a:gd name="connsiteX0" fmla="*/ 0 w 5096933"/>
              <a:gd name="connsiteY0" fmla="*/ 3606800 h 3606800"/>
              <a:gd name="connsiteX1" fmla="*/ 3217333 w 5096933"/>
              <a:gd name="connsiteY1" fmla="*/ 2540000 h 3606800"/>
              <a:gd name="connsiteX2" fmla="*/ 5096933 w 5096933"/>
              <a:gd name="connsiteY2" fmla="*/ 0 h 3606800"/>
              <a:gd name="connsiteX3" fmla="*/ 5096933 w 5096933"/>
              <a:gd name="connsiteY3" fmla="*/ 0 h 3606800"/>
            </a:gdLst>
            <a:ahLst/>
            <a:cxnLst>
              <a:cxn ang="0">
                <a:pos x="connsiteX0" y="connsiteY0"/>
              </a:cxn>
              <a:cxn ang="0">
                <a:pos x="connsiteX1" y="connsiteY1"/>
              </a:cxn>
              <a:cxn ang="0">
                <a:pos x="connsiteX2" y="connsiteY2"/>
              </a:cxn>
              <a:cxn ang="0">
                <a:pos x="connsiteX3" y="connsiteY3"/>
              </a:cxn>
            </a:cxnLst>
            <a:rect l="l" t="t" r="r" b="b"/>
            <a:pathLst>
              <a:path w="5096933" h="3606800">
                <a:moveTo>
                  <a:pt x="0" y="3606800"/>
                </a:moveTo>
                <a:cubicBezTo>
                  <a:pt x="1183922" y="3373966"/>
                  <a:pt x="2367844" y="3141133"/>
                  <a:pt x="3217333" y="2540000"/>
                </a:cubicBezTo>
                <a:cubicBezTo>
                  <a:pt x="4066822" y="1938867"/>
                  <a:pt x="5096933" y="0"/>
                  <a:pt x="5096933" y="0"/>
                </a:cubicBezTo>
                <a:lnTo>
                  <a:pt x="509693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12" name="Line 3"/>
          <p:cNvSpPr>
            <a:spLocks noChangeShapeType="1"/>
          </p:cNvSpPr>
          <p:nvPr/>
        </p:nvSpPr>
        <p:spPr bwMode="auto">
          <a:xfrm flipV="1">
            <a:off x="4974974" y="1283882"/>
            <a:ext cx="1440" cy="3835122"/>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4860544" y="4998031"/>
            <a:ext cx="3460090"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rot="16200000">
            <a:off x="3690974" y="2170995"/>
            <a:ext cx="1759649"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Steueraufkommen</a:t>
            </a:r>
          </a:p>
        </p:txBody>
      </p:sp>
      <p:sp>
        <p:nvSpPr>
          <p:cNvPr id="15" name="Textfeld 14"/>
          <p:cNvSpPr txBox="1"/>
          <p:nvPr/>
        </p:nvSpPr>
        <p:spPr>
          <a:xfrm>
            <a:off x="7095983" y="5119004"/>
            <a:ext cx="107298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Steuersatz</a:t>
            </a:r>
          </a:p>
        </p:txBody>
      </p:sp>
      <p:sp>
        <p:nvSpPr>
          <p:cNvPr id="17" name="Freihandform 16"/>
          <p:cNvSpPr/>
          <p:nvPr/>
        </p:nvSpPr>
        <p:spPr>
          <a:xfrm>
            <a:off x="4978711" y="3056941"/>
            <a:ext cx="2672921" cy="1950945"/>
          </a:xfrm>
          <a:custGeom>
            <a:avLst/>
            <a:gdLst>
              <a:gd name="connsiteX0" fmla="*/ 0 w 2946400"/>
              <a:gd name="connsiteY0" fmla="*/ 2150556 h 2150556"/>
              <a:gd name="connsiteX1" fmla="*/ 1473200 w 2946400"/>
              <a:gd name="connsiteY1" fmla="*/ 22 h 2150556"/>
              <a:gd name="connsiteX2" fmla="*/ 2946400 w 2946400"/>
              <a:gd name="connsiteY2" fmla="*/ 2116689 h 2150556"/>
            </a:gdLst>
            <a:ahLst/>
            <a:cxnLst>
              <a:cxn ang="0">
                <a:pos x="connsiteX0" y="connsiteY0"/>
              </a:cxn>
              <a:cxn ang="0">
                <a:pos x="connsiteX1" y="connsiteY1"/>
              </a:cxn>
              <a:cxn ang="0">
                <a:pos x="connsiteX2" y="connsiteY2"/>
              </a:cxn>
            </a:cxnLst>
            <a:rect l="l" t="t" r="r" b="b"/>
            <a:pathLst>
              <a:path w="2946400" h="2150556">
                <a:moveTo>
                  <a:pt x="0" y="2150556"/>
                </a:moveTo>
                <a:cubicBezTo>
                  <a:pt x="491066" y="1078111"/>
                  <a:pt x="982133" y="5666"/>
                  <a:pt x="1473200" y="22"/>
                </a:cubicBezTo>
                <a:cubicBezTo>
                  <a:pt x="1964267" y="-5623"/>
                  <a:pt x="2455333" y="1055533"/>
                  <a:pt x="2946400" y="211668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5772984" y="2645108"/>
            <a:ext cx="1182760" cy="343620"/>
          </a:xfrm>
          <a:prstGeom prst="rect">
            <a:avLst/>
          </a:prstGeom>
          <a:noFill/>
        </p:spPr>
        <p:txBody>
          <a:bodyPr wrap="none" rtlCol="0">
            <a:spAutoFit/>
          </a:bodyPr>
          <a:lstStyle/>
          <a:p>
            <a:r>
              <a:rPr lang="de-DE" sz="1633" dirty="0" err="1">
                <a:latin typeface="Times New Roman" panose="02020603050405020304" pitchFamily="18" charset="0"/>
                <a:cs typeface="Times New Roman" panose="02020603050405020304" pitchFamily="18" charset="0"/>
              </a:rPr>
              <a:t>Lafferkurve</a:t>
            </a:r>
            <a:endParaRPr lang="de-DE" sz="1633" dirty="0">
              <a:latin typeface="Times New Roman" panose="02020603050405020304" pitchFamily="18" charset="0"/>
              <a:cs typeface="Times New Roman" panose="02020603050405020304" pitchFamily="18" charset="0"/>
            </a:endParaRPr>
          </a:p>
        </p:txBody>
      </p:sp>
      <p:sp>
        <p:nvSpPr>
          <p:cNvPr id="19" name="Rechteck 18">
            <a:extLst>
              <a:ext uri="{FF2B5EF4-FFF2-40B4-BE49-F238E27FC236}">
                <a16:creationId xmlns:a16="http://schemas.microsoft.com/office/drawing/2014/main" id="{99CE8BCD-A983-1A0D-7C7C-DA77D2640E3A}"/>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496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Steuer und Marktgleichgewicht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363980" y="1469475"/>
            <a:ext cx="8674026" cy="1655838"/>
          </a:xfrm>
          <a:prstGeom prst="rect">
            <a:avLst/>
          </a:prstGeom>
        </p:spPr>
        <p:txBody>
          <a:bodyPr wrap="square">
            <a:spAutoFit/>
          </a:bodyPr>
          <a:lstStyle/>
          <a:p>
            <a:endParaRPr lang="de-DE" sz="2540" dirty="0"/>
          </a:p>
          <a:p>
            <a:r>
              <a:rPr lang="de-DE" sz="2540" dirty="0">
                <a:latin typeface="Times New Roman" panose="02020603050405020304" pitchFamily="18" charset="0"/>
                <a:cs typeface="Times New Roman" panose="02020603050405020304" pitchFamily="18" charset="0"/>
              </a:rPr>
              <a:t>Steuern dienen der Einnahmeerzielung öffentlicher Haushalte </a:t>
            </a:r>
          </a:p>
          <a:p>
            <a:endParaRPr lang="de-DE" sz="2540" dirty="0">
              <a:latin typeface="Times New Roman" panose="02020603050405020304" pitchFamily="18" charset="0"/>
              <a:cs typeface="Times New Roman" panose="02020603050405020304" pitchFamily="18" charset="0"/>
            </a:endParaRP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Wie beeinflussen Steuern Marktgleichgewichte?</a:t>
            </a:r>
          </a:p>
        </p:txBody>
      </p:sp>
      <p:sp>
        <p:nvSpPr>
          <p:cNvPr id="5" name="Rechteck 4">
            <a:extLst>
              <a:ext uri="{FF2B5EF4-FFF2-40B4-BE49-F238E27FC236}">
                <a16:creationId xmlns:a16="http://schemas.microsoft.com/office/drawing/2014/main" id="{0CEB8B16-81EA-007A-56CE-3538563AB603}"/>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49958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Besteuerung der Käufer</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838971" y="336344"/>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610011" y="4050104"/>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550109" y="380054"/>
            <a:ext cx="28886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a:t>
            </a:r>
          </a:p>
        </p:txBody>
      </p:sp>
      <p:sp>
        <p:nvSpPr>
          <p:cNvPr id="10" name="Textfeld 9"/>
          <p:cNvSpPr txBox="1"/>
          <p:nvPr/>
        </p:nvSpPr>
        <p:spPr>
          <a:xfrm>
            <a:off x="6134429" y="4069282"/>
            <a:ext cx="28886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x</a:t>
            </a:r>
          </a:p>
        </p:txBody>
      </p:sp>
      <p:cxnSp>
        <p:nvCxnSpPr>
          <p:cNvPr id="11" name="Gerade Verbindung 10"/>
          <p:cNvCxnSpPr/>
          <p:nvPr/>
        </p:nvCxnSpPr>
        <p:spPr>
          <a:xfrm flipV="1">
            <a:off x="1654506" y="1175593"/>
            <a:ext cx="3200557" cy="2286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654506" y="792117"/>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985699" y="1044958"/>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14" name="Textfeld 13"/>
          <p:cNvSpPr txBox="1"/>
          <p:nvPr/>
        </p:nvSpPr>
        <p:spPr>
          <a:xfrm>
            <a:off x="5411987" y="2847309"/>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cxnSp>
        <p:nvCxnSpPr>
          <p:cNvPr id="17" name="Gerade Verbindung 11"/>
          <p:cNvCxnSpPr/>
          <p:nvPr/>
        </p:nvCxnSpPr>
        <p:spPr>
          <a:xfrm>
            <a:off x="959617" y="1087130"/>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4911796" y="3241047"/>
            <a:ext cx="370614" cy="338554"/>
          </a:xfrm>
          <a:prstGeom prst="rect">
            <a:avLst/>
          </a:prstGeom>
          <a:noFill/>
        </p:spPr>
        <p:txBody>
          <a:bodyPr wrap="none" rtlCol="0">
            <a:spAutoFit/>
          </a:bodyPr>
          <a:lstStyle/>
          <a:p>
            <a:r>
              <a:rPr lang="de-DE" sz="1600" dirty="0" err="1">
                <a:latin typeface="Times New Roman" panose="02020603050405020304" pitchFamily="18" charset="0"/>
                <a:cs typeface="Times New Roman" panose="02020603050405020304" pitchFamily="18" charset="0"/>
              </a:rPr>
              <a:t>N</a:t>
            </a:r>
            <a:r>
              <a:rPr lang="de-DE" sz="1600" baseline="-25000" dirty="0" err="1">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cxnSp>
        <p:nvCxnSpPr>
          <p:cNvPr id="3" name="Gerade Verbindung mit Pfeil 2"/>
          <p:cNvCxnSpPr/>
          <p:nvPr/>
        </p:nvCxnSpPr>
        <p:spPr>
          <a:xfrm flipH="1">
            <a:off x="4186276" y="3024028"/>
            <a:ext cx="8053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a:off x="847360" y="2043390"/>
            <a:ext cx="2792880" cy="2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p:cNvCxnSpPr/>
          <p:nvPr/>
        </p:nvCxnSpPr>
        <p:spPr>
          <a:xfrm flipH="1" flipV="1">
            <a:off x="3641670" y="2036890"/>
            <a:ext cx="5519" cy="2013214"/>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feld 37"/>
          <p:cNvSpPr txBox="1"/>
          <p:nvPr/>
        </p:nvSpPr>
        <p:spPr>
          <a:xfrm>
            <a:off x="3486619" y="4047445"/>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endParaRPr lang="de-DE" sz="1600" baseline="-25000" dirty="0">
              <a:latin typeface="Times New Roman" panose="02020603050405020304" pitchFamily="18" charset="0"/>
              <a:cs typeface="Times New Roman" panose="02020603050405020304" pitchFamily="18" charset="0"/>
            </a:endParaRPr>
          </a:p>
        </p:txBody>
      </p:sp>
      <p:sp>
        <p:nvSpPr>
          <p:cNvPr id="39" name="Textfeld 38"/>
          <p:cNvSpPr txBox="1"/>
          <p:nvPr/>
        </p:nvSpPr>
        <p:spPr>
          <a:xfrm>
            <a:off x="491584" y="1851606"/>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456511" y="2253704"/>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41" name="Rechteck 40"/>
          <p:cNvSpPr/>
          <p:nvPr/>
        </p:nvSpPr>
        <p:spPr>
          <a:xfrm>
            <a:off x="447832" y="1494951"/>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sp>
        <p:nvSpPr>
          <p:cNvPr id="32" name="Rechteck 31">
            <a:extLst>
              <a:ext uri="{FF2B5EF4-FFF2-40B4-BE49-F238E27FC236}">
                <a16:creationId xmlns:a16="http://schemas.microsoft.com/office/drawing/2014/main" id="{B0581530-EC4B-F726-CE30-FEF51F1394AF}"/>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236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40" grpId="0"/>
      <p:bldP spid="4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Besteuerung der Verkäufer</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838971" y="336344"/>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610011" y="4050104"/>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550109" y="380054"/>
            <a:ext cx="28886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a:t>
            </a:r>
          </a:p>
        </p:txBody>
      </p:sp>
      <p:sp>
        <p:nvSpPr>
          <p:cNvPr id="10" name="Textfeld 9"/>
          <p:cNvSpPr txBox="1"/>
          <p:nvPr/>
        </p:nvSpPr>
        <p:spPr>
          <a:xfrm>
            <a:off x="6134429" y="4069282"/>
            <a:ext cx="28886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x</a:t>
            </a:r>
          </a:p>
        </p:txBody>
      </p:sp>
      <p:cxnSp>
        <p:nvCxnSpPr>
          <p:cNvPr id="11" name="Gerade Verbindung 10"/>
          <p:cNvCxnSpPr/>
          <p:nvPr/>
        </p:nvCxnSpPr>
        <p:spPr>
          <a:xfrm flipV="1">
            <a:off x="1654506" y="1175593"/>
            <a:ext cx="3200557" cy="2286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654506" y="792117"/>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985699" y="1044958"/>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14" name="Textfeld 13"/>
          <p:cNvSpPr txBox="1"/>
          <p:nvPr/>
        </p:nvSpPr>
        <p:spPr>
          <a:xfrm>
            <a:off x="5411987" y="2847309"/>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cxnSp>
        <p:nvCxnSpPr>
          <p:cNvPr id="3" name="Gerade Verbindung mit Pfeil 2"/>
          <p:cNvCxnSpPr/>
          <p:nvPr/>
        </p:nvCxnSpPr>
        <p:spPr>
          <a:xfrm flipH="1">
            <a:off x="1523870" y="2926153"/>
            <a:ext cx="8053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r Verbinder 30"/>
          <p:cNvCxnSpPr/>
          <p:nvPr/>
        </p:nvCxnSpPr>
        <p:spPr>
          <a:xfrm flipH="1" flipV="1">
            <a:off x="3641670" y="2036890"/>
            <a:ext cx="5519" cy="2013214"/>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2925569" y="4047445"/>
            <a:ext cx="428322"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r>
              <a:rPr lang="de-DE" sz="1600" baseline="-25000" dirty="0">
                <a:latin typeface="Times New Roman" panose="02020603050405020304" pitchFamily="18" charset="0"/>
                <a:cs typeface="Times New Roman" panose="02020603050405020304" pitchFamily="18" charset="0"/>
              </a:rPr>
              <a:t>t</a:t>
            </a:r>
          </a:p>
        </p:txBody>
      </p:sp>
      <p:sp>
        <p:nvSpPr>
          <p:cNvPr id="38" name="Textfeld 37"/>
          <p:cNvSpPr txBox="1"/>
          <p:nvPr/>
        </p:nvSpPr>
        <p:spPr>
          <a:xfrm>
            <a:off x="3486619" y="4047445"/>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endParaRPr lang="de-DE" sz="1600" baseline="-25000" dirty="0">
              <a:latin typeface="Times New Roman" panose="02020603050405020304" pitchFamily="18" charset="0"/>
              <a:cs typeface="Times New Roman" panose="02020603050405020304" pitchFamily="18" charset="0"/>
            </a:endParaRPr>
          </a:p>
        </p:txBody>
      </p:sp>
      <p:sp>
        <p:nvSpPr>
          <p:cNvPr id="39" name="Textfeld 38"/>
          <p:cNvSpPr txBox="1"/>
          <p:nvPr/>
        </p:nvSpPr>
        <p:spPr>
          <a:xfrm>
            <a:off x="491584" y="1851606"/>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cxnSp>
        <p:nvCxnSpPr>
          <p:cNvPr id="30" name="Gerade Verbindung 10"/>
          <p:cNvCxnSpPr/>
          <p:nvPr/>
        </p:nvCxnSpPr>
        <p:spPr>
          <a:xfrm flipV="1">
            <a:off x="1093841" y="849820"/>
            <a:ext cx="3200557" cy="2286112"/>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a:xfrm>
            <a:off x="3968110" y="1000361"/>
            <a:ext cx="370614"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A</a:t>
            </a:r>
            <a:r>
              <a:rPr lang="de-DE" sz="1600" baseline="-25000" dirty="0">
                <a:latin typeface="Times New Roman" panose="02020603050405020304" pitchFamily="18" charset="0"/>
                <a:cs typeface="Times New Roman" panose="02020603050405020304" pitchFamily="18" charset="0"/>
              </a:rPr>
              <a:t>t</a:t>
            </a:r>
          </a:p>
        </p:txBody>
      </p:sp>
      <p:sp>
        <p:nvSpPr>
          <p:cNvPr id="32" name="Rechteck 31">
            <a:extLst>
              <a:ext uri="{FF2B5EF4-FFF2-40B4-BE49-F238E27FC236}">
                <a16:creationId xmlns:a16="http://schemas.microsoft.com/office/drawing/2014/main" id="{40AA7D44-221A-C44E-2529-B6A6AA02C7C9}"/>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81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92114" y="2106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Wirkungen einer Steuer</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0" y="612844"/>
            <a:ext cx="8635042" cy="5262979"/>
          </a:xfrm>
          <a:prstGeom prst="rect">
            <a:avLst/>
          </a:prstGeom>
        </p:spPr>
        <p:txBody>
          <a:bodyPr wrap="square">
            <a:spAutoFit/>
          </a:bodyPr>
          <a:lstStyle/>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Steuern verursachen eine Änderung des Marktgleichgewichts.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gehandelten Mengen werden kleiner wenn ein Gut besteuert wird.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Nach Steuern zahlen Käufer mehr für ihre Einkäufe und Verkäufer erhalten weniger, unabhängig davon, bei wem die Steuer erhoben wurde.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Steuern auf Käufer oder Verkäufer haben die gleiche Wirkung. Die Steuer schiebt sich wie ein Keil zwischen den vom Käufer bezahlten und vom Verkäufer erlösten Preis.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Es kommt zur Teilung der Steuerlast, egal ob Verkäufer oder Käufer die Steuer abführt.</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Prinzipiell ist es damit von der Wirkung her egal, auf welcher Seite die Steuer erhoben, dass es vornehmlich auf Anbieterseite passiert hat vornehmlich die angesprochenen praktischen Gründe</a:t>
            </a:r>
          </a:p>
        </p:txBody>
      </p:sp>
      <p:sp>
        <p:nvSpPr>
          <p:cNvPr id="4" name="Rechteck 3">
            <a:extLst>
              <a:ext uri="{FF2B5EF4-FFF2-40B4-BE49-F238E27FC236}">
                <a16:creationId xmlns:a16="http://schemas.microsoft.com/office/drawing/2014/main" id="{7609E0C8-CE99-E82A-8B9E-4FF62E8053DF}"/>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994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Wer trägt die Steuerlast?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80807" y="849394"/>
            <a:ext cx="7772782" cy="5173724"/>
          </a:xfrm>
          <a:prstGeom prst="rect">
            <a:avLst/>
          </a:prstGeom>
        </p:spPr>
        <p:txBody>
          <a:bodyPr wrap="square">
            <a:spAutoFit/>
          </a:bodyPr>
          <a:lstStyle/>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Die Steuerinzidenz beschreibt, wer die Steuerlast schließlich trägt.</a:t>
            </a:r>
          </a:p>
          <a:p>
            <a:pPr marL="414726" indent="-414726">
              <a:buFont typeface="Arial" panose="020B0604020202020204" pitchFamily="34" charset="0"/>
              <a:buChar char="•"/>
            </a:pPr>
            <a:endParaRPr lang="de-DE" sz="2540" dirty="0">
              <a:latin typeface="Times New Roman" panose="02020603050405020304" pitchFamily="18" charset="0"/>
              <a:cs typeface="Times New Roman" panose="02020603050405020304" pitchFamily="18" charset="0"/>
            </a:endParaRP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In welchem Verhältnis wird die Steuerlast auf Käufer und Verkäufer aufgeteilt?</a:t>
            </a:r>
          </a:p>
          <a:p>
            <a:r>
              <a:rPr lang="de-DE" sz="2540" dirty="0">
                <a:latin typeface="Times New Roman" panose="02020603050405020304" pitchFamily="18" charset="0"/>
                <a:cs typeface="Times New Roman" panose="02020603050405020304" pitchFamily="18" charset="0"/>
              </a:rPr>
              <a:t>	</a:t>
            </a:r>
            <a:r>
              <a:rPr lang="de-DE" sz="2540" dirty="0">
                <a:latin typeface="Times New Roman" panose="02020603050405020304" pitchFamily="18" charset="0"/>
                <a:cs typeface="Times New Roman" panose="02020603050405020304" pitchFamily="18" charset="0"/>
                <a:sym typeface="Wingdings" panose="05000000000000000000" pitchFamily="2" charset="2"/>
              </a:rPr>
              <a:t>	</a:t>
            </a:r>
            <a:r>
              <a:rPr lang="de-DE" sz="2540" dirty="0">
                <a:latin typeface="Times New Roman" panose="02020603050405020304" pitchFamily="18" charset="0"/>
                <a:cs typeface="Times New Roman" panose="02020603050405020304" pitchFamily="18" charset="0"/>
              </a:rPr>
              <a:t>Die Antwort hängt von der Elastizität der 			Nachfrage und des Angebots ab.</a:t>
            </a:r>
          </a:p>
          <a:p>
            <a:r>
              <a:rPr lang="de-DE" sz="2540" dirty="0">
                <a:latin typeface="Times New Roman" panose="02020603050405020304" pitchFamily="18" charset="0"/>
                <a:cs typeface="Times New Roman" panose="02020603050405020304" pitchFamily="18" charset="0"/>
              </a:rPr>
              <a:t> </a:t>
            </a: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Welchen Einfluss hat eine Besteuerung von Verkäufern verglichen zu Käufern?</a:t>
            </a:r>
          </a:p>
          <a:p>
            <a:r>
              <a:rPr lang="de-DE" sz="2540" dirty="0">
                <a:latin typeface="Times New Roman" panose="02020603050405020304" pitchFamily="18" charset="0"/>
                <a:cs typeface="Times New Roman" panose="02020603050405020304" pitchFamily="18" charset="0"/>
              </a:rPr>
              <a:t>	</a:t>
            </a:r>
            <a:r>
              <a:rPr lang="de-DE" sz="2540" dirty="0">
                <a:latin typeface="Times New Roman" panose="02020603050405020304" pitchFamily="18" charset="0"/>
                <a:cs typeface="Times New Roman" panose="02020603050405020304" pitchFamily="18" charset="0"/>
                <a:sym typeface="Wingdings" panose="05000000000000000000" pitchFamily="2" charset="2"/>
              </a:rPr>
              <a:t>	</a:t>
            </a:r>
            <a:r>
              <a:rPr lang="de-DE" sz="2540" dirty="0">
                <a:latin typeface="Times New Roman" panose="02020603050405020304" pitchFamily="18" charset="0"/>
                <a:cs typeface="Times New Roman" panose="02020603050405020304" pitchFamily="18" charset="0"/>
              </a:rPr>
              <a:t>Die Steuerinzidenz hängt nicht davon ab, ob 		die Steuer beim Käufer oder Verkäufer 			erhoben wird. </a:t>
            </a:r>
          </a:p>
        </p:txBody>
      </p:sp>
      <p:sp>
        <p:nvSpPr>
          <p:cNvPr id="7" name="Rechteck 6">
            <a:extLst>
              <a:ext uri="{FF2B5EF4-FFF2-40B4-BE49-F238E27FC236}">
                <a16:creationId xmlns:a16="http://schemas.microsoft.com/office/drawing/2014/main" id="{C23EF099-719F-F96B-8FAA-769907EF31E1}"/>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7143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829341" y="212750"/>
            <a:ext cx="7597213" cy="276423"/>
          </a:xfrm>
          <a:prstGeom prst="rect">
            <a:avLst/>
          </a:prstGeom>
          <a:noFill/>
          <a:ln>
            <a:noFill/>
          </a:ln>
        </p:spPr>
        <p:txBody>
          <a:bodyPr lIns="81638" tIns="40819" rIns="81638" bIns="40819" anchor="ctr" anchorCtr="1"/>
          <a:lstStyle/>
          <a:p>
            <a:r>
              <a:rPr lang="de-DE" sz="2903" b="1" dirty="0">
                <a:latin typeface="Times New Roman" panose="02020603050405020304" pitchFamily="18" charset="0"/>
                <a:cs typeface="Times New Roman" panose="02020603050405020304" pitchFamily="18" charset="0"/>
              </a:rPr>
              <a:t>Elastisches Angebot, unelastische Nachfrage </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2120310" y="1404158"/>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11" name="Gerade Verbindung 10"/>
          <p:cNvCxnSpPr/>
          <p:nvPr/>
        </p:nvCxnSpPr>
        <p:spPr>
          <a:xfrm flipV="1">
            <a:off x="2952631" y="3012603"/>
            <a:ext cx="4497411" cy="11103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4063027" y="1324226"/>
            <a:ext cx="1828890" cy="2994727"/>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6844633" y="2654080"/>
            <a:ext cx="9090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Angebot</a:t>
            </a:r>
          </a:p>
        </p:txBody>
      </p:sp>
      <p:sp>
        <p:nvSpPr>
          <p:cNvPr id="14" name="Textfeld 13"/>
          <p:cNvSpPr txBox="1"/>
          <p:nvPr/>
        </p:nvSpPr>
        <p:spPr>
          <a:xfrm>
            <a:off x="6022551" y="4170622"/>
            <a:ext cx="1052660"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Nachfrage</a:t>
            </a:r>
          </a:p>
        </p:txBody>
      </p:sp>
      <p:sp>
        <p:nvSpPr>
          <p:cNvPr id="20" name="Textfeld 19"/>
          <p:cNvSpPr txBox="1"/>
          <p:nvPr/>
        </p:nvSpPr>
        <p:spPr>
          <a:xfrm>
            <a:off x="2484875" y="3213456"/>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cxnSp>
        <p:nvCxnSpPr>
          <p:cNvPr id="26" name="Gerader Verbinder 25"/>
          <p:cNvCxnSpPr/>
          <p:nvPr/>
        </p:nvCxnSpPr>
        <p:spPr>
          <a:xfrm flipV="1">
            <a:off x="2724963" y="3510177"/>
            <a:ext cx="2670403" cy="6606"/>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chteck 28">
            <a:extLst>
              <a:ext uri="{FF2B5EF4-FFF2-40B4-BE49-F238E27FC236}">
                <a16:creationId xmlns:a16="http://schemas.microsoft.com/office/drawing/2014/main" id="{FFA27D53-63F6-5B45-4955-99B3F0F0AA4B}"/>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91616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endParaRPr lang="de-DE" sz="2903" dirty="0">
              <a:latin typeface="Times New Roman" panose="02020603050405020304" pitchFamily="18" charset="0"/>
              <a:cs typeface="Times New Roman" panose="02020603050405020304" pitchFamily="18" charset="0"/>
            </a:endParaRPr>
          </a:p>
          <a:p>
            <a:r>
              <a:rPr lang="de-DE" sz="2903" b="1" dirty="0">
                <a:latin typeface="Times New Roman" panose="02020603050405020304" pitchFamily="18" charset="0"/>
                <a:cs typeface="Times New Roman" panose="02020603050405020304" pitchFamily="18" charset="0"/>
              </a:rPr>
              <a:t>Unelastisches Angebot, elastische Nachfrage </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2120310" y="1404158"/>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11" name="Gerade Verbindung 10"/>
          <p:cNvCxnSpPr/>
          <p:nvPr/>
        </p:nvCxnSpPr>
        <p:spPr>
          <a:xfrm flipV="1">
            <a:off x="4438552" y="2057332"/>
            <a:ext cx="1415146" cy="26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3586858" y="2533364"/>
            <a:ext cx="5100229" cy="1204159"/>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5323026" y="1704818"/>
            <a:ext cx="9090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Angebot</a:t>
            </a:r>
          </a:p>
        </p:txBody>
      </p:sp>
      <p:sp>
        <p:nvSpPr>
          <p:cNvPr id="14" name="Textfeld 13"/>
          <p:cNvSpPr txBox="1"/>
          <p:nvPr/>
        </p:nvSpPr>
        <p:spPr>
          <a:xfrm>
            <a:off x="7965697" y="3897768"/>
            <a:ext cx="1052660"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Nachfrage</a:t>
            </a:r>
          </a:p>
        </p:txBody>
      </p:sp>
      <p:sp>
        <p:nvSpPr>
          <p:cNvPr id="17" name="Textfeld 16"/>
          <p:cNvSpPr txBox="1"/>
          <p:nvPr/>
        </p:nvSpPr>
        <p:spPr>
          <a:xfrm>
            <a:off x="2439713" y="2911065"/>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cxnSp>
        <p:nvCxnSpPr>
          <p:cNvPr id="23" name="Gerader Verbinder 22"/>
          <p:cNvCxnSpPr/>
          <p:nvPr/>
        </p:nvCxnSpPr>
        <p:spPr>
          <a:xfrm flipV="1">
            <a:off x="2677504" y="2964087"/>
            <a:ext cx="2670403" cy="6606"/>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8332665" y="1273726"/>
            <a:ext cx="3745117" cy="307777"/>
          </a:xfrm>
          <a:prstGeom prst="rect">
            <a:avLst/>
          </a:prstGeom>
        </p:spPr>
        <p:txBody>
          <a:bodyPr wrap="square">
            <a:spAutoFit/>
          </a:bodyPr>
          <a:lstStyle/>
          <a:p>
            <a:r>
              <a:rPr lang="de-DE" sz="1400" dirty="0"/>
              <a:t>Wir betrachten wieder nur den Steuerkeil!</a:t>
            </a:r>
            <a:endParaRPr lang="de-DE" sz="1400" dirty="0">
              <a:latin typeface="Times New Roman" panose="02020603050405020304" pitchFamily="18" charset="0"/>
              <a:cs typeface="Times New Roman" panose="02020603050405020304" pitchFamily="18" charset="0"/>
            </a:endParaRPr>
          </a:p>
        </p:txBody>
      </p:sp>
      <p:sp>
        <p:nvSpPr>
          <p:cNvPr id="25" name="Rechteck 24"/>
          <p:cNvSpPr/>
          <p:nvPr/>
        </p:nvSpPr>
        <p:spPr>
          <a:xfrm>
            <a:off x="8332664" y="1644839"/>
            <a:ext cx="3745117" cy="1600438"/>
          </a:xfrm>
          <a:prstGeom prst="rect">
            <a:avLst/>
          </a:prstGeom>
        </p:spPr>
        <p:txBody>
          <a:bodyPr wrap="square">
            <a:spAutoFit/>
          </a:bodyPr>
          <a:lstStyle/>
          <a:p>
            <a:r>
              <a:rPr lang="de-DE" sz="1400" dirty="0"/>
              <a:t>Der Steuerkeil schiebt sich wieder zwischen Angebot und Nachfrage. Diesmal steigt der Preis </a:t>
            </a:r>
            <a:r>
              <a:rPr lang="de-DE" sz="1400" dirty="0">
                <a:latin typeface="Times New Roman" panose="02020603050405020304" pitchFamily="18" charset="0"/>
                <a:cs typeface="Times New Roman" panose="02020603050405020304" pitchFamily="18" charset="0"/>
              </a:rPr>
              <a:t>q*</a:t>
            </a:r>
            <a:r>
              <a:rPr lang="de-DE" sz="1400" baseline="-25000" dirty="0">
                <a:latin typeface="Times New Roman" panose="02020603050405020304" pitchFamily="18" charset="0"/>
                <a:cs typeface="Times New Roman" panose="02020603050405020304" pitchFamily="18" charset="0"/>
              </a:rPr>
              <a:t>t</a:t>
            </a:r>
            <a:r>
              <a:rPr lang="de-DE" sz="1400" dirty="0"/>
              <a:t> für die Konsumenten mit der relativ elastischen Nachfrage deutlich weiniger als der Preis </a:t>
            </a:r>
            <a:r>
              <a:rPr lang="de-DE" sz="1400" dirty="0">
                <a:latin typeface="Times New Roman" panose="02020603050405020304" pitchFamily="18" charset="0"/>
                <a:cs typeface="Times New Roman" panose="02020603050405020304" pitchFamily="18" charset="0"/>
              </a:rPr>
              <a:t>p*</a:t>
            </a:r>
            <a:r>
              <a:rPr lang="de-DE" sz="1400" baseline="-25000" dirty="0">
                <a:latin typeface="Times New Roman" panose="02020603050405020304" pitchFamily="18" charset="0"/>
                <a:cs typeface="Times New Roman" panose="02020603050405020304" pitchFamily="18" charset="0"/>
              </a:rPr>
              <a:t>t</a:t>
            </a:r>
            <a:r>
              <a:rPr lang="de-DE" sz="1400" dirty="0"/>
              <a:t> für die Anbieter gegenüber dem Gleichgewichtspreis p* fällt, da jetzt ist die Angebotskurve relativ preisunelastisch ist.</a:t>
            </a:r>
            <a:endParaRPr lang="de-DE" sz="1400" dirty="0">
              <a:latin typeface="Times New Roman" panose="02020603050405020304" pitchFamily="18" charset="0"/>
              <a:cs typeface="Times New Roman" panose="02020603050405020304" pitchFamily="18" charset="0"/>
            </a:endParaRPr>
          </a:p>
        </p:txBody>
      </p:sp>
      <p:sp>
        <p:nvSpPr>
          <p:cNvPr id="26" name="Rechteck 25"/>
          <p:cNvSpPr/>
          <p:nvPr/>
        </p:nvSpPr>
        <p:spPr>
          <a:xfrm>
            <a:off x="8382721" y="4516143"/>
            <a:ext cx="3822004" cy="1600438"/>
          </a:xfrm>
          <a:prstGeom prst="rect">
            <a:avLst/>
          </a:prstGeom>
        </p:spPr>
        <p:txBody>
          <a:bodyPr wrap="square">
            <a:spAutoFit/>
          </a:bodyPr>
          <a:lstStyle/>
          <a:p>
            <a:r>
              <a:rPr lang="de-DE" sz="1400" dirty="0"/>
              <a:t>Das Arbeitsangebot wird häufig unelastisch modelliert, da wir im Allgemeinen darauf angewiesen sind zu arbeiten und damit die makroökonomische Arbeitsangebotsfunktion letztlich dem Arbeitskräftepotenzial (also alle Menschen zwischen 20 und 67) mehr oder weniger unabhängig vom Lohnniveau entspricht.</a:t>
            </a:r>
            <a:endParaRPr lang="de-DE" sz="1400" dirty="0">
              <a:latin typeface="Times New Roman" panose="02020603050405020304" pitchFamily="18" charset="0"/>
              <a:cs typeface="Times New Roman" panose="02020603050405020304" pitchFamily="18" charset="0"/>
            </a:endParaRPr>
          </a:p>
        </p:txBody>
      </p:sp>
      <p:sp>
        <p:nvSpPr>
          <p:cNvPr id="27" name="Rechteck 26">
            <a:extLst>
              <a:ext uri="{FF2B5EF4-FFF2-40B4-BE49-F238E27FC236}">
                <a16:creationId xmlns:a16="http://schemas.microsoft.com/office/drawing/2014/main" id="{AEFAAC26-2587-3551-516F-1163CEA6FFDD}"/>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0685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endParaRPr lang="de-DE" sz="2903" dirty="0">
              <a:latin typeface="Times New Roman" panose="02020603050405020304" pitchFamily="18" charset="0"/>
              <a:cs typeface="Times New Roman" panose="02020603050405020304" pitchFamily="18" charset="0"/>
            </a:endParaRPr>
          </a:p>
          <a:p>
            <a:r>
              <a:rPr lang="de-DE" sz="2903" b="1" dirty="0">
                <a:latin typeface="Times New Roman" panose="02020603050405020304" pitchFamily="18" charset="0"/>
                <a:cs typeface="Times New Roman" panose="02020603050405020304" pitchFamily="18" charset="0"/>
              </a:rPr>
              <a:t>Elastizität und Steuerinzidenz </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011680" y="1776465"/>
            <a:ext cx="7536794" cy="1879232"/>
          </a:xfrm>
          <a:prstGeom prst="rect">
            <a:avLst/>
          </a:prstGeom>
        </p:spPr>
        <p:txBody>
          <a:bodyPr wrap="square">
            <a:spAutoFit/>
          </a:bodyPr>
          <a:lstStyle/>
          <a:p>
            <a:r>
              <a:rPr lang="de-DE" sz="2903" dirty="0">
                <a:latin typeface="Times New Roman" panose="02020603050405020304" pitchFamily="18" charset="0"/>
                <a:cs typeface="Times New Roman" panose="02020603050405020304" pitchFamily="18" charset="0"/>
              </a:rPr>
              <a:t>Die Steuerlast wird tendenziell von den Marktteilnehmern getragen, deren Elastizitäten gering sind und die deshalb weniger leicht durch Mengenänderungen reagieren können. </a:t>
            </a:r>
          </a:p>
        </p:txBody>
      </p:sp>
      <p:sp>
        <p:nvSpPr>
          <p:cNvPr id="4" name="Rechteck 3">
            <a:extLst>
              <a:ext uri="{FF2B5EF4-FFF2-40B4-BE49-F238E27FC236}">
                <a16:creationId xmlns:a16="http://schemas.microsoft.com/office/drawing/2014/main" id="{120D4E52-704B-5CCE-DBAF-F25C062B91CE}"/>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790334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543</Words>
  <Application>Microsoft Office PowerPoint</Application>
  <PresentationFormat>Breitbild</PresentationFormat>
  <Paragraphs>109</Paragraphs>
  <Slides>14</Slides>
  <Notes>14</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Calibri</vt:lpstr>
      <vt:lpstr>Calibri Light</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430</cp:revision>
  <dcterms:created xsi:type="dcterms:W3CDTF">2019-02-11T10:45:01Z</dcterms:created>
  <dcterms:modified xsi:type="dcterms:W3CDTF">2022-11-27T14:08:33Z</dcterms:modified>
</cp:coreProperties>
</file>