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1372" r:id="rId2"/>
    <p:sldId id="872" r:id="rId3"/>
    <p:sldId id="873" r:id="rId4"/>
    <p:sldId id="874" r:id="rId5"/>
    <p:sldId id="875" r:id="rId6"/>
    <p:sldId id="877" r:id="rId7"/>
    <p:sldId id="878" r:id="rId8"/>
    <p:sldId id="879" r:id="rId9"/>
    <p:sldId id="880" r:id="rId10"/>
    <p:sldId id="881" r:id="rId11"/>
    <p:sldId id="882" r:id="rId12"/>
    <p:sldId id="883" r:id="rId13"/>
    <p:sldId id="884" r:id="rId14"/>
    <p:sldId id="88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Mappe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Mappe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Mappe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W1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Tabelle1!$B$4</c:f>
              <c:strCache>
                <c:ptCount val="1"/>
                <c:pt idx="0">
                  <c:v>W1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Tabelle1!$C$4:$E$4</c:f>
              <c:numCache>
                <c:formatCode>General</c:formatCode>
                <c:ptCount val="3"/>
                <c:pt idx="0">
                  <c:v>30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DB-45C8-82BA-08A384F39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346608"/>
        <c:axId val="275341032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Tabelle1!$B$5</c15:sqref>
                        </c15:formulaRef>
                      </c:ext>
                    </c:extLst>
                    <c:strCache>
                      <c:ptCount val="1"/>
                      <c:pt idx="0">
                        <c:v>W2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Tabelle1!$C$5:$E$5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40</c:v>
                      </c:pt>
                      <c:pt idx="2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BFDB-45C8-82BA-08A384F3929C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Tabelle1!$B$6</c15:sqref>
                        </c15:formulaRef>
                      </c:ext>
                    </c:extLst>
                    <c:strCache>
                      <c:ptCount val="1"/>
                      <c:pt idx="0">
                        <c:v>W3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Tabelle1!$C$6:$E$6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40</c:v>
                      </c:pt>
                      <c:pt idx="2">
                        <c:v>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BFDB-45C8-82BA-08A384F3929C}"/>
                  </c:ext>
                </c:extLst>
              </c15:ser>
            </c15:filteredLineSeries>
          </c:ext>
        </c:extLst>
      </c:lineChart>
      <c:catAx>
        <c:axId val="2753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1032"/>
        <c:crosses val="autoZero"/>
        <c:auto val="1"/>
        <c:lblAlgn val="ctr"/>
        <c:lblOffset val="100"/>
        <c:noMultiLvlLbl val="0"/>
      </c:catAx>
      <c:valAx>
        <c:axId val="27534103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6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W2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Tabelle1!$B$5</c:f>
              <c:strCache>
                <c:ptCount val="1"/>
                <c:pt idx="0">
                  <c:v>W2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Tabelle1!$C$5:$E$5</c:f>
              <c:numCache>
                <c:formatCode>General</c:formatCode>
                <c:ptCount val="3"/>
                <c:pt idx="0">
                  <c:v>30</c:v>
                </c:pt>
                <c:pt idx="1">
                  <c:v>40</c:v>
                </c:pt>
                <c:pt idx="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69-477F-98F2-8E414464A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346608"/>
        <c:axId val="27534103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Tabelle1!$B$4</c15:sqref>
                        </c15:formulaRef>
                      </c:ext>
                    </c:extLst>
                    <c:strCache>
                      <c:ptCount val="1"/>
                      <c:pt idx="0">
                        <c:v>W1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Tabelle1!$C$4:$E$4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10</c:v>
                      </c:pt>
                      <c:pt idx="2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5E69-477F-98F2-8E414464A261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Tabelle1!$B$6</c15:sqref>
                        </c15:formulaRef>
                      </c:ext>
                    </c:extLst>
                    <c:strCache>
                      <c:ptCount val="1"/>
                      <c:pt idx="0">
                        <c:v>W3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Tabelle1!$C$6:$E$6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40</c:v>
                      </c:pt>
                      <c:pt idx="2">
                        <c:v>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E69-477F-98F2-8E414464A261}"/>
                  </c:ext>
                </c:extLst>
              </c15:ser>
            </c15:filteredLineSeries>
          </c:ext>
        </c:extLst>
      </c:lineChart>
      <c:catAx>
        <c:axId val="2753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1032"/>
        <c:crosses val="autoZero"/>
        <c:auto val="1"/>
        <c:lblAlgn val="ctr"/>
        <c:lblOffset val="100"/>
        <c:noMultiLvlLbl val="0"/>
      </c:catAx>
      <c:valAx>
        <c:axId val="27534103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6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W3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2"/>
          <c:order val="2"/>
          <c:tx>
            <c:strRef>
              <c:f>Tabelle1!$B$6</c:f>
              <c:strCache>
                <c:ptCount val="1"/>
                <c:pt idx="0">
                  <c:v>W3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Tabelle1!$C$6:$E$6</c:f>
              <c:numCache>
                <c:formatCode>General</c:formatCode>
                <c:ptCount val="3"/>
                <c:pt idx="0">
                  <c:v>30</c:v>
                </c:pt>
                <c:pt idx="1">
                  <c:v>40</c:v>
                </c:pt>
                <c:pt idx="2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46-4E49-920D-C5D12A96C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346608"/>
        <c:axId val="27534103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Tabelle1!$B$4</c15:sqref>
                        </c15:formulaRef>
                      </c:ext>
                    </c:extLst>
                    <c:strCache>
                      <c:ptCount val="1"/>
                      <c:pt idx="0">
                        <c:v>W1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Tabelle1!$C$4:$E$4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10</c:v>
                      </c:pt>
                      <c:pt idx="2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B646-4E49-920D-C5D12A96C982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Tabelle1!$B$5</c15:sqref>
                        </c15:formulaRef>
                      </c:ext>
                    </c:extLst>
                    <c:strCache>
                      <c:ptCount val="1"/>
                      <c:pt idx="0">
                        <c:v>W2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Tabelle1!$C$3:$E$3</c15:sqref>
                        </c15:formulaRef>
                      </c:ext>
                    </c:extLst>
                    <c:strCache>
                      <c:ptCount val="3"/>
                      <c:pt idx="0">
                        <c:v>A</c:v>
                      </c:pt>
                      <c:pt idx="1">
                        <c:v>B</c:v>
                      </c:pt>
                      <c:pt idx="2">
                        <c:v>C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Tabelle1!$C$5:$E$5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30</c:v>
                      </c:pt>
                      <c:pt idx="1">
                        <c:v>40</c:v>
                      </c:pt>
                      <c:pt idx="2">
                        <c:v>20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B646-4E49-920D-C5D12A96C982}"/>
                  </c:ext>
                </c:extLst>
              </c15:ser>
            </c15:filteredLineSeries>
          </c:ext>
        </c:extLst>
      </c:lineChart>
      <c:catAx>
        <c:axId val="2753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1032"/>
        <c:crosses val="autoZero"/>
        <c:auto val="1"/>
        <c:lblAlgn val="ctr"/>
        <c:lblOffset val="100"/>
        <c:noMultiLvlLbl val="0"/>
      </c:catAx>
      <c:valAx>
        <c:axId val="27534103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6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W1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Tabelle1!$B$4</c:f>
              <c:strCache>
                <c:ptCount val="1"/>
                <c:pt idx="0">
                  <c:v>W1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Tabelle1!$C$4:$E$4</c:f>
              <c:numCache>
                <c:formatCode>General</c:formatCode>
                <c:ptCount val="3"/>
                <c:pt idx="0">
                  <c:v>30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1D-486F-9EAB-6620DCC45DE0}"/>
            </c:ext>
          </c:extLst>
        </c:ser>
        <c:ser>
          <c:idx val="1"/>
          <c:order val="1"/>
          <c:tx>
            <c:strRef>
              <c:f>Tabelle1!$B$5</c:f>
              <c:strCache>
                <c:ptCount val="1"/>
                <c:pt idx="0">
                  <c:v>W2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Tabelle1!$C$5:$E$5</c:f>
              <c:numCache>
                <c:formatCode>General</c:formatCode>
                <c:ptCount val="3"/>
                <c:pt idx="0">
                  <c:v>30</c:v>
                </c:pt>
                <c:pt idx="1">
                  <c:v>40</c:v>
                </c:pt>
                <c:pt idx="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1D-486F-9EAB-6620DCC45DE0}"/>
            </c:ext>
          </c:extLst>
        </c:ser>
        <c:ser>
          <c:idx val="2"/>
          <c:order val="2"/>
          <c:tx>
            <c:strRef>
              <c:f>Tabelle1!$B$6</c:f>
              <c:strCache>
                <c:ptCount val="1"/>
                <c:pt idx="0">
                  <c:v>W3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Tabelle1!$C$3:$E$3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Tabelle1!$C$6:$E$6</c:f>
              <c:numCache>
                <c:formatCode>General</c:formatCode>
                <c:ptCount val="3"/>
                <c:pt idx="0">
                  <c:v>30</c:v>
                </c:pt>
                <c:pt idx="1">
                  <c:v>40</c:v>
                </c:pt>
                <c:pt idx="2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1D-486F-9EAB-6620DCC45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346608"/>
        <c:axId val="275341032"/>
      </c:lineChart>
      <c:catAx>
        <c:axId val="2753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1032"/>
        <c:crosses val="autoZero"/>
        <c:auto val="1"/>
        <c:lblAlgn val="ctr"/>
        <c:lblOffset val="100"/>
        <c:noMultiLvlLbl val="0"/>
      </c:catAx>
      <c:valAx>
        <c:axId val="27534103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75346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23.11.2022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4538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7278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919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5784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041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8673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9275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2865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071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460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0478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9594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517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23.11.2022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23.11.2022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23.11.2022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23.11.2022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23.11.2022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23.11.2022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.png"/><Relationship Id="rId5" Type="http://schemas.openxmlformats.org/officeDocument/2006/relationships/image" Target="../media/image102.png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ournals.uchicago.edu/doi/10.1086/25663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.ub.uni-heidelberg.de/volltextserver/11560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3" Type="http://schemas.openxmlformats.org/officeDocument/2006/relationships/chart" Target="../charts/chart1.xml"/><Relationship Id="rId7" Type="http://schemas.openxmlformats.org/officeDocument/2006/relationships/image" Target="../media/image2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Relationship Id="rId9" Type="http://schemas.openxmlformats.org/officeDocument/2006/relationships/image" Target="../media/image4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Finanzen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Außenwirtschaft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844574" y="5520"/>
            <a:ext cx="7597213" cy="407504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Mehrgipflige Präferenzen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8628D63-5578-43D6-A4A1-EAC811B02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2" y="938726"/>
            <a:ext cx="11068116" cy="3862356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1798320" y="328282"/>
            <a:ext cx="7858426" cy="43861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Diskrete Präferenzen                  und                   stetige Präferenzen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5627A0C-9154-43AF-A87F-8A087F306F81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5979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97393" y="2311"/>
            <a:ext cx="7597213" cy="333139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Medianwähler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229977" y="279483"/>
                <a:ext cx="11363092" cy="1752517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Gegeben ist eine Menge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Wählern mit der jeweils meistgeschätzten Alternativen des Wählers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einer eindimensionalen Politikentscheidung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ϵ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[</m:t>
                    </m:r>
                    <m:bar>
                      <m:bar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bar>
                      <m:barPr>
                        <m:pos m:val="top"/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Man bringe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eine aufsteigende Reihenfolge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Sup>
                        <m:sSubSupPr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…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Sup>
                        <m:sSubSupPr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sSubSup>
                        <m:sSubSupPr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de-D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 Medianwähler teilt die geordnete Verteilung in zwei gleich große Hälften rechts und links des Medianwählers befinden sich die gleiche Anzahl von Wählern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77" y="279483"/>
                <a:ext cx="11363092" cy="1752517"/>
              </a:xfrm>
              <a:prstGeom prst="rect">
                <a:avLst/>
              </a:prstGeom>
              <a:blipFill>
                <a:blip r:embed="rId3"/>
                <a:stretch>
                  <a:fillRect l="-376" t="-2091" b="-55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1C25EDF9-587E-409B-98CD-FD38F92D9F62}"/>
              </a:ext>
            </a:extLst>
          </p:cNvPr>
          <p:cNvSpPr/>
          <p:nvPr/>
        </p:nvSpPr>
        <p:spPr>
          <a:xfrm>
            <a:off x="229977" y="3430747"/>
            <a:ext cx="1120474" cy="76943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siehe diskretes Beispiel für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0784" y="3351523"/>
            <a:ext cx="2238745" cy="96942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1C25EDF9-587E-409B-98CD-FD38F92D9F62}"/>
              </a:ext>
            </a:extLst>
          </p:cNvPr>
          <p:cNvSpPr/>
          <p:nvPr/>
        </p:nvSpPr>
        <p:spPr>
          <a:xfrm rot="16200000">
            <a:off x="1073837" y="3772739"/>
            <a:ext cx="661891" cy="2920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Wähler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C25EDF9-587E-409B-98CD-FD38F92D9F62}"/>
              </a:ext>
            </a:extLst>
          </p:cNvPr>
          <p:cNvSpPr/>
          <p:nvPr/>
        </p:nvSpPr>
        <p:spPr>
          <a:xfrm>
            <a:off x="2436003" y="3078847"/>
            <a:ext cx="991639" cy="27267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4058492" y="3310052"/>
                <a:ext cx="57383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dirty="0"/>
                  <a:t>(W1)=10 Mrd. Euro denn u(A1)=10, u(A2)=8 und u(A3)=3</a:t>
                </a:r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492" y="3310052"/>
                <a:ext cx="5738366" cy="369332"/>
              </a:xfrm>
              <a:prstGeom prst="rect">
                <a:avLst/>
              </a:prstGeom>
              <a:blipFill>
                <a:blip r:embed="rId5"/>
                <a:stretch>
                  <a:fillRect t="-9836" r="-10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4068536" y="3588384"/>
                <a:ext cx="46295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dirty="0"/>
                  <a:t>(W2)=20 denn u(A2)=7, u(A1)=2 und u(A3)=5</a:t>
                </a:r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536" y="3588384"/>
                <a:ext cx="4629537" cy="369332"/>
              </a:xfrm>
              <a:prstGeom prst="rect">
                <a:avLst/>
              </a:prstGeom>
              <a:blipFill>
                <a:blip r:embed="rId6"/>
                <a:stretch>
                  <a:fillRect t="-10000" r="-395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/>
              <p:cNvSpPr/>
              <p:nvPr/>
            </p:nvSpPr>
            <p:spPr>
              <a:xfrm>
                <a:off x="4073107" y="3850290"/>
                <a:ext cx="46295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dirty="0"/>
                  <a:t>(W3)=30 denn u(A3)=9, u(A1)=4 und u(A2)=5</a:t>
                </a:r>
              </a:p>
            </p:txBody>
          </p:sp>
        </mc:Choice>
        <mc:Fallback xmlns=""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107" y="3850290"/>
                <a:ext cx="4629537" cy="369332"/>
              </a:xfrm>
              <a:prstGeom prst="rect">
                <a:avLst/>
              </a:prstGeom>
              <a:blipFill>
                <a:blip r:embed="rId7"/>
                <a:stretch>
                  <a:fillRect t="-10000" r="-395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1762159" y="4476441"/>
                <a:ext cx="78383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dirty="0"/>
                  <a:t> Die Reihenfolge der besten Alternativen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de-DE" dirty="0"/>
                  <a:t> ergibt sich damit zu 1&lt;2&lt;3</a:t>
                </a:r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159" y="4476441"/>
                <a:ext cx="7838364" cy="369332"/>
              </a:xfrm>
              <a:prstGeom prst="rect">
                <a:avLst/>
              </a:prstGeom>
              <a:blipFill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2F93559F-2788-4A8C-A174-2D48AAB8AD73}"/>
              </a:ext>
            </a:extLst>
          </p:cNvPr>
          <p:cNvSpPr txBox="1"/>
          <p:nvPr/>
        </p:nvSpPr>
        <p:spPr>
          <a:xfrm>
            <a:off x="-7157" y="2031999"/>
            <a:ext cx="12199157" cy="8703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Beispiel: 3 Wählergruppen stimmen über die Höhe des Militärhaushaltes ab. Es stehen drei Alternativen A1:=10 Mrd. Euro, A2:=20 Mrd. Euro und A3:= 30 Mrd. Euro zur Abstimmung. In folgender Tabelle sind die Nutzenwerte angegeben, die jeweils die Alternativen den drei Wählergruppen stiften. 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BC92387-1235-4736-8782-6D389CF54BD0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23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7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Medianwählertheorem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51512" y="1306344"/>
            <a:ext cx="10937487" cy="262978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Haben Wähler über eine Menge von eindimensionalen Alternativen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Präferenzen, so ist die vom Medianwähler am meisten präferierte Alternative Condorcet-Sieger bei einer paarweisen Abstimmung der Alternativen.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Black, Duncan (1948). "On the Rationale of Group Decision-making". Journal of Political Economy. 56: 23–34. 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1E87040-0464-4434-BDF3-CF9A0D22F3D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702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376517" y="2269"/>
            <a:ext cx="9744120" cy="61645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Entwicklung des Alters der Medianwählerin in Deutschland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15991" y="6073377"/>
            <a:ext cx="8194398" cy="5300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Quelle: Statistisches Bundesamt; bis 1990 Bundesrepublik Deutschland, ab 2018 Bevölkerungsvorausberechnung Variante G1-L1-W2, eigene Berechnung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CC75393-22BD-40B6-B271-D167A2E12C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91" y="681427"/>
            <a:ext cx="8970677" cy="539195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DAFF5C02-CFC3-4DF8-9007-9BE54B7A20A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889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43973" y="0"/>
            <a:ext cx="7597213" cy="473828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Andere Entscheidungsregeln</a:t>
            </a: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624469"/>
            <a:ext cx="9841186" cy="601050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2/3-Mehrheit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Für die Zustimmung werden mindestens 2/3 der Stimmen benötigt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Robust gegenüber Reversionen, da bei Umkehr einer mit 2/3-Mehrheit getroffenen Entscheidung mehr als 50% der vorherigen Befürworter ihre Entscheidung ändern müssen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Beispiele: Grundgesetzänderung, Feststellung des Verteidigungsfalles, Papstwahl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Stimmengewichte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Jeder Wähler hat ein unterschiedliches Stimmengewicht und dann wird mit einfacher Mehrheit entschieden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unterschiedlicher Bedeutung (große Länder </a:t>
            </a:r>
            <a:r>
              <a:rPr 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kleine Länder) in einer Abstimmung kann Rechnung getragen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Beispiele: Sitze der Länder im Europäischen Parlament, Rotationssystem der Abstimmungsrechte im EZB-Rat.</a:t>
            </a:r>
          </a:p>
          <a:p>
            <a:pPr lvl="1"/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siehe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Köster, Bernhard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(2011) Decision Rules, Transparency and Central Banks, Dissertation Universität Heidelberg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Borda</a:t>
            </a: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-Regel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Bei einer Anzahl von k Alternativen vergibt jeder Wähler 1…k Punkte den zur Wahl</a:t>
            </a:r>
          </a:p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stehenden Alternativen. Es gewinnt die Alternative mit den meisten Punkten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Sehr aufwendig, anfällig für taktische Manipulationen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Beispiele: Fakultätswahlen an amerikanischen Universitäten (Harvard, UCLA),                                                          	              Sportlerwahlen (MVP-Baseball, </a:t>
            </a:r>
            <a:r>
              <a:rPr 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Heisman-Throphy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222FE0-88F5-46A8-BEF0-E5DFEF3B2F0D}"/>
              </a:ext>
            </a:extLst>
          </p:cNvPr>
          <p:cNvSpPr/>
          <p:nvPr/>
        </p:nvSpPr>
        <p:spPr>
          <a:xfrm>
            <a:off x="8706094" y="4218666"/>
            <a:ext cx="3485906" cy="261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48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Condorcet (1743 – 1794) Sieger – Paradoxon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" y="1609782"/>
            <a:ext cx="8969432" cy="424347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Paarweise Abstimmung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Zwei Alternativen werden gegeneinander zur Abstimmung gestellt.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Mehrheitsentscheidung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Alternative mit der Mehrheit der Stimmen, gewinnt die Abstimmung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Agenda-Setting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Alternative, die eine paarweise Abstimmung gegen eine andere Alternative verloren hat, wird aus der Abstimmung entfernt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Sieger tritt gegen eine weitere Alternative an.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Dieser Prozess wird fortgesetzt, bis nur noch eine Alternative übrig bleibt.</a:t>
            </a:r>
          </a:p>
        </p:txBody>
      </p:sp>
      <p:sp>
        <p:nvSpPr>
          <p:cNvPr id="2" name="Rechteck 1"/>
          <p:cNvSpPr/>
          <p:nvPr/>
        </p:nvSpPr>
        <p:spPr>
          <a:xfrm>
            <a:off x="0" y="5922472"/>
            <a:ext cx="86896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stellt sich die Frage, ob diese Art der Abstimmung unabhängig von der Reihenfolge zu einem eindeutigen Ergebnis führt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DD61C9D-2458-47B1-BCED-8D96F855CB0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9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Condorcet-Sieger</a:t>
            </a: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91440" y="865871"/>
            <a:ext cx="10526751" cy="351073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de-D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Eine Alternative, die jede andere mögliche Alternative in einer paarweisen Abstimmung besiegt, heißt </a:t>
            </a:r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Condorcet-Sieger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hteck 3"/>
          <p:cNvSpPr/>
          <p:nvPr/>
        </p:nvSpPr>
        <p:spPr>
          <a:xfrm>
            <a:off x="603681" y="3832464"/>
            <a:ext cx="95022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diesem Fall ist die aufgrund der Definition auch der Sieger jeder Abstimmungsreihenfolge der Condorcet-Sieger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A09EA60-1056-4E7A-97AE-A9EF8AAEBE8F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751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Beispiel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82374" y="1523092"/>
            <a:ext cx="11363092" cy="38118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Wähler (W1, W2, W3)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Gesamtbudget von 90 Euro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Entscheidung über die Verteilung des Budgets zum privaten Konsum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Betrachtung von 3 Alternativen der Aufteilung (A,B,C)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B034751-9210-4E71-BCDE-1BD13AE5F63E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39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14058" y="14289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Zyklische Mehrheiten</a:t>
            </a: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0880" y="3536717"/>
            <a:ext cx="8638725" cy="110640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Bestimmen Sie das Ergebnis bei allen möglichen paarweisen Abstimmungsreihenfolgen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DC8189F1-559B-4768-98F2-4AA3DBC1F8BC}"/>
              </a:ext>
            </a:extLst>
          </p:cNvPr>
          <p:cNvGraphicFramePr>
            <a:graphicFrameLocks noGrp="1"/>
          </p:cNvGraphicFramePr>
          <p:nvPr/>
        </p:nvGraphicFramePr>
        <p:xfrm>
          <a:off x="1669046" y="1221469"/>
          <a:ext cx="8562076" cy="21298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0519">
                  <a:extLst>
                    <a:ext uri="{9D8B030D-6E8A-4147-A177-3AD203B41FA5}">
                      <a16:colId xmlns:a16="http://schemas.microsoft.com/office/drawing/2014/main" val="3297518732"/>
                    </a:ext>
                  </a:extLst>
                </a:gridCol>
                <a:gridCol w="2140519">
                  <a:extLst>
                    <a:ext uri="{9D8B030D-6E8A-4147-A177-3AD203B41FA5}">
                      <a16:colId xmlns:a16="http://schemas.microsoft.com/office/drawing/2014/main" val="4210091242"/>
                    </a:ext>
                  </a:extLst>
                </a:gridCol>
                <a:gridCol w="2140519">
                  <a:extLst>
                    <a:ext uri="{9D8B030D-6E8A-4147-A177-3AD203B41FA5}">
                      <a16:colId xmlns:a16="http://schemas.microsoft.com/office/drawing/2014/main" val="4218465620"/>
                    </a:ext>
                  </a:extLst>
                </a:gridCol>
                <a:gridCol w="2140519">
                  <a:extLst>
                    <a:ext uri="{9D8B030D-6E8A-4147-A177-3AD203B41FA5}">
                      <a16:colId xmlns:a16="http://schemas.microsoft.com/office/drawing/2014/main" val="1137896706"/>
                    </a:ext>
                  </a:extLst>
                </a:gridCol>
              </a:tblGrid>
              <a:tr h="532471">
                <a:tc>
                  <a:txBody>
                    <a:bodyPr/>
                    <a:lstStyle/>
                    <a:p>
                      <a:pPr algn="ctr"/>
                      <a:endParaRPr lang="de-D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199454"/>
                  </a:ext>
                </a:extLst>
              </a:tr>
              <a:tr h="53247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813478"/>
                  </a:ext>
                </a:extLst>
              </a:tr>
              <a:tr h="53247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458745"/>
                  </a:ext>
                </a:extLst>
              </a:tr>
              <a:tr h="53247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542522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2C636B3E-A9E9-4DE2-9522-D9BC400568F0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71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Condorcet-Paradoxon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041941" y="4203728"/>
            <a:ext cx="7647664" cy="9928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2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Über die das Agenda-Setting kann das Ergebnis manipuliert werden</a:t>
            </a:r>
          </a:p>
        </p:txBody>
      </p:sp>
      <p:sp>
        <p:nvSpPr>
          <p:cNvPr id="4" name="Rechteck 3"/>
          <p:cNvSpPr/>
          <p:nvPr/>
        </p:nvSpPr>
        <p:spPr>
          <a:xfrm>
            <a:off x="110227" y="996317"/>
            <a:ext cx="12081773" cy="32346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dem Beispiel tritt also ein grundsätzliches Problem für das Ergebnis der Abstimmung auf:</a:t>
            </a:r>
            <a:endParaRPr lang="de-DE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054" y="1849282"/>
            <a:ext cx="11363092" cy="58729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Abstimmungen verlaufen zyklisch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53594" y="2402304"/>
            <a:ext cx="11363092" cy="11841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gibt keinen Condorcet-Sieger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76646" y="3053883"/>
            <a:ext cx="10777689" cy="1479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nach Agenda wird jede Mehrheitsentscheidung durch eine andere Mehrheitsentscheidung ersetzt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BCC1C36-21E1-4065-8619-C56AFAFB9E12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20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923792" y="-53762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Präferenzen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18436" y="1340047"/>
                <a:ext cx="8260451" cy="4502257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Eindimensionale Politikentscheidung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aus [</a:t>
                </a:r>
                <a14:m>
                  <m:oMath xmlns:m="http://schemas.openxmlformats.org/officeDocument/2006/math">
                    <m:bar>
                      <m:barPr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bar>
                      <m:barPr>
                        <m:pos m:val="top"/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 Wähler bildet Präferenzen über die möglichen Alternativen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z.B. Bildungsausgaben, Ausgaben für Kinderbetreuung, Verteidigungshaushalt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Nutzen des Wählers, abhängig von der Höhe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und monoton steigend in 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de-DE" sz="24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Die meistgeschätzte Alternative des Wähler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lang="de-DE" sz="24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für alle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aus [</a:t>
                </a:r>
                <a14:m>
                  <m:oMath xmlns:m="http://schemas.openxmlformats.org/officeDocument/2006/math">
                    <m:bar>
                      <m:bar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bar>
                      <m:barPr>
                        <m:pos m:val="top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ar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ba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177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6" y="1340047"/>
                <a:ext cx="8260451" cy="4502257"/>
              </a:xfrm>
              <a:prstGeom prst="rect">
                <a:avLst/>
              </a:prstGeom>
              <a:blipFill>
                <a:blip r:embed="rId3"/>
                <a:stretch>
                  <a:fillRect l="-959" t="-1084" r="-1550" b="-31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eck 10">
            <a:extLst>
              <a:ext uri="{FF2B5EF4-FFF2-40B4-BE49-F238E27FC236}">
                <a16:creationId xmlns:a16="http://schemas.microsoft.com/office/drawing/2014/main" id="{0E987A2E-643C-485C-A140-7E154EB272C7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85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535035" y="49777"/>
            <a:ext cx="9388485" cy="415637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 und mehrgipflige Präferenzen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19041" y="1385582"/>
            <a:ext cx="3150064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Für W1 ergibt sich folgende Grafik</a:t>
            </a:r>
          </a:p>
        </p:txBody>
      </p:sp>
      <p:graphicFrame>
        <p:nvGraphicFramePr>
          <p:cNvPr id="11" name="Diagramm 10"/>
          <p:cNvGraphicFramePr>
            <a:graphicFrameLocks/>
          </p:cNvGraphicFramePr>
          <p:nvPr/>
        </p:nvGraphicFramePr>
        <p:xfrm>
          <a:off x="642738" y="1817811"/>
          <a:ext cx="2302669" cy="161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Diagramm 11"/>
          <p:cNvGraphicFramePr>
            <a:graphicFrameLocks/>
          </p:cNvGraphicFramePr>
          <p:nvPr/>
        </p:nvGraphicFramePr>
        <p:xfrm>
          <a:off x="4805918" y="1844960"/>
          <a:ext cx="2276475" cy="161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Diagramm 12"/>
          <p:cNvGraphicFramePr>
            <a:graphicFrameLocks/>
          </p:cNvGraphicFramePr>
          <p:nvPr/>
        </p:nvGraphicFramePr>
        <p:xfrm>
          <a:off x="8573617" y="1913997"/>
          <a:ext cx="2286001" cy="161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Diagramm 13"/>
          <p:cNvGraphicFramePr>
            <a:graphicFrameLocks/>
          </p:cNvGraphicFramePr>
          <p:nvPr/>
        </p:nvGraphicFramePr>
        <p:xfrm>
          <a:off x="3274774" y="4238915"/>
          <a:ext cx="5338762" cy="161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Rechteck 18"/>
          <p:cNvSpPr/>
          <p:nvPr/>
        </p:nvSpPr>
        <p:spPr>
          <a:xfrm>
            <a:off x="4330164" y="1390147"/>
            <a:ext cx="3150064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Für W2 ergibt sich folgende Grafik</a:t>
            </a:r>
          </a:p>
        </p:txBody>
      </p:sp>
      <p:sp>
        <p:nvSpPr>
          <p:cNvPr id="20" name="Rechteck 19"/>
          <p:cNvSpPr/>
          <p:nvPr/>
        </p:nvSpPr>
        <p:spPr>
          <a:xfrm>
            <a:off x="8563625" y="1386048"/>
            <a:ext cx="3150064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Für W3 ergibt sich folgende Grafik</a:t>
            </a:r>
          </a:p>
        </p:txBody>
      </p:sp>
      <p:sp>
        <p:nvSpPr>
          <p:cNvPr id="21" name="Rechteck 20"/>
          <p:cNvSpPr/>
          <p:nvPr/>
        </p:nvSpPr>
        <p:spPr>
          <a:xfrm>
            <a:off x="1258146" y="3508738"/>
            <a:ext cx="1196818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Mehrgipflig</a:t>
            </a:r>
          </a:p>
        </p:txBody>
      </p:sp>
      <p:cxnSp>
        <p:nvCxnSpPr>
          <p:cNvPr id="4" name="Gerade Verbindung mit Pfeil 3"/>
          <p:cNvCxnSpPr/>
          <p:nvPr/>
        </p:nvCxnSpPr>
        <p:spPr>
          <a:xfrm flipH="1" flipV="1">
            <a:off x="1266532" y="2610789"/>
            <a:ext cx="105944" cy="6992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/>
              <p:cNvSpPr/>
              <p:nvPr/>
            </p:nvSpPr>
            <p:spPr>
              <a:xfrm>
                <a:off x="1189205" y="3190955"/>
                <a:ext cx="43204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6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205" y="3190955"/>
                <a:ext cx="43204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Gerade Verbindung mit Pfeil 25"/>
          <p:cNvCxnSpPr/>
          <p:nvPr/>
        </p:nvCxnSpPr>
        <p:spPr>
          <a:xfrm flipH="1" flipV="1">
            <a:off x="1908640" y="2839239"/>
            <a:ext cx="217538" cy="470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eck 29"/>
          <p:cNvSpPr/>
          <p:nvPr/>
        </p:nvSpPr>
        <p:spPr>
          <a:xfrm>
            <a:off x="1926474" y="3247632"/>
            <a:ext cx="41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Tal</a:t>
            </a:r>
          </a:p>
        </p:txBody>
      </p:sp>
      <p:cxnSp>
        <p:nvCxnSpPr>
          <p:cNvPr id="31" name="Gerade Verbindung mit Pfeil 30"/>
          <p:cNvCxnSpPr/>
          <p:nvPr/>
        </p:nvCxnSpPr>
        <p:spPr>
          <a:xfrm flipH="1" flipV="1">
            <a:off x="2538036" y="2743034"/>
            <a:ext cx="124306" cy="4479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2380679" y="3190955"/>
            <a:ext cx="8751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/>
              <a:t>2. Gipfel</a:t>
            </a:r>
          </a:p>
        </p:txBody>
      </p:sp>
      <p:cxnSp>
        <p:nvCxnSpPr>
          <p:cNvPr id="34" name="Gerade Verbindung mit Pfeil 33"/>
          <p:cNvCxnSpPr/>
          <p:nvPr/>
        </p:nvCxnSpPr>
        <p:spPr>
          <a:xfrm flipH="1" flipV="1">
            <a:off x="6065804" y="2559390"/>
            <a:ext cx="232666" cy="6094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hteck 35"/>
              <p:cNvSpPr/>
              <p:nvPr/>
            </p:nvSpPr>
            <p:spPr>
              <a:xfrm>
                <a:off x="6065804" y="3203700"/>
                <a:ext cx="198958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1600" dirty="0"/>
                  <a:t> und einziger Gipfel</a:t>
                </a:r>
              </a:p>
            </p:txBody>
          </p:sp>
        </mc:Choice>
        <mc:Fallback xmlns="">
          <p:sp>
            <p:nvSpPr>
              <p:cNvPr id="36" name="Rechtec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804" y="3203700"/>
                <a:ext cx="1989584" cy="338554"/>
              </a:xfrm>
              <a:prstGeom prst="rect">
                <a:avLst/>
              </a:prstGeom>
              <a:blipFill>
                <a:blip r:embed="rId8"/>
                <a:stretch>
                  <a:fillRect t="-5455" r="-920" b="-2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hteck 37"/>
          <p:cNvSpPr/>
          <p:nvPr/>
        </p:nvSpPr>
        <p:spPr>
          <a:xfrm>
            <a:off x="5748752" y="3459447"/>
            <a:ext cx="1196818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10202465" y="2468307"/>
            <a:ext cx="215381" cy="623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hteck 45"/>
              <p:cNvSpPr/>
              <p:nvPr/>
            </p:nvSpPr>
            <p:spPr>
              <a:xfrm>
                <a:off x="10025756" y="3034423"/>
                <a:ext cx="198958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1600" dirty="0"/>
                  <a:t> und einziger Gipfel</a:t>
                </a:r>
              </a:p>
            </p:txBody>
          </p:sp>
        </mc:Choice>
        <mc:Fallback xmlns="">
          <p:sp>
            <p:nvSpPr>
              <p:cNvPr id="46" name="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5756" y="3034423"/>
                <a:ext cx="1989584" cy="338554"/>
              </a:xfrm>
              <a:prstGeom prst="rect">
                <a:avLst/>
              </a:prstGeom>
              <a:blipFill>
                <a:blip r:embed="rId9"/>
                <a:stretch>
                  <a:fillRect t="-5455" r="-613" b="-2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hteck 46"/>
          <p:cNvSpPr/>
          <p:nvPr/>
        </p:nvSpPr>
        <p:spPr>
          <a:xfrm>
            <a:off x="9575355" y="3433254"/>
            <a:ext cx="1196818" cy="35578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C8B0F69-DC19-415E-8EAB-89B7653440A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91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1" grpId="0">
        <p:bldAsOne/>
      </p:bldGraphic>
      <p:bldGraphic spid="12" grpId="0">
        <p:bldAsOne/>
      </p:bldGraphic>
      <p:bldGraphic spid="13" grpId="0">
        <p:bldAsOne/>
      </p:bldGraphic>
      <p:bldGraphic spid="14" grpId="0">
        <p:bldAsOne/>
      </p:bldGraphic>
      <p:bldP spid="19" grpId="0"/>
      <p:bldP spid="20" grpId="0"/>
      <p:bldP spid="21" grpId="0"/>
      <p:bldP spid="25" grpId="0"/>
      <p:bldP spid="30" grpId="0"/>
      <p:bldP spid="33" grpId="0"/>
      <p:bldP spid="36" grpId="0"/>
      <p:bldP spid="38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185881" y="0"/>
            <a:ext cx="7597213" cy="401875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>
              <a:lnSpc>
                <a:spcPct val="100000"/>
              </a:lnSpc>
            </a:pPr>
            <a:r>
              <a:rPr lang="de-DE" sz="2903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sz="2903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</a:t>
            </a:r>
            <a:endParaRPr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228509" y="361661"/>
            <a:ext cx="7895597" cy="44069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Diskrete Präferenzen                  und                   stetige Präferenzen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A1FA568-D3D8-4C0A-A123-B3C21A79E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0" y="1307899"/>
            <a:ext cx="10921556" cy="3803192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551587" y="649071"/>
            <a:ext cx="4545533" cy="44069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 drei Wähler haben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eingipflige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Präferenzen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34EF548-54F6-41D9-945E-C0E0EC09C35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57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880</Words>
  <Application>Microsoft Office PowerPoint</Application>
  <PresentationFormat>Breitbild</PresentationFormat>
  <Paragraphs>136</Paragraphs>
  <Slides>14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Sparkasse Rg</vt:lpstr>
      <vt:lpstr>Symbol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429</cp:revision>
  <dcterms:created xsi:type="dcterms:W3CDTF">2019-02-11T10:45:01Z</dcterms:created>
  <dcterms:modified xsi:type="dcterms:W3CDTF">2022-11-23T12:51:35Z</dcterms:modified>
</cp:coreProperties>
</file>