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372" r:id="rId2"/>
    <p:sldId id="872" r:id="rId3"/>
    <p:sldId id="873" r:id="rId4"/>
    <p:sldId id="874" r:id="rId5"/>
    <p:sldId id="875" r:id="rId6"/>
    <p:sldId id="877" r:id="rId7"/>
    <p:sldId id="878" r:id="rId8"/>
    <p:sldId id="879" r:id="rId9"/>
    <p:sldId id="880" r:id="rId10"/>
    <p:sldId id="881" r:id="rId11"/>
    <p:sldId id="882" r:id="rId12"/>
    <p:sldId id="883" r:id="rId13"/>
    <p:sldId id="884" r:id="rId14"/>
    <p:sldId id="88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W1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Tabelle1!$C$4:$E$4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B-45C8-82BA-08A384F39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Tabelle1!$B$5</c15:sqref>
                        </c15:formulaRef>
                      </c:ext>
                    </c:extLst>
                    <c:strCache>
                      <c:ptCount val="1"/>
                      <c:pt idx="0">
                        <c:v>W2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Tabelle1!$C$5:$E$5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FDB-45C8-82BA-08A384F3929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Tabelle1!$B$6</c15:sqref>
                        </c15:formulaRef>
                      </c:ext>
                    </c:extLst>
                    <c:strCache>
                      <c:ptCount val="1"/>
                      <c:pt idx="0">
                        <c:v>W3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Tabelle1!$C$6:$E$6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FDB-45C8-82BA-08A384F3929C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Tabelle1!$B$5</c:f>
              <c:strCache>
                <c:ptCount val="1"/>
                <c:pt idx="0">
                  <c:v>W2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Tabelle1!$C$5:$E$5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69-477F-98F2-8E414464A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Tabelle1!$B$4</c15:sqref>
                        </c15:formulaRef>
                      </c:ext>
                    </c:extLst>
                    <c:strCache>
                      <c:ptCount val="1"/>
                      <c:pt idx="0">
                        <c:v>W1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Tabelle1!$C$4:$E$4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10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E69-477F-98F2-8E414464A261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Tabelle1!$B$6</c15:sqref>
                        </c15:formulaRef>
                      </c:ext>
                    </c:extLst>
                    <c:strCache>
                      <c:ptCount val="1"/>
                      <c:pt idx="0">
                        <c:v>W3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Tabelle1!$C$6:$E$6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E69-477F-98F2-8E414464A261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Tabelle1!$B$6</c:f>
              <c:strCache>
                <c:ptCount val="1"/>
                <c:pt idx="0">
                  <c:v>W3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Tabelle1!$C$6:$E$6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46-4E49-920D-C5D12A96C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Tabelle1!$B$4</c15:sqref>
                        </c15:formulaRef>
                      </c:ext>
                    </c:extLst>
                    <c:strCache>
                      <c:ptCount val="1"/>
                      <c:pt idx="0">
                        <c:v>W1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Tabelle1!$C$4:$E$4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10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646-4E49-920D-C5D12A96C98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Tabelle1!$B$5</c15:sqref>
                        </c15:formulaRef>
                      </c:ext>
                    </c:extLst>
                    <c:strCache>
                      <c:ptCount val="1"/>
                      <c:pt idx="0">
                        <c:v>W2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Tabelle1!$C$5:$E$5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646-4E49-920D-C5D12A96C982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W1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Tabelle1!$C$4:$E$4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1D-486F-9EAB-6620DCC45DE0}"/>
            </c:ext>
          </c:extLst>
        </c:ser>
        <c:ser>
          <c:idx val="1"/>
          <c:order val="1"/>
          <c:tx>
            <c:strRef>
              <c:f>Tabelle1!$B$5</c:f>
              <c:strCache>
                <c:ptCount val="1"/>
                <c:pt idx="0">
                  <c:v>W2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Tabelle1!$C$5:$E$5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1D-486F-9EAB-6620DCC45DE0}"/>
            </c:ext>
          </c:extLst>
        </c:ser>
        <c:ser>
          <c:idx val="2"/>
          <c:order val="2"/>
          <c:tx>
            <c:strRef>
              <c:f>Tabelle1!$B$6</c:f>
              <c:strCache>
                <c:ptCount val="1"/>
                <c:pt idx="0">
                  <c:v>W3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Tabelle1!$C$6:$E$6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1D-486F-9EAB-6620DCC45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538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7278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19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5784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04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867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275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2865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07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60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478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594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17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23.11.2022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23.11.2022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23.11.2022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23.11.2022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urnals.uchicago.edu/doi/10.1086/25663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ub.uni-heidelberg.de/volltextserver/11560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chart" Target="../charts/chart1.xml"/><Relationship Id="rId7" Type="http://schemas.openxmlformats.org/officeDocument/2006/relationships/image" Target="../media/image2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4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844574" y="5520"/>
            <a:ext cx="7597213" cy="407504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Mehrgipflige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8628D63-5578-43D6-A4A1-EAC811B02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2" y="938726"/>
            <a:ext cx="11068116" cy="3862356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798320" y="328282"/>
            <a:ext cx="7858426" cy="43861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Diskrete Präferenzen                  und                   stetige Präferenzen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5627A0C-9154-43AF-A87F-8A087F306F81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7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97393" y="2311"/>
            <a:ext cx="7597213" cy="333139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Medianwähler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229977" y="279483"/>
                <a:ext cx="11363092" cy="1752517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Gegeben ist eine Menge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Wählern mit der jeweils meistgeschätzten Alternativen des Wählers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einer eindimensionalen Politikentscheidung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ϵ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bar>
                      <m:bar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 bringe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eine aufsteigende Reihenfolge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…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de-D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 Medianwähler teilt die geordnete Verteilung in zwei gleich große Hälften rechts und links des Medianwählers befinden sich die gleiche Anzahl von Wählern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77" y="279483"/>
                <a:ext cx="11363092" cy="1752517"/>
              </a:xfrm>
              <a:prstGeom prst="rect">
                <a:avLst/>
              </a:prstGeom>
              <a:blipFill>
                <a:blip r:embed="rId3"/>
                <a:stretch>
                  <a:fillRect l="-376" t="-2091" b="-55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>
            <a:off x="229977" y="3430747"/>
            <a:ext cx="1120474" cy="7694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siehe diskretes Beispiel für 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784" y="3351523"/>
            <a:ext cx="2238745" cy="96942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 rot="16200000">
            <a:off x="1073837" y="3772739"/>
            <a:ext cx="661891" cy="2920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Wähler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>
            <a:off x="2436003" y="3078847"/>
            <a:ext cx="991639" cy="2726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4058492" y="3310052"/>
                <a:ext cx="5738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(W1)=10 Mrd. Euro denn u(A1)=10, u(A2)=8 und u(A3)=3</a:t>
                </a: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492" y="3310052"/>
                <a:ext cx="5738366" cy="369332"/>
              </a:xfrm>
              <a:prstGeom prst="rect">
                <a:avLst/>
              </a:prstGeom>
              <a:blipFill>
                <a:blip r:embed="rId5"/>
                <a:stretch>
                  <a:fillRect t="-9836" r="-10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4068536" y="3588384"/>
                <a:ext cx="4629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(W2)=20 denn u(A2)=7, u(A1)=2 und u(A3)=5</a:t>
                </a:r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36" y="3588384"/>
                <a:ext cx="4629537" cy="369332"/>
              </a:xfrm>
              <a:prstGeom prst="rect">
                <a:avLst/>
              </a:prstGeom>
              <a:blipFill>
                <a:blip r:embed="rId6"/>
                <a:stretch>
                  <a:fillRect t="-10000" r="-39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4073107" y="3850290"/>
                <a:ext cx="4629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(W3)=30 denn u(A3)=9, u(A1)=4 und u(A2)=5</a:t>
                </a: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107" y="3850290"/>
                <a:ext cx="4629537" cy="369332"/>
              </a:xfrm>
              <a:prstGeom prst="rect">
                <a:avLst/>
              </a:prstGeom>
              <a:blipFill>
                <a:blip r:embed="rId7"/>
                <a:stretch>
                  <a:fillRect t="-10000" r="-39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1762159" y="4476441"/>
                <a:ext cx="7838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 Die Reihenfolge der besten Alternativen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dirty="0"/>
                  <a:t> ergibt sich damit zu 1&lt;2&lt;3</a:t>
                </a:r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159" y="4476441"/>
                <a:ext cx="7838364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2F93559F-2788-4A8C-A174-2D48AAB8AD73}"/>
              </a:ext>
            </a:extLst>
          </p:cNvPr>
          <p:cNvSpPr txBox="1"/>
          <p:nvPr/>
        </p:nvSpPr>
        <p:spPr>
          <a:xfrm>
            <a:off x="-7157" y="2031999"/>
            <a:ext cx="12199157" cy="870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Beispiel: 3 Wählergruppen stimmen über die Höhe des Militärhaushaltes ab. Es stehen drei Alternativen A1:=10 Mrd. Euro, A2:=20 Mrd. Euro und A3:= 30 Mrd. Euro zur Abstimmung. In folgender Tabelle sind die Nutzenwerte angegeben, die jeweils die Alternativen den drei Wählergruppen stiften.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BC92387-1235-4736-8782-6D389CF54BD0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23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Medianwählertheorem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1512" y="1306344"/>
            <a:ext cx="10937487" cy="26297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Haben Wähler über eine Menge von eindimensionalen Alternativen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Präferenzen, so ist die vom Medianwähler am meisten präferierte Alternative Condorcet-Sieger bei einer paarweisen Abstimmung der Alternativen.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Black, Duncan (1948). "On the Rationale of Group Decision-making". Journal of Political Economy. 56: 23–34. 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1E87040-0464-4434-BDF3-CF9A0D22F3D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702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Entwicklung des Alters der Medianwählerin in Deutschland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5991" y="6073377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Bundesamt; bis 1990 Bundesrepublik Deutschland, ab 2018 Bevölkerungsvorausberechnung Variante G1-L1-W2, eigene Berechnung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C75393-22BD-40B6-B271-D167A2E12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91" y="681427"/>
            <a:ext cx="8970677" cy="539195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DAFF5C02-CFC3-4DF8-9007-9BE54B7A20A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88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43973" y="0"/>
            <a:ext cx="7597213" cy="473828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Andere Entscheidungsregeln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24469"/>
            <a:ext cx="9841186" cy="60105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2/3-Mehrheit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Für die Zustimmung werden mindestens 2/3 der Stimmen benötigt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 gegenüber Reversionen, da bei Umkehr einer mit 2/3-Mehrheit getroffenen Entscheidung mehr als 50% der vorherigen Befürworter ihre Entscheidung ändern müssen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Grundgesetzänderung, Feststellung des Verteidigungsfalles, Papstwahl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Stimmengewichte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Jeder Wähler hat ein unterschiedliches Stimmengewicht und dann wird mit einfacher Mehrheit entschieden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unterschiedlicher Bedeutung (große Länder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kleine Länder) in einer Abstimmung kann Rechnung getragen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Sitze der Länder im Europäischen Parlament, Rotationssystem der Abstimmungsrechte im EZB-Rat.</a:t>
            </a:r>
          </a:p>
          <a:p>
            <a:pPr lvl="1"/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siehe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Köster, Bernhard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(2011) Decision Rules, Transparency and Central Banks, Dissertation Universität Heidelberg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Borda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-Regel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Bei einer Anzahl von k Alternativen vergibt jeder Wähler 1…k Punkte den zur Wahl</a:t>
            </a:r>
          </a:p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stehenden Alternativen. Es gewinnt die Alternative mit den meisten Punkten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Sehr aufwendig, anfällig für taktische Manipulationen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Fakultätswahlen an amerikanischen Universitäten (Harvard, UCLA),                                                          	              Sportlerwahlen (MVP-Baseball,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Heisman-Throphy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22FE0-88F5-46A8-BEF0-E5DFEF3B2F0D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48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 (1743 – 1794) Sieger – Paradoxon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" y="1609782"/>
            <a:ext cx="8969432" cy="4243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Paarweise Abstimmung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Zwei Alternativen werden gegeneinander zur Abstimmung gestellt.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Mehrheitsentscheidung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Alternative mit der Mehrheit der Stimmen, gewinnt die Abstimmung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Agenda-Setting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Alternative, die eine paarweise Abstimmung gegen eine andere Alternative verloren hat, wird aus der Abstimmung entfernt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Sieger tritt gegen eine weitere Alternative an.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Dieser Prozess wird fortgesetzt, bis nur noch eine Alternative übrig bleibt.</a:t>
            </a:r>
          </a:p>
        </p:txBody>
      </p:sp>
      <p:sp>
        <p:nvSpPr>
          <p:cNvPr id="2" name="Rechteck 1"/>
          <p:cNvSpPr/>
          <p:nvPr/>
        </p:nvSpPr>
        <p:spPr>
          <a:xfrm>
            <a:off x="0" y="5922472"/>
            <a:ext cx="8689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ob diese Art der Abstimmung unabhängig von der Reihenfolge zu einem eindeutigen Ergebnis führt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DD61C9D-2458-47B1-BCED-8D96F855CB0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Condorcet-Sieger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1440" y="865871"/>
            <a:ext cx="10526751" cy="351073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 Alternative, die jede andere mögliche Alternative in einer paarweisen Abstimmung besiegt, heißt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Condorcet-Sieger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hteck 3"/>
          <p:cNvSpPr/>
          <p:nvPr/>
        </p:nvSpPr>
        <p:spPr>
          <a:xfrm>
            <a:off x="603681" y="3832464"/>
            <a:ext cx="9502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diesem Fall ist die aufgrund der Definition auch der Sieger jeder Abstimmungsreihenfolge der Condorcet-Sieger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09EA60-1056-4E7A-97AE-A9EF8AAEBE8F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51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82374" y="1523092"/>
            <a:ext cx="11363092" cy="38118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Wähler (W1, W2, W3)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Gesamtbudget von 90 Euro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 über die Verteilung des Budgets zum privaten Konsum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Betrachtung von 3 Alternativen der Aufteilung (A,B,C)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B034751-9210-4E71-BCDE-1BD13AE5F63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39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14058" y="14289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Zyklische Mehrheiten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0880" y="3536717"/>
            <a:ext cx="8638725" cy="11064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Bestimmen Sie das Ergebnis bei allen möglichen paarweisen Abstimmungsreihenfolgen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C8189F1-559B-4768-98F2-4AA3DBC1F8BC}"/>
              </a:ext>
            </a:extLst>
          </p:cNvPr>
          <p:cNvGraphicFramePr>
            <a:graphicFrameLocks noGrp="1"/>
          </p:cNvGraphicFramePr>
          <p:nvPr/>
        </p:nvGraphicFramePr>
        <p:xfrm>
          <a:off x="1669046" y="1221469"/>
          <a:ext cx="8562076" cy="2129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0519">
                  <a:extLst>
                    <a:ext uri="{9D8B030D-6E8A-4147-A177-3AD203B41FA5}">
                      <a16:colId xmlns:a16="http://schemas.microsoft.com/office/drawing/2014/main" val="3297518732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4210091242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4218465620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1137896706"/>
                    </a:ext>
                  </a:extLst>
                </a:gridCol>
              </a:tblGrid>
              <a:tr h="532471"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99454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13478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58745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542522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2C636B3E-A9E9-4DE2-9522-D9BC400568F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71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Condorcet-Paradoxon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41941" y="4203728"/>
            <a:ext cx="7647664" cy="9928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2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 die das Agenda-Setting kann das Ergebnis manipuliert werden</a:t>
            </a:r>
          </a:p>
        </p:txBody>
      </p:sp>
      <p:sp>
        <p:nvSpPr>
          <p:cNvPr id="4" name="Rechteck 3"/>
          <p:cNvSpPr/>
          <p:nvPr/>
        </p:nvSpPr>
        <p:spPr>
          <a:xfrm>
            <a:off x="110227" y="996317"/>
            <a:ext cx="12081773" cy="32346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dem Beispiel tritt also ein grundsätzliches Problem für das Ergebnis der Abstimmung auf:</a:t>
            </a:r>
            <a:endParaRPr lang="de-DE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054" y="1849282"/>
            <a:ext cx="11363092" cy="58729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Abstimmungen verlaufen zyklisch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53594" y="2402304"/>
            <a:ext cx="11363092" cy="11841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gibt keinen Condorcet-Sieger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76646" y="3053883"/>
            <a:ext cx="10777689" cy="1479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nach Agenda wird jede Mehrheitsentscheidung durch eine andere Mehrheitsentscheidung ersetzt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BCC1C36-21E1-4065-8619-C56AFAFB9E12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2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923792" y="-53762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18436" y="1340047"/>
                <a:ext cx="8260451" cy="4502257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Eindimensionale Politikentscheidung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[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 Wähler bildet Präferenzen über die möglichen Alternativen von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z.B. Bildungsausgaben, Ausgaben für Kinderbetreuung, Verteidigungshaushalt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Nutzen des Wählers, abhängig von der Höhe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 monoton steigend in 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de-DE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Die meistgeschätzte Alternative des Wähler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de-DE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für alle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[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17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" y="1340047"/>
                <a:ext cx="8260451" cy="4502257"/>
              </a:xfrm>
              <a:prstGeom prst="rect">
                <a:avLst/>
              </a:prstGeom>
              <a:blipFill>
                <a:blip r:embed="rId3"/>
                <a:stretch>
                  <a:fillRect l="-959" t="-1084" r="-1550" b="-31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0E987A2E-643C-485C-A140-7E154EB272C7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85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535035" y="49777"/>
            <a:ext cx="9388485" cy="41563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 und mehrgipflige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19041" y="1385582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W1 ergibt sich folgende Grafik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642738" y="1817811"/>
          <a:ext cx="2302669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4805918" y="1844960"/>
          <a:ext cx="2276475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8573617" y="1913997"/>
          <a:ext cx="2286001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Diagramm 13"/>
          <p:cNvGraphicFramePr>
            <a:graphicFrameLocks/>
          </p:cNvGraphicFramePr>
          <p:nvPr/>
        </p:nvGraphicFramePr>
        <p:xfrm>
          <a:off x="3274774" y="4238915"/>
          <a:ext cx="5338762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Rechteck 18"/>
          <p:cNvSpPr/>
          <p:nvPr/>
        </p:nvSpPr>
        <p:spPr>
          <a:xfrm>
            <a:off x="4330164" y="1390147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W2 ergibt sich folgende Grafik</a:t>
            </a:r>
          </a:p>
        </p:txBody>
      </p:sp>
      <p:sp>
        <p:nvSpPr>
          <p:cNvPr id="20" name="Rechteck 19"/>
          <p:cNvSpPr/>
          <p:nvPr/>
        </p:nvSpPr>
        <p:spPr>
          <a:xfrm>
            <a:off x="8563625" y="1386048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W3 ergibt sich folgende Grafik</a:t>
            </a:r>
          </a:p>
        </p:txBody>
      </p:sp>
      <p:sp>
        <p:nvSpPr>
          <p:cNvPr id="21" name="Rechteck 20"/>
          <p:cNvSpPr/>
          <p:nvPr/>
        </p:nvSpPr>
        <p:spPr>
          <a:xfrm>
            <a:off x="1258146" y="3508738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Mehrgipflig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 flipH="1" flipV="1">
            <a:off x="1266532" y="2610789"/>
            <a:ext cx="105944" cy="699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/>
              <p:cNvSpPr/>
              <p:nvPr/>
            </p:nvSpPr>
            <p:spPr>
              <a:xfrm>
                <a:off x="1189205" y="3190955"/>
                <a:ext cx="4320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05" y="3190955"/>
                <a:ext cx="43204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rade Verbindung mit Pfeil 25"/>
          <p:cNvCxnSpPr/>
          <p:nvPr/>
        </p:nvCxnSpPr>
        <p:spPr>
          <a:xfrm flipH="1" flipV="1">
            <a:off x="1908640" y="2839239"/>
            <a:ext cx="217538" cy="470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1926474" y="3247632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Tal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 flipH="1" flipV="1">
            <a:off x="2538036" y="2743034"/>
            <a:ext cx="124306" cy="447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2380679" y="3190955"/>
            <a:ext cx="8751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2. Gipfel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H="1" flipV="1">
            <a:off x="6065804" y="2559390"/>
            <a:ext cx="232666" cy="609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hteck 35"/>
              <p:cNvSpPr/>
              <p:nvPr/>
            </p:nvSpPr>
            <p:spPr>
              <a:xfrm>
                <a:off x="6065804" y="3203700"/>
                <a:ext cx="19895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600" dirty="0"/>
                  <a:t> und einziger Gipfel</a:t>
                </a:r>
              </a:p>
            </p:txBody>
          </p:sp>
        </mc:Choice>
        <mc:Fallback xmlns=""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804" y="3203700"/>
                <a:ext cx="1989584" cy="338554"/>
              </a:xfrm>
              <a:prstGeom prst="rect">
                <a:avLst/>
              </a:prstGeom>
              <a:blipFill>
                <a:blip r:embed="rId8"/>
                <a:stretch>
                  <a:fillRect t="-5455" r="-920" b="-2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/>
          <p:cNvSpPr/>
          <p:nvPr/>
        </p:nvSpPr>
        <p:spPr>
          <a:xfrm>
            <a:off x="5748752" y="3459447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0202465" y="2468307"/>
            <a:ext cx="215381" cy="623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/>
              <p:cNvSpPr/>
              <p:nvPr/>
            </p:nvSpPr>
            <p:spPr>
              <a:xfrm>
                <a:off x="10025756" y="3034423"/>
                <a:ext cx="19895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600" dirty="0"/>
                  <a:t> und einziger Gipfel</a:t>
                </a:r>
              </a:p>
            </p:txBody>
          </p:sp>
        </mc:Choice>
        <mc:Fallback xmlns="">
          <p:sp>
            <p:nvSpPr>
              <p:cNvPr id="46" name="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756" y="3034423"/>
                <a:ext cx="1989584" cy="338554"/>
              </a:xfrm>
              <a:prstGeom prst="rect">
                <a:avLst/>
              </a:prstGeom>
              <a:blipFill>
                <a:blip r:embed="rId9"/>
                <a:stretch>
                  <a:fillRect t="-5455" r="-613" b="-2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hteck 46"/>
          <p:cNvSpPr/>
          <p:nvPr/>
        </p:nvSpPr>
        <p:spPr>
          <a:xfrm>
            <a:off x="9575355" y="3433254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C8B0F69-DC19-415E-8EAB-89B7653440A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9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P spid="19" grpId="0"/>
      <p:bldP spid="20" grpId="0"/>
      <p:bldP spid="21" grpId="0"/>
      <p:bldP spid="25" grpId="0"/>
      <p:bldP spid="30" grpId="0"/>
      <p:bldP spid="33" grpId="0"/>
      <p:bldP spid="36" grpId="0"/>
      <p:bldP spid="38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85881" y="0"/>
            <a:ext cx="7597213" cy="401875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228509" y="361661"/>
            <a:ext cx="7895597" cy="4406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Diskrete Präferenzen                  und                   stetige Präferenzen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A1FA568-D3D8-4C0A-A123-B3C21A79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" y="1307899"/>
            <a:ext cx="10921556" cy="380319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551587" y="649071"/>
            <a:ext cx="4545533" cy="4406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drei Wähler haben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34EF548-54F6-41D9-945E-C0E0EC09C35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57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Breitbild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Sparkasse Rg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2022-11-23T12:51:35Z</dcterms:modified>
</cp:coreProperties>
</file>