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1372" r:id="rId2"/>
    <p:sldId id="256" r:id="rId3"/>
    <p:sldId id="485" r:id="rId4"/>
    <p:sldId id="1026" r:id="rId5"/>
    <p:sldId id="1373" r:id="rId6"/>
    <p:sldId id="257" r:id="rId7"/>
    <p:sldId id="272" r:id="rId8"/>
    <p:sldId id="1030" r:id="rId9"/>
    <p:sldId id="261" r:id="rId10"/>
    <p:sldId id="488" r:id="rId11"/>
    <p:sldId id="1027" r:id="rId12"/>
    <p:sldId id="487" r:id="rId13"/>
    <p:sldId id="489" r:id="rId14"/>
    <p:sldId id="1028" r:id="rId15"/>
    <p:sldId id="1000" r:id="rId16"/>
    <p:sldId id="1180" r:id="rId17"/>
    <p:sldId id="258" r:id="rId18"/>
    <p:sldId id="266" r:id="rId19"/>
    <p:sldId id="267" r:id="rId20"/>
    <p:sldId id="268" r:id="rId21"/>
    <p:sldId id="269" r:id="rId22"/>
    <p:sldId id="277" r:id="rId23"/>
    <p:sldId id="271" r:id="rId24"/>
    <p:sldId id="270" r:id="rId25"/>
    <p:sldId id="260" r:id="rId26"/>
    <p:sldId id="273" r:id="rId27"/>
    <p:sldId id="274" r:id="rId28"/>
    <p:sldId id="278" r:id="rId2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50" autoAdjust="0"/>
    <p:restoredTop sz="94660"/>
  </p:normalViewPr>
  <p:slideViewPr>
    <p:cSldViewPr snapToGrid="0">
      <p:cViewPr varScale="1">
        <p:scale>
          <a:sx n="77" d="100"/>
          <a:sy n="77" d="100"/>
        </p:scale>
        <p:origin x="552" y="6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21.09.2022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21.09.2022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21.09.2022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21.09.2022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66747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21.09.2022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21.09.2022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21.09.2022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21.09.2022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21.09.2022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21.09.2022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21.09.2022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21.09.2022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21.09.2022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www.trademap.org/Index.aspx" TargetMode="External"/><Relationship Id="rId3" Type="http://schemas.openxmlformats.org/officeDocument/2006/relationships/hyperlink" Target="https://comtrade.un.org/" TargetMode="External"/><Relationship Id="rId7" Type="http://schemas.openxmlformats.org/officeDocument/2006/relationships/hyperlink" Target="https://www.imf.org/en/Data" TargetMode="External"/><Relationship Id="rId2" Type="http://schemas.openxmlformats.org/officeDocument/2006/relationships/hyperlink" Target="https://data.wto.org/en" TargetMode="External"/><Relationship Id="rId1" Type="http://schemas.openxmlformats.org/officeDocument/2006/relationships/slideLayout" Target="../slideLayouts/slideLayout1.xml"/><Relationship Id="rId6" Type="http://schemas.openxmlformats.org/officeDocument/2006/relationships/hyperlink" Target="https://ec.europa.eu/eurostat/de/web/main/data/database" TargetMode="External"/><Relationship Id="rId5" Type="http://schemas.openxmlformats.org/officeDocument/2006/relationships/hyperlink" Target="https://www.bundesbank.de/de/statistiken" TargetMode="External"/><Relationship Id="rId4" Type="http://schemas.openxmlformats.org/officeDocument/2006/relationships/hyperlink" Target="https://www-genesis.destatis.de/genesis/onlin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bundesfinanzministerium.de/Datenportal/start.html" TargetMode="External"/><Relationship Id="rId2" Type="http://schemas.openxmlformats.org/officeDocument/2006/relationships/hyperlink" Target="https://www-genesis.destatis.de/genesis/online" TargetMode="External"/><Relationship Id="rId1" Type="http://schemas.openxmlformats.org/officeDocument/2006/relationships/slideLayout" Target="../slideLayouts/slideLayout1.xml"/><Relationship Id="rId6" Type="http://schemas.openxmlformats.org/officeDocument/2006/relationships/hyperlink" Target="https://data.oecd.org/" TargetMode="External"/><Relationship Id="rId5" Type="http://schemas.openxmlformats.org/officeDocument/2006/relationships/hyperlink" Target="https://ec.europa.eu/eurostat/de/data/database" TargetMode="External"/><Relationship Id="rId4" Type="http://schemas.openxmlformats.org/officeDocument/2006/relationships/hyperlink" Target="https://www.bundesbank.de/de/statistiken/oeffentliche-finanzen"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1384995"/>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Öffentliche Finanzen</a:t>
            </a:r>
            <a:br>
              <a:rPr lang="de-DE" sz="2800" dirty="0">
                <a:latin typeface="Times New Roman" panose="02020603050405020304" pitchFamily="18" charset="0"/>
                <a:cs typeface="Times New Roman" panose="02020603050405020304" pitchFamily="18" charset="0"/>
              </a:rPr>
            </a:br>
            <a:r>
              <a:rPr lang="de-DE" sz="2800" dirty="0">
                <a:latin typeface="Times New Roman" panose="02020603050405020304" pitchFamily="18" charset="0"/>
                <a:cs typeface="Times New Roman" panose="02020603050405020304" pitchFamily="18" charset="0"/>
              </a:rPr>
              <a:t>und</a:t>
            </a:r>
            <a:br>
              <a:rPr lang="de-DE" sz="2800" dirty="0">
                <a:latin typeface="Times New Roman" panose="02020603050405020304" pitchFamily="18" charset="0"/>
                <a:cs typeface="Times New Roman" panose="02020603050405020304" pitchFamily="18" charset="0"/>
              </a:rPr>
            </a:br>
            <a:r>
              <a:rPr lang="de-DE" sz="2800" dirty="0">
                <a:latin typeface="Times New Roman" panose="02020603050405020304" pitchFamily="18" charset="0"/>
                <a:cs typeface="Times New Roman" panose="02020603050405020304" pitchFamily="18" charset="0"/>
              </a:rPr>
              <a:t>Außenwirtschaft</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192751" y="25136"/>
            <a:ext cx="6545138" cy="567680"/>
          </a:xfrm>
          <a:prstGeom prst="rect">
            <a:avLst/>
          </a:prstGeom>
          <a:noFill/>
        </p:spPr>
        <p:txBody>
          <a:bodyPr wrap="square" rtlCol="0">
            <a:noAutofit/>
          </a:bodyPr>
          <a:lstStyle/>
          <a:p>
            <a:pPr algn="ctr"/>
            <a:r>
              <a:rPr lang="de-DE" sz="3200" dirty="0"/>
              <a:t>Welthandel und Weltproduktion (real)</a:t>
            </a:r>
          </a:p>
          <a:p>
            <a:endParaRPr lang="de-DE" sz="2400" dirty="0"/>
          </a:p>
        </p:txBody>
      </p:sp>
      <p:sp>
        <p:nvSpPr>
          <p:cNvPr id="8" name="Textfeld 7">
            <a:extLst>
              <a:ext uri="{FF2B5EF4-FFF2-40B4-BE49-F238E27FC236}">
                <a16:creationId xmlns:a16="http://schemas.microsoft.com/office/drawing/2014/main" id="{4EFE902C-4502-4719-BE52-6C2F9B3BFC6F}"/>
              </a:ext>
            </a:extLst>
          </p:cNvPr>
          <p:cNvSpPr txBox="1"/>
          <p:nvPr/>
        </p:nvSpPr>
        <p:spPr>
          <a:xfrm>
            <a:off x="-28486" y="4862765"/>
            <a:ext cx="4076344"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IMF, CPB, eigene Berechnungen</a:t>
            </a:r>
          </a:p>
        </p:txBody>
      </p:sp>
      <p:sp>
        <p:nvSpPr>
          <p:cNvPr id="22" name="Rechteck 21">
            <a:extLst>
              <a:ext uri="{FF2B5EF4-FFF2-40B4-BE49-F238E27FC236}">
                <a16:creationId xmlns:a16="http://schemas.microsoft.com/office/drawing/2014/main" id="{B2E8BBCF-E657-4DE6-91C1-741B93AC3F3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453391F2-9551-58FF-DF8D-BFBDC101624D}"/>
              </a:ext>
            </a:extLst>
          </p:cNvPr>
          <p:cNvPicPr>
            <a:picLocks noChangeAspect="1"/>
          </p:cNvPicPr>
          <p:nvPr/>
        </p:nvPicPr>
        <p:blipFill>
          <a:blip r:embed="rId2"/>
          <a:stretch>
            <a:fillRect/>
          </a:stretch>
        </p:blipFill>
        <p:spPr>
          <a:xfrm>
            <a:off x="0" y="468000"/>
            <a:ext cx="6866225" cy="4320000"/>
          </a:xfrm>
          <a:prstGeom prst="rect">
            <a:avLst/>
          </a:prstGeom>
        </p:spPr>
      </p:pic>
    </p:spTree>
    <p:extLst>
      <p:ext uri="{BB962C8B-B14F-4D97-AF65-F5344CB8AC3E}">
        <p14:creationId xmlns:p14="http://schemas.microsoft.com/office/powerpoint/2010/main" val="2038279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205099" y="0"/>
            <a:ext cx="11083895" cy="567680"/>
          </a:xfrm>
          <a:prstGeom prst="rect">
            <a:avLst/>
          </a:prstGeom>
          <a:noFill/>
        </p:spPr>
        <p:txBody>
          <a:bodyPr wrap="square" rtlCol="0">
            <a:noAutofit/>
          </a:bodyPr>
          <a:lstStyle/>
          <a:p>
            <a:pPr algn="ctr"/>
            <a:r>
              <a:rPr lang="de-DE" sz="3200" dirty="0"/>
              <a:t>Internationale Handelsverflechtungen im weltweiten Vergleich</a:t>
            </a:r>
          </a:p>
          <a:p>
            <a:endParaRPr lang="de-DE" sz="2400" dirty="0"/>
          </a:p>
        </p:txBody>
      </p:sp>
      <p:sp>
        <p:nvSpPr>
          <p:cNvPr id="8" name="Textfeld 7">
            <a:extLst>
              <a:ext uri="{FF2B5EF4-FFF2-40B4-BE49-F238E27FC236}">
                <a16:creationId xmlns:a16="http://schemas.microsoft.com/office/drawing/2014/main" id="{4EFE902C-4502-4719-BE52-6C2F9B3BFC6F}"/>
              </a:ext>
            </a:extLst>
          </p:cNvPr>
          <p:cNvSpPr txBox="1"/>
          <p:nvPr/>
        </p:nvSpPr>
        <p:spPr>
          <a:xfrm>
            <a:off x="18420" y="4128327"/>
            <a:ext cx="5660164" cy="360995"/>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Quelle: World Bank, eigene Berechnungen</a:t>
            </a:r>
          </a:p>
        </p:txBody>
      </p:sp>
      <p:sp>
        <p:nvSpPr>
          <p:cNvPr id="22" name="Textfeld 21">
            <a:extLst>
              <a:ext uri="{FF2B5EF4-FFF2-40B4-BE49-F238E27FC236}">
                <a16:creationId xmlns:a16="http://schemas.microsoft.com/office/drawing/2014/main" id="{4EFE902C-4502-4719-BE52-6C2F9B3BFC6F}"/>
              </a:ext>
            </a:extLst>
          </p:cNvPr>
          <p:cNvSpPr txBox="1"/>
          <p:nvPr/>
        </p:nvSpPr>
        <p:spPr>
          <a:xfrm>
            <a:off x="59909" y="4520883"/>
            <a:ext cx="5660165" cy="360995"/>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Offenheitsgrad: Summe aus Exporten und Importen in 	          Relation zum Bruttoinlandsprodukt</a:t>
            </a:r>
          </a:p>
        </p:txBody>
      </p:sp>
      <p:sp>
        <p:nvSpPr>
          <p:cNvPr id="13" name="Rechteck 12">
            <a:extLst>
              <a:ext uri="{FF2B5EF4-FFF2-40B4-BE49-F238E27FC236}">
                <a16:creationId xmlns:a16="http://schemas.microsoft.com/office/drawing/2014/main" id="{0F76F213-A884-4AA6-9B2B-15E87D3DE97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6F88E0A1-43CA-8971-F41E-475657C0D1C5}"/>
              </a:ext>
            </a:extLst>
          </p:cNvPr>
          <p:cNvPicPr>
            <a:picLocks noChangeAspect="1"/>
          </p:cNvPicPr>
          <p:nvPr/>
        </p:nvPicPr>
        <p:blipFill>
          <a:blip r:embed="rId2"/>
          <a:stretch>
            <a:fillRect/>
          </a:stretch>
        </p:blipFill>
        <p:spPr>
          <a:xfrm>
            <a:off x="0" y="540000"/>
            <a:ext cx="4570681" cy="3600000"/>
          </a:xfrm>
          <a:prstGeom prst="rect">
            <a:avLst/>
          </a:prstGeom>
        </p:spPr>
      </p:pic>
    </p:spTree>
    <p:extLst>
      <p:ext uri="{BB962C8B-B14F-4D97-AF65-F5344CB8AC3E}">
        <p14:creationId xmlns:p14="http://schemas.microsoft.com/office/powerpoint/2010/main" val="2232305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143653" y="-13447"/>
            <a:ext cx="8899494" cy="567680"/>
          </a:xfrm>
          <a:prstGeom prst="rect">
            <a:avLst/>
          </a:prstGeom>
          <a:noFill/>
        </p:spPr>
        <p:txBody>
          <a:bodyPr wrap="square" rtlCol="0">
            <a:noAutofit/>
          </a:bodyPr>
          <a:lstStyle/>
          <a:p>
            <a:pPr algn="ctr"/>
            <a:r>
              <a:rPr lang="de-DE" sz="3200" dirty="0"/>
              <a:t>Der Außenhandel Deutschlands </a:t>
            </a:r>
            <a:r>
              <a:rPr lang="de-DE" sz="3200" dirty="0" err="1"/>
              <a:t>vs</a:t>
            </a:r>
            <a:r>
              <a:rPr lang="de-DE" sz="3200" dirty="0"/>
              <a:t> Welthandel (real)</a:t>
            </a:r>
          </a:p>
        </p:txBody>
      </p:sp>
      <p:sp>
        <p:nvSpPr>
          <p:cNvPr id="11" name="Textfeld 10">
            <a:extLst>
              <a:ext uri="{FF2B5EF4-FFF2-40B4-BE49-F238E27FC236}">
                <a16:creationId xmlns:a16="http://schemas.microsoft.com/office/drawing/2014/main" id="{3C423D06-614E-4CCF-A19B-A8C947E20749}"/>
              </a:ext>
            </a:extLst>
          </p:cNvPr>
          <p:cNvSpPr txBox="1"/>
          <p:nvPr/>
        </p:nvSpPr>
        <p:spPr>
          <a:xfrm>
            <a:off x="0" y="5453759"/>
            <a:ext cx="1565506" cy="64633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Destatis, CPB</a:t>
            </a:r>
          </a:p>
        </p:txBody>
      </p:sp>
      <p:sp>
        <p:nvSpPr>
          <p:cNvPr id="22" name="Rechteck 21">
            <a:extLst>
              <a:ext uri="{FF2B5EF4-FFF2-40B4-BE49-F238E27FC236}">
                <a16:creationId xmlns:a16="http://schemas.microsoft.com/office/drawing/2014/main" id="{97136846-D6BF-416F-93B4-B9714268190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E4B182A4-EB01-EE10-80A9-C9493FE14DC8}"/>
              </a:ext>
            </a:extLst>
          </p:cNvPr>
          <p:cNvPicPr>
            <a:picLocks noChangeAspect="1"/>
          </p:cNvPicPr>
          <p:nvPr/>
        </p:nvPicPr>
        <p:blipFill>
          <a:blip r:embed="rId2"/>
          <a:stretch>
            <a:fillRect/>
          </a:stretch>
        </p:blipFill>
        <p:spPr>
          <a:xfrm>
            <a:off x="0" y="540000"/>
            <a:ext cx="6859301" cy="4860000"/>
          </a:xfrm>
          <a:prstGeom prst="rect">
            <a:avLst/>
          </a:prstGeom>
        </p:spPr>
      </p:pic>
    </p:spTree>
    <p:extLst>
      <p:ext uri="{BB962C8B-B14F-4D97-AF65-F5344CB8AC3E}">
        <p14:creationId xmlns:p14="http://schemas.microsoft.com/office/powerpoint/2010/main" val="3969847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5801465" y="0"/>
            <a:ext cx="5950324" cy="370574"/>
          </a:xfrm>
          <a:prstGeom prst="rect">
            <a:avLst/>
          </a:prstGeom>
          <a:noFill/>
        </p:spPr>
        <p:txBody>
          <a:bodyPr wrap="square" rtlCol="0">
            <a:noAutofit/>
          </a:bodyPr>
          <a:lstStyle/>
          <a:p>
            <a:pPr algn="ctr"/>
            <a:r>
              <a:rPr lang="de-DE" sz="2000" dirty="0">
                <a:latin typeface="Times New Roman" panose="02020603050405020304" pitchFamily="18" charset="0"/>
                <a:cs typeface="Times New Roman" panose="02020603050405020304" pitchFamily="18" charset="0"/>
              </a:rPr>
              <a:t>Regionale Entwicklung des Außenhandels Deutschlands</a:t>
            </a:r>
          </a:p>
          <a:p>
            <a:endParaRPr lang="de-DE" sz="24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3C423D06-614E-4CCF-A19B-A8C947E20749}"/>
              </a:ext>
            </a:extLst>
          </p:cNvPr>
          <p:cNvSpPr txBox="1"/>
          <p:nvPr/>
        </p:nvSpPr>
        <p:spPr>
          <a:xfrm>
            <a:off x="8546" y="6295617"/>
            <a:ext cx="5405719" cy="538930"/>
          </a:xfrm>
          <a:prstGeom prst="rect">
            <a:avLst/>
          </a:prstGeom>
          <a:noFill/>
        </p:spPr>
        <p:txBody>
          <a:bodyPr wrap="square" rtlCol="0">
            <a:noAutofit/>
          </a:bodyPr>
          <a:lstStyle/>
          <a:p>
            <a:r>
              <a:rPr lang="de-DE" sz="1000" b="1" dirty="0">
                <a:latin typeface="Times New Roman" panose="02020603050405020304" pitchFamily="18" charset="0"/>
                <a:cs typeface="Times New Roman" panose="02020603050405020304" pitchFamily="18" charset="0"/>
              </a:rPr>
              <a:t>USMCA:</a:t>
            </a:r>
            <a:r>
              <a:rPr lang="de-DE" sz="1000" dirty="0">
                <a:latin typeface="Times New Roman" panose="02020603050405020304" pitchFamily="18" charset="0"/>
                <a:cs typeface="Times New Roman" panose="02020603050405020304" pitchFamily="18" charset="0"/>
              </a:rPr>
              <a:t> USA, Mexiko, Kanada; </a:t>
            </a:r>
            <a:r>
              <a:rPr lang="de-DE" sz="1000" b="1" dirty="0">
                <a:latin typeface="Times New Roman" panose="02020603050405020304" pitchFamily="18" charset="0"/>
                <a:cs typeface="Times New Roman" panose="02020603050405020304" pitchFamily="18" charset="0"/>
              </a:rPr>
              <a:t>BRICS:</a:t>
            </a:r>
            <a:r>
              <a:rPr lang="de-DE" sz="1000" dirty="0">
                <a:latin typeface="Times New Roman" panose="02020603050405020304" pitchFamily="18" charset="0"/>
                <a:cs typeface="Times New Roman" panose="02020603050405020304" pitchFamily="18" charset="0"/>
              </a:rPr>
              <a:t> Brasilien, </a:t>
            </a:r>
            <a:r>
              <a:rPr lang="de-DE" sz="1000" dirty="0" err="1">
                <a:latin typeface="Times New Roman" panose="02020603050405020304" pitchFamily="18" charset="0"/>
                <a:cs typeface="Times New Roman" panose="02020603050405020304" pitchFamily="18" charset="0"/>
              </a:rPr>
              <a:t>Rußland</a:t>
            </a:r>
            <a:r>
              <a:rPr lang="de-DE" sz="1000" dirty="0">
                <a:latin typeface="Times New Roman" panose="02020603050405020304" pitchFamily="18" charset="0"/>
                <a:cs typeface="Times New Roman" panose="02020603050405020304" pitchFamily="18" charset="0"/>
              </a:rPr>
              <a:t>, Portugal, China, Südafrika</a:t>
            </a:r>
          </a:p>
          <a:p>
            <a:r>
              <a:rPr lang="de-DE" sz="1000" b="1" dirty="0">
                <a:latin typeface="Times New Roman" panose="02020603050405020304" pitchFamily="18" charset="0"/>
                <a:cs typeface="Times New Roman" panose="02020603050405020304" pitchFamily="18" charset="0"/>
              </a:rPr>
              <a:t>EU-alt:</a:t>
            </a:r>
            <a:r>
              <a:rPr lang="de-DE" sz="1000" dirty="0">
                <a:latin typeface="Times New Roman" panose="02020603050405020304" pitchFamily="18" charset="0"/>
                <a:cs typeface="Times New Roman" panose="02020603050405020304" pitchFamily="18" charset="0"/>
              </a:rPr>
              <a:t> BEL, DNK, FIN, FRA, GRE, IRL, ITA, LUX, NDL, AUT, POR, SWE, ESP</a:t>
            </a:r>
          </a:p>
          <a:p>
            <a:r>
              <a:rPr lang="de-DE" sz="1000" dirty="0">
                <a:latin typeface="Times New Roman" panose="02020603050405020304" pitchFamily="18" charset="0"/>
                <a:cs typeface="Times New Roman" panose="02020603050405020304" pitchFamily="18" charset="0"/>
              </a:rPr>
              <a:t>EU-neu: BUL, EST, CRO, LET, LIT, MLT, POL, ROM, SVL, SLO, CZE, HUN, CYP </a:t>
            </a:r>
          </a:p>
        </p:txBody>
      </p:sp>
      <p:sp>
        <p:nvSpPr>
          <p:cNvPr id="15" name="Rechteck 14">
            <a:extLst>
              <a:ext uri="{FF2B5EF4-FFF2-40B4-BE49-F238E27FC236}">
                <a16:creationId xmlns:a16="http://schemas.microsoft.com/office/drawing/2014/main" id="{E27161AB-F82C-4BE4-BB13-B334C805F49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F2D2C42F-11F6-1E6B-19EC-A9DDDA6211FA}"/>
              </a:ext>
            </a:extLst>
          </p:cNvPr>
          <p:cNvPicPr>
            <a:picLocks noChangeAspect="1"/>
          </p:cNvPicPr>
          <p:nvPr/>
        </p:nvPicPr>
        <p:blipFill>
          <a:blip r:embed="rId2"/>
          <a:stretch>
            <a:fillRect/>
          </a:stretch>
        </p:blipFill>
        <p:spPr>
          <a:xfrm>
            <a:off x="0" y="0"/>
            <a:ext cx="5390442" cy="3240000"/>
          </a:xfrm>
          <a:prstGeom prst="rect">
            <a:avLst/>
          </a:prstGeom>
        </p:spPr>
      </p:pic>
      <p:pic>
        <p:nvPicPr>
          <p:cNvPr id="6" name="Grafik 5">
            <a:extLst>
              <a:ext uri="{FF2B5EF4-FFF2-40B4-BE49-F238E27FC236}">
                <a16:creationId xmlns:a16="http://schemas.microsoft.com/office/drawing/2014/main" id="{40AD855A-31C0-09D6-4698-286968F4F9E5}"/>
              </a:ext>
            </a:extLst>
          </p:cNvPr>
          <p:cNvPicPr>
            <a:picLocks noChangeAspect="1"/>
          </p:cNvPicPr>
          <p:nvPr/>
        </p:nvPicPr>
        <p:blipFill>
          <a:blip r:embed="rId3"/>
          <a:stretch>
            <a:fillRect/>
          </a:stretch>
        </p:blipFill>
        <p:spPr>
          <a:xfrm>
            <a:off x="0" y="3110800"/>
            <a:ext cx="5390442" cy="3240000"/>
          </a:xfrm>
          <a:prstGeom prst="rect">
            <a:avLst/>
          </a:prstGeom>
        </p:spPr>
      </p:pic>
    </p:spTree>
    <p:extLst>
      <p:ext uri="{BB962C8B-B14F-4D97-AF65-F5344CB8AC3E}">
        <p14:creationId xmlns:p14="http://schemas.microsoft.com/office/powerpoint/2010/main" val="2954443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5681382" y="6724"/>
            <a:ext cx="6441142" cy="567680"/>
          </a:xfrm>
          <a:prstGeom prst="rect">
            <a:avLst/>
          </a:prstGeom>
          <a:noFill/>
        </p:spPr>
        <p:txBody>
          <a:bodyPr wrap="square" rtlCol="0">
            <a:noAutofit/>
          </a:bodyPr>
          <a:lstStyle/>
          <a:p>
            <a:pPr algn="ctr"/>
            <a:r>
              <a:rPr lang="de-DE" sz="2400" b="1" dirty="0">
                <a:latin typeface="Times New Roman" panose="02020603050405020304" pitchFamily="18" charset="0"/>
                <a:cs typeface="Times New Roman" panose="02020603050405020304" pitchFamily="18" charset="0"/>
              </a:rPr>
              <a:t>Internationale Verflechtungen der 20 größten Volkswirtschaften – gemessen am BIP</a:t>
            </a:r>
          </a:p>
          <a:p>
            <a:endParaRPr lang="de-DE" sz="2400" dirty="0"/>
          </a:p>
        </p:txBody>
      </p:sp>
      <p:sp>
        <p:nvSpPr>
          <p:cNvPr id="11" name="Textfeld 10">
            <a:extLst>
              <a:ext uri="{FF2B5EF4-FFF2-40B4-BE49-F238E27FC236}">
                <a16:creationId xmlns:a16="http://schemas.microsoft.com/office/drawing/2014/main" id="{3C423D06-614E-4CCF-A19B-A8C947E20749}"/>
              </a:ext>
            </a:extLst>
          </p:cNvPr>
          <p:cNvSpPr txBox="1"/>
          <p:nvPr/>
        </p:nvSpPr>
        <p:spPr>
          <a:xfrm>
            <a:off x="0" y="5267089"/>
            <a:ext cx="5681382" cy="696831"/>
          </a:xfrm>
          <a:prstGeom prst="rect">
            <a:avLst/>
          </a:prstGeom>
          <a:noFill/>
        </p:spPr>
        <p:txBody>
          <a:bodyPr wrap="square" rtlCol="0">
            <a:noAutofit/>
          </a:bodyPr>
          <a:lstStyle/>
          <a:p>
            <a:r>
              <a:rPr lang="de-DE" sz="1200">
                <a:latin typeface="Times New Roman" panose="02020603050405020304" pitchFamily="18" charset="0"/>
                <a:cs typeface="Times New Roman" panose="02020603050405020304" pitchFamily="18" charset="0"/>
              </a:rPr>
              <a:t>*:77% des Handels nicht nach Ländern spezifiziert</a:t>
            </a:r>
          </a:p>
          <a:p>
            <a:r>
              <a:rPr lang="de-DE" sz="1200">
                <a:latin typeface="Times New Roman" panose="02020603050405020304" pitchFamily="18" charset="0"/>
                <a:cs typeface="Times New Roman" panose="02020603050405020304" pitchFamily="18" charset="0"/>
              </a:rPr>
              <a:t>Quelle</a:t>
            </a:r>
            <a:r>
              <a:rPr lang="de-DE" sz="1200" dirty="0">
                <a:latin typeface="Times New Roman" panose="02020603050405020304" pitchFamily="18" charset="0"/>
                <a:cs typeface="Times New Roman" panose="02020603050405020304" pitchFamily="18" charset="0"/>
              </a:rPr>
              <a:t>: ITC, </a:t>
            </a:r>
            <a:r>
              <a:rPr lang="de-DE" sz="1200" dirty="0" err="1">
                <a:latin typeface="Times New Roman" panose="02020603050405020304" pitchFamily="18" charset="0"/>
                <a:cs typeface="Times New Roman" panose="02020603050405020304" pitchFamily="18" charset="0"/>
              </a:rPr>
              <a:t>eigeneBerechnungen</a:t>
            </a:r>
            <a:r>
              <a:rPr lang="de-DE" sz="1200" dirty="0">
                <a:latin typeface="Times New Roman" panose="02020603050405020304" pitchFamily="18" charset="0"/>
                <a:cs typeface="Times New Roman" panose="02020603050405020304" pitchFamily="18" charset="0"/>
              </a:rPr>
              <a:t>, *80% der Exporte regional nicht spezifiziert. Auch hier liegen noch nicht für alle Länder Daten von 2020 vor</a:t>
            </a:r>
          </a:p>
        </p:txBody>
      </p:sp>
      <p:sp>
        <p:nvSpPr>
          <p:cNvPr id="12" name="Rechteck 11">
            <a:extLst>
              <a:ext uri="{FF2B5EF4-FFF2-40B4-BE49-F238E27FC236}">
                <a16:creationId xmlns:a16="http://schemas.microsoft.com/office/drawing/2014/main" id="{760FB35C-234B-4EEC-B6D6-33AA14D31AA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2CF61228-41F1-2552-F8F7-E48E8D6F9F0D}"/>
              </a:ext>
            </a:extLst>
          </p:cNvPr>
          <p:cNvPicPr>
            <a:picLocks noChangeAspect="1"/>
          </p:cNvPicPr>
          <p:nvPr/>
        </p:nvPicPr>
        <p:blipFill>
          <a:blip r:embed="rId2"/>
          <a:stretch>
            <a:fillRect/>
          </a:stretch>
        </p:blipFill>
        <p:spPr>
          <a:xfrm>
            <a:off x="297" y="0"/>
            <a:ext cx="5336659" cy="5262880"/>
          </a:xfrm>
          <a:prstGeom prst="rect">
            <a:avLst/>
          </a:prstGeom>
        </p:spPr>
      </p:pic>
    </p:spTree>
    <p:extLst>
      <p:ext uri="{BB962C8B-B14F-4D97-AF65-F5344CB8AC3E}">
        <p14:creationId xmlns:p14="http://schemas.microsoft.com/office/powerpoint/2010/main" val="1523319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1122829" y="0"/>
            <a:ext cx="10219765" cy="567680"/>
          </a:xfrm>
          <a:prstGeom prst="rect">
            <a:avLst/>
          </a:prstGeom>
          <a:noFill/>
        </p:spPr>
        <p:txBody>
          <a:bodyPr wrap="square" rtlCol="0">
            <a:noAutofit/>
          </a:bodyPr>
          <a:lstStyle/>
          <a:p>
            <a:pPr algn="ctr"/>
            <a:r>
              <a:rPr lang="de-DE" sz="3200" dirty="0">
                <a:latin typeface="Times New Roman" panose="02020603050405020304" pitchFamily="18" charset="0"/>
                <a:cs typeface="Times New Roman" panose="02020603050405020304" pitchFamily="18" charset="0"/>
              </a:rPr>
              <a:t>Der Außenhandel Deutschlands nach Ländern 2021</a:t>
            </a:r>
            <a:endParaRPr lang="de-DE" sz="2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57E4A691-383D-4399-B93E-2A38241FA9F4}"/>
              </a:ext>
            </a:extLst>
          </p:cNvPr>
          <p:cNvSpPr txBox="1"/>
          <p:nvPr/>
        </p:nvSpPr>
        <p:spPr>
          <a:xfrm>
            <a:off x="360000" y="99174"/>
            <a:ext cx="1661545"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Destatis</a:t>
            </a:r>
          </a:p>
        </p:txBody>
      </p:sp>
      <p:pic>
        <p:nvPicPr>
          <p:cNvPr id="3" name="Grafik 2">
            <a:extLst>
              <a:ext uri="{FF2B5EF4-FFF2-40B4-BE49-F238E27FC236}">
                <a16:creationId xmlns:a16="http://schemas.microsoft.com/office/drawing/2014/main" id="{38B93B78-573A-486B-8041-2D1CBB9216BF}"/>
              </a:ext>
            </a:extLst>
          </p:cNvPr>
          <p:cNvPicPr>
            <a:picLocks noChangeAspect="1"/>
          </p:cNvPicPr>
          <p:nvPr/>
        </p:nvPicPr>
        <p:blipFill>
          <a:blip r:embed="rId2"/>
          <a:stretch>
            <a:fillRect/>
          </a:stretch>
        </p:blipFill>
        <p:spPr>
          <a:xfrm>
            <a:off x="360000" y="547875"/>
            <a:ext cx="7200000" cy="4743926"/>
          </a:xfrm>
          <a:prstGeom prst="rect">
            <a:avLst/>
          </a:prstGeom>
        </p:spPr>
      </p:pic>
      <p:sp>
        <p:nvSpPr>
          <p:cNvPr id="12" name="Textfeld 11">
            <a:extLst>
              <a:ext uri="{FF2B5EF4-FFF2-40B4-BE49-F238E27FC236}">
                <a16:creationId xmlns:a16="http://schemas.microsoft.com/office/drawing/2014/main" id="{427AD5AD-4BEB-4F84-84A3-179BC4807909}"/>
              </a:ext>
            </a:extLst>
          </p:cNvPr>
          <p:cNvSpPr txBox="1"/>
          <p:nvPr/>
        </p:nvSpPr>
        <p:spPr>
          <a:xfrm>
            <a:off x="292056" y="5309474"/>
            <a:ext cx="3677516"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Russland		          2,2%		</a:t>
            </a:r>
          </a:p>
        </p:txBody>
      </p:sp>
      <p:sp>
        <p:nvSpPr>
          <p:cNvPr id="13" name="Textfeld 12">
            <a:extLst>
              <a:ext uri="{FF2B5EF4-FFF2-40B4-BE49-F238E27FC236}">
                <a16:creationId xmlns:a16="http://schemas.microsoft.com/office/drawing/2014/main" id="{EA6DCEB8-E462-47B1-8F48-E1F9D5475016}"/>
              </a:ext>
            </a:extLst>
          </p:cNvPr>
          <p:cNvSpPr txBox="1"/>
          <p:nvPr/>
        </p:nvSpPr>
        <p:spPr>
          <a:xfrm>
            <a:off x="3935023" y="5286000"/>
            <a:ext cx="3677516"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Russland		          3,2%		</a:t>
            </a:r>
          </a:p>
        </p:txBody>
      </p:sp>
      <p:sp>
        <p:nvSpPr>
          <p:cNvPr id="15" name="Rechteck 14">
            <a:extLst>
              <a:ext uri="{FF2B5EF4-FFF2-40B4-BE49-F238E27FC236}">
                <a16:creationId xmlns:a16="http://schemas.microsoft.com/office/drawing/2014/main" id="{83DCC37D-3153-4DDD-A6E2-543FF2BCC51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81875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4866640" y="0"/>
            <a:ext cx="7325360" cy="567680"/>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Außenhandelsverflechtung </a:t>
            </a:r>
            <a:r>
              <a:rPr lang="de-DE" sz="2400" dirty="0">
                <a:latin typeface="Times New Roman" panose="02020603050405020304" pitchFamily="18" charset="0"/>
                <a:cs typeface="Times New Roman" panose="02020603050405020304" pitchFamily="18" charset="0"/>
              </a:rPr>
              <a:t>Deutschland – Russland 2021</a:t>
            </a:r>
          </a:p>
        </p:txBody>
      </p:sp>
      <p:sp>
        <p:nvSpPr>
          <p:cNvPr id="7" name="Textfeld 6">
            <a:extLst>
              <a:ext uri="{FF2B5EF4-FFF2-40B4-BE49-F238E27FC236}">
                <a16:creationId xmlns:a16="http://schemas.microsoft.com/office/drawing/2014/main" id="{57E4A691-383D-4399-B93E-2A38241FA9F4}"/>
              </a:ext>
            </a:extLst>
          </p:cNvPr>
          <p:cNvSpPr txBox="1"/>
          <p:nvPr/>
        </p:nvSpPr>
        <p:spPr>
          <a:xfrm>
            <a:off x="420426" y="2755631"/>
            <a:ext cx="1661545"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Destatis</a:t>
            </a:r>
          </a:p>
        </p:txBody>
      </p:sp>
      <p:sp>
        <p:nvSpPr>
          <p:cNvPr id="8" name="Rechteck 7">
            <a:extLst>
              <a:ext uri="{FF2B5EF4-FFF2-40B4-BE49-F238E27FC236}">
                <a16:creationId xmlns:a16="http://schemas.microsoft.com/office/drawing/2014/main" id="{6C774712-AE75-4EA3-A9D4-BC55A96869D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0CE6F215-0FC8-9BFC-1147-34C2AC3834BB}"/>
              </a:ext>
            </a:extLst>
          </p:cNvPr>
          <p:cNvPicPr>
            <a:picLocks noChangeAspect="1"/>
          </p:cNvPicPr>
          <p:nvPr/>
        </p:nvPicPr>
        <p:blipFill>
          <a:blip r:embed="rId2"/>
          <a:stretch>
            <a:fillRect/>
          </a:stretch>
        </p:blipFill>
        <p:spPr>
          <a:xfrm>
            <a:off x="420426" y="0"/>
            <a:ext cx="4584589" cy="2755631"/>
          </a:xfrm>
          <a:prstGeom prst="rect">
            <a:avLst/>
          </a:prstGeom>
        </p:spPr>
      </p:pic>
      <p:pic>
        <p:nvPicPr>
          <p:cNvPr id="9" name="Grafik 8">
            <a:extLst>
              <a:ext uri="{FF2B5EF4-FFF2-40B4-BE49-F238E27FC236}">
                <a16:creationId xmlns:a16="http://schemas.microsoft.com/office/drawing/2014/main" id="{4C7BD7FA-2621-952D-EDEB-E181696D2C83}"/>
              </a:ext>
            </a:extLst>
          </p:cNvPr>
          <p:cNvPicPr>
            <a:picLocks noChangeAspect="1"/>
          </p:cNvPicPr>
          <p:nvPr/>
        </p:nvPicPr>
        <p:blipFill>
          <a:blip r:embed="rId3"/>
          <a:stretch>
            <a:fillRect/>
          </a:stretch>
        </p:blipFill>
        <p:spPr>
          <a:xfrm>
            <a:off x="6306213" y="422216"/>
            <a:ext cx="4584589" cy="2755631"/>
          </a:xfrm>
          <a:prstGeom prst="rect">
            <a:avLst/>
          </a:prstGeom>
        </p:spPr>
      </p:pic>
      <p:pic>
        <p:nvPicPr>
          <p:cNvPr id="11" name="Grafik 10">
            <a:extLst>
              <a:ext uri="{FF2B5EF4-FFF2-40B4-BE49-F238E27FC236}">
                <a16:creationId xmlns:a16="http://schemas.microsoft.com/office/drawing/2014/main" id="{9A152B9A-463D-44C9-8DEF-53D0F00E7A71}"/>
              </a:ext>
            </a:extLst>
          </p:cNvPr>
          <p:cNvPicPr>
            <a:picLocks noChangeAspect="1"/>
          </p:cNvPicPr>
          <p:nvPr/>
        </p:nvPicPr>
        <p:blipFill>
          <a:blip r:embed="rId4"/>
          <a:stretch>
            <a:fillRect/>
          </a:stretch>
        </p:blipFill>
        <p:spPr>
          <a:xfrm>
            <a:off x="420426" y="3198167"/>
            <a:ext cx="4584589" cy="2755631"/>
          </a:xfrm>
          <a:prstGeom prst="rect">
            <a:avLst/>
          </a:prstGeom>
        </p:spPr>
      </p:pic>
      <p:sp>
        <p:nvSpPr>
          <p:cNvPr id="13" name="Textfeld 12">
            <a:extLst>
              <a:ext uri="{FF2B5EF4-FFF2-40B4-BE49-F238E27FC236}">
                <a16:creationId xmlns:a16="http://schemas.microsoft.com/office/drawing/2014/main" id="{453BC55E-CF38-5374-FB2E-D8F8076184CE}"/>
              </a:ext>
            </a:extLst>
          </p:cNvPr>
          <p:cNvSpPr txBox="1"/>
          <p:nvPr/>
        </p:nvSpPr>
        <p:spPr>
          <a:xfrm>
            <a:off x="6222282" y="3198167"/>
            <a:ext cx="4668520" cy="461665"/>
          </a:xfrm>
          <a:prstGeom prst="rect">
            <a:avLst/>
          </a:prstGeom>
          <a:noFill/>
        </p:spPr>
        <p:txBody>
          <a:bodyPr wrap="square">
            <a:spAutoFit/>
          </a:bodyPr>
          <a:lstStyle/>
          <a:p>
            <a:r>
              <a:rPr lang="de-DE" sz="1200"/>
              <a:t>Quelle: Vgl. Statistik der Kohlewirtschaft e.V., 2022; en2x, 2022; Frondel, M./Schmidt, C. M., 2022; BP, 2021; Handelsblatt, 2022; Destatis, 2022</a:t>
            </a:r>
          </a:p>
        </p:txBody>
      </p:sp>
      <p:sp>
        <p:nvSpPr>
          <p:cNvPr id="14" name="Textfeld 13">
            <a:extLst>
              <a:ext uri="{FF2B5EF4-FFF2-40B4-BE49-F238E27FC236}">
                <a16:creationId xmlns:a16="http://schemas.microsoft.com/office/drawing/2014/main" id="{3651D2BD-9888-745C-12DC-F47AD6123BB6}"/>
              </a:ext>
            </a:extLst>
          </p:cNvPr>
          <p:cNvSpPr txBox="1"/>
          <p:nvPr/>
        </p:nvSpPr>
        <p:spPr>
          <a:xfrm>
            <a:off x="339146" y="6071699"/>
            <a:ext cx="1661545"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Destatis</a:t>
            </a:r>
          </a:p>
        </p:txBody>
      </p:sp>
    </p:spTree>
    <p:extLst>
      <p:ext uri="{BB962C8B-B14F-4D97-AF65-F5344CB8AC3E}">
        <p14:creationId xmlns:p14="http://schemas.microsoft.com/office/powerpoint/2010/main" val="3101640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Finanzwissenschaft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500627"/>
            <a:ext cx="12172951" cy="54568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Den </a:t>
            </a:r>
            <a:r>
              <a:rPr lang="de-DE" sz="2400" b="1" dirty="0">
                <a:latin typeface="Times New Roman" panose="02020603050405020304" pitchFamily="18" charset="0"/>
                <a:cs typeface="Times New Roman" panose="02020603050405020304" pitchFamily="18" charset="0"/>
              </a:rPr>
              <a:t>Gegenstand</a:t>
            </a:r>
            <a:r>
              <a:rPr lang="de-DE" sz="2400" dirty="0">
                <a:latin typeface="Times New Roman" panose="02020603050405020304" pitchFamily="18" charset="0"/>
                <a:cs typeface="Times New Roman" panose="02020603050405020304" pitchFamily="18" charset="0"/>
              </a:rPr>
              <a:t> bilden die wirtschaftlichen Aktivitäten des Staates</a:t>
            </a:r>
          </a:p>
          <a:p>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Gegenüberstellung der Einnahmen und Ausgaben des öffentlichen Sektors</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Zwei </a:t>
            </a:r>
            <a:r>
              <a:rPr lang="de-DE" sz="2400" b="1" dirty="0">
                <a:latin typeface="Times New Roman" panose="02020603050405020304" pitchFamily="18" charset="0"/>
                <a:cs typeface="Times New Roman" panose="02020603050405020304" pitchFamily="18" charset="0"/>
              </a:rPr>
              <a:t>grundsätzliche Fragen</a:t>
            </a:r>
            <a:r>
              <a:rPr lang="de-DE" sz="2400" dirty="0">
                <a:latin typeface="Times New Roman" panose="02020603050405020304" pitchFamily="18" charset="0"/>
                <a:cs typeface="Times New Roman" panose="02020603050405020304" pitchFamily="18" charset="0"/>
              </a:rPr>
              <a:t> sollen beantwortet werden:</a:t>
            </a:r>
          </a:p>
          <a:p>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Wie beeinflusst die Staatsaktivität die Wirtschaft als Ganzes (</a:t>
            </a:r>
            <a:r>
              <a:rPr lang="de-DE" sz="2400" b="1" dirty="0">
                <a:latin typeface="Times New Roman" panose="02020603050405020304" pitchFamily="18" charset="0"/>
                <a:cs typeface="Times New Roman" panose="02020603050405020304" pitchFamily="18" charset="0"/>
              </a:rPr>
              <a:t>positiv</a:t>
            </a:r>
            <a:r>
              <a:rPr lang="de-DE" sz="2400" dirty="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Wie sollten die wirtschaftspolitischen Maßnahmen des Staates ausgestaltet sein unter der Berücksichtigung vorher formulierter Ziele (</a:t>
            </a:r>
            <a:r>
              <a:rPr lang="de-DE" sz="2400" b="1" dirty="0">
                <a:latin typeface="Times New Roman" panose="02020603050405020304" pitchFamily="18" charset="0"/>
                <a:cs typeface="Times New Roman" panose="02020603050405020304" pitchFamily="18" charset="0"/>
              </a:rPr>
              <a:t>normativ</a:t>
            </a:r>
            <a:r>
              <a:rPr lang="de-DE" sz="2400" dirty="0">
                <a:latin typeface="Times New Roman" panose="02020603050405020304" pitchFamily="18" charset="0"/>
                <a:cs typeface="Times New Roman" panose="02020603050405020304" pitchFamily="18" charset="0"/>
              </a:rPr>
              <a:t>)</a:t>
            </a:r>
          </a:p>
        </p:txBody>
      </p:sp>
      <p:sp>
        <p:nvSpPr>
          <p:cNvPr id="4" name="Rechteck 3">
            <a:extLst>
              <a:ext uri="{FF2B5EF4-FFF2-40B4-BE49-F238E27FC236}">
                <a16:creationId xmlns:a16="http://schemas.microsoft.com/office/drawing/2014/main" id="{996D4189-B612-4728-841D-56D844FA0D2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86646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Was ist der Staat?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63507" y="1246501"/>
            <a:ext cx="4398380" cy="488970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Gebietskörperschaften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Normengerüst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Sozialversicherungen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Öffentliche Unternehmen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Individuen</a:t>
            </a:r>
          </a:p>
          <a:p>
            <a:endParaRPr lang="de-DE" sz="2400" dirty="0">
              <a:latin typeface="Times New Roman" panose="02020603050405020304" pitchFamily="18" charset="0"/>
              <a:cs typeface="Times New Roman" panose="02020603050405020304" pitchFamily="18" charset="0"/>
            </a:endParaRPr>
          </a:p>
        </p:txBody>
      </p:sp>
      <p:sp>
        <p:nvSpPr>
          <p:cNvPr id="6" name="Rechteck 5">
            <a:extLst>
              <a:ext uri="{FF2B5EF4-FFF2-40B4-BE49-F238E27FC236}">
                <a16:creationId xmlns:a16="http://schemas.microsoft.com/office/drawing/2014/main" id="{0E04758F-FBD7-484C-8710-0FF59B8C70E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02672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Gebietskörperschaften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6905" y="399587"/>
            <a:ext cx="12172951" cy="5040173"/>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Europäische Union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Länder</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Landkreise, Gemeinden und Gemeindeverbände/Verwaltungsgemeinschaften</a:t>
            </a:r>
          </a:p>
        </p:txBody>
      </p:sp>
      <p:sp>
        <p:nvSpPr>
          <p:cNvPr id="2" name="Rechteck 1"/>
          <p:cNvSpPr/>
          <p:nvPr/>
        </p:nvSpPr>
        <p:spPr>
          <a:xfrm>
            <a:off x="19049" y="1538344"/>
            <a:ext cx="11345637" cy="29130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a:extLst>
              <a:ext uri="{FF2B5EF4-FFF2-40B4-BE49-F238E27FC236}">
                <a16:creationId xmlns:a16="http://schemas.microsoft.com/office/drawing/2014/main" id="{C2A0021A-F574-4A47-9137-F8860F5B674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88222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2447154"/>
            <a:ext cx="9149918" cy="2391377"/>
          </a:xfrm>
        </p:spPr>
        <p:txBody>
          <a:bodyPr>
            <a:noAutofit/>
          </a:bodyPr>
          <a:lstStyle/>
          <a:p>
            <a:r>
              <a:rPr lang="de-DE" dirty="0">
                <a:latin typeface="Times New Roman" panose="02020603050405020304" pitchFamily="18" charset="0"/>
                <a:cs typeface="Times New Roman" panose="02020603050405020304" pitchFamily="18" charset="0"/>
              </a:rPr>
              <a:t>Öffentliche Finanzen</a:t>
            </a:r>
            <a:br>
              <a:rPr lang="de-DE" dirty="0">
                <a:latin typeface="Times New Roman" panose="02020603050405020304" pitchFamily="18" charset="0"/>
                <a:cs typeface="Times New Roman" panose="02020603050405020304" pitchFamily="18" charset="0"/>
              </a:rPr>
            </a:br>
            <a:r>
              <a:rPr lang="de-DE" dirty="0">
                <a:latin typeface="Times New Roman" panose="02020603050405020304" pitchFamily="18" charset="0"/>
                <a:cs typeface="Times New Roman" panose="02020603050405020304" pitchFamily="18" charset="0"/>
              </a:rPr>
              <a:t>und</a:t>
            </a:r>
            <a:br>
              <a:rPr lang="de-DE" dirty="0">
                <a:latin typeface="Times New Roman" panose="02020603050405020304" pitchFamily="18" charset="0"/>
                <a:cs typeface="Times New Roman" panose="02020603050405020304" pitchFamily="18" charset="0"/>
              </a:rPr>
            </a:br>
            <a:r>
              <a:rPr lang="de-DE" dirty="0">
                <a:latin typeface="Times New Roman" panose="02020603050405020304" pitchFamily="18" charset="0"/>
                <a:cs typeface="Times New Roman" panose="02020603050405020304" pitchFamily="18" charset="0"/>
              </a:rPr>
              <a:t>Außenwirtschaft</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5474744"/>
            <a:ext cx="9077325" cy="438788"/>
          </a:xfrm>
        </p:spPr>
        <p:txBody>
          <a:bodyPr>
            <a:noAutofit/>
          </a:bodyPr>
          <a:lstStyle/>
          <a:p>
            <a:r>
              <a:rPr lang="de-DE">
                <a:latin typeface="Times New Roman" panose="02020603050405020304" pitchFamily="18" charset="0"/>
                <a:cs typeface="Times New Roman" panose="02020603050405020304" pitchFamily="18" charset="0"/>
              </a:rPr>
              <a:t>Wintersemester </a:t>
            </a:r>
            <a:r>
              <a:rPr lang="de-DE" dirty="0">
                <a:latin typeface="Times New Roman" panose="02020603050405020304" pitchFamily="18" charset="0"/>
                <a:cs typeface="Times New Roman" panose="02020603050405020304" pitchFamily="18" charset="0"/>
              </a:rPr>
              <a:t>2022</a:t>
            </a: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5984836"/>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143098"/>
            <a:ext cx="2581275" cy="1771650"/>
          </a:xfrm>
          <a:prstGeom prst="rect">
            <a:avLst/>
          </a:prstGeom>
        </p:spPr>
      </p:pic>
      <p:sp>
        <p:nvSpPr>
          <p:cNvPr id="6" name="Rechteck 5">
            <a:extLst>
              <a:ext uri="{FF2B5EF4-FFF2-40B4-BE49-F238E27FC236}">
                <a16:creationId xmlns:a16="http://schemas.microsoft.com/office/drawing/2014/main" id="{CD144692-4744-42AD-9E55-64EE13273B8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Vertikale Staatsstruktur</a:t>
            </a:r>
          </a:p>
        </p:txBody>
      </p:sp>
      <p:sp>
        <p:nvSpPr>
          <p:cNvPr id="2" name="Gleichschenkliges Dreieck 1">
            <a:extLst>
              <a:ext uri="{FF2B5EF4-FFF2-40B4-BE49-F238E27FC236}">
                <a16:creationId xmlns:a16="http://schemas.microsoft.com/office/drawing/2014/main" id="{FFBAFC23-ED3D-4490-8F8D-DDB9EE56399C}"/>
              </a:ext>
            </a:extLst>
          </p:cNvPr>
          <p:cNvSpPr/>
          <p:nvPr/>
        </p:nvSpPr>
        <p:spPr>
          <a:xfrm>
            <a:off x="28867" y="636606"/>
            <a:ext cx="10800000" cy="5760000"/>
          </a:xfrm>
          <a:prstGeom prst="triangl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Times New Roman" panose="02020603050405020304" pitchFamily="18" charset="0"/>
              <a:cs typeface="Times New Roman" panose="02020603050405020304" pitchFamily="18" charset="0"/>
            </a:endParaRPr>
          </a:p>
        </p:txBody>
      </p:sp>
      <p:cxnSp>
        <p:nvCxnSpPr>
          <p:cNvPr id="4" name="Gerader Verbinder 3">
            <a:extLst>
              <a:ext uri="{FF2B5EF4-FFF2-40B4-BE49-F238E27FC236}">
                <a16:creationId xmlns:a16="http://schemas.microsoft.com/office/drawing/2014/main" id="{F2D5E643-50C9-429A-89B3-E24AE6A478FA}"/>
              </a:ext>
            </a:extLst>
          </p:cNvPr>
          <p:cNvCxnSpPr>
            <a:cxnSpLocks/>
          </p:cNvCxnSpPr>
          <p:nvPr/>
        </p:nvCxnSpPr>
        <p:spPr>
          <a:xfrm>
            <a:off x="2667897" y="3608615"/>
            <a:ext cx="3004457"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Gerader Verbinder 6">
            <a:extLst>
              <a:ext uri="{FF2B5EF4-FFF2-40B4-BE49-F238E27FC236}">
                <a16:creationId xmlns:a16="http://schemas.microsoft.com/office/drawing/2014/main" id="{536F9793-6836-4591-8298-541F026FDD2B}"/>
              </a:ext>
            </a:extLst>
          </p:cNvPr>
          <p:cNvCxnSpPr/>
          <p:nvPr/>
        </p:nvCxnSpPr>
        <p:spPr>
          <a:xfrm>
            <a:off x="5672354" y="3608615"/>
            <a:ext cx="2661557" cy="2787991"/>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Gerader Verbinder 13">
            <a:extLst>
              <a:ext uri="{FF2B5EF4-FFF2-40B4-BE49-F238E27FC236}">
                <a16:creationId xmlns:a16="http://schemas.microsoft.com/office/drawing/2014/main" id="{9D0FE0AA-A77F-4A11-B7AC-AAA70D7B0F21}"/>
              </a:ext>
            </a:extLst>
          </p:cNvPr>
          <p:cNvCxnSpPr>
            <a:cxnSpLocks/>
          </p:cNvCxnSpPr>
          <p:nvPr/>
        </p:nvCxnSpPr>
        <p:spPr>
          <a:xfrm>
            <a:off x="1954882" y="4381501"/>
            <a:ext cx="4440063"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6D141B98-B352-4FE3-A6D5-215065E6BE20}"/>
              </a:ext>
            </a:extLst>
          </p:cNvPr>
          <p:cNvCxnSpPr>
            <a:cxnSpLocks/>
          </p:cNvCxnSpPr>
          <p:nvPr/>
        </p:nvCxnSpPr>
        <p:spPr>
          <a:xfrm>
            <a:off x="5697913" y="4381501"/>
            <a:ext cx="0" cy="2015105"/>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id="{82B31677-468F-4E84-AA30-DEFDFE354389}"/>
              </a:ext>
            </a:extLst>
          </p:cNvPr>
          <p:cNvSpPr txBox="1"/>
          <p:nvPr/>
        </p:nvSpPr>
        <p:spPr>
          <a:xfrm>
            <a:off x="2942196" y="3795003"/>
            <a:ext cx="2595582"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Regierungsbezirke (19)</a:t>
            </a:r>
          </a:p>
        </p:txBody>
      </p:sp>
      <p:cxnSp>
        <p:nvCxnSpPr>
          <p:cNvPr id="17" name="Gerader Verbinder 16">
            <a:extLst>
              <a:ext uri="{FF2B5EF4-FFF2-40B4-BE49-F238E27FC236}">
                <a16:creationId xmlns:a16="http://schemas.microsoft.com/office/drawing/2014/main" id="{C9D32A40-E22A-4EF6-AE08-54A4FF21C15E}"/>
              </a:ext>
            </a:extLst>
          </p:cNvPr>
          <p:cNvCxnSpPr>
            <a:cxnSpLocks/>
          </p:cNvCxnSpPr>
          <p:nvPr/>
        </p:nvCxnSpPr>
        <p:spPr>
          <a:xfrm>
            <a:off x="4243388" y="1932215"/>
            <a:ext cx="240868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feld 19">
            <a:extLst>
              <a:ext uri="{FF2B5EF4-FFF2-40B4-BE49-F238E27FC236}">
                <a16:creationId xmlns:a16="http://schemas.microsoft.com/office/drawing/2014/main" id="{3CA21539-8E6B-4B8F-BFF7-E96F050DA4F2}"/>
              </a:ext>
            </a:extLst>
          </p:cNvPr>
          <p:cNvSpPr txBox="1"/>
          <p:nvPr/>
        </p:nvSpPr>
        <p:spPr>
          <a:xfrm>
            <a:off x="4984899" y="1289972"/>
            <a:ext cx="740908"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Bund</a:t>
            </a:r>
          </a:p>
        </p:txBody>
      </p:sp>
      <p:sp>
        <p:nvSpPr>
          <p:cNvPr id="21" name="Textfeld 20">
            <a:extLst>
              <a:ext uri="{FF2B5EF4-FFF2-40B4-BE49-F238E27FC236}">
                <a16:creationId xmlns:a16="http://schemas.microsoft.com/office/drawing/2014/main" id="{9E52CBF3-95E0-4520-B312-7FF111403381}"/>
              </a:ext>
            </a:extLst>
          </p:cNvPr>
          <p:cNvSpPr txBox="1"/>
          <p:nvPr/>
        </p:nvSpPr>
        <p:spPr>
          <a:xfrm>
            <a:off x="3986680" y="2435620"/>
            <a:ext cx="3026791"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Bundes(</a:t>
            </a:r>
            <a:r>
              <a:rPr lang="de-DE" sz="2000" dirty="0" err="1">
                <a:latin typeface="Times New Roman" panose="02020603050405020304" pitchFamily="18" charset="0"/>
                <a:cs typeface="Times New Roman" panose="02020603050405020304" pitchFamily="18" charset="0"/>
              </a:rPr>
              <a:t>flächen</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länder</a:t>
            </a:r>
            <a:r>
              <a:rPr lang="de-DE" sz="2000" dirty="0">
                <a:latin typeface="Times New Roman" panose="02020603050405020304" pitchFamily="18" charset="0"/>
                <a:cs typeface="Times New Roman" panose="02020603050405020304" pitchFamily="18" charset="0"/>
              </a:rPr>
              <a:t> (13)</a:t>
            </a:r>
          </a:p>
        </p:txBody>
      </p:sp>
      <p:sp>
        <p:nvSpPr>
          <p:cNvPr id="22" name="Textfeld 21">
            <a:extLst>
              <a:ext uri="{FF2B5EF4-FFF2-40B4-BE49-F238E27FC236}">
                <a16:creationId xmlns:a16="http://schemas.microsoft.com/office/drawing/2014/main" id="{ACEE05F4-D379-4E1F-9849-0DAEBB80B2D7}"/>
              </a:ext>
            </a:extLst>
          </p:cNvPr>
          <p:cNvSpPr txBox="1"/>
          <p:nvPr/>
        </p:nvSpPr>
        <p:spPr>
          <a:xfrm>
            <a:off x="6600646" y="3995058"/>
            <a:ext cx="1848711"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Stadtstaaten (3)</a:t>
            </a:r>
          </a:p>
        </p:txBody>
      </p:sp>
      <p:cxnSp>
        <p:nvCxnSpPr>
          <p:cNvPr id="23" name="Gerader Verbinder 22">
            <a:extLst>
              <a:ext uri="{FF2B5EF4-FFF2-40B4-BE49-F238E27FC236}">
                <a16:creationId xmlns:a16="http://schemas.microsoft.com/office/drawing/2014/main" id="{2B51A4F3-A920-4A67-9452-AE72D3C0BF40}"/>
              </a:ext>
            </a:extLst>
          </p:cNvPr>
          <p:cNvCxnSpPr>
            <a:cxnSpLocks/>
          </p:cNvCxnSpPr>
          <p:nvPr/>
        </p:nvCxnSpPr>
        <p:spPr>
          <a:xfrm>
            <a:off x="1322910" y="5028106"/>
            <a:ext cx="4375003"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feld 24">
            <a:extLst>
              <a:ext uri="{FF2B5EF4-FFF2-40B4-BE49-F238E27FC236}">
                <a16:creationId xmlns:a16="http://schemas.microsoft.com/office/drawing/2014/main" id="{ED5AFC49-5EA4-4899-B595-20EB26E38986}"/>
              </a:ext>
            </a:extLst>
          </p:cNvPr>
          <p:cNvSpPr txBox="1"/>
          <p:nvPr/>
        </p:nvSpPr>
        <p:spPr>
          <a:xfrm>
            <a:off x="2630936" y="4490052"/>
            <a:ext cx="1941557"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Landkreise (294)</a:t>
            </a:r>
          </a:p>
        </p:txBody>
      </p:sp>
      <p:sp>
        <p:nvSpPr>
          <p:cNvPr id="26" name="Textfeld 25">
            <a:extLst>
              <a:ext uri="{FF2B5EF4-FFF2-40B4-BE49-F238E27FC236}">
                <a16:creationId xmlns:a16="http://schemas.microsoft.com/office/drawing/2014/main" id="{D5880181-15EE-4D85-90F4-543106B1BBC7}"/>
              </a:ext>
            </a:extLst>
          </p:cNvPr>
          <p:cNvSpPr txBox="1"/>
          <p:nvPr/>
        </p:nvSpPr>
        <p:spPr>
          <a:xfrm>
            <a:off x="496100" y="5205731"/>
            <a:ext cx="5307479" cy="1015663"/>
          </a:xfrm>
          <a:prstGeom prst="rect">
            <a:avLst/>
          </a:prstGeom>
          <a:noFill/>
        </p:spPr>
        <p:txBody>
          <a:bodyPr wrap="none" rtlCol="0">
            <a:spAutoFit/>
          </a:bodyPr>
          <a:lstStyle/>
          <a:p>
            <a:pPr algn="ctr"/>
            <a:r>
              <a:rPr lang="de-DE" sz="2000" dirty="0">
                <a:latin typeface="Times New Roman" panose="02020603050405020304" pitchFamily="18" charset="0"/>
                <a:cs typeface="Times New Roman" panose="02020603050405020304" pitchFamily="18" charset="0"/>
              </a:rPr>
              <a:t>Gemeinden</a:t>
            </a:r>
          </a:p>
          <a:p>
            <a:pPr algn="ctr"/>
            <a:r>
              <a:rPr lang="de-DE" sz="2000" dirty="0">
                <a:latin typeface="Times New Roman" panose="02020603050405020304" pitchFamily="18" charset="0"/>
                <a:cs typeface="Times New Roman" panose="02020603050405020304" pitchFamily="18" charset="0"/>
              </a:rPr>
              <a:t>und</a:t>
            </a:r>
          </a:p>
          <a:p>
            <a:pPr algn="ctr"/>
            <a:r>
              <a:rPr lang="de-DE" sz="2000" dirty="0">
                <a:latin typeface="Times New Roman" panose="02020603050405020304" pitchFamily="18" charset="0"/>
                <a:cs typeface="Times New Roman" panose="02020603050405020304" pitchFamily="18" charset="0"/>
              </a:rPr>
              <a:t>Gemeindeverbände/Verwaltungsgemeinschaften</a:t>
            </a:r>
          </a:p>
        </p:txBody>
      </p:sp>
      <p:sp>
        <p:nvSpPr>
          <p:cNvPr id="28" name="Textfeld 27">
            <a:extLst>
              <a:ext uri="{FF2B5EF4-FFF2-40B4-BE49-F238E27FC236}">
                <a16:creationId xmlns:a16="http://schemas.microsoft.com/office/drawing/2014/main" id="{7A818C60-EDD7-4227-A8AE-11E1B960A262}"/>
              </a:ext>
            </a:extLst>
          </p:cNvPr>
          <p:cNvSpPr txBox="1"/>
          <p:nvPr/>
        </p:nvSpPr>
        <p:spPr>
          <a:xfrm>
            <a:off x="5814208" y="5181298"/>
            <a:ext cx="1461169" cy="707886"/>
          </a:xfrm>
          <a:prstGeom prst="rect">
            <a:avLst/>
          </a:prstGeom>
          <a:noFill/>
        </p:spPr>
        <p:txBody>
          <a:bodyPr wrap="none" rtlCol="0">
            <a:spAutoFit/>
          </a:bodyPr>
          <a:lstStyle/>
          <a:p>
            <a:pPr algn="ctr"/>
            <a:r>
              <a:rPr lang="de-DE" sz="2000" dirty="0">
                <a:latin typeface="Times New Roman" panose="02020603050405020304" pitchFamily="18" charset="0"/>
                <a:cs typeface="Times New Roman" panose="02020603050405020304" pitchFamily="18" charset="0"/>
              </a:rPr>
              <a:t>Kreisfreie</a:t>
            </a:r>
          </a:p>
          <a:p>
            <a:pPr algn="ctr"/>
            <a:r>
              <a:rPr lang="de-DE" sz="2000" dirty="0">
                <a:latin typeface="Times New Roman" panose="02020603050405020304" pitchFamily="18" charset="0"/>
                <a:cs typeface="Times New Roman" panose="02020603050405020304" pitchFamily="18" charset="0"/>
              </a:rPr>
              <a:t>Städte (107)</a:t>
            </a:r>
          </a:p>
        </p:txBody>
      </p:sp>
      <p:sp>
        <p:nvSpPr>
          <p:cNvPr id="29" name="Rechteck 28">
            <a:extLst>
              <a:ext uri="{FF2B5EF4-FFF2-40B4-BE49-F238E27FC236}">
                <a16:creationId xmlns:a16="http://schemas.microsoft.com/office/drawing/2014/main" id="{4F176E3B-059A-4BC5-A5CA-0934D9109B5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1080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Normengerüst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746519"/>
            <a:ext cx="9387069" cy="4889702"/>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AEUV/EUV + Richtlinien/EU-Verordnungen/(delegierte) Rechtsakte</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Verfassung – Grundgesetz</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Gesetze (BGB, HGB, GWB, …)</a:t>
            </a: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Verordnungen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7" name="Rechteck 6">
            <a:extLst>
              <a:ext uri="{FF2B5EF4-FFF2-40B4-BE49-F238E27FC236}">
                <a16:creationId xmlns:a16="http://schemas.microsoft.com/office/drawing/2014/main" id="{030EA37F-54BE-4C3E-A169-A1C62C01E5E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977669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Gesetzliche Sozialversicherungen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197334" y="1148112"/>
            <a:ext cx="4138843" cy="3750459"/>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Krankenversicherung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Unfallversicherung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Rentenversicherung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Arbeitslosenversicherung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Pflegeversicherung</a:t>
            </a:r>
          </a:p>
        </p:txBody>
      </p:sp>
      <p:sp>
        <p:nvSpPr>
          <p:cNvPr id="5" name="Rechteck 4">
            <a:extLst>
              <a:ext uri="{FF2B5EF4-FFF2-40B4-BE49-F238E27FC236}">
                <a16:creationId xmlns:a16="http://schemas.microsoft.com/office/drawing/2014/main" id="{A453309A-57A4-4B38-8B24-3C4E62DC2DA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776537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Öffentliche Unternehmen</a:t>
            </a:r>
          </a:p>
        </p:txBody>
      </p:sp>
      <p:graphicFrame>
        <p:nvGraphicFramePr>
          <p:cNvPr id="2" name="Tabelle 1">
            <a:extLst>
              <a:ext uri="{FF2B5EF4-FFF2-40B4-BE49-F238E27FC236}">
                <a16:creationId xmlns:a16="http://schemas.microsoft.com/office/drawing/2014/main" id="{DCF737CB-0BA4-415C-BA1D-91FAA8B2DFFC}"/>
              </a:ext>
            </a:extLst>
          </p:cNvPr>
          <p:cNvGraphicFramePr>
            <a:graphicFrameLocks noGrp="1"/>
          </p:cNvGraphicFramePr>
          <p:nvPr/>
        </p:nvGraphicFramePr>
        <p:xfrm>
          <a:off x="106102" y="552450"/>
          <a:ext cx="8339036" cy="6300825"/>
        </p:xfrm>
        <a:graphic>
          <a:graphicData uri="http://schemas.openxmlformats.org/drawingml/2006/table">
            <a:tbl>
              <a:tblPr firstRow="1" bandRow="1">
                <a:tableStyleId>{5940675A-B579-460E-94D1-54222C63F5DA}</a:tableStyleId>
              </a:tblPr>
              <a:tblGrid>
                <a:gridCol w="4001562">
                  <a:extLst>
                    <a:ext uri="{9D8B030D-6E8A-4147-A177-3AD203B41FA5}">
                      <a16:colId xmlns:a16="http://schemas.microsoft.com/office/drawing/2014/main" val="1936885865"/>
                    </a:ext>
                  </a:extLst>
                </a:gridCol>
                <a:gridCol w="4337474">
                  <a:extLst>
                    <a:ext uri="{9D8B030D-6E8A-4147-A177-3AD203B41FA5}">
                      <a16:colId xmlns:a16="http://schemas.microsoft.com/office/drawing/2014/main" val="645321649"/>
                    </a:ext>
                  </a:extLst>
                </a:gridCol>
              </a:tblGrid>
              <a:tr h="445344">
                <a:tc>
                  <a:txBody>
                    <a:bodyPr/>
                    <a:lstStyle/>
                    <a:p>
                      <a:pPr algn="ctr"/>
                      <a:r>
                        <a:rPr lang="de-DE" b="1" dirty="0">
                          <a:latin typeface="Times New Roman" panose="02020603050405020304" pitchFamily="18" charset="0"/>
                          <a:cs typeface="Times New Roman" panose="02020603050405020304" pitchFamily="18" charset="0"/>
                        </a:rPr>
                        <a:t>Unternehmen</a:t>
                      </a:r>
                    </a:p>
                  </a:txBody>
                  <a:tcPr anchor="ctr"/>
                </a:tc>
                <a:tc>
                  <a:txBody>
                    <a:bodyPr/>
                    <a:lstStyle/>
                    <a:p>
                      <a:pPr algn="ctr"/>
                      <a:r>
                        <a:rPr lang="de-DE" b="1" dirty="0">
                          <a:latin typeface="Times New Roman" panose="02020603050405020304" pitchFamily="18" charset="0"/>
                          <a:cs typeface="Times New Roman" panose="02020603050405020304" pitchFamily="18" charset="0"/>
                        </a:rPr>
                        <a:t>Eigentümerstruktur (2020)</a:t>
                      </a:r>
                    </a:p>
                  </a:txBody>
                  <a:tcPr anchor="ctr"/>
                </a:tc>
                <a:extLst>
                  <a:ext uri="{0D108BD9-81ED-4DB2-BD59-A6C34878D82A}">
                    <a16:rowId xmlns:a16="http://schemas.microsoft.com/office/drawing/2014/main" val="2869551192"/>
                  </a:ext>
                </a:extLst>
              </a:tr>
              <a:tr h="838651">
                <a:tc>
                  <a:txBody>
                    <a:bodyPr/>
                    <a:lstStyle/>
                    <a:p>
                      <a:pPr algn="ctr"/>
                      <a:r>
                        <a:rPr lang="de-DE" sz="1700" dirty="0">
                          <a:latin typeface="Times New Roman" panose="02020603050405020304" pitchFamily="18" charset="0"/>
                          <a:cs typeface="Times New Roman" panose="02020603050405020304" pitchFamily="18" charset="0"/>
                        </a:rPr>
                        <a:t>Europäische Zentralbank (EZB)</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Anteile gemäß des Kapitalschlüssels der Mitglieder Eurozone (marginale Anteile der übrigen EU-Mitglieder)</a:t>
                      </a:r>
                    </a:p>
                  </a:txBody>
                  <a:tcPr anchor="ctr"/>
                </a:tc>
                <a:extLst>
                  <a:ext uri="{0D108BD9-81ED-4DB2-BD59-A6C34878D82A}">
                    <a16:rowId xmlns:a16="http://schemas.microsoft.com/office/drawing/2014/main" val="2011410314"/>
                  </a:ext>
                </a:extLst>
              </a:tr>
              <a:tr h="808944">
                <a:tc>
                  <a:txBody>
                    <a:bodyPr/>
                    <a:lstStyle/>
                    <a:p>
                      <a:pPr algn="ctr"/>
                      <a:r>
                        <a:rPr lang="de-DE" sz="1700" dirty="0">
                          <a:latin typeface="Times New Roman" panose="02020603050405020304" pitchFamily="18" charset="0"/>
                          <a:cs typeface="Times New Roman" panose="02020603050405020304" pitchFamily="18" charset="0"/>
                        </a:rPr>
                        <a:t>Europäische Investitionsbank (EIB)</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Anteile gemäß der wirtschaftlichen Leistungsfähigkeit (</a:t>
                      </a:r>
                      <a:r>
                        <a:rPr lang="de-DE" sz="1700" dirty="0">
                          <a:latin typeface="Times New Roman" panose="02020603050405020304" pitchFamily="18" charset="0"/>
                          <a:ea typeface="Cambria Math" panose="02040503050406030204" pitchFamily="18" charset="0"/>
                          <a:cs typeface="Times New Roman" panose="02020603050405020304" pitchFamily="18" charset="0"/>
                        </a:rPr>
                        <a:t>∽ BIP) </a:t>
                      </a:r>
                      <a:r>
                        <a:rPr lang="de-DE" sz="1700" dirty="0">
                          <a:latin typeface="Times New Roman" panose="02020603050405020304" pitchFamily="18" charset="0"/>
                          <a:cs typeface="Times New Roman" panose="02020603050405020304" pitchFamily="18" charset="0"/>
                        </a:rPr>
                        <a:t>der EU-Mitglieder</a:t>
                      </a:r>
                    </a:p>
                  </a:txBody>
                  <a:tcPr anchor="ctr"/>
                </a:tc>
                <a:extLst>
                  <a:ext uri="{0D108BD9-81ED-4DB2-BD59-A6C34878D82A}">
                    <a16:rowId xmlns:a16="http://schemas.microsoft.com/office/drawing/2014/main" val="2298848377"/>
                  </a:ext>
                </a:extLst>
              </a:tr>
              <a:tr h="588527">
                <a:tc>
                  <a:txBody>
                    <a:bodyPr/>
                    <a:lstStyle/>
                    <a:p>
                      <a:pPr algn="ctr"/>
                      <a:r>
                        <a:rPr lang="de-DE" sz="1700" dirty="0">
                          <a:latin typeface="Times New Roman" panose="02020603050405020304" pitchFamily="18" charset="0"/>
                          <a:cs typeface="Times New Roman" panose="02020603050405020304" pitchFamily="18" charset="0"/>
                        </a:rPr>
                        <a:t>Bundesbank</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Mittelbares Organ der öffentlichen Verwaltung (Bundesbankgesetz)</a:t>
                      </a:r>
                    </a:p>
                  </a:txBody>
                  <a:tcPr anchor="ctr"/>
                </a:tc>
                <a:extLst>
                  <a:ext uri="{0D108BD9-81ED-4DB2-BD59-A6C34878D82A}">
                    <a16:rowId xmlns:a16="http://schemas.microsoft.com/office/drawing/2014/main" val="3213012507"/>
                  </a:ext>
                </a:extLst>
              </a:tr>
              <a:tr h="445344">
                <a:tc>
                  <a:txBody>
                    <a:bodyPr/>
                    <a:lstStyle/>
                    <a:p>
                      <a:pPr algn="ctr"/>
                      <a:r>
                        <a:rPr lang="de-DE" sz="1700" dirty="0">
                          <a:latin typeface="Times New Roman" panose="02020603050405020304" pitchFamily="18" charset="0"/>
                          <a:cs typeface="Times New Roman" panose="02020603050405020304" pitchFamily="18" charset="0"/>
                        </a:rPr>
                        <a:t>Kreditanstalt für Wiederaufbau (KfW)</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20% Bund 80% Länder</a:t>
                      </a:r>
                    </a:p>
                  </a:txBody>
                  <a:tcPr anchor="ctr"/>
                </a:tc>
                <a:extLst>
                  <a:ext uri="{0D108BD9-81ED-4DB2-BD59-A6C34878D82A}">
                    <a16:rowId xmlns:a16="http://schemas.microsoft.com/office/drawing/2014/main" val="3756343486"/>
                  </a:ext>
                </a:extLst>
              </a:tr>
              <a:tr h="588527">
                <a:tc>
                  <a:txBody>
                    <a:bodyPr/>
                    <a:lstStyle/>
                    <a:p>
                      <a:pPr algn="ctr"/>
                      <a:r>
                        <a:rPr lang="de-DE" sz="1700" dirty="0">
                          <a:latin typeface="Times New Roman" panose="02020603050405020304" pitchFamily="18" charset="0"/>
                          <a:cs typeface="Times New Roman" panose="02020603050405020304" pitchFamily="18" charset="0"/>
                        </a:rPr>
                        <a:t>Landesbanken</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Sparkassenverbände, Länder, Städte, Gemeinden, Landesbanken</a:t>
                      </a:r>
                    </a:p>
                  </a:txBody>
                  <a:tcPr anchor="ctr"/>
                </a:tc>
                <a:extLst>
                  <a:ext uri="{0D108BD9-81ED-4DB2-BD59-A6C34878D82A}">
                    <a16:rowId xmlns:a16="http://schemas.microsoft.com/office/drawing/2014/main" val="3184911534"/>
                  </a:ext>
                </a:extLst>
              </a:tr>
              <a:tr h="445344">
                <a:tc>
                  <a:txBody>
                    <a:bodyPr/>
                    <a:lstStyle/>
                    <a:p>
                      <a:pPr algn="ctr"/>
                      <a:r>
                        <a:rPr lang="de-DE" sz="1700" dirty="0">
                          <a:latin typeface="Times New Roman" panose="02020603050405020304" pitchFamily="18" charset="0"/>
                          <a:cs typeface="Times New Roman" panose="02020603050405020304" pitchFamily="18" charset="0"/>
                        </a:rPr>
                        <a:t>Sparkassen</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Meist in kommunaler Trägerschaft</a:t>
                      </a:r>
                    </a:p>
                  </a:txBody>
                  <a:tcPr anchor="ctr"/>
                </a:tc>
                <a:extLst>
                  <a:ext uri="{0D108BD9-81ED-4DB2-BD59-A6C34878D82A}">
                    <a16:rowId xmlns:a16="http://schemas.microsoft.com/office/drawing/2014/main" val="1944387404"/>
                  </a:ext>
                </a:extLst>
              </a:tr>
              <a:tr h="588527">
                <a:tc>
                  <a:txBody>
                    <a:bodyPr/>
                    <a:lstStyle/>
                    <a:p>
                      <a:pPr algn="ctr"/>
                      <a:r>
                        <a:rPr lang="de-DE" sz="1700" dirty="0">
                          <a:latin typeface="Times New Roman" panose="02020603050405020304" pitchFamily="18" charset="0"/>
                          <a:cs typeface="Times New Roman" panose="02020603050405020304" pitchFamily="18" charset="0"/>
                        </a:rPr>
                        <a:t>Kommunale Versorgungsunternehmen (z.B. Energie, Wasser)</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Städte und Gemeinden</a:t>
                      </a:r>
                    </a:p>
                  </a:txBody>
                  <a:tcPr anchor="ctr"/>
                </a:tc>
                <a:extLst>
                  <a:ext uri="{0D108BD9-81ED-4DB2-BD59-A6C34878D82A}">
                    <a16:rowId xmlns:a16="http://schemas.microsoft.com/office/drawing/2014/main" val="592156300"/>
                  </a:ext>
                </a:extLst>
              </a:tr>
              <a:tr h="445344">
                <a:tc>
                  <a:txBody>
                    <a:bodyPr/>
                    <a:lstStyle/>
                    <a:p>
                      <a:pPr algn="ctr"/>
                      <a:r>
                        <a:rPr lang="de-DE" sz="1700" dirty="0">
                          <a:latin typeface="Times New Roman" panose="02020603050405020304" pitchFamily="18" charset="0"/>
                          <a:cs typeface="Times New Roman" panose="02020603050405020304" pitchFamily="18" charset="0"/>
                        </a:rPr>
                        <a:t>Deutsche Bahn AG</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100% Bundesbesitz</a:t>
                      </a:r>
                    </a:p>
                  </a:txBody>
                  <a:tcPr anchor="ctr"/>
                </a:tc>
                <a:extLst>
                  <a:ext uri="{0D108BD9-81ED-4DB2-BD59-A6C34878D82A}">
                    <a16:rowId xmlns:a16="http://schemas.microsoft.com/office/drawing/2014/main" val="2674640320"/>
                  </a:ext>
                </a:extLst>
              </a:tr>
              <a:tr h="445344">
                <a:tc>
                  <a:txBody>
                    <a:bodyPr/>
                    <a:lstStyle/>
                    <a:p>
                      <a:pPr algn="ctr"/>
                      <a:r>
                        <a:rPr lang="de-DE" sz="1700" dirty="0">
                          <a:latin typeface="Times New Roman" panose="02020603050405020304" pitchFamily="18" charset="0"/>
                          <a:cs typeface="Times New Roman" panose="02020603050405020304" pitchFamily="18" charset="0"/>
                        </a:rPr>
                        <a:t>Deutsche Post AG</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20,55% KfW 70,4% Streubesitz</a:t>
                      </a:r>
                    </a:p>
                  </a:txBody>
                  <a:tcPr anchor="ctr"/>
                </a:tc>
                <a:extLst>
                  <a:ext uri="{0D108BD9-81ED-4DB2-BD59-A6C34878D82A}">
                    <a16:rowId xmlns:a16="http://schemas.microsoft.com/office/drawing/2014/main" val="2452759551"/>
                  </a:ext>
                </a:extLst>
              </a:tr>
              <a:tr h="567681">
                <a:tc>
                  <a:txBody>
                    <a:bodyPr/>
                    <a:lstStyle/>
                    <a:p>
                      <a:pPr algn="ctr"/>
                      <a:r>
                        <a:rPr lang="de-DE" sz="1700" dirty="0">
                          <a:latin typeface="Times New Roman" panose="02020603050405020304" pitchFamily="18" charset="0"/>
                          <a:cs typeface="Times New Roman" panose="02020603050405020304" pitchFamily="18" charset="0"/>
                        </a:rPr>
                        <a:t>Deutsche Telekom AG</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17,4% KfW 14,5% Bund 68,1% Streubesitz</a:t>
                      </a:r>
                    </a:p>
                  </a:txBody>
                  <a:tcPr anchor="ctr"/>
                </a:tc>
                <a:extLst>
                  <a:ext uri="{0D108BD9-81ED-4DB2-BD59-A6C34878D82A}">
                    <a16:rowId xmlns:a16="http://schemas.microsoft.com/office/drawing/2014/main" val="2282533023"/>
                  </a:ext>
                </a:extLst>
              </a:tr>
            </a:tbl>
          </a:graphicData>
        </a:graphic>
      </p:graphicFrame>
      <p:sp>
        <p:nvSpPr>
          <p:cNvPr id="5" name="Rechteck 4">
            <a:extLst>
              <a:ext uri="{FF2B5EF4-FFF2-40B4-BE49-F238E27FC236}">
                <a16:creationId xmlns:a16="http://schemas.microsoft.com/office/drawing/2014/main" id="{6A37D4F5-A27F-4DE3-8AE3-1A4E86BCC0D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90385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Individuen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681502" y="720134"/>
            <a:ext cx="7606882" cy="5040173"/>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Bürger als staatliche Akteure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Wähler</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Mitglieder der Sozialversicherungen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Interessengruppen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Bürger als Adressaten staatlichen Handelns</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Begünstigung oder Belastung durch Gesetze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Nutzung öffentlicher Einrichtungen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Abgaben – und Steuerzahlungen/Erhalt von Transfers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Bürger die staatlich handeln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Politiker</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Öffentlicher Dienst</a:t>
            </a:r>
          </a:p>
        </p:txBody>
      </p:sp>
      <p:sp>
        <p:nvSpPr>
          <p:cNvPr id="5" name="Rechteck 4">
            <a:extLst>
              <a:ext uri="{FF2B5EF4-FFF2-40B4-BE49-F238E27FC236}">
                <a16:creationId xmlns:a16="http://schemas.microsoft.com/office/drawing/2014/main" id="{98FAC6E0-1F4F-4999-A060-49183541422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094801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2DE98AEB-8154-5A84-E162-B2080874E27C}"/>
              </a:ext>
            </a:extLst>
          </p:cNvPr>
          <p:cNvPicPr>
            <a:picLocks noChangeAspect="1"/>
          </p:cNvPicPr>
          <p:nvPr/>
        </p:nvPicPr>
        <p:blipFill>
          <a:blip r:embed="rId2"/>
          <a:stretch>
            <a:fillRect/>
          </a:stretch>
        </p:blipFill>
        <p:spPr>
          <a:xfrm>
            <a:off x="0" y="2880000"/>
            <a:ext cx="7728146" cy="3600000"/>
          </a:xfrm>
          <a:prstGeom prst="rect">
            <a:avLst/>
          </a:prstGeom>
        </p:spPr>
      </p:pic>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Einnahmen und Ausgaben des öffentlichen Sektors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6349497"/>
            <a:ext cx="8048910" cy="427179"/>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Destatis, Finanzstatistik, Rechnungsergebnisse der öffentlichen Haushalte, Vierteljährliche Kassenergebnisse des Öffentlichen 	Gesamthaushalts, Schulden des Öffentlichen Gesamthaushalts,</a:t>
            </a:r>
          </a:p>
          <a:p>
            <a:r>
              <a:rPr lang="de-DE" sz="1000" dirty="0">
                <a:latin typeface="Times New Roman" panose="02020603050405020304" pitchFamily="18" charset="0"/>
                <a:cs typeface="Times New Roman" panose="02020603050405020304" pitchFamily="18" charset="0"/>
              </a:rPr>
              <a:t>	Einnahmen und Ausgaben sind bereinigt und ergeben sich damit als die Summe der Einzelpositionen</a:t>
            </a:r>
          </a:p>
        </p:txBody>
      </p:sp>
      <p:sp>
        <p:nvSpPr>
          <p:cNvPr id="6" name="Rechteck 5"/>
          <p:cNvSpPr/>
          <p:nvPr/>
        </p:nvSpPr>
        <p:spPr>
          <a:xfrm>
            <a:off x="1601530" y="1235770"/>
            <a:ext cx="2828109" cy="5878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p:cNvSpPr/>
          <p:nvPr/>
        </p:nvSpPr>
        <p:spPr>
          <a:xfrm>
            <a:off x="5078429" y="1247003"/>
            <a:ext cx="592182" cy="5878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p:cNvSpPr/>
          <p:nvPr/>
        </p:nvSpPr>
        <p:spPr>
          <a:xfrm>
            <a:off x="6706932" y="1247003"/>
            <a:ext cx="592182" cy="5878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2A47D9E-1CA4-4B0B-A02A-09015E24A14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B18F0799-3EE7-E95A-C1CE-36AE5CFFD381}"/>
              </a:ext>
            </a:extLst>
          </p:cNvPr>
          <p:cNvPicPr>
            <a:picLocks noChangeAspect="1"/>
          </p:cNvPicPr>
          <p:nvPr/>
        </p:nvPicPr>
        <p:blipFill>
          <a:blip r:embed="rId3"/>
          <a:stretch>
            <a:fillRect/>
          </a:stretch>
        </p:blipFill>
        <p:spPr>
          <a:xfrm>
            <a:off x="0" y="540000"/>
            <a:ext cx="7920000" cy="1377391"/>
          </a:xfrm>
          <a:prstGeom prst="rect">
            <a:avLst/>
          </a:prstGeom>
        </p:spPr>
      </p:pic>
    </p:spTree>
    <p:extLst>
      <p:ext uri="{BB962C8B-B14F-4D97-AF65-F5344CB8AC3E}">
        <p14:creationId xmlns:p14="http://schemas.microsoft.com/office/powerpoint/2010/main" val="3356607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9" grpId="0" animBg="1"/>
      <p:bldP spid="2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Entwicklung von Defizit und Schulden</a:t>
            </a:r>
          </a:p>
        </p:txBody>
      </p:sp>
      <p:sp>
        <p:nvSpPr>
          <p:cNvPr id="7" name="Textfeld 6">
            <a:extLst>
              <a:ext uri="{FF2B5EF4-FFF2-40B4-BE49-F238E27FC236}">
                <a16:creationId xmlns:a16="http://schemas.microsoft.com/office/drawing/2014/main" id="{300E660F-7FF5-46BD-A65E-542C9FD0A2EE}"/>
              </a:ext>
            </a:extLst>
          </p:cNvPr>
          <p:cNvSpPr txBox="1"/>
          <p:nvPr/>
        </p:nvSpPr>
        <p:spPr>
          <a:xfrm>
            <a:off x="3900327" y="4025759"/>
            <a:ext cx="3806988" cy="738664"/>
          </a:xfrm>
          <a:prstGeom prst="rect">
            <a:avLst/>
          </a:prstGeom>
          <a:noFill/>
        </p:spPr>
        <p:txBody>
          <a:bodyPr wrap="square" rtlCol="0">
            <a:spAutoFit/>
          </a:bodyPr>
          <a:lstStyle/>
          <a:p>
            <a:r>
              <a:rPr lang="de-DE" sz="1400" dirty="0" err="1"/>
              <a:t>Schuldenstandsquote</a:t>
            </a:r>
            <a:r>
              <a:rPr lang="de-DE" sz="1400" dirty="0"/>
              <a:t> : Schulden des Staates in 	                    Relation</a:t>
            </a:r>
          </a:p>
          <a:p>
            <a:r>
              <a:rPr lang="de-DE" sz="1400" dirty="0"/>
              <a:t>	                    zum Bruttoinlandsprodukt</a:t>
            </a:r>
          </a:p>
        </p:txBody>
      </p:sp>
      <p:sp>
        <p:nvSpPr>
          <p:cNvPr id="16" name="Textfeld 15">
            <a:extLst>
              <a:ext uri="{FF2B5EF4-FFF2-40B4-BE49-F238E27FC236}">
                <a16:creationId xmlns:a16="http://schemas.microsoft.com/office/drawing/2014/main" id="{3A14F6E1-ABD0-460B-9542-70CC99632247}"/>
              </a:ext>
            </a:extLst>
          </p:cNvPr>
          <p:cNvSpPr txBox="1"/>
          <p:nvPr/>
        </p:nvSpPr>
        <p:spPr>
          <a:xfrm>
            <a:off x="171947" y="4618035"/>
            <a:ext cx="2672018" cy="253603"/>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Destatis, Bundesbank</a:t>
            </a:r>
          </a:p>
        </p:txBody>
      </p:sp>
      <p:sp>
        <p:nvSpPr>
          <p:cNvPr id="24" name="Rechteck 23">
            <a:extLst>
              <a:ext uri="{FF2B5EF4-FFF2-40B4-BE49-F238E27FC236}">
                <a16:creationId xmlns:a16="http://schemas.microsoft.com/office/drawing/2014/main" id="{83AC1554-9BB4-4284-9960-68B42C4748A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01A3052F-7850-6041-A168-A8A50B1001FC}"/>
              </a:ext>
            </a:extLst>
          </p:cNvPr>
          <p:cNvPicPr>
            <a:picLocks noChangeAspect="1"/>
          </p:cNvPicPr>
          <p:nvPr/>
        </p:nvPicPr>
        <p:blipFill>
          <a:blip r:embed="rId2"/>
          <a:stretch>
            <a:fillRect/>
          </a:stretch>
        </p:blipFill>
        <p:spPr>
          <a:xfrm>
            <a:off x="0" y="540000"/>
            <a:ext cx="7929515" cy="3600000"/>
          </a:xfrm>
          <a:prstGeom prst="rect">
            <a:avLst/>
          </a:prstGeom>
        </p:spPr>
      </p:pic>
    </p:spTree>
    <p:extLst>
      <p:ext uri="{BB962C8B-B14F-4D97-AF65-F5344CB8AC3E}">
        <p14:creationId xmlns:p14="http://schemas.microsoft.com/office/powerpoint/2010/main" val="35077582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Gliederung der Ausgaben nach Arten</a:t>
            </a:r>
          </a:p>
        </p:txBody>
      </p:sp>
      <p:sp>
        <p:nvSpPr>
          <p:cNvPr id="2" name="Textfeld 1">
            <a:extLst>
              <a:ext uri="{FF2B5EF4-FFF2-40B4-BE49-F238E27FC236}">
                <a16:creationId xmlns:a16="http://schemas.microsoft.com/office/drawing/2014/main" id="{04C0AAD8-1AE1-45BB-966A-33DAEF803CD6}"/>
              </a:ext>
            </a:extLst>
          </p:cNvPr>
          <p:cNvSpPr txBox="1"/>
          <p:nvPr/>
        </p:nvSpPr>
        <p:spPr>
          <a:xfrm>
            <a:off x="4262517" y="1076500"/>
            <a:ext cx="2307106"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Öffentliche Ausgaben</a:t>
            </a:r>
          </a:p>
        </p:txBody>
      </p:sp>
      <p:sp>
        <p:nvSpPr>
          <p:cNvPr id="5" name="Textfeld 4">
            <a:extLst>
              <a:ext uri="{FF2B5EF4-FFF2-40B4-BE49-F238E27FC236}">
                <a16:creationId xmlns:a16="http://schemas.microsoft.com/office/drawing/2014/main" id="{24C0EEB7-6757-4CE5-A9D0-F344A07863EE}"/>
              </a:ext>
            </a:extLst>
          </p:cNvPr>
          <p:cNvSpPr txBox="1"/>
          <p:nvPr/>
        </p:nvSpPr>
        <p:spPr>
          <a:xfrm>
            <a:off x="1007317" y="2912624"/>
            <a:ext cx="1962910"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Transferausgaben</a:t>
            </a:r>
          </a:p>
          <a:p>
            <a:pPr algn="ctr"/>
            <a:r>
              <a:rPr lang="de-DE" dirty="0">
                <a:latin typeface="Times New Roman" panose="02020603050405020304" pitchFamily="18" charset="0"/>
                <a:cs typeface="Times New Roman" panose="02020603050405020304" pitchFamily="18" charset="0"/>
              </a:rPr>
              <a:t>(Übertragungen)</a:t>
            </a:r>
          </a:p>
        </p:txBody>
      </p:sp>
      <p:sp>
        <p:nvSpPr>
          <p:cNvPr id="6" name="Textfeld 5">
            <a:extLst>
              <a:ext uri="{FF2B5EF4-FFF2-40B4-BE49-F238E27FC236}">
                <a16:creationId xmlns:a16="http://schemas.microsoft.com/office/drawing/2014/main" id="{42F908D8-2828-4772-9441-5322A6247E33}"/>
              </a:ext>
            </a:extLst>
          </p:cNvPr>
          <p:cNvSpPr txBox="1"/>
          <p:nvPr/>
        </p:nvSpPr>
        <p:spPr>
          <a:xfrm>
            <a:off x="4080459" y="2808207"/>
            <a:ext cx="4146584"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Leistungsausgaben</a:t>
            </a:r>
          </a:p>
          <a:p>
            <a:pPr algn="ctr"/>
            <a:r>
              <a:rPr lang="de-DE" dirty="0">
                <a:latin typeface="Times New Roman" panose="02020603050405020304" pitchFamily="18" charset="0"/>
                <a:cs typeface="Times New Roman" panose="02020603050405020304" pitchFamily="18" charset="0"/>
              </a:rPr>
              <a:t>(Realausgaben, Transformationsausgaben)</a:t>
            </a:r>
          </a:p>
        </p:txBody>
      </p:sp>
      <p:sp>
        <p:nvSpPr>
          <p:cNvPr id="7" name="Textfeld 6">
            <a:extLst>
              <a:ext uri="{FF2B5EF4-FFF2-40B4-BE49-F238E27FC236}">
                <a16:creationId xmlns:a16="http://schemas.microsoft.com/office/drawing/2014/main" id="{2C4502C4-2632-4C11-A358-F0B46A94593F}"/>
              </a:ext>
            </a:extLst>
          </p:cNvPr>
          <p:cNvSpPr txBox="1"/>
          <p:nvPr/>
        </p:nvSpPr>
        <p:spPr>
          <a:xfrm>
            <a:off x="8424768" y="1803159"/>
            <a:ext cx="3886871" cy="369332"/>
          </a:xfrm>
          <a:prstGeom prst="rect">
            <a:avLst/>
          </a:prstGeom>
          <a:noFill/>
        </p:spPr>
        <p:txBody>
          <a:bodyPr wrap="square" rtlCol="0">
            <a:spAutoFit/>
          </a:bodyPr>
          <a:lstStyle/>
          <a:p>
            <a:pPr algn="ctr"/>
            <a:r>
              <a:rPr lang="de-DE" b="1" dirty="0">
                <a:latin typeface="Times New Roman" panose="02020603050405020304" pitchFamily="18" charset="0"/>
                <a:cs typeface="Times New Roman" panose="02020603050405020304" pitchFamily="18" charset="0"/>
              </a:rPr>
              <a:t>Sonstige Ausgaben</a:t>
            </a:r>
          </a:p>
        </p:txBody>
      </p:sp>
      <p:sp>
        <p:nvSpPr>
          <p:cNvPr id="8" name="Textfeld 7">
            <a:extLst>
              <a:ext uri="{FF2B5EF4-FFF2-40B4-BE49-F238E27FC236}">
                <a16:creationId xmlns:a16="http://schemas.microsoft.com/office/drawing/2014/main" id="{07E77242-2CFC-4379-A0E4-407D846B9F87}"/>
              </a:ext>
            </a:extLst>
          </p:cNvPr>
          <p:cNvSpPr txBox="1"/>
          <p:nvPr/>
        </p:nvSpPr>
        <p:spPr>
          <a:xfrm>
            <a:off x="189447" y="4562512"/>
            <a:ext cx="1845377"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an Unternehmen</a:t>
            </a:r>
          </a:p>
          <a:p>
            <a:pPr algn="ctr"/>
            <a:r>
              <a:rPr lang="de-DE" dirty="0">
                <a:latin typeface="Times New Roman" panose="02020603050405020304" pitchFamily="18" charset="0"/>
                <a:cs typeface="Times New Roman" panose="02020603050405020304" pitchFamily="18" charset="0"/>
              </a:rPr>
              <a:t>(Subventionen)</a:t>
            </a:r>
          </a:p>
        </p:txBody>
      </p:sp>
      <p:sp>
        <p:nvSpPr>
          <p:cNvPr id="9" name="Textfeld 8">
            <a:extLst>
              <a:ext uri="{FF2B5EF4-FFF2-40B4-BE49-F238E27FC236}">
                <a16:creationId xmlns:a16="http://schemas.microsoft.com/office/drawing/2014/main" id="{6C4FF9E2-712A-410D-A2F4-90608A69AEEA}"/>
              </a:ext>
            </a:extLst>
          </p:cNvPr>
          <p:cNvSpPr txBox="1"/>
          <p:nvPr/>
        </p:nvSpPr>
        <p:spPr>
          <a:xfrm>
            <a:off x="2312664" y="4610469"/>
            <a:ext cx="2249334"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an private Haushalte</a:t>
            </a:r>
          </a:p>
        </p:txBody>
      </p:sp>
      <p:sp>
        <p:nvSpPr>
          <p:cNvPr id="12" name="Textfeld 11">
            <a:extLst>
              <a:ext uri="{FF2B5EF4-FFF2-40B4-BE49-F238E27FC236}">
                <a16:creationId xmlns:a16="http://schemas.microsoft.com/office/drawing/2014/main" id="{E68174A4-FBED-4FAC-ADF4-E9C76D7AFCAE}"/>
              </a:ext>
            </a:extLst>
          </p:cNvPr>
          <p:cNvSpPr txBox="1"/>
          <p:nvPr/>
        </p:nvSpPr>
        <p:spPr>
          <a:xfrm>
            <a:off x="4334939" y="4069882"/>
            <a:ext cx="1967205"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Personalausgaben</a:t>
            </a:r>
          </a:p>
        </p:txBody>
      </p:sp>
      <p:sp>
        <p:nvSpPr>
          <p:cNvPr id="13" name="Textfeld 12">
            <a:extLst>
              <a:ext uri="{FF2B5EF4-FFF2-40B4-BE49-F238E27FC236}">
                <a16:creationId xmlns:a16="http://schemas.microsoft.com/office/drawing/2014/main" id="{DBB1F9C1-A6BD-4BD5-9C2D-6BB5A8988580}"/>
              </a:ext>
            </a:extLst>
          </p:cNvPr>
          <p:cNvSpPr txBox="1"/>
          <p:nvPr/>
        </p:nvSpPr>
        <p:spPr>
          <a:xfrm>
            <a:off x="6529987" y="4976532"/>
            <a:ext cx="2159617" cy="412595"/>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Sachausgaben</a:t>
            </a:r>
          </a:p>
        </p:txBody>
      </p:sp>
      <p:cxnSp>
        <p:nvCxnSpPr>
          <p:cNvPr id="4" name="Gerade Verbindung mit Pfeil 3">
            <a:extLst>
              <a:ext uri="{FF2B5EF4-FFF2-40B4-BE49-F238E27FC236}">
                <a16:creationId xmlns:a16="http://schemas.microsoft.com/office/drawing/2014/main" id="{92FC4B36-3D90-438E-9B72-A2D9FC316A28}"/>
              </a:ext>
            </a:extLst>
          </p:cNvPr>
          <p:cNvCxnSpPr>
            <a:cxnSpLocks/>
          </p:cNvCxnSpPr>
          <p:nvPr/>
        </p:nvCxnSpPr>
        <p:spPr>
          <a:xfrm flipH="1">
            <a:off x="1984520" y="1456052"/>
            <a:ext cx="2929472" cy="146868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FA34F62E-994B-4E26-839D-3A2C99880F0E}"/>
              </a:ext>
            </a:extLst>
          </p:cNvPr>
          <p:cNvCxnSpPr>
            <a:cxnSpLocks/>
            <a:endCxn id="6" idx="0"/>
          </p:cNvCxnSpPr>
          <p:nvPr/>
        </p:nvCxnSpPr>
        <p:spPr>
          <a:xfrm>
            <a:off x="5416070" y="1600512"/>
            <a:ext cx="737681" cy="1207695"/>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5C3C8D02-B7B4-4C70-A696-8FAB0526E32F}"/>
              </a:ext>
            </a:extLst>
          </p:cNvPr>
          <p:cNvCxnSpPr>
            <a:cxnSpLocks/>
          </p:cNvCxnSpPr>
          <p:nvPr/>
        </p:nvCxnSpPr>
        <p:spPr>
          <a:xfrm>
            <a:off x="6016239" y="1529461"/>
            <a:ext cx="4351965" cy="27548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Gerade Verbindung mit Pfeil 23">
            <a:extLst>
              <a:ext uri="{FF2B5EF4-FFF2-40B4-BE49-F238E27FC236}">
                <a16:creationId xmlns:a16="http://schemas.microsoft.com/office/drawing/2014/main" id="{472EA749-5D7D-4872-B921-12A02A77AD63}"/>
              </a:ext>
            </a:extLst>
          </p:cNvPr>
          <p:cNvCxnSpPr>
            <a:cxnSpLocks/>
          </p:cNvCxnSpPr>
          <p:nvPr/>
        </p:nvCxnSpPr>
        <p:spPr>
          <a:xfrm flipH="1">
            <a:off x="5013064" y="3612982"/>
            <a:ext cx="1241715" cy="421136"/>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a:extLst>
              <a:ext uri="{FF2B5EF4-FFF2-40B4-BE49-F238E27FC236}">
                <a16:creationId xmlns:a16="http://schemas.microsoft.com/office/drawing/2014/main" id="{44599359-0C7C-482C-A001-B3DDF1BB18A6}"/>
              </a:ext>
            </a:extLst>
          </p:cNvPr>
          <p:cNvCxnSpPr>
            <a:cxnSpLocks/>
          </p:cNvCxnSpPr>
          <p:nvPr/>
        </p:nvCxnSpPr>
        <p:spPr>
          <a:xfrm>
            <a:off x="6327172" y="3554734"/>
            <a:ext cx="1372894" cy="148667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a:extLst>
              <a:ext uri="{FF2B5EF4-FFF2-40B4-BE49-F238E27FC236}">
                <a16:creationId xmlns:a16="http://schemas.microsoft.com/office/drawing/2014/main" id="{B7437B78-F0C5-4FFE-971E-C4CB5F1D1955}"/>
              </a:ext>
            </a:extLst>
          </p:cNvPr>
          <p:cNvCxnSpPr>
            <a:cxnSpLocks/>
            <a:endCxn id="8" idx="0"/>
          </p:cNvCxnSpPr>
          <p:nvPr/>
        </p:nvCxnSpPr>
        <p:spPr>
          <a:xfrm flipH="1">
            <a:off x="1112136" y="3655461"/>
            <a:ext cx="732926" cy="907051"/>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a:extLst>
              <a:ext uri="{FF2B5EF4-FFF2-40B4-BE49-F238E27FC236}">
                <a16:creationId xmlns:a16="http://schemas.microsoft.com/office/drawing/2014/main" id="{92F4CA8E-2405-4403-B8B3-BCEC07F014A9}"/>
              </a:ext>
            </a:extLst>
          </p:cNvPr>
          <p:cNvCxnSpPr>
            <a:cxnSpLocks/>
          </p:cNvCxnSpPr>
          <p:nvPr/>
        </p:nvCxnSpPr>
        <p:spPr>
          <a:xfrm>
            <a:off x="2328912" y="3627217"/>
            <a:ext cx="672649" cy="93696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Textfeld 36">
            <a:extLst>
              <a:ext uri="{FF2B5EF4-FFF2-40B4-BE49-F238E27FC236}">
                <a16:creationId xmlns:a16="http://schemas.microsoft.com/office/drawing/2014/main" id="{9355F71C-61D8-4CD4-9DF2-2B892EF24126}"/>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In Anlehnung an Zimmermann et. al, Finanzwissenschaft</a:t>
            </a:r>
          </a:p>
        </p:txBody>
      </p:sp>
      <p:sp>
        <p:nvSpPr>
          <p:cNvPr id="22" name="Textfeld 21">
            <a:extLst>
              <a:ext uri="{FF2B5EF4-FFF2-40B4-BE49-F238E27FC236}">
                <a16:creationId xmlns:a16="http://schemas.microsoft.com/office/drawing/2014/main" id="{07E77242-2CFC-4379-A0E4-407D846B9F87}"/>
              </a:ext>
            </a:extLst>
          </p:cNvPr>
          <p:cNvSpPr txBox="1"/>
          <p:nvPr/>
        </p:nvSpPr>
        <p:spPr>
          <a:xfrm>
            <a:off x="189447" y="5116090"/>
            <a:ext cx="2121093" cy="923330"/>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z.B. Förderungen für</a:t>
            </a:r>
          </a:p>
          <a:p>
            <a:r>
              <a:rPr lang="de-DE" dirty="0">
                <a:latin typeface="Times New Roman" panose="02020603050405020304" pitchFamily="18" charset="0"/>
                <a:cs typeface="Times New Roman" panose="02020603050405020304" pitchFamily="18" charset="0"/>
              </a:rPr>
              <a:t>Solar- Windenergie-</a:t>
            </a:r>
          </a:p>
          <a:p>
            <a:r>
              <a:rPr lang="de-DE" dirty="0" err="1">
                <a:latin typeface="Times New Roman" panose="02020603050405020304" pitchFamily="18" charset="0"/>
                <a:cs typeface="Times New Roman" panose="02020603050405020304" pitchFamily="18" charset="0"/>
              </a:rPr>
              <a:t>erzeugung</a:t>
            </a:r>
            <a:endParaRPr lang="de-DE" dirty="0">
              <a:latin typeface="Times New Roman" panose="02020603050405020304" pitchFamily="18" charset="0"/>
              <a:cs typeface="Times New Roman" panose="02020603050405020304" pitchFamily="18" charset="0"/>
            </a:endParaRPr>
          </a:p>
        </p:txBody>
      </p:sp>
      <p:sp>
        <p:nvSpPr>
          <p:cNvPr id="23" name="Textfeld 22">
            <a:extLst>
              <a:ext uri="{FF2B5EF4-FFF2-40B4-BE49-F238E27FC236}">
                <a16:creationId xmlns:a16="http://schemas.microsoft.com/office/drawing/2014/main" id="{6C4FF9E2-712A-410D-A2F4-90608A69AEEA}"/>
              </a:ext>
            </a:extLst>
          </p:cNvPr>
          <p:cNvSpPr txBox="1"/>
          <p:nvPr/>
        </p:nvSpPr>
        <p:spPr>
          <a:xfrm>
            <a:off x="2328912" y="4854228"/>
            <a:ext cx="2050561" cy="646331"/>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z.B. Sozialausgaben</a:t>
            </a:r>
          </a:p>
          <a:p>
            <a:r>
              <a:rPr lang="de-DE" dirty="0">
                <a:latin typeface="Times New Roman" panose="02020603050405020304" pitchFamily="18" charset="0"/>
                <a:cs typeface="Times New Roman" panose="02020603050405020304" pitchFamily="18" charset="0"/>
              </a:rPr>
              <a:t>E-Autoprämie</a:t>
            </a:r>
          </a:p>
        </p:txBody>
      </p:sp>
      <p:sp>
        <p:nvSpPr>
          <p:cNvPr id="25" name="Textfeld 24">
            <a:extLst>
              <a:ext uri="{FF2B5EF4-FFF2-40B4-BE49-F238E27FC236}">
                <a16:creationId xmlns:a16="http://schemas.microsoft.com/office/drawing/2014/main" id="{E68174A4-FBED-4FAC-ADF4-E9C76D7AFCAE}"/>
              </a:ext>
            </a:extLst>
          </p:cNvPr>
          <p:cNvSpPr txBox="1"/>
          <p:nvPr/>
        </p:nvSpPr>
        <p:spPr>
          <a:xfrm>
            <a:off x="4335605" y="4352724"/>
            <a:ext cx="2037737" cy="369332"/>
          </a:xfrm>
          <a:prstGeom prst="rect">
            <a:avLst/>
          </a:prstGeom>
          <a:noFill/>
        </p:spPr>
        <p:txBody>
          <a:bodyPr wrap="none" rtlCol="0">
            <a:spAutoFit/>
          </a:bodyPr>
          <a:lstStyle/>
          <a:p>
            <a:pPr algn="ctr"/>
            <a:r>
              <a:rPr lang="de-DE" dirty="0">
                <a:latin typeface="Times New Roman" panose="02020603050405020304" pitchFamily="18" charset="0"/>
                <a:cs typeface="Times New Roman" panose="02020603050405020304" pitchFamily="18" charset="0"/>
              </a:rPr>
              <a:t>z.B. </a:t>
            </a:r>
            <a:r>
              <a:rPr lang="de-DE" dirty="0" err="1">
                <a:latin typeface="Times New Roman" panose="02020603050405020304" pitchFamily="18" charset="0"/>
                <a:cs typeface="Times New Roman" panose="02020603050405020304" pitchFamily="18" charset="0"/>
              </a:rPr>
              <a:t>Staatsbedienste</a:t>
            </a:r>
            <a:endParaRPr lang="de-DE" dirty="0">
              <a:latin typeface="Times New Roman" panose="02020603050405020304" pitchFamily="18" charset="0"/>
              <a:cs typeface="Times New Roman" panose="02020603050405020304" pitchFamily="18" charset="0"/>
            </a:endParaRPr>
          </a:p>
        </p:txBody>
      </p:sp>
      <p:sp>
        <p:nvSpPr>
          <p:cNvPr id="27" name="Textfeld 26">
            <a:extLst>
              <a:ext uri="{FF2B5EF4-FFF2-40B4-BE49-F238E27FC236}">
                <a16:creationId xmlns:a16="http://schemas.microsoft.com/office/drawing/2014/main" id="{DBB1F9C1-A6BD-4BD5-9C2D-6BB5A8988580}"/>
              </a:ext>
            </a:extLst>
          </p:cNvPr>
          <p:cNvSpPr txBox="1"/>
          <p:nvPr/>
        </p:nvSpPr>
        <p:spPr>
          <a:xfrm>
            <a:off x="5013064" y="5284852"/>
            <a:ext cx="4217571" cy="980927"/>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umfasst zum einen den Kauf von Sachleistungen und zum anderen  von Dritten erbrachte Dienstleistungen</a:t>
            </a:r>
          </a:p>
          <a:p>
            <a:r>
              <a:rPr lang="de-DE" dirty="0">
                <a:latin typeface="Times New Roman" panose="02020603050405020304" pitchFamily="18" charset="0"/>
                <a:cs typeface="Times New Roman" panose="02020603050405020304" pitchFamily="18" charset="0"/>
              </a:rPr>
              <a:t>(u.a. Mieten, Reinigungsleistungen, Bankdienstleistungen)</a:t>
            </a:r>
          </a:p>
        </p:txBody>
      </p:sp>
      <p:sp>
        <p:nvSpPr>
          <p:cNvPr id="30" name="Textfeld 29">
            <a:extLst>
              <a:ext uri="{FF2B5EF4-FFF2-40B4-BE49-F238E27FC236}">
                <a16:creationId xmlns:a16="http://schemas.microsoft.com/office/drawing/2014/main" id="{2C4502C4-2632-4C11-A358-F0B46A94593F}"/>
              </a:ext>
            </a:extLst>
          </p:cNvPr>
          <p:cNvSpPr txBox="1"/>
          <p:nvPr/>
        </p:nvSpPr>
        <p:spPr>
          <a:xfrm>
            <a:off x="8321040" y="2129056"/>
            <a:ext cx="3870960" cy="2031325"/>
          </a:xfrm>
          <a:prstGeom prst="rect">
            <a:avLst/>
          </a:prstGeom>
          <a:noFill/>
        </p:spPr>
        <p:txBody>
          <a:bodyPr wrap="square" rtlCol="0">
            <a:spAutoFit/>
          </a:bodyPr>
          <a:lstStyle/>
          <a:p>
            <a:r>
              <a:rPr lang="de-DE" dirty="0">
                <a:latin typeface="Times New Roman" panose="02020603050405020304" pitchFamily="18" charset="0"/>
                <a:cs typeface="Times New Roman" panose="02020603050405020304" pitchFamily="18" charset="0"/>
              </a:rPr>
              <a:t>z.B. Grundstückskäufe, Kreditvergabe,</a:t>
            </a:r>
          </a:p>
          <a:p>
            <a:r>
              <a:rPr lang="de-DE" dirty="0">
                <a:latin typeface="Times New Roman" panose="02020603050405020304" pitchFamily="18" charset="0"/>
                <a:cs typeface="Times New Roman" panose="02020603050405020304" pitchFamily="18" charset="0"/>
              </a:rPr>
              <a:t>Inanspruchnahme von Bürgschaften,</a:t>
            </a:r>
          </a:p>
          <a:p>
            <a:r>
              <a:rPr lang="de-DE" dirty="0">
                <a:latin typeface="Times New Roman" panose="02020603050405020304" pitchFamily="18" charset="0"/>
                <a:cs typeface="Times New Roman" panose="02020603050405020304" pitchFamily="18" charset="0"/>
              </a:rPr>
              <a:t>insb. im Zuge der </a:t>
            </a:r>
            <a:r>
              <a:rPr lang="de-DE" dirty="0" err="1">
                <a:latin typeface="Times New Roman" panose="02020603050405020304" pitchFamily="18" charset="0"/>
                <a:cs typeface="Times New Roman" panose="02020603050405020304" pitchFamily="18" charset="0"/>
              </a:rPr>
              <a:t>Coronakrise</a:t>
            </a:r>
            <a:r>
              <a:rPr lang="de-DE" dirty="0">
                <a:latin typeface="Times New Roman" panose="02020603050405020304" pitchFamily="18" charset="0"/>
                <a:cs typeface="Times New Roman" panose="02020603050405020304" pitchFamily="18" charset="0"/>
              </a:rPr>
              <a:t> ist Deutschland Bürgschaften im dreistelligem Milliardenbereich eingegangen, die aber bisher noch nicht in Anspruch genommen worden sind</a:t>
            </a:r>
          </a:p>
        </p:txBody>
      </p:sp>
      <p:sp>
        <p:nvSpPr>
          <p:cNvPr id="28" name="Rechteck 27">
            <a:extLst>
              <a:ext uri="{FF2B5EF4-FFF2-40B4-BE49-F238E27FC236}">
                <a16:creationId xmlns:a16="http://schemas.microsoft.com/office/drawing/2014/main" id="{0CEBA7F4-EB60-45EE-9B97-4AB994AD94B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990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5" grpId="0"/>
      <p:bldP spid="27" grpId="0"/>
      <p:bldP spid="3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Gliederung der Einnahmen nach Arten</a:t>
            </a:r>
          </a:p>
        </p:txBody>
      </p:sp>
      <p:sp>
        <p:nvSpPr>
          <p:cNvPr id="2" name="Textfeld 1">
            <a:extLst>
              <a:ext uri="{FF2B5EF4-FFF2-40B4-BE49-F238E27FC236}">
                <a16:creationId xmlns:a16="http://schemas.microsoft.com/office/drawing/2014/main" id="{04C0AAD8-1AE1-45BB-966A-33DAEF803CD6}"/>
              </a:ext>
            </a:extLst>
          </p:cNvPr>
          <p:cNvSpPr txBox="1"/>
          <p:nvPr/>
        </p:nvSpPr>
        <p:spPr>
          <a:xfrm>
            <a:off x="4124020" y="1182808"/>
            <a:ext cx="2486578"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Öffentliche Einnahmen</a:t>
            </a:r>
          </a:p>
        </p:txBody>
      </p:sp>
      <p:sp>
        <p:nvSpPr>
          <p:cNvPr id="5" name="Textfeld 4">
            <a:extLst>
              <a:ext uri="{FF2B5EF4-FFF2-40B4-BE49-F238E27FC236}">
                <a16:creationId xmlns:a16="http://schemas.microsoft.com/office/drawing/2014/main" id="{24C0EEB7-6757-4CE5-A9D0-F344A07863EE}"/>
              </a:ext>
            </a:extLst>
          </p:cNvPr>
          <p:cNvSpPr txBox="1"/>
          <p:nvPr/>
        </p:nvSpPr>
        <p:spPr>
          <a:xfrm>
            <a:off x="5169245" y="2662757"/>
            <a:ext cx="1787670"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Zwangsabgaben</a:t>
            </a:r>
          </a:p>
        </p:txBody>
      </p:sp>
      <p:sp>
        <p:nvSpPr>
          <p:cNvPr id="6" name="Textfeld 5">
            <a:extLst>
              <a:ext uri="{FF2B5EF4-FFF2-40B4-BE49-F238E27FC236}">
                <a16:creationId xmlns:a16="http://schemas.microsoft.com/office/drawing/2014/main" id="{42F908D8-2828-4772-9441-5322A6247E33}"/>
              </a:ext>
            </a:extLst>
          </p:cNvPr>
          <p:cNvSpPr txBox="1"/>
          <p:nvPr/>
        </p:nvSpPr>
        <p:spPr>
          <a:xfrm>
            <a:off x="57323" y="2653664"/>
            <a:ext cx="1262709" cy="354688"/>
          </a:xfrm>
          <a:prstGeom prst="rect">
            <a:avLst/>
          </a:prstGeom>
          <a:noFill/>
        </p:spPr>
        <p:txBody>
          <a:bodyPr wrap="square" rtlCol="0">
            <a:noAutofit/>
          </a:bodyPr>
          <a:lstStyle/>
          <a:p>
            <a:r>
              <a:rPr lang="de-DE" b="1" dirty="0">
                <a:latin typeface="Times New Roman" panose="02020603050405020304" pitchFamily="18" charset="0"/>
                <a:cs typeface="Times New Roman" panose="02020603050405020304" pitchFamily="18" charset="0"/>
              </a:rPr>
              <a:t>Gebühren</a:t>
            </a:r>
          </a:p>
        </p:txBody>
      </p:sp>
      <p:sp>
        <p:nvSpPr>
          <p:cNvPr id="7" name="Textfeld 6">
            <a:extLst>
              <a:ext uri="{FF2B5EF4-FFF2-40B4-BE49-F238E27FC236}">
                <a16:creationId xmlns:a16="http://schemas.microsoft.com/office/drawing/2014/main" id="{2C4502C4-2632-4C11-A358-F0B46A94593F}"/>
              </a:ext>
            </a:extLst>
          </p:cNvPr>
          <p:cNvSpPr txBox="1"/>
          <p:nvPr/>
        </p:nvSpPr>
        <p:spPr>
          <a:xfrm>
            <a:off x="3032373" y="2461400"/>
            <a:ext cx="2492855" cy="1200329"/>
          </a:xfrm>
          <a:prstGeom prst="rect">
            <a:avLst/>
          </a:prstGeom>
          <a:noFill/>
        </p:spPr>
        <p:txBody>
          <a:bodyPr wrap="square" rtlCol="0">
            <a:spAutoFit/>
          </a:bodyPr>
          <a:lstStyle/>
          <a:p>
            <a:r>
              <a:rPr lang="de-DE" dirty="0">
                <a:latin typeface="Times New Roman" panose="02020603050405020304" pitchFamily="18" charset="0"/>
                <a:cs typeface="Times New Roman" panose="02020603050405020304" pitchFamily="18" charset="0"/>
              </a:rPr>
              <a:t>z.B. freiwillige Sozialversicherungs-beiträge, </a:t>
            </a:r>
            <a:r>
              <a:rPr lang="de-DE" dirty="0" err="1">
                <a:latin typeface="Times New Roman" panose="02020603050405020304" pitchFamily="18" charset="0"/>
                <a:cs typeface="Times New Roman" panose="02020603050405020304" pitchFamily="18" charset="0"/>
              </a:rPr>
              <a:t>Straßenan</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liegerbeitrag</a:t>
            </a:r>
            <a:r>
              <a:rPr lang="de-DE" dirty="0">
                <a:latin typeface="Times New Roman" panose="02020603050405020304" pitchFamily="18" charset="0"/>
                <a:cs typeface="Times New Roman" panose="02020603050405020304" pitchFamily="18" charset="0"/>
              </a:rPr>
              <a:t> *</a:t>
            </a:r>
          </a:p>
        </p:txBody>
      </p:sp>
      <p:sp>
        <p:nvSpPr>
          <p:cNvPr id="8" name="Textfeld 7">
            <a:extLst>
              <a:ext uri="{FF2B5EF4-FFF2-40B4-BE49-F238E27FC236}">
                <a16:creationId xmlns:a16="http://schemas.microsoft.com/office/drawing/2014/main" id="{07E77242-2CFC-4379-A0E4-407D846B9F87}"/>
              </a:ext>
            </a:extLst>
          </p:cNvPr>
          <p:cNvSpPr txBox="1"/>
          <p:nvPr/>
        </p:nvSpPr>
        <p:spPr>
          <a:xfrm>
            <a:off x="4289640" y="3848753"/>
            <a:ext cx="954108"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Steuern</a:t>
            </a:r>
          </a:p>
        </p:txBody>
      </p:sp>
      <p:sp>
        <p:nvSpPr>
          <p:cNvPr id="9" name="Textfeld 8">
            <a:extLst>
              <a:ext uri="{FF2B5EF4-FFF2-40B4-BE49-F238E27FC236}">
                <a16:creationId xmlns:a16="http://schemas.microsoft.com/office/drawing/2014/main" id="{6C4FF9E2-712A-410D-A2F4-90608A69AEEA}"/>
              </a:ext>
            </a:extLst>
          </p:cNvPr>
          <p:cNvSpPr txBox="1"/>
          <p:nvPr/>
        </p:nvSpPr>
        <p:spPr>
          <a:xfrm>
            <a:off x="3211225" y="4743013"/>
            <a:ext cx="1756574" cy="412509"/>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Faktorsteuern</a:t>
            </a:r>
          </a:p>
        </p:txBody>
      </p:sp>
      <p:sp>
        <p:nvSpPr>
          <p:cNvPr id="12" name="Textfeld 11">
            <a:extLst>
              <a:ext uri="{FF2B5EF4-FFF2-40B4-BE49-F238E27FC236}">
                <a16:creationId xmlns:a16="http://schemas.microsoft.com/office/drawing/2014/main" id="{E68174A4-FBED-4FAC-ADF4-E9C76D7AFCAE}"/>
              </a:ext>
            </a:extLst>
          </p:cNvPr>
          <p:cNvSpPr txBox="1"/>
          <p:nvPr/>
        </p:nvSpPr>
        <p:spPr>
          <a:xfrm>
            <a:off x="5655499" y="5056595"/>
            <a:ext cx="2804121" cy="416578"/>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Gütersteuern</a:t>
            </a:r>
          </a:p>
        </p:txBody>
      </p:sp>
      <p:sp>
        <p:nvSpPr>
          <p:cNvPr id="13" name="Textfeld 12">
            <a:extLst>
              <a:ext uri="{FF2B5EF4-FFF2-40B4-BE49-F238E27FC236}">
                <a16:creationId xmlns:a16="http://schemas.microsoft.com/office/drawing/2014/main" id="{DBB1F9C1-A6BD-4BD5-9C2D-6BB5A8988580}"/>
              </a:ext>
            </a:extLst>
          </p:cNvPr>
          <p:cNvSpPr txBox="1"/>
          <p:nvPr/>
        </p:nvSpPr>
        <p:spPr>
          <a:xfrm>
            <a:off x="6231668" y="3336159"/>
            <a:ext cx="1656100" cy="375699"/>
          </a:xfrm>
          <a:prstGeom prst="rect">
            <a:avLst/>
          </a:prstGeom>
          <a:noFill/>
        </p:spPr>
        <p:txBody>
          <a:bodyPr wrap="square" rtlCol="0">
            <a:noAutofit/>
          </a:bodyPr>
          <a:lstStyle/>
          <a:p>
            <a:r>
              <a:rPr lang="de-DE" b="1" dirty="0">
                <a:latin typeface="Times New Roman" panose="02020603050405020304" pitchFamily="18" charset="0"/>
                <a:cs typeface="Times New Roman" panose="02020603050405020304" pitchFamily="18" charset="0"/>
              </a:rPr>
              <a:t>Sozialabgaben</a:t>
            </a:r>
          </a:p>
        </p:txBody>
      </p:sp>
      <p:cxnSp>
        <p:nvCxnSpPr>
          <p:cNvPr id="4" name="Gerade Verbindung mit Pfeil 3">
            <a:extLst>
              <a:ext uri="{FF2B5EF4-FFF2-40B4-BE49-F238E27FC236}">
                <a16:creationId xmlns:a16="http://schemas.microsoft.com/office/drawing/2014/main" id="{92FC4B36-3D90-438E-9B72-A2D9FC316A28}"/>
              </a:ext>
            </a:extLst>
          </p:cNvPr>
          <p:cNvCxnSpPr>
            <a:cxnSpLocks/>
            <a:endCxn id="6" idx="0"/>
          </p:cNvCxnSpPr>
          <p:nvPr/>
        </p:nvCxnSpPr>
        <p:spPr>
          <a:xfrm flipH="1">
            <a:off x="688678" y="1471547"/>
            <a:ext cx="3514836" cy="1182117"/>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FA34F62E-994B-4E26-839D-3A2C99880F0E}"/>
              </a:ext>
            </a:extLst>
          </p:cNvPr>
          <p:cNvCxnSpPr>
            <a:cxnSpLocks/>
            <a:endCxn id="19" idx="0"/>
          </p:cNvCxnSpPr>
          <p:nvPr/>
        </p:nvCxnSpPr>
        <p:spPr>
          <a:xfrm flipH="1">
            <a:off x="2168425" y="1762732"/>
            <a:ext cx="2353902" cy="890932"/>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5C3C8D02-B7B4-4C70-A696-8FAB0526E32F}"/>
              </a:ext>
            </a:extLst>
          </p:cNvPr>
          <p:cNvCxnSpPr>
            <a:cxnSpLocks/>
          </p:cNvCxnSpPr>
          <p:nvPr/>
        </p:nvCxnSpPr>
        <p:spPr>
          <a:xfrm>
            <a:off x="6539183" y="1500007"/>
            <a:ext cx="2327589" cy="430082"/>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Gerade Verbindung mit Pfeil 23">
            <a:extLst>
              <a:ext uri="{FF2B5EF4-FFF2-40B4-BE49-F238E27FC236}">
                <a16:creationId xmlns:a16="http://schemas.microsoft.com/office/drawing/2014/main" id="{472EA749-5D7D-4872-B921-12A02A77AD63}"/>
              </a:ext>
            </a:extLst>
          </p:cNvPr>
          <p:cNvCxnSpPr>
            <a:cxnSpLocks/>
            <a:endCxn id="8" idx="0"/>
          </p:cNvCxnSpPr>
          <p:nvPr/>
        </p:nvCxnSpPr>
        <p:spPr>
          <a:xfrm flipH="1">
            <a:off x="4766694" y="3146933"/>
            <a:ext cx="758534" cy="70182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a:extLst>
              <a:ext uri="{FF2B5EF4-FFF2-40B4-BE49-F238E27FC236}">
                <a16:creationId xmlns:a16="http://schemas.microsoft.com/office/drawing/2014/main" id="{44599359-0C7C-482C-A001-B3DDF1BB18A6}"/>
              </a:ext>
            </a:extLst>
          </p:cNvPr>
          <p:cNvCxnSpPr>
            <a:cxnSpLocks/>
          </p:cNvCxnSpPr>
          <p:nvPr/>
        </p:nvCxnSpPr>
        <p:spPr>
          <a:xfrm>
            <a:off x="6142824" y="3008351"/>
            <a:ext cx="814091" cy="251821"/>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a:extLst>
              <a:ext uri="{FF2B5EF4-FFF2-40B4-BE49-F238E27FC236}">
                <a16:creationId xmlns:a16="http://schemas.microsoft.com/office/drawing/2014/main" id="{B7437B78-F0C5-4FFE-971E-C4CB5F1D1955}"/>
              </a:ext>
            </a:extLst>
          </p:cNvPr>
          <p:cNvCxnSpPr>
            <a:cxnSpLocks/>
          </p:cNvCxnSpPr>
          <p:nvPr/>
        </p:nvCxnSpPr>
        <p:spPr>
          <a:xfrm flipH="1">
            <a:off x="4386056" y="4282749"/>
            <a:ext cx="94612" cy="52008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a:extLst>
              <a:ext uri="{FF2B5EF4-FFF2-40B4-BE49-F238E27FC236}">
                <a16:creationId xmlns:a16="http://schemas.microsoft.com/office/drawing/2014/main" id="{92F4CA8E-2405-4403-B8B3-BCEC07F014A9}"/>
              </a:ext>
            </a:extLst>
          </p:cNvPr>
          <p:cNvCxnSpPr>
            <a:cxnSpLocks/>
            <a:endCxn id="12" idx="0"/>
          </p:cNvCxnSpPr>
          <p:nvPr/>
        </p:nvCxnSpPr>
        <p:spPr>
          <a:xfrm>
            <a:off x="4700322" y="4240890"/>
            <a:ext cx="2357238" cy="815705"/>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Textfeld 36">
            <a:extLst>
              <a:ext uri="{FF2B5EF4-FFF2-40B4-BE49-F238E27FC236}">
                <a16:creationId xmlns:a16="http://schemas.microsoft.com/office/drawing/2014/main" id="{9355F71C-61D8-4CD4-9DF2-2B892EF24126}"/>
              </a:ext>
            </a:extLst>
          </p:cNvPr>
          <p:cNvSpPr txBox="1"/>
          <p:nvPr/>
        </p:nvSpPr>
        <p:spPr>
          <a:xfrm>
            <a:off x="172122" y="535313"/>
            <a:ext cx="6956915"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In Anlehnung an Zimmermann et. al, Finanzwissenschaft</a:t>
            </a:r>
          </a:p>
        </p:txBody>
      </p:sp>
      <p:sp>
        <p:nvSpPr>
          <p:cNvPr id="19" name="Textfeld 18">
            <a:extLst>
              <a:ext uri="{FF2B5EF4-FFF2-40B4-BE49-F238E27FC236}">
                <a16:creationId xmlns:a16="http://schemas.microsoft.com/office/drawing/2014/main" id="{B6FB82D3-705B-4E66-97ED-4887A3B11AAF}"/>
              </a:ext>
            </a:extLst>
          </p:cNvPr>
          <p:cNvSpPr txBox="1"/>
          <p:nvPr/>
        </p:nvSpPr>
        <p:spPr>
          <a:xfrm>
            <a:off x="1133164" y="2653664"/>
            <a:ext cx="2070521" cy="378521"/>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Erwerbseinkünfte</a:t>
            </a:r>
          </a:p>
        </p:txBody>
      </p:sp>
      <p:sp>
        <p:nvSpPr>
          <p:cNvPr id="20" name="Textfeld 19">
            <a:extLst>
              <a:ext uri="{FF2B5EF4-FFF2-40B4-BE49-F238E27FC236}">
                <a16:creationId xmlns:a16="http://schemas.microsoft.com/office/drawing/2014/main" id="{F5663C4B-A0C5-4038-8D7C-6C8D5B061BBB}"/>
              </a:ext>
            </a:extLst>
          </p:cNvPr>
          <p:cNvSpPr txBox="1"/>
          <p:nvPr/>
        </p:nvSpPr>
        <p:spPr>
          <a:xfrm>
            <a:off x="7702044" y="1917431"/>
            <a:ext cx="2012931" cy="335182"/>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Öffentliche Schuld</a:t>
            </a:r>
          </a:p>
          <a:p>
            <a:pPr algn="ctr"/>
            <a:endParaRPr lang="de-DE" dirty="0">
              <a:latin typeface="Times New Roman" panose="02020603050405020304" pitchFamily="18" charset="0"/>
              <a:cs typeface="Times New Roman" panose="02020603050405020304" pitchFamily="18" charset="0"/>
            </a:endParaRPr>
          </a:p>
        </p:txBody>
      </p:sp>
      <p:sp>
        <p:nvSpPr>
          <p:cNvPr id="22" name="Textfeld 21">
            <a:extLst>
              <a:ext uri="{FF2B5EF4-FFF2-40B4-BE49-F238E27FC236}">
                <a16:creationId xmlns:a16="http://schemas.microsoft.com/office/drawing/2014/main" id="{8783E7E0-6E83-4329-AF4C-239842D7824D}"/>
              </a:ext>
            </a:extLst>
          </p:cNvPr>
          <p:cNvSpPr txBox="1"/>
          <p:nvPr/>
        </p:nvSpPr>
        <p:spPr>
          <a:xfrm>
            <a:off x="10213895" y="1659856"/>
            <a:ext cx="1935145"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Zuweisungen und</a:t>
            </a:r>
          </a:p>
          <a:p>
            <a:pPr algn="ctr"/>
            <a:r>
              <a:rPr lang="de-DE" b="1" dirty="0">
                <a:latin typeface="Times New Roman" panose="02020603050405020304" pitchFamily="18" charset="0"/>
                <a:cs typeface="Times New Roman" panose="02020603050405020304" pitchFamily="18" charset="0"/>
              </a:rPr>
              <a:t>Erstattungen</a:t>
            </a:r>
          </a:p>
        </p:txBody>
      </p:sp>
      <p:cxnSp>
        <p:nvCxnSpPr>
          <p:cNvPr id="28" name="Gerade Verbindung mit Pfeil 27">
            <a:extLst>
              <a:ext uri="{FF2B5EF4-FFF2-40B4-BE49-F238E27FC236}">
                <a16:creationId xmlns:a16="http://schemas.microsoft.com/office/drawing/2014/main" id="{100DF024-5CB7-4D6E-A819-240AC0E0C87E}"/>
              </a:ext>
            </a:extLst>
          </p:cNvPr>
          <p:cNvCxnSpPr>
            <a:cxnSpLocks/>
          </p:cNvCxnSpPr>
          <p:nvPr/>
        </p:nvCxnSpPr>
        <p:spPr>
          <a:xfrm flipH="1">
            <a:off x="4338039" y="1821649"/>
            <a:ext cx="333072" cy="382537"/>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Gerade Verbindung mit Pfeil 31">
            <a:extLst>
              <a:ext uri="{FF2B5EF4-FFF2-40B4-BE49-F238E27FC236}">
                <a16:creationId xmlns:a16="http://schemas.microsoft.com/office/drawing/2014/main" id="{18F65DE9-F8B6-43D5-A6EB-077671F7B156}"/>
              </a:ext>
            </a:extLst>
          </p:cNvPr>
          <p:cNvCxnSpPr>
            <a:cxnSpLocks/>
            <a:endCxn id="5" idx="0"/>
          </p:cNvCxnSpPr>
          <p:nvPr/>
        </p:nvCxnSpPr>
        <p:spPr>
          <a:xfrm>
            <a:off x="5324659" y="1677814"/>
            <a:ext cx="738421" cy="984943"/>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Gerade Verbindung mit Pfeil 33">
            <a:extLst>
              <a:ext uri="{FF2B5EF4-FFF2-40B4-BE49-F238E27FC236}">
                <a16:creationId xmlns:a16="http://schemas.microsoft.com/office/drawing/2014/main" id="{36E1B709-04F7-4459-B70B-854BDE9CD58E}"/>
              </a:ext>
            </a:extLst>
          </p:cNvPr>
          <p:cNvCxnSpPr>
            <a:cxnSpLocks/>
          </p:cNvCxnSpPr>
          <p:nvPr/>
        </p:nvCxnSpPr>
        <p:spPr>
          <a:xfrm>
            <a:off x="6539183" y="1347438"/>
            <a:ext cx="4655178" cy="330376"/>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Textfeld 40">
            <a:extLst>
              <a:ext uri="{FF2B5EF4-FFF2-40B4-BE49-F238E27FC236}">
                <a16:creationId xmlns:a16="http://schemas.microsoft.com/office/drawing/2014/main" id="{2C4502C4-2632-4C11-A358-F0B46A94593F}"/>
              </a:ext>
            </a:extLst>
          </p:cNvPr>
          <p:cNvSpPr txBox="1"/>
          <p:nvPr/>
        </p:nvSpPr>
        <p:spPr>
          <a:xfrm>
            <a:off x="0" y="6112304"/>
            <a:ext cx="8638391" cy="646331"/>
          </a:xfrm>
          <a:prstGeom prst="rect">
            <a:avLst/>
          </a:prstGeom>
          <a:noFill/>
        </p:spPr>
        <p:txBody>
          <a:bodyPr wrap="square" rtlCol="0">
            <a:spAutoFit/>
          </a:bodyPr>
          <a:lstStyle/>
          <a:p>
            <a:r>
              <a:rPr lang="de-DE" dirty="0">
                <a:latin typeface="Times New Roman" panose="02020603050405020304" pitchFamily="18" charset="0"/>
                <a:cs typeface="Times New Roman" panose="02020603050405020304" pitchFamily="18" charset="0"/>
              </a:rPr>
              <a:t>* Achtung: Rundfunkbeitrag (GEZ) und Semesterbeitrag, sind von der Legaldefinition her eine Gebühr!</a:t>
            </a:r>
          </a:p>
        </p:txBody>
      </p:sp>
      <p:sp>
        <p:nvSpPr>
          <p:cNvPr id="63" name="Textfeld 62">
            <a:extLst>
              <a:ext uri="{FF2B5EF4-FFF2-40B4-BE49-F238E27FC236}">
                <a16:creationId xmlns:a16="http://schemas.microsoft.com/office/drawing/2014/main" id="{42F908D8-2828-4772-9441-5322A6247E33}"/>
              </a:ext>
            </a:extLst>
          </p:cNvPr>
          <p:cNvSpPr txBox="1"/>
          <p:nvPr/>
        </p:nvSpPr>
        <p:spPr>
          <a:xfrm>
            <a:off x="89887" y="2898146"/>
            <a:ext cx="1099583" cy="2550190"/>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Gebühr für Personal- </a:t>
            </a:r>
            <a:r>
              <a:rPr lang="de-DE" dirty="0" err="1">
                <a:latin typeface="Times New Roman" panose="02020603050405020304" pitchFamily="18" charset="0"/>
                <a:cs typeface="Times New Roman" panose="02020603050405020304" pitchFamily="18" charset="0"/>
              </a:rPr>
              <a:t>ausweis</a:t>
            </a:r>
            <a:r>
              <a:rPr lang="de-DE" dirty="0">
                <a:latin typeface="Times New Roman" panose="02020603050405020304" pitchFamily="18" charset="0"/>
                <a:cs typeface="Times New Roman" panose="02020603050405020304" pitchFamily="18" charset="0"/>
              </a:rPr>
              <a:t>,</a:t>
            </a:r>
          </a:p>
          <a:p>
            <a:r>
              <a:rPr lang="de-DE" dirty="0" err="1">
                <a:latin typeface="Times New Roman" panose="02020603050405020304" pitchFamily="18" charset="0"/>
                <a:cs typeface="Times New Roman" panose="02020603050405020304" pitchFamily="18" charset="0"/>
              </a:rPr>
              <a:t>Beurkun</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dung</a:t>
            </a:r>
            <a:r>
              <a:rPr lang="de-DE" dirty="0">
                <a:latin typeface="Times New Roman" panose="02020603050405020304" pitchFamily="18" charset="0"/>
                <a:cs typeface="Times New Roman" panose="02020603050405020304" pitchFamily="18" charset="0"/>
              </a:rPr>
              <a:t>. Müll- abfuhr</a:t>
            </a:r>
          </a:p>
          <a:p>
            <a:endParaRPr lang="de-DE" dirty="0">
              <a:latin typeface="Times New Roman" panose="02020603050405020304" pitchFamily="18" charset="0"/>
              <a:cs typeface="Times New Roman" panose="02020603050405020304" pitchFamily="18" charset="0"/>
            </a:endParaRPr>
          </a:p>
        </p:txBody>
      </p:sp>
      <p:sp>
        <p:nvSpPr>
          <p:cNvPr id="67" name="Textfeld 66">
            <a:extLst>
              <a:ext uri="{FF2B5EF4-FFF2-40B4-BE49-F238E27FC236}">
                <a16:creationId xmlns:a16="http://schemas.microsoft.com/office/drawing/2014/main" id="{B6FB82D3-705B-4E66-97ED-4887A3B11AAF}"/>
              </a:ext>
            </a:extLst>
          </p:cNvPr>
          <p:cNvSpPr txBox="1"/>
          <p:nvPr/>
        </p:nvSpPr>
        <p:spPr>
          <a:xfrm>
            <a:off x="1211053" y="2888096"/>
            <a:ext cx="1826142" cy="285713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Gewinne aus öffentlichen Beteiligungen (siehe </a:t>
            </a:r>
            <a:r>
              <a:rPr lang="de-DE" dirty="0" err="1">
                <a:latin typeface="Times New Roman" panose="02020603050405020304" pitchFamily="18" charset="0"/>
                <a:cs typeface="Times New Roman" panose="02020603050405020304" pitchFamily="18" charset="0"/>
              </a:rPr>
              <a:t>öffentl</a:t>
            </a:r>
            <a:r>
              <a:rPr lang="de-DE" dirty="0">
                <a:latin typeface="Times New Roman" panose="02020603050405020304" pitchFamily="18" charset="0"/>
                <a:cs typeface="Times New Roman" panose="02020603050405020304" pitchFamily="18" charset="0"/>
              </a:rPr>
              <a:t>. Unternehmen). Insb. öffentliche Energieversorger oder Sparkassen auf kommunaler Ebene</a:t>
            </a:r>
          </a:p>
        </p:txBody>
      </p:sp>
      <p:sp>
        <p:nvSpPr>
          <p:cNvPr id="72" name="Textfeld 71">
            <a:extLst>
              <a:ext uri="{FF2B5EF4-FFF2-40B4-BE49-F238E27FC236}">
                <a16:creationId xmlns:a16="http://schemas.microsoft.com/office/drawing/2014/main" id="{2C4502C4-2632-4C11-A358-F0B46A94593F}"/>
              </a:ext>
            </a:extLst>
          </p:cNvPr>
          <p:cNvSpPr txBox="1"/>
          <p:nvPr/>
        </p:nvSpPr>
        <p:spPr>
          <a:xfrm>
            <a:off x="3749979" y="2205288"/>
            <a:ext cx="1053911" cy="369332"/>
          </a:xfrm>
          <a:prstGeom prst="rect">
            <a:avLst/>
          </a:prstGeom>
          <a:noFill/>
        </p:spPr>
        <p:txBody>
          <a:bodyPr wrap="square" rtlCol="0">
            <a:spAutoFit/>
          </a:bodyPr>
          <a:lstStyle/>
          <a:p>
            <a:pPr algn="ctr"/>
            <a:r>
              <a:rPr lang="de-DE" b="1" dirty="0">
                <a:latin typeface="Times New Roman" panose="02020603050405020304" pitchFamily="18" charset="0"/>
                <a:cs typeface="Times New Roman" panose="02020603050405020304" pitchFamily="18" charset="0"/>
              </a:rPr>
              <a:t>Beiträge</a:t>
            </a:r>
          </a:p>
        </p:txBody>
      </p:sp>
      <p:sp>
        <p:nvSpPr>
          <p:cNvPr id="74" name="Textfeld 73">
            <a:extLst>
              <a:ext uri="{FF2B5EF4-FFF2-40B4-BE49-F238E27FC236}">
                <a16:creationId xmlns:a16="http://schemas.microsoft.com/office/drawing/2014/main" id="{6C4FF9E2-712A-410D-A2F4-90608A69AEEA}"/>
              </a:ext>
            </a:extLst>
          </p:cNvPr>
          <p:cNvSpPr txBox="1"/>
          <p:nvPr/>
        </p:nvSpPr>
        <p:spPr>
          <a:xfrm>
            <a:off x="2839261" y="5013510"/>
            <a:ext cx="2937595" cy="95032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Kapitalertragssteuer, Einkommenssteuer. Allg. </a:t>
            </a:r>
          </a:p>
          <a:p>
            <a:r>
              <a:rPr lang="de-DE" dirty="0">
                <a:latin typeface="Times New Roman" panose="02020603050405020304" pitchFamily="18" charset="0"/>
                <a:cs typeface="Times New Roman" panose="02020603050405020304" pitchFamily="18" charset="0"/>
              </a:rPr>
              <a:t>Steuern auf Arbeit und Kapital</a:t>
            </a:r>
          </a:p>
        </p:txBody>
      </p:sp>
      <p:sp>
        <p:nvSpPr>
          <p:cNvPr id="75" name="Textfeld 74">
            <a:extLst>
              <a:ext uri="{FF2B5EF4-FFF2-40B4-BE49-F238E27FC236}">
                <a16:creationId xmlns:a16="http://schemas.microsoft.com/office/drawing/2014/main" id="{E68174A4-FBED-4FAC-ADF4-E9C76D7AFCAE}"/>
              </a:ext>
            </a:extLst>
          </p:cNvPr>
          <p:cNvSpPr txBox="1"/>
          <p:nvPr/>
        </p:nvSpPr>
        <p:spPr>
          <a:xfrm>
            <a:off x="5372208" y="5327092"/>
            <a:ext cx="3722046" cy="666044"/>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Umsatzsteuer/Mehrwertsteuer, Zölle, Vergnügungssteuer</a:t>
            </a:r>
          </a:p>
        </p:txBody>
      </p:sp>
      <p:sp>
        <p:nvSpPr>
          <p:cNvPr id="76" name="Textfeld 75">
            <a:extLst>
              <a:ext uri="{FF2B5EF4-FFF2-40B4-BE49-F238E27FC236}">
                <a16:creationId xmlns:a16="http://schemas.microsoft.com/office/drawing/2014/main" id="{DBB1F9C1-A6BD-4BD5-9C2D-6BB5A8988580}"/>
              </a:ext>
            </a:extLst>
          </p:cNvPr>
          <p:cNvSpPr txBox="1"/>
          <p:nvPr/>
        </p:nvSpPr>
        <p:spPr>
          <a:xfrm>
            <a:off x="6220244" y="3553694"/>
            <a:ext cx="3157904" cy="1249139"/>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Pflegeversicherung</a:t>
            </a:r>
          </a:p>
          <a:p>
            <a:r>
              <a:rPr lang="de-DE" dirty="0">
                <a:latin typeface="Times New Roman" panose="02020603050405020304" pitchFamily="18" charset="0"/>
                <a:cs typeface="Times New Roman" panose="02020603050405020304" pitchFamily="18" charset="0"/>
              </a:rPr>
              <a:t>Arbeitslosenversicherung, Krankenversicherung,</a:t>
            </a:r>
          </a:p>
          <a:p>
            <a:r>
              <a:rPr lang="de-DE" dirty="0">
                <a:latin typeface="Times New Roman" panose="02020603050405020304" pitchFamily="18" charset="0"/>
                <a:cs typeface="Times New Roman" panose="02020603050405020304" pitchFamily="18" charset="0"/>
              </a:rPr>
              <a:t>Rentenversicherung</a:t>
            </a:r>
          </a:p>
        </p:txBody>
      </p:sp>
      <p:sp>
        <p:nvSpPr>
          <p:cNvPr id="78" name="Textfeld 77">
            <a:extLst>
              <a:ext uri="{FF2B5EF4-FFF2-40B4-BE49-F238E27FC236}">
                <a16:creationId xmlns:a16="http://schemas.microsoft.com/office/drawing/2014/main" id="{F5663C4B-A0C5-4038-8D7C-6C8D5B061BBB}"/>
              </a:ext>
            </a:extLst>
          </p:cNvPr>
          <p:cNvSpPr txBox="1"/>
          <p:nvPr/>
        </p:nvSpPr>
        <p:spPr>
          <a:xfrm>
            <a:off x="7731402" y="2190425"/>
            <a:ext cx="2077119" cy="119272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Ausgabe von Staatsanleihen,</a:t>
            </a:r>
          </a:p>
          <a:p>
            <a:r>
              <a:rPr lang="de-DE" dirty="0">
                <a:latin typeface="Times New Roman" panose="02020603050405020304" pitchFamily="18" charset="0"/>
                <a:cs typeface="Times New Roman" panose="02020603050405020304" pitchFamily="18" charset="0"/>
              </a:rPr>
              <a:t>Kassenkredite auf kommunaler Ebene</a:t>
            </a:r>
          </a:p>
          <a:p>
            <a:pPr algn="ctr"/>
            <a:endParaRPr lang="de-DE" dirty="0">
              <a:latin typeface="Times New Roman" panose="02020603050405020304" pitchFamily="18" charset="0"/>
              <a:cs typeface="Times New Roman" panose="02020603050405020304" pitchFamily="18" charset="0"/>
            </a:endParaRPr>
          </a:p>
        </p:txBody>
      </p:sp>
      <p:sp>
        <p:nvSpPr>
          <p:cNvPr id="79" name="Textfeld 78">
            <a:extLst>
              <a:ext uri="{FF2B5EF4-FFF2-40B4-BE49-F238E27FC236}">
                <a16:creationId xmlns:a16="http://schemas.microsoft.com/office/drawing/2014/main" id="{F5663C4B-A0C5-4038-8D7C-6C8D5B061BBB}"/>
              </a:ext>
            </a:extLst>
          </p:cNvPr>
          <p:cNvSpPr txBox="1"/>
          <p:nvPr/>
        </p:nvSpPr>
        <p:spPr>
          <a:xfrm>
            <a:off x="10093943" y="2204186"/>
            <a:ext cx="2159326" cy="119272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z.B. Länderfinanz- </a:t>
            </a:r>
            <a:r>
              <a:rPr lang="de-DE" dirty="0" err="1">
                <a:latin typeface="Times New Roman" panose="02020603050405020304" pitchFamily="18" charset="0"/>
                <a:cs typeface="Times New Roman" panose="02020603050405020304" pitchFamily="18" charset="0"/>
              </a:rPr>
              <a:t>ausgleich</a:t>
            </a:r>
            <a:r>
              <a:rPr lang="de-DE" dirty="0">
                <a:latin typeface="Times New Roman" panose="02020603050405020304" pitchFamily="18" charset="0"/>
                <a:cs typeface="Times New Roman" panose="02020603050405020304" pitchFamily="18" charset="0"/>
              </a:rPr>
              <a:t>,</a:t>
            </a:r>
          </a:p>
          <a:p>
            <a:r>
              <a:rPr lang="de-DE" dirty="0">
                <a:latin typeface="Times New Roman" panose="02020603050405020304" pitchFamily="18" charset="0"/>
                <a:cs typeface="Times New Roman" panose="02020603050405020304" pitchFamily="18" charset="0"/>
              </a:rPr>
              <a:t>kommunaler Finanzausgleich</a:t>
            </a:r>
          </a:p>
          <a:p>
            <a:pPr algn="ctr"/>
            <a:endParaRPr lang="de-DE" dirty="0">
              <a:latin typeface="Times New Roman" panose="02020603050405020304" pitchFamily="18" charset="0"/>
              <a:cs typeface="Times New Roman" panose="02020603050405020304" pitchFamily="18" charset="0"/>
            </a:endParaRPr>
          </a:p>
        </p:txBody>
      </p:sp>
      <p:sp>
        <p:nvSpPr>
          <p:cNvPr id="35" name="Rechteck 34">
            <a:extLst>
              <a:ext uri="{FF2B5EF4-FFF2-40B4-BE49-F238E27FC236}">
                <a16:creationId xmlns:a16="http://schemas.microsoft.com/office/drawing/2014/main" id="{B463503C-7513-49D8-8D9E-1DA934B501C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66718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1" grpId="0"/>
      <p:bldP spid="63" grpId="0"/>
      <p:bldP spid="67" grpId="0"/>
      <p:bldP spid="74" grpId="0"/>
      <p:bldP spid="75" grpId="0"/>
      <p:bldP spid="76" grpId="0"/>
      <p:bldP spid="78" grpId="0"/>
      <p:bldP spid="7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631505"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a:t>
            </a:r>
            <a:r>
              <a:rPr lang="de-DE" sz="2400" dirty="0" err="1">
                <a:solidFill>
                  <a:srgbClr val="000000"/>
                </a:solidFill>
                <a:latin typeface="Arial"/>
                <a:ea typeface="Droid Sans Fallback"/>
              </a:rPr>
              <a:t>Paffrath</a:t>
            </a:r>
            <a:r>
              <a:rPr lang="de-DE" sz="2400" dirty="0">
                <a:solidFill>
                  <a:srgbClr val="000000"/>
                </a:solidFill>
                <a:latin typeface="Arial"/>
                <a:ea typeface="Droid Sans Fallback"/>
              </a:rPr>
              <a:t>-Straße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bernhard.koester@jade-hs.de</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endParaRPr lang="de-DE" sz="2400" dirty="0"/>
          </a:p>
          <a:p>
            <a:endParaRPr lang="de-DE" sz="2400" dirty="0"/>
          </a:p>
          <a:p>
            <a:endParaRPr lang="de-DE" sz="2400" dirty="0"/>
          </a:p>
        </p:txBody>
      </p:sp>
      <p:sp>
        <p:nvSpPr>
          <p:cNvPr id="3" name="Rechteck 2">
            <a:extLst>
              <a:ext uri="{FF2B5EF4-FFF2-40B4-BE49-F238E27FC236}">
                <a16:creationId xmlns:a16="http://schemas.microsoft.com/office/drawing/2014/main" id="{ED92A072-3B22-437A-B6C0-E5C23BEB722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255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Literatur – Außenwirtschaft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88414" y="347256"/>
            <a:ext cx="10680887" cy="5832102"/>
          </a:xfrm>
          <a:prstGeom prst="rect">
            <a:avLst/>
          </a:prstGeom>
          <a:noFill/>
        </p:spPr>
        <p:txBody>
          <a:bodyPr wrap="square" rtlCol="0">
            <a:noAutofit/>
          </a:bodyPr>
          <a:lstStyle/>
          <a:p>
            <a:pPr marL="342900" indent="-342900">
              <a:buFont typeface="Arial" panose="020B0604020202020204" pitchFamily="34" charset="0"/>
              <a:buChar char="•"/>
            </a:pPr>
            <a:endParaRPr lang="en-US" sz="24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Appleyard, D. und A. Field </a:t>
            </a:r>
            <a:r>
              <a:rPr lang="de-DE" sz="2000" b="1">
                <a:latin typeface="Times New Roman" panose="02020603050405020304" pitchFamily="18" charset="0"/>
                <a:cs typeface="Times New Roman" panose="02020603050405020304" pitchFamily="18" charset="0"/>
              </a:rPr>
              <a:t>International Economics</a:t>
            </a: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err="1">
                <a:latin typeface="Times New Roman" panose="02020603050405020304" pitchFamily="18" charset="0"/>
                <a:cs typeface="Times New Roman" panose="02020603050405020304" pitchFamily="18" charset="0"/>
              </a:rPr>
              <a:t>Broll</a:t>
            </a:r>
            <a:r>
              <a:rPr lang="en-US" sz="2000" b="1" dirty="0">
                <a:latin typeface="Times New Roman" panose="02020603050405020304" pitchFamily="18" charset="0"/>
                <a:cs typeface="Times New Roman" panose="02020603050405020304" pitchFamily="18" charset="0"/>
              </a:rPr>
              <a:t> U., </a:t>
            </a:r>
            <a:r>
              <a:rPr lang="en-US" sz="2000" b="1" dirty="0" err="1">
                <a:latin typeface="Times New Roman" panose="02020603050405020304" pitchFamily="18" charset="0"/>
                <a:cs typeface="Times New Roman" panose="02020603050405020304" pitchFamily="18" charset="0"/>
              </a:rPr>
              <a:t>Einführung</a:t>
            </a:r>
            <a:r>
              <a:rPr lang="en-US" sz="2000" b="1" dirty="0">
                <a:latin typeface="Times New Roman" panose="02020603050405020304" pitchFamily="18" charset="0"/>
                <a:cs typeface="Times New Roman" panose="02020603050405020304" pitchFamily="18" charset="0"/>
              </a:rPr>
              <a:t> in die </a:t>
            </a:r>
            <a:r>
              <a:rPr lang="en-US" sz="2000" b="1" err="1">
                <a:latin typeface="Times New Roman" panose="02020603050405020304" pitchFamily="18" charset="0"/>
                <a:cs typeface="Times New Roman" panose="02020603050405020304" pitchFamily="18" charset="0"/>
              </a:rPr>
              <a:t>moneträre</a:t>
            </a:r>
            <a:r>
              <a:rPr lang="en-US" sz="2000" b="1">
                <a:latin typeface="Times New Roman" panose="02020603050405020304" pitchFamily="18" charset="0"/>
                <a:cs typeface="Times New Roman" panose="02020603050405020304" pitchFamily="18" charset="0"/>
              </a:rPr>
              <a:t> Außenwirtschaft</a:t>
            </a: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err="1">
                <a:latin typeface="Times New Roman" panose="02020603050405020304" pitchFamily="18" charset="0"/>
                <a:cs typeface="Times New Roman" panose="02020603050405020304" pitchFamily="18" charset="0"/>
              </a:rPr>
              <a:t>Feenstra</a:t>
            </a:r>
            <a:r>
              <a:rPr lang="en-US" sz="2000" b="1" dirty="0">
                <a:latin typeface="Times New Roman" panose="02020603050405020304" pitchFamily="18" charset="0"/>
                <a:cs typeface="Times New Roman" panose="02020603050405020304" pitchFamily="18" charset="0"/>
              </a:rPr>
              <a:t>, R. und A Taylor, </a:t>
            </a:r>
            <a:r>
              <a:rPr lang="en-US" sz="2000" b="1">
                <a:latin typeface="Times New Roman" panose="02020603050405020304" pitchFamily="18" charset="0"/>
                <a:cs typeface="Times New Roman" panose="02020603050405020304" pitchFamily="18" charset="0"/>
              </a:rPr>
              <a:t>International Economics</a:t>
            </a:r>
            <a:endParaRPr lang="en-US"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b="1" dirty="0">
                <a:latin typeface="Times New Roman" panose="02020603050405020304" pitchFamily="18" charset="0"/>
                <a:cs typeface="Times New Roman" panose="02020603050405020304" pitchFamily="18" charset="0"/>
              </a:rPr>
              <a:t>Gandolfo, G., Elements </a:t>
            </a:r>
            <a:r>
              <a:rPr lang="de-DE" sz="2000" b="1" dirty="0" err="1">
                <a:latin typeface="Times New Roman" panose="02020603050405020304" pitchFamily="18" charset="0"/>
                <a:cs typeface="Times New Roman" panose="02020603050405020304" pitchFamily="18" charset="0"/>
              </a:rPr>
              <a:t>of</a:t>
            </a:r>
            <a:r>
              <a:rPr lang="de-DE" sz="2000" b="1" dirty="0">
                <a:latin typeface="Times New Roman" panose="02020603050405020304" pitchFamily="18" charset="0"/>
                <a:cs typeface="Times New Roman" panose="02020603050405020304" pitchFamily="18" charset="0"/>
              </a:rPr>
              <a:t> </a:t>
            </a:r>
            <a:r>
              <a:rPr lang="de-DE" sz="2000" b="1">
                <a:latin typeface="Times New Roman" panose="02020603050405020304" pitchFamily="18" charset="0"/>
                <a:cs typeface="Times New Roman" panose="02020603050405020304" pitchFamily="18" charset="0"/>
              </a:rPr>
              <a:t>International Economics</a:t>
            </a:r>
          </a:p>
          <a:p>
            <a:pPr marL="342900" indent="-342900">
              <a:buFont typeface="Arial" panose="020B0604020202020204" pitchFamily="34" charset="0"/>
              <a:buChar char="•"/>
            </a:pPr>
            <a:r>
              <a:rPr lang="en-US" sz="2000" b="1">
                <a:latin typeface="Times New Roman" panose="02020603050405020304" pitchFamily="18" charset="0"/>
                <a:cs typeface="Times New Roman" panose="02020603050405020304" pitchFamily="18" charset="0"/>
              </a:rPr>
              <a:t>Gandolfo</a:t>
            </a:r>
            <a:r>
              <a:rPr lang="en-US" sz="2000" b="1" dirty="0">
                <a:latin typeface="Times New Roman" panose="02020603050405020304" pitchFamily="18" charset="0"/>
                <a:cs typeface="Times New Roman" panose="02020603050405020304" pitchFamily="18" charset="0"/>
              </a:rPr>
              <a:t>, G., International Finance and </a:t>
            </a:r>
            <a:r>
              <a:rPr lang="en-US" sz="2000" b="1">
                <a:latin typeface="Times New Roman" panose="02020603050405020304" pitchFamily="18" charset="0"/>
                <a:cs typeface="Times New Roman" panose="02020603050405020304" pitchFamily="18" charset="0"/>
              </a:rPr>
              <a:t>Open-Economy Macroeconomics</a:t>
            </a: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b="1" dirty="0">
                <a:latin typeface="Times New Roman" panose="02020603050405020304" pitchFamily="18" charset="0"/>
                <a:cs typeface="Times New Roman" panose="02020603050405020304" pitchFamily="18" charset="0"/>
              </a:rPr>
              <a:t>Lorz O. und H. Siebert</a:t>
            </a:r>
            <a:r>
              <a:rPr lang="de-DE" sz="2000" b="1">
                <a:latin typeface="Times New Roman" panose="02020603050405020304" pitchFamily="18" charset="0"/>
                <a:cs typeface="Times New Roman" panose="02020603050405020304" pitchFamily="18" charset="0"/>
              </a:rPr>
              <a:t>, Außenwirtschaft</a:t>
            </a: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b="1" dirty="0" err="1">
                <a:latin typeface="Times New Roman" panose="02020603050405020304" pitchFamily="18" charset="0"/>
                <a:cs typeface="Times New Roman" panose="02020603050405020304" pitchFamily="18" charset="0"/>
              </a:rPr>
              <a:t>Krugman</a:t>
            </a:r>
            <a:r>
              <a:rPr lang="de-DE" sz="2000" b="1" dirty="0">
                <a:latin typeface="Times New Roman" panose="02020603050405020304" pitchFamily="18" charset="0"/>
                <a:cs typeface="Times New Roman" panose="02020603050405020304" pitchFamily="18" charset="0"/>
              </a:rPr>
              <a:t>, P., </a:t>
            </a:r>
            <a:r>
              <a:rPr lang="de-DE" sz="2000" b="1" dirty="0" err="1">
                <a:latin typeface="Times New Roman" panose="02020603050405020304" pitchFamily="18" charset="0"/>
                <a:cs typeface="Times New Roman" panose="02020603050405020304" pitchFamily="18" charset="0"/>
              </a:rPr>
              <a:t>Obstfeld</a:t>
            </a:r>
            <a:r>
              <a:rPr lang="de-DE" sz="2000" b="1" dirty="0">
                <a:latin typeface="Times New Roman" panose="02020603050405020304" pitchFamily="18" charset="0"/>
                <a:cs typeface="Times New Roman" panose="02020603050405020304" pitchFamily="18" charset="0"/>
              </a:rPr>
              <a:t>, M. und M. </a:t>
            </a:r>
            <a:r>
              <a:rPr lang="de-DE" sz="2000" b="1" dirty="0" err="1">
                <a:latin typeface="Times New Roman" panose="02020603050405020304" pitchFamily="18" charset="0"/>
                <a:cs typeface="Times New Roman" panose="02020603050405020304" pitchFamily="18" charset="0"/>
              </a:rPr>
              <a:t>Melitz</a:t>
            </a:r>
            <a:r>
              <a:rPr lang="de-DE" sz="2000" b="1" dirty="0">
                <a:latin typeface="Times New Roman" panose="02020603050405020304" pitchFamily="18" charset="0"/>
                <a:cs typeface="Times New Roman" panose="02020603050405020304" pitchFamily="18" charset="0"/>
              </a:rPr>
              <a:t>, </a:t>
            </a:r>
            <a:r>
              <a:rPr lang="de-DE" sz="2000" b="1">
                <a:latin typeface="Times New Roman" panose="02020603050405020304" pitchFamily="18" charset="0"/>
                <a:cs typeface="Times New Roman" panose="02020603050405020304" pitchFamily="18" charset="0"/>
              </a:rPr>
              <a:t>International Economics</a:t>
            </a:r>
            <a:endParaRPr lang="de-DE" sz="2000" dirty="0">
              <a:latin typeface="Times New Roman" panose="02020603050405020304" pitchFamily="18" charset="0"/>
              <a:cs typeface="Times New Roman" panose="02020603050405020304" pitchFamily="18" charset="0"/>
            </a:endParaRPr>
          </a:p>
        </p:txBody>
      </p:sp>
      <p:sp>
        <p:nvSpPr>
          <p:cNvPr id="12" name="Rechteck 11">
            <a:extLst>
              <a:ext uri="{FF2B5EF4-FFF2-40B4-BE49-F238E27FC236}">
                <a16:creationId xmlns:a16="http://schemas.microsoft.com/office/drawing/2014/main" id="{3B5DD906-0E05-42F8-BAF0-6D3E2F517DB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71743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Datenquellen zum öffentlichen Sektor </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795446"/>
            <a:ext cx="12172951" cy="6153994"/>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2"/>
              </a:rPr>
              <a:t>WTO</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3"/>
              </a:rPr>
              <a:t>UN </a:t>
            </a:r>
            <a:r>
              <a:rPr lang="de-DE" sz="2400" dirty="0" err="1">
                <a:latin typeface="Times New Roman" panose="02020603050405020304" pitchFamily="18" charset="0"/>
                <a:cs typeface="Times New Roman" panose="02020603050405020304" pitchFamily="18" charset="0"/>
                <a:hlinkClick r:id="rId3"/>
              </a:rPr>
              <a:t>Comtrade</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Destatis → Genesis-Datenbank → </a:t>
            </a:r>
            <a:r>
              <a:rPr lang="de-DE" sz="2400" dirty="0" err="1">
                <a:latin typeface="Times New Roman" panose="02020603050405020304" pitchFamily="18" charset="0"/>
                <a:cs typeface="Times New Roman" panose="02020603050405020304" pitchFamily="18" charset="0"/>
                <a:hlinkClick r:id="rId4"/>
              </a:rPr>
              <a:t>Aussenhandel</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Bundesbank → Statistiken → </a:t>
            </a:r>
            <a:r>
              <a:rPr lang="de-DE" sz="2400" dirty="0">
                <a:latin typeface="Times New Roman" panose="02020603050405020304" pitchFamily="18" charset="0"/>
                <a:cs typeface="Times New Roman" panose="02020603050405020304" pitchFamily="18" charset="0"/>
                <a:hlinkClick r:id="rId5"/>
              </a:rPr>
              <a:t>Zahlungsbilanz/Wechselkurse</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Eurostat → </a:t>
            </a:r>
            <a:r>
              <a:rPr lang="de-DE" sz="2400" dirty="0">
                <a:latin typeface="Times New Roman" panose="02020603050405020304" pitchFamily="18" charset="0"/>
                <a:cs typeface="Times New Roman" panose="02020603050405020304" pitchFamily="18" charset="0"/>
                <a:hlinkClick r:id="rId6"/>
              </a:rPr>
              <a:t>Internationaler Handel</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7"/>
              </a:rPr>
              <a:t>IMF Data</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8"/>
              </a:rPr>
              <a:t>ITC</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0B0ABB54-5A5F-47D6-B47B-FFA46D2A1B7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06621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Literatur – Öffentliche Finanzen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561974"/>
            <a:ext cx="12172951" cy="6286502"/>
          </a:xfrm>
          <a:prstGeom prst="rect">
            <a:avLst/>
          </a:prstGeom>
          <a:noFill/>
        </p:spPr>
        <p:txBody>
          <a:bodyPr wrap="square" rtlCol="0">
            <a:noAutofit/>
          </a:bodyPr>
          <a:lstStyle/>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Brümmerhoff, D., </a:t>
            </a:r>
            <a:r>
              <a:rPr lang="de-DE" sz="1900" b="1" dirty="0">
                <a:latin typeface="Times New Roman" panose="02020603050405020304" pitchFamily="18" charset="0"/>
                <a:cs typeface="Times New Roman" panose="02020603050405020304" pitchFamily="18" charset="0"/>
              </a:rPr>
              <a:t>Finanzwissenschaft</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err="1">
                <a:latin typeface="Times New Roman" panose="02020603050405020304" pitchFamily="18" charset="0"/>
                <a:cs typeface="Times New Roman" panose="02020603050405020304" pitchFamily="18" charset="0"/>
              </a:rPr>
              <a:t>Blankart</a:t>
            </a:r>
            <a:r>
              <a:rPr lang="de-DE" sz="1900" dirty="0">
                <a:latin typeface="Times New Roman" panose="02020603050405020304" pitchFamily="18" charset="0"/>
                <a:cs typeface="Times New Roman" panose="02020603050405020304" pitchFamily="18" charset="0"/>
              </a:rPr>
              <a:t>, B. , </a:t>
            </a:r>
            <a:r>
              <a:rPr lang="de-DE" sz="1900" b="1" dirty="0">
                <a:latin typeface="Times New Roman" panose="02020603050405020304" pitchFamily="18" charset="0"/>
                <a:cs typeface="Times New Roman" panose="02020603050405020304" pitchFamily="18" charset="0"/>
              </a:rPr>
              <a:t>Öffentliche Finanzen in der Demokratie</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dirty="0" err="1">
                <a:latin typeface="Times New Roman" panose="02020603050405020304" pitchFamily="18" charset="0"/>
                <a:cs typeface="Times New Roman" panose="02020603050405020304" pitchFamily="18" charset="0"/>
              </a:rPr>
              <a:t>Cansier</a:t>
            </a:r>
            <a:r>
              <a:rPr lang="en-US" sz="1900" dirty="0">
                <a:latin typeface="Times New Roman" panose="02020603050405020304" pitchFamily="18" charset="0"/>
                <a:cs typeface="Times New Roman" panose="02020603050405020304" pitchFamily="18" charset="0"/>
              </a:rPr>
              <a:t>, D. und Beyer, S. , </a:t>
            </a:r>
            <a:r>
              <a:rPr lang="en-US" sz="1900" b="1" dirty="0" err="1">
                <a:latin typeface="Times New Roman" panose="02020603050405020304" pitchFamily="18" charset="0"/>
                <a:cs typeface="Times New Roman" panose="02020603050405020304" pitchFamily="18" charset="0"/>
              </a:rPr>
              <a:t>Einführung</a:t>
            </a:r>
            <a:r>
              <a:rPr lang="en-US" sz="1900" b="1" dirty="0">
                <a:latin typeface="Times New Roman" panose="02020603050405020304" pitchFamily="18" charset="0"/>
                <a:cs typeface="Times New Roman" panose="02020603050405020304" pitchFamily="18" charset="0"/>
              </a:rPr>
              <a:t> in die </a:t>
            </a:r>
            <a:r>
              <a:rPr lang="en-US" sz="1900" b="1" dirty="0" err="1">
                <a:latin typeface="Times New Roman" panose="02020603050405020304" pitchFamily="18" charset="0"/>
                <a:cs typeface="Times New Roman" panose="02020603050405020304" pitchFamily="18" charset="0"/>
              </a:rPr>
              <a:t>Finanzwissenschaft</a:t>
            </a: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err="1">
                <a:latin typeface="Times New Roman" panose="02020603050405020304" pitchFamily="18" charset="0"/>
                <a:cs typeface="Times New Roman" panose="02020603050405020304" pitchFamily="18" charset="0"/>
              </a:rPr>
              <a:t>Corneo</a:t>
            </a:r>
            <a:r>
              <a:rPr lang="de-DE" sz="1900" dirty="0">
                <a:latin typeface="Times New Roman" panose="02020603050405020304" pitchFamily="18" charset="0"/>
                <a:cs typeface="Times New Roman" panose="02020603050405020304" pitchFamily="18" charset="0"/>
              </a:rPr>
              <a:t>, G., </a:t>
            </a:r>
            <a:r>
              <a:rPr lang="de-DE" sz="1900" b="1" dirty="0">
                <a:latin typeface="Times New Roman" panose="02020603050405020304" pitchFamily="18" charset="0"/>
                <a:cs typeface="Times New Roman" panose="02020603050405020304" pitchFamily="18" charset="0"/>
              </a:rPr>
              <a:t>Öffentliche Finanzen: Ausgabenpolitik</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dirty="0" err="1">
                <a:latin typeface="Times New Roman" panose="02020603050405020304" pitchFamily="18" charset="0"/>
                <a:cs typeface="Times New Roman" panose="02020603050405020304" pitchFamily="18" charset="0"/>
              </a:rPr>
              <a:t>Hindriks</a:t>
            </a:r>
            <a:r>
              <a:rPr lang="en-US" sz="1900" dirty="0">
                <a:latin typeface="Times New Roman" panose="02020603050405020304" pitchFamily="18" charset="0"/>
                <a:cs typeface="Times New Roman" panose="02020603050405020304" pitchFamily="18" charset="0"/>
              </a:rPr>
              <a:t>, J. und G. Myles, </a:t>
            </a:r>
            <a:r>
              <a:rPr lang="en-US" sz="1900" b="1" dirty="0">
                <a:latin typeface="Times New Roman" panose="02020603050405020304" pitchFamily="18" charset="0"/>
                <a:cs typeface="Times New Roman" panose="02020603050405020304" pitchFamily="18" charset="0"/>
              </a:rPr>
              <a:t>Intermediate Public Economics</a:t>
            </a: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Zimmermann H., Henke, K, und </a:t>
            </a:r>
            <a:r>
              <a:rPr lang="en-US" sz="1900" dirty="0" err="1">
                <a:latin typeface="Times New Roman" panose="02020603050405020304" pitchFamily="18" charset="0"/>
                <a:cs typeface="Times New Roman" panose="02020603050405020304" pitchFamily="18" charset="0"/>
              </a:rPr>
              <a:t>Broer</a:t>
            </a:r>
            <a:r>
              <a:rPr lang="en-US" sz="1900" dirty="0">
                <a:latin typeface="Times New Roman" panose="02020603050405020304" pitchFamily="18" charset="0"/>
                <a:cs typeface="Times New Roman" panose="02020603050405020304" pitchFamily="18" charset="0"/>
              </a:rPr>
              <a:t> M., </a:t>
            </a:r>
            <a:r>
              <a:rPr lang="en-US" sz="1900" b="1" dirty="0" err="1">
                <a:latin typeface="Times New Roman" panose="02020603050405020304" pitchFamily="18" charset="0"/>
                <a:cs typeface="Times New Roman" panose="02020603050405020304" pitchFamily="18" charset="0"/>
              </a:rPr>
              <a:t>Finanzwissenschaft</a:t>
            </a: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Auerbach A., </a:t>
            </a:r>
            <a:r>
              <a:rPr lang="de-DE" sz="1900" dirty="0" err="1">
                <a:latin typeface="Times New Roman" panose="02020603050405020304" pitchFamily="18" charset="0"/>
                <a:cs typeface="Times New Roman" panose="02020603050405020304" pitchFamily="18" charset="0"/>
              </a:rPr>
              <a:t>Chetty</a:t>
            </a:r>
            <a:r>
              <a:rPr lang="de-DE" sz="1900" dirty="0">
                <a:latin typeface="Times New Roman" panose="02020603050405020304" pitchFamily="18" charset="0"/>
                <a:cs typeface="Times New Roman" panose="02020603050405020304" pitchFamily="18" charset="0"/>
              </a:rPr>
              <a:t> R., Feldstein M. und </a:t>
            </a:r>
            <a:r>
              <a:rPr lang="de-DE" sz="1900" dirty="0" err="1">
                <a:latin typeface="Times New Roman" panose="02020603050405020304" pitchFamily="18" charset="0"/>
                <a:cs typeface="Times New Roman" panose="02020603050405020304" pitchFamily="18" charset="0"/>
              </a:rPr>
              <a:t>Saez</a:t>
            </a:r>
            <a:r>
              <a:rPr lang="de-DE" sz="1900" dirty="0">
                <a:latin typeface="Times New Roman" panose="02020603050405020304" pitchFamily="18" charset="0"/>
                <a:cs typeface="Times New Roman" panose="02020603050405020304" pitchFamily="18" charset="0"/>
              </a:rPr>
              <a:t>, E., </a:t>
            </a:r>
            <a:r>
              <a:rPr lang="en-US" sz="1900" b="1" dirty="0">
                <a:latin typeface="Times New Roman" panose="02020603050405020304" pitchFamily="18" charset="0"/>
                <a:cs typeface="Times New Roman" panose="02020603050405020304" pitchFamily="18" charset="0"/>
              </a:rPr>
              <a:t>Handbook of public economics</a:t>
            </a:r>
            <a:r>
              <a:rPr lang="en-US" sz="1600" dirty="0">
                <a:latin typeface="Times New Roman" panose="02020603050405020304" pitchFamily="18" charset="0"/>
                <a:cs typeface="Times New Roman" panose="02020603050405020304" pitchFamily="18" charset="0"/>
              </a:rPr>
              <a:t>.</a:t>
            </a:r>
          </a:p>
        </p:txBody>
      </p:sp>
      <p:sp>
        <p:nvSpPr>
          <p:cNvPr id="14" name="Rechteck 13">
            <a:extLst>
              <a:ext uri="{FF2B5EF4-FFF2-40B4-BE49-F238E27FC236}">
                <a16:creationId xmlns:a16="http://schemas.microsoft.com/office/drawing/2014/main" id="{CBCC9AC0-5295-47AB-A539-C33E2A8F6B8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73368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Datenquellen zum öffentlichen Sektor </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795446"/>
            <a:ext cx="12172951" cy="6153994"/>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2"/>
              </a:rPr>
              <a:t>Statistisches Bundesamt  → Fachserie 14</a:t>
            </a:r>
            <a:r>
              <a:rPr lang="de-DE" sz="2400" dirty="0">
                <a:latin typeface="Times New Roman" panose="02020603050405020304" pitchFamily="18" charset="0"/>
                <a:cs typeface="Times New Roman" panose="02020603050405020304" pitchFamily="18" charset="0"/>
              </a:rPr>
              <a:t> (Finanzen und Steuern)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Bundesfinanzministerium → Service → </a:t>
            </a:r>
            <a:r>
              <a:rPr lang="de-DE" sz="2400" dirty="0">
                <a:latin typeface="Times New Roman" panose="02020603050405020304" pitchFamily="18" charset="0"/>
                <a:cs typeface="Times New Roman" panose="02020603050405020304" pitchFamily="18" charset="0"/>
                <a:hlinkClick r:id="rId3"/>
              </a:rPr>
              <a:t>Datenportal</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Bundesbank → Statistiken → </a:t>
            </a:r>
            <a:r>
              <a:rPr lang="de-DE" sz="2400" dirty="0">
                <a:latin typeface="Times New Roman" panose="02020603050405020304" pitchFamily="18" charset="0"/>
                <a:cs typeface="Times New Roman" panose="02020603050405020304" pitchFamily="18" charset="0"/>
                <a:hlinkClick r:id="rId4"/>
              </a:rPr>
              <a:t>Öffentliche Finanzen</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Eurostat → Wirtschaft und Finanzen → </a:t>
            </a:r>
            <a:r>
              <a:rPr lang="de-DE" sz="2400" dirty="0">
                <a:latin typeface="Times New Roman" panose="02020603050405020304" pitchFamily="18" charset="0"/>
                <a:cs typeface="Times New Roman" panose="02020603050405020304" pitchFamily="18" charset="0"/>
                <a:hlinkClick r:id="rId5"/>
              </a:rPr>
              <a:t>Sektor Staat</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OECD → </a:t>
            </a:r>
            <a:r>
              <a:rPr lang="de-DE" sz="2400" dirty="0">
                <a:latin typeface="Times New Roman" panose="02020603050405020304" pitchFamily="18" charset="0"/>
                <a:cs typeface="Times New Roman" panose="02020603050405020304" pitchFamily="18" charset="0"/>
                <a:hlinkClick r:id="rId6"/>
              </a:rPr>
              <a:t>Data</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0B0ABB54-5A5F-47D6-B47B-FFA46D2A1B7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51859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Allgemeines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591142" y="645637"/>
            <a:ext cx="7961188" cy="6001558"/>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Wie in jeder Vorlesung ist es immer ratsam über den Tellerrand hinauszuschauen und das eine oder andere Buch über die Thematik zur Hand zu nehmen.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Ich gehöre allerdings noch zu den Dozenten, die nicht die vorgefertigten Foliensätze der Verlage verwenden und </a:t>
            </a:r>
            <a:r>
              <a:rPr lang="de-DE" sz="2000" b="1" dirty="0">
                <a:latin typeface="Times New Roman" panose="02020603050405020304" pitchFamily="18" charset="0"/>
                <a:cs typeface="Times New Roman" panose="02020603050405020304" pitchFamily="18" charset="0"/>
              </a:rPr>
              <a:t>den Krugman</a:t>
            </a:r>
            <a:r>
              <a:rPr lang="de-DE" sz="2000" dirty="0">
                <a:latin typeface="Times New Roman" panose="02020603050405020304" pitchFamily="18" charset="0"/>
                <a:cs typeface="Times New Roman" panose="02020603050405020304" pitchFamily="18" charset="0"/>
              </a:rPr>
              <a:t> (in Finanzwissenschaft hat sich bisher noch nicht solch ein </a:t>
            </a:r>
            <a:r>
              <a:rPr lang="de-DE" sz="2000" dirty="0" err="1">
                <a:latin typeface="Times New Roman" panose="02020603050405020304" pitchFamily="18" charset="0"/>
                <a:cs typeface="Times New Roman" panose="02020603050405020304" pitchFamily="18" charset="0"/>
              </a:rPr>
              <a:t>Wwerk</a:t>
            </a:r>
            <a:r>
              <a:rPr lang="de-DE" sz="2000" dirty="0">
                <a:latin typeface="Times New Roman" panose="02020603050405020304" pitchFamily="18" charset="0"/>
                <a:cs typeface="Times New Roman" panose="02020603050405020304" pitchFamily="18" charset="0"/>
              </a:rPr>
              <a:t> herausgebildet!) 1:1 nachbeten, das können Sie auch alleine, sondern gestalte noch meine eigenen Vorlesungsinhalte. Trotzdem werden Sie natürlich viele Inhalte meiner Vorlesung insbesondere in den Standardlehrbüchern wiederfinden, aber an der einen oder anderen Stelle etwas anders dargestellt.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Für die Prüfung am Ende des Semesters gilt, dass nur die Inhalte dieser Vorlesung/Übung prüfungsrelevant sind.</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Das Tutorium ist vorlesungsbegleitend und muss nicht zwingend zur Prüfungsvorbereitung besucht werden. Die Inhalte des Tutoriums werden aber auch allgemein zur Verfügung gestellt.</a:t>
            </a:r>
          </a:p>
        </p:txBody>
      </p:sp>
      <p:sp>
        <p:nvSpPr>
          <p:cNvPr id="4" name="Rechteck 3">
            <a:extLst>
              <a:ext uri="{FF2B5EF4-FFF2-40B4-BE49-F238E27FC236}">
                <a16:creationId xmlns:a16="http://schemas.microsoft.com/office/drawing/2014/main" id="{E6900AA1-7F62-4763-A471-C79C13E07C2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94976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B0F35BEA-CB47-4C5D-98A3-9C3243FE0824}"/>
              </a:ext>
            </a:extLst>
          </p:cNvPr>
          <p:cNvSpPr txBox="1"/>
          <p:nvPr/>
        </p:nvSpPr>
        <p:spPr>
          <a:xfrm>
            <a:off x="0" y="0"/>
            <a:ext cx="7265439" cy="567680"/>
          </a:xfrm>
          <a:prstGeom prst="rect">
            <a:avLst/>
          </a:prstGeom>
          <a:noFill/>
        </p:spPr>
        <p:txBody>
          <a:bodyPr wrap="square" rtlCol="0">
            <a:noAutofit/>
          </a:bodyPr>
          <a:lstStyle/>
          <a:p>
            <a:pPr algn="ctr"/>
            <a:r>
              <a:rPr lang="de-DE" sz="3000" b="1" dirty="0">
                <a:latin typeface="Times New Roman" panose="02020603050405020304" pitchFamily="18" charset="0"/>
                <a:cs typeface="Times New Roman" panose="02020603050405020304" pitchFamily="18" charset="0"/>
              </a:rPr>
              <a:t>Welthandel und Weltproduktion (nominal)</a:t>
            </a:r>
          </a:p>
          <a:p>
            <a:endParaRPr lang="de-DE" sz="2400"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4EFE902C-4502-4719-BE52-6C2F9B3BFC6F}"/>
              </a:ext>
            </a:extLst>
          </p:cNvPr>
          <p:cNvSpPr txBox="1"/>
          <p:nvPr/>
        </p:nvSpPr>
        <p:spPr>
          <a:xfrm>
            <a:off x="66176" y="4430218"/>
            <a:ext cx="1018309" cy="465782"/>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a:t>
            </a:r>
          </a:p>
          <a:p>
            <a:r>
              <a:rPr lang="de-DE" sz="1000" dirty="0">
                <a:latin typeface="Times New Roman" panose="02020603050405020304" pitchFamily="18" charset="0"/>
                <a:cs typeface="Times New Roman" panose="02020603050405020304" pitchFamily="18" charset="0"/>
              </a:rPr>
              <a:t>World Bank</a:t>
            </a:r>
          </a:p>
        </p:txBody>
      </p:sp>
      <p:sp>
        <p:nvSpPr>
          <p:cNvPr id="14" name="Rechteck 13">
            <a:extLst>
              <a:ext uri="{FF2B5EF4-FFF2-40B4-BE49-F238E27FC236}">
                <a16:creationId xmlns:a16="http://schemas.microsoft.com/office/drawing/2014/main" id="{6297DE65-0B01-45A0-8054-1A668150523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6" name="Grafik 5">
            <a:extLst>
              <a:ext uri="{FF2B5EF4-FFF2-40B4-BE49-F238E27FC236}">
                <a16:creationId xmlns:a16="http://schemas.microsoft.com/office/drawing/2014/main" id="{FAD02097-72E9-E25D-944D-3997E7EE5473}"/>
              </a:ext>
            </a:extLst>
          </p:cNvPr>
          <p:cNvPicPr>
            <a:picLocks noChangeAspect="1"/>
          </p:cNvPicPr>
          <p:nvPr/>
        </p:nvPicPr>
        <p:blipFill>
          <a:blip r:embed="rId2"/>
          <a:stretch>
            <a:fillRect/>
          </a:stretch>
        </p:blipFill>
        <p:spPr>
          <a:xfrm>
            <a:off x="0" y="468000"/>
            <a:ext cx="6484716" cy="3960000"/>
          </a:xfrm>
          <a:prstGeom prst="rect">
            <a:avLst/>
          </a:prstGeom>
        </p:spPr>
      </p:pic>
    </p:spTree>
    <p:extLst>
      <p:ext uri="{BB962C8B-B14F-4D97-AF65-F5344CB8AC3E}">
        <p14:creationId xmlns:p14="http://schemas.microsoft.com/office/powerpoint/2010/main" val="391230575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1380</Words>
  <Application>Microsoft Office PowerPoint</Application>
  <PresentationFormat>Breitbild</PresentationFormat>
  <Paragraphs>288</Paragraphs>
  <Slides>28</Slides>
  <Notes>1</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28</vt:i4>
      </vt:variant>
    </vt:vector>
  </HeadingPairs>
  <TitlesOfParts>
    <vt:vector size="36" baseType="lpstr">
      <vt:lpstr>Arial</vt:lpstr>
      <vt:lpstr>Calibri</vt:lpstr>
      <vt:lpstr>Calibri Light</vt:lpstr>
      <vt:lpstr>Sparkasse Rg</vt:lpstr>
      <vt:lpstr>Symbol</vt:lpstr>
      <vt:lpstr>Times New Roman</vt:lpstr>
      <vt:lpstr>Wingdings</vt:lpstr>
      <vt:lpstr>Office</vt:lpstr>
      <vt:lpstr>PowerPoint-Präsentation</vt:lpstr>
      <vt:lpstr>Öffentliche Finanzen und Außenwirtschaft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425</cp:revision>
  <dcterms:created xsi:type="dcterms:W3CDTF">2019-02-11T10:45:01Z</dcterms:created>
  <dcterms:modified xsi:type="dcterms:W3CDTF">2022-09-21T08:31:02Z</dcterms:modified>
</cp:coreProperties>
</file>