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857" r:id="rId2"/>
    <p:sldId id="858" r:id="rId3"/>
    <p:sldId id="859" r:id="rId4"/>
    <p:sldId id="860" r:id="rId5"/>
    <p:sldId id="861" r:id="rId6"/>
    <p:sldId id="862" r:id="rId7"/>
    <p:sldId id="863" r:id="rId8"/>
    <p:sldId id="864" r:id="rId9"/>
    <p:sldId id="865" r:id="rId10"/>
    <p:sldId id="866" r:id="rId11"/>
    <p:sldId id="867" r:id="rId12"/>
    <p:sldId id="868" r:id="rId13"/>
    <p:sldId id="869" r:id="rId14"/>
    <p:sldId id="870" r:id="rId15"/>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74" d="100"/>
          <a:sy n="74" d="100"/>
        </p:scale>
        <p:origin x="57" y="2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bk\Jade\Vorlesungen\2019SS\Fiwi_AH\FIWI\Daten\2_abb_abw-globale-lufttemp_2018-05-09_1.xlsx" TargetMode="External"/><Relationship Id="rId1" Type="http://schemas.openxmlformats.org/officeDocument/2006/relationships/image" Target="../media/image1.png"/></Relationships>
</file>

<file path=ppt/charts/_rels/chart2.xml.rels><?xml version="1.0" encoding="UTF-8" standalone="yes"?>
<Relationships xmlns="http://schemas.openxmlformats.org/package/2006/relationships"><Relationship Id="rId2" Type="http://schemas.openxmlformats.org/officeDocument/2006/relationships/oleObject" Target="file:///C:\bk\Jade\Vorlesungen\2019SS\Fiwi_AH\FIWI\Daten\3-bis-4_6-bis-9_abb-tab_tmt_2018-05-09.xlsx" TargetMode="External"/><Relationship Id="rId1" Type="http://schemas.openxmlformats.org/officeDocument/2006/relationships/image" Target="../media/image1.pn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771665385092155E-2"/>
          <c:y val="6.8046712256171968E-2"/>
          <c:w val="0.8618014163496438"/>
          <c:h val="0.68030693138329534"/>
        </c:manualLayout>
      </c:layout>
      <c:scatterChart>
        <c:scatterStyle val="lineMarker"/>
        <c:varyColors val="0"/>
        <c:ser>
          <c:idx val="0"/>
          <c:order val="0"/>
          <c:tx>
            <c:strRef>
              <c:f>Daten!$C$12</c:f>
              <c:strCache>
                <c:ptCount val="1"/>
                <c:pt idx="0">
                  <c:v>Temperatur-Abweichung vom langjährigen Mittel
(Temperature deviation from the long-term average)</c:v>
                </c:pt>
              </c:strCache>
            </c:strRef>
          </c:tx>
          <c:spPr>
            <a:ln w="28575">
              <a:solidFill>
                <a:srgbClr val="5EAD35"/>
              </a:solidFill>
            </a:ln>
          </c:spPr>
          <c:marker>
            <c:symbol val="none"/>
          </c:marker>
          <c:dLbls>
            <c:dLbl>
              <c:idx val="167"/>
              <c:layout>
                <c:manualLayout>
                  <c:x val="-1.5323291282092944E-2"/>
                  <c:y val="2.72332556220590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B26-4ADD-B2AF-8FBA125EB8CD}"/>
                </c:ext>
              </c:extLst>
            </c:dLbl>
            <c:numFmt formatCode="#,##0.00" sourceLinked="0"/>
            <c:spPr>
              <a:solidFill>
                <a:srgbClr val="333333"/>
              </a:solidFill>
              <a:ln>
                <a:noFill/>
              </a:ln>
              <a:effectLst/>
            </c:spPr>
            <c:txPr>
              <a:bodyPr wrap="square" lIns="38100" tIns="19050" rIns="38100" bIns="19050" anchor="ctr">
                <a:spAutoFit/>
              </a:bodyPr>
              <a:lstStyle/>
              <a:p>
                <a:pPr>
                  <a:defRPr sz="800" b="1">
                    <a:solidFill>
                      <a:srgbClr val="FFFFFF"/>
                    </a:solidFill>
                    <a:latin typeface="Meta Offc" panose="020B0604030101020102" pitchFamily="34" charset="0"/>
                    <a:cs typeface="Meta Offc" panose="020B0604030101020102" pitchFamily="34" charset="0"/>
                  </a:defRPr>
                </a:pPr>
                <a:endParaRPr lang="de-DE"/>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Daten!$B$13:$B$180</c:f>
              <c:numCache>
                <c:formatCode>General</c:formatCode>
                <c:ptCount val="168"/>
                <c:pt idx="0">
                  <c:v>1850</c:v>
                </c:pt>
                <c:pt idx="1">
                  <c:v>1851</c:v>
                </c:pt>
                <c:pt idx="2">
                  <c:v>1852</c:v>
                </c:pt>
                <c:pt idx="3">
                  <c:v>1853</c:v>
                </c:pt>
                <c:pt idx="4">
                  <c:v>1854</c:v>
                </c:pt>
                <c:pt idx="5">
                  <c:v>1855</c:v>
                </c:pt>
                <c:pt idx="6">
                  <c:v>1856</c:v>
                </c:pt>
                <c:pt idx="7">
                  <c:v>1857</c:v>
                </c:pt>
                <c:pt idx="8">
                  <c:v>1858</c:v>
                </c:pt>
                <c:pt idx="9">
                  <c:v>1859</c:v>
                </c:pt>
                <c:pt idx="10">
                  <c:v>1860</c:v>
                </c:pt>
                <c:pt idx="11">
                  <c:v>1861</c:v>
                </c:pt>
                <c:pt idx="12">
                  <c:v>1862</c:v>
                </c:pt>
                <c:pt idx="13">
                  <c:v>1863</c:v>
                </c:pt>
                <c:pt idx="14">
                  <c:v>1864</c:v>
                </c:pt>
                <c:pt idx="15">
                  <c:v>1865</c:v>
                </c:pt>
                <c:pt idx="16">
                  <c:v>1866</c:v>
                </c:pt>
                <c:pt idx="17">
                  <c:v>1867</c:v>
                </c:pt>
                <c:pt idx="18">
                  <c:v>1868</c:v>
                </c:pt>
                <c:pt idx="19">
                  <c:v>1869</c:v>
                </c:pt>
                <c:pt idx="20">
                  <c:v>1870</c:v>
                </c:pt>
                <c:pt idx="21">
                  <c:v>1871</c:v>
                </c:pt>
                <c:pt idx="22">
                  <c:v>1872</c:v>
                </c:pt>
                <c:pt idx="23">
                  <c:v>1873</c:v>
                </c:pt>
                <c:pt idx="24">
                  <c:v>1874</c:v>
                </c:pt>
                <c:pt idx="25">
                  <c:v>1875</c:v>
                </c:pt>
                <c:pt idx="26">
                  <c:v>1876</c:v>
                </c:pt>
                <c:pt idx="27">
                  <c:v>1877</c:v>
                </c:pt>
                <c:pt idx="28">
                  <c:v>1878</c:v>
                </c:pt>
                <c:pt idx="29">
                  <c:v>1879</c:v>
                </c:pt>
                <c:pt idx="30">
                  <c:v>1880</c:v>
                </c:pt>
                <c:pt idx="31">
                  <c:v>1881</c:v>
                </c:pt>
                <c:pt idx="32">
                  <c:v>1882</c:v>
                </c:pt>
                <c:pt idx="33">
                  <c:v>1883</c:v>
                </c:pt>
                <c:pt idx="34">
                  <c:v>1884</c:v>
                </c:pt>
                <c:pt idx="35">
                  <c:v>1885</c:v>
                </c:pt>
                <c:pt idx="36">
                  <c:v>1886</c:v>
                </c:pt>
                <c:pt idx="37">
                  <c:v>1887</c:v>
                </c:pt>
                <c:pt idx="38">
                  <c:v>1888</c:v>
                </c:pt>
                <c:pt idx="39">
                  <c:v>1889</c:v>
                </c:pt>
                <c:pt idx="40">
                  <c:v>1890</c:v>
                </c:pt>
                <c:pt idx="41">
                  <c:v>1891</c:v>
                </c:pt>
                <c:pt idx="42">
                  <c:v>1892</c:v>
                </c:pt>
                <c:pt idx="43">
                  <c:v>1893</c:v>
                </c:pt>
                <c:pt idx="44">
                  <c:v>1894</c:v>
                </c:pt>
                <c:pt idx="45">
                  <c:v>1895</c:v>
                </c:pt>
                <c:pt idx="46">
                  <c:v>1896</c:v>
                </c:pt>
                <c:pt idx="47">
                  <c:v>1897</c:v>
                </c:pt>
                <c:pt idx="48">
                  <c:v>1898</c:v>
                </c:pt>
                <c:pt idx="49">
                  <c:v>1899</c:v>
                </c:pt>
                <c:pt idx="50">
                  <c:v>1900</c:v>
                </c:pt>
                <c:pt idx="51">
                  <c:v>1901</c:v>
                </c:pt>
                <c:pt idx="52">
                  <c:v>1902</c:v>
                </c:pt>
                <c:pt idx="53">
                  <c:v>1903</c:v>
                </c:pt>
                <c:pt idx="54">
                  <c:v>1904</c:v>
                </c:pt>
                <c:pt idx="55">
                  <c:v>1905</c:v>
                </c:pt>
                <c:pt idx="56">
                  <c:v>1906</c:v>
                </c:pt>
                <c:pt idx="57">
                  <c:v>1907</c:v>
                </c:pt>
                <c:pt idx="58">
                  <c:v>1908</c:v>
                </c:pt>
                <c:pt idx="59">
                  <c:v>1909</c:v>
                </c:pt>
                <c:pt idx="60">
                  <c:v>1910</c:v>
                </c:pt>
                <c:pt idx="61">
                  <c:v>1911</c:v>
                </c:pt>
                <c:pt idx="62">
                  <c:v>1912</c:v>
                </c:pt>
                <c:pt idx="63">
                  <c:v>1913</c:v>
                </c:pt>
                <c:pt idx="64">
                  <c:v>1914</c:v>
                </c:pt>
                <c:pt idx="65">
                  <c:v>1915</c:v>
                </c:pt>
                <c:pt idx="66">
                  <c:v>1916</c:v>
                </c:pt>
                <c:pt idx="67">
                  <c:v>1917</c:v>
                </c:pt>
                <c:pt idx="68">
                  <c:v>1918</c:v>
                </c:pt>
                <c:pt idx="69">
                  <c:v>1919</c:v>
                </c:pt>
                <c:pt idx="70">
                  <c:v>1920</c:v>
                </c:pt>
                <c:pt idx="71">
                  <c:v>1921</c:v>
                </c:pt>
                <c:pt idx="72">
                  <c:v>1922</c:v>
                </c:pt>
                <c:pt idx="73">
                  <c:v>1923</c:v>
                </c:pt>
                <c:pt idx="74">
                  <c:v>1924</c:v>
                </c:pt>
                <c:pt idx="75">
                  <c:v>1925</c:v>
                </c:pt>
                <c:pt idx="76">
                  <c:v>1926</c:v>
                </c:pt>
                <c:pt idx="77">
                  <c:v>1927</c:v>
                </c:pt>
                <c:pt idx="78">
                  <c:v>1928</c:v>
                </c:pt>
                <c:pt idx="79">
                  <c:v>1929</c:v>
                </c:pt>
                <c:pt idx="80">
                  <c:v>1930</c:v>
                </c:pt>
                <c:pt idx="81">
                  <c:v>1931</c:v>
                </c:pt>
                <c:pt idx="82">
                  <c:v>1932</c:v>
                </c:pt>
                <c:pt idx="83">
                  <c:v>1933</c:v>
                </c:pt>
                <c:pt idx="84">
                  <c:v>1934</c:v>
                </c:pt>
                <c:pt idx="85">
                  <c:v>1935</c:v>
                </c:pt>
                <c:pt idx="86">
                  <c:v>1936</c:v>
                </c:pt>
                <c:pt idx="87">
                  <c:v>1937</c:v>
                </c:pt>
                <c:pt idx="88">
                  <c:v>1938</c:v>
                </c:pt>
                <c:pt idx="89">
                  <c:v>1939</c:v>
                </c:pt>
                <c:pt idx="90">
                  <c:v>1940</c:v>
                </c:pt>
                <c:pt idx="91">
                  <c:v>1941</c:v>
                </c:pt>
                <c:pt idx="92">
                  <c:v>1942</c:v>
                </c:pt>
                <c:pt idx="93">
                  <c:v>1943</c:v>
                </c:pt>
                <c:pt idx="94">
                  <c:v>1944</c:v>
                </c:pt>
                <c:pt idx="95">
                  <c:v>1945</c:v>
                </c:pt>
                <c:pt idx="96">
                  <c:v>1946</c:v>
                </c:pt>
                <c:pt idx="97">
                  <c:v>1947</c:v>
                </c:pt>
                <c:pt idx="98">
                  <c:v>1948</c:v>
                </c:pt>
                <c:pt idx="99">
                  <c:v>1949</c:v>
                </c:pt>
                <c:pt idx="100">
                  <c:v>1950</c:v>
                </c:pt>
                <c:pt idx="101">
                  <c:v>1951</c:v>
                </c:pt>
                <c:pt idx="102">
                  <c:v>1952</c:v>
                </c:pt>
                <c:pt idx="103">
                  <c:v>1953</c:v>
                </c:pt>
                <c:pt idx="104">
                  <c:v>1954</c:v>
                </c:pt>
                <c:pt idx="105">
                  <c:v>1955</c:v>
                </c:pt>
                <c:pt idx="106">
                  <c:v>1956</c:v>
                </c:pt>
                <c:pt idx="107">
                  <c:v>1957</c:v>
                </c:pt>
                <c:pt idx="108">
                  <c:v>1958</c:v>
                </c:pt>
                <c:pt idx="109">
                  <c:v>1959</c:v>
                </c:pt>
                <c:pt idx="110">
                  <c:v>1960</c:v>
                </c:pt>
                <c:pt idx="111">
                  <c:v>1961</c:v>
                </c:pt>
                <c:pt idx="112">
                  <c:v>1962</c:v>
                </c:pt>
                <c:pt idx="113">
                  <c:v>1963</c:v>
                </c:pt>
                <c:pt idx="114">
                  <c:v>1964</c:v>
                </c:pt>
                <c:pt idx="115">
                  <c:v>1965</c:v>
                </c:pt>
                <c:pt idx="116">
                  <c:v>1966</c:v>
                </c:pt>
                <c:pt idx="117">
                  <c:v>1967</c:v>
                </c:pt>
                <c:pt idx="118">
                  <c:v>1968</c:v>
                </c:pt>
                <c:pt idx="119">
                  <c:v>1969</c:v>
                </c:pt>
                <c:pt idx="120">
                  <c:v>1970</c:v>
                </c:pt>
                <c:pt idx="121">
                  <c:v>1971</c:v>
                </c:pt>
                <c:pt idx="122">
                  <c:v>1972</c:v>
                </c:pt>
                <c:pt idx="123">
                  <c:v>1973</c:v>
                </c:pt>
                <c:pt idx="124">
                  <c:v>1974</c:v>
                </c:pt>
                <c:pt idx="125">
                  <c:v>1975</c:v>
                </c:pt>
                <c:pt idx="126">
                  <c:v>1976</c:v>
                </c:pt>
                <c:pt idx="127">
                  <c:v>1977</c:v>
                </c:pt>
                <c:pt idx="128">
                  <c:v>1978</c:v>
                </c:pt>
                <c:pt idx="129">
                  <c:v>1979</c:v>
                </c:pt>
                <c:pt idx="130">
                  <c:v>1980</c:v>
                </c:pt>
                <c:pt idx="131">
                  <c:v>1981</c:v>
                </c:pt>
                <c:pt idx="132">
                  <c:v>1982</c:v>
                </c:pt>
                <c:pt idx="133">
                  <c:v>1983</c:v>
                </c:pt>
                <c:pt idx="134">
                  <c:v>1984</c:v>
                </c:pt>
                <c:pt idx="135">
                  <c:v>1985</c:v>
                </c:pt>
                <c:pt idx="136">
                  <c:v>1986</c:v>
                </c:pt>
                <c:pt idx="137">
                  <c:v>1987</c:v>
                </c:pt>
                <c:pt idx="138">
                  <c:v>1988</c:v>
                </c:pt>
                <c:pt idx="139">
                  <c:v>1989</c:v>
                </c:pt>
                <c:pt idx="140">
                  <c:v>1990</c:v>
                </c:pt>
                <c:pt idx="141">
                  <c:v>1991</c:v>
                </c:pt>
                <c:pt idx="142">
                  <c:v>1992</c:v>
                </c:pt>
                <c:pt idx="143">
                  <c:v>1993</c:v>
                </c:pt>
                <c:pt idx="144">
                  <c:v>1994</c:v>
                </c:pt>
                <c:pt idx="145">
                  <c:v>1995</c:v>
                </c:pt>
                <c:pt idx="146">
                  <c:v>1996</c:v>
                </c:pt>
                <c:pt idx="147">
                  <c:v>1997</c:v>
                </c:pt>
                <c:pt idx="148">
                  <c:v>1998</c:v>
                </c:pt>
                <c:pt idx="149">
                  <c:v>1999</c:v>
                </c:pt>
                <c:pt idx="150">
                  <c:v>2000</c:v>
                </c:pt>
                <c:pt idx="151">
                  <c:v>2001</c:v>
                </c:pt>
                <c:pt idx="152">
                  <c:v>2002</c:v>
                </c:pt>
                <c:pt idx="153">
                  <c:v>2003</c:v>
                </c:pt>
                <c:pt idx="154">
                  <c:v>2004</c:v>
                </c:pt>
                <c:pt idx="155">
                  <c:v>2005</c:v>
                </c:pt>
                <c:pt idx="156">
                  <c:v>2006</c:v>
                </c:pt>
                <c:pt idx="157">
                  <c:v>2007</c:v>
                </c:pt>
                <c:pt idx="158">
                  <c:v>2008</c:v>
                </c:pt>
                <c:pt idx="159">
                  <c:v>2009</c:v>
                </c:pt>
                <c:pt idx="160">
                  <c:v>2010</c:v>
                </c:pt>
                <c:pt idx="161">
                  <c:v>2011</c:v>
                </c:pt>
                <c:pt idx="162">
                  <c:v>2012</c:v>
                </c:pt>
                <c:pt idx="163">
                  <c:v>2013</c:v>
                </c:pt>
                <c:pt idx="164">
                  <c:v>2014</c:v>
                </c:pt>
                <c:pt idx="165">
                  <c:v>2015</c:v>
                </c:pt>
                <c:pt idx="166">
                  <c:v>2016</c:v>
                </c:pt>
                <c:pt idx="167">
                  <c:v>2017</c:v>
                </c:pt>
              </c:numCache>
            </c:numRef>
          </c:xVal>
          <c:yVal>
            <c:numRef>
              <c:f>Daten!$C$13:$C$180</c:f>
              <c:numCache>
                <c:formatCode>0.0000</c:formatCode>
                <c:ptCount val="168"/>
                <c:pt idx="0">
                  <c:v>-0.374</c:v>
                </c:pt>
                <c:pt idx="1">
                  <c:v>-0.221</c:v>
                </c:pt>
                <c:pt idx="2">
                  <c:v>-0.224</c:v>
                </c:pt>
                <c:pt idx="3">
                  <c:v>-0.26900000000000002</c:v>
                </c:pt>
                <c:pt idx="4">
                  <c:v>-0.251</c:v>
                </c:pt>
                <c:pt idx="5">
                  <c:v>-0.27300000000000002</c:v>
                </c:pt>
                <c:pt idx="6">
                  <c:v>-0.35299999999999998</c:v>
                </c:pt>
                <c:pt idx="7">
                  <c:v>-0.46</c:v>
                </c:pt>
                <c:pt idx="8">
                  <c:v>-0.46600000000000003</c:v>
                </c:pt>
                <c:pt idx="9">
                  <c:v>-0.28699999999999998</c:v>
                </c:pt>
                <c:pt idx="10">
                  <c:v>-0.34899999999999998</c:v>
                </c:pt>
                <c:pt idx="11">
                  <c:v>-0.41299999999999998</c:v>
                </c:pt>
                <c:pt idx="12">
                  <c:v>-0.52600000000000002</c:v>
                </c:pt>
                <c:pt idx="13">
                  <c:v>-0.28100000000000003</c:v>
                </c:pt>
                <c:pt idx="14">
                  <c:v>-0.49399999999999999</c:v>
                </c:pt>
                <c:pt idx="15">
                  <c:v>-0.27400000000000002</c:v>
                </c:pt>
                <c:pt idx="16">
                  <c:v>-0.249</c:v>
                </c:pt>
                <c:pt idx="17">
                  <c:v>-0.32200000000000001</c:v>
                </c:pt>
                <c:pt idx="18">
                  <c:v>-0.23400000000000001</c:v>
                </c:pt>
                <c:pt idx="19">
                  <c:v>-0.26700000000000002</c:v>
                </c:pt>
                <c:pt idx="20">
                  <c:v>-0.27800000000000002</c:v>
                </c:pt>
                <c:pt idx="21">
                  <c:v>-0.33400000000000002</c:v>
                </c:pt>
                <c:pt idx="22">
                  <c:v>-0.23</c:v>
                </c:pt>
                <c:pt idx="23">
                  <c:v>-0.30399999999999999</c:v>
                </c:pt>
                <c:pt idx="24">
                  <c:v>-0.375</c:v>
                </c:pt>
                <c:pt idx="25">
                  <c:v>-0.39700000000000002</c:v>
                </c:pt>
                <c:pt idx="26">
                  <c:v>-0.38200000000000001</c:v>
                </c:pt>
                <c:pt idx="27">
                  <c:v>-7.5999999999999998E-2</c:v>
                </c:pt>
                <c:pt idx="28">
                  <c:v>3.5999999999999997E-2</c:v>
                </c:pt>
                <c:pt idx="29">
                  <c:v>-0.23200000000000001</c:v>
                </c:pt>
                <c:pt idx="30">
                  <c:v>-0.22900000000000001</c:v>
                </c:pt>
                <c:pt idx="31">
                  <c:v>-0.20699999999999999</c:v>
                </c:pt>
                <c:pt idx="32">
                  <c:v>-0.214</c:v>
                </c:pt>
                <c:pt idx="33">
                  <c:v>-0.29799999999999999</c:v>
                </c:pt>
                <c:pt idx="34">
                  <c:v>-0.41099999999999998</c:v>
                </c:pt>
                <c:pt idx="35">
                  <c:v>-0.39</c:v>
                </c:pt>
                <c:pt idx="36">
                  <c:v>-0.36799999999999999</c:v>
                </c:pt>
                <c:pt idx="37">
                  <c:v>-0.42199999999999999</c:v>
                </c:pt>
                <c:pt idx="38">
                  <c:v>-0.312</c:v>
                </c:pt>
                <c:pt idx="39">
                  <c:v>-0.17299999999999999</c:v>
                </c:pt>
                <c:pt idx="40">
                  <c:v>-0.41699999999999998</c:v>
                </c:pt>
                <c:pt idx="41">
                  <c:v>-0.33500000000000002</c:v>
                </c:pt>
                <c:pt idx="42">
                  <c:v>-0.45600000000000002</c:v>
                </c:pt>
                <c:pt idx="43">
                  <c:v>-0.47299999999999998</c:v>
                </c:pt>
                <c:pt idx="44">
                  <c:v>-0.40500000000000003</c:v>
                </c:pt>
                <c:pt idx="45">
                  <c:v>-0.39</c:v>
                </c:pt>
                <c:pt idx="46">
                  <c:v>-0.184</c:v>
                </c:pt>
                <c:pt idx="47">
                  <c:v>-0.20799999999999999</c:v>
                </c:pt>
                <c:pt idx="48">
                  <c:v>-0.41299999999999998</c:v>
                </c:pt>
                <c:pt idx="49">
                  <c:v>-0.28899999999999998</c:v>
                </c:pt>
                <c:pt idx="50">
                  <c:v>-0.19800000000000001</c:v>
                </c:pt>
                <c:pt idx="51">
                  <c:v>-0.26100000000000001</c:v>
                </c:pt>
                <c:pt idx="52">
                  <c:v>-0.40400000000000003</c:v>
                </c:pt>
                <c:pt idx="53">
                  <c:v>-0.48199999999999998</c:v>
                </c:pt>
                <c:pt idx="54">
                  <c:v>-0.51900000000000002</c:v>
                </c:pt>
                <c:pt idx="55">
                  <c:v>-0.377</c:v>
                </c:pt>
                <c:pt idx="56">
                  <c:v>-0.28399999999999997</c:v>
                </c:pt>
                <c:pt idx="57">
                  <c:v>-0.46600000000000003</c:v>
                </c:pt>
                <c:pt idx="58">
                  <c:v>-0.51100000000000001</c:v>
                </c:pt>
                <c:pt idx="59">
                  <c:v>-0.52300000000000002</c:v>
                </c:pt>
                <c:pt idx="60">
                  <c:v>-0.49099999999999999</c:v>
                </c:pt>
                <c:pt idx="61">
                  <c:v>-0.54300000000000004</c:v>
                </c:pt>
                <c:pt idx="62">
                  <c:v>-0.437</c:v>
                </c:pt>
                <c:pt idx="63">
                  <c:v>-0.42499999999999999</c:v>
                </c:pt>
                <c:pt idx="64">
                  <c:v>-0.245</c:v>
                </c:pt>
                <c:pt idx="65">
                  <c:v>-0.14699999999999999</c:v>
                </c:pt>
                <c:pt idx="66">
                  <c:v>-0.38200000000000001</c:v>
                </c:pt>
                <c:pt idx="67">
                  <c:v>-0.46300000000000002</c:v>
                </c:pt>
                <c:pt idx="68">
                  <c:v>-0.33100000000000002</c:v>
                </c:pt>
                <c:pt idx="69">
                  <c:v>-0.27200000000000002</c:v>
                </c:pt>
                <c:pt idx="70">
                  <c:v>-0.24099999999999999</c:v>
                </c:pt>
                <c:pt idx="71">
                  <c:v>-0.187</c:v>
                </c:pt>
                <c:pt idx="72">
                  <c:v>-0.30099999999999999</c:v>
                </c:pt>
                <c:pt idx="73">
                  <c:v>-0.27200000000000002</c:v>
                </c:pt>
                <c:pt idx="74">
                  <c:v>-0.29199999999999998</c:v>
                </c:pt>
                <c:pt idx="75">
                  <c:v>-0.214</c:v>
                </c:pt>
                <c:pt idx="76">
                  <c:v>-0.105</c:v>
                </c:pt>
                <c:pt idx="77">
                  <c:v>-0.20799999999999999</c:v>
                </c:pt>
                <c:pt idx="78">
                  <c:v>-0.20599999999999999</c:v>
                </c:pt>
                <c:pt idx="79">
                  <c:v>-0.34799999999999998</c:v>
                </c:pt>
                <c:pt idx="80">
                  <c:v>-0.13400000000000001</c:v>
                </c:pt>
                <c:pt idx="81">
                  <c:v>-8.3000000000000004E-2</c:v>
                </c:pt>
                <c:pt idx="82">
                  <c:v>-0.13400000000000001</c:v>
                </c:pt>
                <c:pt idx="83">
                  <c:v>-0.26700000000000002</c:v>
                </c:pt>
                <c:pt idx="84">
                  <c:v>-0.127</c:v>
                </c:pt>
                <c:pt idx="85">
                  <c:v>-0.17199999999999999</c:v>
                </c:pt>
                <c:pt idx="86">
                  <c:v>-0.14000000000000001</c:v>
                </c:pt>
                <c:pt idx="87">
                  <c:v>-2.1999999999999999E-2</c:v>
                </c:pt>
                <c:pt idx="88">
                  <c:v>-3.0000000000000001E-3</c:v>
                </c:pt>
                <c:pt idx="89">
                  <c:v>-4.7E-2</c:v>
                </c:pt>
                <c:pt idx="90">
                  <c:v>1.7999999999999999E-2</c:v>
                </c:pt>
                <c:pt idx="91">
                  <c:v>0.02</c:v>
                </c:pt>
                <c:pt idx="92">
                  <c:v>-2.4E-2</c:v>
                </c:pt>
                <c:pt idx="93">
                  <c:v>0</c:v>
                </c:pt>
                <c:pt idx="94">
                  <c:v>0.14899999999999999</c:v>
                </c:pt>
                <c:pt idx="95">
                  <c:v>2.7E-2</c:v>
                </c:pt>
                <c:pt idx="96">
                  <c:v>-7.1999999999999995E-2</c:v>
                </c:pt>
                <c:pt idx="97">
                  <c:v>-3.7999999999999999E-2</c:v>
                </c:pt>
                <c:pt idx="98">
                  <c:v>-3.6999999999999998E-2</c:v>
                </c:pt>
                <c:pt idx="99">
                  <c:v>-7.1999999999999995E-2</c:v>
                </c:pt>
                <c:pt idx="100">
                  <c:v>-0.17199999999999999</c:v>
                </c:pt>
                <c:pt idx="101">
                  <c:v>-5.0999999999999997E-2</c:v>
                </c:pt>
                <c:pt idx="102">
                  <c:v>3.1E-2</c:v>
                </c:pt>
                <c:pt idx="103">
                  <c:v>9.7000000000000003E-2</c:v>
                </c:pt>
                <c:pt idx="104">
                  <c:v>-0.129</c:v>
                </c:pt>
                <c:pt idx="105">
                  <c:v>-0.19</c:v>
                </c:pt>
                <c:pt idx="106">
                  <c:v>-0.26600000000000001</c:v>
                </c:pt>
                <c:pt idx="107">
                  <c:v>-4.0000000000000001E-3</c:v>
                </c:pt>
                <c:pt idx="108">
                  <c:v>4.5999999999999999E-2</c:v>
                </c:pt>
                <c:pt idx="109">
                  <c:v>1.7000000000000001E-2</c:v>
                </c:pt>
                <c:pt idx="110">
                  <c:v>-4.9000000000000002E-2</c:v>
                </c:pt>
                <c:pt idx="111">
                  <c:v>0.04</c:v>
                </c:pt>
                <c:pt idx="112">
                  <c:v>1.6E-2</c:v>
                </c:pt>
                <c:pt idx="113">
                  <c:v>4.9000000000000002E-2</c:v>
                </c:pt>
                <c:pt idx="114">
                  <c:v>-0.223</c:v>
                </c:pt>
                <c:pt idx="115">
                  <c:v>-0.14000000000000001</c:v>
                </c:pt>
                <c:pt idx="116">
                  <c:v>-6.9000000000000006E-2</c:v>
                </c:pt>
                <c:pt idx="117">
                  <c:v>-7.3999999999999996E-2</c:v>
                </c:pt>
                <c:pt idx="118">
                  <c:v>-0.112</c:v>
                </c:pt>
                <c:pt idx="119">
                  <c:v>3.1E-2</c:v>
                </c:pt>
                <c:pt idx="120">
                  <c:v>-2.7E-2</c:v>
                </c:pt>
                <c:pt idx="121">
                  <c:v>-0.187</c:v>
                </c:pt>
                <c:pt idx="122">
                  <c:v>-6.7000000000000004E-2</c:v>
                </c:pt>
                <c:pt idx="123">
                  <c:v>6.2E-2</c:v>
                </c:pt>
                <c:pt idx="124">
                  <c:v>-0.21299999999999999</c:v>
                </c:pt>
                <c:pt idx="125">
                  <c:v>-0.14699999999999999</c:v>
                </c:pt>
                <c:pt idx="126">
                  <c:v>-0.24</c:v>
                </c:pt>
                <c:pt idx="127">
                  <c:v>4.5999999999999999E-2</c:v>
                </c:pt>
                <c:pt idx="128">
                  <c:v>-6.3E-2</c:v>
                </c:pt>
                <c:pt idx="129">
                  <c:v>5.8000000000000003E-2</c:v>
                </c:pt>
                <c:pt idx="130">
                  <c:v>9.2999999999999999E-2</c:v>
                </c:pt>
                <c:pt idx="131">
                  <c:v>0.14000000000000001</c:v>
                </c:pt>
                <c:pt idx="132">
                  <c:v>1.0999999999999999E-2</c:v>
                </c:pt>
                <c:pt idx="133">
                  <c:v>0.193</c:v>
                </c:pt>
                <c:pt idx="134">
                  <c:v>-1.2999999999999999E-2</c:v>
                </c:pt>
                <c:pt idx="135">
                  <c:v>-0.03</c:v>
                </c:pt>
                <c:pt idx="136">
                  <c:v>4.5999999999999999E-2</c:v>
                </c:pt>
                <c:pt idx="137">
                  <c:v>0.191</c:v>
                </c:pt>
                <c:pt idx="138">
                  <c:v>0.19900000000000001</c:v>
                </c:pt>
                <c:pt idx="139">
                  <c:v>0.11799999999999999</c:v>
                </c:pt>
                <c:pt idx="140">
                  <c:v>0.29599999999999999</c:v>
                </c:pt>
                <c:pt idx="141">
                  <c:v>0.254</c:v>
                </c:pt>
                <c:pt idx="142">
                  <c:v>0.10299999999999999</c:v>
                </c:pt>
                <c:pt idx="143">
                  <c:v>0.14499999999999999</c:v>
                </c:pt>
                <c:pt idx="144">
                  <c:v>0.20599999999999999</c:v>
                </c:pt>
                <c:pt idx="145">
                  <c:v>0.32100000000000001</c:v>
                </c:pt>
                <c:pt idx="146">
                  <c:v>0.18</c:v>
                </c:pt>
                <c:pt idx="147">
                  <c:v>0.38900000000000001</c:v>
                </c:pt>
                <c:pt idx="148">
                  <c:v>0.53600000000000003</c:v>
                </c:pt>
                <c:pt idx="149">
                  <c:v>0.30599999999999999</c:v>
                </c:pt>
                <c:pt idx="150">
                  <c:v>0.29299999999999998</c:v>
                </c:pt>
                <c:pt idx="151">
                  <c:v>0.439</c:v>
                </c:pt>
                <c:pt idx="152">
                  <c:v>0.497</c:v>
                </c:pt>
                <c:pt idx="153">
                  <c:v>0.50800000000000001</c:v>
                </c:pt>
                <c:pt idx="154">
                  <c:v>0.44800000000000001</c:v>
                </c:pt>
                <c:pt idx="155">
                  <c:v>0.54400000000000004</c:v>
                </c:pt>
                <c:pt idx="156">
                  <c:v>0.505</c:v>
                </c:pt>
                <c:pt idx="157">
                  <c:v>0.49199999999999999</c:v>
                </c:pt>
                <c:pt idx="158">
                  <c:v>0.39400000000000002</c:v>
                </c:pt>
                <c:pt idx="159">
                  <c:v>0.50600000000000001</c:v>
                </c:pt>
                <c:pt idx="160">
                  <c:v>0.55600000000000005</c:v>
                </c:pt>
                <c:pt idx="161">
                  <c:v>0.42099999999999999</c:v>
                </c:pt>
                <c:pt idx="162">
                  <c:v>0.46899999999999997</c:v>
                </c:pt>
                <c:pt idx="163">
                  <c:v>0.51200000000000001</c:v>
                </c:pt>
                <c:pt idx="164">
                  <c:v>0.57499999999999996</c:v>
                </c:pt>
                <c:pt idx="165">
                  <c:v>0.76</c:v>
                </c:pt>
                <c:pt idx="166">
                  <c:v>0.77300000000000002</c:v>
                </c:pt>
                <c:pt idx="167">
                  <c:v>0.54200000000000004</c:v>
                </c:pt>
              </c:numCache>
            </c:numRef>
          </c:yVal>
          <c:smooth val="0"/>
          <c:extLst>
            <c:ext xmlns:c16="http://schemas.microsoft.com/office/drawing/2014/chart" uri="{C3380CC4-5D6E-409C-BE32-E72D297353CC}">
              <c16:uniqueId val="{00000001-0B26-4ADD-B2AF-8FBA125EB8CD}"/>
            </c:ext>
          </c:extLst>
        </c:ser>
        <c:dLbls>
          <c:showLegendKey val="0"/>
          <c:showVal val="0"/>
          <c:showCatName val="0"/>
          <c:showSerName val="0"/>
          <c:showPercent val="0"/>
          <c:showBubbleSize val="0"/>
        </c:dLbls>
        <c:axId val="329644016"/>
        <c:axId val="329644800"/>
      </c:scatterChart>
      <c:valAx>
        <c:axId val="329644016"/>
        <c:scaling>
          <c:orientation val="minMax"/>
          <c:max val="2020"/>
          <c:min val="1850"/>
        </c:scaling>
        <c:delete val="0"/>
        <c:axPos val="b"/>
        <c:majorGridlines>
          <c:spPr>
            <a:ln w="6350">
              <a:solidFill>
                <a:srgbClr val="080808"/>
              </a:solidFill>
            </a:ln>
          </c:spPr>
        </c:majorGridlines>
        <c:numFmt formatCode="General" sourceLinked="1"/>
        <c:majorTickMark val="none"/>
        <c:minorTickMark val="none"/>
        <c:tickLblPos val="low"/>
        <c:spPr>
          <a:ln w="12700">
            <a:solidFill>
              <a:srgbClr val="080808"/>
            </a:solidFill>
          </a:ln>
        </c:spPr>
        <c:txPr>
          <a:bodyPr/>
          <a:lstStyle/>
          <a:p>
            <a:pPr>
              <a:defRPr sz="900" baseline="0">
                <a:solidFill>
                  <a:srgbClr val="080808"/>
                </a:solidFill>
                <a:latin typeface="Meta Offc" pitchFamily="34" charset="0"/>
              </a:defRPr>
            </a:pPr>
            <a:endParaRPr lang="de-DE"/>
          </a:p>
        </c:txPr>
        <c:crossAx val="329644800"/>
        <c:crossesAt val="0"/>
        <c:crossBetween val="midCat"/>
        <c:majorUnit val="10"/>
        <c:minorUnit val="10"/>
      </c:valAx>
      <c:valAx>
        <c:axId val="329644800"/>
        <c:scaling>
          <c:orientation val="minMax"/>
          <c:min val="-0.60000000000000009"/>
        </c:scaling>
        <c:delete val="0"/>
        <c:axPos val="l"/>
        <c:majorGridlines>
          <c:spPr>
            <a:ln w="6350">
              <a:solidFill>
                <a:srgbClr val="080808"/>
              </a:solidFill>
            </a:ln>
          </c:spPr>
        </c:majorGridlines>
        <c:numFmt formatCode="General" sourceLinked="0"/>
        <c:majorTickMark val="out"/>
        <c:minorTickMark val="none"/>
        <c:tickLblPos val="nextTo"/>
        <c:spPr>
          <a:ln>
            <a:noFill/>
          </a:ln>
        </c:spPr>
        <c:txPr>
          <a:bodyPr/>
          <a:lstStyle/>
          <a:p>
            <a:pPr>
              <a:defRPr sz="900">
                <a:solidFill>
                  <a:srgbClr val="080808"/>
                </a:solidFill>
                <a:latin typeface="Meta Offc" pitchFamily="34" charset="0"/>
                <a:cs typeface="Meta Offc" pitchFamily="34" charset="0"/>
              </a:defRPr>
            </a:pPr>
            <a:endParaRPr lang="de-DE"/>
          </a:p>
        </c:txPr>
        <c:crossAx val="329644016"/>
        <c:crosses val="autoZero"/>
        <c:crossBetween val="midCat"/>
      </c:valAx>
      <c:spPr>
        <a:blipFill dpi="0" rotWithShape="1">
          <a:blip xmlns:r="http://schemas.openxmlformats.org/officeDocument/2006/relationships" r:embed="rId1"/>
          <a:srcRect/>
          <a:tile tx="0" ty="0" sx="100000" sy="100000" flip="none" algn="tl"/>
        </a:blipFill>
        <a:ln w="9525"/>
      </c:spPr>
    </c:plotArea>
    <c:plotVisOnly val="1"/>
    <c:dispBlanksAs val="zero"/>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735740254612535E-2"/>
          <c:y val="6.2664690905341894E-2"/>
          <c:w val="0.86893452179213104"/>
          <c:h val="0.68568893812121334"/>
        </c:manualLayout>
      </c:layout>
      <c:lineChart>
        <c:grouping val="standard"/>
        <c:varyColors val="0"/>
        <c:ser>
          <c:idx val="0"/>
          <c:order val="0"/>
          <c:tx>
            <c:strRef>
              <c:f>'3_Daten'!$C$9</c:f>
              <c:strCache>
                <c:ptCount val="1"/>
                <c:pt idx="0">
                  <c:v>Einzelwerte</c:v>
                </c:pt>
              </c:strCache>
            </c:strRef>
          </c:tx>
          <c:spPr>
            <a:ln>
              <a:solidFill>
                <a:srgbClr val="5EAD35"/>
              </a:solidFill>
            </a:ln>
          </c:spPr>
          <c:marker>
            <c:symbol val="none"/>
          </c:marker>
          <c:trendline>
            <c:name>Linearer Trend</c:name>
            <c:spPr>
              <a:ln w="28575">
                <a:solidFill>
                  <a:schemeClr val="accent2"/>
                </a:solidFill>
              </a:ln>
            </c:spPr>
            <c:trendlineType val="linear"/>
            <c:dispRSqr val="0"/>
            <c:dispEq val="0"/>
          </c:trendline>
          <c:cat>
            <c:numRef>
              <c:f>'3_Daten'!$B$10:$B$145</c:f>
              <c:numCache>
                <c:formatCode>General</c:formatCode>
                <c:ptCount val="136"/>
                <c:pt idx="0">
                  <c:v>1880</c:v>
                </c:pt>
                <c:pt idx="1">
                  <c:v>1881</c:v>
                </c:pt>
                <c:pt idx="2">
                  <c:v>1882</c:v>
                </c:pt>
                <c:pt idx="3">
                  <c:v>1883</c:v>
                </c:pt>
                <c:pt idx="4">
                  <c:v>1884</c:v>
                </c:pt>
                <c:pt idx="5">
                  <c:v>1885</c:v>
                </c:pt>
                <c:pt idx="6">
                  <c:v>1886</c:v>
                </c:pt>
                <c:pt idx="7">
                  <c:v>1887</c:v>
                </c:pt>
                <c:pt idx="8">
                  <c:v>1888</c:v>
                </c:pt>
                <c:pt idx="9">
                  <c:v>1889</c:v>
                </c:pt>
                <c:pt idx="10">
                  <c:v>1890</c:v>
                </c:pt>
                <c:pt idx="11">
                  <c:v>1891</c:v>
                </c:pt>
                <c:pt idx="12">
                  <c:v>1892</c:v>
                </c:pt>
                <c:pt idx="13">
                  <c:v>1893</c:v>
                </c:pt>
                <c:pt idx="14">
                  <c:v>1894</c:v>
                </c:pt>
                <c:pt idx="15">
                  <c:v>1895</c:v>
                </c:pt>
                <c:pt idx="16">
                  <c:v>1896</c:v>
                </c:pt>
                <c:pt idx="17">
                  <c:v>1897</c:v>
                </c:pt>
                <c:pt idx="18">
                  <c:v>1898</c:v>
                </c:pt>
                <c:pt idx="19">
                  <c:v>1899</c:v>
                </c:pt>
                <c:pt idx="20">
                  <c:v>1900</c:v>
                </c:pt>
                <c:pt idx="21">
                  <c:v>1901</c:v>
                </c:pt>
                <c:pt idx="22">
                  <c:v>1902</c:v>
                </c:pt>
                <c:pt idx="23">
                  <c:v>1903</c:v>
                </c:pt>
                <c:pt idx="24">
                  <c:v>1904</c:v>
                </c:pt>
                <c:pt idx="25">
                  <c:v>1905</c:v>
                </c:pt>
                <c:pt idx="26">
                  <c:v>1906</c:v>
                </c:pt>
                <c:pt idx="27">
                  <c:v>1907</c:v>
                </c:pt>
                <c:pt idx="28">
                  <c:v>1908</c:v>
                </c:pt>
                <c:pt idx="29">
                  <c:v>1909</c:v>
                </c:pt>
                <c:pt idx="30">
                  <c:v>1910</c:v>
                </c:pt>
                <c:pt idx="31">
                  <c:v>1911</c:v>
                </c:pt>
                <c:pt idx="32">
                  <c:v>1912</c:v>
                </c:pt>
                <c:pt idx="33">
                  <c:v>1913</c:v>
                </c:pt>
                <c:pt idx="34">
                  <c:v>1914</c:v>
                </c:pt>
                <c:pt idx="35">
                  <c:v>1915</c:v>
                </c:pt>
                <c:pt idx="36">
                  <c:v>1916</c:v>
                </c:pt>
                <c:pt idx="37">
                  <c:v>1917</c:v>
                </c:pt>
                <c:pt idx="38">
                  <c:v>1918</c:v>
                </c:pt>
                <c:pt idx="39">
                  <c:v>1919</c:v>
                </c:pt>
                <c:pt idx="40">
                  <c:v>1920</c:v>
                </c:pt>
                <c:pt idx="41">
                  <c:v>1921</c:v>
                </c:pt>
                <c:pt idx="42">
                  <c:v>1922</c:v>
                </c:pt>
                <c:pt idx="43">
                  <c:v>1923</c:v>
                </c:pt>
                <c:pt idx="44">
                  <c:v>1924</c:v>
                </c:pt>
                <c:pt idx="45">
                  <c:v>1925</c:v>
                </c:pt>
                <c:pt idx="46">
                  <c:v>1926</c:v>
                </c:pt>
                <c:pt idx="47">
                  <c:v>1927</c:v>
                </c:pt>
                <c:pt idx="48">
                  <c:v>1928</c:v>
                </c:pt>
                <c:pt idx="49">
                  <c:v>1929</c:v>
                </c:pt>
                <c:pt idx="50">
                  <c:v>1930</c:v>
                </c:pt>
                <c:pt idx="51">
                  <c:v>1931</c:v>
                </c:pt>
                <c:pt idx="52">
                  <c:v>1932</c:v>
                </c:pt>
                <c:pt idx="53">
                  <c:v>1933</c:v>
                </c:pt>
                <c:pt idx="54">
                  <c:v>1934</c:v>
                </c:pt>
                <c:pt idx="55">
                  <c:v>1935</c:v>
                </c:pt>
                <c:pt idx="56">
                  <c:v>1936</c:v>
                </c:pt>
                <c:pt idx="57">
                  <c:v>1937</c:v>
                </c:pt>
                <c:pt idx="58">
                  <c:v>1938</c:v>
                </c:pt>
                <c:pt idx="59">
                  <c:v>1939</c:v>
                </c:pt>
                <c:pt idx="60">
                  <c:v>1940</c:v>
                </c:pt>
                <c:pt idx="61">
                  <c:v>1941</c:v>
                </c:pt>
                <c:pt idx="62">
                  <c:v>1942</c:v>
                </c:pt>
                <c:pt idx="63">
                  <c:v>1943</c:v>
                </c:pt>
                <c:pt idx="64">
                  <c:v>1944</c:v>
                </c:pt>
                <c:pt idx="65">
                  <c:v>1945</c:v>
                </c:pt>
                <c:pt idx="66">
                  <c:v>1946</c:v>
                </c:pt>
                <c:pt idx="67">
                  <c:v>1947</c:v>
                </c:pt>
                <c:pt idx="68">
                  <c:v>1948</c:v>
                </c:pt>
                <c:pt idx="69">
                  <c:v>1949</c:v>
                </c:pt>
                <c:pt idx="70">
                  <c:v>1950</c:v>
                </c:pt>
                <c:pt idx="71">
                  <c:v>1951</c:v>
                </c:pt>
                <c:pt idx="72">
                  <c:v>1952</c:v>
                </c:pt>
                <c:pt idx="73">
                  <c:v>1953</c:v>
                </c:pt>
                <c:pt idx="74">
                  <c:v>1954</c:v>
                </c:pt>
                <c:pt idx="75">
                  <c:v>1955</c:v>
                </c:pt>
                <c:pt idx="76">
                  <c:v>1956</c:v>
                </c:pt>
                <c:pt idx="77">
                  <c:v>1957</c:v>
                </c:pt>
                <c:pt idx="78">
                  <c:v>1958</c:v>
                </c:pt>
                <c:pt idx="79">
                  <c:v>1959</c:v>
                </c:pt>
                <c:pt idx="80">
                  <c:v>1960</c:v>
                </c:pt>
                <c:pt idx="81">
                  <c:v>1961</c:v>
                </c:pt>
                <c:pt idx="82">
                  <c:v>1962</c:v>
                </c:pt>
                <c:pt idx="83">
                  <c:v>1963</c:v>
                </c:pt>
                <c:pt idx="84">
                  <c:v>1964</c:v>
                </c:pt>
                <c:pt idx="85">
                  <c:v>1965</c:v>
                </c:pt>
                <c:pt idx="86">
                  <c:v>1966</c:v>
                </c:pt>
                <c:pt idx="87">
                  <c:v>1967</c:v>
                </c:pt>
                <c:pt idx="88">
                  <c:v>1968</c:v>
                </c:pt>
                <c:pt idx="89">
                  <c:v>1969</c:v>
                </c:pt>
                <c:pt idx="90">
                  <c:v>1970</c:v>
                </c:pt>
                <c:pt idx="91">
                  <c:v>1971</c:v>
                </c:pt>
                <c:pt idx="92">
                  <c:v>1972</c:v>
                </c:pt>
                <c:pt idx="93">
                  <c:v>1973</c:v>
                </c:pt>
                <c:pt idx="94">
                  <c:v>1974</c:v>
                </c:pt>
                <c:pt idx="95">
                  <c:v>1975</c:v>
                </c:pt>
                <c:pt idx="96">
                  <c:v>1976</c:v>
                </c:pt>
                <c:pt idx="97">
                  <c:v>1977</c:v>
                </c:pt>
                <c:pt idx="98">
                  <c:v>1978</c:v>
                </c:pt>
                <c:pt idx="99">
                  <c:v>1979</c:v>
                </c:pt>
                <c:pt idx="100">
                  <c:v>1980</c:v>
                </c:pt>
                <c:pt idx="101">
                  <c:v>1981</c:v>
                </c:pt>
                <c:pt idx="102">
                  <c:v>1982</c:v>
                </c:pt>
                <c:pt idx="103">
                  <c:v>1983</c:v>
                </c:pt>
                <c:pt idx="104">
                  <c:v>1984</c:v>
                </c:pt>
                <c:pt idx="105">
                  <c:v>1985</c:v>
                </c:pt>
                <c:pt idx="106">
                  <c:v>1986</c:v>
                </c:pt>
                <c:pt idx="107">
                  <c:v>1987</c:v>
                </c:pt>
                <c:pt idx="108">
                  <c:v>1988</c:v>
                </c:pt>
                <c:pt idx="109">
                  <c:v>1989</c:v>
                </c:pt>
                <c:pt idx="110">
                  <c:v>1990</c:v>
                </c:pt>
                <c:pt idx="111">
                  <c:v>1991</c:v>
                </c:pt>
                <c:pt idx="112">
                  <c:v>1992</c:v>
                </c:pt>
                <c:pt idx="113">
                  <c:v>1993</c:v>
                </c:pt>
                <c:pt idx="114">
                  <c:v>1994</c:v>
                </c:pt>
                <c:pt idx="115">
                  <c:v>1995</c:v>
                </c:pt>
                <c:pt idx="116">
                  <c:v>1996</c:v>
                </c:pt>
                <c:pt idx="117">
                  <c:v>1997</c:v>
                </c:pt>
                <c:pt idx="118">
                  <c:v>1998</c:v>
                </c:pt>
                <c:pt idx="119">
                  <c:v>1999</c:v>
                </c:pt>
                <c:pt idx="120">
                  <c:v>2000</c:v>
                </c:pt>
                <c:pt idx="121">
                  <c:v>2001</c:v>
                </c:pt>
                <c:pt idx="122">
                  <c:v>2002</c:v>
                </c:pt>
                <c:pt idx="123">
                  <c:v>2003</c:v>
                </c:pt>
                <c:pt idx="124">
                  <c:v>2004</c:v>
                </c:pt>
                <c:pt idx="125">
                  <c:v>2005</c:v>
                </c:pt>
                <c:pt idx="126">
                  <c:v>2006</c:v>
                </c:pt>
                <c:pt idx="127">
                  <c:v>2007</c:v>
                </c:pt>
                <c:pt idx="128">
                  <c:v>2008</c:v>
                </c:pt>
                <c:pt idx="129">
                  <c:v>2009</c:v>
                </c:pt>
                <c:pt idx="130">
                  <c:v>2010</c:v>
                </c:pt>
                <c:pt idx="131">
                  <c:v>2011</c:v>
                </c:pt>
                <c:pt idx="132">
                  <c:v>2012</c:v>
                </c:pt>
                <c:pt idx="133">
                  <c:v>2013</c:v>
                </c:pt>
                <c:pt idx="134">
                  <c:v>2014</c:v>
                </c:pt>
                <c:pt idx="135">
                  <c:v>2015</c:v>
                </c:pt>
              </c:numCache>
            </c:numRef>
          </c:cat>
          <c:val>
            <c:numRef>
              <c:f>'3_Daten'!$C$10:$C$147</c:f>
              <c:numCache>
                <c:formatCode>#,##0.0000</c:formatCode>
                <c:ptCount val="138"/>
                <c:pt idx="0">
                  <c:v>#N/A</c:v>
                </c:pt>
                <c:pt idx="1">
                  <c:v>7.3352000000000004</c:v>
                </c:pt>
                <c:pt idx="2">
                  <c:v>8.3660999999999994</c:v>
                </c:pt>
                <c:pt idx="3">
                  <c:v>7.9099000000000004</c:v>
                </c:pt>
                <c:pt idx="4">
                  <c:v>8.5891999999999999</c:v>
                </c:pt>
                <c:pt idx="5">
                  <c:v>7.7725999999999997</c:v>
                </c:pt>
                <c:pt idx="6">
                  <c:v>8.0396999999999998</c:v>
                </c:pt>
                <c:pt idx="7">
                  <c:v>6.9744999999999999</c:v>
                </c:pt>
                <c:pt idx="8">
                  <c:v>6.8753000000000002</c:v>
                </c:pt>
                <c:pt idx="9">
                  <c:v>7.4036999999999997</c:v>
                </c:pt>
                <c:pt idx="10">
                  <c:v>7.3318000000000003</c:v>
                </c:pt>
                <c:pt idx="11">
                  <c:v>7.4462999999999999</c:v>
                </c:pt>
                <c:pt idx="12">
                  <c:v>7.5187999999999997</c:v>
                </c:pt>
                <c:pt idx="13">
                  <c:v>7.9192999999999998</c:v>
                </c:pt>
                <c:pt idx="14">
                  <c:v>8.1494999999999997</c:v>
                </c:pt>
                <c:pt idx="15">
                  <c:v>7.3304</c:v>
                </c:pt>
                <c:pt idx="16">
                  <c:v>7.5987999999999998</c:v>
                </c:pt>
                <c:pt idx="17">
                  <c:v>7.9569000000000001</c:v>
                </c:pt>
                <c:pt idx="18">
                  <c:v>8.5260999999999996</c:v>
                </c:pt>
                <c:pt idx="19">
                  <c:v>8.1045999999999996</c:v>
                </c:pt>
                <c:pt idx="20">
                  <c:v>8.3679000000000006</c:v>
                </c:pt>
                <c:pt idx="21">
                  <c:v>7.6657999999999999</c:v>
                </c:pt>
                <c:pt idx="22">
                  <c:v>7.1959</c:v>
                </c:pt>
                <c:pt idx="23">
                  <c:v>8.3747000000000007</c:v>
                </c:pt>
                <c:pt idx="24">
                  <c:v>8.3742000000000001</c:v>
                </c:pt>
                <c:pt idx="25">
                  <c:v>7.9752000000000001</c:v>
                </c:pt>
                <c:pt idx="26">
                  <c:v>8.3097999999999992</c:v>
                </c:pt>
                <c:pt idx="27">
                  <c:v>7.8265000000000002</c:v>
                </c:pt>
                <c:pt idx="28">
                  <c:v>7.4973000000000001</c:v>
                </c:pt>
                <c:pt idx="29">
                  <c:v>7.3715999999999999</c:v>
                </c:pt>
                <c:pt idx="30">
                  <c:v>8.4283000000000001</c:v>
                </c:pt>
                <c:pt idx="31">
                  <c:v>9.0655000000000001</c:v>
                </c:pt>
                <c:pt idx="32">
                  <c:v>7.8742999999999999</c:v>
                </c:pt>
                <c:pt idx="33">
                  <c:v>8.5486000000000004</c:v>
                </c:pt>
                <c:pt idx="34">
                  <c:v>8.5406999999999993</c:v>
                </c:pt>
                <c:pt idx="35">
                  <c:v>7.9341999999999997</c:v>
                </c:pt>
                <c:pt idx="36">
                  <c:v>8.4713999999999992</c:v>
                </c:pt>
                <c:pt idx="37">
                  <c:v>7.5608000000000004</c:v>
                </c:pt>
                <c:pt idx="38">
                  <c:v>8.5526999999999997</c:v>
                </c:pt>
                <c:pt idx="39">
                  <c:v>7.3367000000000004</c:v>
                </c:pt>
                <c:pt idx="40">
                  <c:v>8.6471</c:v>
                </c:pt>
                <c:pt idx="41">
                  <c:v>9.0177999999999994</c:v>
                </c:pt>
                <c:pt idx="42">
                  <c:v>7.2077</c:v>
                </c:pt>
                <c:pt idx="43">
                  <c:v>8.0028000000000006</c:v>
                </c:pt>
                <c:pt idx="44">
                  <c:v>7.5415999999999999</c:v>
                </c:pt>
                <c:pt idx="45">
                  <c:v>8.3368000000000002</c:v>
                </c:pt>
                <c:pt idx="46">
                  <c:v>8.7544000000000004</c:v>
                </c:pt>
                <c:pt idx="47">
                  <c:v>8.0520999999999994</c:v>
                </c:pt>
                <c:pt idx="48">
                  <c:v>8.3574999999999999</c:v>
                </c:pt>
                <c:pt idx="49">
                  <c:v>7.3780000000000001</c:v>
                </c:pt>
                <c:pt idx="50">
                  <c:v>8.7667999999999999</c:v>
                </c:pt>
                <c:pt idx="51">
                  <c:v>7.5613000000000001</c:v>
                </c:pt>
                <c:pt idx="52">
                  <c:v>8.3468</c:v>
                </c:pt>
                <c:pt idx="53">
                  <c:v>7.6344000000000003</c:v>
                </c:pt>
                <c:pt idx="54">
                  <c:v>9.5593000000000004</c:v>
                </c:pt>
                <c:pt idx="55">
                  <c:v>8.4436</c:v>
                </c:pt>
                <c:pt idx="56">
                  <c:v>8.3948</c:v>
                </c:pt>
                <c:pt idx="57">
                  <c:v>8.5983999999999998</c:v>
                </c:pt>
                <c:pt idx="58">
                  <c:v>8.6087000000000007</c:v>
                </c:pt>
                <c:pt idx="59">
                  <c:v>8.3173999999999992</c:v>
                </c:pt>
                <c:pt idx="60">
                  <c:v>6.6402999999999999</c:v>
                </c:pt>
                <c:pt idx="61">
                  <c:v>7.1721000000000004</c:v>
                </c:pt>
                <c:pt idx="62">
                  <c:v>7.3005000000000004</c:v>
                </c:pt>
                <c:pt idx="63">
                  <c:v>8.9002999999999997</c:v>
                </c:pt>
                <c:pt idx="64">
                  <c:v>8.3140000000000001</c:v>
                </c:pt>
                <c:pt idx="65">
                  <c:v>8.9875000000000007</c:v>
                </c:pt>
                <c:pt idx="66">
                  <c:v>8.407</c:v>
                </c:pt>
                <c:pt idx="67">
                  <c:v>8.5319000000000003</c:v>
                </c:pt>
                <c:pt idx="68">
                  <c:v>9.0715000000000003</c:v>
                </c:pt>
                <c:pt idx="69">
                  <c:v>9.1618999999999993</c:v>
                </c:pt>
                <c:pt idx="70">
                  <c:v>8.6184999999999992</c:v>
                </c:pt>
                <c:pt idx="71">
                  <c:v>8.7355999999999998</c:v>
                </c:pt>
                <c:pt idx="72">
                  <c:v>7.9542999999999999</c:v>
                </c:pt>
                <c:pt idx="73">
                  <c:v>8.9445999999999994</c:v>
                </c:pt>
                <c:pt idx="74">
                  <c:v>7.7042999999999999</c:v>
                </c:pt>
                <c:pt idx="75">
                  <c:v>7.5506000000000002</c:v>
                </c:pt>
                <c:pt idx="76">
                  <c:v>6.8460000000000001</c:v>
                </c:pt>
                <c:pt idx="77">
                  <c:v>8.5932999999999993</c:v>
                </c:pt>
                <c:pt idx="78">
                  <c:v>8.2212999999999994</c:v>
                </c:pt>
                <c:pt idx="79">
                  <c:v>9.0327999999999999</c:v>
                </c:pt>
                <c:pt idx="80">
                  <c:v>8.4079999999999995</c:v>
                </c:pt>
                <c:pt idx="81">
                  <c:v>8.9509000000000007</c:v>
                </c:pt>
                <c:pt idx="82">
                  <c:v>7.1547000000000001</c:v>
                </c:pt>
                <c:pt idx="83">
                  <c:v>7.11</c:v>
                </c:pt>
                <c:pt idx="84">
                  <c:v>8.1381999999999994</c:v>
                </c:pt>
                <c:pt idx="85">
                  <c:v>7.4855999999999998</c:v>
                </c:pt>
                <c:pt idx="86">
                  <c:v>8.5140999999999991</c:v>
                </c:pt>
                <c:pt idx="87">
                  <c:v>8.8941999999999997</c:v>
                </c:pt>
                <c:pt idx="88">
                  <c:v>8.1501000000000001</c:v>
                </c:pt>
                <c:pt idx="89">
                  <c:v>7.7592999999999996</c:v>
                </c:pt>
                <c:pt idx="90">
                  <c:v>7.7169999999999996</c:v>
                </c:pt>
                <c:pt idx="91">
                  <c:v>8.4300999999999995</c:v>
                </c:pt>
                <c:pt idx="92">
                  <c:v>7.8186</c:v>
                </c:pt>
                <c:pt idx="93">
                  <c:v>8.2172999999999998</c:v>
                </c:pt>
                <c:pt idx="94">
                  <c:v>8.8256999999999994</c:v>
                </c:pt>
                <c:pt idx="95">
                  <c:v>8.9265000000000008</c:v>
                </c:pt>
                <c:pt idx="96">
                  <c:v>8.4657999999999998</c:v>
                </c:pt>
                <c:pt idx="97">
                  <c:v>8.67</c:v>
                </c:pt>
                <c:pt idx="98">
                  <c:v>7.7888999999999999</c:v>
                </c:pt>
                <c:pt idx="99">
                  <c:v>7.7191999999999998</c:v>
                </c:pt>
                <c:pt idx="100">
                  <c:v>7.6288</c:v>
                </c:pt>
                <c:pt idx="101">
                  <c:v>8.1954999999999991</c:v>
                </c:pt>
                <c:pt idx="102">
                  <c:v>8.8985000000000003</c:v>
                </c:pt>
                <c:pt idx="103">
                  <c:v>9.0463000000000005</c:v>
                </c:pt>
                <c:pt idx="104">
                  <c:v>7.9729999999999999</c:v>
                </c:pt>
                <c:pt idx="105">
                  <c:v>7.4230999999999998</c:v>
                </c:pt>
                <c:pt idx="106">
                  <c:v>7.9276999999999997</c:v>
                </c:pt>
                <c:pt idx="107">
                  <c:v>7.4432</c:v>
                </c:pt>
                <c:pt idx="108">
                  <c:v>9.0665999999999993</c:v>
                </c:pt>
                <c:pt idx="109">
                  <c:v>9.4756</c:v>
                </c:pt>
                <c:pt idx="110">
                  <c:v>9.49</c:v>
                </c:pt>
                <c:pt idx="111">
                  <c:v>8.3524999999999991</c:v>
                </c:pt>
                <c:pt idx="112">
                  <c:v>9.3788999999999998</c:v>
                </c:pt>
                <c:pt idx="113">
                  <c:v>8.4727999999999994</c:v>
                </c:pt>
                <c:pt idx="114">
                  <c:v>9.7048000000000005</c:v>
                </c:pt>
                <c:pt idx="115">
                  <c:v>8.8996999999999993</c:v>
                </c:pt>
                <c:pt idx="116">
                  <c:v>7.2051999999999996</c:v>
                </c:pt>
                <c:pt idx="117">
                  <c:v>8.8901000000000003</c:v>
                </c:pt>
                <c:pt idx="118">
                  <c:v>9.0672999999999995</c:v>
                </c:pt>
                <c:pt idx="119">
                  <c:v>9.4934999999999992</c:v>
                </c:pt>
                <c:pt idx="120">
                  <c:v>9.8733000000000004</c:v>
                </c:pt>
                <c:pt idx="121">
                  <c:v>9.0198999999999998</c:v>
                </c:pt>
                <c:pt idx="122">
                  <c:v>9.5588999999999995</c:v>
                </c:pt>
                <c:pt idx="123">
                  <c:v>9.3782999999999994</c:v>
                </c:pt>
                <c:pt idx="124">
                  <c:v>8.9440000000000008</c:v>
                </c:pt>
                <c:pt idx="125">
                  <c:v>8.9914000000000005</c:v>
                </c:pt>
                <c:pt idx="126">
                  <c:v>9.5513999999999992</c:v>
                </c:pt>
                <c:pt idx="127">
                  <c:v>9.86</c:v>
                </c:pt>
                <c:pt idx="128">
                  <c:v>9.4857999999999993</c:v>
                </c:pt>
                <c:pt idx="129">
                  <c:v>9.1846999999999994</c:v>
                </c:pt>
                <c:pt idx="130">
                  <c:v>7.8535000000000004</c:v>
                </c:pt>
                <c:pt idx="131">
                  <c:v>9.6349916666666662</c:v>
                </c:pt>
                <c:pt idx="132">
                  <c:v>9.09</c:v>
                </c:pt>
                <c:pt idx="133">
                  <c:v>8.7100000000000009</c:v>
                </c:pt>
                <c:pt idx="134">
                  <c:v>10.3</c:v>
                </c:pt>
                <c:pt idx="135">
                  <c:v>9.9</c:v>
                </c:pt>
                <c:pt idx="136">
                  <c:v>9.5</c:v>
                </c:pt>
                <c:pt idx="137">
                  <c:v>9.6</c:v>
                </c:pt>
              </c:numCache>
            </c:numRef>
          </c:val>
          <c:smooth val="0"/>
          <c:extLst>
            <c:ext xmlns:c16="http://schemas.microsoft.com/office/drawing/2014/chart" uri="{C3380CC4-5D6E-409C-BE32-E72D297353CC}">
              <c16:uniqueId val="{00000001-9F9A-415C-A6D1-B5CF01F198F7}"/>
            </c:ext>
          </c:extLst>
        </c:ser>
        <c:ser>
          <c:idx val="1"/>
          <c:order val="1"/>
          <c:tx>
            <c:strRef>
              <c:f>'3_Daten'!$D$9</c:f>
              <c:strCache>
                <c:ptCount val="1"/>
                <c:pt idx="0">
                  <c:v>Mittelwert 1961-1990</c:v>
                </c:pt>
              </c:strCache>
            </c:strRef>
          </c:tx>
          <c:spPr>
            <a:ln>
              <a:solidFill>
                <a:schemeClr val="accent1"/>
              </a:solidFill>
              <a:prstDash val="sysDash"/>
            </a:ln>
          </c:spPr>
          <c:marker>
            <c:symbol val="none"/>
          </c:marker>
          <c:cat>
            <c:numRef>
              <c:f>'3_Daten'!$B$10:$B$145</c:f>
              <c:numCache>
                <c:formatCode>General</c:formatCode>
                <c:ptCount val="136"/>
                <c:pt idx="0">
                  <c:v>1880</c:v>
                </c:pt>
                <c:pt idx="1">
                  <c:v>1881</c:v>
                </c:pt>
                <c:pt idx="2">
                  <c:v>1882</c:v>
                </c:pt>
                <c:pt idx="3">
                  <c:v>1883</c:v>
                </c:pt>
                <c:pt idx="4">
                  <c:v>1884</c:v>
                </c:pt>
                <c:pt idx="5">
                  <c:v>1885</c:v>
                </c:pt>
                <c:pt idx="6">
                  <c:v>1886</c:v>
                </c:pt>
                <c:pt idx="7">
                  <c:v>1887</c:v>
                </c:pt>
                <c:pt idx="8">
                  <c:v>1888</c:v>
                </c:pt>
                <c:pt idx="9">
                  <c:v>1889</c:v>
                </c:pt>
                <c:pt idx="10">
                  <c:v>1890</c:v>
                </c:pt>
                <c:pt idx="11">
                  <c:v>1891</c:v>
                </c:pt>
                <c:pt idx="12">
                  <c:v>1892</c:v>
                </c:pt>
                <c:pt idx="13">
                  <c:v>1893</c:v>
                </c:pt>
                <c:pt idx="14">
                  <c:v>1894</c:v>
                </c:pt>
                <c:pt idx="15">
                  <c:v>1895</c:v>
                </c:pt>
                <c:pt idx="16">
                  <c:v>1896</c:v>
                </c:pt>
                <c:pt idx="17">
                  <c:v>1897</c:v>
                </c:pt>
                <c:pt idx="18">
                  <c:v>1898</c:v>
                </c:pt>
                <c:pt idx="19">
                  <c:v>1899</c:v>
                </c:pt>
                <c:pt idx="20">
                  <c:v>1900</c:v>
                </c:pt>
                <c:pt idx="21">
                  <c:v>1901</c:v>
                </c:pt>
                <c:pt idx="22">
                  <c:v>1902</c:v>
                </c:pt>
                <c:pt idx="23">
                  <c:v>1903</c:v>
                </c:pt>
                <c:pt idx="24">
                  <c:v>1904</c:v>
                </c:pt>
                <c:pt idx="25">
                  <c:v>1905</c:v>
                </c:pt>
                <c:pt idx="26">
                  <c:v>1906</c:v>
                </c:pt>
                <c:pt idx="27">
                  <c:v>1907</c:v>
                </c:pt>
                <c:pt idx="28">
                  <c:v>1908</c:v>
                </c:pt>
                <c:pt idx="29">
                  <c:v>1909</c:v>
                </c:pt>
                <c:pt idx="30">
                  <c:v>1910</c:v>
                </c:pt>
                <c:pt idx="31">
                  <c:v>1911</c:v>
                </c:pt>
                <c:pt idx="32">
                  <c:v>1912</c:v>
                </c:pt>
                <c:pt idx="33">
                  <c:v>1913</c:v>
                </c:pt>
                <c:pt idx="34">
                  <c:v>1914</c:v>
                </c:pt>
                <c:pt idx="35">
                  <c:v>1915</c:v>
                </c:pt>
                <c:pt idx="36">
                  <c:v>1916</c:v>
                </c:pt>
                <c:pt idx="37">
                  <c:v>1917</c:v>
                </c:pt>
                <c:pt idx="38">
                  <c:v>1918</c:v>
                </c:pt>
                <c:pt idx="39">
                  <c:v>1919</c:v>
                </c:pt>
                <c:pt idx="40">
                  <c:v>1920</c:v>
                </c:pt>
                <c:pt idx="41">
                  <c:v>1921</c:v>
                </c:pt>
                <c:pt idx="42">
                  <c:v>1922</c:v>
                </c:pt>
                <c:pt idx="43">
                  <c:v>1923</c:v>
                </c:pt>
                <c:pt idx="44">
                  <c:v>1924</c:v>
                </c:pt>
                <c:pt idx="45">
                  <c:v>1925</c:v>
                </c:pt>
                <c:pt idx="46">
                  <c:v>1926</c:v>
                </c:pt>
                <c:pt idx="47">
                  <c:v>1927</c:v>
                </c:pt>
                <c:pt idx="48">
                  <c:v>1928</c:v>
                </c:pt>
                <c:pt idx="49">
                  <c:v>1929</c:v>
                </c:pt>
                <c:pt idx="50">
                  <c:v>1930</c:v>
                </c:pt>
                <c:pt idx="51">
                  <c:v>1931</c:v>
                </c:pt>
                <c:pt idx="52">
                  <c:v>1932</c:v>
                </c:pt>
                <c:pt idx="53">
                  <c:v>1933</c:v>
                </c:pt>
                <c:pt idx="54">
                  <c:v>1934</c:v>
                </c:pt>
                <c:pt idx="55">
                  <c:v>1935</c:v>
                </c:pt>
                <c:pt idx="56">
                  <c:v>1936</c:v>
                </c:pt>
                <c:pt idx="57">
                  <c:v>1937</c:v>
                </c:pt>
                <c:pt idx="58">
                  <c:v>1938</c:v>
                </c:pt>
                <c:pt idx="59">
                  <c:v>1939</c:v>
                </c:pt>
                <c:pt idx="60">
                  <c:v>1940</c:v>
                </c:pt>
                <c:pt idx="61">
                  <c:v>1941</c:v>
                </c:pt>
                <c:pt idx="62">
                  <c:v>1942</c:v>
                </c:pt>
                <c:pt idx="63">
                  <c:v>1943</c:v>
                </c:pt>
                <c:pt idx="64">
                  <c:v>1944</c:v>
                </c:pt>
                <c:pt idx="65">
                  <c:v>1945</c:v>
                </c:pt>
                <c:pt idx="66">
                  <c:v>1946</c:v>
                </c:pt>
                <c:pt idx="67">
                  <c:v>1947</c:v>
                </c:pt>
                <c:pt idx="68">
                  <c:v>1948</c:v>
                </c:pt>
                <c:pt idx="69">
                  <c:v>1949</c:v>
                </c:pt>
                <c:pt idx="70">
                  <c:v>1950</c:v>
                </c:pt>
                <c:pt idx="71">
                  <c:v>1951</c:v>
                </c:pt>
                <c:pt idx="72">
                  <c:v>1952</c:v>
                </c:pt>
                <c:pt idx="73">
                  <c:v>1953</c:v>
                </c:pt>
                <c:pt idx="74">
                  <c:v>1954</c:v>
                </c:pt>
                <c:pt idx="75">
                  <c:v>1955</c:v>
                </c:pt>
                <c:pt idx="76">
                  <c:v>1956</c:v>
                </c:pt>
                <c:pt idx="77">
                  <c:v>1957</c:v>
                </c:pt>
                <c:pt idx="78">
                  <c:v>1958</c:v>
                </c:pt>
                <c:pt idx="79">
                  <c:v>1959</c:v>
                </c:pt>
                <c:pt idx="80">
                  <c:v>1960</c:v>
                </c:pt>
                <c:pt idx="81">
                  <c:v>1961</c:v>
                </c:pt>
                <c:pt idx="82">
                  <c:v>1962</c:v>
                </c:pt>
                <c:pt idx="83">
                  <c:v>1963</c:v>
                </c:pt>
                <c:pt idx="84">
                  <c:v>1964</c:v>
                </c:pt>
                <c:pt idx="85">
                  <c:v>1965</c:v>
                </c:pt>
                <c:pt idx="86">
                  <c:v>1966</c:v>
                </c:pt>
                <c:pt idx="87">
                  <c:v>1967</c:v>
                </c:pt>
                <c:pt idx="88">
                  <c:v>1968</c:v>
                </c:pt>
                <c:pt idx="89">
                  <c:v>1969</c:v>
                </c:pt>
                <c:pt idx="90">
                  <c:v>1970</c:v>
                </c:pt>
                <c:pt idx="91">
                  <c:v>1971</c:v>
                </c:pt>
                <c:pt idx="92">
                  <c:v>1972</c:v>
                </c:pt>
                <c:pt idx="93">
                  <c:v>1973</c:v>
                </c:pt>
                <c:pt idx="94">
                  <c:v>1974</c:v>
                </c:pt>
                <c:pt idx="95">
                  <c:v>1975</c:v>
                </c:pt>
                <c:pt idx="96">
                  <c:v>1976</c:v>
                </c:pt>
                <c:pt idx="97">
                  <c:v>1977</c:v>
                </c:pt>
                <c:pt idx="98">
                  <c:v>1978</c:v>
                </c:pt>
                <c:pt idx="99">
                  <c:v>1979</c:v>
                </c:pt>
                <c:pt idx="100">
                  <c:v>1980</c:v>
                </c:pt>
                <c:pt idx="101">
                  <c:v>1981</c:v>
                </c:pt>
                <c:pt idx="102">
                  <c:v>1982</c:v>
                </c:pt>
                <c:pt idx="103">
                  <c:v>1983</c:v>
                </c:pt>
                <c:pt idx="104">
                  <c:v>1984</c:v>
                </c:pt>
                <c:pt idx="105">
                  <c:v>1985</c:v>
                </c:pt>
                <c:pt idx="106">
                  <c:v>1986</c:v>
                </c:pt>
                <c:pt idx="107">
                  <c:v>1987</c:v>
                </c:pt>
                <c:pt idx="108">
                  <c:v>1988</c:v>
                </c:pt>
                <c:pt idx="109">
                  <c:v>1989</c:v>
                </c:pt>
                <c:pt idx="110">
                  <c:v>1990</c:v>
                </c:pt>
                <c:pt idx="111">
                  <c:v>1991</c:v>
                </c:pt>
                <c:pt idx="112">
                  <c:v>1992</c:v>
                </c:pt>
                <c:pt idx="113">
                  <c:v>1993</c:v>
                </c:pt>
                <c:pt idx="114">
                  <c:v>1994</c:v>
                </c:pt>
                <c:pt idx="115">
                  <c:v>1995</c:v>
                </c:pt>
                <c:pt idx="116">
                  <c:v>1996</c:v>
                </c:pt>
                <c:pt idx="117">
                  <c:v>1997</c:v>
                </c:pt>
                <c:pt idx="118">
                  <c:v>1998</c:v>
                </c:pt>
                <c:pt idx="119">
                  <c:v>1999</c:v>
                </c:pt>
                <c:pt idx="120">
                  <c:v>2000</c:v>
                </c:pt>
                <c:pt idx="121">
                  <c:v>2001</c:v>
                </c:pt>
                <c:pt idx="122">
                  <c:v>2002</c:v>
                </c:pt>
                <c:pt idx="123">
                  <c:v>2003</c:v>
                </c:pt>
                <c:pt idx="124">
                  <c:v>2004</c:v>
                </c:pt>
                <c:pt idx="125">
                  <c:v>2005</c:v>
                </c:pt>
                <c:pt idx="126">
                  <c:v>2006</c:v>
                </c:pt>
                <c:pt idx="127">
                  <c:v>2007</c:v>
                </c:pt>
                <c:pt idx="128">
                  <c:v>2008</c:v>
                </c:pt>
                <c:pt idx="129">
                  <c:v>2009</c:v>
                </c:pt>
                <c:pt idx="130">
                  <c:v>2010</c:v>
                </c:pt>
                <c:pt idx="131">
                  <c:v>2011</c:v>
                </c:pt>
                <c:pt idx="132">
                  <c:v>2012</c:v>
                </c:pt>
                <c:pt idx="133">
                  <c:v>2013</c:v>
                </c:pt>
                <c:pt idx="134">
                  <c:v>2014</c:v>
                </c:pt>
                <c:pt idx="135">
                  <c:v>2015</c:v>
                </c:pt>
              </c:numCache>
            </c:numRef>
          </c:cat>
          <c:val>
            <c:numRef>
              <c:f>'3_Daten'!$D$10:$D$147</c:f>
              <c:numCache>
                <c:formatCode>#,##0.000000000</c:formatCode>
                <c:ptCount val="138"/>
                <c:pt idx="0">
                  <c:v>8.2434833333333337</c:v>
                </c:pt>
                <c:pt idx="1">
                  <c:v>8.2434833333333337</c:v>
                </c:pt>
                <c:pt idx="2">
                  <c:v>8.2434833333333337</c:v>
                </c:pt>
                <c:pt idx="3">
                  <c:v>8.2434833333333337</c:v>
                </c:pt>
                <c:pt idx="4">
                  <c:v>8.2434833333333337</c:v>
                </c:pt>
                <c:pt idx="5">
                  <c:v>8.2434833333333337</c:v>
                </c:pt>
                <c:pt idx="6">
                  <c:v>8.2434833333333337</c:v>
                </c:pt>
                <c:pt idx="7">
                  <c:v>8.2434833333333337</c:v>
                </c:pt>
                <c:pt idx="8">
                  <c:v>8.2434833333333337</c:v>
                </c:pt>
                <c:pt idx="9">
                  <c:v>8.2434833333333337</c:v>
                </c:pt>
                <c:pt idx="10">
                  <c:v>8.2434833333333337</c:v>
                </c:pt>
                <c:pt idx="11">
                  <c:v>8.2434833333333337</c:v>
                </c:pt>
                <c:pt idx="12">
                  <c:v>8.2434833333333337</c:v>
                </c:pt>
                <c:pt idx="13">
                  <c:v>8.2434833333333337</c:v>
                </c:pt>
                <c:pt idx="14">
                  <c:v>8.2434833333333337</c:v>
                </c:pt>
                <c:pt idx="15">
                  <c:v>8.2434833333333337</c:v>
                </c:pt>
                <c:pt idx="16">
                  <c:v>8.2434833333333337</c:v>
                </c:pt>
                <c:pt idx="17">
                  <c:v>8.2434833333333337</c:v>
                </c:pt>
                <c:pt idx="18">
                  <c:v>8.2434833333333337</c:v>
                </c:pt>
                <c:pt idx="19">
                  <c:v>8.2434833333333337</c:v>
                </c:pt>
                <c:pt idx="20">
                  <c:v>8.2434833333333337</c:v>
                </c:pt>
                <c:pt idx="21">
                  <c:v>8.2434833333333337</c:v>
                </c:pt>
                <c:pt idx="22">
                  <c:v>8.2434833333333337</c:v>
                </c:pt>
                <c:pt idx="23">
                  <c:v>8.2434833333333337</c:v>
                </c:pt>
                <c:pt idx="24">
                  <c:v>8.2434833333333337</c:v>
                </c:pt>
                <c:pt idx="25">
                  <c:v>8.2434833333333337</c:v>
                </c:pt>
                <c:pt idx="26">
                  <c:v>8.2434833333333337</c:v>
                </c:pt>
                <c:pt idx="27">
                  <c:v>8.2434833333333337</c:v>
                </c:pt>
                <c:pt idx="28">
                  <c:v>8.2434833333333337</c:v>
                </c:pt>
                <c:pt idx="29">
                  <c:v>8.2434833333333337</c:v>
                </c:pt>
                <c:pt idx="30">
                  <c:v>8.2434833333333337</c:v>
                </c:pt>
                <c:pt idx="31">
                  <c:v>8.2434833333333337</c:v>
                </c:pt>
                <c:pt idx="32">
                  <c:v>8.2434833333333337</c:v>
                </c:pt>
                <c:pt idx="33">
                  <c:v>8.2434833333333337</c:v>
                </c:pt>
                <c:pt idx="34">
                  <c:v>8.2434833333333337</c:v>
                </c:pt>
                <c:pt idx="35">
                  <c:v>8.2434833333333337</c:v>
                </c:pt>
                <c:pt idx="36">
                  <c:v>8.2434833333333337</c:v>
                </c:pt>
                <c:pt idx="37">
                  <c:v>8.2434833333333337</c:v>
                </c:pt>
                <c:pt idx="38">
                  <c:v>8.2434833333333337</c:v>
                </c:pt>
                <c:pt idx="39">
                  <c:v>8.2434833333333337</c:v>
                </c:pt>
                <c:pt idx="40">
                  <c:v>8.2434833333333337</c:v>
                </c:pt>
                <c:pt idx="41">
                  <c:v>8.2434833333333337</c:v>
                </c:pt>
                <c:pt idx="42">
                  <c:v>8.2434833333333337</c:v>
                </c:pt>
                <c:pt idx="43">
                  <c:v>8.2434833333333337</c:v>
                </c:pt>
                <c:pt idx="44">
                  <c:v>8.2434833333333337</c:v>
                </c:pt>
                <c:pt idx="45">
                  <c:v>8.2434833333333337</c:v>
                </c:pt>
                <c:pt idx="46">
                  <c:v>8.2434833333333337</c:v>
                </c:pt>
                <c:pt idx="47">
                  <c:v>8.2434833333333337</c:v>
                </c:pt>
                <c:pt idx="48">
                  <c:v>8.2434833333333337</c:v>
                </c:pt>
                <c:pt idx="49">
                  <c:v>8.2434833333333337</c:v>
                </c:pt>
                <c:pt idx="50">
                  <c:v>8.2434833333333337</c:v>
                </c:pt>
                <c:pt idx="51">
                  <c:v>8.2434833333333337</c:v>
                </c:pt>
                <c:pt idx="52">
                  <c:v>8.2434833333333337</c:v>
                </c:pt>
                <c:pt idx="53">
                  <c:v>8.2434833333333337</c:v>
                </c:pt>
                <c:pt idx="54">
                  <c:v>8.2434833333333337</c:v>
                </c:pt>
                <c:pt idx="55">
                  <c:v>8.2434833333333337</c:v>
                </c:pt>
                <c:pt idx="56">
                  <c:v>8.2434833333333337</c:v>
                </c:pt>
                <c:pt idx="57">
                  <c:v>8.2434833333333337</c:v>
                </c:pt>
                <c:pt idx="58">
                  <c:v>8.2434833333333337</c:v>
                </c:pt>
                <c:pt idx="59">
                  <c:v>8.2434833333333337</c:v>
                </c:pt>
                <c:pt idx="60">
                  <c:v>8.2434833333333337</c:v>
                </c:pt>
                <c:pt idx="61">
                  <c:v>8.2434833333333337</c:v>
                </c:pt>
                <c:pt idx="62">
                  <c:v>8.2434833333333337</c:v>
                </c:pt>
                <c:pt idx="63">
                  <c:v>8.2434833333333337</c:v>
                </c:pt>
                <c:pt idx="64">
                  <c:v>8.2434833333333337</c:v>
                </c:pt>
                <c:pt idx="65">
                  <c:v>8.2434833333333337</c:v>
                </c:pt>
                <c:pt idx="66">
                  <c:v>8.2434833333333337</c:v>
                </c:pt>
                <c:pt idx="67">
                  <c:v>8.2434833333333337</c:v>
                </c:pt>
                <c:pt idx="68">
                  <c:v>8.2434833333333337</c:v>
                </c:pt>
                <c:pt idx="69">
                  <c:v>8.2434833333333337</c:v>
                </c:pt>
                <c:pt idx="70">
                  <c:v>8.2434833333333337</c:v>
                </c:pt>
                <c:pt idx="71">
                  <c:v>8.2434833333333337</c:v>
                </c:pt>
                <c:pt idx="72">
                  <c:v>8.2434833333333337</c:v>
                </c:pt>
                <c:pt idx="73">
                  <c:v>8.2434833333333337</c:v>
                </c:pt>
                <c:pt idx="74">
                  <c:v>8.2434833333333337</c:v>
                </c:pt>
                <c:pt idx="75">
                  <c:v>8.2434833333333337</c:v>
                </c:pt>
                <c:pt idx="76">
                  <c:v>8.2434833333333337</c:v>
                </c:pt>
                <c:pt idx="77">
                  <c:v>8.2434833333333337</c:v>
                </c:pt>
                <c:pt idx="78">
                  <c:v>8.2434833333333337</c:v>
                </c:pt>
                <c:pt idx="79">
                  <c:v>8.2434833333333337</c:v>
                </c:pt>
                <c:pt idx="80">
                  <c:v>8.2434833333333337</c:v>
                </c:pt>
                <c:pt idx="81">
                  <c:v>8.2434833333333337</c:v>
                </c:pt>
                <c:pt idx="82">
                  <c:v>8.2434833333333337</c:v>
                </c:pt>
                <c:pt idx="83">
                  <c:v>8.2434833333333337</c:v>
                </c:pt>
                <c:pt idx="84">
                  <c:v>8.2434833333333337</c:v>
                </c:pt>
                <c:pt idx="85">
                  <c:v>8.2434833333333337</c:v>
                </c:pt>
                <c:pt idx="86">
                  <c:v>8.2434833333333337</c:v>
                </c:pt>
                <c:pt idx="87">
                  <c:v>8.2434833333333337</c:v>
                </c:pt>
                <c:pt idx="88">
                  <c:v>8.2434833333333337</c:v>
                </c:pt>
                <c:pt idx="89">
                  <c:v>8.2434833333333337</c:v>
                </c:pt>
                <c:pt idx="90">
                  <c:v>8.2434833333333337</c:v>
                </c:pt>
                <c:pt idx="91">
                  <c:v>8.2434833333333337</c:v>
                </c:pt>
                <c:pt idx="92">
                  <c:v>8.2434833333333337</c:v>
                </c:pt>
                <c:pt idx="93">
                  <c:v>8.2434833333333337</c:v>
                </c:pt>
                <c:pt idx="94">
                  <c:v>8.2434833333333337</c:v>
                </c:pt>
                <c:pt idx="95">
                  <c:v>8.2434833333333337</c:v>
                </c:pt>
                <c:pt idx="96">
                  <c:v>8.2434833333333337</c:v>
                </c:pt>
                <c:pt idx="97">
                  <c:v>8.2434833333333337</c:v>
                </c:pt>
                <c:pt idx="98">
                  <c:v>8.2434833333333337</c:v>
                </c:pt>
                <c:pt idx="99">
                  <c:v>8.2434833333333337</c:v>
                </c:pt>
                <c:pt idx="100">
                  <c:v>8.2434833333333337</c:v>
                </c:pt>
                <c:pt idx="101">
                  <c:v>8.2434833333333337</c:v>
                </c:pt>
                <c:pt idx="102">
                  <c:v>8.2434833333333337</c:v>
                </c:pt>
                <c:pt idx="103">
                  <c:v>8.2434833333333337</c:v>
                </c:pt>
                <c:pt idx="104">
                  <c:v>8.2434833333333337</c:v>
                </c:pt>
                <c:pt idx="105">
                  <c:v>8.2434833333333337</c:v>
                </c:pt>
                <c:pt idx="106">
                  <c:v>8.2434833333333337</c:v>
                </c:pt>
                <c:pt idx="107">
                  <c:v>8.2434833333333337</c:v>
                </c:pt>
                <c:pt idx="108">
                  <c:v>8.2434833333333337</c:v>
                </c:pt>
                <c:pt idx="109">
                  <c:v>8.2434833333333337</c:v>
                </c:pt>
                <c:pt idx="110">
                  <c:v>8.2434833333333337</c:v>
                </c:pt>
                <c:pt idx="111">
                  <c:v>8.2434833333333337</c:v>
                </c:pt>
                <c:pt idx="112">
                  <c:v>8.2434833333333337</c:v>
                </c:pt>
                <c:pt idx="113">
                  <c:v>8.2434833333333337</c:v>
                </c:pt>
                <c:pt idx="114">
                  <c:v>8.2434833333333337</c:v>
                </c:pt>
                <c:pt idx="115">
                  <c:v>8.2434833333333337</c:v>
                </c:pt>
                <c:pt idx="116">
                  <c:v>8.2434833333333337</c:v>
                </c:pt>
                <c:pt idx="117">
                  <c:v>8.2434833333333337</c:v>
                </c:pt>
                <c:pt idx="118">
                  <c:v>8.2434833333333337</c:v>
                </c:pt>
                <c:pt idx="119">
                  <c:v>8.2434833333333337</c:v>
                </c:pt>
                <c:pt idx="120">
                  <c:v>8.2434833333333337</c:v>
                </c:pt>
                <c:pt idx="121">
                  <c:v>8.2434833333333337</c:v>
                </c:pt>
                <c:pt idx="122">
                  <c:v>8.2434833333333337</c:v>
                </c:pt>
                <c:pt idx="123">
                  <c:v>8.2434833333333337</c:v>
                </c:pt>
                <c:pt idx="124">
                  <c:v>8.2434833333333337</c:v>
                </c:pt>
                <c:pt idx="125">
                  <c:v>8.2434833333333337</c:v>
                </c:pt>
                <c:pt idx="126">
                  <c:v>8.2434833333333337</c:v>
                </c:pt>
                <c:pt idx="127">
                  <c:v>8.2434833333333337</c:v>
                </c:pt>
                <c:pt idx="128">
                  <c:v>8.2434833333333337</c:v>
                </c:pt>
                <c:pt idx="129">
                  <c:v>8.2434833333333337</c:v>
                </c:pt>
                <c:pt idx="130">
                  <c:v>8.2434833333333337</c:v>
                </c:pt>
                <c:pt idx="131">
                  <c:v>8.2434833333333337</c:v>
                </c:pt>
                <c:pt idx="132">
                  <c:v>8.2434833333333337</c:v>
                </c:pt>
                <c:pt idx="133">
                  <c:v>8.2434833333333337</c:v>
                </c:pt>
                <c:pt idx="134">
                  <c:v>8.2434833333333337</c:v>
                </c:pt>
                <c:pt idx="135">
                  <c:v>8.2434833333333337</c:v>
                </c:pt>
                <c:pt idx="136">
                  <c:v>8.2434833333333337</c:v>
                </c:pt>
                <c:pt idx="137">
                  <c:v>8.2434833333333337</c:v>
                </c:pt>
              </c:numCache>
            </c:numRef>
          </c:val>
          <c:smooth val="0"/>
          <c:extLst>
            <c:ext xmlns:c16="http://schemas.microsoft.com/office/drawing/2014/chart" uri="{C3380CC4-5D6E-409C-BE32-E72D297353CC}">
              <c16:uniqueId val="{00000002-9F9A-415C-A6D1-B5CF01F198F7}"/>
            </c:ext>
          </c:extLst>
        </c:ser>
        <c:dLbls>
          <c:showLegendKey val="0"/>
          <c:showVal val="0"/>
          <c:showCatName val="0"/>
          <c:showSerName val="0"/>
          <c:showPercent val="0"/>
          <c:showBubbleSize val="0"/>
        </c:dLbls>
        <c:smooth val="0"/>
        <c:axId val="467743160"/>
        <c:axId val="467743552"/>
      </c:lineChart>
      <c:catAx>
        <c:axId val="467743160"/>
        <c:scaling>
          <c:orientation val="minMax"/>
        </c:scaling>
        <c:delete val="0"/>
        <c:axPos val="b"/>
        <c:title>
          <c:tx>
            <c:strRef>
              <c:f>'3_Daten'!$B$6</c:f>
              <c:strCache>
                <c:ptCount val="1"/>
              </c:strCache>
            </c:strRef>
          </c:tx>
          <c:layout/>
          <c:overlay val="0"/>
          <c:txPr>
            <a:bodyPr/>
            <a:lstStyle/>
            <a:p>
              <a:pPr>
                <a:defRPr sz="900">
                  <a:solidFill>
                    <a:srgbClr val="080808"/>
                  </a:solidFill>
                  <a:latin typeface="Meta Offc" pitchFamily="34" charset="0"/>
                  <a:cs typeface="Meta Offc" pitchFamily="34" charset="0"/>
                </a:defRPr>
              </a:pPr>
              <a:endParaRPr lang="de-DE"/>
            </a:p>
          </c:txPr>
        </c:title>
        <c:numFmt formatCode="General" sourceLinked="1"/>
        <c:majorTickMark val="out"/>
        <c:minorTickMark val="none"/>
        <c:tickLblPos val="nextTo"/>
        <c:spPr>
          <a:ln w="12700">
            <a:solidFill>
              <a:srgbClr val="080808"/>
            </a:solidFill>
          </a:ln>
        </c:spPr>
        <c:txPr>
          <a:bodyPr/>
          <a:lstStyle/>
          <a:p>
            <a:pPr>
              <a:defRPr sz="900" baseline="0">
                <a:solidFill>
                  <a:srgbClr val="080808"/>
                </a:solidFill>
                <a:latin typeface="Meta Offc" pitchFamily="34" charset="0"/>
              </a:defRPr>
            </a:pPr>
            <a:endParaRPr lang="de-DE"/>
          </a:p>
        </c:txPr>
        <c:crossAx val="467743552"/>
        <c:crosses val="autoZero"/>
        <c:auto val="1"/>
        <c:lblAlgn val="ctr"/>
        <c:lblOffset val="100"/>
        <c:tickLblSkip val="10"/>
        <c:tickMarkSkip val="5"/>
        <c:noMultiLvlLbl val="0"/>
      </c:catAx>
      <c:valAx>
        <c:axId val="467743552"/>
        <c:scaling>
          <c:orientation val="minMax"/>
          <c:max val="11"/>
          <c:min val="6"/>
        </c:scaling>
        <c:delete val="0"/>
        <c:axPos val="l"/>
        <c:majorGridlines>
          <c:spPr>
            <a:ln w="6350">
              <a:solidFill>
                <a:srgbClr val="080808"/>
              </a:solidFill>
            </a:ln>
          </c:spPr>
        </c:majorGridlines>
        <c:title>
          <c:tx>
            <c:strRef>
              <c:f>'3_Daten'!$B$5</c:f>
              <c:strCache>
                <c:ptCount val="1"/>
                <c:pt idx="0">
                  <c:v>Grad Celsius</c:v>
                </c:pt>
              </c:strCache>
            </c:strRef>
          </c:tx>
          <c:layout>
            <c:manualLayout>
              <c:xMode val="edge"/>
              <c:yMode val="edge"/>
              <c:x val="6.9557222886417608E-2"/>
              <c:y val="8.2616492669152584E-3"/>
            </c:manualLayout>
          </c:layout>
          <c:overlay val="0"/>
          <c:txPr>
            <a:bodyPr rot="0" vert="horz"/>
            <a:lstStyle/>
            <a:p>
              <a:pPr>
                <a:defRPr sz="900">
                  <a:solidFill>
                    <a:srgbClr val="080808"/>
                  </a:solidFill>
                  <a:latin typeface="Meta Offc" pitchFamily="34" charset="0"/>
                  <a:cs typeface="Meta Offc" pitchFamily="34" charset="0"/>
                </a:defRPr>
              </a:pPr>
              <a:endParaRPr lang="de-DE"/>
            </a:p>
          </c:txPr>
        </c:title>
        <c:numFmt formatCode="#,##0.0" sourceLinked="0"/>
        <c:majorTickMark val="out"/>
        <c:minorTickMark val="none"/>
        <c:tickLblPos val="nextTo"/>
        <c:spPr>
          <a:ln>
            <a:noFill/>
          </a:ln>
        </c:spPr>
        <c:txPr>
          <a:bodyPr/>
          <a:lstStyle/>
          <a:p>
            <a:pPr>
              <a:defRPr sz="900">
                <a:solidFill>
                  <a:srgbClr val="080808"/>
                </a:solidFill>
                <a:latin typeface="Meta Offc" pitchFamily="34" charset="0"/>
                <a:cs typeface="Meta Offc" pitchFamily="34" charset="0"/>
              </a:defRPr>
            </a:pPr>
            <a:endParaRPr lang="de-DE"/>
          </a:p>
        </c:txPr>
        <c:crossAx val="467743160"/>
        <c:crosses val="autoZero"/>
        <c:crossBetween val="midCat"/>
        <c:majorUnit val="0.5"/>
      </c:valAx>
      <c:spPr>
        <a:blipFill dpi="0" rotWithShape="1">
          <a:blip xmlns:r="http://schemas.openxmlformats.org/officeDocument/2006/relationships" r:embed="rId1"/>
          <a:srcRect/>
          <a:tile tx="0" ty="0" sx="100000" sy="100000" flip="none" algn="tl"/>
        </a:blipFill>
        <a:ln w="9525"/>
      </c:spPr>
    </c:plotArea>
    <c:legend>
      <c:legendPos val="b"/>
      <c:legendEntry>
        <c:idx val="0"/>
        <c:txPr>
          <a:bodyPr/>
          <a:lstStyle/>
          <a:p>
            <a:pPr>
              <a:defRPr sz="700">
                <a:solidFill>
                  <a:srgbClr val="080808"/>
                </a:solidFill>
                <a:latin typeface="Meta Offc" pitchFamily="34" charset="0"/>
                <a:cs typeface="Meta Offc" pitchFamily="34" charset="0"/>
              </a:defRPr>
            </a:pPr>
            <a:endParaRPr lang="de-DE"/>
          </a:p>
        </c:txPr>
      </c:legendEntry>
      <c:layout>
        <c:manualLayout>
          <c:xMode val="edge"/>
          <c:yMode val="edge"/>
          <c:x val="7.093634409440451E-2"/>
          <c:y val="0.87187503535713551"/>
          <c:w val="0.86653487134425011"/>
          <c:h val="3.9390804954211288E-2"/>
        </c:manualLayout>
      </c:layout>
      <c:overlay val="0"/>
      <c:spPr>
        <a:noFill/>
        <a:ln>
          <a:noFill/>
        </a:ln>
      </c:spPr>
      <c:txPr>
        <a:bodyPr/>
        <a:lstStyle/>
        <a:p>
          <a:pPr>
            <a:defRPr sz="700">
              <a:solidFill>
                <a:srgbClr val="080808"/>
              </a:solidFill>
              <a:latin typeface="Meta Offc" pitchFamily="34" charset="0"/>
              <a:cs typeface="Meta Offc" pitchFamily="34" charset="0"/>
            </a:defRPr>
          </a:pPr>
          <a:endParaRPr lang="de-DE"/>
        </a:p>
      </c:txPr>
    </c:legend>
    <c:plotVisOnly val="1"/>
    <c:dispBlanksAs val="zero"/>
    <c:showDLblsOverMax val="0"/>
  </c:chart>
  <c:spPr>
    <a:noFill/>
    <a:ln>
      <a:no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27.10.2021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26170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179323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190055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06286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601022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29557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87128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63546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051632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606962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145350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41103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756143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115665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27.10.2021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27.10.2021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Externalitäten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74976" y="855569"/>
            <a:ext cx="7837047" cy="5485701"/>
          </a:xfrm>
          <a:prstGeom prst="rect">
            <a:avLst/>
          </a:prstGeom>
        </p:spPr>
        <p:txBody>
          <a:bodyPr wrap="square">
            <a:noAutofit/>
          </a:bodyPr>
          <a:lstStyle/>
          <a:p>
            <a:r>
              <a:rPr lang="de-DE" sz="2000" dirty="0">
                <a:latin typeface="Times New Roman" panose="02020603050405020304" pitchFamily="18" charset="0"/>
                <a:cs typeface="Times New Roman" panose="02020603050405020304" pitchFamily="18" charset="0"/>
              </a:rPr>
              <a:t>Als eine </a:t>
            </a:r>
            <a:r>
              <a:rPr lang="de-DE" sz="2000" b="1" dirty="0">
                <a:latin typeface="Times New Roman" panose="02020603050405020304" pitchFamily="18" charset="0"/>
                <a:cs typeface="Times New Roman" panose="02020603050405020304" pitchFamily="18" charset="0"/>
              </a:rPr>
              <a:t>Externalität / externen Effekt </a:t>
            </a:r>
            <a:r>
              <a:rPr lang="de-DE" sz="2000" dirty="0">
                <a:latin typeface="Times New Roman" panose="02020603050405020304" pitchFamily="18" charset="0"/>
                <a:cs typeface="Times New Roman" panose="02020603050405020304" pitchFamily="18" charset="0"/>
              </a:rPr>
              <a:t>bezeichnet man die Auswirkungen ökonomischen Handels auf die Wohlfahrt unbeteiligter Dritter  – ohne dass der Verursacher dafür bezahlt oder einen Ausgleich erhält</a:t>
            </a:r>
            <a:r>
              <a:rPr lang="de-DE" sz="2000" dirty="0" smtClean="0">
                <a:latin typeface="Times New Roman" panose="02020603050405020304" pitchFamily="18" charset="0"/>
                <a:cs typeface="Times New Roman" panose="02020603050405020304" pitchFamily="18" charset="0"/>
              </a:rPr>
              <a:t>.</a:t>
            </a:r>
          </a:p>
          <a:p>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 Die </a:t>
            </a:r>
            <a:r>
              <a:rPr lang="de-DE" sz="2000" dirty="0">
                <a:latin typeface="Times New Roman" panose="02020603050405020304" pitchFamily="18" charset="0"/>
                <a:cs typeface="Times New Roman" panose="02020603050405020304" pitchFamily="18" charset="0"/>
              </a:rPr>
              <a:t>Bedingungen für den 1. Hauptsatz der Wohlfahrtstheorie sind </a:t>
            </a:r>
            <a:r>
              <a:rPr lang="de-DE" sz="2000" dirty="0" err="1" smtClean="0">
                <a:latin typeface="Times New Roman" panose="02020603050405020304" pitchFamily="18" charset="0"/>
                <a:cs typeface="Times New Roman" panose="02020603050405020304" pitchFamily="18" charset="0"/>
              </a:rPr>
              <a:t>ver</a:t>
            </a:r>
            <a:r>
              <a:rPr lang="de-DE" sz="2000" dirty="0" smtClean="0">
                <a:latin typeface="Times New Roman" panose="02020603050405020304" pitchFamily="18" charset="0"/>
                <a:cs typeface="Times New Roman" panose="02020603050405020304" pitchFamily="18" charset="0"/>
              </a:rPr>
              <a:t>- </a:t>
            </a:r>
            <a:r>
              <a:rPr lang="de-DE" sz="2000" dirty="0" err="1" smtClean="0">
                <a:latin typeface="Times New Roman" panose="02020603050405020304" pitchFamily="18" charset="0"/>
                <a:cs typeface="Times New Roman" panose="02020603050405020304" pitchFamily="18" charset="0"/>
              </a:rPr>
              <a:t>letzt</a:t>
            </a:r>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und die </a:t>
            </a:r>
            <a:r>
              <a:rPr lang="de-DE" sz="2000" dirty="0" smtClean="0">
                <a:latin typeface="Times New Roman" panose="02020603050405020304" pitchFamily="18" charset="0"/>
                <a:cs typeface="Times New Roman" panose="02020603050405020304" pitchFamily="18" charset="0"/>
              </a:rPr>
              <a:t>Marktlösung </a:t>
            </a:r>
            <a:r>
              <a:rPr lang="de-DE" sz="2000" dirty="0">
                <a:latin typeface="Times New Roman" panose="02020603050405020304" pitchFamily="18" charset="0"/>
                <a:cs typeface="Times New Roman" panose="02020603050405020304" pitchFamily="18" charset="0"/>
              </a:rPr>
              <a:t>führt nicht zu einer </a:t>
            </a:r>
            <a:r>
              <a:rPr lang="de-DE" sz="2000" dirty="0" err="1">
                <a:latin typeface="Times New Roman" panose="02020603050405020304" pitchFamily="18" charset="0"/>
                <a:cs typeface="Times New Roman" panose="02020603050405020304" pitchFamily="18" charset="0"/>
              </a:rPr>
              <a:t>pareto</a:t>
            </a:r>
            <a:r>
              <a:rPr lang="de-DE" sz="2000" dirty="0">
                <a:latin typeface="Times New Roman" panose="02020603050405020304" pitchFamily="18" charset="0"/>
                <a:cs typeface="Times New Roman" panose="02020603050405020304" pitchFamily="18" charset="0"/>
              </a:rPr>
              <a:t>-effizienten Allokation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Externalitäten können die Wohlfahrt </a:t>
            </a:r>
            <a:r>
              <a:rPr lang="de-DE" sz="2000" dirty="0" smtClean="0">
                <a:latin typeface="Times New Roman" panose="02020603050405020304" pitchFamily="18" charset="0"/>
                <a:cs typeface="Times New Roman" panose="02020603050405020304" pitchFamily="18" charset="0"/>
              </a:rPr>
              <a:t>Dritter begünstigen</a:t>
            </a:r>
            <a:r>
              <a:rPr lang="de-DE" sz="2000" dirty="0">
                <a:latin typeface="Times New Roman" panose="02020603050405020304" pitchFamily="18" charset="0"/>
                <a:cs typeface="Times New Roman" panose="02020603050405020304" pitchFamily="18" charset="0"/>
              </a:rPr>
              <a:t>	</a:t>
            </a:r>
            <a:endParaRPr lang="de-DE" sz="2000" dirty="0" smtClean="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positiver externer Effekt</a:t>
            </a:r>
          </a:p>
          <a:p>
            <a:endParaRPr lang="de-DE" sz="2000" dirty="0" smtClean="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oder schädigen</a:t>
            </a:r>
          </a:p>
          <a:p>
            <a:endParaRPr lang="de-DE" sz="2000" dirty="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negativer externer Effekt</a:t>
            </a:r>
          </a:p>
        </p:txBody>
      </p:sp>
      <p:sp>
        <p:nvSpPr>
          <p:cNvPr id="4" name="Rechteck 3"/>
          <p:cNvSpPr/>
          <p:nvPr/>
        </p:nvSpPr>
        <p:spPr>
          <a:xfrm>
            <a:off x="7786088" y="849394"/>
            <a:ext cx="4363934" cy="74486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d.h. weder in der Angebotsfunktion (Kosten der Produzenten) noch in den Nachfragefunktionen der Konsumenten finden sich diese Auswirkungen wieder</a:t>
            </a:r>
            <a:endParaRPr lang="de-DE" sz="1400" dirty="0">
              <a:latin typeface="Times New Roman" panose="02020603050405020304" pitchFamily="18" charset="0"/>
              <a:cs typeface="Times New Roman" panose="02020603050405020304" pitchFamily="18" charset="0"/>
            </a:endParaRPr>
          </a:p>
        </p:txBody>
      </p:sp>
      <p:sp>
        <p:nvSpPr>
          <p:cNvPr id="5" name="Rechteck 4"/>
          <p:cNvSpPr/>
          <p:nvPr/>
        </p:nvSpPr>
        <p:spPr>
          <a:xfrm>
            <a:off x="8054386" y="3011284"/>
            <a:ext cx="4095636" cy="74486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Es fehlen Informationen im Markt und es kann nicht mehr entschieden werden, ob eine </a:t>
            </a:r>
            <a:r>
              <a:rPr lang="de-DE" sz="1400" dirty="0" err="1" smtClean="0">
                <a:latin typeface="Times New Roman" panose="02020603050405020304" pitchFamily="18" charset="0"/>
                <a:cs typeface="Times New Roman" panose="02020603050405020304" pitchFamily="18" charset="0"/>
              </a:rPr>
              <a:t>pareto</a:t>
            </a:r>
            <a:r>
              <a:rPr lang="de-DE" sz="1400" dirty="0" smtClean="0">
                <a:latin typeface="Times New Roman" panose="02020603050405020304" pitchFamily="18" charset="0"/>
                <a:cs typeface="Times New Roman" panose="02020603050405020304" pitchFamily="18" charset="0"/>
              </a:rPr>
              <a:t>-effiziente Allokation erreicht wird</a:t>
            </a:r>
            <a:endParaRPr lang="de-DE" sz="1400" dirty="0">
              <a:latin typeface="Times New Roman" panose="02020603050405020304" pitchFamily="18" charset="0"/>
              <a:cs typeface="Times New Roman" panose="02020603050405020304" pitchFamily="18" charset="0"/>
            </a:endParaRPr>
          </a:p>
        </p:txBody>
      </p:sp>
      <p:sp>
        <p:nvSpPr>
          <p:cNvPr id="7" name="Rechteck 6"/>
          <p:cNvSpPr/>
          <p:nvPr/>
        </p:nvSpPr>
        <p:spPr>
          <a:xfrm>
            <a:off x="3011498" y="4520470"/>
            <a:ext cx="9180502" cy="65270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z. B. Impfungen: Sind ca. 95% aller Leute gegen Masern geimpft, können sich auch Kinder von Impfverweigerern nicht mehr anstecken und müssen im Zweifel nicht auf die Intensivstation, was wiederum die Kosten im Gesundheitssystem senkt </a:t>
            </a:r>
            <a:endParaRPr lang="de-DE" sz="1400" dirty="0">
              <a:latin typeface="Times New Roman" panose="02020603050405020304" pitchFamily="18" charset="0"/>
              <a:cs typeface="Times New Roman" panose="02020603050405020304" pitchFamily="18" charset="0"/>
            </a:endParaRPr>
          </a:p>
        </p:txBody>
      </p:sp>
      <p:sp>
        <p:nvSpPr>
          <p:cNvPr id="8" name="Rechteck 7"/>
          <p:cNvSpPr/>
          <p:nvPr/>
        </p:nvSpPr>
        <p:spPr>
          <a:xfrm>
            <a:off x="3309551" y="5288721"/>
            <a:ext cx="8840471" cy="74486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z. B. Verschmutzung: Packen wir alles in Plastik, kommt auch relativ viel europäischer Müll in die Nordsee. Das Plastik wiederum wird an die Strände des Wattenmeers gespült, was wiederum die Attraktivität der </a:t>
            </a:r>
            <a:r>
              <a:rPr lang="de-DE" sz="1400" dirty="0">
                <a:latin typeface="Times New Roman" panose="02020603050405020304" pitchFamily="18" charset="0"/>
                <a:cs typeface="Times New Roman" panose="02020603050405020304" pitchFamily="18" charset="0"/>
              </a:rPr>
              <a:t>R</a:t>
            </a:r>
            <a:r>
              <a:rPr lang="de-DE" sz="1400" dirty="0" smtClean="0">
                <a:latin typeface="Times New Roman" panose="02020603050405020304" pitchFamily="18" charset="0"/>
                <a:cs typeface="Times New Roman" panose="02020603050405020304" pitchFamily="18" charset="0"/>
              </a:rPr>
              <a:t>egion senkt und damit die ansässige Tourismusindustrie schädigt.</a:t>
            </a:r>
            <a:endParaRPr lang="de-DE" sz="1400" dirty="0">
              <a:latin typeface="Times New Roman" panose="02020603050405020304" pitchFamily="18" charset="0"/>
              <a:cs typeface="Times New Roman" panose="02020603050405020304" pitchFamily="18" charset="0"/>
            </a:endParaRPr>
          </a:p>
        </p:txBody>
      </p:sp>
      <p:sp>
        <p:nvSpPr>
          <p:cNvPr id="9" name="Rechteck 8"/>
          <p:cNvSpPr/>
          <p:nvPr/>
        </p:nvSpPr>
        <p:spPr>
          <a:xfrm>
            <a:off x="3309550" y="6033584"/>
            <a:ext cx="8840471" cy="53050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Auf die Frage beim Metzger, warum die Wurst in Plastik verpackt werden muss, erhält man die Antwort, dass dies die Kunden verlangen würden. Der negative Effekt auf den Tourismus ist allerdings im Preis der Wurst nicht enthalten.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05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399850" y="69029"/>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Aluminiummarkt</a:t>
            </a:r>
            <a:endParaRPr sz="2903" dirty="0"/>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9" name="Textfeld 8"/>
          <p:cNvSpPr txBox="1"/>
          <p:nvPr/>
        </p:nvSpPr>
        <p:spPr>
          <a:xfrm>
            <a:off x="2187458" y="1052231"/>
            <a:ext cx="597087" cy="343620"/>
          </a:xfrm>
          <a:prstGeom prst="rect">
            <a:avLst/>
          </a:prstGeom>
          <a:noFill/>
        </p:spPr>
        <p:txBody>
          <a:bodyPr wrap="none" rtlCol="0">
            <a:spAutoFit/>
          </a:bodyPr>
          <a:lstStyle/>
          <a:p>
            <a:r>
              <a:rPr lang="de-DE" sz="1633" dirty="0"/>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t>Menge</a:t>
            </a:r>
          </a:p>
        </p:txBody>
      </p:sp>
      <p:sp>
        <p:nvSpPr>
          <p:cNvPr id="2" name="Rechteck 1"/>
          <p:cNvSpPr/>
          <p:nvPr/>
        </p:nvSpPr>
        <p:spPr>
          <a:xfrm>
            <a:off x="7756842" y="355156"/>
            <a:ext cx="1707519" cy="369332"/>
          </a:xfrm>
          <a:prstGeom prst="rect">
            <a:avLst/>
          </a:prstGeom>
        </p:spPr>
        <p:txBody>
          <a:bodyPr wrap="none">
            <a:spAutoFit/>
          </a:bodyPr>
          <a:lstStyle/>
          <a:p>
            <a:pPr algn="ctr"/>
            <a:r>
              <a:rPr lang="de-DE" dirty="0">
                <a:latin typeface="Times New Roman" panose="02020603050405020304" pitchFamily="18" charset="0"/>
                <a:cs typeface="Times New Roman" panose="02020603050405020304" pitchFamily="18" charset="0"/>
              </a:rPr>
              <a:t>Angebot: </a:t>
            </a:r>
            <a:r>
              <a:rPr lang="de-DE" dirty="0" smtClean="0">
                <a:latin typeface="Times New Roman" panose="02020603050405020304" pitchFamily="18" charset="0"/>
                <a:cs typeface="Times New Roman" panose="02020603050405020304" pitchFamily="18" charset="0"/>
              </a:rPr>
              <a:t>p=2+x</a:t>
            </a:r>
            <a:endParaRPr lang="de-DE" dirty="0">
              <a:latin typeface="Times New Roman" panose="02020603050405020304" pitchFamily="18" charset="0"/>
              <a:cs typeface="Times New Roman" panose="02020603050405020304" pitchFamily="18" charset="0"/>
            </a:endParaRPr>
          </a:p>
        </p:txBody>
      </p:sp>
      <p:cxnSp>
        <p:nvCxnSpPr>
          <p:cNvPr id="4" name="Gerader Verbinder 3"/>
          <p:cNvCxnSpPr/>
          <p:nvPr/>
        </p:nvCxnSpPr>
        <p:spPr>
          <a:xfrm>
            <a:off x="2798403" y="1420090"/>
            <a:ext cx="3636000" cy="36000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2421193" y="1271135"/>
            <a:ext cx="396262" cy="343620"/>
          </a:xfrm>
          <a:prstGeom prst="rect">
            <a:avLst/>
          </a:prstGeom>
          <a:noFill/>
        </p:spPr>
        <p:txBody>
          <a:bodyPr wrap="none" rtlCol="0">
            <a:spAutoFit/>
          </a:bodyPr>
          <a:lstStyle/>
          <a:p>
            <a:r>
              <a:rPr lang="de-DE" sz="1633" dirty="0" smtClean="0"/>
              <a:t>20</a:t>
            </a:r>
            <a:endParaRPr lang="de-DE" sz="1633" dirty="0"/>
          </a:p>
        </p:txBody>
      </p:sp>
      <p:sp>
        <p:nvSpPr>
          <p:cNvPr id="12" name="Textfeld 11"/>
          <p:cNvSpPr txBox="1"/>
          <p:nvPr/>
        </p:nvSpPr>
        <p:spPr>
          <a:xfrm>
            <a:off x="6304515" y="5048536"/>
            <a:ext cx="396262" cy="343620"/>
          </a:xfrm>
          <a:prstGeom prst="rect">
            <a:avLst/>
          </a:prstGeom>
          <a:noFill/>
        </p:spPr>
        <p:txBody>
          <a:bodyPr wrap="none" rtlCol="0">
            <a:spAutoFit/>
          </a:bodyPr>
          <a:lstStyle/>
          <a:p>
            <a:r>
              <a:rPr lang="de-DE" sz="1633" dirty="0" smtClean="0"/>
              <a:t>20</a:t>
            </a:r>
            <a:endParaRPr lang="de-DE" sz="1633" dirty="0"/>
          </a:p>
        </p:txBody>
      </p:sp>
      <p:sp>
        <p:nvSpPr>
          <p:cNvPr id="5" name="Rechteck 4"/>
          <p:cNvSpPr/>
          <p:nvPr/>
        </p:nvSpPr>
        <p:spPr>
          <a:xfrm>
            <a:off x="7469905" y="770443"/>
            <a:ext cx="1994457" cy="369332"/>
          </a:xfrm>
          <a:prstGeom prst="rect">
            <a:avLst/>
          </a:prstGeom>
        </p:spPr>
        <p:txBody>
          <a:bodyPr wrap="none">
            <a:spAutoFit/>
          </a:bodyPr>
          <a:lstStyle/>
          <a:p>
            <a:pPr algn="ctr"/>
            <a:r>
              <a:rPr lang="de-DE" dirty="0">
                <a:latin typeface="Times New Roman" panose="02020603050405020304" pitchFamily="18" charset="0"/>
                <a:cs typeface="Times New Roman" panose="02020603050405020304" pitchFamily="18" charset="0"/>
              </a:rPr>
              <a:t>Nachfrage:  p=20-x</a:t>
            </a:r>
          </a:p>
        </p:txBody>
      </p:sp>
      <p:cxnSp>
        <p:nvCxnSpPr>
          <p:cNvPr id="13" name="Gerader Verbinder 12"/>
          <p:cNvCxnSpPr/>
          <p:nvPr/>
        </p:nvCxnSpPr>
        <p:spPr>
          <a:xfrm flipV="1">
            <a:off x="2798401" y="1905666"/>
            <a:ext cx="3470781" cy="2775068"/>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5868278" y="4239782"/>
            <a:ext cx="319318" cy="343620"/>
          </a:xfrm>
          <a:prstGeom prst="rect">
            <a:avLst/>
          </a:prstGeom>
          <a:noFill/>
        </p:spPr>
        <p:txBody>
          <a:bodyPr wrap="none" rtlCol="0">
            <a:spAutoFit/>
          </a:bodyPr>
          <a:lstStyle/>
          <a:p>
            <a:r>
              <a:rPr lang="de-DE" sz="1633" dirty="0" smtClean="0"/>
              <a:t>N</a:t>
            </a:r>
            <a:endParaRPr lang="de-DE" sz="1633" dirty="0"/>
          </a:p>
        </p:txBody>
      </p:sp>
      <p:sp>
        <p:nvSpPr>
          <p:cNvPr id="16" name="Textfeld 15"/>
          <p:cNvSpPr txBox="1"/>
          <p:nvPr/>
        </p:nvSpPr>
        <p:spPr>
          <a:xfrm>
            <a:off x="6258193" y="1595816"/>
            <a:ext cx="306494" cy="343620"/>
          </a:xfrm>
          <a:prstGeom prst="rect">
            <a:avLst/>
          </a:prstGeom>
          <a:noFill/>
        </p:spPr>
        <p:txBody>
          <a:bodyPr wrap="none" rtlCol="0">
            <a:spAutoFit/>
          </a:bodyPr>
          <a:lstStyle/>
          <a:p>
            <a:r>
              <a:rPr lang="de-DE" sz="1633" dirty="0" smtClean="0"/>
              <a:t>A</a:t>
            </a:r>
            <a:endParaRPr lang="de-DE" sz="1633" dirty="0"/>
          </a:p>
        </p:txBody>
      </p:sp>
      <p:sp>
        <p:nvSpPr>
          <p:cNvPr id="17" name="Textfeld 16"/>
          <p:cNvSpPr txBox="1"/>
          <p:nvPr/>
        </p:nvSpPr>
        <p:spPr>
          <a:xfrm>
            <a:off x="7671290" y="1271910"/>
            <a:ext cx="4100866" cy="343620"/>
          </a:xfrm>
          <a:prstGeom prst="rect">
            <a:avLst/>
          </a:prstGeom>
          <a:noFill/>
        </p:spPr>
        <p:txBody>
          <a:bodyPr wrap="none" rtlCol="0">
            <a:spAutoFit/>
          </a:bodyPr>
          <a:lstStyle/>
          <a:p>
            <a:r>
              <a:rPr lang="de-DE" sz="1633" dirty="0" smtClean="0"/>
              <a:t>„A=N“ → x*=9 und p*=11 Marktgleichgewicht</a:t>
            </a:r>
            <a:endParaRPr lang="de-DE" sz="1633" dirty="0"/>
          </a:p>
        </p:txBody>
      </p:sp>
      <p:sp>
        <p:nvSpPr>
          <p:cNvPr id="18" name="Rechteck 17"/>
          <p:cNvSpPr/>
          <p:nvPr/>
        </p:nvSpPr>
        <p:spPr>
          <a:xfrm>
            <a:off x="6633607" y="1793620"/>
            <a:ext cx="5186100" cy="369332"/>
          </a:xfrm>
          <a:prstGeom prst="rect">
            <a:avLst/>
          </a:prstGeom>
        </p:spPr>
        <p:txBody>
          <a:bodyPr wrap="none">
            <a:spAutoFit/>
          </a:bodyPr>
          <a:lstStyle/>
          <a:p>
            <a:pPr algn="ctr"/>
            <a:r>
              <a:rPr lang="de-DE" dirty="0" smtClean="0">
                <a:latin typeface="Times New Roman" panose="02020603050405020304" pitchFamily="18" charset="0"/>
                <a:cs typeface="Times New Roman" panose="02020603050405020304" pitchFamily="18" charset="0"/>
              </a:rPr>
              <a:t>Soziales Angebot: p=2+x+Grenzschaden=2+x+4=6+x</a:t>
            </a:r>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6119208" y="982961"/>
            <a:ext cx="370614" cy="343620"/>
          </a:xfrm>
          <a:prstGeom prst="rect">
            <a:avLst/>
          </a:prstGeom>
          <a:noFill/>
        </p:spPr>
        <p:txBody>
          <a:bodyPr wrap="none" rtlCol="0">
            <a:spAutoFit/>
          </a:bodyPr>
          <a:lstStyle/>
          <a:p>
            <a:r>
              <a:rPr lang="de-DE" sz="1633" dirty="0" smtClean="0"/>
              <a:t>A</a:t>
            </a:r>
            <a:r>
              <a:rPr lang="de-DE" sz="1633" baseline="30000" dirty="0" smtClean="0"/>
              <a:t>S</a:t>
            </a:r>
            <a:endParaRPr lang="de-DE" sz="1633" baseline="30000" dirty="0"/>
          </a:p>
        </p:txBody>
      </p:sp>
      <p:cxnSp>
        <p:nvCxnSpPr>
          <p:cNvPr id="20" name="Gerader Verbinder 19"/>
          <p:cNvCxnSpPr/>
          <p:nvPr/>
        </p:nvCxnSpPr>
        <p:spPr>
          <a:xfrm flipV="1">
            <a:off x="2791473" y="1268359"/>
            <a:ext cx="3470781" cy="277506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7253488" y="2269375"/>
            <a:ext cx="4134810" cy="343620"/>
          </a:xfrm>
          <a:prstGeom prst="rect">
            <a:avLst/>
          </a:prstGeom>
          <a:noFill/>
        </p:spPr>
        <p:txBody>
          <a:bodyPr wrap="square" rtlCol="0">
            <a:spAutoFit/>
          </a:bodyPr>
          <a:lstStyle/>
          <a:p>
            <a:r>
              <a:rPr lang="de-DE" sz="1633" dirty="0"/>
              <a:t>„</a:t>
            </a:r>
            <a:r>
              <a:rPr lang="de-DE" sz="1633" dirty="0" smtClean="0"/>
              <a:t>A</a:t>
            </a:r>
            <a:r>
              <a:rPr lang="de-DE" sz="1633" baseline="30000" dirty="0" smtClean="0"/>
              <a:t>S</a:t>
            </a:r>
            <a:r>
              <a:rPr lang="de-DE" sz="1633" dirty="0" smtClean="0"/>
              <a:t>=N“ → </a:t>
            </a:r>
            <a:r>
              <a:rPr lang="de-DE" sz="1633" dirty="0" err="1" smtClean="0"/>
              <a:t>x</a:t>
            </a:r>
            <a:r>
              <a:rPr lang="de-DE" sz="1633" baseline="30000" dirty="0" err="1"/>
              <a:t>S</a:t>
            </a:r>
            <a:r>
              <a:rPr lang="de-DE" sz="1633" dirty="0" smtClean="0"/>
              <a:t>=7 und </a:t>
            </a:r>
            <a:r>
              <a:rPr lang="de-DE" sz="1633" dirty="0" err="1" smtClean="0"/>
              <a:t>p</a:t>
            </a:r>
            <a:r>
              <a:rPr lang="de-DE" sz="1633" baseline="30000" dirty="0" err="1" smtClean="0"/>
              <a:t>S</a:t>
            </a:r>
            <a:r>
              <a:rPr lang="de-DE" sz="1633" dirty="0" smtClean="0"/>
              <a:t>=13 soziales Optimum</a:t>
            </a:r>
            <a:endParaRPr lang="de-DE" sz="1633" dirty="0"/>
          </a:p>
        </p:txBody>
      </p:sp>
      <p:sp>
        <p:nvSpPr>
          <p:cNvPr id="22" name="Textfeld 21"/>
          <p:cNvSpPr txBox="1"/>
          <p:nvPr/>
        </p:nvSpPr>
        <p:spPr>
          <a:xfrm>
            <a:off x="7155422" y="2832148"/>
            <a:ext cx="5032748" cy="594906"/>
          </a:xfrm>
          <a:prstGeom prst="rect">
            <a:avLst/>
          </a:prstGeom>
          <a:noFill/>
        </p:spPr>
        <p:txBody>
          <a:bodyPr wrap="square" rtlCol="0">
            <a:spAutoFit/>
          </a:bodyPr>
          <a:lstStyle/>
          <a:p>
            <a:r>
              <a:rPr lang="de-DE" sz="1633" dirty="0" smtClean="0"/>
              <a:t>Wohlfahrtsverlust:</a:t>
            </a:r>
          </a:p>
          <a:p>
            <a:r>
              <a:rPr lang="de-DE" sz="1633" dirty="0"/>
              <a:t>∆W</a:t>
            </a:r>
            <a:r>
              <a:rPr lang="de-DE" sz="1633" dirty="0" smtClean="0"/>
              <a:t>=(x*-</a:t>
            </a:r>
            <a:r>
              <a:rPr lang="de-DE" sz="1633" dirty="0" err="1" smtClean="0"/>
              <a:t>x</a:t>
            </a:r>
            <a:r>
              <a:rPr lang="de-DE" sz="1633" baseline="30000" dirty="0" err="1" smtClean="0"/>
              <a:t>S</a:t>
            </a:r>
            <a:r>
              <a:rPr lang="de-DE" sz="1633" dirty="0" smtClean="0"/>
              <a:t>)∙Grenzschaden/2=(</a:t>
            </a:r>
            <a:r>
              <a:rPr lang="de-DE" sz="1633" dirty="0"/>
              <a:t>9-7) ∙ </a:t>
            </a:r>
            <a:r>
              <a:rPr lang="de-DE" sz="1633" dirty="0" smtClean="0"/>
              <a:t>4/2=4</a:t>
            </a:r>
            <a:endParaRPr lang="de-DE" sz="1633" dirty="0"/>
          </a:p>
        </p:txBody>
      </p:sp>
      <p:cxnSp>
        <p:nvCxnSpPr>
          <p:cNvPr id="23" name="Gerader Verbinder 22"/>
          <p:cNvCxnSpPr/>
          <p:nvPr/>
        </p:nvCxnSpPr>
        <p:spPr>
          <a:xfrm flipH="1">
            <a:off x="4629780" y="2579173"/>
            <a:ext cx="4245" cy="586511"/>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Gerader Verbinder 23"/>
          <p:cNvCxnSpPr/>
          <p:nvPr/>
        </p:nvCxnSpPr>
        <p:spPr>
          <a:xfrm flipH="1">
            <a:off x="4522185" y="2669760"/>
            <a:ext cx="2301" cy="424886"/>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Gerader Verbinder 24"/>
          <p:cNvCxnSpPr/>
          <p:nvPr/>
        </p:nvCxnSpPr>
        <p:spPr>
          <a:xfrm>
            <a:off x="4403904" y="2727869"/>
            <a:ext cx="474" cy="308667"/>
          </a:xfrm>
          <a:prstGeom prst="line">
            <a:avLst/>
          </a:prstGeom>
        </p:spPr>
        <p:style>
          <a:lnRef idx="1">
            <a:schemeClr val="accent2"/>
          </a:lnRef>
          <a:fillRef idx="0">
            <a:schemeClr val="accent2"/>
          </a:fillRef>
          <a:effectRef idx="0">
            <a:schemeClr val="accent2"/>
          </a:effectRef>
          <a:fontRef idx="minor">
            <a:schemeClr val="tx1"/>
          </a:fontRef>
        </p:style>
      </p:cxnSp>
      <p:cxnSp>
        <p:nvCxnSpPr>
          <p:cNvPr id="38" name="Gerader Verbinder 37"/>
          <p:cNvCxnSpPr/>
          <p:nvPr/>
        </p:nvCxnSpPr>
        <p:spPr>
          <a:xfrm>
            <a:off x="4227407" y="2907085"/>
            <a:ext cx="20352" cy="21102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Gerader Verbinder 38"/>
          <p:cNvCxnSpPr/>
          <p:nvPr/>
        </p:nvCxnSpPr>
        <p:spPr>
          <a:xfrm>
            <a:off x="4643755" y="3307232"/>
            <a:ext cx="28193" cy="171011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4114817" y="5076841"/>
            <a:ext cx="340158" cy="343620"/>
          </a:xfrm>
          <a:prstGeom prst="rect">
            <a:avLst/>
          </a:prstGeom>
          <a:noFill/>
        </p:spPr>
        <p:txBody>
          <a:bodyPr wrap="none" rtlCol="0">
            <a:spAutoFit/>
          </a:bodyPr>
          <a:lstStyle/>
          <a:p>
            <a:r>
              <a:rPr lang="de-DE" sz="1633" dirty="0" err="1" smtClean="0"/>
              <a:t>x</a:t>
            </a:r>
            <a:r>
              <a:rPr lang="de-DE" sz="1633" baseline="30000" dirty="0" err="1" smtClean="0"/>
              <a:t>S</a:t>
            </a:r>
            <a:endParaRPr lang="de-DE" sz="1633" baseline="30000" dirty="0"/>
          </a:p>
        </p:txBody>
      </p:sp>
      <p:sp>
        <p:nvSpPr>
          <p:cNvPr id="41" name="Textfeld 40"/>
          <p:cNvSpPr txBox="1"/>
          <p:nvPr/>
        </p:nvSpPr>
        <p:spPr>
          <a:xfrm>
            <a:off x="4564353" y="5049443"/>
            <a:ext cx="344966" cy="343620"/>
          </a:xfrm>
          <a:prstGeom prst="rect">
            <a:avLst/>
          </a:prstGeom>
          <a:noFill/>
        </p:spPr>
        <p:txBody>
          <a:bodyPr wrap="none" rtlCol="0">
            <a:spAutoFit/>
          </a:bodyPr>
          <a:lstStyle/>
          <a:p>
            <a:r>
              <a:rPr lang="de-DE" sz="1633" dirty="0" smtClean="0"/>
              <a:t>x</a:t>
            </a:r>
            <a:r>
              <a:rPr lang="de-DE" sz="1633" baseline="30000" dirty="0" smtClean="0"/>
              <a:t>*</a:t>
            </a:r>
            <a:endParaRPr lang="de-DE" sz="1633" baseline="30000" dirty="0"/>
          </a:p>
        </p:txBody>
      </p:sp>
      <p:cxnSp>
        <p:nvCxnSpPr>
          <p:cNvPr id="42" name="Gerader Verbinder 41"/>
          <p:cNvCxnSpPr/>
          <p:nvPr/>
        </p:nvCxnSpPr>
        <p:spPr>
          <a:xfrm flipV="1">
            <a:off x="2806769" y="3241549"/>
            <a:ext cx="1836986" cy="864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3" name="Gerader Verbinder 42"/>
          <p:cNvCxnSpPr/>
          <p:nvPr/>
        </p:nvCxnSpPr>
        <p:spPr>
          <a:xfrm flipH="1">
            <a:off x="2811186" y="2882203"/>
            <a:ext cx="1436573" cy="339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4" name="Textfeld 43"/>
          <p:cNvSpPr txBox="1"/>
          <p:nvPr/>
        </p:nvSpPr>
        <p:spPr>
          <a:xfrm>
            <a:off x="2437675" y="2716287"/>
            <a:ext cx="359394" cy="343620"/>
          </a:xfrm>
          <a:prstGeom prst="rect">
            <a:avLst/>
          </a:prstGeom>
          <a:noFill/>
        </p:spPr>
        <p:txBody>
          <a:bodyPr wrap="none" rtlCol="0">
            <a:spAutoFit/>
          </a:bodyPr>
          <a:lstStyle/>
          <a:p>
            <a:r>
              <a:rPr lang="de-DE" sz="1633" dirty="0" err="1" smtClean="0"/>
              <a:t>p</a:t>
            </a:r>
            <a:r>
              <a:rPr lang="de-DE" sz="1633" baseline="30000" dirty="0" err="1" smtClean="0"/>
              <a:t>S</a:t>
            </a:r>
            <a:endParaRPr lang="de-DE" sz="1633" baseline="30000" dirty="0"/>
          </a:p>
        </p:txBody>
      </p:sp>
      <p:sp>
        <p:nvSpPr>
          <p:cNvPr id="45" name="Textfeld 44"/>
          <p:cNvSpPr txBox="1"/>
          <p:nvPr/>
        </p:nvSpPr>
        <p:spPr>
          <a:xfrm>
            <a:off x="2444151" y="3060353"/>
            <a:ext cx="364202" cy="343620"/>
          </a:xfrm>
          <a:prstGeom prst="rect">
            <a:avLst/>
          </a:prstGeom>
          <a:noFill/>
        </p:spPr>
        <p:txBody>
          <a:bodyPr wrap="none" rtlCol="0">
            <a:spAutoFit/>
          </a:bodyPr>
          <a:lstStyle/>
          <a:p>
            <a:r>
              <a:rPr lang="de-DE" sz="1633" dirty="0" smtClean="0"/>
              <a:t>p</a:t>
            </a:r>
            <a:r>
              <a:rPr lang="de-DE" sz="1633" baseline="30000" dirty="0" smtClean="0"/>
              <a:t>*</a:t>
            </a:r>
            <a:endParaRPr lang="de-DE" sz="1633" baseline="30000" dirty="0"/>
          </a:p>
        </p:txBody>
      </p:sp>
      <p:cxnSp>
        <p:nvCxnSpPr>
          <p:cNvPr id="57" name="Gerade Verbindung mit Pfeil 56"/>
          <p:cNvCxnSpPr>
            <a:stCxn id="22" idx="1"/>
          </p:cNvCxnSpPr>
          <p:nvPr/>
        </p:nvCxnSpPr>
        <p:spPr>
          <a:xfrm flipH="1" flipV="1">
            <a:off x="4560523" y="2878409"/>
            <a:ext cx="2594899" cy="251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7613373" y="3497116"/>
            <a:ext cx="2472065" cy="343620"/>
          </a:xfrm>
          <a:prstGeom prst="rect">
            <a:avLst/>
          </a:prstGeom>
          <a:noFill/>
        </p:spPr>
        <p:txBody>
          <a:bodyPr wrap="square" rtlCol="0">
            <a:spAutoFit/>
          </a:bodyPr>
          <a:lstStyle/>
          <a:p>
            <a:r>
              <a:rPr lang="de-DE" sz="1633" dirty="0" smtClean="0"/>
              <a:t>Marktgleichgewicht</a:t>
            </a:r>
            <a:endParaRPr lang="de-DE" sz="1633" dirty="0"/>
          </a:p>
        </p:txBody>
      </p:sp>
      <p:cxnSp>
        <p:nvCxnSpPr>
          <p:cNvPr id="36" name="Gerade Verbindung mit Pfeil 35"/>
          <p:cNvCxnSpPr/>
          <p:nvPr/>
        </p:nvCxnSpPr>
        <p:spPr>
          <a:xfrm flipH="1" flipV="1">
            <a:off x="4823871" y="3263835"/>
            <a:ext cx="2789502" cy="4264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3986127" y="1395851"/>
            <a:ext cx="197116" cy="1183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3258076" y="982961"/>
            <a:ext cx="1713482" cy="343620"/>
          </a:xfrm>
          <a:prstGeom prst="rect">
            <a:avLst/>
          </a:prstGeom>
          <a:noFill/>
        </p:spPr>
        <p:txBody>
          <a:bodyPr wrap="none" rtlCol="0">
            <a:spAutoFit/>
          </a:bodyPr>
          <a:lstStyle/>
          <a:p>
            <a:r>
              <a:rPr lang="de-DE" sz="1633" dirty="0" smtClean="0"/>
              <a:t>Soziales Optimum</a:t>
            </a:r>
            <a:endParaRPr lang="de-DE" sz="1633" dirty="0"/>
          </a:p>
        </p:txBody>
      </p:sp>
      <p:sp>
        <p:nvSpPr>
          <p:cNvPr id="47" name="Textfeld 46"/>
          <p:cNvSpPr txBox="1"/>
          <p:nvPr/>
        </p:nvSpPr>
        <p:spPr>
          <a:xfrm>
            <a:off x="2398675" y="4510059"/>
            <a:ext cx="290464" cy="343620"/>
          </a:xfrm>
          <a:prstGeom prst="rect">
            <a:avLst/>
          </a:prstGeom>
          <a:noFill/>
        </p:spPr>
        <p:txBody>
          <a:bodyPr wrap="none" rtlCol="0">
            <a:spAutoFit/>
          </a:bodyPr>
          <a:lstStyle/>
          <a:p>
            <a:r>
              <a:rPr lang="de-DE" sz="1633" dirty="0" smtClean="0"/>
              <a:t>2</a:t>
            </a:r>
            <a:endParaRPr lang="de-DE" sz="1633" dirty="0"/>
          </a:p>
        </p:txBody>
      </p:sp>
      <p:sp>
        <p:nvSpPr>
          <p:cNvPr id="48" name="Textfeld 47"/>
          <p:cNvSpPr txBox="1"/>
          <p:nvPr/>
        </p:nvSpPr>
        <p:spPr>
          <a:xfrm>
            <a:off x="2365439" y="3870528"/>
            <a:ext cx="290464" cy="343620"/>
          </a:xfrm>
          <a:prstGeom prst="rect">
            <a:avLst/>
          </a:prstGeom>
          <a:noFill/>
        </p:spPr>
        <p:txBody>
          <a:bodyPr wrap="none" rtlCol="0">
            <a:spAutoFit/>
          </a:bodyPr>
          <a:lstStyle/>
          <a:p>
            <a:r>
              <a:rPr lang="de-DE" sz="1633" dirty="0"/>
              <a:t>6</a:t>
            </a:r>
          </a:p>
        </p:txBody>
      </p:sp>
    </p:spTree>
    <p:extLst>
      <p:ext uri="{BB962C8B-B14F-4D97-AF65-F5344CB8AC3E}">
        <p14:creationId xmlns:p14="http://schemas.microsoft.com/office/powerpoint/2010/main" val="260212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P spid="5" grpId="0"/>
      <p:bldP spid="15" grpId="0"/>
      <p:bldP spid="16" grpId="0"/>
      <p:bldP spid="17" grpId="0"/>
      <p:bldP spid="18" grpId="0"/>
      <p:bldP spid="19" grpId="0"/>
      <p:bldP spid="21" grpId="0"/>
      <p:bldP spid="22" grpId="0"/>
      <p:bldP spid="40" grpId="0"/>
      <p:bldP spid="41" grpId="0"/>
      <p:bldP spid="44" grpId="0"/>
      <p:bldP spid="45" grpId="0"/>
      <p:bldP spid="35"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Externe Effekte und Eigentumsrechte</a:t>
            </a:r>
          </a:p>
        </p:txBody>
      </p:sp>
      <p:sp>
        <p:nvSpPr>
          <p:cNvPr id="3" name="Rechteck 2"/>
          <p:cNvSpPr/>
          <p:nvPr/>
        </p:nvSpPr>
        <p:spPr>
          <a:xfrm>
            <a:off x="131957" y="585419"/>
            <a:ext cx="8028370" cy="6074527"/>
          </a:xfrm>
          <a:prstGeom prst="rect">
            <a:avLst/>
          </a:prstGeom>
        </p:spPr>
        <p:txBody>
          <a:bodyPr wrap="square">
            <a:noAutofit/>
          </a:bodyPr>
          <a:lstStyle/>
          <a:p>
            <a:r>
              <a:rPr lang="de-DE" sz="2400" dirty="0">
                <a:latin typeface="Times New Roman" panose="02020603050405020304" pitchFamily="18" charset="0"/>
                <a:cs typeface="Times New Roman" panose="02020603050405020304" pitchFamily="18" charset="0"/>
              </a:rPr>
              <a:t>Existieren an einem knappen Gut keine handelbaren Eigentumsrecht entstehen externe Effekte </a:t>
            </a:r>
          </a:p>
          <a:p>
            <a:r>
              <a:rPr lang="de-DE" sz="2400" dirty="0">
                <a:latin typeface="Times New Roman" panose="02020603050405020304" pitchFamily="18" charset="0"/>
                <a:cs typeface="Times New Roman" panose="02020603050405020304" pitchFamily="18" charset="0"/>
              </a:rPr>
              <a:t>(vgl. nicht Ausschließbarkeit)</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Beispiele</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Recht auf rauchfreie Luft vs. Recht zu rauchen</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Recht auf sauberes Wasser vs. Recht zur Einleitung von Abwasser</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Recht auf stabiles Klima vs. Recht der Emission von CO</a:t>
            </a:r>
            <a:r>
              <a:rPr lang="de-DE" sz="2400" baseline="-25000" dirty="0">
                <a:latin typeface="Times New Roman" panose="02020603050405020304" pitchFamily="18" charset="0"/>
                <a:cs typeface="Times New Roman" panose="02020603050405020304" pitchFamily="18" charset="0"/>
              </a:rPr>
              <a:t>2</a:t>
            </a:r>
          </a:p>
          <a:p>
            <a:endParaRPr lang="de-DE" sz="2177" dirty="0">
              <a:latin typeface="Times New Roman" panose="02020603050405020304" pitchFamily="18" charset="0"/>
              <a:cs typeface="Times New Roman" panose="02020603050405020304" pitchFamily="18" charset="0"/>
            </a:endParaRPr>
          </a:p>
          <a:p>
            <a:pPr algn="ctr"/>
            <a:endParaRPr lang="de-DE" sz="2800"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Das </a:t>
            </a:r>
            <a:r>
              <a:rPr lang="de-DE" sz="2800" b="1" dirty="0" err="1">
                <a:latin typeface="Times New Roman" panose="02020603050405020304" pitchFamily="18" charset="0"/>
                <a:cs typeface="Times New Roman" panose="02020603050405020304" pitchFamily="18" charset="0"/>
              </a:rPr>
              <a:t>Coase</a:t>
            </a:r>
            <a:r>
              <a:rPr lang="de-DE" sz="2800" b="1" dirty="0">
                <a:latin typeface="Times New Roman" panose="02020603050405020304" pitchFamily="18" charset="0"/>
                <a:cs typeface="Times New Roman" panose="02020603050405020304" pitchFamily="18" charset="0"/>
              </a:rPr>
              <a:t>-Theorem</a:t>
            </a:r>
          </a:p>
          <a:p>
            <a:pPr algn="ctr"/>
            <a:r>
              <a:rPr lang="de-DE" sz="2400" dirty="0">
                <a:latin typeface="Times New Roman" panose="02020603050405020304" pitchFamily="18" charset="0"/>
                <a:cs typeface="Times New Roman" panose="02020603050405020304" pitchFamily="18" charset="0"/>
              </a:rPr>
              <a:t>Wenn Eigentumsrechte eindeutig definiert sind und wenn keine</a:t>
            </a:r>
          </a:p>
          <a:p>
            <a:pPr algn="ctr"/>
            <a:r>
              <a:rPr lang="de-DE" sz="2400" dirty="0">
                <a:latin typeface="Times New Roman" panose="02020603050405020304" pitchFamily="18" charset="0"/>
                <a:cs typeface="Times New Roman" panose="02020603050405020304" pitchFamily="18" charset="0"/>
              </a:rPr>
              <a:t>Transaktionskosten vorliegen, dann führen privatwirtschaftliche</a:t>
            </a:r>
          </a:p>
          <a:p>
            <a:pPr algn="ctr"/>
            <a:r>
              <a:rPr lang="de-DE" sz="2400" dirty="0">
                <a:latin typeface="Times New Roman" panose="02020603050405020304" pitchFamily="18" charset="0"/>
                <a:cs typeface="Times New Roman" panose="02020603050405020304" pitchFamily="18" charset="0"/>
              </a:rPr>
              <a:t>Vereinbarungen zu einer effizienten Allokation.</a:t>
            </a:r>
          </a:p>
        </p:txBody>
      </p:sp>
      <p:sp>
        <p:nvSpPr>
          <p:cNvPr id="4" name="Textfeld 3"/>
          <p:cNvSpPr txBox="1"/>
          <p:nvPr/>
        </p:nvSpPr>
        <p:spPr>
          <a:xfrm>
            <a:off x="6864927" y="4233876"/>
            <a:ext cx="5327074" cy="343620"/>
          </a:xfrm>
          <a:prstGeom prst="rect">
            <a:avLst/>
          </a:prstGeom>
          <a:noFill/>
        </p:spPr>
        <p:txBody>
          <a:bodyPr wrap="square" rtlCol="0">
            <a:spAutoFit/>
          </a:bodyPr>
          <a:lstStyle/>
          <a:p>
            <a:r>
              <a:rPr lang="de-DE" sz="1633" dirty="0" smtClean="0"/>
              <a:t>Letztlich wird damit das Recht auf Verschmutzung handelbar. </a:t>
            </a:r>
            <a:endParaRPr lang="de-DE" sz="1633" dirty="0"/>
          </a:p>
        </p:txBody>
      </p:sp>
      <p:sp>
        <p:nvSpPr>
          <p:cNvPr id="5" name="Textfeld 4"/>
          <p:cNvSpPr txBox="1"/>
          <p:nvPr/>
        </p:nvSpPr>
        <p:spPr>
          <a:xfrm>
            <a:off x="6864927" y="4577496"/>
            <a:ext cx="5237017" cy="594906"/>
          </a:xfrm>
          <a:prstGeom prst="rect">
            <a:avLst/>
          </a:prstGeom>
          <a:noFill/>
        </p:spPr>
        <p:txBody>
          <a:bodyPr wrap="square" rtlCol="0">
            <a:spAutoFit/>
          </a:bodyPr>
          <a:lstStyle/>
          <a:p>
            <a:r>
              <a:rPr lang="de-DE" sz="1633" dirty="0" smtClean="0"/>
              <a:t>Liegt das Recht beim </a:t>
            </a:r>
            <a:r>
              <a:rPr lang="de-DE" sz="1633" dirty="0" err="1" smtClean="0"/>
              <a:t>Verschmutzer</a:t>
            </a:r>
            <a:r>
              <a:rPr lang="de-DE" sz="1633" dirty="0" smtClean="0"/>
              <a:t>, kann der Beeinträchtigte dafür bezahlen, dass nicht </a:t>
            </a:r>
            <a:r>
              <a:rPr lang="de-DE" sz="1633" dirty="0"/>
              <a:t>v</a:t>
            </a:r>
            <a:r>
              <a:rPr lang="de-DE" sz="1633" dirty="0" smtClean="0"/>
              <a:t>erschmutzt wird</a:t>
            </a:r>
            <a:endParaRPr lang="de-DE" sz="1633" dirty="0"/>
          </a:p>
        </p:txBody>
      </p:sp>
      <p:sp>
        <p:nvSpPr>
          <p:cNvPr id="7" name="Textfeld 6"/>
          <p:cNvSpPr txBox="1"/>
          <p:nvPr/>
        </p:nvSpPr>
        <p:spPr>
          <a:xfrm>
            <a:off x="8007928" y="5101995"/>
            <a:ext cx="3858491" cy="846194"/>
          </a:xfrm>
          <a:prstGeom prst="rect">
            <a:avLst/>
          </a:prstGeom>
          <a:noFill/>
        </p:spPr>
        <p:txBody>
          <a:bodyPr wrap="square" rtlCol="0">
            <a:spAutoFit/>
          </a:bodyPr>
          <a:lstStyle/>
          <a:p>
            <a:r>
              <a:rPr lang="de-DE" sz="1633" dirty="0" smtClean="0"/>
              <a:t>Liegt das Recht beim Geschädigten, kann dieser eine Entschädigung dafür verlangen, wenn verschmutzt wird</a:t>
            </a:r>
            <a:endParaRPr lang="de-DE" sz="1633" dirty="0"/>
          </a:p>
        </p:txBody>
      </p:sp>
      <p:sp>
        <p:nvSpPr>
          <p:cNvPr id="8" name="Textfeld 7"/>
          <p:cNvSpPr txBox="1"/>
          <p:nvPr/>
        </p:nvSpPr>
        <p:spPr>
          <a:xfrm>
            <a:off x="8007928" y="5834171"/>
            <a:ext cx="4194464" cy="846194"/>
          </a:xfrm>
          <a:prstGeom prst="rect">
            <a:avLst/>
          </a:prstGeom>
          <a:noFill/>
        </p:spPr>
        <p:txBody>
          <a:bodyPr wrap="square" rtlCol="0">
            <a:spAutoFit/>
          </a:bodyPr>
          <a:lstStyle/>
          <a:p>
            <a:r>
              <a:rPr lang="de-DE" sz="1633" dirty="0" smtClean="0"/>
              <a:t>Beides ist ein Marktprozess und führt, wenn alle </a:t>
            </a:r>
            <a:r>
              <a:rPr lang="de-DE" sz="1633" dirty="0"/>
              <a:t>I</a:t>
            </a:r>
            <a:r>
              <a:rPr lang="de-DE" sz="1633" dirty="0" smtClean="0"/>
              <a:t>nformationen vorhanden sind, zu einem </a:t>
            </a:r>
            <a:r>
              <a:rPr lang="de-DE" sz="1633" dirty="0" err="1" smtClean="0"/>
              <a:t>pareto</a:t>
            </a:r>
            <a:r>
              <a:rPr lang="de-DE" sz="1633" dirty="0" smtClean="0"/>
              <a:t>-effizienten Verschmutzungsniveau</a:t>
            </a:r>
            <a:endParaRPr lang="de-DE" sz="1633" dirty="0"/>
          </a:p>
        </p:txBody>
      </p:sp>
    </p:spTree>
    <p:extLst>
      <p:ext uri="{BB962C8B-B14F-4D97-AF65-F5344CB8AC3E}">
        <p14:creationId xmlns:p14="http://schemas.microsoft.com/office/powerpoint/2010/main" val="411975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Coase</a:t>
            </a:r>
            <a:r>
              <a:rPr lang="de-DE" sz="2903" b="1" dirty="0">
                <a:solidFill>
                  <a:srgbClr val="000000"/>
                </a:solidFill>
                <a:latin typeface="Times New Roman" panose="02020603050405020304" pitchFamily="18" charset="0"/>
                <a:cs typeface="Times New Roman" panose="02020603050405020304" pitchFamily="18" charset="0"/>
              </a:rPr>
              <a:t> Theorem</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084725" y="614333"/>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1855765" y="4328093"/>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10" name="Textfeld 9"/>
          <p:cNvSpPr txBox="1"/>
          <p:nvPr/>
        </p:nvSpPr>
        <p:spPr>
          <a:xfrm>
            <a:off x="656546" y="564384"/>
            <a:ext cx="1353447" cy="369332"/>
          </a:xfrm>
          <a:prstGeom prst="rect">
            <a:avLst/>
          </a:prstGeom>
          <a:noFill/>
        </p:spPr>
        <p:txBody>
          <a:bodyPr wrap="none" rtlCol="0">
            <a:spAutoFit/>
          </a:bodyPr>
          <a:lstStyle/>
          <a:p>
            <a:r>
              <a:rPr lang="de-DE" dirty="0"/>
              <a:t>G</a:t>
            </a:r>
            <a:r>
              <a:rPr lang="de-DE" dirty="0" smtClean="0"/>
              <a:t>renzkosten</a:t>
            </a:r>
            <a:endParaRPr lang="de-DE" dirty="0"/>
          </a:p>
        </p:txBody>
      </p:sp>
      <p:cxnSp>
        <p:nvCxnSpPr>
          <p:cNvPr id="3" name="Gerader Verbinder 2">
            <a:extLst>
              <a:ext uri="{FF2B5EF4-FFF2-40B4-BE49-F238E27FC236}">
                <a16:creationId xmlns:a16="http://schemas.microsoft.com/office/drawing/2014/main" id="{D7DCD0F1-B896-4897-ABFB-A7301D72029E}"/>
              </a:ext>
            </a:extLst>
          </p:cNvPr>
          <p:cNvCxnSpPr/>
          <p:nvPr/>
        </p:nvCxnSpPr>
        <p:spPr>
          <a:xfrm>
            <a:off x="2084725" y="1191771"/>
            <a:ext cx="3981540" cy="31363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DCE70585-7268-42F2-A234-9A36C4D081AB}"/>
              </a:ext>
            </a:extLst>
          </p:cNvPr>
          <p:cNvCxnSpPr>
            <a:cxnSpLocks/>
          </p:cNvCxnSpPr>
          <p:nvPr/>
        </p:nvCxnSpPr>
        <p:spPr>
          <a:xfrm flipV="1">
            <a:off x="2084725" y="1672688"/>
            <a:ext cx="4249170" cy="210758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a:extLst>
              <a:ext uri="{FF2B5EF4-FFF2-40B4-BE49-F238E27FC236}">
                <a16:creationId xmlns:a16="http://schemas.microsoft.com/office/drawing/2014/main" id="{0AFA9E55-A314-45AD-B789-432D3FCD5EE6}"/>
              </a:ext>
            </a:extLst>
          </p:cNvPr>
          <p:cNvSpPr txBox="1"/>
          <p:nvPr/>
        </p:nvSpPr>
        <p:spPr>
          <a:xfrm>
            <a:off x="2232681" y="803870"/>
            <a:ext cx="3200941" cy="646331"/>
          </a:xfrm>
          <a:prstGeom prst="rect">
            <a:avLst/>
          </a:prstGeom>
          <a:noFill/>
        </p:spPr>
        <p:txBody>
          <a:bodyPr wrap="none" rtlCol="0">
            <a:spAutoFit/>
          </a:bodyPr>
          <a:lstStyle/>
          <a:p>
            <a:r>
              <a:rPr lang="de-DE" dirty="0"/>
              <a:t>Grenzkosten </a:t>
            </a:r>
            <a:r>
              <a:rPr lang="de-DE" dirty="0" smtClean="0"/>
              <a:t>des Emittenten der</a:t>
            </a:r>
            <a:endParaRPr lang="de-DE" dirty="0"/>
          </a:p>
          <a:p>
            <a:r>
              <a:rPr lang="de-DE" dirty="0"/>
              <a:t>Schadstoffverminderung</a:t>
            </a:r>
          </a:p>
        </p:txBody>
      </p:sp>
      <p:sp>
        <p:nvSpPr>
          <p:cNvPr id="14" name="Textfeld 13">
            <a:extLst>
              <a:ext uri="{FF2B5EF4-FFF2-40B4-BE49-F238E27FC236}">
                <a16:creationId xmlns:a16="http://schemas.microsoft.com/office/drawing/2014/main" id="{B9898E88-5F87-4239-83D6-DBB700897516}"/>
              </a:ext>
            </a:extLst>
          </p:cNvPr>
          <p:cNvSpPr txBox="1"/>
          <p:nvPr/>
        </p:nvSpPr>
        <p:spPr>
          <a:xfrm>
            <a:off x="6333895" y="1330222"/>
            <a:ext cx="4437625" cy="646331"/>
          </a:xfrm>
          <a:prstGeom prst="rect">
            <a:avLst/>
          </a:prstGeom>
          <a:noFill/>
        </p:spPr>
        <p:txBody>
          <a:bodyPr wrap="none" rtlCol="0">
            <a:spAutoFit/>
          </a:bodyPr>
          <a:lstStyle/>
          <a:p>
            <a:r>
              <a:rPr lang="de-DE" dirty="0"/>
              <a:t>Grenzschaden </a:t>
            </a:r>
            <a:r>
              <a:rPr lang="de-DE" dirty="0" smtClean="0"/>
              <a:t>des Beeinträchtigten durch die</a:t>
            </a:r>
            <a:endParaRPr lang="de-DE" dirty="0"/>
          </a:p>
          <a:p>
            <a:r>
              <a:rPr lang="de-DE" dirty="0"/>
              <a:t>Schadstofferzeugung</a:t>
            </a:r>
          </a:p>
        </p:txBody>
      </p:sp>
      <p:sp>
        <p:nvSpPr>
          <p:cNvPr id="15" name="Rechteck 14">
            <a:extLst>
              <a:ext uri="{FF2B5EF4-FFF2-40B4-BE49-F238E27FC236}">
                <a16:creationId xmlns:a16="http://schemas.microsoft.com/office/drawing/2014/main" id="{43B97ECB-85D0-48AC-ACDD-D3A0D9735C6F}"/>
              </a:ext>
            </a:extLst>
          </p:cNvPr>
          <p:cNvSpPr/>
          <p:nvPr/>
        </p:nvSpPr>
        <p:spPr>
          <a:xfrm>
            <a:off x="12486" y="4689552"/>
            <a:ext cx="12187680" cy="605381"/>
          </a:xfrm>
          <a:prstGeom prst="rect">
            <a:avLst/>
          </a:prstGeom>
        </p:spPr>
        <p:txBody>
          <a:bodyPr wrap="square">
            <a:noAutofit/>
          </a:bodyPr>
          <a:lstStyle/>
          <a:p>
            <a:r>
              <a:rPr lang="de-DE" dirty="0" smtClean="0">
                <a:latin typeface="Times New Roman" panose="02020603050405020304" pitchFamily="18" charset="0"/>
                <a:cs typeface="Times New Roman" panose="02020603050405020304" pitchFamily="18" charset="0"/>
              </a:rPr>
              <a:t>Gibt es keine einschränkende Gesetzgebung, liegen die Eigentumsrechte quasi beim Emittenten und dieser wird die gewinnmaximalen Emissionen </a:t>
            </a:r>
            <a:r>
              <a:rPr lang="de-DE" dirty="0" err="1" smtClean="0">
                <a:latin typeface="Times New Roman" panose="02020603050405020304" pitchFamily="18" charset="0"/>
                <a:cs typeface="Times New Roman" panose="02020603050405020304" pitchFamily="18" charset="0"/>
              </a:rPr>
              <a:t>z</a:t>
            </a:r>
            <a:r>
              <a:rPr lang="de-DE" baseline="-25000" dirty="0" err="1" smtClean="0">
                <a:latin typeface="Times New Roman" panose="02020603050405020304" pitchFamily="18" charset="0"/>
                <a:cs typeface="Times New Roman" panose="02020603050405020304" pitchFamily="18" charset="0"/>
              </a:rPr>
              <a:t>m</a:t>
            </a:r>
            <a:r>
              <a:rPr lang="de-DE" dirty="0" smtClean="0">
                <a:latin typeface="Times New Roman" panose="02020603050405020304" pitchFamily="18" charset="0"/>
                <a:cs typeface="Times New Roman" panose="02020603050405020304" pitchFamily="18" charset="0"/>
              </a:rPr>
              <a:t> tätigen (Grenzkosten = 0).</a:t>
            </a:r>
            <a:endParaRPr lang="de-DE" dirty="0">
              <a:latin typeface="Times New Roman" panose="02020603050405020304" pitchFamily="18" charset="0"/>
              <a:cs typeface="Times New Roman" panose="02020603050405020304" pitchFamily="18" charset="0"/>
            </a:endParaRPr>
          </a:p>
        </p:txBody>
      </p:sp>
      <p:cxnSp>
        <p:nvCxnSpPr>
          <p:cNvPr id="17" name="Gerader Verbinder 16">
            <a:extLst>
              <a:ext uri="{FF2B5EF4-FFF2-40B4-BE49-F238E27FC236}">
                <a16:creationId xmlns:a16="http://schemas.microsoft.com/office/drawing/2014/main" id="{7F305E57-4728-47E1-B42B-2B39D8D8FE2B}"/>
              </a:ext>
            </a:extLst>
          </p:cNvPr>
          <p:cNvCxnSpPr/>
          <p:nvPr/>
        </p:nvCxnSpPr>
        <p:spPr>
          <a:xfrm>
            <a:off x="4092498" y="2776654"/>
            <a:ext cx="0" cy="155143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374C96E9-2546-4512-88CA-42EE18854E52}"/>
              </a:ext>
            </a:extLst>
          </p:cNvPr>
          <p:cNvSpPr txBox="1"/>
          <p:nvPr/>
        </p:nvSpPr>
        <p:spPr>
          <a:xfrm>
            <a:off x="3879768" y="4379225"/>
            <a:ext cx="391454" cy="369332"/>
          </a:xfrm>
          <a:prstGeom prst="rect">
            <a:avLst/>
          </a:prstGeom>
          <a:noFill/>
        </p:spPr>
        <p:txBody>
          <a:bodyPr wrap="none" rtlCol="0">
            <a:spAutoFit/>
          </a:bodyPr>
          <a:lstStyle/>
          <a:p>
            <a:r>
              <a:rPr lang="de-DE" dirty="0"/>
              <a:t>z*</a:t>
            </a:r>
          </a:p>
        </p:txBody>
      </p:sp>
      <p:sp>
        <p:nvSpPr>
          <p:cNvPr id="19" name="Textfeld 18">
            <a:extLst>
              <a:ext uri="{FF2B5EF4-FFF2-40B4-BE49-F238E27FC236}">
                <a16:creationId xmlns:a16="http://schemas.microsoft.com/office/drawing/2014/main" id="{BF01740D-BE6F-45AB-9BE2-BCA4B13BB897}"/>
              </a:ext>
            </a:extLst>
          </p:cNvPr>
          <p:cNvSpPr txBox="1"/>
          <p:nvPr/>
        </p:nvSpPr>
        <p:spPr>
          <a:xfrm>
            <a:off x="5900273" y="4350049"/>
            <a:ext cx="4074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z</a:t>
            </a:r>
            <a:r>
              <a:rPr lang="de-DE" baseline="-25000" dirty="0" err="1">
                <a:latin typeface="Times New Roman" panose="02020603050405020304" pitchFamily="18" charset="0"/>
                <a:cs typeface="Times New Roman" panose="02020603050405020304" pitchFamily="18" charset="0"/>
              </a:rPr>
              <a:t>m</a:t>
            </a:r>
            <a:endParaRPr lang="de-DE" dirty="0"/>
          </a:p>
        </p:txBody>
      </p:sp>
      <p:sp>
        <p:nvSpPr>
          <p:cNvPr id="20" name="Textfeld 19">
            <a:extLst>
              <a:ext uri="{FF2B5EF4-FFF2-40B4-BE49-F238E27FC236}">
                <a16:creationId xmlns:a16="http://schemas.microsoft.com/office/drawing/2014/main" id="{C1F93AB8-4536-4A81-9CD1-2389A4E1659C}"/>
              </a:ext>
            </a:extLst>
          </p:cNvPr>
          <p:cNvSpPr txBox="1"/>
          <p:nvPr/>
        </p:nvSpPr>
        <p:spPr>
          <a:xfrm>
            <a:off x="3953506" y="2382476"/>
            <a:ext cx="317716" cy="369332"/>
          </a:xfrm>
          <a:prstGeom prst="rect">
            <a:avLst/>
          </a:prstGeom>
          <a:noFill/>
        </p:spPr>
        <p:txBody>
          <a:bodyPr wrap="none" rtlCol="0">
            <a:spAutoFit/>
          </a:bodyPr>
          <a:lstStyle/>
          <a:p>
            <a:r>
              <a:rPr lang="de-DE" dirty="0"/>
              <a:t>A</a:t>
            </a:r>
          </a:p>
        </p:txBody>
      </p:sp>
      <p:sp>
        <p:nvSpPr>
          <p:cNvPr id="2" name="Rechteck 1"/>
          <p:cNvSpPr/>
          <p:nvPr/>
        </p:nvSpPr>
        <p:spPr>
          <a:xfrm>
            <a:off x="12486" y="5265757"/>
            <a:ext cx="11940066" cy="923330"/>
          </a:xfrm>
          <a:prstGeom prst="rect">
            <a:avLst/>
          </a:prstGeom>
        </p:spPr>
        <p:txBody>
          <a:bodyPr wrap="square">
            <a:spAutoFit/>
          </a:bodyPr>
          <a:lstStyle/>
          <a:p>
            <a:r>
              <a:rPr lang="de-DE" dirty="0">
                <a:latin typeface="Times New Roman" panose="02020603050405020304" pitchFamily="18" charset="0"/>
                <a:cs typeface="Times New Roman" panose="02020603050405020304" pitchFamily="18" charset="0"/>
              </a:rPr>
              <a:t>Der Geschädigte kann aber eine Kompensation anbieten für die Reduktion der Emissionen auf z</a:t>
            </a:r>
            <a:r>
              <a:rPr lang="de-DE" dirty="0" smtClean="0">
                <a:latin typeface="Times New Roman" panose="02020603050405020304" pitchFamily="18" charset="0"/>
                <a:cs typeface="Times New Roman" panose="02020603050405020304" pitchFamily="18" charset="0"/>
              </a:rPr>
              <a:t>*, denn auf diesem Niveau ist seine Zahlungsbereitschaft für das Unterlassen des Schadens gerade so groß, wie die Grenzkosten der Schadenminderung des Emittenten</a:t>
            </a:r>
            <a:endParaRPr lang="de-DE" dirty="0">
              <a:latin typeface="Times New Roman" panose="02020603050405020304" pitchFamily="18" charset="0"/>
              <a:cs typeface="Times New Roman" panose="02020603050405020304" pitchFamily="18" charset="0"/>
            </a:endParaRPr>
          </a:p>
        </p:txBody>
      </p:sp>
      <p:sp>
        <p:nvSpPr>
          <p:cNvPr id="4" name="Rechteck 3"/>
          <p:cNvSpPr/>
          <p:nvPr/>
        </p:nvSpPr>
        <p:spPr>
          <a:xfrm>
            <a:off x="12486" y="6104790"/>
            <a:ext cx="12162708" cy="646331"/>
          </a:xfrm>
          <a:prstGeom prst="rect">
            <a:avLst/>
          </a:prstGeom>
        </p:spPr>
        <p:txBody>
          <a:bodyPr wrap="square">
            <a:spAutoFit/>
          </a:bodyPr>
          <a:lstStyle/>
          <a:p>
            <a:r>
              <a:rPr lang="de-DE" dirty="0">
                <a:latin typeface="Times New Roman" panose="02020603050405020304" pitchFamily="18" charset="0"/>
                <a:cs typeface="Times New Roman" panose="02020603050405020304" pitchFamily="18" charset="0"/>
              </a:rPr>
              <a:t>Liegen </a:t>
            </a:r>
            <a:r>
              <a:rPr lang="de-DE" dirty="0" smtClean="0">
                <a:latin typeface="Times New Roman" panose="02020603050405020304" pitchFamily="18" charset="0"/>
                <a:cs typeface="Times New Roman" panose="02020603050405020304" pitchFamily="18" charset="0"/>
              </a:rPr>
              <a:t>die Zahlungen Höhe der </a:t>
            </a:r>
            <a:r>
              <a:rPr lang="de-DE" dirty="0">
                <a:latin typeface="Times New Roman" panose="02020603050405020304" pitchFamily="18" charset="0"/>
                <a:cs typeface="Times New Roman" panose="02020603050405020304" pitchFamily="18" charset="0"/>
              </a:rPr>
              <a:t>Fläche (A-z*- </a:t>
            </a:r>
            <a:r>
              <a:rPr lang="de-DE" dirty="0" err="1">
                <a:latin typeface="Times New Roman" panose="02020603050405020304" pitchFamily="18" charset="0"/>
                <a:cs typeface="Times New Roman" panose="02020603050405020304" pitchFamily="18" charset="0"/>
              </a:rPr>
              <a:t>z</a:t>
            </a:r>
            <a:r>
              <a:rPr lang="de-DE" baseline="-25000" dirty="0" err="1">
                <a:latin typeface="Times New Roman" panose="02020603050405020304" pitchFamily="18" charset="0"/>
                <a:cs typeface="Times New Roman" panose="02020603050405020304" pitchFamily="18" charset="0"/>
              </a:rPr>
              <a:t>m</a:t>
            </a:r>
            <a:r>
              <a:rPr lang="de-DE"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wird der Verursacher dies annehmen und es wird ein </a:t>
            </a:r>
            <a:r>
              <a:rPr lang="de-DE" dirty="0" err="1">
                <a:latin typeface="Times New Roman" panose="02020603050405020304" pitchFamily="18" charset="0"/>
                <a:cs typeface="Times New Roman" panose="02020603050405020304" pitchFamily="18" charset="0"/>
              </a:rPr>
              <a:t>pareto</a:t>
            </a:r>
            <a:r>
              <a:rPr lang="de-DE" dirty="0">
                <a:latin typeface="Times New Roman" panose="02020603050405020304" pitchFamily="18" charset="0"/>
                <a:cs typeface="Times New Roman" panose="02020603050405020304" pitchFamily="18" charset="0"/>
              </a:rPr>
              <a:t>-effizienter Zustand erreicht</a:t>
            </a:r>
            <a:r>
              <a:rPr lang="de-DE" dirty="0" smtClean="0">
                <a:latin typeface="Times New Roman" panose="02020603050405020304" pitchFamily="18" charset="0"/>
                <a:cs typeface="Times New Roman" panose="02020603050405020304" pitchFamily="18" charset="0"/>
              </a:rPr>
              <a:t>. Da die Rechte beim Emittenten liegen</a:t>
            </a:r>
            <a:endParaRPr lang="de-DE" dirty="0">
              <a:latin typeface="Times New Roman" panose="02020603050405020304" pitchFamily="18" charset="0"/>
              <a:cs typeface="Times New Roman" panose="02020603050405020304" pitchFamily="18" charset="0"/>
            </a:endParaRPr>
          </a:p>
        </p:txBody>
      </p:sp>
      <p:cxnSp>
        <p:nvCxnSpPr>
          <p:cNvPr id="9" name="Gerade Verbindung mit Pfeil 8"/>
          <p:cNvCxnSpPr/>
          <p:nvPr/>
        </p:nvCxnSpPr>
        <p:spPr>
          <a:xfrm flipH="1">
            <a:off x="4541327" y="3328425"/>
            <a:ext cx="2974764" cy="483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B9898E88-5F87-4239-83D6-DBB700897516}"/>
              </a:ext>
            </a:extLst>
          </p:cNvPr>
          <p:cNvSpPr txBox="1"/>
          <p:nvPr/>
        </p:nvSpPr>
        <p:spPr>
          <a:xfrm>
            <a:off x="7576697" y="3039669"/>
            <a:ext cx="2717230" cy="369332"/>
          </a:xfrm>
          <a:prstGeom prst="rect">
            <a:avLst/>
          </a:prstGeom>
          <a:noFill/>
        </p:spPr>
        <p:txBody>
          <a:bodyPr wrap="square" rtlCol="0">
            <a:spAutoFit/>
          </a:bodyPr>
          <a:lstStyle/>
          <a:p>
            <a:r>
              <a:rPr lang="de-DE" dirty="0" smtClean="0"/>
              <a:t>Entschädigungszahlung</a:t>
            </a:r>
            <a:endParaRPr lang="de-DE" dirty="0"/>
          </a:p>
        </p:txBody>
      </p:sp>
      <p:sp>
        <p:nvSpPr>
          <p:cNvPr id="22" name="Textfeld 21"/>
          <p:cNvSpPr txBox="1"/>
          <p:nvPr/>
        </p:nvSpPr>
        <p:spPr>
          <a:xfrm>
            <a:off x="6784929" y="4520534"/>
            <a:ext cx="1888337" cy="369332"/>
          </a:xfrm>
          <a:prstGeom prst="rect">
            <a:avLst/>
          </a:prstGeom>
          <a:noFill/>
        </p:spPr>
        <p:txBody>
          <a:bodyPr wrap="none" rtlCol="0">
            <a:spAutoFit/>
          </a:bodyPr>
          <a:lstStyle/>
          <a:p>
            <a:r>
              <a:rPr lang="de-DE" dirty="0"/>
              <a:t>Emissionsmenge z</a:t>
            </a:r>
          </a:p>
        </p:txBody>
      </p:sp>
      <p:sp>
        <p:nvSpPr>
          <p:cNvPr id="23" name="Textfeld 22"/>
          <p:cNvSpPr txBox="1"/>
          <p:nvPr/>
        </p:nvSpPr>
        <p:spPr>
          <a:xfrm>
            <a:off x="492283" y="804883"/>
            <a:ext cx="1512850" cy="369332"/>
          </a:xfrm>
          <a:prstGeom prst="rect">
            <a:avLst/>
          </a:prstGeom>
          <a:noFill/>
        </p:spPr>
        <p:txBody>
          <a:bodyPr wrap="none" rtlCol="0">
            <a:spAutoFit/>
          </a:bodyPr>
          <a:lstStyle/>
          <a:p>
            <a:r>
              <a:rPr lang="de-DE" dirty="0" smtClean="0"/>
              <a:t>Grenzschaden</a:t>
            </a:r>
            <a:endParaRPr lang="de-DE" dirty="0"/>
          </a:p>
        </p:txBody>
      </p:sp>
    </p:spTree>
    <p:extLst>
      <p:ext uri="{BB962C8B-B14F-4D97-AF65-F5344CB8AC3E}">
        <p14:creationId xmlns:p14="http://schemas.microsoft.com/office/powerpoint/2010/main" val="1295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8" grpId="0"/>
      <p:bldP spid="19" grpId="0"/>
      <p:bldP spid="20" grpId="0"/>
      <p:bldP spid="2" grpId="0"/>
      <p:bldP spid="4"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44103"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Internalisierung von </a:t>
            </a:r>
            <a:r>
              <a:rPr lang="de-DE" sz="2903" b="1" dirty="0" err="1">
                <a:solidFill>
                  <a:srgbClr val="000000"/>
                </a:solidFill>
                <a:latin typeface="Arial"/>
              </a:rPr>
              <a:t>Externalitäten</a:t>
            </a:r>
            <a:r>
              <a:rPr lang="de-DE" sz="2903" b="1" dirty="0">
                <a:solidFill>
                  <a:srgbClr val="000000"/>
                </a:solidFill>
                <a:latin typeface="Arial"/>
              </a:rPr>
              <a:t> </a:t>
            </a:r>
            <a:endParaRPr sz="2903" dirty="0"/>
          </a:p>
        </p:txBody>
      </p:sp>
      <p:sp>
        <p:nvSpPr>
          <p:cNvPr id="3" name="Rechteck 2"/>
          <p:cNvSpPr/>
          <p:nvPr/>
        </p:nvSpPr>
        <p:spPr>
          <a:xfrm>
            <a:off x="221226" y="1210223"/>
            <a:ext cx="11749547" cy="4785298"/>
          </a:xfrm>
          <a:prstGeom prst="rect">
            <a:avLst/>
          </a:prstGeom>
        </p:spPr>
        <p:txBody>
          <a:bodyPr wrap="square">
            <a:noAutofit/>
          </a:bodyPr>
          <a:lstStyle/>
          <a:p>
            <a:r>
              <a:rPr lang="de-DE" sz="2177" dirty="0"/>
              <a:t>Schaffung von Anreizen, damit Menschen die externen Effekte bei ihren Handlungen berücksichtigen. </a:t>
            </a:r>
          </a:p>
          <a:p>
            <a:endParaRPr lang="de-DE" sz="2177" dirty="0"/>
          </a:p>
          <a:p>
            <a:endParaRPr lang="de-DE" sz="2177" dirty="0"/>
          </a:p>
          <a:p>
            <a:r>
              <a:rPr lang="de-DE" sz="2177" dirty="0"/>
              <a:t>→	Besteuerung der Produzenten</a:t>
            </a:r>
          </a:p>
          <a:p>
            <a:endParaRPr lang="de-DE" sz="2177" dirty="0"/>
          </a:p>
          <a:p>
            <a:r>
              <a:rPr lang="de-DE" sz="2177" dirty="0"/>
              <a:t>→	Erhöhung der Produktionskosten</a:t>
            </a:r>
          </a:p>
          <a:p>
            <a:endParaRPr lang="de-DE" sz="2177" dirty="0"/>
          </a:p>
          <a:p>
            <a:r>
              <a:rPr lang="de-DE" sz="2177" dirty="0"/>
              <a:t> →	Zuweisung von Eigentumsrechten</a:t>
            </a:r>
          </a:p>
          <a:p>
            <a:endParaRPr lang="de-DE" sz="2177" dirty="0"/>
          </a:p>
          <a:p>
            <a:r>
              <a:rPr lang="de-DE" sz="2177" dirty="0"/>
              <a:t>→	Vergabe von Lizenzen </a:t>
            </a:r>
          </a:p>
          <a:p>
            <a:endParaRPr lang="de-DE" sz="2177" dirty="0"/>
          </a:p>
          <a:p>
            <a:endParaRPr lang="de-DE" sz="2177" dirty="0"/>
          </a:p>
          <a:p>
            <a:r>
              <a:rPr lang="de-DE" sz="2177" dirty="0"/>
              <a:t>so dass </a:t>
            </a:r>
            <a:r>
              <a:rPr lang="de-DE" sz="2177" b="1" dirty="0"/>
              <a:t>Marktprozesse</a:t>
            </a:r>
            <a:r>
              <a:rPr lang="de-DE" sz="2177" dirty="0"/>
              <a:t> wieder zu einem sozial optimalen Resultat führen</a:t>
            </a:r>
          </a:p>
        </p:txBody>
      </p:sp>
      <p:sp>
        <p:nvSpPr>
          <p:cNvPr id="4" name="Textfeld 3"/>
          <p:cNvSpPr txBox="1"/>
          <p:nvPr/>
        </p:nvSpPr>
        <p:spPr>
          <a:xfrm>
            <a:off x="5416373" y="2591693"/>
            <a:ext cx="3938001" cy="343620"/>
          </a:xfrm>
          <a:prstGeom prst="rect">
            <a:avLst/>
          </a:prstGeom>
          <a:noFill/>
        </p:spPr>
        <p:txBody>
          <a:bodyPr wrap="none" rtlCol="0">
            <a:spAutoFit/>
          </a:bodyPr>
          <a:lstStyle/>
          <a:p>
            <a:r>
              <a:rPr lang="de-DE" sz="1633" dirty="0" smtClean="0"/>
              <a:t>Verschiebung der Angebotskurve nach oben</a:t>
            </a:r>
            <a:endParaRPr lang="de-DE" sz="1633" dirty="0"/>
          </a:p>
        </p:txBody>
      </p:sp>
      <p:cxnSp>
        <p:nvCxnSpPr>
          <p:cNvPr id="5" name="Gerade Verbindung mit Pfeil 4"/>
          <p:cNvCxnSpPr/>
          <p:nvPr/>
        </p:nvCxnSpPr>
        <p:spPr>
          <a:xfrm flipH="1" flipV="1">
            <a:off x="4793673" y="2493818"/>
            <a:ext cx="484909" cy="263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p:cNvCxnSpPr/>
          <p:nvPr/>
        </p:nvCxnSpPr>
        <p:spPr>
          <a:xfrm flipH="1">
            <a:off x="4980709" y="2860964"/>
            <a:ext cx="362000" cy="256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flipV="1">
            <a:off x="5153893" y="3733799"/>
            <a:ext cx="484909" cy="263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H="1">
            <a:off x="5340929" y="4100945"/>
            <a:ext cx="362000" cy="256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5702929" y="3877181"/>
            <a:ext cx="3975127" cy="343620"/>
          </a:xfrm>
          <a:prstGeom prst="rect">
            <a:avLst/>
          </a:prstGeom>
          <a:noFill/>
        </p:spPr>
        <p:txBody>
          <a:bodyPr wrap="none" rtlCol="0">
            <a:spAutoFit/>
          </a:bodyPr>
          <a:lstStyle/>
          <a:p>
            <a:r>
              <a:rPr lang="de-DE" sz="1633" dirty="0" smtClean="0"/>
              <a:t>Internalisierung gemäß dem </a:t>
            </a:r>
            <a:r>
              <a:rPr lang="de-DE" sz="1633" dirty="0" err="1" smtClean="0"/>
              <a:t>Coase</a:t>
            </a:r>
            <a:r>
              <a:rPr lang="de-DE" sz="1633" dirty="0" smtClean="0"/>
              <a:t>-Theorem</a:t>
            </a:r>
            <a:endParaRPr lang="de-DE" sz="1633" dirty="0"/>
          </a:p>
        </p:txBody>
      </p:sp>
      <p:sp>
        <p:nvSpPr>
          <p:cNvPr id="13" name="Textfeld 12"/>
          <p:cNvSpPr txBox="1"/>
          <p:nvPr/>
        </p:nvSpPr>
        <p:spPr>
          <a:xfrm>
            <a:off x="292729" y="5550689"/>
            <a:ext cx="11196335" cy="343620"/>
          </a:xfrm>
          <a:prstGeom prst="rect">
            <a:avLst/>
          </a:prstGeom>
          <a:noFill/>
        </p:spPr>
        <p:txBody>
          <a:bodyPr wrap="none" rtlCol="0">
            <a:spAutoFit/>
          </a:bodyPr>
          <a:lstStyle/>
          <a:p>
            <a:r>
              <a:rPr lang="de-DE" sz="1633" dirty="0" smtClean="0"/>
              <a:t>Für diese Maßnahmen müssen allerdings sehr viel Informationen insbesondere über die Präferenzen in der Gesellschaft vorliegen</a:t>
            </a:r>
            <a:endParaRPr lang="de-DE" sz="1633" dirty="0"/>
          </a:p>
        </p:txBody>
      </p:sp>
      <p:sp>
        <p:nvSpPr>
          <p:cNvPr id="14" name="Textfeld 13"/>
          <p:cNvSpPr txBox="1"/>
          <p:nvPr/>
        </p:nvSpPr>
        <p:spPr>
          <a:xfrm>
            <a:off x="71501" y="5748674"/>
            <a:ext cx="11899271" cy="594906"/>
          </a:xfrm>
          <a:prstGeom prst="rect">
            <a:avLst/>
          </a:prstGeom>
          <a:noFill/>
        </p:spPr>
        <p:txBody>
          <a:bodyPr wrap="square" rtlCol="0">
            <a:spAutoFit/>
          </a:bodyPr>
          <a:lstStyle/>
          <a:p>
            <a:r>
              <a:rPr lang="de-DE" sz="1633" dirty="0" smtClean="0"/>
              <a:t>Dieser Informationsprozess wird in demokratischen Gesellschaften meist über Wahlen durchgeführt, so dass sich diese Maßnahmen</a:t>
            </a:r>
          </a:p>
          <a:p>
            <a:r>
              <a:rPr lang="de-DE" sz="1633" dirty="0" smtClean="0"/>
              <a:t>häufig in der Zeit ändern! Vgl. Atomausstieg unter Rot-Grün, quasi Rücknahme durch nächste Regierung, Wiederaufgriff nach Fukushima,… </a:t>
            </a:r>
            <a:endParaRPr lang="de-DE" sz="1633" dirty="0"/>
          </a:p>
        </p:txBody>
      </p:sp>
      <p:sp>
        <p:nvSpPr>
          <p:cNvPr id="15" name="Textfeld 14"/>
          <p:cNvSpPr txBox="1"/>
          <p:nvPr/>
        </p:nvSpPr>
        <p:spPr>
          <a:xfrm>
            <a:off x="71502" y="6281589"/>
            <a:ext cx="11899271" cy="343620"/>
          </a:xfrm>
          <a:prstGeom prst="rect">
            <a:avLst/>
          </a:prstGeom>
          <a:noFill/>
        </p:spPr>
        <p:txBody>
          <a:bodyPr wrap="square" rtlCol="0">
            <a:spAutoFit/>
          </a:bodyPr>
          <a:lstStyle/>
          <a:p>
            <a:r>
              <a:rPr lang="de-DE" sz="1633" dirty="0" smtClean="0"/>
              <a:t>Bzgl. der Emission von </a:t>
            </a:r>
            <a:r>
              <a:rPr lang="de-DE" sz="1633" dirty="0"/>
              <a:t>T</a:t>
            </a:r>
            <a:r>
              <a:rPr lang="de-DE" sz="1633" dirty="0" smtClean="0"/>
              <a:t>reibhausgasen scheint die US-amerikanische Gesellschaft eine andere Präferenz zu haben als die Europäische!</a:t>
            </a:r>
            <a:endParaRPr lang="de-DE" sz="1633" dirty="0"/>
          </a:p>
        </p:txBody>
      </p:sp>
    </p:spTree>
    <p:extLst>
      <p:ext uri="{BB962C8B-B14F-4D97-AF65-F5344CB8AC3E}">
        <p14:creationId xmlns:p14="http://schemas.microsoft.com/office/powerpoint/2010/main" val="4026257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44103"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Internalisierung von </a:t>
            </a:r>
            <a:r>
              <a:rPr lang="de-DE" sz="2903" b="1" dirty="0" err="1">
                <a:solidFill>
                  <a:srgbClr val="000000"/>
                </a:solidFill>
                <a:latin typeface="Arial"/>
              </a:rPr>
              <a:t>Externalitäten</a:t>
            </a:r>
            <a:r>
              <a:rPr lang="de-DE" sz="2903" b="1" dirty="0">
                <a:solidFill>
                  <a:srgbClr val="000000"/>
                </a:solidFill>
                <a:latin typeface="Arial"/>
              </a:rPr>
              <a:t> </a:t>
            </a:r>
            <a:endParaRPr sz="2903" dirty="0"/>
          </a:p>
        </p:txBody>
      </p:sp>
      <p:sp>
        <p:nvSpPr>
          <p:cNvPr id="3" name="Rechteck 2"/>
          <p:cNvSpPr/>
          <p:nvPr/>
        </p:nvSpPr>
        <p:spPr>
          <a:xfrm>
            <a:off x="1980999" y="1125766"/>
            <a:ext cx="7903417" cy="4785298"/>
          </a:xfrm>
          <a:prstGeom prst="rect">
            <a:avLst/>
          </a:prstGeom>
        </p:spPr>
        <p:txBody>
          <a:bodyPr wrap="square">
            <a:noAutofit/>
          </a:bodyPr>
          <a:lstStyle/>
          <a:p>
            <a:r>
              <a:rPr lang="de-DE" sz="2177" dirty="0"/>
              <a:t>Mitunter sind markbasierte Lösungen  nicht möglich zur Lösung des Problems der </a:t>
            </a:r>
            <a:r>
              <a:rPr lang="de-DE" sz="2177" dirty="0" err="1"/>
              <a:t>Externalitäten</a:t>
            </a:r>
            <a:r>
              <a:rPr lang="de-DE" sz="2177" dirty="0"/>
              <a:t>:</a:t>
            </a:r>
          </a:p>
          <a:p>
            <a:endParaRPr lang="de-DE" sz="2177" dirty="0"/>
          </a:p>
          <a:p>
            <a:r>
              <a:rPr lang="de-DE" sz="2177" dirty="0"/>
              <a:t>→	direkte Regulierungen seitens des Staates</a:t>
            </a:r>
          </a:p>
          <a:p>
            <a:endParaRPr lang="de-DE" sz="2177" dirty="0"/>
          </a:p>
          <a:p>
            <a:r>
              <a:rPr lang="de-DE" sz="2177" dirty="0"/>
              <a:t>	z.B.</a:t>
            </a:r>
          </a:p>
          <a:p>
            <a:endParaRPr lang="de-DE" sz="2177" dirty="0"/>
          </a:p>
          <a:p>
            <a:pPr marL="1140497" lvl="2" indent="-311045">
              <a:buFont typeface="Arial" panose="020B0604020202020204" pitchFamily="34" charset="0"/>
              <a:buChar char="•"/>
            </a:pPr>
            <a:r>
              <a:rPr lang="de-DE" sz="2177" dirty="0"/>
              <a:t>Impfzwang</a:t>
            </a:r>
          </a:p>
          <a:p>
            <a:pPr marL="1140497" lvl="2" indent="-311045">
              <a:buFont typeface="Arial" panose="020B0604020202020204" pitchFamily="34" charset="0"/>
              <a:buChar char="•"/>
            </a:pPr>
            <a:endParaRPr lang="de-DE" sz="2177" dirty="0"/>
          </a:p>
          <a:p>
            <a:pPr marL="1140497" lvl="2" indent="-311045">
              <a:buFont typeface="Arial" panose="020B0604020202020204" pitchFamily="34" charset="0"/>
              <a:buChar char="•"/>
            </a:pPr>
            <a:r>
              <a:rPr lang="de-DE" sz="2177" dirty="0"/>
              <a:t>Festlegung von Emissionsniveaus</a:t>
            </a:r>
          </a:p>
          <a:p>
            <a:pPr marL="1140497" lvl="2" indent="-311045">
              <a:buFont typeface="Arial" panose="020B0604020202020204" pitchFamily="34" charset="0"/>
              <a:buChar char="•"/>
            </a:pPr>
            <a:endParaRPr lang="de-DE" sz="2177" dirty="0"/>
          </a:p>
          <a:p>
            <a:pPr marL="1140497" lvl="2" indent="-311045">
              <a:buFont typeface="Arial" panose="020B0604020202020204" pitchFamily="34" charset="0"/>
              <a:buChar char="•"/>
            </a:pPr>
            <a:r>
              <a:rPr lang="de-DE" sz="2177" dirty="0"/>
              <a:t>Vorschriften für die Anwendung von Technologien</a:t>
            </a:r>
          </a:p>
          <a:p>
            <a:pPr marL="1629552" lvl="3" indent="-342900">
              <a:buFont typeface="Wingdings" panose="05000000000000000000" pitchFamily="2" charset="2"/>
              <a:buChar char="Ø"/>
            </a:pPr>
            <a:r>
              <a:rPr lang="de-DE" sz="2177" dirty="0"/>
              <a:t>Katalysator</a:t>
            </a:r>
          </a:p>
          <a:p>
            <a:pPr marL="1629552" lvl="3" indent="-342900">
              <a:buFont typeface="Wingdings" panose="05000000000000000000" pitchFamily="2" charset="2"/>
              <a:buChar char="Ø"/>
            </a:pPr>
            <a:r>
              <a:rPr lang="de-DE" sz="2177" dirty="0"/>
              <a:t>Feuermelder</a:t>
            </a:r>
          </a:p>
          <a:p>
            <a:endParaRPr lang="de-DE" sz="2177" dirty="0"/>
          </a:p>
        </p:txBody>
      </p:sp>
      <p:sp>
        <p:nvSpPr>
          <p:cNvPr id="4" name="Textfeld 3"/>
          <p:cNvSpPr txBox="1"/>
          <p:nvPr/>
        </p:nvSpPr>
        <p:spPr>
          <a:xfrm>
            <a:off x="4585100" y="3518415"/>
            <a:ext cx="4257448" cy="343620"/>
          </a:xfrm>
          <a:prstGeom prst="rect">
            <a:avLst/>
          </a:prstGeom>
          <a:noFill/>
        </p:spPr>
        <p:txBody>
          <a:bodyPr wrap="none" rtlCol="0">
            <a:spAutoFit/>
          </a:bodyPr>
          <a:lstStyle/>
          <a:p>
            <a:r>
              <a:rPr lang="de-DE" sz="1633" dirty="0" smtClean="0"/>
              <a:t>Verpflichtende Masernimpfung seit diesem Jahr</a:t>
            </a:r>
            <a:endParaRPr lang="de-DE" sz="1633" dirty="0"/>
          </a:p>
        </p:txBody>
      </p:sp>
      <p:sp>
        <p:nvSpPr>
          <p:cNvPr id="5" name="Textfeld 4"/>
          <p:cNvSpPr txBox="1"/>
          <p:nvPr/>
        </p:nvSpPr>
        <p:spPr>
          <a:xfrm>
            <a:off x="0" y="5739254"/>
            <a:ext cx="12144546" cy="343620"/>
          </a:xfrm>
          <a:prstGeom prst="rect">
            <a:avLst/>
          </a:prstGeom>
          <a:noFill/>
        </p:spPr>
        <p:txBody>
          <a:bodyPr wrap="square" rtlCol="0">
            <a:noAutofit/>
          </a:bodyPr>
          <a:lstStyle/>
          <a:p>
            <a:r>
              <a:rPr lang="de-DE" sz="1600" dirty="0" smtClean="0"/>
              <a:t>Die Einschränkungen durch die </a:t>
            </a:r>
            <a:r>
              <a:rPr lang="de-DE" sz="1600" dirty="0" err="1" smtClean="0"/>
              <a:t>Coronakrise</a:t>
            </a:r>
            <a:r>
              <a:rPr lang="de-DE" sz="1600" dirty="0" smtClean="0"/>
              <a:t> sind letztlich auch ein Markteingriff um die ansonsten entstehenden externen Kosten zu reduzieren</a:t>
            </a:r>
            <a:endParaRPr lang="de-DE" sz="1600" dirty="0"/>
          </a:p>
        </p:txBody>
      </p:sp>
      <p:sp>
        <p:nvSpPr>
          <p:cNvPr id="7" name="Textfeld 6"/>
          <p:cNvSpPr txBox="1"/>
          <p:nvPr/>
        </p:nvSpPr>
        <p:spPr>
          <a:xfrm>
            <a:off x="-10951" y="6069747"/>
            <a:ext cx="11914162" cy="608143"/>
          </a:xfrm>
          <a:prstGeom prst="rect">
            <a:avLst/>
          </a:prstGeom>
          <a:noFill/>
        </p:spPr>
        <p:txBody>
          <a:bodyPr wrap="square" rtlCol="0">
            <a:noAutofit/>
          </a:bodyPr>
          <a:lstStyle/>
          <a:p>
            <a:r>
              <a:rPr lang="de-DE" sz="1600" dirty="0" smtClean="0"/>
              <a:t>Die Politik orientiert sich aber an den Präferenzen der Gesellschaft: </a:t>
            </a:r>
            <a:r>
              <a:rPr lang="de-DE" sz="1600" dirty="0"/>
              <a:t>S</a:t>
            </a:r>
            <a:r>
              <a:rPr lang="de-DE" sz="1600" dirty="0" smtClean="0"/>
              <a:t>o scheint die schwedische Gesellschaft eine höhere Todeszahl pro Kopf zu tolerieren als Deutschland und in den USA wird in manchen Bundesstaaten (z.B. Texas), das Sterberisiko als ein rein privates Risiko angesehen </a:t>
            </a:r>
            <a:endParaRPr lang="de-DE" sz="1600" dirty="0"/>
          </a:p>
        </p:txBody>
      </p:sp>
    </p:spTree>
    <p:extLst>
      <p:ext uri="{BB962C8B-B14F-4D97-AF65-F5344CB8AC3E}">
        <p14:creationId xmlns:p14="http://schemas.microsoft.com/office/powerpoint/2010/main" val="87805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Externalitäten</a:t>
            </a:r>
            <a:endParaRPr sz="2903" dirty="0">
              <a:latin typeface="Times New Roman" panose="02020603050405020304" pitchFamily="18" charset="0"/>
              <a:cs typeface="Times New Roman" panose="02020603050405020304" pitchFamily="18" charset="0"/>
            </a:endParaRPr>
          </a:p>
        </p:txBody>
      </p:sp>
      <p:graphicFrame>
        <p:nvGraphicFramePr>
          <p:cNvPr id="4" name="Tabelle 3"/>
          <p:cNvGraphicFramePr>
            <a:graphicFrameLocks noGrp="1"/>
          </p:cNvGraphicFramePr>
          <p:nvPr>
            <p:extLst/>
          </p:nvPr>
        </p:nvGraphicFramePr>
        <p:xfrm>
          <a:off x="-92660" y="791246"/>
          <a:ext cx="12192000" cy="6066753"/>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1351169">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2400" dirty="0"/>
                        <a:t>Negative </a:t>
                      </a:r>
                      <a:r>
                        <a:rPr lang="de-DE" sz="2400" dirty="0" err="1"/>
                        <a:t>Externalität</a:t>
                      </a:r>
                      <a:endParaRPr lang="de-DE" sz="2400" dirty="0">
                        <a:latin typeface="Times New Roman" panose="02020603050405020304" pitchFamily="18" charset="0"/>
                        <a:cs typeface="Times New Roman" panose="02020603050405020304" pitchFamily="18" charset="0"/>
                      </a:endParaRPr>
                    </a:p>
                  </a:txBody>
                  <a:tcPr marL="82944" marR="82944" marT="41472" marB="41472" anchor="ctr"/>
                </a:tc>
                <a:tc>
                  <a:txBody>
                    <a:bodyPr/>
                    <a:lstStyle/>
                    <a:p>
                      <a:pPr algn="ctr"/>
                      <a:r>
                        <a:rPr lang="de-DE" sz="2400" dirty="0"/>
                        <a:t>Positive </a:t>
                      </a:r>
                      <a:r>
                        <a:rPr lang="de-DE" sz="2400" dirty="0" err="1"/>
                        <a:t>Externalität</a:t>
                      </a:r>
                      <a:endParaRPr lang="de-DE" sz="2400" dirty="0">
                        <a:latin typeface="Times New Roman" panose="02020603050405020304" pitchFamily="18" charset="0"/>
                        <a:cs typeface="Times New Roman" panose="02020603050405020304" pitchFamily="18" charset="0"/>
                      </a:endParaRPr>
                    </a:p>
                  </a:txBody>
                  <a:tcPr marL="82944" marR="82944" marT="41472" marB="41472" anchor="ctr"/>
                </a:tc>
                <a:extLst>
                  <a:ext uri="{0D108BD9-81ED-4DB2-BD59-A6C34878D82A}">
                    <a16:rowId xmlns:a16="http://schemas.microsoft.com/office/drawing/2014/main" val="10000"/>
                  </a:ext>
                </a:extLst>
              </a:tr>
              <a:tr h="4715584">
                <a:tc>
                  <a:txBody>
                    <a:bodyPr/>
                    <a:lstStyle/>
                    <a:p>
                      <a:endParaRPr lang="de-DE" sz="2400" u="none" strike="noStrike" baseline="0" dirty="0"/>
                    </a:p>
                    <a:p>
                      <a:endParaRPr lang="de-DE" sz="2400" u="none" strike="noStrike" baseline="0" dirty="0"/>
                    </a:p>
                    <a:p>
                      <a:pPr marL="285750" indent="-285750">
                        <a:buFont typeface="Arial" panose="020B0604020202020204" pitchFamily="34" charset="0"/>
                        <a:buChar char="•"/>
                      </a:pPr>
                      <a:r>
                        <a:rPr lang="de-DE" sz="2400" u="none" strike="noStrike" baseline="0" dirty="0"/>
                        <a:t>Verschmutzung</a:t>
                      </a:r>
                    </a:p>
                    <a:p>
                      <a:pPr marL="800100" lvl="1" indent="-342900">
                        <a:buFont typeface="Symbol" panose="05050102010706020507" pitchFamily="18" charset="2"/>
                        <a:buChar char="-"/>
                      </a:pPr>
                      <a:r>
                        <a:rPr lang="de-DE" sz="2400" u="none" strike="noStrike" baseline="0" dirty="0"/>
                        <a:t>Fossile Brennstoffe</a:t>
                      </a:r>
                    </a:p>
                    <a:p>
                      <a:pPr marL="800100" lvl="1" indent="-342900">
                        <a:buFont typeface="Symbol" panose="05050102010706020507" pitchFamily="18" charset="2"/>
                        <a:buChar char="-"/>
                      </a:pPr>
                      <a:r>
                        <a:rPr lang="de-DE" sz="2400" u="none" strike="noStrike" baseline="0" dirty="0" smtClean="0"/>
                        <a:t>Autoverkehr</a:t>
                      </a:r>
                    </a:p>
                    <a:p>
                      <a:pPr marL="457200" lvl="1" indent="0">
                        <a:buFont typeface="Symbol" panose="05050102010706020507" pitchFamily="18" charset="2"/>
                        <a:buNone/>
                      </a:pPr>
                      <a:endParaRPr lang="de-DE" sz="2400" u="none" strike="noStrike" baseline="0" dirty="0"/>
                    </a:p>
                    <a:p>
                      <a:pPr marL="285750" indent="-285750">
                        <a:buFont typeface="Arial" panose="020B0604020202020204" pitchFamily="34" charset="0"/>
                        <a:buChar char="•"/>
                      </a:pPr>
                      <a:r>
                        <a:rPr lang="de-DE" sz="2400" u="none" strike="noStrike" baseline="0" dirty="0" smtClean="0"/>
                        <a:t>Zigarettenrauch</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smtClean="0"/>
                        <a:t>Lärm</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a:t>Relative </a:t>
                      </a:r>
                      <a:r>
                        <a:rPr lang="de-DE" sz="2400" u="none" strike="noStrike" baseline="0" dirty="0" smtClean="0"/>
                        <a:t>Armut</a:t>
                      </a:r>
                    </a:p>
                    <a:p>
                      <a:pPr marL="285750" indent="-285750">
                        <a:buFont typeface="Arial" panose="020B0604020202020204" pitchFamily="34" charset="0"/>
                        <a:buChar char="•"/>
                      </a:pPr>
                      <a:endParaRPr lang="de-DE" sz="2400" u="none" strike="noStrike" baseline="0" dirty="0"/>
                    </a:p>
                  </a:txBody>
                  <a:tcPr marL="82944" marR="82944" marT="41472" marB="41472"/>
                </a:tc>
                <a:tc>
                  <a:txBody>
                    <a:bodyPr/>
                    <a:lstStyle/>
                    <a:p>
                      <a:endParaRPr lang="de-DE" sz="2400" u="none" strike="noStrike" baseline="0" dirty="0"/>
                    </a:p>
                    <a:p>
                      <a:pPr marL="285750" indent="-285750">
                        <a:buFont typeface="Arial" panose="020B0604020202020204" pitchFamily="34" charset="0"/>
                        <a:buChar char="•"/>
                      </a:pPr>
                      <a:r>
                        <a:rPr lang="de-DE" sz="2400" u="none" strike="noStrike" baseline="0" dirty="0" smtClean="0"/>
                        <a:t>Impfungen</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smtClean="0"/>
                        <a:t>Erfindungen</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a:t>Restaurierung historischer </a:t>
                      </a:r>
                      <a:r>
                        <a:rPr lang="de-DE" sz="2400" u="none" strike="noStrike" baseline="0" dirty="0" smtClean="0"/>
                        <a:t>Gebäude</a:t>
                      </a:r>
                    </a:p>
                    <a:p>
                      <a:pPr marL="0" indent="0">
                        <a:buFont typeface="Arial" panose="020B0604020202020204" pitchFamily="34" charset="0"/>
                        <a:buNone/>
                      </a:pPr>
                      <a:endParaRPr lang="de-DE" sz="2400" u="none" strike="noStrike" baseline="0" dirty="0" smtClean="0"/>
                    </a:p>
                    <a:p>
                      <a:pPr marL="0" indent="0">
                        <a:buFont typeface="Arial" panose="020B0604020202020204" pitchFamily="34" charset="0"/>
                        <a:buNone/>
                      </a:pPr>
                      <a:endParaRPr lang="de-DE" sz="2400" u="none" strike="noStrike" baseline="0" dirty="0"/>
                    </a:p>
                    <a:p>
                      <a:pPr marL="285750" indent="-285750">
                        <a:buFont typeface="Arial" panose="020B0604020202020204" pitchFamily="34" charset="0"/>
                        <a:buChar char="•"/>
                      </a:pPr>
                      <a:r>
                        <a:rPr lang="de-DE" sz="2400" u="none" strike="noStrike" baseline="0" dirty="0" smtClean="0"/>
                        <a:t>Bildung</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a:t>Haltung von Bienenstöcken</a:t>
                      </a:r>
                      <a:endParaRPr lang="de-DE" sz="2400" dirty="0">
                        <a:latin typeface="Times New Roman" panose="02020603050405020304" pitchFamily="18" charset="0"/>
                        <a:cs typeface="Times New Roman" panose="02020603050405020304" pitchFamily="18" charset="0"/>
                      </a:endParaRPr>
                    </a:p>
                  </a:txBody>
                  <a:tcPr marL="82944" marR="82944" marT="41472" marB="41472"/>
                </a:tc>
                <a:extLst>
                  <a:ext uri="{0D108BD9-81ED-4DB2-BD59-A6C34878D82A}">
                    <a16:rowId xmlns:a16="http://schemas.microsoft.com/office/drawing/2014/main" val="10001"/>
                  </a:ext>
                </a:extLst>
              </a:tr>
            </a:tbl>
          </a:graphicData>
        </a:graphic>
      </p:graphicFrame>
      <p:sp>
        <p:nvSpPr>
          <p:cNvPr id="5" name="Rechteck 4"/>
          <p:cNvSpPr/>
          <p:nvPr/>
        </p:nvSpPr>
        <p:spPr>
          <a:xfrm>
            <a:off x="3333636" y="3476696"/>
            <a:ext cx="2623654" cy="31231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Allgemeine Klimadiskussion</a:t>
            </a:r>
            <a:endParaRPr lang="de-DE" sz="1400" dirty="0">
              <a:latin typeface="Times New Roman" panose="02020603050405020304" pitchFamily="18" charset="0"/>
              <a:cs typeface="Times New Roman" panose="02020603050405020304" pitchFamily="18" charset="0"/>
            </a:endParaRPr>
          </a:p>
        </p:txBody>
      </p:sp>
      <p:sp>
        <p:nvSpPr>
          <p:cNvPr id="7" name="Rechteck 6"/>
          <p:cNvSpPr/>
          <p:nvPr/>
        </p:nvSpPr>
        <p:spPr>
          <a:xfrm>
            <a:off x="2118999" y="5611280"/>
            <a:ext cx="3990201" cy="881166"/>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a:t>
            </a:r>
            <a:r>
              <a:rPr lang="de-DE" sz="1400" dirty="0" err="1">
                <a:latin typeface="Times New Roman" panose="02020603050405020304" pitchFamily="18" charset="0"/>
                <a:cs typeface="Times New Roman" panose="02020603050405020304" pitchFamily="18" charset="0"/>
              </a:rPr>
              <a:t>m</a:t>
            </a:r>
            <a:r>
              <a:rPr lang="de-DE" sz="1400" dirty="0" err="1" smtClean="0">
                <a:latin typeface="Times New Roman" panose="02020603050405020304" pitchFamily="18" charset="0"/>
                <a:cs typeface="Times New Roman" panose="02020603050405020304" pitchFamily="18" charset="0"/>
              </a:rPr>
              <a:t>akroökonomsichen</a:t>
            </a:r>
            <a:r>
              <a:rPr lang="de-DE" sz="1400" dirty="0" smtClean="0">
                <a:latin typeface="Times New Roman" panose="02020603050405020304" pitchFamily="18" charset="0"/>
                <a:cs typeface="Times New Roman" panose="02020603050405020304" pitchFamily="18" charset="0"/>
              </a:rPr>
              <a:t> Untersuchungen kann gezeigt werden, dass bei einer relativ hohen Ein- </a:t>
            </a:r>
            <a:r>
              <a:rPr lang="de-DE" sz="1400" dirty="0" err="1" smtClean="0">
                <a:latin typeface="Times New Roman" panose="02020603050405020304" pitchFamily="18" charset="0"/>
                <a:cs typeface="Times New Roman" panose="02020603050405020304" pitchFamily="18" charset="0"/>
              </a:rPr>
              <a:t>kommensspreizung</a:t>
            </a:r>
            <a:r>
              <a:rPr lang="de-DE" sz="1400" dirty="0" smtClean="0">
                <a:latin typeface="Times New Roman" panose="02020603050405020304" pitchFamily="18" charset="0"/>
                <a:cs typeface="Times New Roman" panose="02020603050405020304" pitchFamily="18" charset="0"/>
              </a:rPr>
              <a:t>, die Verbrechensrate relativ hoch ist, was wieder gesellschaftliche Kosten verursacht</a:t>
            </a:r>
            <a:endParaRPr lang="de-DE" sz="1400" dirty="0">
              <a:latin typeface="Times New Roman" panose="02020603050405020304" pitchFamily="18" charset="0"/>
              <a:cs typeface="Times New Roman" panose="02020603050405020304" pitchFamily="18" charset="0"/>
            </a:endParaRPr>
          </a:p>
        </p:txBody>
      </p:sp>
      <p:sp>
        <p:nvSpPr>
          <p:cNvPr id="8" name="Rechteck 7"/>
          <p:cNvSpPr/>
          <p:nvPr/>
        </p:nvSpPr>
        <p:spPr>
          <a:xfrm>
            <a:off x="2266836" y="4173261"/>
            <a:ext cx="3842365" cy="756738"/>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Führte letztlich zum Rauchverbot in Gaststätten, da insbesondere die Kosten im Gesundheits- </a:t>
            </a:r>
            <a:r>
              <a:rPr lang="de-DE" sz="1400" dirty="0" err="1" smtClean="0">
                <a:latin typeface="Times New Roman" panose="02020603050405020304" pitchFamily="18" charset="0"/>
                <a:cs typeface="Times New Roman" panose="02020603050405020304" pitchFamily="18" charset="0"/>
              </a:rPr>
              <a:t>system</a:t>
            </a:r>
            <a:r>
              <a:rPr lang="de-DE" sz="1400" dirty="0" smtClean="0">
                <a:latin typeface="Times New Roman" panose="02020603050405020304" pitchFamily="18" charset="0"/>
                <a:cs typeface="Times New Roman" panose="02020603050405020304" pitchFamily="18" charset="0"/>
              </a:rPr>
              <a:t> nicht im Zigarettenpreis einbezogen waren</a:t>
            </a:r>
            <a:endParaRPr lang="de-DE" sz="1400" dirty="0">
              <a:latin typeface="Times New Roman" panose="02020603050405020304" pitchFamily="18" charset="0"/>
              <a:cs typeface="Times New Roman" panose="02020603050405020304" pitchFamily="18" charset="0"/>
            </a:endParaRPr>
          </a:p>
        </p:txBody>
      </p:sp>
      <p:sp>
        <p:nvSpPr>
          <p:cNvPr id="9" name="Rechteck 8"/>
          <p:cNvSpPr/>
          <p:nvPr/>
        </p:nvSpPr>
        <p:spPr>
          <a:xfrm>
            <a:off x="1099653" y="4843020"/>
            <a:ext cx="4960757" cy="756738"/>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Klassischer Konflikt zwischen Studierenden, die gerne laut Musik hören, und den älteren Menschen in der unteren Wohnung, die gerne ihre Ruhe haben</a:t>
            </a:r>
            <a:endParaRPr lang="de-DE" sz="1400" dirty="0">
              <a:latin typeface="Times New Roman" panose="02020603050405020304" pitchFamily="18" charset="0"/>
              <a:cs typeface="Times New Roman" panose="02020603050405020304" pitchFamily="18" charset="0"/>
            </a:endParaRPr>
          </a:p>
        </p:txBody>
      </p:sp>
      <p:sp>
        <p:nvSpPr>
          <p:cNvPr id="10" name="Rechteck 9"/>
          <p:cNvSpPr/>
          <p:nvPr/>
        </p:nvSpPr>
        <p:spPr>
          <a:xfrm>
            <a:off x="7666226" y="2124474"/>
            <a:ext cx="4525774" cy="872869"/>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Siehe vorher! Naja, und unsere fehlende Herdenimmunität ist leider auf die Impfweigerungen von ca. 10 </a:t>
            </a:r>
            <a:r>
              <a:rPr lang="de-DE" sz="1400" dirty="0" err="1" smtClean="0">
                <a:latin typeface="Times New Roman" panose="02020603050405020304" pitchFamily="18" charset="0"/>
                <a:cs typeface="Times New Roman" panose="02020603050405020304" pitchFamily="18" charset="0"/>
              </a:rPr>
              <a:t>Mio</a:t>
            </a:r>
            <a:r>
              <a:rPr lang="de-DE" sz="1400" dirty="0" smtClean="0">
                <a:latin typeface="Times New Roman" panose="02020603050405020304" pitchFamily="18" charset="0"/>
                <a:cs typeface="Times New Roman" panose="02020603050405020304" pitchFamily="18" charset="0"/>
              </a:rPr>
              <a:t> Erwachsenen in Deutschland zurückzuführen, so dass wir im Winter wieder mit Einschränkungen für alle rechnen müssen </a:t>
            </a:r>
            <a:endParaRPr lang="de-DE" sz="1400" dirty="0">
              <a:latin typeface="Times New Roman" panose="02020603050405020304" pitchFamily="18" charset="0"/>
              <a:cs typeface="Times New Roman" panose="02020603050405020304" pitchFamily="18" charset="0"/>
            </a:endParaRPr>
          </a:p>
        </p:txBody>
      </p:sp>
      <p:sp>
        <p:nvSpPr>
          <p:cNvPr id="11" name="Rechteck 10"/>
          <p:cNvSpPr/>
          <p:nvPr/>
        </p:nvSpPr>
        <p:spPr>
          <a:xfrm>
            <a:off x="7994722" y="3061541"/>
            <a:ext cx="4084118" cy="88267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Grundlagenforschung hat oft Jahrzehnte keine markt- reife Anwendung. Aber ohne den Aufsatz über stimulierte Emission von Einstein (1916) hätte es in den 1950/60er Jahren keine Laser gegeben </a:t>
            </a:r>
            <a:endParaRPr lang="de-DE" sz="1400" dirty="0">
              <a:latin typeface="Times New Roman" panose="02020603050405020304" pitchFamily="18" charset="0"/>
              <a:cs typeface="Times New Roman" panose="02020603050405020304" pitchFamily="18" charset="0"/>
            </a:endParaRPr>
          </a:p>
        </p:txBody>
      </p:sp>
      <p:sp>
        <p:nvSpPr>
          <p:cNvPr id="12" name="Rechteck 11"/>
          <p:cNvSpPr/>
          <p:nvPr/>
        </p:nvSpPr>
        <p:spPr>
          <a:xfrm>
            <a:off x="6109200" y="4323742"/>
            <a:ext cx="5969639" cy="505610"/>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einem schönen </a:t>
            </a:r>
            <a:r>
              <a:rPr lang="de-DE" sz="1400" dirty="0">
                <a:latin typeface="Times New Roman" panose="02020603050405020304" pitchFamily="18" charset="0"/>
                <a:cs typeface="Times New Roman" panose="02020603050405020304" pitchFamily="18" charset="0"/>
              </a:rPr>
              <a:t>S</a:t>
            </a:r>
            <a:r>
              <a:rPr lang="de-DE" sz="1400" dirty="0" smtClean="0">
                <a:latin typeface="Times New Roman" panose="02020603050405020304" pitchFamily="18" charset="0"/>
                <a:cs typeface="Times New Roman" panose="02020603050405020304" pitchFamily="18" charset="0"/>
              </a:rPr>
              <a:t>tadtensemble  steigt automatisch auch der Preis nicht renovierter Häuser</a:t>
            </a:r>
            <a:endParaRPr lang="de-DE" sz="1400" dirty="0">
              <a:latin typeface="Times New Roman" panose="02020603050405020304" pitchFamily="18" charset="0"/>
              <a:cs typeface="Times New Roman" panose="02020603050405020304" pitchFamily="18" charset="0"/>
            </a:endParaRPr>
          </a:p>
        </p:txBody>
      </p:sp>
      <p:sp>
        <p:nvSpPr>
          <p:cNvPr id="13" name="Rechteck 12"/>
          <p:cNvSpPr/>
          <p:nvPr/>
        </p:nvSpPr>
        <p:spPr>
          <a:xfrm>
            <a:off x="7419235" y="4793674"/>
            <a:ext cx="4352982" cy="74722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einer gut ausgebildeten Gesellschaft, ist die Wahrscheinlichkeit von Innovationen hoch und damit  auch die Wahrscheinlichkeit für attraktive Arbeitsplätze</a:t>
            </a:r>
            <a:endParaRPr lang="de-DE" sz="1400" dirty="0">
              <a:latin typeface="Times New Roman" panose="02020603050405020304" pitchFamily="18" charset="0"/>
              <a:cs typeface="Times New Roman" panose="02020603050405020304" pitchFamily="18" charset="0"/>
            </a:endParaRPr>
          </a:p>
        </p:txBody>
      </p:sp>
      <p:sp>
        <p:nvSpPr>
          <p:cNvPr id="14" name="Rechteck 13"/>
          <p:cNvSpPr/>
          <p:nvPr/>
        </p:nvSpPr>
        <p:spPr>
          <a:xfrm>
            <a:off x="5957290" y="6164030"/>
            <a:ext cx="6234710" cy="67592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Produktion von Honig durch einen Imker wirkt sich damit positiv auch auf die Produktionsbedingungen in der Landwirtschaft aus. Umgekehrt schränkt der Anbau von Monokulturen die Produktionsbedingungen von Imkern ein </a:t>
            </a:r>
            <a:endParaRPr lang="de-DE" sz="1400" dirty="0">
              <a:latin typeface="Times New Roman" panose="02020603050405020304" pitchFamily="18" charset="0"/>
              <a:cs typeface="Times New Roman" panose="02020603050405020304" pitchFamily="18" charset="0"/>
            </a:endParaRPr>
          </a:p>
        </p:txBody>
      </p:sp>
      <p:sp>
        <p:nvSpPr>
          <p:cNvPr id="15" name="Rechteck 14"/>
          <p:cNvSpPr/>
          <p:nvPr/>
        </p:nvSpPr>
        <p:spPr>
          <a:xfrm>
            <a:off x="9735349" y="5482749"/>
            <a:ext cx="2609962" cy="71860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Bienen sind der wichtigste Pro- </a:t>
            </a:r>
            <a:r>
              <a:rPr lang="de-DE" sz="1400" dirty="0" err="1" smtClean="0">
                <a:latin typeface="Times New Roman" panose="02020603050405020304" pitchFamily="18" charset="0"/>
                <a:cs typeface="Times New Roman" panose="02020603050405020304" pitchFamily="18" charset="0"/>
              </a:rPr>
              <a:t>duktionsfaktor</a:t>
            </a:r>
            <a:r>
              <a:rPr lang="de-DE" sz="1400" dirty="0" smtClean="0">
                <a:latin typeface="Times New Roman" panose="02020603050405020304" pitchFamily="18" charset="0"/>
                <a:cs typeface="Times New Roman" panose="02020603050405020304" pitchFamily="18" charset="0"/>
              </a:rPr>
              <a:t> bei der </a:t>
            </a:r>
            <a:r>
              <a:rPr lang="de-DE" sz="1400" dirty="0" err="1" smtClean="0">
                <a:latin typeface="Times New Roman" panose="02020603050405020304" pitchFamily="18" charset="0"/>
                <a:cs typeface="Times New Roman" panose="02020603050405020304" pitchFamily="18" charset="0"/>
              </a:rPr>
              <a:t>Bestäu</a:t>
            </a:r>
            <a:r>
              <a:rPr lang="de-DE" sz="1400" dirty="0" smtClean="0">
                <a:latin typeface="Times New Roman" panose="02020603050405020304" pitchFamily="18" charset="0"/>
                <a:cs typeface="Times New Roman" panose="02020603050405020304" pitchFamily="18" charset="0"/>
              </a:rPr>
              <a:t>- </a:t>
            </a:r>
            <a:r>
              <a:rPr lang="de-DE" sz="1400" dirty="0" err="1" smtClean="0">
                <a:latin typeface="Times New Roman" panose="02020603050405020304" pitchFamily="18" charset="0"/>
                <a:cs typeface="Times New Roman" panose="02020603050405020304" pitchFamily="18" charset="0"/>
              </a:rPr>
              <a:t>bung</a:t>
            </a:r>
            <a:r>
              <a:rPr lang="de-DE" sz="1400" dirty="0" smtClean="0">
                <a:latin typeface="Times New Roman" panose="02020603050405020304" pitchFamily="18" charset="0"/>
                <a:cs typeface="Times New Roman" panose="02020603050405020304" pitchFamily="18" charset="0"/>
              </a:rPr>
              <a:t> in der Landwirtschaft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92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Temperaturanstieg</a:t>
            </a:r>
            <a:endParaRPr sz="2903" dirty="0"/>
          </a:p>
        </p:txBody>
      </p:sp>
      <p:graphicFrame>
        <p:nvGraphicFramePr>
          <p:cNvPr id="8" name="Diagramm1">
            <a:extLst>
              <a:ext uri="{FF2B5EF4-FFF2-40B4-BE49-F238E27FC236}">
                <a16:creationId xmlns:a16="http://schemas.microsoft.com/office/drawing/2014/main" id="{00000000-0008-0000-0100-000002000000}"/>
              </a:ext>
            </a:extLst>
          </p:cNvPr>
          <p:cNvGraphicFramePr>
            <a:graphicFrameLocks/>
          </p:cNvGraphicFramePr>
          <p:nvPr>
            <p:extLst/>
          </p:nvPr>
        </p:nvGraphicFramePr>
        <p:xfrm>
          <a:off x="711384" y="1249573"/>
          <a:ext cx="7459233" cy="466341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feld 2">
            <a:extLst>
              <a:ext uri="{FF2B5EF4-FFF2-40B4-BE49-F238E27FC236}">
                <a16:creationId xmlns:a16="http://schemas.microsoft.com/office/drawing/2014/main" id="{00000000-0008-0000-0100-000003000000}"/>
              </a:ext>
            </a:extLst>
          </p:cNvPr>
          <p:cNvSpPr txBox="1"/>
          <p:nvPr/>
        </p:nvSpPr>
        <p:spPr>
          <a:xfrm>
            <a:off x="5339814" y="5218455"/>
            <a:ext cx="2676362" cy="2407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fld id="{A611A934-8066-49D0-8BAF-DB5E3AB1A9CF}" type="TxLink">
              <a:rPr lang="de-DE" sz="600" b="0" i="0" u="none" strike="noStrike">
                <a:solidFill>
                  <a:srgbClr val="080808"/>
                </a:solidFill>
                <a:latin typeface="Meta Serif Offc" pitchFamily="2" charset="0"/>
                <a:cs typeface="Meta Serif Offc" pitchFamily="2" charset="0"/>
              </a:rPr>
              <a:pPr algn="r"/>
              <a:t>Quelle: Met Office Hadley Centre, Climate Reseach Unit; Modell HadCRUT.4.5.0.0; Median der 100 berechneten Zeitreihen</a:t>
            </a:fld>
            <a:endParaRPr lang="de-DE" sz="600">
              <a:solidFill>
                <a:srgbClr val="080808"/>
              </a:solidFill>
              <a:latin typeface="Meta Serif Offc" pitchFamily="2" charset="0"/>
              <a:cs typeface="Meta Serif Offc" pitchFamily="2" charset="0"/>
            </a:endParaRPr>
          </a:p>
        </p:txBody>
      </p:sp>
      <p:sp>
        <p:nvSpPr>
          <p:cNvPr id="10" name="Textfeld 3">
            <a:extLst>
              <a:ext uri="{FF2B5EF4-FFF2-40B4-BE49-F238E27FC236}">
                <a16:creationId xmlns:a16="http://schemas.microsoft.com/office/drawing/2014/main" id="{00000000-0008-0000-0100-000004000000}"/>
              </a:ext>
            </a:extLst>
          </p:cNvPr>
          <p:cNvSpPr txBox="1"/>
          <p:nvPr/>
        </p:nvSpPr>
        <p:spPr>
          <a:xfrm>
            <a:off x="1113297" y="5221114"/>
            <a:ext cx="3860222" cy="30414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fld id="{AB478684-8DCB-42F7-B791-A0BB0DC64C34}" type="TxLink">
              <a:rPr lang="de-DE" sz="600" b="0" i="0" u="none" strike="noStrike">
                <a:solidFill>
                  <a:srgbClr val="080808"/>
                </a:solidFill>
                <a:latin typeface="Meta Offc" pitchFamily="34" charset="0"/>
                <a:cs typeface="Meta Offc" pitchFamily="34" charset="0"/>
              </a:rPr>
              <a:pPr algn="l"/>
              <a:t>* Die Nulllinie entspricht dem globalen Temperaturdurchschnitt der Jahre 1961 bis 1990. Dieser liegt bei 14,0 °C. Der globale Temperaturdurchschnitt im Jahr 2017 lag also bei rund 14,5 °C.</a:t>
            </a:fld>
            <a:endParaRPr lang="de-DE" sz="600">
              <a:solidFill>
                <a:srgbClr val="080808"/>
              </a:solidFill>
              <a:latin typeface="Meta Offc" pitchFamily="34" charset="0"/>
              <a:cs typeface="Meta Offc" pitchFamily="34" charset="0"/>
            </a:endParaRPr>
          </a:p>
        </p:txBody>
      </p:sp>
      <p:sp>
        <p:nvSpPr>
          <p:cNvPr id="11" name="Textfeld 4">
            <a:extLst>
              <a:ext uri="{FF2B5EF4-FFF2-40B4-BE49-F238E27FC236}">
                <a16:creationId xmlns:a16="http://schemas.microsoft.com/office/drawing/2014/main" id="{00000000-0008-0000-0100-000005000000}"/>
              </a:ext>
            </a:extLst>
          </p:cNvPr>
          <p:cNvSpPr txBox="1"/>
          <p:nvPr/>
        </p:nvSpPr>
        <p:spPr>
          <a:xfrm>
            <a:off x="2080161" y="909173"/>
            <a:ext cx="7007596" cy="280621"/>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fld id="{F1B3C712-3D84-4759-A72C-86A0E2B6CF5C}" type="TxLink">
              <a:rPr lang="de-DE" sz="1200" b="1" i="0" u="none" strike="noStrike">
                <a:solidFill>
                  <a:srgbClr val="080808"/>
                </a:solidFill>
                <a:latin typeface="Meta Offc" pitchFamily="34" charset="0"/>
                <a:cs typeface="Meta Offc" pitchFamily="34" charset="0"/>
              </a:rPr>
              <a:pPr/>
              <a:t>Abweichung der globalen Lufttemperatur vom Durchschnitt 1961 bis 1990 (Referenzperiode)*</a:t>
            </a:fld>
            <a:endParaRPr lang="de-DE" sz="1200" b="1">
              <a:solidFill>
                <a:srgbClr val="080808"/>
              </a:solidFill>
              <a:latin typeface="Meta Offc" pitchFamily="34" charset="0"/>
              <a:cs typeface="Meta Offc" pitchFamily="34" charset="0"/>
            </a:endParaRPr>
          </a:p>
        </p:txBody>
      </p:sp>
      <p:cxnSp>
        <p:nvCxnSpPr>
          <p:cNvPr id="13" name="Gerade Verbindung 7">
            <a:extLst>
              <a:ext uri="{FF2B5EF4-FFF2-40B4-BE49-F238E27FC236}">
                <a16:creationId xmlns:a16="http://schemas.microsoft.com/office/drawing/2014/main" id="{00000000-0008-0000-0100-000008000000}"/>
              </a:ext>
            </a:extLst>
          </p:cNvPr>
          <p:cNvCxnSpPr/>
          <p:nvPr/>
        </p:nvCxnSpPr>
        <p:spPr>
          <a:xfrm>
            <a:off x="2184522" y="903131"/>
            <a:ext cx="6918428"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14" name="Gerade Verbindung 8">
            <a:extLst>
              <a:ext uri="{FF2B5EF4-FFF2-40B4-BE49-F238E27FC236}">
                <a16:creationId xmlns:a16="http://schemas.microsoft.com/office/drawing/2014/main" id="{00000000-0008-0000-0100-000009000000}"/>
              </a:ext>
            </a:extLst>
          </p:cNvPr>
          <p:cNvCxnSpPr/>
          <p:nvPr/>
        </p:nvCxnSpPr>
        <p:spPr>
          <a:xfrm>
            <a:off x="1105859" y="5209311"/>
            <a:ext cx="6918780"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24" name="Gerade Verbindung 8">
            <a:extLst>
              <a:ext uri="{FF2B5EF4-FFF2-40B4-BE49-F238E27FC236}">
                <a16:creationId xmlns:a16="http://schemas.microsoft.com/office/drawing/2014/main" id="{00000000-0008-0000-0100-000014000000}"/>
              </a:ext>
            </a:extLst>
          </p:cNvPr>
          <p:cNvCxnSpPr/>
          <p:nvPr/>
        </p:nvCxnSpPr>
        <p:spPr>
          <a:xfrm>
            <a:off x="1276150" y="3532317"/>
            <a:ext cx="6426667" cy="0"/>
          </a:xfrm>
          <a:prstGeom prst="line">
            <a:avLst/>
          </a:prstGeom>
          <a:ln w="22225">
            <a:solidFill>
              <a:schemeClr val="accent1"/>
            </a:solidFill>
            <a:prstDash val="solid"/>
          </a:ln>
        </p:spPr>
        <p:style>
          <a:lnRef idx="1">
            <a:schemeClr val="dk1"/>
          </a:lnRef>
          <a:fillRef idx="0">
            <a:schemeClr val="dk1"/>
          </a:fillRef>
          <a:effectRef idx="0">
            <a:schemeClr val="dk1"/>
          </a:effectRef>
          <a:fontRef idx="minor">
            <a:schemeClr val="tx1"/>
          </a:fontRef>
        </p:style>
      </p:cxnSp>
      <p:sp>
        <p:nvSpPr>
          <p:cNvPr id="25" name="Textfeld 21">
            <a:extLst>
              <a:ext uri="{FF2B5EF4-FFF2-40B4-BE49-F238E27FC236}">
                <a16:creationId xmlns:a16="http://schemas.microsoft.com/office/drawing/2014/main" id="{00000000-0008-0000-0100-000016000000}"/>
              </a:ext>
            </a:extLst>
          </p:cNvPr>
          <p:cNvSpPr txBox="1"/>
          <p:nvPr/>
        </p:nvSpPr>
        <p:spPr>
          <a:xfrm>
            <a:off x="2081265" y="1130418"/>
            <a:ext cx="7007596" cy="276958"/>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fld id="{F8A9C453-B451-4351-A2A9-C4EA79528659}" type="TxLink">
              <a:rPr lang="en-US" sz="1000" b="1" i="0" u="none" strike="noStrike">
                <a:solidFill>
                  <a:srgbClr val="080808"/>
                </a:solidFill>
                <a:latin typeface="Meta Offc" panose="020B0604030101020102" pitchFamily="34" charset="0"/>
                <a:cs typeface="Meta Offc" panose="020B0604030101020102" pitchFamily="34" charset="0"/>
              </a:rPr>
              <a:pPr/>
              <a:t> </a:t>
            </a:fld>
            <a:endParaRPr lang="de-DE" sz="1200" b="1">
              <a:solidFill>
                <a:srgbClr val="080808"/>
              </a:solidFill>
              <a:latin typeface="Meta Offc" pitchFamily="34" charset="0"/>
              <a:cs typeface="Meta Offc" pitchFamily="34" charset="0"/>
            </a:endParaRPr>
          </a:p>
        </p:txBody>
      </p:sp>
      <p:sp>
        <p:nvSpPr>
          <p:cNvPr id="26" name="Textfeld 20">
            <a:extLst>
              <a:ext uri="{FF2B5EF4-FFF2-40B4-BE49-F238E27FC236}">
                <a16:creationId xmlns:a16="http://schemas.microsoft.com/office/drawing/2014/main" id="{00000000-0008-0000-0100-000015000000}"/>
              </a:ext>
            </a:extLst>
          </p:cNvPr>
          <p:cNvSpPr txBox="1"/>
          <p:nvPr/>
        </p:nvSpPr>
        <p:spPr>
          <a:xfrm>
            <a:off x="2512666" y="1318382"/>
            <a:ext cx="1556117" cy="2106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fld id="{CB852E2E-DA0C-46D0-9BE9-6D813238E4EF}" type="TxLink">
              <a:rPr lang="en-US" sz="900" b="1" i="0" u="none" strike="noStrike">
                <a:solidFill>
                  <a:srgbClr val="080808"/>
                </a:solidFill>
                <a:latin typeface="Meta Offc" panose="020B0604030101020102" pitchFamily="34" charset="0"/>
                <a:cs typeface="Meta Offc" panose="020B0604030101020102" pitchFamily="34" charset="0"/>
              </a:rPr>
              <a:pPr algn="l"/>
              <a:t>Abweichung in Grad Celsius</a:t>
            </a:fld>
            <a:endParaRPr lang="de-DE" sz="500" b="1">
              <a:solidFill>
                <a:srgbClr val="080808"/>
              </a:solidFill>
              <a:latin typeface="Meta Offc" pitchFamily="34" charset="0"/>
              <a:cs typeface="Meta Offc" pitchFamily="34" charset="0"/>
            </a:endParaRPr>
          </a:p>
        </p:txBody>
      </p:sp>
      <p:sp>
        <p:nvSpPr>
          <p:cNvPr id="28" name="Rechteck 27">
            <a:extLst>
              <a:ext uri="{FF2B5EF4-FFF2-40B4-BE49-F238E27FC236}">
                <a16:creationId xmlns:a16="http://schemas.microsoft.com/office/drawing/2014/main" id="{99092EE8-C815-42B1-92A3-E60D8C638741}"/>
              </a:ext>
            </a:extLst>
          </p:cNvPr>
          <p:cNvSpPr/>
          <p:nvPr/>
        </p:nvSpPr>
        <p:spPr>
          <a:xfrm>
            <a:off x="1025554" y="5987018"/>
            <a:ext cx="3294043" cy="369332"/>
          </a:xfrm>
          <a:prstGeom prst="rect">
            <a:avLst/>
          </a:prstGeom>
        </p:spPr>
        <p:txBody>
          <a:bodyPr wrap="none">
            <a:spAutoFit/>
          </a:bodyPr>
          <a:lstStyle/>
          <a:p>
            <a:r>
              <a:rPr lang="fr-FR" dirty="0">
                <a:solidFill>
                  <a:srgbClr val="666666"/>
                </a:solidFill>
                <a:latin typeface="MetaCompPro-Normal"/>
              </a:rPr>
              <a:t>Quelle: Met Office Hadley Centre</a:t>
            </a:r>
            <a:endParaRPr lang="de-DE" dirty="0"/>
          </a:p>
        </p:txBody>
      </p:sp>
      <p:sp>
        <p:nvSpPr>
          <p:cNvPr id="15" name="Rechteck 14"/>
          <p:cNvSpPr/>
          <p:nvPr/>
        </p:nvSpPr>
        <p:spPr>
          <a:xfrm>
            <a:off x="7786089" y="2214073"/>
            <a:ext cx="4405911" cy="983590"/>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globale Temperatur hat sich wissenschaftlich unstrittig (auch wenn die amerikanische Administration etwas anderes verlauten lässt) aufgrund der Emissionen des Menschen seit dem 2. Weltkrieg signifikant erhöht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28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0208" y="159285"/>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Temperaturanstieg</a:t>
            </a:r>
            <a:endParaRPr sz="2903" dirty="0"/>
          </a:p>
        </p:txBody>
      </p:sp>
      <p:graphicFrame>
        <p:nvGraphicFramePr>
          <p:cNvPr id="2" name="Tabelle 1">
            <a:extLst>
              <a:ext uri="{FF2B5EF4-FFF2-40B4-BE49-F238E27FC236}">
                <a16:creationId xmlns:a16="http://schemas.microsoft.com/office/drawing/2014/main" id="{FE29B833-5118-4AAF-81CD-7F0BFFBC0AB8}"/>
              </a:ext>
            </a:extLst>
          </p:cNvPr>
          <p:cNvGraphicFramePr>
            <a:graphicFrameLocks noGrp="1"/>
          </p:cNvGraphicFramePr>
          <p:nvPr>
            <p:extLst/>
          </p:nvPr>
        </p:nvGraphicFramePr>
        <p:xfrm>
          <a:off x="367809" y="991146"/>
          <a:ext cx="7358081" cy="4397897"/>
        </p:xfrm>
        <a:graphic>
          <a:graphicData uri="http://schemas.openxmlformats.org/drawingml/2006/table">
            <a:tbl>
              <a:tblPr>
                <a:tableStyleId>{5C22544A-7EE6-4342-B048-85BDC9FD1C3A}</a:tableStyleId>
              </a:tblPr>
              <a:tblGrid>
                <a:gridCol w="115471">
                  <a:extLst>
                    <a:ext uri="{9D8B030D-6E8A-4147-A177-3AD203B41FA5}">
                      <a16:colId xmlns:a16="http://schemas.microsoft.com/office/drawing/2014/main" val="2970620543"/>
                    </a:ext>
                  </a:extLst>
                </a:gridCol>
                <a:gridCol w="198867">
                  <a:extLst>
                    <a:ext uri="{9D8B030D-6E8A-4147-A177-3AD203B41FA5}">
                      <a16:colId xmlns:a16="http://schemas.microsoft.com/office/drawing/2014/main" val="33684323"/>
                    </a:ext>
                  </a:extLst>
                </a:gridCol>
                <a:gridCol w="147546">
                  <a:extLst>
                    <a:ext uri="{9D8B030D-6E8A-4147-A177-3AD203B41FA5}">
                      <a16:colId xmlns:a16="http://schemas.microsoft.com/office/drawing/2014/main" val="1948023629"/>
                    </a:ext>
                  </a:extLst>
                </a:gridCol>
                <a:gridCol w="57736">
                  <a:extLst>
                    <a:ext uri="{9D8B030D-6E8A-4147-A177-3AD203B41FA5}">
                      <a16:colId xmlns:a16="http://schemas.microsoft.com/office/drawing/2014/main" val="3361845042"/>
                    </a:ext>
                  </a:extLst>
                </a:gridCol>
                <a:gridCol w="487545">
                  <a:extLst>
                    <a:ext uri="{9D8B030D-6E8A-4147-A177-3AD203B41FA5}">
                      <a16:colId xmlns:a16="http://schemas.microsoft.com/office/drawing/2014/main" val="2477220298"/>
                    </a:ext>
                  </a:extLst>
                </a:gridCol>
                <a:gridCol w="57736">
                  <a:extLst>
                    <a:ext uri="{9D8B030D-6E8A-4147-A177-3AD203B41FA5}">
                      <a16:colId xmlns:a16="http://schemas.microsoft.com/office/drawing/2014/main" val="238777477"/>
                    </a:ext>
                  </a:extLst>
                </a:gridCol>
                <a:gridCol w="487545">
                  <a:extLst>
                    <a:ext uri="{9D8B030D-6E8A-4147-A177-3AD203B41FA5}">
                      <a16:colId xmlns:a16="http://schemas.microsoft.com/office/drawing/2014/main" val="730597690"/>
                    </a:ext>
                  </a:extLst>
                </a:gridCol>
                <a:gridCol w="57736">
                  <a:extLst>
                    <a:ext uri="{9D8B030D-6E8A-4147-A177-3AD203B41FA5}">
                      <a16:colId xmlns:a16="http://schemas.microsoft.com/office/drawing/2014/main" val="414597258"/>
                    </a:ext>
                  </a:extLst>
                </a:gridCol>
                <a:gridCol w="487545">
                  <a:extLst>
                    <a:ext uri="{9D8B030D-6E8A-4147-A177-3AD203B41FA5}">
                      <a16:colId xmlns:a16="http://schemas.microsoft.com/office/drawing/2014/main" val="3017475078"/>
                    </a:ext>
                  </a:extLst>
                </a:gridCol>
                <a:gridCol w="57736">
                  <a:extLst>
                    <a:ext uri="{9D8B030D-6E8A-4147-A177-3AD203B41FA5}">
                      <a16:colId xmlns:a16="http://schemas.microsoft.com/office/drawing/2014/main" val="1292914345"/>
                    </a:ext>
                  </a:extLst>
                </a:gridCol>
                <a:gridCol w="968675">
                  <a:extLst>
                    <a:ext uri="{9D8B030D-6E8A-4147-A177-3AD203B41FA5}">
                      <a16:colId xmlns:a16="http://schemas.microsoft.com/office/drawing/2014/main" val="3727251070"/>
                    </a:ext>
                  </a:extLst>
                </a:gridCol>
                <a:gridCol w="57736">
                  <a:extLst>
                    <a:ext uri="{9D8B030D-6E8A-4147-A177-3AD203B41FA5}">
                      <a16:colId xmlns:a16="http://schemas.microsoft.com/office/drawing/2014/main" val="2398948553"/>
                    </a:ext>
                  </a:extLst>
                </a:gridCol>
                <a:gridCol w="487545">
                  <a:extLst>
                    <a:ext uri="{9D8B030D-6E8A-4147-A177-3AD203B41FA5}">
                      <a16:colId xmlns:a16="http://schemas.microsoft.com/office/drawing/2014/main" val="3081819237"/>
                    </a:ext>
                  </a:extLst>
                </a:gridCol>
                <a:gridCol w="109056">
                  <a:extLst>
                    <a:ext uri="{9D8B030D-6E8A-4147-A177-3AD203B41FA5}">
                      <a16:colId xmlns:a16="http://schemas.microsoft.com/office/drawing/2014/main" val="3080267892"/>
                    </a:ext>
                  </a:extLst>
                </a:gridCol>
                <a:gridCol w="51321">
                  <a:extLst>
                    <a:ext uri="{9D8B030D-6E8A-4147-A177-3AD203B41FA5}">
                      <a16:colId xmlns:a16="http://schemas.microsoft.com/office/drawing/2014/main" val="3660981126"/>
                    </a:ext>
                  </a:extLst>
                </a:gridCol>
                <a:gridCol w="526035">
                  <a:extLst>
                    <a:ext uri="{9D8B030D-6E8A-4147-A177-3AD203B41FA5}">
                      <a16:colId xmlns:a16="http://schemas.microsoft.com/office/drawing/2014/main" val="739104337"/>
                    </a:ext>
                  </a:extLst>
                </a:gridCol>
                <a:gridCol w="89811">
                  <a:extLst>
                    <a:ext uri="{9D8B030D-6E8A-4147-A177-3AD203B41FA5}">
                      <a16:colId xmlns:a16="http://schemas.microsoft.com/office/drawing/2014/main" val="1777179654"/>
                    </a:ext>
                  </a:extLst>
                </a:gridCol>
                <a:gridCol w="404149">
                  <a:extLst>
                    <a:ext uri="{9D8B030D-6E8A-4147-A177-3AD203B41FA5}">
                      <a16:colId xmlns:a16="http://schemas.microsoft.com/office/drawing/2014/main" val="1942986709"/>
                    </a:ext>
                  </a:extLst>
                </a:gridCol>
                <a:gridCol w="404149">
                  <a:extLst>
                    <a:ext uri="{9D8B030D-6E8A-4147-A177-3AD203B41FA5}">
                      <a16:colId xmlns:a16="http://schemas.microsoft.com/office/drawing/2014/main" val="1707433344"/>
                    </a:ext>
                  </a:extLst>
                </a:gridCol>
                <a:gridCol w="404149">
                  <a:extLst>
                    <a:ext uri="{9D8B030D-6E8A-4147-A177-3AD203B41FA5}">
                      <a16:colId xmlns:a16="http://schemas.microsoft.com/office/drawing/2014/main" val="1433566037"/>
                    </a:ext>
                  </a:extLst>
                </a:gridCol>
                <a:gridCol w="141131">
                  <a:extLst>
                    <a:ext uri="{9D8B030D-6E8A-4147-A177-3AD203B41FA5}">
                      <a16:colId xmlns:a16="http://schemas.microsoft.com/office/drawing/2014/main" val="3364202480"/>
                    </a:ext>
                  </a:extLst>
                </a:gridCol>
                <a:gridCol w="404149">
                  <a:extLst>
                    <a:ext uri="{9D8B030D-6E8A-4147-A177-3AD203B41FA5}">
                      <a16:colId xmlns:a16="http://schemas.microsoft.com/office/drawing/2014/main" val="2666742247"/>
                    </a:ext>
                  </a:extLst>
                </a:gridCol>
                <a:gridCol w="404149">
                  <a:extLst>
                    <a:ext uri="{9D8B030D-6E8A-4147-A177-3AD203B41FA5}">
                      <a16:colId xmlns:a16="http://schemas.microsoft.com/office/drawing/2014/main" val="3178054514"/>
                    </a:ext>
                  </a:extLst>
                </a:gridCol>
                <a:gridCol w="660752">
                  <a:extLst>
                    <a:ext uri="{9D8B030D-6E8A-4147-A177-3AD203B41FA5}">
                      <a16:colId xmlns:a16="http://schemas.microsoft.com/office/drawing/2014/main" val="1814568921"/>
                    </a:ext>
                  </a:extLst>
                </a:gridCol>
                <a:gridCol w="89811">
                  <a:extLst>
                    <a:ext uri="{9D8B030D-6E8A-4147-A177-3AD203B41FA5}">
                      <a16:colId xmlns:a16="http://schemas.microsoft.com/office/drawing/2014/main" val="905996067"/>
                    </a:ext>
                  </a:extLst>
                </a:gridCol>
              </a:tblGrid>
              <a:tr h="129905">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265877567"/>
                  </a:ext>
                </a:extLst>
              </a:tr>
              <a:tr h="129905">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gridSpan="9">
                  <a:txBody>
                    <a:bodyPr/>
                    <a:lstStyle/>
                    <a:p>
                      <a:pPr algn="ctr" fontAlgn="ctr"/>
                      <a:r>
                        <a:rPr lang="de-DE" sz="500" u="none" strike="noStrike">
                          <a:effectLst/>
                        </a:rPr>
                        <a:t>Zusätzliche Grafikelemente</a:t>
                      </a:r>
                      <a:endParaRPr lang="de-DE" sz="500" b="1" i="0" u="none" strike="noStrike">
                        <a:solidFill>
                          <a:srgbClr val="FFFFFF"/>
                        </a:solidFill>
                        <a:effectLst/>
                        <a:latin typeface="Cambria" panose="02040503050406030204" pitchFamily="18" charset="0"/>
                      </a:endParaRPr>
                    </a:p>
                  </a:txBody>
                  <a:tcPr marL="0" marR="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046136674"/>
                  </a:ext>
                </a:extLst>
              </a:tr>
              <a:tr h="120282">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410001891"/>
                  </a:ext>
                </a:extLst>
              </a:tr>
              <a:tr h="538865">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a-DK" sz="500" u="none" strike="noStrike">
                          <a:effectLst/>
                        </a:rPr>
                        <a:t>False False False False False False False False False False False False False False  </a:t>
                      </a:r>
                      <a:endParaRPr lang="da-DK" sz="500" b="0" i="0" u="none" strike="noStrike">
                        <a:effectLst/>
                        <a:latin typeface="Arial" panose="020B0604020202020204" pitchFamily="34" charset="0"/>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900879615"/>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103267661"/>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800846305"/>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11252505"/>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990148037"/>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041148583"/>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545547264"/>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horizontal gepunktet</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605519821"/>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617565772"/>
                  </a:ext>
                </a:extLst>
              </a:tr>
              <a:tr h="110660">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horizontal</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80537029"/>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101344271"/>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vertikal gepunktet</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vertikal gepunktet</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254447626"/>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105661265"/>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915442685"/>
                  </a:ext>
                </a:extLst>
              </a:tr>
              <a:tr h="14433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083566785"/>
                  </a:ext>
                </a:extLst>
              </a:tr>
              <a:tr h="55811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876904745"/>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657956199"/>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73052939"/>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038297979"/>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49459518"/>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15112646"/>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47808207"/>
                  </a:ext>
                </a:extLst>
              </a:tr>
              <a:tr h="76981">
                <a:tc>
                  <a:txBody>
                    <a:bodyPr/>
                    <a:lstStyle/>
                    <a:p>
                      <a:pPr algn="l" fontAlgn="b"/>
                      <a:endParaRPr lang="de-DE" sz="500" b="0" i="0" u="none" strike="noStrike">
                        <a:effectLst/>
                        <a:latin typeface="Arial" panose="020B0604020202020204" pitchFamily="34" charset="0"/>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946810852"/>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660946354"/>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14777924"/>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284316941"/>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932205974"/>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39376626"/>
                  </a:ext>
                </a:extLst>
              </a:tr>
              <a:tr h="11547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040134320"/>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990839598"/>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910222080"/>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206429977"/>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2314383307"/>
                  </a:ext>
                </a:extLst>
              </a:tr>
            </a:tbl>
          </a:graphicData>
        </a:graphic>
      </p:graphicFrame>
      <p:graphicFrame>
        <p:nvGraphicFramePr>
          <p:cNvPr id="15" name="Diagramm1">
            <a:extLst>
              <a:ext uri="{FF2B5EF4-FFF2-40B4-BE49-F238E27FC236}">
                <a16:creationId xmlns:a16="http://schemas.microsoft.com/office/drawing/2014/main" id="{00000000-0008-0000-0300-000002000000}"/>
              </a:ext>
            </a:extLst>
          </p:cNvPr>
          <p:cNvGraphicFramePr>
            <a:graphicFrameLocks/>
          </p:cNvGraphicFramePr>
          <p:nvPr>
            <p:extLst/>
          </p:nvPr>
        </p:nvGraphicFramePr>
        <p:xfrm>
          <a:off x="396384" y="1568996"/>
          <a:ext cx="7435851" cy="483235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feld 2">
            <a:extLst>
              <a:ext uri="{FF2B5EF4-FFF2-40B4-BE49-F238E27FC236}">
                <a16:creationId xmlns:a16="http://schemas.microsoft.com/office/drawing/2014/main" id="{00000000-0008-0000-0300-000003000000}"/>
              </a:ext>
            </a:extLst>
          </p:cNvPr>
          <p:cNvSpPr txBox="1"/>
          <p:nvPr/>
        </p:nvSpPr>
        <p:spPr>
          <a:xfrm>
            <a:off x="2914160" y="6147346"/>
            <a:ext cx="4521200" cy="24288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fld id="{A611A934-8066-49D0-8BAF-DB5E3AB1A9CF}" type="TxLink">
              <a:rPr lang="de-DE" sz="600" b="0" i="0" u="none" strike="noStrike">
                <a:solidFill>
                  <a:srgbClr val="080808"/>
                </a:solidFill>
                <a:latin typeface="Meta Serif Offc" pitchFamily="2" charset="0"/>
                <a:cs typeface="Meta Serif Offc" pitchFamily="2" charset="0"/>
              </a:rPr>
              <a:pPr algn="r"/>
              <a:t>Quelle: Deutscher Wetterdienst (DWD), Mitteilung vom 07.05.2018</a:t>
            </a:fld>
            <a:endParaRPr lang="de-DE" sz="600">
              <a:solidFill>
                <a:srgbClr val="080808"/>
              </a:solidFill>
              <a:latin typeface="Meta Serif Offc" pitchFamily="2" charset="0"/>
              <a:cs typeface="Meta Serif Offc" pitchFamily="2" charset="0"/>
            </a:endParaRPr>
          </a:p>
        </p:txBody>
      </p:sp>
      <p:sp>
        <p:nvSpPr>
          <p:cNvPr id="18" name="Textfeld 4">
            <a:extLst>
              <a:ext uri="{FF2B5EF4-FFF2-40B4-BE49-F238E27FC236}">
                <a16:creationId xmlns:a16="http://schemas.microsoft.com/office/drawing/2014/main" id="{00000000-0008-0000-0300-000005000000}"/>
              </a:ext>
            </a:extLst>
          </p:cNvPr>
          <p:cNvSpPr txBox="1"/>
          <p:nvPr/>
        </p:nvSpPr>
        <p:spPr>
          <a:xfrm>
            <a:off x="396384" y="1017653"/>
            <a:ext cx="5922963" cy="285750"/>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fld id="{F1B3C712-3D84-4759-A72C-86A0E2B6CF5C}" type="TxLink">
              <a:rPr lang="de-DE" sz="1200" b="1" i="0" u="none" strike="noStrike">
                <a:solidFill>
                  <a:srgbClr val="080808"/>
                </a:solidFill>
                <a:latin typeface="Meta Offc" pitchFamily="34" charset="0"/>
                <a:cs typeface="Meta Offc" pitchFamily="34" charset="0"/>
              </a:rPr>
              <a:pPr/>
              <a:t>Jährliche mittlere Tagesmitteltemperatur in Deutschland 1881 bis 2017</a:t>
            </a:fld>
            <a:endParaRPr lang="de-DE" sz="1200" b="1" dirty="0">
              <a:solidFill>
                <a:srgbClr val="080808"/>
              </a:solidFill>
              <a:latin typeface="Meta Offc" pitchFamily="34" charset="0"/>
              <a:cs typeface="Meta Offc" pitchFamily="34" charset="0"/>
            </a:endParaRPr>
          </a:p>
        </p:txBody>
      </p:sp>
      <p:cxnSp>
        <p:nvCxnSpPr>
          <p:cNvPr id="20" name="Gerade Verbindung 7">
            <a:extLst>
              <a:ext uri="{FF2B5EF4-FFF2-40B4-BE49-F238E27FC236}">
                <a16:creationId xmlns:a16="http://schemas.microsoft.com/office/drawing/2014/main" id="{00000000-0008-0000-0300-000008000000}"/>
              </a:ext>
            </a:extLst>
          </p:cNvPr>
          <p:cNvCxnSpPr/>
          <p:nvPr/>
        </p:nvCxnSpPr>
        <p:spPr>
          <a:xfrm>
            <a:off x="604347" y="1246734"/>
            <a:ext cx="5846763"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21" name="Gerade Verbindung 8">
            <a:extLst>
              <a:ext uri="{FF2B5EF4-FFF2-40B4-BE49-F238E27FC236}">
                <a16:creationId xmlns:a16="http://schemas.microsoft.com/office/drawing/2014/main" id="{00000000-0008-0000-0300-000009000000}"/>
              </a:ext>
            </a:extLst>
          </p:cNvPr>
          <p:cNvCxnSpPr/>
          <p:nvPr/>
        </p:nvCxnSpPr>
        <p:spPr>
          <a:xfrm>
            <a:off x="604347" y="6137821"/>
            <a:ext cx="6757988"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22" name="Gerade Verbindung 9">
            <a:extLst>
              <a:ext uri="{FF2B5EF4-FFF2-40B4-BE49-F238E27FC236}">
                <a16:creationId xmlns:a16="http://schemas.microsoft.com/office/drawing/2014/main" id="{00000000-0008-0000-0300-00000A000000}"/>
              </a:ext>
            </a:extLst>
          </p:cNvPr>
          <p:cNvCxnSpPr/>
          <p:nvPr/>
        </p:nvCxnSpPr>
        <p:spPr>
          <a:xfrm>
            <a:off x="604347" y="5625059"/>
            <a:ext cx="6757988" cy="0"/>
          </a:xfrm>
          <a:prstGeom prst="line">
            <a:avLst/>
          </a:prstGeom>
          <a:ln w="6350">
            <a:solidFill>
              <a:srgbClr val="080808"/>
            </a:solidFill>
          </a:ln>
        </p:spPr>
        <p:style>
          <a:lnRef idx="1">
            <a:schemeClr val="dk1"/>
          </a:lnRef>
          <a:fillRef idx="0">
            <a:schemeClr val="dk1"/>
          </a:fillRef>
          <a:effectRef idx="0">
            <a:schemeClr val="dk1"/>
          </a:effectRef>
          <a:fontRef idx="minor">
            <a:schemeClr val="tx1"/>
          </a:fontRef>
        </p:style>
      </p:cxnSp>
      <p:sp>
        <p:nvSpPr>
          <p:cNvPr id="10" name="Rechteck 9"/>
          <p:cNvSpPr/>
          <p:nvPr/>
        </p:nvSpPr>
        <p:spPr>
          <a:xfrm>
            <a:off x="7786089" y="2214072"/>
            <a:ext cx="4405911" cy="3239476"/>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Für Deutschland ergibt sich in den letzten 100 </a:t>
            </a:r>
            <a:r>
              <a:rPr lang="de-DE" sz="1400" dirty="0">
                <a:latin typeface="Times New Roman" panose="02020603050405020304" pitchFamily="18" charset="0"/>
                <a:cs typeface="Times New Roman" panose="02020603050405020304" pitchFamily="18" charset="0"/>
              </a:rPr>
              <a:t>J</a:t>
            </a:r>
            <a:r>
              <a:rPr lang="de-DE" sz="1400" dirty="0" smtClean="0">
                <a:latin typeface="Times New Roman" panose="02020603050405020304" pitchFamily="18" charset="0"/>
                <a:cs typeface="Times New Roman" panose="02020603050405020304" pitchFamily="18" charset="0"/>
              </a:rPr>
              <a:t>ahren ein Anstieg von ca. 1,5 Grad Celsius</a:t>
            </a:r>
          </a:p>
          <a:p>
            <a:endParaRPr lang="de-DE" sz="1400" dirty="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Daraus ergeben sich negative externe Effekte durch Extremwetterereignisse und aktuell durch stark gehäufte trockene Jahre</a:t>
            </a:r>
          </a:p>
          <a:p>
            <a:endParaRPr lang="de-DE" sz="1400" dirty="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Die „</a:t>
            </a:r>
            <a:r>
              <a:rPr lang="de-DE" sz="1400" dirty="0" err="1" smtClean="0">
                <a:latin typeface="Times New Roman" panose="02020603050405020304" pitchFamily="18" charset="0"/>
                <a:cs typeface="Times New Roman" panose="02020603050405020304" pitchFamily="18" charset="0"/>
              </a:rPr>
              <a:t>Einpreisung</a:t>
            </a:r>
            <a:r>
              <a:rPr lang="de-DE" sz="1400" dirty="0" smtClean="0">
                <a:latin typeface="Times New Roman" panose="02020603050405020304" pitchFamily="18" charset="0"/>
                <a:cs typeface="Times New Roman" panose="02020603050405020304" pitchFamily="18" charset="0"/>
              </a:rPr>
              <a:t>“ dieser Effekte ist derzeit in der aktuellen Diskussion, durch die </a:t>
            </a:r>
            <a:r>
              <a:rPr lang="de-DE" sz="1400" dirty="0" err="1" smtClean="0">
                <a:latin typeface="Times New Roman" panose="02020603050405020304" pitchFamily="18" charset="0"/>
                <a:cs typeface="Times New Roman" panose="02020603050405020304" pitchFamily="18" charset="0"/>
              </a:rPr>
              <a:t>Coronakrise</a:t>
            </a:r>
            <a:r>
              <a:rPr lang="de-DE" sz="1400" dirty="0" smtClean="0">
                <a:latin typeface="Times New Roman" panose="02020603050405020304" pitchFamily="18" charset="0"/>
                <a:cs typeface="Times New Roman" panose="02020603050405020304" pitchFamily="18" charset="0"/>
              </a:rPr>
              <a:t> allerdings etwas in den Hintergrund gedrängt.</a:t>
            </a: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Wie diese „</a:t>
            </a:r>
            <a:r>
              <a:rPr lang="de-DE" sz="1400" dirty="0" err="1">
                <a:latin typeface="Times New Roman" panose="02020603050405020304" pitchFamily="18" charset="0"/>
                <a:cs typeface="Times New Roman" panose="02020603050405020304" pitchFamily="18" charset="0"/>
              </a:rPr>
              <a:t>Einpreisung</a:t>
            </a:r>
            <a:r>
              <a:rPr lang="de-DE" sz="1400" dirty="0" smtClean="0">
                <a:latin typeface="Times New Roman" panose="02020603050405020304" pitchFamily="18" charset="0"/>
                <a:cs typeface="Times New Roman" panose="02020603050405020304" pitchFamily="18" charset="0"/>
              </a:rPr>
              <a:t>“ vorgenommen werden soll, ist letztlich eine politische Entscheidung. Im Folgenden werden einige Lösungsmöglichkeiten dargestellt.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7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24488" y="36164"/>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Negative Externalität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00361" y="1522350"/>
            <a:ext cx="12005857" cy="3805262"/>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Allgemeinen entspricht die Angebotsfunktion aus der Gewinnmaximierung der Grenzkostenkurve.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Fall einer negativen Externalität wiederspiegelt die Grenzkostenkurve aber nicht die gesamten </a:t>
            </a:r>
            <a:r>
              <a:rPr lang="de-DE" sz="2400" dirty="0" smtClean="0">
                <a:latin typeface="Times New Roman" panose="02020603050405020304" pitchFamily="18" charset="0"/>
                <a:cs typeface="Times New Roman" panose="02020603050405020304" pitchFamily="18" charset="0"/>
              </a:rPr>
              <a:t>(gesellschaftlichen ) Kosten </a:t>
            </a:r>
            <a:r>
              <a:rPr lang="de-DE" sz="2400" dirty="0">
                <a:latin typeface="Times New Roman" panose="02020603050405020304" pitchFamily="18" charset="0"/>
                <a:cs typeface="Times New Roman" panose="02020603050405020304" pitchFamily="18" charset="0"/>
              </a:rPr>
              <a:t>bei der Produktion, so berücksichtigt beispielsweise eine Fabrik am Oberlauf eines Flusses nicht die Verschmutzung am Unterlauf.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die sozialen Grenzkosten liegen oberhalb der (privaten) Grenzkosten </a:t>
            </a:r>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2362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38777" y="60727"/>
            <a:ext cx="8216739"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Negative </a:t>
            </a:r>
            <a:r>
              <a:rPr lang="de-DE" sz="2903" b="1" dirty="0" err="1" smtClean="0">
                <a:solidFill>
                  <a:srgbClr val="000000"/>
                </a:solidFill>
                <a:latin typeface="Arial"/>
              </a:rPr>
              <a:t>Externalität</a:t>
            </a:r>
            <a:endParaRPr sz="2903" dirty="0"/>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9" name="Textfeld 8"/>
          <p:cNvSpPr txBox="1"/>
          <p:nvPr/>
        </p:nvSpPr>
        <p:spPr>
          <a:xfrm>
            <a:off x="2120310" y="1404158"/>
            <a:ext cx="597087" cy="343620"/>
          </a:xfrm>
          <a:prstGeom prst="rect">
            <a:avLst/>
          </a:prstGeom>
          <a:noFill/>
        </p:spPr>
        <p:txBody>
          <a:bodyPr wrap="none" rtlCol="0">
            <a:spAutoFit/>
          </a:bodyPr>
          <a:lstStyle/>
          <a:p>
            <a:r>
              <a:rPr lang="de-DE" sz="1633" dirty="0"/>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t>Menge</a:t>
            </a:r>
          </a:p>
        </p:txBody>
      </p:sp>
      <p:cxnSp>
        <p:nvCxnSpPr>
          <p:cNvPr id="3" name="Gerader Verbinder 2"/>
          <p:cNvCxnSpPr/>
          <p:nvPr/>
        </p:nvCxnSpPr>
        <p:spPr>
          <a:xfrm>
            <a:off x="3279794" y="1575968"/>
            <a:ext cx="3389303" cy="253609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6500752" y="3656392"/>
            <a:ext cx="319318" cy="343620"/>
          </a:xfrm>
          <a:prstGeom prst="rect">
            <a:avLst/>
          </a:prstGeom>
          <a:noFill/>
        </p:spPr>
        <p:txBody>
          <a:bodyPr wrap="none" rtlCol="0">
            <a:spAutoFit/>
          </a:bodyPr>
          <a:lstStyle/>
          <a:p>
            <a:r>
              <a:rPr lang="de-DE" sz="1633" dirty="0"/>
              <a:t>N</a:t>
            </a:r>
          </a:p>
        </p:txBody>
      </p:sp>
      <p:cxnSp>
        <p:nvCxnSpPr>
          <p:cNvPr id="5" name="Gerader Verbinder 4"/>
          <p:cNvCxnSpPr/>
          <p:nvPr/>
        </p:nvCxnSpPr>
        <p:spPr>
          <a:xfrm flipV="1">
            <a:off x="3481975" y="253513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7856391" y="2363323"/>
            <a:ext cx="4361707" cy="343620"/>
          </a:xfrm>
          <a:prstGeom prst="rect">
            <a:avLst/>
          </a:prstGeom>
          <a:noFill/>
        </p:spPr>
        <p:txBody>
          <a:bodyPr wrap="none" rtlCol="0">
            <a:spAutoFit/>
          </a:bodyPr>
          <a:lstStyle/>
          <a:p>
            <a:r>
              <a:rPr lang="de-DE" sz="1633" dirty="0" smtClean="0"/>
              <a:t>Privates Angebot = Grenzkosten der Produzenten</a:t>
            </a:r>
            <a:endParaRPr lang="de-DE" sz="1633" dirty="0"/>
          </a:p>
        </p:txBody>
      </p:sp>
      <p:cxnSp>
        <p:nvCxnSpPr>
          <p:cNvPr id="13" name="Gerader Verbinder 12"/>
          <p:cNvCxnSpPr/>
          <p:nvPr/>
        </p:nvCxnSpPr>
        <p:spPr>
          <a:xfrm flipV="1">
            <a:off x="3634375" y="163625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7998219" y="1219154"/>
            <a:ext cx="4223031" cy="1067243"/>
          </a:xfrm>
          <a:prstGeom prst="rect">
            <a:avLst/>
          </a:prstGeom>
          <a:noFill/>
        </p:spPr>
        <p:txBody>
          <a:bodyPr wrap="square" rtlCol="0">
            <a:noAutofit/>
          </a:bodyPr>
          <a:lstStyle/>
          <a:p>
            <a:r>
              <a:rPr lang="de-DE" sz="1633" dirty="0" smtClean="0"/>
              <a:t>Gesellschaftliche Kosten liegen höher, da mit jeder zusätzlich produzierten Einheit ein zusätzlicher Schaden (Grenzschaden) entsteht</a:t>
            </a:r>
          </a:p>
          <a:p>
            <a:r>
              <a:rPr lang="de-DE" sz="1633" dirty="0" smtClean="0"/>
              <a:t>A</a:t>
            </a:r>
            <a:r>
              <a:rPr lang="de-DE" sz="1633" baseline="30000" dirty="0" smtClean="0"/>
              <a:t>S</a:t>
            </a:r>
            <a:r>
              <a:rPr lang="de-DE" sz="1633" dirty="0" smtClean="0"/>
              <a:t>: gesellschaftliche </a:t>
            </a:r>
            <a:r>
              <a:rPr lang="de-DE" sz="1633" dirty="0" err="1" smtClean="0"/>
              <a:t>Angebitsfunktion</a:t>
            </a:r>
            <a:endParaRPr lang="de-DE" sz="1633" dirty="0"/>
          </a:p>
        </p:txBody>
      </p:sp>
      <p:sp>
        <p:nvSpPr>
          <p:cNvPr id="15" name="Textfeld 14"/>
          <p:cNvSpPr txBox="1"/>
          <p:nvPr/>
        </p:nvSpPr>
        <p:spPr>
          <a:xfrm>
            <a:off x="6878107" y="4092652"/>
            <a:ext cx="1052660" cy="343620"/>
          </a:xfrm>
          <a:prstGeom prst="rect">
            <a:avLst/>
          </a:prstGeom>
          <a:noFill/>
        </p:spPr>
        <p:txBody>
          <a:bodyPr wrap="none" rtlCol="0">
            <a:spAutoFit/>
          </a:bodyPr>
          <a:lstStyle/>
          <a:p>
            <a:r>
              <a:rPr lang="de-DE" sz="1633" dirty="0" smtClean="0"/>
              <a:t>Nachfrage</a:t>
            </a:r>
            <a:endParaRPr lang="de-DE" sz="1633" dirty="0"/>
          </a:p>
        </p:txBody>
      </p:sp>
      <p:sp>
        <p:nvSpPr>
          <p:cNvPr id="16" name="Textfeld 15"/>
          <p:cNvSpPr txBox="1"/>
          <p:nvPr/>
        </p:nvSpPr>
        <p:spPr>
          <a:xfrm>
            <a:off x="7618708" y="2174088"/>
            <a:ext cx="306494" cy="343620"/>
          </a:xfrm>
          <a:prstGeom prst="rect">
            <a:avLst/>
          </a:prstGeom>
          <a:noFill/>
        </p:spPr>
        <p:txBody>
          <a:bodyPr wrap="none" rtlCol="0">
            <a:spAutoFit/>
          </a:bodyPr>
          <a:lstStyle/>
          <a:p>
            <a:r>
              <a:rPr lang="de-DE" sz="1633" dirty="0" smtClean="0"/>
              <a:t>A</a:t>
            </a:r>
            <a:endParaRPr lang="de-DE" sz="1633" dirty="0"/>
          </a:p>
        </p:txBody>
      </p:sp>
      <p:sp>
        <p:nvSpPr>
          <p:cNvPr id="17" name="Textfeld 16"/>
          <p:cNvSpPr txBox="1"/>
          <p:nvPr/>
        </p:nvSpPr>
        <p:spPr>
          <a:xfrm>
            <a:off x="7730468" y="1330169"/>
            <a:ext cx="370614" cy="343620"/>
          </a:xfrm>
          <a:prstGeom prst="rect">
            <a:avLst/>
          </a:prstGeom>
          <a:noFill/>
        </p:spPr>
        <p:txBody>
          <a:bodyPr wrap="none" rtlCol="0">
            <a:spAutoFit/>
          </a:bodyPr>
          <a:lstStyle/>
          <a:p>
            <a:r>
              <a:rPr lang="de-DE" sz="1633" dirty="0" smtClean="0"/>
              <a:t>A</a:t>
            </a:r>
            <a:r>
              <a:rPr lang="de-DE" sz="1633" baseline="30000" dirty="0" smtClean="0"/>
              <a:t>S</a:t>
            </a:r>
            <a:endParaRPr lang="de-DE" sz="1633" baseline="30000" dirty="0"/>
          </a:p>
        </p:txBody>
      </p:sp>
      <p:cxnSp>
        <p:nvCxnSpPr>
          <p:cNvPr id="19" name="Gerader Verbinder 18"/>
          <p:cNvCxnSpPr/>
          <p:nvPr/>
        </p:nvCxnSpPr>
        <p:spPr>
          <a:xfrm>
            <a:off x="5580883" y="2440743"/>
            <a:ext cx="7357" cy="883845"/>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Gerade Verbindung mit Pfeil 20"/>
          <p:cNvCxnSpPr/>
          <p:nvPr/>
        </p:nvCxnSpPr>
        <p:spPr>
          <a:xfrm flipH="1" flipV="1">
            <a:off x="5902036" y="3345252"/>
            <a:ext cx="1502401" cy="33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929980" y="1202206"/>
            <a:ext cx="1713482" cy="343620"/>
          </a:xfrm>
          <a:prstGeom prst="rect">
            <a:avLst/>
          </a:prstGeom>
          <a:noFill/>
        </p:spPr>
        <p:txBody>
          <a:bodyPr wrap="none" rtlCol="0">
            <a:spAutoFit/>
          </a:bodyPr>
          <a:lstStyle/>
          <a:p>
            <a:r>
              <a:rPr lang="de-DE" sz="1633" dirty="0" smtClean="0"/>
              <a:t>Soziales Optimum</a:t>
            </a:r>
            <a:endParaRPr lang="de-DE" sz="1633" dirty="0"/>
          </a:p>
        </p:txBody>
      </p:sp>
      <p:cxnSp>
        <p:nvCxnSpPr>
          <p:cNvPr id="23" name="Gerade Verbindung mit Pfeil 22"/>
          <p:cNvCxnSpPr/>
          <p:nvPr/>
        </p:nvCxnSpPr>
        <p:spPr>
          <a:xfrm>
            <a:off x="4745182" y="1572917"/>
            <a:ext cx="133789" cy="945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7556837" y="3353060"/>
            <a:ext cx="2585836" cy="343620"/>
          </a:xfrm>
          <a:prstGeom prst="rect">
            <a:avLst/>
          </a:prstGeom>
          <a:noFill/>
        </p:spPr>
        <p:txBody>
          <a:bodyPr wrap="none" rtlCol="0">
            <a:spAutoFit/>
          </a:bodyPr>
          <a:lstStyle/>
          <a:p>
            <a:r>
              <a:rPr lang="de-DE" sz="1633" dirty="0" smtClean="0"/>
              <a:t>Privates Marktgleichgewicht</a:t>
            </a:r>
            <a:endParaRPr lang="de-DE" sz="1633" dirty="0"/>
          </a:p>
        </p:txBody>
      </p:sp>
      <p:cxnSp>
        <p:nvCxnSpPr>
          <p:cNvPr id="28" name="Gerader Verbinder 27"/>
          <p:cNvCxnSpPr/>
          <p:nvPr/>
        </p:nvCxnSpPr>
        <p:spPr>
          <a:xfrm flipH="1">
            <a:off x="5455565" y="2497454"/>
            <a:ext cx="6928" cy="733698"/>
          </a:xfrm>
          <a:prstGeom prst="line">
            <a:avLst/>
          </a:prstGeom>
        </p:spPr>
        <p:style>
          <a:lnRef idx="1">
            <a:schemeClr val="accent2"/>
          </a:lnRef>
          <a:fillRef idx="0">
            <a:schemeClr val="accent2"/>
          </a:fillRef>
          <a:effectRef idx="0">
            <a:schemeClr val="accent2"/>
          </a:effectRef>
          <a:fontRef idx="minor">
            <a:schemeClr val="tx1"/>
          </a:fontRef>
        </p:style>
      </p:cxnSp>
      <p:cxnSp>
        <p:nvCxnSpPr>
          <p:cNvPr id="30" name="Gerader Verbinder 29"/>
          <p:cNvCxnSpPr/>
          <p:nvPr/>
        </p:nvCxnSpPr>
        <p:spPr>
          <a:xfrm>
            <a:off x="5269749" y="2590800"/>
            <a:ext cx="1168" cy="453950"/>
          </a:xfrm>
          <a:prstGeom prst="line">
            <a:avLst/>
          </a:prstGeom>
        </p:spPr>
        <p:style>
          <a:lnRef idx="1">
            <a:schemeClr val="accent2"/>
          </a:lnRef>
          <a:fillRef idx="0">
            <a:schemeClr val="accent2"/>
          </a:fillRef>
          <a:effectRef idx="0">
            <a:schemeClr val="accent2"/>
          </a:effectRef>
          <a:fontRef idx="minor">
            <a:schemeClr val="tx1"/>
          </a:fontRef>
        </p:style>
      </p:cxnSp>
      <p:cxnSp>
        <p:nvCxnSpPr>
          <p:cNvPr id="33" name="Gerader Verbinder 32"/>
          <p:cNvCxnSpPr/>
          <p:nvPr/>
        </p:nvCxnSpPr>
        <p:spPr>
          <a:xfrm>
            <a:off x="5117349" y="2639291"/>
            <a:ext cx="474" cy="308667"/>
          </a:xfrm>
          <a:prstGeom prst="line">
            <a:avLst/>
          </a:prstGeom>
        </p:spPr>
        <p:style>
          <a:lnRef idx="1">
            <a:schemeClr val="accent2"/>
          </a:lnRef>
          <a:fillRef idx="0">
            <a:schemeClr val="accent2"/>
          </a:fillRef>
          <a:effectRef idx="0">
            <a:schemeClr val="accent2"/>
          </a:effectRef>
          <a:fontRef idx="minor">
            <a:schemeClr val="tx1"/>
          </a:fontRef>
        </p:style>
      </p:cxnSp>
      <p:cxnSp>
        <p:nvCxnSpPr>
          <p:cNvPr id="39" name="Gerade Verbindung mit Pfeil 38"/>
          <p:cNvCxnSpPr/>
          <p:nvPr/>
        </p:nvCxnSpPr>
        <p:spPr>
          <a:xfrm flipV="1">
            <a:off x="3393504" y="2943413"/>
            <a:ext cx="1893524" cy="2459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a:off x="4812076" y="2746716"/>
            <a:ext cx="16789" cy="22789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p:cNvCxnSpPr/>
          <p:nvPr/>
        </p:nvCxnSpPr>
        <p:spPr>
          <a:xfrm>
            <a:off x="5580883" y="3339326"/>
            <a:ext cx="27092" cy="162926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655764" y="5087776"/>
            <a:ext cx="340158" cy="343620"/>
          </a:xfrm>
          <a:prstGeom prst="rect">
            <a:avLst/>
          </a:prstGeom>
          <a:noFill/>
        </p:spPr>
        <p:txBody>
          <a:bodyPr wrap="none" rtlCol="0">
            <a:spAutoFit/>
          </a:bodyPr>
          <a:lstStyle/>
          <a:p>
            <a:r>
              <a:rPr lang="de-DE" sz="1633" dirty="0" err="1" smtClean="0"/>
              <a:t>x</a:t>
            </a:r>
            <a:r>
              <a:rPr lang="de-DE" sz="1633" baseline="30000" dirty="0" err="1" smtClean="0"/>
              <a:t>S</a:t>
            </a:r>
            <a:endParaRPr lang="de-DE" sz="1633" baseline="30000" dirty="0"/>
          </a:p>
        </p:txBody>
      </p:sp>
      <p:sp>
        <p:nvSpPr>
          <p:cNvPr id="47" name="Textfeld 46"/>
          <p:cNvSpPr txBox="1"/>
          <p:nvPr/>
        </p:nvSpPr>
        <p:spPr>
          <a:xfrm>
            <a:off x="5478252" y="5075526"/>
            <a:ext cx="344966" cy="343620"/>
          </a:xfrm>
          <a:prstGeom prst="rect">
            <a:avLst/>
          </a:prstGeom>
          <a:noFill/>
        </p:spPr>
        <p:txBody>
          <a:bodyPr wrap="none" rtlCol="0">
            <a:spAutoFit/>
          </a:bodyPr>
          <a:lstStyle/>
          <a:p>
            <a:r>
              <a:rPr lang="de-DE" sz="1633" dirty="0" smtClean="0"/>
              <a:t>x</a:t>
            </a:r>
            <a:r>
              <a:rPr lang="de-DE" sz="1633" baseline="30000" dirty="0" smtClean="0"/>
              <a:t>*</a:t>
            </a:r>
            <a:endParaRPr lang="de-DE" sz="1633" baseline="30000" dirty="0"/>
          </a:p>
        </p:txBody>
      </p:sp>
      <p:sp>
        <p:nvSpPr>
          <p:cNvPr id="48" name="Textfeld 47"/>
          <p:cNvSpPr txBox="1"/>
          <p:nvPr/>
        </p:nvSpPr>
        <p:spPr>
          <a:xfrm>
            <a:off x="2159804" y="5400373"/>
            <a:ext cx="10032195" cy="1140867"/>
          </a:xfrm>
          <a:prstGeom prst="rect">
            <a:avLst/>
          </a:prstGeom>
          <a:noFill/>
        </p:spPr>
        <p:txBody>
          <a:bodyPr wrap="square" rtlCol="0">
            <a:noAutofit/>
          </a:bodyPr>
          <a:lstStyle/>
          <a:p>
            <a:r>
              <a:rPr lang="de-DE" sz="1633" dirty="0" smtClean="0"/>
              <a:t>Jede Einheit, die über dem sozialen Optimum produziert wird verursacht einen zusätzlichen Schaden. Die Differenz zwischen Nachfragekurve und sozialer </a:t>
            </a:r>
            <a:r>
              <a:rPr lang="de-DE" sz="1633" dirty="0" err="1" smtClean="0"/>
              <a:t>Angebotsurve</a:t>
            </a:r>
            <a:r>
              <a:rPr lang="de-DE" sz="1633" dirty="0"/>
              <a:t>  </a:t>
            </a:r>
            <a:r>
              <a:rPr lang="de-DE" sz="1633" dirty="0" smtClean="0"/>
              <a:t>A</a:t>
            </a:r>
            <a:r>
              <a:rPr lang="de-DE" sz="1633" baseline="30000" dirty="0" smtClean="0"/>
              <a:t>S</a:t>
            </a:r>
            <a:r>
              <a:rPr lang="de-DE" sz="1633" dirty="0" smtClean="0"/>
              <a:t> bedeutet damit einen Wohlfahrtsverlust. Das rot schraffierte Dreieck repräsentiert damit den aggregierten Wohlfahrtsverlust für die Gesellschaft bei Produktion im Marktgleichgewicht x</a:t>
            </a:r>
            <a:r>
              <a:rPr lang="de-DE" sz="1633" baseline="30000" dirty="0" smtClean="0"/>
              <a:t>* </a:t>
            </a:r>
            <a:r>
              <a:rPr lang="de-DE" sz="1633" dirty="0" smtClean="0"/>
              <a:t>. Der Marktpreis p</a:t>
            </a:r>
            <a:r>
              <a:rPr lang="de-DE" sz="1633" baseline="30000" dirty="0" smtClean="0"/>
              <a:t>*</a:t>
            </a:r>
            <a:r>
              <a:rPr lang="de-DE" sz="1633" dirty="0" smtClean="0"/>
              <a:t> ist damit zu gering, um in eine wohlfahrtsoptimale Allokation zu erreichen.</a:t>
            </a:r>
            <a:endParaRPr lang="de-DE" sz="1633" baseline="30000" dirty="0"/>
          </a:p>
          <a:p>
            <a:r>
              <a:rPr lang="de-DE" sz="1633" dirty="0" smtClean="0"/>
              <a:t> </a:t>
            </a:r>
            <a:endParaRPr lang="de-DE" sz="1633" dirty="0"/>
          </a:p>
        </p:txBody>
      </p:sp>
      <p:cxnSp>
        <p:nvCxnSpPr>
          <p:cNvPr id="50" name="Gerader Verbinder 49"/>
          <p:cNvCxnSpPr/>
          <p:nvPr/>
        </p:nvCxnSpPr>
        <p:spPr>
          <a:xfrm flipV="1">
            <a:off x="2810434" y="3339326"/>
            <a:ext cx="2797541" cy="126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2" name="Gerader Verbinder 51"/>
          <p:cNvCxnSpPr/>
          <p:nvPr/>
        </p:nvCxnSpPr>
        <p:spPr>
          <a:xfrm flipH="1">
            <a:off x="2796163" y="2731226"/>
            <a:ext cx="2007088" cy="29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2451792" y="2603216"/>
            <a:ext cx="359394" cy="343620"/>
          </a:xfrm>
          <a:prstGeom prst="rect">
            <a:avLst/>
          </a:prstGeom>
          <a:noFill/>
        </p:spPr>
        <p:txBody>
          <a:bodyPr wrap="none" rtlCol="0">
            <a:spAutoFit/>
          </a:bodyPr>
          <a:lstStyle/>
          <a:p>
            <a:r>
              <a:rPr lang="de-DE" sz="1633" dirty="0" err="1" smtClean="0"/>
              <a:t>p</a:t>
            </a:r>
            <a:r>
              <a:rPr lang="de-DE" sz="1633" baseline="30000" dirty="0" err="1" smtClean="0"/>
              <a:t>S</a:t>
            </a:r>
            <a:endParaRPr lang="de-DE" sz="1633" baseline="30000" dirty="0"/>
          </a:p>
        </p:txBody>
      </p:sp>
      <p:sp>
        <p:nvSpPr>
          <p:cNvPr id="55" name="Textfeld 54"/>
          <p:cNvSpPr txBox="1"/>
          <p:nvPr/>
        </p:nvSpPr>
        <p:spPr>
          <a:xfrm>
            <a:off x="2436971" y="3123243"/>
            <a:ext cx="364202" cy="343620"/>
          </a:xfrm>
          <a:prstGeom prst="rect">
            <a:avLst/>
          </a:prstGeom>
          <a:noFill/>
        </p:spPr>
        <p:txBody>
          <a:bodyPr wrap="none" rtlCol="0">
            <a:spAutoFit/>
          </a:bodyPr>
          <a:lstStyle/>
          <a:p>
            <a:r>
              <a:rPr lang="de-DE" sz="1633" dirty="0" smtClean="0"/>
              <a:t>p</a:t>
            </a:r>
            <a:r>
              <a:rPr lang="de-DE" sz="1633" baseline="30000" dirty="0" smtClean="0"/>
              <a:t>*</a:t>
            </a:r>
            <a:endParaRPr lang="de-DE" sz="1633" baseline="30000" dirty="0"/>
          </a:p>
        </p:txBody>
      </p:sp>
    </p:spTree>
    <p:extLst>
      <p:ext uri="{BB962C8B-B14F-4D97-AF65-F5344CB8AC3E}">
        <p14:creationId xmlns:p14="http://schemas.microsoft.com/office/powerpoint/2010/main" val="283782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22" grpId="0"/>
      <p:bldP spid="46" grpId="0"/>
      <p:bldP spid="48" grpId="0"/>
      <p:bldP spid="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24488" y="36164"/>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Positive Externalität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33814" y="1031696"/>
            <a:ext cx="12192000" cy="3293729"/>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Ebenso wie bei der negativen Externalität entspricht auch bei der positiven Externalität die Angebotsfunktion aus der Gewinnmaximierung der Grenzkostenkurve.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Fall einer positiven Externalität berücksichtigt die Grenzkostenkurve aber nicht den positiven Nebeneffekt bei der Produktion. Beispielsweise kalkuliert ein Imker nur seine Produktionskosten für den Honig und lässt den Aspekt, der Bestäubung der umliegenden landwirtschaftlichen Nutzflächen außer acht.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die sozialen Grenzkosten liegen unterhalb der (privaten) Grenzkosten </a:t>
            </a:r>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074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38777" y="60727"/>
            <a:ext cx="8216739" cy="744863"/>
          </a:xfrm>
          <a:prstGeom prst="rect">
            <a:avLst/>
          </a:prstGeom>
          <a:noFill/>
          <a:ln>
            <a:noFill/>
          </a:ln>
        </p:spPr>
        <p:txBody>
          <a:bodyPr lIns="81638" tIns="40819" rIns="81638" bIns="40819" anchor="ctr" anchorCtr="1"/>
          <a:lstStyle/>
          <a:p>
            <a:pPr>
              <a:lnSpc>
                <a:spcPct val="100000"/>
              </a:lnSpc>
            </a:pPr>
            <a:r>
              <a:rPr lang="de-DE" sz="2903" b="1" dirty="0" smtClean="0">
                <a:solidFill>
                  <a:srgbClr val="000000"/>
                </a:solidFill>
                <a:latin typeface="Arial"/>
              </a:rPr>
              <a:t>Positive </a:t>
            </a:r>
            <a:r>
              <a:rPr lang="de-DE" sz="2903" b="1" dirty="0" err="1" smtClean="0">
                <a:solidFill>
                  <a:srgbClr val="000000"/>
                </a:solidFill>
                <a:latin typeface="Arial"/>
              </a:rPr>
              <a:t>Externalität</a:t>
            </a:r>
            <a:endParaRPr sz="2903" dirty="0"/>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9" name="Textfeld 8"/>
          <p:cNvSpPr txBox="1"/>
          <p:nvPr/>
        </p:nvSpPr>
        <p:spPr>
          <a:xfrm>
            <a:off x="2120310" y="1404158"/>
            <a:ext cx="597087" cy="343620"/>
          </a:xfrm>
          <a:prstGeom prst="rect">
            <a:avLst/>
          </a:prstGeom>
          <a:noFill/>
        </p:spPr>
        <p:txBody>
          <a:bodyPr wrap="none" rtlCol="0">
            <a:spAutoFit/>
          </a:bodyPr>
          <a:lstStyle/>
          <a:p>
            <a:r>
              <a:rPr lang="de-DE" sz="1633" dirty="0"/>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t>Menge</a:t>
            </a:r>
          </a:p>
        </p:txBody>
      </p:sp>
      <p:cxnSp>
        <p:nvCxnSpPr>
          <p:cNvPr id="3" name="Gerader Verbinder 2"/>
          <p:cNvCxnSpPr/>
          <p:nvPr/>
        </p:nvCxnSpPr>
        <p:spPr>
          <a:xfrm>
            <a:off x="3279794" y="1575968"/>
            <a:ext cx="3389303" cy="253609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6500752" y="3656392"/>
            <a:ext cx="319318" cy="343620"/>
          </a:xfrm>
          <a:prstGeom prst="rect">
            <a:avLst/>
          </a:prstGeom>
          <a:noFill/>
        </p:spPr>
        <p:txBody>
          <a:bodyPr wrap="none" rtlCol="0">
            <a:spAutoFit/>
          </a:bodyPr>
          <a:lstStyle/>
          <a:p>
            <a:r>
              <a:rPr lang="de-DE" sz="1633" dirty="0"/>
              <a:t>N</a:t>
            </a:r>
          </a:p>
        </p:txBody>
      </p:sp>
      <p:cxnSp>
        <p:nvCxnSpPr>
          <p:cNvPr id="5" name="Gerader Verbinder 4"/>
          <p:cNvCxnSpPr/>
          <p:nvPr/>
        </p:nvCxnSpPr>
        <p:spPr>
          <a:xfrm flipV="1">
            <a:off x="3481975" y="253513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7175901" y="963783"/>
            <a:ext cx="4361707" cy="343620"/>
          </a:xfrm>
          <a:prstGeom prst="rect">
            <a:avLst/>
          </a:prstGeom>
          <a:noFill/>
        </p:spPr>
        <p:txBody>
          <a:bodyPr wrap="none" rtlCol="0">
            <a:spAutoFit/>
          </a:bodyPr>
          <a:lstStyle/>
          <a:p>
            <a:r>
              <a:rPr lang="de-DE" sz="1633" dirty="0" smtClean="0"/>
              <a:t>Privates Angebot = Grenzkosten der Produzenten</a:t>
            </a:r>
            <a:endParaRPr lang="de-DE" sz="1633" dirty="0"/>
          </a:p>
        </p:txBody>
      </p:sp>
      <p:cxnSp>
        <p:nvCxnSpPr>
          <p:cNvPr id="13" name="Gerader Verbinder 12"/>
          <p:cNvCxnSpPr/>
          <p:nvPr/>
        </p:nvCxnSpPr>
        <p:spPr>
          <a:xfrm flipV="1">
            <a:off x="3634375" y="163625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7811673" y="2113953"/>
            <a:ext cx="4223031" cy="834196"/>
          </a:xfrm>
          <a:prstGeom prst="rect">
            <a:avLst/>
          </a:prstGeom>
          <a:noFill/>
        </p:spPr>
        <p:txBody>
          <a:bodyPr wrap="square" rtlCol="0">
            <a:noAutofit/>
          </a:bodyPr>
          <a:lstStyle/>
          <a:p>
            <a:r>
              <a:rPr lang="de-DE" sz="1633" dirty="0"/>
              <a:t>M</a:t>
            </a:r>
            <a:r>
              <a:rPr lang="de-DE" sz="1633" dirty="0" smtClean="0"/>
              <a:t>it jeder zusätzlich produzierten Einheit geht ein zusätzlicher Gewinn für die Gesellschaft einher und die aggregierte soziale Angebotsfunktion liegt damit unterhalb der privaten Angebotsfunktion</a:t>
            </a:r>
            <a:endParaRPr lang="de-DE" sz="1633" dirty="0"/>
          </a:p>
        </p:txBody>
      </p:sp>
      <p:sp>
        <p:nvSpPr>
          <p:cNvPr id="15" name="Textfeld 14"/>
          <p:cNvSpPr txBox="1"/>
          <p:nvPr/>
        </p:nvSpPr>
        <p:spPr>
          <a:xfrm>
            <a:off x="6878107" y="4092652"/>
            <a:ext cx="1052660" cy="343620"/>
          </a:xfrm>
          <a:prstGeom prst="rect">
            <a:avLst/>
          </a:prstGeom>
          <a:noFill/>
        </p:spPr>
        <p:txBody>
          <a:bodyPr wrap="none" rtlCol="0">
            <a:spAutoFit/>
          </a:bodyPr>
          <a:lstStyle/>
          <a:p>
            <a:r>
              <a:rPr lang="de-DE" sz="1633" dirty="0" smtClean="0"/>
              <a:t>Nachfrage</a:t>
            </a:r>
            <a:endParaRPr lang="de-DE" sz="1633" dirty="0"/>
          </a:p>
        </p:txBody>
      </p:sp>
      <p:sp>
        <p:nvSpPr>
          <p:cNvPr id="16" name="Textfeld 15"/>
          <p:cNvSpPr txBox="1"/>
          <p:nvPr/>
        </p:nvSpPr>
        <p:spPr>
          <a:xfrm>
            <a:off x="7471873" y="1396568"/>
            <a:ext cx="306494" cy="343620"/>
          </a:xfrm>
          <a:prstGeom prst="rect">
            <a:avLst/>
          </a:prstGeom>
          <a:noFill/>
        </p:spPr>
        <p:txBody>
          <a:bodyPr wrap="none" rtlCol="0">
            <a:spAutoFit/>
          </a:bodyPr>
          <a:lstStyle/>
          <a:p>
            <a:r>
              <a:rPr lang="de-DE" sz="1633" dirty="0" smtClean="0"/>
              <a:t>A</a:t>
            </a:r>
            <a:endParaRPr lang="de-DE" sz="1633" dirty="0"/>
          </a:p>
        </p:txBody>
      </p:sp>
      <p:sp>
        <p:nvSpPr>
          <p:cNvPr id="17" name="Textfeld 16"/>
          <p:cNvSpPr txBox="1"/>
          <p:nvPr/>
        </p:nvSpPr>
        <p:spPr>
          <a:xfrm>
            <a:off x="7485777" y="2210353"/>
            <a:ext cx="370614" cy="343620"/>
          </a:xfrm>
          <a:prstGeom prst="rect">
            <a:avLst/>
          </a:prstGeom>
          <a:noFill/>
        </p:spPr>
        <p:txBody>
          <a:bodyPr wrap="none" rtlCol="0">
            <a:spAutoFit/>
          </a:bodyPr>
          <a:lstStyle/>
          <a:p>
            <a:r>
              <a:rPr lang="de-DE" sz="1633" dirty="0" smtClean="0"/>
              <a:t>A</a:t>
            </a:r>
            <a:r>
              <a:rPr lang="de-DE" sz="1633" baseline="30000" dirty="0" smtClean="0"/>
              <a:t>S</a:t>
            </a:r>
            <a:endParaRPr lang="de-DE" sz="1633" baseline="30000" dirty="0"/>
          </a:p>
        </p:txBody>
      </p:sp>
      <p:cxnSp>
        <p:nvCxnSpPr>
          <p:cNvPr id="19" name="Gerader Verbinder 18"/>
          <p:cNvCxnSpPr/>
          <p:nvPr/>
        </p:nvCxnSpPr>
        <p:spPr>
          <a:xfrm flipH="1">
            <a:off x="4846880" y="2768239"/>
            <a:ext cx="15291" cy="736523"/>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Gerade Verbindung mit Pfeil 20"/>
          <p:cNvCxnSpPr>
            <a:stCxn id="22" idx="1"/>
          </p:cNvCxnSpPr>
          <p:nvPr/>
        </p:nvCxnSpPr>
        <p:spPr>
          <a:xfrm flipH="1" flipV="1">
            <a:off x="5782572" y="3365914"/>
            <a:ext cx="1779302" cy="267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7561874" y="3461983"/>
            <a:ext cx="1713482" cy="343620"/>
          </a:xfrm>
          <a:prstGeom prst="rect">
            <a:avLst/>
          </a:prstGeom>
          <a:noFill/>
        </p:spPr>
        <p:txBody>
          <a:bodyPr wrap="none" rtlCol="0">
            <a:spAutoFit/>
          </a:bodyPr>
          <a:lstStyle/>
          <a:p>
            <a:r>
              <a:rPr lang="de-DE" sz="1633" dirty="0" smtClean="0"/>
              <a:t>Soziales Optimum</a:t>
            </a:r>
            <a:endParaRPr lang="de-DE" sz="1633" dirty="0"/>
          </a:p>
        </p:txBody>
      </p:sp>
      <p:cxnSp>
        <p:nvCxnSpPr>
          <p:cNvPr id="23" name="Gerade Verbindung mit Pfeil 22"/>
          <p:cNvCxnSpPr/>
          <p:nvPr/>
        </p:nvCxnSpPr>
        <p:spPr>
          <a:xfrm>
            <a:off x="4745182" y="1572917"/>
            <a:ext cx="133789" cy="945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4786721" y="1482431"/>
            <a:ext cx="2585836" cy="343620"/>
          </a:xfrm>
          <a:prstGeom prst="rect">
            <a:avLst/>
          </a:prstGeom>
          <a:noFill/>
        </p:spPr>
        <p:txBody>
          <a:bodyPr wrap="none" rtlCol="0">
            <a:spAutoFit/>
          </a:bodyPr>
          <a:lstStyle/>
          <a:p>
            <a:r>
              <a:rPr lang="de-DE" sz="1633" dirty="0" smtClean="0"/>
              <a:t>Privates Marktgleichgewicht</a:t>
            </a:r>
            <a:endParaRPr lang="de-DE" sz="1633" dirty="0"/>
          </a:p>
        </p:txBody>
      </p:sp>
      <p:cxnSp>
        <p:nvCxnSpPr>
          <p:cNvPr id="28" name="Gerader Verbinder 27"/>
          <p:cNvCxnSpPr/>
          <p:nvPr/>
        </p:nvCxnSpPr>
        <p:spPr>
          <a:xfrm flipH="1">
            <a:off x="5033304" y="2907631"/>
            <a:ext cx="6928" cy="578232"/>
          </a:xfrm>
          <a:prstGeom prst="line">
            <a:avLst/>
          </a:prstGeom>
        </p:spPr>
        <p:style>
          <a:lnRef idx="1">
            <a:schemeClr val="accent2"/>
          </a:lnRef>
          <a:fillRef idx="0">
            <a:schemeClr val="accent2"/>
          </a:fillRef>
          <a:effectRef idx="0">
            <a:schemeClr val="accent2"/>
          </a:effectRef>
          <a:fontRef idx="minor">
            <a:schemeClr val="tx1"/>
          </a:fontRef>
        </p:style>
      </p:cxnSp>
      <p:cxnSp>
        <p:nvCxnSpPr>
          <p:cNvPr id="30" name="Gerader Verbinder 29"/>
          <p:cNvCxnSpPr/>
          <p:nvPr/>
        </p:nvCxnSpPr>
        <p:spPr>
          <a:xfrm>
            <a:off x="5174181" y="3040579"/>
            <a:ext cx="1168" cy="453950"/>
          </a:xfrm>
          <a:prstGeom prst="line">
            <a:avLst/>
          </a:prstGeom>
        </p:spPr>
        <p:style>
          <a:lnRef idx="1">
            <a:schemeClr val="accent2"/>
          </a:lnRef>
          <a:fillRef idx="0">
            <a:schemeClr val="accent2"/>
          </a:fillRef>
          <a:effectRef idx="0">
            <a:schemeClr val="accent2"/>
          </a:effectRef>
          <a:fontRef idx="minor">
            <a:schemeClr val="tx1"/>
          </a:fontRef>
        </p:style>
      </p:cxnSp>
      <p:cxnSp>
        <p:nvCxnSpPr>
          <p:cNvPr id="33" name="Gerader Verbinder 32"/>
          <p:cNvCxnSpPr/>
          <p:nvPr/>
        </p:nvCxnSpPr>
        <p:spPr>
          <a:xfrm>
            <a:off x="5280855" y="3083758"/>
            <a:ext cx="474" cy="308667"/>
          </a:xfrm>
          <a:prstGeom prst="line">
            <a:avLst/>
          </a:prstGeom>
        </p:spPr>
        <p:style>
          <a:lnRef idx="1">
            <a:schemeClr val="accent2"/>
          </a:lnRef>
          <a:fillRef idx="0">
            <a:schemeClr val="accent2"/>
          </a:fillRef>
          <a:effectRef idx="0">
            <a:schemeClr val="accent2"/>
          </a:effectRef>
          <a:fontRef idx="minor">
            <a:schemeClr val="tx1"/>
          </a:fontRef>
        </p:style>
      </p:cxnSp>
      <p:cxnSp>
        <p:nvCxnSpPr>
          <p:cNvPr id="39" name="Gerade Verbindung mit Pfeil 38"/>
          <p:cNvCxnSpPr/>
          <p:nvPr/>
        </p:nvCxnSpPr>
        <p:spPr>
          <a:xfrm flipV="1">
            <a:off x="3393504" y="3257814"/>
            <a:ext cx="1649970" cy="2145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a:off x="4812076" y="2731978"/>
            <a:ext cx="16789" cy="22789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p:cNvCxnSpPr/>
          <p:nvPr/>
        </p:nvCxnSpPr>
        <p:spPr>
          <a:xfrm>
            <a:off x="5580883" y="3324588"/>
            <a:ext cx="27092" cy="162926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5455565" y="5049331"/>
            <a:ext cx="340158" cy="343620"/>
          </a:xfrm>
          <a:prstGeom prst="rect">
            <a:avLst/>
          </a:prstGeom>
          <a:noFill/>
        </p:spPr>
        <p:txBody>
          <a:bodyPr wrap="none" rtlCol="0">
            <a:spAutoFit/>
          </a:bodyPr>
          <a:lstStyle/>
          <a:p>
            <a:r>
              <a:rPr lang="de-DE" sz="1633" dirty="0" err="1" smtClean="0"/>
              <a:t>x</a:t>
            </a:r>
            <a:r>
              <a:rPr lang="de-DE" sz="1633" baseline="30000" dirty="0" err="1" smtClean="0"/>
              <a:t>S</a:t>
            </a:r>
            <a:endParaRPr lang="de-DE" sz="1633" baseline="30000" dirty="0"/>
          </a:p>
        </p:txBody>
      </p:sp>
      <p:sp>
        <p:nvSpPr>
          <p:cNvPr id="47" name="Textfeld 46"/>
          <p:cNvSpPr txBox="1"/>
          <p:nvPr/>
        </p:nvSpPr>
        <p:spPr>
          <a:xfrm>
            <a:off x="4706488" y="5041909"/>
            <a:ext cx="344966" cy="343620"/>
          </a:xfrm>
          <a:prstGeom prst="rect">
            <a:avLst/>
          </a:prstGeom>
          <a:noFill/>
        </p:spPr>
        <p:txBody>
          <a:bodyPr wrap="none" rtlCol="0">
            <a:spAutoFit/>
          </a:bodyPr>
          <a:lstStyle/>
          <a:p>
            <a:r>
              <a:rPr lang="de-DE" sz="1633" dirty="0" smtClean="0"/>
              <a:t>x</a:t>
            </a:r>
            <a:r>
              <a:rPr lang="de-DE" sz="1633" baseline="30000" dirty="0" smtClean="0"/>
              <a:t>*</a:t>
            </a:r>
            <a:endParaRPr lang="de-DE" sz="1633" baseline="30000" dirty="0"/>
          </a:p>
        </p:txBody>
      </p:sp>
      <p:sp>
        <p:nvSpPr>
          <p:cNvPr id="48" name="Textfeld 47"/>
          <p:cNvSpPr txBox="1"/>
          <p:nvPr/>
        </p:nvSpPr>
        <p:spPr>
          <a:xfrm>
            <a:off x="1357746" y="5400373"/>
            <a:ext cx="10834254" cy="1140867"/>
          </a:xfrm>
          <a:prstGeom prst="rect">
            <a:avLst/>
          </a:prstGeom>
          <a:noFill/>
        </p:spPr>
        <p:txBody>
          <a:bodyPr wrap="square" rtlCol="0">
            <a:noAutofit/>
          </a:bodyPr>
          <a:lstStyle/>
          <a:p>
            <a:r>
              <a:rPr lang="de-DE" sz="1633" dirty="0" smtClean="0"/>
              <a:t>Jede Einheit, die weniger als im sozialen Optimum produziert wird, verursacht einen zusätzlichen Verlust für die Gesellschaft. Die Differenz zwischen Nachfragekurve und sozialer </a:t>
            </a:r>
            <a:r>
              <a:rPr lang="de-DE" sz="1633" dirty="0" err="1" smtClean="0"/>
              <a:t>Angebotsurve</a:t>
            </a:r>
            <a:r>
              <a:rPr lang="de-DE" sz="1633" dirty="0"/>
              <a:t>  </a:t>
            </a:r>
            <a:r>
              <a:rPr lang="de-DE" sz="1633" dirty="0" smtClean="0"/>
              <a:t>A</a:t>
            </a:r>
            <a:r>
              <a:rPr lang="de-DE" sz="1633" baseline="30000" dirty="0" smtClean="0"/>
              <a:t>S</a:t>
            </a:r>
            <a:r>
              <a:rPr lang="de-DE" sz="1633" dirty="0" smtClean="0"/>
              <a:t> bedeutet damit wiederum einen Wohlfahrtsverlust. Das rot schraffierte Dreieck repräsentiert damit den aggregierten Wohlfahrtsverlust für die Gesellschaft bei Produktion im Marktgleichgewicht x</a:t>
            </a:r>
            <a:r>
              <a:rPr lang="de-DE" sz="1633" baseline="30000" dirty="0" smtClean="0"/>
              <a:t>* </a:t>
            </a:r>
            <a:r>
              <a:rPr lang="de-DE" sz="1633" dirty="0" smtClean="0"/>
              <a:t>. Der Marktpreis p</a:t>
            </a:r>
            <a:r>
              <a:rPr lang="de-DE" sz="1633" baseline="30000" dirty="0" smtClean="0"/>
              <a:t>*</a:t>
            </a:r>
            <a:r>
              <a:rPr lang="de-DE" sz="1633" dirty="0" smtClean="0"/>
              <a:t> ist damit zu hoch, um in eine wohlfahrtsoptimale Allokation zu erreichen</a:t>
            </a:r>
            <a:endParaRPr lang="de-DE" sz="1633" baseline="30000" dirty="0"/>
          </a:p>
          <a:p>
            <a:r>
              <a:rPr lang="de-DE" sz="1633" dirty="0" smtClean="0"/>
              <a:t> </a:t>
            </a:r>
            <a:endParaRPr lang="de-DE" sz="1633" dirty="0"/>
          </a:p>
        </p:txBody>
      </p:sp>
      <p:cxnSp>
        <p:nvCxnSpPr>
          <p:cNvPr id="50" name="Gerader Verbinder 49"/>
          <p:cNvCxnSpPr/>
          <p:nvPr/>
        </p:nvCxnSpPr>
        <p:spPr>
          <a:xfrm flipV="1">
            <a:off x="2761796" y="3317868"/>
            <a:ext cx="2797541" cy="126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2" name="Gerader Verbinder 51"/>
          <p:cNvCxnSpPr/>
          <p:nvPr/>
        </p:nvCxnSpPr>
        <p:spPr>
          <a:xfrm flipH="1">
            <a:off x="2796163" y="2738388"/>
            <a:ext cx="2007088" cy="29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2431935" y="3135016"/>
            <a:ext cx="359394" cy="343620"/>
          </a:xfrm>
          <a:prstGeom prst="rect">
            <a:avLst/>
          </a:prstGeom>
          <a:noFill/>
        </p:spPr>
        <p:txBody>
          <a:bodyPr wrap="none" rtlCol="0">
            <a:spAutoFit/>
          </a:bodyPr>
          <a:lstStyle/>
          <a:p>
            <a:r>
              <a:rPr lang="de-DE" sz="1633" dirty="0" err="1" smtClean="0"/>
              <a:t>p</a:t>
            </a:r>
            <a:r>
              <a:rPr lang="de-DE" sz="1633" baseline="30000" dirty="0" err="1" smtClean="0"/>
              <a:t>S</a:t>
            </a:r>
            <a:endParaRPr lang="de-DE" sz="1633" baseline="30000" dirty="0"/>
          </a:p>
        </p:txBody>
      </p:sp>
      <p:sp>
        <p:nvSpPr>
          <p:cNvPr id="55" name="Textfeld 54"/>
          <p:cNvSpPr txBox="1"/>
          <p:nvPr/>
        </p:nvSpPr>
        <p:spPr>
          <a:xfrm>
            <a:off x="2452486" y="2564011"/>
            <a:ext cx="364202" cy="343620"/>
          </a:xfrm>
          <a:prstGeom prst="rect">
            <a:avLst/>
          </a:prstGeom>
          <a:noFill/>
        </p:spPr>
        <p:txBody>
          <a:bodyPr wrap="none" rtlCol="0">
            <a:spAutoFit/>
          </a:bodyPr>
          <a:lstStyle/>
          <a:p>
            <a:r>
              <a:rPr lang="de-DE" sz="1633" dirty="0" smtClean="0"/>
              <a:t>p</a:t>
            </a:r>
            <a:r>
              <a:rPr lang="de-DE" sz="1633" baseline="30000" dirty="0" smtClean="0"/>
              <a:t>*</a:t>
            </a:r>
            <a:endParaRPr lang="de-DE" sz="1633" baseline="30000" dirty="0"/>
          </a:p>
        </p:txBody>
      </p:sp>
    </p:spTree>
    <p:extLst>
      <p:ext uri="{BB962C8B-B14F-4D97-AF65-F5344CB8AC3E}">
        <p14:creationId xmlns:p14="http://schemas.microsoft.com/office/powerpoint/2010/main" val="100702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22" grpId="0"/>
      <p:bldP spid="48" grpId="0"/>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Externalität</a:t>
            </a:r>
            <a:r>
              <a:rPr lang="de-DE" sz="2903" b="1" dirty="0">
                <a:solidFill>
                  <a:srgbClr val="000000"/>
                </a:solidFill>
                <a:latin typeface="Times New Roman" panose="02020603050405020304" pitchFamily="18" charset="0"/>
                <a:cs typeface="Times New Roman" panose="02020603050405020304" pitchFamily="18" charset="0"/>
              </a:rPr>
              <a:t> Beispiel</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512956" y="779383"/>
            <a:ext cx="10638264" cy="6074527"/>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Nachfrage nach Aluminium:</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p=20-x</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Angebot von Aluminium:</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p=2+x</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Bei der Produktion entstehen Eimissionen und damit Gesundheitsschäden, die proportional zur Stahlmenge sind:</a:t>
            </a:r>
          </a:p>
          <a:p>
            <a:endParaRPr lang="de-DE" sz="2177" dirty="0">
              <a:latin typeface="Times New Roman" panose="02020603050405020304" pitchFamily="18" charset="0"/>
              <a:cs typeface="Times New Roman" panose="02020603050405020304" pitchFamily="18" charset="0"/>
            </a:endParaRPr>
          </a:p>
          <a:p>
            <a:pPr algn="ctr"/>
            <a:r>
              <a:rPr lang="de-DE" sz="2177" dirty="0" smtClean="0">
                <a:latin typeface="Times New Roman" panose="02020603050405020304" pitchFamily="18" charset="0"/>
                <a:cs typeface="Times New Roman" panose="02020603050405020304" pitchFamily="18" charset="0"/>
              </a:rPr>
              <a:t>S=4x</a:t>
            </a:r>
            <a:endParaRPr lang="de-DE" sz="2177" dirty="0">
              <a:latin typeface="Times New Roman" panose="02020603050405020304" pitchFamily="18" charset="0"/>
              <a:cs typeface="Times New Roman" panose="02020603050405020304" pitchFamily="18" charset="0"/>
            </a:endParaRPr>
          </a:p>
          <a:p>
            <a:pPr algn="ctr"/>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Damit entsteht ein Schaden pro abgesetzter Einheit Aluminium von 3 Geldeinheiten.</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Bestimmen Sie das private Marktgleichgewicht und das soziale Marktgleichgewicht.</a:t>
            </a:r>
          </a:p>
        </p:txBody>
      </p:sp>
    </p:spTree>
    <p:extLst>
      <p:ext uri="{BB962C8B-B14F-4D97-AF65-F5344CB8AC3E}">
        <p14:creationId xmlns:p14="http://schemas.microsoft.com/office/powerpoint/2010/main" val="1434631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2038</Words>
  <Application>Microsoft Office PowerPoint</Application>
  <PresentationFormat>Breitbild</PresentationFormat>
  <Paragraphs>687</Paragraphs>
  <Slides>14</Slides>
  <Notes>14</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14</vt:i4>
      </vt:variant>
    </vt:vector>
  </HeadingPairs>
  <TitlesOfParts>
    <vt:vector size="26" baseType="lpstr">
      <vt:lpstr>Arial</vt:lpstr>
      <vt:lpstr>Calibri</vt:lpstr>
      <vt:lpstr>Calibri Light</vt:lpstr>
      <vt:lpstr>Cambria</vt:lpstr>
      <vt:lpstr>Meta Offc</vt:lpstr>
      <vt:lpstr>Meta Serif Offc</vt:lpstr>
      <vt:lpstr>Meta Serif Offc Book</vt:lpstr>
      <vt:lpstr>MetaCompPro-Normal</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266</cp:revision>
  <cp:lastPrinted>2019-03-06T12:51:08Z</cp:lastPrinted>
  <dcterms:created xsi:type="dcterms:W3CDTF">2019-01-29T07:20:47Z</dcterms:created>
  <dcterms:modified xsi:type="dcterms:W3CDTF">2021-10-27T14:09:29Z</dcterms:modified>
</cp:coreProperties>
</file>