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843" r:id="rId2"/>
    <p:sldId id="844" r:id="rId3"/>
    <p:sldId id="845" r:id="rId4"/>
    <p:sldId id="846" r:id="rId5"/>
    <p:sldId id="847" r:id="rId6"/>
    <p:sldId id="848" r:id="rId7"/>
    <p:sldId id="849" r:id="rId8"/>
    <p:sldId id="850" r:id="rId9"/>
    <p:sldId id="851" r:id="rId10"/>
    <p:sldId id="852" r:id="rId11"/>
    <p:sldId id="853" r:id="rId12"/>
    <p:sldId id="854" r:id="rId13"/>
    <p:sldId id="855" r:id="rId14"/>
    <p:sldId id="856" r:id="rId15"/>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86" d="100"/>
          <a:sy n="86" d="100"/>
        </p:scale>
        <p:origin x="6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05.10.2021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88919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284041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404513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10</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1330201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11</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3193673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12</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1715380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13</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4161249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14</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170974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05.10.2021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05.10.2021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4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time_continue=22&amp;v=wA4KS546rZo&amp;feature=emb_logo"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www.youtube.com/watch?v=S0qjK3TWZE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rbsc.princeton.edu/sites/default/files/Non-Cooperative_Games_Nash.pd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s://www.nobelprize.org/prizes/economic-sciences/1994/nash/biographical/" TargetMode="External"/><Relationship Id="rId5" Type="http://schemas.openxmlformats.org/officeDocument/2006/relationships/image" Target="NULL"/><Relationship Id="rId4" Type="http://schemas.openxmlformats.org/officeDocument/2006/relationships/hyperlink" Target="http://www.u.arizona.edu/~mwalker/econ519/Nash_Eqm_ProcNAS_1950.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nobelprize.org/prizes/economic-sciences/1972/hicks/biographical/" TargetMode="External"/><Relationship Id="rId2" Type="http://schemas.openxmlformats.org/officeDocument/2006/relationships/hyperlink" Target="https://www.nobelprize.org/prizes/economic-sciences/1970/samuelson/biographical/" TargetMode="External"/><Relationship Id="rId1" Type="http://schemas.openxmlformats.org/officeDocument/2006/relationships/slideLayout" Target="../slideLayouts/slideLayout1.xml"/><Relationship Id="rId4" Type="http://schemas.openxmlformats.org/officeDocument/2006/relationships/hyperlink" Target="https://www.cambridge.org/core/journals/macroeconomic-dynamics/article/an-interview-with-paul-a-samuelson/27D1B2FC3BDBD93E211E5210A2D911C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NUL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hyperlink" Target="https://www.ses.unam.mx/docencia/2007II/Lecturas/Mod3_Samuelson.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altLang="de-DE" sz="2800" b="1" dirty="0">
                <a:solidFill>
                  <a:srgbClr val="000000"/>
                </a:solidFill>
                <a:latin typeface="Times New Roman" panose="02020603050405020304" pitchFamily="18" charset="0"/>
                <a:cs typeface="Times New Roman" panose="02020603050405020304" pitchFamily="18" charset="0"/>
              </a:rPr>
              <a:t>Abstrakte Unterscheidungskriterien von Gütern</a:t>
            </a:r>
          </a:p>
        </p:txBody>
      </p:sp>
      <p:sp>
        <p:nvSpPr>
          <p:cNvPr id="8" name="Text Box 3">
            <a:extLst>
              <a:ext uri="{FF2B5EF4-FFF2-40B4-BE49-F238E27FC236}">
                <a16:creationId xmlns:a16="http://schemas.microsoft.com/office/drawing/2014/main" id="{B2200561-463D-4949-901A-5E04FCE4A7CC}"/>
              </a:ext>
            </a:extLst>
          </p:cNvPr>
          <p:cNvSpPr txBox="1">
            <a:spLocks noChangeArrowheads="1"/>
          </p:cNvSpPr>
          <p:nvPr/>
        </p:nvSpPr>
        <p:spPr bwMode="auto">
          <a:xfrm>
            <a:off x="1524000" y="1628801"/>
            <a:ext cx="914400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SzTx/>
              <a:buFont typeface="Arial" panose="020B0604020202020204" pitchFamily="34" charset="0"/>
              <a:buChar char="•"/>
              <a:tabLst/>
            </a:pPr>
            <a:r>
              <a:rPr lang="de-DE" sz="2400" b="1" dirty="0">
                <a:solidFill>
                  <a:prstClr val="black"/>
                </a:solidFill>
                <a:cs typeface="Times New Roman" panose="02020603050405020304" pitchFamily="18" charset="0"/>
              </a:rPr>
              <a:t>Ausschließbarkeit</a:t>
            </a:r>
          </a:p>
          <a:p>
            <a:pPr lvl="0" eaLnBrk="1" hangingPunct="1">
              <a:buClrTx/>
              <a:buSzTx/>
              <a:tabLst/>
            </a:pPr>
            <a:r>
              <a:rPr lang="de-DE" sz="2400" dirty="0">
                <a:solidFill>
                  <a:prstClr val="black"/>
                </a:solidFill>
                <a:cs typeface="Times New Roman" panose="02020603050405020304" pitchFamily="18" charset="0"/>
              </a:rPr>
              <a:t> </a:t>
            </a:r>
          </a:p>
          <a:p>
            <a:pPr marL="800100" lvl="1" indent="-342900" eaLnBrk="1" hangingPunct="1">
              <a:buClrTx/>
              <a:buSzTx/>
              <a:buFont typeface="Symbol" panose="05050102010706020507" pitchFamily="18" charset="2"/>
              <a:buChar char="-"/>
              <a:tabLst/>
            </a:pPr>
            <a:r>
              <a:rPr lang="de-DE" sz="2400" dirty="0">
                <a:solidFill>
                  <a:prstClr val="black"/>
                </a:solidFill>
                <a:cs typeface="Times New Roman" panose="02020603050405020304" pitchFamily="18" charset="0"/>
              </a:rPr>
              <a:t>Eine Person kann von der Nutzung eines Gutes ausgeschlossen werden.</a:t>
            </a:r>
          </a:p>
          <a:p>
            <a:pPr marL="800100" lvl="1" indent="-342900" eaLnBrk="1" hangingPunct="1">
              <a:buClrTx/>
              <a:buSzTx/>
              <a:buFont typeface="Symbol" panose="05050102010706020507" pitchFamily="18" charset="2"/>
              <a:buChar char="-"/>
              <a:tabLst/>
            </a:pPr>
            <a:endParaRPr lang="de-DE" sz="2400" dirty="0">
              <a:solidFill>
                <a:prstClr val="black"/>
              </a:solidFill>
              <a:cs typeface="Times New Roman" panose="02020603050405020304" pitchFamily="18" charset="0"/>
            </a:endParaRPr>
          </a:p>
          <a:p>
            <a:pPr marL="342900" indent="-342900" eaLnBrk="1" hangingPunct="1">
              <a:buClrTx/>
              <a:buSzTx/>
              <a:buFont typeface="Arial" panose="020B0604020202020204" pitchFamily="34" charset="0"/>
              <a:buChar char="•"/>
              <a:tabLst/>
            </a:pPr>
            <a:r>
              <a:rPr lang="de-DE" sz="2400" b="1" dirty="0">
                <a:solidFill>
                  <a:prstClr val="black"/>
                </a:solidFill>
                <a:cs typeface="Times New Roman" panose="02020603050405020304" pitchFamily="18" charset="0"/>
              </a:rPr>
              <a:t>Rivalität der Güternutzung</a:t>
            </a:r>
          </a:p>
          <a:p>
            <a:pPr marL="342900" indent="-342900" eaLnBrk="1" hangingPunct="1">
              <a:buClrTx/>
              <a:buSzTx/>
              <a:buFont typeface="Arial" panose="020B0604020202020204" pitchFamily="34" charset="0"/>
              <a:buChar char="•"/>
              <a:tabLst/>
            </a:pPr>
            <a:endParaRPr lang="de-DE" sz="2400" dirty="0">
              <a:solidFill>
                <a:prstClr val="black"/>
              </a:solidFill>
              <a:cs typeface="Times New Roman" panose="02020603050405020304" pitchFamily="18" charset="0"/>
            </a:endParaRPr>
          </a:p>
          <a:p>
            <a:pPr marL="800100" lvl="1" indent="-342900" eaLnBrk="1" hangingPunct="1">
              <a:buClrTx/>
              <a:buSzTx/>
              <a:buFont typeface="Symbol" panose="05050102010706020507" pitchFamily="18" charset="2"/>
              <a:buChar char="-"/>
              <a:tabLst/>
            </a:pPr>
            <a:r>
              <a:rPr lang="de-DE" sz="2400" dirty="0">
                <a:solidFill>
                  <a:prstClr val="black"/>
                </a:solidFill>
                <a:cs typeface="Times New Roman" panose="02020603050405020304" pitchFamily="18" charset="0"/>
              </a:rPr>
              <a:t>Durch die Nutzung eines Gutes werden die Nutzungsmöglichkeiten anderer Personen verhindert. </a:t>
            </a:r>
          </a:p>
        </p:txBody>
      </p:sp>
      <p:sp>
        <p:nvSpPr>
          <p:cNvPr id="4" name="Textfeld 3"/>
          <p:cNvSpPr txBox="1"/>
          <p:nvPr/>
        </p:nvSpPr>
        <p:spPr>
          <a:xfrm>
            <a:off x="320600" y="5136314"/>
            <a:ext cx="10967790" cy="1482971"/>
          </a:xfrm>
          <a:prstGeom prst="rect">
            <a:avLst/>
          </a:prstGeom>
          <a:noFill/>
        </p:spPr>
        <p:txBody>
          <a:bodyPr wrap="square" rtlCol="0">
            <a:noAutofit/>
          </a:bodyPr>
          <a:lstStyle/>
          <a:p>
            <a:r>
              <a:rPr lang="de-DE" dirty="0" smtClean="0"/>
              <a:t>Wichtig ist, dass von der umgangssprachlichen Bedeutung unterschieden wird, den bei dem Begriff der Rivalität wird natürlich auch ein anderer von der Nutzung ausgeschossen. Wenn Sie Ihre Schuhe tragen, kann diese aber niemand anderes tragen. Bei Rivalität ist aber gemeint, dass per se durch die Nutzung, jemand anderes das Gut nicht nutzen kann, während bei Ausschließbarkeit gemeint ist, dass Sie jemand anderem die Nutzung verbieten können. Sie stellen also ihre Schuhe in den Flur und untersagen jemand anderem diese anzuziehen. </a:t>
            </a:r>
            <a:endParaRPr lang="de-DE" dirty="0"/>
          </a:p>
        </p:txBody>
      </p:sp>
    </p:spTree>
    <p:extLst>
      <p:ext uri="{BB962C8B-B14F-4D97-AF65-F5344CB8AC3E}">
        <p14:creationId xmlns:p14="http://schemas.microsoft.com/office/powerpoint/2010/main" val="120401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2989791" y="38334"/>
            <a:ext cx="5522863" cy="46384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sp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Private Bereitstellung öffentlicher Güter</a:t>
            </a:r>
          </a:p>
        </p:txBody>
      </p:sp>
      <p:graphicFrame>
        <p:nvGraphicFramePr>
          <p:cNvPr id="4" name="Tabelle 3">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1627630" y="1673912"/>
          <a:ext cx="7964423" cy="2688336"/>
        </p:xfrm>
        <a:graphic>
          <a:graphicData uri="http://schemas.openxmlformats.org/drawingml/2006/table">
            <a:tbl>
              <a:tblPr/>
              <a:tblGrid>
                <a:gridCol w="2342477">
                  <a:extLst>
                    <a:ext uri="{9D8B030D-6E8A-4147-A177-3AD203B41FA5}">
                      <a16:colId xmlns:a16="http://schemas.microsoft.com/office/drawing/2014/main" val="932862767"/>
                    </a:ext>
                  </a:extLst>
                </a:gridCol>
                <a:gridCol w="1873982">
                  <a:extLst>
                    <a:ext uri="{9D8B030D-6E8A-4147-A177-3AD203B41FA5}">
                      <a16:colId xmlns:a16="http://schemas.microsoft.com/office/drawing/2014/main" val="4104949968"/>
                    </a:ext>
                  </a:extLst>
                </a:gridCol>
                <a:gridCol w="1873982">
                  <a:extLst>
                    <a:ext uri="{9D8B030D-6E8A-4147-A177-3AD203B41FA5}">
                      <a16:colId xmlns:a16="http://schemas.microsoft.com/office/drawing/2014/main" val="3008034983"/>
                    </a:ext>
                  </a:extLst>
                </a:gridCol>
                <a:gridCol w="1873982">
                  <a:extLst>
                    <a:ext uri="{9D8B030D-6E8A-4147-A177-3AD203B41FA5}">
                      <a16:colId xmlns:a16="http://schemas.microsoft.com/office/drawing/2014/main" val="1869618123"/>
                    </a:ext>
                  </a:extLst>
                </a:gridCol>
              </a:tblGrid>
              <a:tr h="672084">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672084">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672084">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1;1</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-1;3</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672084">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3;-1</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7" name="Freihandform 2">
            <a:extLst>
              <a:ext uri="{FF2B5EF4-FFF2-40B4-BE49-F238E27FC236}">
                <a16:creationId xmlns:a16="http://schemas.microsoft.com/office/drawing/2014/main" id="{9F241527-9942-425D-A0D0-E76F7DE2E473}"/>
              </a:ext>
            </a:extLst>
          </p:cNvPr>
          <p:cNvSpPr/>
          <p:nvPr/>
        </p:nvSpPr>
        <p:spPr>
          <a:xfrm>
            <a:off x="77061" y="4506211"/>
            <a:ext cx="11790063" cy="216758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marL="342900"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Egal was Haushalt B macht, nicht zahlen ergibt für A immer eine höhere Auszahlung</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		→ </a:t>
            </a:r>
            <a:r>
              <a:rPr lang="de-DE" sz="2000" b="1" dirty="0">
                <a:solidFill>
                  <a:srgbClr val="000000"/>
                </a:solidFill>
                <a:latin typeface="Times New Roman" pitchFamily="18"/>
                <a:ea typeface="Droid Sans Fallback" pitchFamily="2"/>
                <a:cs typeface="Lohit Hindi" pitchFamily="2"/>
              </a:rPr>
              <a:t>nicht zahlen</a:t>
            </a:r>
            <a:r>
              <a:rPr lang="de-DE" sz="2000" dirty="0">
                <a:solidFill>
                  <a:srgbClr val="000000"/>
                </a:solidFill>
                <a:latin typeface="Times New Roman" pitchFamily="18"/>
                <a:ea typeface="Droid Sans Fallback" pitchFamily="2"/>
                <a:cs typeface="Lohit Hindi" pitchFamily="2"/>
              </a:rPr>
              <a:t> ist dominante Strategie für A</a:t>
            </a:r>
          </a:p>
          <a:p>
            <a:pPr marL="342900"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Genauso ergibt nicht zahlen für B immer eine höhere Auszahlung, egal was A macht</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		→ </a:t>
            </a:r>
            <a:r>
              <a:rPr lang="de-DE" sz="2000" b="1" dirty="0">
                <a:solidFill>
                  <a:srgbClr val="000000"/>
                </a:solidFill>
                <a:latin typeface="Times New Roman" pitchFamily="18"/>
                <a:ea typeface="Droid Sans Fallback" pitchFamily="2"/>
                <a:cs typeface="Lohit Hindi" pitchFamily="2"/>
              </a:rPr>
              <a:t>nicht zahlen</a:t>
            </a:r>
            <a:r>
              <a:rPr lang="de-DE" sz="2000" dirty="0">
                <a:solidFill>
                  <a:srgbClr val="000000"/>
                </a:solidFill>
                <a:latin typeface="Times New Roman" pitchFamily="18"/>
                <a:ea typeface="Droid Sans Fallback" pitchFamily="2"/>
                <a:cs typeface="Lohit Hindi" pitchFamily="2"/>
              </a:rPr>
              <a:t> ist dominante Strategie für B</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0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ea typeface="Droid Sans Fallback" pitchFamily="2"/>
                <a:cs typeface="Lohit Hindi" pitchFamily="2"/>
              </a:rPr>
              <a:t>Spielen beide ihre dominante Strategie, so wird das öffentliche Gut nicht bereitgestellt, obwohl beide bei einer Teilung der Kosten sich mit einem Netto-Nutzen von jeweils 1 besser stellen könnten</a:t>
            </a:r>
          </a:p>
        </p:txBody>
      </p:sp>
      <mc:AlternateContent xmlns:mc="http://schemas.openxmlformats.org/markup-compatibility/2006" xmlns:a14="http://schemas.microsoft.com/office/drawing/2010/main">
        <mc:Choice Requires="a14">
          <p:sp>
            <p:nvSpPr>
              <p:cNvPr id="3" name="Rechteck 2"/>
              <p:cNvSpPr/>
              <p:nvPr/>
            </p:nvSpPr>
            <p:spPr>
              <a:xfrm>
                <a:off x="0" y="502180"/>
                <a:ext cx="11867124" cy="1015663"/>
              </a:xfrm>
              <a:prstGeom prst="rect">
                <a:avLst/>
              </a:prstGeom>
            </p:spPr>
            <p:txBody>
              <a:bodyPr wrap="square">
                <a:spAutoFit/>
              </a:bodyPr>
              <a:lstStyle/>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Der Nutzen aus der Bereitstellung eines öffentlichen Gutes sei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𝐴</m:t>
                        </m:r>
                      </m:sub>
                    </m:sSub>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𝐺</m:t>
                        </m:r>
                        <m:r>
                          <a:rPr lang="de-DE" sz="2000" b="0" i="1" smtClean="0">
                            <a:latin typeface="Cambria Math" panose="02040503050406030204" pitchFamily="18" charset="0"/>
                            <a:cs typeface="Times New Roman" panose="02020603050405020304" pitchFamily="18" charset="0"/>
                          </a:rPr>
                          <m:t>=1</m:t>
                        </m:r>
                      </m:e>
                    </m:d>
                    <m:r>
                      <a:rPr lang="de-DE" sz="2000" b="0" i="1" smtClean="0">
                        <a:latin typeface="Cambria Math" panose="02040503050406030204" pitchFamily="18" charset="0"/>
                        <a:cs typeface="Times New Roman" panose="02020603050405020304" pitchFamily="18" charset="0"/>
                      </a:rPr>
                      <m:t>=3=</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𝐵</m:t>
                        </m:r>
                      </m:sub>
                    </m:sSub>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𝐺</m:t>
                        </m:r>
                        <m:r>
                          <a:rPr lang="de-DE" sz="2000" i="1">
                            <a:latin typeface="Cambria Math" panose="02040503050406030204" pitchFamily="18" charset="0"/>
                            <a:cs typeface="Times New Roman" panose="02020603050405020304" pitchFamily="18" charset="0"/>
                          </a:rPr>
                          <m:t>=1</m:t>
                        </m:r>
                      </m:e>
                    </m:d>
                  </m:oMath>
                </a14:m>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Die Kosten der Bereitstellung sind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c</m:t>
                    </m:r>
                    <m:d>
                      <m:dPr>
                        <m:ctrlPr>
                          <a:rPr lang="de-DE" sz="2000" b="0" i="1" smtClean="0">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𝐺</m:t>
                        </m:r>
                        <m:r>
                          <a:rPr lang="de-DE" sz="2000" i="1">
                            <a:latin typeface="Cambria Math" panose="02040503050406030204" pitchFamily="18" charset="0"/>
                            <a:cs typeface="Times New Roman" panose="02020603050405020304" pitchFamily="18" charset="0"/>
                          </a:rPr>
                          <m:t>=1</m:t>
                        </m:r>
                      </m:e>
                    </m:d>
                    <m:r>
                      <a:rPr lang="de-DE" sz="2000" b="0" i="1" smtClean="0">
                        <a:latin typeface="Cambria Math" panose="02040503050406030204" pitchFamily="18" charset="0"/>
                        <a:cs typeface="Times New Roman" panose="02020603050405020304" pitchFamily="18" charset="0"/>
                      </a:rPr>
                      <m:t>=4</m:t>
                    </m:r>
                  </m:oMath>
                </a14:m>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Zahlt nur einer, trägt er die vollen Kosten, zahlen beide, werden die Kosten geteilt</a:t>
                </a:r>
              </a:p>
            </p:txBody>
          </p:sp>
        </mc:Choice>
        <mc:Fallback xmlns="">
          <p:sp>
            <p:nvSpPr>
              <p:cNvPr id="3" name="Rechteck 2"/>
              <p:cNvSpPr>
                <a:spLocks noRot="1" noChangeAspect="1" noMove="1" noResize="1" noEditPoints="1" noAdjustHandles="1" noChangeArrowheads="1" noChangeShapeType="1" noTextEdit="1"/>
              </p:cNvSpPr>
              <p:nvPr/>
            </p:nvSpPr>
            <p:spPr>
              <a:xfrm>
                <a:off x="0" y="502180"/>
                <a:ext cx="11867124" cy="1015663"/>
              </a:xfrm>
              <a:prstGeom prst="rect">
                <a:avLst/>
              </a:prstGeom>
              <a:blipFill>
                <a:blip r:embed="rId3"/>
                <a:stretch>
                  <a:fillRect l="-462" t="-2994" b="-9581"/>
                </a:stretch>
              </a:blipFill>
            </p:spPr>
            <p:txBody>
              <a:bodyPr/>
              <a:lstStyle/>
              <a:p>
                <a:r>
                  <a:rPr lang="de-DE">
                    <a:noFill/>
                  </a:rPr>
                  <a:t> </a:t>
                </a:r>
              </a:p>
            </p:txBody>
          </p:sp>
        </mc:Fallback>
      </mc:AlternateContent>
    </p:spTree>
    <p:extLst>
      <p:ext uri="{BB962C8B-B14F-4D97-AF65-F5344CB8AC3E}">
        <p14:creationId xmlns:p14="http://schemas.microsoft.com/office/powerpoint/2010/main" val="3986839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2989791" y="38334"/>
            <a:ext cx="5522863" cy="46384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sp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smtClean="0">
                <a:solidFill>
                  <a:srgbClr val="000000"/>
                </a:solidFill>
                <a:latin typeface="Times New Roman" pitchFamily="18"/>
                <a:ea typeface="Droid Sans Fallback" pitchFamily="2"/>
                <a:cs typeface="Lohit Hindi" pitchFamily="2"/>
              </a:rPr>
              <a:t>Wiederholung Spieltheorie</a:t>
            </a:r>
            <a:endParaRPr lang="de-DE" sz="2400" b="1" dirty="0">
              <a:solidFill>
                <a:srgbClr val="000000"/>
              </a:solidFill>
              <a:latin typeface="Times New Roman" pitchFamily="18"/>
              <a:ea typeface="Droid Sans Fallback" pitchFamily="2"/>
              <a:cs typeface="Lohit Hindi" pitchFamily="2"/>
            </a:endParaRPr>
          </a:p>
        </p:txBody>
      </p:sp>
      <p:graphicFrame>
        <p:nvGraphicFramePr>
          <p:cNvPr id="4" name="Tabelle 3">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7" name="Freihandform 2">
            <a:extLst>
              <a:ext uri="{FF2B5EF4-FFF2-40B4-BE49-F238E27FC236}">
                <a16:creationId xmlns:a16="http://schemas.microsoft.com/office/drawing/2014/main" id="{9F241527-9942-425D-A0D0-E76F7DE2E473}"/>
              </a:ext>
            </a:extLst>
          </p:cNvPr>
          <p:cNvSpPr/>
          <p:nvPr/>
        </p:nvSpPr>
        <p:spPr>
          <a:xfrm>
            <a:off x="6100156" y="1351706"/>
            <a:ext cx="599750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300" dirty="0" smtClean="0">
                <a:solidFill>
                  <a:srgbClr val="000000"/>
                </a:solidFill>
                <a:latin typeface="Times New Roman" pitchFamily="18"/>
                <a:ea typeface="Droid Sans Fallback" pitchFamily="2"/>
                <a:cs typeface="Lohit Hindi" pitchFamily="2"/>
              </a:rPr>
              <a:t>Bestimmung der Auszahlungsmatrix: zahlen beide nicht -&gt; keine Bereitstellung </a:t>
            </a:r>
            <a:endParaRPr lang="de-DE" sz="1300" dirty="0">
              <a:solidFill>
                <a:srgbClr val="000000"/>
              </a:solidFill>
              <a:latin typeface="Times New Roman"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3" name="Rechteck 2"/>
              <p:cNvSpPr/>
              <p:nvPr/>
            </p:nvSpPr>
            <p:spPr>
              <a:xfrm>
                <a:off x="0" y="502180"/>
                <a:ext cx="11867124" cy="1015663"/>
              </a:xfrm>
              <a:prstGeom prst="rect">
                <a:avLst/>
              </a:prstGeom>
            </p:spPr>
            <p:txBody>
              <a:bodyPr wrap="square">
                <a:spAutoFit/>
              </a:bodyPr>
              <a:lstStyle/>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Der Nutzen aus der Bereitstellung eines öffentlichen Gutes sei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𝐴</m:t>
                        </m:r>
                      </m:sub>
                    </m:sSub>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𝐺</m:t>
                        </m:r>
                        <m:r>
                          <a:rPr lang="de-DE" sz="2000" b="0" i="1" smtClean="0">
                            <a:latin typeface="Cambria Math" panose="02040503050406030204" pitchFamily="18" charset="0"/>
                            <a:cs typeface="Times New Roman" panose="02020603050405020304" pitchFamily="18" charset="0"/>
                          </a:rPr>
                          <m:t>=1</m:t>
                        </m:r>
                      </m:e>
                    </m:d>
                    <m:r>
                      <a:rPr lang="de-DE" sz="2000" b="0" i="1" smtClean="0">
                        <a:latin typeface="Cambria Math" panose="02040503050406030204" pitchFamily="18" charset="0"/>
                        <a:cs typeface="Times New Roman" panose="02020603050405020304" pitchFamily="18" charset="0"/>
                      </a:rPr>
                      <m:t>=3=</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𝐵</m:t>
                        </m:r>
                      </m:sub>
                    </m:sSub>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𝐺</m:t>
                        </m:r>
                        <m:r>
                          <a:rPr lang="de-DE" sz="2000" i="1">
                            <a:latin typeface="Cambria Math" panose="02040503050406030204" pitchFamily="18" charset="0"/>
                            <a:cs typeface="Times New Roman" panose="02020603050405020304" pitchFamily="18" charset="0"/>
                          </a:rPr>
                          <m:t>=1</m:t>
                        </m:r>
                      </m:e>
                    </m:d>
                  </m:oMath>
                </a14:m>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Die Kosten der Bereitstellung sind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c</m:t>
                    </m:r>
                    <m:d>
                      <m:dPr>
                        <m:ctrlPr>
                          <a:rPr lang="de-DE" sz="2000" b="0" i="1" smtClean="0">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𝐺</m:t>
                        </m:r>
                        <m:r>
                          <a:rPr lang="de-DE" sz="2000" i="1">
                            <a:latin typeface="Cambria Math" panose="02040503050406030204" pitchFamily="18" charset="0"/>
                            <a:cs typeface="Times New Roman" panose="02020603050405020304" pitchFamily="18" charset="0"/>
                          </a:rPr>
                          <m:t>=1</m:t>
                        </m:r>
                      </m:e>
                    </m:d>
                    <m:r>
                      <a:rPr lang="de-DE" sz="2000" b="0" i="1" smtClean="0">
                        <a:latin typeface="Cambria Math" panose="02040503050406030204" pitchFamily="18" charset="0"/>
                        <a:cs typeface="Times New Roman" panose="02020603050405020304" pitchFamily="18" charset="0"/>
                      </a:rPr>
                      <m:t>=4</m:t>
                    </m:r>
                  </m:oMath>
                </a14:m>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Zahlt nur einer, trägt er die vollen Kosten, zahlen beide, werden die Kosten geteilt</a:t>
                </a:r>
                <a:endParaRPr lang="de-DE" sz="2000" dirty="0">
                  <a:solidFill>
                    <a:srgbClr val="000000"/>
                  </a:solidFill>
                  <a:latin typeface="Times New Roman" pitchFamily="18"/>
                  <a:ea typeface="Droid Sans Fallback" pitchFamily="2"/>
                  <a:cs typeface="Lohit Hindi" pitchFamily="2"/>
                </a:endParaRPr>
              </a:p>
            </p:txBody>
          </p:sp>
        </mc:Choice>
        <mc:Fallback xmlns="">
          <p:sp>
            <p:nvSpPr>
              <p:cNvPr id="3" name="Rechteck 2"/>
              <p:cNvSpPr>
                <a:spLocks noRot="1" noChangeAspect="1" noMove="1" noResize="1" noEditPoints="1" noAdjustHandles="1" noChangeArrowheads="1" noChangeShapeType="1" noTextEdit="1"/>
              </p:cNvSpPr>
              <p:nvPr/>
            </p:nvSpPr>
            <p:spPr>
              <a:xfrm>
                <a:off x="0" y="502180"/>
                <a:ext cx="11867124" cy="1015663"/>
              </a:xfrm>
              <a:prstGeom prst="rect">
                <a:avLst/>
              </a:prstGeom>
              <a:blipFill>
                <a:blip r:embed="rId3"/>
                <a:stretch>
                  <a:fillRect l="-462" t="-2994" b="-9581"/>
                </a:stretch>
              </a:blipFill>
            </p:spPr>
            <p:txBody>
              <a:bodyPr/>
              <a:lstStyle/>
              <a:p>
                <a:r>
                  <a:rPr lang="de-DE">
                    <a:noFill/>
                  </a:rPr>
                  <a:t> </a:t>
                </a:r>
              </a:p>
            </p:txBody>
          </p:sp>
        </mc:Fallback>
      </mc:AlternateContent>
      <p:sp>
        <p:nvSpPr>
          <p:cNvPr id="12" name="Freihandform 2">
            <a:extLst>
              <a:ext uri="{FF2B5EF4-FFF2-40B4-BE49-F238E27FC236}">
                <a16:creationId xmlns:a16="http://schemas.microsoft.com/office/drawing/2014/main" id="{9F241527-9942-425D-A0D0-E76F7DE2E473}"/>
              </a:ext>
            </a:extLst>
          </p:cNvPr>
          <p:cNvSpPr/>
          <p:nvPr/>
        </p:nvSpPr>
        <p:spPr>
          <a:xfrm>
            <a:off x="6090324" y="1607342"/>
            <a:ext cx="599750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300" dirty="0" smtClean="0">
                <a:solidFill>
                  <a:srgbClr val="000000"/>
                </a:solidFill>
                <a:latin typeface="Times New Roman" pitchFamily="18"/>
                <a:ea typeface="Droid Sans Fallback" pitchFamily="2"/>
                <a:cs typeface="Lohit Hindi" pitchFamily="2"/>
              </a:rPr>
              <a:t>Zahlt nur A, so muss Sie die vollen Kosten von 4 übernehmen -&gt; das öffentliche Gut wird bereitgestellt -&gt; A hat dann einen Auszahlung von 3-4=-1 und B von 3-0=3 </a:t>
            </a:r>
            <a:endParaRPr lang="de-DE" sz="1300" dirty="0">
              <a:solidFill>
                <a:srgbClr val="000000"/>
              </a:solidFill>
              <a:latin typeface="Times New Roman" pitchFamily="18"/>
              <a:ea typeface="Droid Sans Fallback" pitchFamily="2"/>
              <a:cs typeface="Lohit Hindi" pitchFamily="2"/>
            </a:endParaRPr>
          </a:p>
        </p:txBody>
      </p:sp>
      <p:graphicFrame>
        <p:nvGraphicFramePr>
          <p:cNvPr id="14" name="Tabelle 13">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graphicFrame>
        <p:nvGraphicFramePr>
          <p:cNvPr id="15" name="Tabelle 14">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58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graphicFrame>
        <p:nvGraphicFramePr>
          <p:cNvPr id="16" name="Tabelle 15">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-1;3</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17" name="Freihandform 2">
            <a:extLst>
              <a:ext uri="{FF2B5EF4-FFF2-40B4-BE49-F238E27FC236}">
                <a16:creationId xmlns:a16="http://schemas.microsoft.com/office/drawing/2014/main" id="{9F241527-9942-425D-A0D0-E76F7DE2E473}"/>
              </a:ext>
            </a:extLst>
          </p:cNvPr>
          <p:cNvSpPr/>
          <p:nvPr/>
        </p:nvSpPr>
        <p:spPr>
          <a:xfrm>
            <a:off x="6095243" y="2076834"/>
            <a:ext cx="599750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300" dirty="0" smtClean="0">
                <a:solidFill>
                  <a:srgbClr val="000000"/>
                </a:solidFill>
                <a:latin typeface="Times New Roman" pitchFamily="18"/>
                <a:ea typeface="Droid Sans Fallback" pitchFamily="2"/>
                <a:cs typeface="Lohit Hindi" pitchFamily="2"/>
              </a:rPr>
              <a:t>Zahlt nur B, gilt das Umgekehrte</a:t>
            </a:r>
            <a:endParaRPr lang="de-DE" sz="1300" dirty="0">
              <a:solidFill>
                <a:srgbClr val="000000"/>
              </a:solidFill>
              <a:latin typeface="Times New Roman" pitchFamily="18"/>
              <a:ea typeface="Droid Sans Fallback" pitchFamily="2"/>
              <a:cs typeface="Lohit Hindi" pitchFamily="2"/>
            </a:endParaRPr>
          </a:p>
        </p:txBody>
      </p:sp>
      <p:graphicFrame>
        <p:nvGraphicFramePr>
          <p:cNvPr id="18" name="Tabelle 17">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-1;3</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3;-1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19" name="Freihandform 2">
            <a:extLst>
              <a:ext uri="{FF2B5EF4-FFF2-40B4-BE49-F238E27FC236}">
                <a16:creationId xmlns:a16="http://schemas.microsoft.com/office/drawing/2014/main" id="{9F241527-9942-425D-A0D0-E76F7DE2E473}"/>
              </a:ext>
            </a:extLst>
          </p:cNvPr>
          <p:cNvSpPr/>
          <p:nvPr/>
        </p:nvSpPr>
        <p:spPr>
          <a:xfrm>
            <a:off x="6122285" y="2354596"/>
            <a:ext cx="599750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Zahlen beiden, so werden die Kosten geteilt -&gt; jeder zahlt 2 -&gt; A und B haben dann jeweils eine Auszahlung von 3-2=1</a:t>
            </a:r>
            <a:endParaRPr lang="de-DE" sz="1300" dirty="0">
              <a:solidFill>
                <a:srgbClr val="000000"/>
              </a:solidFill>
              <a:latin typeface="Times New Roman" pitchFamily="18"/>
              <a:ea typeface="Droid Sans Fallback" pitchFamily="2"/>
              <a:cs typeface="Lohit Hindi" pitchFamily="2"/>
            </a:endParaRPr>
          </a:p>
        </p:txBody>
      </p:sp>
      <p:graphicFrame>
        <p:nvGraphicFramePr>
          <p:cNvPr id="20" name="Tabelle 19">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-1;3</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3;-1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21" name="Freihandform 2">
            <a:extLst>
              <a:ext uri="{FF2B5EF4-FFF2-40B4-BE49-F238E27FC236}">
                <a16:creationId xmlns:a16="http://schemas.microsoft.com/office/drawing/2014/main" id="{9F241527-9942-425D-A0D0-E76F7DE2E473}"/>
              </a:ext>
            </a:extLst>
          </p:cNvPr>
          <p:cNvSpPr/>
          <p:nvPr/>
        </p:nvSpPr>
        <p:spPr>
          <a:xfrm>
            <a:off x="0" y="3007862"/>
            <a:ext cx="4483510"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Angenommen A zahlt: Was ist die optimale Antwort für B?</a:t>
            </a:r>
            <a:endParaRPr lang="de-DE" sz="1300" dirty="0">
              <a:solidFill>
                <a:srgbClr val="000000"/>
              </a:solidFill>
              <a:latin typeface="Times New Roman" pitchFamily="18"/>
              <a:ea typeface="Droid Sans Fallback" pitchFamily="2"/>
              <a:cs typeface="Lohit Hindi" pitchFamily="2"/>
            </a:endParaRPr>
          </a:p>
        </p:txBody>
      </p:sp>
      <p:sp>
        <p:nvSpPr>
          <p:cNvPr id="22" name="Freihandform 2">
            <a:extLst>
              <a:ext uri="{FF2B5EF4-FFF2-40B4-BE49-F238E27FC236}">
                <a16:creationId xmlns:a16="http://schemas.microsoft.com/office/drawing/2014/main" id="{9F241527-9942-425D-A0D0-E76F7DE2E473}"/>
              </a:ext>
            </a:extLst>
          </p:cNvPr>
          <p:cNvSpPr/>
          <p:nvPr/>
        </p:nvSpPr>
        <p:spPr>
          <a:xfrm>
            <a:off x="4340942" y="2990459"/>
            <a:ext cx="6292645"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In der Matrix ist nur die 1. Zeile relevant und B vergleicht 3 (zahlt nicht) mit 1 (zahlt)</a:t>
            </a:r>
            <a:endParaRPr lang="de-DE" sz="1300" dirty="0">
              <a:solidFill>
                <a:srgbClr val="000000"/>
              </a:solidFill>
              <a:latin typeface="Times New Roman" pitchFamily="18"/>
              <a:ea typeface="Droid Sans Fallback" pitchFamily="2"/>
              <a:cs typeface="Lohit Hindi" pitchFamily="2"/>
            </a:endParaRPr>
          </a:p>
        </p:txBody>
      </p:sp>
      <p:sp>
        <p:nvSpPr>
          <p:cNvPr id="23" name="Freihandform 2">
            <a:extLst>
              <a:ext uri="{FF2B5EF4-FFF2-40B4-BE49-F238E27FC236}">
                <a16:creationId xmlns:a16="http://schemas.microsoft.com/office/drawing/2014/main" id="{9F241527-9942-425D-A0D0-E76F7DE2E473}"/>
              </a:ext>
            </a:extLst>
          </p:cNvPr>
          <p:cNvSpPr/>
          <p:nvPr/>
        </p:nvSpPr>
        <p:spPr>
          <a:xfrm>
            <a:off x="10522974" y="2990458"/>
            <a:ext cx="1669026"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a:t>
            </a:r>
            <a:r>
              <a:rPr lang="de-DE" sz="1300" dirty="0" smtClean="0">
                <a:solidFill>
                  <a:srgbClr val="FF0000"/>
                </a:solidFill>
                <a:latin typeface="Times New Roman" pitchFamily="18"/>
                <a:ea typeface="Droid Sans Fallback" pitchFamily="2"/>
                <a:cs typeface="Lohit Hindi" pitchFamily="2"/>
              </a:rPr>
              <a:t>B zahlt nicht</a:t>
            </a:r>
            <a:endParaRPr lang="de-DE" sz="1300" dirty="0">
              <a:solidFill>
                <a:srgbClr val="FF0000"/>
              </a:solidFill>
              <a:latin typeface="Times New Roman" pitchFamily="18"/>
              <a:ea typeface="Droid Sans Fallback" pitchFamily="2"/>
              <a:cs typeface="Lohit Hindi" pitchFamily="2"/>
            </a:endParaRPr>
          </a:p>
        </p:txBody>
      </p:sp>
      <p:graphicFrame>
        <p:nvGraphicFramePr>
          <p:cNvPr id="24" name="Tabelle 23">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3;-1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25" name="Freihandform 2">
            <a:extLst>
              <a:ext uri="{FF2B5EF4-FFF2-40B4-BE49-F238E27FC236}">
                <a16:creationId xmlns:a16="http://schemas.microsoft.com/office/drawing/2014/main" id="{9F241527-9942-425D-A0D0-E76F7DE2E473}"/>
              </a:ext>
            </a:extLst>
          </p:cNvPr>
          <p:cNvSpPr/>
          <p:nvPr/>
        </p:nvSpPr>
        <p:spPr>
          <a:xfrm>
            <a:off x="-2347" y="3373159"/>
            <a:ext cx="2182840"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Angenommen A zahlt nicht:</a:t>
            </a:r>
            <a:endParaRPr lang="de-DE" sz="1300" dirty="0">
              <a:solidFill>
                <a:srgbClr val="000000"/>
              </a:solidFill>
              <a:latin typeface="Times New Roman" pitchFamily="18"/>
              <a:ea typeface="Droid Sans Fallback" pitchFamily="2"/>
              <a:cs typeface="Lohit Hindi" pitchFamily="2"/>
            </a:endParaRPr>
          </a:p>
        </p:txBody>
      </p:sp>
      <p:sp>
        <p:nvSpPr>
          <p:cNvPr id="26" name="Freihandform 2">
            <a:extLst>
              <a:ext uri="{FF2B5EF4-FFF2-40B4-BE49-F238E27FC236}">
                <a16:creationId xmlns:a16="http://schemas.microsoft.com/office/drawing/2014/main" id="{9F241527-9942-425D-A0D0-E76F7DE2E473}"/>
              </a:ext>
            </a:extLst>
          </p:cNvPr>
          <p:cNvSpPr/>
          <p:nvPr/>
        </p:nvSpPr>
        <p:spPr>
          <a:xfrm>
            <a:off x="2180493" y="3332774"/>
            <a:ext cx="6414867"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In der Matrix ist nur die 2. Zeile relevant und B vergleicht 0 (zahlt nicht) mit -1 (zahlt)</a:t>
            </a:r>
            <a:endParaRPr lang="de-DE" sz="1300" dirty="0">
              <a:solidFill>
                <a:srgbClr val="000000"/>
              </a:solidFill>
              <a:latin typeface="Times New Roman" pitchFamily="18"/>
              <a:ea typeface="Droid Sans Fallback" pitchFamily="2"/>
              <a:cs typeface="Lohit Hindi" pitchFamily="2"/>
            </a:endParaRPr>
          </a:p>
        </p:txBody>
      </p:sp>
      <p:sp>
        <p:nvSpPr>
          <p:cNvPr id="27" name="Freihandform 2">
            <a:extLst>
              <a:ext uri="{FF2B5EF4-FFF2-40B4-BE49-F238E27FC236}">
                <a16:creationId xmlns:a16="http://schemas.microsoft.com/office/drawing/2014/main" id="{9F241527-9942-425D-A0D0-E76F7DE2E473}"/>
              </a:ext>
            </a:extLst>
          </p:cNvPr>
          <p:cNvSpPr/>
          <p:nvPr/>
        </p:nvSpPr>
        <p:spPr>
          <a:xfrm>
            <a:off x="10520627" y="3332774"/>
            <a:ext cx="1669026"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a:t>
            </a:r>
            <a:r>
              <a:rPr lang="de-DE" sz="1300" dirty="0" smtClean="0">
                <a:solidFill>
                  <a:srgbClr val="FF0000"/>
                </a:solidFill>
                <a:latin typeface="Times New Roman" pitchFamily="18"/>
                <a:ea typeface="Droid Sans Fallback" pitchFamily="2"/>
                <a:cs typeface="Lohit Hindi" pitchFamily="2"/>
              </a:rPr>
              <a:t>B zahlt nicht</a:t>
            </a:r>
            <a:endParaRPr lang="de-DE" sz="1300" dirty="0">
              <a:solidFill>
                <a:srgbClr val="FF0000"/>
              </a:solidFill>
              <a:latin typeface="Times New Roman" pitchFamily="18"/>
              <a:ea typeface="Droid Sans Fallback" pitchFamily="2"/>
              <a:cs typeface="Lohit Hindi" pitchFamily="2"/>
            </a:endParaRPr>
          </a:p>
        </p:txBody>
      </p:sp>
      <p:graphicFrame>
        <p:nvGraphicFramePr>
          <p:cNvPr id="28" name="Tabelle 27">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3;-1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0</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29" name="Freihandform 2">
            <a:extLst>
              <a:ext uri="{FF2B5EF4-FFF2-40B4-BE49-F238E27FC236}">
                <a16:creationId xmlns:a16="http://schemas.microsoft.com/office/drawing/2014/main" id="{9F241527-9942-425D-A0D0-E76F7DE2E473}"/>
              </a:ext>
            </a:extLst>
          </p:cNvPr>
          <p:cNvSpPr/>
          <p:nvPr/>
        </p:nvSpPr>
        <p:spPr>
          <a:xfrm>
            <a:off x="11720" y="3795190"/>
            <a:ext cx="4483510"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Angenommen B zahlt: Was ist die optimale Antwort für A?</a:t>
            </a:r>
            <a:endParaRPr lang="de-DE" sz="1300" dirty="0">
              <a:solidFill>
                <a:srgbClr val="000000"/>
              </a:solidFill>
              <a:latin typeface="Times New Roman" pitchFamily="18"/>
              <a:ea typeface="Droid Sans Fallback" pitchFamily="2"/>
              <a:cs typeface="Lohit Hindi" pitchFamily="2"/>
            </a:endParaRPr>
          </a:p>
        </p:txBody>
      </p:sp>
      <p:sp>
        <p:nvSpPr>
          <p:cNvPr id="30" name="Freihandform 2">
            <a:extLst>
              <a:ext uri="{FF2B5EF4-FFF2-40B4-BE49-F238E27FC236}">
                <a16:creationId xmlns:a16="http://schemas.microsoft.com/office/drawing/2014/main" id="{9F241527-9942-425D-A0D0-E76F7DE2E473}"/>
              </a:ext>
            </a:extLst>
          </p:cNvPr>
          <p:cNvSpPr/>
          <p:nvPr/>
        </p:nvSpPr>
        <p:spPr>
          <a:xfrm>
            <a:off x="4269546" y="3777787"/>
            <a:ext cx="6375762"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In der Matrix ist nur die 1. Spalte relevant und A vergleicht 3 (zahlt nicht) mit 1 (zahlt)</a:t>
            </a:r>
            <a:endParaRPr lang="de-DE" sz="1300" dirty="0">
              <a:solidFill>
                <a:srgbClr val="000000"/>
              </a:solidFill>
              <a:latin typeface="Times New Roman" pitchFamily="18"/>
              <a:ea typeface="Droid Sans Fallback" pitchFamily="2"/>
              <a:cs typeface="Lohit Hindi" pitchFamily="2"/>
            </a:endParaRPr>
          </a:p>
        </p:txBody>
      </p:sp>
      <p:sp>
        <p:nvSpPr>
          <p:cNvPr id="31" name="Freihandform 2">
            <a:extLst>
              <a:ext uri="{FF2B5EF4-FFF2-40B4-BE49-F238E27FC236}">
                <a16:creationId xmlns:a16="http://schemas.microsoft.com/office/drawing/2014/main" id="{9F241527-9942-425D-A0D0-E76F7DE2E473}"/>
              </a:ext>
            </a:extLst>
          </p:cNvPr>
          <p:cNvSpPr/>
          <p:nvPr/>
        </p:nvSpPr>
        <p:spPr>
          <a:xfrm>
            <a:off x="10534694" y="3777786"/>
            <a:ext cx="1669026"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a:t>
            </a:r>
            <a:r>
              <a:rPr lang="de-DE" sz="1300" dirty="0">
                <a:solidFill>
                  <a:srgbClr val="FF0000"/>
                </a:solidFill>
                <a:latin typeface="Times New Roman" pitchFamily="18"/>
                <a:ea typeface="Droid Sans Fallback" pitchFamily="2"/>
                <a:cs typeface="Lohit Hindi" pitchFamily="2"/>
              </a:rPr>
              <a:t>A</a:t>
            </a:r>
            <a:r>
              <a:rPr lang="de-DE" sz="1300" dirty="0" smtClean="0">
                <a:solidFill>
                  <a:srgbClr val="FF0000"/>
                </a:solidFill>
                <a:latin typeface="Times New Roman" pitchFamily="18"/>
                <a:ea typeface="Droid Sans Fallback" pitchFamily="2"/>
                <a:cs typeface="Lohit Hindi" pitchFamily="2"/>
              </a:rPr>
              <a:t> zahlt nicht</a:t>
            </a:r>
            <a:endParaRPr lang="de-DE" sz="1300" dirty="0">
              <a:solidFill>
                <a:srgbClr val="FF0000"/>
              </a:solidFill>
              <a:latin typeface="Times New Roman" pitchFamily="18"/>
              <a:ea typeface="Droid Sans Fallback" pitchFamily="2"/>
              <a:cs typeface="Lohit Hindi" pitchFamily="2"/>
            </a:endParaRPr>
          </a:p>
        </p:txBody>
      </p:sp>
      <p:graphicFrame>
        <p:nvGraphicFramePr>
          <p:cNvPr id="32" name="Tabelle 31">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0</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33" name="Freihandform 2">
            <a:extLst>
              <a:ext uri="{FF2B5EF4-FFF2-40B4-BE49-F238E27FC236}">
                <a16:creationId xmlns:a16="http://schemas.microsoft.com/office/drawing/2014/main" id="{9F241527-9942-425D-A0D0-E76F7DE2E473}"/>
              </a:ext>
            </a:extLst>
          </p:cNvPr>
          <p:cNvSpPr/>
          <p:nvPr/>
        </p:nvSpPr>
        <p:spPr>
          <a:xfrm>
            <a:off x="-11729" y="4137505"/>
            <a:ext cx="2192222"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400" dirty="0" smtClean="0">
                <a:solidFill>
                  <a:srgbClr val="000000"/>
                </a:solidFill>
                <a:latin typeface="Times New Roman" pitchFamily="18"/>
                <a:ea typeface="Droid Sans Fallback" pitchFamily="2"/>
                <a:cs typeface="Lohit Hindi" pitchFamily="2"/>
              </a:rPr>
              <a:t>Angenommen B zahlt nicht:</a:t>
            </a:r>
            <a:endParaRPr lang="de-DE" sz="1400" dirty="0">
              <a:solidFill>
                <a:srgbClr val="000000"/>
              </a:solidFill>
              <a:latin typeface="Times New Roman" pitchFamily="18"/>
              <a:ea typeface="Droid Sans Fallback" pitchFamily="2"/>
              <a:cs typeface="Lohit Hindi" pitchFamily="2"/>
            </a:endParaRPr>
          </a:p>
        </p:txBody>
      </p:sp>
      <p:sp>
        <p:nvSpPr>
          <p:cNvPr id="34" name="Freihandform 2">
            <a:extLst>
              <a:ext uri="{FF2B5EF4-FFF2-40B4-BE49-F238E27FC236}">
                <a16:creationId xmlns:a16="http://schemas.microsoft.com/office/drawing/2014/main" id="{9F241527-9942-425D-A0D0-E76F7DE2E473}"/>
              </a:ext>
            </a:extLst>
          </p:cNvPr>
          <p:cNvSpPr/>
          <p:nvPr/>
        </p:nvSpPr>
        <p:spPr>
          <a:xfrm>
            <a:off x="2180492" y="4137504"/>
            <a:ext cx="649927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In der Matrix ist nur die 2. Spalte relevant und A vergleicht 0 (zahlt nicht) mit -1 (zahlt)</a:t>
            </a:r>
            <a:endParaRPr lang="de-DE" sz="1300" dirty="0">
              <a:solidFill>
                <a:srgbClr val="000000"/>
              </a:solidFill>
              <a:latin typeface="Times New Roman" pitchFamily="18"/>
              <a:ea typeface="Droid Sans Fallback" pitchFamily="2"/>
              <a:cs typeface="Lohit Hindi" pitchFamily="2"/>
            </a:endParaRPr>
          </a:p>
        </p:txBody>
      </p:sp>
      <p:sp>
        <p:nvSpPr>
          <p:cNvPr id="35" name="Freihandform 2">
            <a:extLst>
              <a:ext uri="{FF2B5EF4-FFF2-40B4-BE49-F238E27FC236}">
                <a16:creationId xmlns:a16="http://schemas.microsoft.com/office/drawing/2014/main" id="{9F241527-9942-425D-A0D0-E76F7DE2E473}"/>
              </a:ext>
            </a:extLst>
          </p:cNvPr>
          <p:cNvSpPr/>
          <p:nvPr/>
        </p:nvSpPr>
        <p:spPr>
          <a:xfrm>
            <a:off x="10511245" y="4120101"/>
            <a:ext cx="1669026"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a:t>
            </a:r>
            <a:r>
              <a:rPr lang="de-DE" sz="1300" dirty="0">
                <a:solidFill>
                  <a:srgbClr val="FF0000"/>
                </a:solidFill>
                <a:latin typeface="Times New Roman" pitchFamily="18"/>
                <a:ea typeface="Droid Sans Fallback" pitchFamily="2"/>
                <a:cs typeface="Lohit Hindi" pitchFamily="2"/>
              </a:rPr>
              <a:t>A</a:t>
            </a:r>
            <a:r>
              <a:rPr lang="de-DE" sz="1300" dirty="0" smtClean="0">
                <a:solidFill>
                  <a:srgbClr val="FF0000"/>
                </a:solidFill>
                <a:latin typeface="Times New Roman" pitchFamily="18"/>
                <a:ea typeface="Droid Sans Fallback" pitchFamily="2"/>
                <a:cs typeface="Lohit Hindi" pitchFamily="2"/>
              </a:rPr>
              <a:t> zahlt nicht</a:t>
            </a:r>
            <a:endParaRPr lang="de-DE" sz="1300" dirty="0">
              <a:solidFill>
                <a:srgbClr val="FF0000"/>
              </a:solidFill>
              <a:latin typeface="Times New Roman" pitchFamily="18"/>
              <a:ea typeface="Droid Sans Fallback" pitchFamily="2"/>
              <a:cs typeface="Lohit Hindi" pitchFamily="2"/>
            </a:endParaRPr>
          </a:p>
        </p:txBody>
      </p:sp>
      <p:graphicFrame>
        <p:nvGraphicFramePr>
          <p:cNvPr id="36" name="Tabelle 35">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0</a:t>
                      </a: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0</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37" name="Freihandform 2">
            <a:extLst>
              <a:ext uri="{FF2B5EF4-FFF2-40B4-BE49-F238E27FC236}">
                <a16:creationId xmlns:a16="http://schemas.microsoft.com/office/drawing/2014/main" id="{9F241527-9942-425D-A0D0-E76F7DE2E473}"/>
              </a:ext>
            </a:extLst>
          </p:cNvPr>
          <p:cNvSpPr/>
          <p:nvPr/>
        </p:nvSpPr>
        <p:spPr>
          <a:xfrm>
            <a:off x="919086" y="4599920"/>
            <a:ext cx="7809918"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Egal wie sich die jeweils andere entscheidet, für beide ist nicht zu zahlen jeweils die optimale Antwort </a:t>
            </a:r>
            <a:endParaRPr lang="de-DE" sz="1300" dirty="0">
              <a:solidFill>
                <a:srgbClr val="FF0000"/>
              </a:solidFill>
              <a:latin typeface="Times New Roman" pitchFamily="18"/>
              <a:ea typeface="Droid Sans Fallback" pitchFamily="2"/>
              <a:cs typeface="Lohit Hindi" pitchFamily="2"/>
            </a:endParaRPr>
          </a:p>
        </p:txBody>
      </p:sp>
      <p:sp>
        <p:nvSpPr>
          <p:cNvPr id="38" name="Freihandform 2">
            <a:extLst>
              <a:ext uri="{FF2B5EF4-FFF2-40B4-BE49-F238E27FC236}">
                <a16:creationId xmlns:a16="http://schemas.microsoft.com/office/drawing/2014/main" id="{9F241527-9942-425D-A0D0-E76F7DE2E473}"/>
              </a:ext>
            </a:extLst>
          </p:cNvPr>
          <p:cNvSpPr/>
          <p:nvPr/>
        </p:nvSpPr>
        <p:spPr>
          <a:xfrm>
            <a:off x="1165271" y="4886159"/>
            <a:ext cx="11164055"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(nicht zahlen, nicht zahlen) ist damit Nash-Gleichgewicht und das öffentliche Gut wird nicht bereit gestellt</a:t>
            </a:r>
            <a:endParaRPr lang="de-DE" sz="1300" dirty="0">
              <a:solidFill>
                <a:srgbClr val="FF0000"/>
              </a:solidFill>
              <a:latin typeface="Times New Roman" pitchFamily="18"/>
              <a:ea typeface="Droid Sans Fallback" pitchFamily="2"/>
              <a:cs typeface="Lohit Hindi" pitchFamily="2"/>
            </a:endParaRPr>
          </a:p>
        </p:txBody>
      </p:sp>
      <p:sp>
        <p:nvSpPr>
          <p:cNvPr id="39" name="Freihandform 2">
            <a:extLst>
              <a:ext uri="{FF2B5EF4-FFF2-40B4-BE49-F238E27FC236}">
                <a16:creationId xmlns:a16="http://schemas.microsoft.com/office/drawing/2014/main" id="{9F241527-9942-425D-A0D0-E76F7DE2E473}"/>
              </a:ext>
            </a:extLst>
          </p:cNvPr>
          <p:cNvSpPr/>
          <p:nvPr/>
        </p:nvSpPr>
        <p:spPr>
          <a:xfrm>
            <a:off x="1448965" y="5309479"/>
            <a:ext cx="10418159"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a:solidFill>
                  <a:srgbClr val="000000"/>
                </a:solidFill>
                <a:latin typeface="Times New Roman" pitchFamily="18"/>
                <a:ea typeface="Droid Sans Fallback" pitchFamily="2"/>
                <a:cs typeface="Lohit Hindi" pitchFamily="2"/>
              </a:rPr>
              <a:t>Vergleichen wir </a:t>
            </a:r>
            <a:r>
              <a:rPr lang="de-DE" sz="1300" dirty="0" smtClean="0">
                <a:solidFill>
                  <a:srgbClr val="000000"/>
                </a:solidFill>
                <a:latin typeface="Times New Roman" pitchFamily="18"/>
                <a:ea typeface="Droid Sans Fallback" pitchFamily="2"/>
                <a:cs typeface="Lohit Hindi" pitchFamily="2"/>
              </a:rPr>
              <a:t>(</a:t>
            </a:r>
            <a:r>
              <a:rPr lang="de-DE" sz="1300" dirty="0">
                <a:solidFill>
                  <a:srgbClr val="000000"/>
                </a:solidFill>
                <a:latin typeface="Times New Roman" pitchFamily="18"/>
                <a:ea typeface="Droid Sans Fallback" pitchFamily="2"/>
                <a:cs typeface="Lohit Hindi" pitchFamily="2"/>
              </a:rPr>
              <a:t>nicht zahlen, nicht zahlen</a:t>
            </a:r>
            <a:r>
              <a:rPr lang="de-DE" sz="1300" dirty="0" smtClean="0">
                <a:solidFill>
                  <a:srgbClr val="000000"/>
                </a:solidFill>
                <a:latin typeface="Times New Roman" pitchFamily="18"/>
                <a:ea typeface="Droid Sans Fallback" pitchFamily="2"/>
                <a:cs typeface="Lohit Hindi" pitchFamily="2"/>
              </a:rPr>
              <a:t>) mit der kooperativen Lösung, wenn sich beide für (</a:t>
            </a:r>
            <a:r>
              <a:rPr lang="de-DE" sz="1300" dirty="0" err="1" smtClean="0">
                <a:solidFill>
                  <a:srgbClr val="000000"/>
                </a:solidFill>
                <a:latin typeface="Times New Roman" pitchFamily="18"/>
                <a:ea typeface="Droid Sans Fallback" pitchFamily="2"/>
                <a:cs typeface="Lohit Hindi" pitchFamily="2"/>
              </a:rPr>
              <a:t>zahlen,zahlen</a:t>
            </a:r>
            <a:r>
              <a:rPr lang="de-DE" sz="1300" dirty="0" smtClean="0">
                <a:solidFill>
                  <a:srgbClr val="000000"/>
                </a:solidFill>
                <a:latin typeface="Times New Roman" pitchFamily="18"/>
                <a:ea typeface="Droid Sans Fallback" pitchFamily="2"/>
                <a:cs typeface="Lohit Hindi" pitchFamily="2"/>
              </a:rPr>
              <a:t>) entscheiden </a:t>
            </a:r>
            <a:endParaRPr lang="de-DE" sz="1300" dirty="0">
              <a:solidFill>
                <a:srgbClr val="FF0000"/>
              </a:solidFill>
              <a:latin typeface="Times New Roman" pitchFamily="18"/>
              <a:ea typeface="Droid Sans Fallback" pitchFamily="2"/>
              <a:cs typeface="Lohit Hindi" pitchFamily="2"/>
            </a:endParaRPr>
          </a:p>
        </p:txBody>
      </p:sp>
      <p:sp>
        <p:nvSpPr>
          <p:cNvPr id="40" name="Freihandform 2">
            <a:extLst>
              <a:ext uri="{FF2B5EF4-FFF2-40B4-BE49-F238E27FC236}">
                <a16:creationId xmlns:a16="http://schemas.microsoft.com/office/drawing/2014/main" id="{9F241527-9942-425D-A0D0-E76F7DE2E473}"/>
              </a:ext>
            </a:extLst>
          </p:cNvPr>
          <p:cNvSpPr/>
          <p:nvPr/>
        </p:nvSpPr>
        <p:spPr>
          <a:xfrm>
            <a:off x="1404415" y="5623660"/>
            <a:ext cx="10418159"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Beide würden sich besser stellen, denn bei </a:t>
            </a:r>
            <a:r>
              <a:rPr lang="de-DE" sz="1300" dirty="0">
                <a:solidFill>
                  <a:srgbClr val="000000"/>
                </a:solidFill>
                <a:latin typeface="Times New Roman" pitchFamily="18"/>
                <a:ea typeface="Droid Sans Fallback" pitchFamily="2"/>
                <a:cs typeface="Lohit Hindi" pitchFamily="2"/>
              </a:rPr>
              <a:t>(</a:t>
            </a:r>
            <a:r>
              <a:rPr lang="de-DE" sz="1300" dirty="0" err="1">
                <a:solidFill>
                  <a:srgbClr val="000000"/>
                </a:solidFill>
                <a:latin typeface="Times New Roman" pitchFamily="18"/>
                <a:ea typeface="Droid Sans Fallback" pitchFamily="2"/>
                <a:cs typeface="Lohit Hindi" pitchFamily="2"/>
              </a:rPr>
              <a:t>zahlen,zahlen</a:t>
            </a:r>
            <a:r>
              <a:rPr lang="de-DE" sz="1300" dirty="0">
                <a:solidFill>
                  <a:srgbClr val="000000"/>
                </a:solidFill>
                <a:latin typeface="Times New Roman" pitchFamily="18"/>
                <a:ea typeface="Droid Sans Fallback" pitchFamily="2"/>
                <a:cs typeface="Lohit Hindi" pitchFamily="2"/>
              </a:rPr>
              <a:t>) </a:t>
            </a:r>
            <a:r>
              <a:rPr lang="de-DE" sz="1300" dirty="0" smtClean="0">
                <a:solidFill>
                  <a:srgbClr val="000000"/>
                </a:solidFill>
                <a:latin typeface="Times New Roman" pitchFamily="18"/>
                <a:ea typeface="Droid Sans Fallback" pitchFamily="2"/>
                <a:cs typeface="Lohit Hindi" pitchFamily="2"/>
              </a:rPr>
              <a:t>ist Auszahlung 1&gt;0 jeweils größer als bei </a:t>
            </a:r>
            <a:r>
              <a:rPr lang="de-DE" sz="1300" dirty="0">
                <a:solidFill>
                  <a:srgbClr val="000000"/>
                </a:solidFill>
                <a:latin typeface="Times New Roman" pitchFamily="18"/>
                <a:ea typeface="Droid Sans Fallback" pitchFamily="2"/>
                <a:cs typeface="Lohit Hindi" pitchFamily="2"/>
              </a:rPr>
              <a:t>(nicht zahlen, nicht zahlen)</a:t>
            </a:r>
            <a:r>
              <a:rPr lang="de-DE" sz="1300" dirty="0" smtClean="0">
                <a:solidFill>
                  <a:srgbClr val="000000"/>
                </a:solidFill>
                <a:latin typeface="Times New Roman" pitchFamily="18"/>
                <a:ea typeface="Droid Sans Fallback" pitchFamily="2"/>
                <a:cs typeface="Lohit Hindi" pitchFamily="2"/>
              </a:rPr>
              <a:t> </a:t>
            </a:r>
            <a:endParaRPr lang="de-DE" sz="1300" dirty="0">
              <a:solidFill>
                <a:srgbClr val="FF0000"/>
              </a:solidFill>
              <a:latin typeface="Times New Roman" pitchFamily="18"/>
              <a:ea typeface="Droid Sans Fallback" pitchFamily="2"/>
              <a:cs typeface="Lohit Hindi" pitchFamily="2"/>
            </a:endParaRPr>
          </a:p>
        </p:txBody>
      </p:sp>
      <p:sp>
        <p:nvSpPr>
          <p:cNvPr id="41" name="Freihandform 2">
            <a:extLst>
              <a:ext uri="{FF2B5EF4-FFF2-40B4-BE49-F238E27FC236}">
                <a16:creationId xmlns:a16="http://schemas.microsoft.com/office/drawing/2014/main" id="{9F241527-9942-425D-A0D0-E76F7DE2E473}"/>
              </a:ext>
            </a:extLst>
          </p:cNvPr>
          <p:cNvSpPr/>
          <p:nvPr/>
        </p:nvSpPr>
        <p:spPr>
          <a:xfrm>
            <a:off x="1669668" y="5937841"/>
            <a:ext cx="10418159"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Rein aus dem egoistischen Optimierungskalkül wird also keine </a:t>
            </a:r>
            <a:r>
              <a:rPr lang="de-DE" sz="1300" dirty="0" err="1" smtClean="0">
                <a:solidFill>
                  <a:srgbClr val="000000"/>
                </a:solidFill>
                <a:latin typeface="Times New Roman" pitchFamily="18"/>
                <a:ea typeface="Droid Sans Fallback" pitchFamily="2"/>
                <a:cs typeface="Lohit Hindi" pitchFamily="2"/>
              </a:rPr>
              <a:t>pareto</a:t>
            </a:r>
            <a:r>
              <a:rPr lang="de-DE" sz="1300" dirty="0" smtClean="0">
                <a:solidFill>
                  <a:srgbClr val="000000"/>
                </a:solidFill>
                <a:latin typeface="Times New Roman" pitchFamily="18"/>
                <a:ea typeface="Droid Sans Fallback" pitchFamily="2"/>
                <a:cs typeface="Lohit Hindi" pitchFamily="2"/>
              </a:rPr>
              <a:t>-effiziente Allokation erreicht </a:t>
            </a:r>
            <a:endParaRPr lang="de-DE" sz="1300" dirty="0">
              <a:solidFill>
                <a:srgbClr val="FF0000"/>
              </a:solidFill>
              <a:latin typeface="Times New Roman" pitchFamily="18"/>
              <a:ea typeface="Droid Sans Fallback" pitchFamily="2"/>
              <a:cs typeface="Lohit Hindi" pitchFamily="2"/>
            </a:endParaRPr>
          </a:p>
        </p:txBody>
      </p:sp>
      <p:sp>
        <p:nvSpPr>
          <p:cNvPr id="42" name="Freihandform 2">
            <a:extLst>
              <a:ext uri="{FF2B5EF4-FFF2-40B4-BE49-F238E27FC236}">
                <a16:creationId xmlns:a16="http://schemas.microsoft.com/office/drawing/2014/main" id="{9F241527-9942-425D-A0D0-E76F7DE2E473}"/>
              </a:ext>
            </a:extLst>
          </p:cNvPr>
          <p:cNvSpPr/>
          <p:nvPr/>
        </p:nvSpPr>
        <p:spPr>
          <a:xfrm>
            <a:off x="1857238" y="6278327"/>
            <a:ext cx="10323034"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denn (1,1) ist eine Pareto-Verbesserung gegenüber (0,0) </a:t>
            </a:r>
            <a:endParaRPr lang="de-DE" sz="1300" dirty="0">
              <a:solidFill>
                <a:srgbClr val="FF0000"/>
              </a:solidFill>
              <a:latin typeface="Times New Roman" pitchFamily="18"/>
              <a:ea typeface="Droid Sans Fallback" pitchFamily="2"/>
              <a:cs typeface="Lohit Hindi" pitchFamily="2"/>
            </a:endParaRPr>
          </a:p>
        </p:txBody>
      </p:sp>
    </p:spTree>
    <p:extLst>
      <p:ext uri="{BB962C8B-B14F-4D97-AF65-F5344CB8AC3E}">
        <p14:creationId xmlns:p14="http://schemas.microsoft.com/office/powerpoint/2010/main" val="1721007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7" grpId="0"/>
      <p:bldP spid="19" grpId="0"/>
      <p:bldP spid="21" grpId="0"/>
      <p:bldP spid="22" grpId="0"/>
      <p:bldP spid="23" grpId="0"/>
      <p:bldP spid="25" grpId="0"/>
      <p:bldP spid="26" grpId="0"/>
      <p:bldP spid="27" grpId="0"/>
      <p:bldP spid="29" grpId="0"/>
      <p:bldP spid="30" grpId="0"/>
      <p:bldP spid="31" grpId="0"/>
      <p:bldP spid="33" grpId="0"/>
      <p:bldP spid="34" grpId="0"/>
      <p:bldP spid="35" grpId="0"/>
      <p:bldP spid="37" grpId="0"/>
      <p:bldP spid="38" grpId="0"/>
      <p:bldP spid="39" grpId="0"/>
      <p:bldP spid="40" grpId="0"/>
      <p:bldP spid="41" grpId="0"/>
      <p:bldP spid="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3128947" y="110939"/>
            <a:ext cx="7552944" cy="46384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sp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Gefangenendilemma – Allgemeine Beispiele</a:t>
            </a:r>
          </a:p>
        </p:txBody>
      </p:sp>
      <p:sp>
        <p:nvSpPr>
          <p:cNvPr id="7" name="Freihandform 2">
            <a:extLst>
              <a:ext uri="{FF2B5EF4-FFF2-40B4-BE49-F238E27FC236}">
                <a16:creationId xmlns:a16="http://schemas.microsoft.com/office/drawing/2014/main" id="{9F241527-9942-425D-A0D0-E76F7DE2E473}"/>
              </a:ext>
            </a:extLst>
          </p:cNvPr>
          <p:cNvSpPr/>
          <p:nvPr/>
        </p:nvSpPr>
        <p:spPr>
          <a:xfrm>
            <a:off x="347371" y="660421"/>
            <a:ext cx="10861147" cy="547143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ea typeface="Droid Sans Fallback" pitchFamily="2"/>
                <a:cs typeface="Lohit Hindi" pitchFamily="2"/>
              </a:rPr>
              <a:t>Handelsstreit zwischen Ländern</a:t>
            </a:r>
          </a:p>
          <a:p>
            <a:pPr marL="914400" lvl="1" indent="-4572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Schottet sich das eine Land ab, </a:t>
            </a:r>
            <a:r>
              <a:rPr lang="de-DE" sz="2000" dirty="0" err="1">
                <a:solidFill>
                  <a:srgbClr val="000000"/>
                </a:solidFill>
                <a:latin typeface="Times New Roman" pitchFamily="18"/>
                <a:ea typeface="Droid Sans Fallback" pitchFamily="2"/>
                <a:cs typeface="Lohit Hindi" pitchFamily="2"/>
              </a:rPr>
              <a:t>muß</a:t>
            </a:r>
            <a:r>
              <a:rPr lang="de-DE" sz="2000" dirty="0">
                <a:solidFill>
                  <a:srgbClr val="000000"/>
                </a:solidFill>
                <a:latin typeface="Times New Roman" pitchFamily="18"/>
                <a:ea typeface="Droid Sans Fallback" pitchFamily="2"/>
                <a:cs typeface="Lohit Hindi" pitchFamily="2"/>
              </a:rPr>
              <a:t> auch das andere Land dies tun</a:t>
            </a:r>
          </a:p>
          <a:p>
            <a:pPr marL="914400" lvl="1" indent="-4572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Öffnet sich das andere Land, führt eigene Abschottung zur Besserstellung</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Abschottung ist dominante Strategie </a:t>
            </a: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rPr>
              <a:t>Länder, die in einem Rüstungswettlauf sind</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Wenn der andere aufrüstet, muss man auch selbst aufrüsten</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rüstet der andere nicht auf, führt Aufrüstung zur Überlegenheit</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Aufrüstung ist dominante Strategie</a:t>
            </a: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ea typeface="Droid Sans Fallback" pitchFamily="2"/>
                <a:cs typeface="Lohit Hindi" pitchFamily="2"/>
              </a:rPr>
              <a:t>Unternehmen, die Werbung treiben</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Alle wären besser dran, wenn alle nicht werben (geringere Kosten), aber durch Werbung erhöhe ich meinen Marktanteil</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Wenn alle anderen werben, muss ich werben, um im Markt zu bleiben</a:t>
            </a:r>
          </a:p>
          <a:p>
            <a:pPr marL="1257300" lvl="2"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Werben ist </a:t>
            </a:r>
            <a:r>
              <a:rPr lang="de-DE" sz="2000" dirty="0" err="1">
                <a:solidFill>
                  <a:srgbClr val="000000"/>
                </a:solidFill>
                <a:latin typeface="Times New Roman" pitchFamily="18"/>
                <a:ea typeface="Droid Sans Fallback" pitchFamily="2"/>
                <a:cs typeface="Lohit Hindi" pitchFamily="2"/>
              </a:rPr>
              <a:t>dominate</a:t>
            </a:r>
            <a:r>
              <a:rPr lang="de-DE" sz="2000" dirty="0">
                <a:solidFill>
                  <a:srgbClr val="000000"/>
                </a:solidFill>
                <a:latin typeface="Times New Roman" pitchFamily="18"/>
                <a:ea typeface="Droid Sans Fallback" pitchFamily="2"/>
                <a:cs typeface="Lohit Hindi" pitchFamily="2"/>
              </a:rPr>
              <a:t> Strategie</a:t>
            </a: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ea typeface="Droid Sans Fallback" pitchFamily="2"/>
                <a:cs typeface="Lohit Hindi" pitchFamily="2"/>
              </a:rPr>
              <a:t>Umstellung auf schadstoffarme Autos</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Stellen alle anderen ihre Autos um, sinkt der </a:t>
            </a:r>
            <a:r>
              <a:rPr lang="de-DE" sz="2000" dirty="0" err="1">
                <a:solidFill>
                  <a:srgbClr val="000000"/>
                </a:solidFill>
                <a:latin typeface="Times New Roman" pitchFamily="18"/>
                <a:ea typeface="Droid Sans Fallback" pitchFamily="2"/>
                <a:cs typeface="Lohit Hindi" pitchFamily="2"/>
              </a:rPr>
              <a:t>Schadstoffausstoss</a:t>
            </a:r>
            <a:r>
              <a:rPr lang="de-DE" sz="2000" dirty="0">
                <a:solidFill>
                  <a:srgbClr val="000000"/>
                </a:solidFill>
                <a:latin typeface="Times New Roman" pitchFamily="18"/>
                <a:ea typeface="Droid Sans Fallback" pitchFamily="2"/>
                <a:cs typeface="Lohit Hindi" pitchFamily="2"/>
              </a:rPr>
              <a:t> so stark, dass meine Umstellung keine Relevanz mehr hätte</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Stellen alle anderen nicht um, hilft meine Umstellung nicht</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Nicht umstellen ist dominante Strategie</a:t>
            </a:r>
          </a:p>
        </p:txBody>
      </p:sp>
    </p:spTree>
    <p:extLst>
      <p:ext uri="{BB962C8B-B14F-4D97-AF65-F5344CB8AC3E}">
        <p14:creationId xmlns:p14="http://schemas.microsoft.com/office/powerpoint/2010/main" val="55649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3128947" y="110939"/>
            <a:ext cx="7552944" cy="46384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sp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Gefangenendilemma – Allgemeine Beispiele</a:t>
            </a:r>
          </a:p>
        </p:txBody>
      </p:sp>
      <p:sp>
        <p:nvSpPr>
          <p:cNvPr id="7" name="Freihandform 2">
            <a:extLst>
              <a:ext uri="{FF2B5EF4-FFF2-40B4-BE49-F238E27FC236}">
                <a16:creationId xmlns:a16="http://schemas.microsoft.com/office/drawing/2014/main" id="{9F241527-9942-425D-A0D0-E76F7DE2E473}"/>
              </a:ext>
            </a:extLst>
          </p:cNvPr>
          <p:cNvSpPr/>
          <p:nvPr/>
        </p:nvSpPr>
        <p:spPr>
          <a:xfrm>
            <a:off x="347371" y="660421"/>
            <a:ext cx="11134646" cy="547143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smtClean="0">
                <a:solidFill>
                  <a:srgbClr val="000000"/>
                </a:solidFill>
                <a:latin typeface="Times New Roman" pitchFamily="18"/>
                <a:ea typeface="Droid Sans Fallback" pitchFamily="2"/>
                <a:cs typeface="Lohit Hindi" pitchFamily="2"/>
              </a:rPr>
              <a:t>Schutzmasken</a:t>
            </a:r>
            <a:endParaRPr lang="de-DE" sz="2000" b="1" dirty="0">
              <a:solidFill>
                <a:srgbClr val="000000"/>
              </a:solidFill>
              <a:latin typeface="Times New Roman" pitchFamily="18"/>
              <a:ea typeface="Droid Sans Fallback" pitchFamily="2"/>
              <a:cs typeface="Lohit Hindi" pitchFamily="2"/>
            </a:endParaRPr>
          </a:p>
          <a:p>
            <a:pPr marL="914400" lvl="1" indent="-4572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Lassen die USA keine Exporte von Schutzmasken nach Kanada mehr zu, so werden die kanadischen Pflegekräfte nicht mehr über die Brücke in die Krankenhäuser von Detroit gehen</a:t>
            </a:r>
            <a:endParaRPr lang="de-DE" sz="2000" dirty="0">
              <a:solidFill>
                <a:srgbClr val="000000"/>
              </a:solidFill>
              <a:latin typeface="Times New Roman" pitchFamily="18"/>
              <a:ea typeface="Droid Sans Fallback" pitchFamily="2"/>
              <a:cs typeface="Lohit Hindi" pitchFamily="2"/>
            </a:endParaRP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In beiden Ländern werden mehr Menschen sterben</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000" dirty="0">
              <a:solidFill>
                <a:srgbClr val="000000"/>
              </a:solidFill>
              <a:latin typeface="Times New Roman" pitchFamily="18"/>
              <a:ea typeface="Droid Sans Fallback" pitchFamily="2"/>
              <a:cs typeface="Lohit Hindi" pitchFamily="2"/>
            </a:endParaRPr>
          </a:p>
          <a:p>
            <a:pPr lvl="2">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smtClean="0">
                <a:solidFill>
                  <a:srgbClr val="000000"/>
                </a:solidFill>
                <a:latin typeface="Times New Roman" pitchFamily="18"/>
              </a:rPr>
              <a:t>Klopapier</a:t>
            </a:r>
            <a:endParaRPr lang="de-DE" sz="2000" b="1" dirty="0">
              <a:solidFill>
                <a:srgbClr val="000000"/>
              </a:solidFill>
              <a:latin typeface="Times New Roman" pitchFamily="18"/>
            </a:endParaRP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Schleppt der eine 24 Packen Klopapier aus dem Supermarkt, wird sein Nachbar, aus Angst sich nicht mehr den Hintern abputzen zu können dies auch tun.</a:t>
            </a:r>
            <a:endParaRPr lang="de-DE" sz="2000" dirty="0">
              <a:solidFill>
                <a:srgbClr val="000000"/>
              </a:solidFill>
              <a:latin typeface="Times New Roman" pitchFamily="18"/>
              <a:ea typeface="Droid Sans Fallback" pitchFamily="2"/>
              <a:cs typeface="Lohit Hindi" pitchFamily="2"/>
            </a:endParaRP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Beide sitzen bis Ende des Jahres auf einem Haufen Klopapier und können nicht mehr durch Ihren Flur laufen</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hlinkClick r:id="rId3"/>
              </a:rPr>
              <a:t>https</a:t>
            </a:r>
            <a:r>
              <a:rPr lang="de-DE" sz="2000" dirty="0">
                <a:hlinkClick r:id="rId3"/>
              </a:rPr>
              <a:t>://</a:t>
            </a:r>
            <a:r>
              <a:rPr lang="de-DE" sz="2000" dirty="0" smtClean="0">
                <a:hlinkClick r:id="rId3"/>
              </a:rPr>
              <a:t>www.youtube.com/watch?time_continue=22&amp;v=wA4KS546rZo&amp;feature=emb_logo</a:t>
            </a:r>
            <a:endParaRPr lang="de-DE" sz="2000" dirty="0" smtClean="0"/>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Eine hervorragendes Anwendungsbeispiel, wie man mit dem spieltheoretischen Verständnis des Gefangenendilemmas Geld verdienen kann</a:t>
            </a:r>
            <a:r>
              <a:rPr lang="de-DE" sz="2000" smtClean="0">
                <a:solidFill>
                  <a:srgbClr val="000000"/>
                </a:solidFill>
                <a:latin typeface="Times New Roman" pitchFamily="18"/>
                <a:ea typeface="Droid Sans Fallback" pitchFamily="2"/>
                <a:cs typeface="Lohit Hindi" pitchFamily="2"/>
              </a:rPr>
              <a:t>, findet sich  </a:t>
            </a:r>
            <a:r>
              <a:rPr lang="de-DE" sz="2000" dirty="0" smtClean="0">
                <a:solidFill>
                  <a:srgbClr val="000000"/>
                </a:solidFill>
                <a:latin typeface="Times New Roman" pitchFamily="18"/>
                <a:ea typeface="Droid Sans Fallback" pitchFamily="2"/>
                <a:cs typeface="Lohit Hindi" pitchFamily="2"/>
              </a:rPr>
              <a:t>bei </a:t>
            </a:r>
            <a:r>
              <a:rPr lang="de-DE" sz="2000" smtClean="0">
                <a:solidFill>
                  <a:srgbClr val="000000"/>
                </a:solidFill>
                <a:latin typeface="Times New Roman" pitchFamily="18"/>
                <a:ea typeface="Droid Sans Fallback" pitchFamily="2"/>
                <a:cs typeface="Lohit Hindi" pitchFamily="2"/>
              </a:rPr>
              <a:t>der englischen </a:t>
            </a:r>
            <a:r>
              <a:rPr lang="de-DE" sz="2000" dirty="0" err="1" smtClean="0">
                <a:solidFill>
                  <a:srgbClr val="000000"/>
                </a:solidFill>
                <a:latin typeface="Times New Roman" pitchFamily="18"/>
                <a:ea typeface="Droid Sans Fallback" pitchFamily="2"/>
                <a:cs typeface="Lohit Hindi" pitchFamily="2"/>
              </a:rPr>
              <a:t>Gameschow</a:t>
            </a:r>
            <a:r>
              <a:rPr lang="de-DE" sz="2000" dirty="0" smtClean="0">
                <a:solidFill>
                  <a:srgbClr val="000000"/>
                </a:solidFill>
                <a:latin typeface="Times New Roman" pitchFamily="18"/>
                <a:ea typeface="Droid Sans Fallback" pitchFamily="2"/>
                <a:cs typeface="Lohit Hindi" pitchFamily="2"/>
              </a:rPr>
              <a:t> Golden Balls</a:t>
            </a:r>
          </a:p>
          <a:p>
            <a:pPr lvl="2">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		</a:t>
            </a:r>
            <a:r>
              <a:rPr lang="de-DE" sz="2000" dirty="0" smtClean="0">
                <a:solidFill>
                  <a:srgbClr val="000000"/>
                </a:solidFill>
                <a:latin typeface="Times New Roman" pitchFamily="18"/>
                <a:ea typeface="Droid Sans Fallback" pitchFamily="2"/>
                <a:cs typeface="Lohit Hindi" pitchFamily="2"/>
                <a:hlinkClick r:id="rId4"/>
              </a:rPr>
              <a:t>https</a:t>
            </a:r>
            <a:r>
              <a:rPr lang="de-DE" sz="2000" dirty="0">
                <a:solidFill>
                  <a:srgbClr val="000000"/>
                </a:solidFill>
                <a:latin typeface="Times New Roman" pitchFamily="18"/>
                <a:ea typeface="Droid Sans Fallback" pitchFamily="2"/>
                <a:cs typeface="Lohit Hindi" pitchFamily="2"/>
                <a:hlinkClick r:id="rId4"/>
              </a:rPr>
              <a:t>://</a:t>
            </a:r>
            <a:r>
              <a:rPr lang="de-DE" sz="2000" dirty="0" smtClean="0">
                <a:solidFill>
                  <a:srgbClr val="000000"/>
                </a:solidFill>
                <a:latin typeface="Times New Roman" pitchFamily="18"/>
                <a:ea typeface="Droid Sans Fallback" pitchFamily="2"/>
                <a:cs typeface="Lohit Hindi" pitchFamily="2"/>
                <a:hlinkClick r:id="rId4"/>
              </a:rPr>
              <a:t>www.youtube.com/watch?v=S0qjK3TWZE8</a:t>
            </a:r>
            <a:endParaRPr lang="de-DE" sz="2000" dirty="0">
              <a:solidFill>
                <a:srgbClr val="000000"/>
              </a:solidFill>
              <a:latin typeface="Times New Roman" pitchFamily="18"/>
              <a:ea typeface="Droid Sans Fallback" pitchFamily="2"/>
              <a:cs typeface="Lohit Hindi" pitchFamily="2"/>
            </a:endParaRPr>
          </a:p>
        </p:txBody>
      </p:sp>
    </p:spTree>
    <p:extLst>
      <p:ext uri="{BB962C8B-B14F-4D97-AF65-F5344CB8AC3E}">
        <p14:creationId xmlns:p14="http://schemas.microsoft.com/office/powerpoint/2010/main" val="3787344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0" y="24473"/>
            <a:ext cx="12192000" cy="89685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Nash-Gleichgewicht</a:t>
            </a: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400" dirty="0">
                <a:solidFill>
                  <a:srgbClr val="000000"/>
                </a:solidFill>
                <a:latin typeface="Times New Roman" pitchFamily="18"/>
                <a:ea typeface="Droid Sans Fallback" pitchFamily="2"/>
                <a:cs typeface="Lohit Hindi" pitchFamily="2"/>
                <a:hlinkClick r:id="rId3"/>
              </a:rPr>
              <a:t>Dissertation</a:t>
            </a:r>
            <a:endParaRPr lang="de-DE" sz="14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US" sz="1400" dirty="0">
                <a:solidFill>
                  <a:srgbClr val="000000"/>
                </a:solidFill>
                <a:latin typeface="Times New Roman" pitchFamily="18"/>
                <a:ea typeface="Droid Sans Fallback" pitchFamily="2"/>
                <a:cs typeface="Lohit Hindi" pitchFamily="2"/>
                <a:hlinkClick r:id="rId4"/>
              </a:rPr>
              <a:t>Nash, John F. (1950) </a:t>
            </a:r>
            <a:r>
              <a:rPr lang="de-DE" sz="1400" dirty="0">
                <a:solidFill>
                  <a:srgbClr val="000000"/>
                </a:solidFill>
                <a:latin typeface="Times New Roman" pitchFamily="18"/>
                <a:ea typeface="Droid Sans Fallback" pitchFamily="2"/>
                <a:cs typeface="Lohit Hindi" pitchFamily="2"/>
                <a:hlinkClick r:id="rId4"/>
              </a:rPr>
              <a:t>Equilibrium Points in n-Person Games,</a:t>
            </a:r>
            <a:r>
              <a:rPr lang="en-US" sz="1400" dirty="0">
                <a:solidFill>
                  <a:srgbClr val="000000"/>
                </a:solidFill>
                <a:latin typeface="Times New Roman" pitchFamily="18"/>
                <a:ea typeface="Droid Sans Fallback" pitchFamily="2"/>
                <a:cs typeface="Lohit Hindi" pitchFamily="2"/>
                <a:hlinkClick r:id="rId4"/>
              </a:rPr>
              <a:t> PNAS January 1, 1950 36 (1) 48-49</a:t>
            </a:r>
            <a:endParaRPr lang="de-DE" sz="1400" dirty="0">
              <a:solidFill>
                <a:srgbClr val="000000"/>
              </a:solidFill>
              <a:latin typeface="Times New Roman"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3" name="Freihandform 2"/>
              <p:cNvSpPr/>
              <p:nvPr/>
            </p:nvSpPr>
            <p:spPr>
              <a:xfrm>
                <a:off x="0" y="921327"/>
                <a:ext cx="12192000" cy="390119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dirty="0">
                    <a:solidFill>
                      <a:srgbClr val="000000"/>
                    </a:solidFill>
                    <a:latin typeface="Times New Roman" pitchFamily="18"/>
                    <a:ea typeface="Droid Sans Fallback" pitchFamily="2"/>
                    <a:cs typeface="Lohit Hindi" pitchFamily="2"/>
                  </a:rPr>
                  <a:t>Ein Nash-Gleichgewicht ist eine Strategiekombination s*=(s</a:t>
                </a:r>
                <a:r>
                  <a:rPr lang="de-DE" sz="2400" baseline="-25000" dirty="0">
                    <a:solidFill>
                      <a:srgbClr val="000000"/>
                    </a:solidFill>
                    <a:latin typeface="Times New Roman" pitchFamily="18"/>
                    <a:ea typeface="Droid Sans Fallback" pitchFamily="2"/>
                    <a:cs typeface="Lohit Hindi" pitchFamily="2"/>
                  </a:rPr>
                  <a:t>i</a:t>
                </a:r>
                <a:r>
                  <a:rPr lang="de-DE" sz="2400" dirty="0">
                    <a:solidFill>
                      <a:srgbClr val="000000"/>
                    </a:solidFill>
                    <a:latin typeface="Times New Roman" pitchFamily="18"/>
                    <a:ea typeface="Droid Sans Fallback" pitchFamily="2"/>
                    <a:cs typeface="Lohit Hindi" pitchFamily="2"/>
                  </a:rPr>
                  <a:t>*,s</a:t>
                </a:r>
                <a:r>
                  <a:rPr lang="de-DE" sz="2400" baseline="-25000" dirty="0">
                    <a:solidFill>
                      <a:srgbClr val="000000"/>
                    </a:solidFill>
                    <a:latin typeface="Times New Roman" pitchFamily="18"/>
                    <a:ea typeface="Droid Sans Fallback" pitchFamily="2"/>
                    <a:cs typeface="Lohit Hindi" pitchFamily="2"/>
                  </a:rPr>
                  <a:t>-i</a:t>
                </a:r>
                <a:r>
                  <a:rPr lang="de-DE" sz="2400" dirty="0">
                    <a:solidFill>
                      <a:srgbClr val="000000"/>
                    </a:solidFill>
                    <a:latin typeface="Times New Roman" pitchFamily="18"/>
                    <a:ea typeface="Droid Sans Fallback" pitchFamily="2"/>
                    <a:cs typeface="Lohit Hindi" pitchFamily="2"/>
                  </a:rPr>
                  <a:t>*), bei der es sich für keinen Spieler auszahlt, alleine von seiner Strategie abzuweichen.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b="1" dirty="0">
                    <a:solidFill>
                      <a:srgbClr val="000000"/>
                    </a:solidFill>
                    <a:latin typeface="Times New Roman" pitchFamily="18"/>
                    <a:ea typeface="Droid Sans Fallback" pitchFamily="2"/>
                    <a:cs typeface="Lohit Hindi" pitchFamily="2"/>
                  </a:rPr>
                  <a:t>Formale Definition: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Gegeben sei ein Normalformspiel G = {N,S,U} (N={1,2,…,n}Menge der Spieler ,S= S</a:t>
                </a:r>
                <a:r>
                  <a:rPr lang="de-DE" sz="2200" baseline="-25000" dirty="0">
                    <a:solidFill>
                      <a:srgbClr val="000000"/>
                    </a:solidFill>
                    <a:latin typeface="Times New Roman" pitchFamily="18"/>
                    <a:ea typeface="Droid Sans Fallback" pitchFamily="2"/>
                    <a:cs typeface="Lohit Hindi" pitchFamily="2"/>
                  </a:rPr>
                  <a:t>1</a:t>
                </a:r>
                <a14:m>
                  <m:oMath xmlns:m="http://schemas.openxmlformats.org/officeDocument/2006/math">
                    <m:r>
                      <a:rPr lang="de-DE" sz="2200" i="1">
                        <a:latin typeface="Cambria Math" panose="02040503050406030204" pitchFamily="18" charset="0"/>
                        <a:cs typeface="Times New Roman" panose="02020603050405020304" pitchFamily="18" charset="0"/>
                      </a:rPr>
                      <m:t>⨯</m:t>
                    </m:r>
                  </m:oMath>
                </a14:m>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2</a:t>
                </a:r>
                <a:r>
                  <a:rPr lang="de-DE" sz="2200" dirty="0">
                    <a:cs typeface="Times New Roman" panose="02020603050405020304" pitchFamily="18" charset="0"/>
                  </a:rPr>
                  <a:t> </a:t>
                </a:r>
                <a14:m>
                  <m:oMath xmlns:m="http://schemas.openxmlformats.org/officeDocument/2006/math">
                    <m:r>
                      <a:rPr lang="de-DE" sz="2200" i="1">
                        <a:latin typeface="Cambria Math" panose="02040503050406030204" pitchFamily="18" charset="0"/>
                        <a:cs typeface="Times New Roman" panose="02020603050405020304" pitchFamily="18" charset="0"/>
                      </a:rPr>
                      <m:t>⨯ </m:t>
                    </m:r>
                  </m:oMath>
                </a14:m>
                <a:r>
                  <a:rPr lang="de-DE" sz="2200" dirty="0">
                    <a:solidFill>
                      <a:srgbClr val="000000"/>
                    </a:solidFill>
                    <a:latin typeface="Times New Roman" pitchFamily="18"/>
                    <a:ea typeface="Droid Sans Fallback" pitchFamily="2"/>
                    <a:cs typeface="Lohit Hindi" pitchFamily="2"/>
                  </a:rPr>
                  <a:t>…</a:t>
                </a:r>
                <a14:m>
                  <m:oMath xmlns:m="http://schemas.openxmlformats.org/officeDocument/2006/math">
                    <m:r>
                      <a:rPr lang="de-DE" sz="2200" i="1">
                        <a:latin typeface="Cambria Math" panose="02040503050406030204" pitchFamily="18" charset="0"/>
                        <a:cs typeface="Times New Roman" panose="02020603050405020304" pitchFamily="18" charset="0"/>
                      </a:rPr>
                      <m:t>⨯</m:t>
                    </m:r>
                  </m:oMath>
                </a14:m>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n</a:t>
                </a:r>
                <a:r>
                  <a:rPr lang="de-DE" sz="2200" dirty="0">
                    <a:solidFill>
                      <a:srgbClr val="000000"/>
                    </a:solidFill>
                    <a:latin typeface="Times New Roman" pitchFamily="18"/>
                    <a:ea typeface="Droid Sans Fallback" pitchFamily="2"/>
                    <a:cs typeface="Lohit Hindi" pitchFamily="2"/>
                  </a:rPr>
                  <a:t> Strategieraum, U: S→</a:t>
                </a:r>
                <a:r>
                  <a:rPr lang="de-DE" sz="2200" dirty="0">
                    <a:cs typeface="Times New Roman" panose="02020603050405020304" pitchFamily="18" charset="0"/>
                  </a:rPr>
                  <a:t> </a:t>
                </a:r>
                <a14:m>
                  <m:oMath xmlns:m="http://schemas.openxmlformats.org/officeDocument/2006/math">
                    <m:r>
                      <a:rPr lang="de-DE" sz="2200" i="1">
                        <a:latin typeface="Cambria Math" panose="02040503050406030204" pitchFamily="18" charset="0"/>
                        <a:cs typeface="Times New Roman" panose="02020603050405020304" pitchFamily="18" charset="0"/>
                      </a:rPr>
                      <m:t>ℝ</m:t>
                    </m:r>
                  </m:oMath>
                </a14:m>
                <a:r>
                  <a:rPr lang="de-DE" sz="2200" baseline="30000" dirty="0">
                    <a:solidFill>
                      <a:srgbClr val="000000"/>
                    </a:solidFill>
                    <a:latin typeface="Times New Roman" pitchFamily="18"/>
                    <a:ea typeface="Droid Sans Fallback" pitchFamily="2"/>
                    <a:cs typeface="Lohit Hindi" pitchFamily="2"/>
                  </a:rPr>
                  <a:t>n</a:t>
                </a:r>
                <a:r>
                  <a:rPr lang="de-DE" sz="2200" dirty="0">
                    <a:solidFill>
                      <a:srgbClr val="000000"/>
                    </a:solidFill>
                    <a:latin typeface="Times New Roman" pitchFamily="18"/>
                    <a:ea typeface="Droid Sans Fallback" pitchFamily="2"/>
                    <a:cs typeface="Lohit Hindi" pitchFamily="2"/>
                  </a:rPr>
                  <a:t> Nutzenfunktion mit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Nutzenfkt</a:t>
                </a:r>
                <a:r>
                  <a:rPr lang="de-DE" sz="2200" dirty="0">
                    <a:solidFill>
                      <a:srgbClr val="000000"/>
                    </a:solidFill>
                    <a:latin typeface="Times New Roman" pitchFamily="18"/>
                    <a:ea typeface="Droid Sans Fallback" pitchFamily="2"/>
                    <a:cs typeface="Lohit Hindi" pitchFamily="2"/>
                  </a:rPr>
                  <a:t>. des Spielers i)</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Das </a:t>
                </a:r>
                <a:r>
                  <a:rPr lang="de-DE" sz="2200" dirty="0" err="1">
                    <a:solidFill>
                      <a:srgbClr val="000000"/>
                    </a:solidFill>
                    <a:latin typeface="Times New Roman" pitchFamily="18"/>
                    <a:ea typeface="Droid Sans Fallback" pitchFamily="2"/>
                    <a:cs typeface="Lohit Hindi" pitchFamily="2"/>
                  </a:rPr>
                  <a:t>Strategienprofil</a:t>
                </a:r>
                <a:r>
                  <a:rPr lang="de-DE" sz="2200" dirty="0">
                    <a:solidFill>
                      <a:srgbClr val="000000"/>
                    </a:solidFill>
                    <a:latin typeface="Times New Roman" pitchFamily="18"/>
                    <a:ea typeface="Droid Sans Fallback" pitchFamily="2"/>
                    <a:cs typeface="Lohit Hindi" pitchFamily="2"/>
                  </a:rPr>
                  <a:t> s* ∈ S bildet ein Nash‑Gleichgewicht, falls für jeden Spieler i die Strategie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die beste Antwort auf die Strategien seiner Gegenspieler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ist, das heißt, falls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a:t>
                </a:r>
                <a:r>
                  <a:rPr lang="de-DE" sz="2200" dirty="0">
                    <a:solidFill>
                      <a:srgbClr val="000000"/>
                    </a:solidFill>
                    <a:latin typeface="Cambria Math" panose="02040503050406030204" pitchFamily="18" charset="0"/>
                    <a:ea typeface="Cambria Math" panose="02040503050406030204" pitchFamily="18" charset="0"/>
                    <a:cs typeface="Lohit Hindi" pitchFamily="2"/>
                  </a:rPr>
                  <a:t>≥</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für alle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i = 1, ..., 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löst damit folgendes Maximierungsproblem:</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max</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a:t>
                </a: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endParaRPr lang="de-DE" sz="22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(Vergleiche mit Cournot-Wettbewerb!)</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baseline="-250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baseline="-25000" dirty="0">
                  <a:solidFill>
                    <a:srgbClr val="000000"/>
                  </a:solidFill>
                  <a:latin typeface="Times New Roman" pitchFamily="18"/>
                  <a:ea typeface="Droid Sans Fallback" pitchFamily="2"/>
                  <a:cs typeface="Lohit Hindi" pitchFamily="2"/>
                </a:endParaRPr>
              </a:p>
            </p:txBody>
          </p:sp>
        </mc:Choice>
        <mc:Fallback xmlns="">
          <p:sp>
            <p:nvSpPr>
              <p:cNvPr id="3" name="Freihandform 2"/>
              <p:cNvSpPr>
                <a:spLocks noRot="1" noChangeAspect="1" noMove="1" noResize="1" noEditPoints="1" noAdjustHandles="1" noChangeArrowheads="1" noChangeShapeType="1" noTextEdit="1"/>
              </p:cNvSpPr>
              <p:nvPr/>
            </p:nvSpPr>
            <p:spPr>
              <a:xfrm>
                <a:off x="0" y="921327"/>
                <a:ext cx="12192000" cy="390119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5"/>
                <a:stretch>
                  <a:fillRect l="-800" t="-1250" r="-1250" b="-54063"/>
                </a:stretch>
              </a:blipFill>
              <a:ln>
                <a:noFill/>
                <a:prstDash val="solid"/>
              </a:ln>
            </p:spPr>
            <p:txBody>
              <a:bodyPr/>
              <a:lstStyle/>
              <a:p>
                <a:r>
                  <a:rPr lang="de-DE">
                    <a:noFill/>
                  </a:rPr>
                  <a:t> </a:t>
                </a:r>
              </a:p>
            </p:txBody>
          </p:sp>
        </mc:Fallback>
      </mc:AlternateContent>
      <p:sp>
        <p:nvSpPr>
          <p:cNvPr id="4" name="Freihandform 2">
            <a:extLst>
              <a:ext uri="{FF2B5EF4-FFF2-40B4-BE49-F238E27FC236}">
                <a16:creationId xmlns:a16="http://schemas.microsoft.com/office/drawing/2014/main" id="{9F241527-9942-425D-A0D0-E76F7DE2E473}"/>
              </a:ext>
            </a:extLst>
          </p:cNvPr>
          <p:cNvSpPr/>
          <p:nvPr/>
        </p:nvSpPr>
        <p:spPr>
          <a:xfrm>
            <a:off x="102231" y="4639011"/>
            <a:ext cx="3254355" cy="198329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Für die interessierten Leser hier einmal die formale Definition des Nash-Gleichgewichts! Siehe außerdem die Originalveröffentlichungen (link oben). Für einen Nobelpreis braucht es also nicht viel Papier </a:t>
            </a:r>
            <a:r>
              <a:rPr lang="de-DE" sz="1300" dirty="0" smtClean="0">
                <a:solidFill>
                  <a:srgbClr val="000000"/>
                </a:solidFill>
                <a:latin typeface="Times New Roman" pitchFamily="18"/>
                <a:ea typeface="Droid Sans Fallback" pitchFamily="2"/>
                <a:cs typeface="Lohit Hindi" pitchFamily="2"/>
                <a:sym typeface="Wingdings" panose="05000000000000000000" pitchFamily="2" charset="2"/>
              </a:rPr>
              <a:t> (NICHT PRÜFUNGSRELEVANT!)</a:t>
            </a:r>
          </a:p>
          <a:p>
            <a:pPr fontAlgn="ctr"/>
            <a:endParaRPr lang="de-DE" sz="1300" dirty="0">
              <a:solidFill>
                <a:srgbClr val="000000"/>
              </a:solidFill>
              <a:latin typeface="Times New Roman" pitchFamily="18"/>
              <a:ea typeface="Droid Sans Fallback" pitchFamily="2"/>
              <a:cs typeface="Lohit Hindi" pitchFamily="2"/>
              <a:sym typeface="Wingdings" panose="05000000000000000000" pitchFamily="2" charset="2"/>
            </a:endParaRPr>
          </a:p>
          <a:p>
            <a:pPr fontAlgn="ctr"/>
            <a:r>
              <a:rPr lang="de-DE" sz="1400" dirty="0">
                <a:hlinkClick r:id="rId6"/>
              </a:rPr>
              <a:t>https://www.nobelprize.org/prizes/economic-sciences/1994/nash/biographical/</a:t>
            </a:r>
            <a:endParaRPr lang="de-DE" sz="1300" dirty="0">
              <a:solidFill>
                <a:srgbClr val="FF0000"/>
              </a:solidFill>
              <a:latin typeface="Times New Roman" pitchFamily="18"/>
              <a:ea typeface="Droid Sans Fallback" pitchFamily="2"/>
              <a:cs typeface="Lohit Hindi" pitchFamily="2"/>
            </a:endParaRPr>
          </a:p>
        </p:txBody>
      </p:sp>
    </p:spTree>
    <p:extLst>
      <p:ext uri="{BB962C8B-B14F-4D97-AF65-F5344CB8AC3E}">
        <p14:creationId xmlns:p14="http://schemas.microsoft.com/office/powerpoint/2010/main" val="24572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a:extLst>
              <a:ext uri="{FF2B5EF4-FFF2-40B4-BE49-F238E27FC236}">
                <a16:creationId xmlns:a16="http://schemas.microsoft.com/office/drawing/2014/main" id="{F6DA1D95-ED78-45C2-A442-32E82289D9F1}"/>
              </a:ext>
            </a:extLst>
          </p:cNvPr>
          <p:cNvSpPr txBox="1"/>
          <p:nvPr/>
        </p:nvSpPr>
        <p:spPr>
          <a:xfrm>
            <a:off x="1856288" y="11511"/>
            <a:ext cx="8375400" cy="821160"/>
          </a:xfrm>
          <a:prstGeom prst="rect">
            <a:avLst/>
          </a:prstGeom>
          <a:noFill/>
          <a:ln>
            <a:noFill/>
          </a:ln>
        </p:spPr>
        <p:txBody>
          <a:bodyPr lIns="90000" tIns="45000" rIns="90000" bIns="45000" anchor="ctr" anchorCtr="1"/>
          <a:lstStyle/>
          <a:p>
            <a:pPr>
              <a:lnSpc>
                <a:spcPct val="100000"/>
              </a:lnSpc>
            </a:pPr>
            <a:r>
              <a:rPr lang="de-DE" sz="3200" b="1" dirty="0">
                <a:solidFill>
                  <a:srgbClr val="000000"/>
                </a:solidFill>
                <a:latin typeface="Times New Roman" panose="02020603050405020304" pitchFamily="18" charset="0"/>
                <a:cs typeface="Times New Roman" panose="02020603050405020304" pitchFamily="18" charset="0"/>
              </a:rPr>
              <a:t>Güterkategorien</a:t>
            </a:r>
            <a:endParaRPr sz="3200" dirty="0">
              <a:latin typeface="Times New Roman" panose="02020603050405020304" pitchFamily="18" charset="0"/>
              <a:cs typeface="Times New Roman" panose="02020603050405020304" pitchFamily="18" charset="0"/>
            </a:endParaRPr>
          </a:p>
        </p:txBody>
      </p:sp>
      <p:graphicFrame>
        <p:nvGraphicFramePr>
          <p:cNvPr id="9" name="Tabelle 8">
            <a:extLst>
              <a:ext uri="{FF2B5EF4-FFF2-40B4-BE49-F238E27FC236}">
                <a16:creationId xmlns:a16="http://schemas.microsoft.com/office/drawing/2014/main" id="{44FE6AE2-46B2-447E-A09F-029DB1264F0F}"/>
              </a:ext>
            </a:extLst>
          </p:cNvPr>
          <p:cNvGraphicFramePr>
            <a:graphicFrameLocks noGrp="1"/>
          </p:cNvGraphicFramePr>
          <p:nvPr>
            <p:extLst>
              <p:ext uri="{D42A27DB-BD31-4B8C-83A1-F6EECF244321}">
                <p14:modId xmlns:p14="http://schemas.microsoft.com/office/powerpoint/2010/main" val="2862143105"/>
              </p:ext>
            </p:extLst>
          </p:nvPr>
        </p:nvGraphicFramePr>
        <p:xfrm>
          <a:off x="5328624" y="801245"/>
          <a:ext cx="6720416" cy="4080291"/>
        </p:xfrm>
        <a:graphic>
          <a:graphicData uri="http://schemas.openxmlformats.org/drawingml/2006/table">
            <a:tbl>
              <a:tblPr firstRow="1" bandRow="1">
                <a:tableStyleId>{5940675A-B579-460E-94D1-54222C63F5DA}</a:tableStyleId>
              </a:tblPr>
              <a:tblGrid>
                <a:gridCol w="1680104">
                  <a:extLst>
                    <a:ext uri="{9D8B030D-6E8A-4147-A177-3AD203B41FA5}">
                      <a16:colId xmlns:a16="http://schemas.microsoft.com/office/drawing/2014/main" val="20000"/>
                    </a:ext>
                  </a:extLst>
                </a:gridCol>
                <a:gridCol w="888016">
                  <a:extLst>
                    <a:ext uri="{9D8B030D-6E8A-4147-A177-3AD203B41FA5}">
                      <a16:colId xmlns:a16="http://schemas.microsoft.com/office/drawing/2014/main" val="20001"/>
                    </a:ext>
                  </a:extLst>
                </a:gridCol>
                <a:gridCol w="2472192">
                  <a:extLst>
                    <a:ext uri="{9D8B030D-6E8A-4147-A177-3AD203B41FA5}">
                      <a16:colId xmlns:a16="http://schemas.microsoft.com/office/drawing/2014/main" val="20002"/>
                    </a:ext>
                  </a:extLst>
                </a:gridCol>
                <a:gridCol w="1680104">
                  <a:extLst>
                    <a:ext uri="{9D8B030D-6E8A-4147-A177-3AD203B41FA5}">
                      <a16:colId xmlns:a16="http://schemas.microsoft.com/office/drawing/2014/main" val="20003"/>
                    </a:ext>
                  </a:extLst>
                </a:gridCol>
              </a:tblGrid>
              <a:tr h="1172103">
                <a:tc rowSpan="2" gridSpan="2">
                  <a:txBody>
                    <a:bodyPr/>
                    <a:lstStyle/>
                    <a:p>
                      <a:endParaRPr lang="de-DE" dirty="0"/>
                    </a:p>
                  </a:txBody>
                  <a:tcPr/>
                </a:tc>
                <a:tc rowSpan="2" hMerge="1">
                  <a:txBody>
                    <a:bodyPr/>
                    <a:lstStyle/>
                    <a:p>
                      <a:endParaRPr lang="de-DE" dirty="0"/>
                    </a:p>
                  </a:txBody>
                  <a:tcPr/>
                </a:tc>
                <a:tc gridSpan="2">
                  <a:txBody>
                    <a:bodyPr/>
                    <a:lstStyle/>
                    <a:p>
                      <a:pPr algn="ctr"/>
                      <a:r>
                        <a:rPr lang="de-DE" dirty="0"/>
                        <a:t>Rivalität</a:t>
                      </a:r>
                    </a:p>
                  </a:txBody>
                  <a:tcPr anchor="ctr"/>
                </a:tc>
                <a:tc hMerge="1">
                  <a:txBody>
                    <a:bodyPr/>
                    <a:lstStyle/>
                    <a:p>
                      <a:endParaRPr lang="de-DE" dirty="0"/>
                    </a:p>
                  </a:txBody>
                  <a:tcPr/>
                </a:tc>
                <a:extLst>
                  <a:ext uri="{0D108BD9-81ED-4DB2-BD59-A6C34878D82A}">
                    <a16:rowId xmlns:a16="http://schemas.microsoft.com/office/drawing/2014/main" val="10000"/>
                  </a:ext>
                </a:extLst>
              </a:tr>
              <a:tr h="563982">
                <a:tc gridSpan="2" vMerge="1">
                  <a:txBody>
                    <a:bodyPr/>
                    <a:lstStyle/>
                    <a:p>
                      <a:endParaRPr lang="de-DE" dirty="0"/>
                    </a:p>
                  </a:txBody>
                  <a:tcPr/>
                </a:tc>
                <a:tc hMerge="1" vMerge="1">
                  <a:txBody>
                    <a:bodyPr/>
                    <a:lstStyle/>
                    <a:p>
                      <a:endParaRPr lang="de-DE" dirty="0"/>
                    </a:p>
                  </a:txBody>
                  <a:tcPr/>
                </a:tc>
                <a:tc>
                  <a:txBody>
                    <a:bodyPr/>
                    <a:lstStyle/>
                    <a:p>
                      <a:pPr algn="ctr"/>
                      <a:r>
                        <a:rPr lang="de-DE" dirty="0"/>
                        <a:t>Ja</a:t>
                      </a:r>
                    </a:p>
                  </a:txBody>
                  <a:tcPr anchor="ctr"/>
                </a:tc>
                <a:tc>
                  <a:txBody>
                    <a:bodyPr/>
                    <a:lstStyle/>
                    <a:p>
                      <a:pPr algn="ctr"/>
                      <a:r>
                        <a:rPr lang="de-DE" dirty="0"/>
                        <a:t>Nein</a:t>
                      </a:r>
                    </a:p>
                  </a:txBody>
                  <a:tcPr anchor="ctr"/>
                </a:tc>
                <a:extLst>
                  <a:ext uri="{0D108BD9-81ED-4DB2-BD59-A6C34878D82A}">
                    <a16:rowId xmlns:a16="http://schemas.microsoft.com/office/drawing/2014/main" val="10001"/>
                  </a:ext>
                </a:extLst>
              </a:tr>
              <a:tr h="1172103">
                <a:tc rowSpan="2">
                  <a:txBody>
                    <a:bodyPr/>
                    <a:lstStyle/>
                    <a:p>
                      <a:pPr algn="ctr"/>
                      <a:r>
                        <a:rPr lang="de-DE" dirty="0"/>
                        <a:t>Ausschließ-</a:t>
                      </a:r>
                      <a:r>
                        <a:rPr lang="de-DE" baseline="0" dirty="0"/>
                        <a:t> </a:t>
                      </a:r>
                      <a:r>
                        <a:rPr lang="de-DE" baseline="0" dirty="0" err="1"/>
                        <a:t>barkeit</a:t>
                      </a:r>
                      <a:endParaRPr lang="de-DE" dirty="0"/>
                    </a:p>
                  </a:txBody>
                  <a:tcPr anchor="ctr"/>
                </a:tc>
                <a:tc>
                  <a:txBody>
                    <a:bodyPr/>
                    <a:lstStyle/>
                    <a:p>
                      <a:pPr algn="ctr"/>
                      <a:r>
                        <a:rPr lang="de-DE" dirty="0"/>
                        <a:t>Ja</a:t>
                      </a:r>
                    </a:p>
                  </a:txBody>
                  <a:tcPr anchor="ctr"/>
                </a:tc>
                <a:tc>
                  <a:txBody>
                    <a:bodyPr/>
                    <a:lstStyle/>
                    <a:p>
                      <a:pPr algn="ctr"/>
                      <a:r>
                        <a:rPr lang="de-DE" dirty="0"/>
                        <a:t>Private Güter</a:t>
                      </a:r>
                    </a:p>
                  </a:txBody>
                  <a:tcPr anchor="ctr"/>
                </a:tc>
                <a:tc>
                  <a:txBody>
                    <a:bodyPr/>
                    <a:lstStyle/>
                    <a:p>
                      <a:pPr algn="ctr"/>
                      <a:r>
                        <a:rPr lang="de-DE" dirty="0" err="1"/>
                        <a:t>Clubgut</a:t>
                      </a:r>
                      <a:endParaRPr lang="de-DE" dirty="0"/>
                    </a:p>
                  </a:txBody>
                  <a:tcPr anchor="ctr"/>
                </a:tc>
                <a:extLst>
                  <a:ext uri="{0D108BD9-81ED-4DB2-BD59-A6C34878D82A}">
                    <a16:rowId xmlns:a16="http://schemas.microsoft.com/office/drawing/2014/main" val="10002"/>
                  </a:ext>
                </a:extLst>
              </a:tr>
              <a:tr h="1172103">
                <a:tc vMerge="1">
                  <a:txBody>
                    <a:bodyPr/>
                    <a:lstStyle/>
                    <a:p>
                      <a:endParaRPr lang="de-DE" dirty="0"/>
                    </a:p>
                  </a:txBody>
                  <a:tcPr/>
                </a:tc>
                <a:tc>
                  <a:txBody>
                    <a:bodyPr/>
                    <a:lstStyle/>
                    <a:p>
                      <a:pPr algn="ctr"/>
                      <a:r>
                        <a:rPr lang="de-DE" dirty="0"/>
                        <a:t>Nein</a:t>
                      </a:r>
                    </a:p>
                  </a:txBody>
                  <a:tcPr anchor="ctr"/>
                </a:tc>
                <a:tc>
                  <a:txBody>
                    <a:bodyPr/>
                    <a:lstStyle/>
                    <a:p>
                      <a:pPr algn="ctr"/>
                      <a:r>
                        <a:rPr lang="de-DE" dirty="0" err="1"/>
                        <a:t>Allmendegut</a:t>
                      </a:r>
                      <a:endParaRPr lang="de-DE" dirty="0"/>
                    </a:p>
                  </a:txBody>
                  <a:tcPr anchor="ctr"/>
                </a:tc>
                <a:tc>
                  <a:txBody>
                    <a:bodyPr/>
                    <a:lstStyle/>
                    <a:p>
                      <a:pPr algn="ctr"/>
                      <a:r>
                        <a:rPr lang="de-DE" b="1" dirty="0"/>
                        <a:t>Öffentliche</a:t>
                      </a:r>
                      <a:r>
                        <a:rPr lang="de-DE" b="1" baseline="0" dirty="0"/>
                        <a:t> Güte</a:t>
                      </a:r>
                      <a:r>
                        <a:rPr lang="de-DE" baseline="0" dirty="0"/>
                        <a:t>r</a:t>
                      </a:r>
                      <a:endParaRPr lang="de-DE" dirty="0"/>
                    </a:p>
                  </a:txBody>
                  <a:tcPr anchor="ctr"/>
                </a:tc>
                <a:extLst>
                  <a:ext uri="{0D108BD9-81ED-4DB2-BD59-A6C34878D82A}">
                    <a16:rowId xmlns:a16="http://schemas.microsoft.com/office/drawing/2014/main" val="10003"/>
                  </a:ext>
                </a:extLst>
              </a:tr>
            </a:tbl>
          </a:graphicData>
        </a:graphic>
      </p:graphicFrame>
      <p:sp>
        <p:nvSpPr>
          <p:cNvPr id="5" name="Textfeld 4"/>
          <p:cNvSpPr txBox="1"/>
          <p:nvPr/>
        </p:nvSpPr>
        <p:spPr>
          <a:xfrm>
            <a:off x="89012" y="2084460"/>
            <a:ext cx="5057523" cy="1043873"/>
          </a:xfrm>
          <a:prstGeom prst="rect">
            <a:avLst/>
          </a:prstGeom>
          <a:noFill/>
        </p:spPr>
        <p:txBody>
          <a:bodyPr wrap="square" rtlCol="0">
            <a:noAutofit/>
          </a:bodyPr>
          <a:lstStyle/>
          <a:p>
            <a:r>
              <a:rPr lang="de-DE" sz="1600" dirty="0" smtClean="0"/>
              <a:t>Achtung, ein solches Gut heißt </a:t>
            </a:r>
            <a:r>
              <a:rPr lang="de-DE" sz="1600" b="1" dirty="0" smtClean="0"/>
              <a:t>nicht </a:t>
            </a:r>
            <a:r>
              <a:rPr lang="de-DE" sz="1600" dirty="0" smtClean="0"/>
              <a:t>öffentliches Gut, weil es vom öffentlichen Sektor hergestellt wird, sondern weil es beide Eigenschaften nicht hat!</a:t>
            </a:r>
            <a:endParaRPr lang="de-DE" sz="1600" dirty="0"/>
          </a:p>
        </p:txBody>
      </p:sp>
      <p:sp>
        <p:nvSpPr>
          <p:cNvPr id="6" name="Textfeld 5"/>
          <p:cNvSpPr txBox="1"/>
          <p:nvPr/>
        </p:nvSpPr>
        <p:spPr>
          <a:xfrm>
            <a:off x="89012" y="801245"/>
            <a:ext cx="5153278" cy="1537354"/>
          </a:xfrm>
          <a:prstGeom prst="rect">
            <a:avLst/>
          </a:prstGeom>
          <a:noFill/>
        </p:spPr>
        <p:txBody>
          <a:bodyPr wrap="square" rtlCol="0">
            <a:noAutofit/>
          </a:bodyPr>
          <a:lstStyle/>
          <a:p>
            <a:r>
              <a:rPr lang="de-DE" sz="1600" dirty="0" smtClean="0"/>
              <a:t>Aus beiden Eigenschaften, je nachdem, ob das Gut die Eigenschaft hat, können wir eine Matrix bilden, so dass wir 4 Güterarten unterscheiden können.</a:t>
            </a:r>
          </a:p>
          <a:p>
            <a:r>
              <a:rPr lang="de-DE" sz="1600" dirty="0" smtClean="0"/>
              <a:t>Insbesondere, wenn beide </a:t>
            </a:r>
            <a:r>
              <a:rPr lang="de-DE" sz="1600" dirty="0"/>
              <a:t>E</a:t>
            </a:r>
            <a:r>
              <a:rPr lang="de-DE" sz="1600" dirty="0" smtClean="0"/>
              <a:t>igenschaften nicht erfüllt sind nennt man ein solches Gut ein öffentliches Gut. </a:t>
            </a:r>
            <a:endParaRPr lang="de-DE" sz="1600" dirty="0"/>
          </a:p>
        </p:txBody>
      </p:sp>
      <p:sp>
        <p:nvSpPr>
          <p:cNvPr id="8" name="Textfeld 7"/>
          <p:cNvSpPr txBox="1"/>
          <p:nvPr/>
        </p:nvSpPr>
        <p:spPr>
          <a:xfrm>
            <a:off x="80245" y="2898144"/>
            <a:ext cx="5170811" cy="1813968"/>
          </a:xfrm>
          <a:prstGeom prst="rect">
            <a:avLst/>
          </a:prstGeom>
          <a:noFill/>
        </p:spPr>
        <p:txBody>
          <a:bodyPr wrap="square" rtlCol="0">
            <a:noAutofit/>
          </a:bodyPr>
          <a:lstStyle/>
          <a:p>
            <a:r>
              <a:rPr lang="de-DE" sz="1600" dirty="0" smtClean="0"/>
              <a:t>Wenn ein Gut allerdings beide Eigenschaften nicht hat, hat der „normale“ Marktprozess Schwierigkeiten dieses Gut bereitzustellen (wird später erläutert). Da in der Gesellschaft allerdings eine Nachfrage nach diesen Gütern herrscht, werden diese häufig kollektiv von der öffentlichen Hand bereitgestellt</a:t>
            </a:r>
            <a:endParaRPr lang="de-DE" sz="1600" dirty="0"/>
          </a:p>
        </p:txBody>
      </p:sp>
      <p:sp>
        <p:nvSpPr>
          <p:cNvPr id="10" name="Textfeld 9"/>
          <p:cNvSpPr txBox="1"/>
          <p:nvPr/>
        </p:nvSpPr>
        <p:spPr>
          <a:xfrm>
            <a:off x="0" y="4411548"/>
            <a:ext cx="5251055" cy="1697939"/>
          </a:xfrm>
          <a:prstGeom prst="rect">
            <a:avLst/>
          </a:prstGeom>
          <a:noFill/>
        </p:spPr>
        <p:txBody>
          <a:bodyPr wrap="square" rtlCol="0">
            <a:noAutofit/>
          </a:bodyPr>
          <a:lstStyle/>
          <a:p>
            <a:r>
              <a:rPr lang="de-DE" sz="1600" dirty="0" smtClean="0"/>
              <a:t>Den Begriff Allmende kennen Sie wahrscheinlich noch aus dem Geschichtsunterricht in der Schule. Eine Allmende ist beispielsweise früher der Dorfteich gewesen oder gemeinsames Weideland.</a:t>
            </a:r>
          </a:p>
          <a:p>
            <a:r>
              <a:rPr lang="de-DE" sz="1600" dirty="0" smtClean="0"/>
              <a:t>Überlegen Sie, wie die Eigenschaften zu diesen Beispielen passen</a:t>
            </a:r>
          </a:p>
        </p:txBody>
      </p:sp>
      <p:sp>
        <p:nvSpPr>
          <p:cNvPr id="11" name="Textfeld 10"/>
          <p:cNvSpPr txBox="1"/>
          <p:nvPr/>
        </p:nvSpPr>
        <p:spPr>
          <a:xfrm>
            <a:off x="5146534" y="4881536"/>
            <a:ext cx="6902506" cy="934891"/>
          </a:xfrm>
          <a:prstGeom prst="rect">
            <a:avLst/>
          </a:prstGeom>
          <a:noFill/>
        </p:spPr>
        <p:txBody>
          <a:bodyPr wrap="square" rtlCol="0">
            <a:noAutofit/>
          </a:bodyPr>
          <a:lstStyle/>
          <a:p>
            <a:r>
              <a:rPr lang="de-DE" sz="1600" dirty="0" smtClean="0"/>
              <a:t>Clubgüter sind genau das, was man sich unter dem Namen vorstellt, z.B. der Golfplatz, der dem Club gehört.</a:t>
            </a:r>
          </a:p>
          <a:p>
            <a:r>
              <a:rPr lang="de-DE" sz="1600" dirty="0" smtClean="0"/>
              <a:t>Überlegen Sie auch hier, wie die Eigenschaften zu diesem Beispiel passen </a:t>
            </a:r>
            <a:endParaRPr lang="de-DE" sz="1600" dirty="0"/>
          </a:p>
        </p:txBody>
      </p:sp>
      <p:sp>
        <p:nvSpPr>
          <p:cNvPr id="12" name="Textfeld 11"/>
          <p:cNvSpPr txBox="1"/>
          <p:nvPr/>
        </p:nvSpPr>
        <p:spPr>
          <a:xfrm>
            <a:off x="0" y="5845683"/>
            <a:ext cx="12192000" cy="934891"/>
          </a:xfrm>
          <a:prstGeom prst="rect">
            <a:avLst/>
          </a:prstGeom>
          <a:noFill/>
        </p:spPr>
        <p:txBody>
          <a:bodyPr wrap="square" rtlCol="0">
            <a:noAutofit/>
          </a:bodyPr>
          <a:lstStyle/>
          <a:p>
            <a:r>
              <a:rPr lang="de-DE" sz="1600" b="1" dirty="0" smtClean="0"/>
              <a:t>Wichtig bleibt, dass alle Güter gemäß ihrer Eigenschaften den verschiedenen Feldern zugeordnet werden und nicht aufgrund ihres Namens, oder wer diese Güter nachfragt oder herstellt. Dies sind Konsequenzen der Eigenschaften.</a:t>
            </a:r>
          </a:p>
          <a:p>
            <a:r>
              <a:rPr lang="de-DE" sz="1600" b="1" dirty="0" smtClean="0"/>
              <a:t>Natürlich sind aber auch hier die Grenzen fließend.</a:t>
            </a:r>
            <a:endParaRPr lang="de-DE" sz="1600" b="1" dirty="0"/>
          </a:p>
        </p:txBody>
      </p:sp>
    </p:spTree>
    <p:extLst>
      <p:ext uri="{BB962C8B-B14F-4D97-AF65-F5344CB8AC3E}">
        <p14:creationId xmlns:p14="http://schemas.microsoft.com/office/powerpoint/2010/main" val="359060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a:extLst>
              <a:ext uri="{FF2B5EF4-FFF2-40B4-BE49-F238E27FC236}">
                <a16:creationId xmlns:a16="http://schemas.microsoft.com/office/drawing/2014/main" id="{F6DA1D95-ED78-45C2-A442-32E82289D9F1}"/>
              </a:ext>
            </a:extLst>
          </p:cNvPr>
          <p:cNvSpPr txBox="1"/>
          <p:nvPr/>
        </p:nvSpPr>
        <p:spPr>
          <a:xfrm>
            <a:off x="1864380" y="27710"/>
            <a:ext cx="8375400" cy="465904"/>
          </a:xfrm>
          <a:prstGeom prst="rect">
            <a:avLst/>
          </a:prstGeom>
          <a:noFill/>
          <a:ln>
            <a:noFill/>
          </a:ln>
        </p:spPr>
        <p:txBody>
          <a:bodyPr lIns="90000" tIns="45000" rIns="90000" bIns="45000" anchor="ctr" anchorCtr="1"/>
          <a:lstStyle/>
          <a:p>
            <a:pPr>
              <a:lnSpc>
                <a:spcPct val="100000"/>
              </a:lnSpc>
            </a:pPr>
            <a:r>
              <a:rPr lang="de-DE" sz="2000" b="1" dirty="0">
                <a:solidFill>
                  <a:srgbClr val="000000"/>
                </a:solidFill>
                <a:latin typeface="Times New Roman" panose="02020603050405020304" pitchFamily="18" charset="0"/>
                <a:cs typeface="Times New Roman" panose="02020603050405020304" pitchFamily="18" charset="0"/>
              </a:rPr>
              <a:t>Güterkategorien – Beispiele</a:t>
            </a:r>
          </a:p>
        </p:txBody>
      </p:sp>
      <p:graphicFrame>
        <p:nvGraphicFramePr>
          <p:cNvPr id="6" name="Tabelle 5">
            <a:extLst>
              <a:ext uri="{FF2B5EF4-FFF2-40B4-BE49-F238E27FC236}">
                <a16:creationId xmlns:a16="http://schemas.microsoft.com/office/drawing/2014/main" id="{5E5DE063-FB56-4E9C-B6C0-C71964E50F5C}"/>
              </a:ext>
            </a:extLst>
          </p:cNvPr>
          <p:cNvGraphicFramePr>
            <a:graphicFrameLocks noGrp="1"/>
          </p:cNvGraphicFramePr>
          <p:nvPr>
            <p:extLst/>
          </p:nvPr>
        </p:nvGraphicFramePr>
        <p:xfrm>
          <a:off x="5089890" y="436971"/>
          <a:ext cx="7006674" cy="3844780"/>
        </p:xfrm>
        <a:graphic>
          <a:graphicData uri="http://schemas.openxmlformats.org/drawingml/2006/table">
            <a:tbl>
              <a:tblPr firstRow="1" bandRow="1">
                <a:tableStyleId>{5940675A-B579-460E-94D1-54222C63F5DA}</a:tableStyleId>
              </a:tblPr>
              <a:tblGrid>
                <a:gridCol w="1210293">
                  <a:extLst>
                    <a:ext uri="{9D8B030D-6E8A-4147-A177-3AD203B41FA5}">
                      <a16:colId xmlns:a16="http://schemas.microsoft.com/office/drawing/2014/main" val="20000"/>
                    </a:ext>
                  </a:extLst>
                </a:gridCol>
                <a:gridCol w="903686">
                  <a:extLst>
                    <a:ext uri="{9D8B030D-6E8A-4147-A177-3AD203B41FA5}">
                      <a16:colId xmlns:a16="http://schemas.microsoft.com/office/drawing/2014/main" val="20001"/>
                    </a:ext>
                  </a:extLst>
                </a:gridCol>
                <a:gridCol w="2459472">
                  <a:extLst>
                    <a:ext uri="{9D8B030D-6E8A-4147-A177-3AD203B41FA5}">
                      <a16:colId xmlns:a16="http://schemas.microsoft.com/office/drawing/2014/main" val="20002"/>
                    </a:ext>
                  </a:extLst>
                </a:gridCol>
                <a:gridCol w="2433223">
                  <a:extLst>
                    <a:ext uri="{9D8B030D-6E8A-4147-A177-3AD203B41FA5}">
                      <a16:colId xmlns:a16="http://schemas.microsoft.com/office/drawing/2014/main" val="20003"/>
                    </a:ext>
                  </a:extLst>
                </a:gridCol>
              </a:tblGrid>
              <a:tr h="592268">
                <a:tc rowSpan="2" gridSpan="2">
                  <a:txBody>
                    <a:bodyPr/>
                    <a:lstStyle/>
                    <a:p>
                      <a:endParaRPr lang="de-DE" dirty="0"/>
                    </a:p>
                  </a:txBody>
                  <a:tcPr/>
                </a:tc>
                <a:tc rowSpan="2" hMerge="1">
                  <a:txBody>
                    <a:bodyPr/>
                    <a:lstStyle/>
                    <a:p>
                      <a:endParaRPr lang="de-DE" dirty="0"/>
                    </a:p>
                  </a:txBody>
                  <a:tcPr/>
                </a:tc>
                <a:tc gridSpan="2">
                  <a:txBody>
                    <a:bodyPr/>
                    <a:lstStyle/>
                    <a:p>
                      <a:pPr algn="ctr"/>
                      <a:r>
                        <a:rPr lang="de-DE" dirty="0"/>
                        <a:t>Rivalität</a:t>
                      </a:r>
                    </a:p>
                  </a:txBody>
                  <a:tcPr anchor="ctr"/>
                </a:tc>
                <a:tc hMerge="1">
                  <a:txBody>
                    <a:bodyPr/>
                    <a:lstStyle/>
                    <a:p>
                      <a:endParaRPr lang="de-DE" dirty="0"/>
                    </a:p>
                  </a:txBody>
                  <a:tcPr/>
                </a:tc>
                <a:extLst>
                  <a:ext uri="{0D108BD9-81ED-4DB2-BD59-A6C34878D82A}">
                    <a16:rowId xmlns:a16="http://schemas.microsoft.com/office/drawing/2014/main" val="10000"/>
                  </a:ext>
                </a:extLst>
              </a:tr>
              <a:tr h="539231">
                <a:tc gridSpan="2" vMerge="1">
                  <a:txBody>
                    <a:bodyPr/>
                    <a:lstStyle/>
                    <a:p>
                      <a:endParaRPr lang="de-DE" dirty="0"/>
                    </a:p>
                  </a:txBody>
                  <a:tcPr/>
                </a:tc>
                <a:tc hMerge="1" vMerge="1">
                  <a:txBody>
                    <a:bodyPr/>
                    <a:lstStyle/>
                    <a:p>
                      <a:endParaRPr lang="de-DE" dirty="0"/>
                    </a:p>
                  </a:txBody>
                  <a:tcPr/>
                </a:tc>
                <a:tc>
                  <a:txBody>
                    <a:bodyPr/>
                    <a:lstStyle/>
                    <a:p>
                      <a:pPr algn="ctr"/>
                      <a:r>
                        <a:rPr lang="de-DE" dirty="0"/>
                        <a:t>Ja</a:t>
                      </a:r>
                    </a:p>
                  </a:txBody>
                  <a:tcPr anchor="ctr"/>
                </a:tc>
                <a:tc>
                  <a:txBody>
                    <a:bodyPr/>
                    <a:lstStyle/>
                    <a:p>
                      <a:pPr algn="ctr"/>
                      <a:r>
                        <a:rPr lang="de-DE" dirty="0"/>
                        <a:t>Nein</a:t>
                      </a:r>
                    </a:p>
                  </a:txBody>
                  <a:tcPr anchor="ctr"/>
                </a:tc>
                <a:extLst>
                  <a:ext uri="{0D108BD9-81ED-4DB2-BD59-A6C34878D82A}">
                    <a16:rowId xmlns:a16="http://schemas.microsoft.com/office/drawing/2014/main" val="10001"/>
                  </a:ext>
                </a:extLst>
              </a:tr>
              <a:tr h="1136552">
                <a:tc rowSpan="2">
                  <a:txBody>
                    <a:bodyPr/>
                    <a:lstStyle/>
                    <a:p>
                      <a:pPr algn="ctr"/>
                      <a:r>
                        <a:rPr lang="de-DE" dirty="0"/>
                        <a:t>Ausschließbarkeit</a:t>
                      </a:r>
                    </a:p>
                  </a:txBody>
                  <a:tcPr vert="vert270" anchor="ctr"/>
                </a:tc>
                <a:tc>
                  <a:txBody>
                    <a:bodyPr/>
                    <a:lstStyle/>
                    <a:p>
                      <a:pPr algn="ctr"/>
                      <a:r>
                        <a:rPr lang="de-DE" dirty="0"/>
                        <a:t>Ja</a:t>
                      </a:r>
                    </a:p>
                  </a:txBody>
                  <a:tcPr anchor="ctr"/>
                </a:tc>
                <a:tc>
                  <a:txBody>
                    <a:bodyPr/>
                    <a:lstStyle/>
                    <a:p>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Eiscreme </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gebührenpflichtige Straßen mit Stau </a:t>
                      </a:r>
                      <a:endParaRPr lang="de-DE" dirty="0"/>
                    </a:p>
                  </a:txBody>
                  <a:tcPr anchor="ctr"/>
                </a:tc>
                <a:tc>
                  <a:txBody>
                    <a:bodyPr/>
                    <a:lstStyle/>
                    <a:p>
                      <a:pPr marL="0" indent="0">
                        <a:buFont typeface="Arial" panose="020B0604020202020204" pitchFamily="34" charset="0"/>
                        <a:buNone/>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Internetleitung </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gebührenpflichtige Straßen ohne Stau </a:t>
                      </a:r>
                      <a:endParaRPr lang="de-DE" dirty="0"/>
                    </a:p>
                  </a:txBody>
                  <a:tcPr anchor="ctr"/>
                </a:tc>
                <a:extLst>
                  <a:ext uri="{0D108BD9-81ED-4DB2-BD59-A6C34878D82A}">
                    <a16:rowId xmlns:a16="http://schemas.microsoft.com/office/drawing/2014/main" val="10002"/>
                  </a:ext>
                </a:extLst>
              </a:tr>
              <a:tr h="1524561">
                <a:tc vMerge="1">
                  <a:txBody>
                    <a:bodyPr/>
                    <a:lstStyle/>
                    <a:p>
                      <a:endParaRPr lang="de-DE" dirty="0"/>
                    </a:p>
                  </a:txBody>
                  <a:tcPr/>
                </a:tc>
                <a:tc>
                  <a:txBody>
                    <a:bodyPr/>
                    <a:lstStyle/>
                    <a:p>
                      <a:pPr algn="ctr"/>
                      <a:r>
                        <a:rPr lang="de-DE" dirty="0"/>
                        <a:t>Nein</a:t>
                      </a:r>
                    </a:p>
                  </a:txBody>
                  <a:tcPr anchor="ctr"/>
                </a:tc>
                <a:tc>
                  <a:txBody>
                    <a:bodyPr/>
                    <a:lstStyle/>
                    <a:p>
                      <a:pPr marL="285750" indent="-285750">
                        <a:buFont typeface="Arial" panose="020B0604020202020204" pitchFamily="34" charset="0"/>
                        <a:buChar char="•"/>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Hochseefischgründe</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öffentliche Straßen mit Stau </a:t>
                      </a:r>
                      <a:endParaRPr lang="de-DE" dirty="0"/>
                    </a:p>
                  </a:txBody>
                  <a:tcPr anchor="ctr"/>
                </a:tc>
                <a:tc>
                  <a:txBody>
                    <a:bodyPr/>
                    <a:lstStyle/>
                    <a:p>
                      <a:pPr marL="0" indent="0">
                        <a:buFont typeface="Arial" panose="020B0604020202020204" pitchFamily="34" charset="0"/>
                        <a:buNone/>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Küstenschutz</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öffentliche Straßen ohne Stau </a:t>
                      </a:r>
                      <a:endParaRPr lang="de-DE" dirty="0"/>
                    </a:p>
                  </a:txBody>
                  <a:tcPr anchor="ctr"/>
                </a:tc>
                <a:extLst>
                  <a:ext uri="{0D108BD9-81ED-4DB2-BD59-A6C34878D82A}">
                    <a16:rowId xmlns:a16="http://schemas.microsoft.com/office/drawing/2014/main" val="10003"/>
                  </a:ext>
                </a:extLst>
              </a:tr>
            </a:tbl>
          </a:graphicData>
        </a:graphic>
      </p:graphicFrame>
      <p:sp>
        <p:nvSpPr>
          <p:cNvPr id="4" name="Textfeld 3"/>
          <p:cNvSpPr txBox="1"/>
          <p:nvPr/>
        </p:nvSpPr>
        <p:spPr>
          <a:xfrm>
            <a:off x="16184" y="364277"/>
            <a:ext cx="4912792" cy="792886"/>
          </a:xfrm>
          <a:prstGeom prst="rect">
            <a:avLst/>
          </a:prstGeom>
          <a:noFill/>
        </p:spPr>
        <p:txBody>
          <a:bodyPr wrap="square" rtlCol="0">
            <a:noAutofit/>
          </a:bodyPr>
          <a:lstStyle/>
          <a:p>
            <a:r>
              <a:rPr lang="de-DE" sz="1300" b="1" dirty="0" smtClean="0"/>
              <a:t>Eiscreme: </a:t>
            </a:r>
            <a:r>
              <a:rPr lang="de-DE" sz="1300" dirty="0" smtClean="0"/>
              <a:t>Wenn Sie das Eis essen kann es niemand anderes essen und sie können entscheiden, es in der Sonne schmelzen zu lassen, ohne dass es jemand anderes isst. </a:t>
            </a:r>
            <a:endParaRPr lang="de-DE" sz="1300" dirty="0"/>
          </a:p>
        </p:txBody>
      </p:sp>
      <p:sp>
        <p:nvSpPr>
          <p:cNvPr id="5" name="Textfeld 4"/>
          <p:cNvSpPr txBox="1"/>
          <p:nvPr/>
        </p:nvSpPr>
        <p:spPr>
          <a:xfrm>
            <a:off x="0" y="1027821"/>
            <a:ext cx="5057522" cy="2904910"/>
          </a:xfrm>
          <a:prstGeom prst="rect">
            <a:avLst/>
          </a:prstGeom>
          <a:noFill/>
        </p:spPr>
        <p:txBody>
          <a:bodyPr wrap="square" rtlCol="0">
            <a:noAutofit/>
          </a:bodyPr>
          <a:lstStyle/>
          <a:p>
            <a:r>
              <a:rPr lang="de-DE" sz="1300" b="1" dirty="0"/>
              <a:t>gebührenpflichtige Straßen mit Stau </a:t>
            </a:r>
            <a:r>
              <a:rPr lang="de-DE" sz="1300" b="1" dirty="0" smtClean="0"/>
              <a:t>: </a:t>
            </a:r>
            <a:r>
              <a:rPr lang="de-DE" sz="1300" dirty="0" smtClean="0"/>
              <a:t>Fahren Sie morgens um 08:00 auf die A28 von Bremen nach WHV verstopfen Sie Autobahn weiter und schränken damit die Nutzung für andere weiter ein. Hätte Herr Scheuer eine ordentliche Rechtsabteilung gehabt oder einmal in den AEUV und dort niedergeschriebenen Grundfreiheiten des europäischen Binnenmarkts richtig gelesen, hätte er die private </a:t>
            </a:r>
            <a:r>
              <a:rPr lang="de-DE" sz="1300" dirty="0" err="1" smtClean="0"/>
              <a:t>PKW-Maut</a:t>
            </a:r>
            <a:r>
              <a:rPr lang="de-DE" sz="1300" dirty="0" smtClean="0"/>
              <a:t> einführen können, wenn dieses Gesetz ohne die Kopplung </a:t>
            </a:r>
            <a:r>
              <a:rPr lang="de-DE" sz="1300" dirty="0"/>
              <a:t>a</a:t>
            </a:r>
            <a:r>
              <a:rPr lang="de-DE" sz="1300" dirty="0" smtClean="0"/>
              <a:t>n eine gleichzeitige Senkung der Kfz-Steuer für deutsche Staatsbürger auf den Weg gebracht worden wäre. Damit wäre dann die A28 morgens um 08:00 ein privates Gut, denn wenn sie nicht die Maut gezahlt hätten, hätten Sie ausgeschlossen werden können, egal wie viel andere Autos dort fahren. Prüfen Sie einmal das Beispiel der Straße (Maut/Stau/ja/nein einmal selber weiter durch. Wichtig ist auch immer beide Eigenschaften unabhängig von einander zu prüfen.</a:t>
            </a:r>
            <a:endParaRPr lang="de-DE" sz="1300" dirty="0"/>
          </a:p>
        </p:txBody>
      </p:sp>
      <p:sp>
        <p:nvSpPr>
          <p:cNvPr id="8" name="Textfeld 7"/>
          <p:cNvSpPr txBox="1"/>
          <p:nvPr/>
        </p:nvSpPr>
        <p:spPr>
          <a:xfrm>
            <a:off x="16185" y="3815050"/>
            <a:ext cx="3467256" cy="3042949"/>
          </a:xfrm>
          <a:prstGeom prst="rect">
            <a:avLst/>
          </a:prstGeom>
          <a:noFill/>
        </p:spPr>
        <p:txBody>
          <a:bodyPr wrap="square" rtlCol="0">
            <a:noAutofit/>
          </a:bodyPr>
          <a:lstStyle/>
          <a:p>
            <a:r>
              <a:rPr lang="de-DE" sz="1300" b="1" dirty="0"/>
              <a:t>Internetleitung</a:t>
            </a:r>
            <a:r>
              <a:rPr lang="de-DE" sz="1300" b="1" dirty="0" smtClean="0"/>
              <a:t>: </a:t>
            </a:r>
            <a:r>
              <a:rPr lang="de-DE" sz="1300" dirty="0" smtClean="0"/>
              <a:t>Ein schönes aktuelles Beispiel, dass die Grenz fließend sind. Grundsätzlich würden wir sagen, dass es egal ist, wieviel Leute an einer Internetleitung hängen, alle können Ihre Serien per Stream sehen, damit herrscht keine Rivalität in der Nutzung. Sie erhalten aber nur Zugang, wenn Sie Ihre </a:t>
            </a:r>
            <a:r>
              <a:rPr lang="de-DE" sz="1300" dirty="0" err="1" smtClean="0"/>
              <a:t>monatilche</a:t>
            </a:r>
            <a:r>
              <a:rPr lang="de-DE" sz="1300" dirty="0" smtClean="0"/>
              <a:t> Vertragsgebühr beim jeweiligen Internetanbieter bezahlen, ansonsten wird die Leitung abgeschaltet und Sie werden ausgeschlossen. Aktuell sehen wir aber, dass bei extrem hohem Datendurchsatz wir doch in Rivalität zueinander treten, weshalb </a:t>
            </a:r>
            <a:r>
              <a:rPr lang="de-DE" sz="1300" dirty="0" err="1"/>
              <a:t>N</a:t>
            </a:r>
            <a:r>
              <a:rPr lang="de-DE" sz="1300" dirty="0" err="1" smtClean="0"/>
              <a:t>etflix</a:t>
            </a:r>
            <a:r>
              <a:rPr lang="de-DE" sz="1300" dirty="0" smtClean="0"/>
              <a:t>, Amazon… die Auflösung herabgesetzt haben und </a:t>
            </a:r>
            <a:r>
              <a:rPr lang="de-DE" sz="1300" dirty="0" err="1" smtClean="0"/>
              <a:t>AdobeConnect</a:t>
            </a:r>
            <a:r>
              <a:rPr lang="de-DE" sz="1300" dirty="0" smtClean="0"/>
              <a:t> funktioniert bei uns zu bestimmten Zeit gar nicht</a:t>
            </a:r>
            <a:endParaRPr lang="de-DE" sz="1300" dirty="0"/>
          </a:p>
        </p:txBody>
      </p:sp>
      <p:sp>
        <p:nvSpPr>
          <p:cNvPr id="9" name="Textfeld 8"/>
          <p:cNvSpPr txBox="1"/>
          <p:nvPr/>
        </p:nvSpPr>
        <p:spPr>
          <a:xfrm>
            <a:off x="3365257" y="4363389"/>
            <a:ext cx="4422709" cy="2576250"/>
          </a:xfrm>
          <a:prstGeom prst="rect">
            <a:avLst/>
          </a:prstGeom>
          <a:noFill/>
        </p:spPr>
        <p:txBody>
          <a:bodyPr wrap="square" rtlCol="0">
            <a:noAutofit/>
          </a:bodyPr>
          <a:lstStyle/>
          <a:p>
            <a:r>
              <a:rPr lang="de-DE" sz="1300" b="1" dirty="0" smtClean="0"/>
              <a:t>Hochseefischgründe: </a:t>
            </a:r>
            <a:r>
              <a:rPr lang="de-DE" sz="1300" dirty="0" smtClean="0"/>
              <a:t>Gerade die Nordsee ist hier ein schönes aktuelles Beispiel. Mit dem </a:t>
            </a:r>
            <a:r>
              <a:rPr lang="de-DE" sz="1300" dirty="0" err="1" smtClean="0"/>
              <a:t>Brexit</a:t>
            </a:r>
            <a:r>
              <a:rPr lang="de-DE" sz="1300" dirty="0" smtClean="0"/>
              <a:t> bekommen wir nämlich hier ein klassisches </a:t>
            </a:r>
            <a:r>
              <a:rPr lang="de-DE" sz="1300" dirty="0" err="1" smtClean="0"/>
              <a:t>Allmendeproblem</a:t>
            </a:r>
            <a:r>
              <a:rPr lang="de-DE" sz="1300" dirty="0" smtClean="0"/>
              <a:t>. Ähnlich wie der gute Donald vertritt auch Boris die Ansicht UK </a:t>
            </a:r>
            <a:r>
              <a:rPr lang="de-DE" sz="1300" dirty="0" err="1" smtClean="0"/>
              <a:t>first</a:t>
            </a:r>
            <a:r>
              <a:rPr lang="de-DE" sz="1300" dirty="0" smtClean="0"/>
              <a:t> und hat angekündigt sich nicht mehr an EU-Fangquoten halten zu wollen, was zu dem Problem der Überfischung führen wird! Jeder hat freien Zugang zu den Fischgründen -&gt; nicht ausschließbar, aber man in Rivalität in der Nutzung zueinander. Jeder Fisch den UK fängt, kann nicht von EU-Fischern gefangen werden, und noch wichtiger, jeden zusätzlichen Fisch, den UK über die Menge, die für eine stabile </a:t>
            </a:r>
            <a:r>
              <a:rPr lang="de-DE" sz="1300" dirty="0" err="1" smtClean="0"/>
              <a:t>Poulation</a:t>
            </a:r>
            <a:r>
              <a:rPr lang="de-DE" sz="1300" dirty="0" smtClean="0"/>
              <a:t> notwendig ist, für zu einer Absenkung der gesamten Menge für alle im nächsten Jahr</a:t>
            </a:r>
            <a:endParaRPr lang="de-DE" sz="1300" dirty="0"/>
          </a:p>
        </p:txBody>
      </p:sp>
      <p:sp>
        <p:nvSpPr>
          <p:cNvPr id="10" name="Textfeld 9"/>
          <p:cNvSpPr txBox="1"/>
          <p:nvPr/>
        </p:nvSpPr>
        <p:spPr>
          <a:xfrm>
            <a:off x="7647999" y="4366506"/>
            <a:ext cx="4544001" cy="2491494"/>
          </a:xfrm>
          <a:prstGeom prst="rect">
            <a:avLst/>
          </a:prstGeom>
          <a:noFill/>
        </p:spPr>
        <p:txBody>
          <a:bodyPr wrap="square" rtlCol="0">
            <a:noAutofit/>
          </a:bodyPr>
          <a:lstStyle/>
          <a:p>
            <a:r>
              <a:rPr lang="de-DE" sz="1300" b="1" dirty="0" smtClean="0"/>
              <a:t>Küstenschutz: </a:t>
            </a:r>
            <a:r>
              <a:rPr lang="de-DE" sz="1300" dirty="0" smtClean="0"/>
              <a:t>Gerade wenn wir die Sturmfluten in diesem Winter betrachten, erkennen wir, dass eine generelle Nachfrage, nach diesem Gut besteht, jedoch hat in unserer freiheitlichen Demokratie, jeder Zugang (außer in unserer Extremsituation, wo alle Urlauber Friesland bis zum WE verlassen mussten) zum Land hinter dem Deich und wird damit von der Nutzung sicher vor der Sturmflut zu sein nicht ausgeschlossen. Zudem wird dieser Schutz nicht dadurch gemindert, dass jemand anderes sich auch gerade hinter dem Deich befindet, also ist Küstenschutz auch nicht </a:t>
            </a:r>
            <a:r>
              <a:rPr lang="de-DE" sz="1300" dirty="0" err="1" smtClean="0"/>
              <a:t>rival</a:t>
            </a:r>
            <a:r>
              <a:rPr lang="de-DE" sz="1300" dirty="0" smtClean="0"/>
              <a:t> in der Nutzung. Wir sehen hier aber schon die Problematik, denn wie soll ein privates Unternehmen die Baukosten für den Deich finanzieren?</a:t>
            </a:r>
            <a:endParaRPr lang="de-DE" sz="1300" dirty="0"/>
          </a:p>
        </p:txBody>
      </p:sp>
    </p:spTree>
    <p:extLst>
      <p:ext uri="{BB962C8B-B14F-4D97-AF65-F5344CB8AC3E}">
        <p14:creationId xmlns:p14="http://schemas.microsoft.com/office/powerpoint/2010/main" val="145466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Effiziente Bereitstellung eines privaten Gutes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205784"/>
            <a:ext cx="7460999" cy="5273429"/>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privates Gut kann nur von </a:t>
            </a:r>
            <a:r>
              <a:rPr lang="de-DE" sz="2000" b="1" dirty="0">
                <a:latin typeface="Times New Roman" panose="02020603050405020304" pitchFamily="18" charset="0"/>
                <a:cs typeface="Times New Roman" panose="02020603050405020304" pitchFamily="18" charset="0"/>
              </a:rPr>
              <a:t>einem</a:t>
            </a:r>
            <a:r>
              <a:rPr lang="de-DE" sz="2000" dirty="0">
                <a:latin typeface="Times New Roman" panose="02020603050405020304" pitchFamily="18" charset="0"/>
                <a:cs typeface="Times New Roman" panose="02020603050405020304" pitchFamily="18" charset="0"/>
              </a:rPr>
              <a:t> Konsumenten zur </a:t>
            </a:r>
            <a:r>
              <a:rPr lang="de-DE" sz="2000" b="1" dirty="0">
                <a:latin typeface="Times New Roman" panose="02020603050405020304" pitchFamily="18" charset="0"/>
                <a:cs typeface="Times New Roman" panose="02020603050405020304" pitchFamily="18" charset="0"/>
              </a:rPr>
              <a:t>selben Zeit </a:t>
            </a:r>
            <a:r>
              <a:rPr lang="de-DE" sz="2000" dirty="0">
                <a:latin typeface="Times New Roman" panose="02020603050405020304" pitchFamily="18" charset="0"/>
                <a:cs typeface="Times New Roman" panose="02020603050405020304" pitchFamily="18" charset="0"/>
              </a:rPr>
              <a:t>genutzt werden und andere können vom Konsum </a:t>
            </a:r>
            <a:r>
              <a:rPr lang="de-DE" sz="2000" b="1" dirty="0">
                <a:latin typeface="Times New Roman" panose="02020603050405020304" pitchFamily="18" charset="0"/>
                <a:cs typeface="Times New Roman" panose="02020603050405020304" pitchFamily="18" charset="0"/>
              </a:rPr>
              <a:t>ausgeschlossen</a:t>
            </a:r>
            <a:r>
              <a:rPr lang="de-DE" sz="2000" dirty="0">
                <a:latin typeface="Times New Roman" panose="02020603050405020304" pitchFamily="18" charset="0"/>
                <a:cs typeface="Times New Roman" panose="02020603050405020304" pitchFamily="18" charset="0"/>
              </a:rPr>
              <a:t> werden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privates Gut wird nur dann von einem Konsumenten A erworben werden, wenn der Nutzen der letzten produzierten Einheit bzw. die daraus abgeleitete Grenzzahlungsbereitschaft (bzw. Grenzrate der Substitution) größer gleich </a:t>
            </a:r>
            <a:r>
              <a:rPr lang="de-DE" sz="2000" dirty="0" smtClean="0">
                <a:latin typeface="Times New Roman" panose="02020603050405020304" pitchFamily="18" charset="0"/>
                <a:cs typeface="Times New Roman" panose="02020603050405020304" pitchFamily="18" charset="0"/>
              </a:rPr>
              <a:t>den Grenzkosten </a:t>
            </a:r>
            <a:r>
              <a:rPr lang="de-DE" sz="2000" dirty="0">
                <a:latin typeface="Times New Roman" panose="02020603050405020304" pitchFamily="18" charset="0"/>
                <a:cs typeface="Times New Roman" panose="02020603050405020304" pitchFamily="18" charset="0"/>
              </a:rPr>
              <a:t>ist.</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weiterer Konsument B wird eine Menge dieses Gutes nur konsumieren, wenn seine Grenzzahlungsbereitschaft (bzw. Grenzrate der Substitution) </a:t>
            </a:r>
            <a:r>
              <a:rPr lang="de-DE" sz="2000" dirty="0" smtClean="0">
                <a:latin typeface="Times New Roman" panose="02020603050405020304" pitchFamily="18" charset="0"/>
                <a:cs typeface="Times New Roman" panose="02020603050405020304" pitchFamily="18" charset="0"/>
              </a:rPr>
              <a:t>mindestens so groß ist, wie </a:t>
            </a:r>
            <a:r>
              <a:rPr lang="de-DE" sz="2000" dirty="0">
                <a:latin typeface="Times New Roman" panose="02020603050405020304" pitchFamily="18" charset="0"/>
                <a:cs typeface="Times New Roman" panose="02020603050405020304" pitchFamily="18" charset="0"/>
              </a:rPr>
              <a:t>die des Konsumenten </a:t>
            </a:r>
            <a:r>
              <a:rPr lang="de-DE" sz="2000" dirty="0" smtClean="0">
                <a:latin typeface="Times New Roman" panose="02020603050405020304" pitchFamily="18" charset="0"/>
                <a:cs typeface="Times New Roman" panose="02020603050405020304" pitchFamily="18" charset="0"/>
              </a:rPr>
              <a:t>A</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smtClean="0">
                <a:latin typeface="Times New Roman" panose="02020603050405020304" pitchFamily="18" charset="0"/>
                <a:cs typeface="Times New Roman" panose="02020603050405020304" pitchFamily="18" charset="0"/>
              </a:rPr>
              <a:t>Das Umgekehrte gilt dann auch aus Sicht von A bzgl. </a:t>
            </a:r>
            <a:r>
              <a:rPr lang="de-DE" sz="2000" smtClean="0">
                <a:latin typeface="Times New Roman" panose="02020603050405020304" pitchFamily="18" charset="0"/>
                <a:cs typeface="Times New Roman" panose="02020603050405020304" pitchFamily="18" charset="0"/>
              </a:rPr>
              <a:t>B</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Im Gleichgewicht ergibt sich damit die Bedingung</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GRS</a:t>
            </a:r>
            <a:r>
              <a:rPr lang="de-DE" sz="2400" baseline="-25000" dirty="0">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GRS</a:t>
            </a:r>
            <a:r>
              <a:rPr lang="de-DE" sz="2400" baseline="-25000" dirty="0">
                <a:latin typeface="Times New Roman" panose="02020603050405020304" pitchFamily="18" charset="0"/>
                <a:cs typeface="Times New Roman" panose="02020603050405020304" pitchFamily="18" charset="0"/>
              </a:rPr>
              <a:t>B</a:t>
            </a:r>
            <a:r>
              <a:rPr lang="de-DE" sz="2400" dirty="0">
                <a:latin typeface="Times New Roman" panose="02020603050405020304" pitchFamily="18" charset="0"/>
                <a:cs typeface="Times New Roman" panose="02020603050405020304" pitchFamily="18" charset="0"/>
              </a:rPr>
              <a:t>= GK</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5" name="Textfeld 4"/>
          <p:cNvSpPr txBox="1"/>
          <p:nvPr/>
        </p:nvSpPr>
        <p:spPr>
          <a:xfrm>
            <a:off x="7361860" y="2680776"/>
            <a:ext cx="4544001" cy="591159"/>
          </a:xfrm>
          <a:prstGeom prst="rect">
            <a:avLst/>
          </a:prstGeom>
          <a:noFill/>
        </p:spPr>
        <p:txBody>
          <a:bodyPr wrap="square" rtlCol="0">
            <a:noAutofit/>
          </a:bodyPr>
          <a:lstStyle/>
          <a:p>
            <a:r>
              <a:rPr lang="de-DE" sz="1300" dirty="0" smtClean="0"/>
              <a:t>Das ist ihre klassische Nutzenmaximierung und Gewinnoptimierung aus der Mikroökonomie</a:t>
            </a:r>
            <a:endParaRPr lang="de-DE" sz="1300" dirty="0"/>
          </a:p>
        </p:txBody>
      </p:sp>
      <p:sp>
        <p:nvSpPr>
          <p:cNvPr id="6" name="Textfeld 5"/>
          <p:cNvSpPr txBox="1"/>
          <p:nvPr/>
        </p:nvSpPr>
        <p:spPr>
          <a:xfrm>
            <a:off x="6761593" y="3802282"/>
            <a:ext cx="5187812" cy="1385311"/>
          </a:xfrm>
          <a:prstGeom prst="rect">
            <a:avLst/>
          </a:prstGeom>
          <a:noFill/>
        </p:spPr>
        <p:txBody>
          <a:bodyPr wrap="square" rtlCol="0">
            <a:noAutofit/>
          </a:bodyPr>
          <a:lstStyle/>
          <a:p>
            <a:r>
              <a:rPr lang="de-DE" sz="1300" dirty="0" smtClean="0"/>
              <a:t>Da das private Gut eben ausschließbar (hat jemand Eigentum an dem Gut erworben, kann sie die Nutzung einer anderen verbieten) ist und immer nur ein Individuum das Gut gleichzeitig nutzen kann, werden hoffentlich z.B. bald wieder beim Eis nur dann mehrere Leute ein Eis konsumieren, wenn die Grenzzahlungsbereitschaften der Individuen gleich sind und sich aus dem individuellen Optimierungskalkül den Grenzkosten angleichen</a:t>
            </a:r>
            <a:endParaRPr lang="de-DE" sz="1300" dirty="0"/>
          </a:p>
        </p:txBody>
      </p:sp>
      <p:sp>
        <p:nvSpPr>
          <p:cNvPr id="7" name="Textfeld 6"/>
          <p:cNvSpPr txBox="1"/>
          <p:nvPr/>
        </p:nvSpPr>
        <p:spPr>
          <a:xfrm>
            <a:off x="5576604" y="5132546"/>
            <a:ext cx="6615396" cy="1385311"/>
          </a:xfrm>
          <a:prstGeom prst="rect">
            <a:avLst/>
          </a:prstGeom>
          <a:noFill/>
        </p:spPr>
        <p:txBody>
          <a:bodyPr wrap="square" rtlCol="0">
            <a:noAutofit/>
          </a:bodyPr>
          <a:lstStyle/>
          <a:p>
            <a:r>
              <a:rPr lang="de-DE" sz="1300" dirty="0" smtClean="0"/>
              <a:t>Die Grenzzahlungsbereitschaft erhalten wir aus der Grenzrate der Substitution (vgl. Haushaltsoptimierung in der Mikro) und die Grenzkosten entsprechen aus der Gewinnoptimierung nichts anderem als dem Preis.</a:t>
            </a:r>
          </a:p>
          <a:p>
            <a:endParaRPr lang="de-DE" sz="1300" dirty="0"/>
          </a:p>
          <a:p>
            <a:r>
              <a:rPr lang="de-DE" sz="1300" dirty="0" smtClean="0"/>
              <a:t>Gewinnoptimum bei vollkommener Konkurrenz:	Preis=Grenzkosten</a:t>
            </a:r>
          </a:p>
          <a:p>
            <a:endParaRPr lang="de-DE" sz="1300" dirty="0"/>
          </a:p>
          <a:p>
            <a:r>
              <a:rPr lang="de-DE" sz="1300" dirty="0" smtClean="0"/>
              <a:t>Somit erhalten wir aus diesen Überlegungen nichts anderes als unsere schon abgeleitete Bedingung für Pareto-Effizienz </a:t>
            </a:r>
            <a:endParaRPr lang="de-DE" sz="1300" dirty="0"/>
          </a:p>
        </p:txBody>
      </p:sp>
    </p:spTree>
    <p:extLst>
      <p:ext uri="{BB962C8B-B14F-4D97-AF65-F5344CB8AC3E}">
        <p14:creationId xmlns:p14="http://schemas.microsoft.com/office/powerpoint/2010/main" val="170526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33454" y="33454"/>
            <a:ext cx="12158546" cy="51899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Privates Gut</a:t>
            </a: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EC95F306-CB7D-4B3B-B988-BDFF31DCE62F}"/>
                  </a:ext>
                </a:extLst>
              </p:cNvPr>
              <p:cNvSpPr txBox="1"/>
              <p:nvPr/>
            </p:nvSpPr>
            <p:spPr>
              <a:xfrm>
                <a:off x="3016900" y="5627566"/>
                <a:ext cx="8633926" cy="518996"/>
              </a:xfrm>
              <a:prstGeom prst="rect">
                <a:avLst/>
              </a:prstGeom>
              <a:noFill/>
            </p:spPr>
            <p:txBody>
              <a:bodyPr wrap="square" rtlCol="0">
                <a:noAutofit/>
              </a:bodyPr>
              <a:lstStyle/>
              <a:p>
                <a:pPr algn="ctr"/>
                <a:r>
                  <a:rPr lang="de-DE" sz="2000" b="1" dirty="0">
                    <a:latin typeface="Times New Roman" panose="02020603050405020304" pitchFamily="18" charset="0"/>
                    <a:cs typeface="Times New Roman" panose="02020603050405020304" pitchFamily="18" charset="0"/>
                  </a:rPr>
                  <a:t>Horizontale</a:t>
                </a:r>
                <a:r>
                  <a:rPr lang="de-DE" sz="2000" dirty="0">
                    <a:latin typeface="Times New Roman" panose="02020603050405020304" pitchFamily="18" charset="0"/>
                    <a:cs typeface="Times New Roman" panose="02020603050405020304" pitchFamily="18" charset="0"/>
                  </a:rPr>
                  <a:t> Aggregation der individuellen Nachfragen NA und NB zu N</a:t>
                </a:r>
              </a:p>
              <a:p>
                <a:pPr algn="ctr"/>
                <a:endParaRPr lang="de-DE" sz="2000" dirty="0">
                  <a:latin typeface="Times New Roman" panose="02020603050405020304" pitchFamily="18" charset="0"/>
                  <a:cs typeface="Times New Roman" panose="02020603050405020304" pitchFamily="18" charset="0"/>
                </a:endParaRPr>
              </a:p>
              <a:p>
                <a:pPr algn="ctr"/>
                <a:r>
                  <a:rPr lang="de-DE" sz="2000" dirty="0">
                    <a:latin typeface="Times New Roman" panose="02020603050405020304" pitchFamily="18" charset="0"/>
                    <a:cs typeface="Times New Roman" panose="02020603050405020304" pitchFamily="18" charset="0"/>
                  </a:rPr>
                  <a:t>NA: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𝐴</m:t>
                        </m:r>
                      </m:sub>
                    </m:sSub>
                    <m:r>
                      <a:rPr lang="de-DE" sz="2000" b="0" i="1" smtClean="0">
                        <a:latin typeface="Cambria Math" panose="02040503050406030204" pitchFamily="18" charset="0"/>
                        <a:cs typeface="Times New Roman" panose="02020603050405020304" pitchFamily="18" charset="0"/>
                      </a:rPr>
                      <m:t>=3−</m:t>
                    </m:r>
                    <m:f>
                      <m:fPr>
                        <m:ctrlPr>
                          <a:rPr lang="de-DE" sz="2000" b="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3</m:t>
                        </m:r>
                      </m:den>
                    </m:f>
                    <m:r>
                      <a:rPr lang="de-DE" sz="2000" b="0" i="1" smtClean="0">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𝐵</m:t>
                        </m:r>
                      </m:sub>
                    </m:sSub>
                    <m:r>
                      <a:rPr lang="de-DE" sz="2000" i="1">
                        <a:latin typeface="Cambria Math" panose="02040503050406030204" pitchFamily="18" charset="0"/>
                        <a:cs typeface="Times New Roman" panose="02020603050405020304" pitchFamily="18" charset="0"/>
                      </a:rPr>
                      <m:t>=6−</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GK: </a:t>
                </a:r>
                <a14:m>
                  <m:oMath xmlns:m="http://schemas.openxmlformats.org/officeDocument/2006/math">
                    <m:r>
                      <a:rPr lang="de-DE" sz="2000" i="1">
                        <a:latin typeface="Cambria Math" panose="02040503050406030204" pitchFamily="18" charset="0"/>
                        <a:cs typeface="Times New Roman" panose="02020603050405020304" pitchFamily="18" charset="0"/>
                      </a:rPr>
                      <m:t>𝑝</m:t>
                    </m:r>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10</m:t>
                        </m:r>
                      </m:den>
                    </m:f>
                    <m:r>
                      <a:rPr lang="de-DE" sz="2000" b="0" i="1" smtClean="0">
                        <a:latin typeface="Cambria Math" panose="02040503050406030204" pitchFamily="18" charset="0"/>
                        <a:cs typeface="Times New Roman" panose="02020603050405020304" pitchFamily="18" charset="0"/>
                      </a:rPr>
                      <m:t>(21−</m:t>
                    </m:r>
                    <m:sSup>
                      <m:sSupPr>
                        <m:ctrlPr>
                          <a:rPr lang="de-DE" sz="2000" b="0" i="1" smtClean="0">
                            <a:latin typeface="Cambria Math" panose="02040503050406030204" pitchFamily="18" charset="0"/>
                            <a:cs typeface="Times New Roman" panose="02020603050405020304" pitchFamily="18" charset="0"/>
                          </a:rPr>
                        </m:ctrlPr>
                      </m:sSupPr>
                      <m:e>
                        <m:r>
                          <a:rPr lang="de-DE" sz="2000" b="0" i="1" smtClean="0">
                            <a:latin typeface="Cambria Math" panose="02040503050406030204" pitchFamily="18" charset="0"/>
                            <a:cs typeface="Times New Roman" panose="02020603050405020304" pitchFamily="18" charset="0"/>
                          </a:rPr>
                          <m:t>𝑥</m:t>
                        </m:r>
                      </m:e>
                      <m:sup>
                        <m:r>
                          <a:rPr lang="de-DE" sz="2000" b="0" i="1" smtClean="0">
                            <a:latin typeface="Cambria Math" panose="02040503050406030204" pitchFamily="18" charset="0"/>
                            <a:cs typeface="Times New Roman" panose="02020603050405020304" pitchFamily="18" charset="0"/>
                          </a:rPr>
                          <m:t>2</m:t>
                        </m:r>
                      </m:sup>
                    </m:sSup>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t>
                </a:r>
              </a:p>
              <a:p>
                <a:pPr algn="ctr"/>
                <a:endParaRPr lang="de-DE" sz="2000" dirty="0">
                  <a:latin typeface="Times New Roman" panose="02020603050405020304" pitchFamily="18" charset="0"/>
                  <a:cs typeface="Times New Roman" panose="02020603050405020304" pitchFamily="18" charset="0"/>
                </a:endParaRPr>
              </a:p>
            </p:txBody>
          </p:sp>
        </mc:Choice>
        <mc:Fallback xmlns="">
          <p:sp>
            <p:nvSpPr>
              <p:cNvPr id="21" name="Textfeld 20">
                <a:extLst>
                  <a:ext uri="{FF2B5EF4-FFF2-40B4-BE49-F238E27FC236}">
                    <a16:creationId xmlns:a16="http://schemas.microsoft.com/office/drawing/2014/main" id="{EC95F306-CB7D-4B3B-B988-BDFF31DCE62F}"/>
                  </a:ext>
                </a:extLst>
              </p:cNvPr>
              <p:cNvSpPr txBox="1">
                <a:spLocks noRot="1" noChangeAspect="1" noMove="1" noResize="1" noEditPoints="1" noAdjustHandles="1" noChangeArrowheads="1" noChangeShapeType="1" noTextEdit="1"/>
              </p:cNvSpPr>
              <p:nvPr/>
            </p:nvSpPr>
            <p:spPr>
              <a:xfrm>
                <a:off x="3016900" y="5627566"/>
                <a:ext cx="8633926" cy="518996"/>
              </a:xfrm>
              <a:prstGeom prst="rect">
                <a:avLst/>
              </a:prstGeom>
              <a:blipFill>
                <a:blip r:embed="rId2"/>
                <a:stretch>
                  <a:fillRect t="-5882" b="-127059"/>
                </a:stretch>
              </a:blipFill>
            </p:spPr>
            <p:txBody>
              <a:bodyPr/>
              <a:lstStyle/>
              <a:p>
                <a:r>
                  <a:rPr lang="de-DE">
                    <a:noFill/>
                  </a:rPr>
                  <a:t> </a:t>
                </a:r>
              </a:p>
            </p:txBody>
          </p:sp>
        </mc:Fallback>
      </mc:AlternateContent>
      <p:pic>
        <p:nvPicPr>
          <p:cNvPr id="22" name="Grafik 21">
            <a:extLst>
              <a:ext uri="{FF2B5EF4-FFF2-40B4-BE49-F238E27FC236}">
                <a16:creationId xmlns:a16="http://schemas.microsoft.com/office/drawing/2014/main" id="{103F945B-547A-4951-8FD0-03048C673C63}"/>
              </a:ext>
            </a:extLst>
          </p:cNvPr>
          <p:cNvPicPr>
            <a:picLocks noChangeAspect="1"/>
          </p:cNvPicPr>
          <p:nvPr/>
        </p:nvPicPr>
        <p:blipFill>
          <a:blip r:embed="rId3"/>
          <a:stretch>
            <a:fillRect/>
          </a:stretch>
        </p:blipFill>
        <p:spPr>
          <a:xfrm>
            <a:off x="3382292" y="529077"/>
            <a:ext cx="8432306" cy="5074559"/>
          </a:xfrm>
          <a:prstGeom prst="rect">
            <a:avLst/>
          </a:prstGeom>
        </p:spPr>
      </p:pic>
      <p:sp>
        <p:nvSpPr>
          <p:cNvPr id="5" name="Textfeld 4"/>
          <p:cNvSpPr txBox="1"/>
          <p:nvPr/>
        </p:nvSpPr>
        <p:spPr>
          <a:xfrm>
            <a:off x="93316" y="667198"/>
            <a:ext cx="3191060" cy="570664"/>
          </a:xfrm>
          <a:prstGeom prst="rect">
            <a:avLst/>
          </a:prstGeom>
          <a:noFill/>
        </p:spPr>
        <p:txBody>
          <a:bodyPr wrap="square" rtlCol="0">
            <a:noAutofit/>
          </a:bodyPr>
          <a:lstStyle/>
          <a:p>
            <a:r>
              <a:rPr lang="de-DE" sz="1300" dirty="0" smtClean="0"/>
              <a:t>Grafisch heißt dies eben, dass sie die blaue und braune Kurve horizontal aggregieren. </a:t>
            </a:r>
            <a:endParaRPr lang="de-DE" sz="1300" dirty="0"/>
          </a:p>
        </p:txBody>
      </p:sp>
      <p:sp>
        <p:nvSpPr>
          <p:cNvPr id="6" name="Textfeld 5"/>
          <p:cNvSpPr txBox="1"/>
          <p:nvPr/>
        </p:nvSpPr>
        <p:spPr>
          <a:xfrm>
            <a:off x="93316" y="1261792"/>
            <a:ext cx="3191060" cy="1332118"/>
          </a:xfrm>
          <a:prstGeom prst="rect">
            <a:avLst/>
          </a:prstGeom>
          <a:noFill/>
        </p:spPr>
        <p:txBody>
          <a:bodyPr wrap="square" rtlCol="0">
            <a:noAutofit/>
          </a:bodyPr>
          <a:lstStyle/>
          <a:p>
            <a:r>
              <a:rPr lang="de-DE" sz="1300" dirty="0" smtClean="0"/>
              <a:t>Bei gegebenen Preis (gepunktete Linie) zählen sie die beiden Mengen (Schnittpunkte mit der blauen und braunen Linie) zusammen und erhalten so die gesamte Nachfrage im Markt bei gegebenem Preis.</a:t>
            </a:r>
            <a:endParaRPr lang="de-DE" sz="1300" dirty="0"/>
          </a:p>
        </p:txBody>
      </p:sp>
      <p:sp>
        <p:nvSpPr>
          <p:cNvPr id="7" name="Textfeld 6"/>
          <p:cNvSpPr txBox="1"/>
          <p:nvPr/>
        </p:nvSpPr>
        <p:spPr>
          <a:xfrm>
            <a:off x="115093" y="2571186"/>
            <a:ext cx="3191060" cy="1332118"/>
          </a:xfrm>
          <a:prstGeom prst="rect">
            <a:avLst/>
          </a:prstGeom>
          <a:noFill/>
        </p:spPr>
        <p:txBody>
          <a:bodyPr wrap="square" rtlCol="0">
            <a:noAutofit/>
          </a:bodyPr>
          <a:lstStyle/>
          <a:p>
            <a:r>
              <a:rPr lang="de-DE" sz="1300" dirty="0" smtClean="0"/>
              <a:t>Den Knick oben bei der aggregierten grünen Linie erhalten Sie, weil blau eben bei einem Preis p&gt;9 nichts mehr nachfragt.</a:t>
            </a:r>
          </a:p>
          <a:p>
            <a:r>
              <a:rPr lang="de-DE" sz="1300" dirty="0" smtClean="0"/>
              <a:t>Versuchen Sie einmal selber diese Darstellung mit den unten gegebenen Funktion z.B. in Excel umzusetzen </a:t>
            </a:r>
            <a:endParaRPr lang="de-DE" sz="1300" dirty="0"/>
          </a:p>
        </p:txBody>
      </p:sp>
      <p:sp>
        <p:nvSpPr>
          <p:cNvPr id="8" name="Textfeld 7"/>
          <p:cNvSpPr txBox="1"/>
          <p:nvPr/>
        </p:nvSpPr>
        <p:spPr>
          <a:xfrm>
            <a:off x="180409" y="3830816"/>
            <a:ext cx="3191060" cy="1332118"/>
          </a:xfrm>
          <a:prstGeom prst="rect">
            <a:avLst/>
          </a:prstGeom>
          <a:noFill/>
        </p:spPr>
        <p:txBody>
          <a:bodyPr wrap="square" rtlCol="0">
            <a:noAutofit/>
          </a:bodyPr>
          <a:lstStyle/>
          <a:p>
            <a:r>
              <a:rPr lang="de-DE" sz="1300" dirty="0" smtClean="0"/>
              <a:t>Noch einmal, die horizontale Aggregation folgt aus der Eigenschaft eines privaten Gutes, dass nämlich wenn blau zu einem bestimmten Preis eine Einheit des Gutes erworben hat, braun diese spezielle Einheit weder erwerben noch nutzen kann!!! </a:t>
            </a:r>
            <a:endParaRPr lang="de-DE" sz="1300" dirty="0"/>
          </a:p>
        </p:txBody>
      </p:sp>
    </p:spTree>
    <p:extLst>
      <p:ext uri="{BB962C8B-B14F-4D97-AF65-F5344CB8AC3E}">
        <p14:creationId xmlns:p14="http://schemas.microsoft.com/office/powerpoint/2010/main" val="412908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Effiziente Bereitstellung von öffentlichen Gütern</a:t>
            </a:r>
          </a:p>
        </p:txBody>
      </p:sp>
      <p:sp>
        <p:nvSpPr>
          <p:cNvPr id="4" name="Textfeld 3">
            <a:extLst>
              <a:ext uri="{FF2B5EF4-FFF2-40B4-BE49-F238E27FC236}">
                <a16:creationId xmlns:a16="http://schemas.microsoft.com/office/drawing/2014/main" id="{929FF3E1-02FC-4AA6-9D6C-63C65E6855EF}"/>
              </a:ext>
            </a:extLst>
          </p:cNvPr>
          <p:cNvSpPr txBox="1"/>
          <p:nvPr/>
        </p:nvSpPr>
        <p:spPr>
          <a:xfrm>
            <a:off x="0" y="478763"/>
            <a:ext cx="5691673" cy="526599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Güter</a:t>
            </a:r>
          </a:p>
          <a:p>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Aufgrund der Nicht-Rivalität von öffentlichen Gütern kann das Gut von allen </a:t>
            </a:r>
            <a:r>
              <a:rPr lang="de-DE" b="1" dirty="0">
                <a:latin typeface="Times New Roman" panose="02020603050405020304" pitchFamily="18" charset="0"/>
                <a:cs typeface="Times New Roman" panose="02020603050405020304" pitchFamily="18" charset="0"/>
              </a:rPr>
              <a:t>gleichzeitig</a:t>
            </a:r>
            <a:r>
              <a:rPr lang="de-DE" dirty="0">
                <a:latin typeface="Times New Roman" panose="02020603050405020304" pitchFamily="18" charset="0"/>
                <a:cs typeface="Times New Roman" panose="02020603050405020304" pitchFamily="18" charset="0"/>
              </a:rPr>
              <a:t> genutzt werden, und </a:t>
            </a:r>
            <a:r>
              <a:rPr lang="de-DE" b="1" dirty="0">
                <a:latin typeface="Times New Roman" panose="02020603050405020304" pitchFamily="18" charset="0"/>
                <a:cs typeface="Times New Roman" panose="02020603050405020304" pitchFamily="18" charset="0"/>
              </a:rPr>
              <a:t>niemand</a:t>
            </a:r>
            <a:r>
              <a:rPr lang="de-DE" dirty="0">
                <a:latin typeface="Times New Roman" panose="02020603050405020304" pitchFamily="18" charset="0"/>
                <a:cs typeface="Times New Roman" panose="02020603050405020304" pitchFamily="18" charset="0"/>
              </a:rPr>
              <a:t> kann vom Konsum </a:t>
            </a:r>
            <a:r>
              <a:rPr lang="de-DE" b="1" dirty="0">
                <a:latin typeface="Times New Roman" panose="02020603050405020304" pitchFamily="18" charset="0"/>
                <a:cs typeface="Times New Roman" panose="02020603050405020304" pitchFamily="18" charset="0"/>
              </a:rPr>
              <a:t>ausgeschlossen</a:t>
            </a:r>
            <a:r>
              <a:rPr lang="de-DE" dirty="0">
                <a:latin typeface="Times New Roman" panose="02020603050405020304" pitchFamily="18" charset="0"/>
                <a:cs typeface="Times New Roman" panose="02020603050405020304" pitchFamily="18" charset="0"/>
              </a:rPr>
              <a:t> werden</a:t>
            </a:r>
          </a:p>
          <a:p>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Da alle Konsumenten das Gut also gleichzeitig nutzen können, muss damit die </a:t>
            </a:r>
            <a:r>
              <a:rPr lang="de-DE" b="1" dirty="0">
                <a:latin typeface="Times New Roman" panose="02020603050405020304" pitchFamily="18" charset="0"/>
                <a:cs typeface="Times New Roman" panose="02020603050405020304" pitchFamily="18" charset="0"/>
              </a:rPr>
              <a:t>gesellschaftliche Wertschätzung </a:t>
            </a:r>
            <a:r>
              <a:rPr lang="de-DE" dirty="0">
                <a:latin typeface="Times New Roman" panose="02020603050405020304" pitchFamily="18" charset="0"/>
                <a:cs typeface="Times New Roman" panose="02020603050405020304" pitchFamily="18" charset="0"/>
              </a:rPr>
              <a:t>größer gleich den Grenzkosten sein.</a:t>
            </a: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Die gesellschaftliche Wertschätzung entspricht der </a:t>
            </a:r>
            <a:r>
              <a:rPr lang="de-DE" b="1" dirty="0">
                <a:latin typeface="Times New Roman" panose="02020603050405020304" pitchFamily="18" charset="0"/>
                <a:cs typeface="Times New Roman" panose="02020603050405020304" pitchFamily="18" charset="0"/>
              </a:rPr>
              <a:t>aggregierten</a:t>
            </a:r>
            <a:r>
              <a:rPr lang="de-DE" dirty="0">
                <a:latin typeface="Times New Roman" panose="02020603050405020304" pitchFamily="18" charset="0"/>
                <a:cs typeface="Times New Roman" panose="02020603050405020304" pitchFamily="18" charset="0"/>
              </a:rPr>
              <a:t> Zahlungsbereitschaft aller Konsumenten. Somit muss im Optimum die Summe der Grenzzahlungsbereitschaften (bzw. Grenzraten der Substitution) den Grenzkosten entsprechen.</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pPr algn="ctr"/>
            <a:r>
              <a:rPr lang="de-DE" dirty="0">
                <a:latin typeface="Times New Roman" panose="02020603050405020304" pitchFamily="18" charset="0"/>
                <a:cs typeface="Times New Roman" panose="02020603050405020304" pitchFamily="18" charset="0"/>
              </a:rPr>
              <a:t>GRS</a:t>
            </a:r>
            <a:r>
              <a:rPr lang="de-DE" baseline="-25000" dirty="0">
                <a:latin typeface="Times New Roman" panose="02020603050405020304" pitchFamily="18" charset="0"/>
                <a:cs typeface="Times New Roman" panose="02020603050405020304" pitchFamily="18" charset="0"/>
              </a:rPr>
              <a:t>A</a:t>
            </a:r>
            <a:r>
              <a:rPr lang="de-DE" dirty="0">
                <a:latin typeface="Times New Roman" panose="02020603050405020304" pitchFamily="18" charset="0"/>
                <a:cs typeface="Times New Roman" panose="02020603050405020304" pitchFamily="18" charset="0"/>
              </a:rPr>
              <a:t>+ GRS</a:t>
            </a:r>
            <a:r>
              <a:rPr lang="de-DE" baseline="-25000" dirty="0">
                <a:latin typeface="Times New Roman" panose="02020603050405020304" pitchFamily="18" charset="0"/>
                <a:cs typeface="Times New Roman" panose="02020603050405020304" pitchFamily="18" charset="0"/>
              </a:rPr>
              <a:t>B</a:t>
            </a:r>
            <a:r>
              <a:rPr lang="de-DE" dirty="0">
                <a:latin typeface="Times New Roman" panose="02020603050405020304" pitchFamily="18" charset="0"/>
                <a:cs typeface="Times New Roman" panose="02020603050405020304" pitchFamily="18" charset="0"/>
              </a:rPr>
              <a:t>= GK</a:t>
            </a:r>
          </a:p>
          <a:p>
            <a:pPr algn="ctr"/>
            <a:endParaRPr lang="de-DE" dirty="0">
              <a:latin typeface="Times New Roman" panose="02020603050405020304" pitchFamily="18" charset="0"/>
              <a:cs typeface="Times New Roman" panose="02020603050405020304" pitchFamily="18" charset="0"/>
            </a:endParaRPr>
          </a:p>
          <a:p>
            <a:pPr algn="ctr"/>
            <a:r>
              <a:rPr lang="de-DE" dirty="0">
                <a:latin typeface="Times New Roman" panose="02020603050405020304" pitchFamily="18" charset="0"/>
                <a:cs typeface="Times New Roman" panose="02020603050405020304" pitchFamily="18" charset="0"/>
              </a:rPr>
              <a:t>(</a:t>
            </a:r>
            <a:r>
              <a:rPr lang="de-DE" dirty="0" err="1">
                <a:latin typeface="Times New Roman" panose="02020603050405020304" pitchFamily="18" charset="0"/>
                <a:cs typeface="Times New Roman" panose="02020603050405020304" pitchFamily="18" charset="0"/>
              </a:rPr>
              <a:t>Samuelsonbedinung</a:t>
            </a:r>
            <a:r>
              <a:rPr lang="de-DE"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5" name="Textfeld 4"/>
          <p:cNvSpPr txBox="1"/>
          <p:nvPr/>
        </p:nvSpPr>
        <p:spPr>
          <a:xfrm>
            <a:off x="5780318" y="611214"/>
            <a:ext cx="6323036" cy="732394"/>
          </a:xfrm>
          <a:prstGeom prst="rect">
            <a:avLst/>
          </a:prstGeom>
          <a:noFill/>
        </p:spPr>
        <p:txBody>
          <a:bodyPr wrap="square" rtlCol="0">
            <a:noAutofit/>
          </a:bodyPr>
          <a:lstStyle/>
          <a:p>
            <a:r>
              <a:rPr lang="de-DE" sz="1300" dirty="0" smtClean="0"/>
              <a:t>Formal läuft diese Optimierung genauso ab, wie bei einem privaten Gut. Wir unterstellen jeder einzelnen z.B. eine gewisse Grenzzahlungsbereitschaft für die Deicherhöhung. Wenn der Deich erhöht wird, profitieren allerdings alle von dem erhöhten Küstenschutz. </a:t>
            </a:r>
            <a:endParaRPr lang="de-DE" sz="1300" dirty="0"/>
          </a:p>
        </p:txBody>
      </p:sp>
      <p:sp>
        <p:nvSpPr>
          <p:cNvPr id="6" name="Textfeld 5"/>
          <p:cNvSpPr txBox="1"/>
          <p:nvPr/>
        </p:nvSpPr>
        <p:spPr>
          <a:xfrm>
            <a:off x="5780318" y="1279908"/>
            <a:ext cx="6323036" cy="878574"/>
          </a:xfrm>
          <a:prstGeom prst="rect">
            <a:avLst/>
          </a:prstGeom>
          <a:noFill/>
        </p:spPr>
        <p:txBody>
          <a:bodyPr wrap="square" rtlCol="0">
            <a:noAutofit/>
          </a:bodyPr>
          <a:lstStyle/>
          <a:p>
            <a:r>
              <a:rPr lang="de-DE" sz="1300" dirty="0" smtClean="0"/>
              <a:t>Die daraus abgeleitete gesellschaftliche Wertschätzung muss dann gleich (oder höher) den Grenzkosten sein für die Deicherhöhung sein, denn der Bau des Deiches kostet nun einmal und hinter dem Bau steht wieder eine ganz normale Gewinnoptimierung, egal ob der Bau durch die öffentliche Hand oder einen </a:t>
            </a:r>
            <a:r>
              <a:rPr lang="de-DE" sz="1300" dirty="0"/>
              <a:t>P</a:t>
            </a:r>
            <a:r>
              <a:rPr lang="de-DE" sz="1300" dirty="0" smtClean="0"/>
              <a:t>rivaten geschieht.</a:t>
            </a:r>
            <a:endParaRPr lang="de-DE" sz="1300" dirty="0"/>
          </a:p>
        </p:txBody>
      </p:sp>
      <p:sp>
        <p:nvSpPr>
          <p:cNvPr id="7" name="Textfeld 6"/>
          <p:cNvSpPr txBox="1"/>
          <p:nvPr/>
        </p:nvSpPr>
        <p:spPr>
          <a:xfrm>
            <a:off x="5839412" y="2110330"/>
            <a:ext cx="6323036" cy="878574"/>
          </a:xfrm>
          <a:prstGeom prst="rect">
            <a:avLst/>
          </a:prstGeom>
          <a:noFill/>
        </p:spPr>
        <p:txBody>
          <a:bodyPr wrap="square" rtlCol="0">
            <a:noAutofit/>
          </a:bodyPr>
          <a:lstStyle/>
          <a:p>
            <a:r>
              <a:rPr lang="de-DE" sz="1300" dirty="0" smtClean="0"/>
              <a:t>Der Unterschied zum privaten Gut ist aber, dass jeder den Küstenschutz gleichzeitig nutzen kann und damit gilt im Optimum, dass diesmal nicht jede individuelle Grenzzahlungsbereitschaft gleich den Grenzkosten sein muss, sondern die Summe aller Grenzzahlungsbereitschaften muss gleich den Grenzkosten sein</a:t>
            </a:r>
            <a:endParaRPr lang="de-DE" sz="1300" dirty="0"/>
          </a:p>
        </p:txBody>
      </p:sp>
      <p:sp>
        <p:nvSpPr>
          <p:cNvPr id="8" name="Textfeld 7"/>
          <p:cNvSpPr txBox="1"/>
          <p:nvPr/>
        </p:nvSpPr>
        <p:spPr>
          <a:xfrm>
            <a:off x="5691673" y="2909647"/>
            <a:ext cx="6473889" cy="3142017"/>
          </a:xfrm>
          <a:prstGeom prst="rect">
            <a:avLst/>
          </a:prstGeom>
          <a:noFill/>
        </p:spPr>
        <p:txBody>
          <a:bodyPr wrap="square" rtlCol="0">
            <a:noAutofit/>
          </a:bodyPr>
          <a:lstStyle/>
          <a:p>
            <a:r>
              <a:rPr lang="de-DE" sz="1300" dirty="0" smtClean="0"/>
              <a:t>Dies nennt man die </a:t>
            </a:r>
            <a:r>
              <a:rPr lang="de-DE" sz="1300" dirty="0" err="1" smtClean="0"/>
              <a:t>Samuelsonbedingung</a:t>
            </a:r>
            <a:r>
              <a:rPr lang="de-DE" sz="1300" dirty="0"/>
              <a:t> </a:t>
            </a:r>
            <a:r>
              <a:rPr lang="de-DE" sz="1300" dirty="0" smtClean="0"/>
              <a:t>nach Paul A. Samuelson</a:t>
            </a:r>
          </a:p>
          <a:p>
            <a:endParaRPr lang="de-DE" sz="1300" dirty="0"/>
          </a:p>
          <a:p>
            <a:r>
              <a:rPr lang="de-DE" sz="1400" dirty="0">
                <a:hlinkClick r:id="rId2"/>
              </a:rPr>
              <a:t>https://www.nobelprize.org/prizes/economic-sciences/1970/samuelson/biographical</a:t>
            </a:r>
            <a:r>
              <a:rPr lang="de-DE" sz="1400" dirty="0" smtClean="0">
                <a:hlinkClick r:id="rId2"/>
              </a:rPr>
              <a:t>/</a:t>
            </a:r>
            <a:endParaRPr lang="de-DE" sz="1400" dirty="0" smtClean="0"/>
          </a:p>
          <a:p>
            <a:endParaRPr lang="de-DE" sz="1400" dirty="0"/>
          </a:p>
          <a:p>
            <a:r>
              <a:rPr lang="de-DE" sz="1300" dirty="0" smtClean="0"/>
              <a:t> einer der ersten Nobelpreisträger in Wirtschaft. Er ist quasi (zusammen mit Hicks</a:t>
            </a:r>
          </a:p>
          <a:p>
            <a:r>
              <a:rPr lang="de-DE" sz="1400" dirty="0" smtClean="0">
                <a:hlinkClick r:id="rId3"/>
              </a:rPr>
              <a:t>https</a:t>
            </a:r>
            <a:r>
              <a:rPr lang="de-DE" sz="1400" dirty="0">
                <a:hlinkClick r:id="rId3"/>
              </a:rPr>
              <a:t>://www.nobelprize.org/prizes/economic-sciences/1972/hicks/biographical</a:t>
            </a:r>
            <a:r>
              <a:rPr lang="de-DE" sz="1400" dirty="0" smtClean="0">
                <a:hlinkClick r:id="rId3"/>
              </a:rPr>
              <a:t>/</a:t>
            </a:r>
            <a:r>
              <a:rPr lang="de-DE" sz="1400" dirty="0" smtClean="0"/>
              <a:t>)</a:t>
            </a:r>
          </a:p>
          <a:p>
            <a:endParaRPr lang="de-DE" sz="1400" dirty="0"/>
          </a:p>
          <a:p>
            <a:r>
              <a:rPr lang="de-DE" sz="1400" dirty="0"/>
              <a:t>d</a:t>
            </a:r>
            <a:r>
              <a:rPr lang="de-DE" sz="1400" dirty="0" smtClean="0"/>
              <a:t>afür verantwortlich, dass Sie bei mir andauernd rechnen müssen </a:t>
            </a:r>
            <a:r>
              <a:rPr lang="de-DE" sz="1400" dirty="0" smtClean="0">
                <a:sym typeface="Wingdings" panose="05000000000000000000" pitchFamily="2" charset="2"/>
              </a:rPr>
              <a:t></a:t>
            </a:r>
          </a:p>
          <a:p>
            <a:endParaRPr lang="de-DE" sz="1400" dirty="0">
              <a:sym typeface="Wingdings" panose="05000000000000000000" pitchFamily="2" charset="2"/>
            </a:endParaRPr>
          </a:p>
          <a:p>
            <a:r>
              <a:rPr lang="de-DE" sz="1400" dirty="0" smtClean="0">
                <a:sym typeface="Wingdings" panose="05000000000000000000" pitchFamily="2" charset="2"/>
              </a:rPr>
              <a:t>Von Samuelson wird die Anekdote erzählt, dass nach seiner Doktorprüfung Schumpeter (der mit der kreativen Zerstörung) Leontief (</a:t>
            </a:r>
            <a:r>
              <a:rPr lang="de-DE" sz="1400" dirty="0" err="1" smtClean="0">
                <a:sym typeface="Wingdings" panose="05000000000000000000" pitchFamily="2" charset="2"/>
              </a:rPr>
              <a:t>Leontiefparadoxon</a:t>
            </a:r>
            <a:r>
              <a:rPr lang="de-DE" sz="1400" dirty="0" smtClean="0">
                <a:sym typeface="Wingdings" panose="05000000000000000000" pitchFamily="2" charset="2"/>
              </a:rPr>
              <a:t>: Obwohl in entwickelten Volkswirtschaften Arbeit im internationalen Vergleich sehr teuer ist, produzieren sie relativ arbeitsintensiv!) fragte, ob sie beide bestanden hätten</a:t>
            </a:r>
          </a:p>
          <a:p>
            <a:endParaRPr lang="de-DE" sz="1400" dirty="0">
              <a:sym typeface="Wingdings" panose="05000000000000000000" pitchFamily="2" charset="2"/>
            </a:endParaRPr>
          </a:p>
          <a:p>
            <a:r>
              <a:rPr lang="de-DE" sz="1400" dirty="0">
                <a:hlinkClick r:id="rId4"/>
              </a:rPr>
              <a:t>https://www.cambridge.org/core/journals/macroeconomic-dynamics/article/an-interview-with-paul-a-samuelson/27D1B2FC3BDBD93E211E5210A2D911CD</a:t>
            </a:r>
            <a:endParaRPr lang="de-DE" sz="1400" dirty="0"/>
          </a:p>
          <a:p>
            <a:endParaRPr lang="de-DE" sz="1300" dirty="0"/>
          </a:p>
        </p:txBody>
      </p:sp>
    </p:spTree>
    <p:extLst>
      <p:ext uri="{BB962C8B-B14F-4D97-AF65-F5344CB8AC3E}">
        <p14:creationId xmlns:p14="http://schemas.microsoft.com/office/powerpoint/2010/main" val="226455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33454" y="33454"/>
            <a:ext cx="12158546" cy="51899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Öffentliches Gut</a:t>
            </a: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EC95F306-CB7D-4B3B-B988-BDFF31DCE62F}"/>
                  </a:ext>
                </a:extLst>
              </p:cNvPr>
              <p:cNvSpPr txBox="1"/>
              <p:nvPr/>
            </p:nvSpPr>
            <p:spPr>
              <a:xfrm>
                <a:off x="4012163" y="5623777"/>
                <a:ext cx="8164972" cy="518996"/>
              </a:xfrm>
              <a:prstGeom prst="rect">
                <a:avLst/>
              </a:prstGeom>
              <a:noFill/>
            </p:spPr>
            <p:txBody>
              <a:bodyPr wrap="square" rtlCol="0">
                <a:noAutofit/>
              </a:bodyPr>
              <a:lstStyle/>
              <a:p>
                <a:pPr algn="ctr"/>
                <a:r>
                  <a:rPr lang="de-DE" sz="2000" b="1" dirty="0">
                    <a:latin typeface="Times New Roman" panose="02020603050405020304" pitchFamily="18" charset="0"/>
                    <a:cs typeface="Times New Roman" panose="02020603050405020304" pitchFamily="18" charset="0"/>
                  </a:rPr>
                  <a:t>Vertikale</a:t>
                </a:r>
                <a:r>
                  <a:rPr lang="de-DE" sz="2000" dirty="0">
                    <a:latin typeface="Times New Roman" panose="02020603050405020304" pitchFamily="18" charset="0"/>
                    <a:cs typeface="Times New Roman" panose="02020603050405020304" pitchFamily="18" charset="0"/>
                  </a:rPr>
                  <a:t> Aggregation der individuellen Nachfragen NA und NB zu N</a:t>
                </a:r>
              </a:p>
              <a:p>
                <a:pPr algn="ctr"/>
                <a:endParaRPr lang="de-DE" sz="2000" dirty="0">
                  <a:latin typeface="Times New Roman" panose="02020603050405020304" pitchFamily="18" charset="0"/>
                  <a:cs typeface="Times New Roman" panose="02020603050405020304" pitchFamily="18" charset="0"/>
                </a:endParaRPr>
              </a:p>
              <a:p>
                <a:pPr algn="ctr"/>
                <a:r>
                  <a:rPr lang="de-DE" sz="2000" dirty="0">
                    <a:latin typeface="Times New Roman" panose="02020603050405020304" pitchFamily="18" charset="0"/>
                    <a:cs typeface="Times New Roman" panose="02020603050405020304" pitchFamily="18" charset="0"/>
                  </a:rPr>
                  <a:t>NA: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𝐴</m:t>
                        </m:r>
                      </m:sub>
                    </m:sSub>
                    <m:r>
                      <a:rPr lang="de-DE" sz="2000" b="0" i="1" smtClean="0">
                        <a:latin typeface="Cambria Math" panose="02040503050406030204" pitchFamily="18" charset="0"/>
                        <a:cs typeface="Times New Roman" panose="02020603050405020304" pitchFamily="18" charset="0"/>
                      </a:rPr>
                      <m:t>=4−</m:t>
                    </m:r>
                    <m:r>
                      <a:rPr lang="de-DE" sz="2000" b="0" i="1" smtClean="0">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𝐵</m:t>
                        </m:r>
                      </m:sub>
                    </m:sSub>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r>
                          <a:rPr lang="de-DE" sz="2000" b="0" i="1" smtClean="0">
                            <a:latin typeface="Cambria Math" panose="02040503050406030204" pitchFamily="18" charset="0"/>
                            <a:cs typeface="Times New Roman" panose="02020603050405020304" pitchFamily="18" charset="0"/>
                          </a:rPr>
                          <m:t>5</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3</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GK: </a:t>
                </a:r>
                <a14:m>
                  <m:oMath xmlns:m="http://schemas.openxmlformats.org/officeDocument/2006/math">
                    <m:r>
                      <a:rPr lang="de-DE" sz="2000" i="1">
                        <a:latin typeface="Cambria Math" panose="02040503050406030204" pitchFamily="18" charset="0"/>
                        <a:cs typeface="Times New Roman" panose="02020603050405020304" pitchFamily="18" charset="0"/>
                      </a:rPr>
                      <m:t>𝑝</m:t>
                    </m:r>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12</m:t>
                        </m:r>
                      </m:den>
                    </m:f>
                    <m:r>
                      <a:rPr lang="de-DE" sz="2000" b="0" i="1" smtClean="0">
                        <a:latin typeface="Cambria Math" panose="02040503050406030204" pitchFamily="18" charset="0"/>
                        <a:cs typeface="Times New Roman" panose="02020603050405020304" pitchFamily="18" charset="0"/>
                      </a:rPr>
                      <m:t>(33−</m:t>
                    </m:r>
                    <m:sSup>
                      <m:sSupPr>
                        <m:ctrlPr>
                          <a:rPr lang="de-DE" sz="2000" b="0" i="1" smtClean="0">
                            <a:latin typeface="Cambria Math" panose="02040503050406030204" pitchFamily="18" charset="0"/>
                            <a:cs typeface="Times New Roman" panose="02020603050405020304" pitchFamily="18" charset="0"/>
                          </a:rPr>
                        </m:ctrlPr>
                      </m:sSupPr>
                      <m:e>
                        <m:r>
                          <a:rPr lang="de-DE" sz="2000" b="0" i="1" smtClean="0">
                            <a:latin typeface="Cambria Math" panose="02040503050406030204" pitchFamily="18" charset="0"/>
                            <a:cs typeface="Times New Roman" panose="02020603050405020304" pitchFamily="18" charset="0"/>
                          </a:rPr>
                          <m:t>4</m:t>
                        </m:r>
                        <m:r>
                          <a:rPr lang="de-DE" sz="2000" b="0" i="1" smtClean="0">
                            <a:latin typeface="Cambria Math" panose="02040503050406030204" pitchFamily="18" charset="0"/>
                            <a:cs typeface="Times New Roman" panose="02020603050405020304" pitchFamily="18" charset="0"/>
                          </a:rPr>
                          <m:t>𝑥</m:t>
                        </m:r>
                      </m:e>
                      <m:sup>
                        <m:r>
                          <a:rPr lang="de-DE" sz="2000" b="0" i="1" smtClean="0">
                            <a:latin typeface="Cambria Math" panose="02040503050406030204" pitchFamily="18" charset="0"/>
                            <a:cs typeface="Times New Roman" panose="02020603050405020304" pitchFamily="18" charset="0"/>
                          </a:rPr>
                          <m:t>2</m:t>
                        </m:r>
                      </m:sup>
                    </m:sSup>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t>
                </a:r>
              </a:p>
              <a:p>
                <a:pPr algn="ctr"/>
                <a:endParaRPr lang="de-DE" sz="2000" dirty="0">
                  <a:latin typeface="Times New Roman" panose="02020603050405020304" pitchFamily="18" charset="0"/>
                  <a:cs typeface="Times New Roman" panose="02020603050405020304" pitchFamily="18" charset="0"/>
                </a:endParaRPr>
              </a:p>
            </p:txBody>
          </p:sp>
        </mc:Choice>
        <mc:Fallback xmlns="">
          <p:sp>
            <p:nvSpPr>
              <p:cNvPr id="21" name="Textfeld 20">
                <a:extLst>
                  <a:ext uri="{FF2B5EF4-FFF2-40B4-BE49-F238E27FC236}">
                    <a16:creationId xmlns:a16="http://schemas.microsoft.com/office/drawing/2014/main" id="{EC95F306-CB7D-4B3B-B988-BDFF31DCE62F}"/>
                  </a:ext>
                </a:extLst>
              </p:cNvPr>
              <p:cNvSpPr txBox="1">
                <a:spLocks noRot="1" noChangeAspect="1" noMove="1" noResize="1" noEditPoints="1" noAdjustHandles="1" noChangeArrowheads="1" noChangeShapeType="1" noTextEdit="1"/>
              </p:cNvSpPr>
              <p:nvPr/>
            </p:nvSpPr>
            <p:spPr>
              <a:xfrm>
                <a:off x="4012163" y="5623777"/>
                <a:ext cx="8164972" cy="518996"/>
              </a:xfrm>
              <a:prstGeom prst="rect">
                <a:avLst/>
              </a:prstGeom>
              <a:blipFill>
                <a:blip r:embed="rId2"/>
                <a:stretch>
                  <a:fillRect l="-448" t="-7059" b="-127059"/>
                </a:stretch>
              </a:blipFill>
            </p:spPr>
            <p:txBody>
              <a:bodyPr/>
              <a:lstStyle/>
              <a:p>
                <a:r>
                  <a:rPr lang="de-DE">
                    <a:noFill/>
                  </a:rPr>
                  <a:t> </a:t>
                </a:r>
              </a:p>
            </p:txBody>
          </p:sp>
        </mc:Fallback>
      </mc:AlternateContent>
      <p:pic>
        <p:nvPicPr>
          <p:cNvPr id="3" name="Grafik 2"/>
          <p:cNvPicPr>
            <a:picLocks noChangeAspect="1"/>
          </p:cNvPicPr>
          <p:nvPr/>
        </p:nvPicPr>
        <p:blipFill>
          <a:blip r:embed="rId3"/>
          <a:stretch>
            <a:fillRect/>
          </a:stretch>
        </p:blipFill>
        <p:spPr>
          <a:xfrm>
            <a:off x="4080313" y="552450"/>
            <a:ext cx="8096822" cy="5012852"/>
          </a:xfrm>
          <a:prstGeom prst="rect">
            <a:avLst/>
          </a:prstGeom>
        </p:spPr>
      </p:pic>
      <p:sp>
        <p:nvSpPr>
          <p:cNvPr id="5" name="Textfeld 4"/>
          <p:cNvSpPr txBox="1"/>
          <p:nvPr/>
        </p:nvSpPr>
        <p:spPr>
          <a:xfrm>
            <a:off x="93316" y="667198"/>
            <a:ext cx="3972132" cy="570664"/>
          </a:xfrm>
          <a:prstGeom prst="rect">
            <a:avLst/>
          </a:prstGeom>
          <a:noFill/>
        </p:spPr>
        <p:txBody>
          <a:bodyPr wrap="square" rtlCol="0">
            <a:noAutofit/>
          </a:bodyPr>
          <a:lstStyle/>
          <a:p>
            <a:r>
              <a:rPr lang="de-DE" sz="1300" dirty="0" smtClean="0"/>
              <a:t>Die Aggregation der individuellen Nachfragen läuft jetzt also vertikal ab </a:t>
            </a:r>
            <a:endParaRPr lang="de-DE" sz="1300" dirty="0"/>
          </a:p>
        </p:txBody>
      </p:sp>
      <p:sp>
        <p:nvSpPr>
          <p:cNvPr id="6" name="Textfeld 5"/>
          <p:cNvSpPr txBox="1"/>
          <p:nvPr/>
        </p:nvSpPr>
        <p:spPr>
          <a:xfrm>
            <a:off x="40031" y="1124398"/>
            <a:ext cx="3972132" cy="1040304"/>
          </a:xfrm>
          <a:prstGeom prst="rect">
            <a:avLst/>
          </a:prstGeom>
          <a:noFill/>
        </p:spPr>
        <p:txBody>
          <a:bodyPr wrap="square" rtlCol="0">
            <a:noAutofit/>
          </a:bodyPr>
          <a:lstStyle/>
          <a:p>
            <a:r>
              <a:rPr lang="de-DE" sz="1300" dirty="0" smtClean="0"/>
              <a:t>Sie geben sich nicht einen bestimmten Preis vor, sondern eine bestimmte Menge des öffentlichen Gutes (gepunktete Linie), denn jedes Individuum kann diese Menge gleichzeitig nutzen und kann von der Nutzung nicht ausgeschlossen werden</a:t>
            </a:r>
            <a:endParaRPr lang="de-DE" sz="1300" dirty="0"/>
          </a:p>
        </p:txBody>
      </p:sp>
      <p:sp>
        <p:nvSpPr>
          <p:cNvPr id="7" name="Textfeld 6"/>
          <p:cNvSpPr txBox="1"/>
          <p:nvPr/>
        </p:nvSpPr>
        <p:spPr>
          <a:xfrm>
            <a:off x="49367" y="2116550"/>
            <a:ext cx="3972132" cy="726177"/>
          </a:xfrm>
          <a:prstGeom prst="rect">
            <a:avLst/>
          </a:prstGeom>
          <a:noFill/>
        </p:spPr>
        <p:txBody>
          <a:bodyPr wrap="square" rtlCol="0">
            <a:noAutofit/>
          </a:bodyPr>
          <a:lstStyle/>
          <a:p>
            <a:r>
              <a:rPr lang="de-DE" sz="1300" dirty="0" smtClean="0"/>
              <a:t>Dann bestimmen sie über die Schnittpunkte mit der blauen und braunen Linie jeweils die Preise, die blau und braun für diese Mengen bereit wären zu bezahlen</a:t>
            </a:r>
            <a:endParaRPr lang="de-DE" sz="1300" dirty="0"/>
          </a:p>
        </p:txBody>
      </p:sp>
      <p:sp>
        <p:nvSpPr>
          <p:cNvPr id="8" name="Textfeld 7"/>
          <p:cNvSpPr txBox="1"/>
          <p:nvPr/>
        </p:nvSpPr>
        <p:spPr>
          <a:xfrm>
            <a:off x="40031" y="2793765"/>
            <a:ext cx="3972132" cy="539735"/>
          </a:xfrm>
          <a:prstGeom prst="rect">
            <a:avLst/>
          </a:prstGeom>
          <a:noFill/>
        </p:spPr>
        <p:txBody>
          <a:bodyPr wrap="square" rtlCol="0">
            <a:noAutofit/>
          </a:bodyPr>
          <a:lstStyle/>
          <a:p>
            <a:r>
              <a:rPr lang="de-DE" sz="1300" dirty="0"/>
              <a:t>u</a:t>
            </a:r>
            <a:r>
              <a:rPr lang="de-DE" sz="1300" dirty="0" smtClean="0"/>
              <a:t>nd addieren beide Preise zur gesamten Zahlungsbereitschaft (grüne Linie)</a:t>
            </a:r>
            <a:endParaRPr lang="de-DE" sz="1300" dirty="0"/>
          </a:p>
        </p:txBody>
      </p:sp>
      <p:sp>
        <p:nvSpPr>
          <p:cNvPr id="9" name="Textfeld 8"/>
          <p:cNvSpPr txBox="1"/>
          <p:nvPr/>
        </p:nvSpPr>
        <p:spPr>
          <a:xfrm>
            <a:off x="0" y="3232303"/>
            <a:ext cx="4142792" cy="1551191"/>
          </a:xfrm>
          <a:prstGeom prst="rect">
            <a:avLst/>
          </a:prstGeom>
          <a:noFill/>
        </p:spPr>
        <p:txBody>
          <a:bodyPr wrap="square" rtlCol="0">
            <a:noAutofit/>
          </a:bodyPr>
          <a:lstStyle/>
          <a:p>
            <a:r>
              <a:rPr lang="de-DE" sz="1300" dirty="0" smtClean="0"/>
              <a:t>Wichtig ist, dass die blaue und braune Nachfragekurve aus Ihrer ganz normalen individuellen Haushaltsoptimierung kommen. Die grüne Kurve stellt aber </a:t>
            </a:r>
            <a:r>
              <a:rPr lang="de-DE" sz="1300" b="1" dirty="0" smtClean="0"/>
              <a:t>keine</a:t>
            </a:r>
            <a:r>
              <a:rPr lang="de-DE" sz="1300" dirty="0" smtClean="0"/>
              <a:t> klassische Marktnachfragekurve dar, denn über einen Marktprozess kommt diese Aggregation </a:t>
            </a:r>
            <a:r>
              <a:rPr lang="de-DE" sz="1300" b="1" dirty="0" smtClean="0"/>
              <a:t>nicht </a:t>
            </a:r>
            <a:r>
              <a:rPr lang="de-DE" sz="1300" dirty="0" smtClean="0"/>
              <a:t>zustande, denn niemand kann gezwungen werden (zumindest in unserem Land), seine </a:t>
            </a:r>
            <a:r>
              <a:rPr lang="de-DE" sz="1300" dirty="0" err="1" smtClean="0"/>
              <a:t>Grenzzahlungsbereitschaftfür</a:t>
            </a:r>
            <a:r>
              <a:rPr lang="de-DE" sz="1300" dirty="0" smtClean="0"/>
              <a:t> eine bestimmte Menge zu offenbaren </a:t>
            </a:r>
            <a:endParaRPr lang="de-DE" sz="1300" dirty="0"/>
          </a:p>
        </p:txBody>
      </p:sp>
      <p:sp>
        <p:nvSpPr>
          <p:cNvPr id="11" name="Textfeld 10"/>
          <p:cNvSpPr txBox="1"/>
          <p:nvPr/>
        </p:nvSpPr>
        <p:spPr>
          <a:xfrm>
            <a:off x="52481" y="4952241"/>
            <a:ext cx="3972132" cy="838956"/>
          </a:xfrm>
          <a:prstGeom prst="rect">
            <a:avLst/>
          </a:prstGeom>
          <a:noFill/>
        </p:spPr>
        <p:txBody>
          <a:bodyPr wrap="square" rtlCol="0">
            <a:noAutofit/>
          </a:bodyPr>
          <a:lstStyle/>
          <a:p>
            <a:r>
              <a:rPr lang="de-DE" sz="1300" dirty="0" smtClean="0"/>
              <a:t>Der Knick in der grünen Linie kommt wieder aus dem Aspekt in diesem Beispiel, dass blau für mehr als 4 Einheiten des Gutes nicht mehr bereit ist, etwas zu bezahlen</a:t>
            </a:r>
            <a:endParaRPr lang="de-DE" sz="1300" dirty="0"/>
          </a:p>
        </p:txBody>
      </p:sp>
      <p:sp>
        <p:nvSpPr>
          <p:cNvPr id="12" name="Textfeld 11"/>
          <p:cNvSpPr txBox="1"/>
          <p:nvPr/>
        </p:nvSpPr>
        <p:spPr>
          <a:xfrm>
            <a:off x="61817" y="5894631"/>
            <a:ext cx="3972132" cy="838956"/>
          </a:xfrm>
          <a:prstGeom prst="rect">
            <a:avLst/>
          </a:prstGeom>
          <a:noFill/>
        </p:spPr>
        <p:txBody>
          <a:bodyPr wrap="square" rtlCol="0">
            <a:noAutofit/>
          </a:bodyPr>
          <a:lstStyle/>
          <a:p>
            <a:r>
              <a:rPr lang="de-DE" sz="1300" dirty="0" smtClean="0"/>
              <a:t>Versuchen Sie doch wieder einmal dieses Diagramm mit den angegebenen Funktion in Excel umzusetzen</a:t>
            </a:r>
            <a:endParaRPr lang="de-DE" sz="1300" dirty="0"/>
          </a:p>
        </p:txBody>
      </p:sp>
    </p:spTree>
    <p:extLst>
      <p:ext uri="{BB962C8B-B14F-4D97-AF65-F5344CB8AC3E}">
        <p14:creationId xmlns:p14="http://schemas.microsoft.com/office/powerpoint/2010/main" val="30409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Öffentliches Gut – Analytische Lösung</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561973"/>
                <a:ext cx="12172951" cy="6296027"/>
              </a:xfrm>
              <a:prstGeom prst="rect">
                <a:avLst/>
              </a:prstGeom>
              <a:noFill/>
            </p:spPr>
            <p:txBody>
              <a:bodyPr wrap="square" rtlCol="0">
                <a:noAutofit/>
              </a:bodyPr>
              <a:lstStyle/>
              <a:p>
                <a:pPr algn="ctr"/>
                <a:endParaRPr lang="de-DE" sz="2400" b="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privates Gut</a:t>
                </a: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𝐺</m:t>
                    </m:r>
                  </m:oMath>
                </a14:m>
                <a:r>
                  <a:rPr lang="de-DE" sz="2400" dirty="0">
                    <a:latin typeface="Times New Roman" panose="02020603050405020304" pitchFamily="18" charset="0"/>
                    <a:cs typeface="Times New Roman" panose="02020603050405020304" pitchFamily="18" charset="0"/>
                  </a:rPr>
                  <a:t>	öffentliches Gut</a:t>
                </a: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𝑐</m:t>
                    </m:r>
                  </m:oMath>
                </a14:m>
                <a:r>
                  <a:rPr lang="de-DE" sz="2400" dirty="0">
                    <a:latin typeface="Times New Roman" panose="02020603050405020304" pitchFamily="18" charset="0"/>
                    <a:cs typeface="Times New Roman" panose="02020603050405020304" pitchFamily="18" charset="0"/>
                  </a:rPr>
                  <a:t>	Kosten des öffentlichen Gutes pro Einheit des privaten Gutes  → entspricht den 	Grenzkosten GK!</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Zwei Haushalte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𝐴</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𝐵</m:t>
                    </m:r>
                  </m:oMath>
                </a14:m>
                <a:r>
                  <a:rPr lang="de-DE" sz="2400" dirty="0">
                    <a:latin typeface="Times New Roman" panose="02020603050405020304" pitchFamily="18" charset="0"/>
                    <a:cs typeface="Times New Roman" panose="02020603050405020304" pitchFamily="18" charset="0"/>
                  </a:rPr>
                  <a:t> mit</a:t>
                </a:r>
              </a:p>
              <a:p>
                <a:endParaRPr lang="de-DE" sz="2400" dirty="0">
                  <a:latin typeface="Times New Roman" panose="02020603050405020304" pitchFamily="18" charset="0"/>
                  <a:cs typeface="Times New Roman" panose="02020603050405020304" pitchFamily="18" charset="0"/>
                </a:endParaRPr>
              </a:p>
              <a:p>
                <a:r>
                  <a:rPr lang="de-DE" sz="2400" dirty="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Haushalts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𝐴</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Haushalts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𝐵</m:t>
                    </m:r>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Anfangsausstattung bzw. Einkommen von </a:t>
                </a:r>
                <a14:m>
                  <m:oMath xmlns:m="http://schemas.openxmlformats.org/officeDocument/2006/math">
                    <m:r>
                      <a:rPr lang="de-DE" sz="2400" i="1">
                        <a:latin typeface="Cambria Math" panose="02040503050406030204" pitchFamily="18" charset="0"/>
                        <a:cs typeface="Times New Roman" panose="02020603050405020304" pitchFamily="18" charset="0"/>
                      </a:rPr>
                      <m:t>𝐴</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Anfangsausstattung bzw. Einkommen von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𝐵</m:t>
                    </m:r>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561973"/>
                <a:ext cx="12172951" cy="6296027"/>
              </a:xfrm>
              <a:prstGeom prst="rect">
                <a:avLst/>
              </a:prstGeom>
              <a:blipFill>
                <a:blip r:embed="rId2"/>
                <a:stretch>
                  <a:fillRect l="-651"/>
                </a:stretch>
              </a:blipFill>
            </p:spPr>
            <p:txBody>
              <a:bodyPr/>
              <a:lstStyle/>
              <a:p>
                <a:r>
                  <a:rPr lang="de-DE">
                    <a:noFill/>
                  </a:rPr>
                  <a:t> </a:t>
                </a:r>
              </a:p>
            </p:txBody>
          </p:sp>
        </mc:Fallback>
      </mc:AlternateContent>
      <p:sp>
        <p:nvSpPr>
          <p:cNvPr id="4" name="Textfeld 3"/>
          <p:cNvSpPr txBox="1"/>
          <p:nvPr/>
        </p:nvSpPr>
        <p:spPr>
          <a:xfrm>
            <a:off x="3041390" y="507761"/>
            <a:ext cx="9069745" cy="1090884"/>
          </a:xfrm>
          <a:prstGeom prst="rect">
            <a:avLst/>
          </a:prstGeom>
          <a:noFill/>
        </p:spPr>
        <p:txBody>
          <a:bodyPr wrap="square" rtlCol="0">
            <a:noAutofit/>
          </a:bodyPr>
          <a:lstStyle/>
          <a:p>
            <a:r>
              <a:rPr lang="de-DE" sz="1300" dirty="0" smtClean="0"/>
              <a:t>Wie angekündigt müssen Sie bei mir durch die Mathematik durch. An vielen anderen Hochschulen belässt man es bei der heuristischen Ableitung. Ein akademischer Abschluss benötigt aber analytische Schärfe, die eben die Mathematik sehr gut liefern kann!!! Nicht zuletzt wird dadurch langfristig auch die Reputation einer Hochschule abgeleitet und von dieser Reputation hängt nicht zuletzt Ihr individueller Erfolg am Arbeitsmarkt ab. Außerdem steht auch mein Eigeninteresse dahinter, denn eine schwindende Reputation übersetzt sich in sinkende Studierendenzahlen und stellt damit eine Gefahr für meinen Arbeitsplatz dar!  </a:t>
            </a:r>
            <a:endParaRPr lang="de-DE" sz="1300" dirty="0"/>
          </a:p>
        </p:txBody>
      </p:sp>
    </p:spTree>
    <p:extLst>
      <p:ext uri="{BB962C8B-B14F-4D97-AF65-F5344CB8AC3E}">
        <p14:creationId xmlns:p14="http://schemas.microsoft.com/office/powerpoint/2010/main" val="67014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Maximierungsansatz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1373872"/>
                <a:ext cx="12150649" cy="5642517"/>
              </a:xfrm>
              <a:prstGeom prst="rect">
                <a:avLst/>
              </a:prstGeom>
              <a:noFill/>
            </p:spPr>
            <p:txBody>
              <a:bodyPr wrap="square" rtlCol="0">
                <a:noAutofit/>
              </a:bodyPr>
              <a:lstStyle/>
              <a:p>
                <a14:m>
                  <m:oMath xmlns:m="http://schemas.openxmlformats.org/officeDocument/2006/math">
                    <m:func>
                      <m:funcPr>
                        <m:ctrlPr>
                          <a:rPr lang="de-DE" sz="2400" i="1" smtClean="0">
                            <a:latin typeface="Cambria Math" panose="02040503050406030204" pitchFamily="18" charset="0"/>
                            <a:cs typeface="Times New Roman" panose="02020603050405020304" pitchFamily="18" charset="0"/>
                          </a:rPr>
                        </m:ctrlPr>
                      </m:funcPr>
                      <m:fName>
                        <m:limLow>
                          <m:limLowPr>
                            <m:ctrlPr>
                              <a:rPr lang="de-DE" sz="2400" i="1">
                                <a:latin typeface="Cambria Math" panose="02040503050406030204" pitchFamily="18" charset="0"/>
                                <a:cs typeface="Times New Roman" panose="02020603050405020304" pitchFamily="18" charset="0"/>
                              </a:rPr>
                            </m:ctrlPr>
                          </m:limLowPr>
                          <m:e>
                            <m:r>
                              <m:rPr>
                                <m:sty m:val="p"/>
                              </m:rPr>
                              <a:rPr lang="de-DE" sz="240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lim>
                        </m:limLow>
                      </m:fName>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r>
                          <m:rPr>
                            <m:nor/>
                          </m:rPr>
                          <a:rPr lang="de-DE" sz="2400" dirty="0">
                            <a:latin typeface="Times New Roman" panose="02020603050405020304" pitchFamily="18" charset="0"/>
                            <a:cs typeface="Times New Roman" panose="02020603050405020304" pitchFamily="18" charset="0"/>
                          </a:rPr>
                          <m:t>)</m:t>
                        </m:r>
                      </m:e>
                    </m:func>
                  </m:oMath>
                </a14:m>
                <a:r>
                  <a:rPr lang="de-DE" sz="2400" dirty="0">
                    <a:latin typeface="Times New Roman" panose="02020603050405020304" pitchFamily="18" charset="0"/>
                    <a:cs typeface="Times New Roman" panose="02020603050405020304" pitchFamily="18" charset="0"/>
                  </a:rPr>
                  <a:t> 		NB</a:t>
                </a:r>
                <a:r>
                  <a:rPr lang="de-DE" sz="2400" baseline="-25000" dirty="0">
                    <a:latin typeface="Times New Roman" panose="02020603050405020304" pitchFamily="18" charset="0"/>
                    <a:cs typeface="Times New Roman" panose="02020603050405020304" pitchFamily="18" charset="0"/>
                  </a:rPr>
                  <a:t>1</a:t>
                </a:r>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𝐵</m:t>
                        </m:r>
                      </m:sub>
                    </m:sSub>
                    <m:d>
                      <m:dPr>
                        <m:ctrlPr>
                          <a:rPr lang="de-DE" sz="2400" i="1" smtClean="0">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e>
                    </m:d>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𝑢</m:t>
                        </m:r>
                      </m:e>
                    </m:acc>
                  </m:oMath>
                </a14:m>
                <a:r>
                  <a:rPr lang="de-DE" sz="2400" dirty="0">
                    <a:latin typeface="Times New Roman" panose="02020603050405020304" pitchFamily="18" charset="0"/>
                    <a:cs typeface="Times New Roman" panose="02020603050405020304" pitchFamily="18" charset="0"/>
                  </a:rPr>
                  <a:t>		NB</a:t>
                </a:r>
                <a:r>
                  <a:rPr lang="de-DE" sz="2400" baseline="-25000" dirty="0">
                    <a:latin typeface="Times New Roman" panose="02020603050405020304" pitchFamily="18" charset="0"/>
                    <a:cs typeface="Times New Roman" panose="02020603050405020304" pitchFamily="18" charset="0"/>
                  </a:rPr>
                  <a:t>2</a:t>
                </a:r>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𝑐𝐺</m:t>
                    </m:r>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Lucida Calligraphy" panose="03010101010101010101" pitchFamily="66" charset="0"/>
                  <a:ea typeface="Cambria Math" panose="020405030504060302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b="0" i="0" smtClean="0">
                          <a:latin typeface="Cambria Math" panose="02040503050406030204" pitchFamily="18" charset="0"/>
                          <a:cs typeface="Times New Roman" panose="02020603050405020304" pitchFamily="18" charset="0"/>
                        </a:rPr>
                        <m:t>ℒ</m:t>
                      </m:r>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m:t>
                          </m:r>
                        </m:e>
                      </m:d>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el-GR" sz="2400" i="1" smtClean="0">
                              <a:latin typeface="Cambria Math" panose="02040503050406030204" pitchFamily="18" charset="0"/>
                              <a:cs typeface="Times New Roman" panose="02020603050405020304" pitchFamily="18" charset="0"/>
                            </a:rPr>
                            <m:t>𝜇</m:t>
                          </m:r>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𝐵</m:t>
                          </m:r>
                        </m:sub>
                      </m:sSub>
                      <m:d>
                        <m:dPr>
                          <m:ctrlPr>
                            <a:rPr lang="de-DE" sz="2400" b="0" i="1" smtClean="0">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e>
                      </m:d>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𝑢</m:t>
                          </m:r>
                        </m:e>
                      </m:acc>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ea typeface="Cambria Math" panose="02040503050406030204" pitchFamily="18" charset="0"/>
                          <a:cs typeface="Times New Roman" panose="02020603050405020304" pitchFamily="18" charset="0"/>
                        </a:rPr>
                        <m:t>𝜆</m:t>
                      </m:r>
                      <m:r>
                        <a:rPr lang="de-DE" sz="2400"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𝑐𝐺</m:t>
                      </m:r>
                      <m:r>
                        <a:rPr lang="de-DE" sz="2400" b="0" i="1" smtClean="0">
                          <a:latin typeface="Cambria Math" panose="02040503050406030204" pitchFamily="18" charset="0"/>
                          <a:cs typeface="Times New Roman" panose="02020603050405020304" pitchFamily="18" charset="0"/>
                        </a:rPr>
                        <m:t>)</m:t>
                      </m:r>
                    </m:oMath>
                  </m:oMathPara>
                </a14:m>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Ableiten nach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oMath>
                </a14:m>
                <a:r>
                  <a:rPr lang="de-DE" sz="2400" dirty="0">
                    <a:latin typeface="Times New Roman" panose="02020603050405020304" pitchFamily="18" charset="0"/>
                    <a:cs typeface="Times New Roman" panose="02020603050405020304" pitchFamily="18" charset="0"/>
                  </a:rPr>
                  <a:t> und Nullsetzen liefert: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𝐺</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den>
                        </m:f>
                      </m:den>
                    </m:f>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num>
                          <m:den>
                            <m:r>
                              <a:rPr lang="el-GR" sz="2400" i="1">
                                <a:solidFill>
                                  <a:srgbClr val="000000"/>
                                </a:solidFill>
                                <a:latin typeface="Cambria Math" panose="02040503050406030204" pitchFamily="18" charset="0"/>
                                <a:ea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𝐺</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den>
                        </m:f>
                      </m:den>
                    </m:f>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𝑐</m:t>
                    </m:r>
                  </m:oMath>
                </a14:m>
                <a:r>
                  <a:rPr lang="de-DE" sz="2400" dirty="0">
                    <a:latin typeface="Times New Roman" panose="02020603050405020304" pitchFamily="18" charset="0"/>
                    <a:cs typeface="Times New Roman" panose="02020603050405020304" pitchFamily="18" charset="0"/>
                  </a:rPr>
                  <a:t> 		bzw.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𝐺𝐾</m:t>
                    </m:r>
                  </m:oMath>
                </a14:m>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Samuelson-Bedingung (1954)</a:t>
                </a:r>
              </a:p>
              <a:p>
                <a:pPr algn="ctr"/>
                <a:r>
                  <a:rPr lang="en-US" sz="1400" dirty="0">
                    <a:latin typeface="Times New Roman" panose="02020603050405020304" pitchFamily="18" charset="0"/>
                    <a:cs typeface="Times New Roman" panose="02020603050405020304" pitchFamily="18" charset="0"/>
                    <a:hlinkClick r:id="rId2"/>
                  </a:rPr>
                  <a:t>Samuelson, Paul A. (1954) The Pure Theory of Public Expenditure, The Review of Economics and Statistics, Vol. 36, No. 4. (Nov., 1954), pp. 387-389</a:t>
                </a:r>
                <a:endParaRPr lang="de-DE" sz="1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1373872"/>
                <a:ext cx="12150649" cy="5642517"/>
              </a:xfrm>
              <a:prstGeom prst="rect">
                <a:avLst/>
              </a:prstGeom>
              <a:blipFill>
                <a:blip r:embed="rId3"/>
                <a:stretch>
                  <a:fillRect l="-753" t="-864"/>
                </a:stretch>
              </a:blipFill>
            </p:spPr>
            <p:txBody>
              <a:bodyPr/>
              <a:lstStyle/>
              <a:p>
                <a:r>
                  <a:rPr lang="de-DE">
                    <a:noFill/>
                  </a:rPr>
                  <a:t> </a:t>
                </a:r>
              </a:p>
            </p:txBody>
          </p:sp>
        </mc:Fallback>
      </mc:AlternateContent>
      <p:sp>
        <p:nvSpPr>
          <p:cNvPr id="4" name="Textfeld 3"/>
          <p:cNvSpPr txBox="1"/>
          <p:nvPr/>
        </p:nvSpPr>
        <p:spPr>
          <a:xfrm>
            <a:off x="0" y="552450"/>
            <a:ext cx="12111135" cy="425300"/>
          </a:xfrm>
          <a:prstGeom prst="rect">
            <a:avLst/>
          </a:prstGeom>
          <a:noFill/>
        </p:spPr>
        <p:txBody>
          <a:bodyPr wrap="square" rtlCol="0">
            <a:noAutofit/>
          </a:bodyPr>
          <a:lstStyle/>
          <a:p>
            <a:r>
              <a:rPr lang="de-DE" sz="1300" dirty="0" smtClean="0"/>
              <a:t>Rechnung im Detail -&gt; siehe Samuelson.pdf Bevor Sie nachschauen, versuchen Sie es einmal mit den Angaben auf dieser Folie selber. Formal ist das das Gleiche wie in Mikro, nur, dass Sie eine weitere Nebenbedingung haben!</a:t>
            </a:r>
            <a:endParaRPr lang="de-DE" sz="1300" dirty="0"/>
          </a:p>
        </p:txBody>
      </p:sp>
    </p:spTree>
    <p:extLst>
      <p:ext uri="{BB962C8B-B14F-4D97-AF65-F5344CB8AC3E}">
        <p14:creationId xmlns:p14="http://schemas.microsoft.com/office/powerpoint/2010/main" val="122317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3643</Words>
  <Application>Microsoft Office PowerPoint</Application>
  <PresentationFormat>Breitbild</PresentationFormat>
  <Paragraphs>358</Paragraphs>
  <Slides>14</Slides>
  <Notes>8</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14</vt:i4>
      </vt:variant>
    </vt:vector>
  </HeadingPairs>
  <TitlesOfParts>
    <vt:vector size="25" baseType="lpstr">
      <vt:lpstr>Arial</vt:lpstr>
      <vt:lpstr>Calibri</vt:lpstr>
      <vt:lpstr>Calibri Light</vt:lpstr>
      <vt:lpstr>Cambria Math</vt:lpstr>
      <vt:lpstr>Droid Sans Fallback</vt:lpstr>
      <vt:lpstr>Lohit Hindi</vt:lpstr>
      <vt:lpstr>Lucida Calligraphy</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bjk</cp:lastModifiedBy>
  <cp:revision>265</cp:revision>
  <cp:lastPrinted>2019-03-06T12:51:08Z</cp:lastPrinted>
  <dcterms:created xsi:type="dcterms:W3CDTF">2019-01-29T07:20:47Z</dcterms:created>
  <dcterms:modified xsi:type="dcterms:W3CDTF">2021-10-05T14:20:54Z</dcterms:modified>
</cp:coreProperties>
</file>