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909" r:id="rId2"/>
    <p:sldId id="910" r:id="rId3"/>
    <p:sldId id="911" r:id="rId4"/>
    <p:sldId id="912" r:id="rId5"/>
    <p:sldId id="913" r:id="rId6"/>
    <p:sldId id="914" r:id="rId7"/>
    <p:sldId id="915" r:id="rId8"/>
    <p:sldId id="916" r:id="rId9"/>
    <p:sldId id="917" r:id="rId10"/>
    <p:sldId id="918" r:id="rId11"/>
    <p:sldId id="919" r:id="rId12"/>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6" d="100"/>
          <a:sy n="86" d="100"/>
        </p:scale>
        <p:origin x="69"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30.09.2021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30.09.2021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30.09.2021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4" Type="http://schemas.openxmlformats.org/officeDocument/2006/relationships/image" Target="NUL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86686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Ökonomie:                         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4" name="Textfeld 3">
            <a:extLst>
              <a:ext uri="{FF2B5EF4-FFF2-40B4-BE49-F238E27FC236}">
                <a16:creationId xmlns:a16="http://schemas.microsoft.com/office/drawing/2014/main" id="{AA15B691-283D-4341-8E52-EBA1542B1340}"/>
              </a:ext>
            </a:extLst>
          </p:cNvPr>
          <p:cNvSpPr txBox="1"/>
          <p:nvPr/>
        </p:nvSpPr>
        <p:spPr>
          <a:xfrm>
            <a:off x="-1" y="850028"/>
            <a:ext cx="12172951" cy="1621623"/>
          </a:xfrm>
          <a:prstGeom prst="rect">
            <a:avLst/>
          </a:prstGeom>
          <a:noFill/>
        </p:spPr>
        <p:txBody>
          <a:bodyPr wrap="square" rtlCol="0">
            <a:noAutofit/>
          </a:bodyPr>
          <a:lstStyle/>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AA15B691-283D-4341-8E52-EBA1542B1340}"/>
                  </a:ext>
                </a:extLst>
              </p:cNvPr>
              <p:cNvSpPr txBox="1"/>
              <p:nvPr/>
            </p:nvSpPr>
            <p:spPr>
              <a:xfrm>
                <a:off x="0" y="1660839"/>
                <a:ext cx="12172951" cy="478983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2 Konsumenten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5" name="Textfeld 4">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660839"/>
                <a:ext cx="12172951" cy="4789837"/>
              </a:xfrm>
              <a:prstGeom prst="rect">
                <a:avLst/>
              </a:prstGeom>
              <a:blipFill>
                <a:blip r:embed="rId2"/>
                <a:stretch>
                  <a:fillRect l="-65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Textfeld 1"/>
              <p:cNvSpPr txBox="1"/>
              <p:nvPr/>
            </p:nvSpPr>
            <p:spPr>
              <a:xfrm>
                <a:off x="7991302" y="2920858"/>
                <a:ext cx="4084320" cy="723207"/>
              </a:xfrm>
              <a:prstGeom prst="rect">
                <a:avLst/>
              </a:prstGeom>
              <a:noFill/>
            </p:spPr>
            <p:txBody>
              <a:bodyPr wrap="square" rtlCol="0">
                <a:noAutofit/>
              </a:bodyPr>
              <a:lstStyle/>
              <a:p>
                <a14:m>
                  <m:oMath xmlns:m="http://schemas.openxmlformats.org/officeDocument/2006/math">
                    <m:acc>
                      <m:accPr>
                        <m:chr m:val="̅"/>
                        <m:ctrlPr>
                          <a:rPr lang="de-DE" i="1" smtClean="0">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smtClean="0"/>
                  <a:t> und </a:t>
                </a:r>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oMath>
                </a14:m>
                <a:r>
                  <a:rPr lang="de-DE" dirty="0" smtClean="0"/>
                  <a:t> sind das Gesamtbudget bzw. die Anfangsausstattungen in der Ökonomie.</a:t>
                </a:r>
                <a:endParaRPr lang="de-DE" dirty="0"/>
              </a:p>
            </p:txBody>
          </p:sp>
        </mc:Choice>
        <mc:Fallback xmlns="">
          <p:sp>
            <p:nvSpPr>
              <p:cNvPr id="2" name="Textfeld 1"/>
              <p:cNvSpPr txBox="1">
                <a:spLocks noRot="1" noChangeAspect="1" noMove="1" noResize="1" noEditPoints="1" noAdjustHandles="1" noChangeArrowheads="1" noChangeShapeType="1" noTextEdit="1"/>
              </p:cNvSpPr>
              <p:nvPr/>
            </p:nvSpPr>
            <p:spPr>
              <a:xfrm>
                <a:off x="7991302" y="2920858"/>
                <a:ext cx="4084320" cy="723207"/>
              </a:xfrm>
              <a:prstGeom prst="rect">
                <a:avLst/>
              </a:prstGeom>
              <a:blipFill>
                <a:blip r:embed="rId3"/>
                <a:stretch>
                  <a:fillRect l="-1343" t="-4202" b="-16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feld 7"/>
              <p:cNvSpPr txBox="1"/>
              <p:nvPr/>
            </p:nvSpPr>
            <p:spPr>
              <a:xfrm>
                <a:off x="7486996" y="3901438"/>
                <a:ext cx="4685954" cy="1848198"/>
              </a:xfrm>
              <a:prstGeom prst="rect">
                <a:avLst/>
              </a:prstGeom>
              <a:noFill/>
            </p:spPr>
            <p:txBody>
              <a:bodyPr wrap="square" rtlCol="0">
                <a:noAutofit/>
              </a:bodyPr>
              <a:lstStyle/>
              <a:p>
                <a14:m>
                  <m:oMath xmlns:m="http://schemas.openxmlformats.org/officeDocument/2006/math">
                    <m:sSub>
                      <m:sSubPr>
                        <m:ctrlPr>
                          <a:rPr lang="de-DE" i="1" smtClean="0">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i="1">
                            <a:latin typeface="Cambria Math" panose="02040503050406030204" pitchFamily="18" charset="0"/>
                            <a:cs typeface="Times New Roman" panose="02020603050405020304" pitchFamily="18" charset="0"/>
                          </a:rPr>
                          <m:t>𝐴</m:t>
                        </m:r>
                      </m:sub>
                    </m:sSub>
                    <m:r>
                      <a:rPr lang="de-DE" b="0" i="1" smtClean="0">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smtClean="0">
                                <a:latin typeface="Cambria Math" panose="02040503050406030204" pitchFamily="18" charset="0"/>
                                <a:cs typeface="Times New Roman" panose="02020603050405020304" pitchFamily="18" charset="0"/>
                              </a:rPr>
                            </m:ctrlPr>
                          </m:accPr>
                          <m:e>
                            <m:r>
                              <a:rPr lang="de-DE" b="0" i="1" smtClean="0">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𝐴</m:t>
                        </m:r>
                      </m:sub>
                    </m:sSub>
                  </m:oMath>
                </a14:m>
                <a:r>
                  <a:rPr lang="de-DE" dirty="0" smtClean="0"/>
                  <a:t> und </a:t>
                </a:r>
                <a14:m>
                  <m:oMath xmlns:m="http://schemas.openxmlformats.org/officeDocument/2006/math">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e>
                      <m:sub>
                        <m:r>
                          <a:rPr lang="de-DE" b="0" i="1" smtClean="0">
                            <a:latin typeface="Cambria Math" panose="02040503050406030204" pitchFamily="18" charset="0"/>
                            <a:cs typeface="Times New Roman" panose="02020603050405020304" pitchFamily="18" charset="0"/>
                          </a:rPr>
                          <m:t>𝐵</m:t>
                        </m:r>
                      </m:sub>
                    </m:sSub>
                    <m:r>
                      <a:rPr lang="de-DE" i="1">
                        <a:latin typeface="Cambria Math" panose="02040503050406030204" pitchFamily="18" charset="0"/>
                        <a:cs typeface="Times New Roman" panose="02020603050405020304" pitchFamily="18" charset="0"/>
                      </a:rPr>
                      <m:t>,</m:t>
                    </m:r>
                    <m:sSub>
                      <m:sSubPr>
                        <m:ctrlPr>
                          <a:rPr lang="de-DE" i="1">
                            <a:latin typeface="Cambria Math" panose="02040503050406030204" pitchFamily="18" charset="0"/>
                            <a:cs typeface="Times New Roman" panose="02020603050405020304" pitchFamily="18" charset="0"/>
                          </a:rPr>
                        </m:ctrlPr>
                      </m:sSubPr>
                      <m:e>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e>
                      <m:sub>
                        <m:r>
                          <a:rPr lang="de-DE" b="0" i="1" smtClean="0">
                            <a:latin typeface="Cambria Math" panose="02040503050406030204" pitchFamily="18" charset="0"/>
                            <a:cs typeface="Times New Roman" panose="02020603050405020304" pitchFamily="18" charset="0"/>
                          </a:rPr>
                          <m:t>𝐵</m:t>
                        </m:r>
                      </m:sub>
                    </m:sSub>
                  </m:oMath>
                </a14:m>
                <a:r>
                  <a:rPr lang="de-DE" dirty="0" smtClean="0"/>
                  <a:t>sind die </a:t>
                </a:r>
                <a:r>
                  <a:rPr lang="de-DE" dirty="0"/>
                  <a:t>Einzelbudgets  bzw. die Anfangsausstattungen </a:t>
                </a:r>
                <a:r>
                  <a:rPr lang="de-DE" dirty="0" smtClean="0"/>
                  <a:t>der beiden Konsumenten. Unter diesen Budgetrestriktionen maximieren dann beide Individuen, wie Sie es aus Mikro kennen, jetzt aber gleichzeitig ihren Nutzen</a:t>
                </a:r>
                <a:endParaRPr lang="de-DE" dirty="0"/>
              </a:p>
            </p:txBody>
          </p:sp>
        </mc:Choice>
        <mc:Fallback xmlns="">
          <p:sp>
            <p:nvSpPr>
              <p:cNvPr id="8" name="Textfeld 7"/>
              <p:cNvSpPr txBox="1">
                <a:spLocks noRot="1" noChangeAspect="1" noMove="1" noResize="1" noEditPoints="1" noAdjustHandles="1" noChangeArrowheads="1" noChangeShapeType="1" noTextEdit="1"/>
              </p:cNvSpPr>
              <p:nvPr/>
            </p:nvSpPr>
            <p:spPr>
              <a:xfrm>
                <a:off x="7486996" y="3901438"/>
                <a:ext cx="4685954" cy="1848198"/>
              </a:xfrm>
              <a:prstGeom prst="rect">
                <a:avLst/>
              </a:prstGeom>
              <a:blipFill>
                <a:blip r:embed="rId4"/>
                <a:stretch>
                  <a:fillRect l="-1040" t="-1650" r="-1951"/>
                </a:stretch>
              </a:blipFill>
            </p:spPr>
            <p:txBody>
              <a:bodyPr/>
              <a:lstStyle/>
              <a:p>
                <a:r>
                  <a:rPr lang="de-DE">
                    <a:noFill/>
                  </a:rPr>
                  <a:t> </a:t>
                </a:r>
              </a:p>
            </p:txBody>
          </p:sp>
        </mc:Fallback>
      </mc:AlternateContent>
    </p:spTree>
    <p:extLst>
      <p:ext uri="{BB962C8B-B14F-4D97-AF65-F5344CB8AC3E}">
        <p14:creationId xmlns:p14="http://schemas.microsoft.com/office/powerpoint/2010/main" val="48817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19776"/>
            <a:ext cx="12172951" cy="5016253"/>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
        <p:nvSpPr>
          <p:cNvPr id="4" name="Textfeld 3"/>
          <p:cNvSpPr txBox="1"/>
          <p:nvPr/>
        </p:nvSpPr>
        <p:spPr>
          <a:xfrm>
            <a:off x="584318" y="5703355"/>
            <a:ext cx="10881703" cy="852616"/>
          </a:xfrm>
          <a:prstGeom prst="rect">
            <a:avLst/>
          </a:prstGeom>
          <a:noFill/>
        </p:spPr>
        <p:txBody>
          <a:bodyPr wrap="square" rtlCol="0">
            <a:noAutofit/>
          </a:bodyPr>
          <a:lstStyle/>
          <a:p>
            <a:r>
              <a:rPr lang="de-DE" sz="1200" dirty="0" smtClean="0"/>
              <a:t>Der 2. Hauptsatz der Wohlfahrtstheorie gibt damit einer Gesellschaft die Möglichkeit an die Hand durch Umverteilung eine bestimmte </a:t>
            </a:r>
            <a:r>
              <a:rPr lang="de-DE" sz="1200" dirty="0" err="1" smtClean="0"/>
              <a:t>pareto</a:t>
            </a:r>
            <a:r>
              <a:rPr lang="de-DE" sz="1200" dirty="0" smtClean="0"/>
              <a:t>-effiziente Allokation zu wählen. Auch hier sei wieder darauf hingewiesen, dass das immer noch nichts mit Gerechtigkeit zu tun hat! Denn welche Allokation zu wählen ist, muss jede Gesellschaft immer noch für sich selber herausfinden. In Deutschland machen wir das vornehmlich durch Wahlen (wo dieser Mechanismus an seine Grenzen stößt werden wir ebenfalls untersuchen!). Andere Gesellschaften nehmen dafür die Präferenzen einzelner herausgehobener Personen. Denken Sie an Ludwig den XIV: „</a:t>
            </a:r>
            <a:r>
              <a:rPr lang="de-DE" sz="1200" dirty="0" err="1" smtClean="0"/>
              <a:t>L`etat</a:t>
            </a:r>
            <a:r>
              <a:rPr lang="de-DE" sz="1200" dirty="0" smtClean="0"/>
              <a:t> </a:t>
            </a:r>
            <a:r>
              <a:rPr lang="de-DE" sz="1200" dirty="0" err="1" smtClean="0"/>
              <a:t>ce</a:t>
            </a:r>
            <a:r>
              <a:rPr lang="de-DE" sz="1200" dirty="0" smtClean="0"/>
              <a:t> </a:t>
            </a:r>
            <a:r>
              <a:rPr lang="de-DE" sz="1200" dirty="0" err="1" smtClean="0"/>
              <a:t>moi</a:t>
            </a:r>
            <a:r>
              <a:rPr lang="de-DE" sz="1200" dirty="0" smtClean="0"/>
              <a:t>!“ </a:t>
            </a:r>
          </a:p>
        </p:txBody>
      </p:sp>
    </p:spTree>
    <p:extLst>
      <p:ext uri="{BB962C8B-B14F-4D97-AF65-F5344CB8AC3E}">
        <p14:creationId xmlns:p14="http://schemas.microsoft.com/office/powerpoint/2010/main" val="148169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788120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1344954"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1347260"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8051881"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926875"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349200"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1332056"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1218670"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8435621"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703455"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7925597"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8022732"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1096592"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2752452"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2868511"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4753740"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4289548"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4753740"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3268596"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1941951"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5202601"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235978"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4483954"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4483954" y="5473756"/>
                <a:ext cx="372794" cy="369332"/>
              </a:xfrm>
              <a:prstGeom prst="rect">
                <a:avLst/>
              </a:prstGeom>
              <a:blipFill>
                <a:blip r:embed="rId2"/>
                <a:stretch>
                  <a:fillRect r="-1311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78567"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78567" y="2684415"/>
                <a:ext cx="371384" cy="369332"/>
              </a:xfrm>
              <a:prstGeom prst="rect">
                <a:avLst/>
              </a:prstGeom>
              <a:blipFill>
                <a:blip r:embed="rId3"/>
                <a:stretch>
                  <a:fillRect b="-6557"/>
                </a:stretch>
              </a:blipFill>
            </p:spPr>
            <p:txBody>
              <a:bodyPr/>
              <a:lstStyle/>
              <a:p>
                <a:r>
                  <a:rPr lang="de-DE">
                    <a:noFill/>
                  </a:rPr>
                  <a:t> </a:t>
                </a:r>
              </a:p>
            </p:txBody>
          </p:sp>
        </mc:Fallback>
      </mc:AlternateContent>
      <p:sp>
        <p:nvSpPr>
          <p:cNvPr id="36" name="Textfeld 35"/>
          <p:cNvSpPr txBox="1"/>
          <p:nvPr/>
        </p:nvSpPr>
        <p:spPr>
          <a:xfrm>
            <a:off x="8600902" y="115573"/>
            <a:ext cx="3591097" cy="1012359"/>
          </a:xfrm>
          <a:prstGeom prst="rect">
            <a:avLst/>
          </a:prstGeom>
          <a:noFill/>
        </p:spPr>
        <p:txBody>
          <a:bodyPr wrap="square" rtlCol="0">
            <a:noAutofit/>
          </a:bodyPr>
          <a:lstStyle/>
          <a:p>
            <a:r>
              <a:rPr lang="de-DE" sz="1200" dirty="0" smtClean="0"/>
              <a:t>Die Problemstellung lässt sich folgendermaßen veranschaulichen:</a:t>
            </a:r>
          </a:p>
          <a:p>
            <a:r>
              <a:rPr lang="de-DE" sz="1200" dirty="0" smtClean="0"/>
              <a:t>Wir betrachten zuerst A und gehen von einem gegebenen Nutzenniveau repräsentiert durch die Indifferenzkurve I</a:t>
            </a:r>
            <a:r>
              <a:rPr lang="de-DE" sz="1200" baseline="-25000" dirty="0" smtClean="0"/>
              <a:t>A </a:t>
            </a:r>
            <a:r>
              <a:rPr lang="de-DE" sz="1200" dirty="0"/>
              <a:t>a</a:t>
            </a:r>
            <a:r>
              <a:rPr lang="de-DE" sz="1200" dirty="0" smtClean="0"/>
              <a:t>us</a:t>
            </a:r>
            <a:endParaRPr lang="de-DE" sz="1200" dirty="0"/>
          </a:p>
        </p:txBody>
      </p:sp>
      <p:sp>
        <p:nvSpPr>
          <p:cNvPr id="37" name="Textfeld 36"/>
          <p:cNvSpPr txBox="1"/>
          <p:nvPr/>
        </p:nvSpPr>
        <p:spPr>
          <a:xfrm>
            <a:off x="8600901" y="995340"/>
            <a:ext cx="3591097" cy="506180"/>
          </a:xfrm>
          <a:prstGeom prst="rect">
            <a:avLst/>
          </a:prstGeom>
          <a:noFill/>
        </p:spPr>
        <p:txBody>
          <a:bodyPr wrap="square" rtlCol="0">
            <a:noAutofit/>
          </a:bodyPr>
          <a:lstStyle/>
          <a:p>
            <a:r>
              <a:rPr lang="de-DE" sz="1200" dirty="0" smtClean="0"/>
              <a:t>Alle </a:t>
            </a:r>
            <a:r>
              <a:rPr lang="de-DE" sz="1200" dirty="0" err="1" smtClean="0"/>
              <a:t>x,y</a:t>
            </a:r>
            <a:r>
              <a:rPr lang="de-DE" sz="1200" dirty="0" smtClean="0"/>
              <a:t>-Kombinationen, die rechts oberhalb von I</a:t>
            </a:r>
            <a:r>
              <a:rPr lang="de-DE" sz="1200" baseline="-25000" dirty="0" smtClean="0"/>
              <a:t>A </a:t>
            </a:r>
            <a:r>
              <a:rPr lang="de-DE" sz="1200" dirty="0" smtClean="0"/>
              <a:t>liegen stellen eine Verbesserung gegenüber </a:t>
            </a:r>
            <a:r>
              <a:rPr lang="de-DE" sz="1200" dirty="0"/>
              <a:t>I</a:t>
            </a:r>
            <a:r>
              <a:rPr lang="de-DE" sz="1200" baseline="-25000" dirty="0"/>
              <a:t>A </a:t>
            </a:r>
            <a:r>
              <a:rPr lang="de-DE" sz="1200" dirty="0" smtClean="0"/>
              <a:t> dar </a:t>
            </a:r>
            <a:endParaRPr lang="de-DE" sz="1200" dirty="0"/>
          </a:p>
        </p:txBody>
      </p:sp>
      <mc:AlternateContent xmlns:mc="http://schemas.openxmlformats.org/markup-compatibility/2006" xmlns:a14="http://schemas.microsoft.com/office/drawing/2010/main">
        <mc:Choice Requires="a14">
          <p:sp>
            <p:nvSpPr>
              <p:cNvPr id="42" name="Textfeld 41"/>
              <p:cNvSpPr txBox="1"/>
              <p:nvPr/>
            </p:nvSpPr>
            <p:spPr>
              <a:xfrm>
                <a:off x="8600903" y="1410511"/>
                <a:ext cx="3591097" cy="506180"/>
              </a:xfrm>
              <a:prstGeom prst="rect">
                <a:avLst/>
              </a:prstGeom>
              <a:noFill/>
            </p:spPr>
            <p:txBody>
              <a:bodyPr wrap="square" rtlCol="0">
                <a:noAutofit/>
              </a:bodyPr>
              <a:lstStyle/>
              <a:p>
                <a:r>
                  <a:rPr lang="de-DE" sz="1200" dirty="0" smtClean="0"/>
                  <a:t>Allerdings ist der maximale Konsum von x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i="1">
                            <a:latin typeface="Cambria Math" panose="02040503050406030204" pitchFamily="18" charset="0"/>
                            <a:cs typeface="Times New Roman" panose="02020603050405020304" pitchFamily="18" charset="0"/>
                          </a:rPr>
                          <m:t>𝑥</m:t>
                        </m:r>
                      </m:e>
                    </m:acc>
                  </m:oMath>
                </a14:m>
                <a:r>
                  <a:rPr lang="de-DE" sz="1200" dirty="0" smtClean="0"/>
                  <a:t> beschränkt.</a:t>
                </a:r>
                <a:endParaRPr lang="de-DE" sz="1200" dirty="0"/>
              </a:p>
            </p:txBody>
          </p:sp>
        </mc:Choice>
        <mc:Fallback xmlns="">
          <p:sp>
            <p:nvSpPr>
              <p:cNvPr id="42" name="Textfeld 41"/>
              <p:cNvSpPr txBox="1">
                <a:spLocks noRot="1" noChangeAspect="1" noMove="1" noResize="1" noEditPoints="1" noAdjustHandles="1" noChangeArrowheads="1" noChangeShapeType="1" noTextEdit="1"/>
              </p:cNvSpPr>
              <p:nvPr/>
            </p:nvSpPr>
            <p:spPr>
              <a:xfrm>
                <a:off x="8600903" y="1410511"/>
                <a:ext cx="3591097" cy="506180"/>
              </a:xfrm>
              <a:prstGeom prst="rect">
                <a:avLst/>
              </a:prstGeom>
              <a:blipFill>
                <a:blip r:embed="rId4"/>
                <a:stretch>
                  <a:fillRect l="-1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Textfeld 44"/>
              <p:cNvSpPr txBox="1"/>
              <p:nvPr/>
            </p:nvSpPr>
            <p:spPr>
              <a:xfrm>
                <a:off x="8600900" y="1841237"/>
                <a:ext cx="3591097" cy="506180"/>
              </a:xfrm>
              <a:prstGeom prst="rect">
                <a:avLst/>
              </a:prstGeom>
              <a:noFill/>
            </p:spPr>
            <p:txBody>
              <a:bodyPr wrap="square" rtlCol="0">
                <a:noAutofit/>
              </a:bodyPr>
              <a:lstStyle/>
              <a:p>
                <a:r>
                  <a:rPr lang="de-DE" sz="1200" dirty="0" smtClean="0"/>
                  <a:t>Genauso ist der maximale Konsum von y für A durch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smtClean="0"/>
                  <a:t> beschränkt.</a:t>
                </a:r>
                <a:endParaRPr lang="de-DE" sz="1200" dirty="0"/>
              </a:p>
            </p:txBody>
          </p:sp>
        </mc:Choice>
        <mc:Fallback xmlns="">
          <p:sp>
            <p:nvSpPr>
              <p:cNvPr id="45" name="Textfeld 44"/>
              <p:cNvSpPr txBox="1">
                <a:spLocks noRot="1" noChangeAspect="1" noMove="1" noResize="1" noEditPoints="1" noAdjustHandles="1" noChangeArrowheads="1" noChangeShapeType="1" noTextEdit="1"/>
              </p:cNvSpPr>
              <p:nvPr/>
            </p:nvSpPr>
            <p:spPr>
              <a:xfrm>
                <a:off x="8600900" y="1841237"/>
                <a:ext cx="3591097" cy="506180"/>
              </a:xfrm>
              <a:prstGeom prst="rect">
                <a:avLst/>
              </a:prstGeom>
              <a:blipFill>
                <a:blip r:embed="rId5"/>
                <a:stretch>
                  <a:fillRect l="-170" r="-169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8506691" y="2239031"/>
                <a:ext cx="3685309" cy="646037"/>
              </a:xfrm>
              <a:prstGeom prst="rect">
                <a:avLst/>
              </a:prstGeom>
              <a:noFill/>
            </p:spPr>
            <p:txBody>
              <a:bodyPr wrap="square" rtlCol="0">
                <a:noAutofit/>
              </a:bodyPr>
              <a:lstStyle/>
              <a:p>
                <a:r>
                  <a:rPr lang="de-DE" sz="1200" dirty="0" smtClean="0"/>
                  <a:t>Konsumiert A die kompletten Ressourcen </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𝑥</m:t>
                        </m:r>
                      </m:e>
                    </m:acc>
                  </m:oMath>
                </a14:m>
                <a:r>
                  <a:rPr lang="de-DE" sz="1200" dirty="0" smtClean="0"/>
                  <a:t>,</a:t>
                </a:r>
                <a14:m>
                  <m:oMath xmlns:m="http://schemas.openxmlformats.org/officeDocument/2006/math">
                    <m:acc>
                      <m:accPr>
                        <m:chr m:val="̅"/>
                        <m:ctrlPr>
                          <a:rPr lang="de-DE" sz="1200" i="1">
                            <a:latin typeface="Cambria Math" panose="02040503050406030204" pitchFamily="18" charset="0"/>
                            <a:cs typeface="Times New Roman" panose="02020603050405020304" pitchFamily="18" charset="0"/>
                          </a:rPr>
                        </m:ctrlPr>
                      </m:accPr>
                      <m:e>
                        <m:r>
                          <a:rPr lang="de-DE" sz="1200" b="0" i="1" smtClean="0">
                            <a:latin typeface="Cambria Math" panose="02040503050406030204" pitchFamily="18" charset="0"/>
                            <a:cs typeface="Times New Roman" panose="02020603050405020304" pitchFamily="18" charset="0"/>
                          </a:rPr>
                          <m:t>𝑦</m:t>
                        </m:r>
                      </m:e>
                    </m:acc>
                  </m:oMath>
                </a14:m>
                <a:r>
                  <a:rPr lang="de-DE" sz="1200" dirty="0" smtClean="0"/>
                  <a:t> der Ökonomie, so bleibt nichts mehr für B übrig. Dieser Punkt repräsentiert damit den 0-Punkt für Konsument B</a:t>
                </a:r>
                <a:endParaRPr lang="de-DE" sz="1200" dirty="0"/>
              </a:p>
            </p:txBody>
          </p:sp>
        </mc:Choice>
        <mc:Fallback xmlns="">
          <p:sp>
            <p:nvSpPr>
              <p:cNvPr id="48" name="Textfeld 47"/>
              <p:cNvSpPr txBox="1">
                <a:spLocks noRot="1" noChangeAspect="1" noMove="1" noResize="1" noEditPoints="1" noAdjustHandles="1" noChangeArrowheads="1" noChangeShapeType="1" noTextEdit="1"/>
              </p:cNvSpPr>
              <p:nvPr/>
            </p:nvSpPr>
            <p:spPr>
              <a:xfrm>
                <a:off x="8506691" y="2239031"/>
                <a:ext cx="3685309" cy="646037"/>
              </a:xfrm>
              <a:prstGeom prst="rect">
                <a:avLst/>
              </a:prstGeom>
              <a:blipFill>
                <a:blip r:embed="rId6"/>
                <a:stretch>
                  <a:fillRect b="-6604"/>
                </a:stretch>
              </a:blipFill>
            </p:spPr>
            <p:txBody>
              <a:bodyPr/>
              <a:lstStyle/>
              <a:p>
                <a:r>
                  <a:rPr lang="de-DE">
                    <a:noFill/>
                  </a:rPr>
                  <a:t> </a:t>
                </a:r>
              </a:p>
            </p:txBody>
          </p:sp>
        </mc:Fallback>
      </mc:AlternateContent>
      <p:sp>
        <p:nvSpPr>
          <p:cNvPr id="50" name="Textfeld 49"/>
          <p:cNvSpPr txBox="1"/>
          <p:nvPr/>
        </p:nvSpPr>
        <p:spPr>
          <a:xfrm>
            <a:off x="8506691" y="2812479"/>
            <a:ext cx="3685309" cy="823725"/>
          </a:xfrm>
          <a:prstGeom prst="rect">
            <a:avLst/>
          </a:prstGeom>
          <a:noFill/>
        </p:spPr>
        <p:txBody>
          <a:bodyPr wrap="square" rtlCol="0">
            <a:noAutofit/>
          </a:bodyPr>
          <a:lstStyle/>
          <a:p>
            <a:r>
              <a:rPr lang="de-DE" sz="1200" dirty="0" smtClean="0"/>
              <a:t>Konsument B können wir damit in dem Koordinatensystem mit B als 0-Punkt und x nimmt horizontal nach links zu und y nimmt vertikal nach unten zu betrachten </a:t>
            </a:r>
            <a:endParaRPr lang="de-DE" sz="1200" dirty="0"/>
          </a:p>
        </p:txBody>
      </p:sp>
      <p:sp>
        <p:nvSpPr>
          <p:cNvPr id="51" name="Textfeld 50"/>
          <p:cNvSpPr txBox="1"/>
          <p:nvPr/>
        </p:nvSpPr>
        <p:spPr>
          <a:xfrm>
            <a:off x="8506691" y="3577195"/>
            <a:ext cx="3685309" cy="632458"/>
          </a:xfrm>
          <a:prstGeom prst="rect">
            <a:avLst/>
          </a:prstGeom>
          <a:noFill/>
        </p:spPr>
        <p:txBody>
          <a:bodyPr wrap="square" rtlCol="0">
            <a:noAutofit/>
          </a:bodyPr>
          <a:lstStyle/>
          <a:p>
            <a:r>
              <a:rPr lang="de-DE" sz="1200" dirty="0" smtClean="0"/>
              <a:t>Gehen wir auch hier von einem Nutzenniveau repräsentiert durch die Indifferenzkurve I</a:t>
            </a:r>
            <a:r>
              <a:rPr lang="de-DE" sz="1200" baseline="-25000" dirty="0" smtClean="0"/>
              <a:t>B </a:t>
            </a:r>
            <a:r>
              <a:rPr lang="de-DE" sz="1200" dirty="0" smtClean="0"/>
              <a:t>aus. So gilt hier:</a:t>
            </a:r>
            <a:endParaRPr lang="de-DE" sz="1200" dirty="0"/>
          </a:p>
        </p:txBody>
      </p:sp>
      <p:sp>
        <p:nvSpPr>
          <p:cNvPr id="52" name="Textfeld 51"/>
          <p:cNvSpPr txBox="1"/>
          <p:nvPr/>
        </p:nvSpPr>
        <p:spPr>
          <a:xfrm>
            <a:off x="8600900" y="4177492"/>
            <a:ext cx="3579086" cy="290810"/>
          </a:xfrm>
          <a:prstGeom prst="rect">
            <a:avLst/>
          </a:prstGeom>
          <a:noFill/>
        </p:spPr>
        <p:txBody>
          <a:bodyPr wrap="square" rtlCol="0">
            <a:noAutofit/>
          </a:bodyPr>
          <a:lstStyle/>
          <a:p>
            <a:r>
              <a:rPr lang="de-DE" sz="1200" dirty="0" smtClean="0"/>
              <a:t>Alles, was links unterhalb von </a:t>
            </a:r>
            <a:r>
              <a:rPr lang="de-DE" sz="1200" dirty="0"/>
              <a:t>I</a:t>
            </a:r>
            <a:r>
              <a:rPr lang="de-DE" sz="1200" baseline="-25000" dirty="0"/>
              <a:t>B </a:t>
            </a:r>
            <a:r>
              <a:rPr lang="de-DE" sz="1200" dirty="0" smtClean="0"/>
              <a:t>liegt, stellt B besser</a:t>
            </a:r>
            <a:endParaRPr lang="de-DE" sz="1200" dirty="0"/>
          </a:p>
        </p:txBody>
      </p:sp>
      <p:sp>
        <p:nvSpPr>
          <p:cNvPr id="54" name="Textfeld 53"/>
          <p:cNvSpPr txBox="1"/>
          <p:nvPr/>
        </p:nvSpPr>
        <p:spPr>
          <a:xfrm>
            <a:off x="8559802" y="5106258"/>
            <a:ext cx="3579086" cy="886435"/>
          </a:xfrm>
          <a:prstGeom prst="rect">
            <a:avLst/>
          </a:prstGeom>
          <a:noFill/>
        </p:spPr>
        <p:txBody>
          <a:bodyPr wrap="square" rtlCol="0">
            <a:noAutofit/>
          </a:bodyPr>
          <a:lstStyle/>
          <a:p>
            <a:r>
              <a:rPr lang="de-DE" sz="1200" dirty="0" smtClean="0"/>
              <a:t>In dieser Darstellung, nach dem englischen Ökonomen Edgeworth benannt, betrachten wir analog zu Mikro zwei Konsumenten gemäß ihrer Indifferenzkurven gleichzeitig</a:t>
            </a:r>
            <a:endParaRPr lang="de-DE" sz="1200" dirty="0"/>
          </a:p>
        </p:txBody>
      </p:sp>
    </p:spTree>
    <p:extLst>
      <p:ext uri="{BB962C8B-B14F-4D97-AF65-F5344CB8AC3E}">
        <p14:creationId xmlns:p14="http://schemas.microsoft.com/office/powerpoint/2010/main" val="263931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8" grpId="0" animBg="1"/>
      <p:bldP spid="39" grpId="0" animBg="1"/>
      <p:bldP spid="40" grpId="0"/>
      <p:bldP spid="41" grpId="0"/>
      <p:bldP spid="46" grpId="0"/>
      <p:bldP spid="47" grpId="0"/>
      <p:bldP spid="49" grpId="0"/>
      <p:bldP spid="2" grpId="0"/>
      <p:bldP spid="3" grpId="0"/>
      <p:bldP spid="36" grpId="0"/>
      <p:bldP spid="37" grpId="0"/>
      <p:bldP spid="42" grpId="0"/>
      <p:bldP spid="45" grpId="0"/>
      <p:bldP spid="48" grpId="0"/>
      <p:bldP spid="50" grpId="0"/>
      <p:bldP spid="51" grpId="0"/>
      <p:bldP spid="52"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603151"/>
                <a:ext cx="12172951" cy="4628325"/>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603151"/>
                <a:ext cx="12172951" cy="4628325"/>
              </a:xfrm>
              <a:prstGeom prst="rect">
                <a:avLst/>
              </a:prstGeom>
              <a:blipFill>
                <a:blip r:embed="rId2"/>
                <a:stretch>
                  <a:fillRect l="-751" t="-1054"/>
                </a:stretch>
              </a:blipFill>
            </p:spPr>
            <p:txBody>
              <a:bodyPr/>
              <a:lstStyle/>
              <a:p>
                <a:r>
                  <a:rPr lang="de-DE">
                    <a:noFill/>
                  </a:rPr>
                  <a:t> </a:t>
                </a:r>
              </a:p>
            </p:txBody>
          </p:sp>
        </mc:Fallback>
      </mc:AlternateContent>
      <p:sp>
        <p:nvSpPr>
          <p:cNvPr id="4" name="Textfeld 3"/>
          <p:cNvSpPr txBox="1"/>
          <p:nvPr/>
        </p:nvSpPr>
        <p:spPr>
          <a:xfrm>
            <a:off x="6184669" y="4989880"/>
            <a:ext cx="5771339" cy="690484"/>
          </a:xfrm>
          <a:prstGeom prst="rect">
            <a:avLst/>
          </a:prstGeom>
          <a:noFill/>
        </p:spPr>
        <p:txBody>
          <a:bodyPr wrap="square" rtlCol="0">
            <a:noAutofit/>
          </a:bodyPr>
          <a:lstStyle/>
          <a:p>
            <a:r>
              <a:rPr lang="de-DE" sz="1200" dirty="0" smtClean="0"/>
              <a:t>Dieses Kriterium ist Ihnen schon in vielen Grundlagenveranstaltungen begegnet. Vielleicht ist es nicht als solches bezeichnet worden. Aber letztlich bedeutet eine Pareto-Verbesserung nichts anderes, als eine klassische </a:t>
            </a:r>
            <a:r>
              <a:rPr lang="de-DE" sz="1200" dirty="0" err="1" smtClean="0"/>
              <a:t>Win</a:t>
            </a:r>
            <a:r>
              <a:rPr lang="de-DE" sz="1200" dirty="0" smtClean="0"/>
              <a:t>-</a:t>
            </a:r>
            <a:r>
              <a:rPr lang="de-DE" sz="1200" dirty="0" err="1" smtClean="0"/>
              <a:t>Win</a:t>
            </a:r>
            <a:r>
              <a:rPr lang="de-DE" sz="1200" dirty="0" smtClean="0"/>
              <a:t>-Situation aus der BWL</a:t>
            </a:r>
            <a:endParaRPr lang="de-DE" sz="1200" dirty="0"/>
          </a:p>
        </p:txBody>
      </p:sp>
      <p:sp>
        <p:nvSpPr>
          <p:cNvPr id="5" name="Textfeld 4"/>
          <p:cNvSpPr txBox="1"/>
          <p:nvPr/>
        </p:nvSpPr>
        <p:spPr>
          <a:xfrm>
            <a:off x="4741025" y="5751879"/>
            <a:ext cx="5771339" cy="815175"/>
          </a:xfrm>
          <a:prstGeom prst="rect">
            <a:avLst/>
          </a:prstGeom>
          <a:noFill/>
        </p:spPr>
        <p:txBody>
          <a:bodyPr wrap="square" rtlCol="0">
            <a:noAutofit/>
          </a:bodyPr>
          <a:lstStyle/>
          <a:p>
            <a:r>
              <a:rPr lang="de-DE" sz="1200" dirty="0" smtClean="0"/>
              <a:t>Wichtig ist aber schon an dieser Stelle darauf hinzuweisen, dass das Pareto-Kriterium nichts mit „gleich“ oder „gerecht“ zu tun hat. Der Name Pareto kommt einfach von dem italienischen Ökonom </a:t>
            </a:r>
            <a:r>
              <a:rPr lang="de-DE" sz="1200" dirty="0" err="1" smtClean="0"/>
              <a:t>Vilfredo</a:t>
            </a:r>
            <a:r>
              <a:rPr lang="de-DE" sz="1200" dirty="0" smtClean="0"/>
              <a:t> Pareto. Klar ist nämlich auch, dass, wenn einer alles hat und die andere nichts, wir uns in einem </a:t>
            </a:r>
            <a:r>
              <a:rPr lang="de-DE" sz="1200" dirty="0" err="1" smtClean="0"/>
              <a:t>pareto</a:t>
            </a:r>
            <a:r>
              <a:rPr lang="de-DE" sz="1200" dirty="0" smtClean="0"/>
              <a:t>-effizienten Zustand befinden!</a:t>
            </a:r>
            <a:endParaRPr lang="de-DE" sz="1200" dirty="0"/>
          </a:p>
        </p:txBody>
      </p:sp>
    </p:spTree>
    <p:extLst>
      <p:ext uri="{BB962C8B-B14F-4D97-AF65-F5344CB8AC3E}">
        <p14:creationId xmlns:p14="http://schemas.microsoft.com/office/powerpoint/2010/main" val="144701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176EB93-1C12-4646-B706-692BCB295C60}"/>
              </a:ext>
            </a:extLst>
          </p:cNvPr>
          <p:cNvPicPr>
            <a:picLocks noChangeAspect="1"/>
          </p:cNvPicPr>
          <p:nvPr/>
        </p:nvPicPr>
        <p:blipFill>
          <a:blip r:embed="rId2"/>
          <a:stretch>
            <a:fillRect/>
          </a:stretch>
        </p:blipFill>
        <p:spPr>
          <a:xfrm>
            <a:off x="19049" y="491128"/>
            <a:ext cx="9467764" cy="6131470"/>
          </a:xfrm>
          <a:prstGeom prst="rect">
            <a:avLst/>
          </a:prstGeom>
        </p:spPr>
      </p:pic>
      <p:sp>
        <p:nvSpPr>
          <p:cNvPr id="4" name="Textfeld 3">
            <a:extLst>
              <a:ext uri="{FF2B5EF4-FFF2-40B4-BE49-F238E27FC236}">
                <a16:creationId xmlns:a16="http://schemas.microsoft.com/office/drawing/2014/main" id="{16D2B6A0-024B-4F77-A20D-1B2EA4FD48D1}"/>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p:sp>
        <p:nvSpPr>
          <p:cNvPr id="5" name="Textfeld 4"/>
          <p:cNvSpPr txBox="1"/>
          <p:nvPr/>
        </p:nvSpPr>
        <p:spPr>
          <a:xfrm>
            <a:off x="9674471" y="622927"/>
            <a:ext cx="2329870" cy="690484"/>
          </a:xfrm>
          <a:prstGeom prst="rect">
            <a:avLst/>
          </a:prstGeom>
          <a:noFill/>
        </p:spPr>
        <p:txBody>
          <a:bodyPr wrap="square" rtlCol="0">
            <a:noAutofit/>
          </a:bodyPr>
          <a:lstStyle/>
          <a:p>
            <a:r>
              <a:rPr lang="de-DE" sz="1200" dirty="0" smtClean="0"/>
              <a:t>Die formale Beschreibung mit den üblichen Variablen aus der Mikro sieht dann folgendermaßen aus</a:t>
            </a:r>
            <a:endParaRPr lang="de-DE" sz="1200" dirty="0"/>
          </a:p>
        </p:txBody>
      </p:sp>
    </p:spTree>
    <p:extLst>
      <p:ext uri="{BB962C8B-B14F-4D97-AF65-F5344CB8AC3E}">
        <p14:creationId xmlns:p14="http://schemas.microsoft.com/office/powerpoint/2010/main" val="166327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Grenzrate der Substitution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Steigung der Indifferenzkurve entspricht der Grenzrate der Substitution (GRS)</a:t>
                </a:r>
              </a:p>
              <a:p>
                <a:endParaRPr lang="de-DE" sz="2400" dirty="0">
                  <a:latin typeface="Times New Roman" panose="02020603050405020304" pitchFamily="18" charset="0"/>
                  <a:cs typeface="Times New Roman" panose="02020603050405020304" pitchFamily="18" charset="0"/>
                </a:endParaRPr>
              </a:p>
              <a:p>
                <a:pPr algn="ctr"/>
                <a:r>
                  <a:rPr lang="de-DE" sz="24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400" b="0" i="1" dirty="0" smtClean="0">
                        <a:solidFill>
                          <a:srgbClr val="000000"/>
                        </a:solidFill>
                        <a:latin typeface="Cambria Math" panose="02040503050406030204" pitchFamily="18" charset="0"/>
                      </a:rPr>
                      <m:t>𝑥</m:t>
                    </m:r>
                    <m:r>
                      <a:rPr lang="de-DE" sz="2400" b="0" i="1" dirty="0" smtClean="0">
                        <a:solidFill>
                          <a:srgbClr val="000000"/>
                        </a:solidFill>
                        <a:latin typeface="Cambria Math" panose="02040503050406030204" pitchFamily="18" charset="0"/>
                      </a:rPr>
                      <m:t>,</m:t>
                    </m:r>
                    <m:r>
                      <a:rPr lang="de-DE" sz="2400" b="0" i="1" dirty="0" smtClean="0">
                        <a:solidFill>
                          <a:srgbClr val="000000"/>
                        </a:solidFill>
                        <a:latin typeface="Cambria Math" panose="02040503050406030204" pitchFamily="18" charset="0"/>
                      </a:rPr>
                      <m:t>𝑦</m:t>
                    </m:r>
                  </m:oMath>
                </a14:m>
                <a:r>
                  <a:rPr lang="de-DE" sz="24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400" i="1">
                            <a:solidFill>
                              <a:srgbClr val="000000"/>
                            </a:solidFill>
                            <a:latin typeface="Cambria Math" panose="02040503050406030204" pitchFamily="18" charset="0"/>
                          </a:rPr>
                        </m:ctrlPr>
                      </m:fPr>
                      <m:num>
                        <m:r>
                          <m:rPr>
                            <m:nor/>
                          </m:rPr>
                          <a:rPr lang="de-DE" sz="2400" dirty="0">
                            <a:solidFill>
                              <a:srgbClr val="000000"/>
                            </a:solidFill>
                            <a:latin typeface="Times New Roman" panose="02020603050405020304" pitchFamily="18" charset="0"/>
                            <a:cs typeface="Times New Roman" panose="02020603050405020304" pitchFamily="18" charset="0"/>
                          </a:rPr>
                          <m:t>d</m:t>
                        </m:r>
                        <m:r>
                          <m:rPr>
                            <m:sty m:val="p"/>
                          </m:rPr>
                          <a:rPr lang="de-DE" sz="24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400" dirty="0">
                            <a:solidFill>
                              <a:srgbClr val="000000"/>
                            </a:solidFill>
                            <a:latin typeface="Times New Roman" panose="02020603050405020304" pitchFamily="18" charset="0"/>
                            <a:cs typeface="Times New Roman" panose="02020603050405020304" pitchFamily="18" charset="0"/>
                          </a:rPr>
                          <m:t>d</m:t>
                        </m:r>
                        <m:r>
                          <a:rPr lang="de-DE" sz="2400" b="0" i="1" dirty="0" smtClean="0">
                            <a:solidFill>
                              <a:srgbClr val="000000"/>
                            </a:solidFill>
                            <a:latin typeface="Cambria Math" panose="02040503050406030204" pitchFamily="18" charset="0"/>
                            <a:cs typeface="Times New Roman" panose="02020603050405020304" pitchFamily="18" charset="0"/>
                          </a:rPr>
                          <m:t>𝑥</m:t>
                        </m:r>
                      </m:den>
                    </m:f>
                    <m:r>
                      <a:rPr lang="de-DE" sz="2400" i="1" baseline="-25000" dirty="0">
                        <a:solidFill>
                          <a:srgbClr val="000000"/>
                        </a:solidFill>
                        <a:latin typeface="Cambria Math" panose="02040503050406030204" pitchFamily="18" charset="0"/>
                      </a:rPr>
                      <m:t>  </m:t>
                    </m:r>
                  </m:oMath>
                </a14:m>
                <a:r>
                  <a:rPr lang="de-DE" sz="2400" dirty="0">
                    <a:solidFill>
                      <a:srgbClr val="000000"/>
                    </a:solidFill>
                    <a:latin typeface="Times New Roman" panose="02020603050405020304" pitchFamily="18" charset="0"/>
                    <a:cs typeface="Times New Roman" panose="02020603050405020304" pitchFamily="18" charset="0"/>
                  </a:rPr>
                  <a:t>=</a:t>
                </a:r>
                <a:r>
                  <a:rPr lang="de-DE" sz="2400" dirty="0">
                    <a:solidFill>
                      <a:srgbClr val="000000"/>
                    </a:solidFill>
                  </a:rPr>
                  <a:t> </a:t>
                </a:r>
                <a14:m>
                  <m:oMath xmlns:m="http://schemas.openxmlformats.org/officeDocument/2006/math">
                    <m:r>
                      <a:rPr lang="de-DE" sz="2400" i="1">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𝑢</m:t>
                            </m:r>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𝑦</m:t>
                            </m:r>
                          </m:den>
                        </m:f>
                      </m:den>
                    </m:f>
                    <m:r>
                      <a:rPr lang="de-DE" sz="2400" b="0" i="0" dirty="0" smtClean="0">
                        <a:solidFill>
                          <a:srgbClr val="000000"/>
                        </a:solidFill>
                        <a:latin typeface="Cambria Math" panose="02040503050406030204" pitchFamily="18" charset="0"/>
                      </a:rPr>
                      <m:t>=</m:t>
                    </m:r>
                    <m:r>
                      <a:rPr lang="de-DE" sz="2400" dirty="0">
                        <a:solidFill>
                          <a:srgbClr val="000000"/>
                        </a:solidFill>
                        <a:latin typeface="Cambria Math" panose="02040503050406030204" pitchFamily="18" charset="0"/>
                      </a:rPr>
                      <m:t>−</m:t>
                    </m:r>
                    <m:f>
                      <m:fPr>
                        <m:ctrlPr>
                          <a:rPr lang="de-DE" sz="2400" i="1" dirty="0">
                            <a:solidFill>
                              <a:srgbClr val="000000"/>
                            </a:solidFill>
                            <a:latin typeface="Cambria Math" panose="02040503050406030204" pitchFamily="18" charset="0"/>
                          </a:rPr>
                        </m:ctrlPr>
                      </m:fPr>
                      <m:num>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1</m:t>
                        </m:r>
                      </m:num>
                      <m:den>
                        <m:r>
                          <m:rPr>
                            <m:sty m:val="p"/>
                          </m:rPr>
                          <a:rPr lang="de-DE" sz="2400" dirty="0">
                            <a:solidFill>
                              <a:srgbClr val="000000"/>
                            </a:solidFill>
                            <a:latin typeface="Cambria Math" panose="02040503050406030204" pitchFamily="18" charset="0"/>
                          </a:rPr>
                          <m:t>Grenznutzen</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des</m:t>
                        </m:r>
                        <m:r>
                          <a:rPr lang="de-DE" sz="2400" dirty="0">
                            <a:solidFill>
                              <a:srgbClr val="000000"/>
                            </a:solidFill>
                            <a:latin typeface="Cambria Math" panose="02040503050406030204" pitchFamily="18" charset="0"/>
                          </a:rPr>
                          <m:t> </m:t>
                        </m:r>
                        <m:r>
                          <m:rPr>
                            <m:sty m:val="p"/>
                          </m:rPr>
                          <a:rPr lang="de-DE" sz="2400" dirty="0">
                            <a:solidFill>
                              <a:srgbClr val="000000"/>
                            </a:solidFill>
                            <a:latin typeface="Cambria Math" panose="02040503050406030204" pitchFamily="18" charset="0"/>
                          </a:rPr>
                          <m:t>Gutes</m:t>
                        </m:r>
                        <m:r>
                          <a:rPr lang="de-DE" sz="2400" dirty="0">
                            <a:solidFill>
                              <a:srgbClr val="000000"/>
                            </a:solidFill>
                            <a:latin typeface="Cambria Math" panose="02040503050406030204" pitchFamily="18" charset="0"/>
                          </a:rPr>
                          <m:t> 2</m:t>
                        </m:r>
                      </m:den>
                    </m:f>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Auf wieviel des Gutes y muss ein Konsument verzichten, wenn er eine zusätzliche Einheit des Gutes x konsumieren möchte, ohne einen Nutzenverlust zu erleiden (Zahlungsbereitschaft)</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muss die Grenzrate der Substitution des einen 	Konsumenten der Grenzrate der Substitution des anderen Konsumenten entsprechen</a:t>
                </a:r>
              </a:p>
              <a:p>
                <a:endParaRPr lang="de-DE" sz="2400" i="1"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Formal folgt das Ergebnis aus dem Optimierungsproblem:</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smtClean="0">
                                <a:latin typeface="Cambria Math" panose="02040503050406030204" pitchFamily="18" charset="0"/>
                                <a:cs typeface="Times New Roman" panose="02020603050405020304" pitchFamily="18" charset="0"/>
                              </a:rPr>
                            </m:ctrlPr>
                          </m:limLowPr>
                          <m:e>
                            <m:r>
                              <m:rPr>
                                <m:sty m:val="p"/>
                              </m:rPr>
                              <a:rPr lang="de-DE" sz="2400" i="0" smtClean="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lim>
                        </m:limLow>
                      </m:fName>
                      <m:e>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e>
                    </m:d>
                    <m:r>
                      <m:rPr>
                        <m:nor/>
                      </m:rPr>
                      <a:rPr lang="de-DE" sz="2400" b="0" i="0" dirty="0" smtClean="0">
                        <a:latin typeface="Times New Roman" panose="020206030504050203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𝑢</m:t>
                        </m:r>
                      </m:e>
                    </m:acc>
                  </m:oMath>
                </a14:m>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750" t="-889" b="-14556"/>
                </a:stretch>
              </a:blipFill>
            </p:spPr>
            <p:txBody>
              <a:bodyPr/>
              <a:lstStyle/>
              <a:p>
                <a:r>
                  <a:rPr lang="de-DE">
                    <a:noFill/>
                  </a:rPr>
                  <a:t> </a:t>
                </a:r>
              </a:p>
            </p:txBody>
          </p:sp>
        </mc:Fallback>
      </mc:AlternateContent>
      <p:sp>
        <p:nvSpPr>
          <p:cNvPr id="5" name="Textfeld 4"/>
          <p:cNvSpPr txBox="1"/>
          <p:nvPr/>
        </p:nvSpPr>
        <p:spPr>
          <a:xfrm>
            <a:off x="7467254" y="4496657"/>
            <a:ext cx="4353446" cy="673859"/>
          </a:xfrm>
          <a:prstGeom prst="rect">
            <a:avLst/>
          </a:prstGeom>
          <a:noFill/>
        </p:spPr>
        <p:txBody>
          <a:bodyPr wrap="square" rtlCol="0">
            <a:noAutofit/>
          </a:bodyPr>
          <a:lstStyle/>
          <a:p>
            <a:r>
              <a:rPr lang="de-DE" sz="1200" dirty="0" smtClean="0"/>
              <a:t>Formal gesehen folgt dies aus dem gleichen Optimierungskalkül wie in der Mikro, als der Nutzen unter gegebenem Budget maximiert wurde.</a:t>
            </a:r>
            <a:endParaRPr lang="de-DE" sz="1200" dirty="0"/>
          </a:p>
        </p:txBody>
      </p:sp>
      <p:sp>
        <p:nvSpPr>
          <p:cNvPr id="6" name="Textfeld 5"/>
          <p:cNvSpPr txBox="1"/>
          <p:nvPr/>
        </p:nvSpPr>
        <p:spPr>
          <a:xfrm>
            <a:off x="7467254" y="5170516"/>
            <a:ext cx="4353446" cy="837343"/>
          </a:xfrm>
          <a:prstGeom prst="rect">
            <a:avLst/>
          </a:prstGeom>
          <a:noFill/>
        </p:spPr>
        <p:txBody>
          <a:bodyPr wrap="square" rtlCol="0">
            <a:noAutofit/>
          </a:bodyPr>
          <a:lstStyle/>
          <a:p>
            <a:r>
              <a:rPr lang="de-DE" sz="1200" dirty="0" smtClean="0"/>
              <a:t>Jetzt ist die Restriktion aber nicht das Budget, sondern der gegebene Nutzen des anderen Individuums. Wir haben also nicht eine Gerade als Beschränkung, sondern die „krumme“ indifferenzkurve</a:t>
            </a:r>
            <a:endParaRPr lang="de-DE" sz="1200" dirty="0"/>
          </a:p>
        </p:txBody>
      </p:sp>
    </p:spTree>
    <p:extLst>
      <p:ext uri="{BB962C8B-B14F-4D97-AF65-F5344CB8AC3E}">
        <p14:creationId xmlns:p14="http://schemas.microsoft.com/office/powerpoint/2010/main" val="239198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812944"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812944"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7519871"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394865"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686660"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7901305"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171445"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7393587"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7490722"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564582"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809649"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2326215"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2850322"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2913507"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3270349"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3705251"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4229357"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2081124"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3890612"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2679573"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3534500"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4332947"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5804904"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1661258"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3123812"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
        <p:nvSpPr>
          <p:cNvPr id="30" name="Textfeld 29"/>
          <p:cNvSpPr txBox="1"/>
          <p:nvPr/>
        </p:nvSpPr>
        <p:spPr>
          <a:xfrm>
            <a:off x="7816392" y="471259"/>
            <a:ext cx="4353446" cy="493017"/>
          </a:xfrm>
          <a:prstGeom prst="rect">
            <a:avLst/>
          </a:prstGeom>
          <a:noFill/>
        </p:spPr>
        <p:txBody>
          <a:bodyPr wrap="square" rtlCol="0">
            <a:noAutofit/>
          </a:bodyPr>
          <a:lstStyle/>
          <a:p>
            <a:r>
              <a:rPr lang="de-DE" sz="1200" dirty="0" smtClean="0"/>
              <a:t>Grafisch bedeutet dies, gegeben die Indifferenzkurve I</a:t>
            </a:r>
            <a:r>
              <a:rPr lang="de-DE" sz="1200" baseline="-25000" dirty="0" smtClean="0"/>
              <a:t>B</a:t>
            </a:r>
            <a:r>
              <a:rPr lang="de-DE" sz="1200" dirty="0" smtClean="0"/>
              <a:t> versuchen wir I</a:t>
            </a:r>
            <a:r>
              <a:rPr lang="de-DE" sz="1200" baseline="-25000" dirty="0" smtClean="0"/>
              <a:t>A</a:t>
            </a:r>
            <a:r>
              <a:rPr lang="de-DE" sz="1200" dirty="0"/>
              <a:t> </a:t>
            </a:r>
            <a:r>
              <a:rPr lang="de-DE" sz="1200" dirty="0" smtClean="0"/>
              <a:t>möglichst weit nach rechts oben zu schieben</a:t>
            </a:r>
            <a:endParaRPr lang="de-DE" sz="1200" dirty="0"/>
          </a:p>
        </p:txBody>
      </p:sp>
      <p:sp>
        <p:nvSpPr>
          <p:cNvPr id="32" name="Textfeld 31"/>
          <p:cNvSpPr txBox="1"/>
          <p:nvPr/>
        </p:nvSpPr>
        <p:spPr>
          <a:xfrm>
            <a:off x="7827473" y="915701"/>
            <a:ext cx="4353446" cy="493017"/>
          </a:xfrm>
          <a:prstGeom prst="rect">
            <a:avLst/>
          </a:prstGeom>
          <a:noFill/>
        </p:spPr>
        <p:txBody>
          <a:bodyPr wrap="square" rtlCol="0">
            <a:noAutofit/>
          </a:bodyPr>
          <a:lstStyle/>
          <a:p>
            <a:r>
              <a:rPr lang="de-DE" sz="1200" dirty="0" smtClean="0"/>
              <a:t>Dies müssen wir allerdings mit allen möglichen Indifferenzkurven </a:t>
            </a:r>
            <a:r>
              <a:rPr lang="de-DE" sz="1200" dirty="0"/>
              <a:t>I</a:t>
            </a:r>
            <a:r>
              <a:rPr lang="de-DE" sz="1200" baseline="-25000" dirty="0"/>
              <a:t>B</a:t>
            </a:r>
            <a:r>
              <a:rPr lang="de-DE" sz="1200" dirty="0"/>
              <a:t> </a:t>
            </a:r>
            <a:r>
              <a:rPr lang="de-DE" sz="1200" dirty="0" smtClean="0"/>
              <a:t>tun. </a:t>
            </a:r>
            <a:endParaRPr lang="de-DE" sz="1200" dirty="0"/>
          </a:p>
        </p:txBody>
      </p:sp>
      <p:sp>
        <p:nvSpPr>
          <p:cNvPr id="33" name="Textfeld 32"/>
          <p:cNvSpPr txBox="1"/>
          <p:nvPr/>
        </p:nvSpPr>
        <p:spPr>
          <a:xfrm>
            <a:off x="7813520" y="1333704"/>
            <a:ext cx="4353446" cy="599172"/>
          </a:xfrm>
          <a:prstGeom prst="rect">
            <a:avLst/>
          </a:prstGeom>
          <a:noFill/>
        </p:spPr>
        <p:txBody>
          <a:bodyPr wrap="square" rtlCol="0">
            <a:noAutofit/>
          </a:bodyPr>
          <a:lstStyle/>
          <a:p>
            <a:r>
              <a:rPr lang="de-DE" sz="1200" dirty="0" smtClean="0"/>
              <a:t>Damit ergeben sich dann lauter </a:t>
            </a:r>
            <a:r>
              <a:rPr lang="de-DE" sz="1200" dirty="0" err="1" smtClean="0"/>
              <a:t>pareto</a:t>
            </a:r>
            <a:r>
              <a:rPr lang="de-DE" sz="1200" dirty="0" smtClean="0"/>
              <a:t>-effiziente Allokationen. Verbinden wir diese miteinander, so ergibt sich die sogenannte Kontraktkurve </a:t>
            </a:r>
            <a:endParaRPr lang="de-DE" sz="1200" dirty="0"/>
          </a:p>
        </p:txBody>
      </p:sp>
    </p:spTree>
    <p:extLst>
      <p:ext uri="{BB962C8B-B14F-4D97-AF65-F5344CB8AC3E}">
        <p14:creationId xmlns:p14="http://schemas.microsoft.com/office/powerpoint/2010/main" val="71948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7" grpId="0" animBg="1"/>
      <p:bldP spid="18" grpId="0" animBg="1"/>
      <p:bldP spid="19" grpId="0" animBg="1"/>
      <p:bldP spid="20" grpId="0" animBg="1"/>
      <p:bldP spid="21" grpId="0" animBg="1"/>
      <p:bldP spid="22" grpId="0"/>
      <p:bldP spid="23" grpId="0"/>
      <p:bldP spid="24" grpId="0"/>
      <p:bldP spid="25" grpId="0"/>
      <p:bldP spid="26" grpId="0"/>
      <p:bldP spid="27" grpId="0"/>
      <p:bldP spid="29" grpId="0"/>
      <p:bldP spid="63" grpId="0"/>
      <p:bldP spid="30"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9523" y="381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8193" y="1780181"/>
                <a:ext cx="12172951" cy="479795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Nachfragen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8193" y="1780181"/>
                <a:ext cx="12172951" cy="4797958"/>
              </a:xfrm>
              <a:prstGeom prst="rect">
                <a:avLst/>
              </a:prstGeom>
              <a:blipFill>
                <a:blip r:embed="rId2"/>
                <a:stretch>
                  <a:fillRect l="-651" t="-1017"/>
                </a:stretch>
              </a:blipFill>
            </p:spPr>
            <p:txBody>
              <a:bodyPr/>
              <a:lstStyle/>
              <a:p>
                <a:r>
                  <a:rPr lang="de-DE">
                    <a:noFill/>
                  </a:rPr>
                  <a:t> </a:t>
                </a:r>
              </a:p>
            </p:txBody>
          </p:sp>
        </mc:Fallback>
      </mc:AlternateContent>
      <p:sp>
        <p:nvSpPr>
          <p:cNvPr id="4" name="Textfeld 3"/>
          <p:cNvSpPr txBox="1"/>
          <p:nvPr/>
        </p:nvSpPr>
        <p:spPr>
          <a:xfrm>
            <a:off x="201934" y="474691"/>
            <a:ext cx="3804801" cy="301162"/>
          </a:xfrm>
          <a:prstGeom prst="rect">
            <a:avLst/>
          </a:prstGeom>
          <a:noFill/>
        </p:spPr>
        <p:txBody>
          <a:bodyPr wrap="square" rtlCol="0">
            <a:noAutofit/>
          </a:bodyPr>
          <a:lstStyle/>
          <a:p>
            <a:r>
              <a:rPr lang="de-DE" sz="1200" dirty="0" smtClean="0"/>
              <a:t>Wie gelangt man nun in einen </a:t>
            </a:r>
            <a:r>
              <a:rPr lang="de-DE" sz="1200" dirty="0" err="1" smtClean="0"/>
              <a:t>pareto</a:t>
            </a:r>
            <a:r>
              <a:rPr lang="de-DE" sz="1200" dirty="0" smtClean="0"/>
              <a:t>-effizienten Zustand?</a:t>
            </a:r>
            <a:endParaRPr lang="de-DE" sz="1200" dirty="0"/>
          </a:p>
        </p:txBody>
      </p:sp>
      <p:sp>
        <p:nvSpPr>
          <p:cNvPr id="5" name="Textfeld 4"/>
          <p:cNvSpPr txBox="1"/>
          <p:nvPr/>
        </p:nvSpPr>
        <p:spPr>
          <a:xfrm>
            <a:off x="201933" y="775854"/>
            <a:ext cx="3804801" cy="301162"/>
          </a:xfrm>
          <a:prstGeom prst="rect">
            <a:avLst/>
          </a:prstGeom>
          <a:noFill/>
        </p:spPr>
        <p:txBody>
          <a:bodyPr wrap="square" rtlCol="0">
            <a:noAutofit/>
          </a:bodyPr>
          <a:lstStyle/>
          <a:p>
            <a:r>
              <a:rPr lang="de-DE" sz="1200" dirty="0" smtClean="0"/>
              <a:t>An dieser Stelle kommt unser Wettbewerbsmarkt ins Spiel</a:t>
            </a:r>
            <a:endParaRPr lang="de-DE" sz="1200" dirty="0"/>
          </a:p>
        </p:txBody>
      </p:sp>
      <p:sp>
        <p:nvSpPr>
          <p:cNvPr id="6" name="Textfeld 5"/>
          <p:cNvSpPr txBox="1"/>
          <p:nvPr/>
        </p:nvSpPr>
        <p:spPr>
          <a:xfrm>
            <a:off x="201933" y="1021751"/>
            <a:ext cx="11563348" cy="440486"/>
          </a:xfrm>
          <a:prstGeom prst="rect">
            <a:avLst/>
          </a:prstGeom>
          <a:noFill/>
        </p:spPr>
        <p:txBody>
          <a:bodyPr wrap="square" rtlCol="0">
            <a:noAutofit/>
          </a:bodyPr>
          <a:lstStyle/>
          <a:p>
            <a:r>
              <a:rPr lang="de-DE" sz="1200" dirty="0" smtClean="0"/>
              <a:t>Indem wir Preise für x und y einführen, können wir mit den gegebenen Anfangsausstattungen auch ein Anfangsbudget bestimmen und dann, wie wir es aus Mikro kennen einfach unsere Nutzenmaximierung unter Budgetrestriktion durchführen und wir erhalten Nachfragefunktionen, abhängig von den Preisen und der Anfangsausstattung </a:t>
            </a:r>
            <a:endParaRPr lang="de-DE" sz="1200" dirty="0"/>
          </a:p>
        </p:txBody>
      </p:sp>
      <p:sp>
        <p:nvSpPr>
          <p:cNvPr id="7" name="Textfeld 6"/>
          <p:cNvSpPr txBox="1"/>
          <p:nvPr/>
        </p:nvSpPr>
        <p:spPr>
          <a:xfrm>
            <a:off x="201933" y="1403834"/>
            <a:ext cx="11563348" cy="440486"/>
          </a:xfrm>
          <a:prstGeom prst="rect">
            <a:avLst/>
          </a:prstGeom>
          <a:noFill/>
        </p:spPr>
        <p:txBody>
          <a:bodyPr wrap="square" rtlCol="0">
            <a:noAutofit/>
          </a:bodyPr>
          <a:lstStyle/>
          <a:p>
            <a:r>
              <a:rPr lang="de-DE" sz="1200" dirty="0" smtClean="0"/>
              <a:t>Da dies A und B gleichzeitig machen, ergibt sich folgender Wettbewerbsmarkt</a:t>
            </a:r>
            <a:endParaRPr lang="de-DE" sz="1200" dirty="0"/>
          </a:p>
        </p:txBody>
      </p:sp>
    </p:spTree>
    <p:extLst>
      <p:ext uri="{BB962C8B-B14F-4D97-AF65-F5344CB8AC3E}">
        <p14:creationId xmlns:p14="http://schemas.microsoft.com/office/powerpoint/2010/main" val="186450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
        <p:nvSpPr>
          <p:cNvPr id="4" name="Textfeld 3"/>
          <p:cNvSpPr txBox="1"/>
          <p:nvPr/>
        </p:nvSpPr>
        <p:spPr>
          <a:xfrm>
            <a:off x="6951868" y="3415513"/>
            <a:ext cx="5168088" cy="685431"/>
          </a:xfrm>
          <a:prstGeom prst="rect">
            <a:avLst/>
          </a:prstGeom>
          <a:noFill/>
        </p:spPr>
        <p:txBody>
          <a:bodyPr wrap="square" rtlCol="0">
            <a:noAutofit/>
          </a:bodyPr>
          <a:lstStyle/>
          <a:p>
            <a:r>
              <a:rPr lang="de-DE" sz="1200" dirty="0" smtClean="0"/>
              <a:t>Im Marktgleichgewicht führen die Optimalitätsbedingung aus der Mikro</a:t>
            </a:r>
          </a:p>
          <a:p>
            <a:endParaRPr lang="de-DE" sz="1200" dirty="0"/>
          </a:p>
          <a:p>
            <a:pPr algn="ctr"/>
            <a:r>
              <a:rPr lang="de-DE" sz="1200" dirty="0" smtClean="0"/>
              <a:t>„Preisverhältnis = Grenzrate der Substitution“</a:t>
            </a:r>
          </a:p>
        </p:txBody>
      </p:sp>
      <p:sp>
        <p:nvSpPr>
          <p:cNvPr id="5" name="Textfeld 4"/>
          <p:cNvSpPr txBox="1"/>
          <p:nvPr/>
        </p:nvSpPr>
        <p:spPr>
          <a:xfrm>
            <a:off x="7780712" y="4100944"/>
            <a:ext cx="4339243" cy="1235827"/>
          </a:xfrm>
          <a:prstGeom prst="rect">
            <a:avLst/>
          </a:prstGeom>
          <a:noFill/>
        </p:spPr>
        <p:txBody>
          <a:bodyPr wrap="square" rtlCol="0">
            <a:noAutofit/>
          </a:bodyPr>
          <a:lstStyle/>
          <a:p>
            <a:r>
              <a:rPr lang="de-DE" sz="1200" dirty="0" smtClean="0"/>
              <a:t>mit der Bedingung der Pareto-Effizienz</a:t>
            </a:r>
          </a:p>
          <a:p>
            <a:endParaRPr lang="de-DE" sz="1200" dirty="0"/>
          </a:p>
          <a:p>
            <a:pPr algn="ctr"/>
            <a:r>
              <a:rPr lang="de-DE" sz="1200" dirty="0" smtClean="0"/>
              <a:t>„Grenzrate er Substitution von A = </a:t>
            </a:r>
            <a:r>
              <a:rPr lang="de-DE" sz="1200" dirty="0"/>
              <a:t>Grenzrate er Substitution von </a:t>
            </a:r>
            <a:r>
              <a:rPr lang="de-DE" sz="1200" dirty="0" smtClean="0"/>
              <a:t>B“</a:t>
            </a:r>
          </a:p>
          <a:p>
            <a:pPr algn="ctr"/>
            <a:endParaRPr lang="de-DE" sz="1200" dirty="0"/>
          </a:p>
          <a:p>
            <a:r>
              <a:rPr lang="de-DE" sz="1200" dirty="0"/>
              <a:t>z</a:t>
            </a:r>
            <a:r>
              <a:rPr lang="de-DE" sz="1200" dirty="0" smtClean="0"/>
              <a:t>usammen, und das Ergebnis bezeichnen wir als den 1. Hauptsatz der Wohlfahrtstheorie. </a:t>
            </a:r>
          </a:p>
        </p:txBody>
      </p:sp>
      <p:sp>
        <p:nvSpPr>
          <p:cNvPr id="6" name="Textfeld 5"/>
          <p:cNvSpPr txBox="1"/>
          <p:nvPr/>
        </p:nvSpPr>
        <p:spPr>
          <a:xfrm>
            <a:off x="8841971" y="5199388"/>
            <a:ext cx="3340504" cy="1235827"/>
          </a:xfrm>
          <a:prstGeom prst="rect">
            <a:avLst/>
          </a:prstGeom>
          <a:noFill/>
        </p:spPr>
        <p:txBody>
          <a:bodyPr wrap="square" rtlCol="0">
            <a:noAutofit/>
          </a:bodyPr>
          <a:lstStyle/>
          <a:p>
            <a:r>
              <a:rPr lang="de-DE" sz="1200" dirty="0" smtClean="0"/>
              <a:t>Letztlich ist dieser das Grundargument für unsere Wirtschaftsordnung. Denn die allermeisten Menschen werden das </a:t>
            </a:r>
            <a:r>
              <a:rPr lang="de-DE" sz="1200" dirty="0" err="1" smtClean="0"/>
              <a:t>Paretokriterium</a:t>
            </a:r>
            <a:r>
              <a:rPr lang="de-DE" sz="1200" dirty="0" smtClean="0"/>
              <a:t> als sinnvoll erachten und der Wettbewerbsmarkt erreicht automatisch die Pareto-Effizienz (vgl. die 4 Grundfreiheiten in der EU!)</a:t>
            </a:r>
          </a:p>
        </p:txBody>
      </p:sp>
      <p:sp>
        <p:nvSpPr>
          <p:cNvPr id="7" name="Textfeld 6"/>
          <p:cNvSpPr txBox="1"/>
          <p:nvPr/>
        </p:nvSpPr>
        <p:spPr>
          <a:xfrm>
            <a:off x="321426" y="3921999"/>
            <a:ext cx="3340504" cy="2273754"/>
          </a:xfrm>
          <a:prstGeom prst="rect">
            <a:avLst/>
          </a:prstGeom>
          <a:noFill/>
        </p:spPr>
        <p:txBody>
          <a:bodyPr wrap="square" rtlCol="0">
            <a:noAutofit/>
          </a:bodyPr>
          <a:lstStyle/>
          <a:p>
            <a:r>
              <a:rPr lang="de-DE" sz="1200" b="1" u="sng" dirty="0" smtClean="0"/>
              <a:t>Achtung!!!</a:t>
            </a:r>
          </a:p>
          <a:p>
            <a:endParaRPr lang="de-DE" sz="1200" dirty="0"/>
          </a:p>
          <a:p>
            <a:r>
              <a:rPr lang="de-DE" sz="1200" dirty="0" smtClean="0"/>
              <a:t>Dieses Ergebnis gilt allerdings nur unter den gemachten Annahmen. </a:t>
            </a:r>
          </a:p>
          <a:p>
            <a:endParaRPr lang="de-DE" sz="1200" dirty="0"/>
          </a:p>
          <a:p>
            <a:r>
              <a:rPr lang="de-DE" sz="1200" dirty="0" smtClean="0"/>
              <a:t>Leider gibt es aber eine Menge an wünschenswerten Gütern, die sich diesem Marktmechanismus zur Bereitstellung ganz grundsätzlich entziehen.</a:t>
            </a:r>
          </a:p>
          <a:p>
            <a:endParaRPr lang="de-DE" sz="1200" dirty="0"/>
          </a:p>
          <a:p>
            <a:r>
              <a:rPr lang="de-DE" sz="1200" dirty="0" smtClean="0"/>
              <a:t>Und diese Problematik wird Gegenstand dieser Vorlesung sein</a:t>
            </a:r>
          </a:p>
        </p:txBody>
      </p:sp>
    </p:spTree>
    <p:extLst>
      <p:ext uri="{BB962C8B-B14F-4D97-AF65-F5344CB8AC3E}">
        <p14:creationId xmlns:p14="http://schemas.microsoft.com/office/powerpoint/2010/main" val="325033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850671" y="3534853"/>
            <a:ext cx="4148938" cy="461665"/>
          </a:xfrm>
          <a:prstGeom prst="rect">
            <a:avLst/>
          </a:prstGeom>
          <a:noFill/>
        </p:spPr>
        <p:txBody>
          <a:bodyPr wrap="square" rtlCol="0">
            <a:spAutoFit/>
          </a:bodyPr>
          <a:lstStyle/>
          <a:p>
            <a:r>
              <a:rPr lang="de-DE" sz="2400" dirty="0" err="1">
                <a:latin typeface="Times New Roman" panose="02020603050405020304" pitchFamily="18" charset="0"/>
                <a:cs typeface="Times New Roman" panose="02020603050405020304" pitchFamily="18" charset="0"/>
              </a:rPr>
              <a:t>Wettberwerbsgleichgewicht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
        <p:nvSpPr>
          <p:cNvPr id="28" name="Textfeld 27"/>
          <p:cNvSpPr txBox="1"/>
          <p:nvPr/>
        </p:nvSpPr>
        <p:spPr>
          <a:xfrm>
            <a:off x="933484" y="5538526"/>
            <a:ext cx="3954397" cy="275352"/>
          </a:xfrm>
          <a:prstGeom prst="rect">
            <a:avLst/>
          </a:prstGeom>
          <a:noFill/>
        </p:spPr>
        <p:txBody>
          <a:bodyPr wrap="square" rtlCol="0">
            <a:noAutofit/>
          </a:bodyPr>
          <a:lstStyle/>
          <a:p>
            <a:r>
              <a:rPr lang="de-DE" sz="1200" dirty="0" smtClean="0"/>
              <a:t>Grafisch heißt dies, dass im Wettbewerbsgleichgewicht sich</a:t>
            </a:r>
          </a:p>
        </p:txBody>
      </p:sp>
      <p:sp>
        <p:nvSpPr>
          <p:cNvPr id="30" name="Textfeld 29"/>
          <p:cNvSpPr txBox="1"/>
          <p:nvPr/>
        </p:nvSpPr>
        <p:spPr>
          <a:xfrm>
            <a:off x="933484" y="5907941"/>
            <a:ext cx="1349746" cy="275352"/>
          </a:xfrm>
          <a:prstGeom prst="rect">
            <a:avLst/>
          </a:prstGeom>
          <a:noFill/>
        </p:spPr>
        <p:txBody>
          <a:bodyPr wrap="square" rtlCol="0">
            <a:noAutofit/>
          </a:bodyPr>
          <a:lstStyle/>
          <a:p>
            <a:r>
              <a:rPr lang="de-DE" sz="1200" dirty="0" smtClean="0"/>
              <a:t>Indifferenzkurve I</a:t>
            </a:r>
            <a:r>
              <a:rPr lang="de-DE" sz="1200" baseline="-25000" dirty="0" smtClean="0"/>
              <a:t>A</a:t>
            </a:r>
            <a:r>
              <a:rPr lang="de-DE" sz="1200" dirty="0" smtClean="0"/>
              <a:t>  </a:t>
            </a:r>
          </a:p>
        </p:txBody>
      </p:sp>
      <p:sp>
        <p:nvSpPr>
          <p:cNvPr id="31" name="Textfeld 30"/>
          <p:cNvSpPr txBox="1"/>
          <p:nvPr/>
        </p:nvSpPr>
        <p:spPr>
          <a:xfrm>
            <a:off x="2620595" y="5907941"/>
            <a:ext cx="1349746" cy="275352"/>
          </a:xfrm>
          <a:prstGeom prst="rect">
            <a:avLst/>
          </a:prstGeom>
          <a:noFill/>
        </p:spPr>
        <p:txBody>
          <a:bodyPr wrap="square" rtlCol="0">
            <a:noAutofit/>
          </a:bodyPr>
          <a:lstStyle/>
          <a:p>
            <a:r>
              <a:rPr lang="de-DE" sz="1200" dirty="0" smtClean="0"/>
              <a:t>Indifferenzkurve I</a:t>
            </a:r>
            <a:r>
              <a:rPr lang="de-DE" sz="1200" baseline="-25000" dirty="0" smtClean="0"/>
              <a:t>B</a:t>
            </a:r>
            <a:r>
              <a:rPr lang="de-DE" sz="1200" dirty="0" smtClean="0"/>
              <a:t>  </a:t>
            </a:r>
          </a:p>
        </p:txBody>
      </p:sp>
      <p:sp>
        <p:nvSpPr>
          <p:cNvPr id="33" name="Textfeld 32"/>
          <p:cNvSpPr txBox="1"/>
          <p:nvPr/>
        </p:nvSpPr>
        <p:spPr>
          <a:xfrm>
            <a:off x="4173359" y="5926916"/>
            <a:ext cx="1518087" cy="275352"/>
          </a:xfrm>
          <a:prstGeom prst="rect">
            <a:avLst/>
          </a:prstGeom>
          <a:noFill/>
        </p:spPr>
        <p:txBody>
          <a:bodyPr wrap="square" rtlCol="0">
            <a:noAutofit/>
          </a:bodyPr>
          <a:lstStyle/>
          <a:p>
            <a:r>
              <a:rPr lang="de-DE" sz="1200" dirty="0"/>
              <a:t>u</a:t>
            </a:r>
            <a:r>
              <a:rPr lang="de-DE" sz="1200" dirty="0" smtClean="0"/>
              <a:t>nd Budgetgerade</a:t>
            </a:r>
          </a:p>
        </p:txBody>
      </p:sp>
      <p:sp>
        <p:nvSpPr>
          <p:cNvPr id="35" name="Textfeld 34"/>
          <p:cNvSpPr txBox="1"/>
          <p:nvPr/>
        </p:nvSpPr>
        <p:spPr>
          <a:xfrm>
            <a:off x="6023298" y="5926916"/>
            <a:ext cx="1349746" cy="275352"/>
          </a:xfrm>
          <a:prstGeom prst="rect">
            <a:avLst/>
          </a:prstGeom>
          <a:noFill/>
        </p:spPr>
        <p:txBody>
          <a:bodyPr wrap="square" rtlCol="0">
            <a:noAutofit/>
          </a:bodyPr>
          <a:lstStyle/>
          <a:p>
            <a:r>
              <a:rPr lang="de-DE" sz="1200" dirty="0"/>
              <a:t>t</a:t>
            </a:r>
            <a:r>
              <a:rPr lang="de-DE" sz="1200" dirty="0" smtClean="0"/>
              <a:t>angieren müssen</a:t>
            </a:r>
          </a:p>
        </p:txBody>
      </p:sp>
    </p:spTree>
    <p:extLst>
      <p:ext uri="{BB962C8B-B14F-4D97-AF65-F5344CB8AC3E}">
        <p14:creationId xmlns:p14="http://schemas.microsoft.com/office/powerpoint/2010/main" val="193252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4" grpId="0"/>
      <p:bldP spid="26" grpId="0"/>
      <p:bldP spid="29" grpId="0"/>
      <p:bldP spid="34" grpId="0"/>
      <p:bldP spid="37" grpId="0"/>
      <p:bldP spid="38" grpId="0"/>
      <p:bldP spid="25" grpId="0"/>
      <p:bldP spid="27" grpId="0"/>
      <p:bldP spid="28" grpId="0"/>
      <p:bldP spid="30" grpId="0"/>
      <p:bldP spid="31" grpId="0"/>
      <p:bldP spid="33" grpId="0"/>
      <p:bldP spid="3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2005</Words>
  <Application>Microsoft Office PowerPoint</Application>
  <PresentationFormat>Breitbild</PresentationFormat>
  <Paragraphs>191</Paragraphs>
  <Slides>11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265</cp:revision>
  <cp:lastPrinted>2019-03-06T12:51:08Z</cp:lastPrinted>
  <dcterms:created xsi:type="dcterms:W3CDTF">2019-01-29T07:20:47Z</dcterms:created>
  <dcterms:modified xsi:type="dcterms:W3CDTF">2021-09-30T07:34:06Z</dcterms:modified>
</cp:coreProperties>
</file>