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909" r:id="rId2"/>
    <p:sldId id="910" r:id="rId3"/>
    <p:sldId id="911" r:id="rId4"/>
    <p:sldId id="912" r:id="rId5"/>
    <p:sldId id="913" r:id="rId6"/>
    <p:sldId id="914" r:id="rId7"/>
    <p:sldId id="915" r:id="rId8"/>
    <p:sldId id="916" r:id="rId9"/>
    <p:sldId id="917" r:id="rId10"/>
    <p:sldId id="918" r:id="rId11"/>
    <p:sldId id="919" r:id="rId12"/>
  </p:sldIdLst>
  <p:sldSz cx="12192000" cy="6858000"/>
  <p:notesSz cx="6797675" cy="987425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39" autoAdjust="0"/>
    <p:restoredTop sz="94660"/>
  </p:normalViewPr>
  <p:slideViewPr>
    <p:cSldViewPr snapToGrid="0">
      <p:cViewPr varScale="1">
        <p:scale>
          <a:sx n="86" d="100"/>
          <a:sy n="86" d="100"/>
        </p:scale>
        <p:origin x="69" y="21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6400" cy="4953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49688" y="0"/>
            <a:ext cx="2946400" cy="495300"/>
          </a:xfrm>
          <a:prstGeom prst="rect">
            <a:avLst/>
          </a:prstGeom>
        </p:spPr>
        <p:txBody>
          <a:bodyPr vert="horz" lIns="91440" tIns="45720" rIns="91440" bIns="45720" rtlCol="0"/>
          <a:lstStyle>
            <a:lvl1pPr algn="r">
              <a:defRPr sz="1200"/>
            </a:lvl1pPr>
          </a:lstStyle>
          <a:p>
            <a:fld id="{276F72E5-6D0F-4384-8AA5-52E1122D2A1C}" type="datetimeFigureOut">
              <a:rPr lang="de-DE" smtClean="0"/>
              <a:t>30.09.2021</a:t>
            </a:fld>
            <a:endParaRPr lang="de-DE"/>
          </a:p>
        </p:txBody>
      </p:sp>
      <p:sp>
        <p:nvSpPr>
          <p:cNvPr id="4" name="Folienbildplatzhalter 3"/>
          <p:cNvSpPr>
            <a:spLocks noGrp="1" noRot="1" noChangeAspect="1"/>
          </p:cNvSpPr>
          <p:nvPr>
            <p:ph type="sldImg" idx="2"/>
          </p:nvPr>
        </p:nvSpPr>
        <p:spPr>
          <a:xfrm>
            <a:off x="438150" y="1235075"/>
            <a:ext cx="5921375" cy="3332163"/>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79450" y="4751388"/>
            <a:ext cx="5438775" cy="3889375"/>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378950"/>
            <a:ext cx="2946400" cy="4953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49688" y="9378950"/>
            <a:ext cx="2946400" cy="495300"/>
          </a:xfrm>
          <a:prstGeom prst="rect">
            <a:avLst/>
          </a:prstGeom>
        </p:spPr>
        <p:txBody>
          <a:bodyPr vert="horz" lIns="91440" tIns="45720" rIns="91440" bIns="45720" rtlCol="0" anchor="b"/>
          <a:lstStyle>
            <a:lvl1pPr algn="r">
              <a:defRPr sz="1200"/>
            </a:lvl1pPr>
          </a:lstStyle>
          <a:p>
            <a:fld id="{56F52F4A-0CD3-4DFA-B097-E3B3239FF19A}" type="slidenum">
              <a:rPr lang="de-DE" smtClean="0"/>
              <a:t>‹Nr.›</a:t>
            </a:fld>
            <a:endParaRPr lang="de-DE"/>
          </a:p>
        </p:txBody>
      </p:sp>
    </p:spTree>
    <p:extLst>
      <p:ext uri="{BB962C8B-B14F-4D97-AF65-F5344CB8AC3E}">
        <p14:creationId xmlns:p14="http://schemas.microsoft.com/office/powerpoint/2010/main" val="33682309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891C514-5359-40DD-8B8C-3795D0155241}"/>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35780071-FA16-488D-878B-B3F1BA7C5B1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9DA556DB-EF57-4C38-9027-218725748471}"/>
              </a:ext>
            </a:extLst>
          </p:cNvPr>
          <p:cNvSpPr>
            <a:spLocks noGrp="1"/>
          </p:cNvSpPr>
          <p:nvPr>
            <p:ph type="dt" sz="half" idx="10"/>
          </p:nvPr>
        </p:nvSpPr>
        <p:spPr/>
        <p:txBody>
          <a:bodyPr/>
          <a:lstStyle/>
          <a:p>
            <a:fld id="{E333D10D-9011-45B6-80C4-BF674A5AA104}" type="datetimeFigureOut">
              <a:rPr lang="de-DE" smtClean="0"/>
              <a:t>30.09.2021</a:t>
            </a:fld>
            <a:endParaRPr lang="de-DE"/>
          </a:p>
        </p:txBody>
      </p:sp>
      <p:sp>
        <p:nvSpPr>
          <p:cNvPr id="5" name="Fußzeilenplatzhalter 4">
            <a:extLst>
              <a:ext uri="{FF2B5EF4-FFF2-40B4-BE49-F238E27FC236}">
                <a16:creationId xmlns:a16="http://schemas.microsoft.com/office/drawing/2014/main" id="{41006489-F34C-4BD2-A098-F5DE0AE6E85B}"/>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77EE7BA3-5EFF-4CCE-B008-BF8612FFFC45}"/>
              </a:ext>
            </a:extLst>
          </p:cNvPr>
          <p:cNvSpPr>
            <a:spLocks noGrp="1"/>
          </p:cNvSpPr>
          <p:nvPr>
            <p:ph type="sldNum" sz="quarter" idx="12"/>
          </p:nvPr>
        </p:nvSpPr>
        <p:spPr/>
        <p:txBody>
          <a:bodyPr/>
          <a:lstStyle/>
          <a:p>
            <a:fld id="{44944208-C6A0-4FF5-95AC-A22EF7B0ECCF}" type="slidenum">
              <a:rPr lang="de-DE" smtClean="0"/>
              <a:t>‹Nr.›</a:t>
            </a:fld>
            <a:endParaRPr lang="de-DE"/>
          </a:p>
        </p:txBody>
      </p:sp>
    </p:spTree>
    <p:extLst>
      <p:ext uri="{BB962C8B-B14F-4D97-AF65-F5344CB8AC3E}">
        <p14:creationId xmlns:p14="http://schemas.microsoft.com/office/powerpoint/2010/main" val="7387644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F38FD7D-B8DA-4F3A-BB5A-2866AEB2CF26}"/>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18ED1015-8584-47C7-B961-BA6043F317C4}"/>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D0703B83-3461-4469-97CA-1C94BF0B5851}"/>
              </a:ext>
            </a:extLst>
          </p:cNvPr>
          <p:cNvSpPr>
            <a:spLocks noGrp="1"/>
          </p:cNvSpPr>
          <p:nvPr>
            <p:ph type="dt" sz="half" idx="10"/>
          </p:nvPr>
        </p:nvSpPr>
        <p:spPr/>
        <p:txBody>
          <a:bodyPr/>
          <a:lstStyle/>
          <a:p>
            <a:fld id="{E333D10D-9011-45B6-80C4-BF674A5AA104}" type="datetimeFigureOut">
              <a:rPr lang="de-DE" smtClean="0"/>
              <a:t>30.09.2021</a:t>
            </a:fld>
            <a:endParaRPr lang="de-DE"/>
          </a:p>
        </p:txBody>
      </p:sp>
      <p:sp>
        <p:nvSpPr>
          <p:cNvPr id="5" name="Fußzeilenplatzhalter 4">
            <a:extLst>
              <a:ext uri="{FF2B5EF4-FFF2-40B4-BE49-F238E27FC236}">
                <a16:creationId xmlns:a16="http://schemas.microsoft.com/office/drawing/2014/main" id="{0947BD6B-4D9E-4B41-A319-EF7B7690CC6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18A42997-A930-4CC1-835A-2365364D8A9E}"/>
              </a:ext>
            </a:extLst>
          </p:cNvPr>
          <p:cNvSpPr>
            <a:spLocks noGrp="1"/>
          </p:cNvSpPr>
          <p:nvPr>
            <p:ph type="sldNum" sz="quarter" idx="12"/>
          </p:nvPr>
        </p:nvSpPr>
        <p:spPr/>
        <p:txBody>
          <a:bodyPr/>
          <a:lstStyle/>
          <a:p>
            <a:fld id="{44944208-C6A0-4FF5-95AC-A22EF7B0ECCF}" type="slidenum">
              <a:rPr lang="de-DE" smtClean="0"/>
              <a:t>‹Nr.›</a:t>
            </a:fld>
            <a:endParaRPr lang="de-DE"/>
          </a:p>
        </p:txBody>
      </p:sp>
    </p:spTree>
    <p:extLst>
      <p:ext uri="{BB962C8B-B14F-4D97-AF65-F5344CB8AC3E}">
        <p14:creationId xmlns:p14="http://schemas.microsoft.com/office/powerpoint/2010/main" val="17870097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AFEB3D5B-88D4-4E67-9427-C642B3FB5760}"/>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F1D9F458-62CC-400D-8240-58B8E3586E9E}"/>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D9287428-5148-412F-9233-E9E2BA96CE5E}"/>
              </a:ext>
            </a:extLst>
          </p:cNvPr>
          <p:cNvSpPr>
            <a:spLocks noGrp="1"/>
          </p:cNvSpPr>
          <p:nvPr>
            <p:ph type="dt" sz="half" idx="10"/>
          </p:nvPr>
        </p:nvSpPr>
        <p:spPr/>
        <p:txBody>
          <a:bodyPr/>
          <a:lstStyle/>
          <a:p>
            <a:fld id="{E333D10D-9011-45B6-80C4-BF674A5AA104}" type="datetimeFigureOut">
              <a:rPr lang="de-DE" smtClean="0"/>
              <a:t>30.09.2021</a:t>
            </a:fld>
            <a:endParaRPr lang="de-DE"/>
          </a:p>
        </p:txBody>
      </p:sp>
      <p:sp>
        <p:nvSpPr>
          <p:cNvPr id="5" name="Fußzeilenplatzhalter 4">
            <a:extLst>
              <a:ext uri="{FF2B5EF4-FFF2-40B4-BE49-F238E27FC236}">
                <a16:creationId xmlns:a16="http://schemas.microsoft.com/office/drawing/2014/main" id="{C2767E2D-3845-4C98-8BF2-A691A6C458C1}"/>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0F3392E7-34C2-458F-8129-991FEFA60270}"/>
              </a:ext>
            </a:extLst>
          </p:cNvPr>
          <p:cNvSpPr>
            <a:spLocks noGrp="1"/>
          </p:cNvSpPr>
          <p:nvPr>
            <p:ph type="sldNum" sz="quarter" idx="12"/>
          </p:nvPr>
        </p:nvSpPr>
        <p:spPr/>
        <p:txBody>
          <a:bodyPr/>
          <a:lstStyle/>
          <a:p>
            <a:fld id="{44944208-C6A0-4FF5-95AC-A22EF7B0ECCF}" type="slidenum">
              <a:rPr lang="de-DE" smtClean="0"/>
              <a:t>‹Nr.›</a:t>
            </a:fld>
            <a:endParaRPr lang="de-DE"/>
          </a:p>
        </p:txBody>
      </p:sp>
    </p:spTree>
    <p:extLst>
      <p:ext uri="{BB962C8B-B14F-4D97-AF65-F5344CB8AC3E}">
        <p14:creationId xmlns:p14="http://schemas.microsoft.com/office/powerpoint/2010/main" val="33083153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BFD0137-4BB5-40B4-9FC4-8DE4D965C7F3}"/>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7029B278-2A9F-4190-9890-57175D5F40E5}"/>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5CECB3F-5C10-40B3-B126-B4A273592E53}"/>
              </a:ext>
            </a:extLst>
          </p:cNvPr>
          <p:cNvSpPr>
            <a:spLocks noGrp="1"/>
          </p:cNvSpPr>
          <p:nvPr>
            <p:ph type="dt" sz="half" idx="10"/>
          </p:nvPr>
        </p:nvSpPr>
        <p:spPr/>
        <p:txBody>
          <a:bodyPr/>
          <a:lstStyle/>
          <a:p>
            <a:fld id="{E333D10D-9011-45B6-80C4-BF674A5AA104}" type="datetimeFigureOut">
              <a:rPr lang="de-DE" smtClean="0"/>
              <a:t>30.09.2021</a:t>
            </a:fld>
            <a:endParaRPr lang="de-DE"/>
          </a:p>
        </p:txBody>
      </p:sp>
      <p:sp>
        <p:nvSpPr>
          <p:cNvPr id="5" name="Fußzeilenplatzhalter 4">
            <a:extLst>
              <a:ext uri="{FF2B5EF4-FFF2-40B4-BE49-F238E27FC236}">
                <a16:creationId xmlns:a16="http://schemas.microsoft.com/office/drawing/2014/main" id="{513A4F50-28FF-4E32-9F43-608B2F1AB329}"/>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3E5FA5E5-0D46-4DF3-8608-8951B3B8B5A2}"/>
              </a:ext>
            </a:extLst>
          </p:cNvPr>
          <p:cNvSpPr>
            <a:spLocks noGrp="1"/>
          </p:cNvSpPr>
          <p:nvPr>
            <p:ph type="sldNum" sz="quarter" idx="12"/>
          </p:nvPr>
        </p:nvSpPr>
        <p:spPr/>
        <p:txBody>
          <a:bodyPr/>
          <a:lstStyle/>
          <a:p>
            <a:fld id="{44944208-C6A0-4FF5-95AC-A22EF7B0ECCF}" type="slidenum">
              <a:rPr lang="de-DE" smtClean="0"/>
              <a:t>‹Nr.›</a:t>
            </a:fld>
            <a:endParaRPr lang="de-DE"/>
          </a:p>
        </p:txBody>
      </p:sp>
    </p:spTree>
    <p:extLst>
      <p:ext uri="{BB962C8B-B14F-4D97-AF65-F5344CB8AC3E}">
        <p14:creationId xmlns:p14="http://schemas.microsoft.com/office/powerpoint/2010/main" val="37193730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F94AE02-D5BA-44A2-9B32-0629A176DFF1}"/>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66A86256-3614-49E4-8983-BE941F4FC27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2D4772BA-CA05-4A7E-A961-8774AC543831}"/>
              </a:ext>
            </a:extLst>
          </p:cNvPr>
          <p:cNvSpPr>
            <a:spLocks noGrp="1"/>
          </p:cNvSpPr>
          <p:nvPr>
            <p:ph type="dt" sz="half" idx="10"/>
          </p:nvPr>
        </p:nvSpPr>
        <p:spPr/>
        <p:txBody>
          <a:bodyPr/>
          <a:lstStyle/>
          <a:p>
            <a:fld id="{E333D10D-9011-45B6-80C4-BF674A5AA104}" type="datetimeFigureOut">
              <a:rPr lang="de-DE" smtClean="0"/>
              <a:t>30.09.2021</a:t>
            </a:fld>
            <a:endParaRPr lang="de-DE"/>
          </a:p>
        </p:txBody>
      </p:sp>
      <p:sp>
        <p:nvSpPr>
          <p:cNvPr id="5" name="Fußzeilenplatzhalter 4">
            <a:extLst>
              <a:ext uri="{FF2B5EF4-FFF2-40B4-BE49-F238E27FC236}">
                <a16:creationId xmlns:a16="http://schemas.microsoft.com/office/drawing/2014/main" id="{6870C49F-DFD6-45FB-8646-F5346FFD839E}"/>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B80AFECC-AAAC-4DB2-9BF3-1A3F20E2DE07}"/>
              </a:ext>
            </a:extLst>
          </p:cNvPr>
          <p:cNvSpPr>
            <a:spLocks noGrp="1"/>
          </p:cNvSpPr>
          <p:nvPr>
            <p:ph type="sldNum" sz="quarter" idx="12"/>
          </p:nvPr>
        </p:nvSpPr>
        <p:spPr/>
        <p:txBody>
          <a:bodyPr/>
          <a:lstStyle/>
          <a:p>
            <a:fld id="{44944208-C6A0-4FF5-95AC-A22EF7B0ECCF}" type="slidenum">
              <a:rPr lang="de-DE" smtClean="0"/>
              <a:t>‹Nr.›</a:t>
            </a:fld>
            <a:endParaRPr lang="de-DE"/>
          </a:p>
        </p:txBody>
      </p:sp>
    </p:spTree>
    <p:extLst>
      <p:ext uri="{BB962C8B-B14F-4D97-AF65-F5344CB8AC3E}">
        <p14:creationId xmlns:p14="http://schemas.microsoft.com/office/powerpoint/2010/main" val="28460056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4EF4F8B-6324-4ACF-AEBD-51A491BEE03E}"/>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3C27C575-BD18-4AB4-A1D7-AA43187E4401}"/>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9672D157-910E-4454-94DD-33F946AD387C}"/>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8AEA1A38-7076-4072-8673-E78B075D2429}"/>
              </a:ext>
            </a:extLst>
          </p:cNvPr>
          <p:cNvSpPr>
            <a:spLocks noGrp="1"/>
          </p:cNvSpPr>
          <p:nvPr>
            <p:ph type="dt" sz="half" idx="10"/>
          </p:nvPr>
        </p:nvSpPr>
        <p:spPr/>
        <p:txBody>
          <a:bodyPr/>
          <a:lstStyle/>
          <a:p>
            <a:fld id="{E333D10D-9011-45B6-80C4-BF674A5AA104}" type="datetimeFigureOut">
              <a:rPr lang="de-DE" smtClean="0"/>
              <a:t>30.09.2021</a:t>
            </a:fld>
            <a:endParaRPr lang="de-DE"/>
          </a:p>
        </p:txBody>
      </p:sp>
      <p:sp>
        <p:nvSpPr>
          <p:cNvPr id="6" name="Fußzeilenplatzhalter 5">
            <a:extLst>
              <a:ext uri="{FF2B5EF4-FFF2-40B4-BE49-F238E27FC236}">
                <a16:creationId xmlns:a16="http://schemas.microsoft.com/office/drawing/2014/main" id="{E8A3048C-079D-46F8-848E-136ED16E6FD1}"/>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7BC725E0-EA08-4A67-8CA7-E8C57999DF01}"/>
              </a:ext>
            </a:extLst>
          </p:cNvPr>
          <p:cNvSpPr>
            <a:spLocks noGrp="1"/>
          </p:cNvSpPr>
          <p:nvPr>
            <p:ph type="sldNum" sz="quarter" idx="12"/>
          </p:nvPr>
        </p:nvSpPr>
        <p:spPr/>
        <p:txBody>
          <a:bodyPr/>
          <a:lstStyle/>
          <a:p>
            <a:fld id="{44944208-C6A0-4FF5-95AC-A22EF7B0ECCF}" type="slidenum">
              <a:rPr lang="de-DE" smtClean="0"/>
              <a:t>‹Nr.›</a:t>
            </a:fld>
            <a:endParaRPr lang="de-DE"/>
          </a:p>
        </p:txBody>
      </p:sp>
    </p:spTree>
    <p:extLst>
      <p:ext uri="{BB962C8B-B14F-4D97-AF65-F5344CB8AC3E}">
        <p14:creationId xmlns:p14="http://schemas.microsoft.com/office/powerpoint/2010/main" val="15741900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B046B08-2ED0-4905-A06A-4F44ECDBAE19}"/>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324A79CE-CCC9-4FA9-8410-19E96024CC5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0EF2AAE9-C198-474C-A4F6-B398B8708505}"/>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3021906-AFE5-4569-BC7E-6B7E89946FF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7ABA1989-F0FD-46F8-9444-7BD2103EABED}"/>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058C5EB2-EB8F-412B-8E73-5B3056F892D7}"/>
              </a:ext>
            </a:extLst>
          </p:cNvPr>
          <p:cNvSpPr>
            <a:spLocks noGrp="1"/>
          </p:cNvSpPr>
          <p:nvPr>
            <p:ph type="dt" sz="half" idx="10"/>
          </p:nvPr>
        </p:nvSpPr>
        <p:spPr/>
        <p:txBody>
          <a:bodyPr/>
          <a:lstStyle/>
          <a:p>
            <a:fld id="{E333D10D-9011-45B6-80C4-BF674A5AA104}" type="datetimeFigureOut">
              <a:rPr lang="de-DE" smtClean="0"/>
              <a:t>30.09.2021</a:t>
            </a:fld>
            <a:endParaRPr lang="de-DE"/>
          </a:p>
        </p:txBody>
      </p:sp>
      <p:sp>
        <p:nvSpPr>
          <p:cNvPr id="8" name="Fußzeilenplatzhalter 7">
            <a:extLst>
              <a:ext uri="{FF2B5EF4-FFF2-40B4-BE49-F238E27FC236}">
                <a16:creationId xmlns:a16="http://schemas.microsoft.com/office/drawing/2014/main" id="{47825511-1197-48F2-925A-6F6523023739}"/>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1B2B44C1-5E9D-4C7F-8D39-C062890EFEE5}"/>
              </a:ext>
            </a:extLst>
          </p:cNvPr>
          <p:cNvSpPr>
            <a:spLocks noGrp="1"/>
          </p:cNvSpPr>
          <p:nvPr>
            <p:ph type="sldNum" sz="quarter" idx="12"/>
          </p:nvPr>
        </p:nvSpPr>
        <p:spPr/>
        <p:txBody>
          <a:bodyPr/>
          <a:lstStyle/>
          <a:p>
            <a:fld id="{44944208-C6A0-4FF5-95AC-A22EF7B0ECCF}" type="slidenum">
              <a:rPr lang="de-DE" smtClean="0"/>
              <a:t>‹Nr.›</a:t>
            </a:fld>
            <a:endParaRPr lang="de-DE"/>
          </a:p>
        </p:txBody>
      </p:sp>
    </p:spTree>
    <p:extLst>
      <p:ext uri="{BB962C8B-B14F-4D97-AF65-F5344CB8AC3E}">
        <p14:creationId xmlns:p14="http://schemas.microsoft.com/office/powerpoint/2010/main" val="24971306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A073222-4822-451F-88E5-224CD759EECE}"/>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1D78AF0D-9299-4C8A-A2EC-2B778CE1F233}"/>
              </a:ext>
            </a:extLst>
          </p:cNvPr>
          <p:cNvSpPr>
            <a:spLocks noGrp="1"/>
          </p:cNvSpPr>
          <p:nvPr>
            <p:ph type="dt" sz="half" idx="10"/>
          </p:nvPr>
        </p:nvSpPr>
        <p:spPr/>
        <p:txBody>
          <a:bodyPr/>
          <a:lstStyle/>
          <a:p>
            <a:fld id="{E333D10D-9011-45B6-80C4-BF674A5AA104}" type="datetimeFigureOut">
              <a:rPr lang="de-DE" smtClean="0"/>
              <a:t>30.09.2021</a:t>
            </a:fld>
            <a:endParaRPr lang="de-DE"/>
          </a:p>
        </p:txBody>
      </p:sp>
      <p:sp>
        <p:nvSpPr>
          <p:cNvPr id="4" name="Fußzeilenplatzhalter 3">
            <a:extLst>
              <a:ext uri="{FF2B5EF4-FFF2-40B4-BE49-F238E27FC236}">
                <a16:creationId xmlns:a16="http://schemas.microsoft.com/office/drawing/2014/main" id="{069F35F7-7DEC-4EEC-AB06-A3038B73CBE1}"/>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653024D4-F25B-41A7-88B5-26C1FACAE549}"/>
              </a:ext>
            </a:extLst>
          </p:cNvPr>
          <p:cNvSpPr>
            <a:spLocks noGrp="1"/>
          </p:cNvSpPr>
          <p:nvPr>
            <p:ph type="sldNum" sz="quarter" idx="12"/>
          </p:nvPr>
        </p:nvSpPr>
        <p:spPr/>
        <p:txBody>
          <a:bodyPr/>
          <a:lstStyle/>
          <a:p>
            <a:fld id="{44944208-C6A0-4FF5-95AC-A22EF7B0ECCF}" type="slidenum">
              <a:rPr lang="de-DE" smtClean="0"/>
              <a:t>‹Nr.›</a:t>
            </a:fld>
            <a:endParaRPr lang="de-DE"/>
          </a:p>
        </p:txBody>
      </p:sp>
    </p:spTree>
    <p:extLst>
      <p:ext uri="{BB962C8B-B14F-4D97-AF65-F5344CB8AC3E}">
        <p14:creationId xmlns:p14="http://schemas.microsoft.com/office/powerpoint/2010/main" val="15861560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1E0CFBC7-D3E4-4C30-8037-7AEB43AAAA1F}"/>
              </a:ext>
            </a:extLst>
          </p:cNvPr>
          <p:cNvSpPr>
            <a:spLocks noGrp="1"/>
          </p:cNvSpPr>
          <p:nvPr>
            <p:ph type="dt" sz="half" idx="10"/>
          </p:nvPr>
        </p:nvSpPr>
        <p:spPr/>
        <p:txBody>
          <a:bodyPr/>
          <a:lstStyle/>
          <a:p>
            <a:fld id="{E333D10D-9011-45B6-80C4-BF674A5AA104}" type="datetimeFigureOut">
              <a:rPr lang="de-DE" smtClean="0"/>
              <a:t>30.09.2021</a:t>
            </a:fld>
            <a:endParaRPr lang="de-DE"/>
          </a:p>
        </p:txBody>
      </p:sp>
      <p:sp>
        <p:nvSpPr>
          <p:cNvPr id="3" name="Fußzeilenplatzhalter 2">
            <a:extLst>
              <a:ext uri="{FF2B5EF4-FFF2-40B4-BE49-F238E27FC236}">
                <a16:creationId xmlns:a16="http://schemas.microsoft.com/office/drawing/2014/main" id="{E3E70E35-71C1-41D4-A688-B11D1C57651B}"/>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B4AB7A28-7645-465D-8056-D51789A91873}"/>
              </a:ext>
            </a:extLst>
          </p:cNvPr>
          <p:cNvSpPr>
            <a:spLocks noGrp="1"/>
          </p:cNvSpPr>
          <p:nvPr>
            <p:ph type="sldNum" sz="quarter" idx="12"/>
          </p:nvPr>
        </p:nvSpPr>
        <p:spPr/>
        <p:txBody>
          <a:bodyPr/>
          <a:lstStyle/>
          <a:p>
            <a:fld id="{44944208-C6A0-4FF5-95AC-A22EF7B0ECCF}" type="slidenum">
              <a:rPr lang="de-DE" smtClean="0"/>
              <a:t>‹Nr.›</a:t>
            </a:fld>
            <a:endParaRPr lang="de-DE"/>
          </a:p>
        </p:txBody>
      </p:sp>
    </p:spTree>
    <p:extLst>
      <p:ext uri="{BB962C8B-B14F-4D97-AF65-F5344CB8AC3E}">
        <p14:creationId xmlns:p14="http://schemas.microsoft.com/office/powerpoint/2010/main" val="39533748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66F4630-D47F-4AED-9A63-6ED60757BB19}"/>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7B8BD12B-FD10-4277-82F8-2077DDC507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484D2B39-8C49-4063-B89A-29760E63D4E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4F8DC595-624D-4C9E-AD9E-E6A679CD3224}"/>
              </a:ext>
            </a:extLst>
          </p:cNvPr>
          <p:cNvSpPr>
            <a:spLocks noGrp="1"/>
          </p:cNvSpPr>
          <p:nvPr>
            <p:ph type="dt" sz="half" idx="10"/>
          </p:nvPr>
        </p:nvSpPr>
        <p:spPr/>
        <p:txBody>
          <a:bodyPr/>
          <a:lstStyle/>
          <a:p>
            <a:fld id="{E333D10D-9011-45B6-80C4-BF674A5AA104}" type="datetimeFigureOut">
              <a:rPr lang="de-DE" smtClean="0"/>
              <a:t>30.09.2021</a:t>
            </a:fld>
            <a:endParaRPr lang="de-DE"/>
          </a:p>
        </p:txBody>
      </p:sp>
      <p:sp>
        <p:nvSpPr>
          <p:cNvPr id="6" name="Fußzeilenplatzhalter 5">
            <a:extLst>
              <a:ext uri="{FF2B5EF4-FFF2-40B4-BE49-F238E27FC236}">
                <a16:creationId xmlns:a16="http://schemas.microsoft.com/office/drawing/2014/main" id="{1734A7CA-BE3A-4AEC-9946-0458058C67C0}"/>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062ECD75-33EE-4616-8061-1985918398CC}"/>
              </a:ext>
            </a:extLst>
          </p:cNvPr>
          <p:cNvSpPr>
            <a:spLocks noGrp="1"/>
          </p:cNvSpPr>
          <p:nvPr>
            <p:ph type="sldNum" sz="quarter" idx="12"/>
          </p:nvPr>
        </p:nvSpPr>
        <p:spPr/>
        <p:txBody>
          <a:bodyPr/>
          <a:lstStyle/>
          <a:p>
            <a:fld id="{44944208-C6A0-4FF5-95AC-A22EF7B0ECCF}" type="slidenum">
              <a:rPr lang="de-DE" smtClean="0"/>
              <a:t>‹Nr.›</a:t>
            </a:fld>
            <a:endParaRPr lang="de-DE"/>
          </a:p>
        </p:txBody>
      </p:sp>
    </p:spTree>
    <p:extLst>
      <p:ext uri="{BB962C8B-B14F-4D97-AF65-F5344CB8AC3E}">
        <p14:creationId xmlns:p14="http://schemas.microsoft.com/office/powerpoint/2010/main" val="20271052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29DB01B-27C5-49D1-A947-B3E97CCB48BC}"/>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4E690B5E-049B-4D74-995A-821DE7F4F6D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0BE8303C-386E-410A-A60E-00CC895130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DCC24F54-FF8D-423C-9DA1-4372295FA8EA}"/>
              </a:ext>
            </a:extLst>
          </p:cNvPr>
          <p:cNvSpPr>
            <a:spLocks noGrp="1"/>
          </p:cNvSpPr>
          <p:nvPr>
            <p:ph type="dt" sz="half" idx="10"/>
          </p:nvPr>
        </p:nvSpPr>
        <p:spPr/>
        <p:txBody>
          <a:bodyPr/>
          <a:lstStyle/>
          <a:p>
            <a:fld id="{E333D10D-9011-45B6-80C4-BF674A5AA104}" type="datetimeFigureOut">
              <a:rPr lang="de-DE" smtClean="0"/>
              <a:t>30.09.2021</a:t>
            </a:fld>
            <a:endParaRPr lang="de-DE"/>
          </a:p>
        </p:txBody>
      </p:sp>
      <p:sp>
        <p:nvSpPr>
          <p:cNvPr id="6" name="Fußzeilenplatzhalter 5">
            <a:extLst>
              <a:ext uri="{FF2B5EF4-FFF2-40B4-BE49-F238E27FC236}">
                <a16:creationId xmlns:a16="http://schemas.microsoft.com/office/drawing/2014/main" id="{62CB9FEA-D684-45E9-9052-2FAE4B4154F6}"/>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0BC81C9E-E39B-468A-AAA1-39907A86E7C8}"/>
              </a:ext>
            </a:extLst>
          </p:cNvPr>
          <p:cNvSpPr>
            <a:spLocks noGrp="1"/>
          </p:cNvSpPr>
          <p:nvPr>
            <p:ph type="sldNum" sz="quarter" idx="12"/>
          </p:nvPr>
        </p:nvSpPr>
        <p:spPr/>
        <p:txBody>
          <a:bodyPr/>
          <a:lstStyle/>
          <a:p>
            <a:fld id="{44944208-C6A0-4FF5-95AC-A22EF7B0ECCF}" type="slidenum">
              <a:rPr lang="de-DE" smtClean="0"/>
              <a:t>‹Nr.›</a:t>
            </a:fld>
            <a:endParaRPr lang="de-DE"/>
          </a:p>
        </p:txBody>
      </p:sp>
    </p:spTree>
    <p:extLst>
      <p:ext uri="{BB962C8B-B14F-4D97-AF65-F5344CB8AC3E}">
        <p14:creationId xmlns:p14="http://schemas.microsoft.com/office/powerpoint/2010/main" val="41432912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8C836618-AD5F-4442-9D55-046247B50DF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4C8F6B8D-963C-46B2-B1E2-B92845AEC6D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E3E16F61-4E91-47F4-A203-C1AFB78EFA3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33D10D-9011-45B6-80C4-BF674A5AA104}" type="datetimeFigureOut">
              <a:rPr lang="de-DE" smtClean="0"/>
              <a:t>30.09.2021</a:t>
            </a:fld>
            <a:endParaRPr lang="de-DE"/>
          </a:p>
        </p:txBody>
      </p:sp>
      <p:sp>
        <p:nvSpPr>
          <p:cNvPr id="5" name="Fußzeilenplatzhalter 4">
            <a:extLst>
              <a:ext uri="{FF2B5EF4-FFF2-40B4-BE49-F238E27FC236}">
                <a16:creationId xmlns:a16="http://schemas.microsoft.com/office/drawing/2014/main" id="{FA07CDCC-3CB3-4831-A853-932898EB1AD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2D8EF24D-2D39-45A3-A030-754758A0BA8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944208-C6A0-4FF5-95AC-A22EF7B0ECCF}" type="slidenum">
              <a:rPr lang="de-DE" smtClean="0"/>
              <a:t>‹Nr.›</a:t>
            </a:fld>
            <a:endParaRPr lang="de-DE"/>
          </a:p>
        </p:txBody>
      </p:sp>
    </p:spTree>
    <p:extLst>
      <p:ext uri="{BB962C8B-B14F-4D97-AF65-F5344CB8AC3E}">
        <p14:creationId xmlns:p14="http://schemas.microsoft.com/office/powerpoint/2010/main" val="20076378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image" Target="NULL"/><Relationship Id="rId1" Type="http://schemas.openxmlformats.org/officeDocument/2006/relationships/slideLayout" Target="../slideLayouts/slideLayout1.xml"/><Relationship Id="rId4" Type="http://schemas.openxmlformats.org/officeDocument/2006/relationships/image" Target="NUL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image" Target="NULL"/><Relationship Id="rId1" Type="http://schemas.openxmlformats.org/officeDocument/2006/relationships/slideLayout" Target="../slideLayouts/slideLayout1.xml"/><Relationship Id="rId6" Type="http://schemas.openxmlformats.org/officeDocument/2006/relationships/image" Target="NULL"/><Relationship Id="rId5" Type="http://schemas.openxmlformats.org/officeDocument/2006/relationships/image" Target="NULL"/><Relationship Id="rId4" Type="http://schemas.openxmlformats.org/officeDocument/2006/relationships/image" Target="NULL"/></Relationships>
</file>

<file path=ppt/slides/_rels/slide3.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Grundproblem der Ökonomie</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0" y="452091"/>
            <a:ext cx="12172951" cy="866862"/>
          </a:xfrm>
          <a:prstGeom prst="rect">
            <a:avLst/>
          </a:prstGeom>
          <a:noFill/>
        </p:spPr>
        <p:txBody>
          <a:bodyPr wrap="square" rtlCol="0">
            <a:noAutofit/>
          </a:bodyPr>
          <a:lstStyle/>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Haushalte unterliegen im Allgemeinen dem Grundproblem der Ökonomie:                         Prinzipiell unbegrenzte Bedürfnisse sind mit begrenzten Ressourcen zu befriedigen</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r>
              <a:rPr lang="de-DE" sz="2400" dirty="0">
                <a:latin typeface="Times New Roman" panose="02020603050405020304" pitchFamily="18" charset="0"/>
                <a:cs typeface="Times New Roman" panose="02020603050405020304" pitchFamily="18" charset="0"/>
              </a:rPr>
              <a:t> </a:t>
            </a:r>
          </a:p>
        </p:txBody>
      </p:sp>
      <p:sp>
        <p:nvSpPr>
          <p:cNvPr id="4" name="Textfeld 3">
            <a:extLst>
              <a:ext uri="{FF2B5EF4-FFF2-40B4-BE49-F238E27FC236}">
                <a16:creationId xmlns:a16="http://schemas.microsoft.com/office/drawing/2014/main" id="{AA15B691-283D-4341-8E52-EBA1542B1340}"/>
              </a:ext>
            </a:extLst>
          </p:cNvPr>
          <p:cNvSpPr txBox="1"/>
          <p:nvPr/>
        </p:nvSpPr>
        <p:spPr>
          <a:xfrm>
            <a:off x="-1" y="850028"/>
            <a:ext cx="12172951" cy="1621623"/>
          </a:xfrm>
          <a:prstGeom prst="rect">
            <a:avLst/>
          </a:prstGeom>
          <a:noFill/>
        </p:spPr>
        <p:txBody>
          <a:bodyPr wrap="square" rtlCol="0">
            <a:noAutofit/>
          </a:bodyPr>
          <a:lstStyle/>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Die Summe aller konsumierten Güter aller Haushalte können die verfügbaren Mengen nicht überschreiten.</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r>
              <a:rPr lang="de-DE" sz="2400" dirty="0">
                <a:latin typeface="Times New Roman" panose="02020603050405020304" pitchFamily="18" charset="0"/>
                <a:cs typeface="Times New Roman" panose="02020603050405020304" pitchFamily="18" charset="0"/>
              </a:rPr>
              <a:t> </a:t>
            </a:r>
          </a:p>
        </p:txBody>
      </p:sp>
      <mc:AlternateContent xmlns:mc="http://schemas.openxmlformats.org/markup-compatibility/2006" xmlns:a14="http://schemas.microsoft.com/office/drawing/2010/main">
        <mc:Choice Requires="a14">
          <p:sp>
            <p:nvSpPr>
              <p:cNvPr id="5" name="Textfeld 4">
                <a:extLst>
                  <a:ext uri="{FF2B5EF4-FFF2-40B4-BE49-F238E27FC236}">
                    <a16:creationId xmlns:a16="http://schemas.microsoft.com/office/drawing/2014/main" id="{AA15B691-283D-4341-8E52-EBA1542B1340}"/>
                  </a:ext>
                </a:extLst>
              </p:cNvPr>
              <p:cNvSpPr txBox="1"/>
              <p:nvPr/>
            </p:nvSpPr>
            <p:spPr>
              <a:xfrm>
                <a:off x="0" y="1660839"/>
                <a:ext cx="12172951" cy="4789837"/>
              </a:xfrm>
              <a:prstGeom prst="rect">
                <a:avLst/>
              </a:prstGeom>
              <a:noFill/>
            </p:spPr>
            <p:txBody>
              <a:bodyPr wrap="square" rtlCol="0">
                <a:noAutofit/>
              </a:bodyPr>
              <a:lstStyle/>
              <a:p>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Betrachte eine Ökonomie mit 2 Konsumenten (A,B) und 2 Gütern </a:t>
                </a:r>
                <a14:m>
                  <m:oMath xmlns:m="http://schemas.openxmlformats.org/officeDocument/2006/math">
                    <m:r>
                      <a:rPr lang="de-DE" sz="2400" b="0" i="0" smtClean="0">
                        <a:latin typeface="Cambria Math" panose="02040503050406030204" pitchFamily="18" charset="0"/>
                        <a:cs typeface="Times New Roman" panose="02020603050405020304" pitchFamily="18" charset="0"/>
                      </a:rPr>
                      <m:t>(</m:t>
                    </m:r>
                    <m:r>
                      <a:rPr lang="de-DE" sz="2400" b="0" i="1" smtClean="0">
                        <a:latin typeface="Cambria Math" panose="02040503050406030204" pitchFamily="18" charset="0"/>
                        <a:cs typeface="Times New Roman" panose="02020603050405020304" pitchFamily="18" charset="0"/>
                      </a:rPr>
                      <m:t>𝑥</m:t>
                    </m:r>
                    <m:r>
                      <a:rPr lang="de-DE" sz="2400" b="0" i="1" smtClean="0">
                        <a:latin typeface="Cambria Math" panose="02040503050406030204" pitchFamily="18" charset="0"/>
                        <a:cs typeface="Times New Roman" panose="02020603050405020304" pitchFamily="18" charset="0"/>
                      </a:rPr>
                      <m:t>,</m:t>
                    </m:r>
                    <m:r>
                      <a:rPr lang="de-DE" sz="2400" b="0" i="1" smtClean="0">
                        <a:latin typeface="Cambria Math" panose="02040503050406030204" pitchFamily="18" charset="0"/>
                        <a:cs typeface="Times New Roman" panose="02020603050405020304" pitchFamily="18" charset="0"/>
                      </a:rPr>
                      <m:t>𝑦</m:t>
                    </m:r>
                    <m:r>
                      <a:rPr lang="de-DE" sz="2400" b="0" i="1" smtClean="0">
                        <a:latin typeface="Cambria Math" panose="02040503050406030204" pitchFamily="18" charset="0"/>
                        <a:cs typeface="Times New Roman" panose="02020603050405020304" pitchFamily="18" charset="0"/>
                      </a:rPr>
                      <m:t>)</m:t>
                    </m:r>
                  </m:oMath>
                </a14:m>
                <a:r>
                  <a:rPr lang="de-DE" sz="2400" dirty="0">
                    <a:latin typeface="Times New Roman" panose="02020603050405020304" pitchFamily="18" charset="0"/>
                    <a:cs typeface="Times New Roman" panose="02020603050405020304" pitchFamily="18" charset="0"/>
                  </a:rPr>
                  <a:t> mit den Konsummengen </a:t>
                </a:r>
                <a14:m>
                  <m:oMath xmlns:m="http://schemas.openxmlformats.org/officeDocument/2006/math">
                    <m:r>
                      <a:rPr lang="de-DE" sz="2400" b="0" i="0" smtClean="0">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𝑥</m:t>
                        </m:r>
                      </m:e>
                      <m:sub>
                        <m:r>
                          <a:rPr lang="de-DE" sz="2400" i="1">
                            <a:latin typeface="Cambria Math" panose="02040503050406030204" pitchFamily="18" charset="0"/>
                            <a:cs typeface="Times New Roman" panose="02020603050405020304" pitchFamily="18" charset="0"/>
                          </a:rPr>
                          <m:t>𝐴</m:t>
                        </m:r>
                      </m:sub>
                    </m:sSub>
                    <m:sSub>
                      <m:sSubPr>
                        <m:ctrlPr>
                          <a:rPr lang="de-DE" sz="2400" i="1">
                            <a:latin typeface="Cambria Math" panose="02040503050406030204" pitchFamily="18" charset="0"/>
                            <a:cs typeface="Times New Roman" panose="02020603050405020304" pitchFamily="18" charset="0"/>
                          </a:rPr>
                        </m:ctrlPr>
                      </m:sSubPr>
                      <m:e>
                        <m:r>
                          <a:rPr lang="de-DE" sz="2400" b="0" i="1" smtClean="0">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𝑦</m:t>
                        </m:r>
                      </m:e>
                      <m:sub>
                        <m:r>
                          <a:rPr lang="de-DE" sz="2400" i="1">
                            <a:latin typeface="Cambria Math" panose="02040503050406030204" pitchFamily="18" charset="0"/>
                            <a:cs typeface="Times New Roman" panose="02020603050405020304" pitchFamily="18" charset="0"/>
                          </a:rPr>
                          <m:t>𝐴</m:t>
                        </m:r>
                      </m:sub>
                    </m:sSub>
                  </m:oMath>
                </a14:m>
                <a:r>
                  <a:rPr lang="de-DE" sz="2400" dirty="0">
                    <a:latin typeface="Times New Roman" panose="02020603050405020304" pitchFamily="18" charset="0"/>
                    <a:cs typeface="Times New Roman" panose="02020603050405020304" pitchFamily="18" charset="0"/>
                  </a:rPr>
                  <a:t>) und </a:t>
                </a:r>
                <a14:m>
                  <m:oMath xmlns:m="http://schemas.openxmlformats.org/officeDocument/2006/math">
                    <m:r>
                      <a:rPr lang="de-DE" sz="2400">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𝑥</m:t>
                        </m:r>
                      </m:e>
                      <m:sub>
                        <m:r>
                          <a:rPr lang="de-DE" sz="2400" b="0" i="1" smtClean="0">
                            <a:latin typeface="Cambria Math" panose="02040503050406030204" pitchFamily="18" charset="0"/>
                            <a:cs typeface="Times New Roman" panose="02020603050405020304" pitchFamily="18" charset="0"/>
                          </a:rPr>
                          <m:t>𝐵</m:t>
                        </m:r>
                      </m:sub>
                    </m:sSub>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𝑦</m:t>
                        </m:r>
                      </m:e>
                      <m:sub>
                        <m:r>
                          <a:rPr lang="de-DE" sz="2400" b="0" i="1" smtClean="0">
                            <a:latin typeface="Cambria Math" panose="02040503050406030204" pitchFamily="18" charset="0"/>
                            <a:cs typeface="Times New Roman" panose="02020603050405020304" pitchFamily="18" charset="0"/>
                          </a:rPr>
                          <m:t>𝐵</m:t>
                        </m:r>
                      </m:sub>
                    </m:sSub>
                  </m:oMath>
                </a14:m>
                <a:r>
                  <a:rPr lang="de-DE" sz="2400" dirty="0">
                    <a:latin typeface="Times New Roman" panose="02020603050405020304" pitchFamily="18" charset="0"/>
                    <a:cs typeface="Times New Roman" panose="02020603050405020304" pitchFamily="18" charset="0"/>
                  </a:rPr>
                  <a:t>) und den Anfangsausstattungen </a:t>
                </a:r>
                <a14:m>
                  <m:oMath xmlns:m="http://schemas.openxmlformats.org/officeDocument/2006/math">
                    <m:r>
                      <a:rPr lang="de-DE" sz="2400">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acc>
                          <m:accPr>
                            <m:chr m:val="̅"/>
                            <m:ctrlPr>
                              <a:rPr lang="de-DE" sz="2400" i="1">
                                <a:latin typeface="Cambria Math" panose="02040503050406030204" pitchFamily="18" charset="0"/>
                                <a:cs typeface="Times New Roman" panose="02020603050405020304" pitchFamily="18" charset="0"/>
                              </a:rPr>
                            </m:ctrlPr>
                          </m:accPr>
                          <m:e>
                            <m:r>
                              <a:rPr lang="de-DE" sz="2400" i="1">
                                <a:latin typeface="Cambria Math" panose="02040503050406030204" pitchFamily="18" charset="0"/>
                                <a:cs typeface="Times New Roman" panose="02020603050405020304" pitchFamily="18" charset="0"/>
                              </a:rPr>
                              <m:t>𝑥</m:t>
                            </m:r>
                          </m:e>
                        </m:acc>
                      </m:e>
                      <m:sub>
                        <m:r>
                          <a:rPr lang="de-DE" sz="2400" i="1">
                            <a:latin typeface="Cambria Math" panose="02040503050406030204" pitchFamily="18" charset="0"/>
                            <a:cs typeface="Times New Roman" panose="02020603050405020304" pitchFamily="18" charset="0"/>
                          </a:rPr>
                          <m:t>𝐴</m:t>
                        </m:r>
                      </m:sub>
                    </m:sSub>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m:t>
                        </m:r>
                        <m:acc>
                          <m:accPr>
                            <m:chr m:val="̅"/>
                            <m:ctrlPr>
                              <a:rPr lang="de-DE" sz="2400" i="1">
                                <a:latin typeface="Cambria Math" panose="02040503050406030204" pitchFamily="18" charset="0"/>
                                <a:cs typeface="Times New Roman" panose="02020603050405020304" pitchFamily="18" charset="0"/>
                              </a:rPr>
                            </m:ctrlPr>
                          </m:accPr>
                          <m:e>
                            <m:r>
                              <a:rPr lang="de-DE" sz="2400" i="1">
                                <a:latin typeface="Cambria Math" panose="02040503050406030204" pitchFamily="18" charset="0"/>
                                <a:cs typeface="Times New Roman" panose="02020603050405020304" pitchFamily="18" charset="0"/>
                              </a:rPr>
                              <m:t>𝑦</m:t>
                            </m:r>
                          </m:e>
                        </m:acc>
                      </m:e>
                      <m:sub>
                        <m:r>
                          <a:rPr lang="de-DE" sz="2400" i="1">
                            <a:latin typeface="Cambria Math" panose="02040503050406030204" pitchFamily="18" charset="0"/>
                            <a:cs typeface="Times New Roman" panose="02020603050405020304" pitchFamily="18" charset="0"/>
                          </a:rPr>
                          <m:t>𝐴</m:t>
                        </m:r>
                      </m:sub>
                    </m:sSub>
                  </m:oMath>
                </a14:m>
                <a:r>
                  <a:rPr lang="de-DE" sz="2400" dirty="0">
                    <a:latin typeface="Times New Roman" panose="02020603050405020304" pitchFamily="18" charset="0"/>
                    <a:cs typeface="Times New Roman" panose="02020603050405020304" pitchFamily="18" charset="0"/>
                  </a:rPr>
                  <a:t>) und </a:t>
                </a:r>
                <a14:m>
                  <m:oMath xmlns:m="http://schemas.openxmlformats.org/officeDocument/2006/math">
                    <m:r>
                      <a:rPr lang="de-DE" sz="2400">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acc>
                          <m:accPr>
                            <m:chr m:val="̅"/>
                            <m:ctrlPr>
                              <a:rPr lang="de-DE" sz="2400" i="1">
                                <a:latin typeface="Cambria Math" panose="02040503050406030204" pitchFamily="18" charset="0"/>
                                <a:cs typeface="Times New Roman" panose="02020603050405020304" pitchFamily="18" charset="0"/>
                              </a:rPr>
                            </m:ctrlPr>
                          </m:accPr>
                          <m:e>
                            <m:r>
                              <a:rPr lang="de-DE" sz="2400" i="1">
                                <a:latin typeface="Cambria Math" panose="02040503050406030204" pitchFamily="18" charset="0"/>
                                <a:cs typeface="Times New Roman" panose="02020603050405020304" pitchFamily="18" charset="0"/>
                              </a:rPr>
                              <m:t>𝑥</m:t>
                            </m:r>
                          </m:e>
                        </m:acc>
                      </m:e>
                      <m:sub>
                        <m:r>
                          <a:rPr lang="de-DE" sz="2400" b="0" i="1" smtClean="0">
                            <a:latin typeface="Cambria Math" panose="02040503050406030204" pitchFamily="18" charset="0"/>
                            <a:cs typeface="Times New Roman" panose="02020603050405020304" pitchFamily="18" charset="0"/>
                          </a:rPr>
                          <m:t>𝐵</m:t>
                        </m:r>
                      </m:sub>
                    </m:sSub>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m:t>
                        </m:r>
                        <m:acc>
                          <m:accPr>
                            <m:chr m:val="̅"/>
                            <m:ctrlPr>
                              <a:rPr lang="de-DE" sz="2400" i="1">
                                <a:latin typeface="Cambria Math" panose="02040503050406030204" pitchFamily="18" charset="0"/>
                                <a:cs typeface="Times New Roman" panose="02020603050405020304" pitchFamily="18" charset="0"/>
                              </a:rPr>
                            </m:ctrlPr>
                          </m:accPr>
                          <m:e>
                            <m:r>
                              <a:rPr lang="de-DE" sz="2400" i="1">
                                <a:latin typeface="Cambria Math" panose="02040503050406030204" pitchFamily="18" charset="0"/>
                                <a:cs typeface="Times New Roman" panose="02020603050405020304" pitchFamily="18" charset="0"/>
                              </a:rPr>
                              <m:t>𝑦</m:t>
                            </m:r>
                          </m:e>
                        </m:acc>
                      </m:e>
                      <m:sub>
                        <m:r>
                          <a:rPr lang="de-DE" sz="2400" b="0" i="1" smtClean="0">
                            <a:latin typeface="Cambria Math" panose="02040503050406030204" pitchFamily="18" charset="0"/>
                            <a:cs typeface="Times New Roman" panose="02020603050405020304" pitchFamily="18" charset="0"/>
                          </a:rPr>
                          <m:t>𝐵</m:t>
                        </m:r>
                      </m:sub>
                    </m:sSub>
                  </m:oMath>
                </a14:m>
                <a:r>
                  <a:rPr lang="de-DE" sz="2400" dirty="0">
                    <a:latin typeface="Times New Roman" panose="02020603050405020304" pitchFamily="18" charset="0"/>
                    <a:cs typeface="Times New Roman" panose="02020603050405020304" pitchFamily="18" charset="0"/>
                  </a:rPr>
                  <a:t>) </a:t>
                </a:r>
              </a:p>
              <a:p>
                <a:endParaRPr lang="de-DE" sz="2400" dirty="0">
                  <a:latin typeface="Times New Roman" panose="02020603050405020304" pitchFamily="18" charset="0"/>
                  <a:cs typeface="Times New Roman" panose="02020603050405020304" pitchFamily="18" charset="0"/>
                </a:endParaRPr>
              </a:p>
              <a:p>
                <a:pPr algn="ctr"/>
                <a14:m>
                  <m:oMath xmlns:m="http://schemas.openxmlformats.org/officeDocument/2006/math">
                    <m:sSub>
                      <m:sSubPr>
                        <m:ctrlPr>
                          <a:rPr lang="de-DE" sz="2400" b="0" i="1" smtClean="0">
                            <a:latin typeface="Cambria Math" panose="02040503050406030204" pitchFamily="18" charset="0"/>
                            <a:cs typeface="Times New Roman" panose="02020603050405020304" pitchFamily="18" charset="0"/>
                          </a:rPr>
                        </m:ctrlPr>
                      </m:sSubPr>
                      <m:e>
                        <m:r>
                          <a:rPr lang="de-DE" sz="2400" b="0" i="1" smtClean="0">
                            <a:latin typeface="Cambria Math" panose="02040503050406030204" pitchFamily="18" charset="0"/>
                            <a:cs typeface="Times New Roman" panose="02020603050405020304" pitchFamily="18" charset="0"/>
                          </a:rPr>
                          <m:t>𝑥</m:t>
                        </m:r>
                      </m:e>
                      <m:sub>
                        <m:r>
                          <a:rPr lang="de-DE" sz="2400" b="0" i="1" smtClean="0">
                            <a:latin typeface="Cambria Math" panose="02040503050406030204" pitchFamily="18" charset="0"/>
                            <a:cs typeface="Times New Roman" panose="02020603050405020304" pitchFamily="18" charset="0"/>
                          </a:rPr>
                          <m:t>𝐴</m:t>
                        </m:r>
                      </m:sub>
                    </m:sSub>
                    <m:r>
                      <a:rPr lang="de-DE" sz="2400" b="0" i="1" smtClean="0">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𝑥</m:t>
                        </m:r>
                      </m:e>
                      <m:sub>
                        <m:r>
                          <a:rPr lang="de-DE" sz="2400" b="0" i="1" smtClean="0">
                            <a:latin typeface="Cambria Math" panose="02040503050406030204" pitchFamily="18" charset="0"/>
                            <a:cs typeface="Times New Roman" panose="02020603050405020304" pitchFamily="18" charset="0"/>
                          </a:rPr>
                          <m:t>𝐵</m:t>
                        </m:r>
                      </m:sub>
                    </m:sSub>
                    <m:r>
                      <a:rPr lang="de-DE" sz="2400" i="1" smtClean="0">
                        <a:latin typeface="Cambria Math" panose="02040503050406030204" pitchFamily="18" charset="0"/>
                        <a:ea typeface="Cambria Math" panose="02040503050406030204" pitchFamily="18" charset="0"/>
                        <a:cs typeface="Times New Roman" panose="02020603050405020304" pitchFamily="18" charset="0"/>
                      </a:rPr>
                      <m:t>≤</m:t>
                    </m:r>
                    <m:acc>
                      <m:accPr>
                        <m:chr m:val="̅"/>
                        <m:ctrlPr>
                          <a:rPr lang="de-DE" sz="2400" b="0" i="1" smtClean="0">
                            <a:latin typeface="Cambria Math" panose="02040503050406030204" pitchFamily="18" charset="0"/>
                            <a:cs typeface="Times New Roman" panose="02020603050405020304" pitchFamily="18" charset="0"/>
                          </a:rPr>
                        </m:ctrlPr>
                      </m:accPr>
                      <m:e>
                        <m:r>
                          <a:rPr lang="de-DE" sz="2400" b="0" i="1" smtClean="0">
                            <a:latin typeface="Cambria Math" panose="02040503050406030204" pitchFamily="18" charset="0"/>
                            <a:cs typeface="Times New Roman" panose="02020603050405020304" pitchFamily="18" charset="0"/>
                          </a:rPr>
                          <m:t>𝑥</m:t>
                        </m:r>
                      </m:e>
                    </m:acc>
                  </m:oMath>
                </a14:m>
                <a:r>
                  <a:rPr lang="de-DE" sz="2400" dirty="0">
                    <a:latin typeface="Times New Roman" panose="02020603050405020304" pitchFamily="18" charset="0"/>
                    <a:cs typeface="Times New Roman" panose="02020603050405020304" pitchFamily="18" charset="0"/>
                  </a:rPr>
                  <a:t> und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b="0" i="1" smtClean="0">
                            <a:latin typeface="Cambria Math" panose="02040503050406030204" pitchFamily="18" charset="0"/>
                            <a:cs typeface="Times New Roman" panose="02020603050405020304" pitchFamily="18" charset="0"/>
                          </a:rPr>
                          <m:t>𝑦</m:t>
                        </m:r>
                      </m:e>
                      <m:sub>
                        <m:r>
                          <a:rPr lang="de-DE" sz="2400" i="1">
                            <a:latin typeface="Cambria Math" panose="02040503050406030204" pitchFamily="18" charset="0"/>
                            <a:cs typeface="Times New Roman" panose="02020603050405020304" pitchFamily="18" charset="0"/>
                          </a:rPr>
                          <m:t>𝐴</m:t>
                        </m:r>
                      </m:sub>
                    </m:sSub>
                    <m:r>
                      <a:rPr lang="de-DE" sz="2400" i="1">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b="0" i="1" smtClean="0">
                            <a:latin typeface="Cambria Math" panose="02040503050406030204" pitchFamily="18" charset="0"/>
                            <a:cs typeface="Times New Roman" panose="02020603050405020304" pitchFamily="18" charset="0"/>
                          </a:rPr>
                          <m:t>𝑦</m:t>
                        </m:r>
                      </m:e>
                      <m:sub>
                        <m:r>
                          <a:rPr lang="de-DE" sz="2400" i="1">
                            <a:latin typeface="Cambria Math" panose="02040503050406030204" pitchFamily="18" charset="0"/>
                            <a:cs typeface="Times New Roman" panose="02020603050405020304" pitchFamily="18" charset="0"/>
                          </a:rPr>
                          <m:t>𝐵</m:t>
                        </m:r>
                      </m:sub>
                    </m:sSub>
                    <m:r>
                      <a:rPr lang="de-DE" sz="2400" i="1">
                        <a:latin typeface="Cambria Math" panose="02040503050406030204" pitchFamily="18" charset="0"/>
                        <a:ea typeface="Cambria Math" panose="02040503050406030204" pitchFamily="18" charset="0"/>
                        <a:cs typeface="Times New Roman" panose="02020603050405020304" pitchFamily="18" charset="0"/>
                      </a:rPr>
                      <m:t>≤</m:t>
                    </m:r>
                    <m:acc>
                      <m:accPr>
                        <m:chr m:val="̅"/>
                        <m:ctrlPr>
                          <a:rPr lang="de-DE" sz="2400" i="1">
                            <a:latin typeface="Cambria Math" panose="02040503050406030204" pitchFamily="18" charset="0"/>
                            <a:cs typeface="Times New Roman" panose="02020603050405020304" pitchFamily="18" charset="0"/>
                          </a:rPr>
                        </m:ctrlPr>
                      </m:accPr>
                      <m:e>
                        <m:r>
                          <a:rPr lang="de-DE" sz="2400" b="0" i="1" smtClean="0">
                            <a:latin typeface="Cambria Math" panose="02040503050406030204" pitchFamily="18" charset="0"/>
                            <a:cs typeface="Times New Roman" panose="02020603050405020304" pitchFamily="18" charset="0"/>
                          </a:rPr>
                          <m:t>𝑦</m:t>
                        </m:r>
                      </m:e>
                    </m:acc>
                  </m:oMath>
                </a14:m>
                <a:endParaRPr lang="de-DE" sz="2400" dirty="0">
                  <a:latin typeface="Times New Roman" panose="02020603050405020304" pitchFamily="18" charset="0"/>
                  <a:cs typeface="Times New Roman" panose="02020603050405020304" pitchFamily="18" charset="0"/>
                </a:endParaRPr>
              </a:p>
              <a:p>
                <a:pPr algn="ct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acc>
                          <m:accPr>
                            <m:chr m:val="̅"/>
                            <m:ctrlPr>
                              <a:rPr lang="de-DE" sz="2400" i="1">
                                <a:latin typeface="Cambria Math" panose="02040503050406030204" pitchFamily="18" charset="0"/>
                                <a:cs typeface="Times New Roman" panose="02020603050405020304" pitchFamily="18" charset="0"/>
                              </a:rPr>
                            </m:ctrlPr>
                          </m:accPr>
                          <m:e>
                            <m:r>
                              <a:rPr lang="de-DE" sz="2400" i="1">
                                <a:latin typeface="Cambria Math" panose="02040503050406030204" pitchFamily="18" charset="0"/>
                                <a:cs typeface="Times New Roman" panose="02020603050405020304" pitchFamily="18" charset="0"/>
                              </a:rPr>
                              <m:t>𝑥</m:t>
                            </m:r>
                          </m:e>
                        </m:acc>
                      </m:e>
                      <m:sub>
                        <m:r>
                          <a:rPr lang="de-DE" sz="2400" i="1">
                            <a:latin typeface="Cambria Math" panose="02040503050406030204" pitchFamily="18" charset="0"/>
                            <a:cs typeface="Times New Roman" panose="02020603050405020304" pitchFamily="18" charset="0"/>
                          </a:rPr>
                          <m:t>𝐴</m:t>
                        </m:r>
                      </m:sub>
                    </m:sSub>
                    <m:sSub>
                      <m:sSubPr>
                        <m:ctrlPr>
                          <a:rPr lang="de-DE" sz="2400" i="1">
                            <a:latin typeface="Cambria Math" panose="02040503050406030204" pitchFamily="18" charset="0"/>
                            <a:cs typeface="Times New Roman" panose="02020603050405020304" pitchFamily="18" charset="0"/>
                          </a:rPr>
                        </m:ctrlPr>
                      </m:sSubPr>
                      <m:e>
                        <m:r>
                          <a:rPr lang="de-DE" sz="2400" b="0" i="1" smtClean="0">
                            <a:latin typeface="Cambria Math" panose="02040503050406030204" pitchFamily="18" charset="0"/>
                            <a:cs typeface="Times New Roman" panose="02020603050405020304" pitchFamily="18" charset="0"/>
                          </a:rPr>
                          <m:t>+</m:t>
                        </m:r>
                        <m:acc>
                          <m:accPr>
                            <m:chr m:val="̅"/>
                            <m:ctrlPr>
                              <a:rPr lang="de-DE" sz="2400" i="1">
                                <a:latin typeface="Cambria Math" panose="02040503050406030204" pitchFamily="18" charset="0"/>
                                <a:cs typeface="Times New Roman" panose="02020603050405020304" pitchFamily="18" charset="0"/>
                              </a:rPr>
                            </m:ctrlPr>
                          </m:accPr>
                          <m:e>
                            <m:r>
                              <a:rPr lang="de-DE" sz="2400" b="0" i="1" smtClean="0">
                                <a:latin typeface="Cambria Math" panose="02040503050406030204" pitchFamily="18" charset="0"/>
                                <a:cs typeface="Times New Roman" panose="02020603050405020304" pitchFamily="18" charset="0"/>
                              </a:rPr>
                              <m:t>𝑥</m:t>
                            </m:r>
                          </m:e>
                        </m:acc>
                      </m:e>
                      <m:sub>
                        <m:r>
                          <a:rPr lang="de-DE" sz="2400" b="0" i="1" smtClean="0">
                            <a:latin typeface="Cambria Math" panose="02040503050406030204" pitchFamily="18" charset="0"/>
                            <a:cs typeface="Times New Roman" panose="02020603050405020304" pitchFamily="18" charset="0"/>
                          </a:rPr>
                          <m:t>𝐵</m:t>
                        </m:r>
                      </m:sub>
                    </m:sSub>
                    <m:r>
                      <a:rPr lang="de-DE" sz="2400" b="0" i="1" smtClean="0">
                        <a:latin typeface="Cambria Math" panose="02040503050406030204" pitchFamily="18" charset="0"/>
                        <a:cs typeface="Times New Roman" panose="02020603050405020304" pitchFamily="18" charset="0"/>
                      </a:rPr>
                      <m:t>=</m:t>
                    </m:r>
                    <m:acc>
                      <m:accPr>
                        <m:chr m:val="̅"/>
                        <m:ctrlPr>
                          <a:rPr lang="de-DE" sz="2400" i="1">
                            <a:latin typeface="Cambria Math" panose="02040503050406030204" pitchFamily="18" charset="0"/>
                            <a:cs typeface="Times New Roman" panose="02020603050405020304" pitchFamily="18" charset="0"/>
                          </a:rPr>
                        </m:ctrlPr>
                      </m:accPr>
                      <m:e>
                        <m:r>
                          <a:rPr lang="de-DE" sz="2400" i="1">
                            <a:latin typeface="Cambria Math" panose="02040503050406030204" pitchFamily="18" charset="0"/>
                            <a:cs typeface="Times New Roman" panose="02020603050405020304" pitchFamily="18" charset="0"/>
                          </a:rPr>
                          <m:t>𝑥</m:t>
                        </m:r>
                      </m:e>
                    </m:acc>
                  </m:oMath>
                </a14:m>
                <a:r>
                  <a:rPr lang="de-DE" sz="2400" dirty="0">
                    <a:latin typeface="Times New Roman" panose="02020603050405020304" pitchFamily="18" charset="0"/>
                    <a:cs typeface="Times New Roman" panose="02020603050405020304" pitchFamily="18" charset="0"/>
                  </a:rPr>
                  <a:t> und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acc>
                          <m:accPr>
                            <m:chr m:val="̅"/>
                            <m:ctrlPr>
                              <a:rPr lang="de-DE" sz="2400" i="1">
                                <a:latin typeface="Cambria Math" panose="02040503050406030204" pitchFamily="18" charset="0"/>
                                <a:cs typeface="Times New Roman" panose="02020603050405020304" pitchFamily="18" charset="0"/>
                              </a:rPr>
                            </m:ctrlPr>
                          </m:accPr>
                          <m:e>
                            <m:r>
                              <a:rPr lang="de-DE" sz="2400" b="0" i="1" smtClean="0">
                                <a:latin typeface="Cambria Math" panose="02040503050406030204" pitchFamily="18" charset="0"/>
                                <a:cs typeface="Times New Roman" panose="02020603050405020304" pitchFamily="18" charset="0"/>
                              </a:rPr>
                              <m:t>𝑦</m:t>
                            </m:r>
                          </m:e>
                        </m:acc>
                      </m:e>
                      <m:sub>
                        <m:r>
                          <a:rPr lang="de-DE" sz="2400" i="1">
                            <a:latin typeface="Cambria Math" panose="02040503050406030204" pitchFamily="18" charset="0"/>
                            <a:cs typeface="Times New Roman" panose="02020603050405020304" pitchFamily="18" charset="0"/>
                          </a:rPr>
                          <m:t>𝐴</m:t>
                        </m:r>
                      </m:sub>
                    </m:sSub>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m:t>
                        </m:r>
                        <m:acc>
                          <m:accPr>
                            <m:chr m:val="̅"/>
                            <m:ctrlPr>
                              <a:rPr lang="de-DE" sz="2400" i="1">
                                <a:latin typeface="Cambria Math" panose="02040503050406030204" pitchFamily="18" charset="0"/>
                                <a:cs typeface="Times New Roman" panose="02020603050405020304" pitchFamily="18" charset="0"/>
                              </a:rPr>
                            </m:ctrlPr>
                          </m:accPr>
                          <m:e>
                            <m:r>
                              <a:rPr lang="de-DE" sz="2400" b="0" i="1" smtClean="0">
                                <a:latin typeface="Cambria Math" panose="02040503050406030204" pitchFamily="18" charset="0"/>
                                <a:cs typeface="Times New Roman" panose="02020603050405020304" pitchFamily="18" charset="0"/>
                              </a:rPr>
                              <m:t>𝑦</m:t>
                            </m:r>
                          </m:e>
                        </m:acc>
                      </m:e>
                      <m:sub>
                        <m:r>
                          <a:rPr lang="de-DE" sz="2400" i="1">
                            <a:latin typeface="Cambria Math" panose="02040503050406030204" pitchFamily="18" charset="0"/>
                            <a:cs typeface="Times New Roman" panose="02020603050405020304" pitchFamily="18" charset="0"/>
                          </a:rPr>
                          <m:t>𝐵</m:t>
                        </m:r>
                      </m:sub>
                    </m:sSub>
                    <m:r>
                      <a:rPr lang="de-DE" sz="2400" i="1">
                        <a:latin typeface="Cambria Math" panose="02040503050406030204" pitchFamily="18" charset="0"/>
                        <a:cs typeface="Times New Roman" panose="02020603050405020304" pitchFamily="18" charset="0"/>
                      </a:rPr>
                      <m:t>=</m:t>
                    </m:r>
                    <m:acc>
                      <m:accPr>
                        <m:chr m:val="̅"/>
                        <m:ctrlPr>
                          <a:rPr lang="de-DE" sz="2400" i="1">
                            <a:latin typeface="Cambria Math" panose="02040503050406030204" pitchFamily="18" charset="0"/>
                            <a:cs typeface="Times New Roman" panose="02020603050405020304" pitchFamily="18" charset="0"/>
                          </a:rPr>
                        </m:ctrlPr>
                      </m:accPr>
                      <m:e>
                        <m:r>
                          <a:rPr lang="de-DE" sz="2400" b="0" i="1" smtClean="0">
                            <a:latin typeface="Cambria Math" panose="02040503050406030204" pitchFamily="18" charset="0"/>
                            <a:cs typeface="Times New Roman" panose="02020603050405020304" pitchFamily="18" charset="0"/>
                          </a:rPr>
                          <m:t>𝑦</m:t>
                        </m:r>
                      </m:e>
                    </m:acc>
                  </m:oMath>
                </a14:m>
                <a:endParaRPr lang="de-DE" sz="2400" dirty="0">
                  <a:latin typeface="Times New Roman" panose="02020603050405020304" pitchFamily="18" charset="0"/>
                  <a:cs typeface="Times New Roman" panose="02020603050405020304" pitchFamily="18" charset="0"/>
                </a:endParaRPr>
              </a:p>
              <a:p>
                <a:pPr algn="ctr"/>
                <a:endParaRPr lang="de-DE" sz="2400" dirty="0">
                  <a:latin typeface="Times New Roman" panose="02020603050405020304" pitchFamily="18" charset="0"/>
                  <a:cs typeface="Times New Roman" panose="02020603050405020304" pitchFamily="18" charset="0"/>
                </a:endParaRPr>
              </a:p>
              <a:p>
                <a:pPr algn="ctr"/>
                <a:r>
                  <a:rPr lang="de-DE" sz="2400" dirty="0">
                    <a:latin typeface="Times New Roman" panose="02020603050405020304" pitchFamily="18" charset="0"/>
                    <a:cs typeface="Times New Roman" panose="02020603050405020304" pitchFamily="18" charset="0"/>
                  </a:rPr>
                  <a:t>Präferenzen </a:t>
                </a:r>
                <a14:m>
                  <m:oMath xmlns:m="http://schemas.openxmlformats.org/officeDocument/2006/math">
                    <m:r>
                      <m:rPr>
                        <m:sty m:val="p"/>
                      </m:rPr>
                      <a:rPr lang="de-DE" sz="2400" b="0" i="0" smtClean="0">
                        <a:latin typeface="Cambria Math" panose="02040503050406030204" pitchFamily="18" charset="0"/>
                        <a:cs typeface="Times New Roman" panose="02020603050405020304" pitchFamily="18" charset="0"/>
                      </a:rPr>
                      <m:t>u</m:t>
                    </m:r>
                    <m:r>
                      <a:rPr lang="de-DE" sz="2400">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𝑥</m:t>
                    </m:r>
                    <m:r>
                      <a:rPr lang="de-DE" sz="2400" i="1">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𝑦</m:t>
                    </m:r>
                    <m:r>
                      <a:rPr lang="de-DE" sz="2400" i="1">
                        <a:latin typeface="Cambria Math" panose="02040503050406030204" pitchFamily="18" charset="0"/>
                        <a:cs typeface="Times New Roman" panose="02020603050405020304" pitchFamily="18" charset="0"/>
                      </a:rPr>
                      <m:t>)</m:t>
                    </m:r>
                  </m:oMath>
                </a14:m>
                <a:r>
                  <a:rPr lang="de-DE" sz="2400" dirty="0">
                    <a:latin typeface="Times New Roman" panose="02020603050405020304" pitchFamily="18" charset="0"/>
                    <a:cs typeface="Times New Roman" panose="02020603050405020304" pitchFamily="18" charset="0"/>
                  </a:rPr>
                  <a:t>:</a:t>
                </a:r>
              </a:p>
              <a:p>
                <a:pPr algn="ctr"/>
                <a:endParaRPr lang="de-DE" sz="2400" dirty="0">
                  <a:latin typeface="Times New Roman" panose="02020603050405020304" pitchFamily="18" charset="0"/>
                  <a:cs typeface="Times New Roman" panose="02020603050405020304" pitchFamily="18" charset="0"/>
                </a:endParaRPr>
              </a:p>
              <a:p>
                <a:pPr marL="800100" lvl="1"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Monoton („mehr ist immer besser“)</a:t>
                </a:r>
              </a:p>
              <a:p>
                <a:pPr marL="800100" lvl="1"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Konvex („Mischungen sind besser als Extreme“)</a:t>
                </a:r>
              </a:p>
              <a:p>
                <a:pPr marL="800100" lvl="1"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Abnehmender Grenznutzen („Zuwachs auf hohem Niveau bringt nicht mehr soviel“)</a:t>
                </a: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r>
                  <a:rPr lang="de-DE" sz="2400" dirty="0">
                    <a:latin typeface="Times New Roman" panose="02020603050405020304" pitchFamily="18" charset="0"/>
                    <a:cs typeface="Times New Roman" panose="02020603050405020304" pitchFamily="18" charset="0"/>
                  </a:rPr>
                  <a:t> </a:t>
                </a:r>
              </a:p>
            </p:txBody>
          </p:sp>
        </mc:Choice>
        <mc:Fallback xmlns="">
          <p:sp>
            <p:nvSpPr>
              <p:cNvPr id="5" name="Textfeld 4">
                <a:extLst>
                  <a:ext uri="{FF2B5EF4-FFF2-40B4-BE49-F238E27FC236}">
                    <a16:creationId xmlns:a16="http://schemas.microsoft.com/office/drawing/2014/main" id="{AA15B691-283D-4341-8E52-EBA1542B1340}"/>
                  </a:ext>
                </a:extLst>
              </p:cNvPr>
              <p:cNvSpPr txBox="1">
                <a:spLocks noRot="1" noChangeAspect="1" noMove="1" noResize="1" noEditPoints="1" noAdjustHandles="1" noChangeArrowheads="1" noChangeShapeType="1" noTextEdit="1"/>
              </p:cNvSpPr>
              <p:nvPr/>
            </p:nvSpPr>
            <p:spPr>
              <a:xfrm>
                <a:off x="0" y="1660839"/>
                <a:ext cx="12172951" cy="4789837"/>
              </a:xfrm>
              <a:prstGeom prst="rect">
                <a:avLst/>
              </a:prstGeom>
              <a:blipFill>
                <a:blip r:embed="rId2"/>
                <a:stretch>
                  <a:fillRect l="-651"/>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2" name="Textfeld 1"/>
              <p:cNvSpPr txBox="1"/>
              <p:nvPr/>
            </p:nvSpPr>
            <p:spPr>
              <a:xfrm>
                <a:off x="7991302" y="2920858"/>
                <a:ext cx="4084320" cy="723207"/>
              </a:xfrm>
              <a:prstGeom prst="rect">
                <a:avLst/>
              </a:prstGeom>
              <a:noFill/>
            </p:spPr>
            <p:txBody>
              <a:bodyPr wrap="square" rtlCol="0">
                <a:noAutofit/>
              </a:bodyPr>
              <a:lstStyle/>
              <a:p>
                <a14:m>
                  <m:oMath xmlns:m="http://schemas.openxmlformats.org/officeDocument/2006/math">
                    <m:acc>
                      <m:accPr>
                        <m:chr m:val="̅"/>
                        <m:ctrlPr>
                          <a:rPr lang="de-DE" i="1" smtClean="0">
                            <a:latin typeface="Cambria Math" panose="02040503050406030204" pitchFamily="18" charset="0"/>
                            <a:cs typeface="Times New Roman" panose="02020603050405020304" pitchFamily="18" charset="0"/>
                          </a:rPr>
                        </m:ctrlPr>
                      </m:accPr>
                      <m:e>
                        <m:r>
                          <a:rPr lang="de-DE" i="1">
                            <a:latin typeface="Cambria Math" panose="02040503050406030204" pitchFamily="18" charset="0"/>
                            <a:cs typeface="Times New Roman" panose="02020603050405020304" pitchFamily="18" charset="0"/>
                          </a:rPr>
                          <m:t>𝑥</m:t>
                        </m:r>
                      </m:e>
                    </m:acc>
                  </m:oMath>
                </a14:m>
                <a:r>
                  <a:rPr lang="de-DE" dirty="0" smtClean="0"/>
                  <a:t> und </a:t>
                </a:r>
                <a14:m>
                  <m:oMath xmlns:m="http://schemas.openxmlformats.org/officeDocument/2006/math">
                    <m:acc>
                      <m:accPr>
                        <m:chr m:val="̅"/>
                        <m:ctrlPr>
                          <a:rPr lang="de-DE" i="1">
                            <a:latin typeface="Cambria Math" panose="02040503050406030204" pitchFamily="18" charset="0"/>
                            <a:cs typeface="Times New Roman" panose="02020603050405020304" pitchFamily="18" charset="0"/>
                          </a:rPr>
                        </m:ctrlPr>
                      </m:accPr>
                      <m:e>
                        <m:r>
                          <a:rPr lang="de-DE" b="0" i="1" smtClean="0">
                            <a:latin typeface="Cambria Math" panose="02040503050406030204" pitchFamily="18" charset="0"/>
                            <a:cs typeface="Times New Roman" panose="02020603050405020304" pitchFamily="18" charset="0"/>
                          </a:rPr>
                          <m:t>𝑦</m:t>
                        </m:r>
                      </m:e>
                    </m:acc>
                  </m:oMath>
                </a14:m>
                <a:r>
                  <a:rPr lang="de-DE" dirty="0" smtClean="0"/>
                  <a:t> sind das Gesamtbudget bzw. die Anfangsausstattungen in der Ökonomie.</a:t>
                </a:r>
                <a:endParaRPr lang="de-DE" dirty="0"/>
              </a:p>
            </p:txBody>
          </p:sp>
        </mc:Choice>
        <mc:Fallback xmlns="">
          <p:sp>
            <p:nvSpPr>
              <p:cNvPr id="2" name="Textfeld 1"/>
              <p:cNvSpPr txBox="1">
                <a:spLocks noRot="1" noChangeAspect="1" noMove="1" noResize="1" noEditPoints="1" noAdjustHandles="1" noChangeArrowheads="1" noChangeShapeType="1" noTextEdit="1"/>
              </p:cNvSpPr>
              <p:nvPr/>
            </p:nvSpPr>
            <p:spPr>
              <a:xfrm>
                <a:off x="7991302" y="2920858"/>
                <a:ext cx="4084320" cy="723207"/>
              </a:xfrm>
              <a:prstGeom prst="rect">
                <a:avLst/>
              </a:prstGeom>
              <a:blipFill>
                <a:blip r:embed="rId3"/>
                <a:stretch>
                  <a:fillRect l="-1343" t="-4202" b="-1681"/>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8" name="Textfeld 7"/>
              <p:cNvSpPr txBox="1"/>
              <p:nvPr/>
            </p:nvSpPr>
            <p:spPr>
              <a:xfrm>
                <a:off x="7486996" y="3901438"/>
                <a:ext cx="4685954" cy="1848198"/>
              </a:xfrm>
              <a:prstGeom prst="rect">
                <a:avLst/>
              </a:prstGeom>
              <a:noFill/>
            </p:spPr>
            <p:txBody>
              <a:bodyPr wrap="square" rtlCol="0">
                <a:noAutofit/>
              </a:bodyPr>
              <a:lstStyle/>
              <a:p>
                <a14:m>
                  <m:oMath xmlns:m="http://schemas.openxmlformats.org/officeDocument/2006/math">
                    <m:sSub>
                      <m:sSubPr>
                        <m:ctrlPr>
                          <a:rPr lang="de-DE" i="1" smtClean="0">
                            <a:latin typeface="Cambria Math" panose="02040503050406030204" pitchFamily="18" charset="0"/>
                            <a:cs typeface="Times New Roman" panose="02020603050405020304" pitchFamily="18" charset="0"/>
                          </a:rPr>
                        </m:ctrlPr>
                      </m:sSubPr>
                      <m:e>
                        <m:acc>
                          <m:accPr>
                            <m:chr m:val="̅"/>
                            <m:ctrlPr>
                              <a:rPr lang="de-DE" i="1">
                                <a:latin typeface="Cambria Math" panose="02040503050406030204" pitchFamily="18" charset="0"/>
                                <a:cs typeface="Times New Roman" panose="02020603050405020304" pitchFamily="18" charset="0"/>
                              </a:rPr>
                            </m:ctrlPr>
                          </m:accPr>
                          <m:e>
                            <m:r>
                              <a:rPr lang="de-DE" i="1">
                                <a:latin typeface="Cambria Math" panose="02040503050406030204" pitchFamily="18" charset="0"/>
                                <a:cs typeface="Times New Roman" panose="02020603050405020304" pitchFamily="18" charset="0"/>
                              </a:rPr>
                              <m:t>𝑥</m:t>
                            </m:r>
                          </m:e>
                        </m:acc>
                      </m:e>
                      <m:sub>
                        <m:r>
                          <a:rPr lang="de-DE" i="1">
                            <a:latin typeface="Cambria Math" panose="02040503050406030204" pitchFamily="18" charset="0"/>
                            <a:cs typeface="Times New Roman" panose="02020603050405020304" pitchFamily="18" charset="0"/>
                          </a:rPr>
                          <m:t>𝐴</m:t>
                        </m:r>
                      </m:sub>
                    </m:sSub>
                    <m:r>
                      <a:rPr lang="de-DE" b="0" i="1" smtClean="0">
                        <a:latin typeface="Cambria Math" panose="02040503050406030204" pitchFamily="18" charset="0"/>
                        <a:cs typeface="Times New Roman" panose="02020603050405020304" pitchFamily="18" charset="0"/>
                      </a:rPr>
                      <m:t>,</m:t>
                    </m:r>
                    <m:sSub>
                      <m:sSubPr>
                        <m:ctrlPr>
                          <a:rPr lang="de-DE" i="1">
                            <a:latin typeface="Cambria Math" panose="02040503050406030204" pitchFamily="18" charset="0"/>
                            <a:cs typeface="Times New Roman" panose="02020603050405020304" pitchFamily="18" charset="0"/>
                          </a:rPr>
                        </m:ctrlPr>
                      </m:sSubPr>
                      <m:e>
                        <m:acc>
                          <m:accPr>
                            <m:chr m:val="̅"/>
                            <m:ctrlPr>
                              <a:rPr lang="de-DE" i="1" smtClean="0">
                                <a:latin typeface="Cambria Math" panose="02040503050406030204" pitchFamily="18" charset="0"/>
                                <a:cs typeface="Times New Roman" panose="02020603050405020304" pitchFamily="18" charset="0"/>
                              </a:rPr>
                            </m:ctrlPr>
                          </m:accPr>
                          <m:e>
                            <m:r>
                              <a:rPr lang="de-DE" b="0" i="1" smtClean="0">
                                <a:latin typeface="Cambria Math" panose="02040503050406030204" pitchFamily="18" charset="0"/>
                                <a:cs typeface="Times New Roman" panose="02020603050405020304" pitchFamily="18" charset="0"/>
                              </a:rPr>
                              <m:t>𝑦</m:t>
                            </m:r>
                          </m:e>
                        </m:acc>
                      </m:e>
                      <m:sub>
                        <m:r>
                          <a:rPr lang="de-DE" b="0" i="1" smtClean="0">
                            <a:latin typeface="Cambria Math" panose="02040503050406030204" pitchFamily="18" charset="0"/>
                            <a:cs typeface="Times New Roman" panose="02020603050405020304" pitchFamily="18" charset="0"/>
                          </a:rPr>
                          <m:t>𝐴</m:t>
                        </m:r>
                      </m:sub>
                    </m:sSub>
                  </m:oMath>
                </a14:m>
                <a:r>
                  <a:rPr lang="de-DE" dirty="0" smtClean="0"/>
                  <a:t> und </a:t>
                </a:r>
                <a14:m>
                  <m:oMath xmlns:m="http://schemas.openxmlformats.org/officeDocument/2006/math">
                    <m:sSub>
                      <m:sSubPr>
                        <m:ctrlPr>
                          <a:rPr lang="de-DE" i="1">
                            <a:latin typeface="Cambria Math" panose="02040503050406030204" pitchFamily="18" charset="0"/>
                            <a:cs typeface="Times New Roman" panose="02020603050405020304" pitchFamily="18" charset="0"/>
                          </a:rPr>
                        </m:ctrlPr>
                      </m:sSubPr>
                      <m:e>
                        <m:acc>
                          <m:accPr>
                            <m:chr m:val="̅"/>
                            <m:ctrlPr>
                              <a:rPr lang="de-DE" i="1">
                                <a:latin typeface="Cambria Math" panose="02040503050406030204" pitchFamily="18" charset="0"/>
                                <a:cs typeface="Times New Roman" panose="02020603050405020304" pitchFamily="18" charset="0"/>
                              </a:rPr>
                            </m:ctrlPr>
                          </m:accPr>
                          <m:e>
                            <m:r>
                              <a:rPr lang="de-DE" i="1">
                                <a:latin typeface="Cambria Math" panose="02040503050406030204" pitchFamily="18" charset="0"/>
                                <a:cs typeface="Times New Roman" panose="02020603050405020304" pitchFamily="18" charset="0"/>
                              </a:rPr>
                              <m:t>𝑥</m:t>
                            </m:r>
                          </m:e>
                        </m:acc>
                      </m:e>
                      <m:sub>
                        <m:r>
                          <a:rPr lang="de-DE" b="0" i="1" smtClean="0">
                            <a:latin typeface="Cambria Math" panose="02040503050406030204" pitchFamily="18" charset="0"/>
                            <a:cs typeface="Times New Roman" panose="02020603050405020304" pitchFamily="18" charset="0"/>
                          </a:rPr>
                          <m:t>𝐵</m:t>
                        </m:r>
                      </m:sub>
                    </m:sSub>
                    <m:r>
                      <a:rPr lang="de-DE" i="1">
                        <a:latin typeface="Cambria Math" panose="02040503050406030204" pitchFamily="18" charset="0"/>
                        <a:cs typeface="Times New Roman" panose="02020603050405020304" pitchFamily="18" charset="0"/>
                      </a:rPr>
                      <m:t>,</m:t>
                    </m:r>
                    <m:sSub>
                      <m:sSubPr>
                        <m:ctrlPr>
                          <a:rPr lang="de-DE" i="1">
                            <a:latin typeface="Cambria Math" panose="02040503050406030204" pitchFamily="18" charset="0"/>
                            <a:cs typeface="Times New Roman" panose="02020603050405020304" pitchFamily="18" charset="0"/>
                          </a:rPr>
                        </m:ctrlPr>
                      </m:sSubPr>
                      <m:e>
                        <m:acc>
                          <m:accPr>
                            <m:chr m:val="̅"/>
                            <m:ctrlPr>
                              <a:rPr lang="de-DE" i="1">
                                <a:latin typeface="Cambria Math" panose="02040503050406030204" pitchFamily="18" charset="0"/>
                                <a:cs typeface="Times New Roman" panose="02020603050405020304" pitchFamily="18" charset="0"/>
                              </a:rPr>
                            </m:ctrlPr>
                          </m:accPr>
                          <m:e>
                            <m:r>
                              <a:rPr lang="de-DE" i="1">
                                <a:latin typeface="Cambria Math" panose="02040503050406030204" pitchFamily="18" charset="0"/>
                                <a:cs typeface="Times New Roman" panose="02020603050405020304" pitchFamily="18" charset="0"/>
                              </a:rPr>
                              <m:t>𝑦</m:t>
                            </m:r>
                          </m:e>
                        </m:acc>
                      </m:e>
                      <m:sub>
                        <m:r>
                          <a:rPr lang="de-DE" b="0" i="1" smtClean="0">
                            <a:latin typeface="Cambria Math" panose="02040503050406030204" pitchFamily="18" charset="0"/>
                            <a:cs typeface="Times New Roman" panose="02020603050405020304" pitchFamily="18" charset="0"/>
                          </a:rPr>
                          <m:t>𝐵</m:t>
                        </m:r>
                      </m:sub>
                    </m:sSub>
                  </m:oMath>
                </a14:m>
                <a:r>
                  <a:rPr lang="de-DE" dirty="0" smtClean="0"/>
                  <a:t>sind die </a:t>
                </a:r>
                <a:r>
                  <a:rPr lang="de-DE" dirty="0"/>
                  <a:t>Einzelbudgets  bzw. die Anfangsausstattungen </a:t>
                </a:r>
                <a:r>
                  <a:rPr lang="de-DE" dirty="0" smtClean="0"/>
                  <a:t>der beiden Konsumenten. Unter diesen Budgetrestriktionen maximieren dann beide Individuen, wie Sie es aus Mikro kennen, jetzt aber gleichzeitig ihren Nutzen</a:t>
                </a:r>
                <a:endParaRPr lang="de-DE" dirty="0"/>
              </a:p>
            </p:txBody>
          </p:sp>
        </mc:Choice>
        <mc:Fallback xmlns="">
          <p:sp>
            <p:nvSpPr>
              <p:cNvPr id="8" name="Textfeld 7"/>
              <p:cNvSpPr txBox="1">
                <a:spLocks noRot="1" noChangeAspect="1" noMove="1" noResize="1" noEditPoints="1" noAdjustHandles="1" noChangeArrowheads="1" noChangeShapeType="1" noTextEdit="1"/>
              </p:cNvSpPr>
              <p:nvPr/>
            </p:nvSpPr>
            <p:spPr>
              <a:xfrm>
                <a:off x="7486996" y="3901438"/>
                <a:ext cx="4685954" cy="1848198"/>
              </a:xfrm>
              <a:prstGeom prst="rect">
                <a:avLst/>
              </a:prstGeom>
              <a:blipFill>
                <a:blip r:embed="rId4"/>
                <a:stretch>
                  <a:fillRect l="-1040" t="-1650" r="-1951"/>
                </a:stretch>
              </a:blipFill>
            </p:spPr>
            <p:txBody>
              <a:bodyPr/>
              <a:lstStyle/>
              <a:p>
                <a:r>
                  <a:rPr lang="de-DE">
                    <a:noFill/>
                  </a:rPr>
                  <a:t> </a:t>
                </a:r>
              </a:p>
            </p:txBody>
          </p:sp>
        </mc:Fallback>
      </mc:AlternateContent>
    </p:spTree>
    <p:extLst>
      <p:ext uri="{BB962C8B-B14F-4D97-AF65-F5344CB8AC3E}">
        <p14:creationId xmlns:p14="http://schemas.microsoft.com/office/powerpoint/2010/main" val="4881734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4" grpId="0"/>
      <p:bldP spid="5" grpId="0"/>
      <p:bldP spid="2" grpId="0"/>
      <p:bldP spid="8"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2. Hauptsatz der Wohlfahrtstheorie</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0" y="619776"/>
            <a:ext cx="12172951" cy="5016253"/>
          </a:xfrm>
          <a:prstGeom prst="rect">
            <a:avLst/>
          </a:prstGeom>
          <a:noFill/>
        </p:spPr>
        <p:txBody>
          <a:bodyPr wrap="square" rtlCol="0">
            <a:noAutofit/>
          </a:bodyPr>
          <a:lstStyle/>
          <a:p>
            <a:pPr marL="342900" indent="-342900">
              <a:buFont typeface="Arial" panose="020B0604020202020204" pitchFamily="34" charset="0"/>
              <a:buChar char="•"/>
            </a:pPr>
            <a:r>
              <a:rPr lang="de-DE" sz="2400" b="1" dirty="0">
                <a:latin typeface="Times New Roman" panose="02020603050405020304" pitchFamily="18" charset="0"/>
                <a:cs typeface="Times New Roman" panose="02020603050405020304" pitchFamily="18" charset="0"/>
              </a:rPr>
              <a:t>Achtung</a:t>
            </a:r>
            <a:r>
              <a:rPr lang="de-DE" sz="2400" dirty="0">
                <a:latin typeface="Times New Roman" panose="02020603050405020304" pitchFamily="18" charset="0"/>
                <a:cs typeface="Times New Roman" panose="02020603050405020304" pitchFamily="18" charset="0"/>
              </a:rPr>
              <a:t>: Der Punkt M ist nur </a:t>
            </a:r>
            <a:r>
              <a:rPr lang="de-DE" sz="2400" u="sng" dirty="0">
                <a:latin typeface="Times New Roman" panose="02020603050405020304" pitchFamily="18" charset="0"/>
                <a:cs typeface="Times New Roman" panose="02020603050405020304" pitchFamily="18" charset="0"/>
              </a:rPr>
              <a:t>ein</a:t>
            </a:r>
            <a:r>
              <a:rPr lang="de-DE" sz="2400" dirty="0">
                <a:latin typeface="Times New Roman" panose="02020603050405020304" pitchFamily="18" charset="0"/>
                <a:cs typeface="Times New Roman" panose="02020603050405020304" pitchFamily="18" charset="0"/>
              </a:rPr>
              <a:t> mögliches </a:t>
            </a:r>
            <a:r>
              <a:rPr lang="de-DE" sz="2400" dirty="0" err="1">
                <a:latin typeface="Times New Roman" panose="02020603050405020304" pitchFamily="18" charset="0"/>
                <a:cs typeface="Times New Roman" panose="02020603050405020304" pitchFamily="18" charset="0"/>
              </a:rPr>
              <a:t>pareto</a:t>
            </a:r>
            <a:r>
              <a:rPr lang="de-DE" sz="2400" dirty="0">
                <a:latin typeface="Times New Roman" panose="02020603050405020304" pitchFamily="18" charset="0"/>
                <a:cs typeface="Times New Roman" panose="02020603050405020304" pitchFamily="18" charset="0"/>
              </a:rPr>
              <a:t>-effizientes Wettbewerbsgleichgewicht, welches ausgehend von den Anfangsausstattungen erreicht wird.</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800100" lvl="1"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Es stellt sich die Frage, ob auch andere </a:t>
            </a:r>
            <a:r>
              <a:rPr lang="de-DE" sz="2400" dirty="0" err="1">
                <a:latin typeface="Times New Roman" panose="02020603050405020304" pitchFamily="18" charset="0"/>
                <a:cs typeface="Times New Roman" panose="02020603050405020304" pitchFamily="18" charset="0"/>
              </a:rPr>
              <a:t>pareto</a:t>
            </a:r>
            <a:r>
              <a:rPr lang="de-DE" sz="2400" dirty="0">
                <a:latin typeface="Times New Roman" panose="02020603050405020304" pitchFamily="18" charset="0"/>
                <a:cs typeface="Times New Roman" panose="02020603050405020304" pitchFamily="18" charset="0"/>
              </a:rPr>
              <a:t>-effiziente Wettbewerbsgleichgewichte auf der Kontraktkurve erreicht werden können?</a:t>
            </a:r>
          </a:p>
          <a:p>
            <a:pPr marL="800100" lvl="1" indent="-342900">
              <a:buFont typeface="Wingdings" panose="05000000000000000000" pitchFamily="2" charset="2"/>
              <a:buChar char="Ø"/>
            </a:pPr>
            <a:endParaRPr lang="de-DE" sz="2400" dirty="0">
              <a:latin typeface="Times New Roman" panose="02020603050405020304" pitchFamily="18" charset="0"/>
              <a:cs typeface="Times New Roman" panose="02020603050405020304" pitchFamily="18" charset="0"/>
            </a:endParaRPr>
          </a:p>
          <a:p>
            <a:pPr marL="800100" lvl="1" indent="-342900" algn="ctr">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Allgemein folgt:</a:t>
            </a:r>
          </a:p>
          <a:p>
            <a:endParaRPr lang="de-DE" sz="2400" dirty="0">
              <a:latin typeface="Times New Roman" panose="02020603050405020304" pitchFamily="18" charset="0"/>
              <a:cs typeface="Times New Roman" panose="02020603050405020304" pitchFamily="18" charset="0"/>
            </a:endParaRPr>
          </a:p>
          <a:p>
            <a:pPr algn="ctr"/>
            <a:r>
              <a:rPr lang="de-DE" sz="2400" b="1" dirty="0">
                <a:latin typeface="Times New Roman" panose="02020603050405020304" pitchFamily="18" charset="0"/>
                <a:cs typeface="Times New Roman" panose="02020603050405020304" pitchFamily="18" charset="0"/>
              </a:rPr>
              <a:t>2. Hauptsatz der Wohlfahrtstheorie</a:t>
            </a:r>
          </a:p>
          <a:p>
            <a:pPr algn="ctr"/>
            <a:endParaRPr lang="de-DE" sz="2400" b="1" dirty="0">
              <a:latin typeface="Times New Roman" panose="02020603050405020304" pitchFamily="18" charset="0"/>
              <a:cs typeface="Times New Roman" panose="02020603050405020304" pitchFamily="18" charset="0"/>
            </a:endParaRPr>
          </a:p>
          <a:p>
            <a:pPr algn="ctr"/>
            <a:r>
              <a:rPr lang="de-DE" sz="2400" b="1" dirty="0">
                <a:latin typeface="Times New Roman" panose="02020603050405020304" pitchFamily="18" charset="0"/>
                <a:cs typeface="Times New Roman" panose="02020603050405020304" pitchFamily="18" charset="0"/>
              </a:rPr>
              <a:t>Jede </a:t>
            </a:r>
            <a:r>
              <a:rPr lang="de-DE" sz="2400" b="1" dirty="0" err="1">
                <a:latin typeface="Times New Roman" panose="02020603050405020304" pitchFamily="18" charset="0"/>
                <a:cs typeface="Times New Roman" panose="02020603050405020304" pitchFamily="18" charset="0"/>
              </a:rPr>
              <a:t>pareto</a:t>
            </a:r>
            <a:r>
              <a:rPr lang="de-DE" sz="2400" b="1" dirty="0">
                <a:latin typeface="Times New Roman" panose="02020603050405020304" pitchFamily="18" charset="0"/>
                <a:cs typeface="Times New Roman" panose="02020603050405020304" pitchFamily="18" charset="0"/>
              </a:rPr>
              <a:t>-effiziente Allokation kann durch eine bestimmte Wahl der Anfangsausstattungen erreicht werden, unter der Voraussetzung,</a:t>
            </a:r>
          </a:p>
          <a:p>
            <a:pPr algn="ctr"/>
            <a:r>
              <a:rPr lang="de-DE" sz="2400" b="1" dirty="0">
                <a:latin typeface="Times New Roman" panose="02020603050405020304" pitchFamily="18" charset="0"/>
                <a:cs typeface="Times New Roman" panose="02020603050405020304" pitchFamily="18" charset="0"/>
              </a:rPr>
              <a:t>dass alle Konsumenten konvexe Präferenzen haben.</a:t>
            </a:r>
          </a:p>
        </p:txBody>
      </p:sp>
      <p:sp>
        <p:nvSpPr>
          <p:cNvPr id="4" name="Textfeld 3"/>
          <p:cNvSpPr txBox="1"/>
          <p:nvPr/>
        </p:nvSpPr>
        <p:spPr>
          <a:xfrm>
            <a:off x="584318" y="5703355"/>
            <a:ext cx="10881703" cy="852616"/>
          </a:xfrm>
          <a:prstGeom prst="rect">
            <a:avLst/>
          </a:prstGeom>
          <a:noFill/>
        </p:spPr>
        <p:txBody>
          <a:bodyPr wrap="square" rtlCol="0">
            <a:noAutofit/>
          </a:bodyPr>
          <a:lstStyle/>
          <a:p>
            <a:r>
              <a:rPr lang="de-DE" sz="1200" dirty="0" smtClean="0"/>
              <a:t>Der 2. Hauptsatz der Wohlfahrtstheorie gibt damit einer Gesellschaft die Möglichkeit an die Hand durch Umverteilung eine bestimmte </a:t>
            </a:r>
            <a:r>
              <a:rPr lang="de-DE" sz="1200" dirty="0" err="1" smtClean="0"/>
              <a:t>pareto</a:t>
            </a:r>
            <a:r>
              <a:rPr lang="de-DE" sz="1200" dirty="0" smtClean="0"/>
              <a:t>-effiziente Allokation zu wählen. Auch hier sei wieder darauf hingewiesen, dass das immer noch nichts mit Gerechtigkeit zu tun hat! Denn welche Allokation zu wählen ist, muss jede Gesellschaft immer noch für sich selber herausfinden. In Deutschland machen wir das vornehmlich durch Wahlen (wo dieser Mechanismus an seine Grenzen stößt werden wir ebenfalls untersuchen!). Andere Gesellschaften nehmen dafür die Präferenzen einzelner herausgehobener Personen. Denken Sie an Ludwig den XIV: „</a:t>
            </a:r>
            <a:r>
              <a:rPr lang="de-DE" sz="1200" dirty="0" err="1" smtClean="0"/>
              <a:t>L`etat</a:t>
            </a:r>
            <a:r>
              <a:rPr lang="de-DE" sz="1200" dirty="0" smtClean="0"/>
              <a:t> </a:t>
            </a:r>
            <a:r>
              <a:rPr lang="de-DE" sz="1200" dirty="0" err="1" smtClean="0"/>
              <a:t>ce</a:t>
            </a:r>
            <a:r>
              <a:rPr lang="de-DE" sz="1200" dirty="0" smtClean="0"/>
              <a:t> </a:t>
            </a:r>
            <a:r>
              <a:rPr lang="de-DE" sz="1200" dirty="0" err="1" smtClean="0"/>
              <a:t>moi</a:t>
            </a:r>
            <a:r>
              <a:rPr lang="de-DE" sz="1200" dirty="0" smtClean="0"/>
              <a:t>!“ </a:t>
            </a:r>
          </a:p>
        </p:txBody>
      </p:sp>
    </p:spTree>
    <p:extLst>
      <p:ext uri="{BB962C8B-B14F-4D97-AF65-F5344CB8AC3E}">
        <p14:creationId xmlns:p14="http://schemas.microsoft.com/office/powerpoint/2010/main" val="14816990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Interpretation der Hauptsätze der Wohlfahrtstheorie</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9524" y="1140707"/>
            <a:ext cx="12172951" cy="5456861"/>
          </a:xfrm>
          <a:prstGeom prst="rect">
            <a:avLst/>
          </a:prstGeom>
          <a:noFill/>
        </p:spPr>
        <p:txBody>
          <a:bodyPr wrap="square" rtlCol="0">
            <a:noAutofit/>
          </a:bodyPr>
          <a:lstStyle/>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Unter vollkommener Konkurrenz wird ein </a:t>
            </a:r>
            <a:r>
              <a:rPr lang="de-DE" sz="2400" dirty="0" err="1">
                <a:latin typeface="Times New Roman" panose="02020603050405020304" pitchFamily="18" charset="0"/>
                <a:cs typeface="Times New Roman" panose="02020603050405020304" pitchFamily="18" charset="0"/>
              </a:rPr>
              <a:t>pareto-effizientes</a:t>
            </a:r>
            <a:r>
              <a:rPr lang="de-DE" sz="2400" dirty="0">
                <a:latin typeface="Times New Roman" panose="02020603050405020304" pitchFamily="18" charset="0"/>
                <a:cs typeface="Times New Roman" panose="02020603050405020304" pitchFamily="18" charset="0"/>
              </a:rPr>
              <a:t> Ergebnis erreicht (1. Hauptsatz).</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Der Staat muss nur eingreifen, wenn die Annahmen der vollkommenen Konkurrenz verletzt sind, also Marktversagen vorliegt.</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b="1" u="sng" dirty="0">
                <a:latin typeface="Times New Roman" panose="02020603050405020304" pitchFamily="18" charset="0"/>
                <a:cs typeface="Times New Roman" panose="02020603050405020304" pitchFamily="18" charset="0"/>
              </a:rPr>
              <a:t>Aber</a:t>
            </a:r>
            <a:r>
              <a:rPr lang="de-DE" sz="2400" dirty="0">
                <a:latin typeface="Times New Roman" panose="02020603050405020304" pitchFamily="18" charset="0"/>
                <a:cs typeface="Times New Roman" panose="02020603050405020304" pitchFamily="18" charset="0"/>
              </a:rPr>
              <a:t>: Auch in einer </a:t>
            </a:r>
            <a:r>
              <a:rPr lang="de-DE" sz="2400" dirty="0" err="1">
                <a:latin typeface="Times New Roman" panose="02020603050405020304" pitchFamily="18" charset="0"/>
                <a:cs typeface="Times New Roman" panose="02020603050405020304" pitchFamily="18" charset="0"/>
              </a:rPr>
              <a:t>pareto</a:t>
            </a:r>
            <a:r>
              <a:rPr lang="de-DE" sz="2400" dirty="0">
                <a:latin typeface="Times New Roman" panose="02020603050405020304" pitchFamily="18" charset="0"/>
                <a:cs typeface="Times New Roman" panose="02020603050405020304" pitchFamily="18" charset="0"/>
              </a:rPr>
              <a:t>-effizienten Allokation kann die Verteilung der Markteinkommen extrem ungleich sein.</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Aus dem 2. Hauptsatz folgt, dass jede beliebige </a:t>
            </a:r>
            <a:r>
              <a:rPr lang="de-DE" sz="2400" dirty="0" err="1">
                <a:latin typeface="Times New Roman" panose="02020603050405020304" pitchFamily="18" charset="0"/>
                <a:cs typeface="Times New Roman" panose="02020603050405020304" pitchFamily="18" charset="0"/>
              </a:rPr>
              <a:t>pareto</a:t>
            </a:r>
            <a:r>
              <a:rPr lang="de-DE" sz="2400" dirty="0">
                <a:latin typeface="Times New Roman" panose="02020603050405020304" pitchFamily="18" charset="0"/>
                <a:cs typeface="Times New Roman" panose="02020603050405020304" pitchFamily="18" charset="0"/>
              </a:rPr>
              <a:t>-effiziente Allokation durch eine Pauschalsteuer und Subventionen erreicht werden kann.</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b="1" u="sng" dirty="0">
                <a:latin typeface="Times New Roman" panose="02020603050405020304" pitchFamily="18" charset="0"/>
                <a:cs typeface="Times New Roman" panose="02020603050405020304" pitchFamily="18" charset="0"/>
              </a:rPr>
              <a:t>Aber</a:t>
            </a:r>
            <a:r>
              <a:rPr lang="de-DE" sz="2400" dirty="0">
                <a:latin typeface="Times New Roman" panose="02020603050405020304" pitchFamily="18" charset="0"/>
                <a:cs typeface="Times New Roman" panose="02020603050405020304" pitchFamily="18" charset="0"/>
              </a:rPr>
              <a:t>: Aus den beiden Hauptsätzen kann keine Regel abgeleitet werden, welche Allokation angestrebt werden sollte!</a:t>
            </a:r>
          </a:p>
        </p:txBody>
      </p:sp>
    </p:spTree>
    <p:extLst>
      <p:ext uri="{BB962C8B-B14F-4D97-AF65-F5344CB8AC3E}">
        <p14:creationId xmlns:p14="http://schemas.microsoft.com/office/powerpoint/2010/main" val="7881204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Tauschökonomie – </a:t>
            </a:r>
            <a:r>
              <a:rPr lang="de-DE" sz="2800" dirty="0" err="1">
                <a:latin typeface="Times New Roman" panose="02020603050405020304" pitchFamily="18" charset="0"/>
                <a:cs typeface="Times New Roman" panose="02020603050405020304" pitchFamily="18" charset="0"/>
              </a:rPr>
              <a:t>Edgeworthbox</a:t>
            </a:r>
            <a:endParaRPr lang="de-DE" sz="2800" dirty="0">
              <a:latin typeface="Times New Roman" panose="02020603050405020304" pitchFamily="18" charset="0"/>
              <a:cs typeface="Times New Roman" panose="02020603050405020304" pitchFamily="18" charset="0"/>
            </a:endParaRPr>
          </a:p>
        </p:txBody>
      </p:sp>
      <p:cxnSp>
        <p:nvCxnSpPr>
          <p:cNvPr id="13" name="Gerade Verbindung mit Pfeil 12">
            <a:extLst>
              <a:ext uri="{FF2B5EF4-FFF2-40B4-BE49-F238E27FC236}">
                <a16:creationId xmlns:a16="http://schemas.microsoft.com/office/drawing/2014/main" id="{7258E8A6-EE12-4BE4-B82A-379D3DEF4B46}"/>
              </a:ext>
            </a:extLst>
          </p:cNvPr>
          <p:cNvCxnSpPr/>
          <p:nvPr/>
        </p:nvCxnSpPr>
        <p:spPr>
          <a:xfrm flipV="1">
            <a:off x="1344954" y="645081"/>
            <a:ext cx="0" cy="4078668"/>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Gerade Verbindung mit Pfeil 13">
            <a:extLst>
              <a:ext uri="{FF2B5EF4-FFF2-40B4-BE49-F238E27FC236}">
                <a16:creationId xmlns:a16="http://schemas.microsoft.com/office/drawing/2014/main" id="{F647DF2B-B397-42C7-B88C-B296D2787CD9}"/>
              </a:ext>
            </a:extLst>
          </p:cNvPr>
          <p:cNvCxnSpPr>
            <a:cxnSpLocks/>
          </p:cNvCxnSpPr>
          <p:nvPr/>
        </p:nvCxnSpPr>
        <p:spPr>
          <a:xfrm>
            <a:off x="1347260" y="4723749"/>
            <a:ext cx="7088361"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Gerade Verbindung mit Pfeil 15">
            <a:extLst>
              <a:ext uri="{FF2B5EF4-FFF2-40B4-BE49-F238E27FC236}">
                <a16:creationId xmlns:a16="http://schemas.microsoft.com/office/drawing/2014/main" id="{0EED1774-D07A-4CBB-B7B5-019CE43E41B8}"/>
              </a:ext>
            </a:extLst>
          </p:cNvPr>
          <p:cNvCxnSpPr/>
          <p:nvPr/>
        </p:nvCxnSpPr>
        <p:spPr>
          <a:xfrm rot="10800000" flipV="1">
            <a:off x="8051881" y="1127933"/>
            <a:ext cx="0" cy="3917511"/>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 name="Gerade Verbindung mit Pfeil 16">
            <a:extLst>
              <a:ext uri="{FF2B5EF4-FFF2-40B4-BE49-F238E27FC236}">
                <a16:creationId xmlns:a16="http://schemas.microsoft.com/office/drawing/2014/main" id="{90BF705B-1EF7-4FF9-997C-8C8ADC181B6B}"/>
              </a:ext>
            </a:extLst>
          </p:cNvPr>
          <p:cNvCxnSpPr>
            <a:cxnSpLocks/>
          </p:cNvCxnSpPr>
          <p:nvPr/>
        </p:nvCxnSpPr>
        <p:spPr>
          <a:xfrm rot="10800000">
            <a:off x="926875" y="1127933"/>
            <a:ext cx="7125006"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1" name="Gruppieren 20">
            <a:extLst>
              <a:ext uri="{FF2B5EF4-FFF2-40B4-BE49-F238E27FC236}">
                <a16:creationId xmlns:a16="http://schemas.microsoft.com/office/drawing/2014/main" id="{5F9B9511-4EB7-48EB-BEFD-1F31C4604D00}"/>
              </a:ext>
            </a:extLst>
          </p:cNvPr>
          <p:cNvGrpSpPr/>
          <p:nvPr/>
        </p:nvGrpSpPr>
        <p:grpSpPr>
          <a:xfrm>
            <a:off x="349200" y="1127932"/>
            <a:ext cx="357505" cy="3600172"/>
            <a:chOff x="1159727" y="1436302"/>
            <a:chExt cx="408878" cy="4322956"/>
          </a:xfrm>
        </p:grpSpPr>
        <p:cxnSp>
          <p:nvCxnSpPr>
            <p:cNvPr id="9" name="Gerader Verbinder 8">
              <a:extLst>
                <a:ext uri="{FF2B5EF4-FFF2-40B4-BE49-F238E27FC236}">
                  <a16:creationId xmlns:a16="http://schemas.microsoft.com/office/drawing/2014/main" id="{5F6A1F40-0787-479F-B5CB-C5C5E4B91A51}"/>
                </a:ext>
              </a:extLst>
            </p:cNvPr>
            <p:cNvCxnSpPr/>
            <p:nvPr/>
          </p:nvCxnSpPr>
          <p:spPr>
            <a:xfrm>
              <a:off x="1371600" y="1436302"/>
              <a:ext cx="0" cy="4317727"/>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Gerader Verbinder 18">
              <a:extLst>
                <a:ext uri="{FF2B5EF4-FFF2-40B4-BE49-F238E27FC236}">
                  <a16:creationId xmlns:a16="http://schemas.microsoft.com/office/drawing/2014/main" id="{682B15FA-8923-45A8-BACD-D39BBAAF29E1}"/>
                </a:ext>
              </a:extLst>
            </p:cNvPr>
            <p:cNvCxnSpPr/>
            <p:nvPr/>
          </p:nvCxnSpPr>
          <p:spPr>
            <a:xfrm>
              <a:off x="1159727" y="1436302"/>
              <a:ext cx="390293"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Gerader Verbinder 19">
              <a:extLst>
                <a:ext uri="{FF2B5EF4-FFF2-40B4-BE49-F238E27FC236}">
                  <a16:creationId xmlns:a16="http://schemas.microsoft.com/office/drawing/2014/main" id="{8A8CF520-5638-41BD-BBD7-A9FEAF179B4C}"/>
                </a:ext>
              </a:extLst>
            </p:cNvPr>
            <p:cNvCxnSpPr/>
            <p:nvPr/>
          </p:nvCxnSpPr>
          <p:spPr>
            <a:xfrm>
              <a:off x="1178312" y="5759258"/>
              <a:ext cx="390293"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9" name="Gruppieren 28">
            <a:extLst>
              <a:ext uri="{FF2B5EF4-FFF2-40B4-BE49-F238E27FC236}">
                <a16:creationId xmlns:a16="http://schemas.microsoft.com/office/drawing/2014/main" id="{135FB202-A16A-4E2B-A248-1B13DB16C994}"/>
              </a:ext>
            </a:extLst>
          </p:cNvPr>
          <p:cNvGrpSpPr/>
          <p:nvPr/>
        </p:nvGrpSpPr>
        <p:grpSpPr>
          <a:xfrm>
            <a:off x="1332056" y="5278594"/>
            <a:ext cx="6707040" cy="340514"/>
            <a:chOff x="2460796" y="5819673"/>
            <a:chExt cx="7670843" cy="408877"/>
          </a:xfrm>
        </p:grpSpPr>
        <p:cxnSp>
          <p:nvCxnSpPr>
            <p:cNvPr id="23" name="Gerader Verbinder 22">
              <a:extLst>
                <a:ext uri="{FF2B5EF4-FFF2-40B4-BE49-F238E27FC236}">
                  <a16:creationId xmlns:a16="http://schemas.microsoft.com/office/drawing/2014/main" id="{797F414E-9728-4781-AC57-7AA308407970}"/>
                </a:ext>
              </a:extLst>
            </p:cNvPr>
            <p:cNvCxnSpPr>
              <a:cxnSpLocks/>
            </p:cNvCxnSpPr>
            <p:nvPr/>
          </p:nvCxnSpPr>
          <p:spPr>
            <a:xfrm flipH="1" flipV="1">
              <a:off x="2466025" y="6031546"/>
              <a:ext cx="7665483" cy="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Gerader Verbinder 23">
              <a:extLst>
                <a:ext uri="{FF2B5EF4-FFF2-40B4-BE49-F238E27FC236}">
                  <a16:creationId xmlns:a16="http://schemas.microsoft.com/office/drawing/2014/main" id="{CBC0AFD5-8E05-47AF-9BF5-86AF8CE43F95}"/>
                </a:ext>
              </a:extLst>
            </p:cNvPr>
            <p:cNvCxnSpPr>
              <a:cxnSpLocks/>
            </p:cNvCxnSpPr>
            <p:nvPr/>
          </p:nvCxnSpPr>
          <p:spPr>
            <a:xfrm>
              <a:off x="10131639" y="5819673"/>
              <a:ext cx="0" cy="39029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Gerader Verbinder 24">
              <a:extLst>
                <a:ext uri="{FF2B5EF4-FFF2-40B4-BE49-F238E27FC236}">
                  <a16:creationId xmlns:a16="http://schemas.microsoft.com/office/drawing/2014/main" id="{648D8ED9-A33F-4179-BB8B-F2F805C65080}"/>
                </a:ext>
              </a:extLst>
            </p:cNvPr>
            <p:cNvCxnSpPr>
              <a:cxnSpLocks/>
            </p:cNvCxnSpPr>
            <p:nvPr/>
          </p:nvCxnSpPr>
          <p:spPr>
            <a:xfrm>
              <a:off x="2460796" y="5838258"/>
              <a:ext cx="0" cy="39029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30" name="Textfeld 29">
            <a:extLst>
              <a:ext uri="{FF2B5EF4-FFF2-40B4-BE49-F238E27FC236}">
                <a16:creationId xmlns:a16="http://schemas.microsoft.com/office/drawing/2014/main" id="{BD931DF5-E7AF-4003-ADA5-40A4988D6133}"/>
              </a:ext>
            </a:extLst>
          </p:cNvPr>
          <p:cNvSpPr txBox="1"/>
          <p:nvPr/>
        </p:nvSpPr>
        <p:spPr>
          <a:xfrm>
            <a:off x="1218670" y="323387"/>
            <a:ext cx="252568" cy="307581"/>
          </a:xfrm>
          <a:prstGeom prst="rect">
            <a:avLst/>
          </a:prstGeom>
          <a:noFill/>
        </p:spPr>
        <p:txBody>
          <a:bodyPr wrap="none" rtlCol="0">
            <a:spAutoFit/>
          </a:bodyPr>
          <a:lstStyle/>
          <a:p>
            <a:r>
              <a:rPr lang="de-DE" dirty="0"/>
              <a:t>y</a:t>
            </a:r>
          </a:p>
        </p:txBody>
      </p:sp>
      <p:sp>
        <p:nvSpPr>
          <p:cNvPr id="31" name="Textfeld 30">
            <a:extLst>
              <a:ext uri="{FF2B5EF4-FFF2-40B4-BE49-F238E27FC236}">
                <a16:creationId xmlns:a16="http://schemas.microsoft.com/office/drawing/2014/main" id="{C8B57EC5-B09D-4470-8A66-5BE28C2EEF47}"/>
              </a:ext>
            </a:extLst>
          </p:cNvPr>
          <p:cNvSpPr txBox="1"/>
          <p:nvPr/>
        </p:nvSpPr>
        <p:spPr>
          <a:xfrm>
            <a:off x="8435621" y="4526708"/>
            <a:ext cx="248362" cy="307581"/>
          </a:xfrm>
          <a:prstGeom prst="rect">
            <a:avLst/>
          </a:prstGeom>
          <a:noFill/>
        </p:spPr>
        <p:txBody>
          <a:bodyPr wrap="none" rtlCol="0">
            <a:spAutoFit/>
          </a:bodyPr>
          <a:lstStyle/>
          <a:p>
            <a:r>
              <a:rPr lang="de-DE" dirty="0"/>
              <a:t>x</a:t>
            </a:r>
          </a:p>
        </p:txBody>
      </p:sp>
      <p:sp>
        <p:nvSpPr>
          <p:cNvPr id="32" name="Textfeld 31">
            <a:extLst>
              <a:ext uri="{FF2B5EF4-FFF2-40B4-BE49-F238E27FC236}">
                <a16:creationId xmlns:a16="http://schemas.microsoft.com/office/drawing/2014/main" id="{94E80C94-1353-48BA-B5B1-E7F23920DA1F}"/>
              </a:ext>
            </a:extLst>
          </p:cNvPr>
          <p:cNvSpPr txBox="1"/>
          <p:nvPr/>
        </p:nvSpPr>
        <p:spPr>
          <a:xfrm>
            <a:off x="703455" y="950858"/>
            <a:ext cx="248362" cy="307581"/>
          </a:xfrm>
          <a:prstGeom prst="rect">
            <a:avLst/>
          </a:prstGeom>
          <a:noFill/>
        </p:spPr>
        <p:txBody>
          <a:bodyPr wrap="none" rtlCol="0">
            <a:spAutoFit/>
          </a:bodyPr>
          <a:lstStyle/>
          <a:p>
            <a:r>
              <a:rPr lang="de-DE" dirty="0"/>
              <a:t>x</a:t>
            </a:r>
          </a:p>
        </p:txBody>
      </p:sp>
      <p:sp>
        <p:nvSpPr>
          <p:cNvPr id="33" name="Textfeld 32">
            <a:extLst>
              <a:ext uri="{FF2B5EF4-FFF2-40B4-BE49-F238E27FC236}">
                <a16:creationId xmlns:a16="http://schemas.microsoft.com/office/drawing/2014/main" id="{D8C10518-537D-4731-9D75-44121256EF3C}"/>
              </a:ext>
            </a:extLst>
          </p:cNvPr>
          <p:cNvSpPr txBox="1"/>
          <p:nvPr/>
        </p:nvSpPr>
        <p:spPr>
          <a:xfrm>
            <a:off x="7925597" y="4944083"/>
            <a:ext cx="252568" cy="307581"/>
          </a:xfrm>
          <a:prstGeom prst="rect">
            <a:avLst/>
          </a:prstGeom>
          <a:noFill/>
        </p:spPr>
        <p:txBody>
          <a:bodyPr wrap="none" rtlCol="0">
            <a:spAutoFit/>
          </a:bodyPr>
          <a:lstStyle/>
          <a:p>
            <a:r>
              <a:rPr lang="de-DE" dirty="0"/>
              <a:t>y</a:t>
            </a:r>
          </a:p>
        </p:txBody>
      </p:sp>
      <p:sp>
        <p:nvSpPr>
          <p:cNvPr id="34" name="Textfeld 33">
            <a:extLst>
              <a:ext uri="{FF2B5EF4-FFF2-40B4-BE49-F238E27FC236}">
                <a16:creationId xmlns:a16="http://schemas.microsoft.com/office/drawing/2014/main" id="{AB8185BD-464A-4542-8C24-8EC545D45F54}"/>
              </a:ext>
            </a:extLst>
          </p:cNvPr>
          <p:cNvSpPr txBox="1"/>
          <p:nvPr/>
        </p:nvSpPr>
        <p:spPr>
          <a:xfrm>
            <a:off x="8022732" y="826638"/>
            <a:ext cx="270788" cy="307581"/>
          </a:xfrm>
          <a:prstGeom prst="rect">
            <a:avLst/>
          </a:prstGeom>
          <a:noFill/>
        </p:spPr>
        <p:txBody>
          <a:bodyPr wrap="none" rtlCol="0">
            <a:spAutoFit/>
          </a:bodyPr>
          <a:lstStyle/>
          <a:p>
            <a:r>
              <a:rPr lang="de-DE" dirty="0"/>
              <a:t>B</a:t>
            </a:r>
          </a:p>
        </p:txBody>
      </p:sp>
      <p:sp>
        <p:nvSpPr>
          <p:cNvPr id="35" name="Textfeld 34">
            <a:extLst>
              <a:ext uri="{FF2B5EF4-FFF2-40B4-BE49-F238E27FC236}">
                <a16:creationId xmlns:a16="http://schemas.microsoft.com/office/drawing/2014/main" id="{E50C8829-9A3C-4650-9954-7D617F4DBD2E}"/>
              </a:ext>
            </a:extLst>
          </p:cNvPr>
          <p:cNvSpPr txBox="1"/>
          <p:nvPr/>
        </p:nvSpPr>
        <p:spPr>
          <a:xfrm>
            <a:off x="1096592" y="4680140"/>
            <a:ext cx="277797" cy="307581"/>
          </a:xfrm>
          <a:prstGeom prst="rect">
            <a:avLst/>
          </a:prstGeom>
          <a:noFill/>
        </p:spPr>
        <p:txBody>
          <a:bodyPr wrap="none" rtlCol="0">
            <a:spAutoFit/>
          </a:bodyPr>
          <a:lstStyle/>
          <a:p>
            <a:r>
              <a:rPr lang="de-DE" dirty="0"/>
              <a:t>A</a:t>
            </a:r>
          </a:p>
        </p:txBody>
      </p:sp>
      <p:sp>
        <p:nvSpPr>
          <p:cNvPr id="38" name="Freihandform: Form 37">
            <a:extLst>
              <a:ext uri="{FF2B5EF4-FFF2-40B4-BE49-F238E27FC236}">
                <a16:creationId xmlns:a16="http://schemas.microsoft.com/office/drawing/2014/main" id="{36E260EA-A193-47E0-86EF-73E319236959}"/>
              </a:ext>
            </a:extLst>
          </p:cNvPr>
          <p:cNvSpPr/>
          <p:nvPr/>
        </p:nvSpPr>
        <p:spPr>
          <a:xfrm>
            <a:off x="2752452" y="1663601"/>
            <a:ext cx="3159355" cy="2898672"/>
          </a:xfrm>
          <a:custGeom>
            <a:avLst/>
            <a:gdLst>
              <a:gd name="connsiteX0" fmla="*/ 0 w 3613355"/>
              <a:gd name="connsiteY0" fmla="*/ 0 h 3480620"/>
              <a:gd name="connsiteX1" fmla="*/ 2227007 w 3613355"/>
              <a:gd name="connsiteY1" fmla="*/ 943897 h 3480620"/>
              <a:gd name="connsiteX2" fmla="*/ 3613355 w 3613355"/>
              <a:gd name="connsiteY2" fmla="*/ 3480620 h 3480620"/>
            </a:gdLst>
            <a:ahLst/>
            <a:cxnLst>
              <a:cxn ang="0">
                <a:pos x="connsiteX0" y="connsiteY0"/>
              </a:cxn>
              <a:cxn ang="0">
                <a:pos x="connsiteX1" y="connsiteY1"/>
              </a:cxn>
              <a:cxn ang="0">
                <a:pos x="connsiteX2" y="connsiteY2"/>
              </a:cxn>
            </a:cxnLst>
            <a:rect l="l" t="t" r="r" b="b"/>
            <a:pathLst>
              <a:path w="3613355" h="3480620">
                <a:moveTo>
                  <a:pt x="0" y="0"/>
                </a:moveTo>
                <a:cubicBezTo>
                  <a:pt x="812390" y="181897"/>
                  <a:pt x="1624781" y="363794"/>
                  <a:pt x="2227007" y="943897"/>
                </a:cubicBezTo>
                <a:cubicBezTo>
                  <a:pt x="2829233" y="1524000"/>
                  <a:pt x="3221294" y="2502310"/>
                  <a:pt x="3613355" y="3480620"/>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9" name="Freihandform: Form 38">
            <a:extLst>
              <a:ext uri="{FF2B5EF4-FFF2-40B4-BE49-F238E27FC236}">
                <a16:creationId xmlns:a16="http://schemas.microsoft.com/office/drawing/2014/main" id="{E399173E-0972-411E-8832-4B370A4E8322}"/>
              </a:ext>
            </a:extLst>
          </p:cNvPr>
          <p:cNvSpPr/>
          <p:nvPr/>
        </p:nvSpPr>
        <p:spPr>
          <a:xfrm>
            <a:off x="2868511" y="1405669"/>
            <a:ext cx="3288308" cy="2910954"/>
          </a:xfrm>
          <a:custGeom>
            <a:avLst/>
            <a:gdLst>
              <a:gd name="connsiteX0" fmla="*/ 0 w 3760838"/>
              <a:gd name="connsiteY0" fmla="*/ 0 h 3495368"/>
              <a:gd name="connsiteX1" fmla="*/ 1224116 w 3760838"/>
              <a:gd name="connsiteY1" fmla="*/ 2625213 h 3495368"/>
              <a:gd name="connsiteX2" fmla="*/ 3760838 w 3760838"/>
              <a:gd name="connsiteY2" fmla="*/ 3495368 h 3495368"/>
            </a:gdLst>
            <a:ahLst/>
            <a:cxnLst>
              <a:cxn ang="0">
                <a:pos x="connsiteX0" y="connsiteY0"/>
              </a:cxn>
              <a:cxn ang="0">
                <a:pos x="connsiteX1" y="connsiteY1"/>
              </a:cxn>
              <a:cxn ang="0">
                <a:pos x="connsiteX2" y="connsiteY2"/>
              </a:cxn>
            </a:cxnLst>
            <a:rect l="l" t="t" r="r" b="b"/>
            <a:pathLst>
              <a:path w="3760838" h="3495368">
                <a:moveTo>
                  <a:pt x="0" y="0"/>
                </a:moveTo>
                <a:cubicBezTo>
                  <a:pt x="298655" y="1021326"/>
                  <a:pt x="597310" y="2042652"/>
                  <a:pt x="1224116" y="2625213"/>
                </a:cubicBezTo>
                <a:cubicBezTo>
                  <a:pt x="1850922" y="3207774"/>
                  <a:pt x="2805880" y="3351571"/>
                  <a:pt x="3760838" y="3495368"/>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0" name="Textfeld 39">
            <a:extLst>
              <a:ext uri="{FF2B5EF4-FFF2-40B4-BE49-F238E27FC236}">
                <a16:creationId xmlns:a16="http://schemas.microsoft.com/office/drawing/2014/main" id="{EA7989C9-40ED-494F-8164-7F2112C94119}"/>
              </a:ext>
            </a:extLst>
          </p:cNvPr>
          <p:cNvSpPr txBox="1"/>
          <p:nvPr/>
        </p:nvSpPr>
        <p:spPr>
          <a:xfrm>
            <a:off x="4753740" y="2022808"/>
            <a:ext cx="284804" cy="307581"/>
          </a:xfrm>
          <a:prstGeom prst="rect">
            <a:avLst/>
          </a:prstGeom>
          <a:noFill/>
        </p:spPr>
        <p:txBody>
          <a:bodyPr wrap="none" rtlCol="0">
            <a:spAutoFit/>
          </a:bodyPr>
          <a:lstStyle/>
          <a:p>
            <a:r>
              <a:rPr lang="de-DE" dirty="0"/>
              <a:t>I</a:t>
            </a:r>
            <a:r>
              <a:rPr lang="de-DE" baseline="-25000" dirty="0"/>
              <a:t>B</a:t>
            </a:r>
          </a:p>
        </p:txBody>
      </p:sp>
      <p:sp>
        <p:nvSpPr>
          <p:cNvPr id="41" name="Textfeld 40">
            <a:extLst>
              <a:ext uri="{FF2B5EF4-FFF2-40B4-BE49-F238E27FC236}">
                <a16:creationId xmlns:a16="http://schemas.microsoft.com/office/drawing/2014/main" id="{F2641B34-E397-474C-9154-F3ED7E8EFD9A}"/>
              </a:ext>
            </a:extLst>
          </p:cNvPr>
          <p:cNvSpPr txBox="1"/>
          <p:nvPr/>
        </p:nvSpPr>
        <p:spPr>
          <a:xfrm>
            <a:off x="4289548" y="4045444"/>
            <a:ext cx="290410" cy="307581"/>
          </a:xfrm>
          <a:prstGeom prst="rect">
            <a:avLst/>
          </a:prstGeom>
          <a:noFill/>
        </p:spPr>
        <p:txBody>
          <a:bodyPr wrap="none" rtlCol="0">
            <a:spAutoFit/>
          </a:bodyPr>
          <a:lstStyle/>
          <a:p>
            <a:r>
              <a:rPr lang="de-DE" dirty="0"/>
              <a:t>I</a:t>
            </a:r>
            <a:r>
              <a:rPr lang="de-DE" baseline="-25000" dirty="0"/>
              <a:t>A</a:t>
            </a:r>
          </a:p>
        </p:txBody>
      </p:sp>
      <p:cxnSp>
        <p:nvCxnSpPr>
          <p:cNvPr id="43" name="Gerade Verbindung mit Pfeil 42">
            <a:extLst>
              <a:ext uri="{FF2B5EF4-FFF2-40B4-BE49-F238E27FC236}">
                <a16:creationId xmlns:a16="http://schemas.microsoft.com/office/drawing/2014/main" id="{1CF78867-7464-4CF8-9A39-75CCEE050626}"/>
              </a:ext>
            </a:extLst>
          </p:cNvPr>
          <p:cNvCxnSpPr/>
          <p:nvPr/>
        </p:nvCxnSpPr>
        <p:spPr>
          <a:xfrm flipV="1">
            <a:off x="4753740" y="2994912"/>
            <a:ext cx="761242" cy="83833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4" name="Gerade Verbindung mit Pfeil 43">
            <a:extLst>
              <a:ext uri="{FF2B5EF4-FFF2-40B4-BE49-F238E27FC236}">
                <a16:creationId xmlns:a16="http://schemas.microsoft.com/office/drawing/2014/main" id="{63CE75A9-EEC1-459D-ABB6-1EAC1D3FC4D6}"/>
              </a:ext>
            </a:extLst>
          </p:cNvPr>
          <p:cNvCxnSpPr>
            <a:cxnSpLocks/>
          </p:cNvCxnSpPr>
          <p:nvPr/>
        </p:nvCxnSpPr>
        <p:spPr>
          <a:xfrm flipH="1">
            <a:off x="3268596" y="2437011"/>
            <a:ext cx="1166156" cy="83502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6" name="Textfeld 45">
            <a:extLst>
              <a:ext uri="{FF2B5EF4-FFF2-40B4-BE49-F238E27FC236}">
                <a16:creationId xmlns:a16="http://schemas.microsoft.com/office/drawing/2014/main" id="{4315E8B1-220C-4713-ADB5-FFC2C1295530}"/>
              </a:ext>
            </a:extLst>
          </p:cNvPr>
          <p:cNvSpPr txBox="1"/>
          <p:nvPr/>
        </p:nvSpPr>
        <p:spPr>
          <a:xfrm>
            <a:off x="1941951" y="3347605"/>
            <a:ext cx="1627369" cy="369332"/>
          </a:xfrm>
          <a:prstGeom prst="rect">
            <a:avLst/>
          </a:prstGeom>
          <a:noFill/>
        </p:spPr>
        <p:txBody>
          <a:bodyPr wrap="none" rtlCol="0">
            <a:spAutoFit/>
          </a:bodyPr>
          <a:lstStyle/>
          <a:p>
            <a:r>
              <a:rPr lang="de-DE" dirty="0">
                <a:latin typeface="Times New Roman" panose="02020603050405020304" pitchFamily="18" charset="0"/>
                <a:cs typeface="Times New Roman" panose="02020603050405020304" pitchFamily="18" charset="0"/>
              </a:rPr>
              <a:t>Bessermenge B</a:t>
            </a:r>
          </a:p>
        </p:txBody>
      </p:sp>
      <p:sp>
        <p:nvSpPr>
          <p:cNvPr id="47" name="Textfeld 46">
            <a:extLst>
              <a:ext uri="{FF2B5EF4-FFF2-40B4-BE49-F238E27FC236}">
                <a16:creationId xmlns:a16="http://schemas.microsoft.com/office/drawing/2014/main" id="{0D26A887-6386-4903-8D4B-5BCED37E341C}"/>
              </a:ext>
            </a:extLst>
          </p:cNvPr>
          <p:cNvSpPr txBox="1"/>
          <p:nvPr/>
        </p:nvSpPr>
        <p:spPr>
          <a:xfrm>
            <a:off x="5202601" y="2637558"/>
            <a:ext cx="1630254" cy="369332"/>
          </a:xfrm>
          <a:prstGeom prst="rect">
            <a:avLst/>
          </a:prstGeom>
          <a:noFill/>
        </p:spPr>
        <p:txBody>
          <a:bodyPr wrap="none" rtlCol="0">
            <a:spAutoFit/>
          </a:bodyPr>
          <a:lstStyle/>
          <a:p>
            <a:r>
              <a:rPr lang="de-DE" dirty="0">
                <a:latin typeface="Times New Roman" panose="02020603050405020304" pitchFamily="18" charset="0"/>
                <a:cs typeface="Times New Roman" panose="02020603050405020304" pitchFamily="18" charset="0"/>
              </a:rPr>
              <a:t>Bessermenge A</a:t>
            </a:r>
          </a:p>
        </p:txBody>
      </p:sp>
      <p:sp>
        <p:nvSpPr>
          <p:cNvPr id="49" name="Textfeld 48">
            <a:extLst>
              <a:ext uri="{FF2B5EF4-FFF2-40B4-BE49-F238E27FC236}">
                <a16:creationId xmlns:a16="http://schemas.microsoft.com/office/drawing/2014/main" id="{ED55FDF9-F124-4820-B22C-A0AE0F99FAA0}"/>
              </a:ext>
            </a:extLst>
          </p:cNvPr>
          <p:cNvSpPr txBox="1"/>
          <p:nvPr/>
        </p:nvSpPr>
        <p:spPr>
          <a:xfrm>
            <a:off x="235978" y="5992696"/>
            <a:ext cx="8757590" cy="646331"/>
          </a:xfrm>
          <a:prstGeom prst="rect">
            <a:avLst/>
          </a:prstGeom>
          <a:noFill/>
        </p:spPr>
        <p:txBody>
          <a:bodyPr wrap="none" rtlCol="0">
            <a:spAutoFit/>
          </a:bodyPr>
          <a:lstStyle/>
          <a:p>
            <a:r>
              <a:rPr lang="de-DE" dirty="0">
                <a:latin typeface="Times New Roman" panose="02020603050405020304" pitchFamily="18" charset="0"/>
                <a:cs typeface="Times New Roman" panose="02020603050405020304" pitchFamily="18" charset="0"/>
              </a:rPr>
              <a:t>Innerhalb der Linse können sich beide Konsumenten A und B durch Tausch gegenüber ihren</a:t>
            </a:r>
          </a:p>
          <a:p>
            <a:r>
              <a:rPr lang="de-DE" dirty="0">
                <a:latin typeface="Times New Roman" panose="02020603050405020304" pitchFamily="18" charset="0"/>
                <a:cs typeface="Times New Roman" panose="02020603050405020304" pitchFamily="18" charset="0"/>
              </a:rPr>
              <a:t>Indifferenzkurven I</a:t>
            </a:r>
            <a:r>
              <a:rPr lang="de-DE" baseline="-25000" dirty="0">
                <a:latin typeface="Times New Roman" panose="02020603050405020304" pitchFamily="18" charset="0"/>
                <a:cs typeface="Times New Roman" panose="02020603050405020304" pitchFamily="18" charset="0"/>
              </a:rPr>
              <a:t>A </a:t>
            </a:r>
            <a:r>
              <a:rPr lang="de-DE" dirty="0">
                <a:latin typeface="Times New Roman" panose="02020603050405020304" pitchFamily="18" charset="0"/>
                <a:cs typeface="Times New Roman" panose="02020603050405020304" pitchFamily="18" charset="0"/>
              </a:rPr>
              <a:t>und I</a:t>
            </a:r>
            <a:r>
              <a:rPr lang="de-DE" baseline="-25000" dirty="0">
                <a:latin typeface="Times New Roman" panose="02020603050405020304" pitchFamily="18" charset="0"/>
                <a:cs typeface="Times New Roman" panose="02020603050405020304" pitchFamily="18" charset="0"/>
              </a:rPr>
              <a:t>B </a:t>
            </a:r>
            <a:r>
              <a:rPr lang="de-DE" dirty="0">
                <a:latin typeface="Times New Roman" panose="02020603050405020304" pitchFamily="18" charset="0"/>
                <a:cs typeface="Times New Roman" panose="02020603050405020304" pitchFamily="18" charset="0"/>
              </a:rPr>
              <a:t>besser stellen.</a:t>
            </a:r>
          </a:p>
        </p:txBody>
      </p:sp>
      <mc:AlternateContent xmlns:mc="http://schemas.openxmlformats.org/markup-compatibility/2006" xmlns:a14="http://schemas.microsoft.com/office/drawing/2010/main">
        <mc:Choice Requires="a14">
          <p:sp>
            <p:nvSpPr>
              <p:cNvPr id="2" name="Rechteck 1">
                <a:extLst>
                  <a:ext uri="{FF2B5EF4-FFF2-40B4-BE49-F238E27FC236}">
                    <a16:creationId xmlns:a16="http://schemas.microsoft.com/office/drawing/2014/main" id="{30E4B5CA-BBC9-4EF8-AD41-195194E4B9CE}"/>
                  </a:ext>
                </a:extLst>
              </p:cNvPr>
              <p:cNvSpPr/>
              <p:nvPr/>
            </p:nvSpPr>
            <p:spPr>
              <a:xfrm>
                <a:off x="4483954" y="5473756"/>
                <a:ext cx="372794" cy="369332"/>
              </a:xfrm>
              <a:prstGeom prst="rect">
                <a:avLst/>
              </a:prstGeom>
            </p:spPr>
            <p:txBody>
              <a:bodyPr wrap="none">
                <a:spAutoFit/>
              </a:bodyPr>
              <a:lstStyle/>
              <a:p>
                <a14:m>
                  <m:oMath xmlns:m="http://schemas.openxmlformats.org/officeDocument/2006/math">
                    <m:acc>
                      <m:accPr>
                        <m:chr m:val="̅"/>
                        <m:ctrlPr>
                          <a:rPr lang="de-DE" i="1">
                            <a:latin typeface="Cambria Math" panose="02040503050406030204" pitchFamily="18" charset="0"/>
                            <a:cs typeface="Times New Roman" panose="02020603050405020304" pitchFamily="18" charset="0"/>
                          </a:rPr>
                        </m:ctrlPr>
                      </m:accPr>
                      <m:e>
                        <m:r>
                          <a:rPr lang="de-DE" i="1">
                            <a:latin typeface="Cambria Math" panose="02040503050406030204" pitchFamily="18" charset="0"/>
                            <a:cs typeface="Times New Roman" panose="02020603050405020304" pitchFamily="18" charset="0"/>
                          </a:rPr>
                          <m:t>𝑥</m:t>
                        </m:r>
                      </m:e>
                    </m:acc>
                  </m:oMath>
                </a14:m>
                <a:r>
                  <a:rPr lang="de-DE" dirty="0">
                    <a:latin typeface="Times New Roman" panose="02020603050405020304" pitchFamily="18" charset="0"/>
                    <a:cs typeface="Times New Roman" panose="02020603050405020304" pitchFamily="18" charset="0"/>
                  </a:rPr>
                  <a:t> </a:t>
                </a:r>
                <a:endParaRPr lang="de-DE" dirty="0"/>
              </a:p>
            </p:txBody>
          </p:sp>
        </mc:Choice>
        <mc:Fallback xmlns="">
          <p:sp>
            <p:nvSpPr>
              <p:cNvPr id="2" name="Rechteck 1">
                <a:extLst>
                  <a:ext uri="{FF2B5EF4-FFF2-40B4-BE49-F238E27FC236}">
                    <a16:creationId xmlns:a16="http://schemas.microsoft.com/office/drawing/2014/main" id="{30E4B5CA-BBC9-4EF8-AD41-195194E4B9CE}"/>
                  </a:ext>
                </a:extLst>
              </p:cNvPr>
              <p:cNvSpPr>
                <a:spLocks noRot="1" noChangeAspect="1" noMove="1" noResize="1" noEditPoints="1" noAdjustHandles="1" noChangeArrowheads="1" noChangeShapeType="1" noTextEdit="1"/>
              </p:cNvSpPr>
              <p:nvPr/>
            </p:nvSpPr>
            <p:spPr>
              <a:xfrm>
                <a:off x="4483954" y="5473756"/>
                <a:ext cx="372794" cy="369332"/>
              </a:xfrm>
              <a:prstGeom prst="rect">
                <a:avLst/>
              </a:prstGeom>
              <a:blipFill>
                <a:blip r:embed="rId2"/>
                <a:stretch>
                  <a:fillRect r="-13115"/>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3" name="Rechteck 2">
                <a:extLst>
                  <a:ext uri="{FF2B5EF4-FFF2-40B4-BE49-F238E27FC236}">
                    <a16:creationId xmlns:a16="http://schemas.microsoft.com/office/drawing/2014/main" id="{E8DB2EC5-C3A3-4690-A0A1-F66BB6F4248D}"/>
                  </a:ext>
                </a:extLst>
              </p:cNvPr>
              <p:cNvSpPr/>
              <p:nvPr/>
            </p:nvSpPr>
            <p:spPr>
              <a:xfrm>
                <a:off x="78567" y="2684415"/>
                <a:ext cx="371384"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acc>
                        <m:accPr>
                          <m:chr m:val="̅"/>
                          <m:ctrlPr>
                            <a:rPr lang="de-DE" i="1">
                              <a:latin typeface="Cambria Math" panose="02040503050406030204" pitchFamily="18" charset="0"/>
                              <a:cs typeface="Times New Roman" panose="02020603050405020304" pitchFamily="18" charset="0"/>
                            </a:rPr>
                          </m:ctrlPr>
                        </m:accPr>
                        <m:e>
                          <m:r>
                            <a:rPr lang="de-DE" i="1">
                              <a:latin typeface="Cambria Math" panose="02040503050406030204" pitchFamily="18" charset="0"/>
                              <a:cs typeface="Times New Roman" panose="02020603050405020304" pitchFamily="18" charset="0"/>
                            </a:rPr>
                            <m:t>𝑦</m:t>
                          </m:r>
                        </m:e>
                      </m:acc>
                    </m:oMath>
                  </m:oMathPara>
                </a14:m>
                <a:endParaRPr lang="de-DE" dirty="0"/>
              </a:p>
            </p:txBody>
          </p:sp>
        </mc:Choice>
        <mc:Fallback xmlns="">
          <p:sp>
            <p:nvSpPr>
              <p:cNvPr id="3" name="Rechteck 2">
                <a:extLst>
                  <a:ext uri="{FF2B5EF4-FFF2-40B4-BE49-F238E27FC236}">
                    <a16:creationId xmlns:a16="http://schemas.microsoft.com/office/drawing/2014/main" id="{E8DB2EC5-C3A3-4690-A0A1-F66BB6F4248D}"/>
                  </a:ext>
                </a:extLst>
              </p:cNvPr>
              <p:cNvSpPr>
                <a:spLocks noRot="1" noChangeAspect="1" noMove="1" noResize="1" noEditPoints="1" noAdjustHandles="1" noChangeArrowheads="1" noChangeShapeType="1" noTextEdit="1"/>
              </p:cNvSpPr>
              <p:nvPr/>
            </p:nvSpPr>
            <p:spPr>
              <a:xfrm>
                <a:off x="78567" y="2684415"/>
                <a:ext cx="371384" cy="369332"/>
              </a:xfrm>
              <a:prstGeom prst="rect">
                <a:avLst/>
              </a:prstGeom>
              <a:blipFill>
                <a:blip r:embed="rId3"/>
                <a:stretch>
                  <a:fillRect b="-6557"/>
                </a:stretch>
              </a:blipFill>
            </p:spPr>
            <p:txBody>
              <a:bodyPr/>
              <a:lstStyle/>
              <a:p>
                <a:r>
                  <a:rPr lang="de-DE">
                    <a:noFill/>
                  </a:rPr>
                  <a:t> </a:t>
                </a:r>
              </a:p>
            </p:txBody>
          </p:sp>
        </mc:Fallback>
      </mc:AlternateContent>
      <p:sp>
        <p:nvSpPr>
          <p:cNvPr id="36" name="Textfeld 35"/>
          <p:cNvSpPr txBox="1"/>
          <p:nvPr/>
        </p:nvSpPr>
        <p:spPr>
          <a:xfrm>
            <a:off x="8600902" y="115573"/>
            <a:ext cx="3591097" cy="1012359"/>
          </a:xfrm>
          <a:prstGeom prst="rect">
            <a:avLst/>
          </a:prstGeom>
          <a:noFill/>
        </p:spPr>
        <p:txBody>
          <a:bodyPr wrap="square" rtlCol="0">
            <a:noAutofit/>
          </a:bodyPr>
          <a:lstStyle/>
          <a:p>
            <a:r>
              <a:rPr lang="de-DE" sz="1200" dirty="0" smtClean="0"/>
              <a:t>Die Problemstellung lässt sich folgendermaßen veranschaulichen:</a:t>
            </a:r>
          </a:p>
          <a:p>
            <a:r>
              <a:rPr lang="de-DE" sz="1200" dirty="0" smtClean="0"/>
              <a:t>Wir betrachten zuerst A und gehen von einem gegebenen Nutzenniveau repräsentiert durch die Indifferenzkurve I</a:t>
            </a:r>
            <a:r>
              <a:rPr lang="de-DE" sz="1200" baseline="-25000" dirty="0" smtClean="0"/>
              <a:t>A </a:t>
            </a:r>
            <a:r>
              <a:rPr lang="de-DE" sz="1200" dirty="0"/>
              <a:t>a</a:t>
            </a:r>
            <a:r>
              <a:rPr lang="de-DE" sz="1200" dirty="0" smtClean="0"/>
              <a:t>us</a:t>
            </a:r>
            <a:endParaRPr lang="de-DE" sz="1200" dirty="0"/>
          </a:p>
        </p:txBody>
      </p:sp>
      <p:sp>
        <p:nvSpPr>
          <p:cNvPr id="37" name="Textfeld 36"/>
          <p:cNvSpPr txBox="1"/>
          <p:nvPr/>
        </p:nvSpPr>
        <p:spPr>
          <a:xfrm>
            <a:off x="8600901" y="995340"/>
            <a:ext cx="3591097" cy="506180"/>
          </a:xfrm>
          <a:prstGeom prst="rect">
            <a:avLst/>
          </a:prstGeom>
          <a:noFill/>
        </p:spPr>
        <p:txBody>
          <a:bodyPr wrap="square" rtlCol="0">
            <a:noAutofit/>
          </a:bodyPr>
          <a:lstStyle/>
          <a:p>
            <a:r>
              <a:rPr lang="de-DE" sz="1200" dirty="0" smtClean="0"/>
              <a:t>Alle </a:t>
            </a:r>
            <a:r>
              <a:rPr lang="de-DE" sz="1200" dirty="0" err="1" smtClean="0"/>
              <a:t>x,y</a:t>
            </a:r>
            <a:r>
              <a:rPr lang="de-DE" sz="1200" dirty="0" smtClean="0"/>
              <a:t>-Kombinationen, die rechts oberhalb von I</a:t>
            </a:r>
            <a:r>
              <a:rPr lang="de-DE" sz="1200" baseline="-25000" dirty="0" smtClean="0"/>
              <a:t>A </a:t>
            </a:r>
            <a:r>
              <a:rPr lang="de-DE" sz="1200" dirty="0" smtClean="0"/>
              <a:t>liegen stellen eine Verbesserung gegenüber </a:t>
            </a:r>
            <a:r>
              <a:rPr lang="de-DE" sz="1200" dirty="0"/>
              <a:t>I</a:t>
            </a:r>
            <a:r>
              <a:rPr lang="de-DE" sz="1200" baseline="-25000" dirty="0"/>
              <a:t>A </a:t>
            </a:r>
            <a:r>
              <a:rPr lang="de-DE" sz="1200" dirty="0" smtClean="0"/>
              <a:t> dar </a:t>
            </a:r>
            <a:endParaRPr lang="de-DE" sz="1200" dirty="0"/>
          </a:p>
        </p:txBody>
      </p:sp>
      <mc:AlternateContent xmlns:mc="http://schemas.openxmlformats.org/markup-compatibility/2006" xmlns:a14="http://schemas.microsoft.com/office/drawing/2010/main">
        <mc:Choice Requires="a14">
          <p:sp>
            <p:nvSpPr>
              <p:cNvPr id="42" name="Textfeld 41"/>
              <p:cNvSpPr txBox="1"/>
              <p:nvPr/>
            </p:nvSpPr>
            <p:spPr>
              <a:xfrm>
                <a:off x="8600903" y="1410511"/>
                <a:ext cx="3591097" cy="506180"/>
              </a:xfrm>
              <a:prstGeom prst="rect">
                <a:avLst/>
              </a:prstGeom>
              <a:noFill/>
            </p:spPr>
            <p:txBody>
              <a:bodyPr wrap="square" rtlCol="0">
                <a:noAutofit/>
              </a:bodyPr>
              <a:lstStyle/>
              <a:p>
                <a:r>
                  <a:rPr lang="de-DE" sz="1200" dirty="0" smtClean="0"/>
                  <a:t>Allerdings ist der maximale Konsum von x für A durch </a:t>
                </a:r>
                <a14:m>
                  <m:oMath xmlns:m="http://schemas.openxmlformats.org/officeDocument/2006/math">
                    <m:acc>
                      <m:accPr>
                        <m:chr m:val="̅"/>
                        <m:ctrlPr>
                          <a:rPr lang="de-DE" sz="1200" i="1">
                            <a:latin typeface="Cambria Math" panose="02040503050406030204" pitchFamily="18" charset="0"/>
                            <a:cs typeface="Times New Roman" panose="02020603050405020304" pitchFamily="18" charset="0"/>
                          </a:rPr>
                        </m:ctrlPr>
                      </m:accPr>
                      <m:e>
                        <m:r>
                          <a:rPr lang="de-DE" sz="1200" i="1">
                            <a:latin typeface="Cambria Math" panose="02040503050406030204" pitchFamily="18" charset="0"/>
                            <a:cs typeface="Times New Roman" panose="02020603050405020304" pitchFamily="18" charset="0"/>
                          </a:rPr>
                          <m:t>𝑥</m:t>
                        </m:r>
                      </m:e>
                    </m:acc>
                  </m:oMath>
                </a14:m>
                <a:r>
                  <a:rPr lang="de-DE" sz="1200" dirty="0" smtClean="0"/>
                  <a:t> beschränkt.</a:t>
                </a:r>
                <a:endParaRPr lang="de-DE" sz="1200" dirty="0"/>
              </a:p>
            </p:txBody>
          </p:sp>
        </mc:Choice>
        <mc:Fallback xmlns="">
          <p:sp>
            <p:nvSpPr>
              <p:cNvPr id="42" name="Textfeld 41"/>
              <p:cNvSpPr txBox="1">
                <a:spLocks noRot="1" noChangeAspect="1" noMove="1" noResize="1" noEditPoints="1" noAdjustHandles="1" noChangeArrowheads="1" noChangeShapeType="1" noTextEdit="1"/>
              </p:cNvSpPr>
              <p:nvPr/>
            </p:nvSpPr>
            <p:spPr>
              <a:xfrm>
                <a:off x="8600903" y="1410511"/>
                <a:ext cx="3591097" cy="506180"/>
              </a:xfrm>
              <a:prstGeom prst="rect">
                <a:avLst/>
              </a:prstGeom>
              <a:blipFill>
                <a:blip r:embed="rId4"/>
                <a:stretch>
                  <a:fillRect l="-170"/>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45" name="Textfeld 44"/>
              <p:cNvSpPr txBox="1"/>
              <p:nvPr/>
            </p:nvSpPr>
            <p:spPr>
              <a:xfrm>
                <a:off x="8600900" y="1841237"/>
                <a:ext cx="3591097" cy="506180"/>
              </a:xfrm>
              <a:prstGeom prst="rect">
                <a:avLst/>
              </a:prstGeom>
              <a:noFill/>
            </p:spPr>
            <p:txBody>
              <a:bodyPr wrap="square" rtlCol="0">
                <a:noAutofit/>
              </a:bodyPr>
              <a:lstStyle/>
              <a:p>
                <a:r>
                  <a:rPr lang="de-DE" sz="1200" dirty="0" smtClean="0"/>
                  <a:t>Genauso ist der maximale Konsum von y für A durch </a:t>
                </a:r>
                <a14:m>
                  <m:oMath xmlns:m="http://schemas.openxmlformats.org/officeDocument/2006/math">
                    <m:acc>
                      <m:accPr>
                        <m:chr m:val="̅"/>
                        <m:ctrlPr>
                          <a:rPr lang="de-DE" sz="1200" i="1">
                            <a:latin typeface="Cambria Math" panose="02040503050406030204" pitchFamily="18" charset="0"/>
                            <a:cs typeface="Times New Roman" panose="02020603050405020304" pitchFamily="18" charset="0"/>
                          </a:rPr>
                        </m:ctrlPr>
                      </m:accPr>
                      <m:e>
                        <m:r>
                          <a:rPr lang="de-DE" sz="1200" b="0" i="1" smtClean="0">
                            <a:latin typeface="Cambria Math" panose="02040503050406030204" pitchFamily="18" charset="0"/>
                            <a:cs typeface="Times New Roman" panose="02020603050405020304" pitchFamily="18" charset="0"/>
                          </a:rPr>
                          <m:t>𝑦</m:t>
                        </m:r>
                      </m:e>
                    </m:acc>
                  </m:oMath>
                </a14:m>
                <a:r>
                  <a:rPr lang="de-DE" sz="1200" dirty="0" smtClean="0"/>
                  <a:t> beschränkt.</a:t>
                </a:r>
                <a:endParaRPr lang="de-DE" sz="1200" dirty="0"/>
              </a:p>
            </p:txBody>
          </p:sp>
        </mc:Choice>
        <mc:Fallback xmlns="">
          <p:sp>
            <p:nvSpPr>
              <p:cNvPr id="45" name="Textfeld 44"/>
              <p:cNvSpPr txBox="1">
                <a:spLocks noRot="1" noChangeAspect="1" noMove="1" noResize="1" noEditPoints="1" noAdjustHandles="1" noChangeArrowheads="1" noChangeShapeType="1" noTextEdit="1"/>
              </p:cNvSpPr>
              <p:nvPr/>
            </p:nvSpPr>
            <p:spPr>
              <a:xfrm>
                <a:off x="8600900" y="1841237"/>
                <a:ext cx="3591097" cy="506180"/>
              </a:xfrm>
              <a:prstGeom prst="rect">
                <a:avLst/>
              </a:prstGeom>
              <a:blipFill>
                <a:blip r:embed="rId5"/>
                <a:stretch>
                  <a:fillRect l="-170" r="-1698"/>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48" name="Textfeld 47"/>
              <p:cNvSpPr txBox="1"/>
              <p:nvPr/>
            </p:nvSpPr>
            <p:spPr>
              <a:xfrm>
                <a:off x="8506691" y="2239031"/>
                <a:ext cx="3685309" cy="646037"/>
              </a:xfrm>
              <a:prstGeom prst="rect">
                <a:avLst/>
              </a:prstGeom>
              <a:noFill/>
            </p:spPr>
            <p:txBody>
              <a:bodyPr wrap="square" rtlCol="0">
                <a:noAutofit/>
              </a:bodyPr>
              <a:lstStyle/>
              <a:p>
                <a:r>
                  <a:rPr lang="de-DE" sz="1200" dirty="0" smtClean="0"/>
                  <a:t>Konsumiert A die kompletten Ressourcen </a:t>
                </a:r>
                <a14:m>
                  <m:oMath xmlns:m="http://schemas.openxmlformats.org/officeDocument/2006/math">
                    <m:acc>
                      <m:accPr>
                        <m:chr m:val="̅"/>
                        <m:ctrlPr>
                          <a:rPr lang="de-DE" sz="1200" i="1">
                            <a:latin typeface="Cambria Math" panose="02040503050406030204" pitchFamily="18" charset="0"/>
                            <a:cs typeface="Times New Roman" panose="02020603050405020304" pitchFamily="18" charset="0"/>
                          </a:rPr>
                        </m:ctrlPr>
                      </m:accPr>
                      <m:e>
                        <m:r>
                          <a:rPr lang="de-DE" sz="1200" b="0" i="1" smtClean="0">
                            <a:latin typeface="Cambria Math" panose="02040503050406030204" pitchFamily="18" charset="0"/>
                            <a:cs typeface="Times New Roman" panose="02020603050405020304" pitchFamily="18" charset="0"/>
                          </a:rPr>
                          <m:t>𝑥</m:t>
                        </m:r>
                      </m:e>
                    </m:acc>
                  </m:oMath>
                </a14:m>
                <a:r>
                  <a:rPr lang="de-DE" sz="1200" dirty="0" smtClean="0"/>
                  <a:t>,</a:t>
                </a:r>
                <a14:m>
                  <m:oMath xmlns:m="http://schemas.openxmlformats.org/officeDocument/2006/math">
                    <m:acc>
                      <m:accPr>
                        <m:chr m:val="̅"/>
                        <m:ctrlPr>
                          <a:rPr lang="de-DE" sz="1200" i="1">
                            <a:latin typeface="Cambria Math" panose="02040503050406030204" pitchFamily="18" charset="0"/>
                            <a:cs typeface="Times New Roman" panose="02020603050405020304" pitchFamily="18" charset="0"/>
                          </a:rPr>
                        </m:ctrlPr>
                      </m:accPr>
                      <m:e>
                        <m:r>
                          <a:rPr lang="de-DE" sz="1200" b="0" i="1" smtClean="0">
                            <a:latin typeface="Cambria Math" panose="02040503050406030204" pitchFamily="18" charset="0"/>
                            <a:cs typeface="Times New Roman" panose="02020603050405020304" pitchFamily="18" charset="0"/>
                          </a:rPr>
                          <m:t>𝑦</m:t>
                        </m:r>
                      </m:e>
                    </m:acc>
                  </m:oMath>
                </a14:m>
                <a:r>
                  <a:rPr lang="de-DE" sz="1200" dirty="0" smtClean="0"/>
                  <a:t> der Ökonomie, so bleibt nichts mehr für B übrig. Dieser Punkt repräsentiert damit den 0-Punkt für Konsument B</a:t>
                </a:r>
                <a:endParaRPr lang="de-DE" sz="1200" dirty="0"/>
              </a:p>
            </p:txBody>
          </p:sp>
        </mc:Choice>
        <mc:Fallback xmlns="">
          <p:sp>
            <p:nvSpPr>
              <p:cNvPr id="48" name="Textfeld 47"/>
              <p:cNvSpPr txBox="1">
                <a:spLocks noRot="1" noChangeAspect="1" noMove="1" noResize="1" noEditPoints="1" noAdjustHandles="1" noChangeArrowheads="1" noChangeShapeType="1" noTextEdit="1"/>
              </p:cNvSpPr>
              <p:nvPr/>
            </p:nvSpPr>
            <p:spPr>
              <a:xfrm>
                <a:off x="8506691" y="2239031"/>
                <a:ext cx="3685309" cy="646037"/>
              </a:xfrm>
              <a:prstGeom prst="rect">
                <a:avLst/>
              </a:prstGeom>
              <a:blipFill>
                <a:blip r:embed="rId6"/>
                <a:stretch>
                  <a:fillRect b="-6604"/>
                </a:stretch>
              </a:blipFill>
            </p:spPr>
            <p:txBody>
              <a:bodyPr/>
              <a:lstStyle/>
              <a:p>
                <a:r>
                  <a:rPr lang="de-DE">
                    <a:noFill/>
                  </a:rPr>
                  <a:t> </a:t>
                </a:r>
              </a:p>
            </p:txBody>
          </p:sp>
        </mc:Fallback>
      </mc:AlternateContent>
      <p:sp>
        <p:nvSpPr>
          <p:cNvPr id="50" name="Textfeld 49"/>
          <p:cNvSpPr txBox="1"/>
          <p:nvPr/>
        </p:nvSpPr>
        <p:spPr>
          <a:xfrm>
            <a:off x="8506691" y="2812479"/>
            <a:ext cx="3685309" cy="823725"/>
          </a:xfrm>
          <a:prstGeom prst="rect">
            <a:avLst/>
          </a:prstGeom>
          <a:noFill/>
        </p:spPr>
        <p:txBody>
          <a:bodyPr wrap="square" rtlCol="0">
            <a:noAutofit/>
          </a:bodyPr>
          <a:lstStyle/>
          <a:p>
            <a:r>
              <a:rPr lang="de-DE" sz="1200" dirty="0" smtClean="0"/>
              <a:t>Konsument B können wir damit in dem Koordinatensystem mit B als 0-Punkt und x nimmt horizontal nach links zu und y nimmt vertikal nach unten zu betrachten </a:t>
            </a:r>
            <a:endParaRPr lang="de-DE" sz="1200" dirty="0"/>
          </a:p>
        </p:txBody>
      </p:sp>
      <p:sp>
        <p:nvSpPr>
          <p:cNvPr id="51" name="Textfeld 50"/>
          <p:cNvSpPr txBox="1"/>
          <p:nvPr/>
        </p:nvSpPr>
        <p:spPr>
          <a:xfrm>
            <a:off x="8506691" y="3577195"/>
            <a:ext cx="3685309" cy="632458"/>
          </a:xfrm>
          <a:prstGeom prst="rect">
            <a:avLst/>
          </a:prstGeom>
          <a:noFill/>
        </p:spPr>
        <p:txBody>
          <a:bodyPr wrap="square" rtlCol="0">
            <a:noAutofit/>
          </a:bodyPr>
          <a:lstStyle/>
          <a:p>
            <a:r>
              <a:rPr lang="de-DE" sz="1200" dirty="0" smtClean="0"/>
              <a:t>Gehen wir auch hier von einem Nutzenniveau repräsentiert durch die Indifferenzkurve I</a:t>
            </a:r>
            <a:r>
              <a:rPr lang="de-DE" sz="1200" baseline="-25000" dirty="0" smtClean="0"/>
              <a:t>B </a:t>
            </a:r>
            <a:r>
              <a:rPr lang="de-DE" sz="1200" dirty="0" smtClean="0"/>
              <a:t>aus. So gilt hier:</a:t>
            </a:r>
            <a:endParaRPr lang="de-DE" sz="1200" dirty="0"/>
          </a:p>
        </p:txBody>
      </p:sp>
      <p:sp>
        <p:nvSpPr>
          <p:cNvPr id="52" name="Textfeld 51"/>
          <p:cNvSpPr txBox="1"/>
          <p:nvPr/>
        </p:nvSpPr>
        <p:spPr>
          <a:xfrm>
            <a:off x="8600900" y="4177492"/>
            <a:ext cx="3579086" cy="290810"/>
          </a:xfrm>
          <a:prstGeom prst="rect">
            <a:avLst/>
          </a:prstGeom>
          <a:noFill/>
        </p:spPr>
        <p:txBody>
          <a:bodyPr wrap="square" rtlCol="0">
            <a:noAutofit/>
          </a:bodyPr>
          <a:lstStyle/>
          <a:p>
            <a:r>
              <a:rPr lang="de-DE" sz="1200" dirty="0" smtClean="0"/>
              <a:t>Alles, was links unterhalb von </a:t>
            </a:r>
            <a:r>
              <a:rPr lang="de-DE" sz="1200" dirty="0"/>
              <a:t>I</a:t>
            </a:r>
            <a:r>
              <a:rPr lang="de-DE" sz="1200" baseline="-25000" dirty="0"/>
              <a:t>B </a:t>
            </a:r>
            <a:r>
              <a:rPr lang="de-DE" sz="1200" dirty="0" smtClean="0"/>
              <a:t>liegt, stellt B besser</a:t>
            </a:r>
            <a:endParaRPr lang="de-DE" sz="1200" dirty="0"/>
          </a:p>
        </p:txBody>
      </p:sp>
      <p:sp>
        <p:nvSpPr>
          <p:cNvPr id="54" name="Textfeld 53"/>
          <p:cNvSpPr txBox="1"/>
          <p:nvPr/>
        </p:nvSpPr>
        <p:spPr>
          <a:xfrm>
            <a:off x="8559802" y="5106258"/>
            <a:ext cx="3579086" cy="886435"/>
          </a:xfrm>
          <a:prstGeom prst="rect">
            <a:avLst/>
          </a:prstGeom>
          <a:noFill/>
        </p:spPr>
        <p:txBody>
          <a:bodyPr wrap="square" rtlCol="0">
            <a:noAutofit/>
          </a:bodyPr>
          <a:lstStyle/>
          <a:p>
            <a:r>
              <a:rPr lang="de-DE" sz="1200" dirty="0" smtClean="0"/>
              <a:t>In dieser Darstellung, nach dem englischen Ökonomen Edgeworth benannt, betrachten wir analog zu Mikro zwei Konsumenten gemäß ihrer Indifferenzkurven gleichzeitig</a:t>
            </a:r>
            <a:endParaRPr lang="de-DE" sz="1200" dirty="0"/>
          </a:p>
        </p:txBody>
      </p:sp>
    </p:spTree>
    <p:extLst>
      <p:ext uri="{BB962C8B-B14F-4D97-AF65-F5344CB8AC3E}">
        <p14:creationId xmlns:p14="http://schemas.microsoft.com/office/powerpoint/2010/main" val="2639317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1"/>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3"/>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9"/>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41"/>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7"/>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43"/>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47"/>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42"/>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29"/>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2"/>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45"/>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21"/>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3"/>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48"/>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34"/>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17"/>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32"/>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nodeType="clickEffect">
                                  <p:stCondLst>
                                    <p:cond delay="0"/>
                                  </p:stCondLst>
                                  <p:childTnLst>
                                    <p:set>
                                      <p:cBhvr>
                                        <p:cTn id="76" dur="1" fill="hold">
                                          <p:stCondLst>
                                            <p:cond delay="0"/>
                                          </p:stCondLst>
                                        </p:cTn>
                                        <p:tgtEl>
                                          <p:spTgt spid="16"/>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33"/>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50"/>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51"/>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38"/>
                                        </p:tgtEl>
                                        <p:attrNameLst>
                                          <p:attrName>style.visibility</p:attrName>
                                        </p:attrNameLst>
                                      </p:cBhvr>
                                      <p:to>
                                        <p:strVal val="visible"/>
                                      </p:to>
                                    </p:set>
                                  </p:childTnLst>
                                </p:cTn>
                              </p:par>
                              <p:par>
                                <p:cTn id="91" presetID="1" presetClass="entr" presetSubtype="0" fill="hold" grpId="0" nodeType="withEffect">
                                  <p:stCondLst>
                                    <p:cond delay="0"/>
                                  </p:stCondLst>
                                  <p:childTnLst>
                                    <p:set>
                                      <p:cBhvr>
                                        <p:cTn id="92" dur="1" fill="hold">
                                          <p:stCondLst>
                                            <p:cond delay="0"/>
                                          </p:stCondLst>
                                        </p:cTn>
                                        <p:tgtEl>
                                          <p:spTgt spid="40"/>
                                        </p:tgtEl>
                                        <p:attrNameLst>
                                          <p:attrName>style.visibility</p:attrName>
                                        </p:attrNameLst>
                                      </p:cBhvr>
                                      <p:to>
                                        <p:strVal val="visible"/>
                                      </p:to>
                                    </p:set>
                                  </p:childTnLst>
                                </p:cTn>
                              </p:par>
                            </p:childTnLst>
                          </p:cTn>
                        </p:par>
                      </p:childTnLst>
                    </p:cTn>
                  </p:par>
                  <p:par>
                    <p:cTn id="93" fill="hold">
                      <p:stCondLst>
                        <p:cond delay="indefinite"/>
                      </p:stCondLst>
                      <p:childTnLst>
                        <p:par>
                          <p:cTn id="94" fill="hold">
                            <p:stCondLst>
                              <p:cond delay="0"/>
                            </p:stCondLst>
                            <p:childTnLst>
                              <p:par>
                                <p:cTn id="95" presetID="1" presetClass="entr" presetSubtype="0" fill="hold" grpId="0" nodeType="clickEffect">
                                  <p:stCondLst>
                                    <p:cond delay="0"/>
                                  </p:stCondLst>
                                  <p:childTnLst>
                                    <p:set>
                                      <p:cBhvr>
                                        <p:cTn id="96" dur="1" fill="hold">
                                          <p:stCondLst>
                                            <p:cond delay="0"/>
                                          </p:stCondLst>
                                        </p:cTn>
                                        <p:tgtEl>
                                          <p:spTgt spid="52"/>
                                        </p:tgtEl>
                                        <p:attrNameLst>
                                          <p:attrName>style.visibility</p:attrName>
                                        </p:attrNameLst>
                                      </p:cBhvr>
                                      <p:to>
                                        <p:strVal val="visible"/>
                                      </p:to>
                                    </p:set>
                                  </p:childTnLst>
                                </p:cTn>
                              </p:par>
                            </p:childTnLst>
                          </p:cTn>
                        </p:par>
                      </p:childTnLst>
                    </p:cTn>
                  </p:par>
                  <p:par>
                    <p:cTn id="97" fill="hold">
                      <p:stCondLst>
                        <p:cond delay="indefinite"/>
                      </p:stCondLst>
                      <p:childTnLst>
                        <p:par>
                          <p:cTn id="98" fill="hold">
                            <p:stCondLst>
                              <p:cond delay="0"/>
                            </p:stCondLst>
                            <p:childTnLst>
                              <p:par>
                                <p:cTn id="99" presetID="1" presetClass="entr" presetSubtype="0" fill="hold" nodeType="clickEffect">
                                  <p:stCondLst>
                                    <p:cond delay="0"/>
                                  </p:stCondLst>
                                  <p:childTnLst>
                                    <p:set>
                                      <p:cBhvr>
                                        <p:cTn id="100" dur="1" fill="hold">
                                          <p:stCondLst>
                                            <p:cond delay="0"/>
                                          </p:stCondLst>
                                        </p:cTn>
                                        <p:tgtEl>
                                          <p:spTgt spid="44"/>
                                        </p:tgtEl>
                                        <p:attrNameLst>
                                          <p:attrName>style.visibility</p:attrName>
                                        </p:attrNameLst>
                                      </p:cBhvr>
                                      <p:to>
                                        <p:strVal val="visible"/>
                                      </p:to>
                                    </p:set>
                                  </p:childTnLst>
                                </p:cTn>
                              </p:par>
                              <p:par>
                                <p:cTn id="101" presetID="1" presetClass="entr" presetSubtype="0" fill="hold" grpId="0" nodeType="withEffect">
                                  <p:stCondLst>
                                    <p:cond delay="0"/>
                                  </p:stCondLst>
                                  <p:childTnLst>
                                    <p:set>
                                      <p:cBhvr>
                                        <p:cTn id="102" dur="1" fill="hold">
                                          <p:stCondLst>
                                            <p:cond delay="0"/>
                                          </p:stCondLst>
                                        </p:cTn>
                                        <p:tgtEl>
                                          <p:spTgt spid="46"/>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grpId="0" nodeType="clickEffect">
                                  <p:stCondLst>
                                    <p:cond delay="0"/>
                                  </p:stCondLst>
                                  <p:childTnLst>
                                    <p:set>
                                      <p:cBhvr>
                                        <p:cTn id="106" dur="1" fill="hold">
                                          <p:stCondLst>
                                            <p:cond delay="0"/>
                                          </p:stCondLst>
                                        </p:cTn>
                                        <p:tgtEl>
                                          <p:spTgt spid="49"/>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grpId="0" nodeType="clickEffect">
                                  <p:stCondLst>
                                    <p:cond delay="0"/>
                                  </p:stCondLst>
                                  <p:childTnLst>
                                    <p:set>
                                      <p:cBhvr>
                                        <p:cTn id="110" dur="1" fill="hold">
                                          <p:stCondLst>
                                            <p:cond delay="0"/>
                                          </p:stCondLst>
                                        </p:cTn>
                                        <p:tgtEl>
                                          <p:spTgt spid="5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P spid="31" grpId="0"/>
      <p:bldP spid="32" grpId="0"/>
      <p:bldP spid="33" grpId="0"/>
      <p:bldP spid="34" grpId="0"/>
      <p:bldP spid="35" grpId="0"/>
      <p:bldP spid="38" grpId="0" animBg="1"/>
      <p:bldP spid="39" grpId="0" animBg="1"/>
      <p:bldP spid="40" grpId="0"/>
      <p:bldP spid="41" grpId="0"/>
      <p:bldP spid="46" grpId="0"/>
      <p:bldP spid="47" grpId="0"/>
      <p:bldP spid="49" grpId="0"/>
      <p:bldP spid="2" grpId="0"/>
      <p:bldP spid="3" grpId="0"/>
      <p:bldP spid="36" grpId="0"/>
      <p:bldP spid="37" grpId="0"/>
      <p:bldP spid="42" grpId="0"/>
      <p:bldP spid="45" grpId="0"/>
      <p:bldP spid="48" grpId="0"/>
      <p:bldP spid="50" grpId="0"/>
      <p:bldP spid="51" grpId="0"/>
      <p:bldP spid="52" grpId="0"/>
      <p:bldP spid="5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Pareto-Effizienz</a:t>
            </a:r>
          </a:p>
        </p:txBody>
      </p:sp>
      <mc:AlternateContent xmlns:mc="http://schemas.openxmlformats.org/markup-compatibility/2006" xmlns:a14="http://schemas.microsoft.com/office/drawing/2010/main">
        <mc:Choice Requires="a14">
          <p:sp>
            <p:nvSpPr>
              <p:cNvPr id="11" name="Textfeld 10">
                <a:extLst>
                  <a:ext uri="{FF2B5EF4-FFF2-40B4-BE49-F238E27FC236}">
                    <a16:creationId xmlns:a16="http://schemas.microsoft.com/office/drawing/2014/main" id="{AA15B691-283D-4341-8E52-EBA1542B1340}"/>
                  </a:ext>
                </a:extLst>
              </p:cNvPr>
              <p:cNvSpPr txBox="1"/>
              <p:nvPr/>
            </p:nvSpPr>
            <p:spPr>
              <a:xfrm>
                <a:off x="19049" y="603151"/>
                <a:ext cx="12172951" cy="4628325"/>
              </a:xfrm>
              <a:prstGeom prst="rect">
                <a:avLst/>
              </a:prstGeom>
              <a:noFill/>
            </p:spPr>
            <p:txBody>
              <a:bodyPr wrap="square" rtlCol="0">
                <a:noAutofit/>
              </a:bodyPr>
              <a:lstStyle/>
              <a:p>
                <a:r>
                  <a:rPr lang="de-DE" sz="2400" dirty="0">
                    <a:latin typeface="Times New Roman" panose="02020603050405020304" pitchFamily="18" charset="0"/>
                    <a:cs typeface="Times New Roman" panose="02020603050405020304" pitchFamily="18" charset="0"/>
                  </a:rPr>
                  <a:t>Um verschiedene Aufteilungen/Allokationen der Güter </a:t>
                </a:r>
                <a14:m>
                  <m:oMath xmlns:m="http://schemas.openxmlformats.org/officeDocument/2006/math">
                    <m:r>
                      <a:rPr lang="de-DE" sz="2400">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𝑥</m:t>
                    </m:r>
                    <m:r>
                      <a:rPr lang="de-DE" sz="2400" i="1">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𝑦</m:t>
                    </m:r>
                    <m:r>
                      <a:rPr lang="de-DE" sz="2400" i="1">
                        <a:latin typeface="Cambria Math" panose="02040503050406030204" pitchFamily="18" charset="0"/>
                        <a:cs typeface="Times New Roman" panose="02020603050405020304" pitchFamily="18" charset="0"/>
                      </a:rPr>
                      <m:t>)</m:t>
                    </m:r>
                  </m:oMath>
                </a14:m>
                <a:r>
                  <a:rPr lang="de-DE" sz="2400" dirty="0">
                    <a:latin typeface="Times New Roman" panose="02020603050405020304" pitchFamily="18" charset="0"/>
                    <a:cs typeface="Times New Roman" panose="02020603050405020304" pitchFamily="18" charset="0"/>
                  </a:rPr>
                  <a:t> zwischen den Konsumenten (A,B) zu vergleichen verwendet man das Kriterium der Pareto-Effizienz.</a:t>
                </a: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Eine Allokation wird als </a:t>
                </a:r>
                <a:r>
                  <a:rPr lang="de-DE" sz="2400" b="1" dirty="0" err="1">
                    <a:latin typeface="Times New Roman" panose="02020603050405020304" pitchFamily="18" charset="0"/>
                    <a:cs typeface="Times New Roman" panose="02020603050405020304" pitchFamily="18" charset="0"/>
                  </a:rPr>
                  <a:t>pareto</a:t>
                </a:r>
                <a:r>
                  <a:rPr lang="de-DE" sz="2400" b="1" dirty="0">
                    <a:latin typeface="Times New Roman" panose="02020603050405020304" pitchFamily="18" charset="0"/>
                    <a:cs typeface="Times New Roman" panose="02020603050405020304" pitchFamily="18" charset="0"/>
                  </a:rPr>
                  <a:t>-effizient</a:t>
                </a:r>
                <a:r>
                  <a:rPr lang="de-DE" sz="2400" dirty="0">
                    <a:latin typeface="Times New Roman" panose="02020603050405020304" pitchFamily="18" charset="0"/>
                    <a:cs typeface="Times New Roman" panose="02020603050405020304" pitchFamily="18" charset="0"/>
                  </a:rPr>
                  <a:t> bezeichnet, wenn es nicht möglich ist, durch Umverteilung der Güter einen Konsumenten besser zu stellen, ohne einen anderen Konsumenten dadurch schlechter zu stellen.</a:t>
                </a:r>
              </a:p>
              <a:p>
                <a:pPr marL="342900" indent="-342900">
                  <a:buFont typeface="Wingdings" panose="05000000000000000000" pitchFamily="2" charset="2"/>
                  <a:buChar char="Ø"/>
                </a:pPr>
                <a:endParaRPr lang="de-DE" sz="240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Eine </a:t>
                </a:r>
                <a:r>
                  <a:rPr lang="de-DE" sz="2400" b="1" dirty="0">
                    <a:latin typeface="Times New Roman" panose="02020603050405020304" pitchFamily="18" charset="0"/>
                    <a:cs typeface="Times New Roman" panose="02020603050405020304" pitchFamily="18" charset="0"/>
                  </a:rPr>
                  <a:t>Pareto-Verbesserung</a:t>
                </a:r>
                <a:r>
                  <a:rPr lang="de-DE" sz="2400" dirty="0">
                    <a:latin typeface="Times New Roman" panose="02020603050405020304" pitchFamily="18" charset="0"/>
                    <a:cs typeface="Times New Roman" panose="02020603050405020304" pitchFamily="18" charset="0"/>
                  </a:rPr>
                  <a:t> liegt vor, wenn beim Übergang von einer Allokation zu einer anderen Allokation mindestens ein Konsument besser gestellt wird, ohne dass ein anderer Konsument dadurch schlechter gestellt wird. </a:t>
                </a:r>
              </a:p>
            </p:txBody>
          </p:sp>
        </mc:Choice>
        <mc:Fallback xmlns="">
          <p:sp>
            <p:nvSpPr>
              <p:cNvPr id="11" name="Textfeld 10">
                <a:extLst>
                  <a:ext uri="{FF2B5EF4-FFF2-40B4-BE49-F238E27FC236}">
                    <a16:creationId xmlns:a16="http://schemas.microsoft.com/office/drawing/2014/main" id="{AA15B691-283D-4341-8E52-EBA1542B1340}"/>
                  </a:ext>
                </a:extLst>
              </p:cNvPr>
              <p:cNvSpPr txBox="1">
                <a:spLocks noRot="1" noChangeAspect="1" noMove="1" noResize="1" noEditPoints="1" noAdjustHandles="1" noChangeArrowheads="1" noChangeShapeType="1" noTextEdit="1"/>
              </p:cNvSpPr>
              <p:nvPr/>
            </p:nvSpPr>
            <p:spPr>
              <a:xfrm>
                <a:off x="19049" y="603151"/>
                <a:ext cx="12172951" cy="4628325"/>
              </a:xfrm>
              <a:prstGeom prst="rect">
                <a:avLst/>
              </a:prstGeom>
              <a:blipFill>
                <a:blip r:embed="rId2"/>
                <a:stretch>
                  <a:fillRect l="-751" t="-1054"/>
                </a:stretch>
              </a:blipFill>
            </p:spPr>
            <p:txBody>
              <a:bodyPr/>
              <a:lstStyle/>
              <a:p>
                <a:r>
                  <a:rPr lang="de-DE">
                    <a:noFill/>
                  </a:rPr>
                  <a:t> </a:t>
                </a:r>
              </a:p>
            </p:txBody>
          </p:sp>
        </mc:Fallback>
      </mc:AlternateContent>
      <p:sp>
        <p:nvSpPr>
          <p:cNvPr id="4" name="Textfeld 3"/>
          <p:cNvSpPr txBox="1"/>
          <p:nvPr/>
        </p:nvSpPr>
        <p:spPr>
          <a:xfrm>
            <a:off x="6184669" y="4989880"/>
            <a:ext cx="5771339" cy="690484"/>
          </a:xfrm>
          <a:prstGeom prst="rect">
            <a:avLst/>
          </a:prstGeom>
          <a:noFill/>
        </p:spPr>
        <p:txBody>
          <a:bodyPr wrap="square" rtlCol="0">
            <a:noAutofit/>
          </a:bodyPr>
          <a:lstStyle/>
          <a:p>
            <a:r>
              <a:rPr lang="de-DE" sz="1200" dirty="0" smtClean="0"/>
              <a:t>Dieses Kriterium ist Ihnen schon in vielen Grundlagenveranstaltungen begegnet. Vielleicht ist es nicht als solches bezeichnet worden. Aber letztlich bedeutet eine Pareto-Verbesserung nichts anderes, als eine klassische </a:t>
            </a:r>
            <a:r>
              <a:rPr lang="de-DE" sz="1200" dirty="0" err="1" smtClean="0"/>
              <a:t>Win</a:t>
            </a:r>
            <a:r>
              <a:rPr lang="de-DE" sz="1200" dirty="0" smtClean="0"/>
              <a:t>-</a:t>
            </a:r>
            <a:r>
              <a:rPr lang="de-DE" sz="1200" dirty="0" err="1" smtClean="0"/>
              <a:t>Win</a:t>
            </a:r>
            <a:r>
              <a:rPr lang="de-DE" sz="1200" dirty="0" smtClean="0"/>
              <a:t>-Situation aus der BWL</a:t>
            </a:r>
            <a:endParaRPr lang="de-DE" sz="1200" dirty="0"/>
          </a:p>
        </p:txBody>
      </p:sp>
      <p:sp>
        <p:nvSpPr>
          <p:cNvPr id="5" name="Textfeld 4"/>
          <p:cNvSpPr txBox="1"/>
          <p:nvPr/>
        </p:nvSpPr>
        <p:spPr>
          <a:xfrm>
            <a:off x="4741025" y="5751879"/>
            <a:ext cx="5771339" cy="815175"/>
          </a:xfrm>
          <a:prstGeom prst="rect">
            <a:avLst/>
          </a:prstGeom>
          <a:noFill/>
        </p:spPr>
        <p:txBody>
          <a:bodyPr wrap="square" rtlCol="0">
            <a:noAutofit/>
          </a:bodyPr>
          <a:lstStyle/>
          <a:p>
            <a:r>
              <a:rPr lang="de-DE" sz="1200" dirty="0" smtClean="0"/>
              <a:t>Wichtig ist aber schon an dieser Stelle darauf hinzuweisen, dass das Pareto-Kriterium nichts mit „gleich“ oder „gerecht“ zu tun hat. Der Name Pareto kommt einfach von dem italienischen Ökonom </a:t>
            </a:r>
            <a:r>
              <a:rPr lang="de-DE" sz="1200" dirty="0" err="1" smtClean="0"/>
              <a:t>Vilfredo</a:t>
            </a:r>
            <a:r>
              <a:rPr lang="de-DE" sz="1200" dirty="0" smtClean="0"/>
              <a:t> Pareto. Klar ist nämlich auch, dass, wenn einer alles hat und die andere nichts, wir uns in einem </a:t>
            </a:r>
            <a:r>
              <a:rPr lang="de-DE" sz="1200" dirty="0" err="1" smtClean="0"/>
              <a:t>pareto</a:t>
            </a:r>
            <a:r>
              <a:rPr lang="de-DE" sz="1200" dirty="0" smtClean="0"/>
              <a:t>-effizienten Zustand befinden!</a:t>
            </a:r>
            <a:endParaRPr lang="de-DE" sz="1200" dirty="0"/>
          </a:p>
        </p:txBody>
      </p:sp>
    </p:spTree>
    <p:extLst>
      <p:ext uri="{BB962C8B-B14F-4D97-AF65-F5344CB8AC3E}">
        <p14:creationId xmlns:p14="http://schemas.microsoft.com/office/powerpoint/2010/main" val="14470121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a:extLst>
              <a:ext uri="{FF2B5EF4-FFF2-40B4-BE49-F238E27FC236}">
                <a16:creationId xmlns:a16="http://schemas.microsoft.com/office/drawing/2014/main" id="{F176EB93-1C12-4646-B706-692BCB295C60}"/>
              </a:ext>
            </a:extLst>
          </p:cNvPr>
          <p:cNvPicPr>
            <a:picLocks noChangeAspect="1"/>
          </p:cNvPicPr>
          <p:nvPr/>
        </p:nvPicPr>
        <p:blipFill>
          <a:blip r:embed="rId2"/>
          <a:stretch>
            <a:fillRect/>
          </a:stretch>
        </p:blipFill>
        <p:spPr>
          <a:xfrm>
            <a:off x="19049" y="491128"/>
            <a:ext cx="9467764" cy="6131470"/>
          </a:xfrm>
          <a:prstGeom prst="rect">
            <a:avLst/>
          </a:prstGeom>
        </p:spPr>
      </p:pic>
      <p:sp>
        <p:nvSpPr>
          <p:cNvPr id="4" name="Textfeld 3">
            <a:extLst>
              <a:ext uri="{FF2B5EF4-FFF2-40B4-BE49-F238E27FC236}">
                <a16:creationId xmlns:a16="http://schemas.microsoft.com/office/drawing/2014/main" id="{16D2B6A0-024B-4F77-A20D-1B2EA4FD48D1}"/>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Pareto-Effizienz</a:t>
            </a:r>
          </a:p>
        </p:txBody>
      </p:sp>
      <p:sp>
        <p:nvSpPr>
          <p:cNvPr id="5" name="Textfeld 4"/>
          <p:cNvSpPr txBox="1"/>
          <p:nvPr/>
        </p:nvSpPr>
        <p:spPr>
          <a:xfrm>
            <a:off x="9674471" y="622927"/>
            <a:ext cx="2329870" cy="690484"/>
          </a:xfrm>
          <a:prstGeom prst="rect">
            <a:avLst/>
          </a:prstGeom>
          <a:noFill/>
        </p:spPr>
        <p:txBody>
          <a:bodyPr wrap="square" rtlCol="0">
            <a:noAutofit/>
          </a:bodyPr>
          <a:lstStyle/>
          <a:p>
            <a:r>
              <a:rPr lang="de-DE" sz="1200" dirty="0" smtClean="0"/>
              <a:t>Die formale Beschreibung mit den üblichen Variablen aus der Mikro sieht dann folgendermaßen aus</a:t>
            </a:r>
            <a:endParaRPr lang="de-DE" sz="1200" dirty="0"/>
          </a:p>
        </p:txBody>
      </p:sp>
    </p:spTree>
    <p:extLst>
      <p:ext uri="{BB962C8B-B14F-4D97-AF65-F5344CB8AC3E}">
        <p14:creationId xmlns:p14="http://schemas.microsoft.com/office/powerpoint/2010/main" val="16632706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Pareto-Effizienz und Grenzrate der Substitution</a:t>
            </a:r>
          </a:p>
        </p:txBody>
      </p:sp>
      <mc:AlternateContent xmlns:mc="http://schemas.openxmlformats.org/markup-compatibility/2006" xmlns:a14="http://schemas.microsoft.com/office/drawing/2010/main">
        <mc:Choice Requires="a14">
          <p:sp>
            <p:nvSpPr>
              <p:cNvPr id="11" name="Textfeld 10">
                <a:extLst>
                  <a:ext uri="{FF2B5EF4-FFF2-40B4-BE49-F238E27FC236}">
                    <a16:creationId xmlns:a16="http://schemas.microsoft.com/office/drawing/2014/main" id="{AA15B691-283D-4341-8E52-EBA1542B1340}"/>
                  </a:ext>
                </a:extLst>
              </p:cNvPr>
              <p:cNvSpPr txBox="1"/>
              <p:nvPr/>
            </p:nvSpPr>
            <p:spPr>
              <a:xfrm>
                <a:off x="1" y="524110"/>
                <a:ext cx="12192000" cy="5488357"/>
              </a:xfrm>
              <a:prstGeom prst="rect">
                <a:avLst/>
              </a:prstGeom>
              <a:noFill/>
            </p:spPr>
            <p:txBody>
              <a:bodyPr wrap="square" rtlCol="0">
                <a:noAutofit/>
              </a:bodyPr>
              <a:lstStyle/>
              <a:p>
                <a:r>
                  <a:rPr lang="de-DE" sz="2400" dirty="0">
                    <a:latin typeface="Times New Roman" panose="02020603050405020304" pitchFamily="18" charset="0"/>
                    <a:cs typeface="Times New Roman" panose="02020603050405020304" pitchFamily="18" charset="0"/>
                  </a:rPr>
                  <a:t>Die Steigung der Indifferenzkurve entspricht der Grenzrate der Substitution (GRS)</a:t>
                </a:r>
              </a:p>
              <a:p>
                <a:endParaRPr lang="de-DE" sz="2400" dirty="0">
                  <a:latin typeface="Times New Roman" panose="02020603050405020304" pitchFamily="18" charset="0"/>
                  <a:cs typeface="Times New Roman" panose="02020603050405020304" pitchFamily="18" charset="0"/>
                </a:endParaRPr>
              </a:p>
              <a:p>
                <a:pPr algn="ctr"/>
                <a:r>
                  <a:rPr lang="de-DE" sz="2400" dirty="0">
                    <a:solidFill>
                      <a:srgbClr val="000000"/>
                    </a:solidFill>
                    <a:latin typeface="Times New Roman" panose="02020603050405020304" pitchFamily="18" charset="0"/>
                    <a:cs typeface="Times New Roman" panose="02020603050405020304" pitchFamily="18" charset="0"/>
                  </a:rPr>
                  <a:t>GRS(</a:t>
                </a:r>
                <a14:m>
                  <m:oMath xmlns:m="http://schemas.openxmlformats.org/officeDocument/2006/math">
                    <m:r>
                      <a:rPr lang="de-DE" sz="2400" b="0" i="1" dirty="0" smtClean="0">
                        <a:solidFill>
                          <a:srgbClr val="000000"/>
                        </a:solidFill>
                        <a:latin typeface="Cambria Math" panose="02040503050406030204" pitchFamily="18" charset="0"/>
                      </a:rPr>
                      <m:t>𝑥</m:t>
                    </m:r>
                    <m:r>
                      <a:rPr lang="de-DE" sz="2400" b="0" i="1" dirty="0" smtClean="0">
                        <a:solidFill>
                          <a:srgbClr val="000000"/>
                        </a:solidFill>
                        <a:latin typeface="Cambria Math" panose="02040503050406030204" pitchFamily="18" charset="0"/>
                      </a:rPr>
                      <m:t>,</m:t>
                    </m:r>
                    <m:r>
                      <a:rPr lang="de-DE" sz="2400" b="0" i="1" dirty="0" smtClean="0">
                        <a:solidFill>
                          <a:srgbClr val="000000"/>
                        </a:solidFill>
                        <a:latin typeface="Cambria Math" panose="02040503050406030204" pitchFamily="18" charset="0"/>
                      </a:rPr>
                      <m:t>𝑦</m:t>
                    </m:r>
                  </m:oMath>
                </a14:m>
                <a:r>
                  <a:rPr lang="de-DE" sz="2400" dirty="0">
                    <a:solidFill>
                      <a:srgbClr val="000000"/>
                    </a:solidFill>
                    <a:latin typeface="Times New Roman" panose="02020603050405020304" pitchFamily="18" charset="0"/>
                    <a:cs typeface="Times New Roman" panose="02020603050405020304" pitchFamily="18" charset="0"/>
                  </a:rPr>
                  <a:t>) = </a:t>
                </a:r>
                <a14:m>
                  <m:oMath xmlns:m="http://schemas.openxmlformats.org/officeDocument/2006/math">
                    <m:f>
                      <m:fPr>
                        <m:ctrlPr>
                          <a:rPr lang="de-DE" sz="2400" i="1">
                            <a:solidFill>
                              <a:srgbClr val="000000"/>
                            </a:solidFill>
                            <a:latin typeface="Cambria Math" panose="02040503050406030204" pitchFamily="18" charset="0"/>
                          </a:rPr>
                        </m:ctrlPr>
                      </m:fPr>
                      <m:num>
                        <m:r>
                          <m:rPr>
                            <m:nor/>
                          </m:rPr>
                          <a:rPr lang="de-DE" sz="2400" dirty="0">
                            <a:solidFill>
                              <a:srgbClr val="000000"/>
                            </a:solidFill>
                            <a:latin typeface="Times New Roman" panose="02020603050405020304" pitchFamily="18" charset="0"/>
                            <a:cs typeface="Times New Roman" panose="02020603050405020304" pitchFamily="18" charset="0"/>
                          </a:rPr>
                          <m:t>d</m:t>
                        </m:r>
                        <m:r>
                          <m:rPr>
                            <m:sty m:val="p"/>
                          </m:rPr>
                          <a:rPr lang="de-DE" sz="2400" b="0" i="0" dirty="0" smtClean="0">
                            <a:solidFill>
                              <a:srgbClr val="000000"/>
                            </a:solidFill>
                            <a:latin typeface="Cambria Math" panose="02040503050406030204" pitchFamily="18" charset="0"/>
                            <a:cs typeface="Times New Roman" panose="02020603050405020304" pitchFamily="18" charset="0"/>
                          </a:rPr>
                          <m:t>y</m:t>
                        </m:r>
                      </m:num>
                      <m:den>
                        <m:r>
                          <m:rPr>
                            <m:nor/>
                          </m:rPr>
                          <a:rPr lang="de-DE" sz="2400" dirty="0">
                            <a:solidFill>
                              <a:srgbClr val="000000"/>
                            </a:solidFill>
                            <a:latin typeface="Times New Roman" panose="02020603050405020304" pitchFamily="18" charset="0"/>
                            <a:cs typeface="Times New Roman" panose="02020603050405020304" pitchFamily="18" charset="0"/>
                          </a:rPr>
                          <m:t>d</m:t>
                        </m:r>
                        <m:r>
                          <a:rPr lang="de-DE" sz="2400" b="0" i="1" dirty="0" smtClean="0">
                            <a:solidFill>
                              <a:srgbClr val="000000"/>
                            </a:solidFill>
                            <a:latin typeface="Cambria Math" panose="02040503050406030204" pitchFamily="18" charset="0"/>
                            <a:cs typeface="Times New Roman" panose="02020603050405020304" pitchFamily="18" charset="0"/>
                          </a:rPr>
                          <m:t>𝑥</m:t>
                        </m:r>
                      </m:den>
                    </m:f>
                    <m:r>
                      <a:rPr lang="de-DE" sz="2400" i="1" baseline="-25000" dirty="0">
                        <a:solidFill>
                          <a:srgbClr val="000000"/>
                        </a:solidFill>
                        <a:latin typeface="Cambria Math" panose="02040503050406030204" pitchFamily="18" charset="0"/>
                      </a:rPr>
                      <m:t>  </m:t>
                    </m:r>
                  </m:oMath>
                </a14:m>
                <a:r>
                  <a:rPr lang="de-DE" sz="2400" dirty="0">
                    <a:solidFill>
                      <a:srgbClr val="000000"/>
                    </a:solidFill>
                    <a:latin typeface="Times New Roman" panose="02020603050405020304" pitchFamily="18" charset="0"/>
                    <a:cs typeface="Times New Roman" panose="02020603050405020304" pitchFamily="18" charset="0"/>
                  </a:rPr>
                  <a:t>=</a:t>
                </a:r>
                <a:r>
                  <a:rPr lang="de-DE" sz="2400" dirty="0">
                    <a:solidFill>
                      <a:srgbClr val="000000"/>
                    </a:solidFill>
                  </a:rPr>
                  <a:t> </a:t>
                </a:r>
                <a14:m>
                  <m:oMath xmlns:m="http://schemas.openxmlformats.org/officeDocument/2006/math">
                    <m:r>
                      <a:rPr lang="de-DE" sz="2400" i="1">
                        <a:solidFill>
                          <a:srgbClr val="000000"/>
                        </a:solidFill>
                        <a:latin typeface="Cambria Math" panose="02040503050406030204" pitchFamily="18" charset="0"/>
                      </a:rPr>
                      <m:t>−</m:t>
                    </m:r>
                    <m:f>
                      <m:fPr>
                        <m:ctrlPr>
                          <a:rPr lang="de-DE" sz="2400" i="1">
                            <a:solidFill>
                              <a:srgbClr val="000000"/>
                            </a:solidFill>
                            <a:latin typeface="Cambria Math" panose="02040503050406030204" pitchFamily="18" charset="0"/>
                          </a:rPr>
                        </m:ctrlPr>
                      </m:fPr>
                      <m:num>
                        <m:f>
                          <m:fPr>
                            <m:ctrlPr>
                              <a:rPr lang="de-DE" sz="2400" i="1">
                                <a:solidFill>
                                  <a:srgbClr val="000000"/>
                                </a:solidFill>
                                <a:latin typeface="Cambria Math" panose="02040503050406030204" pitchFamily="18" charset="0"/>
                              </a:rPr>
                            </m:ctrlPr>
                          </m:fPr>
                          <m:num>
                            <m:r>
                              <a:rPr lang="el-GR" sz="2400" i="1">
                                <a:solidFill>
                                  <a:srgbClr val="000000"/>
                                </a:solidFill>
                                <a:latin typeface="Cambria Math" panose="02040503050406030204" pitchFamily="18" charset="0"/>
                                <a:ea typeface="Cambria Math" panose="02040503050406030204" pitchFamily="18" charset="0"/>
                              </a:rPr>
                              <m:t>𝜕</m:t>
                            </m:r>
                            <m:r>
                              <a:rPr lang="de-DE" sz="2400" b="0" i="1" smtClean="0">
                                <a:solidFill>
                                  <a:srgbClr val="000000"/>
                                </a:solidFill>
                                <a:latin typeface="Cambria Math" panose="02040503050406030204" pitchFamily="18" charset="0"/>
                                <a:ea typeface="Cambria Math" panose="02040503050406030204" pitchFamily="18" charset="0"/>
                              </a:rPr>
                              <m:t>𝑢</m:t>
                            </m:r>
                          </m:num>
                          <m:den>
                            <m:r>
                              <a:rPr lang="el-GR" sz="2400" i="1">
                                <a:solidFill>
                                  <a:srgbClr val="000000"/>
                                </a:solidFill>
                                <a:latin typeface="Cambria Math" panose="02040503050406030204" pitchFamily="18" charset="0"/>
                                <a:ea typeface="Cambria Math" panose="02040503050406030204" pitchFamily="18" charset="0"/>
                              </a:rPr>
                              <m:t>𝜕</m:t>
                            </m:r>
                            <m:r>
                              <a:rPr lang="de-DE" sz="2400" b="0" i="1" smtClean="0">
                                <a:solidFill>
                                  <a:srgbClr val="000000"/>
                                </a:solidFill>
                                <a:latin typeface="Cambria Math" panose="02040503050406030204" pitchFamily="18" charset="0"/>
                                <a:ea typeface="Cambria Math" panose="02040503050406030204" pitchFamily="18" charset="0"/>
                              </a:rPr>
                              <m:t>𝑥</m:t>
                            </m:r>
                          </m:den>
                        </m:f>
                      </m:num>
                      <m:den>
                        <m:f>
                          <m:fPr>
                            <m:ctrlPr>
                              <a:rPr lang="de-DE" sz="2400" i="1">
                                <a:solidFill>
                                  <a:srgbClr val="000000"/>
                                </a:solidFill>
                                <a:latin typeface="Cambria Math" panose="02040503050406030204" pitchFamily="18" charset="0"/>
                              </a:rPr>
                            </m:ctrlPr>
                          </m:fPr>
                          <m:num>
                            <m:r>
                              <a:rPr lang="el-GR" sz="2400" i="1">
                                <a:solidFill>
                                  <a:srgbClr val="000000"/>
                                </a:solidFill>
                                <a:latin typeface="Cambria Math" panose="02040503050406030204" pitchFamily="18" charset="0"/>
                                <a:ea typeface="Cambria Math" panose="02040503050406030204" pitchFamily="18" charset="0"/>
                              </a:rPr>
                              <m:t>𝜕</m:t>
                            </m:r>
                            <m:r>
                              <a:rPr lang="de-DE" sz="2400" b="0" i="1" smtClean="0">
                                <a:solidFill>
                                  <a:srgbClr val="000000"/>
                                </a:solidFill>
                                <a:latin typeface="Cambria Math" panose="02040503050406030204" pitchFamily="18" charset="0"/>
                                <a:ea typeface="Cambria Math" panose="02040503050406030204" pitchFamily="18" charset="0"/>
                              </a:rPr>
                              <m:t>𝑢</m:t>
                            </m:r>
                          </m:num>
                          <m:den>
                            <m:r>
                              <a:rPr lang="el-GR" sz="2400" i="1">
                                <a:solidFill>
                                  <a:srgbClr val="000000"/>
                                </a:solidFill>
                                <a:latin typeface="Cambria Math" panose="02040503050406030204" pitchFamily="18" charset="0"/>
                                <a:ea typeface="Cambria Math" panose="02040503050406030204" pitchFamily="18" charset="0"/>
                              </a:rPr>
                              <m:t>𝜕</m:t>
                            </m:r>
                            <m:r>
                              <a:rPr lang="de-DE" sz="2400" b="0" i="1" smtClean="0">
                                <a:solidFill>
                                  <a:srgbClr val="000000"/>
                                </a:solidFill>
                                <a:latin typeface="Cambria Math" panose="02040503050406030204" pitchFamily="18" charset="0"/>
                                <a:ea typeface="Cambria Math" panose="02040503050406030204" pitchFamily="18" charset="0"/>
                              </a:rPr>
                              <m:t>𝑦</m:t>
                            </m:r>
                          </m:den>
                        </m:f>
                      </m:den>
                    </m:f>
                    <m:r>
                      <a:rPr lang="de-DE" sz="2400" b="0" i="0" dirty="0" smtClean="0">
                        <a:solidFill>
                          <a:srgbClr val="000000"/>
                        </a:solidFill>
                        <a:latin typeface="Cambria Math" panose="02040503050406030204" pitchFamily="18" charset="0"/>
                      </a:rPr>
                      <m:t>=</m:t>
                    </m:r>
                    <m:r>
                      <a:rPr lang="de-DE" sz="2400" dirty="0">
                        <a:solidFill>
                          <a:srgbClr val="000000"/>
                        </a:solidFill>
                        <a:latin typeface="Cambria Math" panose="02040503050406030204" pitchFamily="18" charset="0"/>
                      </a:rPr>
                      <m:t>−</m:t>
                    </m:r>
                    <m:f>
                      <m:fPr>
                        <m:ctrlPr>
                          <a:rPr lang="de-DE" sz="2400" i="1" dirty="0">
                            <a:solidFill>
                              <a:srgbClr val="000000"/>
                            </a:solidFill>
                            <a:latin typeface="Cambria Math" panose="02040503050406030204" pitchFamily="18" charset="0"/>
                          </a:rPr>
                        </m:ctrlPr>
                      </m:fPr>
                      <m:num>
                        <m:r>
                          <m:rPr>
                            <m:sty m:val="p"/>
                          </m:rPr>
                          <a:rPr lang="de-DE" sz="2400" dirty="0">
                            <a:solidFill>
                              <a:srgbClr val="000000"/>
                            </a:solidFill>
                            <a:latin typeface="Cambria Math" panose="02040503050406030204" pitchFamily="18" charset="0"/>
                          </a:rPr>
                          <m:t>Grenznutzen</m:t>
                        </m:r>
                        <m:r>
                          <a:rPr lang="de-DE" sz="2400" dirty="0">
                            <a:solidFill>
                              <a:srgbClr val="000000"/>
                            </a:solidFill>
                            <a:latin typeface="Cambria Math" panose="02040503050406030204" pitchFamily="18" charset="0"/>
                          </a:rPr>
                          <m:t> </m:t>
                        </m:r>
                        <m:r>
                          <m:rPr>
                            <m:sty m:val="p"/>
                          </m:rPr>
                          <a:rPr lang="de-DE" sz="2400" dirty="0">
                            <a:solidFill>
                              <a:srgbClr val="000000"/>
                            </a:solidFill>
                            <a:latin typeface="Cambria Math" panose="02040503050406030204" pitchFamily="18" charset="0"/>
                          </a:rPr>
                          <m:t>des</m:t>
                        </m:r>
                        <m:r>
                          <a:rPr lang="de-DE" sz="2400" dirty="0">
                            <a:solidFill>
                              <a:srgbClr val="000000"/>
                            </a:solidFill>
                            <a:latin typeface="Cambria Math" panose="02040503050406030204" pitchFamily="18" charset="0"/>
                          </a:rPr>
                          <m:t> </m:t>
                        </m:r>
                        <m:r>
                          <m:rPr>
                            <m:sty m:val="p"/>
                          </m:rPr>
                          <a:rPr lang="de-DE" sz="2400" dirty="0">
                            <a:solidFill>
                              <a:srgbClr val="000000"/>
                            </a:solidFill>
                            <a:latin typeface="Cambria Math" panose="02040503050406030204" pitchFamily="18" charset="0"/>
                          </a:rPr>
                          <m:t>Gutes</m:t>
                        </m:r>
                        <m:r>
                          <a:rPr lang="de-DE" sz="2400" dirty="0">
                            <a:solidFill>
                              <a:srgbClr val="000000"/>
                            </a:solidFill>
                            <a:latin typeface="Cambria Math" panose="02040503050406030204" pitchFamily="18" charset="0"/>
                          </a:rPr>
                          <m:t> 1</m:t>
                        </m:r>
                      </m:num>
                      <m:den>
                        <m:r>
                          <m:rPr>
                            <m:sty m:val="p"/>
                          </m:rPr>
                          <a:rPr lang="de-DE" sz="2400" dirty="0">
                            <a:solidFill>
                              <a:srgbClr val="000000"/>
                            </a:solidFill>
                            <a:latin typeface="Cambria Math" panose="02040503050406030204" pitchFamily="18" charset="0"/>
                          </a:rPr>
                          <m:t>Grenznutzen</m:t>
                        </m:r>
                        <m:r>
                          <a:rPr lang="de-DE" sz="2400" dirty="0">
                            <a:solidFill>
                              <a:srgbClr val="000000"/>
                            </a:solidFill>
                            <a:latin typeface="Cambria Math" panose="02040503050406030204" pitchFamily="18" charset="0"/>
                          </a:rPr>
                          <m:t> </m:t>
                        </m:r>
                        <m:r>
                          <m:rPr>
                            <m:sty m:val="p"/>
                          </m:rPr>
                          <a:rPr lang="de-DE" sz="2400" dirty="0">
                            <a:solidFill>
                              <a:srgbClr val="000000"/>
                            </a:solidFill>
                            <a:latin typeface="Cambria Math" panose="02040503050406030204" pitchFamily="18" charset="0"/>
                          </a:rPr>
                          <m:t>des</m:t>
                        </m:r>
                        <m:r>
                          <a:rPr lang="de-DE" sz="2400" dirty="0">
                            <a:solidFill>
                              <a:srgbClr val="000000"/>
                            </a:solidFill>
                            <a:latin typeface="Cambria Math" panose="02040503050406030204" pitchFamily="18" charset="0"/>
                          </a:rPr>
                          <m:t> </m:t>
                        </m:r>
                        <m:r>
                          <m:rPr>
                            <m:sty m:val="p"/>
                          </m:rPr>
                          <a:rPr lang="de-DE" sz="2400" dirty="0">
                            <a:solidFill>
                              <a:srgbClr val="000000"/>
                            </a:solidFill>
                            <a:latin typeface="Cambria Math" panose="02040503050406030204" pitchFamily="18" charset="0"/>
                          </a:rPr>
                          <m:t>Gutes</m:t>
                        </m:r>
                        <m:r>
                          <a:rPr lang="de-DE" sz="2400" dirty="0">
                            <a:solidFill>
                              <a:srgbClr val="000000"/>
                            </a:solidFill>
                            <a:latin typeface="Cambria Math" panose="02040503050406030204" pitchFamily="18" charset="0"/>
                          </a:rPr>
                          <m:t> 2</m:t>
                        </m:r>
                      </m:den>
                    </m:f>
                  </m:oMath>
                </a14:m>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r>
                  <a:rPr lang="de-DE" sz="2400" dirty="0">
                    <a:latin typeface="Times New Roman" panose="02020603050405020304" pitchFamily="18" charset="0"/>
                    <a:cs typeface="Times New Roman" panose="02020603050405020304" pitchFamily="18" charset="0"/>
                  </a:rPr>
                  <a:t>Auf wieviel des Gutes y muss ein Konsument verzichten, wenn er eine zusätzliche Einheit des Gutes x konsumieren möchte, ohne einen Nutzenverlust zu erleiden (Zahlungsbereitschaft)</a:t>
                </a:r>
              </a:p>
              <a:p>
                <a:endParaRPr lang="de-DE" sz="2400" dirty="0">
                  <a:latin typeface="Times New Roman" panose="02020603050405020304" pitchFamily="18" charset="0"/>
                  <a:cs typeface="Times New Roman" panose="02020603050405020304" pitchFamily="18" charset="0"/>
                </a:endParaRPr>
              </a:p>
              <a:p>
                <a:r>
                  <a:rPr lang="de-DE" sz="2400" dirty="0">
                    <a:latin typeface="Times New Roman" panose="02020603050405020304" pitchFamily="18" charset="0"/>
                    <a:cs typeface="Times New Roman" panose="02020603050405020304" pitchFamily="18" charset="0"/>
                  </a:rPr>
                  <a:t>→	in einer </a:t>
                </a:r>
                <a:r>
                  <a:rPr lang="de-DE" sz="2400" dirty="0" err="1">
                    <a:latin typeface="Times New Roman" panose="02020603050405020304" pitchFamily="18" charset="0"/>
                    <a:cs typeface="Times New Roman" panose="02020603050405020304" pitchFamily="18" charset="0"/>
                  </a:rPr>
                  <a:t>pareto</a:t>
                </a:r>
                <a:r>
                  <a:rPr lang="de-DE" sz="2400" dirty="0">
                    <a:latin typeface="Times New Roman" panose="02020603050405020304" pitchFamily="18" charset="0"/>
                    <a:cs typeface="Times New Roman" panose="02020603050405020304" pitchFamily="18" charset="0"/>
                  </a:rPr>
                  <a:t>-effizienten Allokation muss die Grenzrate der Substitution des einen 	Konsumenten der Grenzrate der Substitution des anderen Konsumenten entsprechen</a:t>
                </a:r>
              </a:p>
              <a:p>
                <a:endParaRPr lang="de-DE" sz="2400" i="1" dirty="0">
                  <a:latin typeface="Cambria Math" panose="02040503050406030204" pitchFamily="18" charset="0"/>
                  <a:cs typeface="Times New Roman" panose="02020603050405020304" pitchFamily="18" charset="0"/>
                </a:endParaRPr>
              </a:p>
              <a:p>
                <a:pPr/>
                <a14:m>
                  <m:oMathPara xmlns:m="http://schemas.openxmlformats.org/officeDocument/2006/math">
                    <m:oMathParaPr>
                      <m:jc m:val="centerGroup"/>
                    </m:oMathParaPr>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b="0" i="1" smtClean="0">
                              <a:latin typeface="Cambria Math" panose="02040503050406030204" pitchFamily="18" charset="0"/>
                              <a:cs typeface="Times New Roman" panose="02020603050405020304" pitchFamily="18" charset="0"/>
                            </a:rPr>
                            <m:t>𝐺𝑅𝑆</m:t>
                          </m:r>
                        </m:e>
                        <m:sub>
                          <m:r>
                            <a:rPr lang="de-DE" sz="2400" i="1">
                              <a:latin typeface="Cambria Math" panose="02040503050406030204" pitchFamily="18" charset="0"/>
                              <a:cs typeface="Times New Roman" panose="02020603050405020304" pitchFamily="18" charset="0"/>
                            </a:rPr>
                            <m:t>𝐴</m:t>
                          </m:r>
                        </m:sub>
                      </m:sSub>
                      <m:sSub>
                        <m:sSubPr>
                          <m:ctrlPr>
                            <a:rPr lang="de-DE" sz="2400" i="1">
                              <a:latin typeface="Cambria Math" panose="02040503050406030204" pitchFamily="18" charset="0"/>
                              <a:cs typeface="Times New Roman" panose="02020603050405020304" pitchFamily="18" charset="0"/>
                            </a:rPr>
                          </m:ctrlPr>
                        </m:sSubPr>
                        <m:e>
                          <m:r>
                            <a:rPr lang="de-DE" sz="2400" b="0" i="1" smtClean="0">
                              <a:latin typeface="Cambria Math" panose="02040503050406030204" pitchFamily="18" charset="0"/>
                              <a:cs typeface="Times New Roman" panose="02020603050405020304" pitchFamily="18" charset="0"/>
                            </a:rPr>
                            <m:t>=</m:t>
                          </m:r>
                          <m:r>
                            <a:rPr lang="de-DE" sz="2400" b="0" i="1" smtClean="0">
                              <a:latin typeface="Cambria Math" panose="02040503050406030204" pitchFamily="18" charset="0"/>
                              <a:cs typeface="Times New Roman" panose="02020603050405020304" pitchFamily="18" charset="0"/>
                            </a:rPr>
                            <m:t>𝐺𝑅𝑆</m:t>
                          </m:r>
                        </m:e>
                        <m:sub>
                          <m:r>
                            <a:rPr lang="de-DE" sz="2400" b="0" i="1" smtClean="0">
                              <a:latin typeface="Cambria Math" panose="02040503050406030204" pitchFamily="18" charset="0"/>
                              <a:cs typeface="Times New Roman" panose="02020603050405020304" pitchFamily="18" charset="0"/>
                            </a:rPr>
                            <m:t>𝐵</m:t>
                          </m:r>
                        </m:sub>
                      </m:sSub>
                    </m:oMath>
                  </m:oMathPara>
                </a14:m>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r>
                  <a:rPr lang="de-DE" sz="2400" dirty="0">
                    <a:latin typeface="Times New Roman" panose="02020603050405020304" pitchFamily="18" charset="0"/>
                    <a:cs typeface="Times New Roman" panose="02020603050405020304" pitchFamily="18" charset="0"/>
                  </a:rPr>
                  <a:t>Formal folgt das Ergebnis aus dem Optimierungsproblem:</a:t>
                </a:r>
              </a:p>
              <a:p>
                <a:endParaRPr lang="de-DE" sz="2400" dirty="0">
                  <a:latin typeface="Times New Roman" panose="02020603050405020304" pitchFamily="18" charset="0"/>
                  <a:cs typeface="Times New Roman" panose="02020603050405020304" pitchFamily="18" charset="0"/>
                </a:endParaRPr>
              </a:p>
              <a:p>
                <a:pPr algn="ctr"/>
                <a14:m>
                  <m:oMath xmlns:m="http://schemas.openxmlformats.org/officeDocument/2006/math">
                    <m:func>
                      <m:funcPr>
                        <m:ctrlPr>
                          <a:rPr lang="de-DE" sz="2400" i="1" smtClean="0">
                            <a:latin typeface="Cambria Math" panose="02040503050406030204" pitchFamily="18" charset="0"/>
                            <a:cs typeface="Times New Roman" panose="02020603050405020304" pitchFamily="18" charset="0"/>
                          </a:rPr>
                        </m:ctrlPr>
                      </m:funcPr>
                      <m:fName>
                        <m:limLow>
                          <m:limLowPr>
                            <m:ctrlPr>
                              <a:rPr lang="de-DE" sz="2400" i="1" smtClean="0">
                                <a:latin typeface="Cambria Math" panose="02040503050406030204" pitchFamily="18" charset="0"/>
                                <a:cs typeface="Times New Roman" panose="02020603050405020304" pitchFamily="18" charset="0"/>
                              </a:rPr>
                            </m:ctrlPr>
                          </m:limLowPr>
                          <m:e>
                            <m:r>
                              <m:rPr>
                                <m:sty m:val="p"/>
                              </m:rPr>
                              <a:rPr lang="de-DE" sz="2400" i="0" smtClean="0">
                                <a:latin typeface="Cambria Math" panose="02040503050406030204" pitchFamily="18" charset="0"/>
                                <a:cs typeface="Times New Roman" panose="02020603050405020304" pitchFamily="18" charset="0"/>
                              </a:rPr>
                              <m:t>max</m:t>
                            </m:r>
                          </m:e>
                          <m:lim>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𝑥</m:t>
                                </m:r>
                              </m:e>
                              <m:sub>
                                <m:r>
                                  <a:rPr lang="de-DE" sz="2400" i="1">
                                    <a:latin typeface="Cambria Math" panose="02040503050406030204" pitchFamily="18" charset="0"/>
                                    <a:cs typeface="Times New Roman" panose="02020603050405020304" pitchFamily="18" charset="0"/>
                                  </a:rPr>
                                  <m:t>𝐴</m:t>
                                </m:r>
                              </m:sub>
                            </m:sSub>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𝑦</m:t>
                                </m:r>
                              </m:e>
                              <m:sub>
                                <m:r>
                                  <a:rPr lang="de-DE" sz="2400" i="1">
                                    <a:latin typeface="Cambria Math" panose="02040503050406030204" pitchFamily="18" charset="0"/>
                                    <a:cs typeface="Times New Roman" panose="02020603050405020304" pitchFamily="18" charset="0"/>
                                  </a:rPr>
                                  <m:t>𝐴</m:t>
                                </m:r>
                              </m:sub>
                            </m:sSub>
                            <m:r>
                              <a:rPr lang="de-DE" sz="2400" b="0" i="1" smtClean="0">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𝑥</m:t>
                                </m:r>
                              </m:e>
                              <m:sub>
                                <m:r>
                                  <a:rPr lang="de-DE" sz="2400" b="0" i="1" smtClean="0">
                                    <a:latin typeface="Cambria Math" panose="02040503050406030204" pitchFamily="18" charset="0"/>
                                    <a:cs typeface="Times New Roman" panose="02020603050405020304" pitchFamily="18" charset="0"/>
                                  </a:rPr>
                                  <m:t>𝐵</m:t>
                                </m:r>
                              </m:sub>
                            </m:sSub>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𝑦</m:t>
                                </m:r>
                              </m:e>
                              <m:sub>
                                <m:r>
                                  <a:rPr lang="de-DE" sz="2400" b="0" i="1" smtClean="0">
                                    <a:latin typeface="Cambria Math" panose="02040503050406030204" pitchFamily="18" charset="0"/>
                                    <a:cs typeface="Times New Roman" panose="02020603050405020304" pitchFamily="18" charset="0"/>
                                  </a:rPr>
                                  <m:t>𝐵</m:t>
                                </m:r>
                              </m:sub>
                            </m:sSub>
                          </m:lim>
                        </m:limLow>
                      </m:fName>
                      <m:e>
                        <m:sSub>
                          <m:sSubPr>
                            <m:ctrlPr>
                              <a:rPr lang="de-DE" sz="2400" i="1" smtClean="0">
                                <a:latin typeface="Cambria Math" panose="02040503050406030204" pitchFamily="18" charset="0"/>
                                <a:cs typeface="Times New Roman" panose="02020603050405020304" pitchFamily="18" charset="0"/>
                              </a:rPr>
                            </m:ctrlPr>
                          </m:sSubPr>
                          <m:e>
                            <m:r>
                              <a:rPr lang="de-DE" sz="2400" b="0" i="1" smtClean="0">
                                <a:latin typeface="Cambria Math" panose="02040503050406030204" pitchFamily="18" charset="0"/>
                                <a:cs typeface="Times New Roman" panose="02020603050405020304" pitchFamily="18" charset="0"/>
                              </a:rPr>
                              <m:t>𝑢</m:t>
                            </m:r>
                          </m:e>
                          <m:sub>
                            <m:r>
                              <a:rPr lang="de-DE" sz="2400" b="0" i="1" smtClean="0">
                                <a:latin typeface="Cambria Math" panose="02040503050406030204" pitchFamily="18" charset="0"/>
                                <a:cs typeface="Times New Roman" panose="02020603050405020304" pitchFamily="18" charset="0"/>
                              </a:rPr>
                              <m:t>𝐴</m:t>
                            </m:r>
                          </m:sub>
                        </m:sSub>
                        <m:r>
                          <a:rPr lang="de-DE" sz="2400">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𝑥</m:t>
                            </m:r>
                          </m:e>
                          <m:sub>
                            <m:r>
                              <a:rPr lang="de-DE" sz="2400" i="1">
                                <a:latin typeface="Cambria Math" panose="02040503050406030204" pitchFamily="18" charset="0"/>
                                <a:cs typeface="Times New Roman" panose="02020603050405020304" pitchFamily="18" charset="0"/>
                              </a:rPr>
                              <m:t>𝐴</m:t>
                            </m:r>
                          </m:sub>
                        </m:sSub>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𝑦</m:t>
                            </m:r>
                          </m:e>
                          <m:sub>
                            <m:r>
                              <a:rPr lang="de-DE" sz="2400" i="1">
                                <a:latin typeface="Cambria Math" panose="02040503050406030204" pitchFamily="18" charset="0"/>
                                <a:cs typeface="Times New Roman" panose="02020603050405020304" pitchFamily="18" charset="0"/>
                              </a:rPr>
                              <m:t>𝐴</m:t>
                            </m:r>
                          </m:sub>
                        </m:sSub>
                        <m:r>
                          <m:rPr>
                            <m:nor/>
                          </m:rPr>
                          <a:rPr lang="de-DE" sz="2400" dirty="0">
                            <a:latin typeface="Times New Roman" panose="02020603050405020304" pitchFamily="18" charset="0"/>
                            <a:cs typeface="Times New Roman" panose="02020603050405020304" pitchFamily="18" charset="0"/>
                          </a:rPr>
                          <m:t>)</m:t>
                        </m:r>
                      </m:e>
                    </m:func>
                  </m:oMath>
                </a14:m>
                <a:r>
                  <a:rPr lang="de-DE" sz="2400" dirty="0">
                    <a:latin typeface="Times New Roman" panose="02020603050405020304" pitchFamily="18" charset="0"/>
                    <a:cs typeface="Times New Roman" panose="02020603050405020304" pitchFamily="18" charset="0"/>
                  </a:rPr>
                  <a:t> 		NB: </a:t>
                </a:r>
                <a14:m>
                  <m:oMath xmlns:m="http://schemas.openxmlformats.org/officeDocument/2006/math">
                    <m:sSub>
                      <m:sSubPr>
                        <m:ctrlPr>
                          <a:rPr lang="de-DE" sz="2400" i="1" smtClean="0">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𝑢</m:t>
                        </m:r>
                      </m:e>
                      <m:sub>
                        <m:r>
                          <a:rPr lang="de-DE" sz="2400" b="0" i="1" smtClean="0">
                            <a:latin typeface="Cambria Math" panose="02040503050406030204" pitchFamily="18" charset="0"/>
                            <a:cs typeface="Times New Roman" panose="02020603050405020304" pitchFamily="18" charset="0"/>
                          </a:rPr>
                          <m:t>𝐵</m:t>
                        </m:r>
                      </m:sub>
                    </m:sSub>
                    <m:d>
                      <m:dPr>
                        <m:ctrlPr>
                          <a:rPr lang="de-DE" sz="2400" i="1">
                            <a:latin typeface="Cambria Math" panose="02040503050406030204" pitchFamily="18" charset="0"/>
                            <a:cs typeface="Times New Roman" panose="02020603050405020304" pitchFamily="18" charset="0"/>
                          </a:rPr>
                        </m:ctrlPr>
                      </m:dPr>
                      <m:e>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𝑥</m:t>
                            </m:r>
                          </m:e>
                          <m:sub>
                            <m:r>
                              <a:rPr lang="de-DE" sz="2400" b="0" i="1" smtClean="0">
                                <a:latin typeface="Cambria Math" panose="02040503050406030204" pitchFamily="18" charset="0"/>
                                <a:cs typeface="Times New Roman" panose="02020603050405020304" pitchFamily="18" charset="0"/>
                              </a:rPr>
                              <m:t>𝐵</m:t>
                            </m:r>
                          </m:sub>
                        </m:sSub>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𝑦</m:t>
                            </m:r>
                          </m:e>
                          <m:sub>
                            <m:r>
                              <a:rPr lang="de-DE" sz="2400" b="0" i="1" smtClean="0">
                                <a:latin typeface="Cambria Math" panose="02040503050406030204" pitchFamily="18" charset="0"/>
                                <a:cs typeface="Times New Roman" panose="02020603050405020304" pitchFamily="18" charset="0"/>
                              </a:rPr>
                              <m:t>𝐵</m:t>
                            </m:r>
                          </m:sub>
                        </m:sSub>
                      </m:e>
                    </m:d>
                    <m:r>
                      <m:rPr>
                        <m:nor/>
                      </m:rPr>
                      <a:rPr lang="de-DE" sz="2400" b="0" i="0" dirty="0" smtClean="0">
                        <a:latin typeface="Times New Roman" panose="02020603050405020304" pitchFamily="18" charset="0"/>
                        <a:cs typeface="Times New Roman" panose="02020603050405020304" pitchFamily="18" charset="0"/>
                      </a:rPr>
                      <m:t>=</m:t>
                    </m:r>
                    <m:acc>
                      <m:accPr>
                        <m:chr m:val="̅"/>
                        <m:ctrlPr>
                          <a:rPr lang="de-DE" sz="2400" i="1">
                            <a:latin typeface="Cambria Math" panose="02040503050406030204" pitchFamily="18" charset="0"/>
                            <a:cs typeface="Times New Roman" panose="02020603050405020304" pitchFamily="18" charset="0"/>
                          </a:rPr>
                        </m:ctrlPr>
                      </m:accPr>
                      <m:e>
                        <m:r>
                          <a:rPr lang="de-DE" sz="2400" b="0" i="1" smtClean="0">
                            <a:latin typeface="Cambria Math" panose="02040503050406030204" pitchFamily="18" charset="0"/>
                            <a:cs typeface="Times New Roman" panose="02020603050405020304" pitchFamily="18" charset="0"/>
                          </a:rPr>
                          <m:t>𝑢</m:t>
                        </m:r>
                      </m:e>
                    </m:acc>
                  </m:oMath>
                </a14:m>
                <a:endParaRPr lang="de-DE" sz="2400" dirty="0">
                  <a:latin typeface="Times New Roman" panose="02020603050405020304" pitchFamily="18" charset="0"/>
                  <a:cs typeface="Times New Roman" panose="02020603050405020304" pitchFamily="18" charset="0"/>
                </a:endParaRPr>
              </a:p>
            </p:txBody>
          </p:sp>
        </mc:Choice>
        <mc:Fallback xmlns="">
          <p:sp>
            <p:nvSpPr>
              <p:cNvPr id="11" name="Textfeld 10">
                <a:extLst>
                  <a:ext uri="{FF2B5EF4-FFF2-40B4-BE49-F238E27FC236}">
                    <a16:creationId xmlns:a16="http://schemas.microsoft.com/office/drawing/2014/main" id="{AA15B691-283D-4341-8E52-EBA1542B1340}"/>
                  </a:ext>
                </a:extLst>
              </p:cNvPr>
              <p:cNvSpPr txBox="1">
                <a:spLocks noRot="1" noChangeAspect="1" noMove="1" noResize="1" noEditPoints="1" noAdjustHandles="1" noChangeArrowheads="1" noChangeShapeType="1" noTextEdit="1"/>
              </p:cNvSpPr>
              <p:nvPr/>
            </p:nvSpPr>
            <p:spPr>
              <a:xfrm>
                <a:off x="1" y="524110"/>
                <a:ext cx="12192000" cy="5488357"/>
              </a:xfrm>
              <a:prstGeom prst="rect">
                <a:avLst/>
              </a:prstGeom>
              <a:blipFill>
                <a:blip r:embed="rId2"/>
                <a:stretch>
                  <a:fillRect l="-750" t="-889" b="-14556"/>
                </a:stretch>
              </a:blipFill>
            </p:spPr>
            <p:txBody>
              <a:bodyPr/>
              <a:lstStyle/>
              <a:p>
                <a:r>
                  <a:rPr lang="de-DE">
                    <a:noFill/>
                  </a:rPr>
                  <a:t> </a:t>
                </a:r>
              </a:p>
            </p:txBody>
          </p:sp>
        </mc:Fallback>
      </mc:AlternateContent>
      <p:sp>
        <p:nvSpPr>
          <p:cNvPr id="5" name="Textfeld 4"/>
          <p:cNvSpPr txBox="1"/>
          <p:nvPr/>
        </p:nvSpPr>
        <p:spPr>
          <a:xfrm>
            <a:off x="7467254" y="4496657"/>
            <a:ext cx="4353446" cy="673859"/>
          </a:xfrm>
          <a:prstGeom prst="rect">
            <a:avLst/>
          </a:prstGeom>
          <a:noFill/>
        </p:spPr>
        <p:txBody>
          <a:bodyPr wrap="square" rtlCol="0">
            <a:noAutofit/>
          </a:bodyPr>
          <a:lstStyle/>
          <a:p>
            <a:r>
              <a:rPr lang="de-DE" sz="1200" dirty="0" smtClean="0"/>
              <a:t>Formal gesehen folgt dies aus dem gleichen Optimierungskalkül wie in der Mikro, als der Nutzen unter gegebenem Budget maximiert wurde.</a:t>
            </a:r>
            <a:endParaRPr lang="de-DE" sz="1200" dirty="0"/>
          </a:p>
        </p:txBody>
      </p:sp>
      <p:sp>
        <p:nvSpPr>
          <p:cNvPr id="6" name="Textfeld 5"/>
          <p:cNvSpPr txBox="1"/>
          <p:nvPr/>
        </p:nvSpPr>
        <p:spPr>
          <a:xfrm>
            <a:off x="7467254" y="5170516"/>
            <a:ext cx="4353446" cy="837343"/>
          </a:xfrm>
          <a:prstGeom prst="rect">
            <a:avLst/>
          </a:prstGeom>
          <a:noFill/>
        </p:spPr>
        <p:txBody>
          <a:bodyPr wrap="square" rtlCol="0">
            <a:noAutofit/>
          </a:bodyPr>
          <a:lstStyle/>
          <a:p>
            <a:r>
              <a:rPr lang="de-DE" sz="1200" dirty="0" smtClean="0"/>
              <a:t>Jetzt ist die Restriktion aber nicht das Budget, sondern der gegebene Nutzen des anderen Individuums. Wir haben also nicht eine Gerade als Beschränkung, sondern die „krumme“ indifferenzkurve</a:t>
            </a:r>
            <a:endParaRPr lang="de-DE" sz="1200" dirty="0"/>
          </a:p>
        </p:txBody>
      </p:sp>
    </p:spTree>
    <p:extLst>
      <p:ext uri="{BB962C8B-B14F-4D97-AF65-F5344CB8AC3E}">
        <p14:creationId xmlns:p14="http://schemas.microsoft.com/office/powerpoint/2010/main" val="23919847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Gerade Verbindung mit Pfeil 3">
            <a:extLst>
              <a:ext uri="{FF2B5EF4-FFF2-40B4-BE49-F238E27FC236}">
                <a16:creationId xmlns:a16="http://schemas.microsoft.com/office/drawing/2014/main" id="{738C627B-1ACD-4B34-B041-A9F9F5D646EC}"/>
              </a:ext>
            </a:extLst>
          </p:cNvPr>
          <p:cNvCxnSpPr>
            <a:cxnSpLocks/>
          </p:cNvCxnSpPr>
          <p:nvPr/>
        </p:nvCxnSpPr>
        <p:spPr>
          <a:xfrm flipV="1">
            <a:off x="812944" y="1013071"/>
            <a:ext cx="0" cy="4078668"/>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 name="Gerade Verbindung mit Pfeil 4">
            <a:extLst>
              <a:ext uri="{FF2B5EF4-FFF2-40B4-BE49-F238E27FC236}">
                <a16:creationId xmlns:a16="http://schemas.microsoft.com/office/drawing/2014/main" id="{B65067A0-FB04-43C1-8CD5-332119E7A1A0}"/>
              </a:ext>
            </a:extLst>
          </p:cNvPr>
          <p:cNvCxnSpPr>
            <a:cxnSpLocks/>
          </p:cNvCxnSpPr>
          <p:nvPr/>
        </p:nvCxnSpPr>
        <p:spPr>
          <a:xfrm>
            <a:off x="812944" y="5091739"/>
            <a:ext cx="7088361"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 name="Gerade Verbindung mit Pfeil 5">
            <a:extLst>
              <a:ext uri="{FF2B5EF4-FFF2-40B4-BE49-F238E27FC236}">
                <a16:creationId xmlns:a16="http://schemas.microsoft.com/office/drawing/2014/main" id="{7857EF36-B368-4365-A869-ADCF561A6586}"/>
              </a:ext>
            </a:extLst>
          </p:cNvPr>
          <p:cNvCxnSpPr>
            <a:cxnSpLocks/>
          </p:cNvCxnSpPr>
          <p:nvPr/>
        </p:nvCxnSpPr>
        <p:spPr>
          <a:xfrm rot="10800000" flipV="1">
            <a:off x="7519871" y="1495923"/>
            <a:ext cx="0" cy="3917511"/>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 name="Gerade Verbindung mit Pfeil 6">
            <a:extLst>
              <a:ext uri="{FF2B5EF4-FFF2-40B4-BE49-F238E27FC236}">
                <a16:creationId xmlns:a16="http://schemas.microsoft.com/office/drawing/2014/main" id="{E2D8E380-B234-4C53-96A8-6419A11B90CE}"/>
              </a:ext>
            </a:extLst>
          </p:cNvPr>
          <p:cNvCxnSpPr>
            <a:cxnSpLocks/>
          </p:cNvCxnSpPr>
          <p:nvPr/>
        </p:nvCxnSpPr>
        <p:spPr>
          <a:xfrm rot="10800000">
            <a:off x="394865" y="1495923"/>
            <a:ext cx="7125006"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 name="Textfeld 7">
            <a:extLst>
              <a:ext uri="{FF2B5EF4-FFF2-40B4-BE49-F238E27FC236}">
                <a16:creationId xmlns:a16="http://schemas.microsoft.com/office/drawing/2014/main" id="{36EDC127-736B-4CA8-8914-D86A8AD45DB0}"/>
              </a:ext>
            </a:extLst>
          </p:cNvPr>
          <p:cNvSpPr txBox="1"/>
          <p:nvPr/>
        </p:nvSpPr>
        <p:spPr>
          <a:xfrm>
            <a:off x="686660" y="691377"/>
            <a:ext cx="252568" cy="369332"/>
          </a:xfrm>
          <a:prstGeom prst="rect">
            <a:avLst/>
          </a:prstGeom>
          <a:noFill/>
        </p:spPr>
        <p:txBody>
          <a:bodyPr wrap="square" rtlCol="0">
            <a:spAutoFit/>
          </a:bodyPr>
          <a:lstStyle/>
          <a:p>
            <a:r>
              <a:rPr lang="de-DE" dirty="0"/>
              <a:t>y</a:t>
            </a:r>
          </a:p>
        </p:txBody>
      </p:sp>
      <p:sp>
        <p:nvSpPr>
          <p:cNvPr id="9" name="Textfeld 8">
            <a:extLst>
              <a:ext uri="{FF2B5EF4-FFF2-40B4-BE49-F238E27FC236}">
                <a16:creationId xmlns:a16="http://schemas.microsoft.com/office/drawing/2014/main" id="{8B64F0F5-D098-488C-8071-B8807747135A}"/>
              </a:ext>
            </a:extLst>
          </p:cNvPr>
          <p:cNvSpPr txBox="1"/>
          <p:nvPr/>
        </p:nvSpPr>
        <p:spPr>
          <a:xfrm>
            <a:off x="7901305" y="4894698"/>
            <a:ext cx="248362" cy="369332"/>
          </a:xfrm>
          <a:prstGeom prst="rect">
            <a:avLst/>
          </a:prstGeom>
          <a:noFill/>
        </p:spPr>
        <p:txBody>
          <a:bodyPr wrap="square" rtlCol="0">
            <a:spAutoFit/>
          </a:bodyPr>
          <a:lstStyle/>
          <a:p>
            <a:r>
              <a:rPr lang="de-DE" dirty="0"/>
              <a:t>x</a:t>
            </a:r>
          </a:p>
        </p:txBody>
      </p:sp>
      <p:sp>
        <p:nvSpPr>
          <p:cNvPr id="12" name="Textfeld 11">
            <a:extLst>
              <a:ext uri="{FF2B5EF4-FFF2-40B4-BE49-F238E27FC236}">
                <a16:creationId xmlns:a16="http://schemas.microsoft.com/office/drawing/2014/main" id="{92FAD9D3-2DE3-4C17-8627-2B15457B3380}"/>
              </a:ext>
            </a:extLst>
          </p:cNvPr>
          <p:cNvSpPr txBox="1"/>
          <p:nvPr/>
        </p:nvSpPr>
        <p:spPr>
          <a:xfrm>
            <a:off x="171445" y="1318848"/>
            <a:ext cx="248362" cy="369332"/>
          </a:xfrm>
          <a:prstGeom prst="rect">
            <a:avLst/>
          </a:prstGeom>
          <a:noFill/>
        </p:spPr>
        <p:txBody>
          <a:bodyPr wrap="square" rtlCol="0">
            <a:spAutoFit/>
          </a:bodyPr>
          <a:lstStyle/>
          <a:p>
            <a:r>
              <a:rPr lang="de-DE" dirty="0"/>
              <a:t>x</a:t>
            </a:r>
          </a:p>
        </p:txBody>
      </p:sp>
      <p:sp>
        <p:nvSpPr>
          <p:cNvPr id="13" name="Textfeld 12">
            <a:extLst>
              <a:ext uri="{FF2B5EF4-FFF2-40B4-BE49-F238E27FC236}">
                <a16:creationId xmlns:a16="http://schemas.microsoft.com/office/drawing/2014/main" id="{F142AD0B-F3E6-4B1F-AAA6-6BC309357221}"/>
              </a:ext>
            </a:extLst>
          </p:cNvPr>
          <p:cNvSpPr txBox="1"/>
          <p:nvPr/>
        </p:nvSpPr>
        <p:spPr>
          <a:xfrm>
            <a:off x="7393587" y="5312073"/>
            <a:ext cx="252568" cy="369332"/>
          </a:xfrm>
          <a:prstGeom prst="rect">
            <a:avLst/>
          </a:prstGeom>
          <a:noFill/>
        </p:spPr>
        <p:txBody>
          <a:bodyPr wrap="square" rtlCol="0">
            <a:spAutoFit/>
          </a:bodyPr>
          <a:lstStyle/>
          <a:p>
            <a:r>
              <a:rPr lang="de-DE" dirty="0"/>
              <a:t>y</a:t>
            </a:r>
          </a:p>
        </p:txBody>
      </p:sp>
      <p:sp>
        <p:nvSpPr>
          <p:cNvPr id="14" name="Textfeld 13">
            <a:extLst>
              <a:ext uri="{FF2B5EF4-FFF2-40B4-BE49-F238E27FC236}">
                <a16:creationId xmlns:a16="http://schemas.microsoft.com/office/drawing/2014/main" id="{4DC4E2BF-D17F-45B5-B9F8-951D35D859FD}"/>
              </a:ext>
            </a:extLst>
          </p:cNvPr>
          <p:cNvSpPr txBox="1"/>
          <p:nvPr/>
        </p:nvSpPr>
        <p:spPr>
          <a:xfrm>
            <a:off x="7490722" y="1194628"/>
            <a:ext cx="270788" cy="369332"/>
          </a:xfrm>
          <a:prstGeom prst="rect">
            <a:avLst/>
          </a:prstGeom>
          <a:noFill/>
        </p:spPr>
        <p:txBody>
          <a:bodyPr wrap="square" rtlCol="0">
            <a:spAutoFit/>
          </a:bodyPr>
          <a:lstStyle/>
          <a:p>
            <a:r>
              <a:rPr lang="de-DE" dirty="0"/>
              <a:t>B</a:t>
            </a:r>
          </a:p>
        </p:txBody>
      </p:sp>
      <p:sp>
        <p:nvSpPr>
          <p:cNvPr id="15" name="Textfeld 14">
            <a:extLst>
              <a:ext uri="{FF2B5EF4-FFF2-40B4-BE49-F238E27FC236}">
                <a16:creationId xmlns:a16="http://schemas.microsoft.com/office/drawing/2014/main" id="{765C73E9-DE18-4599-8B7B-CC2A5E8FD803}"/>
              </a:ext>
            </a:extLst>
          </p:cNvPr>
          <p:cNvSpPr txBox="1"/>
          <p:nvPr/>
        </p:nvSpPr>
        <p:spPr>
          <a:xfrm>
            <a:off x="564582" y="5048130"/>
            <a:ext cx="277797" cy="369332"/>
          </a:xfrm>
          <a:prstGeom prst="rect">
            <a:avLst/>
          </a:prstGeom>
          <a:noFill/>
        </p:spPr>
        <p:txBody>
          <a:bodyPr wrap="square" rtlCol="0">
            <a:spAutoFit/>
          </a:bodyPr>
          <a:lstStyle/>
          <a:p>
            <a:r>
              <a:rPr lang="de-DE" dirty="0"/>
              <a:t>A</a:t>
            </a:r>
          </a:p>
        </p:txBody>
      </p:sp>
      <p:sp>
        <p:nvSpPr>
          <p:cNvPr id="2" name="Freihandform: Form 1">
            <a:extLst>
              <a:ext uri="{FF2B5EF4-FFF2-40B4-BE49-F238E27FC236}">
                <a16:creationId xmlns:a16="http://schemas.microsoft.com/office/drawing/2014/main" id="{72B8D4CA-6587-48ED-BD60-8D5DF0B350C9}"/>
              </a:ext>
            </a:extLst>
          </p:cNvPr>
          <p:cNvSpPr/>
          <p:nvPr/>
        </p:nvSpPr>
        <p:spPr>
          <a:xfrm>
            <a:off x="809649" y="1494263"/>
            <a:ext cx="6713034" cy="3579542"/>
          </a:xfrm>
          <a:custGeom>
            <a:avLst/>
            <a:gdLst>
              <a:gd name="connsiteX0" fmla="*/ 0 w 6713034"/>
              <a:gd name="connsiteY0" fmla="*/ 3579542 h 3579542"/>
              <a:gd name="connsiteX1" fmla="*/ 2486722 w 6713034"/>
              <a:gd name="connsiteY1" fmla="*/ 2877015 h 3579542"/>
              <a:gd name="connsiteX2" fmla="*/ 4304370 w 6713034"/>
              <a:gd name="connsiteY2" fmla="*/ 758283 h 3579542"/>
              <a:gd name="connsiteX3" fmla="*/ 6713034 w 6713034"/>
              <a:gd name="connsiteY3" fmla="*/ 0 h 3579542"/>
            </a:gdLst>
            <a:ahLst/>
            <a:cxnLst>
              <a:cxn ang="0">
                <a:pos x="connsiteX0" y="connsiteY0"/>
              </a:cxn>
              <a:cxn ang="0">
                <a:pos x="connsiteX1" y="connsiteY1"/>
              </a:cxn>
              <a:cxn ang="0">
                <a:pos x="connsiteX2" y="connsiteY2"/>
              </a:cxn>
              <a:cxn ang="0">
                <a:pos x="connsiteX3" y="connsiteY3"/>
              </a:cxn>
            </a:cxnLst>
            <a:rect l="l" t="t" r="r" b="b"/>
            <a:pathLst>
              <a:path w="6713034" h="3579542">
                <a:moveTo>
                  <a:pt x="0" y="3579542"/>
                </a:moveTo>
                <a:cubicBezTo>
                  <a:pt x="884663" y="3463383"/>
                  <a:pt x="1769327" y="3347225"/>
                  <a:pt x="2486722" y="2877015"/>
                </a:cubicBezTo>
                <a:cubicBezTo>
                  <a:pt x="3204117" y="2406805"/>
                  <a:pt x="3599985" y="1237785"/>
                  <a:pt x="4304370" y="758283"/>
                </a:cubicBezTo>
                <a:cubicBezTo>
                  <a:pt x="5008755" y="278780"/>
                  <a:pt x="5860894" y="139390"/>
                  <a:pt x="6713034" y="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 name="Freihandform: Form 2">
            <a:extLst>
              <a:ext uri="{FF2B5EF4-FFF2-40B4-BE49-F238E27FC236}">
                <a16:creationId xmlns:a16="http://schemas.microsoft.com/office/drawing/2014/main" id="{BA775A0B-217E-4A3A-AA70-2670C2E96F6D}"/>
              </a:ext>
            </a:extLst>
          </p:cNvPr>
          <p:cNvSpPr/>
          <p:nvPr/>
        </p:nvSpPr>
        <p:spPr>
          <a:xfrm>
            <a:off x="2326215" y="4047893"/>
            <a:ext cx="1616926" cy="903248"/>
          </a:xfrm>
          <a:custGeom>
            <a:avLst/>
            <a:gdLst>
              <a:gd name="connsiteX0" fmla="*/ 0 w 1616926"/>
              <a:gd name="connsiteY0" fmla="*/ 0 h 903248"/>
              <a:gd name="connsiteX1" fmla="*/ 858644 w 1616926"/>
              <a:gd name="connsiteY1" fmla="*/ 278780 h 903248"/>
              <a:gd name="connsiteX2" fmla="*/ 1616926 w 1616926"/>
              <a:gd name="connsiteY2" fmla="*/ 903248 h 903248"/>
            </a:gdLst>
            <a:ahLst/>
            <a:cxnLst>
              <a:cxn ang="0">
                <a:pos x="connsiteX0" y="connsiteY0"/>
              </a:cxn>
              <a:cxn ang="0">
                <a:pos x="connsiteX1" y="connsiteY1"/>
              </a:cxn>
              <a:cxn ang="0">
                <a:pos x="connsiteX2" y="connsiteY2"/>
              </a:cxn>
            </a:cxnLst>
            <a:rect l="l" t="t" r="r" b="b"/>
            <a:pathLst>
              <a:path w="1616926" h="903248">
                <a:moveTo>
                  <a:pt x="0" y="0"/>
                </a:moveTo>
                <a:cubicBezTo>
                  <a:pt x="294578" y="64119"/>
                  <a:pt x="589156" y="128239"/>
                  <a:pt x="858644" y="278780"/>
                </a:cubicBezTo>
                <a:cubicBezTo>
                  <a:pt x="1128132" y="429321"/>
                  <a:pt x="1372529" y="666284"/>
                  <a:pt x="1616926" y="903248"/>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 name="Freihandform: Form 16">
            <a:extLst>
              <a:ext uri="{FF2B5EF4-FFF2-40B4-BE49-F238E27FC236}">
                <a16:creationId xmlns:a16="http://schemas.microsoft.com/office/drawing/2014/main" id="{862A0796-A8F8-4969-906E-70D32D6F4200}"/>
              </a:ext>
            </a:extLst>
          </p:cNvPr>
          <p:cNvSpPr/>
          <p:nvPr/>
        </p:nvSpPr>
        <p:spPr>
          <a:xfrm>
            <a:off x="2850322" y="3880624"/>
            <a:ext cx="1115122" cy="702527"/>
          </a:xfrm>
          <a:custGeom>
            <a:avLst/>
            <a:gdLst>
              <a:gd name="connsiteX0" fmla="*/ 0 w 1115122"/>
              <a:gd name="connsiteY0" fmla="*/ 0 h 702527"/>
              <a:gd name="connsiteX1" fmla="*/ 434897 w 1115122"/>
              <a:gd name="connsiteY1" fmla="*/ 501805 h 702527"/>
              <a:gd name="connsiteX2" fmla="*/ 1115122 w 1115122"/>
              <a:gd name="connsiteY2" fmla="*/ 702527 h 702527"/>
            </a:gdLst>
            <a:ahLst/>
            <a:cxnLst>
              <a:cxn ang="0">
                <a:pos x="connsiteX0" y="connsiteY0"/>
              </a:cxn>
              <a:cxn ang="0">
                <a:pos x="connsiteX1" y="connsiteY1"/>
              </a:cxn>
              <a:cxn ang="0">
                <a:pos x="connsiteX2" y="connsiteY2"/>
              </a:cxn>
            </a:cxnLst>
            <a:rect l="l" t="t" r="r" b="b"/>
            <a:pathLst>
              <a:path w="1115122" h="702527">
                <a:moveTo>
                  <a:pt x="0" y="0"/>
                </a:moveTo>
                <a:cubicBezTo>
                  <a:pt x="124521" y="192358"/>
                  <a:pt x="249043" y="384717"/>
                  <a:pt x="434897" y="501805"/>
                </a:cubicBezTo>
                <a:cubicBezTo>
                  <a:pt x="620751" y="618893"/>
                  <a:pt x="867936" y="660710"/>
                  <a:pt x="1115122" y="702527"/>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 name="Freihandform: Form 17">
            <a:extLst>
              <a:ext uri="{FF2B5EF4-FFF2-40B4-BE49-F238E27FC236}">
                <a16:creationId xmlns:a16="http://schemas.microsoft.com/office/drawing/2014/main" id="{703A6F3E-8E50-4547-880D-77C93F41ABAE}"/>
              </a:ext>
            </a:extLst>
          </p:cNvPr>
          <p:cNvSpPr/>
          <p:nvPr/>
        </p:nvSpPr>
        <p:spPr>
          <a:xfrm>
            <a:off x="2913507" y="3553524"/>
            <a:ext cx="1616926" cy="1047550"/>
          </a:xfrm>
          <a:custGeom>
            <a:avLst/>
            <a:gdLst>
              <a:gd name="connsiteX0" fmla="*/ 0 w 1616926"/>
              <a:gd name="connsiteY0" fmla="*/ 0 h 903248"/>
              <a:gd name="connsiteX1" fmla="*/ 858644 w 1616926"/>
              <a:gd name="connsiteY1" fmla="*/ 278780 h 903248"/>
              <a:gd name="connsiteX2" fmla="*/ 1616926 w 1616926"/>
              <a:gd name="connsiteY2" fmla="*/ 903248 h 903248"/>
            </a:gdLst>
            <a:ahLst/>
            <a:cxnLst>
              <a:cxn ang="0">
                <a:pos x="connsiteX0" y="connsiteY0"/>
              </a:cxn>
              <a:cxn ang="0">
                <a:pos x="connsiteX1" y="connsiteY1"/>
              </a:cxn>
              <a:cxn ang="0">
                <a:pos x="connsiteX2" y="connsiteY2"/>
              </a:cxn>
            </a:cxnLst>
            <a:rect l="l" t="t" r="r" b="b"/>
            <a:pathLst>
              <a:path w="1616926" h="903248">
                <a:moveTo>
                  <a:pt x="0" y="0"/>
                </a:moveTo>
                <a:cubicBezTo>
                  <a:pt x="294578" y="64119"/>
                  <a:pt x="589156" y="128239"/>
                  <a:pt x="858644" y="278780"/>
                </a:cubicBezTo>
                <a:cubicBezTo>
                  <a:pt x="1128132" y="429321"/>
                  <a:pt x="1372529" y="666284"/>
                  <a:pt x="1616926" y="903248"/>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 name="Freihandform: Form 18">
            <a:extLst>
              <a:ext uri="{FF2B5EF4-FFF2-40B4-BE49-F238E27FC236}">
                <a16:creationId xmlns:a16="http://schemas.microsoft.com/office/drawing/2014/main" id="{DEA34E1E-2DF9-47B3-8E4D-0AB2AACEAC32}"/>
              </a:ext>
            </a:extLst>
          </p:cNvPr>
          <p:cNvSpPr/>
          <p:nvPr/>
        </p:nvSpPr>
        <p:spPr>
          <a:xfrm>
            <a:off x="3270349" y="3104419"/>
            <a:ext cx="1115122" cy="984363"/>
          </a:xfrm>
          <a:custGeom>
            <a:avLst/>
            <a:gdLst>
              <a:gd name="connsiteX0" fmla="*/ 0 w 1115122"/>
              <a:gd name="connsiteY0" fmla="*/ 0 h 702527"/>
              <a:gd name="connsiteX1" fmla="*/ 434897 w 1115122"/>
              <a:gd name="connsiteY1" fmla="*/ 501805 h 702527"/>
              <a:gd name="connsiteX2" fmla="*/ 1115122 w 1115122"/>
              <a:gd name="connsiteY2" fmla="*/ 702527 h 702527"/>
            </a:gdLst>
            <a:ahLst/>
            <a:cxnLst>
              <a:cxn ang="0">
                <a:pos x="connsiteX0" y="connsiteY0"/>
              </a:cxn>
              <a:cxn ang="0">
                <a:pos x="connsiteX1" y="connsiteY1"/>
              </a:cxn>
              <a:cxn ang="0">
                <a:pos x="connsiteX2" y="connsiteY2"/>
              </a:cxn>
            </a:cxnLst>
            <a:rect l="l" t="t" r="r" b="b"/>
            <a:pathLst>
              <a:path w="1115122" h="702527">
                <a:moveTo>
                  <a:pt x="0" y="0"/>
                </a:moveTo>
                <a:cubicBezTo>
                  <a:pt x="124521" y="192358"/>
                  <a:pt x="249043" y="384717"/>
                  <a:pt x="434897" y="501805"/>
                </a:cubicBezTo>
                <a:cubicBezTo>
                  <a:pt x="620751" y="618893"/>
                  <a:pt x="867936" y="660710"/>
                  <a:pt x="1115122" y="702527"/>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Freihandform: Form 19">
            <a:extLst>
              <a:ext uri="{FF2B5EF4-FFF2-40B4-BE49-F238E27FC236}">
                <a16:creationId xmlns:a16="http://schemas.microsoft.com/office/drawing/2014/main" id="{28C98ED1-D7C0-4DD9-954A-A96270D05828}"/>
              </a:ext>
            </a:extLst>
          </p:cNvPr>
          <p:cNvSpPr/>
          <p:nvPr/>
        </p:nvSpPr>
        <p:spPr>
          <a:xfrm>
            <a:off x="3705251" y="2048113"/>
            <a:ext cx="1442200" cy="979218"/>
          </a:xfrm>
          <a:custGeom>
            <a:avLst/>
            <a:gdLst>
              <a:gd name="connsiteX0" fmla="*/ 0 w 1616926"/>
              <a:gd name="connsiteY0" fmla="*/ 0 h 903248"/>
              <a:gd name="connsiteX1" fmla="*/ 858644 w 1616926"/>
              <a:gd name="connsiteY1" fmla="*/ 278780 h 903248"/>
              <a:gd name="connsiteX2" fmla="*/ 1616926 w 1616926"/>
              <a:gd name="connsiteY2" fmla="*/ 903248 h 903248"/>
            </a:gdLst>
            <a:ahLst/>
            <a:cxnLst>
              <a:cxn ang="0">
                <a:pos x="connsiteX0" y="connsiteY0"/>
              </a:cxn>
              <a:cxn ang="0">
                <a:pos x="connsiteX1" y="connsiteY1"/>
              </a:cxn>
              <a:cxn ang="0">
                <a:pos x="connsiteX2" y="connsiteY2"/>
              </a:cxn>
            </a:cxnLst>
            <a:rect l="l" t="t" r="r" b="b"/>
            <a:pathLst>
              <a:path w="1616926" h="903248">
                <a:moveTo>
                  <a:pt x="0" y="0"/>
                </a:moveTo>
                <a:cubicBezTo>
                  <a:pt x="294578" y="64119"/>
                  <a:pt x="589156" y="128239"/>
                  <a:pt x="858644" y="278780"/>
                </a:cubicBezTo>
                <a:cubicBezTo>
                  <a:pt x="1128132" y="429321"/>
                  <a:pt x="1372529" y="666284"/>
                  <a:pt x="1616926" y="903248"/>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Freihandform: Form 20">
            <a:extLst>
              <a:ext uri="{FF2B5EF4-FFF2-40B4-BE49-F238E27FC236}">
                <a16:creationId xmlns:a16="http://schemas.microsoft.com/office/drawing/2014/main" id="{2D11E031-992C-499E-A9C7-A485BD0843B3}"/>
              </a:ext>
            </a:extLst>
          </p:cNvPr>
          <p:cNvSpPr/>
          <p:nvPr/>
        </p:nvSpPr>
        <p:spPr>
          <a:xfrm>
            <a:off x="4229357" y="1659887"/>
            <a:ext cx="1616912" cy="1454363"/>
          </a:xfrm>
          <a:custGeom>
            <a:avLst/>
            <a:gdLst>
              <a:gd name="connsiteX0" fmla="*/ 0 w 1115122"/>
              <a:gd name="connsiteY0" fmla="*/ 0 h 702527"/>
              <a:gd name="connsiteX1" fmla="*/ 434897 w 1115122"/>
              <a:gd name="connsiteY1" fmla="*/ 501805 h 702527"/>
              <a:gd name="connsiteX2" fmla="*/ 1115122 w 1115122"/>
              <a:gd name="connsiteY2" fmla="*/ 702527 h 702527"/>
            </a:gdLst>
            <a:ahLst/>
            <a:cxnLst>
              <a:cxn ang="0">
                <a:pos x="connsiteX0" y="connsiteY0"/>
              </a:cxn>
              <a:cxn ang="0">
                <a:pos x="connsiteX1" y="connsiteY1"/>
              </a:cxn>
              <a:cxn ang="0">
                <a:pos x="connsiteX2" y="connsiteY2"/>
              </a:cxn>
            </a:cxnLst>
            <a:rect l="l" t="t" r="r" b="b"/>
            <a:pathLst>
              <a:path w="1115122" h="702527">
                <a:moveTo>
                  <a:pt x="0" y="0"/>
                </a:moveTo>
                <a:cubicBezTo>
                  <a:pt x="124521" y="192358"/>
                  <a:pt x="249043" y="384717"/>
                  <a:pt x="434897" y="501805"/>
                </a:cubicBezTo>
                <a:cubicBezTo>
                  <a:pt x="620751" y="618893"/>
                  <a:pt x="867936" y="660710"/>
                  <a:pt x="1115122" y="702527"/>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Textfeld 21">
            <a:extLst>
              <a:ext uri="{FF2B5EF4-FFF2-40B4-BE49-F238E27FC236}">
                <a16:creationId xmlns:a16="http://schemas.microsoft.com/office/drawing/2014/main" id="{D5A8DD2A-C7F2-4BD7-9C14-75F1FB02E774}"/>
              </a:ext>
            </a:extLst>
          </p:cNvPr>
          <p:cNvSpPr txBox="1"/>
          <p:nvPr/>
        </p:nvSpPr>
        <p:spPr>
          <a:xfrm>
            <a:off x="2081124" y="3891776"/>
            <a:ext cx="401208" cy="369332"/>
          </a:xfrm>
          <a:prstGeom prst="rect">
            <a:avLst/>
          </a:prstGeom>
          <a:noFill/>
        </p:spPr>
        <p:txBody>
          <a:bodyPr wrap="square" rtlCol="0">
            <a:spAutoFit/>
          </a:bodyPr>
          <a:lstStyle/>
          <a:p>
            <a:r>
              <a:rPr lang="de-DE" dirty="0"/>
              <a:t>I</a:t>
            </a:r>
            <a:r>
              <a:rPr lang="de-DE" baseline="-25000" dirty="0"/>
              <a:t>B</a:t>
            </a:r>
          </a:p>
        </p:txBody>
      </p:sp>
      <p:sp>
        <p:nvSpPr>
          <p:cNvPr id="23" name="Textfeld 22">
            <a:extLst>
              <a:ext uri="{FF2B5EF4-FFF2-40B4-BE49-F238E27FC236}">
                <a16:creationId xmlns:a16="http://schemas.microsoft.com/office/drawing/2014/main" id="{69ED4A1F-14FC-4997-963F-54A3A3BD0D37}"/>
              </a:ext>
            </a:extLst>
          </p:cNvPr>
          <p:cNvSpPr txBox="1"/>
          <p:nvPr/>
        </p:nvSpPr>
        <p:spPr>
          <a:xfrm>
            <a:off x="3890612" y="4382428"/>
            <a:ext cx="364762" cy="382358"/>
          </a:xfrm>
          <a:prstGeom prst="rect">
            <a:avLst/>
          </a:prstGeom>
          <a:noFill/>
        </p:spPr>
        <p:txBody>
          <a:bodyPr wrap="square" rtlCol="0">
            <a:spAutoFit/>
          </a:bodyPr>
          <a:lstStyle/>
          <a:p>
            <a:r>
              <a:rPr lang="de-DE" dirty="0"/>
              <a:t>I</a:t>
            </a:r>
            <a:r>
              <a:rPr lang="de-DE" baseline="-25000" dirty="0"/>
              <a:t>A</a:t>
            </a:r>
          </a:p>
        </p:txBody>
      </p:sp>
      <p:sp>
        <p:nvSpPr>
          <p:cNvPr id="24" name="Textfeld 23">
            <a:extLst>
              <a:ext uri="{FF2B5EF4-FFF2-40B4-BE49-F238E27FC236}">
                <a16:creationId xmlns:a16="http://schemas.microsoft.com/office/drawing/2014/main" id="{E4E7159B-62E5-4B9F-80CA-A0BD0C9B8233}"/>
              </a:ext>
            </a:extLst>
          </p:cNvPr>
          <p:cNvSpPr txBox="1"/>
          <p:nvPr/>
        </p:nvSpPr>
        <p:spPr>
          <a:xfrm>
            <a:off x="2679573" y="3375101"/>
            <a:ext cx="401208" cy="369332"/>
          </a:xfrm>
          <a:prstGeom prst="rect">
            <a:avLst/>
          </a:prstGeom>
          <a:noFill/>
        </p:spPr>
        <p:txBody>
          <a:bodyPr wrap="square" rtlCol="0">
            <a:spAutoFit/>
          </a:bodyPr>
          <a:lstStyle/>
          <a:p>
            <a:r>
              <a:rPr lang="de-DE" dirty="0"/>
              <a:t>I</a:t>
            </a:r>
            <a:r>
              <a:rPr lang="de-DE" baseline="-25000" dirty="0"/>
              <a:t>B</a:t>
            </a:r>
          </a:p>
        </p:txBody>
      </p:sp>
      <p:sp>
        <p:nvSpPr>
          <p:cNvPr id="25" name="Textfeld 24">
            <a:extLst>
              <a:ext uri="{FF2B5EF4-FFF2-40B4-BE49-F238E27FC236}">
                <a16:creationId xmlns:a16="http://schemas.microsoft.com/office/drawing/2014/main" id="{EB29D948-0A02-4E48-91AF-468939418B03}"/>
              </a:ext>
            </a:extLst>
          </p:cNvPr>
          <p:cNvSpPr txBox="1"/>
          <p:nvPr/>
        </p:nvSpPr>
        <p:spPr>
          <a:xfrm>
            <a:off x="3534500" y="1932876"/>
            <a:ext cx="401208" cy="369332"/>
          </a:xfrm>
          <a:prstGeom prst="rect">
            <a:avLst/>
          </a:prstGeom>
          <a:noFill/>
        </p:spPr>
        <p:txBody>
          <a:bodyPr wrap="square" rtlCol="0">
            <a:spAutoFit/>
          </a:bodyPr>
          <a:lstStyle/>
          <a:p>
            <a:r>
              <a:rPr lang="de-DE" dirty="0"/>
              <a:t>I</a:t>
            </a:r>
            <a:r>
              <a:rPr lang="de-DE" baseline="-25000" dirty="0"/>
              <a:t>B</a:t>
            </a:r>
          </a:p>
        </p:txBody>
      </p:sp>
      <p:sp>
        <p:nvSpPr>
          <p:cNvPr id="26" name="Textfeld 25">
            <a:extLst>
              <a:ext uri="{FF2B5EF4-FFF2-40B4-BE49-F238E27FC236}">
                <a16:creationId xmlns:a16="http://schemas.microsoft.com/office/drawing/2014/main" id="{C089239E-7C33-4523-A200-29E479567EFE}"/>
              </a:ext>
            </a:extLst>
          </p:cNvPr>
          <p:cNvSpPr txBox="1"/>
          <p:nvPr/>
        </p:nvSpPr>
        <p:spPr>
          <a:xfrm>
            <a:off x="4332947" y="3899212"/>
            <a:ext cx="364762" cy="382358"/>
          </a:xfrm>
          <a:prstGeom prst="rect">
            <a:avLst/>
          </a:prstGeom>
          <a:noFill/>
        </p:spPr>
        <p:txBody>
          <a:bodyPr wrap="square" rtlCol="0">
            <a:spAutoFit/>
          </a:bodyPr>
          <a:lstStyle/>
          <a:p>
            <a:r>
              <a:rPr lang="de-DE" dirty="0"/>
              <a:t>I</a:t>
            </a:r>
            <a:r>
              <a:rPr lang="de-DE" baseline="-25000" dirty="0"/>
              <a:t>A</a:t>
            </a:r>
          </a:p>
        </p:txBody>
      </p:sp>
      <p:sp>
        <p:nvSpPr>
          <p:cNvPr id="27" name="Textfeld 26">
            <a:extLst>
              <a:ext uri="{FF2B5EF4-FFF2-40B4-BE49-F238E27FC236}">
                <a16:creationId xmlns:a16="http://schemas.microsoft.com/office/drawing/2014/main" id="{35936E95-74D0-497A-AA0A-1B20EFCD395A}"/>
              </a:ext>
            </a:extLst>
          </p:cNvPr>
          <p:cNvSpPr txBox="1"/>
          <p:nvPr/>
        </p:nvSpPr>
        <p:spPr>
          <a:xfrm>
            <a:off x="5804904" y="2940203"/>
            <a:ext cx="364762" cy="382358"/>
          </a:xfrm>
          <a:prstGeom prst="rect">
            <a:avLst/>
          </a:prstGeom>
          <a:noFill/>
        </p:spPr>
        <p:txBody>
          <a:bodyPr wrap="square" rtlCol="0">
            <a:spAutoFit/>
          </a:bodyPr>
          <a:lstStyle/>
          <a:p>
            <a:r>
              <a:rPr lang="de-DE" dirty="0"/>
              <a:t>I</a:t>
            </a:r>
            <a:r>
              <a:rPr lang="de-DE" baseline="-25000" dirty="0"/>
              <a:t>A</a:t>
            </a:r>
          </a:p>
        </p:txBody>
      </p:sp>
      <p:sp>
        <p:nvSpPr>
          <p:cNvPr id="29" name="Textfeld 28">
            <a:extLst>
              <a:ext uri="{FF2B5EF4-FFF2-40B4-BE49-F238E27FC236}">
                <a16:creationId xmlns:a16="http://schemas.microsoft.com/office/drawing/2014/main" id="{65EED1DB-344B-4B8A-861E-DABAF01A5C34}"/>
              </a:ext>
            </a:extLst>
          </p:cNvPr>
          <p:cNvSpPr txBox="1"/>
          <p:nvPr/>
        </p:nvSpPr>
        <p:spPr>
          <a:xfrm>
            <a:off x="1661258" y="2170932"/>
            <a:ext cx="1572810" cy="369332"/>
          </a:xfrm>
          <a:prstGeom prst="rect">
            <a:avLst/>
          </a:prstGeom>
          <a:noFill/>
        </p:spPr>
        <p:txBody>
          <a:bodyPr wrap="square" rtlCol="0">
            <a:spAutoFit/>
          </a:bodyPr>
          <a:lstStyle/>
          <a:p>
            <a:r>
              <a:rPr lang="de-DE" dirty="0"/>
              <a:t>Kontraktkurve</a:t>
            </a:r>
            <a:endParaRPr lang="de-DE" baseline="-25000" dirty="0"/>
          </a:p>
        </p:txBody>
      </p:sp>
      <p:cxnSp>
        <p:nvCxnSpPr>
          <p:cNvPr id="31" name="Gerade Verbindung mit Pfeil 30">
            <a:extLst>
              <a:ext uri="{FF2B5EF4-FFF2-40B4-BE49-F238E27FC236}">
                <a16:creationId xmlns:a16="http://schemas.microsoft.com/office/drawing/2014/main" id="{2D9F801A-FE4D-4BA2-ADFD-3097A6EE39F5}"/>
              </a:ext>
            </a:extLst>
          </p:cNvPr>
          <p:cNvCxnSpPr>
            <a:cxnSpLocks/>
          </p:cNvCxnSpPr>
          <p:nvPr/>
        </p:nvCxnSpPr>
        <p:spPr>
          <a:xfrm>
            <a:off x="3123812" y="2453975"/>
            <a:ext cx="914400" cy="9144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2" name="Textfeld 61">
            <a:extLst>
              <a:ext uri="{FF2B5EF4-FFF2-40B4-BE49-F238E27FC236}">
                <a16:creationId xmlns:a16="http://schemas.microsoft.com/office/drawing/2014/main" id="{0A2DF32F-F7E6-4FDD-BDD6-2955035DD295}"/>
              </a:ext>
            </a:extLst>
          </p:cNvPr>
          <p:cNvSpPr txBox="1"/>
          <p:nvPr/>
        </p:nvSpPr>
        <p:spPr>
          <a:xfrm>
            <a:off x="19049" y="9528"/>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Pareto-Effizienz und Kontraktkurve</a:t>
            </a:r>
          </a:p>
        </p:txBody>
      </p:sp>
      <mc:AlternateContent xmlns:mc="http://schemas.openxmlformats.org/markup-compatibility/2006" xmlns:a14="http://schemas.microsoft.com/office/drawing/2010/main">
        <mc:Choice Requires="a14">
          <p:sp>
            <p:nvSpPr>
              <p:cNvPr id="63" name="Textfeld 62">
                <a:extLst>
                  <a:ext uri="{FF2B5EF4-FFF2-40B4-BE49-F238E27FC236}">
                    <a16:creationId xmlns:a16="http://schemas.microsoft.com/office/drawing/2014/main" id="{D91AE055-DFD1-4B1E-B986-68FDF06E8C91}"/>
                  </a:ext>
                </a:extLst>
              </p:cNvPr>
              <p:cNvSpPr txBox="1"/>
              <p:nvPr/>
            </p:nvSpPr>
            <p:spPr>
              <a:xfrm>
                <a:off x="11151" y="5765172"/>
                <a:ext cx="12180849" cy="831309"/>
              </a:xfrm>
              <a:prstGeom prst="rect">
                <a:avLst/>
              </a:prstGeom>
              <a:noFill/>
            </p:spPr>
            <p:txBody>
              <a:bodyPr wrap="square" rtlCol="0">
                <a:noAutofit/>
              </a:bodyPr>
              <a:lstStyle/>
              <a:p>
                <a:r>
                  <a:rPr lang="de-DE" sz="2400" dirty="0">
                    <a:latin typeface="Times New Roman" panose="02020603050405020304" pitchFamily="18" charset="0"/>
                    <a:cs typeface="Times New Roman" panose="02020603050405020304" pitchFamily="18" charset="0"/>
                  </a:rPr>
                  <a:t>Die </a:t>
                </a:r>
                <a:r>
                  <a:rPr lang="de-DE" sz="2400" b="1" dirty="0">
                    <a:latin typeface="Times New Roman" panose="02020603050405020304" pitchFamily="18" charset="0"/>
                    <a:cs typeface="Times New Roman" panose="02020603050405020304" pitchFamily="18" charset="0"/>
                  </a:rPr>
                  <a:t>Kontraktkurve</a:t>
                </a:r>
                <a:r>
                  <a:rPr lang="de-DE" sz="2400" dirty="0">
                    <a:latin typeface="Times New Roman" panose="02020603050405020304" pitchFamily="18" charset="0"/>
                    <a:cs typeface="Times New Roman" panose="02020603050405020304" pitchFamily="18" charset="0"/>
                  </a:rPr>
                  <a:t> beschreibt alle </a:t>
                </a:r>
                <a:r>
                  <a:rPr lang="de-DE" sz="2400" dirty="0" err="1">
                    <a:latin typeface="Times New Roman" panose="02020603050405020304" pitchFamily="18" charset="0"/>
                    <a:cs typeface="Times New Roman" panose="02020603050405020304" pitchFamily="18" charset="0"/>
                  </a:rPr>
                  <a:t>pareto</a:t>
                </a:r>
                <a:r>
                  <a:rPr lang="de-DE" sz="2400" dirty="0">
                    <a:latin typeface="Times New Roman" panose="02020603050405020304" pitchFamily="18" charset="0"/>
                    <a:cs typeface="Times New Roman" panose="02020603050405020304" pitchFamily="18" charset="0"/>
                  </a:rPr>
                  <a:t>-effizienten Allokationen der Güter </a:t>
                </a:r>
                <a14:m>
                  <m:oMath xmlns:m="http://schemas.openxmlformats.org/officeDocument/2006/math">
                    <m:r>
                      <a:rPr lang="de-DE" sz="2400">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𝑥</m:t>
                    </m:r>
                    <m:r>
                      <a:rPr lang="de-DE" sz="2400" i="1">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𝑦</m:t>
                    </m:r>
                    <m:r>
                      <a:rPr lang="de-DE" sz="2400" i="1">
                        <a:latin typeface="Cambria Math" panose="02040503050406030204" pitchFamily="18" charset="0"/>
                        <a:cs typeface="Times New Roman" panose="02020603050405020304" pitchFamily="18" charset="0"/>
                      </a:rPr>
                      <m:t>)</m:t>
                    </m:r>
                  </m:oMath>
                </a14:m>
                <a:r>
                  <a:rPr lang="de-DE" sz="2400" dirty="0">
                    <a:latin typeface="Times New Roman" panose="02020603050405020304" pitchFamily="18" charset="0"/>
                    <a:cs typeface="Times New Roman" panose="02020603050405020304" pitchFamily="18" charset="0"/>
                  </a:rPr>
                  <a:t> für zwei Konsumenten (A,B) bei gegebener Ressourcenbeschränkung und Präferenzen </a:t>
                </a:r>
                <a:r>
                  <a:rPr lang="de-DE" sz="2400" dirty="0" err="1">
                    <a:latin typeface="Times New Roman" panose="02020603050405020304" pitchFamily="18" charset="0"/>
                    <a:cs typeface="Times New Roman" panose="02020603050405020304" pitchFamily="18" charset="0"/>
                  </a:rPr>
                  <a:t>u</a:t>
                </a:r>
                <a:r>
                  <a:rPr lang="de-DE" sz="2400" baseline="-25000" dirty="0" err="1">
                    <a:latin typeface="Times New Roman" panose="02020603050405020304" pitchFamily="18" charset="0"/>
                    <a:cs typeface="Times New Roman" panose="02020603050405020304" pitchFamily="18" charset="0"/>
                  </a:rPr>
                  <a:t>A</a:t>
                </a:r>
                <a:r>
                  <a:rPr lang="de-DE" sz="2400" dirty="0">
                    <a:latin typeface="Times New Roman" panose="02020603050405020304" pitchFamily="18" charset="0"/>
                    <a:cs typeface="Times New Roman" panose="02020603050405020304" pitchFamily="18" charset="0"/>
                  </a:rPr>
                  <a:t> und </a:t>
                </a:r>
                <a:r>
                  <a:rPr lang="de-DE" sz="2400" dirty="0" err="1">
                    <a:latin typeface="Times New Roman" panose="02020603050405020304" pitchFamily="18" charset="0"/>
                    <a:cs typeface="Times New Roman" panose="02020603050405020304" pitchFamily="18" charset="0"/>
                  </a:rPr>
                  <a:t>u</a:t>
                </a:r>
                <a:r>
                  <a:rPr lang="de-DE" sz="2400" baseline="-25000" dirty="0" err="1">
                    <a:latin typeface="Times New Roman" panose="02020603050405020304" pitchFamily="18" charset="0"/>
                    <a:cs typeface="Times New Roman" panose="02020603050405020304" pitchFamily="18" charset="0"/>
                  </a:rPr>
                  <a:t>B</a:t>
                </a:r>
                <a:endParaRPr lang="de-DE" sz="2400" dirty="0">
                  <a:latin typeface="Times New Roman" panose="02020603050405020304" pitchFamily="18" charset="0"/>
                  <a:cs typeface="Times New Roman" panose="02020603050405020304" pitchFamily="18" charset="0"/>
                </a:endParaRPr>
              </a:p>
            </p:txBody>
          </p:sp>
        </mc:Choice>
        <mc:Fallback xmlns="">
          <p:sp>
            <p:nvSpPr>
              <p:cNvPr id="63" name="Textfeld 62">
                <a:extLst>
                  <a:ext uri="{FF2B5EF4-FFF2-40B4-BE49-F238E27FC236}">
                    <a16:creationId xmlns:a16="http://schemas.microsoft.com/office/drawing/2014/main" id="{D91AE055-DFD1-4B1E-B986-68FDF06E8C91}"/>
                  </a:ext>
                </a:extLst>
              </p:cNvPr>
              <p:cNvSpPr txBox="1">
                <a:spLocks noRot="1" noChangeAspect="1" noMove="1" noResize="1" noEditPoints="1" noAdjustHandles="1" noChangeArrowheads="1" noChangeShapeType="1" noTextEdit="1"/>
              </p:cNvSpPr>
              <p:nvPr/>
            </p:nvSpPr>
            <p:spPr>
              <a:xfrm>
                <a:off x="11151" y="5765172"/>
                <a:ext cx="12180849" cy="831309"/>
              </a:xfrm>
              <a:prstGeom prst="rect">
                <a:avLst/>
              </a:prstGeom>
              <a:blipFill>
                <a:blip r:embed="rId2"/>
                <a:stretch>
                  <a:fillRect l="-801" t="-5882" b="-16176"/>
                </a:stretch>
              </a:blipFill>
            </p:spPr>
            <p:txBody>
              <a:bodyPr/>
              <a:lstStyle/>
              <a:p>
                <a:r>
                  <a:rPr lang="de-DE">
                    <a:noFill/>
                  </a:rPr>
                  <a:t> </a:t>
                </a:r>
              </a:p>
            </p:txBody>
          </p:sp>
        </mc:Fallback>
      </mc:AlternateContent>
      <p:sp>
        <p:nvSpPr>
          <p:cNvPr id="30" name="Textfeld 29"/>
          <p:cNvSpPr txBox="1"/>
          <p:nvPr/>
        </p:nvSpPr>
        <p:spPr>
          <a:xfrm>
            <a:off x="7816392" y="471259"/>
            <a:ext cx="4353446" cy="493017"/>
          </a:xfrm>
          <a:prstGeom prst="rect">
            <a:avLst/>
          </a:prstGeom>
          <a:noFill/>
        </p:spPr>
        <p:txBody>
          <a:bodyPr wrap="square" rtlCol="0">
            <a:noAutofit/>
          </a:bodyPr>
          <a:lstStyle/>
          <a:p>
            <a:r>
              <a:rPr lang="de-DE" sz="1200" dirty="0" smtClean="0"/>
              <a:t>Grafisch bedeutet dies, gegeben die Indifferenzkurve I</a:t>
            </a:r>
            <a:r>
              <a:rPr lang="de-DE" sz="1200" baseline="-25000" dirty="0" smtClean="0"/>
              <a:t>B</a:t>
            </a:r>
            <a:r>
              <a:rPr lang="de-DE" sz="1200" dirty="0" smtClean="0"/>
              <a:t> versuchen wir I</a:t>
            </a:r>
            <a:r>
              <a:rPr lang="de-DE" sz="1200" baseline="-25000" dirty="0" smtClean="0"/>
              <a:t>A</a:t>
            </a:r>
            <a:r>
              <a:rPr lang="de-DE" sz="1200" dirty="0"/>
              <a:t> </a:t>
            </a:r>
            <a:r>
              <a:rPr lang="de-DE" sz="1200" dirty="0" smtClean="0"/>
              <a:t>möglichst weit nach rechts oben zu schieben</a:t>
            </a:r>
            <a:endParaRPr lang="de-DE" sz="1200" dirty="0"/>
          </a:p>
        </p:txBody>
      </p:sp>
      <p:sp>
        <p:nvSpPr>
          <p:cNvPr id="32" name="Textfeld 31"/>
          <p:cNvSpPr txBox="1"/>
          <p:nvPr/>
        </p:nvSpPr>
        <p:spPr>
          <a:xfrm>
            <a:off x="7827473" y="915701"/>
            <a:ext cx="4353446" cy="493017"/>
          </a:xfrm>
          <a:prstGeom prst="rect">
            <a:avLst/>
          </a:prstGeom>
          <a:noFill/>
        </p:spPr>
        <p:txBody>
          <a:bodyPr wrap="square" rtlCol="0">
            <a:noAutofit/>
          </a:bodyPr>
          <a:lstStyle/>
          <a:p>
            <a:r>
              <a:rPr lang="de-DE" sz="1200" dirty="0" smtClean="0"/>
              <a:t>Dies müssen wir allerdings mit allen möglichen Indifferenzkurven </a:t>
            </a:r>
            <a:r>
              <a:rPr lang="de-DE" sz="1200" dirty="0"/>
              <a:t>I</a:t>
            </a:r>
            <a:r>
              <a:rPr lang="de-DE" sz="1200" baseline="-25000" dirty="0"/>
              <a:t>B</a:t>
            </a:r>
            <a:r>
              <a:rPr lang="de-DE" sz="1200" dirty="0"/>
              <a:t> </a:t>
            </a:r>
            <a:r>
              <a:rPr lang="de-DE" sz="1200" dirty="0" smtClean="0"/>
              <a:t>tun. </a:t>
            </a:r>
            <a:endParaRPr lang="de-DE" sz="1200" dirty="0"/>
          </a:p>
        </p:txBody>
      </p:sp>
      <p:sp>
        <p:nvSpPr>
          <p:cNvPr id="33" name="Textfeld 32"/>
          <p:cNvSpPr txBox="1"/>
          <p:nvPr/>
        </p:nvSpPr>
        <p:spPr>
          <a:xfrm>
            <a:off x="7813520" y="1333704"/>
            <a:ext cx="4353446" cy="599172"/>
          </a:xfrm>
          <a:prstGeom prst="rect">
            <a:avLst/>
          </a:prstGeom>
          <a:noFill/>
        </p:spPr>
        <p:txBody>
          <a:bodyPr wrap="square" rtlCol="0">
            <a:noAutofit/>
          </a:bodyPr>
          <a:lstStyle/>
          <a:p>
            <a:r>
              <a:rPr lang="de-DE" sz="1200" dirty="0" smtClean="0"/>
              <a:t>Damit ergeben sich dann lauter </a:t>
            </a:r>
            <a:r>
              <a:rPr lang="de-DE" sz="1200" dirty="0" err="1" smtClean="0"/>
              <a:t>pareto</a:t>
            </a:r>
            <a:r>
              <a:rPr lang="de-DE" sz="1200" dirty="0" smtClean="0"/>
              <a:t>-effiziente Allokationen. Verbinden wir diese miteinander, so ergibt sich die sogenannte Kontraktkurve </a:t>
            </a:r>
            <a:endParaRPr lang="de-DE" sz="1200" dirty="0"/>
          </a:p>
        </p:txBody>
      </p:sp>
    </p:spTree>
    <p:extLst>
      <p:ext uri="{BB962C8B-B14F-4D97-AF65-F5344CB8AC3E}">
        <p14:creationId xmlns:p14="http://schemas.microsoft.com/office/powerpoint/2010/main" val="7194842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7"/>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8"/>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4"/>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0"/>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5"/>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9"/>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6"/>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21"/>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27"/>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3"/>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29"/>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31"/>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6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17" grpId="0" animBg="1"/>
      <p:bldP spid="18" grpId="0" animBg="1"/>
      <p:bldP spid="19" grpId="0" animBg="1"/>
      <p:bldP spid="20" grpId="0" animBg="1"/>
      <p:bldP spid="21" grpId="0" animBg="1"/>
      <p:bldP spid="22" grpId="0"/>
      <p:bldP spid="23" grpId="0"/>
      <p:bldP spid="24" grpId="0"/>
      <p:bldP spid="25" grpId="0"/>
      <p:bldP spid="26" grpId="0"/>
      <p:bldP spid="27" grpId="0"/>
      <p:bldP spid="29" grpId="0"/>
      <p:bldP spid="63" grpId="0"/>
      <p:bldP spid="30" grpId="0"/>
      <p:bldP spid="32" grpId="0"/>
      <p:bldP spid="3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9523" y="3810"/>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Wettbewerbsgleichgewicht</a:t>
            </a:r>
          </a:p>
        </p:txBody>
      </p:sp>
      <mc:AlternateContent xmlns:mc="http://schemas.openxmlformats.org/markup-compatibility/2006" xmlns:a14="http://schemas.microsoft.com/office/drawing/2010/main">
        <mc:Choice Requires="a14">
          <p:sp>
            <p:nvSpPr>
              <p:cNvPr id="11" name="Textfeld 10">
                <a:extLst>
                  <a:ext uri="{FF2B5EF4-FFF2-40B4-BE49-F238E27FC236}">
                    <a16:creationId xmlns:a16="http://schemas.microsoft.com/office/drawing/2014/main" id="{AA15B691-283D-4341-8E52-EBA1542B1340}"/>
                  </a:ext>
                </a:extLst>
              </p:cNvPr>
              <p:cNvSpPr txBox="1"/>
              <p:nvPr/>
            </p:nvSpPr>
            <p:spPr>
              <a:xfrm>
                <a:off x="98193" y="1780181"/>
                <a:ext cx="12172951" cy="4797958"/>
              </a:xfrm>
              <a:prstGeom prst="rect">
                <a:avLst/>
              </a:prstGeom>
              <a:noFill/>
            </p:spPr>
            <p:txBody>
              <a:bodyPr wrap="square" rtlCol="0">
                <a:noAutofit/>
              </a:bodyPr>
              <a:lstStyle/>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Die Konsumenten (A,B) maximieren bei gegebenen Preisen </a:t>
                </a:r>
                <a14:m>
                  <m:oMath xmlns:m="http://schemas.openxmlformats.org/officeDocument/2006/math">
                    <m:r>
                      <a:rPr lang="de-DE" sz="2400">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b="0" i="1" smtClean="0">
                            <a:latin typeface="Cambria Math" panose="02040503050406030204" pitchFamily="18" charset="0"/>
                            <a:cs typeface="Times New Roman" panose="02020603050405020304" pitchFamily="18" charset="0"/>
                          </a:rPr>
                          <m:t>𝑝</m:t>
                        </m:r>
                      </m:e>
                      <m:sub>
                        <m:r>
                          <a:rPr lang="de-DE" sz="2400" b="0" i="1" smtClean="0">
                            <a:latin typeface="Cambria Math" panose="02040503050406030204" pitchFamily="18" charset="0"/>
                            <a:cs typeface="Times New Roman" panose="02020603050405020304" pitchFamily="18" charset="0"/>
                          </a:rPr>
                          <m:t>𝑥</m:t>
                        </m:r>
                      </m:sub>
                    </m:sSub>
                    <m:sSub>
                      <m:sSubPr>
                        <m:ctrlPr>
                          <a:rPr lang="de-DE" sz="2400" i="1">
                            <a:latin typeface="Cambria Math" panose="02040503050406030204" pitchFamily="18" charset="0"/>
                            <a:cs typeface="Times New Roman" panose="02020603050405020304" pitchFamily="18" charset="0"/>
                          </a:rPr>
                        </m:ctrlPr>
                      </m:sSubPr>
                      <m:e>
                        <m:r>
                          <a:rPr lang="de-DE" sz="2400" b="0" i="1" smtClean="0">
                            <a:latin typeface="Cambria Math" panose="02040503050406030204" pitchFamily="18" charset="0"/>
                            <a:cs typeface="Times New Roman" panose="02020603050405020304" pitchFamily="18" charset="0"/>
                          </a:rPr>
                          <m:t>,</m:t>
                        </m:r>
                        <m:r>
                          <a:rPr lang="de-DE" sz="2400" b="0" i="1" smtClean="0">
                            <a:latin typeface="Cambria Math" panose="02040503050406030204" pitchFamily="18" charset="0"/>
                            <a:cs typeface="Times New Roman" panose="02020603050405020304" pitchFamily="18" charset="0"/>
                          </a:rPr>
                          <m:t>𝑝</m:t>
                        </m:r>
                      </m:e>
                      <m:sub>
                        <m:r>
                          <a:rPr lang="de-DE" sz="2400" b="0" i="1" smtClean="0">
                            <a:latin typeface="Cambria Math" panose="02040503050406030204" pitchFamily="18" charset="0"/>
                            <a:cs typeface="Times New Roman" panose="02020603050405020304" pitchFamily="18" charset="0"/>
                          </a:rPr>
                          <m:t>𝑦</m:t>
                        </m:r>
                      </m:sub>
                    </m:sSub>
                  </m:oMath>
                </a14:m>
                <a:r>
                  <a:rPr lang="de-DE" sz="2400" dirty="0">
                    <a:latin typeface="Times New Roman" panose="02020603050405020304" pitchFamily="18" charset="0"/>
                    <a:cs typeface="Times New Roman" panose="02020603050405020304" pitchFamily="18" charset="0"/>
                  </a:rPr>
                  <a:t>) und gegebenen Anfangsausstattungen jeweils ihren Nutzen.</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𝑥</m:t>
                        </m:r>
                      </m:sub>
                    </m:sSub>
                    <m:sSub>
                      <m:sSubPr>
                        <m:ctrlPr>
                          <a:rPr lang="de-DE" sz="2400" i="1">
                            <a:latin typeface="Cambria Math" panose="02040503050406030204" pitchFamily="18" charset="0"/>
                            <a:cs typeface="Times New Roman" panose="02020603050405020304" pitchFamily="18" charset="0"/>
                          </a:rPr>
                        </m:ctrlPr>
                      </m:sSubPr>
                      <m:e>
                        <m:acc>
                          <m:accPr>
                            <m:chr m:val="̅"/>
                            <m:ctrlPr>
                              <a:rPr lang="de-DE" sz="2400" i="1">
                                <a:latin typeface="Cambria Math" panose="02040503050406030204" pitchFamily="18" charset="0"/>
                                <a:cs typeface="Times New Roman" panose="02020603050405020304" pitchFamily="18" charset="0"/>
                              </a:rPr>
                            </m:ctrlPr>
                          </m:accPr>
                          <m:e>
                            <m:r>
                              <a:rPr lang="de-DE" sz="2400" i="1">
                                <a:latin typeface="Cambria Math" panose="02040503050406030204" pitchFamily="18" charset="0"/>
                                <a:cs typeface="Times New Roman" panose="02020603050405020304" pitchFamily="18" charset="0"/>
                              </a:rPr>
                              <m:t>𝑥</m:t>
                            </m:r>
                          </m:e>
                        </m:acc>
                      </m:e>
                      <m:sub>
                        <m:r>
                          <a:rPr lang="de-DE" sz="2400" i="1">
                            <a:latin typeface="Cambria Math" panose="02040503050406030204" pitchFamily="18" charset="0"/>
                            <a:cs typeface="Times New Roman" panose="02020603050405020304" pitchFamily="18" charset="0"/>
                          </a:rPr>
                          <m:t>𝐴</m:t>
                        </m:r>
                      </m:sub>
                    </m:sSub>
                  </m:oMath>
                </a14:m>
                <a:r>
                  <a:rPr lang="de-DE" sz="2400" dirty="0">
                    <a:latin typeface="Times New Roman" panose="02020603050405020304" pitchFamily="18" charset="0"/>
                    <a:cs typeface="Times New Roman" panose="02020603050405020304" pitchFamily="18" charset="0"/>
                  </a:rPr>
                  <a:t>+</a:t>
                </a:r>
                <a:r>
                  <a:rPr lang="de-DE" sz="2400" dirty="0">
                    <a:cs typeface="Times New Roman" panose="02020603050405020304" pitchFamily="18" charset="0"/>
                  </a:rPr>
                  <a:t>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𝑝</m:t>
                        </m:r>
                      </m:e>
                      <m:sub>
                        <m:r>
                          <a:rPr lang="de-DE" sz="2400" b="0" i="1" smtClean="0">
                            <a:latin typeface="Cambria Math" panose="02040503050406030204" pitchFamily="18" charset="0"/>
                            <a:cs typeface="Times New Roman" panose="02020603050405020304" pitchFamily="18" charset="0"/>
                          </a:rPr>
                          <m:t>𝑦</m:t>
                        </m:r>
                      </m:sub>
                    </m:sSub>
                    <m:sSub>
                      <m:sSubPr>
                        <m:ctrlPr>
                          <a:rPr lang="de-DE" sz="2400" i="1">
                            <a:latin typeface="Cambria Math" panose="02040503050406030204" pitchFamily="18" charset="0"/>
                            <a:cs typeface="Times New Roman" panose="02020603050405020304" pitchFamily="18" charset="0"/>
                          </a:rPr>
                        </m:ctrlPr>
                      </m:sSubPr>
                      <m:e>
                        <m:acc>
                          <m:accPr>
                            <m:chr m:val="̅"/>
                            <m:ctrlPr>
                              <a:rPr lang="de-DE" sz="2400" i="1">
                                <a:latin typeface="Cambria Math" panose="02040503050406030204" pitchFamily="18" charset="0"/>
                                <a:cs typeface="Times New Roman" panose="02020603050405020304" pitchFamily="18" charset="0"/>
                              </a:rPr>
                            </m:ctrlPr>
                          </m:accPr>
                          <m:e>
                            <m:r>
                              <a:rPr lang="de-DE" sz="2400" b="0" i="1" smtClean="0">
                                <a:latin typeface="Cambria Math" panose="02040503050406030204" pitchFamily="18" charset="0"/>
                                <a:cs typeface="Times New Roman" panose="02020603050405020304" pitchFamily="18" charset="0"/>
                              </a:rPr>
                              <m:t>𝑦</m:t>
                            </m:r>
                          </m:e>
                        </m:acc>
                      </m:e>
                      <m:sub>
                        <m:r>
                          <a:rPr lang="de-DE" sz="2400" i="1">
                            <a:latin typeface="Cambria Math" panose="02040503050406030204" pitchFamily="18" charset="0"/>
                            <a:cs typeface="Times New Roman" panose="02020603050405020304" pitchFamily="18" charset="0"/>
                          </a:rPr>
                          <m:t>𝐴</m:t>
                        </m:r>
                      </m:sub>
                    </m:sSub>
                  </m:oMath>
                </a14:m>
                <a:r>
                  <a:rPr lang="de-DE" sz="2400" dirty="0">
                    <a:latin typeface="Times New Roman" panose="02020603050405020304" pitchFamily="18" charset="0"/>
                    <a:cs typeface="Times New Roman" panose="02020603050405020304" pitchFamily="18" charset="0"/>
                  </a:rPr>
                  <a:t> und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𝑥</m:t>
                        </m:r>
                      </m:sub>
                    </m:sSub>
                    <m:sSub>
                      <m:sSubPr>
                        <m:ctrlPr>
                          <a:rPr lang="de-DE" sz="2400" i="1">
                            <a:latin typeface="Cambria Math" panose="02040503050406030204" pitchFamily="18" charset="0"/>
                            <a:cs typeface="Times New Roman" panose="02020603050405020304" pitchFamily="18" charset="0"/>
                          </a:rPr>
                        </m:ctrlPr>
                      </m:sSubPr>
                      <m:e>
                        <m:acc>
                          <m:accPr>
                            <m:chr m:val="̅"/>
                            <m:ctrlPr>
                              <a:rPr lang="de-DE" sz="2400" i="1">
                                <a:latin typeface="Cambria Math" panose="02040503050406030204" pitchFamily="18" charset="0"/>
                                <a:cs typeface="Times New Roman" panose="02020603050405020304" pitchFamily="18" charset="0"/>
                              </a:rPr>
                            </m:ctrlPr>
                          </m:accPr>
                          <m:e>
                            <m:r>
                              <a:rPr lang="de-DE" sz="2400" i="1">
                                <a:latin typeface="Cambria Math" panose="02040503050406030204" pitchFamily="18" charset="0"/>
                                <a:cs typeface="Times New Roman" panose="02020603050405020304" pitchFamily="18" charset="0"/>
                              </a:rPr>
                              <m:t>𝑥</m:t>
                            </m:r>
                          </m:e>
                        </m:acc>
                      </m:e>
                      <m:sub>
                        <m:r>
                          <a:rPr lang="de-DE" sz="2400" b="0" i="1" smtClean="0">
                            <a:latin typeface="Cambria Math" panose="02040503050406030204" pitchFamily="18" charset="0"/>
                            <a:cs typeface="Times New Roman" panose="02020603050405020304" pitchFamily="18" charset="0"/>
                          </a:rPr>
                          <m:t>𝐵</m:t>
                        </m:r>
                      </m:sub>
                    </m:sSub>
                  </m:oMath>
                </a14:m>
                <a:r>
                  <a:rPr lang="de-DE" sz="2400" dirty="0">
                    <a:latin typeface="Times New Roman" panose="02020603050405020304" pitchFamily="18" charset="0"/>
                    <a:cs typeface="Times New Roman" panose="02020603050405020304" pitchFamily="18" charset="0"/>
                  </a:rPr>
                  <a:t>+</a:t>
                </a:r>
                <a:r>
                  <a:rPr lang="de-DE" sz="2400" dirty="0">
                    <a:cs typeface="Times New Roman" panose="02020603050405020304" pitchFamily="18" charset="0"/>
                  </a:rPr>
                  <a:t>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𝑦</m:t>
                        </m:r>
                      </m:sub>
                    </m:sSub>
                    <m:sSub>
                      <m:sSubPr>
                        <m:ctrlPr>
                          <a:rPr lang="de-DE" sz="2400" i="1">
                            <a:latin typeface="Cambria Math" panose="02040503050406030204" pitchFamily="18" charset="0"/>
                            <a:cs typeface="Times New Roman" panose="02020603050405020304" pitchFamily="18" charset="0"/>
                          </a:rPr>
                        </m:ctrlPr>
                      </m:sSubPr>
                      <m:e>
                        <m:acc>
                          <m:accPr>
                            <m:chr m:val="̅"/>
                            <m:ctrlPr>
                              <a:rPr lang="de-DE" sz="2400" i="1">
                                <a:latin typeface="Cambria Math" panose="02040503050406030204" pitchFamily="18" charset="0"/>
                                <a:cs typeface="Times New Roman" panose="02020603050405020304" pitchFamily="18" charset="0"/>
                              </a:rPr>
                            </m:ctrlPr>
                          </m:accPr>
                          <m:e>
                            <m:r>
                              <a:rPr lang="de-DE" sz="2400" i="1">
                                <a:latin typeface="Cambria Math" panose="02040503050406030204" pitchFamily="18" charset="0"/>
                                <a:cs typeface="Times New Roman" panose="02020603050405020304" pitchFamily="18" charset="0"/>
                              </a:rPr>
                              <m:t>𝑦</m:t>
                            </m:r>
                          </m:e>
                        </m:acc>
                      </m:e>
                      <m:sub>
                        <m:r>
                          <a:rPr lang="de-DE" sz="2400" b="0" i="1" smtClean="0">
                            <a:latin typeface="Cambria Math" panose="02040503050406030204" pitchFamily="18" charset="0"/>
                            <a:cs typeface="Times New Roman" panose="02020603050405020304" pitchFamily="18" charset="0"/>
                          </a:rPr>
                          <m:t>𝐵</m:t>
                        </m:r>
                      </m:sub>
                    </m:sSub>
                  </m:oMath>
                </a14:m>
                <a:r>
                  <a:rPr lang="de-DE" sz="2400" dirty="0">
                    <a:latin typeface="Times New Roman" panose="02020603050405020304" pitchFamily="18" charset="0"/>
                    <a:cs typeface="Times New Roman" panose="02020603050405020304" pitchFamily="18" charset="0"/>
                  </a:rPr>
                  <a:t> kann dabei jeweils als das Budget der Konsumenten (A,B) interpretiert werden.</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Daraus ergeben sich die Nachfragen</a:t>
                </a:r>
              </a:p>
              <a:p>
                <a:endParaRPr lang="de-DE" sz="2400" dirty="0">
                  <a:latin typeface="Times New Roman" panose="02020603050405020304" pitchFamily="18" charset="0"/>
                  <a:cs typeface="Times New Roman" panose="02020603050405020304" pitchFamily="18" charset="0"/>
                </a:endParaRPr>
              </a:p>
              <a:p>
                <a:pPr algn="ct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b="0" i="1" smtClean="0">
                            <a:latin typeface="Cambria Math" panose="02040503050406030204" pitchFamily="18" charset="0"/>
                            <a:cs typeface="Times New Roman" panose="02020603050405020304" pitchFamily="18" charset="0"/>
                          </a:rPr>
                          <m:t>𝑥</m:t>
                        </m:r>
                      </m:e>
                      <m:sub>
                        <m:r>
                          <a:rPr lang="de-DE" sz="2400" b="0" i="1" smtClean="0">
                            <a:latin typeface="Cambria Math" panose="02040503050406030204" pitchFamily="18" charset="0"/>
                            <a:cs typeface="Times New Roman" panose="02020603050405020304" pitchFamily="18" charset="0"/>
                          </a:rPr>
                          <m:t>𝐴</m:t>
                        </m:r>
                      </m:sub>
                    </m:sSub>
                    <m:r>
                      <a:rPr lang="de-DE" sz="2400" b="0" i="1" smtClean="0">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𝑥</m:t>
                        </m:r>
                      </m:sub>
                    </m:sSub>
                  </m:oMath>
                </a14:m>
                <a:r>
                  <a:rPr lang="de-DE" sz="2400" dirty="0">
                    <a:latin typeface="Times New Roman" panose="02020603050405020304" pitchFamily="18" charset="0"/>
                    <a:cs typeface="Times New Roman" panose="02020603050405020304" pitchFamily="18" charset="0"/>
                  </a:rPr>
                  <a:t>,</a:t>
                </a:r>
                <a:r>
                  <a:rPr lang="de-DE" sz="2400" dirty="0">
                    <a:cs typeface="Times New Roman" panose="02020603050405020304" pitchFamily="18" charset="0"/>
                  </a:rPr>
                  <a:t>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𝑝</m:t>
                        </m:r>
                      </m:e>
                      <m:sub>
                        <m:r>
                          <a:rPr lang="de-DE" sz="2400" b="0" i="1" smtClean="0">
                            <a:latin typeface="Cambria Math" panose="02040503050406030204" pitchFamily="18" charset="0"/>
                            <a:cs typeface="Times New Roman" panose="02020603050405020304" pitchFamily="18" charset="0"/>
                          </a:rPr>
                          <m:t>𝑦</m:t>
                        </m:r>
                      </m:sub>
                    </m:sSub>
                    <m:r>
                      <a:rPr lang="de-DE" sz="2400" b="0" i="1" smtClean="0">
                        <a:latin typeface="Cambria Math" panose="02040503050406030204" pitchFamily="18" charset="0"/>
                        <a:cs typeface="Times New Roman" panose="02020603050405020304" pitchFamily="18" charset="0"/>
                      </a:rPr>
                      <m:t>)</m:t>
                    </m:r>
                  </m:oMath>
                </a14:m>
                <a:r>
                  <a:rPr lang="de-DE" sz="2400" dirty="0">
                    <a:latin typeface="Times New Roman" panose="02020603050405020304" pitchFamily="18" charset="0"/>
                    <a:cs typeface="Times New Roman" panose="02020603050405020304" pitchFamily="18" charset="0"/>
                  </a:rPr>
                  <a:t>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𝑥</m:t>
                        </m:r>
                      </m:e>
                      <m:sub>
                        <m:r>
                          <a:rPr lang="de-DE" sz="2400" b="0" i="1" smtClean="0">
                            <a:latin typeface="Cambria Math" panose="02040503050406030204" pitchFamily="18" charset="0"/>
                            <a:cs typeface="Times New Roman" panose="02020603050405020304" pitchFamily="18" charset="0"/>
                          </a:rPr>
                          <m:t>𝐵</m:t>
                        </m:r>
                      </m:sub>
                    </m:sSub>
                    <m:r>
                      <a:rPr lang="de-DE" sz="2400" i="1">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𝑥</m:t>
                        </m:r>
                      </m:sub>
                    </m:sSub>
                  </m:oMath>
                </a14:m>
                <a:r>
                  <a:rPr lang="de-DE" sz="2400" dirty="0">
                    <a:latin typeface="Times New Roman" panose="02020603050405020304" pitchFamily="18" charset="0"/>
                    <a:cs typeface="Times New Roman" panose="02020603050405020304" pitchFamily="18" charset="0"/>
                  </a:rPr>
                  <a:t>,</a:t>
                </a:r>
                <a:r>
                  <a:rPr lang="de-DE" sz="2400" dirty="0">
                    <a:cs typeface="Times New Roman" panose="02020603050405020304" pitchFamily="18" charset="0"/>
                  </a:rPr>
                  <a:t>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𝑦</m:t>
                        </m:r>
                      </m:sub>
                    </m:sSub>
                    <m:r>
                      <a:rPr lang="de-DE" sz="2400" i="1">
                        <a:latin typeface="Cambria Math" panose="02040503050406030204" pitchFamily="18" charset="0"/>
                        <a:cs typeface="Times New Roman" panose="02020603050405020304" pitchFamily="18" charset="0"/>
                      </a:rPr>
                      <m:t>)</m:t>
                    </m:r>
                  </m:oMath>
                </a14:m>
                <a:r>
                  <a:rPr lang="de-DE" sz="2400" dirty="0">
                    <a:latin typeface="Times New Roman" panose="02020603050405020304" pitchFamily="18" charset="0"/>
                    <a:cs typeface="Times New Roman" panose="02020603050405020304" pitchFamily="18" charset="0"/>
                  </a:rPr>
                  <a:t>	</a:t>
                </a:r>
                <a14:m>
                  <m:oMath xmlns:m="http://schemas.openxmlformats.org/officeDocument/2006/math">
                    <m:sSub>
                      <m:sSubPr>
                        <m:ctrlPr>
                          <a:rPr lang="de-DE" sz="2400" i="1" smtClean="0">
                            <a:latin typeface="Cambria Math" panose="02040503050406030204" pitchFamily="18" charset="0"/>
                            <a:cs typeface="Times New Roman" panose="02020603050405020304" pitchFamily="18" charset="0"/>
                          </a:rPr>
                        </m:ctrlPr>
                      </m:sSubPr>
                      <m:e>
                        <m:r>
                          <a:rPr lang="de-DE" sz="2400" b="0" i="1" smtClean="0">
                            <a:latin typeface="Cambria Math" panose="02040503050406030204" pitchFamily="18" charset="0"/>
                            <a:cs typeface="Times New Roman" panose="02020603050405020304" pitchFamily="18" charset="0"/>
                          </a:rPr>
                          <m:t>𝑦</m:t>
                        </m:r>
                      </m:e>
                      <m:sub>
                        <m:r>
                          <a:rPr lang="de-DE" sz="2400" i="1">
                            <a:latin typeface="Cambria Math" panose="02040503050406030204" pitchFamily="18" charset="0"/>
                            <a:cs typeface="Times New Roman" panose="02020603050405020304" pitchFamily="18" charset="0"/>
                          </a:rPr>
                          <m:t>𝐴</m:t>
                        </m:r>
                      </m:sub>
                    </m:sSub>
                    <m:r>
                      <a:rPr lang="de-DE" sz="2400" i="1">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𝑥</m:t>
                        </m:r>
                      </m:sub>
                    </m:sSub>
                  </m:oMath>
                </a14:m>
                <a:r>
                  <a:rPr lang="de-DE" sz="2400" dirty="0">
                    <a:latin typeface="Times New Roman" panose="02020603050405020304" pitchFamily="18" charset="0"/>
                    <a:cs typeface="Times New Roman" panose="02020603050405020304" pitchFamily="18" charset="0"/>
                  </a:rPr>
                  <a:t>,</a:t>
                </a:r>
                <a:r>
                  <a:rPr lang="de-DE" sz="2400" dirty="0">
                    <a:cs typeface="Times New Roman" panose="02020603050405020304" pitchFamily="18" charset="0"/>
                  </a:rPr>
                  <a:t>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𝑦</m:t>
                        </m:r>
                      </m:sub>
                    </m:sSub>
                    <m:r>
                      <a:rPr lang="de-DE" sz="2400" i="1">
                        <a:latin typeface="Cambria Math" panose="02040503050406030204" pitchFamily="18" charset="0"/>
                        <a:cs typeface="Times New Roman" panose="02020603050405020304" pitchFamily="18" charset="0"/>
                      </a:rPr>
                      <m:t>)</m:t>
                    </m:r>
                  </m:oMath>
                </a14:m>
                <a:r>
                  <a:rPr lang="de-DE" sz="2400" dirty="0">
                    <a:latin typeface="Times New Roman" panose="02020603050405020304" pitchFamily="18" charset="0"/>
                    <a:cs typeface="Times New Roman" panose="02020603050405020304" pitchFamily="18" charset="0"/>
                  </a:rPr>
                  <a:t>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b="0" i="1" smtClean="0">
                            <a:latin typeface="Cambria Math" panose="02040503050406030204" pitchFamily="18" charset="0"/>
                            <a:cs typeface="Times New Roman" panose="02020603050405020304" pitchFamily="18" charset="0"/>
                          </a:rPr>
                          <m:t>𝑦</m:t>
                        </m:r>
                      </m:e>
                      <m:sub>
                        <m:r>
                          <a:rPr lang="de-DE" sz="2400" b="0" i="1" smtClean="0">
                            <a:latin typeface="Cambria Math" panose="02040503050406030204" pitchFamily="18" charset="0"/>
                            <a:cs typeface="Times New Roman" panose="02020603050405020304" pitchFamily="18" charset="0"/>
                          </a:rPr>
                          <m:t>𝐵</m:t>
                        </m:r>
                      </m:sub>
                    </m:sSub>
                    <m:r>
                      <a:rPr lang="de-DE" sz="2400" i="1">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𝑥</m:t>
                        </m:r>
                      </m:sub>
                    </m:sSub>
                  </m:oMath>
                </a14:m>
                <a:r>
                  <a:rPr lang="de-DE" sz="2400" dirty="0">
                    <a:latin typeface="Times New Roman" panose="02020603050405020304" pitchFamily="18" charset="0"/>
                    <a:cs typeface="Times New Roman" panose="02020603050405020304" pitchFamily="18" charset="0"/>
                  </a:rPr>
                  <a:t>,</a:t>
                </a:r>
                <a:r>
                  <a:rPr lang="de-DE" sz="2400" dirty="0">
                    <a:cs typeface="Times New Roman" panose="02020603050405020304" pitchFamily="18" charset="0"/>
                  </a:rPr>
                  <a:t>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𝑦</m:t>
                        </m:r>
                      </m:sub>
                    </m:sSub>
                    <m:r>
                      <a:rPr lang="de-DE" sz="2400" i="1">
                        <a:latin typeface="Cambria Math" panose="02040503050406030204" pitchFamily="18" charset="0"/>
                        <a:cs typeface="Times New Roman" panose="02020603050405020304" pitchFamily="18" charset="0"/>
                      </a:rPr>
                      <m:t>)</m:t>
                    </m:r>
                  </m:oMath>
                </a14:m>
                <a:endParaRPr lang="de-DE" sz="2400" dirty="0">
                  <a:latin typeface="Times New Roman" panose="02020603050405020304" pitchFamily="18" charset="0"/>
                  <a:cs typeface="Times New Roman" panose="02020603050405020304" pitchFamily="18" charset="0"/>
                </a:endParaRPr>
              </a:p>
              <a:p>
                <a:pPr algn="ctr"/>
                <a:endParaRPr lang="de-DE" sz="2400" dirty="0">
                  <a:latin typeface="Times New Roman" panose="02020603050405020304" pitchFamily="18" charset="0"/>
                  <a:cs typeface="Times New Roman" panose="02020603050405020304" pitchFamily="18" charset="0"/>
                </a:endParaRPr>
              </a:p>
              <a:p>
                <a:pPr marL="800100" lvl="1"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Unter vollkommener Konkurrenz werden sich die Preise solange ändern, bis Angebot und Nachfrage übereinstimmen.</a:t>
                </a:r>
              </a:p>
              <a:p>
                <a:endParaRPr lang="de-DE" sz="2400" dirty="0">
                  <a:latin typeface="Times New Roman" panose="02020603050405020304" pitchFamily="18" charset="0"/>
                  <a:cs typeface="Times New Roman" panose="02020603050405020304" pitchFamily="18" charset="0"/>
                </a:endParaRPr>
              </a:p>
            </p:txBody>
          </p:sp>
        </mc:Choice>
        <mc:Fallback xmlns="">
          <p:sp>
            <p:nvSpPr>
              <p:cNvPr id="11" name="Textfeld 10">
                <a:extLst>
                  <a:ext uri="{FF2B5EF4-FFF2-40B4-BE49-F238E27FC236}">
                    <a16:creationId xmlns:a16="http://schemas.microsoft.com/office/drawing/2014/main" id="{AA15B691-283D-4341-8E52-EBA1542B1340}"/>
                  </a:ext>
                </a:extLst>
              </p:cNvPr>
              <p:cNvSpPr txBox="1">
                <a:spLocks noRot="1" noChangeAspect="1" noMove="1" noResize="1" noEditPoints="1" noAdjustHandles="1" noChangeArrowheads="1" noChangeShapeType="1" noTextEdit="1"/>
              </p:cNvSpPr>
              <p:nvPr/>
            </p:nvSpPr>
            <p:spPr>
              <a:xfrm>
                <a:off x="98193" y="1780181"/>
                <a:ext cx="12172951" cy="4797958"/>
              </a:xfrm>
              <a:prstGeom prst="rect">
                <a:avLst/>
              </a:prstGeom>
              <a:blipFill>
                <a:blip r:embed="rId2"/>
                <a:stretch>
                  <a:fillRect l="-651" t="-1017"/>
                </a:stretch>
              </a:blipFill>
            </p:spPr>
            <p:txBody>
              <a:bodyPr/>
              <a:lstStyle/>
              <a:p>
                <a:r>
                  <a:rPr lang="de-DE">
                    <a:noFill/>
                  </a:rPr>
                  <a:t> </a:t>
                </a:r>
              </a:p>
            </p:txBody>
          </p:sp>
        </mc:Fallback>
      </mc:AlternateContent>
      <p:sp>
        <p:nvSpPr>
          <p:cNvPr id="4" name="Textfeld 3"/>
          <p:cNvSpPr txBox="1"/>
          <p:nvPr/>
        </p:nvSpPr>
        <p:spPr>
          <a:xfrm>
            <a:off x="201934" y="474691"/>
            <a:ext cx="3804801" cy="301162"/>
          </a:xfrm>
          <a:prstGeom prst="rect">
            <a:avLst/>
          </a:prstGeom>
          <a:noFill/>
        </p:spPr>
        <p:txBody>
          <a:bodyPr wrap="square" rtlCol="0">
            <a:noAutofit/>
          </a:bodyPr>
          <a:lstStyle/>
          <a:p>
            <a:r>
              <a:rPr lang="de-DE" sz="1200" dirty="0" smtClean="0"/>
              <a:t>Wie gelangt man nun in einen </a:t>
            </a:r>
            <a:r>
              <a:rPr lang="de-DE" sz="1200" dirty="0" err="1" smtClean="0"/>
              <a:t>pareto</a:t>
            </a:r>
            <a:r>
              <a:rPr lang="de-DE" sz="1200" dirty="0" smtClean="0"/>
              <a:t>-effizienten Zustand?</a:t>
            </a:r>
            <a:endParaRPr lang="de-DE" sz="1200" dirty="0"/>
          </a:p>
        </p:txBody>
      </p:sp>
      <p:sp>
        <p:nvSpPr>
          <p:cNvPr id="5" name="Textfeld 4"/>
          <p:cNvSpPr txBox="1"/>
          <p:nvPr/>
        </p:nvSpPr>
        <p:spPr>
          <a:xfrm>
            <a:off x="201933" y="775854"/>
            <a:ext cx="3804801" cy="301162"/>
          </a:xfrm>
          <a:prstGeom prst="rect">
            <a:avLst/>
          </a:prstGeom>
          <a:noFill/>
        </p:spPr>
        <p:txBody>
          <a:bodyPr wrap="square" rtlCol="0">
            <a:noAutofit/>
          </a:bodyPr>
          <a:lstStyle/>
          <a:p>
            <a:r>
              <a:rPr lang="de-DE" sz="1200" dirty="0" smtClean="0"/>
              <a:t>An dieser Stelle kommt unser Wettbewerbsmarkt ins Spiel</a:t>
            </a:r>
            <a:endParaRPr lang="de-DE" sz="1200" dirty="0"/>
          </a:p>
        </p:txBody>
      </p:sp>
      <p:sp>
        <p:nvSpPr>
          <p:cNvPr id="6" name="Textfeld 5"/>
          <p:cNvSpPr txBox="1"/>
          <p:nvPr/>
        </p:nvSpPr>
        <p:spPr>
          <a:xfrm>
            <a:off x="201933" y="1021751"/>
            <a:ext cx="11563348" cy="440486"/>
          </a:xfrm>
          <a:prstGeom prst="rect">
            <a:avLst/>
          </a:prstGeom>
          <a:noFill/>
        </p:spPr>
        <p:txBody>
          <a:bodyPr wrap="square" rtlCol="0">
            <a:noAutofit/>
          </a:bodyPr>
          <a:lstStyle/>
          <a:p>
            <a:r>
              <a:rPr lang="de-DE" sz="1200" dirty="0" smtClean="0"/>
              <a:t>Indem wir Preise für x und y einführen, können wir mit den gegebenen Anfangsausstattungen auch ein Anfangsbudget bestimmen und dann, wie wir es aus Mikro kennen einfach unsere Nutzenmaximierung unter Budgetrestriktion durchführen und wir erhalten Nachfragefunktionen, abhängig von den Preisen und der Anfangsausstattung </a:t>
            </a:r>
            <a:endParaRPr lang="de-DE" sz="1200" dirty="0"/>
          </a:p>
        </p:txBody>
      </p:sp>
      <p:sp>
        <p:nvSpPr>
          <p:cNvPr id="7" name="Textfeld 6"/>
          <p:cNvSpPr txBox="1"/>
          <p:nvPr/>
        </p:nvSpPr>
        <p:spPr>
          <a:xfrm>
            <a:off x="201933" y="1403834"/>
            <a:ext cx="11563348" cy="440486"/>
          </a:xfrm>
          <a:prstGeom prst="rect">
            <a:avLst/>
          </a:prstGeom>
          <a:noFill/>
        </p:spPr>
        <p:txBody>
          <a:bodyPr wrap="square" rtlCol="0">
            <a:noAutofit/>
          </a:bodyPr>
          <a:lstStyle/>
          <a:p>
            <a:r>
              <a:rPr lang="de-DE" sz="1200" dirty="0" smtClean="0"/>
              <a:t>Da dies A und B gleichzeitig machen, ergibt sich folgender Wettbewerbsmarkt</a:t>
            </a:r>
            <a:endParaRPr lang="de-DE" sz="1200" dirty="0"/>
          </a:p>
        </p:txBody>
      </p:sp>
    </p:spTree>
    <p:extLst>
      <p:ext uri="{BB962C8B-B14F-4D97-AF65-F5344CB8AC3E}">
        <p14:creationId xmlns:p14="http://schemas.microsoft.com/office/powerpoint/2010/main" val="18645007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4" grpId="0"/>
      <p:bldP spid="5" grpId="0"/>
      <p:bldP spid="6" grpId="0"/>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Wettbewerbsgleichgewicht und Wohlfahrtstheorie</a:t>
            </a:r>
          </a:p>
        </p:txBody>
      </p:sp>
      <mc:AlternateContent xmlns:mc="http://schemas.openxmlformats.org/markup-compatibility/2006" xmlns:a14="http://schemas.microsoft.com/office/drawing/2010/main">
        <mc:Choice Requires="a14">
          <p:sp>
            <p:nvSpPr>
              <p:cNvPr id="11" name="Textfeld 10">
                <a:extLst>
                  <a:ext uri="{FF2B5EF4-FFF2-40B4-BE49-F238E27FC236}">
                    <a16:creationId xmlns:a16="http://schemas.microsoft.com/office/drawing/2014/main" id="{AA15B691-283D-4341-8E52-EBA1542B1340}"/>
                  </a:ext>
                </a:extLst>
              </p:cNvPr>
              <p:cNvSpPr txBox="1"/>
              <p:nvPr/>
            </p:nvSpPr>
            <p:spPr>
              <a:xfrm>
                <a:off x="9524" y="493939"/>
                <a:ext cx="12172951" cy="5456861"/>
              </a:xfrm>
              <a:prstGeom prst="rect">
                <a:avLst/>
              </a:prstGeom>
              <a:noFill/>
            </p:spPr>
            <p:txBody>
              <a:bodyPr wrap="square" rtlCol="0">
                <a:noAutofit/>
              </a:bodyPr>
              <a:lstStyle/>
              <a:p>
                <a:r>
                  <a:rPr lang="de-DE" sz="2400" dirty="0">
                    <a:latin typeface="Times New Roman" panose="02020603050405020304" pitchFamily="18" charset="0"/>
                    <a:cs typeface="Times New Roman" panose="02020603050405020304" pitchFamily="18" charset="0"/>
                  </a:rPr>
                  <a:t>Im Gleichgewicht („Angebot=Nachfrage“) mit den Preisen </a:t>
                </a:r>
                <a14:m>
                  <m:oMath xmlns:m="http://schemas.openxmlformats.org/officeDocument/2006/math">
                    <m:sSubSup>
                      <m:sSubSupPr>
                        <m:ctrlPr>
                          <a:rPr lang="de-DE" sz="2400" i="1" smtClean="0">
                            <a:latin typeface="Cambria Math" panose="02040503050406030204" pitchFamily="18" charset="0"/>
                            <a:cs typeface="Times New Roman" panose="02020603050405020304" pitchFamily="18" charset="0"/>
                          </a:rPr>
                        </m:ctrlPr>
                      </m:sSubSupPr>
                      <m:e>
                        <m:r>
                          <a:rPr lang="de-DE" sz="2400" b="0" i="1" smtClean="0">
                            <a:latin typeface="Cambria Math" panose="02040503050406030204" pitchFamily="18" charset="0"/>
                            <a:cs typeface="Times New Roman" panose="02020603050405020304" pitchFamily="18" charset="0"/>
                          </a:rPr>
                          <m:t>(</m:t>
                        </m:r>
                        <m:r>
                          <a:rPr lang="de-DE" sz="2400" b="0" i="1" smtClean="0">
                            <a:latin typeface="Cambria Math" panose="02040503050406030204" pitchFamily="18" charset="0"/>
                            <a:cs typeface="Times New Roman" panose="02020603050405020304" pitchFamily="18" charset="0"/>
                          </a:rPr>
                          <m:t>𝑝</m:t>
                        </m:r>
                      </m:e>
                      <m:sub>
                        <m:r>
                          <a:rPr lang="de-DE" sz="2400" b="0" i="1" smtClean="0">
                            <a:latin typeface="Cambria Math" panose="02040503050406030204" pitchFamily="18" charset="0"/>
                            <a:cs typeface="Times New Roman" panose="02020603050405020304" pitchFamily="18" charset="0"/>
                          </a:rPr>
                          <m:t>𝑥</m:t>
                        </m:r>
                      </m:sub>
                      <m:sup>
                        <m:r>
                          <a:rPr lang="de-DE" sz="2400" b="0" i="1" smtClean="0">
                            <a:latin typeface="Cambria Math" panose="02040503050406030204" pitchFamily="18" charset="0"/>
                            <a:cs typeface="Times New Roman" panose="02020603050405020304" pitchFamily="18" charset="0"/>
                          </a:rPr>
                          <m:t>∗</m:t>
                        </m:r>
                      </m:sup>
                    </m:sSubSup>
                    <m:r>
                      <a:rPr lang="de-DE" sz="2400" b="0" i="1" smtClean="0">
                        <a:latin typeface="Cambria Math" panose="02040503050406030204" pitchFamily="18" charset="0"/>
                        <a:cs typeface="Times New Roman" panose="02020603050405020304" pitchFamily="18" charset="0"/>
                      </a:rPr>
                      <m:t>,</m:t>
                    </m:r>
                    <m:sSubSup>
                      <m:sSubSupPr>
                        <m:ctrlPr>
                          <a:rPr lang="de-DE" sz="2400" i="1">
                            <a:latin typeface="Cambria Math" panose="02040503050406030204" pitchFamily="18" charset="0"/>
                            <a:cs typeface="Times New Roman" panose="02020603050405020304" pitchFamily="18" charset="0"/>
                          </a:rPr>
                        </m:ctrlPr>
                      </m:sSubSupPr>
                      <m:e>
                        <m:r>
                          <a:rPr lang="de-DE" sz="2400" i="1">
                            <a:latin typeface="Cambria Math" panose="02040503050406030204" pitchFamily="18" charset="0"/>
                            <a:cs typeface="Times New Roman" panose="02020603050405020304" pitchFamily="18" charset="0"/>
                          </a:rPr>
                          <m:t>𝑝</m:t>
                        </m:r>
                      </m:e>
                      <m:sub>
                        <m:r>
                          <a:rPr lang="de-DE" sz="2400" b="0" i="1" smtClean="0">
                            <a:latin typeface="Cambria Math" panose="02040503050406030204" pitchFamily="18" charset="0"/>
                            <a:cs typeface="Times New Roman" panose="02020603050405020304" pitchFamily="18" charset="0"/>
                          </a:rPr>
                          <m:t>𝑦</m:t>
                        </m:r>
                      </m:sub>
                      <m:sup>
                        <m:r>
                          <a:rPr lang="de-DE" sz="2400" i="1">
                            <a:latin typeface="Cambria Math" panose="02040503050406030204" pitchFamily="18" charset="0"/>
                            <a:cs typeface="Times New Roman" panose="02020603050405020304" pitchFamily="18" charset="0"/>
                          </a:rPr>
                          <m:t>∗</m:t>
                        </m:r>
                      </m:sup>
                    </m:sSubSup>
                    <m:r>
                      <a:rPr lang="de-DE" sz="2400" b="0" i="1" smtClean="0">
                        <a:latin typeface="Cambria Math" panose="02040503050406030204" pitchFamily="18" charset="0"/>
                        <a:cs typeface="Times New Roman" panose="02020603050405020304" pitchFamily="18" charset="0"/>
                      </a:rPr>
                      <m:t>)</m:t>
                    </m:r>
                  </m:oMath>
                </a14:m>
                <a:r>
                  <a:rPr lang="de-DE" sz="2400" dirty="0">
                    <a:latin typeface="Times New Roman" panose="02020603050405020304" pitchFamily="18" charset="0"/>
                    <a:cs typeface="Times New Roman" panose="02020603050405020304" pitchFamily="18" charset="0"/>
                  </a:rPr>
                  <a:t> gilt dann </a:t>
                </a:r>
              </a:p>
              <a:p>
                <a:endParaRPr lang="de-DE" sz="2400" dirty="0">
                  <a:latin typeface="Times New Roman" panose="02020603050405020304" pitchFamily="18" charset="0"/>
                  <a:cs typeface="Times New Roman" panose="02020603050405020304" pitchFamily="18" charset="0"/>
                </a:endParaRPr>
              </a:p>
              <a:p>
                <a:pPr algn="ct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𝑥</m:t>
                        </m:r>
                      </m:e>
                      <m:sub>
                        <m:r>
                          <a:rPr lang="de-DE" sz="2400" i="1">
                            <a:latin typeface="Cambria Math" panose="02040503050406030204" pitchFamily="18" charset="0"/>
                            <a:cs typeface="Times New Roman" panose="02020603050405020304" pitchFamily="18" charset="0"/>
                          </a:rPr>
                          <m:t>𝐴</m:t>
                        </m:r>
                      </m:sub>
                    </m:sSub>
                    <m:sSubSup>
                      <m:sSubSupPr>
                        <m:ctrlPr>
                          <a:rPr lang="de-DE" sz="2400" i="1">
                            <a:latin typeface="Cambria Math" panose="02040503050406030204" pitchFamily="18" charset="0"/>
                            <a:cs typeface="Times New Roman" panose="02020603050405020304" pitchFamily="18" charset="0"/>
                          </a:rPr>
                        </m:ctrlPr>
                      </m:sSubSupPr>
                      <m:e>
                        <m:r>
                          <a:rPr lang="de-DE" sz="2400" i="1">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𝑥</m:t>
                        </m:r>
                      </m:sub>
                      <m:sup>
                        <m:r>
                          <a:rPr lang="de-DE" sz="2400" i="1">
                            <a:latin typeface="Cambria Math" panose="02040503050406030204" pitchFamily="18" charset="0"/>
                            <a:cs typeface="Times New Roman" panose="02020603050405020304" pitchFamily="18" charset="0"/>
                          </a:rPr>
                          <m:t>∗</m:t>
                        </m:r>
                      </m:sup>
                    </m:sSubSup>
                    <m:r>
                      <a:rPr lang="de-DE" sz="2400" i="1">
                        <a:latin typeface="Cambria Math" panose="02040503050406030204" pitchFamily="18" charset="0"/>
                        <a:cs typeface="Times New Roman" panose="02020603050405020304" pitchFamily="18" charset="0"/>
                      </a:rPr>
                      <m:t>,</m:t>
                    </m:r>
                    <m:sSubSup>
                      <m:sSubSupPr>
                        <m:ctrlPr>
                          <a:rPr lang="de-DE" sz="2400" i="1">
                            <a:latin typeface="Cambria Math" panose="02040503050406030204" pitchFamily="18" charset="0"/>
                            <a:cs typeface="Times New Roman" panose="02020603050405020304" pitchFamily="18" charset="0"/>
                          </a:rPr>
                        </m:ctrlPr>
                      </m:sSubSupPr>
                      <m:e>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𝑦</m:t>
                        </m:r>
                      </m:sub>
                      <m:sup>
                        <m:r>
                          <a:rPr lang="de-DE" sz="2400" i="1">
                            <a:latin typeface="Cambria Math" panose="02040503050406030204" pitchFamily="18" charset="0"/>
                            <a:cs typeface="Times New Roman" panose="02020603050405020304" pitchFamily="18" charset="0"/>
                          </a:rPr>
                          <m:t>∗</m:t>
                        </m:r>
                      </m:sup>
                    </m:sSubSup>
                    <m:r>
                      <a:rPr lang="de-DE" sz="2400" i="1">
                        <a:latin typeface="Cambria Math" panose="02040503050406030204" pitchFamily="18" charset="0"/>
                        <a:cs typeface="Times New Roman" panose="02020603050405020304" pitchFamily="18" charset="0"/>
                      </a:rPr>
                      <m:t>)</m:t>
                    </m:r>
                  </m:oMath>
                </a14:m>
                <a:r>
                  <a:rPr lang="de-DE" sz="2400" dirty="0">
                    <a:latin typeface="Times New Roman" panose="02020603050405020304" pitchFamily="18" charset="0"/>
                    <a:cs typeface="Times New Roman" panose="02020603050405020304" pitchFamily="18" charset="0"/>
                  </a:rPr>
                  <a:t>  +</a:t>
                </a:r>
                <a:r>
                  <a:rPr lang="de-DE" sz="2400" dirty="0">
                    <a:cs typeface="Times New Roman" panose="02020603050405020304" pitchFamily="18" charset="0"/>
                  </a:rPr>
                  <a:t>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𝑥</m:t>
                        </m:r>
                      </m:e>
                      <m:sub>
                        <m:r>
                          <a:rPr lang="de-DE" sz="2400" b="0" i="1" smtClean="0">
                            <a:latin typeface="Cambria Math" panose="02040503050406030204" pitchFamily="18" charset="0"/>
                            <a:cs typeface="Times New Roman" panose="02020603050405020304" pitchFamily="18" charset="0"/>
                          </a:rPr>
                          <m:t>𝐵</m:t>
                        </m:r>
                      </m:sub>
                    </m:sSub>
                    <m:sSubSup>
                      <m:sSubSupPr>
                        <m:ctrlPr>
                          <a:rPr lang="de-DE" sz="2400" i="1">
                            <a:latin typeface="Cambria Math" panose="02040503050406030204" pitchFamily="18" charset="0"/>
                            <a:cs typeface="Times New Roman" panose="02020603050405020304" pitchFamily="18" charset="0"/>
                          </a:rPr>
                        </m:ctrlPr>
                      </m:sSubSupPr>
                      <m:e>
                        <m:r>
                          <a:rPr lang="de-DE" sz="2400" i="1">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𝑥</m:t>
                        </m:r>
                      </m:sub>
                      <m:sup>
                        <m:r>
                          <a:rPr lang="de-DE" sz="2400" i="1">
                            <a:latin typeface="Cambria Math" panose="02040503050406030204" pitchFamily="18" charset="0"/>
                            <a:cs typeface="Times New Roman" panose="02020603050405020304" pitchFamily="18" charset="0"/>
                          </a:rPr>
                          <m:t>∗</m:t>
                        </m:r>
                      </m:sup>
                    </m:sSubSup>
                    <m:r>
                      <a:rPr lang="de-DE" sz="2400" i="1">
                        <a:latin typeface="Cambria Math" panose="02040503050406030204" pitchFamily="18" charset="0"/>
                        <a:cs typeface="Times New Roman" panose="02020603050405020304" pitchFamily="18" charset="0"/>
                      </a:rPr>
                      <m:t>,</m:t>
                    </m:r>
                    <m:sSubSup>
                      <m:sSubSupPr>
                        <m:ctrlPr>
                          <a:rPr lang="de-DE" sz="2400" i="1">
                            <a:latin typeface="Cambria Math" panose="02040503050406030204" pitchFamily="18" charset="0"/>
                            <a:cs typeface="Times New Roman" panose="02020603050405020304" pitchFamily="18" charset="0"/>
                          </a:rPr>
                        </m:ctrlPr>
                      </m:sSubSupPr>
                      <m:e>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𝑦</m:t>
                        </m:r>
                      </m:sub>
                      <m:sup>
                        <m:r>
                          <a:rPr lang="de-DE" sz="2400" i="1">
                            <a:latin typeface="Cambria Math" panose="02040503050406030204" pitchFamily="18" charset="0"/>
                            <a:cs typeface="Times New Roman" panose="02020603050405020304" pitchFamily="18" charset="0"/>
                          </a:rPr>
                          <m:t>∗</m:t>
                        </m:r>
                      </m:sup>
                    </m:sSubSup>
                    <m:r>
                      <a:rPr lang="de-DE" sz="2400" i="1">
                        <a:latin typeface="Cambria Math" panose="02040503050406030204" pitchFamily="18" charset="0"/>
                        <a:cs typeface="Times New Roman" panose="02020603050405020304" pitchFamily="18" charset="0"/>
                      </a:rPr>
                      <m:t>)</m:t>
                    </m:r>
                  </m:oMath>
                </a14:m>
                <a:r>
                  <a:rPr lang="de-DE" sz="2400" dirty="0">
                    <a:latin typeface="Times New Roman" panose="02020603050405020304" pitchFamily="18" charset="0"/>
                    <a:cs typeface="Times New Roman" panose="02020603050405020304" pitchFamily="18" charset="0"/>
                  </a:rPr>
                  <a:t>=</a:t>
                </a:r>
                <a:r>
                  <a:rPr lang="de-DE" sz="2400" dirty="0">
                    <a:cs typeface="Times New Roman" panose="02020603050405020304" pitchFamily="18" charset="0"/>
                  </a:rPr>
                  <a:t> </a:t>
                </a:r>
                <a14:m>
                  <m:oMath xmlns:m="http://schemas.openxmlformats.org/officeDocument/2006/math">
                    <m:acc>
                      <m:accPr>
                        <m:chr m:val="̅"/>
                        <m:ctrlPr>
                          <a:rPr lang="de-DE" sz="2400" i="1">
                            <a:latin typeface="Cambria Math" panose="02040503050406030204" pitchFamily="18" charset="0"/>
                            <a:cs typeface="Times New Roman" panose="02020603050405020304" pitchFamily="18" charset="0"/>
                          </a:rPr>
                        </m:ctrlPr>
                      </m:accPr>
                      <m:e>
                        <m:r>
                          <a:rPr lang="de-DE" sz="2400" i="1">
                            <a:latin typeface="Cambria Math" panose="02040503050406030204" pitchFamily="18" charset="0"/>
                            <a:cs typeface="Times New Roman" panose="02020603050405020304" pitchFamily="18" charset="0"/>
                          </a:rPr>
                          <m:t>𝑥</m:t>
                        </m:r>
                      </m:e>
                    </m:acc>
                  </m:oMath>
                </a14:m>
                <a:r>
                  <a:rPr lang="de-DE" sz="2400" dirty="0">
                    <a:latin typeface="Times New Roman" panose="02020603050405020304" pitchFamily="18" charset="0"/>
                    <a:cs typeface="Times New Roman" panose="02020603050405020304" pitchFamily="18" charset="0"/>
                  </a:rPr>
                  <a:t> 	und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b="0" i="1" smtClean="0">
                            <a:latin typeface="Cambria Math" panose="02040503050406030204" pitchFamily="18" charset="0"/>
                            <a:cs typeface="Times New Roman" panose="02020603050405020304" pitchFamily="18" charset="0"/>
                          </a:rPr>
                          <m:t>𝑦</m:t>
                        </m:r>
                      </m:e>
                      <m:sub>
                        <m:r>
                          <a:rPr lang="de-DE" sz="2400" i="1">
                            <a:latin typeface="Cambria Math" panose="02040503050406030204" pitchFamily="18" charset="0"/>
                            <a:cs typeface="Times New Roman" panose="02020603050405020304" pitchFamily="18" charset="0"/>
                          </a:rPr>
                          <m:t>𝐴</m:t>
                        </m:r>
                      </m:sub>
                    </m:sSub>
                    <m:sSubSup>
                      <m:sSubSupPr>
                        <m:ctrlPr>
                          <a:rPr lang="de-DE" sz="2400" i="1">
                            <a:latin typeface="Cambria Math" panose="02040503050406030204" pitchFamily="18" charset="0"/>
                            <a:cs typeface="Times New Roman" panose="02020603050405020304" pitchFamily="18" charset="0"/>
                          </a:rPr>
                        </m:ctrlPr>
                      </m:sSubSupPr>
                      <m:e>
                        <m:r>
                          <a:rPr lang="de-DE" sz="2400" i="1">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𝑥</m:t>
                        </m:r>
                      </m:sub>
                      <m:sup>
                        <m:r>
                          <a:rPr lang="de-DE" sz="2400" i="1">
                            <a:latin typeface="Cambria Math" panose="02040503050406030204" pitchFamily="18" charset="0"/>
                            <a:cs typeface="Times New Roman" panose="02020603050405020304" pitchFamily="18" charset="0"/>
                          </a:rPr>
                          <m:t>∗</m:t>
                        </m:r>
                      </m:sup>
                    </m:sSubSup>
                    <m:r>
                      <a:rPr lang="de-DE" sz="2400" i="1">
                        <a:latin typeface="Cambria Math" panose="02040503050406030204" pitchFamily="18" charset="0"/>
                        <a:cs typeface="Times New Roman" panose="02020603050405020304" pitchFamily="18" charset="0"/>
                      </a:rPr>
                      <m:t>,</m:t>
                    </m:r>
                    <m:sSubSup>
                      <m:sSubSupPr>
                        <m:ctrlPr>
                          <a:rPr lang="de-DE" sz="2400" i="1">
                            <a:latin typeface="Cambria Math" panose="02040503050406030204" pitchFamily="18" charset="0"/>
                            <a:cs typeface="Times New Roman" panose="02020603050405020304" pitchFamily="18" charset="0"/>
                          </a:rPr>
                        </m:ctrlPr>
                      </m:sSubSupPr>
                      <m:e>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𝑦</m:t>
                        </m:r>
                      </m:sub>
                      <m:sup>
                        <m:r>
                          <a:rPr lang="de-DE" sz="2400" i="1">
                            <a:latin typeface="Cambria Math" panose="02040503050406030204" pitchFamily="18" charset="0"/>
                            <a:cs typeface="Times New Roman" panose="02020603050405020304" pitchFamily="18" charset="0"/>
                          </a:rPr>
                          <m:t>∗</m:t>
                        </m:r>
                      </m:sup>
                    </m:sSubSup>
                    <m:r>
                      <a:rPr lang="de-DE" sz="2400" i="1">
                        <a:latin typeface="Cambria Math" panose="02040503050406030204" pitchFamily="18" charset="0"/>
                        <a:cs typeface="Times New Roman" panose="02020603050405020304" pitchFamily="18" charset="0"/>
                      </a:rPr>
                      <m:t>)</m:t>
                    </m:r>
                  </m:oMath>
                </a14:m>
                <a:r>
                  <a:rPr lang="de-DE" sz="2400" dirty="0">
                    <a:latin typeface="Times New Roman" panose="02020603050405020304" pitchFamily="18" charset="0"/>
                    <a:cs typeface="Times New Roman" panose="02020603050405020304" pitchFamily="18" charset="0"/>
                  </a:rPr>
                  <a:t> +</a:t>
                </a:r>
                <a:r>
                  <a:rPr lang="de-DE" sz="2400" dirty="0">
                    <a:cs typeface="Times New Roman" panose="02020603050405020304" pitchFamily="18" charset="0"/>
                  </a:rPr>
                  <a:t>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b="0" i="1" smtClean="0">
                            <a:latin typeface="Cambria Math" panose="02040503050406030204" pitchFamily="18" charset="0"/>
                            <a:cs typeface="Times New Roman" panose="02020603050405020304" pitchFamily="18" charset="0"/>
                          </a:rPr>
                          <m:t>𝑦</m:t>
                        </m:r>
                      </m:e>
                      <m:sub>
                        <m:r>
                          <a:rPr lang="de-DE" sz="2400" i="1">
                            <a:latin typeface="Cambria Math" panose="02040503050406030204" pitchFamily="18" charset="0"/>
                            <a:cs typeface="Times New Roman" panose="02020603050405020304" pitchFamily="18" charset="0"/>
                          </a:rPr>
                          <m:t>𝐵</m:t>
                        </m:r>
                      </m:sub>
                    </m:sSub>
                    <m:sSubSup>
                      <m:sSubSupPr>
                        <m:ctrlPr>
                          <a:rPr lang="de-DE" sz="2400" i="1">
                            <a:latin typeface="Cambria Math" panose="02040503050406030204" pitchFamily="18" charset="0"/>
                            <a:cs typeface="Times New Roman" panose="02020603050405020304" pitchFamily="18" charset="0"/>
                          </a:rPr>
                        </m:ctrlPr>
                      </m:sSubSupPr>
                      <m:e>
                        <m:r>
                          <a:rPr lang="de-DE" sz="2400" i="1">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𝑥</m:t>
                        </m:r>
                      </m:sub>
                      <m:sup>
                        <m:r>
                          <a:rPr lang="de-DE" sz="2400" i="1">
                            <a:latin typeface="Cambria Math" panose="02040503050406030204" pitchFamily="18" charset="0"/>
                            <a:cs typeface="Times New Roman" panose="02020603050405020304" pitchFamily="18" charset="0"/>
                          </a:rPr>
                          <m:t>∗</m:t>
                        </m:r>
                      </m:sup>
                    </m:sSubSup>
                    <m:r>
                      <a:rPr lang="de-DE" sz="2400" i="1">
                        <a:latin typeface="Cambria Math" panose="02040503050406030204" pitchFamily="18" charset="0"/>
                        <a:cs typeface="Times New Roman" panose="02020603050405020304" pitchFamily="18" charset="0"/>
                      </a:rPr>
                      <m:t>,</m:t>
                    </m:r>
                    <m:sSubSup>
                      <m:sSubSupPr>
                        <m:ctrlPr>
                          <a:rPr lang="de-DE" sz="2400" i="1">
                            <a:latin typeface="Cambria Math" panose="02040503050406030204" pitchFamily="18" charset="0"/>
                            <a:cs typeface="Times New Roman" panose="02020603050405020304" pitchFamily="18" charset="0"/>
                          </a:rPr>
                        </m:ctrlPr>
                      </m:sSubSupPr>
                      <m:e>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𝑦</m:t>
                        </m:r>
                      </m:sub>
                      <m:sup>
                        <m:r>
                          <a:rPr lang="de-DE" sz="2400" i="1">
                            <a:latin typeface="Cambria Math" panose="02040503050406030204" pitchFamily="18" charset="0"/>
                            <a:cs typeface="Times New Roman" panose="02020603050405020304" pitchFamily="18" charset="0"/>
                          </a:rPr>
                          <m:t>∗</m:t>
                        </m:r>
                      </m:sup>
                    </m:sSubSup>
                    <m:r>
                      <a:rPr lang="de-DE" sz="2400" i="1">
                        <a:latin typeface="Cambria Math" panose="02040503050406030204" pitchFamily="18" charset="0"/>
                        <a:cs typeface="Times New Roman" panose="02020603050405020304" pitchFamily="18" charset="0"/>
                      </a:rPr>
                      <m:t>)</m:t>
                    </m:r>
                  </m:oMath>
                </a14:m>
                <a:r>
                  <a:rPr lang="de-DE" sz="2400" dirty="0">
                    <a:latin typeface="Times New Roman" panose="02020603050405020304" pitchFamily="18" charset="0"/>
                    <a:cs typeface="Times New Roman" panose="02020603050405020304" pitchFamily="18" charset="0"/>
                  </a:rPr>
                  <a:t>=</a:t>
                </a:r>
                <a:r>
                  <a:rPr lang="de-DE" sz="2400" dirty="0">
                    <a:cs typeface="Times New Roman" panose="02020603050405020304" pitchFamily="18" charset="0"/>
                  </a:rPr>
                  <a:t> </a:t>
                </a:r>
                <a14:m>
                  <m:oMath xmlns:m="http://schemas.openxmlformats.org/officeDocument/2006/math">
                    <m:acc>
                      <m:accPr>
                        <m:chr m:val="̅"/>
                        <m:ctrlPr>
                          <a:rPr lang="de-DE" sz="2400" i="1">
                            <a:latin typeface="Cambria Math" panose="02040503050406030204" pitchFamily="18" charset="0"/>
                            <a:cs typeface="Times New Roman" panose="02020603050405020304" pitchFamily="18" charset="0"/>
                          </a:rPr>
                        </m:ctrlPr>
                      </m:accPr>
                      <m:e>
                        <m:r>
                          <a:rPr lang="de-DE" sz="2400" b="0" i="1" smtClean="0">
                            <a:latin typeface="Cambria Math" panose="02040503050406030204" pitchFamily="18" charset="0"/>
                            <a:cs typeface="Times New Roman" panose="02020603050405020304" pitchFamily="18" charset="0"/>
                          </a:rPr>
                          <m:t>𝑦</m:t>
                        </m:r>
                      </m:e>
                    </m:acc>
                  </m:oMath>
                </a14:m>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Aus der allgemeinen Optimalitätsbedingung der Nutzenmaximierung</a:t>
                </a:r>
              </a:p>
              <a:p>
                <a:endParaRPr lang="de-DE" sz="2400" dirty="0">
                  <a:latin typeface="Times New Roman" panose="02020603050405020304" pitchFamily="18" charset="0"/>
                  <a:cs typeface="Times New Roman" panose="02020603050405020304" pitchFamily="18" charset="0"/>
                </a:endParaRPr>
              </a:p>
              <a:p>
                <a:pPr algn="ctr"/>
                <a14:m>
                  <m:oMath xmlns:m="http://schemas.openxmlformats.org/officeDocument/2006/math">
                    <m:r>
                      <a:rPr lang="de-DE" sz="2400" i="1">
                        <a:solidFill>
                          <a:srgbClr val="000000"/>
                        </a:solidFill>
                        <a:latin typeface="Cambria Math" panose="02040503050406030204" pitchFamily="18" charset="0"/>
                        <a:ea typeface="Cambria Math" panose="02040503050406030204" pitchFamily="18" charset="0"/>
                      </a:rPr>
                      <m:t>𝐺𝑅𝑆</m:t>
                    </m:r>
                    <m:r>
                      <a:rPr lang="de-DE" sz="2400" i="1">
                        <a:solidFill>
                          <a:srgbClr val="000000"/>
                        </a:solidFill>
                        <a:latin typeface="Cambria Math" panose="02040503050406030204" pitchFamily="18" charset="0"/>
                        <a:ea typeface="Cambria Math" panose="02040503050406030204" pitchFamily="18" charset="0"/>
                      </a:rPr>
                      <m:t>=−</m:t>
                    </m:r>
                    <m:f>
                      <m:fPr>
                        <m:ctrlPr>
                          <a:rPr lang="de-DE" sz="2400" i="1">
                            <a:solidFill>
                              <a:srgbClr val="000000"/>
                            </a:solidFill>
                            <a:latin typeface="Cambria Math" panose="02040503050406030204" pitchFamily="18" charset="0"/>
                            <a:ea typeface="Cambria Math" panose="02040503050406030204" pitchFamily="18" charset="0"/>
                          </a:rPr>
                        </m:ctrlPr>
                      </m:fPr>
                      <m:num>
                        <m:sSub>
                          <m:sSubPr>
                            <m:ctrlPr>
                              <a:rPr lang="de-DE" sz="2400" i="1">
                                <a:solidFill>
                                  <a:srgbClr val="000000"/>
                                </a:solidFill>
                                <a:latin typeface="Cambria Math" panose="02040503050406030204" pitchFamily="18" charset="0"/>
                                <a:ea typeface="Cambria Math" panose="02040503050406030204" pitchFamily="18" charset="0"/>
                              </a:rPr>
                            </m:ctrlPr>
                          </m:sSubPr>
                          <m:e>
                            <m:r>
                              <a:rPr lang="de-DE" sz="2400" i="1">
                                <a:solidFill>
                                  <a:srgbClr val="000000"/>
                                </a:solidFill>
                                <a:latin typeface="Cambria Math" panose="02040503050406030204" pitchFamily="18" charset="0"/>
                                <a:ea typeface="Cambria Math" panose="02040503050406030204" pitchFamily="18" charset="0"/>
                              </a:rPr>
                              <m:t>𝑝</m:t>
                            </m:r>
                          </m:e>
                          <m:sub>
                            <m:r>
                              <a:rPr lang="de-DE" sz="2400" b="0" i="1" smtClean="0">
                                <a:solidFill>
                                  <a:srgbClr val="000000"/>
                                </a:solidFill>
                                <a:latin typeface="Cambria Math" panose="02040503050406030204" pitchFamily="18" charset="0"/>
                                <a:ea typeface="Cambria Math" panose="02040503050406030204" pitchFamily="18" charset="0"/>
                              </a:rPr>
                              <m:t>𝑥</m:t>
                            </m:r>
                          </m:sub>
                        </m:sSub>
                      </m:num>
                      <m:den>
                        <m:sSub>
                          <m:sSubPr>
                            <m:ctrlPr>
                              <a:rPr lang="de-DE" sz="2400" i="1">
                                <a:solidFill>
                                  <a:srgbClr val="000000"/>
                                </a:solidFill>
                                <a:latin typeface="Cambria Math" panose="02040503050406030204" pitchFamily="18" charset="0"/>
                                <a:ea typeface="Cambria Math" panose="02040503050406030204" pitchFamily="18" charset="0"/>
                              </a:rPr>
                            </m:ctrlPr>
                          </m:sSubPr>
                          <m:e>
                            <m:r>
                              <a:rPr lang="de-DE" sz="2400" i="1">
                                <a:solidFill>
                                  <a:srgbClr val="000000"/>
                                </a:solidFill>
                                <a:latin typeface="Cambria Math" panose="02040503050406030204" pitchFamily="18" charset="0"/>
                                <a:ea typeface="Cambria Math" panose="02040503050406030204" pitchFamily="18" charset="0"/>
                              </a:rPr>
                              <m:t>𝑝</m:t>
                            </m:r>
                          </m:e>
                          <m:sub>
                            <m:r>
                              <a:rPr lang="de-DE" sz="2400" b="0" i="1" smtClean="0">
                                <a:solidFill>
                                  <a:srgbClr val="000000"/>
                                </a:solidFill>
                                <a:latin typeface="Cambria Math" panose="02040503050406030204" pitchFamily="18" charset="0"/>
                                <a:ea typeface="Cambria Math" panose="02040503050406030204" pitchFamily="18" charset="0"/>
                              </a:rPr>
                              <m:t>𝑦</m:t>
                            </m:r>
                          </m:sub>
                        </m:sSub>
                      </m:den>
                    </m:f>
                  </m:oMath>
                </a14:m>
                <a:r>
                  <a:rPr lang="de-DE" sz="2400" dirty="0">
                    <a:latin typeface="Times New Roman" panose="02020603050405020304" pitchFamily="18" charset="0"/>
                    <a:cs typeface="Times New Roman" panose="02020603050405020304" pitchFamily="18" charset="0"/>
                  </a:rPr>
                  <a:t>	(Steigung der Indifferenzkurve = Steigung der Budgetgeraden)</a:t>
                </a:r>
              </a:p>
              <a:p>
                <a:endParaRPr lang="de-DE" sz="2400" dirty="0">
                  <a:latin typeface="Times New Roman" panose="02020603050405020304" pitchFamily="18" charset="0"/>
                  <a:cs typeface="Times New Roman" panose="02020603050405020304" pitchFamily="18" charset="0"/>
                </a:endParaRPr>
              </a:p>
              <a:p>
                <a:pPr algn="ctr"/>
                <a:r>
                  <a:rPr lang="de-DE" sz="2400" dirty="0">
                    <a:latin typeface="Times New Roman" panose="02020603050405020304" pitchFamily="18" charset="0"/>
                    <a:cs typeface="Times New Roman" panose="02020603050405020304" pitchFamily="18" charset="0"/>
                  </a:rPr>
                  <a:t>Folgt</a:t>
                </a:r>
              </a:p>
              <a:p>
                <a:pPr algn="ctr"/>
                <a:endParaRPr lang="de-DE" sz="2400" dirty="0">
                  <a:latin typeface="Times New Roman" panose="02020603050405020304" pitchFamily="18" charset="0"/>
                  <a:cs typeface="Times New Roman" panose="02020603050405020304" pitchFamily="18" charset="0"/>
                </a:endParaRPr>
              </a:p>
              <a:p>
                <a:pPr/>
                <a14:m>
                  <m:oMathPara xmlns:m="http://schemas.openxmlformats.org/officeDocument/2006/math">
                    <m:oMathParaPr>
                      <m:jc m:val="centerGroup"/>
                    </m:oMathParaPr>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𝐺𝑅𝑆</m:t>
                          </m:r>
                        </m:e>
                        <m:sub>
                          <m:r>
                            <a:rPr lang="de-DE" sz="2400" i="1">
                              <a:latin typeface="Cambria Math" panose="02040503050406030204" pitchFamily="18" charset="0"/>
                              <a:cs typeface="Times New Roman" panose="02020603050405020304" pitchFamily="18" charset="0"/>
                            </a:rPr>
                            <m:t>𝐴</m:t>
                          </m:r>
                        </m:sub>
                      </m:sSub>
                      <m:r>
                        <a:rPr lang="de-DE" sz="2400" i="1">
                          <a:solidFill>
                            <a:srgbClr val="000000"/>
                          </a:solidFill>
                          <a:latin typeface="Cambria Math" panose="02040503050406030204" pitchFamily="18" charset="0"/>
                          <a:ea typeface="Cambria Math" panose="02040503050406030204" pitchFamily="18" charset="0"/>
                        </a:rPr>
                        <m:t>=</m:t>
                      </m:r>
                      <m:r>
                        <a:rPr lang="de-DE" sz="2400" b="0" i="1" smtClean="0">
                          <a:solidFill>
                            <a:srgbClr val="000000"/>
                          </a:solidFill>
                          <a:latin typeface="Cambria Math" panose="02040503050406030204" pitchFamily="18" charset="0"/>
                          <a:ea typeface="Cambria Math" panose="02040503050406030204" pitchFamily="18" charset="0"/>
                        </a:rPr>
                        <m:t>−</m:t>
                      </m:r>
                      <m:f>
                        <m:fPr>
                          <m:ctrlPr>
                            <a:rPr lang="de-DE" sz="2400" i="1">
                              <a:solidFill>
                                <a:srgbClr val="000000"/>
                              </a:solidFill>
                              <a:latin typeface="Cambria Math" panose="02040503050406030204" pitchFamily="18" charset="0"/>
                              <a:ea typeface="Cambria Math" panose="02040503050406030204" pitchFamily="18" charset="0"/>
                            </a:rPr>
                          </m:ctrlPr>
                        </m:fPr>
                        <m:num>
                          <m:sSubSup>
                            <m:sSubSupPr>
                              <m:ctrlPr>
                                <a:rPr lang="de-DE" sz="2400" i="1">
                                  <a:latin typeface="Cambria Math" panose="02040503050406030204" pitchFamily="18" charset="0"/>
                                  <a:cs typeface="Times New Roman" panose="02020603050405020304" pitchFamily="18" charset="0"/>
                                </a:rPr>
                              </m:ctrlPr>
                            </m:sSubSupPr>
                            <m:e>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𝑥</m:t>
                              </m:r>
                            </m:sub>
                            <m:sup>
                              <m:r>
                                <a:rPr lang="de-DE" sz="2400" i="1">
                                  <a:latin typeface="Cambria Math" panose="02040503050406030204" pitchFamily="18" charset="0"/>
                                  <a:cs typeface="Times New Roman" panose="02020603050405020304" pitchFamily="18" charset="0"/>
                                </a:rPr>
                                <m:t>∗</m:t>
                              </m:r>
                            </m:sup>
                          </m:sSubSup>
                        </m:num>
                        <m:den>
                          <m:sSubSup>
                            <m:sSubSupPr>
                              <m:ctrlPr>
                                <a:rPr lang="de-DE" sz="2400" i="1">
                                  <a:latin typeface="Cambria Math" panose="02040503050406030204" pitchFamily="18" charset="0"/>
                                  <a:cs typeface="Times New Roman" panose="02020603050405020304" pitchFamily="18" charset="0"/>
                                </a:rPr>
                              </m:ctrlPr>
                            </m:sSubSupPr>
                            <m:e>
                              <m:r>
                                <a:rPr lang="de-DE" sz="2400" i="1">
                                  <a:latin typeface="Cambria Math" panose="02040503050406030204" pitchFamily="18" charset="0"/>
                                  <a:cs typeface="Times New Roman" panose="02020603050405020304" pitchFamily="18" charset="0"/>
                                </a:rPr>
                                <m:t>𝑝</m:t>
                              </m:r>
                            </m:e>
                            <m:sub>
                              <m:r>
                                <a:rPr lang="de-DE" sz="2400" b="0" i="1" smtClean="0">
                                  <a:latin typeface="Cambria Math" panose="02040503050406030204" pitchFamily="18" charset="0"/>
                                  <a:cs typeface="Times New Roman" panose="02020603050405020304" pitchFamily="18" charset="0"/>
                                </a:rPr>
                                <m:t>𝑦</m:t>
                              </m:r>
                            </m:sub>
                            <m:sup>
                              <m:r>
                                <a:rPr lang="de-DE" sz="2400" i="1">
                                  <a:latin typeface="Cambria Math" panose="02040503050406030204" pitchFamily="18" charset="0"/>
                                  <a:cs typeface="Times New Roman" panose="02020603050405020304" pitchFamily="18" charset="0"/>
                                </a:rPr>
                                <m:t>∗</m:t>
                              </m:r>
                            </m:sup>
                          </m:sSubSup>
                        </m:den>
                      </m:f>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𝐺𝑅𝑆</m:t>
                          </m:r>
                        </m:e>
                        <m:sub>
                          <m:r>
                            <a:rPr lang="de-DE" sz="2400" i="1">
                              <a:latin typeface="Cambria Math" panose="02040503050406030204" pitchFamily="18" charset="0"/>
                              <a:cs typeface="Times New Roman" panose="02020603050405020304" pitchFamily="18" charset="0"/>
                            </a:rPr>
                            <m:t>𝐵</m:t>
                          </m:r>
                        </m:sub>
                      </m:sSub>
                    </m:oMath>
                  </m:oMathPara>
                </a14:m>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pPr marL="457200" indent="-457200" algn="ctr">
                  <a:buAutoNum type="arabicPeriod"/>
                </a:pPr>
                <a:r>
                  <a:rPr lang="de-DE" sz="2400" b="1" u="sng" dirty="0">
                    <a:latin typeface="Times New Roman" panose="02020603050405020304" pitchFamily="18" charset="0"/>
                    <a:cs typeface="Times New Roman" panose="02020603050405020304" pitchFamily="18" charset="0"/>
                  </a:rPr>
                  <a:t>Hauptsatz der Wohlfahrtstheorie</a:t>
                </a:r>
              </a:p>
              <a:p>
                <a:pPr marL="457200" indent="-457200" algn="ctr">
                  <a:buAutoNum type="arabicPeriod"/>
                </a:pPr>
                <a:endParaRPr lang="de-DE" sz="2400" b="1" dirty="0">
                  <a:latin typeface="Times New Roman" panose="02020603050405020304" pitchFamily="18" charset="0"/>
                  <a:cs typeface="Times New Roman" panose="02020603050405020304" pitchFamily="18" charset="0"/>
                </a:endParaRPr>
              </a:p>
              <a:p>
                <a:pPr algn="ctr"/>
                <a:r>
                  <a:rPr lang="de-DE" sz="2400" b="1" dirty="0">
                    <a:latin typeface="Times New Roman" panose="02020603050405020304" pitchFamily="18" charset="0"/>
                    <a:cs typeface="Times New Roman" panose="02020603050405020304" pitchFamily="18" charset="0"/>
                  </a:rPr>
                  <a:t>Jedes Wettbewerbsgleichgewicht ist </a:t>
                </a:r>
                <a:r>
                  <a:rPr lang="de-DE" sz="2400" b="1" dirty="0" err="1">
                    <a:latin typeface="Times New Roman" panose="02020603050405020304" pitchFamily="18" charset="0"/>
                    <a:cs typeface="Times New Roman" panose="02020603050405020304" pitchFamily="18" charset="0"/>
                  </a:rPr>
                  <a:t>pareto</a:t>
                </a:r>
                <a:r>
                  <a:rPr lang="de-DE" sz="2400" b="1" dirty="0">
                    <a:latin typeface="Times New Roman" panose="02020603050405020304" pitchFamily="18" charset="0"/>
                    <a:cs typeface="Times New Roman" panose="02020603050405020304" pitchFamily="18" charset="0"/>
                  </a:rPr>
                  <a:t>-effizient</a:t>
                </a:r>
              </a:p>
              <a:p>
                <a:pPr algn="ctr"/>
                <a:endParaRPr lang="de-DE" sz="2400" b="1"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p:txBody>
          </p:sp>
        </mc:Choice>
        <mc:Fallback xmlns="">
          <p:sp>
            <p:nvSpPr>
              <p:cNvPr id="11" name="Textfeld 10">
                <a:extLst>
                  <a:ext uri="{FF2B5EF4-FFF2-40B4-BE49-F238E27FC236}">
                    <a16:creationId xmlns:a16="http://schemas.microsoft.com/office/drawing/2014/main" id="{AA15B691-283D-4341-8E52-EBA1542B1340}"/>
                  </a:ext>
                </a:extLst>
              </p:cNvPr>
              <p:cNvSpPr txBox="1">
                <a:spLocks noRot="1" noChangeAspect="1" noMove="1" noResize="1" noEditPoints="1" noAdjustHandles="1" noChangeArrowheads="1" noChangeShapeType="1" noTextEdit="1"/>
              </p:cNvSpPr>
              <p:nvPr/>
            </p:nvSpPr>
            <p:spPr>
              <a:xfrm>
                <a:off x="9524" y="493939"/>
                <a:ext cx="12172951" cy="5456861"/>
              </a:xfrm>
              <a:prstGeom prst="rect">
                <a:avLst/>
              </a:prstGeom>
              <a:blipFill>
                <a:blip r:embed="rId2"/>
                <a:stretch>
                  <a:fillRect l="-802" t="-894" b="-17654"/>
                </a:stretch>
              </a:blipFill>
            </p:spPr>
            <p:txBody>
              <a:bodyPr/>
              <a:lstStyle/>
              <a:p>
                <a:r>
                  <a:rPr lang="de-DE">
                    <a:noFill/>
                  </a:rPr>
                  <a:t> </a:t>
                </a:r>
              </a:p>
            </p:txBody>
          </p:sp>
        </mc:Fallback>
      </mc:AlternateContent>
      <p:sp>
        <p:nvSpPr>
          <p:cNvPr id="4" name="Textfeld 3"/>
          <p:cNvSpPr txBox="1"/>
          <p:nvPr/>
        </p:nvSpPr>
        <p:spPr>
          <a:xfrm>
            <a:off x="6951868" y="3415513"/>
            <a:ext cx="5168088" cy="685431"/>
          </a:xfrm>
          <a:prstGeom prst="rect">
            <a:avLst/>
          </a:prstGeom>
          <a:noFill/>
        </p:spPr>
        <p:txBody>
          <a:bodyPr wrap="square" rtlCol="0">
            <a:noAutofit/>
          </a:bodyPr>
          <a:lstStyle/>
          <a:p>
            <a:r>
              <a:rPr lang="de-DE" sz="1200" dirty="0" smtClean="0"/>
              <a:t>Im Marktgleichgewicht führen die Optimalitätsbedingung aus der Mikro</a:t>
            </a:r>
          </a:p>
          <a:p>
            <a:endParaRPr lang="de-DE" sz="1200" dirty="0"/>
          </a:p>
          <a:p>
            <a:pPr algn="ctr"/>
            <a:r>
              <a:rPr lang="de-DE" sz="1200" dirty="0" smtClean="0"/>
              <a:t>„Preisverhältnis = Grenzrate der Substitution“</a:t>
            </a:r>
          </a:p>
        </p:txBody>
      </p:sp>
      <p:sp>
        <p:nvSpPr>
          <p:cNvPr id="5" name="Textfeld 4"/>
          <p:cNvSpPr txBox="1"/>
          <p:nvPr/>
        </p:nvSpPr>
        <p:spPr>
          <a:xfrm>
            <a:off x="7780712" y="4100944"/>
            <a:ext cx="4339243" cy="1235827"/>
          </a:xfrm>
          <a:prstGeom prst="rect">
            <a:avLst/>
          </a:prstGeom>
          <a:noFill/>
        </p:spPr>
        <p:txBody>
          <a:bodyPr wrap="square" rtlCol="0">
            <a:noAutofit/>
          </a:bodyPr>
          <a:lstStyle/>
          <a:p>
            <a:r>
              <a:rPr lang="de-DE" sz="1200" dirty="0" smtClean="0"/>
              <a:t>mit der Bedingung der Pareto-Effizienz</a:t>
            </a:r>
          </a:p>
          <a:p>
            <a:endParaRPr lang="de-DE" sz="1200" dirty="0"/>
          </a:p>
          <a:p>
            <a:pPr algn="ctr"/>
            <a:r>
              <a:rPr lang="de-DE" sz="1200" dirty="0" smtClean="0"/>
              <a:t>„Grenzrate er Substitution von A = </a:t>
            </a:r>
            <a:r>
              <a:rPr lang="de-DE" sz="1200" dirty="0"/>
              <a:t>Grenzrate er Substitution von </a:t>
            </a:r>
            <a:r>
              <a:rPr lang="de-DE" sz="1200" dirty="0" smtClean="0"/>
              <a:t>B“</a:t>
            </a:r>
          </a:p>
          <a:p>
            <a:pPr algn="ctr"/>
            <a:endParaRPr lang="de-DE" sz="1200" dirty="0"/>
          </a:p>
          <a:p>
            <a:r>
              <a:rPr lang="de-DE" sz="1200" dirty="0"/>
              <a:t>z</a:t>
            </a:r>
            <a:r>
              <a:rPr lang="de-DE" sz="1200" dirty="0" smtClean="0"/>
              <a:t>usammen, und das Ergebnis bezeichnen wir als den 1. Hauptsatz der Wohlfahrtstheorie. </a:t>
            </a:r>
          </a:p>
        </p:txBody>
      </p:sp>
      <p:sp>
        <p:nvSpPr>
          <p:cNvPr id="6" name="Textfeld 5"/>
          <p:cNvSpPr txBox="1"/>
          <p:nvPr/>
        </p:nvSpPr>
        <p:spPr>
          <a:xfrm>
            <a:off x="8841971" y="5199388"/>
            <a:ext cx="3340504" cy="1235827"/>
          </a:xfrm>
          <a:prstGeom prst="rect">
            <a:avLst/>
          </a:prstGeom>
          <a:noFill/>
        </p:spPr>
        <p:txBody>
          <a:bodyPr wrap="square" rtlCol="0">
            <a:noAutofit/>
          </a:bodyPr>
          <a:lstStyle/>
          <a:p>
            <a:r>
              <a:rPr lang="de-DE" sz="1200" dirty="0" smtClean="0"/>
              <a:t>Letztlich ist dieser das Grundargument für unsere Wirtschaftsordnung. Denn die allermeisten Menschen werden das </a:t>
            </a:r>
            <a:r>
              <a:rPr lang="de-DE" sz="1200" dirty="0" err="1" smtClean="0"/>
              <a:t>Paretokriterium</a:t>
            </a:r>
            <a:r>
              <a:rPr lang="de-DE" sz="1200" dirty="0" smtClean="0"/>
              <a:t> als sinnvoll erachten und der Wettbewerbsmarkt erreicht automatisch die Pareto-Effizienz (vgl. die 4 Grundfreiheiten in der EU!)</a:t>
            </a:r>
          </a:p>
        </p:txBody>
      </p:sp>
      <p:sp>
        <p:nvSpPr>
          <p:cNvPr id="7" name="Textfeld 6"/>
          <p:cNvSpPr txBox="1"/>
          <p:nvPr/>
        </p:nvSpPr>
        <p:spPr>
          <a:xfrm>
            <a:off x="321426" y="3921999"/>
            <a:ext cx="3340504" cy="2273754"/>
          </a:xfrm>
          <a:prstGeom prst="rect">
            <a:avLst/>
          </a:prstGeom>
          <a:noFill/>
        </p:spPr>
        <p:txBody>
          <a:bodyPr wrap="square" rtlCol="0">
            <a:noAutofit/>
          </a:bodyPr>
          <a:lstStyle/>
          <a:p>
            <a:r>
              <a:rPr lang="de-DE" sz="1200" b="1" u="sng" dirty="0" smtClean="0"/>
              <a:t>Achtung!!!</a:t>
            </a:r>
          </a:p>
          <a:p>
            <a:endParaRPr lang="de-DE" sz="1200" dirty="0"/>
          </a:p>
          <a:p>
            <a:r>
              <a:rPr lang="de-DE" sz="1200" dirty="0" smtClean="0"/>
              <a:t>Dieses Ergebnis gilt allerdings nur unter den gemachten Annahmen. </a:t>
            </a:r>
          </a:p>
          <a:p>
            <a:endParaRPr lang="de-DE" sz="1200" dirty="0"/>
          </a:p>
          <a:p>
            <a:r>
              <a:rPr lang="de-DE" sz="1200" dirty="0" smtClean="0"/>
              <a:t>Leider gibt es aber eine Menge an wünschenswerten Gütern, die sich diesem Marktmechanismus zur Bereitstellung ganz grundsätzlich entziehen.</a:t>
            </a:r>
          </a:p>
          <a:p>
            <a:endParaRPr lang="de-DE" sz="1200" dirty="0"/>
          </a:p>
          <a:p>
            <a:r>
              <a:rPr lang="de-DE" sz="1200" dirty="0" smtClean="0"/>
              <a:t>Und diese Problematik wird Gegenstand dieser Vorlesung sein</a:t>
            </a:r>
          </a:p>
        </p:txBody>
      </p:sp>
    </p:spTree>
    <p:extLst>
      <p:ext uri="{BB962C8B-B14F-4D97-AF65-F5344CB8AC3E}">
        <p14:creationId xmlns:p14="http://schemas.microsoft.com/office/powerpoint/2010/main" val="32503395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Gerade Verbindung mit Pfeil 3">
            <a:extLst>
              <a:ext uri="{FF2B5EF4-FFF2-40B4-BE49-F238E27FC236}">
                <a16:creationId xmlns:a16="http://schemas.microsoft.com/office/drawing/2014/main" id="{738C627B-1ACD-4B34-B041-A9F9F5D646EC}"/>
              </a:ext>
            </a:extLst>
          </p:cNvPr>
          <p:cNvCxnSpPr>
            <a:cxnSpLocks/>
          </p:cNvCxnSpPr>
          <p:nvPr/>
        </p:nvCxnSpPr>
        <p:spPr>
          <a:xfrm flipV="1">
            <a:off x="2835705" y="1013071"/>
            <a:ext cx="0" cy="4078668"/>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 name="Gerade Verbindung mit Pfeil 4">
            <a:extLst>
              <a:ext uri="{FF2B5EF4-FFF2-40B4-BE49-F238E27FC236}">
                <a16:creationId xmlns:a16="http://schemas.microsoft.com/office/drawing/2014/main" id="{B65067A0-FB04-43C1-8CD5-332119E7A1A0}"/>
              </a:ext>
            </a:extLst>
          </p:cNvPr>
          <p:cNvCxnSpPr>
            <a:cxnSpLocks/>
          </p:cNvCxnSpPr>
          <p:nvPr/>
        </p:nvCxnSpPr>
        <p:spPr>
          <a:xfrm>
            <a:off x="2835705" y="5091739"/>
            <a:ext cx="7088361"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 name="Gerade Verbindung mit Pfeil 5">
            <a:extLst>
              <a:ext uri="{FF2B5EF4-FFF2-40B4-BE49-F238E27FC236}">
                <a16:creationId xmlns:a16="http://schemas.microsoft.com/office/drawing/2014/main" id="{7857EF36-B368-4365-A869-ADCF561A6586}"/>
              </a:ext>
            </a:extLst>
          </p:cNvPr>
          <p:cNvCxnSpPr>
            <a:cxnSpLocks/>
          </p:cNvCxnSpPr>
          <p:nvPr/>
        </p:nvCxnSpPr>
        <p:spPr>
          <a:xfrm rot="10800000" flipV="1">
            <a:off x="9542632" y="1495923"/>
            <a:ext cx="0" cy="3917511"/>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 name="Gerade Verbindung mit Pfeil 6">
            <a:extLst>
              <a:ext uri="{FF2B5EF4-FFF2-40B4-BE49-F238E27FC236}">
                <a16:creationId xmlns:a16="http://schemas.microsoft.com/office/drawing/2014/main" id="{E2D8E380-B234-4C53-96A8-6419A11B90CE}"/>
              </a:ext>
            </a:extLst>
          </p:cNvPr>
          <p:cNvCxnSpPr>
            <a:cxnSpLocks/>
          </p:cNvCxnSpPr>
          <p:nvPr/>
        </p:nvCxnSpPr>
        <p:spPr>
          <a:xfrm rot="10800000">
            <a:off x="2417626" y="1495923"/>
            <a:ext cx="7125006"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 name="Textfeld 7">
            <a:extLst>
              <a:ext uri="{FF2B5EF4-FFF2-40B4-BE49-F238E27FC236}">
                <a16:creationId xmlns:a16="http://schemas.microsoft.com/office/drawing/2014/main" id="{36EDC127-736B-4CA8-8914-D86A8AD45DB0}"/>
              </a:ext>
            </a:extLst>
          </p:cNvPr>
          <p:cNvSpPr txBox="1"/>
          <p:nvPr/>
        </p:nvSpPr>
        <p:spPr>
          <a:xfrm>
            <a:off x="2709421" y="691377"/>
            <a:ext cx="252568" cy="369332"/>
          </a:xfrm>
          <a:prstGeom prst="rect">
            <a:avLst/>
          </a:prstGeom>
          <a:noFill/>
        </p:spPr>
        <p:txBody>
          <a:bodyPr wrap="square" rtlCol="0">
            <a:spAutoFit/>
          </a:bodyPr>
          <a:lstStyle/>
          <a:p>
            <a:r>
              <a:rPr lang="de-DE" dirty="0"/>
              <a:t>y</a:t>
            </a:r>
          </a:p>
        </p:txBody>
      </p:sp>
      <p:sp>
        <p:nvSpPr>
          <p:cNvPr id="9" name="Textfeld 8">
            <a:extLst>
              <a:ext uri="{FF2B5EF4-FFF2-40B4-BE49-F238E27FC236}">
                <a16:creationId xmlns:a16="http://schemas.microsoft.com/office/drawing/2014/main" id="{8B64F0F5-D098-488C-8071-B8807747135A}"/>
              </a:ext>
            </a:extLst>
          </p:cNvPr>
          <p:cNvSpPr txBox="1"/>
          <p:nvPr/>
        </p:nvSpPr>
        <p:spPr>
          <a:xfrm>
            <a:off x="9924066" y="4894698"/>
            <a:ext cx="248362" cy="369332"/>
          </a:xfrm>
          <a:prstGeom prst="rect">
            <a:avLst/>
          </a:prstGeom>
          <a:noFill/>
        </p:spPr>
        <p:txBody>
          <a:bodyPr wrap="square" rtlCol="0">
            <a:spAutoFit/>
          </a:bodyPr>
          <a:lstStyle/>
          <a:p>
            <a:r>
              <a:rPr lang="de-DE" dirty="0"/>
              <a:t>x</a:t>
            </a:r>
          </a:p>
        </p:txBody>
      </p:sp>
      <p:sp>
        <p:nvSpPr>
          <p:cNvPr id="12" name="Textfeld 11">
            <a:extLst>
              <a:ext uri="{FF2B5EF4-FFF2-40B4-BE49-F238E27FC236}">
                <a16:creationId xmlns:a16="http://schemas.microsoft.com/office/drawing/2014/main" id="{92FAD9D3-2DE3-4C17-8627-2B15457B3380}"/>
              </a:ext>
            </a:extLst>
          </p:cNvPr>
          <p:cNvSpPr txBox="1"/>
          <p:nvPr/>
        </p:nvSpPr>
        <p:spPr>
          <a:xfrm>
            <a:off x="2194206" y="1318848"/>
            <a:ext cx="248362" cy="369332"/>
          </a:xfrm>
          <a:prstGeom prst="rect">
            <a:avLst/>
          </a:prstGeom>
          <a:noFill/>
        </p:spPr>
        <p:txBody>
          <a:bodyPr wrap="square" rtlCol="0">
            <a:spAutoFit/>
          </a:bodyPr>
          <a:lstStyle/>
          <a:p>
            <a:r>
              <a:rPr lang="de-DE" dirty="0"/>
              <a:t>x</a:t>
            </a:r>
          </a:p>
        </p:txBody>
      </p:sp>
      <p:sp>
        <p:nvSpPr>
          <p:cNvPr id="13" name="Textfeld 12">
            <a:extLst>
              <a:ext uri="{FF2B5EF4-FFF2-40B4-BE49-F238E27FC236}">
                <a16:creationId xmlns:a16="http://schemas.microsoft.com/office/drawing/2014/main" id="{F142AD0B-F3E6-4B1F-AAA6-6BC309357221}"/>
              </a:ext>
            </a:extLst>
          </p:cNvPr>
          <p:cNvSpPr txBox="1"/>
          <p:nvPr/>
        </p:nvSpPr>
        <p:spPr>
          <a:xfrm>
            <a:off x="9416348" y="5312073"/>
            <a:ext cx="252568" cy="369332"/>
          </a:xfrm>
          <a:prstGeom prst="rect">
            <a:avLst/>
          </a:prstGeom>
          <a:noFill/>
        </p:spPr>
        <p:txBody>
          <a:bodyPr wrap="square" rtlCol="0">
            <a:spAutoFit/>
          </a:bodyPr>
          <a:lstStyle/>
          <a:p>
            <a:r>
              <a:rPr lang="de-DE" dirty="0"/>
              <a:t>y</a:t>
            </a:r>
          </a:p>
        </p:txBody>
      </p:sp>
      <p:sp>
        <p:nvSpPr>
          <p:cNvPr id="14" name="Textfeld 13">
            <a:extLst>
              <a:ext uri="{FF2B5EF4-FFF2-40B4-BE49-F238E27FC236}">
                <a16:creationId xmlns:a16="http://schemas.microsoft.com/office/drawing/2014/main" id="{4DC4E2BF-D17F-45B5-B9F8-951D35D859FD}"/>
              </a:ext>
            </a:extLst>
          </p:cNvPr>
          <p:cNvSpPr txBox="1"/>
          <p:nvPr/>
        </p:nvSpPr>
        <p:spPr>
          <a:xfrm>
            <a:off x="9513483" y="1194628"/>
            <a:ext cx="270788" cy="369332"/>
          </a:xfrm>
          <a:prstGeom prst="rect">
            <a:avLst/>
          </a:prstGeom>
          <a:noFill/>
        </p:spPr>
        <p:txBody>
          <a:bodyPr wrap="square" rtlCol="0">
            <a:spAutoFit/>
          </a:bodyPr>
          <a:lstStyle/>
          <a:p>
            <a:r>
              <a:rPr lang="de-DE" dirty="0"/>
              <a:t>B</a:t>
            </a:r>
          </a:p>
        </p:txBody>
      </p:sp>
      <p:sp>
        <p:nvSpPr>
          <p:cNvPr id="15" name="Textfeld 14">
            <a:extLst>
              <a:ext uri="{FF2B5EF4-FFF2-40B4-BE49-F238E27FC236}">
                <a16:creationId xmlns:a16="http://schemas.microsoft.com/office/drawing/2014/main" id="{765C73E9-DE18-4599-8B7B-CC2A5E8FD803}"/>
              </a:ext>
            </a:extLst>
          </p:cNvPr>
          <p:cNvSpPr txBox="1"/>
          <p:nvPr/>
        </p:nvSpPr>
        <p:spPr>
          <a:xfrm>
            <a:off x="2587343" y="5048130"/>
            <a:ext cx="277797" cy="369332"/>
          </a:xfrm>
          <a:prstGeom prst="rect">
            <a:avLst/>
          </a:prstGeom>
          <a:noFill/>
        </p:spPr>
        <p:txBody>
          <a:bodyPr wrap="square" rtlCol="0">
            <a:spAutoFit/>
          </a:bodyPr>
          <a:lstStyle/>
          <a:p>
            <a:r>
              <a:rPr lang="de-DE" dirty="0"/>
              <a:t>A</a:t>
            </a:r>
          </a:p>
        </p:txBody>
      </p:sp>
      <p:sp>
        <p:nvSpPr>
          <p:cNvPr id="2" name="Freihandform: Form 1">
            <a:extLst>
              <a:ext uri="{FF2B5EF4-FFF2-40B4-BE49-F238E27FC236}">
                <a16:creationId xmlns:a16="http://schemas.microsoft.com/office/drawing/2014/main" id="{72B8D4CA-6587-48ED-BD60-8D5DF0B350C9}"/>
              </a:ext>
            </a:extLst>
          </p:cNvPr>
          <p:cNvSpPr/>
          <p:nvPr/>
        </p:nvSpPr>
        <p:spPr>
          <a:xfrm>
            <a:off x="2832410" y="1494263"/>
            <a:ext cx="6713034" cy="3579542"/>
          </a:xfrm>
          <a:custGeom>
            <a:avLst/>
            <a:gdLst>
              <a:gd name="connsiteX0" fmla="*/ 0 w 6713034"/>
              <a:gd name="connsiteY0" fmla="*/ 3579542 h 3579542"/>
              <a:gd name="connsiteX1" fmla="*/ 2486722 w 6713034"/>
              <a:gd name="connsiteY1" fmla="*/ 2877015 h 3579542"/>
              <a:gd name="connsiteX2" fmla="*/ 4304370 w 6713034"/>
              <a:gd name="connsiteY2" fmla="*/ 758283 h 3579542"/>
              <a:gd name="connsiteX3" fmla="*/ 6713034 w 6713034"/>
              <a:gd name="connsiteY3" fmla="*/ 0 h 3579542"/>
            </a:gdLst>
            <a:ahLst/>
            <a:cxnLst>
              <a:cxn ang="0">
                <a:pos x="connsiteX0" y="connsiteY0"/>
              </a:cxn>
              <a:cxn ang="0">
                <a:pos x="connsiteX1" y="connsiteY1"/>
              </a:cxn>
              <a:cxn ang="0">
                <a:pos x="connsiteX2" y="connsiteY2"/>
              </a:cxn>
              <a:cxn ang="0">
                <a:pos x="connsiteX3" y="connsiteY3"/>
              </a:cxn>
            </a:cxnLst>
            <a:rect l="l" t="t" r="r" b="b"/>
            <a:pathLst>
              <a:path w="6713034" h="3579542">
                <a:moveTo>
                  <a:pt x="0" y="3579542"/>
                </a:moveTo>
                <a:cubicBezTo>
                  <a:pt x="884663" y="3463383"/>
                  <a:pt x="1769327" y="3347225"/>
                  <a:pt x="2486722" y="2877015"/>
                </a:cubicBezTo>
                <a:cubicBezTo>
                  <a:pt x="3204117" y="2406805"/>
                  <a:pt x="3599985" y="1237785"/>
                  <a:pt x="4304370" y="758283"/>
                </a:cubicBezTo>
                <a:cubicBezTo>
                  <a:pt x="5008755" y="278780"/>
                  <a:pt x="5860894" y="139390"/>
                  <a:pt x="6713034" y="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 name="Freihandform: Form 17">
            <a:extLst>
              <a:ext uri="{FF2B5EF4-FFF2-40B4-BE49-F238E27FC236}">
                <a16:creationId xmlns:a16="http://schemas.microsoft.com/office/drawing/2014/main" id="{703A6F3E-8E50-4547-880D-77C93F41ABAE}"/>
              </a:ext>
            </a:extLst>
          </p:cNvPr>
          <p:cNvSpPr/>
          <p:nvPr/>
        </p:nvSpPr>
        <p:spPr>
          <a:xfrm>
            <a:off x="4936268" y="3553524"/>
            <a:ext cx="1616926" cy="1047550"/>
          </a:xfrm>
          <a:custGeom>
            <a:avLst/>
            <a:gdLst>
              <a:gd name="connsiteX0" fmla="*/ 0 w 1616926"/>
              <a:gd name="connsiteY0" fmla="*/ 0 h 903248"/>
              <a:gd name="connsiteX1" fmla="*/ 858644 w 1616926"/>
              <a:gd name="connsiteY1" fmla="*/ 278780 h 903248"/>
              <a:gd name="connsiteX2" fmla="*/ 1616926 w 1616926"/>
              <a:gd name="connsiteY2" fmla="*/ 903248 h 903248"/>
            </a:gdLst>
            <a:ahLst/>
            <a:cxnLst>
              <a:cxn ang="0">
                <a:pos x="connsiteX0" y="connsiteY0"/>
              </a:cxn>
              <a:cxn ang="0">
                <a:pos x="connsiteX1" y="connsiteY1"/>
              </a:cxn>
              <a:cxn ang="0">
                <a:pos x="connsiteX2" y="connsiteY2"/>
              </a:cxn>
            </a:cxnLst>
            <a:rect l="l" t="t" r="r" b="b"/>
            <a:pathLst>
              <a:path w="1616926" h="903248">
                <a:moveTo>
                  <a:pt x="0" y="0"/>
                </a:moveTo>
                <a:cubicBezTo>
                  <a:pt x="294578" y="64119"/>
                  <a:pt x="589156" y="128239"/>
                  <a:pt x="858644" y="278780"/>
                </a:cubicBezTo>
                <a:cubicBezTo>
                  <a:pt x="1128132" y="429321"/>
                  <a:pt x="1372529" y="666284"/>
                  <a:pt x="1616926" y="903248"/>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 name="Freihandform: Form 18">
            <a:extLst>
              <a:ext uri="{FF2B5EF4-FFF2-40B4-BE49-F238E27FC236}">
                <a16:creationId xmlns:a16="http://schemas.microsoft.com/office/drawing/2014/main" id="{DEA34E1E-2DF9-47B3-8E4D-0AB2AACEAC32}"/>
              </a:ext>
            </a:extLst>
          </p:cNvPr>
          <p:cNvSpPr/>
          <p:nvPr/>
        </p:nvSpPr>
        <p:spPr>
          <a:xfrm>
            <a:off x="5293110" y="3104419"/>
            <a:ext cx="1115122" cy="984363"/>
          </a:xfrm>
          <a:custGeom>
            <a:avLst/>
            <a:gdLst>
              <a:gd name="connsiteX0" fmla="*/ 0 w 1115122"/>
              <a:gd name="connsiteY0" fmla="*/ 0 h 702527"/>
              <a:gd name="connsiteX1" fmla="*/ 434897 w 1115122"/>
              <a:gd name="connsiteY1" fmla="*/ 501805 h 702527"/>
              <a:gd name="connsiteX2" fmla="*/ 1115122 w 1115122"/>
              <a:gd name="connsiteY2" fmla="*/ 702527 h 702527"/>
            </a:gdLst>
            <a:ahLst/>
            <a:cxnLst>
              <a:cxn ang="0">
                <a:pos x="connsiteX0" y="connsiteY0"/>
              </a:cxn>
              <a:cxn ang="0">
                <a:pos x="connsiteX1" y="connsiteY1"/>
              </a:cxn>
              <a:cxn ang="0">
                <a:pos x="connsiteX2" y="connsiteY2"/>
              </a:cxn>
            </a:cxnLst>
            <a:rect l="l" t="t" r="r" b="b"/>
            <a:pathLst>
              <a:path w="1115122" h="702527">
                <a:moveTo>
                  <a:pt x="0" y="0"/>
                </a:moveTo>
                <a:cubicBezTo>
                  <a:pt x="124521" y="192358"/>
                  <a:pt x="249043" y="384717"/>
                  <a:pt x="434897" y="501805"/>
                </a:cubicBezTo>
                <a:cubicBezTo>
                  <a:pt x="620751" y="618893"/>
                  <a:pt x="867936" y="660710"/>
                  <a:pt x="1115122" y="702527"/>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Textfeld 23">
            <a:extLst>
              <a:ext uri="{FF2B5EF4-FFF2-40B4-BE49-F238E27FC236}">
                <a16:creationId xmlns:a16="http://schemas.microsoft.com/office/drawing/2014/main" id="{E4E7159B-62E5-4B9F-80CA-A0BD0C9B8233}"/>
              </a:ext>
            </a:extLst>
          </p:cNvPr>
          <p:cNvSpPr txBox="1"/>
          <p:nvPr/>
        </p:nvSpPr>
        <p:spPr>
          <a:xfrm>
            <a:off x="4702334" y="3375101"/>
            <a:ext cx="401208" cy="369332"/>
          </a:xfrm>
          <a:prstGeom prst="rect">
            <a:avLst/>
          </a:prstGeom>
          <a:noFill/>
        </p:spPr>
        <p:txBody>
          <a:bodyPr wrap="square" rtlCol="0">
            <a:spAutoFit/>
          </a:bodyPr>
          <a:lstStyle/>
          <a:p>
            <a:r>
              <a:rPr lang="de-DE" dirty="0"/>
              <a:t>I</a:t>
            </a:r>
            <a:r>
              <a:rPr lang="de-DE" baseline="-25000" dirty="0"/>
              <a:t>B</a:t>
            </a:r>
          </a:p>
        </p:txBody>
      </p:sp>
      <p:sp>
        <p:nvSpPr>
          <p:cNvPr id="26" name="Textfeld 25">
            <a:extLst>
              <a:ext uri="{FF2B5EF4-FFF2-40B4-BE49-F238E27FC236}">
                <a16:creationId xmlns:a16="http://schemas.microsoft.com/office/drawing/2014/main" id="{C089239E-7C33-4523-A200-29E479567EFE}"/>
              </a:ext>
            </a:extLst>
          </p:cNvPr>
          <p:cNvSpPr txBox="1"/>
          <p:nvPr/>
        </p:nvSpPr>
        <p:spPr>
          <a:xfrm>
            <a:off x="6355708" y="3899212"/>
            <a:ext cx="364762" cy="382358"/>
          </a:xfrm>
          <a:prstGeom prst="rect">
            <a:avLst/>
          </a:prstGeom>
          <a:noFill/>
        </p:spPr>
        <p:txBody>
          <a:bodyPr wrap="square" rtlCol="0">
            <a:spAutoFit/>
          </a:bodyPr>
          <a:lstStyle/>
          <a:p>
            <a:r>
              <a:rPr lang="de-DE" dirty="0"/>
              <a:t>I</a:t>
            </a:r>
            <a:r>
              <a:rPr lang="de-DE" baseline="-25000" dirty="0"/>
              <a:t>A</a:t>
            </a:r>
          </a:p>
        </p:txBody>
      </p:sp>
      <mc:AlternateContent xmlns:mc="http://schemas.openxmlformats.org/markup-compatibility/2006" xmlns:a14="http://schemas.microsoft.com/office/drawing/2010/main">
        <mc:Choice Requires="a14">
          <p:sp>
            <p:nvSpPr>
              <p:cNvPr id="29" name="Textfeld 28">
                <a:extLst>
                  <a:ext uri="{FF2B5EF4-FFF2-40B4-BE49-F238E27FC236}">
                    <a16:creationId xmlns:a16="http://schemas.microsoft.com/office/drawing/2014/main" id="{65EED1DB-344B-4B8A-861E-DABAF01A5C34}"/>
                  </a:ext>
                </a:extLst>
              </p:cNvPr>
              <p:cNvSpPr txBox="1"/>
              <p:nvPr/>
            </p:nvSpPr>
            <p:spPr>
              <a:xfrm>
                <a:off x="3073907" y="2442334"/>
                <a:ext cx="2316412" cy="733727"/>
              </a:xfrm>
              <a:prstGeom prst="rect">
                <a:avLst/>
              </a:prstGeom>
              <a:noFill/>
            </p:spPr>
            <p:txBody>
              <a:bodyPr wrap="square" rtlCol="0">
                <a:spAutoFit/>
              </a:bodyPr>
              <a:lstStyle/>
              <a:p>
                <a:r>
                  <a:rPr lang="de-DE" sz="2400" dirty="0">
                    <a:latin typeface="Times New Roman" panose="02020603050405020304" pitchFamily="18" charset="0"/>
                    <a:cs typeface="Times New Roman" panose="02020603050405020304" pitchFamily="18" charset="0"/>
                  </a:rPr>
                  <a:t>Steigung </a:t>
                </a:r>
                <a14:m>
                  <m:oMath xmlns:m="http://schemas.openxmlformats.org/officeDocument/2006/math">
                    <m:r>
                      <a:rPr lang="de-DE" sz="2400" b="0" i="0" smtClean="0">
                        <a:solidFill>
                          <a:srgbClr val="000000"/>
                        </a:solidFill>
                        <a:latin typeface="Cambria Math" panose="02040503050406030204" pitchFamily="18" charset="0"/>
                        <a:ea typeface="Cambria Math" panose="02040503050406030204" pitchFamily="18" charset="0"/>
                      </a:rPr>
                      <m:t>=−</m:t>
                    </m:r>
                    <m:f>
                      <m:fPr>
                        <m:ctrlPr>
                          <a:rPr lang="de-DE" sz="2400" i="1">
                            <a:solidFill>
                              <a:srgbClr val="000000"/>
                            </a:solidFill>
                            <a:latin typeface="Cambria Math" panose="02040503050406030204" pitchFamily="18" charset="0"/>
                            <a:ea typeface="Cambria Math" panose="02040503050406030204" pitchFamily="18" charset="0"/>
                          </a:rPr>
                        </m:ctrlPr>
                      </m:fPr>
                      <m:num>
                        <m:sSubSup>
                          <m:sSubSupPr>
                            <m:ctrlPr>
                              <a:rPr lang="de-DE" sz="2400" i="1">
                                <a:latin typeface="Cambria Math" panose="02040503050406030204" pitchFamily="18" charset="0"/>
                                <a:cs typeface="Times New Roman" panose="02020603050405020304" pitchFamily="18" charset="0"/>
                              </a:rPr>
                            </m:ctrlPr>
                          </m:sSubSupPr>
                          <m:e>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𝑥</m:t>
                            </m:r>
                          </m:sub>
                          <m:sup>
                            <m:r>
                              <a:rPr lang="de-DE" sz="2400" i="1">
                                <a:latin typeface="Cambria Math" panose="02040503050406030204" pitchFamily="18" charset="0"/>
                                <a:cs typeface="Times New Roman" panose="02020603050405020304" pitchFamily="18" charset="0"/>
                              </a:rPr>
                              <m:t>∗</m:t>
                            </m:r>
                          </m:sup>
                        </m:sSubSup>
                      </m:num>
                      <m:den>
                        <m:sSubSup>
                          <m:sSubSupPr>
                            <m:ctrlPr>
                              <a:rPr lang="de-DE" sz="2400" i="1">
                                <a:latin typeface="Cambria Math" panose="02040503050406030204" pitchFamily="18" charset="0"/>
                                <a:cs typeface="Times New Roman" panose="02020603050405020304" pitchFamily="18" charset="0"/>
                              </a:rPr>
                            </m:ctrlPr>
                          </m:sSubSupPr>
                          <m:e>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𝑦</m:t>
                            </m:r>
                          </m:sub>
                          <m:sup>
                            <m:r>
                              <a:rPr lang="de-DE" sz="2400" i="1">
                                <a:latin typeface="Cambria Math" panose="02040503050406030204" pitchFamily="18" charset="0"/>
                                <a:cs typeface="Times New Roman" panose="02020603050405020304" pitchFamily="18" charset="0"/>
                              </a:rPr>
                              <m:t>∗</m:t>
                            </m:r>
                          </m:sup>
                        </m:sSubSup>
                      </m:den>
                    </m:f>
                  </m:oMath>
                </a14:m>
                <a:r>
                  <a:rPr lang="de-DE" sz="2400" dirty="0"/>
                  <a:t> </a:t>
                </a:r>
                <a:endParaRPr lang="de-DE" sz="2400" baseline="-25000" dirty="0"/>
              </a:p>
            </p:txBody>
          </p:sp>
        </mc:Choice>
        <mc:Fallback xmlns="">
          <p:sp>
            <p:nvSpPr>
              <p:cNvPr id="29" name="Textfeld 28">
                <a:extLst>
                  <a:ext uri="{FF2B5EF4-FFF2-40B4-BE49-F238E27FC236}">
                    <a16:creationId xmlns:a16="http://schemas.microsoft.com/office/drawing/2014/main" id="{65EED1DB-344B-4B8A-861E-DABAF01A5C34}"/>
                  </a:ext>
                </a:extLst>
              </p:cNvPr>
              <p:cNvSpPr txBox="1">
                <a:spLocks noRot="1" noChangeAspect="1" noMove="1" noResize="1" noEditPoints="1" noAdjustHandles="1" noChangeArrowheads="1" noChangeShapeType="1" noTextEdit="1"/>
              </p:cNvSpPr>
              <p:nvPr/>
            </p:nvSpPr>
            <p:spPr>
              <a:xfrm>
                <a:off x="3073907" y="2442334"/>
                <a:ext cx="2316412" cy="733727"/>
              </a:xfrm>
              <a:prstGeom prst="rect">
                <a:avLst/>
              </a:prstGeom>
              <a:blipFill>
                <a:blip r:embed="rId2"/>
                <a:stretch>
                  <a:fillRect l="-3947"/>
                </a:stretch>
              </a:blipFill>
            </p:spPr>
            <p:txBody>
              <a:bodyPr/>
              <a:lstStyle/>
              <a:p>
                <a:r>
                  <a:rPr lang="de-DE">
                    <a:noFill/>
                  </a:rPr>
                  <a:t> </a:t>
                </a:r>
              </a:p>
            </p:txBody>
          </p:sp>
        </mc:Fallback>
      </mc:AlternateContent>
      <p:sp>
        <p:nvSpPr>
          <p:cNvPr id="62" name="Textfeld 61">
            <a:extLst>
              <a:ext uri="{FF2B5EF4-FFF2-40B4-BE49-F238E27FC236}">
                <a16:creationId xmlns:a16="http://schemas.microsoft.com/office/drawing/2014/main" id="{0A2DF32F-F7E6-4FDD-BDD6-2955035DD295}"/>
              </a:ext>
            </a:extLst>
          </p:cNvPr>
          <p:cNvSpPr txBox="1"/>
          <p:nvPr/>
        </p:nvSpPr>
        <p:spPr>
          <a:xfrm>
            <a:off x="19049" y="9528"/>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Wettbewerbsgleichgewicht</a:t>
            </a:r>
          </a:p>
        </p:txBody>
      </p:sp>
      <p:cxnSp>
        <p:nvCxnSpPr>
          <p:cNvPr id="32" name="Gerader Verbinder 31">
            <a:extLst>
              <a:ext uri="{FF2B5EF4-FFF2-40B4-BE49-F238E27FC236}">
                <a16:creationId xmlns:a16="http://schemas.microsoft.com/office/drawing/2014/main" id="{A2DA1536-4A10-4033-A579-EB1DDB94B9DA}"/>
              </a:ext>
            </a:extLst>
          </p:cNvPr>
          <p:cNvCxnSpPr>
            <a:cxnSpLocks/>
          </p:cNvCxnSpPr>
          <p:nvPr/>
        </p:nvCxnSpPr>
        <p:spPr>
          <a:xfrm>
            <a:off x="4427034" y="2940203"/>
            <a:ext cx="2854712" cy="1915200"/>
          </a:xfrm>
          <a:prstGeom prst="line">
            <a:avLst/>
          </a:prstGeom>
        </p:spPr>
        <p:style>
          <a:lnRef idx="1">
            <a:schemeClr val="accent1"/>
          </a:lnRef>
          <a:fillRef idx="0">
            <a:schemeClr val="accent1"/>
          </a:fillRef>
          <a:effectRef idx="0">
            <a:schemeClr val="accent1"/>
          </a:effectRef>
          <a:fontRef idx="minor">
            <a:schemeClr val="tx1"/>
          </a:fontRef>
        </p:style>
      </p:cxnSp>
      <p:sp>
        <p:nvSpPr>
          <p:cNvPr id="34" name="Textfeld 33">
            <a:extLst>
              <a:ext uri="{FF2B5EF4-FFF2-40B4-BE49-F238E27FC236}">
                <a16:creationId xmlns:a16="http://schemas.microsoft.com/office/drawing/2014/main" id="{35B31082-BE7B-4268-BFD4-CFCDBEB1FC28}"/>
              </a:ext>
            </a:extLst>
          </p:cNvPr>
          <p:cNvSpPr txBox="1"/>
          <p:nvPr/>
        </p:nvSpPr>
        <p:spPr>
          <a:xfrm>
            <a:off x="5631368" y="3178093"/>
            <a:ext cx="279896" cy="1011944"/>
          </a:xfrm>
          <a:prstGeom prst="rect">
            <a:avLst/>
          </a:prstGeom>
          <a:noFill/>
        </p:spPr>
        <p:txBody>
          <a:bodyPr wrap="square" rtlCol="0">
            <a:spAutoFit/>
          </a:bodyPr>
          <a:lstStyle/>
          <a:p>
            <a:r>
              <a:rPr lang="de-DE" sz="6000" dirty="0"/>
              <a:t>.</a:t>
            </a:r>
          </a:p>
        </p:txBody>
      </p:sp>
      <p:sp>
        <p:nvSpPr>
          <p:cNvPr id="37" name="Textfeld 36">
            <a:extLst>
              <a:ext uri="{FF2B5EF4-FFF2-40B4-BE49-F238E27FC236}">
                <a16:creationId xmlns:a16="http://schemas.microsoft.com/office/drawing/2014/main" id="{A198B100-FC6A-4E46-96C8-9451C69CA7D9}"/>
              </a:ext>
            </a:extLst>
          </p:cNvPr>
          <p:cNvSpPr txBox="1"/>
          <p:nvPr/>
        </p:nvSpPr>
        <p:spPr>
          <a:xfrm>
            <a:off x="5850671" y="3534853"/>
            <a:ext cx="4148938" cy="461665"/>
          </a:xfrm>
          <a:prstGeom prst="rect">
            <a:avLst/>
          </a:prstGeom>
          <a:noFill/>
        </p:spPr>
        <p:txBody>
          <a:bodyPr wrap="square" rtlCol="0">
            <a:spAutoFit/>
          </a:bodyPr>
          <a:lstStyle/>
          <a:p>
            <a:r>
              <a:rPr lang="de-DE" sz="2400" dirty="0" err="1">
                <a:latin typeface="Times New Roman" panose="02020603050405020304" pitchFamily="18" charset="0"/>
                <a:cs typeface="Times New Roman" panose="02020603050405020304" pitchFamily="18" charset="0"/>
              </a:rPr>
              <a:t>Wettberwerbsgleichgewicht</a:t>
            </a:r>
            <a:endParaRPr lang="de-DE" sz="2400" baseline="-25000" dirty="0">
              <a:latin typeface="Times New Roman" panose="02020603050405020304" pitchFamily="18" charset="0"/>
              <a:cs typeface="Times New Roman" panose="02020603050405020304" pitchFamily="18" charset="0"/>
            </a:endParaRPr>
          </a:p>
        </p:txBody>
      </p:sp>
      <p:sp>
        <p:nvSpPr>
          <p:cNvPr id="38" name="Textfeld 37">
            <a:extLst>
              <a:ext uri="{FF2B5EF4-FFF2-40B4-BE49-F238E27FC236}">
                <a16:creationId xmlns:a16="http://schemas.microsoft.com/office/drawing/2014/main" id="{E00FDCD9-5E10-468A-B2EB-46118EF94831}"/>
              </a:ext>
            </a:extLst>
          </p:cNvPr>
          <p:cNvSpPr txBox="1"/>
          <p:nvPr/>
        </p:nvSpPr>
        <p:spPr>
          <a:xfrm>
            <a:off x="5307976" y="3691055"/>
            <a:ext cx="430261" cy="467349"/>
          </a:xfrm>
          <a:prstGeom prst="rect">
            <a:avLst/>
          </a:prstGeom>
          <a:noFill/>
        </p:spPr>
        <p:txBody>
          <a:bodyPr wrap="square" rtlCol="0">
            <a:spAutoFit/>
          </a:bodyPr>
          <a:lstStyle/>
          <a:p>
            <a:r>
              <a:rPr lang="de-DE" sz="2400" dirty="0"/>
              <a:t>M</a:t>
            </a:r>
            <a:endParaRPr lang="de-DE" sz="2400" baseline="-25000" dirty="0"/>
          </a:p>
        </p:txBody>
      </p:sp>
      <p:sp>
        <p:nvSpPr>
          <p:cNvPr id="25" name="Textfeld 24">
            <a:extLst>
              <a:ext uri="{FF2B5EF4-FFF2-40B4-BE49-F238E27FC236}">
                <a16:creationId xmlns:a16="http://schemas.microsoft.com/office/drawing/2014/main" id="{5538ACCE-190D-49E9-931A-CDB154A2DBAF}"/>
              </a:ext>
            </a:extLst>
          </p:cNvPr>
          <p:cNvSpPr txBox="1"/>
          <p:nvPr/>
        </p:nvSpPr>
        <p:spPr>
          <a:xfrm>
            <a:off x="6698171" y="3876902"/>
            <a:ext cx="279896" cy="1011944"/>
          </a:xfrm>
          <a:prstGeom prst="rect">
            <a:avLst/>
          </a:prstGeom>
          <a:noFill/>
        </p:spPr>
        <p:txBody>
          <a:bodyPr wrap="square" rtlCol="0">
            <a:spAutoFit/>
          </a:bodyPr>
          <a:lstStyle/>
          <a:p>
            <a:r>
              <a:rPr lang="de-DE" sz="6000" dirty="0"/>
              <a:t>.</a:t>
            </a:r>
          </a:p>
        </p:txBody>
      </p:sp>
      <p:sp>
        <p:nvSpPr>
          <p:cNvPr id="27" name="Textfeld 26">
            <a:extLst>
              <a:ext uri="{FF2B5EF4-FFF2-40B4-BE49-F238E27FC236}">
                <a16:creationId xmlns:a16="http://schemas.microsoft.com/office/drawing/2014/main" id="{3A941B08-E9E3-4332-9E50-032C5C410820}"/>
              </a:ext>
            </a:extLst>
          </p:cNvPr>
          <p:cNvSpPr txBox="1"/>
          <p:nvPr/>
        </p:nvSpPr>
        <p:spPr>
          <a:xfrm>
            <a:off x="6864752" y="4231994"/>
            <a:ext cx="4148938" cy="461665"/>
          </a:xfrm>
          <a:prstGeom prst="rect">
            <a:avLst/>
          </a:prstGeom>
          <a:noFill/>
        </p:spPr>
        <p:txBody>
          <a:bodyPr wrap="square" rtlCol="0">
            <a:spAutoFit/>
          </a:bodyPr>
          <a:lstStyle/>
          <a:p>
            <a:r>
              <a:rPr lang="de-DE" sz="2400" dirty="0">
                <a:latin typeface="Times New Roman" panose="02020603050405020304" pitchFamily="18" charset="0"/>
                <a:cs typeface="Times New Roman" panose="02020603050405020304" pitchFamily="18" charset="0"/>
              </a:rPr>
              <a:t>Anfangsausstattung</a:t>
            </a:r>
            <a:endParaRPr lang="de-DE" sz="2400" baseline="-25000" dirty="0">
              <a:latin typeface="Times New Roman" panose="02020603050405020304" pitchFamily="18" charset="0"/>
              <a:cs typeface="Times New Roman" panose="02020603050405020304" pitchFamily="18" charset="0"/>
            </a:endParaRPr>
          </a:p>
        </p:txBody>
      </p:sp>
      <p:sp>
        <p:nvSpPr>
          <p:cNvPr id="28" name="Textfeld 27"/>
          <p:cNvSpPr txBox="1"/>
          <p:nvPr/>
        </p:nvSpPr>
        <p:spPr>
          <a:xfrm>
            <a:off x="933484" y="5538526"/>
            <a:ext cx="3954397" cy="275352"/>
          </a:xfrm>
          <a:prstGeom prst="rect">
            <a:avLst/>
          </a:prstGeom>
          <a:noFill/>
        </p:spPr>
        <p:txBody>
          <a:bodyPr wrap="square" rtlCol="0">
            <a:noAutofit/>
          </a:bodyPr>
          <a:lstStyle/>
          <a:p>
            <a:r>
              <a:rPr lang="de-DE" sz="1200" dirty="0" smtClean="0"/>
              <a:t>Grafisch heißt dies, dass im Wettbewerbsgleichgewicht sich</a:t>
            </a:r>
          </a:p>
        </p:txBody>
      </p:sp>
      <p:sp>
        <p:nvSpPr>
          <p:cNvPr id="30" name="Textfeld 29"/>
          <p:cNvSpPr txBox="1"/>
          <p:nvPr/>
        </p:nvSpPr>
        <p:spPr>
          <a:xfrm>
            <a:off x="933484" y="5907941"/>
            <a:ext cx="1349746" cy="275352"/>
          </a:xfrm>
          <a:prstGeom prst="rect">
            <a:avLst/>
          </a:prstGeom>
          <a:noFill/>
        </p:spPr>
        <p:txBody>
          <a:bodyPr wrap="square" rtlCol="0">
            <a:noAutofit/>
          </a:bodyPr>
          <a:lstStyle/>
          <a:p>
            <a:r>
              <a:rPr lang="de-DE" sz="1200" dirty="0" smtClean="0"/>
              <a:t>Indifferenzkurve I</a:t>
            </a:r>
            <a:r>
              <a:rPr lang="de-DE" sz="1200" baseline="-25000" dirty="0" smtClean="0"/>
              <a:t>A</a:t>
            </a:r>
            <a:r>
              <a:rPr lang="de-DE" sz="1200" dirty="0" smtClean="0"/>
              <a:t>  </a:t>
            </a:r>
          </a:p>
        </p:txBody>
      </p:sp>
      <p:sp>
        <p:nvSpPr>
          <p:cNvPr id="31" name="Textfeld 30"/>
          <p:cNvSpPr txBox="1"/>
          <p:nvPr/>
        </p:nvSpPr>
        <p:spPr>
          <a:xfrm>
            <a:off x="2620595" y="5907941"/>
            <a:ext cx="1349746" cy="275352"/>
          </a:xfrm>
          <a:prstGeom prst="rect">
            <a:avLst/>
          </a:prstGeom>
          <a:noFill/>
        </p:spPr>
        <p:txBody>
          <a:bodyPr wrap="square" rtlCol="0">
            <a:noAutofit/>
          </a:bodyPr>
          <a:lstStyle/>
          <a:p>
            <a:r>
              <a:rPr lang="de-DE" sz="1200" dirty="0" smtClean="0"/>
              <a:t>Indifferenzkurve I</a:t>
            </a:r>
            <a:r>
              <a:rPr lang="de-DE" sz="1200" baseline="-25000" dirty="0" smtClean="0"/>
              <a:t>B</a:t>
            </a:r>
            <a:r>
              <a:rPr lang="de-DE" sz="1200" dirty="0" smtClean="0"/>
              <a:t>  </a:t>
            </a:r>
          </a:p>
        </p:txBody>
      </p:sp>
      <p:sp>
        <p:nvSpPr>
          <p:cNvPr id="33" name="Textfeld 32"/>
          <p:cNvSpPr txBox="1"/>
          <p:nvPr/>
        </p:nvSpPr>
        <p:spPr>
          <a:xfrm>
            <a:off x="4173359" y="5926916"/>
            <a:ext cx="1518087" cy="275352"/>
          </a:xfrm>
          <a:prstGeom prst="rect">
            <a:avLst/>
          </a:prstGeom>
          <a:noFill/>
        </p:spPr>
        <p:txBody>
          <a:bodyPr wrap="square" rtlCol="0">
            <a:noAutofit/>
          </a:bodyPr>
          <a:lstStyle/>
          <a:p>
            <a:r>
              <a:rPr lang="de-DE" sz="1200" dirty="0"/>
              <a:t>u</a:t>
            </a:r>
            <a:r>
              <a:rPr lang="de-DE" sz="1200" dirty="0" smtClean="0"/>
              <a:t>nd Budgetgerade</a:t>
            </a:r>
          </a:p>
        </p:txBody>
      </p:sp>
      <p:sp>
        <p:nvSpPr>
          <p:cNvPr id="35" name="Textfeld 34"/>
          <p:cNvSpPr txBox="1"/>
          <p:nvPr/>
        </p:nvSpPr>
        <p:spPr>
          <a:xfrm>
            <a:off x="6023298" y="5926916"/>
            <a:ext cx="1349746" cy="275352"/>
          </a:xfrm>
          <a:prstGeom prst="rect">
            <a:avLst/>
          </a:prstGeom>
          <a:noFill/>
        </p:spPr>
        <p:txBody>
          <a:bodyPr wrap="square" rtlCol="0">
            <a:noAutofit/>
          </a:bodyPr>
          <a:lstStyle/>
          <a:p>
            <a:r>
              <a:rPr lang="de-DE" sz="1200" dirty="0"/>
              <a:t>t</a:t>
            </a:r>
            <a:r>
              <a:rPr lang="de-DE" sz="1200" dirty="0" smtClean="0"/>
              <a:t>angieren müssen</a:t>
            </a:r>
          </a:p>
        </p:txBody>
      </p:sp>
    </p:spTree>
    <p:extLst>
      <p:ext uri="{BB962C8B-B14F-4D97-AF65-F5344CB8AC3E}">
        <p14:creationId xmlns:p14="http://schemas.microsoft.com/office/powerpoint/2010/main" val="19325238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9"/>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1"/>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8"/>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5"/>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7"/>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32"/>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9"/>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34"/>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37"/>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38"/>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3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animBg="1"/>
      <p:bldP spid="24" grpId="0"/>
      <p:bldP spid="26" grpId="0"/>
      <p:bldP spid="29" grpId="0"/>
      <p:bldP spid="34" grpId="0"/>
      <p:bldP spid="37" grpId="0"/>
      <p:bldP spid="38" grpId="0"/>
      <p:bldP spid="25" grpId="0"/>
      <p:bldP spid="27" grpId="0"/>
      <p:bldP spid="28" grpId="0"/>
      <p:bldP spid="30" grpId="0"/>
      <p:bldP spid="31" grpId="0"/>
      <p:bldP spid="33" grpId="0"/>
      <p:bldP spid="35" grpId="0"/>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2005</Words>
  <Application>Microsoft Office PowerPoint</Application>
  <PresentationFormat>Breitbild</PresentationFormat>
  <Paragraphs>191</Paragraphs>
  <Slides>11</Slides>
  <Notes>0</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11</vt:i4>
      </vt:variant>
    </vt:vector>
  </HeadingPairs>
  <TitlesOfParts>
    <vt:vector size="18" baseType="lpstr">
      <vt:lpstr>Arial</vt:lpstr>
      <vt:lpstr>Calibri</vt:lpstr>
      <vt:lpstr>Calibri Light</vt:lpstr>
      <vt:lpstr>Cambria Math</vt:lpstr>
      <vt:lpstr>Times New Roman</vt:lpstr>
      <vt:lpstr>Wingdings</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Öffentliche Finanzen</dc:title>
  <dc:creator>BK</dc:creator>
  <cp:lastModifiedBy>bjk</cp:lastModifiedBy>
  <cp:revision>265</cp:revision>
  <cp:lastPrinted>2019-03-06T12:51:08Z</cp:lastPrinted>
  <dcterms:created xsi:type="dcterms:W3CDTF">2019-01-29T07:20:47Z</dcterms:created>
  <dcterms:modified xsi:type="dcterms:W3CDTF">2021-09-30T07:34:06Z</dcterms:modified>
</cp:coreProperties>
</file>