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485" r:id="rId3"/>
    <p:sldId id="257" r:id="rId4"/>
    <p:sldId id="258" r:id="rId5"/>
    <p:sldId id="266" r:id="rId6"/>
    <p:sldId id="267" r:id="rId7"/>
    <p:sldId id="268" r:id="rId8"/>
    <p:sldId id="269" r:id="rId9"/>
    <p:sldId id="277" r:id="rId10"/>
    <p:sldId id="271" r:id="rId11"/>
    <p:sldId id="270" r:id="rId12"/>
    <p:sldId id="272" r:id="rId13"/>
    <p:sldId id="260" r:id="rId14"/>
    <p:sldId id="273" r:id="rId15"/>
    <p:sldId id="274" r:id="rId16"/>
    <p:sldId id="278" r:id="rId17"/>
    <p:sldId id="899" r:id="rId18"/>
    <p:sldId id="900" r:id="rId19"/>
    <p:sldId id="901" r:id="rId20"/>
    <p:sldId id="902" r:id="rId21"/>
    <p:sldId id="903" r:id="rId22"/>
    <p:sldId id="904" r:id="rId23"/>
    <p:sldId id="905" r:id="rId24"/>
    <p:sldId id="906" r:id="rId25"/>
    <p:sldId id="907" r:id="rId26"/>
    <p:sldId id="908" r:id="rId27"/>
  </p:sldIdLst>
  <p:sldSz cx="12192000" cy="6858000"/>
  <p:notesSz cx="6797675" cy="987425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39" autoAdjust="0"/>
    <p:restoredTop sz="94660"/>
  </p:normalViewPr>
  <p:slideViewPr>
    <p:cSldViewPr snapToGrid="0">
      <p:cViewPr varScale="1">
        <p:scale>
          <a:sx n="86" d="100"/>
          <a:sy n="86" d="100"/>
        </p:scale>
        <p:origin x="75" y="8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6400" cy="4953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49688" y="0"/>
            <a:ext cx="2946400" cy="495300"/>
          </a:xfrm>
          <a:prstGeom prst="rect">
            <a:avLst/>
          </a:prstGeom>
        </p:spPr>
        <p:txBody>
          <a:bodyPr vert="horz" lIns="91440" tIns="45720" rIns="91440" bIns="45720" rtlCol="0"/>
          <a:lstStyle>
            <a:lvl1pPr algn="r">
              <a:defRPr sz="1200"/>
            </a:lvl1pPr>
          </a:lstStyle>
          <a:p>
            <a:fld id="{276F72E5-6D0F-4384-8AA5-52E1122D2A1C}" type="datetimeFigureOut">
              <a:rPr lang="de-DE" smtClean="0"/>
              <a:t>19.09.2021</a:t>
            </a:fld>
            <a:endParaRPr lang="de-DE"/>
          </a:p>
        </p:txBody>
      </p:sp>
      <p:sp>
        <p:nvSpPr>
          <p:cNvPr id="4" name="Folienbildplatzhalter 3"/>
          <p:cNvSpPr>
            <a:spLocks noGrp="1" noRot="1" noChangeAspect="1"/>
          </p:cNvSpPr>
          <p:nvPr>
            <p:ph type="sldImg" idx="2"/>
          </p:nvPr>
        </p:nvSpPr>
        <p:spPr>
          <a:xfrm>
            <a:off x="438150" y="1235075"/>
            <a:ext cx="5921375" cy="3332163"/>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9450" y="4751388"/>
            <a:ext cx="5438775" cy="3889375"/>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378950"/>
            <a:ext cx="2946400" cy="4953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49688" y="9378950"/>
            <a:ext cx="2946400" cy="495300"/>
          </a:xfrm>
          <a:prstGeom prst="rect">
            <a:avLst/>
          </a:prstGeom>
        </p:spPr>
        <p:txBody>
          <a:bodyPr vert="horz" lIns="91440" tIns="45720" rIns="91440" bIns="45720" rtlCol="0" anchor="b"/>
          <a:lstStyle>
            <a:lvl1pPr algn="r">
              <a:defRPr sz="1200"/>
            </a:lvl1pPr>
          </a:lstStyle>
          <a:p>
            <a:fld id="{56F52F4A-0CD3-4DFA-B097-E3B3239FF19A}" type="slidenum">
              <a:rPr lang="de-DE" smtClean="0"/>
              <a:t>‹Nr.›</a:t>
            </a:fld>
            <a:endParaRPr lang="de-DE"/>
          </a:p>
        </p:txBody>
      </p:sp>
    </p:spTree>
    <p:extLst>
      <p:ext uri="{BB962C8B-B14F-4D97-AF65-F5344CB8AC3E}">
        <p14:creationId xmlns:p14="http://schemas.microsoft.com/office/powerpoint/2010/main" val="33682309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891C514-5359-40DD-8B8C-3795D0155241}"/>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35780071-FA16-488D-878B-B3F1BA7C5B1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9DA556DB-EF57-4C38-9027-218725748471}"/>
              </a:ext>
            </a:extLst>
          </p:cNvPr>
          <p:cNvSpPr>
            <a:spLocks noGrp="1"/>
          </p:cNvSpPr>
          <p:nvPr>
            <p:ph type="dt" sz="half" idx="10"/>
          </p:nvPr>
        </p:nvSpPr>
        <p:spPr/>
        <p:txBody>
          <a:bodyPr/>
          <a:lstStyle/>
          <a:p>
            <a:fld id="{E333D10D-9011-45B6-80C4-BF674A5AA104}" type="datetimeFigureOut">
              <a:rPr lang="de-DE" smtClean="0"/>
              <a:t>19.09.2021</a:t>
            </a:fld>
            <a:endParaRPr lang="de-DE"/>
          </a:p>
        </p:txBody>
      </p:sp>
      <p:sp>
        <p:nvSpPr>
          <p:cNvPr id="5" name="Fußzeilenplatzhalter 4">
            <a:extLst>
              <a:ext uri="{FF2B5EF4-FFF2-40B4-BE49-F238E27FC236}">
                <a16:creationId xmlns:a16="http://schemas.microsoft.com/office/drawing/2014/main" id="{41006489-F34C-4BD2-A098-F5DE0AE6E85B}"/>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77EE7BA3-5EFF-4CCE-B008-BF8612FFFC45}"/>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7387644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F38FD7D-B8DA-4F3A-BB5A-2866AEB2CF26}"/>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18ED1015-8584-47C7-B961-BA6043F317C4}"/>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D0703B83-3461-4469-97CA-1C94BF0B5851}"/>
              </a:ext>
            </a:extLst>
          </p:cNvPr>
          <p:cNvSpPr>
            <a:spLocks noGrp="1"/>
          </p:cNvSpPr>
          <p:nvPr>
            <p:ph type="dt" sz="half" idx="10"/>
          </p:nvPr>
        </p:nvSpPr>
        <p:spPr/>
        <p:txBody>
          <a:bodyPr/>
          <a:lstStyle/>
          <a:p>
            <a:fld id="{E333D10D-9011-45B6-80C4-BF674A5AA104}" type="datetimeFigureOut">
              <a:rPr lang="de-DE" smtClean="0"/>
              <a:t>19.09.2021</a:t>
            </a:fld>
            <a:endParaRPr lang="de-DE"/>
          </a:p>
        </p:txBody>
      </p:sp>
      <p:sp>
        <p:nvSpPr>
          <p:cNvPr id="5" name="Fußzeilenplatzhalter 4">
            <a:extLst>
              <a:ext uri="{FF2B5EF4-FFF2-40B4-BE49-F238E27FC236}">
                <a16:creationId xmlns:a16="http://schemas.microsoft.com/office/drawing/2014/main" id="{0947BD6B-4D9E-4B41-A319-EF7B7690CC6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8A42997-A930-4CC1-835A-2365364D8A9E}"/>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17870097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AFEB3D5B-88D4-4E67-9427-C642B3FB5760}"/>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F1D9F458-62CC-400D-8240-58B8E3586E9E}"/>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D9287428-5148-412F-9233-E9E2BA96CE5E}"/>
              </a:ext>
            </a:extLst>
          </p:cNvPr>
          <p:cNvSpPr>
            <a:spLocks noGrp="1"/>
          </p:cNvSpPr>
          <p:nvPr>
            <p:ph type="dt" sz="half" idx="10"/>
          </p:nvPr>
        </p:nvSpPr>
        <p:spPr/>
        <p:txBody>
          <a:bodyPr/>
          <a:lstStyle/>
          <a:p>
            <a:fld id="{E333D10D-9011-45B6-80C4-BF674A5AA104}" type="datetimeFigureOut">
              <a:rPr lang="de-DE" smtClean="0"/>
              <a:t>19.09.2021</a:t>
            </a:fld>
            <a:endParaRPr lang="de-DE"/>
          </a:p>
        </p:txBody>
      </p:sp>
      <p:sp>
        <p:nvSpPr>
          <p:cNvPr id="5" name="Fußzeilenplatzhalter 4">
            <a:extLst>
              <a:ext uri="{FF2B5EF4-FFF2-40B4-BE49-F238E27FC236}">
                <a16:creationId xmlns:a16="http://schemas.microsoft.com/office/drawing/2014/main" id="{C2767E2D-3845-4C98-8BF2-A691A6C458C1}"/>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0F3392E7-34C2-458F-8129-991FEFA60270}"/>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33083153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BFD0137-4BB5-40B4-9FC4-8DE4D965C7F3}"/>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7029B278-2A9F-4190-9890-57175D5F40E5}"/>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5CECB3F-5C10-40B3-B126-B4A273592E53}"/>
              </a:ext>
            </a:extLst>
          </p:cNvPr>
          <p:cNvSpPr>
            <a:spLocks noGrp="1"/>
          </p:cNvSpPr>
          <p:nvPr>
            <p:ph type="dt" sz="half" idx="10"/>
          </p:nvPr>
        </p:nvSpPr>
        <p:spPr/>
        <p:txBody>
          <a:bodyPr/>
          <a:lstStyle/>
          <a:p>
            <a:fld id="{E333D10D-9011-45B6-80C4-BF674A5AA104}" type="datetimeFigureOut">
              <a:rPr lang="de-DE" smtClean="0"/>
              <a:t>19.09.2021</a:t>
            </a:fld>
            <a:endParaRPr lang="de-DE"/>
          </a:p>
        </p:txBody>
      </p:sp>
      <p:sp>
        <p:nvSpPr>
          <p:cNvPr id="5" name="Fußzeilenplatzhalter 4">
            <a:extLst>
              <a:ext uri="{FF2B5EF4-FFF2-40B4-BE49-F238E27FC236}">
                <a16:creationId xmlns:a16="http://schemas.microsoft.com/office/drawing/2014/main" id="{513A4F50-28FF-4E32-9F43-608B2F1AB329}"/>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3E5FA5E5-0D46-4DF3-8608-8951B3B8B5A2}"/>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37193730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F94AE02-D5BA-44A2-9B32-0629A176DFF1}"/>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66A86256-3614-49E4-8983-BE941F4FC27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2D4772BA-CA05-4A7E-A961-8774AC543831}"/>
              </a:ext>
            </a:extLst>
          </p:cNvPr>
          <p:cNvSpPr>
            <a:spLocks noGrp="1"/>
          </p:cNvSpPr>
          <p:nvPr>
            <p:ph type="dt" sz="half" idx="10"/>
          </p:nvPr>
        </p:nvSpPr>
        <p:spPr/>
        <p:txBody>
          <a:bodyPr/>
          <a:lstStyle/>
          <a:p>
            <a:fld id="{E333D10D-9011-45B6-80C4-BF674A5AA104}" type="datetimeFigureOut">
              <a:rPr lang="de-DE" smtClean="0"/>
              <a:t>19.09.2021</a:t>
            </a:fld>
            <a:endParaRPr lang="de-DE"/>
          </a:p>
        </p:txBody>
      </p:sp>
      <p:sp>
        <p:nvSpPr>
          <p:cNvPr id="5" name="Fußzeilenplatzhalter 4">
            <a:extLst>
              <a:ext uri="{FF2B5EF4-FFF2-40B4-BE49-F238E27FC236}">
                <a16:creationId xmlns:a16="http://schemas.microsoft.com/office/drawing/2014/main" id="{6870C49F-DFD6-45FB-8646-F5346FFD839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B80AFECC-AAAC-4DB2-9BF3-1A3F20E2DE07}"/>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28460056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4EF4F8B-6324-4ACF-AEBD-51A491BEE03E}"/>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3C27C575-BD18-4AB4-A1D7-AA43187E4401}"/>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9672D157-910E-4454-94DD-33F946AD387C}"/>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8AEA1A38-7076-4072-8673-E78B075D2429}"/>
              </a:ext>
            </a:extLst>
          </p:cNvPr>
          <p:cNvSpPr>
            <a:spLocks noGrp="1"/>
          </p:cNvSpPr>
          <p:nvPr>
            <p:ph type="dt" sz="half" idx="10"/>
          </p:nvPr>
        </p:nvSpPr>
        <p:spPr/>
        <p:txBody>
          <a:bodyPr/>
          <a:lstStyle/>
          <a:p>
            <a:fld id="{E333D10D-9011-45B6-80C4-BF674A5AA104}" type="datetimeFigureOut">
              <a:rPr lang="de-DE" smtClean="0"/>
              <a:t>19.09.2021</a:t>
            </a:fld>
            <a:endParaRPr lang="de-DE"/>
          </a:p>
        </p:txBody>
      </p:sp>
      <p:sp>
        <p:nvSpPr>
          <p:cNvPr id="6" name="Fußzeilenplatzhalter 5">
            <a:extLst>
              <a:ext uri="{FF2B5EF4-FFF2-40B4-BE49-F238E27FC236}">
                <a16:creationId xmlns:a16="http://schemas.microsoft.com/office/drawing/2014/main" id="{E8A3048C-079D-46F8-848E-136ED16E6FD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7BC725E0-EA08-4A67-8CA7-E8C57999DF01}"/>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15741900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B046B08-2ED0-4905-A06A-4F44ECDBAE19}"/>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324A79CE-CCC9-4FA9-8410-19E96024CC5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0EF2AAE9-C198-474C-A4F6-B398B8708505}"/>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3021906-AFE5-4569-BC7E-6B7E89946FF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7ABA1989-F0FD-46F8-9444-7BD2103EABED}"/>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058C5EB2-EB8F-412B-8E73-5B3056F892D7}"/>
              </a:ext>
            </a:extLst>
          </p:cNvPr>
          <p:cNvSpPr>
            <a:spLocks noGrp="1"/>
          </p:cNvSpPr>
          <p:nvPr>
            <p:ph type="dt" sz="half" idx="10"/>
          </p:nvPr>
        </p:nvSpPr>
        <p:spPr/>
        <p:txBody>
          <a:bodyPr/>
          <a:lstStyle/>
          <a:p>
            <a:fld id="{E333D10D-9011-45B6-80C4-BF674A5AA104}" type="datetimeFigureOut">
              <a:rPr lang="de-DE" smtClean="0"/>
              <a:t>19.09.2021</a:t>
            </a:fld>
            <a:endParaRPr lang="de-DE"/>
          </a:p>
        </p:txBody>
      </p:sp>
      <p:sp>
        <p:nvSpPr>
          <p:cNvPr id="8" name="Fußzeilenplatzhalter 7">
            <a:extLst>
              <a:ext uri="{FF2B5EF4-FFF2-40B4-BE49-F238E27FC236}">
                <a16:creationId xmlns:a16="http://schemas.microsoft.com/office/drawing/2014/main" id="{47825511-1197-48F2-925A-6F6523023739}"/>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1B2B44C1-5E9D-4C7F-8D39-C062890EFEE5}"/>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24971306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A073222-4822-451F-88E5-224CD759EECE}"/>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1D78AF0D-9299-4C8A-A2EC-2B778CE1F233}"/>
              </a:ext>
            </a:extLst>
          </p:cNvPr>
          <p:cNvSpPr>
            <a:spLocks noGrp="1"/>
          </p:cNvSpPr>
          <p:nvPr>
            <p:ph type="dt" sz="half" idx="10"/>
          </p:nvPr>
        </p:nvSpPr>
        <p:spPr/>
        <p:txBody>
          <a:bodyPr/>
          <a:lstStyle/>
          <a:p>
            <a:fld id="{E333D10D-9011-45B6-80C4-BF674A5AA104}" type="datetimeFigureOut">
              <a:rPr lang="de-DE" smtClean="0"/>
              <a:t>19.09.2021</a:t>
            </a:fld>
            <a:endParaRPr lang="de-DE"/>
          </a:p>
        </p:txBody>
      </p:sp>
      <p:sp>
        <p:nvSpPr>
          <p:cNvPr id="4" name="Fußzeilenplatzhalter 3">
            <a:extLst>
              <a:ext uri="{FF2B5EF4-FFF2-40B4-BE49-F238E27FC236}">
                <a16:creationId xmlns:a16="http://schemas.microsoft.com/office/drawing/2014/main" id="{069F35F7-7DEC-4EEC-AB06-A3038B73CBE1}"/>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653024D4-F25B-41A7-88B5-26C1FACAE549}"/>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15861560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1E0CFBC7-D3E4-4C30-8037-7AEB43AAAA1F}"/>
              </a:ext>
            </a:extLst>
          </p:cNvPr>
          <p:cNvSpPr>
            <a:spLocks noGrp="1"/>
          </p:cNvSpPr>
          <p:nvPr>
            <p:ph type="dt" sz="half" idx="10"/>
          </p:nvPr>
        </p:nvSpPr>
        <p:spPr/>
        <p:txBody>
          <a:bodyPr/>
          <a:lstStyle/>
          <a:p>
            <a:fld id="{E333D10D-9011-45B6-80C4-BF674A5AA104}" type="datetimeFigureOut">
              <a:rPr lang="de-DE" smtClean="0"/>
              <a:t>19.09.2021</a:t>
            </a:fld>
            <a:endParaRPr lang="de-DE"/>
          </a:p>
        </p:txBody>
      </p:sp>
      <p:sp>
        <p:nvSpPr>
          <p:cNvPr id="3" name="Fußzeilenplatzhalter 2">
            <a:extLst>
              <a:ext uri="{FF2B5EF4-FFF2-40B4-BE49-F238E27FC236}">
                <a16:creationId xmlns:a16="http://schemas.microsoft.com/office/drawing/2014/main" id="{E3E70E35-71C1-41D4-A688-B11D1C57651B}"/>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B4AB7A28-7645-465D-8056-D51789A91873}"/>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39533748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66F4630-D47F-4AED-9A63-6ED60757BB19}"/>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7B8BD12B-FD10-4277-82F8-2077DDC507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484D2B39-8C49-4063-B89A-29760E63D4E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4F8DC595-624D-4C9E-AD9E-E6A679CD3224}"/>
              </a:ext>
            </a:extLst>
          </p:cNvPr>
          <p:cNvSpPr>
            <a:spLocks noGrp="1"/>
          </p:cNvSpPr>
          <p:nvPr>
            <p:ph type="dt" sz="half" idx="10"/>
          </p:nvPr>
        </p:nvSpPr>
        <p:spPr/>
        <p:txBody>
          <a:bodyPr/>
          <a:lstStyle/>
          <a:p>
            <a:fld id="{E333D10D-9011-45B6-80C4-BF674A5AA104}" type="datetimeFigureOut">
              <a:rPr lang="de-DE" smtClean="0"/>
              <a:t>19.09.2021</a:t>
            </a:fld>
            <a:endParaRPr lang="de-DE"/>
          </a:p>
        </p:txBody>
      </p:sp>
      <p:sp>
        <p:nvSpPr>
          <p:cNvPr id="6" name="Fußzeilenplatzhalter 5">
            <a:extLst>
              <a:ext uri="{FF2B5EF4-FFF2-40B4-BE49-F238E27FC236}">
                <a16:creationId xmlns:a16="http://schemas.microsoft.com/office/drawing/2014/main" id="{1734A7CA-BE3A-4AEC-9946-0458058C67C0}"/>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062ECD75-33EE-4616-8061-1985918398CC}"/>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20271052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29DB01B-27C5-49D1-A947-B3E97CCB48BC}"/>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4E690B5E-049B-4D74-995A-821DE7F4F6D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0BE8303C-386E-410A-A60E-00CC895130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DCC24F54-FF8D-423C-9DA1-4372295FA8EA}"/>
              </a:ext>
            </a:extLst>
          </p:cNvPr>
          <p:cNvSpPr>
            <a:spLocks noGrp="1"/>
          </p:cNvSpPr>
          <p:nvPr>
            <p:ph type="dt" sz="half" idx="10"/>
          </p:nvPr>
        </p:nvSpPr>
        <p:spPr/>
        <p:txBody>
          <a:bodyPr/>
          <a:lstStyle/>
          <a:p>
            <a:fld id="{E333D10D-9011-45B6-80C4-BF674A5AA104}" type="datetimeFigureOut">
              <a:rPr lang="de-DE" smtClean="0"/>
              <a:t>19.09.2021</a:t>
            </a:fld>
            <a:endParaRPr lang="de-DE"/>
          </a:p>
        </p:txBody>
      </p:sp>
      <p:sp>
        <p:nvSpPr>
          <p:cNvPr id="6" name="Fußzeilenplatzhalter 5">
            <a:extLst>
              <a:ext uri="{FF2B5EF4-FFF2-40B4-BE49-F238E27FC236}">
                <a16:creationId xmlns:a16="http://schemas.microsoft.com/office/drawing/2014/main" id="{62CB9FEA-D684-45E9-9052-2FAE4B4154F6}"/>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0BC81C9E-E39B-468A-AAA1-39907A86E7C8}"/>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41432912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8C836618-AD5F-4442-9D55-046247B50DF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4C8F6B8D-963C-46B2-B1E2-B92845AEC6D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3E16F61-4E91-47F4-A203-C1AFB78EFA3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33D10D-9011-45B6-80C4-BF674A5AA104}" type="datetimeFigureOut">
              <a:rPr lang="de-DE" smtClean="0"/>
              <a:t>19.09.2021</a:t>
            </a:fld>
            <a:endParaRPr lang="de-DE"/>
          </a:p>
        </p:txBody>
      </p:sp>
      <p:sp>
        <p:nvSpPr>
          <p:cNvPr id="5" name="Fußzeilenplatzhalter 4">
            <a:extLst>
              <a:ext uri="{FF2B5EF4-FFF2-40B4-BE49-F238E27FC236}">
                <a16:creationId xmlns:a16="http://schemas.microsoft.com/office/drawing/2014/main" id="{FA07CDCC-3CB3-4831-A853-932898EB1AD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2D8EF24D-2D39-45A3-A030-754758A0BA8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944208-C6A0-4FF5-95AC-A22EF7B0ECCF}" type="slidenum">
              <a:rPr lang="de-DE" smtClean="0"/>
              <a:t>‹Nr.›</a:t>
            </a:fld>
            <a:endParaRPr lang="de-DE"/>
          </a:p>
        </p:txBody>
      </p:sp>
    </p:spTree>
    <p:extLst>
      <p:ext uri="{BB962C8B-B14F-4D97-AF65-F5344CB8AC3E}">
        <p14:creationId xmlns:p14="http://schemas.microsoft.com/office/powerpoint/2010/main" val="20076378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www.bundesfinanzministerium.de/Datenportal/start.html" TargetMode="External"/><Relationship Id="rId2" Type="http://schemas.openxmlformats.org/officeDocument/2006/relationships/hyperlink" Target="https://www-genesis.destatis.de/genesis/online" TargetMode="External"/><Relationship Id="rId1" Type="http://schemas.openxmlformats.org/officeDocument/2006/relationships/slideLayout" Target="../slideLayouts/slideLayout1.xml"/><Relationship Id="rId6" Type="http://schemas.openxmlformats.org/officeDocument/2006/relationships/hyperlink" Target="https://data.oecd.org/" TargetMode="External"/><Relationship Id="rId5" Type="http://schemas.openxmlformats.org/officeDocument/2006/relationships/hyperlink" Target="https://ec.europa.eu/eurostat/de/data/database" TargetMode="External"/><Relationship Id="rId4" Type="http://schemas.openxmlformats.org/officeDocument/2006/relationships/hyperlink" Target="https://www.bundesbank.de/de/statistiken/oeffentliche-finanzen"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9971B7-33EB-4BC2-8BB2-56149CB51E0F}"/>
              </a:ext>
            </a:extLst>
          </p:cNvPr>
          <p:cNvSpPr>
            <a:spLocks noGrp="1"/>
          </p:cNvSpPr>
          <p:nvPr>
            <p:ph type="ctrTitle"/>
          </p:nvPr>
        </p:nvSpPr>
        <p:spPr>
          <a:xfrm>
            <a:off x="1518082" y="1118586"/>
            <a:ext cx="9149918" cy="2391377"/>
          </a:xfrm>
        </p:spPr>
        <p:txBody>
          <a:bodyPr>
            <a:noAutofit/>
          </a:bodyPr>
          <a:lstStyle/>
          <a:p>
            <a:r>
              <a:rPr lang="de-DE" dirty="0">
                <a:latin typeface="Times New Roman" panose="02020603050405020304" pitchFamily="18" charset="0"/>
                <a:cs typeface="Times New Roman" panose="02020603050405020304" pitchFamily="18" charset="0"/>
              </a:rPr>
              <a:t>Öffentliche Finanzen</a:t>
            </a:r>
          </a:p>
        </p:txBody>
      </p:sp>
      <p:sp>
        <p:nvSpPr>
          <p:cNvPr id="3" name="Untertitel 2">
            <a:extLst>
              <a:ext uri="{FF2B5EF4-FFF2-40B4-BE49-F238E27FC236}">
                <a16:creationId xmlns:a16="http://schemas.microsoft.com/office/drawing/2014/main" id="{000375F8-BC01-4333-A1BB-F4E22450B10E}"/>
              </a:ext>
            </a:extLst>
          </p:cNvPr>
          <p:cNvSpPr>
            <a:spLocks noGrp="1"/>
          </p:cNvSpPr>
          <p:nvPr>
            <p:ph type="subTitle" idx="1"/>
          </p:nvPr>
        </p:nvSpPr>
        <p:spPr>
          <a:xfrm>
            <a:off x="1590674" y="3581400"/>
            <a:ext cx="9077325" cy="438788"/>
          </a:xfrm>
        </p:spPr>
        <p:txBody>
          <a:bodyPr>
            <a:noAutofit/>
          </a:bodyPr>
          <a:lstStyle/>
          <a:p>
            <a:r>
              <a:rPr lang="de-DE" dirty="0" smtClean="0">
                <a:latin typeface="Times New Roman" panose="02020603050405020304" pitchFamily="18" charset="0"/>
                <a:cs typeface="Times New Roman" panose="02020603050405020304" pitchFamily="18" charset="0"/>
              </a:rPr>
              <a:t>Wintersemester 2021</a:t>
            </a:r>
            <a:endParaRPr lang="de-DE" dirty="0">
              <a:latin typeface="Times New Roman" panose="02020603050405020304" pitchFamily="18" charset="0"/>
              <a:cs typeface="Times New Roman" panose="02020603050405020304" pitchFamily="18" charset="0"/>
            </a:endParaRPr>
          </a:p>
        </p:txBody>
      </p:sp>
      <p:sp>
        <p:nvSpPr>
          <p:cNvPr id="4" name="Untertitel 2">
            <a:extLst>
              <a:ext uri="{FF2B5EF4-FFF2-40B4-BE49-F238E27FC236}">
                <a16:creationId xmlns:a16="http://schemas.microsoft.com/office/drawing/2014/main" id="{9785B7A5-5F1F-4A59-8352-502B0D44D345}"/>
              </a:ext>
            </a:extLst>
          </p:cNvPr>
          <p:cNvSpPr txBox="1">
            <a:spLocks/>
          </p:cNvSpPr>
          <p:nvPr/>
        </p:nvSpPr>
        <p:spPr>
          <a:xfrm>
            <a:off x="1590675" y="4876800"/>
            <a:ext cx="9078798" cy="45128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de-DE" sz="3200" dirty="0">
                <a:latin typeface="Times New Roman" panose="02020603050405020304" pitchFamily="18" charset="0"/>
                <a:cs typeface="Times New Roman" panose="02020603050405020304" pitchFamily="18" charset="0"/>
              </a:rPr>
              <a:t>Prof. Dr. Bernhard Köster</a:t>
            </a:r>
          </a:p>
        </p:txBody>
      </p:sp>
      <p:pic>
        <p:nvPicPr>
          <p:cNvPr id="7" name="Grafik 6">
            <a:extLst>
              <a:ext uri="{FF2B5EF4-FFF2-40B4-BE49-F238E27FC236}">
                <a16:creationId xmlns:a16="http://schemas.microsoft.com/office/drawing/2014/main" id="{4BEBF484-332A-4E5A-ADB1-A980912EFC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05362" y="390525"/>
            <a:ext cx="2581275" cy="1771650"/>
          </a:xfrm>
          <a:prstGeom prst="rect">
            <a:avLst/>
          </a:prstGeom>
        </p:spPr>
      </p:pic>
    </p:spTree>
    <p:extLst>
      <p:ext uri="{BB962C8B-B14F-4D97-AF65-F5344CB8AC3E}">
        <p14:creationId xmlns:p14="http://schemas.microsoft.com/office/powerpoint/2010/main" val="26389246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Öffentliche Unternehmen</a:t>
            </a:r>
          </a:p>
        </p:txBody>
      </p:sp>
      <p:graphicFrame>
        <p:nvGraphicFramePr>
          <p:cNvPr id="2" name="Tabelle 1">
            <a:extLst>
              <a:ext uri="{FF2B5EF4-FFF2-40B4-BE49-F238E27FC236}">
                <a16:creationId xmlns:a16="http://schemas.microsoft.com/office/drawing/2014/main" id="{DCF737CB-0BA4-415C-BA1D-91FAA8B2DFFC}"/>
              </a:ext>
            </a:extLst>
          </p:cNvPr>
          <p:cNvGraphicFramePr>
            <a:graphicFrameLocks noGrp="1"/>
          </p:cNvGraphicFramePr>
          <p:nvPr>
            <p:extLst>
              <p:ext uri="{D42A27DB-BD31-4B8C-83A1-F6EECF244321}">
                <p14:modId xmlns:p14="http://schemas.microsoft.com/office/powerpoint/2010/main" val="207319324"/>
              </p:ext>
            </p:extLst>
          </p:nvPr>
        </p:nvGraphicFramePr>
        <p:xfrm>
          <a:off x="106102" y="552450"/>
          <a:ext cx="8339036" cy="6300825"/>
        </p:xfrm>
        <a:graphic>
          <a:graphicData uri="http://schemas.openxmlformats.org/drawingml/2006/table">
            <a:tbl>
              <a:tblPr firstRow="1" bandRow="1">
                <a:tableStyleId>{5940675A-B579-460E-94D1-54222C63F5DA}</a:tableStyleId>
              </a:tblPr>
              <a:tblGrid>
                <a:gridCol w="4001562">
                  <a:extLst>
                    <a:ext uri="{9D8B030D-6E8A-4147-A177-3AD203B41FA5}">
                      <a16:colId xmlns:a16="http://schemas.microsoft.com/office/drawing/2014/main" val="1936885865"/>
                    </a:ext>
                  </a:extLst>
                </a:gridCol>
                <a:gridCol w="4337474">
                  <a:extLst>
                    <a:ext uri="{9D8B030D-6E8A-4147-A177-3AD203B41FA5}">
                      <a16:colId xmlns:a16="http://schemas.microsoft.com/office/drawing/2014/main" val="645321649"/>
                    </a:ext>
                  </a:extLst>
                </a:gridCol>
              </a:tblGrid>
              <a:tr h="445344">
                <a:tc>
                  <a:txBody>
                    <a:bodyPr/>
                    <a:lstStyle/>
                    <a:p>
                      <a:pPr algn="ctr"/>
                      <a:r>
                        <a:rPr lang="de-DE" b="1" dirty="0">
                          <a:latin typeface="Times New Roman" panose="02020603050405020304" pitchFamily="18" charset="0"/>
                          <a:cs typeface="Times New Roman" panose="02020603050405020304" pitchFamily="18" charset="0"/>
                        </a:rPr>
                        <a:t>Unternehmen</a:t>
                      </a:r>
                    </a:p>
                  </a:txBody>
                  <a:tcPr anchor="ctr"/>
                </a:tc>
                <a:tc>
                  <a:txBody>
                    <a:bodyPr/>
                    <a:lstStyle/>
                    <a:p>
                      <a:pPr algn="ctr"/>
                      <a:r>
                        <a:rPr lang="de-DE" b="1" dirty="0">
                          <a:latin typeface="Times New Roman" panose="02020603050405020304" pitchFamily="18" charset="0"/>
                          <a:cs typeface="Times New Roman" panose="02020603050405020304" pitchFamily="18" charset="0"/>
                        </a:rPr>
                        <a:t>Eigentümerstruktur (</a:t>
                      </a:r>
                      <a:r>
                        <a:rPr lang="de-DE" b="1" dirty="0" smtClean="0">
                          <a:latin typeface="Times New Roman" panose="02020603050405020304" pitchFamily="18" charset="0"/>
                          <a:cs typeface="Times New Roman" panose="02020603050405020304" pitchFamily="18" charset="0"/>
                        </a:rPr>
                        <a:t>2020)</a:t>
                      </a:r>
                      <a:endParaRPr lang="de-DE" b="1"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2869551192"/>
                  </a:ext>
                </a:extLst>
              </a:tr>
              <a:tr h="838651">
                <a:tc>
                  <a:txBody>
                    <a:bodyPr/>
                    <a:lstStyle/>
                    <a:p>
                      <a:pPr algn="ctr"/>
                      <a:r>
                        <a:rPr lang="de-DE" sz="1700" dirty="0">
                          <a:latin typeface="Times New Roman" panose="02020603050405020304" pitchFamily="18" charset="0"/>
                          <a:cs typeface="Times New Roman" panose="02020603050405020304" pitchFamily="18" charset="0"/>
                        </a:rPr>
                        <a:t>Europäische Zentralbank (EZB)</a:t>
                      </a:r>
                    </a:p>
                  </a:txBody>
                  <a:tcPr anchor="ctr"/>
                </a:tc>
                <a:tc>
                  <a:txBody>
                    <a:bodyPr/>
                    <a:lstStyle/>
                    <a:p>
                      <a:pPr algn="ctr"/>
                      <a:r>
                        <a:rPr lang="de-DE" sz="1700" dirty="0">
                          <a:latin typeface="Times New Roman" panose="02020603050405020304" pitchFamily="18" charset="0"/>
                          <a:cs typeface="Times New Roman" panose="02020603050405020304" pitchFamily="18" charset="0"/>
                        </a:rPr>
                        <a:t>Anteile gemäß des Kapitalschlüssels der Mitglieder Eurozone (marginale Anteile der übrigen EU-Mitglieder)</a:t>
                      </a:r>
                    </a:p>
                  </a:txBody>
                  <a:tcPr anchor="ctr"/>
                </a:tc>
                <a:extLst>
                  <a:ext uri="{0D108BD9-81ED-4DB2-BD59-A6C34878D82A}">
                    <a16:rowId xmlns:a16="http://schemas.microsoft.com/office/drawing/2014/main" val="2011410314"/>
                  </a:ext>
                </a:extLst>
              </a:tr>
              <a:tr h="808944">
                <a:tc>
                  <a:txBody>
                    <a:bodyPr/>
                    <a:lstStyle/>
                    <a:p>
                      <a:pPr algn="ctr"/>
                      <a:r>
                        <a:rPr lang="de-DE" sz="1700" dirty="0">
                          <a:latin typeface="Times New Roman" panose="02020603050405020304" pitchFamily="18" charset="0"/>
                          <a:cs typeface="Times New Roman" panose="02020603050405020304" pitchFamily="18" charset="0"/>
                        </a:rPr>
                        <a:t>Europäische Investitionsbank (EIB)</a:t>
                      </a:r>
                    </a:p>
                  </a:txBody>
                  <a:tcPr anchor="ctr"/>
                </a:tc>
                <a:tc>
                  <a:txBody>
                    <a:bodyPr/>
                    <a:lstStyle/>
                    <a:p>
                      <a:pPr algn="ctr"/>
                      <a:r>
                        <a:rPr lang="de-DE" sz="1700" dirty="0">
                          <a:latin typeface="Times New Roman" panose="02020603050405020304" pitchFamily="18" charset="0"/>
                          <a:cs typeface="Times New Roman" panose="02020603050405020304" pitchFamily="18" charset="0"/>
                        </a:rPr>
                        <a:t>Anteile gemäß der wirtschaftlichen Leistungsfähigkeit (</a:t>
                      </a:r>
                      <a:r>
                        <a:rPr lang="de-DE" sz="1700" dirty="0">
                          <a:latin typeface="Times New Roman" panose="02020603050405020304" pitchFamily="18" charset="0"/>
                          <a:ea typeface="Cambria Math" panose="02040503050406030204" pitchFamily="18" charset="0"/>
                          <a:cs typeface="Times New Roman" panose="02020603050405020304" pitchFamily="18" charset="0"/>
                        </a:rPr>
                        <a:t>∽ BIP) </a:t>
                      </a:r>
                      <a:r>
                        <a:rPr lang="de-DE" sz="1700" dirty="0">
                          <a:latin typeface="Times New Roman" panose="02020603050405020304" pitchFamily="18" charset="0"/>
                          <a:cs typeface="Times New Roman" panose="02020603050405020304" pitchFamily="18" charset="0"/>
                        </a:rPr>
                        <a:t>der EU-Mitglieder</a:t>
                      </a:r>
                    </a:p>
                  </a:txBody>
                  <a:tcPr anchor="ctr"/>
                </a:tc>
                <a:extLst>
                  <a:ext uri="{0D108BD9-81ED-4DB2-BD59-A6C34878D82A}">
                    <a16:rowId xmlns:a16="http://schemas.microsoft.com/office/drawing/2014/main" val="2298848377"/>
                  </a:ext>
                </a:extLst>
              </a:tr>
              <a:tr h="588527">
                <a:tc>
                  <a:txBody>
                    <a:bodyPr/>
                    <a:lstStyle/>
                    <a:p>
                      <a:pPr algn="ctr"/>
                      <a:r>
                        <a:rPr lang="de-DE" sz="1700" dirty="0">
                          <a:latin typeface="Times New Roman" panose="02020603050405020304" pitchFamily="18" charset="0"/>
                          <a:cs typeface="Times New Roman" panose="02020603050405020304" pitchFamily="18" charset="0"/>
                        </a:rPr>
                        <a:t>Bundesbank</a:t>
                      </a:r>
                    </a:p>
                  </a:txBody>
                  <a:tcPr anchor="ctr"/>
                </a:tc>
                <a:tc>
                  <a:txBody>
                    <a:bodyPr/>
                    <a:lstStyle/>
                    <a:p>
                      <a:pPr algn="ctr"/>
                      <a:r>
                        <a:rPr lang="de-DE" sz="1700" dirty="0">
                          <a:latin typeface="Times New Roman" panose="02020603050405020304" pitchFamily="18" charset="0"/>
                          <a:cs typeface="Times New Roman" panose="02020603050405020304" pitchFamily="18" charset="0"/>
                        </a:rPr>
                        <a:t>Mittelbares Organ der öffentlichen Verwaltung (Bundesbankgesetz)</a:t>
                      </a:r>
                    </a:p>
                  </a:txBody>
                  <a:tcPr anchor="ctr"/>
                </a:tc>
                <a:extLst>
                  <a:ext uri="{0D108BD9-81ED-4DB2-BD59-A6C34878D82A}">
                    <a16:rowId xmlns:a16="http://schemas.microsoft.com/office/drawing/2014/main" val="3213012507"/>
                  </a:ext>
                </a:extLst>
              </a:tr>
              <a:tr h="445344">
                <a:tc>
                  <a:txBody>
                    <a:bodyPr/>
                    <a:lstStyle/>
                    <a:p>
                      <a:pPr algn="ctr"/>
                      <a:r>
                        <a:rPr lang="de-DE" sz="1700" dirty="0">
                          <a:latin typeface="Times New Roman" panose="02020603050405020304" pitchFamily="18" charset="0"/>
                          <a:cs typeface="Times New Roman" panose="02020603050405020304" pitchFamily="18" charset="0"/>
                        </a:rPr>
                        <a:t>Kreditanstalt für Wiederaufbau (KfW)</a:t>
                      </a:r>
                    </a:p>
                  </a:txBody>
                  <a:tcPr anchor="ctr"/>
                </a:tc>
                <a:tc>
                  <a:txBody>
                    <a:bodyPr/>
                    <a:lstStyle/>
                    <a:p>
                      <a:pPr algn="ctr"/>
                      <a:r>
                        <a:rPr lang="de-DE" sz="1700" dirty="0">
                          <a:latin typeface="Times New Roman" panose="02020603050405020304" pitchFamily="18" charset="0"/>
                          <a:cs typeface="Times New Roman" panose="02020603050405020304" pitchFamily="18" charset="0"/>
                        </a:rPr>
                        <a:t>20% Bund 80% Länder</a:t>
                      </a:r>
                    </a:p>
                  </a:txBody>
                  <a:tcPr anchor="ctr"/>
                </a:tc>
                <a:extLst>
                  <a:ext uri="{0D108BD9-81ED-4DB2-BD59-A6C34878D82A}">
                    <a16:rowId xmlns:a16="http://schemas.microsoft.com/office/drawing/2014/main" val="3756343486"/>
                  </a:ext>
                </a:extLst>
              </a:tr>
              <a:tr h="588527">
                <a:tc>
                  <a:txBody>
                    <a:bodyPr/>
                    <a:lstStyle/>
                    <a:p>
                      <a:pPr algn="ctr"/>
                      <a:r>
                        <a:rPr lang="de-DE" sz="1700" dirty="0">
                          <a:latin typeface="Times New Roman" panose="02020603050405020304" pitchFamily="18" charset="0"/>
                          <a:cs typeface="Times New Roman" panose="02020603050405020304" pitchFamily="18" charset="0"/>
                        </a:rPr>
                        <a:t>Landesbanken</a:t>
                      </a:r>
                    </a:p>
                  </a:txBody>
                  <a:tcPr anchor="ctr"/>
                </a:tc>
                <a:tc>
                  <a:txBody>
                    <a:bodyPr/>
                    <a:lstStyle/>
                    <a:p>
                      <a:pPr algn="ctr"/>
                      <a:r>
                        <a:rPr lang="de-DE" sz="1700" dirty="0">
                          <a:latin typeface="Times New Roman" panose="02020603050405020304" pitchFamily="18" charset="0"/>
                          <a:cs typeface="Times New Roman" panose="02020603050405020304" pitchFamily="18" charset="0"/>
                        </a:rPr>
                        <a:t>Sparkassenverbände, Länder, Städte, Gemeinden, Landesbanken</a:t>
                      </a:r>
                    </a:p>
                  </a:txBody>
                  <a:tcPr anchor="ctr"/>
                </a:tc>
                <a:extLst>
                  <a:ext uri="{0D108BD9-81ED-4DB2-BD59-A6C34878D82A}">
                    <a16:rowId xmlns:a16="http://schemas.microsoft.com/office/drawing/2014/main" val="3184911534"/>
                  </a:ext>
                </a:extLst>
              </a:tr>
              <a:tr h="445344">
                <a:tc>
                  <a:txBody>
                    <a:bodyPr/>
                    <a:lstStyle/>
                    <a:p>
                      <a:pPr algn="ctr"/>
                      <a:r>
                        <a:rPr lang="de-DE" sz="1700" dirty="0">
                          <a:latin typeface="Times New Roman" panose="02020603050405020304" pitchFamily="18" charset="0"/>
                          <a:cs typeface="Times New Roman" panose="02020603050405020304" pitchFamily="18" charset="0"/>
                        </a:rPr>
                        <a:t>Sparkassen</a:t>
                      </a:r>
                    </a:p>
                  </a:txBody>
                  <a:tcPr anchor="ctr"/>
                </a:tc>
                <a:tc>
                  <a:txBody>
                    <a:bodyPr/>
                    <a:lstStyle/>
                    <a:p>
                      <a:pPr algn="ctr"/>
                      <a:r>
                        <a:rPr lang="de-DE" sz="1700" dirty="0">
                          <a:latin typeface="Times New Roman" panose="02020603050405020304" pitchFamily="18" charset="0"/>
                          <a:cs typeface="Times New Roman" panose="02020603050405020304" pitchFamily="18" charset="0"/>
                        </a:rPr>
                        <a:t>Meist in kommunaler Trägerschaft</a:t>
                      </a:r>
                    </a:p>
                  </a:txBody>
                  <a:tcPr anchor="ctr"/>
                </a:tc>
                <a:extLst>
                  <a:ext uri="{0D108BD9-81ED-4DB2-BD59-A6C34878D82A}">
                    <a16:rowId xmlns:a16="http://schemas.microsoft.com/office/drawing/2014/main" val="1944387404"/>
                  </a:ext>
                </a:extLst>
              </a:tr>
              <a:tr h="588527">
                <a:tc>
                  <a:txBody>
                    <a:bodyPr/>
                    <a:lstStyle/>
                    <a:p>
                      <a:pPr algn="ctr"/>
                      <a:r>
                        <a:rPr lang="de-DE" sz="1700" dirty="0">
                          <a:latin typeface="Times New Roman" panose="02020603050405020304" pitchFamily="18" charset="0"/>
                          <a:cs typeface="Times New Roman" panose="02020603050405020304" pitchFamily="18" charset="0"/>
                        </a:rPr>
                        <a:t>Kommunale Versorgungsunternehmen (z.B. Energie, Wasser)</a:t>
                      </a:r>
                    </a:p>
                  </a:txBody>
                  <a:tcPr anchor="ctr"/>
                </a:tc>
                <a:tc>
                  <a:txBody>
                    <a:bodyPr/>
                    <a:lstStyle/>
                    <a:p>
                      <a:pPr algn="ctr"/>
                      <a:r>
                        <a:rPr lang="de-DE" sz="1700" dirty="0">
                          <a:latin typeface="Times New Roman" panose="02020603050405020304" pitchFamily="18" charset="0"/>
                          <a:cs typeface="Times New Roman" panose="02020603050405020304" pitchFamily="18" charset="0"/>
                        </a:rPr>
                        <a:t>Städte und Gemeinden</a:t>
                      </a:r>
                    </a:p>
                  </a:txBody>
                  <a:tcPr anchor="ctr"/>
                </a:tc>
                <a:extLst>
                  <a:ext uri="{0D108BD9-81ED-4DB2-BD59-A6C34878D82A}">
                    <a16:rowId xmlns:a16="http://schemas.microsoft.com/office/drawing/2014/main" val="592156300"/>
                  </a:ext>
                </a:extLst>
              </a:tr>
              <a:tr h="445344">
                <a:tc>
                  <a:txBody>
                    <a:bodyPr/>
                    <a:lstStyle/>
                    <a:p>
                      <a:pPr algn="ctr"/>
                      <a:r>
                        <a:rPr lang="de-DE" sz="1700" dirty="0">
                          <a:latin typeface="Times New Roman" panose="02020603050405020304" pitchFamily="18" charset="0"/>
                          <a:cs typeface="Times New Roman" panose="02020603050405020304" pitchFamily="18" charset="0"/>
                        </a:rPr>
                        <a:t>Deutsche Bahn AG</a:t>
                      </a:r>
                    </a:p>
                  </a:txBody>
                  <a:tcPr anchor="ctr"/>
                </a:tc>
                <a:tc>
                  <a:txBody>
                    <a:bodyPr/>
                    <a:lstStyle/>
                    <a:p>
                      <a:pPr algn="ctr"/>
                      <a:r>
                        <a:rPr lang="de-DE" sz="1700" dirty="0">
                          <a:latin typeface="Times New Roman" panose="02020603050405020304" pitchFamily="18" charset="0"/>
                          <a:cs typeface="Times New Roman" panose="02020603050405020304" pitchFamily="18" charset="0"/>
                        </a:rPr>
                        <a:t>100% Bundesbesitz</a:t>
                      </a:r>
                    </a:p>
                  </a:txBody>
                  <a:tcPr anchor="ctr"/>
                </a:tc>
                <a:extLst>
                  <a:ext uri="{0D108BD9-81ED-4DB2-BD59-A6C34878D82A}">
                    <a16:rowId xmlns:a16="http://schemas.microsoft.com/office/drawing/2014/main" val="2674640320"/>
                  </a:ext>
                </a:extLst>
              </a:tr>
              <a:tr h="445344">
                <a:tc>
                  <a:txBody>
                    <a:bodyPr/>
                    <a:lstStyle/>
                    <a:p>
                      <a:pPr algn="ctr"/>
                      <a:r>
                        <a:rPr lang="de-DE" sz="1700" dirty="0">
                          <a:latin typeface="Times New Roman" panose="02020603050405020304" pitchFamily="18" charset="0"/>
                          <a:cs typeface="Times New Roman" panose="02020603050405020304" pitchFamily="18" charset="0"/>
                        </a:rPr>
                        <a:t>Deutsche Post AG</a:t>
                      </a:r>
                    </a:p>
                  </a:txBody>
                  <a:tcPr anchor="ctr"/>
                </a:tc>
                <a:tc>
                  <a:txBody>
                    <a:bodyPr/>
                    <a:lstStyle/>
                    <a:p>
                      <a:pPr algn="ctr"/>
                      <a:r>
                        <a:rPr lang="de-DE" sz="1700" dirty="0" smtClean="0">
                          <a:latin typeface="Times New Roman" panose="02020603050405020304" pitchFamily="18" charset="0"/>
                          <a:cs typeface="Times New Roman" panose="02020603050405020304" pitchFamily="18" charset="0"/>
                        </a:rPr>
                        <a:t>20,55% </a:t>
                      </a:r>
                      <a:r>
                        <a:rPr lang="de-DE" sz="1700" dirty="0">
                          <a:latin typeface="Times New Roman" panose="02020603050405020304" pitchFamily="18" charset="0"/>
                          <a:cs typeface="Times New Roman" panose="02020603050405020304" pitchFamily="18" charset="0"/>
                        </a:rPr>
                        <a:t>KfW 70,4% Streubesitz</a:t>
                      </a:r>
                    </a:p>
                  </a:txBody>
                  <a:tcPr anchor="ctr"/>
                </a:tc>
                <a:extLst>
                  <a:ext uri="{0D108BD9-81ED-4DB2-BD59-A6C34878D82A}">
                    <a16:rowId xmlns:a16="http://schemas.microsoft.com/office/drawing/2014/main" val="2452759551"/>
                  </a:ext>
                </a:extLst>
              </a:tr>
              <a:tr h="567681">
                <a:tc>
                  <a:txBody>
                    <a:bodyPr/>
                    <a:lstStyle/>
                    <a:p>
                      <a:pPr algn="ctr"/>
                      <a:r>
                        <a:rPr lang="de-DE" sz="1700" dirty="0">
                          <a:latin typeface="Times New Roman" panose="02020603050405020304" pitchFamily="18" charset="0"/>
                          <a:cs typeface="Times New Roman" panose="02020603050405020304" pitchFamily="18" charset="0"/>
                        </a:rPr>
                        <a:t>Deutsche Telekom AG</a:t>
                      </a:r>
                    </a:p>
                  </a:txBody>
                  <a:tcPr anchor="ctr"/>
                </a:tc>
                <a:tc>
                  <a:txBody>
                    <a:bodyPr/>
                    <a:lstStyle/>
                    <a:p>
                      <a:pPr algn="ctr"/>
                      <a:r>
                        <a:rPr lang="de-DE" sz="1700" dirty="0">
                          <a:latin typeface="Times New Roman" panose="02020603050405020304" pitchFamily="18" charset="0"/>
                          <a:cs typeface="Times New Roman" panose="02020603050405020304" pitchFamily="18" charset="0"/>
                        </a:rPr>
                        <a:t>17,4% KfW 14,5% Bund 68,1% Streubesitz</a:t>
                      </a:r>
                    </a:p>
                  </a:txBody>
                  <a:tcPr anchor="ctr"/>
                </a:tc>
                <a:extLst>
                  <a:ext uri="{0D108BD9-81ED-4DB2-BD59-A6C34878D82A}">
                    <a16:rowId xmlns:a16="http://schemas.microsoft.com/office/drawing/2014/main" val="2282533023"/>
                  </a:ext>
                </a:extLst>
              </a:tr>
            </a:tbl>
          </a:graphicData>
        </a:graphic>
      </p:graphicFrame>
      <p:sp>
        <p:nvSpPr>
          <p:cNvPr id="4" name="Textfeld 3"/>
          <p:cNvSpPr txBox="1"/>
          <p:nvPr/>
        </p:nvSpPr>
        <p:spPr>
          <a:xfrm>
            <a:off x="8532191" y="976934"/>
            <a:ext cx="3291841" cy="4254739"/>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Öffentliche Unternehmen haben zum einen den Charakter von </a:t>
            </a:r>
            <a:r>
              <a:rPr lang="de-DE" dirty="0">
                <a:latin typeface="Times New Roman" panose="02020603050405020304" pitchFamily="18" charset="0"/>
                <a:cs typeface="Times New Roman" panose="02020603050405020304" pitchFamily="18" charset="0"/>
              </a:rPr>
              <a:t>s</a:t>
            </a:r>
            <a:r>
              <a:rPr lang="de-DE" dirty="0" smtClean="0">
                <a:latin typeface="Times New Roman" panose="02020603050405020304" pitchFamily="18" charset="0"/>
                <a:cs typeface="Times New Roman" panose="02020603050405020304" pitchFamily="18" charset="0"/>
              </a:rPr>
              <a:t>taatlichen Institutionen, wie der EZB, die selbst Vorgaben (z.B. den Leitzins) machen können. Zum anderen sind sie einfach Wettbewerber in einem „normalen“ Markt (z.B. Energieversorger).</a:t>
            </a:r>
          </a:p>
          <a:p>
            <a:endParaRPr lang="de-DE" dirty="0">
              <a:latin typeface="Times New Roman" panose="02020603050405020304" pitchFamily="18" charset="0"/>
              <a:cs typeface="Times New Roman" panose="02020603050405020304" pitchFamily="18" charset="0"/>
            </a:endParaRPr>
          </a:p>
          <a:p>
            <a:r>
              <a:rPr lang="de-DE" dirty="0" smtClean="0">
                <a:latin typeface="Times New Roman" panose="02020603050405020304" pitchFamily="18" charset="0"/>
                <a:cs typeface="Times New Roman" panose="02020603050405020304" pitchFamily="18" charset="0"/>
              </a:rPr>
              <a:t>Der EU-Binnenmarkt ist letztlich die Idee in weiten Teilen, die noch staatlich reguliert sind, Wettbewerbs- und Marktstrukturen zu etablieren.</a:t>
            </a:r>
          </a:p>
          <a:p>
            <a:endParaRPr lang="de-D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90385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Individuen</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681502" y="720134"/>
            <a:ext cx="7606882" cy="5040173"/>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Bürger als staatliche Akteure</a:t>
            </a:r>
          </a:p>
          <a:p>
            <a:pPr marL="800100" lvl="1"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Wähler</a:t>
            </a:r>
          </a:p>
          <a:p>
            <a:pPr marL="800100" lvl="1"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Mitglieder der Sozialversicherungen</a:t>
            </a:r>
          </a:p>
          <a:p>
            <a:pPr marL="800100" lvl="1"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Interessengruppen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Bürger als Adressaten staatlichen Handelns</a:t>
            </a:r>
          </a:p>
          <a:p>
            <a:pPr marL="800100" lvl="1"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Begünstigung oder Belastung durch Gesetze</a:t>
            </a:r>
          </a:p>
          <a:p>
            <a:pPr marL="800100" lvl="1"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Nutzung öffentlicher Einrichtungen</a:t>
            </a:r>
          </a:p>
          <a:p>
            <a:pPr marL="800100" lvl="1"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Abgaben – und Steuerzahlungen/Erhalt von Transfers </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Bürger die staatlich handeln</a:t>
            </a:r>
          </a:p>
          <a:p>
            <a:pPr marL="800100" lvl="1"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Politiker</a:t>
            </a:r>
          </a:p>
          <a:p>
            <a:pPr marL="800100" lvl="1"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Öffentlicher Dienst</a:t>
            </a:r>
          </a:p>
        </p:txBody>
      </p:sp>
      <p:sp>
        <p:nvSpPr>
          <p:cNvPr id="4" name="Textfeld 3"/>
          <p:cNvSpPr txBox="1"/>
          <p:nvPr/>
        </p:nvSpPr>
        <p:spPr>
          <a:xfrm>
            <a:off x="8401562" y="1762727"/>
            <a:ext cx="3291841" cy="2954986"/>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Ein Staat wird natürlich zumindest nach westlichem demokratischen Standards primär von den Bürgerinnen gebildet.</a:t>
            </a:r>
          </a:p>
          <a:p>
            <a:endParaRPr lang="de-DE" dirty="0">
              <a:latin typeface="Times New Roman" panose="02020603050405020304" pitchFamily="18" charset="0"/>
              <a:cs typeface="Times New Roman" panose="02020603050405020304" pitchFamily="18" charset="0"/>
            </a:endParaRPr>
          </a:p>
          <a:p>
            <a:r>
              <a:rPr lang="de-DE" dirty="0" smtClean="0">
                <a:latin typeface="Times New Roman" panose="02020603050405020304" pitchFamily="18" charset="0"/>
                <a:cs typeface="Times New Roman" panose="02020603050405020304" pitchFamily="18" charset="0"/>
              </a:rPr>
              <a:t>Als Bürger können wir aktiv in Funktionen teilnehmen, werden aber passiv von allen Regeln und Rahmenbedingungen tangiert.</a:t>
            </a:r>
          </a:p>
          <a:p>
            <a:endParaRPr lang="de-D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09480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Datenquellen zum öffentlichen Sektor </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0" y="795446"/>
            <a:ext cx="12172951" cy="6153994"/>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hlinkClick r:id="rId2"/>
              </a:rPr>
              <a:t>Statistisches Bundesamt  → Fachserie 14</a:t>
            </a:r>
            <a:r>
              <a:rPr lang="de-DE" sz="2400" dirty="0">
                <a:latin typeface="Times New Roman" panose="02020603050405020304" pitchFamily="18" charset="0"/>
                <a:cs typeface="Times New Roman" panose="02020603050405020304" pitchFamily="18" charset="0"/>
              </a:rPr>
              <a:t> (Finanzen und Steuern)</a:t>
            </a:r>
          </a:p>
          <a:p>
            <a:endParaRPr lang="de-DE" sz="2400" dirty="0" smtClean="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Bundesfinanzministerium → Service → </a:t>
            </a:r>
            <a:r>
              <a:rPr lang="de-DE" sz="2400" dirty="0">
                <a:latin typeface="Times New Roman" panose="02020603050405020304" pitchFamily="18" charset="0"/>
                <a:cs typeface="Times New Roman" panose="02020603050405020304" pitchFamily="18" charset="0"/>
                <a:hlinkClick r:id="rId3"/>
              </a:rPr>
              <a:t>Datenportal</a:t>
            </a: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smtClean="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Bundesbank → Statistiken → </a:t>
            </a:r>
            <a:r>
              <a:rPr lang="de-DE" sz="2400" dirty="0">
                <a:latin typeface="Times New Roman" panose="02020603050405020304" pitchFamily="18" charset="0"/>
                <a:cs typeface="Times New Roman" panose="02020603050405020304" pitchFamily="18" charset="0"/>
                <a:hlinkClick r:id="rId4"/>
              </a:rPr>
              <a:t>Öffentliche Finanzen</a:t>
            </a: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smtClean="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Eurostat → Wirtschaft und Finanzen → </a:t>
            </a:r>
            <a:r>
              <a:rPr lang="de-DE" sz="2400" dirty="0">
                <a:latin typeface="Times New Roman" panose="02020603050405020304" pitchFamily="18" charset="0"/>
                <a:cs typeface="Times New Roman" panose="02020603050405020304" pitchFamily="18" charset="0"/>
                <a:hlinkClick r:id="rId5"/>
              </a:rPr>
              <a:t>Sektor Staat</a:t>
            </a: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smtClean="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OECD → </a:t>
            </a:r>
            <a:r>
              <a:rPr lang="de-DE" sz="2400" dirty="0">
                <a:latin typeface="Times New Roman" panose="02020603050405020304" pitchFamily="18" charset="0"/>
                <a:cs typeface="Times New Roman" panose="02020603050405020304" pitchFamily="18" charset="0"/>
                <a:hlinkClick r:id="rId6"/>
              </a:rPr>
              <a:t>Data</a:t>
            </a:r>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p:txBody>
      </p:sp>
      <p:sp>
        <p:nvSpPr>
          <p:cNvPr id="4" name="Textfeld 3"/>
          <p:cNvSpPr txBox="1"/>
          <p:nvPr/>
        </p:nvSpPr>
        <p:spPr>
          <a:xfrm>
            <a:off x="8799980" y="2048088"/>
            <a:ext cx="3291841" cy="2745981"/>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Wie immer gilt es sich auch quantitativ zu informieren und selbst Daten zu generieren und zusammenzutragen.</a:t>
            </a:r>
          </a:p>
          <a:p>
            <a:endParaRPr lang="de-DE" dirty="0">
              <a:latin typeface="Times New Roman" panose="02020603050405020304" pitchFamily="18" charset="0"/>
              <a:cs typeface="Times New Roman" panose="02020603050405020304" pitchFamily="18" charset="0"/>
            </a:endParaRPr>
          </a:p>
          <a:p>
            <a:r>
              <a:rPr lang="de-DE" dirty="0" smtClean="0">
                <a:latin typeface="Times New Roman" panose="02020603050405020304" pitchFamily="18" charset="0"/>
                <a:cs typeface="Times New Roman" panose="02020603050405020304" pitchFamily="18" charset="0"/>
              </a:rPr>
              <a:t>Mit der statistischen Datenverarbeitung kann man nicht früh genug anfangen und sollte nie damit aufhören!</a:t>
            </a:r>
          </a:p>
          <a:p>
            <a:endParaRPr lang="de-D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798164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Grafik 7"/>
          <p:cNvPicPr>
            <a:picLocks noChangeAspect="1"/>
          </p:cNvPicPr>
          <p:nvPr/>
        </p:nvPicPr>
        <p:blipFill>
          <a:blip r:embed="rId2"/>
          <a:stretch>
            <a:fillRect/>
          </a:stretch>
        </p:blipFill>
        <p:spPr>
          <a:xfrm>
            <a:off x="0" y="2880000"/>
            <a:ext cx="8023172" cy="3600000"/>
          </a:xfrm>
          <a:prstGeom prst="rect">
            <a:avLst/>
          </a:prstGeom>
        </p:spPr>
      </p:pic>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Einnahmen und Ausgaben des öffentlichen Sektors</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0" y="6421296"/>
            <a:ext cx="12172951" cy="427179"/>
          </a:xfrm>
          <a:prstGeom prst="rect">
            <a:avLst/>
          </a:prstGeom>
          <a:noFill/>
        </p:spPr>
        <p:txBody>
          <a:bodyPr wrap="square" rtlCol="0">
            <a:noAutofit/>
          </a:bodyPr>
          <a:lstStyle/>
          <a:p>
            <a:r>
              <a:rPr lang="de-DE" sz="1000" dirty="0">
                <a:latin typeface="Times New Roman" panose="02020603050405020304" pitchFamily="18" charset="0"/>
                <a:cs typeface="Times New Roman" panose="02020603050405020304" pitchFamily="18" charset="0"/>
              </a:rPr>
              <a:t>Quelle:	Destatis, Finanzstatistik, Rechnungsergebnisse der öffentlichen Haushalte, Vierteljährliche Kassenergebnisse des Öffentlichen Gesamthaushalts, Schulden des Öffentlichen Gesamthaushalts,</a:t>
            </a:r>
          </a:p>
          <a:p>
            <a:r>
              <a:rPr lang="de-DE" sz="1000" dirty="0">
                <a:latin typeface="Times New Roman" panose="02020603050405020304" pitchFamily="18" charset="0"/>
                <a:cs typeface="Times New Roman" panose="02020603050405020304" pitchFamily="18" charset="0"/>
              </a:rPr>
              <a:t>	Einnahmen und Ausgaben sind bereinigt und ergeben sich damit als die Summe der Einzelpositionen</a:t>
            </a:r>
          </a:p>
        </p:txBody>
      </p:sp>
      <p:sp>
        <p:nvSpPr>
          <p:cNvPr id="12" name="Textfeld 11"/>
          <p:cNvSpPr txBox="1"/>
          <p:nvPr/>
        </p:nvSpPr>
        <p:spPr>
          <a:xfrm>
            <a:off x="8179495" y="546577"/>
            <a:ext cx="3923242" cy="1994149"/>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In den letzten 15 Jahren hat Gesamthaushalt von rund 1 Bio. Euro auf aktuell rund 1,5 Bio. Euro zugenommen. Das Volumen liegt damit bei knapp der Hälfte der gesamtwirtschaftlichen Leistung gemessen am Bruttoinlandsprodukt.</a:t>
            </a:r>
          </a:p>
        </p:txBody>
      </p:sp>
      <p:sp>
        <p:nvSpPr>
          <p:cNvPr id="14" name="Textfeld 13"/>
          <p:cNvSpPr txBox="1"/>
          <p:nvPr/>
        </p:nvSpPr>
        <p:spPr>
          <a:xfrm>
            <a:off x="8160089" y="2500692"/>
            <a:ext cx="3923242" cy="1476949"/>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Bis zum Jahr 2013 hat Deutschland durchgehend ein Defizit bzw. knapp ausgeglichenen Haushalt ausgewiesen. D.h. die Ausgaben haben regelmäßig die Einnahmen überstiegen</a:t>
            </a:r>
          </a:p>
        </p:txBody>
      </p:sp>
      <p:sp>
        <p:nvSpPr>
          <p:cNvPr id="15" name="Textfeld 14"/>
          <p:cNvSpPr txBox="1"/>
          <p:nvPr/>
        </p:nvSpPr>
        <p:spPr>
          <a:xfrm>
            <a:off x="8179495" y="3947632"/>
            <a:ext cx="3923242" cy="1722409"/>
          </a:xfrm>
          <a:prstGeom prst="rect">
            <a:avLst/>
          </a:prstGeom>
          <a:noFill/>
        </p:spPr>
        <p:txBody>
          <a:bodyPr wrap="square" rtlCol="0">
            <a:noAutofit/>
          </a:bodyPr>
          <a:lstStyle/>
          <a:p>
            <a:r>
              <a:rPr lang="de-DE" sz="1400" dirty="0" smtClean="0">
                <a:latin typeface="Times New Roman" panose="02020603050405020304" pitchFamily="18" charset="0"/>
                <a:cs typeface="Times New Roman" panose="02020603050405020304" pitchFamily="18" charset="0"/>
              </a:rPr>
              <a:t>Bis zum Jahr 2019 ist in Deutschland der bemerkenswerte Befund eines Haushaltüberschusses zu konstatieren. Im Zuge der </a:t>
            </a:r>
            <a:r>
              <a:rPr lang="de-DE" sz="1400" dirty="0" err="1" smtClean="0">
                <a:latin typeface="Times New Roman" panose="02020603050405020304" pitchFamily="18" charset="0"/>
                <a:cs typeface="Times New Roman" panose="02020603050405020304" pitchFamily="18" charset="0"/>
              </a:rPr>
              <a:t>Coronakrise</a:t>
            </a:r>
            <a:r>
              <a:rPr lang="de-DE" sz="1400" dirty="0" smtClean="0">
                <a:latin typeface="Times New Roman" panose="02020603050405020304" pitchFamily="18" charset="0"/>
                <a:cs typeface="Times New Roman" panose="02020603050405020304" pitchFamily="18" charset="0"/>
              </a:rPr>
              <a:t> sieht die für 2020 natürlich anders aus. Das Defizit für das erste </a:t>
            </a:r>
            <a:r>
              <a:rPr lang="de-DE" sz="1400" dirty="0" err="1" smtClean="0">
                <a:latin typeface="Times New Roman" panose="02020603050405020304" pitchFamily="18" charset="0"/>
                <a:cs typeface="Times New Roman" panose="02020603050405020304" pitchFamily="18" charset="0"/>
              </a:rPr>
              <a:t>Coronajahr</a:t>
            </a:r>
            <a:r>
              <a:rPr lang="de-DE" sz="1400" dirty="0" smtClean="0">
                <a:latin typeface="Times New Roman" panose="02020603050405020304" pitchFamily="18" charset="0"/>
                <a:cs typeface="Times New Roman" panose="02020603050405020304" pitchFamily="18" charset="0"/>
              </a:rPr>
              <a:t> liegt bei 190 Mrd. Euro und für diese Jahr wird es wahrscheinlich in einer ähnlichen Größenordnung liegen. Das kumulierte Defizit in der </a:t>
            </a:r>
            <a:r>
              <a:rPr lang="de-DE" sz="1400" dirty="0" err="1" smtClean="0">
                <a:latin typeface="Times New Roman" panose="02020603050405020304" pitchFamily="18" charset="0"/>
                <a:cs typeface="Times New Roman" panose="02020603050405020304" pitchFamily="18" charset="0"/>
              </a:rPr>
              <a:t>Coronakrise</a:t>
            </a:r>
            <a:r>
              <a:rPr lang="de-DE" sz="1400" dirty="0" smtClean="0">
                <a:latin typeface="Times New Roman" panose="02020603050405020304" pitchFamily="18" charset="0"/>
                <a:cs typeface="Times New Roman" panose="02020603050405020304" pitchFamily="18" charset="0"/>
              </a:rPr>
              <a:t> wird damit mehr als doppelt so hoch liegen, wie die in der globalen Finanz- und Wirtschaftskrise 10 Jahre davor.</a:t>
            </a:r>
            <a:endParaRPr lang="de-DE" dirty="0">
              <a:latin typeface="Times New Roman" panose="02020603050405020304" pitchFamily="18" charset="0"/>
              <a:cs typeface="Times New Roman" panose="02020603050405020304" pitchFamily="18" charset="0"/>
            </a:endParaRPr>
          </a:p>
        </p:txBody>
      </p:sp>
      <p:sp>
        <p:nvSpPr>
          <p:cNvPr id="18" name="Textfeld 17"/>
          <p:cNvSpPr txBox="1"/>
          <p:nvPr/>
        </p:nvSpPr>
        <p:spPr>
          <a:xfrm>
            <a:off x="-1" y="1959356"/>
            <a:ext cx="8179495" cy="953662"/>
          </a:xfrm>
          <a:prstGeom prst="rect">
            <a:avLst/>
          </a:prstGeom>
          <a:noFill/>
        </p:spPr>
        <p:txBody>
          <a:bodyPr wrap="square" rtlCol="0">
            <a:noAutofit/>
          </a:bodyPr>
          <a:lstStyle/>
          <a:p>
            <a:r>
              <a:rPr lang="de-DE" sz="1300" dirty="0" smtClean="0">
                <a:latin typeface="Times New Roman" panose="02020603050405020304" pitchFamily="18" charset="0"/>
                <a:cs typeface="Times New Roman" panose="02020603050405020304" pitchFamily="18" charset="0"/>
              </a:rPr>
              <a:t>Grundsätzlich sind die Volumen auf Bund, Länder und Gemeindeebene mit 300-400 Mrd. Euro in einer ähnlichen Größenordnung, wodurch sich auch hier der föderale Aufbau des deutschen Staates widerspiegelt. Die Ausgaben für die EU liegen dabei mit rund 30 Mrd. Euro bei etwa 1/10. Zudem ist zu konstatieren, dass durch die knapp 700 Mrd. Euro für die Sozialversicherung fast die Hälfte des Haushalts von vorneherein festliegt und vornehmlich nur durch Gesetzesänderung angepasst werden </a:t>
            </a:r>
            <a:r>
              <a:rPr lang="de-DE" sz="1300" dirty="0" err="1" smtClean="0">
                <a:latin typeface="Times New Roman" panose="02020603050405020304" pitchFamily="18" charset="0"/>
                <a:cs typeface="Times New Roman" panose="02020603050405020304" pitchFamily="18" charset="0"/>
              </a:rPr>
              <a:t>kannt</a:t>
            </a:r>
            <a:r>
              <a:rPr lang="de-DE" sz="1300" dirty="0" smtClean="0">
                <a:latin typeface="Times New Roman" panose="02020603050405020304" pitchFamily="18" charset="0"/>
                <a:cs typeface="Times New Roman" panose="02020603050405020304" pitchFamily="18" charset="0"/>
              </a:rPr>
              <a:t> </a:t>
            </a:r>
          </a:p>
          <a:p>
            <a:endParaRPr lang="de-DE" dirty="0">
              <a:latin typeface="Times New Roman" panose="02020603050405020304" pitchFamily="18" charset="0"/>
              <a:cs typeface="Times New Roman" panose="02020603050405020304" pitchFamily="18" charset="0"/>
            </a:endParaRPr>
          </a:p>
        </p:txBody>
      </p:sp>
      <p:sp>
        <p:nvSpPr>
          <p:cNvPr id="6" name="Rechteck 5"/>
          <p:cNvSpPr/>
          <p:nvPr/>
        </p:nvSpPr>
        <p:spPr>
          <a:xfrm>
            <a:off x="1601530" y="1235770"/>
            <a:ext cx="2828109" cy="587829"/>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Rechteck 18"/>
          <p:cNvSpPr/>
          <p:nvPr/>
        </p:nvSpPr>
        <p:spPr>
          <a:xfrm>
            <a:off x="5078429" y="1247003"/>
            <a:ext cx="592182" cy="587829"/>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Rechteck 19"/>
          <p:cNvSpPr/>
          <p:nvPr/>
        </p:nvSpPr>
        <p:spPr>
          <a:xfrm>
            <a:off x="6706932" y="1247003"/>
            <a:ext cx="592182" cy="587829"/>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Ellipse 20"/>
          <p:cNvSpPr/>
          <p:nvPr/>
        </p:nvSpPr>
        <p:spPr>
          <a:xfrm>
            <a:off x="7306489" y="3356678"/>
            <a:ext cx="424521" cy="420192"/>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Ellipse 24"/>
          <p:cNvSpPr/>
          <p:nvPr/>
        </p:nvSpPr>
        <p:spPr>
          <a:xfrm>
            <a:off x="1306308" y="3713532"/>
            <a:ext cx="4231367" cy="60639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3" name="Gerade Verbindung mit Pfeil 22"/>
          <p:cNvCxnSpPr/>
          <p:nvPr/>
        </p:nvCxnSpPr>
        <p:spPr>
          <a:xfrm flipV="1">
            <a:off x="1730829" y="3500846"/>
            <a:ext cx="5499462" cy="47679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 name="Ellipse 6"/>
          <p:cNvSpPr/>
          <p:nvPr/>
        </p:nvSpPr>
        <p:spPr>
          <a:xfrm>
            <a:off x="1306308" y="4060728"/>
            <a:ext cx="424521" cy="259196"/>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Ellipse 26"/>
          <p:cNvSpPr/>
          <p:nvPr/>
        </p:nvSpPr>
        <p:spPr>
          <a:xfrm>
            <a:off x="5337897" y="3356678"/>
            <a:ext cx="2609691" cy="70622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2" name="Grafik 1"/>
          <p:cNvPicPr>
            <a:picLocks noChangeAspect="1"/>
          </p:cNvPicPr>
          <p:nvPr/>
        </p:nvPicPr>
        <p:blipFill>
          <a:blip r:embed="rId3"/>
          <a:stretch>
            <a:fillRect/>
          </a:stretch>
        </p:blipFill>
        <p:spPr>
          <a:xfrm>
            <a:off x="0" y="540000"/>
            <a:ext cx="7920000" cy="1317186"/>
          </a:xfrm>
          <a:prstGeom prst="rect">
            <a:avLst/>
          </a:prstGeom>
        </p:spPr>
      </p:pic>
    </p:spTree>
    <p:extLst>
      <p:ext uri="{BB962C8B-B14F-4D97-AF65-F5344CB8AC3E}">
        <p14:creationId xmlns:p14="http://schemas.microsoft.com/office/powerpoint/2010/main" val="3356607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9"/>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4" grpId="0"/>
      <p:bldP spid="15" grpId="0"/>
      <p:bldP spid="18" grpId="0"/>
      <p:bldP spid="6" grpId="0" animBg="1"/>
      <p:bldP spid="19" grpId="0" animBg="1"/>
      <p:bldP spid="20" grpId="0" animBg="1"/>
      <p:bldP spid="21" grpId="0" animBg="1"/>
      <p:bldP spid="25" grpId="0" animBg="1"/>
      <p:bldP spid="7" grpId="0" animBg="1"/>
      <p:bldP spid="2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a:stretch>
            <a:fillRect/>
          </a:stretch>
        </p:blipFill>
        <p:spPr>
          <a:xfrm>
            <a:off x="0" y="540000"/>
            <a:ext cx="8071747" cy="3600000"/>
          </a:xfrm>
          <a:prstGeom prst="rect">
            <a:avLst/>
          </a:prstGeom>
        </p:spPr>
      </p:pic>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Entwicklung von Defizit und Schulden</a:t>
            </a:r>
          </a:p>
        </p:txBody>
      </p:sp>
      <p:sp>
        <p:nvSpPr>
          <p:cNvPr id="4" name="Textfeld 3">
            <a:extLst>
              <a:ext uri="{FF2B5EF4-FFF2-40B4-BE49-F238E27FC236}">
                <a16:creationId xmlns:a16="http://schemas.microsoft.com/office/drawing/2014/main" id="{5D4C3880-B67D-4928-A137-9595E9C885D6}"/>
              </a:ext>
            </a:extLst>
          </p:cNvPr>
          <p:cNvSpPr txBox="1"/>
          <p:nvPr/>
        </p:nvSpPr>
        <p:spPr>
          <a:xfrm>
            <a:off x="93340" y="4025759"/>
            <a:ext cx="3760813" cy="523220"/>
          </a:xfrm>
          <a:prstGeom prst="rect">
            <a:avLst/>
          </a:prstGeom>
          <a:noFill/>
        </p:spPr>
        <p:txBody>
          <a:bodyPr wrap="square" rtlCol="0">
            <a:spAutoFit/>
          </a:bodyPr>
          <a:lstStyle/>
          <a:p>
            <a:r>
              <a:rPr lang="de-DE" sz="1400" dirty="0"/>
              <a:t>Defizit:	Finanzierungssaldo des Staates in </a:t>
            </a:r>
            <a:r>
              <a:rPr lang="de-DE" sz="1400" dirty="0" smtClean="0"/>
              <a:t>	Relation</a:t>
            </a:r>
            <a:r>
              <a:rPr lang="de-DE" sz="1400" dirty="0"/>
              <a:t> </a:t>
            </a:r>
            <a:r>
              <a:rPr lang="de-DE" sz="1400" dirty="0" smtClean="0"/>
              <a:t>zum </a:t>
            </a:r>
            <a:r>
              <a:rPr lang="de-DE" sz="1400" dirty="0"/>
              <a:t>Bruttoinlandsprodukt</a:t>
            </a:r>
          </a:p>
        </p:txBody>
      </p:sp>
      <p:sp>
        <p:nvSpPr>
          <p:cNvPr id="7" name="Textfeld 6">
            <a:extLst>
              <a:ext uri="{FF2B5EF4-FFF2-40B4-BE49-F238E27FC236}">
                <a16:creationId xmlns:a16="http://schemas.microsoft.com/office/drawing/2014/main" id="{300E660F-7FF5-46BD-A65E-542C9FD0A2EE}"/>
              </a:ext>
            </a:extLst>
          </p:cNvPr>
          <p:cNvSpPr txBox="1"/>
          <p:nvPr/>
        </p:nvSpPr>
        <p:spPr>
          <a:xfrm>
            <a:off x="3900327" y="4025759"/>
            <a:ext cx="3806988" cy="738664"/>
          </a:xfrm>
          <a:prstGeom prst="rect">
            <a:avLst/>
          </a:prstGeom>
          <a:noFill/>
        </p:spPr>
        <p:txBody>
          <a:bodyPr wrap="square" rtlCol="0">
            <a:spAutoFit/>
          </a:bodyPr>
          <a:lstStyle/>
          <a:p>
            <a:r>
              <a:rPr lang="de-DE" sz="1400" dirty="0" err="1"/>
              <a:t>Schuldenstandsquote</a:t>
            </a:r>
            <a:r>
              <a:rPr lang="de-DE" sz="1400" dirty="0"/>
              <a:t> : Schulden des Staates in </a:t>
            </a:r>
            <a:r>
              <a:rPr lang="de-DE" sz="1400" dirty="0" smtClean="0"/>
              <a:t>	                    Relation</a:t>
            </a:r>
            <a:endParaRPr lang="de-DE" sz="1400" dirty="0"/>
          </a:p>
          <a:p>
            <a:r>
              <a:rPr lang="de-DE" sz="1400" dirty="0"/>
              <a:t>	                    </a:t>
            </a:r>
            <a:r>
              <a:rPr lang="de-DE" sz="1400" dirty="0" smtClean="0"/>
              <a:t>zum </a:t>
            </a:r>
            <a:r>
              <a:rPr lang="de-DE" sz="1400" dirty="0"/>
              <a:t>Bruttoinlandsprodukt</a:t>
            </a:r>
          </a:p>
        </p:txBody>
      </p:sp>
      <p:sp>
        <p:nvSpPr>
          <p:cNvPr id="8" name="Textfeld 7"/>
          <p:cNvSpPr txBox="1"/>
          <p:nvPr/>
        </p:nvSpPr>
        <p:spPr>
          <a:xfrm>
            <a:off x="8179495" y="546577"/>
            <a:ext cx="3923242" cy="4478350"/>
          </a:xfrm>
          <a:prstGeom prst="rect">
            <a:avLst/>
          </a:prstGeom>
          <a:noFill/>
        </p:spPr>
        <p:txBody>
          <a:bodyPr wrap="square" rtlCol="0">
            <a:noAutofit/>
          </a:bodyPr>
          <a:lstStyle/>
          <a:p>
            <a:r>
              <a:rPr lang="de-DE" sz="1500" dirty="0" smtClean="0">
                <a:latin typeface="Times New Roman" panose="02020603050405020304" pitchFamily="18" charset="0"/>
                <a:cs typeface="Times New Roman" panose="02020603050405020304" pitchFamily="18" charset="0"/>
              </a:rPr>
              <a:t>Insbesondere zum Einführungsdatum des Euro ist darauf hinzuweisen, dass Deutschland am Anfang des Jahrtausends dreimal hintereinander die im </a:t>
            </a:r>
            <a:r>
              <a:rPr lang="de-DE" sz="1500" dirty="0" err="1" smtClean="0">
                <a:latin typeface="Times New Roman" panose="02020603050405020304" pitchFamily="18" charset="0"/>
                <a:cs typeface="Times New Roman" panose="02020603050405020304" pitchFamily="18" charset="0"/>
              </a:rPr>
              <a:t>Maastrichtvertrag</a:t>
            </a:r>
            <a:r>
              <a:rPr lang="de-DE" sz="1500" dirty="0" smtClean="0">
                <a:latin typeface="Times New Roman" panose="02020603050405020304" pitchFamily="18" charset="0"/>
                <a:cs typeface="Times New Roman" panose="02020603050405020304" pitchFamily="18" charset="0"/>
              </a:rPr>
              <a:t> festgeschriebene zulässige Defizitquote von 3% nicht erfüllt hat. Im Zuge dessen hat dann Deutschland zusammen mit Griechenland und Frankreich das Defizitkriterium aufgeweicht und den vorgesehenen Sanktionsmechanismus außer Kraft gesetzt. Dieser </a:t>
            </a:r>
            <a:r>
              <a:rPr lang="de-DE" sz="1500" dirty="0">
                <a:latin typeface="Times New Roman" panose="02020603050405020304" pitchFamily="18" charset="0"/>
                <a:cs typeface="Times New Roman" panose="02020603050405020304" pitchFamily="18" charset="0"/>
              </a:rPr>
              <a:t>B</a:t>
            </a:r>
            <a:r>
              <a:rPr lang="de-DE" sz="1500" dirty="0" smtClean="0">
                <a:latin typeface="Times New Roman" panose="02020603050405020304" pitchFamily="18" charset="0"/>
                <a:cs typeface="Times New Roman" panose="02020603050405020304" pitchFamily="18" charset="0"/>
              </a:rPr>
              <a:t>efund ist zu beachten, wenn von Deutschland regelmäßig die Forderungen nach einer „soliden“ Haushaltsführung von anderen Ländern der Eurozone verlangt wird.</a:t>
            </a:r>
          </a:p>
        </p:txBody>
      </p:sp>
      <p:sp>
        <p:nvSpPr>
          <p:cNvPr id="9" name="Textfeld 8"/>
          <p:cNvSpPr txBox="1"/>
          <p:nvPr/>
        </p:nvSpPr>
        <p:spPr>
          <a:xfrm>
            <a:off x="9524" y="4741577"/>
            <a:ext cx="12172951" cy="1212813"/>
          </a:xfrm>
          <a:prstGeom prst="rect">
            <a:avLst/>
          </a:prstGeom>
          <a:noFill/>
        </p:spPr>
        <p:txBody>
          <a:bodyPr wrap="square" rtlCol="0">
            <a:noAutofit/>
          </a:bodyPr>
          <a:lstStyle/>
          <a:p>
            <a:r>
              <a:rPr lang="de-DE" sz="1500" dirty="0" smtClean="0">
                <a:latin typeface="Times New Roman" panose="02020603050405020304" pitchFamily="18" charset="0"/>
                <a:cs typeface="Times New Roman" panose="02020603050405020304" pitchFamily="18" charset="0"/>
              </a:rPr>
              <a:t>Ebenso hat Deutschlands nur zu Beginn das 2. </a:t>
            </a:r>
            <a:r>
              <a:rPr lang="de-DE" sz="1500" dirty="0" err="1" smtClean="0">
                <a:latin typeface="Times New Roman" panose="02020603050405020304" pitchFamily="18" charset="0"/>
                <a:cs typeface="Times New Roman" panose="02020603050405020304" pitchFamily="18" charset="0"/>
              </a:rPr>
              <a:t>Maastrichtkriterium</a:t>
            </a:r>
            <a:r>
              <a:rPr lang="de-DE" sz="1500" dirty="0" smtClean="0">
                <a:latin typeface="Times New Roman" panose="02020603050405020304" pitchFamily="18" charset="0"/>
                <a:cs typeface="Times New Roman" panose="02020603050405020304" pitchFamily="18" charset="0"/>
              </a:rPr>
              <a:t>, dass die Schulden insgesamt 60% der gesamtwirtschaftlichen Leistung nicht übersteigen sollen, erfüllt. Kurzfristig ist dies im Zuge der Überschüsse in den letzten Jahren 2019 zwar wieder gelungen, jedoch ist die </a:t>
            </a:r>
            <a:r>
              <a:rPr lang="de-DE" sz="1500" dirty="0" err="1" smtClean="0">
                <a:latin typeface="Times New Roman" panose="02020603050405020304" pitchFamily="18" charset="0"/>
                <a:cs typeface="Times New Roman" panose="02020603050405020304" pitchFamily="18" charset="0"/>
              </a:rPr>
              <a:t>Schuldensstandsquote</a:t>
            </a:r>
            <a:r>
              <a:rPr lang="de-DE" sz="1500" dirty="0" smtClean="0">
                <a:latin typeface="Times New Roman" panose="02020603050405020304" pitchFamily="18" charset="0"/>
                <a:cs typeface="Times New Roman" panose="02020603050405020304" pitchFamily="18" charset="0"/>
              </a:rPr>
              <a:t> im Zuge der </a:t>
            </a:r>
            <a:r>
              <a:rPr lang="de-DE" sz="1500" dirty="0" err="1" smtClean="0">
                <a:latin typeface="Times New Roman" panose="02020603050405020304" pitchFamily="18" charset="0"/>
                <a:cs typeface="Times New Roman" panose="02020603050405020304" pitchFamily="18" charset="0"/>
              </a:rPr>
              <a:t>Coronakrise</a:t>
            </a:r>
            <a:r>
              <a:rPr lang="de-DE" sz="1500" dirty="0" smtClean="0">
                <a:latin typeface="Times New Roman" panose="02020603050405020304" pitchFamily="18" charset="0"/>
                <a:cs typeface="Times New Roman" panose="02020603050405020304" pitchFamily="18" charset="0"/>
              </a:rPr>
              <a:t> im Jahr 2020 wieder auf knapp 70% gestiegen und das Defizit lag mit -4,5% deutlich unter dem </a:t>
            </a:r>
            <a:r>
              <a:rPr lang="de-DE" sz="1500" dirty="0" err="1" smtClean="0">
                <a:latin typeface="Times New Roman" panose="02020603050405020304" pitchFamily="18" charset="0"/>
                <a:cs typeface="Times New Roman" panose="02020603050405020304" pitchFamily="18" charset="0"/>
              </a:rPr>
              <a:t>Masstrichtkriterium</a:t>
            </a:r>
            <a:r>
              <a:rPr lang="de-DE" sz="1500" dirty="0" smtClean="0">
                <a:latin typeface="Times New Roman" panose="02020603050405020304" pitchFamily="18" charset="0"/>
                <a:cs typeface="Times New Roman" panose="02020603050405020304" pitchFamily="18" charset="0"/>
              </a:rPr>
              <a:t>. </a:t>
            </a:r>
          </a:p>
        </p:txBody>
      </p:sp>
      <p:cxnSp>
        <p:nvCxnSpPr>
          <p:cNvPr id="11" name="Gerade Verbindung mit Pfeil 10"/>
          <p:cNvCxnSpPr/>
          <p:nvPr/>
        </p:nvCxnSpPr>
        <p:spPr>
          <a:xfrm flipH="1">
            <a:off x="3657600" y="1727758"/>
            <a:ext cx="6712967" cy="149096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Gerade Verbindung mit Pfeil 12"/>
          <p:cNvCxnSpPr/>
          <p:nvPr/>
        </p:nvCxnSpPr>
        <p:spPr>
          <a:xfrm flipH="1" flipV="1">
            <a:off x="6105525" y="1948822"/>
            <a:ext cx="1481345" cy="280965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 name="Ellipse 16"/>
          <p:cNvSpPr/>
          <p:nvPr/>
        </p:nvSpPr>
        <p:spPr>
          <a:xfrm>
            <a:off x="777667" y="2909172"/>
            <a:ext cx="1102408" cy="70622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Ellipse 17"/>
          <p:cNvSpPr/>
          <p:nvPr/>
        </p:nvSpPr>
        <p:spPr>
          <a:xfrm>
            <a:off x="2298820" y="1309893"/>
            <a:ext cx="1601508" cy="96279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Ellipse 18"/>
          <p:cNvSpPr/>
          <p:nvPr/>
        </p:nvSpPr>
        <p:spPr>
          <a:xfrm>
            <a:off x="4445727" y="1760434"/>
            <a:ext cx="715934" cy="32474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Ellipse 19"/>
          <p:cNvSpPr/>
          <p:nvPr/>
        </p:nvSpPr>
        <p:spPr>
          <a:xfrm>
            <a:off x="7586870" y="1534374"/>
            <a:ext cx="397566" cy="34626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Ellipse 21"/>
          <p:cNvSpPr/>
          <p:nvPr/>
        </p:nvSpPr>
        <p:spPr>
          <a:xfrm>
            <a:off x="5254239" y="1294183"/>
            <a:ext cx="1812374" cy="69253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Textfeld 15">
            <a:extLst>
              <a:ext uri="{FF2B5EF4-FFF2-40B4-BE49-F238E27FC236}">
                <a16:creationId xmlns:a16="http://schemas.microsoft.com/office/drawing/2014/main" id="{3A14F6E1-ABD0-460B-9542-70CC99632247}"/>
              </a:ext>
            </a:extLst>
          </p:cNvPr>
          <p:cNvSpPr txBox="1"/>
          <p:nvPr/>
        </p:nvSpPr>
        <p:spPr>
          <a:xfrm>
            <a:off x="171947" y="4618035"/>
            <a:ext cx="2672018" cy="253603"/>
          </a:xfrm>
          <a:prstGeom prst="rect">
            <a:avLst/>
          </a:prstGeom>
          <a:noFill/>
        </p:spPr>
        <p:txBody>
          <a:bodyPr wrap="square" rtlCol="0">
            <a:noAutofit/>
          </a:bodyPr>
          <a:lstStyle/>
          <a:p>
            <a:r>
              <a:rPr lang="de-DE" sz="1000" dirty="0">
                <a:latin typeface="Times New Roman" panose="02020603050405020304" pitchFamily="18" charset="0"/>
                <a:cs typeface="Times New Roman" panose="02020603050405020304" pitchFamily="18" charset="0"/>
              </a:rPr>
              <a:t>Quelle:	Destatis, Bundesbank</a:t>
            </a:r>
          </a:p>
        </p:txBody>
      </p:sp>
      <p:sp>
        <p:nvSpPr>
          <p:cNvPr id="21" name="Ellipse 20"/>
          <p:cNvSpPr/>
          <p:nvPr/>
        </p:nvSpPr>
        <p:spPr>
          <a:xfrm>
            <a:off x="3379418" y="3116098"/>
            <a:ext cx="705853" cy="96279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Textfeld 22"/>
          <p:cNvSpPr txBox="1"/>
          <p:nvPr/>
        </p:nvSpPr>
        <p:spPr>
          <a:xfrm>
            <a:off x="0" y="5490113"/>
            <a:ext cx="12192000" cy="539261"/>
          </a:xfrm>
          <a:prstGeom prst="rect">
            <a:avLst/>
          </a:prstGeom>
          <a:noFill/>
        </p:spPr>
        <p:txBody>
          <a:bodyPr wrap="square" rtlCol="0">
            <a:noAutofit/>
          </a:bodyPr>
          <a:lstStyle/>
          <a:p>
            <a:r>
              <a:rPr lang="de-DE" sz="1500" dirty="0" smtClean="0">
                <a:latin typeface="Times New Roman" panose="02020603050405020304" pitchFamily="18" charset="0"/>
                <a:cs typeface="Times New Roman" panose="02020603050405020304" pitchFamily="18" charset="0"/>
              </a:rPr>
              <a:t>Dieses Jahr wird auf den ersten Blick überraschend die </a:t>
            </a:r>
            <a:r>
              <a:rPr lang="de-DE" sz="1500" dirty="0" err="1" smtClean="0">
                <a:latin typeface="Times New Roman" panose="02020603050405020304" pitchFamily="18" charset="0"/>
                <a:cs typeface="Times New Roman" panose="02020603050405020304" pitchFamily="18" charset="0"/>
              </a:rPr>
              <a:t>Schuldenstandsquote</a:t>
            </a:r>
            <a:r>
              <a:rPr lang="de-DE" sz="1500" dirty="0" smtClean="0">
                <a:latin typeface="Times New Roman" panose="02020603050405020304" pitchFamily="18" charset="0"/>
                <a:cs typeface="Times New Roman" panose="02020603050405020304" pitchFamily="18" charset="0"/>
              </a:rPr>
              <a:t> trotz eines nochmals dreistelligen Milliardendefizits (vgl. Einnahmen &amp; Ausgaben) entsprechend knapp 3% nicht weiter steigen. Woran kann das liegen?</a:t>
            </a:r>
          </a:p>
        </p:txBody>
      </p:sp>
      <p:sp>
        <p:nvSpPr>
          <p:cNvPr id="24" name="Textfeld 23"/>
          <p:cNvSpPr txBox="1"/>
          <p:nvPr/>
        </p:nvSpPr>
        <p:spPr>
          <a:xfrm>
            <a:off x="59636" y="5987066"/>
            <a:ext cx="12192000" cy="704965"/>
          </a:xfrm>
          <a:prstGeom prst="rect">
            <a:avLst/>
          </a:prstGeom>
          <a:noFill/>
        </p:spPr>
        <p:txBody>
          <a:bodyPr wrap="square" rtlCol="0">
            <a:noAutofit/>
          </a:bodyPr>
          <a:lstStyle/>
          <a:p>
            <a:r>
              <a:rPr lang="de-DE" sz="1500" dirty="0" smtClean="0">
                <a:latin typeface="Times New Roman" panose="02020603050405020304" pitchFamily="18" charset="0"/>
                <a:cs typeface="Times New Roman" panose="02020603050405020304" pitchFamily="18" charset="0"/>
              </a:rPr>
              <a:t>Die </a:t>
            </a:r>
            <a:r>
              <a:rPr lang="de-DE" sz="1500" dirty="0" err="1" smtClean="0">
                <a:latin typeface="Times New Roman" panose="02020603050405020304" pitchFamily="18" charset="0"/>
                <a:cs typeface="Times New Roman" panose="02020603050405020304" pitchFamily="18" charset="0"/>
              </a:rPr>
              <a:t>Schuldenstandsquote</a:t>
            </a:r>
            <a:r>
              <a:rPr lang="de-DE" sz="1500" dirty="0" smtClean="0">
                <a:latin typeface="Times New Roman" panose="02020603050405020304" pitchFamily="18" charset="0"/>
                <a:cs typeface="Times New Roman" panose="02020603050405020304" pitchFamily="18" charset="0"/>
              </a:rPr>
              <a:t> ist ein relatives Maß! Dieses Jahr wir der Nenner aus zweierlei Gründen recht stark steigen: 1. Es ist mit einem Wirtschaftswachstum von ca. 2-3% zu rechnen und hohem Preisauftrieb von rund 3%. Zusammengenommen wird dann Nenner (BIP) und Zähler (Schulden) etwa gleich schnelle wachsen, wodurch, das relative Maß sich nicht ändert!</a:t>
            </a:r>
          </a:p>
        </p:txBody>
      </p:sp>
      <p:cxnSp>
        <p:nvCxnSpPr>
          <p:cNvPr id="25" name="Gerade Verbindung mit Pfeil 24"/>
          <p:cNvCxnSpPr/>
          <p:nvPr/>
        </p:nvCxnSpPr>
        <p:spPr>
          <a:xfrm flipV="1">
            <a:off x="3946502" y="1817399"/>
            <a:ext cx="3868484" cy="344012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Gerade Verbindung mit Pfeil 25"/>
          <p:cNvCxnSpPr/>
          <p:nvPr/>
        </p:nvCxnSpPr>
        <p:spPr>
          <a:xfrm flipH="1" flipV="1">
            <a:off x="3845732" y="3708282"/>
            <a:ext cx="3095485" cy="156183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7758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0"/>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5"/>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1"/>
                                        </p:tgtEl>
                                        <p:attrNameLst>
                                          <p:attrName>style.visibility</p:attrName>
                                        </p:attrNameLst>
                                      </p:cBhvr>
                                      <p:to>
                                        <p:strVal val="visible"/>
                                      </p:to>
                                    </p:set>
                                  </p:childTnLst>
                                </p:cTn>
                              </p:par>
                            </p:childTnLst>
                          </p:cTn>
                        </p:par>
                        <p:par>
                          <p:cTn id="45" fill="hold">
                            <p:stCondLst>
                              <p:cond delay="0"/>
                            </p:stCondLst>
                            <p:childTnLst>
                              <p:par>
                                <p:cTn id="46" presetID="1" presetClass="entr" presetSubtype="0" fill="hold" nodeType="afterEffect">
                                  <p:stCondLst>
                                    <p:cond delay="0"/>
                                  </p:stCondLst>
                                  <p:childTnLst>
                                    <p:set>
                                      <p:cBhvr>
                                        <p:cTn id="47" dur="1" fill="hold">
                                          <p:stCondLst>
                                            <p:cond delay="0"/>
                                          </p:stCondLst>
                                        </p:cTn>
                                        <p:tgtEl>
                                          <p:spTgt spid="26"/>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23"/>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grpId="0" nodeType="clickEffect">
                                  <p:stCondLst>
                                    <p:cond delay="0"/>
                                  </p:stCondLst>
                                  <p:childTnLst>
                                    <p:set>
                                      <p:cBhvr>
                                        <p:cTn id="55"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7" grpId="0" animBg="1"/>
      <p:bldP spid="18" grpId="0" animBg="1"/>
      <p:bldP spid="19" grpId="0" animBg="1"/>
      <p:bldP spid="20" grpId="0" animBg="1"/>
      <p:bldP spid="22" grpId="0" animBg="1"/>
      <p:bldP spid="21" grpId="0" animBg="1"/>
      <p:bldP spid="23" grpId="0"/>
      <p:bldP spid="2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Gliederung der Ausgaben nach Arten</a:t>
            </a:r>
          </a:p>
        </p:txBody>
      </p:sp>
      <p:sp>
        <p:nvSpPr>
          <p:cNvPr id="2" name="Textfeld 1">
            <a:extLst>
              <a:ext uri="{FF2B5EF4-FFF2-40B4-BE49-F238E27FC236}">
                <a16:creationId xmlns:a16="http://schemas.microsoft.com/office/drawing/2014/main" id="{04C0AAD8-1AE1-45BB-966A-33DAEF803CD6}"/>
              </a:ext>
            </a:extLst>
          </p:cNvPr>
          <p:cNvSpPr txBox="1"/>
          <p:nvPr/>
        </p:nvSpPr>
        <p:spPr>
          <a:xfrm>
            <a:off x="4262517" y="1076500"/>
            <a:ext cx="2307106" cy="369332"/>
          </a:xfrm>
          <a:prstGeom prst="rect">
            <a:avLst/>
          </a:prstGeom>
          <a:noFill/>
        </p:spPr>
        <p:txBody>
          <a:bodyPr wrap="none" rtlCol="0">
            <a:spAutoFit/>
          </a:bodyPr>
          <a:lstStyle/>
          <a:p>
            <a:pPr algn="ctr"/>
            <a:r>
              <a:rPr lang="de-DE" b="1" dirty="0">
                <a:latin typeface="Times New Roman" panose="02020603050405020304" pitchFamily="18" charset="0"/>
                <a:cs typeface="Times New Roman" panose="02020603050405020304" pitchFamily="18" charset="0"/>
              </a:rPr>
              <a:t>Öffentliche Ausgaben</a:t>
            </a:r>
          </a:p>
        </p:txBody>
      </p:sp>
      <p:sp>
        <p:nvSpPr>
          <p:cNvPr id="5" name="Textfeld 4">
            <a:extLst>
              <a:ext uri="{FF2B5EF4-FFF2-40B4-BE49-F238E27FC236}">
                <a16:creationId xmlns:a16="http://schemas.microsoft.com/office/drawing/2014/main" id="{24C0EEB7-6757-4CE5-A9D0-F344A07863EE}"/>
              </a:ext>
            </a:extLst>
          </p:cNvPr>
          <p:cNvSpPr txBox="1"/>
          <p:nvPr/>
        </p:nvSpPr>
        <p:spPr>
          <a:xfrm>
            <a:off x="1007317" y="2912624"/>
            <a:ext cx="1962910" cy="646331"/>
          </a:xfrm>
          <a:prstGeom prst="rect">
            <a:avLst/>
          </a:prstGeom>
          <a:noFill/>
        </p:spPr>
        <p:txBody>
          <a:bodyPr wrap="none" rtlCol="0">
            <a:spAutoFit/>
          </a:bodyPr>
          <a:lstStyle/>
          <a:p>
            <a:pPr algn="ctr"/>
            <a:r>
              <a:rPr lang="de-DE" b="1" dirty="0">
                <a:latin typeface="Times New Roman" panose="02020603050405020304" pitchFamily="18" charset="0"/>
                <a:cs typeface="Times New Roman" panose="02020603050405020304" pitchFamily="18" charset="0"/>
              </a:rPr>
              <a:t>Transferausgaben</a:t>
            </a:r>
          </a:p>
          <a:p>
            <a:pPr algn="ctr"/>
            <a:r>
              <a:rPr lang="de-DE" dirty="0">
                <a:latin typeface="Times New Roman" panose="02020603050405020304" pitchFamily="18" charset="0"/>
                <a:cs typeface="Times New Roman" panose="02020603050405020304" pitchFamily="18" charset="0"/>
              </a:rPr>
              <a:t>(Übertragungen)</a:t>
            </a:r>
          </a:p>
        </p:txBody>
      </p:sp>
      <p:sp>
        <p:nvSpPr>
          <p:cNvPr id="6" name="Textfeld 5">
            <a:extLst>
              <a:ext uri="{FF2B5EF4-FFF2-40B4-BE49-F238E27FC236}">
                <a16:creationId xmlns:a16="http://schemas.microsoft.com/office/drawing/2014/main" id="{42F908D8-2828-4772-9441-5322A6247E33}"/>
              </a:ext>
            </a:extLst>
          </p:cNvPr>
          <p:cNvSpPr txBox="1"/>
          <p:nvPr/>
        </p:nvSpPr>
        <p:spPr>
          <a:xfrm>
            <a:off x="4080459" y="2808207"/>
            <a:ext cx="4146584" cy="646331"/>
          </a:xfrm>
          <a:prstGeom prst="rect">
            <a:avLst/>
          </a:prstGeom>
          <a:noFill/>
        </p:spPr>
        <p:txBody>
          <a:bodyPr wrap="none" rtlCol="0">
            <a:spAutoFit/>
          </a:bodyPr>
          <a:lstStyle/>
          <a:p>
            <a:pPr algn="ctr"/>
            <a:r>
              <a:rPr lang="de-DE" b="1" dirty="0">
                <a:latin typeface="Times New Roman" panose="02020603050405020304" pitchFamily="18" charset="0"/>
                <a:cs typeface="Times New Roman" panose="02020603050405020304" pitchFamily="18" charset="0"/>
              </a:rPr>
              <a:t>Leistungsausgaben</a:t>
            </a:r>
          </a:p>
          <a:p>
            <a:pPr algn="ctr"/>
            <a:r>
              <a:rPr lang="de-DE" dirty="0">
                <a:latin typeface="Times New Roman" panose="02020603050405020304" pitchFamily="18" charset="0"/>
                <a:cs typeface="Times New Roman" panose="02020603050405020304" pitchFamily="18" charset="0"/>
              </a:rPr>
              <a:t>(Realausgaben, Transformationsausgaben)</a:t>
            </a:r>
          </a:p>
        </p:txBody>
      </p:sp>
      <p:sp>
        <p:nvSpPr>
          <p:cNvPr id="7" name="Textfeld 6">
            <a:extLst>
              <a:ext uri="{FF2B5EF4-FFF2-40B4-BE49-F238E27FC236}">
                <a16:creationId xmlns:a16="http://schemas.microsoft.com/office/drawing/2014/main" id="{2C4502C4-2632-4C11-A358-F0B46A94593F}"/>
              </a:ext>
            </a:extLst>
          </p:cNvPr>
          <p:cNvSpPr txBox="1"/>
          <p:nvPr/>
        </p:nvSpPr>
        <p:spPr>
          <a:xfrm>
            <a:off x="8424769" y="2090503"/>
            <a:ext cx="3886871" cy="369332"/>
          </a:xfrm>
          <a:prstGeom prst="rect">
            <a:avLst/>
          </a:prstGeom>
          <a:noFill/>
        </p:spPr>
        <p:txBody>
          <a:bodyPr wrap="square" rtlCol="0">
            <a:spAutoFit/>
          </a:bodyPr>
          <a:lstStyle/>
          <a:p>
            <a:pPr algn="ctr"/>
            <a:r>
              <a:rPr lang="de-DE" b="1" dirty="0">
                <a:latin typeface="Times New Roman" panose="02020603050405020304" pitchFamily="18" charset="0"/>
                <a:cs typeface="Times New Roman" panose="02020603050405020304" pitchFamily="18" charset="0"/>
              </a:rPr>
              <a:t>Sonstige </a:t>
            </a:r>
            <a:r>
              <a:rPr lang="de-DE" b="1" dirty="0" smtClean="0">
                <a:latin typeface="Times New Roman" panose="02020603050405020304" pitchFamily="18" charset="0"/>
                <a:cs typeface="Times New Roman" panose="02020603050405020304" pitchFamily="18" charset="0"/>
              </a:rPr>
              <a:t>Ausgaben</a:t>
            </a:r>
            <a:endParaRPr lang="de-DE" b="1" dirty="0">
              <a:latin typeface="Times New Roman" panose="02020603050405020304" pitchFamily="18" charset="0"/>
              <a:cs typeface="Times New Roman" panose="02020603050405020304" pitchFamily="18" charset="0"/>
            </a:endParaRPr>
          </a:p>
        </p:txBody>
      </p:sp>
      <p:sp>
        <p:nvSpPr>
          <p:cNvPr id="8" name="Textfeld 7">
            <a:extLst>
              <a:ext uri="{FF2B5EF4-FFF2-40B4-BE49-F238E27FC236}">
                <a16:creationId xmlns:a16="http://schemas.microsoft.com/office/drawing/2014/main" id="{07E77242-2CFC-4379-A0E4-407D846B9F87}"/>
              </a:ext>
            </a:extLst>
          </p:cNvPr>
          <p:cNvSpPr txBox="1"/>
          <p:nvPr/>
        </p:nvSpPr>
        <p:spPr>
          <a:xfrm>
            <a:off x="189447" y="4562512"/>
            <a:ext cx="1845377" cy="646331"/>
          </a:xfrm>
          <a:prstGeom prst="rect">
            <a:avLst/>
          </a:prstGeom>
          <a:noFill/>
        </p:spPr>
        <p:txBody>
          <a:bodyPr wrap="none" rtlCol="0">
            <a:spAutoFit/>
          </a:bodyPr>
          <a:lstStyle/>
          <a:p>
            <a:pPr algn="ctr"/>
            <a:r>
              <a:rPr lang="de-DE" b="1" dirty="0">
                <a:latin typeface="Times New Roman" panose="02020603050405020304" pitchFamily="18" charset="0"/>
                <a:cs typeface="Times New Roman" panose="02020603050405020304" pitchFamily="18" charset="0"/>
              </a:rPr>
              <a:t>an Unternehmen</a:t>
            </a:r>
          </a:p>
          <a:p>
            <a:pPr algn="ctr"/>
            <a:r>
              <a:rPr lang="de-DE" dirty="0">
                <a:latin typeface="Times New Roman" panose="02020603050405020304" pitchFamily="18" charset="0"/>
                <a:cs typeface="Times New Roman" panose="02020603050405020304" pitchFamily="18" charset="0"/>
              </a:rPr>
              <a:t>(Subventionen</a:t>
            </a:r>
            <a:r>
              <a:rPr lang="de-DE" dirty="0" smtClean="0">
                <a:latin typeface="Times New Roman" panose="02020603050405020304" pitchFamily="18" charset="0"/>
                <a:cs typeface="Times New Roman" panose="02020603050405020304" pitchFamily="18" charset="0"/>
              </a:rPr>
              <a:t>)</a:t>
            </a:r>
          </a:p>
        </p:txBody>
      </p:sp>
      <p:sp>
        <p:nvSpPr>
          <p:cNvPr id="9" name="Textfeld 8">
            <a:extLst>
              <a:ext uri="{FF2B5EF4-FFF2-40B4-BE49-F238E27FC236}">
                <a16:creationId xmlns:a16="http://schemas.microsoft.com/office/drawing/2014/main" id="{6C4FF9E2-712A-410D-A2F4-90608A69AEEA}"/>
              </a:ext>
            </a:extLst>
          </p:cNvPr>
          <p:cNvSpPr txBox="1"/>
          <p:nvPr/>
        </p:nvSpPr>
        <p:spPr>
          <a:xfrm>
            <a:off x="2312664" y="4610469"/>
            <a:ext cx="2249334" cy="369332"/>
          </a:xfrm>
          <a:prstGeom prst="rect">
            <a:avLst/>
          </a:prstGeom>
          <a:noFill/>
        </p:spPr>
        <p:txBody>
          <a:bodyPr wrap="none" rtlCol="0">
            <a:spAutoFit/>
          </a:bodyPr>
          <a:lstStyle/>
          <a:p>
            <a:pPr algn="ctr"/>
            <a:r>
              <a:rPr lang="de-DE" b="1" dirty="0">
                <a:latin typeface="Times New Roman" panose="02020603050405020304" pitchFamily="18" charset="0"/>
                <a:cs typeface="Times New Roman" panose="02020603050405020304" pitchFamily="18" charset="0"/>
              </a:rPr>
              <a:t>an private </a:t>
            </a:r>
            <a:r>
              <a:rPr lang="de-DE" b="1" dirty="0" smtClean="0">
                <a:latin typeface="Times New Roman" panose="02020603050405020304" pitchFamily="18" charset="0"/>
                <a:cs typeface="Times New Roman" panose="02020603050405020304" pitchFamily="18" charset="0"/>
              </a:rPr>
              <a:t>Haushalte</a:t>
            </a:r>
            <a:endParaRPr lang="de-DE" b="1" dirty="0">
              <a:latin typeface="Times New Roman" panose="02020603050405020304" pitchFamily="18" charset="0"/>
              <a:cs typeface="Times New Roman" panose="02020603050405020304" pitchFamily="18" charset="0"/>
            </a:endParaRPr>
          </a:p>
        </p:txBody>
      </p:sp>
      <p:sp>
        <p:nvSpPr>
          <p:cNvPr id="12" name="Textfeld 11">
            <a:extLst>
              <a:ext uri="{FF2B5EF4-FFF2-40B4-BE49-F238E27FC236}">
                <a16:creationId xmlns:a16="http://schemas.microsoft.com/office/drawing/2014/main" id="{E68174A4-FBED-4FAC-ADF4-E9C76D7AFCAE}"/>
              </a:ext>
            </a:extLst>
          </p:cNvPr>
          <p:cNvSpPr txBox="1"/>
          <p:nvPr/>
        </p:nvSpPr>
        <p:spPr>
          <a:xfrm>
            <a:off x="4913992" y="4701011"/>
            <a:ext cx="1967205" cy="369332"/>
          </a:xfrm>
          <a:prstGeom prst="rect">
            <a:avLst/>
          </a:prstGeom>
          <a:noFill/>
        </p:spPr>
        <p:txBody>
          <a:bodyPr wrap="none" rtlCol="0">
            <a:spAutoFit/>
          </a:bodyPr>
          <a:lstStyle/>
          <a:p>
            <a:pPr algn="ctr"/>
            <a:r>
              <a:rPr lang="de-DE" b="1" dirty="0" smtClean="0">
                <a:latin typeface="Times New Roman" panose="02020603050405020304" pitchFamily="18" charset="0"/>
                <a:cs typeface="Times New Roman" panose="02020603050405020304" pitchFamily="18" charset="0"/>
              </a:rPr>
              <a:t>Personalausgaben</a:t>
            </a:r>
          </a:p>
        </p:txBody>
      </p:sp>
      <p:sp>
        <p:nvSpPr>
          <p:cNvPr id="13" name="Textfeld 12">
            <a:extLst>
              <a:ext uri="{FF2B5EF4-FFF2-40B4-BE49-F238E27FC236}">
                <a16:creationId xmlns:a16="http://schemas.microsoft.com/office/drawing/2014/main" id="{DBB1F9C1-A6BD-4BD5-9C2D-6BB5A8988580}"/>
              </a:ext>
            </a:extLst>
          </p:cNvPr>
          <p:cNvSpPr txBox="1"/>
          <p:nvPr/>
        </p:nvSpPr>
        <p:spPr>
          <a:xfrm>
            <a:off x="6872253" y="5045629"/>
            <a:ext cx="2159617" cy="412595"/>
          </a:xfrm>
          <a:prstGeom prst="rect">
            <a:avLst/>
          </a:prstGeom>
          <a:noFill/>
        </p:spPr>
        <p:txBody>
          <a:bodyPr wrap="square" rtlCol="0">
            <a:noAutofit/>
          </a:bodyPr>
          <a:lstStyle/>
          <a:p>
            <a:pPr algn="ctr"/>
            <a:r>
              <a:rPr lang="de-DE" b="1" dirty="0" smtClean="0">
                <a:latin typeface="Times New Roman" panose="02020603050405020304" pitchFamily="18" charset="0"/>
                <a:cs typeface="Times New Roman" panose="02020603050405020304" pitchFamily="18" charset="0"/>
              </a:rPr>
              <a:t>Sachausgaben</a:t>
            </a:r>
          </a:p>
        </p:txBody>
      </p:sp>
      <p:cxnSp>
        <p:nvCxnSpPr>
          <p:cNvPr id="4" name="Gerade Verbindung mit Pfeil 3">
            <a:extLst>
              <a:ext uri="{FF2B5EF4-FFF2-40B4-BE49-F238E27FC236}">
                <a16:creationId xmlns:a16="http://schemas.microsoft.com/office/drawing/2014/main" id="{92FC4B36-3D90-438E-9B72-A2D9FC316A28}"/>
              </a:ext>
            </a:extLst>
          </p:cNvPr>
          <p:cNvCxnSpPr>
            <a:cxnSpLocks/>
          </p:cNvCxnSpPr>
          <p:nvPr/>
        </p:nvCxnSpPr>
        <p:spPr>
          <a:xfrm flipH="1">
            <a:off x="1984520" y="1456052"/>
            <a:ext cx="2929472" cy="1468684"/>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Gerade Verbindung mit Pfeil 15">
            <a:extLst>
              <a:ext uri="{FF2B5EF4-FFF2-40B4-BE49-F238E27FC236}">
                <a16:creationId xmlns:a16="http://schemas.microsoft.com/office/drawing/2014/main" id="{FA34F62E-994B-4E26-839D-3A2C99880F0E}"/>
              </a:ext>
            </a:extLst>
          </p:cNvPr>
          <p:cNvCxnSpPr>
            <a:cxnSpLocks/>
            <a:endCxn id="6" idx="0"/>
          </p:cNvCxnSpPr>
          <p:nvPr/>
        </p:nvCxnSpPr>
        <p:spPr>
          <a:xfrm>
            <a:off x="5416070" y="1600512"/>
            <a:ext cx="737681" cy="1207695"/>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Gerade Verbindung mit Pfeil 20">
            <a:extLst>
              <a:ext uri="{FF2B5EF4-FFF2-40B4-BE49-F238E27FC236}">
                <a16:creationId xmlns:a16="http://schemas.microsoft.com/office/drawing/2014/main" id="{5C3C8D02-B7B4-4C70-A696-8FAB0526E32F}"/>
              </a:ext>
            </a:extLst>
          </p:cNvPr>
          <p:cNvCxnSpPr>
            <a:cxnSpLocks/>
            <a:endCxn id="7" idx="0"/>
          </p:cNvCxnSpPr>
          <p:nvPr/>
        </p:nvCxnSpPr>
        <p:spPr>
          <a:xfrm>
            <a:off x="6016239" y="1529461"/>
            <a:ext cx="4351966" cy="561042"/>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Gerade Verbindung mit Pfeil 23">
            <a:extLst>
              <a:ext uri="{FF2B5EF4-FFF2-40B4-BE49-F238E27FC236}">
                <a16:creationId xmlns:a16="http://schemas.microsoft.com/office/drawing/2014/main" id="{472EA749-5D7D-4872-B921-12A02A77AD63}"/>
              </a:ext>
            </a:extLst>
          </p:cNvPr>
          <p:cNvCxnSpPr>
            <a:cxnSpLocks/>
            <a:endCxn id="12" idx="0"/>
          </p:cNvCxnSpPr>
          <p:nvPr/>
        </p:nvCxnSpPr>
        <p:spPr>
          <a:xfrm flipH="1">
            <a:off x="5897595" y="3612982"/>
            <a:ext cx="357183" cy="1088029"/>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Gerade Verbindung mit Pfeil 25">
            <a:extLst>
              <a:ext uri="{FF2B5EF4-FFF2-40B4-BE49-F238E27FC236}">
                <a16:creationId xmlns:a16="http://schemas.microsoft.com/office/drawing/2014/main" id="{44599359-0C7C-482C-A001-B3DDF1BB18A6}"/>
              </a:ext>
            </a:extLst>
          </p:cNvPr>
          <p:cNvCxnSpPr>
            <a:cxnSpLocks/>
          </p:cNvCxnSpPr>
          <p:nvPr/>
        </p:nvCxnSpPr>
        <p:spPr>
          <a:xfrm>
            <a:off x="6491906" y="3558955"/>
            <a:ext cx="1372894" cy="1486674"/>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Gerade Verbindung mit Pfeil 28">
            <a:extLst>
              <a:ext uri="{FF2B5EF4-FFF2-40B4-BE49-F238E27FC236}">
                <a16:creationId xmlns:a16="http://schemas.microsoft.com/office/drawing/2014/main" id="{B7437B78-F0C5-4FFE-971E-C4CB5F1D1955}"/>
              </a:ext>
            </a:extLst>
          </p:cNvPr>
          <p:cNvCxnSpPr>
            <a:cxnSpLocks/>
            <a:endCxn id="8" idx="0"/>
          </p:cNvCxnSpPr>
          <p:nvPr/>
        </p:nvCxnSpPr>
        <p:spPr>
          <a:xfrm flipH="1">
            <a:off x="1112136" y="3655461"/>
            <a:ext cx="732926" cy="907051"/>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Gerade Verbindung mit Pfeil 30">
            <a:extLst>
              <a:ext uri="{FF2B5EF4-FFF2-40B4-BE49-F238E27FC236}">
                <a16:creationId xmlns:a16="http://schemas.microsoft.com/office/drawing/2014/main" id="{92F4CA8E-2405-4403-B8B3-BCEC07F014A9}"/>
              </a:ext>
            </a:extLst>
          </p:cNvPr>
          <p:cNvCxnSpPr>
            <a:cxnSpLocks/>
          </p:cNvCxnSpPr>
          <p:nvPr/>
        </p:nvCxnSpPr>
        <p:spPr>
          <a:xfrm>
            <a:off x="2328912" y="3627217"/>
            <a:ext cx="672649" cy="936960"/>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7" name="Textfeld 36">
            <a:extLst>
              <a:ext uri="{FF2B5EF4-FFF2-40B4-BE49-F238E27FC236}">
                <a16:creationId xmlns:a16="http://schemas.microsoft.com/office/drawing/2014/main" id="{9355F71C-61D8-4CD4-9DF2-2B892EF24126}"/>
              </a:ext>
            </a:extLst>
          </p:cNvPr>
          <p:cNvSpPr txBox="1"/>
          <p:nvPr/>
        </p:nvSpPr>
        <p:spPr>
          <a:xfrm>
            <a:off x="0" y="6548621"/>
            <a:ext cx="12172951" cy="268871"/>
          </a:xfrm>
          <a:prstGeom prst="rect">
            <a:avLst/>
          </a:prstGeom>
          <a:noFill/>
        </p:spPr>
        <p:txBody>
          <a:bodyPr wrap="square" rtlCol="0">
            <a:noAutofit/>
          </a:bodyPr>
          <a:lstStyle/>
          <a:p>
            <a:r>
              <a:rPr lang="de-DE" sz="1000" dirty="0">
                <a:latin typeface="Times New Roman" panose="02020603050405020304" pitchFamily="18" charset="0"/>
                <a:cs typeface="Times New Roman" panose="02020603050405020304" pitchFamily="18" charset="0"/>
              </a:rPr>
              <a:t>Quelle:	In Anlehnung an Zimmermann et. al, Finanzwissenschaft</a:t>
            </a:r>
          </a:p>
        </p:txBody>
      </p:sp>
      <p:sp>
        <p:nvSpPr>
          <p:cNvPr id="22" name="Textfeld 21">
            <a:extLst>
              <a:ext uri="{FF2B5EF4-FFF2-40B4-BE49-F238E27FC236}">
                <a16:creationId xmlns:a16="http://schemas.microsoft.com/office/drawing/2014/main" id="{07E77242-2CFC-4379-A0E4-407D846B9F87}"/>
              </a:ext>
            </a:extLst>
          </p:cNvPr>
          <p:cNvSpPr txBox="1"/>
          <p:nvPr/>
        </p:nvSpPr>
        <p:spPr>
          <a:xfrm>
            <a:off x="189447" y="5116090"/>
            <a:ext cx="2121093" cy="923330"/>
          </a:xfrm>
          <a:prstGeom prst="rect">
            <a:avLst/>
          </a:prstGeom>
          <a:noFill/>
        </p:spPr>
        <p:txBody>
          <a:bodyPr wrap="none" rtlCol="0">
            <a:spAutoFit/>
          </a:bodyPr>
          <a:lstStyle/>
          <a:p>
            <a:r>
              <a:rPr lang="de-DE" dirty="0">
                <a:latin typeface="Times New Roman" panose="02020603050405020304" pitchFamily="18" charset="0"/>
                <a:cs typeface="Times New Roman" panose="02020603050405020304" pitchFamily="18" charset="0"/>
              </a:rPr>
              <a:t>z</a:t>
            </a:r>
            <a:r>
              <a:rPr lang="de-DE" dirty="0" smtClean="0">
                <a:latin typeface="Times New Roman" panose="02020603050405020304" pitchFamily="18" charset="0"/>
                <a:cs typeface="Times New Roman" panose="02020603050405020304" pitchFamily="18" charset="0"/>
              </a:rPr>
              <a:t>.B. Förderungen für</a:t>
            </a:r>
          </a:p>
          <a:p>
            <a:r>
              <a:rPr lang="de-DE" dirty="0" smtClean="0">
                <a:latin typeface="Times New Roman" panose="02020603050405020304" pitchFamily="18" charset="0"/>
                <a:cs typeface="Times New Roman" panose="02020603050405020304" pitchFamily="18" charset="0"/>
              </a:rPr>
              <a:t>Solar- Windenergie-</a:t>
            </a:r>
          </a:p>
          <a:p>
            <a:r>
              <a:rPr lang="de-DE" dirty="0" err="1" smtClean="0">
                <a:latin typeface="Times New Roman" panose="02020603050405020304" pitchFamily="18" charset="0"/>
                <a:cs typeface="Times New Roman" panose="02020603050405020304" pitchFamily="18" charset="0"/>
              </a:rPr>
              <a:t>erzeugung</a:t>
            </a:r>
            <a:endParaRPr lang="de-DE" dirty="0">
              <a:latin typeface="Times New Roman" panose="02020603050405020304" pitchFamily="18" charset="0"/>
              <a:cs typeface="Times New Roman" panose="02020603050405020304" pitchFamily="18" charset="0"/>
            </a:endParaRPr>
          </a:p>
        </p:txBody>
      </p:sp>
      <p:sp>
        <p:nvSpPr>
          <p:cNvPr id="23" name="Textfeld 22">
            <a:extLst>
              <a:ext uri="{FF2B5EF4-FFF2-40B4-BE49-F238E27FC236}">
                <a16:creationId xmlns:a16="http://schemas.microsoft.com/office/drawing/2014/main" id="{6C4FF9E2-712A-410D-A2F4-90608A69AEEA}"/>
              </a:ext>
            </a:extLst>
          </p:cNvPr>
          <p:cNvSpPr txBox="1"/>
          <p:nvPr/>
        </p:nvSpPr>
        <p:spPr>
          <a:xfrm>
            <a:off x="2328912" y="4854228"/>
            <a:ext cx="2050561" cy="646331"/>
          </a:xfrm>
          <a:prstGeom prst="rect">
            <a:avLst/>
          </a:prstGeom>
          <a:noFill/>
        </p:spPr>
        <p:txBody>
          <a:bodyPr wrap="none" rtlCol="0">
            <a:spAutoFit/>
          </a:bodyPr>
          <a:lstStyle/>
          <a:p>
            <a:r>
              <a:rPr lang="de-DE" dirty="0" smtClean="0">
                <a:latin typeface="Times New Roman" panose="02020603050405020304" pitchFamily="18" charset="0"/>
                <a:cs typeface="Times New Roman" panose="02020603050405020304" pitchFamily="18" charset="0"/>
              </a:rPr>
              <a:t>z.B. Sozialausgaben</a:t>
            </a:r>
          </a:p>
          <a:p>
            <a:r>
              <a:rPr lang="de-DE" dirty="0" smtClean="0">
                <a:latin typeface="Times New Roman" panose="02020603050405020304" pitchFamily="18" charset="0"/>
                <a:cs typeface="Times New Roman" panose="02020603050405020304" pitchFamily="18" charset="0"/>
              </a:rPr>
              <a:t>E-Autoprämie</a:t>
            </a:r>
            <a:endParaRPr lang="de-DE" dirty="0">
              <a:latin typeface="Times New Roman" panose="02020603050405020304" pitchFamily="18" charset="0"/>
              <a:cs typeface="Times New Roman" panose="02020603050405020304" pitchFamily="18" charset="0"/>
            </a:endParaRPr>
          </a:p>
        </p:txBody>
      </p:sp>
      <p:sp>
        <p:nvSpPr>
          <p:cNvPr id="25" name="Textfeld 24">
            <a:extLst>
              <a:ext uri="{FF2B5EF4-FFF2-40B4-BE49-F238E27FC236}">
                <a16:creationId xmlns:a16="http://schemas.microsoft.com/office/drawing/2014/main" id="{E68174A4-FBED-4FAC-ADF4-E9C76D7AFCAE}"/>
              </a:ext>
            </a:extLst>
          </p:cNvPr>
          <p:cNvSpPr txBox="1"/>
          <p:nvPr/>
        </p:nvSpPr>
        <p:spPr>
          <a:xfrm>
            <a:off x="4878725" y="4939311"/>
            <a:ext cx="2037737" cy="369332"/>
          </a:xfrm>
          <a:prstGeom prst="rect">
            <a:avLst/>
          </a:prstGeom>
          <a:noFill/>
        </p:spPr>
        <p:txBody>
          <a:bodyPr wrap="none" rtlCol="0">
            <a:spAutoFit/>
          </a:bodyPr>
          <a:lstStyle/>
          <a:p>
            <a:pPr algn="ctr"/>
            <a:r>
              <a:rPr lang="de-DE" dirty="0" smtClean="0">
                <a:latin typeface="Times New Roman" panose="02020603050405020304" pitchFamily="18" charset="0"/>
                <a:cs typeface="Times New Roman" panose="02020603050405020304" pitchFamily="18" charset="0"/>
              </a:rPr>
              <a:t>z.B. </a:t>
            </a:r>
            <a:r>
              <a:rPr lang="de-DE" dirty="0" err="1" smtClean="0">
                <a:latin typeface="Times New Roman" panose="02020603050405020304" pitchFamily="18" charset="0"/>
                <a:cs typeface="Times New Roman" panose="02020603050405020304" pitchFamily="18" charset="0"/>
              </a:rPr>
              <a:t>Staatsbedienste</a:t>
            </a:r>
            <a:endParaRPr lang="de-DE" dirty="0">
              <a:latin typeface="Times New Roman" panose="02020603050405020304" pitchFamily="18" charset="0"/>
              <a:cs typeface="Times New Roman" panose="02020603050405020304" pitchFamily="18" charset="0"/>
            </a:endParaRPr>
          </a:p>
        </p:txBody>
      </p:sp>
      <p:sp>
        <p:nvSpPr>
          <p:cNvPr id="27" name="Textfeld 26">
            <a:extLst>
              <a:ext uri="{FF2B5EF4-FFF2-40B4-BE49-F238E27FC236}">
                <a16:creationId xmlns:a16="http://schemas.microsoft.com/office/drawing/2014/main" id="{DBB1F9C1-A6BD-4BD5-9C2D-6BB5A8988580}"/>
              </a:ext>
            </a:extLst>
          </p:cNvPr>
          <p:cNvSpPr txBox="1"/>
          <p:nvPr/>
        </p:nvSpPr>
        <p:spPr>
          <a:xfrm>
            <a:off x="5519334" y="5360783"/>
            <a:ext cx="5687567" cy="980927"/>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umfasst zum einen den </a:t>
            </a:r>
            <a:r>
              <a:rPr lang="de-DE" dirty="0">
                <a:latin typeface="Times New Roman" panose="02020603050405020304" pitchFamily="18" charset="0"/>
                <a:cs typeface="Times New Roman" panose="02020603050405020304" pitchFamily="18" charset="0"/>
              </a:rPr>
              <a:t>Kauf von Sachleistungen </a:t>
            </a:r>
            <a:r>
              <a:rPr lang="de-DE" dirty="0" smtClean="0">
                <a:latin typeface="Times New Roman" panose="02020603050405020304" pitchFamily="18" charset="0"/>
                <a:cs typeface="Times New Roman" panose="02020603050405020304" pitchFamily="18" charset="0"/>
              </a:rPr>
              <a:t>und zum anderen  von Dritten </a:t>
            </a:r>
            <a:r>
              <a:rPr lang="de-DE" dirty="0">
                <a:latin typeface="Times New Roman" panose="02020603050405020304" pitchFamily="18" charset="0"/>
                <a:cs typeface="Times New Roman" panose="02020603050405020304" pitchFamily="18" charset="0"/>
              </a:rPr>
              <a:t>erbrachte Dienstleistungen</a:t>
            </a:r>
          </a:p>
          <a:p>
            <a:r>
              <a:rPr lang="de-DE" dirty="0" smtClean="0">
                <a:latin typeface="Times New Roman" panose="02020603050405020304" pitchFamily="18" charset="0"/>
                <a:cs typeface="Times New Roman" panose="02020603050405020304" pitchFamily="18" charset="0"/>
              </a:rPr>
              <a:t>(u.a. </a:t>
            </a:r>
            <a:r>
              <a:rPr lang="de-DE" dirty="0">
                <a:latin typeface="Times New Roman" panose="02020603050405020304" pitchFamily="18" charset="0"/>
                <a:cs typeface="Times New Roman" panose="02020603050405020304" pitchFamily="18" charset="0"/>
              </a:rPr>
              <a:t>Mieten, Reinigungsleistungen, </a:t>
            </a:r>
            <a:r>
              <a:rPr lang="de-DE" dirty="0" smtClean="0">
                <a:latin typeface="Times New Roman" panose="02020603050405020304" pitchFamily="18" charset="0"/>
                <a:cs typeface="Times New Roman" panose="02020603050405020304" pitchFamily="18" charset="0"/>
              </a:rPr>
              <a:t>Bankdienstleistungen)</a:t>
            </a:r>
            <a:endParaRPr lang="de-DE" dirty="0">
              <a:latin typeface="Times New Roman" panose="02020603050405020304" pitchFamily="18" charset="0"/>
              <a:cs typeface="Times New Roman" panose="02020603050405020304" pitchFamily="18" charset="0"/>
            </a:endParaRPr>
          </a:p>
        </p:txBody>
      </p:sp>
      <p:sp>
        <p:nvSpPr>
          <p:cNvPr id="30" name="Textfeld 29">
            <a:extLst>
              <a:ext uri="{FF2B5EF4-FFF2-40B4-BE49-F238E27FC236}">
                <a16:creationId xmlns:a16="http://schemas.microsoft.com/office/drawing/2014/main" id="{2C4502C4-2632-4C11-A358-F0B46A94593F}"/>
              </a:ext>
            </a:extLst>
          </p:cNvPr>
          <p:cNvSpPr txBox="1"/>
          <p:nvPr/>
        </p:nvSpPr>
        <p:spPr>
          <a:xfrm>
            <a:off x="8321041" y="2367737"/>
            <a:ext cx="3870960" cy="2031325"/>
          </a:xfrm>
          <a:prstGeom prst="rect">
            <a:avLst/>
          </a:prstGeom>
          <a:noFill/>
        </p:spPr>
        <p:txBody>
          <a:bodyPr wrap="square" rtlCol="0">
            <a:spAutoFit/>
          </a:bodyPr>
          <a:lstStyle/>
          <a:p>
            <a:r>
              <a:rPr lang="de-DE" dirty="0" smtClean="0">
                <a:latin typeface="Times New Roman" panose="02020603050405020304" pitchFamily="18" charset="0"/>
                <a:cs typeface="Times New Roman" panose="02020603050405020304" pitchFamily="18" charset="0"/>
              </a:rPr>
              <a:t>z.B. Grundstückskäufe</a:t>
            </a:r>
            <a:r>
              <a:rPr lang="de-DE" dirty="0">
                <a:latin typeface="Times New Roman" panose="02020603050405020304" pitchFamily="18" charset="0"/>
                <a:cs typeface="Times New Roman" panose="02020603050405020304" pitchFamily="18" charset="0"/>
              </a:rPr>
              <a:t>, Kreditvergabe,</a:t>
            </a:r>
          </a:p>
          <a:p>
            <a:r>
              <a:rPr lang="de-DE" dirty="0">
                <a:latin typeface="Times New Roman" panose="02020603050405020304" pitchFamily="18" charset="0"/>
                <a:cs typeface="Times New Roman" panose="02020603050405020304" pitchFamily="18" charset="0"/>
              </a:rPr>
              <a:t>Inanspruchnahme von </a:t>
            </a:r>
            <a:r>
              <a:rPr lang="de-DE" dirty="0" smtClean="0">
                <a:latin typeface="Times New Roman" panose="02020603050405020304" pitchFamily="18" charset="0"/>
                <a:cs typeface="Times New Roman" panose="02020603050405020304" pitchFamily="18" charset="0"/>
              </a:rPr>
              <a:t>Bürgschaften</a:t>
            </a:r>
            <a:r>
              <a:rPr lang="de-DE" dirty="0">
                <a:latin typeface="Times New Roman" panose="02020603050405020304" pitchFamily="18" charset="0"/>
                <a:cs typeface="Times New Roman" panose="02020603050405020304" pitchFamily="18" charset="0"/>
              </a:rPr>
              <a:t>,</a:t>
            </a:r>
            <a:endParaRPr lang="de-DE" dirty="0" smtClean="0">
              <a:latin typeface="Times New Roman" panose="02020603050405020304" pitchFamily="18" charset="0"/>
              <a:cs typeface="Times New Roman" panose="02020603050405020304" pitchFamily="18" charset="0"/>
            </a:endParaRPr>
          </a:p>
          <a:p>
            <a:r>
              <a:rPr lang="de-DE" dirty="0" smtClean="0">
                <a:latin typeface="Times New Roman" panose="02020603050405020304" pitchFamily="18" charset="0"/>
                <a:cs typeface="Times New Roman" panose="02020603050405020304" pitchFamily="18" charset="0"/>
              </a:rPr>
              <a:t>insb. im Zuge der </a:t>
            </a:r>
            <a:r>
              <a:rPr lang="de-DE" dirty="0" err="1" smtClean="0">
                <a:latin typeface="Times New Roman" panose="02020603050405020304" pitchFamily="18" charset="0"/>
                <a:cs typeface="Times New Roman" panose="02020603050405020304" pitchFamily="18" charset="0"/>
              </a:rPr>
              <a:t>Coronakrise</a:t>
            </a:r>
            <a:r>
              <a:rPr lang="de-DE" dirty="0" smtClean="0">
                <a:latin typeface="Times New Roman" panose="02020603050405020304" pitchFamily="18" charset="0"/>
                <a:cs typeface="Times New Roman" panose="02020603050405020304" pitchFamily="18" charset="0"/>
              </a:rPr>
              <a:t> ist Deutschland Bürgschaften im dreistelligem Milliardenbereich eingegangen, die aber bisher noch nicht in Anspruch genommen worden sind</a:t>
            </a:r>
            <a:endParaRPr lang="de-D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1990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3" grpId="0"/>
      <p:bldP spid="25" grpId="0"/>
      <p:bldP spid="27" grpId="0"/>
      <p:bldP spid="30"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Gliederung der Einnahmen nach Arten</a:t>
            </a:r>
          </a:p>
        </p:txBody>
      </p:sp>
      <p:sp>
        <p:nvSpPr>
          <p:cNvPr id="2" name="Textfeld 1">
            <a:extLst>
              <a:ext uri="{FF2B5EF4-FFF2-40B4-BE49-F238E27FC236}">
                <a16:creationId xmlns:a16="http://schemas.microsoft.com/office/drawing/2014/main" id="{04C0AAD8-1AE1-45BB-966A-33DAEF803CD6}"/>
              </a:ext>
            </a:extLst>
          </p:cNvPr>
          <p:cNvSpPr txBox="1"/>
          <p:nvPr/>
        </p:nvSpPr>
        <p:spPr>
          <a:xfrm>
            <a:off x="4182007" y="1198955"/>
            <a:ext cx="2486578" cy="369332"/>
          </a:xfrm>
          <a:prstGeom prst="rect">
            <a:avLst/>
          </a:prstGeom>
          <a:noFill/>
        </p:spPr>
        <p:txBody>
          <a:bodyPr wrap="none" rtlCol="0">
            <a:spAutoFit/>
          </a:bodyPr>
          <a:lstStyle/>
          <a:p>
            <a:pPr algn="ctr"/>
            <a:r>
              <a:rPr lang="de-DE" b="1" dirty="0">
                <a:latin typeface="Times New Roman" panose="02020603050405020304" pitchFamily="18" charset="0"/>
                <a:cs typeface="Times New Roman" panose="02020603050405020304" pitchFamily="18" charset="0"/>
              </a:rPr>
              <a:t>Öffentliche Einnahmen</a:t>
            </a:r>
          </a:p>
        </p:txBody>
      </p:sp>
      <p:sp>
        <p:nvSpPr>
          <p:cNvPr id="5" name="Textfeld 4">
            <a:extLst>
              <a:ext uri="{FF2B5EF4-FFF2-40B4-BE49-F238E27FC236}">
                <a16:creationId xmlns:a16="http://schemas.microsoft.com/office/drawing/2014/main" id="{24C0EEB7-6757-4CE5-A9D0-F344A07863EE}"/>
              </a:ext>
            </a:extLst>
          </p:cNvPr>
          <p:cNvSpPr txBox="1"/>
          <p:nvPr/>
        </p:nvSpPr>
        <p:spPr>
          <a:xfrm>
            <a:off x="5169245" y="2662757"/>
            <a:ext cx="1787670" cy="369332"/>
          </a:xfrm>
          <a:prstGeom prst="rect">
            <a:avLst/>
          </a:prstGeom>
          <a:noFill/>
        </p:spPr>
        <p:txBody>
          <a:bodyPr wrap="none" rtlCol="0">
            <a:spAutoFit/>
          </a:bodyPr>
          <a:lstStyle/>
          <a:p>
            <a:pPr algn="ctr"/>
            <a:r>
              <a:rPr lang="de-DE" b="1" dirty="0">
                <a:latin typeface="Times New Roman" panose="02020603050405020304" pitchFamily="18" charset="0"/>
                <a:cs typeface="Times New Roman" panose="02020603050405020304" pitchFamily="18" charset="0"/>
              </a:rPr>
              <a:t>Zwangsabgaben</a:t>
            </a:r>
          </a:p>
        </p:txBody>
      </p:sp>
      <p:sp>
        <p:nvSpPr>
          <p:cNvPr id="6" name="Textfeld 5">
            <a:extLst>
              <a:ext uri="{FF2B5EF4-FFF2-40B4-BE49-F238E27FC236}">
                <a16:creationId xmlns:a16="http://schemas.microsoft.com/office/drawing/2014/main" id="{42F908D8-2828-4772-9441-5322A6247E33}"/>
              </a:ext>
            </a:extLst>
          </p:cNvPr>
          <p:cNvSpPr txBox="1"/>
          <p:nvPr/>
        </p:nvSpPr>
        <p:spPr>
          <a:xfrm>
            <a:off x="57323" y="2653664"/>
            <a:ext cx="1262709" cy="354688"/>
          </a:xfrm>
          <a:prstGeom prst="rect">
            <a:avLst/>
          </a:prstGeom>
          <a:noFill/>
        </p:spPr>
        <p:txBody>
          <a:bodyPr wrap="square" rtlCol="0">
            <a:noAutofit/>
          </a:bodyPr>
          <a:lstStyle/>
          <a:p>
            <a:r>
              <a:rPr lang="de-DE" b="1" dirty="0" smtClean="0">
                <a:latin typeface="Times New Roman" panose="02020603050405020304" pitchFamily="18" charset="0"/>
                <a:cs typeface="Times New Roman" panose="02020603050405020304" pitchFamily="18" charset="0"/>
              </a:rPr>
              <a:t>Gebühren</a:t>
            </a:r>
            <a:endParaRPr lang="de-DE" b="1" dirty="0">
              <a:latin typeface="Times New Roman" panose="02020603050405020304" pitchFamily="18" charset="0"/>
              <a:cs typeface="Times New Roman" panose="02020603050405020304" pitchFamily="18" charset="0"/>
            </a:endParaRPr>
          </a:p>
        </p:txBody>
      </p:sp>
      <p:sp>
        <p:nvSpPr>
          <p:cNvPr id="7" name="Textfeld 6">
            <a:extLst>
              <a:ext uri="{FF2B5EF4-FFF2-40B4-BE49-F238E27FC236}">
                <a16:creationId xmlns:a16="http://schemas.microsoft.com/office/drawing/2014/main" id="{2C4502C4-2632-4C11-A358-F0B46A94593F}"/>
              </a:ext>
            </a:extLst>
          </p:cNvPr>
          <p:cNvSpPr txBox="1"/>
          <p:nvPr/>
        </p:nvSpPr>
        <p:spPr>
          <a:xfrm>
            <a:off x="3032373" y="2461400"/>
            <a:ext cx="2492855" cy="1200329"/>
          </a:xfrm>
          <a:prstGeom prst="rect">
            <a:avLst/>
          </a:prstGeom>
          <a:noFill/>
        </p:spPr>
        <p:txBody>
          <a:bodyPr wrap="square" rtlCol="0">
            <a:spAutoFit/>
          </a:bodyPr>
          <a:lstStyle/>
          <a:p>
            <a:r>
              <a:rPr lang="de-DE" dirty="0" smtClean="0">
                <a:latin typeface="Times New Roman" panose="02020603050405020304" pitchFamily="18" charset="0"/>
                <a:cs typeface="Times New Roman" panose="02020603050405020304" pitchFamily="18" charset="0"/>
              </a:rPr>
              <a:t>z.B. freiwillige Sozialversicherungs-beiträge, </a:t>
            </a:r>
            <a:r>
              <a:rPr lang="de-DE" dirty="0" err="1" smtClean="0">
                <a:latin typeface="Times New Roman" panose="02020603050405020304" pitchFamily="18" charset="0"/>
                <a:cs typeface="Times New Roman" panose="02020603050405020304" pitchFamily="18" charset="0"/>
              </a:rPr>
              <a:t>Straßenan</a:t>
            </a:r>
            <a:r>
              <a:rPr lang="de-DE" dirty="0" smtClean="0">
                <a:latin typeface="Times New Roman" panose="02020603050405020304" pitchFamily="18" charset="0"/>
                <a:cs typeface="Times New Roman" panose="02020603050405020304" pitchFamily="18" charset="0"/>
              </a:rPr>
              <a:t>- </a:t>
            </a:r>
            <a:r>
              <a:rPr lang="de-DE" dirty="0" err="1" smtClean="0">
                <a:latin typeface="Times New Roman" panose="02020603050405020304" pitchFamily="18" charset="0"/>
                <a:cs typeface="Times New Roman" panose="02020603050405020304" pitchFamily="18" charset="0"/>
              </a:rPr>
              <a:t>liegerbeitrag</a:t>
            </a:r>
            <a:r>
              <a:rPr lang="de-DE" dirty="0" smtClean="0">
                <a:latin typeface="Times New Roman" panose="02020603050405020304" pitchFamily="18" charset="0"/>
                <a:cs typeface="Times New Roman" panose="02020603050405020304" pitchFamily="18" charset="0"/>
              </a:rPr>
              <a:t> *</a:t>
            </a:r>
            <a:endParaRPr lang="de-DE" dirty="0">
              <a:latin typeface="Times New Roman" panose="02020603050405020304" pitchFamily="18" charset="0"/>
              <a:cs typeface="Times New Roman" panose="02020603050405020304" pitchFamily="18" charset="0"/>
            </a:endParaRPr>
          </a:p>
        </p:txBody>
      </p:sp>
      <p:sp>
        <p:nvSpPr>
          <p:cNvPr id="8" name="Textfeld 7">
            <a:extLst>
              <a:ext uri="{FF2B5EF4-FFF2-40B4-BE49-F238E27FC236}">
                <a16:creationId xmlns:a16="http://schemas.microsoft.com/office/drawing/2014/main" id="{07E77242-2CFC-4379-A0E4-407D846B9F87}"/>
              </a:ext>
            </a:extLst>
          </p:cNvPr>
          <p:cNvSpPr txBox="1"/>
          <p:nvPr/>
        </p:nvSpPr>
        <p:spPr>
          <a:xfrm>
            <a:off x="4289640" y="3848753"/>
            <a:ext cx="954108" cy="369332"/>
          </a:xfrm>
          <a:prstGeom prst="rect">
            <a:avLst/>
          </a:prstGeom>
          <a:noFill/>
        </p:spPr>
        <p:txBody>
          <a:bodyPr wrap="none" rtlCol="0">
            <a:spAutoFit/>
          </a:bodyPr>
          <a:lstStyle/>
          <a:p>
            <a:pPr algn="ctr"/>
            <a:r>
              <a:rPr lang="de-DE" b="1" dirty="0">
                <a:latin typeface="Times New Roman" panose="02020603050405020304" pitchFamily="18" charset="0"/>
                <a:cs typeface="Times New Roman" panose="02020603050405020304" pitchFamily="18" charset="0"/>
              </a:rPr>
              <a:t>Steuern</a:t>
            </a:r>
          </a:p>
        </p:txBody>
      </p:sp>
      <p:sp>
        <p:nvSpPr>
          <p:cNvPr id="9" name="Textfeld 8">
            <a:extLst>
              <a:ext uri="{FF2B5EF4-FFF2-40B4-BE49-F238E27FC236}">
                <a16:creationId xmlns:a16="http://schemas.microsoft.com/office/drawing/2014/main" id="{6C4FF9E2-712A-410D-A2F4-90608A69AEEA}"/>
              </a:ext>
            </a:extLst>
          </p:cNvPr>
          <p:cNvSpPr txBox="1"/>
          <p:nvPr/>
        </p:nvSpPr>
        <p:spPr>
          <a:xfrm>
            <a:off x="3211225" y="4743013"/>
            <a:ext cx="1756574" cy="412509"/>
          </a:xfrm>
          <a:prstGeom prst="rect">
            <a:avLst/>
          </a:prstGeom>
          <a:noFill/>
        </p:spPr>
        <p:txBody>
          <a:bodyPr wrap="square" rtlCol="0">
            <a:noAutofit/>
          </a:bodyPr>
          <a:lstStyle/>
          <a:p>
            <a:pPr algn="ctr"/>
            <a:r>
              <a:rPr lang="de-DE" b="1" dirty="0" smtClean="0">
                <a:latin typeface="Times New Roman" panose="02020603050405020304" pitchFamily="18" charset="0"/>
                <a:cs typeface="Times New Roman" panose="02020603050405020304" pitchFamily="18" charset="0"/>
              </a:rPr>
              <a:t>Faktorsteuern</a:t>
            </a:r>
          </a:p>
        </p:txBody>
      </p:sp>
      <p:sp>
        <p:nvSpPr>
          <p:cNvPr id="12" name="Textfeld 11">
            <a:extLst>
              <a:ext uri="{FF2B5EF4-FFF2-40B4-BE49-F238E27FC236}">
                <a16:creationId xmlns:a16="http://schemas.microsoft.com/office/drawing/2014/main" id="{E68174A4-FBED-4FAC-ADF4-E9C76D7AFCAE}"/>
              </a:ext>
            </a:extLst>
          </p:cNvPr>
          <p:cNvSpPr txBox="1"/>
          <p:nvPr/>
        </p:nvSpPr>
        <p:spPr>
          <a:xfrm>
            <a:off x="5809188" y="5089498"/>
            <a:ext cx="2804121" cy="416578"/>
          </a:xfrm>
          <a:prstGeom prst="rect">
            <a:avLst/>
          </a:prstGeom>
          <a:noFill/>
        </p:spPr>
        <p:txBody>
          <a:bodyPr wrap="square" rtlCol="0">
            <a:noAutofit/>
          </a:bodyPr>
          <a:lstStyle/>
          <a:p>
            <a:pPr algn="ctr"/>
            <a:r>
              <a:rPr lang="de-DE" b="1" dirty="0" smtClean="0">
                <a:latin typeface="Times New Roman" panose="02020603050405020304" pitchFamily="18" charset="0"/>
                <a:cs typeface="Times New Roman" panose="02020603050405020304" pitchFamily="18" charset="0"/>
              </a:rPr>
              <a:t>Gütersteuern</a:t>
            </a:r>
          </a:p>
        </p:txBody>
      </p:sp>
      <p:sp>
        <p:nvSpPr>
          <p:cNvPr id="13" name="Textfeld 12">
            <a:extLst>
              <a:ext uri="{FF2B5EF4-FFF2-40B4-BE49-F238E27FC236}">
                <a16:creationId xmlns:a16="http://schemas.microsoft.com/office/drawing/2014/main" id="{DBB1F9C1-A6BD-4BD5-9C2D-6BB5A8988580}"/>
              </a:ext>
            </a:extLst>
          </p:cNvPr>
          <p:cNvSpPr txBox="1"/>
          <p:nvPr/>
        </p:nvSpPr>
        <p:spPr>
          <a:xfrm>
            <a:off x="6231668" y="3336159"/>
            <a:ext cx="1656100" cy="375699"/>
          </a:xfrm>
          <a:prstGeom prst="rect">
            <a:avLst/>
          </a:prstGeom>
          <a:noFill/>
        </p:spPr>
        <p:txBody>
          <a:bodyPr wrap="square" rtlCol="0">
            <a:noAutofit/>
          </a:bodyPr>
          <a:lstStyle/>
          <a:p>
            <a:r>
              <a:rPr lang="de-DE" b="1" dirty="0" smtClean="0">
                <a:latin typeface="Times New Roman" panose="02020603050405020304" pitchFamily="18" charset="0"/>
                <a:cs typeface="Times New Roman" panose="02020603050405020304" pitchFamily="18" charset="0"/>
              </a:rPr>
              <a:t>Sozialabgaben</a:t>
            </a:r>
          </a:p>
        </p:txBody>
      </p:sp>
      <p:cxnSp>
        <p:nvCxnSpPr>
          <p:cNvPr id="4" name="Gerade Verbindung mit Pfeil 3">
            <a:extLst>
              <a:ext uri="{FF2B5EF4-FFF2-40B4-BE49-F238E27FC236}">
                <a16:creationId xmlns:a16="http://schemas.microsoft.com/office/drawing/2014/main" id="{92FC4B36-3D90-438E-9B72-A2D9FC316A28}"/>
              </a:ext>
            </a:extLst>
          </p:cNvPr>
          <p:cNvCxnSpPr>
            <a:cxnSpLocks/>
            <a:endCxn id="6" idx="0"/>
          </p:cNvCxnSpPr>
          <p:nvPr/>
        </p:nvCxnSpPr>
        <p:spPr>
          <a:xfrm flipH="1">
            <a:off x="688678" y="1471547"/>
            <a:ext cx="3514836" cy="1182117"/>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Gerade Verbindung mit Pfeil 15">
            <a:extLst>
              <a:ext uri="{FF2B5EF4-FFF2-40B4-BE49-F238E27FC236}">
                <a16:creationId xmlns:a16="http://schemas.microsoft.com/office/drawing/2014/main" id="{FA34F62E-994B-4E26-839D-3A2C99880F0E}"/>
              </a:ext>
            </a:extLst>
          </p:cNvPr>
          <p:cNvCxnSpPr>
            <a:cxnSpLocks/>
            <a:endCxn id="19" idx="0"/>
          </p:cNvCxnSpPr>
          <p:nvPr/>
        </p:nvCxnSpPr>
        <p:spPr>
          <a:xfrm flipH="1">
            <a:off x="2168425" y="1762732"/>
            <a:ext cx="2353902" cy="890932"/>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Gerade Verbindung mit Pfeil 20">
            <a:extLst>
              <a:ext uri="{FF2B5EF4-FFF2-40B4-BE49-F238E27FC236}">
                <a16:creationId xmlns:a16="http://schemas.microsoft.com/office/drawing/2014/main" id="{5C3C8D02-B7B4-4C70-A696-8FAB0526E32F}"/>
              </a:ext>
            </a:extLst>
          </p:cNvPr>
          <p:cNvCxnSpPr>
            <a:cxnSpLocks/>
          </p:cNvCxnSpPr>
          <p:nvPr/>
        </p:nvCxnSpPr>
        <p:spPr>
          <a:xfrm>
            <a:off x="6539183" y="1500007"/>
            <a:ext cx="2327589" cy="430082"/>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Gerade Verbindung mit Pfeil 23">
            <a:extLst>
              <a:ext uri="{FF2B5EF4-FFF2-40B4-BE49-F238E27FC236}">
                <a16:creationId xmlns:a16="http://schemas.microsoft.com/office/drawing/2014/main" id="{472EA749-5D7D-4872-B921-12A02A77AD63}"/>
              </a:ext>
            </a:extLst>
          </p:cNvPr>
          <p:cNvCxnSpPr>
            <a:cxnSpLocks/>
            <a:endCxn id="8" idx="0"/>
          </p:cNvCxnSpPr>
          <p:nvPr/>
        </p:nvCxnSpPr>
        <p:spPr>
          <a:xfrm flipH="1">
            <a:off x="4766694" y="3146933"/>
            <a:ext cx="758534" cy="701820"/>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Gerade Verbindung mit Pfeil 25">
            <a:extLst>
              <a:ext uri="{FF2B5EF4-FFF2-40B4-BE49-F238E27FC236}">
                <a16:creationId xmlns:a16="http://schemas.microsoft.com/office/drawing/2014/main" id="{44599359-0C7C-482C-A001-B3DDF1BB18A6}"/>
              </a:ext>
            </a:extLst>
          </p:cNvPr>
          <p:cNvCxnSpPr>
            <a:cxnSpLocks/>
          </p:cNvCxnSpPr>
          <p:nvPr/>
        </p:nvCxnSpPr>
        <p:spPr>
          <a:xfrm>
            <a:off x="6142824" y="3008351"/>
            <a:ext cx="814091" cy="251821"/>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Gerade Verbindung mit Pfeil 28">
            <a:extLst>
              <a:ext uri="{FF2B5EF4-FFF2-40B4-BE49-F238E27FC236}">
                <a16:creationId xmlns:a16="http://schemas.microsoft.com/office/drawing/2014/main" id="{B7437B78-F0C5-4FFE-971E-C4CB5F1D1955}"/>
              </a:ext>
            </a:extLst>
          </p:cNvPr>
          <p:cNvCxnSpPr>
            <a:cxnSpLocks/>
          </p:cNvCxnSpPr>
          <p:nvPr/>
        </p:nvCxnSpPr>
        <p:spPr>
          <a:xfrm flipH="1">
            <a:off x="4386056" y="4282749"/>
            <a:ext cx="94612" cy="520084"/>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Gerade Verbindung mit Pfeil 30">
            <a:extLst>
              <a:ext uri="{FF2B5EF4-FFF2-40B4-BE49-F238E27FC236}">
                <a16:creationId xmlns:a16="http://schemas.microsoft.com/office/drawing/2014/main" id="{92F4CA8E-2405-4403-B8B3-BCEC07F014A9}"/>
              </a:ext>
            </a:extLst>
          </p:cNvPr>
          <p:cNvCxnSpPr>
            <a:cxnSpLocks/>
            <a:endCxn id="12" idx="0"/>
          </p:cNvCxnSpPr>
          <p:nvPr/>
        </p:nvCxnSpPr>
        <p:spPr>
          <a:xfrm>
            <a:off x="4854011" y="4273793"/>
            <a:ext cx="2357238" cy="815705"/>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7" name="Textfeld 36">
            <a:extLst>
              <a:ext uri="{FF2B5EF4-FFF2-40B4-BE49-F238E27FC236}">
                <a16:creationId xmlns:a16="http://schemas.microsoft.com/office/drawing/2014/main" id="{9355F71C-61D8-4CD4-9DF2-2B892EF24126}"/>
              </a:ext>
            </a:extLst>
          </p:cNvPr>
          <p:cNvSpPr txBox="1"/>
          <p:nvPr/>
        </p:nvSpPr>
        <p:spPr>
          <a:xfrm>
            <a:off x="0" y="6548621"/>
            <a:ext cx="12172951" cy="268871"/>
          </a:xfrm>
          <a:prstGeom prst="rect">
            <a:avLst/>
          </a:prstGeom>
          <a:noFill/>
        </p:spPr>
        <p:txBody>
          <a:bodyPr wrap="square" rtlCol="0">
            <a:noAutofit/>
          </a:bodyPr>
          <a:lstStyle/>
          <a:p>
            <a:r>
              <a:rPr lang="de-DE" sz="1000" dirty="0">
                <a:latin typeface="Times New Roman" panose="02020603050405020304" pitchFamily="18" charset="0"/>
                <a:cs typeface="Times New Roman" panose="02020603050405020304" pitchFamily="18" charset="0"/>
              </a:rPr>
              <a:t>Quelle:	In Anlehnung an Zimmermann et. al, Finanzwissenschaft</a:t>
            </a:r>
          </a:p>
        </p:txBody>
      </p:sp>
      <p:sp>
        <p:nvSpPr>
          <p:cNvPr id="19" name="Textfeld 18">
            <a:extLst>
              <a:ext uri="{FF2B5EF4-FFF2-40B4-BE49-F238E27FC236}">
                <a16:creationId xmlns:a16="http://schemas.microsoft.com/office/drawing/2014/main" id="{B6FB82D3-705B-4E66-97ED-4887A3B11AAF}"/>
              </a:ext>
            </a:extLst>
          </p:cNvPr>
          <p:cNvSpPr txBox="1"/>
          <p:nvPr/>
        </p:nvSpPr>
        <p:spPr>
          <a:xfrm>
            <a:off x="1133164" y="2653664"/>
            <a:ext cx="2070521" cy="378521"/>
          </a:xfrm>
          <a:prstGeom prst="rect">
            <a:avLst/>
          </a:prstGeom>
          <a:noFill/>
        </p:spPr>
        <p:txBody>
          <a:bodyPr wrap="square" rtlCol="0">
            <a:noAutofit/>
          </a:bodyPr>
          <a:lstStyle/>
          <a:p>
            <a:pPr algn="ctr"/>
            <a:r>
              <a:rPr lang="de-DE" b="1" dirty="0" smtClean="0">
                <a:latin typeface="Times New Roman" panose="02020603050405020304" pitchFamily="18" charset="0"/>
                <a:cs typeface="Times New Roman" panose="02020603050405020304" pitchFamily="18" charset="0"/>
              </a:rPr>
              <a:t>Erwerbseinkünfte</a:t>
            </a:r>
          </a:p>
        </p:txBody>
      </p:sp>
      <p:sp>
        <p:nvSpPr>
          <p:cNvPr id="20" name="Textfeld 19">
            <a:extLst>
              <a:ext uri="{FF2B5EF4-FFF2-40B4-BE49-F238E27FC236}">
                <a16:creationId xmlns:a16="http://schemas.microsoft.com/office/drawing/2014/main" id="{F5663C4B-A0C5-4038-8D7C-6C8D5B061BBB}"/>
              </a:ext>
            </a:extLst>
          </p:cNvPr>
          <p:cNvSpPr txBox="1"/>
          <p:nvPr/>
        </p:nvSpPr>
        <p:spPr>
          <a:xfrm>
            <a:off x="7702044" y="1917431"/>
            <a:ext cx="2012931" cy="335182"/>
          </a:xfrm>
          <a:prstGeom prst="rect">
            <a:avLst/>
          </a:prstGeom>
          <a:noFill/>
        </p:spPr>
        <p:txBody>
          <a:bodyPr wrap="square" rtlCol="0">
            <a:noAutofit/>
          </a:bodyPr>
          <a:lstStyle/>
          <a:p>
            <a:pPr algn="ctr"/>
            <a:r>
              <a:rPr lang="de-DE" b="1" dirty="0">
                <a:latin typeface="Times New Roman" panose="02020603050405020304" pitchFamily="18" charset="0"/>
                <a:cs typeface="Times New Roman" panose="02020603050405020304" pitchFamily="18" charset="0"/>
              </a:rPr>
              <a:t>Öffentliche </a:t>
            </a:r>
            <a:r>
              <a:rPr lang="de-DE" b="1" dirty="0" smtClean="0">
                <a:latin typeface="Times New Roman" panose="02020603050405020304" pitchFamily="18" charset="0"/>
                <a:cs typeface="Times New Roman" panose="02020603050405020304" pitchFamily="18" charset="0"/>
              </a:rPr>
              <a:t>Schuld</a:t>
            </a:r>
          </a:p>
          <a:p>
            <a:pPr algn="ctr"/>
            <a:endParaRPr lang="de-DE" dirty="0">
              <a:latin typeface="Times New Roman" panose="02020603050405020304" pitchFamily="18" charset="0"/>
              <a:cs typeface="Times New Roman" panose="02020603050405020304" pitchFamily="18" charset="0"/>
            </a:endParaRPr>
          </a:p>
        </p:txBody>
      </p:sp>
      <p:sp>
        <p:nvSpPr>
          <p:cNvPr id="22" name="Textfeld 21">
            <a:extLst>
              <a:ext uri="{FF2B5EF4-FFF2-40B4-BE49-F238E27FC236}">
                <a16:creationId xmlns:a16="http://schemas.microsoft.com/office/drawing/2014/main" id="{8783E7E0-6E83-4329-AF4C-239842D7824D}"/>
              </a:ext>
            </a:extLst>
          </p:cNvPr>
          <p:cNvSpPr txBox="1"/>
          <p:nvPr/>
        </p:nvSpPr>
        <p:spPr>
          <a:xfrm>
            <a:off x="10213895" y="1659856"/>
            <a:ext cx="1935145" cy="646331"/>
          </a:xfrm>
          <a:prstGeom prst="rect">
            <a:avLst/>
          </a:prstGeom>
          <a:noFill/>
        </p:spPr>
        <p:txBody>
          <a:bodyPr wrap="none" rtlCol="0">
            <a:spAutoFit/>
          </a:bodyPr>
          <a:lstStyle/>
          <a:p>
            <a:pPr algn="ctr"/>
            <a:r>
              <a:rPr lang="de-DE" b="1" dirty="0">
                <a:latin typeface="Times New Roman" panose="02020603050405020304" pitchFamily="18" charset="0"/>
                <a:cs typeface="Times New Roman" panose="02020603050405020304" pitchFamily="18" charset="0"/>
              </a:rPr>
              <a:t>Zuweisungen und</a:t>
            </a:r>
          </a:p>
          <a:p>
            <a:pPr algn="ctr"/>
            <a:r>
              <a:rPr lang="de-DE" b="1" dirty="0">
                <a:latin typeface="Times New Roman" panose="02020603050405020304" pitchFamily="18" charset="0"/>
                <a:cs typeface="Times New Roman" panose="02020603050405020304" pitchFamily="18" charset="0"/>
              </a:rPr>
              <a:t>Erstattungen</a:t>
            </a:r>
          </a:p>
        </p:txBody>
      </p:sp>
      <p:cxnSp>
        <p:nvCxnSpPr>
          <p:cNvPr id="28" name="Gerade Verbindung mit Pfeil 27">
            <a:extLst>
              <a:ext uri="{FF2B5EF4-FFF2-40B4-BE49-F238E27FC236}">
                <a16:creationId xmlns:a16="http://schemas.microsoft.com/office/drawing/2014/main" id="{100DF024-5CB7-4D6E-A819-240AC0E0C87E}"/>
              </a:ext>
            </a:extLst>
          </p:cNvPr>
          <p:cNvCxnSpPr>
            <a:cxnSpLocks/>
          </p:cNvCxnSpPr>
          <p:nvPr/>
        </p:nvCxnSpPr>
        <p:spPr>
          <a:xfrm flipH="1">
            <a:off x="4338039" y="1821649"/>
            <a:ext cx="333072" cy="382537"/>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Gerade Verbindung mit Pfeil 31">
            <a:extLst>
              <a:ext uri="{FF2B5EF4-FFF2-40B4-BE49-F238E27FC236}">
                <a16:creationId xmlns:a16="http://schemas.microsoft.com/office/drawing/2014/main" id="{18F65DE9-F8B6-43D5-A6EB-077671F7B156}"/>
              </a:ext>
            </a:extLst>
          </p:cNvPr>
          <p:cNvCxnSpPr>
            <a:cxnSpLocks/>
            <a:endCxn id="5" idx="0"/>
          </p:cNvCxnSpPr>
          <p:nvPr/>
        </p:nvCxnSpPr>
        <p:spPr>
          <a:xfrm>
            <a:off x="5324659" y="1677814"/>
            <a:ext cx="738421" cy="984943"/>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4" name="Gerade Verbindung mit Pfeil 33">
            <a:extLst>
              <a:ext uri="{FF2B5EF4-FFF2-40B4-BE49-F238E27FC236}">
                <a16:creationId xmlns:a16="http://schemas.microsoft.com/office/drawing/2014/main" id="{36E1B709-04F7-4459-B70B-854BDE9CD58E}"/>
              </a:ext>
            </a:extLst>
          </p:cNvPr>
          <p:cNvCxnSpPr>
            <a:cxnSpLocks/>
          </p:cNvCxnSpPr>
          <p:nvPr/>
        </p:nvCxnSpPr>
        <p:spPr>
          <a:xfrm>
            <a:off x="6539183" y="1347438"/>
            <a:ext cx="4655178" cy="330376"/>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1" name="Textfeld 40">
            <a:extLst>
              <a:ext uri="{FF2B5EF4-FFF2-40B4-BE49-F238E27FC236}">
                <a16:creationId xmlns:a16="http://schemas.microsoft.com/office/drawing/2014/main" id="{2C4502C4-2632-4C11-A358-F0B46A94593F}"/>
              </a:ext>
            </a:extLst>
          </p:cNvPr>
          <p:cNvSpPr txBox="1"/>
          <p:nvPr/>
        </p:nvSpPr>
        <p:spPr>
          <a:xfrm>
            <a:off x="19049" y="6191914"/>
            <a:ext cx="10430784" cy="369332"/>
          </a:xfrm>
          <a:prstGeom prst="rect">
            <a:avLst/>
          </a:prstGeom>
          <a:noFill/>
        </p:spPr>
        <p:txBody>
          <a:bodyPr wrap="square" rtlCol="0">
            <a:spAutoFit/>
          </a:bodyPr>
          <a:lstStyle/>
          <a:p>
            <a:r>
              <a:rPr lang="de-DE" dirty="0" smtClean="0">
                <a:latin typeface="Times New Roman" panose="02020603050405020304" pitchFamily="18" charset="0"/>
                <a:cs typeface="Times New Roman" panose="02020603050405020304" pitchFamily="18" charset="0"/>
              </a:rPr>
              <a:t>* Achtung: Rundfunkbeitrag (GEZ) und Semesterbeitrag, sind von der Legaldefinition her eine Gebühr!</a:t>
            </a:r>
            <a:endParaRPr lang="de-DE" dirty="0">
              <a:latin typeface="Times New Roman" panose="02020603050405020304" pitchFamily="18" charset="0"/>
              <a:cs typeface="Times New Roman" panose="02020603050405020304" pitchFamily="18" charset="0"/>
            </a:endParaRPr>
          </a:p>
        </p:txBody>
      </p:sp>
      <p:sp>
        <p:nvSpPr>
          <p:cNvPr id="63" name="Textfeld 62">
            <a:extLst>
              <a:ext uri="{FF2B5EF4-FFF2-40B4-BE49-F238E27FC236}">
                <a16:creationId xmlns:a16="http://schemas.microsoft.com/office/drawing/2014/main" id="{42F908D8-2828-4772-9441-5322A6247E33}"/>
              </a:ext>
            </a:extLst>
          </p:cNvPr>
          <p:cNvSpPr txBox="1"/>
          <p:nvPr/>
        </p:nvSpPr>
        <p:spPr>
          <a:xfrm>
            <a:off x="89887" y="2898146"/>
            <a:ext cx="1099583" cy="2550190"/>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z.B. Gebühr für Personal- </a:t>
            </a:r>
            <a:r>
              <a:rPr lang="de-DE" dirty="0" err="1" smtClean="0">
                <a:latin typeface="Times New Roman" panose="02020603050405020304" pitchFamily="18" charset="0"/>
                <a:cs typeface="Times New Roman" panose="02020603050405020304" pitchFamily="18" charset="0"/>
              </a:rPr>
              <a:t>ausweis</a:t>
            </a:r>
            <a:r>
              <a:rPr lang="de-DE" dirty="0" smtClean="0">
                <a:latin typeface="Times New Roman" panose="02020603050405020304" pitchFamily="18" charset="0"/>
                <a:cs typeface="Times New Roman" panose="02020603050405020304" pitchFamily="18" charset="0"/>
              </a:rPr>
              <a:t>,</a:t>
            </a:r>
          </a:p>
          <a:p>
            <a:r>
              <a:rPr lang="de-DE" dirty="0" err="1" smtClean="0">
                <a:latin typeface="Times New Roman" panose="02020603050405020304" pitchFamily="18" charset="0"/>
                <a:cs typeface="Times New Roman" panose="02020603050405020304" pitchFamily="18" charset="0"/>
              </a:rPr>
              <a:t>Beurkun</a:t>
            </a:r>
            <a:r>
              <a:rPr lang="de-DE" dirty="0" smtClean="0">
                <a:latin typeface="Times New Roman" panose="02020603050405020304" pitchFamily="18" charset="0"/>
                <a:cs typeface="Times New Roman" panose="02020603050405020304" pitchFamily="18" charset="0"/>
              </a:rPr>
              <a:t>- </a:t>
            </a:r>
            <a:r>
              <a:rPr lang="de-DE" dirty="0" err="1" smtClean="0">
                <a:latin typeface="Times New Roman" panose="02020603050405020304" pitchFamily="18" charset="0"/>
                <a:cs typeface="Times New Roman" panose="02020603050405020304" pitchFamily="18" charset="0"/>
              </a:rPr>
              <a:t>dung</a:t>
            </a:r>
            <a:r>
              <a:rPr lang="de-DE" dirty="0" smtClean="0">
                <a:latin typeface="Times New Roman" panose="02020603050405020304" pitchFamily="18" charset="0"/>
                <a:cs typeface="Times New Roman" panose="02020603050405020304" pitchFamily="18" charset="0"/>
              </a:rPr>
              <a:t>. Müll- abfuhr</a:t>
            </a:r>
          </a:p>
          <a:p>
            <a:endParaRPr lang="de-DE" dirty="0">
              <a:latin typeface="Times New Roman" panose="02020603050405020304" pitchFamily="18" charset="0"/>
              <a:cs typeface="Times New Roman" panose="02020603050405020304" pitchFamily="18" charset="0"/>
            </a:endParaRPr>
          </a:p>
        </p:txBody>
      </p:sp>
      <p:sp>
        <p:nvSpPr>
          <p:cNvPr id="67" name="Textfeld 66">
            <a:extLst>
              <a:ext uri="{FF2B5EF4-FFF2-40B4-BE49-F238E27FC236}">
                <a16:creationId xmlns:a16="http://schemas.microsoft.com/office/drawing/2014/main" id="{B6FB82D3-705B-4E66-97ED-4887A3B11AAF}"/>
              </a:ext>
            </a:extLst>
          </p:cNvPr>
          <p:cNvSpPr txBox="1"/>
          <p:nvPr/>
        </p:nvSpPr>
        <p:spPr>
          <a:xfrm>
            <a:off x="1211053" y="2888096"/>
            <a:ext cx="1826142" cy="2857131"/>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Gewinne aus öffentlichen Beteiligungen (siehe </a:t>
            </a:r>
            <a:r>
              <a:rPr lang="de-DE" dirty="0" err="1" smtClean="0">
                <a:latin typeface="Times New Roman" panose="02020603050405020304" pitchFamily="18" charset="0"/>
                <a:cs typeface="Times New Roman" panose="02020603050405020304" pitchFamily="18" charset="0"/>
              </a:rPr>
              <a:t>öffentl</a:t>
            </a:r>
            <a:r>
              <a:rPr lang="de-DE" dirty="0" smtClean="0">
                <a:latin typeface="Times New Roman" panose="02020603050405020304" pitchFamily="18" charset="0"/>
                <a:cs typeface="Times New Roman" panose="02020603050405020304" pitchFamily="18" charset="0"/>
              </a:rPr>
              <a:t>. Unternehmen). Insb. </a:t>
            </a:r>
            <a:r>
              <a:rPr lang="de-DE" dirty="0">
                <a:latin typeface="Times New Roman" panose="02020603050405020304" pitchFamily="18" charset="0"/>
                <a:cs typeface="Times New Roman" panose="02020603050405020304" pitchFamily="18" charset="0"/>
              </a:rPr>
              <a:t>ö</a:t>
            </a:r>
            <a:r>
              <a:rPr lang="de-DE" dirty="0" smtClean="0">
                <a:latin typeface="Times New Roman" panose="02020603050405020304" pitchFamily="18" charset="0"/>
                <a:cs typeface="Times New Roman" panose="02020603050405020304" pitchFamily="18" charset="0"/>
              </a:rPr>
              <a:t>ffentliche Energieversorger oder Sparkassen auf kommunaler Ebene</a:t>
            </a:r>
            <a:endParaRPr lang="de-DE" dirty="0">
              <a:latin typeface="Times New Roman" panose="02020603050405020304" pitchFamily="18" charset="0"/>
              <a:cs typeface="Times New Roman" panose="02020603050405020304" pitchFamily="18" charset="0"/>
            </a:endParaRPr>
          </a:p>
        </p:txBody>
      </p:sp>
      <p:sp>
        <p:nvSpPr>
          <p:cNvPr id="72" name="Textfeld 71">
            <a:extLst>
              <a:ext uri="{FF2B5EF4-FFF2-40B4-BE49-F238E27FC236}">
                <a16:creationId xmlns:a16="http://schemas.microsoft.com/office/drawing/2014/main" id="{2C4502C4-2632-4C11-A358-F0B46A94593F}"/>
              </a:ext>
            </a:extLst>
          </p:cNvPr>
          <p:cNvSpPr txBox="1"/>
          <p:nvPr/>
        </p:nvSpPr>
        <p:spPr>
          <a:xfrm>
            <a:off x="3749979" y="2205288"/>
            <a:ext cx="1053911" cy="369332"/>
          </a:xfrm>
          <a:prstGeom prst="rect">
            <a:avLst/>
          </a:prstGeom>
          <a:noFill/>
        </p:spPr>
        <p:txBody>
          <a:bodyPr wrap="square" rtlCol="0">
            <a:spAutoFit/>
          </a:bodyPr>
          <a:lstStyle/>
          <a:p>
            <a:pPr algn="ctr"/>
            <a:r>
              <a:rPr lang="de-DE" b="1" dirty="0" smtClean="0">
                <a:latin typeface="Times New Roman" panose="02020603050405020304" pitchFamily="18" charset="0"/>
                <a:cs typeface="Times New Roman" panose="02020603050405020304" pitchFamily="18" charset="0"/>
              </a:rPr>
              <a:t>Beiträge</a:t>
            </a:r>
          </a:p>
        </p:txBody>
      </p:sp>
      <p:sp>
        <p:nvSpPr>
          <p:cNvPr id="74" name="Textfeld 73">
            <a:extLst>
              <a:ext uri="{FF2B5EF4-FFF2-40B4-BE49-F238E27FC236}">
                <a16:creationId xmlns:a16="http://schemas.microsoft.com/office/drawing/2014/main" id="{6C4FF9E2-712A-410D-A2F4-90608A69AEEA}"/>
              </a:ext>
            </a:extLst>
          </p:cNvPr>
          <p:cNvSpPr txBox="1"/>
          <p:nvPr/>
        </p:nvSpPr>
        <p:spPr>
          <a:xfrm>
            <a:off x="2839261" y="5013510"/>
            <a:ext cx="3366131" cy="950321"/>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z.B. Kapitalertragssteuer, Einkommenssteuer. Allg. </a:t>
            </a:r>
          </a:p>
          <a:p>
            <a:r>
              <a:rPr lang="de-DE" dirty="0" smtClean="0">
                <a:latin typeface="Times New Roman" panose="02020603050405020304" pitchFamily="18" charset="0"/>
                <a:cs typeface="Times New Roman" panose="02020603050405020304" pitchFamily="18" charset="0"/>
              </a:rPr>
              <a:t>Steuern auf Arbeit und Kapital</a:t>
            </a:r>
            <a:endParaRPr lang="de-DE" dirty="0">
              <a:latin typeface="Times New Roman" panose="02020603050405020304" pitchFamily="18" charset="0"/>
              <a:cs typeface="Times New Roman" panose="02020603050405020304" pitchFamily="18" charset="0"/>
            </a:endParaRPr>
          </a:p>
        </p:txBody>
      </p:sp>
      <p:sp>
        <p:nvSpPr>
          <p:cNvPr id="75" name="Textfeld 74">
            <a:extLst>
              <a:ext uri="{FF2B5EF4-FFF2-40B4-BE49-F238E27FC236}">
                <a16:creationId xmlns:a16="http://schemas.microsoft.com/office/drawing/2014/main" id="{E68174A4-FBED-4FAC-ADF4-E9C76D7AFCAE}"/>
              </a:ext>
            </a:extLst>
          </p:cNvPr>
          <p:cNvSpPr txBox="1"/>
          <p:nvPr/>
        </p:nvSpPr>
        <p:spPr>
          <a:xfrm>
            <a:off x="6086475" y="5373775"/>
            <a:ext cx="3722046" cy="666044"/>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z.B. Umsatzsteuer/Mehrwertsteuer, Zölle, Vergnügungssteuer</a:t>
            </a:r>
            <a:endParaRPr lang="de-DE" dirty="0">
              <a:latin typeface="Times New Roman" panose="02020603050405020304" pitchFamily="18" charset="0"/>
              <a:cs typeface="Times New Roman" panose="02020603050405020304" pitchFamily="18" charset="0"/>
            </a:endParaRPr>
          </a:p>
        </p:txBody>
      </p:sp>
      <p:sp>
        <p:nvSpPr>
          <p:cNvPr id="76" name="Textfeld 75">
            <a:extLst>
              <a:ext uri="{FF2B5EF4-FFF2-40B4-BE49-F238E27FC236}">
                <a16:creationId xmlns:a16="http://schemas.microsoft.com/office/drawing/2014/main" id="{DBB1F9C1-A6BD-4BD5-9C2D-6BB5A8988580}"/>
              </a:ext>
            </a:extLst>
          </p:cNvPr>
          <p:cNvSpPr txBox="1"/>
          <p:nvPr/>
        </p:nvSpPr>
        <p:spPr>
          <a:xfrm>
            <a:off x="6220244" y="3553694"/>
            <a:ext cx="3157904" cy="1249139"/>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z.B. </a:t>
            </a:r>
            <a:r>
              <a:rPr lang="de-DE" dirty="0">
                <a:latin typeface="Times New Roman" panose="02020603050405020304" pitchFamily="18" charset="0"/>
                <a:cs typeface="Times New Roman" panose="02020603050405020304" pitchFamily="18" charset="0"/>
              </a:rPr>
              <a:t>Pflegeversicherung</a:t>
            </a:r>
          </a:p>
          <a:p>
            <a:r>
              <a:rPr lang="de-DE" dirty="0" smtClean="0">
                <a:latin typeface="Times New Roman" panose="02020603050405020304" pitchFamily="18" charset="0"/>
                <a:cs typeface="Times New Roman" panose="02020603050405020304" pitchFamily="18" charset="0"/>
              </a:rPr>
              <a:t>Arbeitslosenversicherung, Krankenversicherung,</a:t>
            </a:r>
          </a:p>
          <a:p>
            <a:r>
              <a:rPr lang="de-DE" dirty="0" smtClean="0">
                <a:latin typeface="Times New Roman" panose="02020603050405020304" pitchFamily="18" charset="0"/>
                <a:cs typeface="Times New Roman" panose="02020603050405020304" pitchFamily="18" charset="0"/>
              </a:rPr>
              <a:t>Rentenversicherung</a:t>
            </a:r>
          </a:p>
        </p:txBody>
      </p:sp>
      <p:sp>
        <p:nvSpPr>
          <p:cNvPr id="78" name="Textfeld 77">
            <a:extLst>
              <a:ext uri="{FF2B5EF4-FFF2-40B4-BE49-F238E27FC236}">
                <a16:creationId xmlns:a16="http://schemas.microsoft.com/office/drawing/2014/main" id="{F5663C4B-A0C5-4038-8D7C-6C8D5B061BBB}"/>
              </a:ext>
            </a:extLst>
          </p:cNvPr>
          <p:cNvSpPr txBox="1"/>
          <p:nvPr/>
        </p:nvSpPr>
        <p:spPr>
          <a:xfrm>
            <a:off x="7731402" y="2190425"/>
            <a:ext cx="2077119" cy="1192721"/>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z.B. Ausgabe von Staatsanleihen,</a:t>
            </a:r>
          </a:p>
          <a:p>
            <a:r>
              <a:rPr lang="de-DE" dirty="0" smtClean="0">
                <a:latin typeface="Times New Roman" panose="02020603050405020304" pitchFamily="18" charset="0"/>
                <a:cs typeface="Times New Roman" panose="02020603050405020304" pitchFamily="18" charset="0"/>
              </a:rPr>
              <a:t>Kassenkredite auf kommunaler Ebene</a:t>
            </a:r>
          </a:p>
          <a:p>
            <a:pPr algn="ctr"/>
            <a:endParaRPr lang="de-DE" dirty="0">
              <a:latin typeface="Times New Roman" panose="02020603050405020304" pitchFamily="18" charset="0"/>
              <a:cs typeface="Times New Roman" panose="02020603050405020304" pitchFamily="18" charset="0"/>
            </a:endParaRPr>
          </a:p>
        </p:txBody>
      </p:sp>
      <p:sp>
        <p:nvSpPr>
          <p:cNvPr id="79" name="Textfeld 78">
            <a:extLst>
              <a:ext uri="{FF2B5EF4-FFF2-40B4-BE49-F238E27FC236}">
                <a16:creationId xmlns:a16="http://schemas.microsoft.com/office/drawing/2014/main" id="{F5663C4B-A0C5-4038-8D7C-6C8D5B061BBB}"/>
              </a:ext>
            </a:extLst>
          </p:cNvPr>
          <p:cNvSpPr txBox="1"/>
          <p:nvPr/>
        </p:nvSpPr>
        <p:spPr>
          <a:xfrm>
            <a:off x="10093943" y="2204186"/>
            <a:ext cx="2159326" cy="1192721"/>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z.B. Länderfinanz- </a:t>
            </a:r>
            <a:r>
              <a:rPr lang="de-DE" dirty="0" err="1" smtClean="0">
                <a:latin typeface="Times New Roman" panose="02020603050405020304" pitchFamily="18" charset="0"/>
                <a:cs typeface="Times New Roman" panose="02020603050405020304" pitchFamily="18" charset="0"/>
              </a:rPr>
              <a:t>ausgleich</a:t>
            </a:r>
            <a:r>
              <a:rPr lang="de-DE" dirty="0" smtClean="0">
                <a:latin typeface="Times New Roman" panose="02020603050405020304" pitchFamily="18" charset="0"/>
                <a:cs typeface="Times New Roman" panose="02020603050405020304" pitchFamily="18" charset="0"/>
              </a:rPr>
              <a:t>,</a:t>
            </a:r>
          </a:p>
          <a:p>
            <a:r>
              <a:rPr lang="de-DE" dirty="0" smtClean="0">
                <a:latin typeface="Times New Roman" panose="02020603050405020304" pitchFamily="18" charset="0"/>
                <a:cs typeface="Times New Roman" panose="02020603050405020304" pitchFamily="18" charset="0"/>
              </a:rPr>
              <a:t>kommunaler Finanzausgleich</a:t>
            </a:r>
          </a:p>
          <a:p>
            <a:pPr algn="ctr"/>
            <a:endParaRPr lang="de-D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66718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1" grpId="0"/>
      <p:bldP spid="63" grpId="0"/>
      <p:bldP spid="67" grpId="0"/>
      <p:bldP spid="74" grpId="0"/>
      <p:bldP spid="75" grpId="0"/>
      <p:bldP spid="76" grpId="0"/>
      <p:bldP spid="78" grpId="0"/>
      <p:bldP spid="7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Frage nach dem Umfang der Staatstätigkeit</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0" y="670574"/>
            <a:ext cx="12172951" cy="1568424"/>
          </a:xfrm>
          <a:prstGeom prst="rect">
            <a:avLst/>
          </a:prstGeom>
          <a:noFill/>
        </p:spPr>
        <p:txBody>
          <a:bodyPr wrap="square" rtlCol="0">
            <a:noAutofit/>
          </a:bodyPr>
          <a:lstStyle/>
          <a:p>
            <a:pPr algn="ctr"/>
            <a:r>
              <a:rPr lang="de-DE" sz="2400" b="1" dirty="0">
                <a:latin typeface="Times New Roman" panose="02020603050405020304" pitchFamily="18" charset="0"/>
                <a:cs typeface="Times New Roman" panose="02020603050405020304" pitchFamily="18" charset="0"/>
              </a:rPr>
              <a:t>Minimal State</a:t>
            </a:r>
          </a:p>
          <a:p>
            <a:pPr algn="ct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Der Staat ist auf die geringst mögliche Machtausübung beschränkt</a:t>
            </a:r>
            <a:r>
              <a:rPr lang="de-DE" sz="2400" dirty="0" smtClean="0">
                <a:latin typeface="Times New Roman" panose="02020603050405020304" pitchFamily="18" charset="0"/>
                <a:cs typeface="Times New Roman" panose="02020603050405020304" pitchFamily="18" charset="0"/>
              </a:rPr>
              <a:t>.</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p:txBody>
      </p:sp>
      <p:sp>
        <p:nvSpPr>
          <p:cNvPr id="5" name="Textfeld 4">
            <a:extLst>
              <a:ext uri="{FF2B5EF4-FFF2-40B4-BE49-F238E27FC236}">
                <a16:creationId xmlns:a16="http://schemas.microsoft.com/office/drawing/2014/main" id="{AA15B691-283D-4341-8E52-EBA1542B1340}"/>
              </a:ext>
            </a:extLst>
          </p:cNvPr>
          <p:cNvSpPr txBox="1"/>
          <p:nvPr/>
        </p:nvSpPr>
        <p:spPr>
          <a:xfrm>
            <a:off x="19049" y="2238998"/>
            <a:ext cx="12172951" cy="920368"/>
          </a:xfrm>
          <a:prstGeom prst="rect">
            <a:avLst/>
          </a:prstGeom>
          <a:noFill/>
        </p:spPr>
        <p:txBody>
          <a:bodyPr wrap="square" rtlCol="0">
            <a:noAutofit/>
          </a:bodyPr>
          <a:lstStyle/>
          <a:p>
            <a:pPr marL="342900" indent="-342900">
              <a:buFont typeface="Arial" panose="020B0604020202020204" pitchFamily="34" charset="0"/>
              <a:buChar char="•"/>
            </a:pPr>
            <a:r>
              <a:rPr lang="de-DE" sz="2400" dirty="0" smtClean="0">
                <a:latin typeface="Times New Roman" panose="02020603050405020304" pitchFamily="18" charset="0"/>
                <a:cs typeface="Times New Roman" panose="02020603050405020304" pitchFamily="18" charset="0"/>
              </a:rPr>
              <a:t>Im </a:t>
            </a:r>
            <a:r>
              <a:rPr lang="de-DE" sz="2400" dirty="0">
                <a:latin typeface="Times New Roman" panose="02020603050405020304" pitchFamily="18" charset="0"/>
                <a:cs typeface="Times New Roman" panose="02020603050405020304" pitchFamily="18" charset="0"/>
              </a:rPr>
              <a:t>obliegt einzig die Gewährung der </a:t>
            </a:r>
            <a:r>
              <a:rPr lang="de-DE" sz="2400" b="1" dirty="0">
                <a:latin typeface="Times New Roman" panose="02020603050405020304" pitchFamily="18" charset="0"/>
                <a:cs typeface="Times New Roman" panose="02020603050405020304" pitchFamily="18" charset="0"/>
              </a:rPr>
              <a:t>äußeren und inneren Sicherheit</a:t>
            </a:r>
          </a:p>
          <a:p>
            <a:endParaRPr lang="en-US" sz="2400" dirty="0">
              <a:latin typeface="Times New Roman" panose="02020603050405020304" pitchFamily="18" charset="0"/>
              <a:cs typeface="Times New Roman" panose="02020603050405020304" pitchFamily="18" charset="0"/>
            </a:endParaRPr>
          </a:p>
        </p:txBody>
      </p:sp>
      <p:sp>
        <p:nvSpPr>
          <p:cNvPr id="6" name="Textfeld 5">
            <a:extLst>
              <a:ext uri="{FF2B5EF4-FFF2-40B4-BE49-F238E27FC236}">
                <a16:creationId xmlns:a16="http://schemas.microsoft.com/office/drawing/2014/main" id="{AA15B691-283D-4341-8E52-EBA1542B1340}"/>
              </a:ext>
            </a:extLst>
          </p:cNvPr>
          <p:cNvSpPr txBox="1"/>
          <p:nvPr/>
        </p:nvSpPr>
        <p:spPr>
          <a:xfrm>
            <a:off x="19049" y="2966544"/>
            <a:ext cx="12172951" cy="2126749"/>
          </a:xfrm>
          <a:prstGeom prst="rect">
            <a:avLst/>
          </a:prstGeom>
          <a:noFill/>
        </p:spPr>
        <p:txBody>
          <a:bodyPr wrap="square" rtlCol="0">
            <a:noAutofit/>
          </a:bodyPr>
          <a:lstStyle/>
          <a:p>
            <a:pPr lvl="1"/>
            <a:endParaRPr lang="de-DE" sz="24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Robert Nozick (1974) </a:t>
            </a:r>
            <a:r>
              <a:rPr lang="de-DE" sz="2400" i="1" dirty="0">
                <a:latin typeface="Times New Roman" panose="02020603050405020304" pitchFamily="18" charset="0"/>
                <a:cs typeface="Times New Roman" panose="02020603050405020304" pitchFamily="18" charset="0"/>
              </a:rPr>
              <a:t>Anarchy, State, and Utopia </a:t>
            </a:r>
            <a:r>
              <a:rPr lang="de-DE" sz="2400" dirty="0">
                <a:latin typeface="Times New Roman" panose="02020603050405020304" pitchFamily="18" charset="0"/>
                <a:cs typeface="Times New Roman" panose="02020603050405020304" pitchFamily="18" charset="0"/>
              </a:rPr>
              <a:t>→ der Staat bildet sich aus dem Naturzustand (ähnlich wie bei </a:t>
            </a:r>
            <a:r>
              <a:rPr lang="en-US" sz="2400" dirty="0">
                <a:latin typeface="Times New Roman" panose="02020603050405020304" pitchFamily="18" charset="0"/>
                <a:cs typeface="Times New Roman" panose="02020603050405020304" pitchFamily="18" charset="0"/>
              </a:rPr>
              <a:t>John Locke (1689) </a:t>
            </a:r>
            <a:r>
              <a:rPr lang="en-US" sz="2400" i="1" dirty="0">
                <a:latin typeface="Times New Roman" panose="02020603050405020304" pitchFamily="18" charset="0"/>
                <a:cs typeface="Times New Roman" panose="02020603050405020304" pitchFamily="18" charset="0"/>
              </a:rPr>
              <a:t>Two Treatises of Government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als</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ein</a:t>
            </a:r>
            <a:r>
              <a:rPr lang="en-US" sz="2400" dirty="0">
                <a:latin typeface="Times New Roman" panose="02020603050405020304" pitchFamily="18" charset="0"/>
                <a:cs typeface="Times New Roman" panose="02020603050405020304" pitchFamily="18" charset="0"/>
              </a:rPr>
              <a:t> System </a:t>
            </a:r>
            <a:r>
              <a:rPr lang="en-US" sz="2400" dirty="0" err="1">
                <a:latin typeface="Times New Roman" panose="02020603050405020304" pitchFamily="18" charset="0"/>
                <a:cs typeface="Times New Roman" panose="02020603050405020304" pitchFamily="18" charset="0"/>
              </a:rPr>
              <a:t>aus</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freiwilligen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Verträgen</a:t>
            </a:r>
            <a:r>
              <a:rPr lang="en-US" sz="2400" dirty="0">
                <a:latin typeface="Times New Roman" panose="02020603050405020304" pitchFamily="18" charset="0"/>
                <a:cs typeface="Times New Roman" panose="02020603050405020304" pitchFamily="18" charset="0"/>
              </a:rPr>
              <a:t>.</a:t>
            </a:r>
          </a:p>
          <a:p>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901792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Frage nach dem Umfang der Staatstätigkeit</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0" y="467971"/>
            <a:ext cx="12172951" cy="6286502"/>
          </a:xfrm>
          <a:prstGeom prst="rect">
            <a:avLst/>
          </a:prstGeom>
          <a:noFill/>
        </p:spPr>
        <p:txBody>
          <a:bodyPr wrap="square" rtlCol="0">
            <a:noAutofit/>
          </a:bodyPr>
          <a:lstStyle/>
          <a:p>
            <a:pPr algn="ctr"/>
            <a:r>
              <a:rPr lang="en-US" sz="2400" b="1" dirty="0" err="1">
                <a:latin typeface="Times New Roman" panose="02020603050405020304" pitchFamily="18" charset="0"/>
                <a:cs typeface="Times New Roman" panose="02020603050405020304" pitchFamily="18" charset="0"/>
              </a:rPr>
              <a:t>Zunehmende</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Staatsaktivität</a:t>
            </a:r>
            <a:endParaRPr lang="en-US" sz="2400" b="1"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dirty="0" err="1">
                <a:latin typeface="Times New Roman" panose="02020603050405020304" pitchFamily="18" charset="0"/>
                <a:cs typeface="Times New Roman" panose="02020603050405020304" pitchFamily="18" charset="0"/>
              </a:rPr>
              <a:t>Wagners</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Gesetz</a:t>
            </a:r>
            <a:r>
              <a:rPr lang="en-US" dirty="0">
                <a:latin typeface="Times New Roman" panose="02020603050405020304" pitchFamily="18" charset="0"/>
                <a:cs typeface="Times New Roman" panose="02020603050405020304" pitchFamily="18" charset="0"/>
              </a:rPr>
              <a:t> der </a:t>
            </a:r>
            <a:r>
              <a:rPr lang="en-US" dirty="0" err="1">
                <a:latin typeface="Times New Roman" panose="02020603050405020304" pitchFamily="18" charset="0"/>
                <a:cs typeface="Times New Roman" panose="02020603050405020304" pitchFamily="18" charset="0"/>
              </a:rPr>
              <a:t>zunehmenden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Staatstätigkeit</a:t>
            </a:r>
            <a:r>
              <a:rPr lang="en-US" dirty="0">
                <a:latin typeface="Times New Roman" panose="02020603050405020304" pitchFamily="18" charset="0"/>
                <a:cs typeface="Times New Roman" panose="02020603050405020304" pitchFamily="18" charset="0"/>
              </a:rPr>
              <a:t> (Adolph Wagner 1892)</a:t>
            </a:r>
          </a:p>
          <a:p>
            <a:pPr marL="800100" lvl="1" indent="-342900">
              <a:buFont typeface="Wingdings" panose="05000000000000000000" pitchFamily="2" charset="2"/>
              <a:buChar char="Ø"/>
            </a:pPr>
            <a:r>
              <a:rPr lang="en-US" dirty="0" err="1">
                <a:latin typeface="Times New Roman" panose="02020603050405020304" pitchFamily="18" charset="0"/>
                <a:cs typeface="Times New Roman" panose="02020603050405020304" pitchFamily="18" charset="0"/>
              </a:rPr>
              <a:t>Einkommenselastizität</a:t>
            </a:r>
            <a:r>
              <a:rPr lang="en-US" dirty="0">
                <a:latin typeface="Times New Roman" panose="02020603050405020304" pitchFamily="18" charset="0"/>
                <a:cs typeface="Times New Roman" panose="02020603050405020304" pitchFamily="18" charset="0"/>
              </a:rPr>
              <a:t> von </a:t>
            </a:r>
            <a:r>
              <a:rPr lang="en-US" dirty="0" err="1">
                <a:latin typeface="Times New Roman" panose="02020603050405020304" pitchFamily="18" charset="0"/>
                <a:cs typeface="Times New Roman" panose="02020603050405020304" pitchFamily="18" charset="0"/>
              </a:rPr>
              <a:t>öffentlichen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Gütern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ist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größer</a:t>
            </a:r>
            <a:r>
              <a:rPr lang="en-US" dirty="0">
                <a:latin typeface="Times New Roman" panose="02020603050405020304" pitchFamily="18" charset="0"/>
                <a:cs typeface="Times New Roman" panose="02020603050405020304" pitchFamily="18" charset="0"/>
              </a:rPr>
              <a:t> 1.</a:t>
            </a:r>
          </a:p>
          <a:p>
            <a:pPr marL="342900" indent="-342900">
              <a:buFont typeface="Arial" panose="020B0604020202020204" pitchFamily="34" charset="0"/>
              <a:buChar char="•"/>
            </a:pPr>
            <a:endParaRPr lang="en-US" dirty="0" smtClean="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Baumol's cost disease (Baumol 1967)</a:t>
            </a:r>
          </a:p>
          <a:p>
            <a:pPr marL="800100" lvl="1" indent="-342900">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Die </a:t>
            </a:r>
            <a:r>
              <a:rPr lang="en-US" dirty="0" err="1">
                <a:latin typeface="Times New Roman" panose="02020603050405020304" pitchFamily="18" charset="0"/>
                <a:cs typeface="Times New Roman" panose="02020603050405020304" pitchFamily="18" charset="0"/>
              </a:rPr>
              <a:t>Produktivität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bei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öffentlichen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Dienstleistungen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bleibt</a:t>
            </a:r>
            <a:r>
              <a:rPr lang="en-US" dirty="0">
                <a:latin typeface="Times New Roman" panose="02020603050405020304" pitchFamily="18" charset="0"/>
                <a:cs typeface="Times New Roman" panose="02020603050405020304" pitchFamily="18" charset="0"/>
              </a:rPr>
              <a:t> hinter dem </a:t>
            </a:r>
            <a:r>
              <a:rPr lang="en-US" dirty="0" err="1">
                <a:latin typeface="Times New Roman" panose="02020603050405020304" pitchFamily="18" charset="0"/>
                <a:cs typeface="Times New Roman" panose="02020603050405020304" pitchFamily="18" charset="0"/>
              </a:rPr>
              <a:t>privaten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Sektor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zurück</a:t>
            </a:r>
            <a:r>
              <a:rPr lang="en-US" dirty="0">
                <a:latin typeface="Times New Roman" panose="02020603050405020304" pitchFamily="18" charset="0"/>
                <a:cs typeface="Times New Roman" panose="02020603050405020304" pitchFamily="18" charset="0"/>
              </a:rPr>
              <a:t>.</a:t>
            </a:r>
          </a:p>
          <a:p>
            <a:pPr marL="800100" lvl="1" indent="-342900">
              <a:buFont typeface="Wingdings" panose="05000000000000000000" pitchFamily="2" charset="2"/>
              <a:buChar char="Ø"/>
            </a:pPr>
            <a:endParaRPr lang="en-US"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Ratchet effect </a:t>
            </a:r>
            <a:r>
              <a:rPr lang="en-US" dirty="0" err="1">
                <a:latin typeface="Times New Roman" panose="02020603050405020304" pitchFamily="18" charset="0"/>
                <a:cs typeface="Times New Roman" panose="02020603050405020304" pitchFamily="18" charset="0"/>
              </a:rPr>
              <a:t>Theorie</a:t>
            </a:r>
            <a:r>
              <a:rPr lang="en-US" dirty="0">
                <a:latin typeface="Times New Roman" panose="02020603050405020304" pitchFamily="18" charset="0"/>
                <a:cs typeface="Times New Roman" panose="02020603050405020304" pitchFamily="18" charset="0"/>
              </a:rPr>
              <a:t> (Peacock and Wiseman 1961</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Türklinkeneffekt</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en-US" dirty="0" err="1">
                <a:latin typeface="Times New Roman" panose="02020603050405020304" pitchFamily="18" charset="0"/>
                <a:cs typeface="Times New Roman" panose="02020603050405020304" pitchFamily="18" charset="0"/>
              </a:rPr>
              <a:t>Kriege</a:t>
            </a:r>
            <a:r>
              <a:rPr lang="en-US" dirty="0">
                <a:latin typeface="Times New Roman" panose="02020603050405020304" pitchFamily="18" charset="0"/>
                <a:cs typeface="Times New Roman" panose="02020603050405020304" pitchFamily="18" charset="0"/>
              </a:rPr>
              <a:t> und </a:t>
            </a:r>
            <a:r>
              <a:rPr lang="en-US" dirty="0" err="1">
                <a:latin typeface="Times New Roman" panose="02020603050405020304" pitchFamily="18" charset="0"/>
                <a:cs typeface="Times New Roman" panose="02020603050405020304" pitchFamily="18" charset="0"/>
              </a:rPr>
              <a:t>Krisen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erhöhen</a:t>
            </a:r>
            <a:r>
              <a:rPr lang="en-US" dirty="0">
                <a:latin typeface="Times New Roman" panose="02020603050405020304" pitchFamily="18" charset="0"/>
                <a:cs typeface="Times New Roman" panose="02020603050405020304" pitchFamily="18" charset="0"/>
              </a:rPr>
              <a:t> die relative </a:t>
            </a:r>
            <a:r>
              <a:rPr lang="en-US" dirty="0" err="1">
                <a:latin typeface="Times New Roman" panose="02020603050405020304" pitchFamily="18" charset="0"/>
                <a:cs typeface="Times New Roman" panose="02020603050405020304" pitchFamily="18" charset="0"/>
              </a:rPr>
              <a:t>Staatstätigkeit</a:t>
            </a:r>
            <a:endParaRPr lang="en-US" dirty="0">
              <a:latin typeface="Times New Roman" panose="02020603050405020304" pitchFamily="18" charset="0"/>
              <a:cs typeface="Times New Roman" panose="02020603050405020304" pitchFamily="18" charset="0"/>
            </a:endParaRPr>
          </a:p>
          <a:p>
            <a:pPr marL="1257300" lvl="2" indent="-342900">
              <a:buFont typeface="Wingdings" panose="05000000000000000000" pitchFamily="2" charset="2"/>
              <a:buChar char="Ø"/>
            </a:pPr>
            <a:r>
              <a:rPr lang="en-US" dirty="0" err="1">
                <a:latin typeface="Times New Roman" panose="02020603050405020304" pitchFamily="18" charset="0"/>
                <a:cs typeface="Times New Roman" panose="02020603050405020304" pitchFamily="18" charset="0"/>
              </a:rPr>
              <a:t>Später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wird</a:t>
            </a:r>
            <a:r>
              <a:rPr lang="en-US" dirty="0">
                <a:latin typeface="Times New Roman" panose="02020603050405020304" pitchFamily="18" charset="0"/>
                <a:cs typeface="Times New Roman" panose="02020603050405020304" pitchFamily="18" charset="0"/>
              </a:rPr>
              <a:t> die </a:t>
            </a:r>
            <a:r>
              <a:rPr lang="en-US" dirty="0" err="1">
                <a:latin typeface="Times New Roman" panose="02020603050405020304" pitchFamily="18" charset="0"/>
                <a:cs typeface="Times New Roman" panose="02020603050405020304" pitchFamily="18" charset="0"/>
              </a:rPr>
              <a:t>staatliche</a:t>
            </a:r>
            <a:r>
              <a:rPr lang="en-US" dirty="0">
                <a:latin typeface="Times New Roman" panose="02020603050405020304" pitchFamily="18" charset="0"/>
                <a:cs typeface="Times New Roman" panose="02020603050405020304" pitchFamily="18" charset="0"/>
              </a:rPr>
              <a:t> Intervention </a:t>
            </a:r>
            <a:r>
              <a:rPr lang="en-US" dirty="0" err="1">
                <a:latin typeface="Times New Roman" panose="02020603050405020304" pitchFamily="18" charset="0"/>
                <a:cs typeface="Times New Roman" panose="02020603050405020304" pitchFamily="18" charset="0"/>
              </a:rPr>
              <a:t>nicht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zurückgenommen</a:t>
            </a:r>
            <a:endParaRPr lang="en-US"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Leviathan</a:t>
            </a:r>
            <a:r>
              <a:rPr lang="en-US" baseline="30000"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Theorie</a:t>
            </a:r>
            <a:r>
              <a:rPr lang="en-US" dirty="0">
                <a:latin typeface="Times New Roman" panose="02020603050405020304" pitchFamily="18" charset="0"/>
                <a:cs typeface="Times New Roman" panose="02020603050405020304" pitchFamily="18" charset="0"/>
              </a:rPr>
              <a:t> (Brennan and Buchanan 1980)</a:t>
            </a:r>
          </a:p>
          <a:p>
            <a:pPr marL="800100" lvl="1" indent="-342900">
              <a:buFont typeface="Wingdings" panose="05000000000000000000" pitchFamily="2" charset="2"/>
              <a:buChar char="Ø"/>
            </a:pPr>
            <a:r>
              <a:rPr lang="en-US" dirty="0" err="1">
                <a:latin typeface="Times New Roman" panose="02020603050405020304" pitchFamily="18" charset="0"/>
                <a:cs typeface="Times New Roman" panose="02020603050405020304" pitchFamily="18" charset="0"/>
              </a:rPr>
              <a:t>Regierungen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werden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durch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eigennützige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Politiker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kontrolliert</a:t>
            </a:r>
            <a:r>
              <a:rPr lang="en-US" dirty="0">
                <a:latin typeface="Times New Roman" panose="02020603050405020304" pitchFamily="18" charset="0"/>
                <a:cs typeface="Times New Roman" panose="02020603050405020304" pitchFamily="18" charset="0"/>
              </a:rPr>
              <a:t>, die </a:t>
            </a:r>
            <a:r>
              <a:rPr lang="en-US" dirty="0" err="1">
                <a:latin typeface="Times New Roman" panose="02020603050405020304" pitchFamily="18" charset="0"/>
                <a:cs typeface="Times New Roman" panose="02020603050405020304" pitchFamily="18" charset="0"/>
              </a:rPr>
              <a:t>die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Verwaltung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aufblähen</a:t>
            </a:r>
            <a:r>
              <a:rPr lang="en-US" dirty="0">
                <a:latin typeface="Times New Roman" panose="02020603050405020304" pitchFamily="18" charset="0"/>
                <a:cs typeface="Times New Roman" panose="02020603050405020304" pitchFamily="18" charset="0"/>
              </a:rPr>
              <a:t> </a:t>
            </a:r>
          </a:p>
          <a:p>
            <a:r>
              <a:rPr lang="de-DE" sz="2400" baseline="30000" dirty="0">
                <a:latin typeface="Times New Roman" panose="02020603050405020304" pitchFamily="18" charset="0"/>
                <a:cs typeface="Times New Roman" panose="02020603050405020304" pitchFamily="18" charset="0"/>
              </a:rPr>
              <a:t>			</a:t>
            </a:r>
            <a:endParaRPr lang="de-DE" sz="2400" baseline="30000" dirty="0" smtClean="0">
              <a:latin typeface="Times New Roman" panose="02020603050405020304" pitchFamily="18" charset="0"/>
              <a:cs typeface="Times New Roman" panose="02020603050405020304" pitchFamily="18" charset="0"/>
            </a:endParaRPr>
          </a:p>
          <a:p>
            <a:endParaRPr lang="de-DE" sz="2400" baseline="30000" dirty="0">
              <a:latin typeface="Times New Roman" panose="02020603050405020304" pitchFamily="18" charset="0"/>
              <a:cs typeface="Times New Roman" panose="02020603050405020304" pitchFamily="18" charset="0"/>
            </a:endParaRPr>
          </a:p>
          <a:p>
            <a:endParaRPr lang="de-DE" sz="2400" baseline="30000" dirty="0" smtClean="0">
              <a:latin typeface="Times New Roman" panose="02020603050405020304" pitchFamily="18" charset="0"/>
              <a:cs typeface="Times New Roman" panose="02020603050405020304" pitchFamily="18" charset="0"/>
            </a:endParaRPr>
          </a:p>
          <a:p>
            <a:endParaRPr lang="de-DE" sz="2400" baseline="30000" dirty="0">
              <a:latin typeface="Times New Roman" panose="02020603050405020304" pitchFamily="18" charset="0"/>
              <a:cs typeface="Times New Roman" panose="02020603050405020304" pitchFamily="18" charset="0"/>
            </a:endParaRPr>
          </a:p>
          <a:p>
            <a:endParaRPr lang="de-DE" sz="2400" baseline="30000" dirty="0" smtClean="0">
              <a:latin typeface="Times New Roman" panose="02020603050405020304" pitchFamily="18" charset="0"/>
              <a:cs typeface="Times New Roman" panose="02020603050405020304" pitchFamily="18" charset="0"/>
            </a:endParaRPr>
          </a:p>
          <a:p>
            <a:endParaRPr lang="de-DE" sz="2400" baseline="30000" dirty="0">
              <a:latin typeface="Times New Roman" panose="02020603050405020304" pitchFamily="18" charset="0"/>
              <a:cs typeface="Times New Roman" panose="02020603050405020304" pitchFamily="18" charset="0"/>
            </a:endParaRPr>
          </a:p>
          <a:p>
            <a:r>
              <a:rPr lang="de-DE" sz="2400" baseline="30000" dirty="0">
                <a:latin typeface="Times New Roman" panose="02020603050405020304" pitchFamily="18" charset="0"/>
                <a:cs typeface="Times New Roman" panose="02020603050405020304" pitchFamily="18" charset="0"/>
              </a:rPr>
              <a:t>							          </a:t>
            </a:r>
            <a:r>
              <a:rPr lang="de-DE" sz="1400" baseline="30000" dirty="0">
                <a:latin typeface="Times New Roman" panose="02020603050405020304" pitchFamily="18" charset="0"/>
                <a:cs typeface="Times New Roman" panose="02020603050405020304" pitchFamily="18" charset="0"/>
              </a:rPr>
              <a:t>*</a:t>
            </a:r>
            <a:r>
              <a:rPr lang="en-US" sz="1400" dirty="0">
                <a:latin typeface="Times New Roman" panose="02020603050405020304" pitchFamily="18" charset="0"/>
                <a:cs typeface="Times New Roman" panose="02020603050405020304" pitchFamily="18" charset="0"/>
              </a:rPr>
              <a:t>(</a:t>
            </a:r>
            <a:r>
              <a:rPr lang="en-US" sz="1400" dirty="0" err="1">
                <a:latin typeface="Times New Roman" panose="02020603050405020304" pitchFamily="18" charset="0"/>
                <a:cs typeface="Times New Roman" panose="02020603050405020304" pitchFamily="18" charset="0"/>
              </a:rPr>
              <a:t>Hiob</a:t>
            </a:r>
            <a:r>
              <a:rPr lang="en-US" sz="1400" dirty="0">
                <a:latin typeface="Times New Roman" panose="02020603050405020304" pitchFamily="18" charset="0"/>
                <a:cs typeface="Times New Roman" panose="02020603050405020304" pitchFamily="18" charset="0"/>
              </a:rPr>
              <a:t> 40,25 – 41,26; </a:t>
            </a:r>
            <a:r>
              <a:rPr lang="en-US" sz="1400" dirty="0" err="1">
                <a:latin typeface="Times New Roman" panose="02020603050405020304" pitchFamily="18" charset="0"/>
                <a:cs typeface="Times New Roman" panose="02020603050405020304" pitchFamily="18" charset="0"/>
              </a:rPr>
              <a:t>Hiob</a:t>
            </a:r>
            <a:r>
              <a:rPr lang="en-US" sz="1400" dirty="0">
                <a:latin typeface="Times New Roman" panose="02020603050405020304" pitchFamily="18" charset="0"/>
                <a:cs typeface="Times New Roman" panose="02020603050405020304" pitchFamily="18" charset="0"/>
              </a:rPr>
              <a:t> 3,8; Psalm 74,14/ Thomas Hobbes 1651)</a:t>
            </a:r>
            <a:endParaRPr lang="de-DE" sz="1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6C4FF9E2-712A-410D-A2F4-90608A69AEEA}"/>
              </a:ext>
            </a:extLst>
          </p:cNvPr>
          <p:cNvSpPr txBox="1"/>
          <p:nvPr/>
        </p:nvSpPr>
        <p:spPr>
          <a:xfrm>
            <a:off x="7100577" y="1128261"/>
            <a:ext cx="4956440" cy="954107"/>
          </a:xfrm>
          <a:prstGeom prst="rect">
            <a:avLst/>
          </a:prstGeom>
          <a:noFill/>
        </p:spPr>
        <p:txBody>
          <a:bodyPr wrap="square" rtlCol="0">
            <a:spAutoFit/>
          </a:bodyPr>
          <a:lstStyle/>
          <a:p>
            <a:r>
              <a:rPr lang="de-DE" sz="1400" dirty="0" smtClean="0">
                <a:latin typeface="Times New Roman" panose="02020603050405020304" pitchFamily="18" charset="0"/>
                <a:cs typeface="Times New Roman" panose="02020603050405020304" pitchFamily="18" charset="0"/>
              </a:rPr>
              <a:t>Steigt das Volkseinkommen um 1%, so steigen die Ausgaben für öffentliche Güter um mehr als 1% (empirischer Befund)</a:t>
            </a:r>
          </a:p>
          <a:p>
            <a:pPr marL="285750" indent="-285750">
              <a:buFont typeface="Wingdings" panose="05000000000000000000" pitchFamily="2" charset="2"/>
              <a:buChar char="Ø"/>
            </a:pPr>
            <a:r>
              <a:rPr lang="de-DE" sz="1400" dirty="0" smtClean="0">
                <a:latin typeface="Times New Roman" panose="02020603050405020304" pitchFamily="18" charset="0"/>
                <a:cs typeface="Times New Roman" panose="02020603050405020304" pitchFamily="18" charset="0"/>
              </a:rPr>
              <a:t>Steigt der Anteil der öffentlichen Ausgaben am Volkseinkommen</a:t>
            </a:r>
            <a:endParaRPr lang="de-DE" sz="1400" dirty="0">
              <a:latin typeface="Times New Roman" panose="02020603050405020304" pitchFamily="18" charset="0"/>
              <a:cs typeface="Times New Roman" panose="02020603050405020304" pitchFamily="18" charset="0"/>
            </a:endParaRPr>
          </a:p>
        </p:txBody>
      </p:sp>
      <p:sp>
        <p:nvSpPr>
          <p:cNvPr id="5" name="Textfeld 4">
            <a:extLst>
              <a:ext uri="{FF2B5EF4-FFF2-40B4-BE49-F238E27FC236}">
                <a16:creationId xmlns:a16="http://schemas.microsoft.com/office/drawing/2014/main" id="{6C4FF9E2-712A-410D-A2F4-90608A69AEEA}"/>
              </a:ext>
            </a:extLst>
          </p:cNvPr>
          <p:cNvSpPr txBox="1"/>
          <p:nvPr/>
        </p:nvSpPr>
        <p:spPr>
          <a:xfrm>
            <a:off x="826540" y="2776175"/>
            <a:ext cx="11163209" cy="523220"/>
          </a:xfrm>
          <a:prstGeom prst="rect">
            <a:avLst/>
          </a:prstGeom>
          <a:noFill/>
        </p:spPr>
        <p:txBody>
          <a:bodyPr wrap="square" rtlCol="0">
            <a:spAutoFit/>
          </a:bodyPr>
          <a:lstStyle/>
          <a:p>
            <a:r>
              <a:rPr lang="de-DE" sz="1400" dirty="0">
                <a:latin typeface="Times New Roman" panose="02020603050405020304" pitchFamily="18" charset="0"/>
                <a:cs typeface="Times New Roman" panose="02020603050405020304" pitchFamily="18" charset="0"/>
              </a:rPr>
              <a:t>Um die Pro-Kopf-Dienstleistungen </a:t>
            </a:r>
            <a:r>
              <a:rPr lang="de-DE" sz="1400" dirty="0" smtClean="0">
                <a:latin typeface="Times New Roman" panose="02020603050405020304" pitchFamily="18" charset="0"/>
                <a:cs typeface="Times New Roman" panose="02020603050405020304" pitchFamily="18" charset="0"/>
              </a:rPr>
              <a:t>mindestens konstant </a:t>
            </a:r>
            <a:r>
              <a:rPr lang="de-DE" sz="1400" dirty="0">
                <a:latin typeface="Times New Roman" panose="02020603050405020304" pitchFamily="18" charset="0"/>
                <a:cs typeface="Times New Roman" panose="02020603050405020304" pitchFamily="18" charset="0"/>
              </a:rPr>
              <a:t>zu halten, muss der Anteil der Staatsausgaben an der gesamtwirtschaftlichen Leistung </a:t>
            </a:r>
            <a:r>
              <a:rPr lang="de-DE" sz="1400" dirty="0" smtClean="0">
                <a:latin typeface="Times New Roman" panose="02020603050405020304" pitchFamily="18" charset="0"/>
                <a:cs typeface="Times New Roman" panose="02020603050405020304" pitchFamily="18" charset="0"/>
              </a:rPr>
              <a:t>steigen, da pro Faktorinput weniger öffentliche Güter als private Güter produziert werden</a:t>
            </a:r>
            <a:endParaRPr lang="de-DE" sz="1400" dirty="0">
              <a:latin typeface="Times New Roman" panose="02020603050405020304" pitchFamily="18" charset="0"/>
              <a:cs typeface="Times New Roman" panose="02020603050405020304" pitchFamily="18" charset="0"/>
            </a:endParaRPr>
          </a:p>
        </p:txBody>
      </p:sp>
      <p:sp>
        <p:nvSpPr>
          <p:cNvPr id="6" name="Textfeld 5">
            <a:extLst>
              <a:ext uri="{FF2B5EF4-FFF2-40B4-BE49-F238E27FC236}">
                <a16:creationId xmlns:a16="http://schemas.microsoft.com/office/drawing/2014/main" id="{6C4FF9E2-712A-410D-A2F4-90608A69AEEA}"/>
              </a:ext>
            </a:extLst>
          </p:cNvPr>
          <p:cNvSpPr txBox="1"/>
          <p:nvPr/>
        </p:nvSpPr>
        <p:spPr>
          <a:xfrm>
            <a:off x="5813767" y="3611222"/>
            <a:ext cx="1629620" cy="307777"/>
          </a:xfrm>
          <a:prstGeom prst="rect">
            <a:avLst/>
          </a:prstGeom>
          <a:noFill/>
        </p:spPr>
        <p:txBody>
          <a:bodyPr wrap="square" rtlCol="0">
            <a:spAutoFit/>
          </a:bodyPr>
          <a:lstStyle/>
          <a:p>
            <a:r>
              <a:rPr lang="de-DE" sz="1400" dirty="0" smtClean="0">
                <a:latin typeface="Times New Roman" panose="02020603050405020304" pitchFamily="18" charset="0"/>
                <a:cs typeface="Times New Roman" panose="02020603050405020304" pitchFamily="18" charset="0"/>
              </a:rPr>
              <a:t>Vgl. Corona-Krise</a:t>
            </a:r>
            <a:endParaRPr lang="de-DE" sz="1400" dirty="0">
              <a:latin typeface="Times New Roman" panose="02020603050405020304" pitchFamily="18" charset="0"/>
              <a:cs typeface="Times New Roman" panose="02020603050405020304" pitchFamily="18" charset="0"/>
            </a:endParaRPr>
          </a:p>
        </p:txBody>
      </p:sp>
      <p:sp>
        <p:nvSpPr>
          <p:cNvPr id="7" name="Textfeld 6">
            <a:extLst>
              <a:ext uri="{FF2B5EF4-FFF2-40B4-BE49-F238E27FC236}">
                <a16:creationId xmlns:a16="http://schemas.microsoft.com/office/drawing/2014/main" id="{6C4FF9E2-712A-410D-A2F4-90608A69AEEA}"/>
              </a:ext>
            </a:extLst>
          </p:cNvPr>
          <p:cNvSpPr txBox="1"/>
          <p:nvPr/>
        </p:nvSpPr>
        <p:spPr>
          <a:xfrm>
            <a:off x="7443387" y="3351986"/>
            <a:ext cx="4729564" cy="954107"/>
          </a:xfrm>
          <a:prstGeom prst="rect">
            <a:avLst/>
          </a:prstGeom>
          <a:noFill/>
        </p:spPr>
        <p:txBody>
          <a:bodyPr wrap="square" rtlCol="0">
            <a:spAutoFit/>
          </a:bodyPr>
          <a:lstStyle/>
          <a:p>
            <a:r>
              <a:rPr lang="de-DE" sz="1400" dirty="0" smtClean="0">
                <a:latin typeface="Times New Roman" panose="02020603050405020304" pitchFamily="18" charset="0"/>
                <a:cs typeface="Times New Roman" panose="02020603050405020304" pitchFamily="18" charset="0"/>
              </a:rPr>
              <a:t>Im Zuge der Finanzkrise hat sich Deutschland an der Commerzbank beteiligt und immer noch nicht zurückgezogen. Im Zuge der Corona-Krise hat sich Deutschland zu rund 1/5 an der Lufthansa beteiligt, ein Rückzug bleibt abzuwarten</a:t>
            </a:r>
            <a:endParaRPr lang="de-DE" sz="1400" dirty="0">
              <a:latin typeface="Times New Roman" panose="02020603050405020304" pitchFamily="18" charset="0"/>
              <a:cs typeface="Times New Roman" panose="02020603050405020304" pitchFamily="18" charset="0"/>
            </a:endParaRPr>
          </a:p>
        </p:txBody>
      </p:sp>
      <p:sp>
        <p:nvSpPr>
          <p:cNvPr id="8" name="Textfeld 7">
            <a:extLst>
              <a:ext uri="{FF2B5EF4-FFF2-40B4-BE49-F238E27FC236}">
                <a16:creationId xmlns:a16="http://schemas.microsoft.com/office/drawing/2014/main" id="{6C4FF9E2-712A-410D-A2F4-90608A69AEEA}"/>
              </a:ext>
            </a:extLst>
          </p:cNvPr>
          <p:cNvSpPr txBox="1"/>
          <p:nvPr/>
        </p:nvSpPr>
        <p:spPr>
          <a:xfrm>
            <a:off x="1090485" y="5046066"/>
            <a:ext cx="10117446" cy="523220"/>
          </a:xfrm>
          <a:prstGeom prst="rect">
            <a:avLst/>
          </a:prstGeom>
          <a:noFill/>
        </p:spPr>
        <p:txBody>
          <a:bodyPr wrap="square" rtlCol="0">
            <a:spAutoFit/>
          </a:bodyPr>
          <a:lstStyle/>
          <a:p>
            <a:r>
              <a:rPr lang="de-DE" sz="1400" dirty="0" smtClean="0">
                <a:latin typeface="Times New Roman" panose="02020603050405020304" pitchFamily="18" charset="0"/>
                <a:cs typeface="Times New Roman" panose="02020603050405020304" pitchFamily="18" charset="0"/>
              </a:rPr>
              <a:t>Im Zuge von Regierungswechseln in Deutschland ist zu beobachten, dass kurz vorher von den abgewählten Ministerinnen im Verwaltungsbereich noch schnell Verträge entfristet werden, bzw. Personen in den Entlohnungsklassen hochgestuft werden.</a:t>
            </a:r>
            <a:endParaRPr lang="de-DE"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20775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P spid="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261802"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Säkulare Zunahme der Staatsquote?</a:t>
            </a:r>
          </a:p>
        </p:txBody>
      </p:sp>
      <p:sp>
        <p:nvSpPr>
          <p:cNvPr id="5" name="Textfeld 4">
            <a:extLst>
              <a:ext uri="{FF2B5EF4-FFF2-40B4-BE49-F238E27FC236}">
                <a16:creationId xmlns:a16="http://schemas.microsoft.com/office/drawing/2014/main" id="{5591608D-077C-4021-A1AB-97E33053C98C}"/>
              </a:ext>
            </a:extLst>
          </p:cNvPr>
          <p:cNvSpPr txBox="1"/>
          <p:nvPr/>
        </p:nvSpPr>
        <p:spPr>
          <a:xfrm>
            <a:off x="0" y="6548621"/>
            <a:ext cx="12172951" cy="268871"/>
          </a:xfrm>
          <a:prstGeom prst="rect">
            <a:avLst/>
          </a:prstGeom>
          <a:noFill/>
        </p:spPr>
        <p:txBody>
          <a:bodyPr wrap="square" rtlCol="0">
            <a:noAutofit/>
          </a:bodyPr>
          <a:lstStyle/>
          <a:p>
            <a:r>
              <a:rPr lang="de-DE" sz="1000" dirty="0">
                <a:latin typeface="Times New Roman" panose="02020603050405020304" pitchFamily="18" charset="0"/>
                <a:cs typeface="Times New Roman" panose="02020603050405020304" pitchFamily="18" charset="0"/>
              </a:rPr>
              <a:t>Quelle:	</a:t>
            </a:r>
            <a:r>
              <a:rPr lang="fr-FR" sz="1000" dirty="0" err="1">
                <a:latin typeface="Times New Roman" panose="02020603050405020304" pitchFamily="18" charset="0"/>
                <a:cs typeface="Times New Roman" panose="02020603050405020304" pitchFamily="18" charset="0"/>
              </a:rPr>
              <a:t>Bozio</a:t>
            </a:r>
            <a:r>
              <a:rPr lang="fr-FR" sz="1000" dirty="0">
                <a:latin typeface="Times New Roman" panose="02020603050405020304" pitchFamily="18" charset="0"/>
                <a:cs typeface="Times New Roman" panose="02020603050405020304" pitchFamily="18" charset="0"/>
              </a:rPr>
              <a:t>, A. and Grenet, J. (2010), Economie des politiques publiques, La </a:t>
            </a:r>
            <a:r>
              <a:rPr lang="fr-FR" sz="1000" dirty="0" err="1">
                <a:latin typeface="Times New Roman" panose="02020603050405020304" pitchFamily="18" charset="0"/>
                <a:cs typeface="Times New Roman" panose="02020603050405020304" pitchFamily="18" charset="0"/>
              </a:rPr>
              <a:t>Decouverte</a:t>
            </a:r>
            <a:r>
              <a:rPr lang="fr-FR" sz="1000" dirty="0">
                <a:latin typeface="Times New Roman" panose="02020603050405020304" pitchFamily="18" charset="0"/>
                <a:cs typeface="Times New Roman" panose="02020603050405020304" pitchFamily="18" charset="0"/>
              </a:rPr>
              <a:t>, </a:t>
            </a:r>
            <a:r>
              <a:rPr lang="fr-FR" sz="1000" dirty="0" err="1">
                <a:latin typeface="Times New Roman" panose="02020603050405020304" pitchFamily="18" charset="0"/>
                <a:cs typeface="Times New Roman" panose="02020603050405020304" pitchFamily="18" charset="0"/>
              </a:rPr>
              <a:t>Reperes</a:t>
            </a:r>
            <a:r>
              <a:rPr lang="fr-FR" sz="1000" dirty="0">
                <a:latin typeface="Times New Roman" panose="02020603050405020304" pitchFamily="18" charset="0"/>
                <a:cs typeface="Times New Roman" panose="02020603050405020304" pitchFamily="18" charset="0"/>
              </a:rPr>
              <a:t>.</a:t>
            </a:r>
            <a:endParaRPr lang="de-DE" sz="1000" dirty="0">
              <a:latin typeface="Times New Roman" panose="02020603050405020304" pitchFamily="18" charset="0"/>
              <a:cs typeface="Times New Roman" panose="02020603050405020304" pitchFamily="18" charset="0"/>
            </a:endParaRPr>
          </a:p>
        </p:txBody>
      </p:sp>
      <p:pic>
        <p:nvPicPr>
          <p:cNvPr id="3" name="Grafik 2">
            <a:extLst>
              <a:ext uri="{FF2B5EF4-FFF2-40B4-BE49-F238E27FC236}">
                <a16:creationId xmlns:a16="http://schemas.microsoft.com/office/drawing/2014/main" id="{81AE55E4-7D1E-4B1B-9D6B-754735D06DE1}"/>
              </a:ext>
            </a:extLst>
          </p:cNvPr>
          <p:cNvPicPr>
            <a:picLocks noChangeAspect="1"/>
          </p:cNvPicPr>
          <p:nvPr/>
        </p:nvPicPr>
        <p:blipFill>
          <a:blip r:embed="rId2"/>
          <a:stretch>
            <a:fillRect/>
          </a:stretch>
        </p:blipFill>
        <p:spPr>
          <a:xfrm>
            <a:off x="581831" y="452795"/>
            <a:ext cx="8341414" cy="5885727"/>
          </a:xfrm>
          <a:prstGeom prst="rect">
            <a:avLst/>
          </a:prstGeom>
        </p:spPr>
      </p:pic>
      <p:sp>
        <p:nvSpPr>
          <p:cNvPr id="7" name="Textfeld 6">
            <a:extLst>
              <a:ext uri="{FF2B5EF4-FFF2-40B4-BE49-F238E27FC236}">
                <a16:creationId xmlns:a16="http://schemas.microsoft.com/office/drawing/2014/main" id="{6A3060A7-FB97-4707-A289-8208907A85D4}"/>
              </a:ext>
            </a:extLst>
          </p:cNvPr>
          <p:cNvSpPr txBox="1"/>
          <p:nvPr/>
        </p:nvSpPr>
        <p:spPr>
          <a:xfrm rot="16200000">
            <a:off x="-2489061" y="3073110"/>
            <a:ext cx="6001473" cy="417227"/>
          </a:xfrm>
          <a:prstGeom prst="rect">
            <a:avLst/>
          </a:prstGeom>
          <a:noFill/>
        </p:spPr>
        <p:txBody>
          <a:bodyPr wrap="square" rtlCol="0">
            <a:noAutofit/>
          </a:bodyPr>
          <a:lstStyle/>
          <a:p>
            <a:pPr algn="ctr"/>
            <a:r>
              <a:rPr lang="de-DE" sz="1600" dirty="0">
                <a:latin typeface="Times New Roman" panose="02020603050405020304" pitchFamily="18" charset="0"/>
                <a:cs typeface="Times New Roman" panose="02020603050405020304" pitchFamily="18" charset="0"/>
              </a:rPr>
              <a:t>Staatsausgaben  [% BIP]</a:t>
            </a:r>
          </a:p>
        </p:txBody>
      </p:sp>
      <p:sp>
        <p:nvSpPr>
          <p:cNvPr id="6" name="Textfeld 5">
            <a:extLst>
              <a:ext uri="{FF2B5EF4-FFF2-40B4-BE49-F238E27FC236}">
                <a16:creationId xmlns:a16="http://schemas.microsoft.com/office/drawing/2014/main" id="{6C4FF9E2-712A-410D-A2F4-90608A69AEEA}"/>
              </a:ext>
            </a:extLst>
          </p:cNvPr>
          <p:cNvSpPr txBox="1"/>
          <p:nvPr/>
        </p:nvSpPr>
        <p:spPr>
          <a:xfrm>
            <a:off x="8771708" y="1044829"/>
            <a:ext cx="2884938" cy="954107"/>
          </a:xfrm>
          <a:prstGeom prst="rect">
            <a:avLst/>
          </a:prstGeom>
          <a:noFill/>
        </p:spPr>
        <p:txBody>
          <a:bodyPr wrap="square" rtlCol="0">
            <a:spAutoFit/>
          </a:bodyPr>
          <a:lstStyle/>
          <a:p>
            <a:r>
              <a:rPr lang="de-DE" sz="1400" dirty="0" smtClean="0">
                <a:latin typeface="Times New Roman" panose="02020603050405020304" pitchFamily="18" charset="0"/>
                <a:cs typeface="Times New Roman" panose="02020603050405020304" pitchFamily="18" charset="0"/>
              </a:rPr>
              <a:t>In den Industrieländern ist seit etwa 150 Jahren der Anteil der öffentlichen Ausgaben am gesamtwirtschaftlichen Einkommen gestiegen</a:t>
            </a:r>
            <a:endParaRPr lang="de-DE" sz="1400" dirty="0">
              <a:latin typeface="Times New Roman" panose="02020603050405020304" pitchFamily="18" charset="0"/>
              <a:cs typeface="Times New Roman" panose="02020603050405020304" pitchFamily="18" charset="0"/>
            </a:endParaRPr>
          </a:p>
        </p:txBody>
      </p:sp>
      <p:cxnSp>
        <p:nvCxnSpPr>
          <p:cNvPr id="8" name="Gerade Verbindung mit Pfeil 7">
            <a:extLst>
              <a:ext uri="{FF2B5EF4-FFF2-40B4-BE49-F238E27FC236}">
                <a16:creationId xmlns:a16="http://schemas.microsoft.com/office/drawing/2014/main" id="{92FC4B36-3D90-438E-9B72-A2D9FC316A28}"/>
              </a:ext>
            </a:extLst>
          </p:cNvPr>
          <p:cNvCxnSpPr>
            <a:cxnSpLocks/>
          </p:cNvCxnSpPr>
          <p:nvPr/>
        </p:nvCxnSpPr>
        <p:spPr>
          <a:xfrm flipV="1">
            <a:off x="2579914" y="1770017"/>
            <a:ext cx="4251960" cy="2749733"/>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 name="Textfeld 10">
            <a:extLst>
              <a:ext uri="{FF2B5EF4-FFF2-40B4-BE49-F238E27FC236}">
                <a16:creationId xmlns:a16="http://schemas.microsoft.com/office/drawing/2014/main" id="{6C4FF9E2-712A-410D-A2F4-90608A69AEEA}"/>
              </a:ext>
            </a:extLst>
          </p:cNvPr>
          <p:cNvSpPr txBox="1"/>
          <p:nvPr/>
        </p:nvSpPr>
        <p:spPr>
          <a:xfrm>
            <a:off x="8771708" y="2170744"/>
            <a:ext cx="2884938" cy="738664"/>
          </a:xfrm>
          <a:prstGeom prst="rect">
            <a:avLst/>
          </a:prstGeom>
          <a:noFill/>
        </p:spPr>
        <p:txBody>
          <a:bodyPr wrap="square" rtlCol="0">
            <a:spAutoFit/>
          </a:bodyPr>
          <a:lstStyle/>
          <a:p>
            <a:r>
              <a:rPr lang="de-DE" sz="1400" dirty="0" smtClean="0">
                <a:latin typeface="Times New Roman" panose="02020603050405020304" pitchFamily="18" charset="0"/>
                <a:cs typeface="Times New Roman" panose="02020603050405020304" pitchFamily="18" charset="0"/>
              </a:rPr>
              <a:t>In den letzten Jahrzehnten ist allerdings eher eine </a:t>
            </a:r>
            <a:r>
              <a:rPr lang="de-DE" sz="1400" dirty="0">
                <a:latin typeface="Times New Roman" panose="02020603050405020304" pitchFamily="18" charset="0"/>
                <a:cs typeface="Times New Roman" panose="02020603050405020304" pitchFamily="18" charset="0"/>
              </a:rPr>
              <a:t>S</a:t>
            </a:r>
            <a:r>
              <a:rPr lang="de-DE" sz="1400" dirty="0" smtClean="0">
                <a:latin typeface="Times New Roman" panose="02020603050405020304" pitchFamily="18" charset="0"/>
                <a:cs typeface="Times New Roman" panose="02020603050405020304" pitchFamily="18" charset="0"/>
              </a:rPr>
              <a:t>eitwärtsbewegung zu erkennen</a:t>
            </a:r>
            <a:endParaRPr lang="de-DE" sz="1400" dirty="0">
              <a:latin typeface="Times New Roman" panose="02020603050405020304" pitchFamily="18" charset="0"/>
              <a:cs typeface="Times New Roman" panose="02020603050405020304" pitchFamily="18" charset="0"/>
            </a:endParaRPr>
          </a:p>
        </p:txBody>
      </p:sp>
      <p:cxnSp>
        <p:nvCxnSpPr>
          <p:cNvPr id="12" name="Gerade Verbindung mit Pfeil 11">
            <a:extLst>
              <a:ext uri="{FF2B5EF4-FFF2-40B4-BE49-F238E27FC236}">
                <a16:creationId xmlns:a16="http://schemas.microsoft.com/office/drawing/2014/main" id="{92FC4B36-3D90-438E-9B72-A2D9FC316A28}"/>
              </a:ext>
            </a:extLst>
          </p:cNvPr>
          <p:cNvCxnSpPr>
            <a:cxnSpLocks/>
          </p:cNvCxnSpPr>
          <p:nvPr/>
        </p:nvCxnSpPr>
        <p:spPr>
          <a:xfrm flipV="1">
            <a:off x="6668588" y="2540076"/>
            <a:ext cx="1691641" cy="8708"/>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74919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p:cNvSpPr txBox="1"/>
          <p:nvPr/>
        </p:nvSpPr>
        <p:spPr>
          <a:xfrm>
            <a:off x="1631505" y="116632"/>
            <a:ext cx="8928993" cy="6552728"/>
          </a:xfrm>
          <a:prstGeom prst="rect">
            <a:avLst/>
          </a:prstGeom>
          <a:noFill/>
        </p:spPr>
        <p:txBody>
          <a:bodyPr wrap="square" rtlCol="0">
            <a:noAutofit/>
          </a:bodyPr>
          <a:lstStyle/>
          <a:p>
            <a:pPr algn="ctr"/>
            <a:r>
              <a:rPr lang="de-DE" sz="2400" dirty="0">
                <a:solidFill>
                  <a:srgbClr val="000000"/>
                </a:solidFill>
                <a:latin typeface="Arial"/>
              </a:rPr>
              <a:t>Prof. Dr. Bernhard Köster</a:t>
            </a:r>
          </a:p>
          <a:p>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Raum:			S 113</a:t>
            </a:r>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Straße:		 Friedrich-Paffrath-Straße 101</a:t>
            </a:r>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Ort:			26389 Wilhelmshaven</a:t>
            </a:r>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Tel.			+49 4421 985-2766</a:t>
            </a:r>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Email:			bernhard.koester@jade-hs.de</a:t>
            </a:r>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Sprechstunde:	n.V.</a:t>
            </a:r>
            <a:endParaRPr lang="de-DE" sz="2400" dirty="0"/>
          </a:p>
          <a:p>
            <a:pPr>
              <a:lnSpc>
                <a:spcPct val="100000"/>
              </a:lnSpc>
            </a:pPr>
            <a:r>
              <a:rPr lang="de-DE" sz="2400" dirty="0">
                <a:solidFill>
                  <a:srgbClr val="000000"/>
                </a:solidFill>
                <a:latin typeface="Arial"/>
                <a:ea typeface="Droid Sans Fallback"/>
              </a:rPr>
              <a:t>			</a:t>
            </a:r>
            <a:endParaRPr lang="de-DE" sz="2400" dirty="0"/>
          </a:p>
          <a:p>
            <a:endParaRPr lang="de-DE" sz="2400" dirty="0"/>
          </a:p>
          <a:p>
            <a:endParaRPr lang="de-DE" sz="2400" dirty="0"/>
          </a:p>
          <a:p>
            <a:endParaRPr lang="de-DE" sz="2400" dirty="0"/>
          </a:p>
        </p:txBody>
      </p:sp>
      <p:sp>
        <p:nvSpPr>
          <p:cNvPr id="7" name="Foliennummernplatzhalter 6"/>
          <p:cNvSpPr>
            <a:spLocks noGrp="1"/>
          </p:cNvSpPr>
          <p:nvPr>
            <p:ph type="sldNum" sz="quarter" idx="12"/>
          </p:nvPr>
        </p:nvSpPr>
        <p:spPr/>
        <p:txBody>
          <a:bodyPr/>
          <a:lstStyle/>
          <a:p>
            <a:fld id="{386CAE9C-98EE-4793-B6DD-11C28406210D}" type="slidenum">
              <a:rPr lang="de-DE" smtClean="0"/>
              <a:t>2</a:t>
            </a:fld>
            <a:endParaRPr lang="de-DE"/>
          </a:p>
        </p:txBody>
      </p:sp>
    </p:spTree>
    <p:extLst>
      <p:ext uri="{BB962C8B-B14F-4D97-AF65-F5344CB8AC3E}">
        <p14:creationId xmlns:p14="http://schemas.microsoft.com/office/powerpoint/2010/main" val="5125507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261802" y="9524"/>
            <a:ext cx="12172951" cy="542926"/>
          </a:xfrm>
          <a:prstGeom prst="rect">
            <a:avLst/>
          </a:prstGeom>
          <a:noFill/>
        </p:spPr>
        <p:txBody>
          <a:bodyPr wrap="square" rtlCol="0">
            <a:noAutofit/>
          </a:bodyPr>
          <a:lstStyle/>
          <a:p>
            <a:pPr algn="ctr"/>
            <a:r>
              <a:rPr lang="de-DE" sz="2800" dirty="0" smtClean="0">
                <a:latin typeface="Times New Roman" panose="02020603050405020304" pitchFamily="18" charset="0"/>
                <a:cs typeface="Times New Roman" panose="02020603050405020304" pitchFamily="18" charset="0"/>
              </a:rPr>
              <a:t>Entwicklung der Staatsquote in Deutschland</a:t>
            </a:r>
            <a:endParaRPr lang="de-DE" sz="2800" dirty="0">
              <a:latin typeface="Times New Roman" panose="02020603050405020304" pitchFamily="18" charset="0"/>
              <a:cs typeface="Times New Roman" panose="02020603050405020304" pitchFamily="18" charset="0"/>
            </a:endParaRPr>
          </a:p>
        </p:txBody>
      </p:sp>
      <p:sp>
        <p:nvSpPr>
          <p:cNvPr id="5" name="Textfeld 4">
            <a:extLst>
              <a:ext uri="{FF2B5EF4-FFF2-40B4-BE49-F238E27FC236}">
                <a16:creationId xmlns:a16="http://schemas.microsoft.com/office/drawing/2014/main" id="{5591608D-077C-4021-A1AB-97E33053C98C}"/>
              </a:ext>
            </a:extLst>
          </p:cNvPr>
          <p:cNvSpPr txBox="1"/>
          <p:nvPr/>
        </p:nvSpPr>
        <p:spPr>
          <a:xfrm>
            <a:off x="0" y="6548621"/>
            <a:ext cx="12172951" cy="268871"/>
          </a:xfrm>
          <a:prstGeom prst="rect">
            <a:avLst/>
          </a:prstGeom>
          <a:noFill/>
        </p:spPr>
        <p:txBody>
          <a:bodyPr wrap="square" rtlCol="0">
            <a:noAutofit/>
          </a:bodyPr>
          <a:lstStyle/>
          <a:p>
            <a:r>
              <a:rPr lang="de-DE" sz="1000" dirty="0">
                <a:latin typeface="Times New Roman" panose="02020603050405020304" pitchFamily="18" charset="0"/>
                <a:cs typeface="Times New Roman" panose="02020603050405020304" pitchFamily="18" charset="0"/>
              </a:rPr>
              <a:t>Quelle:	</a:t>
            </a:r>
            <a:r>
              <a:rPr lang="fr-FR" sz="1000" dirty="0" smtClean="0">
                <a:latin typeface="Times New Roman" panose="02020603050405020304" pitchFamily="18" charset="0"/>
                <a:cs typeface="Times New Roman" panose="02020603050405020304" pitchFamily="18" charset="0"/>
              </a:rPr>
              <a:t>Eurostat</a:t>
            </a:r>
            <a:endParaRPr lang="de-DE" sz="1000" dirty="0">
              <a:latin typeface="Times New Roman" panose="02020603050405020304" pitchFamily="18" charset="0"/>
              <a:cs typeface="Times New Roman" panose="02020603050405020304" pitchFamily="18" charset="0"/>
            </a:endParaRPr>
          </a:p>
        </p:txBody>
      </p:sp>
      <p:sp>
        <p:nvSpPr>
          <p:cNvPr id="6" name="Textfeld 5">
            <a:extLst>
              <a:ext uri="{FF2B5EF4-FFF2-40B4-BE49-F238E27FC236}">
                <a16:creationId xmlns:a16="http://schemas.microsoft.com/office/drawing/2014/main" id="{6C4FF9E2-712A-410D-A2F4-90608A69AEEA}"/>
              </a:ext>
            </a:extLst>
          </p:cNvPr>
          <p:cNvSpPr txBox="1"/>
          <p:nvPr/>
        </p:nvSpPr>
        <p:spPr>
          <a:xfrm>
            <a:off x="8738817" y="1040335"/>
            <a:ext cx="2917829" cy="1820376"/>
          </a:xfrm>
          <a:prstGeom prst="rect">
            <a:avLst/>
          </a:prstGeom>
          <a:noFill/>
        </p:spPr>
        <p:txBody>
          <a:bodyPr wrap="square" rtlCol="0">
            <a:spAutoFit/>
          </a:bodyPr>
          <a:lstStyle/>
          <a:p>
            <a:r>
              <a:rPr lang="de-DE" sz="1400" dirty="0" smtClean="0">
                <a:latin typeface="Times New Roman" panose="02020603050405020304" pitchFamily="18" charset="0"/>
                <a:cs typeface="Times New Roman" panose="02020603050405020304" pitchFamily="18" charset="0"/>
              </a:rPr>
              <a:t>Seit dem Zusammenbruch des Kommunismus </a:t>
            </a:r>
            <a:r>
              <a:rPr lang="de-DE" sz="1400" dirty="0" err="1" smtClean="0">
                <a:latin typeface="Times New Roman" panose="02020603050405020304" pitchFamily="18" charset="0"/>
                <a:cs typeface="Times New Roman" panose="02020603050405020304" pitchFamily="18" charset="0"/>
              </a:rPr>
              <a:t>anfang</a:t>
            </a:r>
            <a:r>
              <a:rPr lang="de-DE" sz="1400" dirty="0" smtClean="0">
                <a:latin typeface="Times New Roman" panose="02020603050405020304" pitchFamily="18" charset="0"/>
                <a:cs typeface="Times New Roman" panose="02020603050405020304" pitchFamily="18" charset="0"/>
              </a:rPr>
              <a:t> der 1990er Jahre liegt die Staatsquote in Deutschland bei etwa 45%. Damit bestätigt sich die vorher festgestellte Seitwärtsbewegung und man kann von einem gewissen Sättigungsniveau sprechen. </a:t>
            </a:r>
            <a:endParaRPr lang="de-DE" sz="1400" dirty="0">
              <a:latin typeface="Times New Roman" panose="02020603050405020304" pitchFamily="18" charset="0"/>
              <a:cs typeface="Times New Roman" panose="02020603050405020304" pitchFamily="18" charset="0"/>
            </a:endParaRPr>
          </a:p>
        </p:txBody>
      </p:sp>
      <p:pic>
        <p:nvPicPr>
          <p:cNvPr id="2" name="Grafik 1"/>
          <p:cNvPicPr>
            <a:picLocks noChangeAspect="1"/>
          </p:cNvPicPr>
          <p:nvPr/>
        </p:nvPicPr>
        <p:blipFill>
          <a:blip r:embed="rId2"/>
          <a:stretch>
            <a:fillRect/>
          </a:stretch>
        </p:blipFill>
        <p:spPr>
          <a:xfrm>
            <a:off x="535033" y="957911"/>
            <a:ext cx="7851069" cy="4840590"/>
          </a:xfrm>
          <a:prstGeom prst="rect">
            <a:avLst/>
          </a:prstGeom>
        </p:spPr>
      </p:pic>
      <p:sp>
        <p:nvSpPr>
          <p:cNvPr id="13" name="Textfeld 12">
            <a:extLst>
              <a:ext uri="{FF2B5EF4-FFF2-40B4-BE49-F238E27FC236}">
                <a16:creationId xmlns:a16="http://schemas.microsoft.com/office/drawing/2014/main" id="{6C4FF9E2-712A-410D-A2F4-90608A69AEEA}"/>
              </a:ext>
            </a:extLst>
          </p:cNvPr>
          <p:cNvSpPr txBox="1"/>
          <p:nvPr/>
        </p:nvSpPr>
        <p:spPr>
          <a:xfrm>
            <a:off x="8738817" y="3200156"/>
            <a:ext cx="2917829" cy="1384995"/>
          </a:xfrm>
          <a:prstGeom prst="rect">
            <a:avLst/>
          </a:prstGeom>
          <a:noFill/>
        </p:spPr>
        <p:txBody>
          <a:bodyPr wrap="square" rtlCol="0">
            <a:spAutoFit/>
          </a:bodyPr>
          <a:lstStyle/>
          <a:p>
            <a:r>
              <a:rPr lang="de-DE" sz="1400" dirty="0">
                <a:latin typeface="Times New Roman" panose="02020603050405020304" pitchFamily="18" charset="0"/>
                <a:cs typeface="Times New Roman" panose="02020603050405020304" pitchFamily="18" charset="0"/>
              </a:rPr>
              <a:t>Aufgrund der </a:t>
            </a:r>
            <a:r>
              <a:rPr lang="de-DE" sz="1400" dirty="0" err="1">
                <a:latin typeface="Times New Roman" panose="02020603050405020304" pitchFamily="18" charset="0"/>
                <a:cs typeface="Times New Roman" panose="02020603050405020304" pitchFamily="18" charset="0"/>
              </a:rPr>
              <a:t>Coronakrise</a:t>
            </a:r>
            <a:r>
              <a:rPr lang="de-DE" sz="1400" dirty="0">
                <a:latin typeface="Times New Roman" panose="02020603050405020304" pitchFamily="18" charset="0"/>
                <a:cs typeface="Times New Roman" panose="02020603050405020304" pitchFamily="18" charset="0"/>
              </a:rPr>
              <a:t> wird sich dieser Wert allerdings sicher </a:t>
            </a:r>
            <a:r>
              <a:rPr lang="de-DE" sz="1400" dirty="0" smtClean="0">
                <a:latin typeface="Times New Roman" panose="02020603050405020304" pitchFamily="18" charset="0"/>
                <a:cs typeface="Times New Roman" panose="02020603050405020304" pitchFamily="18" charset="0"/>
              </a:rPr>
              <a:t>erhöhen. Ob dies dann ähnlich wie in der globalen Finanz- und Wirtschaftskrise nur ein temporärer Effekt sein wird bleibt dann abzuwarten.</a:t>
            </a:r>
            <a:endParaRPr lang="de-DE" sz="1400" dirty="0">
              <a:latin typeface="Times New Roman" panose="02020603050405020304" pitchFamily="18" charset="0"/>
              <a:cs typeface="Times New Roman" panose="02020603050405020304" pitchFamily="18" charset="0"/>
            </a:endParaRPr>
          </a:p>
        </p:txBody>
      </p:sp>
      <p:cxnSp>
        <p:nvCxnSpPr>
          <p:cNvPr id="9" name="Gerade Verbindung mit Pfeil 8"/>
          <p:cNvCxnSpPr/>
          <p:nvPr/>
        </p:nvCxnSpPr>
        <p:spPr>
          <a:xfrm flipV="1">
            <a:off x="8016058" y="2179229"/>
            <a:ext cx="142362" cy="344953"/>
          </a:xfrm>
          <a:prstGeom prst="straightConnector1">
            <a:avLst/>
          </a:prstGeom>
          <a:ln w="25400">
            <a:tailEnd type="triangle"/>
          </a:ln>
        </p:spPr>
        <p:style>
          <a:lnRef idx="1">
            <a:schemeClr val="dk1"/>
          </a:lnRef>
          <a:fillRef idx="0">
            <a:schemeClr val="dk1"/>
          </a:fillRef>
          <a:effectRef idx="0">
            <a:schemeClr val="dk1"/>
          </a:effectRef>
          <a:fontRef idx="minor">
            <a:schemeClr val="tx1"/>
          </a:fontRef>
        </p:style>
      </p:cxnSp>
      <p:sp>
        <p:nvSpPr>
          <p:cNvPr id="14" name="Textfeld 13">
            <a:extLst>
              <a:ext uri="{FF2B5EF4-FFF2-40B4-BE49-F238E27FC236}">
                <a16:creationId xmlns:a16="http://schemas.microsoft.com/office/drawing/2014/main" id="{6C4FF9E2-712A-410D-A2F4-90608A69AEEA}"/>
              </a:ext>
            </a:extLst>
          </p:cNvPr>
          <p:cNvSpPr txBox="1"/>
          <p:nvPr/>
        </p:nvSpPr>
        <p:spPr>
          <a:xfrm>
            <a:off x="7616600" y="1871452"/>
            <a:ext cx="941277" cy="307777"/>
          </a:xfrm>
          <a:prstGeom prst="rect">
            <a:avLst/>
          </a:prstGeom>
          <a:noFill/>
        </p:spPr>
        <p:txBody>
          <a:bodyPr wrap="square" rtlCol="0">
            <a:spAutoFit/>
          </a:bodyPr>
          <a:lstStyle/>
          <a:p>
            <a:r>
              <a:rPr lang="de-DE" sz="1400" dirty="0" smtClean="0">
                <a:latin typeface="Times New Roman" panose="02020603050405020304" pitchFamily="18" charset="0"/>
                <a:cs typeface="Times New Roman" panose="02020603050405020304" pitchFamily="18" charset="0"/>
              </a:rPr>
              <a:t>Corona</a:t>
            </a:r>
            <a:endParaRPr lang="de-DE" sz="1400" dirty="0">
              <a:latin typeface="Times New Roman" panose="02020603050405020304" pitchFamily="18" charset="0"/>
              <a:cs typeface="Times New Roman" panose="02020603050405020304" pitchFamily="18" charset="0"/>
            </a:endParaRPr>
          </a:p>
        </p:txBody>
      </p:sp>
      <p:sp>
        <p:nvSpPr>
          <p:cNvPr id="15" name="Ellipse 14"/>
          <p:cNvSpPr/>
          <p:nvPr/>
        </p:nvSpPr>
        <p:spPr>
          <a:xfrm>
            <a:off x="4999562" y="2071255"/>
            <a:ext cx="611529" cy="914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Textfeld 15">
            <a:extLst>
              <a:ext uri="{FF2B5EF4-FFF2-40B4-BE49-F238E27FC236}">
                <a16:creationId xmlns:a16="http://schemas.microsoft.com/office/drawing/2014/main" id="{6C4FF9E2-712A-410D-A2F4-90608A69AEEA}"/>
              </a:ext>
            </a:extLst>
          </p:cNvPr>
          <p:cNvSpPr txBox="1"/>
          <p:nvPr/>
        </p:nvSpPr>
        <p:spPr>
          <a:xfrm>
            <a:off x="4543741" y="2997778"/>
            <a:ext cx="1704658" cy="523220"/>
          </a:xfrm>
          <a:prstGeom prst="rect">
            <a:avLst/>
          </a:prstGeom>
          <a:noFill/>
        </p:spPr>
        <p:txBody>
          <a:bodyPr wrap="square" rtlCol="0">
            <a:spAutoFit/>
          </a:bodyPr>
          <a:lstStyle/>
          <a:p>
            <a:r>
              <a:rPr lang="de-DE" sz="1400" dirty="0" smtClean="0">
                <a:latin typeface="Times New Roman" panose="02020603050405020304" pitchFamily="18" charset="0"/>
                <a:cs typeface="Times New Roman" panose="02020603050405020304" pitchFamily="18" charset="0"/>
              </a:rPr>
              <a:t>Globale Finanz- und</a:t>
            </a:r>
          </a:p>
          <a:p>
            <a:r>
              <a:rPr lang="de-DE" sz="1400" dirty="0" smtClean="0">
                <a:latin typeface="Times New Roman" panose="02020603050405020304" pitchFamily="18" charset="0"/>
                <a:cs typeface="Times New Roman" panose="02020603050405020304" pitchFamily="18" charset="0"/>
              </a:rPr>
              <a:t>Wirtschaftskrise</a:t>
            </a:r>
            <a:endParaRPr lang="de-DE" sz="1400" dirty="0">
              <a:latin typeface="Times New Roman" panose="02020603050405020304" pitchFamily="18" charset="0"/>
              <a:cs typeface="Times New Roman" panose="02020603050405020304" pitchFamily="18" charset="0"/>
            </a:endParaRPr>
          </a:p>
        </p:txBody>
      </p:sp>
      <p:cxnSp>
        <p:nvCxnSpPr>
          <p:cNvPr id="17" name="Gerade Verbindung mit Pfeil 16"/>
          <p:cNvCxnSpPr/>
          <p:nvPr/>
        </p:nvCxnSpPr>
        <p:spPr>
          <a:xfrm flipV="1">
            <a:off x="5140036" y="2394590"/>
            <a:ext cx="236471" cy="227981"/>
          </a:xfrm>
          <a:prstGeom prst="straightConnector1">
            <a:avLst/>
          </a:prstGeom>
          <a:ln w="25400">
            <a:tailEnd type="triangle"/>
          </a:ln>
        </p:spPr>
        <p:style>
          <a:lnRef idx="1">
            <a:schemeClr val="dk1"/>
          </a:lnRef>
          <a:fillRef idx="0">
            <a:schemeClr val="dk1"/>
          </a:fillRef>
          <a:effectRef idx="0">
            <a:schemeClr val="dk1"/>
          </a:effectRef>
          <a:fontRef idx="minor">
            <a:schemeClr val="tx1"/>
          </a:fontRef>
        </p:style>
      </p:cxnSp>
      <p:sp>
        <p:nvSpPr>
          <p:cNvPr id="12" name="Textfeld 11">
            <a:extLst>
              <a:ext uri="{FF2B5EF4-FFF2-40B4-BE49-F238E27FC236}">
                <a16:creationId xmlns:a16="http://schemas.microsoft.com/office/drawing/2014/main" id="{6C4FF9E2-712A-410D-A2F4-90608A69AEEA}"/>
              </a:ext>
            </a:extLst>
          </p:cNvPr>
          <p:cNvSpPr txBox="1"/>
          <p:nvPr/>
        </p:nvSpPr>
        <p:spPr>
          <a:xfrm>
            <a:off x="8738817" y="4715637"/>
            <a:ext cx="2917829" cy="523220"/>
          </a:xfrm>
          <a:prstGeom prst="rect">
            <a:avLst/>
          </a:prstGeom>
          <a:noFill/>
        </p:spPr>
        <p:txBody>
          <a:bodyPr wrap="square" rtlCol="0">
            <a:spAutoFit/>
          </a:bodyPr>
          <a:lstStyle/>
          <a:p>
            <a:r>
              <a:rPr lang="de-DE" sz="1400" dirty="0" smtClean="0">
                <a:latin typeface="Times New Roman" panose="02020603050405020304" pitchFamily="18" charset="0"/>
                <a:cs typeface="Times New Roman" panose="02020603050405020304" pitchFamily="18" charset="0"/>
              </a:rPr>
              <a:t>Für 2020 liegen leider noch keine Daten vor</a:t>
            </a:r>
            <a:endParaRPr lang="de-DE"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49365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6"/>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3" grpId="0"/>
      <p:bldP spid="14" grpId="0"/>
      <p:bldP spid="15" grpId="0" animBg="1"/>
      <p:bldP spid="16" grpId="0"/>
      <p:bldP spid="1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8663"/>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Staatsquoten im Vergleich </a:t>
            </a:r>
            <a:r>
              <a:rPr lang="de-DE" sz="2800" dirty="0" smtClean="0">
                <a:latin typeface="Times New Roman" panose="02020603050405020304" pitchFamily="18" charset="0"/>
                <a:cs typeface="Times New Roman" panose="02020603050405020304" pitchFamily="18" charset="0"/>
              </a:rPr>
              <a:t>2019</a:t>
            </a:r>
            <a:endParaRPr lang="de-DE" sz="2800" dirty="0">
              <a:latin typeface="Times New Roman" panose="02020603050405020304" pitchFamily="18" charset="0"/>
              <a:cs typeface="Times New Roman" panose="02020603050405020304" pitchFamily="18" charset="0"/>
            </a:endParaRPr>
          </a:p>
        </p:txBody>
      </p:sp>
      <p:sp>
        <p:nvSpPr>
          <p:cNvPr id="5" name="Textfeld 4">
            <a:extLst>
              <a:ext uri="{FF2B5EF4-FFF2-40B4-BE49-F238E27FC236}">
                <a16:creationId xmlns:a16="http://schemas.microsoft.com/office/drawing/2014/main" id="{A9CD008C-EF8A-4A79-9478-C7A04A637E64}"/>
              </a:ext>
            </a:extLst>
          </p:cNvPr>
          <p:cNvSpPr txBox="1"/>
          <p:nvPr/>
        </p:nvSpPr>
        <p:spPr>
          <a:xfrm>
            <a:off x="0" y="6548621"/>
            <a:ext cx="12172951" cy="268871"/>
          </a:xfrm>
          <a:prstGeom prst="rect">
            <a:avLst/>
          </a:prstGeom>
          <a:noFill/>
        </p:spPr>
        <p:txBody>
          <a:bodyPr wrap="square" rtlCol="0">
            <a:noAutofit/>
          </a:bodyPr>
          <a:lstStyle/>
          <a:p>
            <a:r>
              <a:rPr lang="de-DE" sz="1000" dirty="0">
                <a:latin typeface="Times New Roman" panose="02020603050405020304" pitchFamily="18" charset="0"/>
                <a:cs typeface="Times New Roman" panose="02020603050405020304" pitchFamily="18" charset="0"/>
              </a:rPr>
              <a:t>Quelle:	</a:t>
            </a:r>
            <a:r>
              <a:rPr lang="fr-FR" sz="1000" dirty="0">
                <a:latin typeface="Times New Roman" panose="02020603050405020304" pitchFamily="18" charset="0"/>
                <a:cs typeface="Times New Roman" panose="02020603050405020304" pitchFamily="18" charset="0"/>
              </a:rPr>
              <a:t>Eurostat</a:t>
            </a:r>
            <a:endParaRPr lang="de-DE" sz="1000" dirty="0">
              <a:latin typeface="Times New Roman" panose="02020603050405020304" pitchFamily="18" charset="0"/>
              <a:cs typeface="Times New Roman" panose="02020603050405020304" pitchFamily="18" charset="0"/>
            </a:endParaRPr>
          </a:p>
        </p:txBody>
      </p:sp>
      <p:sp>
        <p:nvSpPr>
          <p:cNvPr id="6" name="Textfeld 5">
            <a:extLst>
              <a:ext uri="{FF2B5EF4-FFF2-40B4-BE49-F238E27FC236}">
                <a16:creationId xmlns:a16="http://schemas.microsoft.com/office/drawing/2014/main" id="{6C4FF9E2-712A-410D-A2F4-90608A69AEEA}"/>
              </a:ext>
            </a:extLst>
          </p:cNvPr>
          <p:cNvSpPr txBox="1"/>
          <p:nvPr/>
        </p:nvSpPr>
        <p:spPr>
          <a:xfrm>
            <a:off x="8831528" y="1050921"/>
            <a:ext cx="2884938" cy="954107"/>
          </a:xfrm>
          <a:prstGeom prst="rect">
            <a:avLst/>
          </a:prstGeom>
          <a:noFill/>
        </p:spPr>
        <p:txBody>
          <a:bodyPr wrap="square" rtlCol="0">
            <a:spAutoFit/>
          </a:bodyPr>
          <a:lstStyle/>
          <a:p>
            <a:r>
              <a:rPr lang="de-DE" sz="1400" dirty="0" smtClean="0">
                <a:latin typeface="Times New Roman" panose="02020603050405020304" pitchFamily="18" charset="0"/>
                <a:cs typeface="Times New Roman" panose="02020603050405020304" pitchFamily="18" charset="0"/>
              </a:rPr>
              <a:t>Die Staatsquote in Deutschland liegt mit etwa 44% etwa im Mittelfeld im Vergleich mit den Ländern der Europäischen Union</a:t>
            </a:r>
            <a:endParaRPr lang="de-DE" sz="1400" dirty="0">
              <a:latin typeface="Times New Roman" panose="02020603050405020304" pitchFamily="18" charset="0"/>
              <a:cs typeface="Times New Roman" panose="02020603050405020304" pitchFamily="18" charset="0"/>
            </a:endParaRPr>
          </a:p>
        </p:txBody>
      </p:sp>
      <p:sp>
        <p:nvSpPr>
          <p:cNvPr id="7" name="Textfeld 6">
            <a:extLst>
              <a:ext uri="{FF2B5EF4-FFF2-40B4-BE49-F238E27FC236}">
                <a16:creationId xmlns:a16="http://schemas.microsoft.com/office/drawing/2014/main" id="{6C4FF9E2-712A-410D-A2F4-90608A69AEEA}"/>
              </a:ext>
            </a:extLst>
          </p:cNvPr>
          <p:cNvSpPr txBox="1"/>
          <p:nvPr/>
        </p:nvSpPr>
        <p:spPr>
          <a:xfrm>
            <a:off x="8879425" y="3048370"/>
            <a:ext cx="2884938" cy="523220"/>
          </a:xfrm>
          <a:prstGeom prst="rect">
            <a:avLst/>
          </a:prstGeom>
          <a:noFill/>
        </p:spPr>
        <p:txBody>
          <a:bodyPr wrap="square" rtlCol="0">
            <a:spAutoFit/>
          </a:bodyPr>
          <a:lstStyle/>
          <a:p>
            <a:r>
              <a:rPr lang="de-DE" sz="1400" dirty="0" smtClean="0">
                <a:latin typeface="Times New Roman" panose="02020603050405020304" pitchFamily="18" charset="0"/>
                <a:cs typeface="Times New Roman" panose="02020603050405020304" pitchFamily="18" charset="0"/>
              </a:rPr>
              <a:t>Ebenso wie die skandinavischen Wohlfahrtsstaaten</a:t>
            </a:r>
            <a:endParaRPr lang="de-DE" sz="1400" dirty="0">
              <a:latin typeface="Times New Roman" panose="02020603050405020304" pitchFamily="18" charset="0"/>
              <a:cs typeface="Times New Roman" panose="02020603050405020304" pitchFamily="18" charset="0"/>
            </a:endParaRPr>
          </a:p>
        </p:txBody>
      </p:sp>
      <p:sp>
        <p:nvSpPr>
          <p:cNvPr id="8" name="Textfeld 7">
            <a:extLst>
              <a:ext uri="{FF2B5EF4-FFF2-40B4-BE49-F238E27FC236}">
                <a16:creationId xmlns:a16="http://schemas.microsoft.com/office/drawing/2014/main" id="{6C4FF9E2-712A-410D-A2F4-90608A69AEEA}"/>
              </a:ext>
            </a:extLst>
          </p:cNvPr>
          <p:cNvSpPr txBox="1"/>
          <p:nvPr/>
        </p:nvSpPr>
        <p:spPr>
          <a:xfrm>
            <a:off x="8879425" y="2157367"/>
            <a:ext cx="2884938" cy="738664"/>
          </a:xfrm>
          <a:prstGeom prst="rect">
            <a:avLst/>
          </a:prstGeom>
          <a:noFill/>
        </p:spPr>
        <p:txBody>
          <a:bodyPr wrap="square" rtlCol="0">
            <a:spAutoFit/>
          </a:bodyPr>
          <a:lstStyle/>
          <a:p>
            <a:r>
              <a:rPr lang="de-DE" sz="1400" dirty="0" smtClean="0">
                <a:latin typeface="Times New Roman" panose="02020603050405020304" pitchFamily="18" charset="0"/>
                <a:cs typeface="Times New Roman" panose="02020603050405020304" pitchFamily="18" charset="0"/>
              </a:rPr>
              <a:t>Traditionell weist Frankreich mit seiner zentralistischen Ausrichtung eine deutlich höhere Staatsquote auf</a:t>
            </a:r>
            <a:endParaRPr lang="de-DE" sz="1400" dirty="0">
              <a:latin typeface="Times New Roman" panose="02020603050405020304" pitchFamily="18" charset="0"/>
              <a:cs typeface="Times New Roman" panose="02020603050405020304" pitchFamily="18" charset="0"/>
            </a:endParaRPr>
          </a:p>
        </p:txBody>
      </p:sp>
      <p:pic>
        <p:nvPicPr>
          <p:cNvPr id="3" name="Grafik 2"/>
          <p:cNvPicPr>
            <a:picLocks noChangeAspect="1"/>
          </p:cNvPicPr>
          <p:nvPr/>
        </p:nvPicPr>
        <p:blipFill>
          <a:blip r:embed="rId2"/>
          <a:stretch>
            <a:fillRect/>
          </a:stretch>
        </p:blipFill>
        <p:spPr>
          <a:xfrm>
            <a:off x="498266" y="888526"/>
            <a:ext cx="8156599" cy="5035910"/>
          </a:xfrm>
          <a:prstGeom prst="rect">
            <a:avLst/>
          </a:prstGeom>
        </p:spPr>
      </p:pic>
      <p:sp>
        <p:nvSpPr>
          <p:cNvPr id="9" name="Textfeld 8">
            <a:extLst>
              <a:ext uri="{FF2B5EF4-FFF2-40B4-BE49-F238E27FC236}">
                <a16:creationId xmlns:a16="http://schemas.microsoft.com/office/drawing/2014/main" id="{6C4FF9E2-712A-410D-A2F4-90608A69AEEA}"/>
              </a:ext>
            </a:extLst>
          </p:cNvPr>
          <p:cNvSpPr txBox="1"/>
          <p:nvPr/>
        </p:nvSpPr>
        <p:spPr>
          <a:xfrm>
            <a:off x="8879425" y="3723929"/>
            <a:ext cx="2884938" cy="1815882"/>
          </a:xfrm>
          <a:prstGeom prst="rect">
            <a:avLst/>
          </a:prstGeom>
          <a:noFill/>
        </p:spPr>
        <p:txBody>
          <a:bodyPr wrap="square" rtlCol="0">
            <a:spAutoFit/>
          </a:bodyPr>
          <a:lstStyle/>
          <a:p>
            <a:r>
              <a:rPr lang="de-DE" sz="1400" dirty="0" smtClean="0">
                <a:latin typeface="Times New Roman" panose="02020603050405020304" pitchFamily="18" charset="0"/>
                <a:cs typeface="Times New Roman" panose="02020603050405020304" pitchFamily="18" charset="0"/>
              </a:rPr>
              <a:t>Für 2020 liegen leider noch keine Daten vor, es wird aber sehr interessant sein, ob und wie es hier zu Verschiebungen der Reihenfolge kommt, denn daran kann dann auch abgelesen werden, wie die Staaten unterschiedlich auch die </a:t>
            </a:r>
            <a:r>
              <a:rPr lang="de-DE" sz="1400" dirty="0" err="1" smtClean="0">
                <a:latin typeface="Times New Roman" panose="02020603050405020304" pitchFamily="18" charset="0"/>
                <a:cs typeface="Times New Roman" panose="02020603050405020304" pitchFamily="18" charset="0"/>
              </a:rPr>
              <a:t>Coronakrise</a:t>
            </a:r>
            <a:r>
              <a:rPr lang="de-DE" sz="1400" dirty="0" smtClean="0">
                <a:latin typeface="Times New Roman" panose="02020603050405020304" pitchFamily="18" charset="0"/>
                <a:cs typeface="Times New Roman" panose="02020603050405020304" pitchFamily="18" charset="0"/>
              </a:rPr>
              <a:t> reagiert haben.</a:t>
            </a:r>
            <a:endParaRPr lang="de-DE"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86106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Funktionen des öffentlichen Sektors</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671210" y="5006504"/>
            <a:ext cx="10868627" cy="1391195"/>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Aktuell: Herausbildung eines neuen Ziels → </a:t>
            </a:r>
            <a:r>
              <a:rPr lang="de-DE" sz="2400" b="1" dirty="0">
                <a:latin typeface="Times New Roman" panose="02020603050405020304" pitchFamily="18" charset="0"/>
                <a:cs typeface="Times New Roman" panose="02020603050405020304" pitchFamily="18" charset="0"/>
              </a:rPr>
              <a:t>stabile Umweltbedingungen </a:t>
            </a:r>
            <a:endParaRPr lang="de-DE" sz="2400" b="1" dirty="0" smtClean="0">
              <a:latin typeface="Times New Roman" panose="02020603050405020304" pitchFamily="18" charset="0"/>
              <a:cs typeface="Times New Roman" panose="02020603050405020304" pitchFamily="18" charset="0"/>
            </a:endParaRPr>
          </a:p>
          <a:p>
            <a:r>
              <a:rPr lang="de-DE" sz="2400" dirty="0" smtClean="0">
                <a:latin typeface="Times New Roman" panose="02020603050405020304" pitchFamily="18" charset="0"/>
                <a:cs typeface="Times New Roman" panose="02020603050405020304" pitchFamily="18" charset="0"/>
              </a:rPr>
              <a:t>Welches letztlich alle drei anderen Funktionen hineinspielt, aber in letzter Zeit derart an Bedeutung gewinnt, dass man eine neue Funktion definieren kann</a:t>
            </a:r>
            <a:endParaRPr lang="de-DE"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6C4FF9E2-712A-410D-A2F4-90608A69AEEA}"/>
              </a:ext>
            </a:extLst>
          </p:cNvPr>
          <p:cNvSpPr txBox="1"/>
          <p:nvPr/>
        </p:nvSpPr>
        <p:spPr>
          <a:xfrm>
            <a:off x="8500603" y="1304478"/>
            <a:ext cx="2884938" cy="954107"/>
          </a:xfrm>
          <a:prstGeom prst="rect">
            <a:avLst/>
          </a:prstGeom>
          <a:noFill/>
        </p:spPr>
        <p:txBody>
          <a:bodyPr wrap="square" rtlCol="0">
            <a:spAutoFit/>
          </a:bodyPr>
          <a:lstStyle/>
          <a:p>
            <a:r>
              <a:rPr lang="de-DE" sz="1400" dirty="0" smtClean="0">
                <a:latin typeface="Times New Roman" panose="02020603050405020304" pitchFamily="18" charset="0"/>
                <a:cs typeface="Times New Roman" panose="02020603050405020304" pitchFamily="18" charset="0"/>
              </a:rPr>
              <a:t>Begründer der modernen Theorie der öffentlichen Finanzen ist Richard </a:t>
            </a:r>
            <a:r>
              <a:rPr lang="de-DE" sz="1400" dirty="0" err="1" smtClean="0">
                <a:latin typeface="Times New Roman" panose="02020603050405020304" pitchFamily="18" charset="0"/>
                <a:cs typeface="Times New Roman" panose="02020603050405020304" pitchFamily="18" charset="0"/>
              </a:rPr>
              <a:t>Musgrave</a:t>
            </a:r>
            <a:r>
              <a:rPr lang="de-DE" sz="1400" dirty="0" smtClean="0">
                <a:latin typeface="Times New Roman" panose="02020603050405020304" pitchFamily="18" charset="0"/>
                <a:cs typeface="Times New Roman" panose="02020603050405020304" pitchFamily="18" charset="0"/>
              </a:rPr>
              <a:t> mit seiner klassischen </a:t>
            </a:r>
            <a:r>
              <a:rPr lang="de-DE" sz="1400" dirty="0" err="1" smtClean="0">
                <a:latin typeface="Times New Roman" panose="02020603050405020304" pitchFamily="18" charset="0"/>
                <a:cs typeface="Times New Roman" panose="02020603050405020304" pitchFamily="18" charset="0"/>
              </a:rPr>
              <a:t>Dreilung</a:t>
            </a:r>
            <a:r>
              <a:rPr lang="de-DE" sz="1400" dirty="0" smtClean="0">
                <a:latin typeface="Times New Roman" panose="02020603050405020304" pitchFamily="18" charset="0"/>
                <a:cs typeface="Times New Roman" panose="02020603050405020304" pitchFamily="18" charset="0"/>
              </a:rPr>
              <a:t> der Staatsaufgaben</a:t>
            </a:r>
            <a:endParaRPr lang="de-DE" sz="1400" dirty="0">
              <a:latin typeface="Times New Roman" panose="02020603050405020304" pitchFamily="18" charset="0"/>
              <a:cs typeface="Times New Roman" panose="02020603050405020304" pitchFamily="18" charset="0"/>
            </a:endParaRPr>
          </a:p>
        </p:txBody>
      </p:sp>
      <p:sp>
        <p:nvSpPr>
          <p:cNvPr id="5" name="Textfeld 4">
            <a:extLst>
              <a:ext uri="{FF2B5EF4-FFF2-40B4-BE49-F238E27FC236}">
                <a16:creationId xmlns:a16="http://schemas.microsoft.com/office/drawing/2014/main" id="{AA15B691-283D-4341-8E52-EBA1542B1340}"/>
              </a:ext>
            </a:extLst>
          </p:cNvPr>
          <p:cNvSpPr txBox="1"/>
          <p:nvPr/>
        </p:nvSpPr>
        <p:spPr>
          <a:xfrm>
            <a:off x="1085659" y="723502"/>
            <a:ext cx="10868627" cy="5527816"/>
          </a:xfrm>
          <a:prstGeom prst="rect">
            <a:avLst/>
          </a:prstGeom>
          <a:noFill/>
        </p:spPr>
        <p:txBody>
          <a:bodyPr wrap="square" rtlCol="0">
            <a:noAutofit/>
          </a:bodyPr>
          <a:lstStyle/>
          <a:p>
            <a:pPr algn="ctr"/>
            <a:r>
              <a:rPr lang="de-DE" sz="2400" dirty="0">
                <a:latin typeface="Times New Roman" panose="02020603050405020304" pitchFamily="18" charset="0"/>
                <a:cs typeface="Times New Roman" panose="02020603050405020304" pitchFamily="18" charset="0"/>
              </a:rPr>
              <a:t>Nach Richard </a:t>
            </a:r>
            <a:r>
              <a:rPr lang="de-DE" sz="2400" dirty="0" err="1">
                <a:latin typeface="Times New Roman" panose="02020603050405020304" pitchFamily="18" charset="0"/>
                <a:cs typeface="Times New Roman" panose="02020603050405020304" pitchFamily="18" charset="0"/>
              </a:rPr>
              <a:t>Musgrave</a:t>
            </a:r>
            <a:r>
              <a:rPr lang="de-DE" sz="2400" dirty="0">
                <a:latin typeface="Times New Roman" panose="02020603050405020304" pitchFamily="18" charset="0"/>
                <a:cs typeface="Times New Roman" panose="02020603050405020304" pitchFamily="18" charset="0"/>
              </a:rPr>
              <a:t> (1959)</a:t>
            </a:r>
          </a:p>
          <a:p>
            <a:pPr algn="ctr"/>
            <a:endParaRPr lang="de-DE" sz="2400" i="1" dirty="0">
              <a:latin typeface="Times New Roman" panose="02020603050405020304" pitchFamily="18" charset="0"/>
              <a:cs typeface="Times New Roman" panose="02020603050405020304" pitchFamily="18" charset="0"/>
            </a:endParaRPr>
          </a:p>
          <a:p>
            <a:pPr algn="ctr"/>
            <a:r>
              <a:rPr lang="de-DE" sz="2400" i="1" dirty="0">
                <a:latin typeface="Times New Roman" panose="02020603050405020304" pitchFamily="18" charset="0"/>
                <a:cs typeface="Times New Roman" panose="02020603050405020304" pitchFamily="18" charset="0"/>
              </a:rPr>
              <a:t>Theory </a:t>
            </a:r>
            <a:r>
              <a:rPr lang="de-DE" sz="2400" i="1" dirty="0" err="1">
                <a:latin typeface="Times New Roman" panose="02020603050405020304" pitchFamily="18" charset="0"/>
                <a:cs typeface="Times New Roman" panose="02020603050405020304" pitchFamily="18" charset="0"/>
              </a:rPr>
              <a:t>of</a:t>
            </a:r>
            <a:r>
              <a:rPr lang="de-DE" sz="2400" i="1" dirty="0">
                <a:latin typeface="Times New Roman" panose="02020603050405020304" pitchFamily="18" charset="0"/>
                <a:cs typeface="Times New Roman" panose="02020603050405020304" pitchFamily="18" charset="0"/>
              </a:rPr>
              <a:t> Public Finance</a:t>
            </a:r>
          </a:p>
          <a:p>
            <a:pPr algn="ctr"/>
            <a:endParaRPr lang="de-DE" sz="2400" dirty="0">
              <a:latin typeface="Times New Roman" panose="02020603050405020304" pitchFamily="18" charset="0"/>
              <a:cs typeface="Times New Roman" panose="02020603050405020304" pitchFamily="18" charset="0"/>
            </a:endParaRPr>
          </a:p>
          <a:p>
            <a:pPr algn="ctr"/>
            <a:r>
              <a:rPr lang="de-DE" sz="2400" dirty="0">
                <a:latin typeface="Times New Roman" panose="02020603050405020304" pitchFamily="18" charset="0"/>
                <a:cs typeface="Times New Roman" panose="02020603050405020304" pitchFamily="18" charset="0"/>
              </a:rPr>
              <a:t>hat der Staat drei Kernaufgaben:</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b="1" dirty="0">
                <a:latin typeface="Times New Roman" panose="02020603050405020304" pitchFamily="18" charset="0"/>
                <a:cs typeface="Times New Roman" panose="02020603050405020304" pitchFamily="18" charset="0"/>
              </a:rPr>
              <a:t>Allokationsfunktion</a:t>
            </a:r>
            <a:r>
              <a:rPr lang="de-DE" sz="2400" dirty="0">
                <a:latin typeface="Times New Roman" panose="02020603050405020304" pitchFamily="18" charset="0"/>
                <a:cs typeface="Times New Roman" panose="02020603050405020304" pitchFamily="18" charset="0"/>
              </a:rPr>
              <a:t>:	Allokation insbesondere öffentlicher Güter</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b="1" dirty="0">
                <a:latin typeface="Times New Roman" panose="02020603050405020304" pitchFamily="18" charset="0"/>
                <a:cs typeface="Times New Roman" panose="02020603050405020304" pitchFamily="18" charset="0"/>
              </a:rPr>
              <a:t>Distributionsfunktion</a:t>
            </a:r>
            <a:r>
              <a:rPr lang="de-DE" sz="2400" dirty="0">
                <a:latin typeface="Times New Roman" panose="02020603050405020304" pitchFamily="18" charset="0"/>
                <a:cs typeface="Times New Roman" panose="02020603050405020304" pitchFamily="18" charset="0"/>
              </a:rPr>
              <a:t>:	Korrektur der Verteilung (Distribution) des Einkommens</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b="1" dirty="0">
                <a:latin typeface="Times New Roman" panose="02020603050405020304" pitchFamily="18" charset="0"/>
                <a:cs typeface="Times New Roman" panose="02020603050405020304" pitchFamily="18" charset="0"/>
              </a:rPr>
              <a:t>Stabilisierungsfunktion</a:t>
            </a:r>
            <a:r>
              <a:rPr lang="de-DE" sz="2400" dirty="0">
                <a:latin typeface="Times New Roman" panose="02020603050405020304" pitchFamily="18" charset="0"/>
                <a:cs typeface="Times New Roman" panose="02020603050405020304" pitchFamily="18" charset="0"/>
              </a:rPr>
              <a:t>:	Stabilisierung der Konjunktur</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64089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Allokationsfunktion</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049" y="457471"/>
            <a:ext cx="12172951" cy="6286502"/>
          </a:xfrm>
          <a:prstGeom prst="rect">
            <a:avLst/>
          </a:prstGeom>
          <a:noFill/>
        </p:spPr>
        <p:txBody>
          <a:bodyPr wrap="square" rtlCol="0">
            <a:noAutofit/>
          </a:bodyPr>
          <a:lstStyle/>
          <a:p>
            <a:pPr algn="ctr"/>
            <a:r>
              <a:rPr lang="de-DE" sz="2400" b="1" dirty="0">
                <a:latin typeface="Times New Roman" panose="02020603050405020304" pitchFamily="18" charset="0"/>
                <a:cs typeface="Times New Roman" panose="02020603050405020304" pitchFamily="18" charset="0"/>
              </a:rPr>
              <a:t>Grundsätzlich:</a:t>
            </a:r>
          </a:p>
          <a:p>
            <a:pPr algn="ctr"/>
            <a:r>
              <a:rPr lang="de-DE" sz="2400" b="1" dirty="0">
                <a:latin typeface="Times New Roman" panose="02020603050405020304" pitchFamily="18" charset="0"/>
                <a:cs typeface="Times New Roman" panose="02020603050405020304" pitchFamily="18" charset="0"/>
              </a:rPr>
              <a:t>(kosten)effizienter Einsatz der Produktionsfaktoren zur Bereitstellung von</a:t>
            </a:r>
          </a:p>
          <a:p>
            <a:pPr algn="ctr"/>
            <a:r>
              <a:rPr lang="de-DE" sz="2400" b="1" dirty="0">
                <a:latin typeface="Times New Roman" panose="02020603050405020304" pitchFamily="18" charset="0"/>
                <a:cs typeface="Times New Roman" panose="02020603050405020304" pitchFamily="18" charset="0"/>
              </a:rPr>
              <a:t>Waren und Dienstleistungen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971550" lvl="1" indent="-514350">
              <a:buFont typeface="+mj-lt"/>
              <a:buAutoNum type="romanUcPeriod"/>
            </a:pPr>
            <a:r>
              <a:rPr lang="de-DE" sz="2400" dirty="0">
                <a:latin typeface="Times New Roman" panose="02020603050405020304" pitchFamily="18" charset="0"/>
                <a:cs typeface="Times New Roman" panose="02020603050405020304" pitchFamily="18" charset="0"/>
              </a:rPr>
              <a:t>Sicherstellung eines Marktumfelds, dass den </a:t>
            </a:r>
            <a:r>
              <a:rPr lang="de-DE" sz="2400" b="1" dirty="0">
                <a:latin typeface="Times New Roman" panose="02020603050405020304" pitchFamily="18" charset="0"/>
                <a:cs typeface="Times New Roman" panose="02020603050405020304" pitchFamily="18" charset="0"/>
              </a:rPr>
              <a:t>vollkommenen Wettbewerb</a:t>
            </a:r>
            <a:r>
              <a:rPr lang="de-DE" sz="2400" dirty="0">
                <a:latin typeface="Times New Roman" panose="02020603050405020304" pitchFamily="18" charset="0"/>
                <a:cs typeface="Times New Roman" panose="02020603050405020304" pitchFamily="18" charset="0"/>
              </a:rPr>
              <a:t> zum Ziel hat.</a:t>
            </a:r>
          </a:p>
          <a:p>
            <a:pPr marL="1257300" lvl="2"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 1 GWB Gesetz gegen Wettbewerbsbeschränkungen (Deutschland)</a:t>
            </a:r>
          </a:p>
          <a:p>
            <a:pPr marL="1257300" lvl="2"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Art. 101 AEUV (Europäischen Union)</a:t>
            </a:r>
          </a:p>
          <a:p>
            <a:pPr marL="1257300" lvl="2"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Vier Grundfreiheiten in der EU</a:t>
            </a:r>
          </a:p>
          <a:p>
            <a:pPr marL="2171700" lvl="4"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Warenverkehrsfreiheit (Art. 28-35 AEUV)</a:t>
            </a:r>
          </a:p>
          <a:p>
            <a:pPr marL="2171700" lvl="4"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Personenfreizügigkeit (Art. 45/49 AEUV)</a:t>
            </a:r>
          </a:p>
          <a:p>
            <a:pPr marL="2171700" lvl="4"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Dienstleistungsfreiheit (Art. 56 AEUV)</a:t>
            </a:r>
          </a:p>
          <a:p>
            <a:pPr marL="2171700" lvl="4"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Kapitalverkehrsfreiheit (Art. 64 AEUV)</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971550" lvl="1" indent="-514350">
              <a:buFont typeface="+mj-lt"/>
              <a:buAutoNum type="romanUcPeriod" startAt="2"/>
            </a:pPr>
            <a:r>
              <a:rPr lang="de-DE" sz="2400" dirty="0">
                <a:latin typeface="Times New Roman" panose="02020603050405020304" pitchFamily="18" charset="0"/>
                <a:cs typeface="Times New Roman" panose="02020603050405020304" pitchFamily="18" charset="0"/>
              </a:rPr>
              <a:t>Bei </a:t>
            </a:r>
            <a:r>
              <a:rPr lang="de-DE" sz="2400" b="1" dirty="0">
                <a:latin typeface="Times New Roman" panose="02020603050405020304" pitchFamily="18" charset="0"/>
                <a:cs typeface="Times New Roman" panose="02020603050405020304" pitchFamily="18" charset="0"/>
              </a:rPr>
              <a:t>Marktversagen</a:t>
            </a:r>
            <a:r>
              <a:rPr lang="de-DE" sz="2400" dirty="0">
                <a:latin typeface="Times New Roman" panose="02020603050405020304" pitchFamily="18" charset="0"/>
                <a:cs typeface="Times New Roman" panose="02020603050405020304" pitchFamily="18" charset="0"/>
              </a:rPr>
              <a:t>, Sicherstellung der Bereitstellung der Güter und Dienstleistung in diesem Umfeld unter wohlfahrtsoptimierenden Gesichtspunkten. </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6C4FF9E2-712A-410D-A2F4-90608A69AEEA}"/>
              </a:ext>
            </a:extLst>
          </p:cNvPr>
          <p:cNvSpPr txBox="1"/>
          <p:nvPr/>
        </p:nvSpPr>
        <p:spPr>
          <a:xfrm>
            <a:off x="8289419" y="2657653"/>
            <a:ext cx="3467152" cy="1169551"/>
          </a:xfrm>
          <a:prstGeom prst="rect">
            <a:avLst/>
          </a:prstGeom>
          <a:noFill/>
        </p:spPr>
        <p:txBody>
          <a:bodyPr wrap="square" rtlCol="0">
            <a:spAutoFit/>
          </a:bodyPr>
          <a:lstStyle/>
          <a:p>
            <a:r>
              <a:rPr lang="de-DE" sz="1400" dirty="0" smtClean="0">
                <a:latin typeface="Times New Roman" panose="02020603050405020304" pitchFamily="18" charset="0"/>
                <a:cs typeface="Times New Roman" panose="02020603050405020304" pitchFamily="18" charset="0"/>
              </a:rPr>
              <a:t>Grundsätzlich sollen in Deutschland und der EU die Rahmenbedingungen derart gesetzt werden, dass die Güter auf funktionierenden Märkten unter möglichst vollkommenem Wettbewerb bereitgestellt werden</a:t>
            </a:r>
            <a:endParaRPr lang="de-DE" sz="1400" dirty="0">
              <a:latin typeface="Times New Roman" panose="02020603050405020304" pitchFamily="18" charset="0"/>
              <a:cs typeface="Times New Roman" panose="02020603050405020304" pitchFamily="18" charset="0"/>
            </a:endParaRPr>
          </a:p>
        </p:txBody>
      </p:sp>
      <p:sp>
        <p:nvSpPr>
          <p:cNvPr id="5" name="Textfeld 4">
            <a:extLst>
              <a:ext uri="{FF2B5EF4-FFF2-40B4-BE49-F238E27FC236}">
                <a16:creationId xmlns:a16="http://schemas.microsoft.com/office/drawing/2014/main" id="{6C4FF9E2-712A-410D-A2F4-90608A69AEEA}"/>
              </a:ext>
            </a:extLst>
          </p:cNvPr>
          <p:cNvSpPr txBox="1"/>
          <p:nvPr/>
        </p:nvSpPr>
        <p:spPr>
          <a:xfrm>
            <a:off x="8289419" y="3827204"/>
            <a:ext cx="3258146" cy="523220"/>
          </a:xfrm>
          <a:prstGeom prst="rect">
            <a:avLst/>
          </a:prstGeom>
          <a:noFill/>
        </p:spPr>
        <p:txBody>
          <a:bodyPr wrap="square" rtlCol="0">
            <a:spAutoFit/>
          </a:bodyPr>
          <a:lstStyle/>
          <a:p>
            <a:r>
              <a:rPr lang="de-DE" sz="1400" dirty="0" smtClean="0">
                <a:latin typeface="Times New Roman" panose="02020603050405020304" pitchFamily="18" charset="0"/>
                <a:cs typeface="Times New Roman" panose="02020603050405020304" pitchFamily="18" charset="0"/>
              </a:rPr>
              <a:t>Ausdruck findet dieses Prinzip im EU-Binnenmarkt und den vier Grundfreiheiten</a:t>
            </a:r>
            <a:endParaRPr lang="de-DE" sz="1400" dirty="0">
              <a:latin typeface="Times New Roman" panose="02020603050405020304" pitchFamily="18" charset="0"/>
              <a:cs typeface="Times New Roman" panose="02020603050405020304" pitchFamily="18" charset="0"/>
            </a:endParaRPr>
          </a:p>
        </p:txBody>
      </p:sp>
      <p:sp>
        <p:nvSpPr>
          <p:cNvPr id="6" name="Textfeld 5">
            <a:extLst>
              <a:ext uri="{FF2B5EF4-FFF2-40B4-BE49-F238E27FC236}">
                <a16:creationId xmlns:a16="http://schemas.microsoft.com/office/drawing/2014/main" id="{6C4FF9E2-712A-410D-A2F4-90608A69AEEA}"/>
              </a:ext>
            </a:extLst>
          </p:cNvPr>
          <p:cNvSpPr txBox="1"/>
          <p:nvPr/>
        </p:nvSpPr>
        <p:spPr>
          <a:xfrm>
            <a:off x="8289419" y="4380852"/>
            <a:ext cx="3258146" cy="738664"/>
          </a:xfrm>
          <a:prstGeom prst="rect">
            <a:avLst/>
          </a:prstGeom>
          <a:noFill/>
        </p:spPr>
        <p:txBody>
          <a:bodyPr wrap="square" rtlCol="0">
            <a:spAutoFit/>
          </a:bodyPr>
          <a:lstStyle/>
          <a:p>
            <a:r>
              <a:rPr lang="de-DE" sz="1400" dirty="0" smtClean="0">
                <a:latin typeface="Times New Roman" panose="02020603050405020304" pitchFamily="18" charset="0"/>
                <a:cs typeface="Times New Roman" panose="02020603050405020304" pitchFamily="18" charset="0"/>
              </a:rPr>
              <a:t>Die Gewährung der Vorteile des EU-Binnenmarktes sind aktuell Gegenstand des Konflikts der EU mit UK</a:t>
            </a:r>
            <a:endParaRPr lang="de-DE" sz="1400" dirty="0">
              <a:latin typeface="Times New Roman" panose="02020603050405020304" pitchFamily="18" charset="0"/>
              <a:cs typeface="Times New Roman" panose="02020603050405020304" pitchFamily="18" charset="0"/>
            </a:endParaRPr>
          </a:p>
        </p:txBody>
      </p:sp>
      <p:sp>
        <p:nvSpPr>
          <p:cNvPr id="7" name="Textfeld 6">
            <a:extLst>
              <a:ext uri="{FF2B5EF4-FFF2-40B4-BE49-F238E27FC236}">
                <a16:creationId xmlns:a16="http://schemas.microsoft.com/office/drawing/2014/main" id="{6C4FF9E2-712A-410D-A2F4-90608A69AEEA}"/>
              </a:ext>
            </a:extLst>
          </p:cNvPr>
          <p:cNvSpPr txBox="1"/>
          <p:nvPr/>
        </p:nvSpPr>
        <p:spPr>
          <a:xfrm>
            <a:off x="1015584" y="6051029"/>
            <a:ext cx="8487644" cy="523220"/>
          </a:xfrm>
          <a:prstGeom prst="rect">
            <a:avLst/>
          </a:prstGeom>
          <a:noFill/>
        </p:spPr>
        <p:txBody>
          <a:bodyPr wrap="square" rtlCol="0">
            <a:spAutoFit/>
          </a:bodyPr>
          <a:lstStyle/>
          <a:p>
            <a:r>
              <a:rPr lang="de-DE" sz="1400" dirty="0" smtClean="0">
                <a:latin typeface="Times New Roman" panose="02020603050405020304" pitchFamily="18" charset="0"/>
                <a:cs typeface="Times New Roman" panose="02020603050405020304" pitchFamily="18" charset="0"/>
              </a:rPr>
              <a:t>Kann die Funktionsfähigkeit von Märkten nicht gewährleistet werden, ist es Aufgabe des Staates einzugreifen. Dies wird einen der Hauptgesichtspunkte dieser Veranstaltung darstellen.</a:t>
            </a:r>
            <a:endParaRPr lang="de-DE"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49084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Distributionsfunktion</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9524" y="561974"/>
            <a:ext cx="12172951" cy="6286502"/>
          </a:xfrm>
          <a:prstGeom prst="rect">
            <a:avLst/>
          </a:prstGeom>
          <a:noFill/>
        </p:spPr>
        <p:txBody>
          <a:bodyPr wrap="square" rtlCol="0">
            <a:noAutofit/>
          </a:bodyPr>
          <a:lstStyle/>
          <a:p>
            <a:pPr algn="ctr"/>
            <a:r>
              <a:rPr lang="de-DE" sz="2400" b="1" dirty="0">
                <a:latin typeface="Times New Roman" panose="02020603050405020304" pitchFamily="18" charset="0"/>
                <a:cs typeface="Times New Roman" panose="02020603050405020304" pitchFamily="18" charset="0"/>
              </a:rPr>
              <a:t>Die Ressourcen und Einkommensverteilung aufgrund des Marktergebnisses wird im Allgemeinen als „ungerecht“ in der Gesellschaft empfunden.</a:t>
            </a:r>
          </a:p>
          <a:p>
            <a:endParaRPr lang="de-DE" sz="24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Der Staat greift umverteilend ein:</a:t>
            </a:r>
          </a:p>
          <a:p>
            <a:pPr marL="800100" lvl="1"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Ziel ist die Herstellung </a:t>
            </a:r>
            <a:r>
              <a:rPr lang="de-DE" sz="2400" b="1" dirty="0">
                <a:latin typeface="Times New Roman" panose="02020603050405020304" pitchFamily="18" charset="0"/>
                <a:cs typeface="Times New Roman" panose="02020603050405020304" pitchFamily="18" charset="0"/>
              </a:rPr>
              <a:t>gleichwertiger Lebensverhältnisse </a:t>
            </a:r>
            <a:r>
              <a:rPr lang="de-DE" sz="2400" dirty="0">
                <a:latin typeface="Times New Roman" panose="02020603050405020304" pitchFamily="18" charset="0"/>
                <a:cs typeface="Times New Roman" panose="02020603050405020304" pitchFamily="18" charset="0"/>
              </a:rPr>
              <a:t>Art. 72 Satz 2 GG             Explizit im aktuellen Koalitionsvertrag formuliert (S. 4/16/27/60/67/84/109/112/116/163)    (Siehe auch Interview Horst Köhler (2004), Focus)</a:t>
            </a:r>
          </a:p>
          <a:p>
            <a:endParaRPr lang="de-DE" sz="2400" dirty="0">
              <a:latin typeface="Times New Roman" panose="02020603050405020304" pitchFamily="18" charset="0"/>
              <a:cs typeface="Times New Roman" panose="02020603050405020304" pitchFamily="18" charset="0"/>
            </a:endParaRPr>
          </a:p>
          <a:p>
            <a:pPr marL="1714500" lvl="3"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Länderfinanzausgleich Art. 106/107 GG</a:t>
            </a:r>
          </a:p>
          <a:p>
            <a:pPr marL="1714500" lvl="3"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Progressive Einkommenssteuer</a:t>
            </a:r>
          </a:p>
          <a:p>
            <a:pPr marL="1714500" lvl="3"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Transferzahlungen (z.B. Sozialleistungen, </a:t>
            </a:r>
            <a:r>
              <a:rPr lang="de-DE" sz="2400" dirty="0" err="1">
                <a:latin typeface="Times New Roman" panose="02020603050405020304" pitchFamily="18" charset="0"/>
                <a:cs typeface="Times New Roman" panose="02020603050405020304" pitchFamily="18" charset="0"/>
              </a:rPr>
              <a:t>BaföG</a:t>
            </a:r>
            <a:r>
              <a:rPr lang="de-DE" sz="2400" dirty="0">
                <a:latin typeface="Times New Roman" panose="02020603050405020304" pitchFamily="18" charset="0"/>
                <a:cs typeface="Times New Roman" panose="02020603050405020304" pitchFamily="18" charset="0"/>
              </a:rPr>
              <a:t>, Kindergeld)</a:t>
            </a:r>
          </a:p>
          <a:p>
            <a:pPr marL="1714500" lvl="3"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Sozialversicherungen</a:t>
            </a:r>
          </a:p>
          <a:p>
            <a:endParaRPr lang="de-DE"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6C4FF9E2-712A-410D-A2F4-90608A69AEEA}"/>
              </a:ext>
            </a:extLst>
          </p:cNvPr>
          <p:cNvSpPr txBox="1"/>
          <p:nvPr/>
        </p:nvSpPr>
        <p:spPr>
          <a:xfrm>
            <a:off x="1387876" y="5394961"/>
            <a:ext cx="5137021" cy="307777"/>
          </a:xfrm>
          <a:prstGeom prst="rect">
            <a:avLst/>
          </a:prstGeom>
          <a:noFill/>
        </p:spPr>
        <p:txBody>
          <a:bodyPr wrap="square" rtlCol="0">
            <a:spAutoFit/>
          </a:bodyPr>
          <a:lstStyle/>
          <a:p>
            <a:r>
              <a:rPr lang="de-DE" sz="1400" dirty="0" smtClean="0">
                <a:latin typeface="Times New Roman" panose="02020603050405020304" pitchFamily="18" charset="0"/>
                <a:cs typeface="Times New Roman" panose="02020603050405020304" pitchFamily="18" charset="0"/>
              </a:rPr>
              <a:t>Vgl. Gesetz über Stabilität und Wachstum und das magische Viereck</a:t>
            </a:r>
            <a:endParaRPr lang="de-DE" sz="1400" dirty="0">
              <a:latin typeface="Times New Roman" panose="02020603050405020304" pitchFamily="18" charset="0"/>
              <a:cs typeface="Times New Roman" panose="02020603050405020304" pitchFamily="18" charset="0"/>
            </a:endParaRPr>
          </a:p>
        </p:txBody>
      </p:sp>
      <p:sp>
        <p:nvSpPr>
          <p:cNvPr id="5" name="Textfeld 4">
            <a:extLst>
              <a:ext uri="{FF2B5EF4-FFF2-40B4-BE49-F238E27FC236}">
                <a16:creationId xmlns:a16="http://schemas.microsoft.com/office/drawing/2014/main" id="{6C4FF9E2-712A-410D-A2F4-90608A69AEEA}"/>
              </a:ext>
            </a:extLst>
          </p:cNvPr>
          <p:cNvSpPr txBox="1"/>
          <p:nvPr/>
        </p:nvSpPr>
        <p:spPr>
          <a:xfrm>
            <a:off x="1655664" y="5752387"/>
            <a:ext cx="8415799" cy="523220"/>
          </a:xfrm>
          <a:prstGeom prst="rect">
            <a:avLst/>
          </a:prstGeom>
          <a:noFill/>
        </p:spPr>
        <p:txBody>
          <a:bodyPr wrap="square" rtlCol="0">
            <a:spAutoFit/>
          </a:bodyPr>
          <a:lstStyle/>
          <a:p>
            <a:r>
              <a:rPr lang="de-DE" sz="1400" dirty="0" smtClean="0">
                <a:latin typeface="Times New Roman" panose="02020603050405020304" pitchFamily="18" charset="0"/>
                <a:cs typeface="Times New Roman" panose="02020603050405020304" pitchFamily="18" charset="0"/>
              </a:rPr>
              <a:t>Der Ausgleich zwischen den verschiedenen sozialen Schichten und unterschiedlichen Regionen in Deutschland oder auf überstaatlicher Ebene in der EU ist eines der Hauptpolitikfelder in unserer Gesellschaft </a:t>
            </a:r>
            <a:endParaRPr lang="de-DE"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58266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a:latin typeface="Times New Roman" panose="02020603050405020304" pitchFamily="18" charset="0"/>
                <a:cs typeface="Times New Roman" panose="02020603050405020304" pitchFamily="18" charset="0"/>
              </a:rPr>
              <a:t>Stabilisierungsfunktion</a:t>
            </a:r>
            <a:endParaRPr lang="de-DE" sz="2800"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AA15B691-283D-4341-8E52-EBA1542B1340}"/>
              </a:ext>
            </a:extLst>
          </p:cNvPr>
          <p:cNvSpPr txBox="1"/>
          <p:nvPr/>
        </p:nvSpPr>
        <p:spPr>
          <a:xfrm>
            <a:off x="831668" y="888861"/>
            <a:ext cx="7048500" cy="5448301"/>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Magisches Viereck</a:t>
            </a:r>
          </a:p>
          <a:p>
            <a:pPr marL="800100" lvl="1"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 1 </a:t>
            </a:r>
            <a:r>
              <a:rPr lang="de-DE" sz="2400" dirty="0" err="1">
                <a:latin typeface="Times New Roman" panose="02020603050405020304" pitchFamily="18" charset="0"/>
                <a:cs typeface="Times New Roman" panose="02020603050405020304" pitchFamily="18" charset="0"/>
              </a:rPr>
              <a:t>StabG</a:t>
            </a: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Schuldenbremse</a:t>
            </a:r>
          </a:p>
          <a:p>
            <a:pPr marL="800100" lvl="1"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Art. 115 GG, Abs. 2</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Maastricht-Kriterien</a:t>
            </a:r>
          </a:p>
          <a:p>
            <a:pPr marL="800100" lvl="1"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AEUV Art. 126 Satz 2, Protokoll Nr. 12 Art. 1</a:t>
            </a:r>
          </a:p>
          <a:p>
            <a:pPr marL="800100" lvl="1"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EU-Stabilitäts- und Wachstumspakt</a:t>
            </a:r>
          </a:p>
          <a:p>
            <a:pPr marL="800100" lvl="1"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EU-Six-Pack</a:t>
            </a:r>
          </a:p>
          <a:p>
            <a:pPr marL="800100" lvl="1"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Europäische Schuldenbremse</a:t>
            </a:r>
          </a:p>
          <a:p>
            <a:pPr marL="800100" lvl="1" indent="-342900">
              <a:buFont typeface="Symbol" panose="05050102010706020507" pitchFamily="18" charset="2"/>
              <a:buChar char="-"/>
            </a:pPr>
            <a:r>
              <a:rPr lang="de-DE" sz="2400" dirty="0">
                <a:latin typeface="Times New Roman" panose="02020603050405020304" pitchFamily="18" charset="0"/>
                <a:cs typeface="Times New Roman" panose="02020603050405020304" pitchFamily="18" charset="0"/>
              </a:rPr>
              <a:t>Europäischer Fiskalpakt</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6C4FF9E2-712A-410D-A2F4-90608A69AEEA}"/>
              </a:ext>
            </a:extLst>
          </p:cNvPr>
          <p:cNvSpPr txBox="1"/>
          <p:nvPr/>
        </p:nvSpPr>
        <p:spPr>
          <a:xfrm>
            <a:off x="7380514" y="984445"/>
            <a:ext cx="4062549" cy="2031325"/>
          </a:xfrm>
          <a:prstGeom prst="rect">
            <a:avLst/>
          </a:prstGeom>
          <a:noFill/>
        </p:spPr>
        <p:txBody>
          <a:bodyPr wrap="square" rtlCol="0">
            <a:spAutoFit/>
          </a:bodyPr>
          <a:lstStyle/>
          <a:p>
            <a:r>
              <a:rPr lang="de-DE" sz="1400" dirty="0" smtClean="0">
                <a:latin typeface="Times New Roman" panose="02020603050405020304" pitchFamily="18" charset="0"/>
                <a:cs typeface="Times New Roman" panose="02020603050405020304" pitchFamily="18" charset="0"/>
              </a:rPr>
              <a:t>Die Stabilisierungsfunktion widerspiegelt sich in Deutschland vornehmlich in den Zielen des magischen Vierecks und der 2009 eingeführten Schuldenbremse, die de facto ein Verschuldungsverbot der öffentlichen Haushalte beinhaltet. D.h. prinzipiell sollen alle Ausgaben durch Einnahmen ohne Kredite gedeckt sein. Als Ausnahme sind aber Sondersituationen wie die gegenwärtige Corona-Krise für eine Schuldenaufnahme zugelassen</a:t>
            </a:r>
            <a:endParaRPr lang="de-DE" sz="1400" dirty="0">
              <a:latin typeface="Times New Roman" panose="02020603050405020304" pitchFamily="18" charset="0"/>
              <a:cs typeface="Times New Roman" panose="02020603050405020304" pitchFamily="18" charset="0"/>
            </a:endParaRPr>
          </a:p>
        </p:txBody>
      </p:sp>
      <p:sp>
        <p:nvSpPr>
          <p:cNvPr id="5" name="Textfeld 4">
            <a:extLst>
              <a:ext uri="{FF2B5EF4-FFF2-40B4-BE49-F238E27FC236}">
                <a16:creationId xmlns:a16="http://schemas.microsoft.com/office/drawing/2014/main" id="{6C4FF9E2-712A-410D-A2F4-90608A69AEEA}"/>
              </a:ext>
            </a:extLst>
          </p:cNvPr>
          <p:cNvSpPr txBox="1"/>
          <p:nvPr/>
        </p:nvSpPr>
        <p:spPr>
          <a:xfrm>
            <a:off x="7380514" y="3540410"/>
            <a:ext cx="4428309" cy="2031325"/>
          </a:xfrm>
          <a:prstGeom prst="rect">
            <a:avLst/>
          </a:prstGeom>
          <a:noFill/>
        </p:spPr>
        <p:txBody>
          <a:bodyPr wrap="square" rtlCol="0">
            <a:spAutoFit/>
          </a:bodyPr>
          <a:lstStyle/>
          <a:p>
            <a:r>
              <a:rPr lang="de-DE" sz="1400" dirty="0" smtClean="0">
                <a:latin typeface="Times New Roman" panose="02020603050405020304" pitchFamily="18" charset="0"/>
                <a:cs typeface="Times New Roman" panose="02020603050405020304" pitchFamily="18" charset="0"/>
              </a:rPr>
              <a:t>Schon mit Einführung des Euro, sind die Mitgliedsländer über die </a:t>
            </a:r>
            <a:r>
              <a:rPr lang="de-DE" sz="1400" dirty="0" err="1" smtClean="0">
                <a:latin typeface="Times New Roman" panose="02020603050405020304" pitchFamily="18" charset="0"/>
                <a:cs typeface="Times New Roman" panose="02020603050405020304" pitchFamily="18" charset="0"/>
              </a:rPr>
              <a:t>Maastrichtkriterien</a:t>
            </a:r>
            <a:r>
              <a:rPr lang="de-DE" sz="1400" dirty="0" smtClean="0">
                <a:latin typeface="Times New Roman" panose="02020603050405020304" pitchFamily="18" charset="0"/>
                <a:cs typeface="Times New Roman" panose="02020603050405020304" pitchFamily="18" charset="0"/>
              </a:rPr>
              <a:t> zu einer soliden Haushaltsführung angehalten worden. Diese Regeln sind allerdings zuerst von Deutschland (+FR +GR)  Anfang der 2000er aufgeweicht worden. Im Zuge der Finanzkrise und der sich anschließenden Euro-Schuldenkrise sind diese Regeln erneut (prinzipiell verschärft) in Kraft gesetzt worden, jedoch hat die Corona-Krise diese Pläne aktuell mehr oder weniger über den Haufen geworfen.</a:t>
            </a:r>
            <a:endParaRPr lang="de-DE"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8080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Normative Analyse der Staatstätigkeit</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9524" y="611574"/>
            <a:ext cx="12172951" cy="5994183"/>
          </a:xfrm>
          <a:prstGeom prst="rect">
            <a:avLst/>
          </a:prstGeom>
          <a:noFill/>
        </p:spPr>
        <p:txBody>
          <a:bodyPr wrap="square" rtlCol="0">
            <a:noAutofit/>
          </a:bodyPr>
          <a:lstStyle/>
          <a:p>
            <a:r>
              <a:rPr lang="de-DE" sz="2400" dirty="0">
                <a:latin typeface="Times New Roman" panose="02020603050405020304" pitchFamily="18" charset="0"/>
                <a:cs typeface="Times New Roman" panose="02020603050405020304" pitchFamily="18" charset="0"/>
              </a:rPr>
              <a:t>Ableitung eines „optimalen“ Staatsanteils aus den übergeordneten Zielen der Staatstätigkeit</a:t>
            </a:r>
          </a:p>
          <a:p>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u="sng" dirty="0">
                <a:latin typeface="Times New Roman" panose="02020603050405020304" pitchFamily="18" charset="0"/>
                <a:cs typeface="Times New Roman" panose="02020603050405020304" pitchFamily="18" charset="0"/>
              </a:rPr>
              <a:t>Öffentliche Güter</a:t>
            </a:r>
            <a:r>
              <a:rPr lang="de-DE" sz="2000" dirty="0">
                <a:latin typeface="Times New Roman" panose="02020603050405020304" pitchFamily="18" charset="0"/>
                <a:cs typeface="Times New Roman" panose="02020603050405020304" pitchFamily="18" charset="0"/>
              </a:rPr>
              <a:t>: Aufgrund der Nicht-Ausschließbarkeit und der Nicht-Rivalität im Konsum erreicht der 			       klassische Marktprozess keine effiziente Allokation</a:t>
            </a:r>
          </a:p>
          <a:p>
            <a:pPr marL="2628900" lvl="5" indent="-342900">
              <a:buFont typeface="Arial" panose="020B0604020202020204" pitchFamily="34" charset="0"/>
              <a:buChar char="•"/>
            </a:pPr>
            <a:r>
              <a:rPr lang="de-DE" dirty="0">
                <a:latin typeface="Times New Roman" panose="02020603050405020304" pitchFamily="18" charset="0"/>
                <a:cs typeface="Times New Roman" panose="02020603050405020304" pitchFamily="18" charset="0"/>
              </a:rPr>
              <a:t>Direkte Bereitstellung durch den Staat</a:t>
            </a:r>
          </a:p>
          <a:p>
            <a:pPr marL="2628900" lvl="5" indent="-342900">
              <a:buFont typeface="Arial" panose="020B0604020202020204" pitchFamily="34" charset="0"/>
              <a:buChar char="•"/>
            </a:pPr>
            <a:r>
              <a:rPr lang="de-DE" dirty="0">
                <a:latin typeface="Times New Roman" panose="02020603050405020304" pitchFamily="18" charset="0"/>
                <a:cs typeface="Times New Roman" panose="02020603050405020304" pitchFamily="18" charset="0"/>
              </a:rPr>
              <a:t>Kollektive Entscheidungsregeln</a:t>
            </a:r>
          </a:p>
          <a:p>
            <a:pPr marL="342900" indent="-342900">
              <a:buFont typeface="Arial" panose="020B0604020202020204" pitchFamily="34" charset="0"/>
              <a:buChar char="•"/>
            </a:pPr>
            <a:endParaRPr lang="de-DE" sz="22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u="sng" dirty="0">
                <a:latin typeface="Times New Roman" panose="02020603050405020304" pitchFamily="18" charset="0"/>
                <a:cs typeface="Times New Roman" panose="02020603050405020304" pitchFamily="18" charset="0"/>
              </a:rPr>
              <a:t>Marktmacht</a:t>
            </a:r>
            <a:r>
              <a:rPr lang="de-DE" sz="2000" dirty="0">
                <a:latin typeface="Times New Roman" panose="02020603050405020304" pitchFamily="18" charset="0"/>
                <a:cs typeface="Times New Roman" panose="02020603050405020304" pitchFamily="18" charset="0"/>
              </a:rPr>
              <a:t>:	       Ausbildung von Oligopolen und Monopolen aufgrund eines speziellen Marktumfelds</a:t>
            </a:r>
          </a:p>
          <a:p>
            <a:pPr marL="2628900" lvl="5" indent="-342900">
              <a:buFont typeface="Arial" panose="020B0604020202020204" pitchFamily="34" charset="0"/>
              <a:buChar char="•"/>
            </a:pPr>
            <a:r>
              <a:rPr lang="de-DE" dirty="0">
                <a:latin typeface="Times New Roman" panose="02020603050405020304" pitchFamily="18" charset="0"/>
                <a:cs typeface="Times New Roman" panose="02020603050405020304" pitchFamily="18" charset="0"/>
              </a:rPr>
              <a:t>Eingriff für mehr Wettbewerb (Bundeskartellamt, Monopolkommission, EU-Kommission, EuGH)</a:t>
            </a:r>
          </a:p>
          <a:p>
            <a:pPr marL="2628900" lvl="5" indent="-342900">
              <a:buFont typeface="Arial" panose="020B0604020202020204" pitchFamily="34" charset="0"/>
              <a:buChar char="•"/>
            </a:pPr>
            <a:r>
              <a:rPr lang="de-DE" dirty="0">
                <a:latin typeface="Times New Roman" panose="02020603050405020304" pitchFamily="18" charset="0"/>
                <a:cs typeface="Times New Roman" panose="02020603050405020304" pitchFamily="18" charset="0"/>
              </a:rPr>
              <a:t>Übernahme des Angebots durch den Staat bei natürlichen Monopolen</a:t>
            </a:r>
          </a:p>
          <a:p>
            <a:pPr marL="342900" indent="-342900">
              <a:buFont typeface="Arial" panose="020B0604020202020204" pitchFamily="34" charset="0"/>
              <a:buChar char="•"/>
            </a:pPr>
            <a:endParaRPr lang="de-DE" sz="2200" u="sng"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u="sng" dirty="0">
                <a:latin typeface="Times New Roman" panose="02020603050405020304" pitchFamily="18" charset="0"/>
                <a:cs typeface="Times New Roman" panose="02020603050405020304" pitchFamily="18" charset="0"/>
              </a:rPr>
              <a:t>Externe Effekte</a:t>
            </a:r>
            <a:r>
              <a:rPr lang="de-DE" sz="2000" dirty="0">
                <a:latin typeface="Times New Roman" panose="02020603050405020304" pitchFamily="18" charset="0"/>
                <a:cs typeface="Times New Roman" panose="02020603050405020304" pitchFamily="18" charset="0"/>
              </a:rPr>
              <a:t>:    Durch den Markt nicht internalisierte Effekte</a:t>
            </a:r>
          </a:p>
          <a:p>
            <a:pPr marL="2628900" lvl="5" indent="-342900">
              <a:buFont typeface="Arial" panose="020B0604020202020204" pitchFamily="34" charset="0"/>
              <a:buChar char="•"/>
            </a:pPr>
            <a:r>
              <a:rPr lang="de-DE" dirty="0">
                <a:latin typeface="Times New Roman" panose="02020603050405020304" pitchFamily="18" charset="0"/>
                <a:cs typeface="Times New Roman" panose="02020603050405020304" pitchFamily="18" charset="0"/>
              </a:rPr>
              <a:t>Steuern und Subventionen</a:t>
            </a:r>
          </a:p>
          <a:p>
            <a:pPr marL="2628900" lvl="5" indent="-342900">
              <a:buFont typeface="Arial" panose="020B0604020202020204" pitchFamily="34" charset="0"/>
              <a:buChar char="•"/>
            </a:pPr>
            <a:r>
              <a:rPr lang="de-DE" dirty="0">
                <a:latin typeface="Times New Roman" panose="02020603050405020304" pitchFamily="18" charset="0"/>
                <a:cs typeface="Times New Roman" panose="02020603050405020304" pitchFamily="18" charset="0"/>
              </a:rPr>
              <a:t>Zertifikate</a:t>
            </a:r>
          </a:p>
          <a:p>
            <a:pPr marL="2628900" lvl="5" indent="-342900">
              <a:buFont typeface="Arial" panose="020B0604020202020204" pitchFamily="34" charset="0"/>
              <a:buChar char="•"/>
            </a:pPr>
            <a:r>
              <a:rPr lang="de-DE" dirty="0">
                <a:latin typeface="Times New Roman" panose="02020603050405020304" pitchFamily="18" charset="0"/>
                <a:cs typeface="Times New Roman" panose="02020603050405020304" pitchFamily="18" charset="0"/>
              </a:rPr>
              <a:t>Zuweisung von Eigentumsrechten</a:t>
            </a:r>
          </a:p>
          <a:p>
            <a:pPr marL="285750" indent="-285750">
              <a:buFont typeface="Arial" panose="020B0604020202020204" pitchFamily="34" charset="0"/>
              <a:buChar char="•"/>
            </a:pPr>
            <a:endParaRPr lang="de-DE"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u="sng" dirty="0">
                <a:latin typeface="Times New Roman" panose="02020603050405020304" pitchFamily="18" charset="0"/>
                <a:cs typeface="Times New Roman" panose="02020603050405020304" pitchFamily="18" charset="0"/>
              </a:rPr>
              <a:t>Asymmetrien</a:t>
            </a:r>
            <a:r>
              <a:rPr lang="de-DE" sz="2000" dirty="0">
                <a:latin typeface="Times New Roman" panose="02020603050405020304" pitchFamily="18" charset="0"/>
                <a:cs typeface="Times New Roman" panose="02020603050405020304" pitchFamily="18" charset="0"/>
              </a:rPr>
              <a:t>:	       Marktineffizienzen durch ungleiche Information bei Nachfragern und Anbietern</a:t>
            </a:r>
          </a:p>
          <a:p>
            <a:pPr marL="2628900" lvl="5" indent="-342900">
              <a:buFont typeface="Arial" panose="020B0604020202020204" pitchFamily="34" charset="0"/>
              <a:buChar char="•"/>
            </a:pPr>
            <a:r>
              <a:rPr lang="de-DE" dirty="0">
                <a:latin typeface="Times New Roman" panose="02020603050405020304" pitchFamily="18" charset="0"/>
                <a:cs typeface="Times New Roman" panose="02020603050405020304" pitchFamily="18" charset="0"/>
              </a:rPr>
              <a:t>Pflichtversicherungen</a:t>
            </a:r>
          </a:p>
        </p:txBody>
      </p:sp>
      <p:sp>
        <p:nvSpPr>
          <p:cNvPr id="4" name="Textfeld 3">
            <a:extLst>
              <a:ext uri="{FF2B5EF4-FFF2-40B4-BE49-F238E27FC236}">
                <a16:creationId xmlns:a16="http://schemas.microsoft.com/office/drawing/2014/main" id="{6C4FF9E2-712A-410D-A2F4-90608A69AEEA}"/>
              </a:ext>
            </a:extLst>
          </p:cNvPr>
          <p:cNvSpPr txBox="1"/>
          <p:nvPr/>
        </p:nvSpPr>
        <p:spPr>
          <a:xfrm>
            <a:off x="342846" y="6082537"/>
            <a:ext cx="11374537" cy="307777"/>
          </a:xfrm>
          <a:prstGeom prst="rect">
            <a:avLst/>
          </a:prstGeom>
          <a:noFill/>
        </p:spPr>
        <p:txBody>
          <a:bodyPr wrap="square" rtlCol="0">
            <a:spAutoFit/>
          </a:bodyPr>
          <a:lstStyle/>
          <a:p>
            <a:r>
              <a:rPr lang="de-DE" sz="1400" dirty="0" smtClean="0">
                <a:latin typeface="Times New Roman" panose="02020603050405020304" pitchFamily="18" charset="0"/>
                <a:cs typeface="Times New Roman" panose="02020603050405020304" pitchFamily="18" charset="0"/>
              </a:rPr>
              <a:t>Im Laufe der Vorlesung werden wir uns vornehmlich mit der Problematik der öffentlichen Güter und den Externen Effekten beschäftigen </a:t>
            </a:r>
            <a:endParaRPr lang="de-DE"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82090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Literatur</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9524" y="561974"/>
            <a:ext cx="12172951" cy="6286502"/>
          </a:xfrm>
          <a:prstGeom prst="rect">
            <a:avLst/>
          </a:prstGeom>
          <a:noFill/>
        </p:spPr>
        <p:txBody>
          <a:bodyPr wrap="square" rtlCol="0">
            <a:noAutofit/>
          </a:bodyPr>
          <a:lstStyle/>
          <a:p>
            <a:pPr marL="342900" indent="-342900">
              <a:buFont typeface="Arial" panose="020B0604020202020204" pitchFamily="34" charset="0"/>
              <a:buChar char="•"/>
            </a:pPr>
            <a:r>
              <a:rPr lang="de-DE" sz="1600" dirty="0">
                <a:latin typeface="Times New Roman" panose="02020603050405020304" pitchFamily="18" charset="0"/>
                <a:cs typeface="Times New Roman" panose="02020603050405020304" pitchFamily="18" charset="0"/>
              </a:rPr>
              <a:t>Brümmerhoff, D</a:t>
            </a:r>
            <a:r>
              <a:rPr lang="de-DE" sz="1600" dirty="0" smtClean="0">
                <a:latin typeface="Times New Roman" panose="02020603050405020304" pitchFamily="18" charset="0"/>
                <a:cs typeface="Times New Roman" panose="02020603050405020304" pitchFamily="18" charset="0"/>
              </a:rPr>
              <a:t>., </a:t>
            </a:r>
            <a:r>
              <a:rPr lang="de-DE" sz="1600" b="1" dirty="0">
                <a:latin typeface="Times New Roman" panose="02020603050405020304" pitchFamily="18" charset="0"/>
                <a:cs typeface="Times New Roman" panose="02020603050405020304" pitchFamily="18" charset="0"/>
              </a:rPr>
              <a:t>Finanzwissenschaft</a:t>
            </a:r>
            <a:r>
              <a:rPr lang="de-DE" sz="1600" dirty="0">
                <a:latin typeface="Times New Roman" panose="02020603050405020304" pitchFamily="18" charset="0"/>
                <a:cs typeface="Times New Roman" panose="02020603050405020304" pitchFamily="18" charset="0"/>
              </a:rPr>
              <a:t>, 12. Aufl., Walter de </a:t>
            </a:r>
            <a:r>
              <a:rPr lang="de-DE" sz="1600" dirty="0" err="1">
                <a:latin typeface="Times New Roman" panose="02020603050405020304" pitchFamily="18" charset="0"/>
                <a:cs typeface="Times New Roman" panose="02020603050405020304" pitchFamily="18" charset="0"/>
              </a:rPr>
              <a:t>Gruyter</a:t>
            </a:r>
            <a:r>
              <a:rPr lang="de-DE" sz="1600" dirty="0" smtClean="0">
                <a:latin typeface="Times New Roman" panose="02020603050405020304" pitchFamily="18" charset="0"/>
                <a:cs typeface="Times New Roman" panose="02020603050405020304" pitchFamily="18" charset="0"/>
              </a:rPr>
              <a:t>.</a:t>
            </a:r>
          </a:p>
          <a:p>
            <a:pPr marL="342900" indent="-342900">
              <a:buFont typeface="Arial" panose="020B0604020202020204" pitchFamily="34" charset="0"/>
              <a:buChar char="•"/>
            </a:pPr>
            <a:endParaRPr lang="de-DE" sz="16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16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1600" dirty="0" err="1">
                <a:latin typeface="Times New Roman" panose="02020603050405020304" pitchFamily="18" charset="0"/>
                <a:cs typeface="Times New Roman" panose="02020603050405020304" pitchFamily="18" charset="0"/>
              </a:rPr>
              <a:t>Blankart</a:t>
            </a:r>
            <a:r>
              <a:rPr lang="de-DE" sz="1600" dirty="0">
                <a:latin typeface="Times New Roman" panose="02020603050405020304" pitchFamily="18" charset="0"/>
                <a:cs typeface="Times New Roman" panose="02020603050405020304" pitchFamily="18" charset="0"/>
              </a:rPr>
              <a:t>, B. </a:t>
            </a:r>
            <a:r>
              <a:rPr lang="de-DE" sz="1600" dirty="0" smtClean="0">
                <a:latin typeface="Times New Roman" panose="02020603050405020304" pitchFamily="18" charset="0"/>
                <a:cs typeface="Times New Roman" panose="02020603050405020304" pitchFamily="18" charset="0"/>
              </a:rPr>
              <a:t>, </a:t>
            </a:r>
            <a:r>
              <a:rPr lang="de-DE" sz="1600" b="1" dirty="0">
                <a:latin typeface="Times New Roman" panose="02020603050405020304" pitchFamily="18" charset="0"/>
                <a:cs typeface="Times New Roman" panose="02020603050405020304" pitchFamily="18" charset="0"/>
              </a:rPr>
              <a:t>Öffentliche Finanzen in der Demokratie</a:t>
            </a:r>
            <a:r>
              <a:rPr lang="de-DE" sz="1600" dirty="0">
                <a:latin typeface="Times New Roman" panose="02020603050405020304" pitchFamily="18" charset="0"/>
                <a:cs typeface="Times New Roman" panose="02020603050405020304" pitchFamily="18" charset="0"/>
              </a:rPr>
              <a:t>, 9. Aufl., </a:t>
            </a:r>
            <a:r>
              <a:rPr lang="de-DE" sz="1600" dirty="0" err="1">
                <a:latin typeface="Times New Roman" panose="02020603050405020304" pitchFamily="18" charset="0"/>
                <a:cs typeface="Times New Roman" panose="02020603050405020304" pitchFamily="18" charset="0"/>
              </a:rPr>
              <a:t>Vahlen</a:t>
            </a:r>
            <a:r>
              <a:rPr lang="de-DE" sz="1600" dirty="0" smtClean="0">
                <a:latin typeface="Times New Roman" panose="02020603050405020304" pitchFamily="18" charset="0"/>
                <a:cs typeface="Times New Roman" panose="02020603050405020304" pitchFamily="18" charset="0"/>
              </a:rPr>
              <a:t>.</a:t>
            </a:r>
          </a:p>
          <a:p>
            <a:pPr marL="342900" indent="-342900">
              <a:buFont typeface="Arial" panose="020B0604020202020204" pitchFamily="34" charset="0"/>
              <a:buChar char="•"/>
            </a:pPr>
            <a:endParaRPr lang="de-DE" sz="16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16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1600" dirty="0" err="1">
                <a:latin typeface="Times New Roman" panose="02020603050405020304" pitchFamily="18" charset="0"/>
                <a:cs typeface="Times New Roman" panose="02020603050405020304" pitchFamily="18" charset="0"/>
              </a:rPr>
              <a:t>Cansier</a:t>
            </a:r>
            <a:r>
              <a:rPr lang="en-US" sz="1600" dirty="0">
                <a:latin typeface="Times New Roman" panose="02020603050405020304" pitchFamily="18" charset="0"/>
                <a:cs typeface="Times New Roman" panose="02020603050405020304" pitchFamily="18" charset="0"/>
              </a:rPr>
              <a:t>, D. und Beyer, S. </a:t>
            </a:r>
            <a:r>
              <a:rPr lang="en-US" sz="1600" dirty="0" smtClean="0">
                <a:latin typeface="Times New Roman" panose="02020603050405020304" pitchFamily="18" charset="0"/>
                <a:cs typeface="Times New Roman" panose="02020603050405020304" pitchFamily="18" charset="0"/>
              </a:rPr>
              <a:t>, </a:t>
            </a:r>
            <a:r>
              <a:rPr lang="en-US" sz="1600" b="1" dirty="0" err="1">
                <a:latin typeface="Times New Roman" panose="02020603050405020304" pitchFamily="18" charset="0"/>
                <a:cs typeface="Times New Roman" panose="02020603050405020304" pitchFamily="18" charset="0"/>
              </a:rPr>
              <a:t>Einführung</a:t>
            </a:r>
            <a:r>
              <a:rPr lang="en-US" sz="1600" b="1" dirty="0">
                <a:latin typeface="Times New Roman" panose="02020603050405020304" pitchFamily="18" charset="0"/>
                <a:cs typeface="Times New Roman" panose="02020603050405020304" pitchFamily="18" charset="0"/>
              </a:rPr>
              <a:t> in die </a:t>
            </a:r>
            <a:r>
              <a:rPr lang="en-US" sz="1600" b="1" dirty="0" err="1">
                <a:latin typeface="Times New Roman" panose="02020603050405020304" pitchFamily="18" charset="0"/>
                <a:cs typeface="Times New Roman" panose="02020603050405020304" pitchFamily="18" charset="0"/>
              </a:rPr>
              <a:t>Finanzwissenschaft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Oldenbourg</a:t>
            </a:r>
            <a:r>
              <a:rPr lang="en-US" sz="1600" dirty="0" smtClean="0">
                <a:latin typeface="Times New Roman" panose="02020603050405020304" pitchFamily="18" charset="0"/>
                <a:cs typeface="Times New Roman" panose="02020603050405020304" pitchFamily="18" charset="0"/>
              </a:rPr>
              <a:t>.</a:t>
            </a:r>
          </a:p>
          <a:p>
            <a:pPr marL="342900" indent="-342900">
              <a:buFont typeface="Arial" panose="020B0604020202020204" pitchFamily="34" charset="0"/>
              <a:buChar char="•"/>
            </a:pPr>
            <a:endParaRPr lang="en-US" sz="16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16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1600" dirty="0" err="1">
                <a:latin typeface="Times New Roman" panose="02020603050405020304" pitchFamily="18" charset="0"/>
                <a:cs typeface="Times New Roman" panose="02020603050405020304" pitchFamily="18" charset="0"/>
              </a:rPr>
              <a:t>Corneo</a:t>
            </a:r>
            <a:r>
              <a:rPr lang="de-DE" sz="1600" dirty="0">
                <a:latin typeface="Times New Roman" panose="02020603050405020304" pitchFamily="18" charset="0"/>
                <a:cs typeface="Times New Roman" panose="02020603050405020304" pitchFamily="18" charset="0"/>
              </a:rPr>
              <a:t>, G</a:t>
            </a:r>
            <a:r>
              <a:rPr lang="de-DE" sz="1600" dirty="0" smtClean="0">
                <a:latin typeface="Times New Roman" panose="02020603050405020304" pitchFamily="18" charset="0"/>
                <a:cs typeface="Times New Roman" panose="02020603050405020304" pitchFamily="18" charset="0"/>
              </a:rPr>
              <a:t>., </a:t>
            </a:r>
            <a:r>
              <a:rPr lang="de-DE" sz="1600" b="1" dirty="0">
                <a:latin typeface="Times New Roman" panose="02020603050405020304" pitchFamily="18" charset="0"/>
                <a:cs typeface="Times New Roman" panose="02020603050405020304" pitchFamily="18" charset="0"/>
              </a:rPr>
              <a:t>Öffentliche Finanzen: Ausgabenpolitik</a:t>
            </a:r>
            <a:r>
              <a:rPr lang="de-DE" sz="1600" dirty="0">
                <a:latin typeface="Times New Roman" panose="02020603050405020304" pitchFamily="18" charset="0"/>
                <a:cs typeface="Times New Roman" panose="02020603050405020304" pitchFamily="18" charset="0"/>
              </a:rPr>
              <a:t>, 5. Aufl., Mohr Siebeck</a:t>
            </a:r>
            <a:r>
              <a:rPr lang="de-DE" sz="1600" dirty="0" smtClean="0">
                <a:latin typeface="Times New Roman" panose="02020603050405020304" pitchFamily="18" charset="0"/>
                <a:cs typeface="Times New Roman" panose="02020603050405020304" pitchFamily="18" charset="0"/>
              </a:rPr>
              <a:t>.</a:t>
            </a:r>
          </a:p>
          <a:p>
            <a:pPr marL="342900" indent="-342900">
              <a:buFont typeface="Arial" panose="020B0604020202020204" pitchFamily="34" charset="0"/>
              <a:buChar char="•"/>
            </a:pPr>
            <a:endParaRPr lang="de-DE" sz="16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16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1600" dirty="0" err="1">
                <a:latin typeface="Times New Roman" panose="02020603050405020304" pitchFamily="18" charset="0"/>
                <a:cs typeface="Times New Roman" panose="02020603050405020304" pitchFamily="18" charset="0"/>
              </a:rPr>
              <a:t>Hindriks</a:t>
            </a:r>
            <a:r>
              <a:rPr lang="en-US" sz="1600" dirty="0">
                <a:latin typeface="Times New Roman" panose="02020603050405020304" pitchFamily="18" charset="0"/>
                <a:cs typeface="Times New Roman" panose="02020603050405020304" pitchFamily="18" charset="0"/>
              </a:rPr>
              <a:t>, J. und G. </a:t>
            </a:r>
            <a:r>
              <a:rPr lang="en-US" sz="1600" dirty="0" smtClean="0">
                <a:latin typeface="Times New Roman" panose="02020603050405020304" pitchFamily="18" charset="0"/>
                <a:cs typeface="Times New Roman" panose="02020603050405020304" pitchFamily="18" charset="0"/>
              </a:rPr>
              <a:t>Myles, </a:t>
            </a:r>
            <a:r>
              <a:rPr lang="en-US" sz="1600" b="1" dirty="0">
                <a:latin typeface="Times New Roman" panose="02020603050405020304" pitchFamily="18" charset="0"/>
                <a:cs typeface="Times New Roman" panose="02020603050405020304" pitchFamily="18" charset="0"/>
              </a:rPr>
              <a:t>Intermediate Public Economics</a:t>
            </a:r>
            <a:r>
              <a:rPr lang="en-US" sz="1600" dirty="0">
                <a:latin typeface="Times New Roman" panose="02020603050405020304" pitchFamily="18" charset="0"/>
                <a:cs typeface="Times New Roman" panose="02020603050405020304" pitchFamily="18" charset="0"/>
              </a:rPr>
              <a:t>, vol. 2, MIT Press</a:t>
            </a:r>
            <a:r>
              <a:rPr lang="en-US" sz="1600" dirty="0" smtClean="0">
                <a:latin typeface="Times New Roman" panose="02020603050405020304" pitchFamily="18" charset="0"/>
                <a:cs typeface="Times New Roman" panose="02020603050405020304" pitchFamily="18" charset="0"/>
              </a:rPr>
              <a:t>.</a:t>
            </a:r>
          </a:p>
          <a:p>
            <a:pPr marL="342900" indent="-342900">
              <a:buFont typeface="Arial" panose="020B0604020202020204" pitchFamily="34" charset="0"/>
              <a:buChar char="•"/>
            </a:pPr>
            <a:endParaRPr lang="en-US" sz="16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16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1600" dirty="0">
                <a:latin typeface="Times New Roman" panose="02020603050405020304" pitchFamily="18" charset="0"/>
                <a:cs typeface="Times New Roman" panose="02020603050405020304" pitchFamily="18" charset="0"/>
              </a:rPr>
              <a:t>Homburg, S</a:t>
            </a:r>
            <a:r>
              <a:rPr lang="en-US" sz="1600" dirty="0" smtClean="0">
                <a:latin typeface="Times New Roman" panose="02020603050405020304" pitchFamily="18" charset="0"/>
                <a:cs typeface="Times New Roman" panose="02020603050405020304" pitchFamily="18" charset="0"/>
              </a:rPr>
              <a:t>., </a:t>
            </a:r>
            <a:r>
              <a:rPr lang="en-US" sz="1600" b="1" dirty="0">
                <a:latin typeface="Times New Roman" panose="02020603050405020304" pitchFamily="18" charset="0"/>
                <a:cs typeface="Times New Roman" panose="02020603050405020304" pitchFamily="18" charset="0"/>
              </a:rPr>
              <a:t>Allgemeine </a:t>
            </a:r>
            <a:r>
              <a:rPr lang="en-US" sz="1600" b="1" dirty="0" err="1">
                <a:latin typeface="Times New Roman" panose="02020603050405020304" pitchFamily="18" charset="0"/>
                <a:cs typeface="Times New Roman" panose="02020603050405020304" pitchFamily="18" charset="0"/>
              </a:rPr>
              <a:t>Steuerlehre</a:t>
            </a:r>
            <a:r>
              <a:rPr lang="en-US" sz="1600" dirty="0">
                <a:latin typeface="Times New Roman" panose="02020603050405020304" pitchFamily="18" charset="0"/>
                <a:cs typeface="Times New Roman" panose="02020603050405020304" pitchFamily="18" charset="0"/>
              </a:rPr>
              <a:t>, 7. </a:t>
            </a:r>
            <a:r>
              <a:rPr lang="en-US" sz="1600" dirty="0" err="1">
                <a:latin typeface="Times New Roman" panose="02020603050405020304" pitchFamily="18" charset="0"/>
                <a:cs typeface="Times New Roman" panose="02020603050405020304" pitchFamily="18" charset="0"/>
              </a:rPr>
              <a:t>Aufl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Vahlen</a:t>
            </a:r>
            <a:r>
              <a:rPr lang="en-US" sz="1600" dirty="0" smtClean="0">
                <a:latin typeface="Times New Roman" panose="02020603050405020304" pitchFamily="18" charset="0"/>
                <a:cs typeface="Times New Roman" panose="02020603050405020304" pitchFamily="18" charset="0"/>
              </a:rPr>
              <a:t>.</a:t>
            </a:r>
          </a:p>
          <a:p>
            <a:pPr marL="342900" indent="-342900">
              <a:buFont typeface="Arial" panose="020B0604020202020204" pitchFamily="34" charset="0"/>
              <a:buChar char="•"/>
            </a:pPr>
            <a:endParaRPr lang="en-US" sz="16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16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1600" dirty="0" smtClean="0">
                <a:latin typeface="Times New Roman" panose="02020603050405020304" pitchFamily="18" charset="0"/>
                <a:cs typeface="Times New Roman" panose="02020603050405020304" pitchFamily="18" charset="0"/>
              </a:rPr>
              <a:t>Zimmermann H., Henke, K, und </a:t>
            </a:r>
            <a:r>
              <a:rPr lang="en-US" sz="1600" dirty="0" err="1" smtClean="0">
                <a:latin typeface="Times New Roman" panose="02020603050405020304" pitchFamily="18" charset="0"/>
                <a:cs typeface="Times New Roman" panose="02020603050405020304" pitchFamily="18" charset="0"/>
              </a:rPr>
              <a:t>Broer</a:t>
            </a:r>
            <a:r>
              <a:rPr lang="en-US" sz="1600" dirty="0" smtClean="0">
                <a:latin typeface="Times New Roman" panose="02020603050405020304" pitchFamily="18" charset="0"/>
                <a:cs typeface="Times New Roman" panose="02020603050405020304" pitchFamily="18" charset="0"/>
              </a:rPr>
              <a:t> M., </a:t>
            </a:r>
            <a:r>
              <a:rPr lang="en-US" sz="1600" b="1" dirty="0" err="1" smtClean="0">
                <a:latin typeface="Times New Roman" panose="02020603050405020304" pitchFamily="18" charset="0"/>
                <a:cs typeface="Times New Roman" panose="02020603050405020304" pitchFamily="18" charset="0"/>
              </a:rPr>
              <a:t>Finanzwissenschaft</a:t>
            </a:r>
            <a:r>
              <a:rPr lang="en-US" sz="1600" dirty="0" smtClean="0">
                <a:latin typeface="Times New Roman" panose="02020603050405020304" pitchFamily="18" charset="0"/>
                <a:cs typeface="Times New Roman" panose="02020603050405020304" pitchFamily="18" charset="0"/>
              </a:rPr>
              <a:t>, 12. </a:t>
            </a:r>
            <a:r>
              <a:rPr lang="en-US" sz="1600" dirty="0" err="1" smtClean="0">
                <a:latin typeface="Times New Roman" panose="02020603050405020304" pitchFamily="18" charset="0"/>
                <a:cs typeface="Times New Roman" panose="02020603050405020304" pitchFamily="18" charset="0"/>
              </a:rPr>
              <a:t>Aufl</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Vahlen</a:t>
            </a:r>
            <a:r>
              <a:rPr lang="en-US" sz="1600" dirty="0" smtClean="0">
                <a:latin typeface="Times New Roman" panose="02020603050405020304" pitchFamily="18" charset="0"/>
                <a:cs typeface="Times New Roman" panose="02020603050405020304" pitchFamily="18" charset="0"/>
              </a:rPr>
              <a:t>.</a:t>
            </a:r>
          </a:p>
          <a:p>
            <a:pPr marL="342900" indent="-342900">
              <a:buFont typeface="Arial" panose="020B0604020202020204" pitchFamily="34" charset="0"/>
              <a:buChar char="•"/>
            </a:pPr>
            <a:endParaRPr lang="en-US" sz="1600" dirty="0" smtClean="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16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1600" dirty="0">
                <a:latin typeface="Times New Roman" panose="02020603050405020304" pitchFamily="18" charset="0"/>
                <a:cs typeface="Times New Roman" panose="02020603050405020304" pitchFamily="18" charset="0"/>
              </a:rPr>
              <a:t>Auerbach A., </a:t>
            </a:r>
            <a:r>
              <a:rPr lang="de-DE" sz="1600" dirty="0" err="1">
                <a:latin typeface="Times New Roman" panose="02020603050405020304" pitchFamily="18" charset="0"/>
                <a:cs typeface="Times New Roman" panose="02020603050405020304" pitchFamily="18" charset="0"/>
              </a:rPr>
              <a:t>Chetty</a:t>
            </a:r>
            <a:r>
              <a:rPr lang="de-DE" sz="1600" dirty="0">
                <a:latin typeface="Times New Roman" panose="02020603050405020304" pitchFamily="18" charset="0"/>
                <a:cs typeface="Times New Roman" panose="02020603050405020304" pitchFamily="18" charset="0"/>
              </a:rPr>
              <a:t> R., Feldstein M. und </a:t>
            </a:r>
            <a:r>
              <a:rPr lang="de-DE" sz="1600" dirty="0" err="1">
                <a:latin typeface="Times New Roman" panose="02020603050405020304" pitchFamily="18" charset="0"/>
                <a:cs typeface="Times New Roman" panose="02020603050405020304" pitchFamily="18" charset="0"/>
              </a:rPr>
              <a:t>Saez</a:t>
            </a:r>
            <a:r>
              <a:rPr lang="de-DE" sz="1600" dirty="0">
                <a:latin typeface="Times New Roman" panose="02020603050405020304" pitchFamily="18" charset="0"/>
                <a:cs typeface="Times New Roman" panose="02020603050405020304" pitchFamily="18" charset="0"/>
              </a:rPr>
              <a:t>, E</a:t>
            </a:r>
            <a:r>
              <a:rPr lang="de-DE" sz="1600" dirty="0" smtClean="0">
                <a:latin typeface="Times New Roman" panose="02020603050405020304" pitchFamily="18" charset="0"/>
                <a:cs typeface="Times New Roman" panose="02020603050405020304" pitchFamily="18" charset="0"/>
              </a:rPr>
              <a:t>., </a:t>
            </a:r>
            <a:r>
              <a:rPr lang="en-US" sz="1600" b="1" dirty="0">
                <a:latin typeface="Times New Roman" panose="02020603050405020304" pitchFamily="18" charset="0"/>
                <a:cs typeface="Times New Roman" panose="02020603050405020304" pitchFamily="18" charset="0"/>
              </a:rPr>
              <a:t>Handbook of public economics</a:t>
            </a:r>
            <a:r>
              <a:rPr lang="en-US" sz="1600" dirty="0">
                <a:latin typeface="Times New Roman" panose="02020603050405020304" pitchFamily="18" charset="0"/>
                <a:cs typeface="Times New Roman" panose="02020603050405020304" pitchFamily="18" charset="0"/>
              </a:rPr>
              <a:t>, vol. 5, Elsevier.</a:t>
            </a:r>
          </a:p>
        </p:txBody>
      </p:sp>
      <p:sp>
        <p:nvSpPr>
          <p:cNvPr id="2" name="Textfeld 1"/>
          <p:cNvSpPr txBox="1"/>
          <p:nvPr/>
        </p:nvSpPr>
        <p:spPr>
          <a:xfrm>
            <a:off x="2811252" y="896115"/>
            <a:ext cx="1491114" cy="369332"/>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Standardwerk</a:t>
            </a:r>
            <a:endParaRPr lang="de-DE" dirty="0">
              <a:latin typeface="Times New Roman" panose="02020603050405020304" pitchFamily="18" charset="0"/>
              <a:cs typeface="Times New Roman" panose="02020603050405020304" pitchFamily="18" charset="0"/>
            </a:endParaRPr>
          </a:p>
        </p:txBody>
      </p:sp>
      <p:sp>
        <p:nvSpPr>
          <p:cNvPr id="5" name="Textfeld 4"/>
          <p:cNvSpPr txBox="1"/>
          <p:nvPr/>
        </p:nvSpPr>
        <p:spPr>
          <a:xfrm>
            <a:off x="2886739" y="1599588"/>
            <a:ext cx="1491114" cy="369332"/>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Standardwerk</a:t>
            </a:r>
            <a:endParaRPr lang="de-DE" dirty="0">
              <a:latin typeface="Times New Roman" panose="02020603050405020304" pitchFamily="18" charset="0"/>
              <a:cs typeface="Times New Roman" panose="02020603050405020304" pitchFamily="18" charset="0"/>
            </a:endParaRPr>
          </a:p>
        </p:txBody>
      </p:sp>
      <p:sp>
        <p:nvSpPr>
          <p:cNvPr id="6" name="Textfeld 5"/>
          <p:cNvSpPr txBox="1"/>
          <p:nvPr/>
        </p:nvSpPr>
        <p:spPr>
          <a:xfrm>
            <a:off x="2933298" y="2409914"/>
            <a:ext cx="4800646" cy="397648"/>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Älteres Standardwerk mit formalerem Charakter </a:t>
            </a:r>
            <a:endParaRPr lang="de-DE" dirty="0">
              <a:latin typeface="Times New Roman" panose="02020603050405020304" pitchFamily="18" charset="0"/>
              <a:cs typeface="Times New Roman" panose="02020603050405020304" pitchFamily="18" charset="0"/>
            </a:endParaRPr>
          </a:p>
        </p:txBody>
      </p:sp>
      <p:sp>
        <p:nvSpPr>
          <p:cNvPr id="7" name="Textfeld 6"/>
          <p:cNvSpPr txBox="1"/>
          <p:nvPr/>
        </p:nvSpPr>
        <p:spPr>
          <a:xfrm>
            <a:off x="2886739" y="3113386"/>
            <a:ext cx="8786816" cy="371341"/>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Ausgabenseite mit vielen Beispielen und Verweisen auf wissenschaftliche Artikel</a:t>
            </a:r>
            <a:endParaRPr lang="de-DE" dirty="0">
              <a:latin typeface="Times New Roman" panose="02020603050405020304" pitchFamily="18" charset="0"/>
              <a:cs typeface="Times New Roman" panose="02020603050405020304" pitchFamily="18" charset="0"/>
            </a:endParaRPr>
          </a:p>
        </p:txBody>
      </p:sp>
      <p:sp>
        <p:nvSpPr>
          <p:cNvPr id="8" name="Textfeld 7"/>
          <p:cNvSpPr txBox="1"/>
          <p:nvPr/>
        </p:nvSpPr>
        <p:spPr>
          <a:xfrm>
            <a:off x="1586354" y="3766357"/>
            <a:ext cx="8786816" cy="371341"/>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Englisches Standardwerl mit höherem Anspruch</a:t>
            </a:r>
            <a:endParaRPr lang="de-DE" dirty="0">
              <a:latin typeface="Times New Roman" panose="02020603050405020304" pitchFamily="18" charset="0"/>
              <a:cs typeface="Times New Roman" panose="02020603050405020304" pitchFamily="18" charset="0"/>
            </a:endParaRPr>
          </a:p>
        </p:txBody>
      </p:sp>
      <p:sp>
        <p:nvSpPr>
          <p:cNvPr id="9" name="Textfeld 8"/>
          <p:cNvSpPr txBox="1"/>
          <p:nvPr/>
        </p:nvSpPr>
        <p:spPr>
          <a:xfrm>
            <a:off x="1702591" y="4520332"/>
            <a:ext cx="8786816" cy="371341"/>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Spezifisches tiefgehendes Werk für Steuertheorie: Zum Weiterlesen! </a:t>
            </a:r>
            <a:endParaRPr lang="de-DE" dirty="0">
              <a:latin typeface="Times New Roman" panose="02020603050405020304" pitchFamily="18" charset="0"/>
              <a:cs typeface="Times New Roman" panose="02020603050405020304" pitchFamily="18" charset="0"/>
            </a:endParaRPr>
          </a:p>
        </p:txBody>
      </p:sp>
      <p:sp>
        <p:nvSpPr>
          <p:cNvPr id="12" name="Textfeld 11"/>
          <p:cNvSpPr txBox="1"/>
          <p:nvPr/>
        </p:nvSpPr>
        <p:spPr>
          <a:xfrm>
            <a:off x="1803884" y="6036139"/>
            <a:ext cx="7741767" cy="369332"/>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Weltweit anerkanntes Nachschlagewerk, kein klassisches Lehrbuch</a:t>
            </a:r>
            <a:endParaRPr lang="de-DE" dirty="0">
              <a:latin typeface="Times New Roman" panose="02020603050405020304" pitchFamily="18" charset="0"/>
              <a:cs typeface="Times New Roman" panose="02020603050405020304" pitchFamily="18" charset="0"/>
            </a:endParaRPr>
          </a:p>
        </p:txBody>
      </p:sp>
      <p:sp>
        <p:nvSpPr>
          <p:cNvPr id="13" name="Textfeld 12"/>
          <p:cNvSpPr txBox="1"/>
          <p:nvPr/>
        </p:nvSpPr>
        <p:spPr>
          <a:xfrm>
            <a:off x="1803885" y="5316076"/>
            <a:ext cx="2258826" cy="369332"/>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Standardwerk, s.o.</a:t>
            </a:r>
            <a:endParaRPr lang="de-D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231161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Finanzwissenschaft</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9524" y="1140707"/>
            <a:ext cx="12172951" cy="5456861"/>
          </a:xfrm>
          <a:prstGeom prst="rect">
            <a:avLst/>
          </a:prstGeom>
          <a:noFill/>
        </p:spPr>
        <p:txBody>
          <a:bodyPr wrap="square" rtlCol="0">
            <a:noAutofit/>
          </a:bodyPr>
          <a:lstStyle/>
          <a:p>
            <a:r>
              <a:rPr lang="de-DE" sz="2400" dirty="0">
                <a:latin typeface="Times New Roman" panose="02020603050405020304" pitchFamily="18" charset="0"/>
                <a:cs typeface="Times New Roman" panose="02020603050405020304" pitchFamily="18" charset="0"/>
              </a:rPr>
              <a:t>Den </a:t>
            </a:r>
            <a:r>
              <a:rPr lang="de-DE" sz="2400" b="1" dirty="0">
                <a:latin typeface="Times New Roman" panose="02020603050405020304" pitchFamily="18" charset="0"/>
                <a:cs typeface="Times New Roman" panose="02020603050405020304" pitchFamily="18" charset="0"/>
              </a:rPr>
              <a:t>Gegenstand</a:t>
            </a:r>
            <a:r>
              <a:rPr lang="de-DE" sz="2400" dirty="0">
                <a:latin typeface="Times New Roman" panose="02020603050405020304" pitchFamily="18" charset="0"/>
                <a:cs typeface="Times New Roman" panose="02020603050405020304" pitchFamily="18" charset="0"/>
              </a:rPr>
              <a:t> bilden die wirtschaftlichen Aktivitäten des Staates</a:t>
            </a:r>
          </a:p>
          <a:p>
            <a:endParaRPr lang="de-DE" sz="24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Gegenüberstellung der Einnahmen und Ausgaben des öffentlichen Sektors</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Zwei </a:t>
            </a:r>
            <a:r>
              <a:rPr lang="de-DE" sz="2400" b="1" dirty="0">
                <a:latin typeface="Times New Roman" panose="02020603050405020304" pitchFamily="18" charset="0"/>
                <a:cs typeface="Times New Roman" panose="02020603050405020304" pitchFamily="18" charset="0"/>
              </a:rPr>
              <a:t>grundsätzliche Fragen</a:t>
            </a:r>
            <a:r>
              <a:rPr lang="de-DE" sz="2400" dirty="0">
                <a:latin typeface="Times New Roman" panose="02020603050405020304" pitchFamily="18" charset="0"/>
                <a:cs typeface="Times New Roman" panose="02020603050405020304" pitchFamily="18" charset="0"/>
              </a:rPr>
              <a:t> sollen beantwortet werden:</a:t>
            </a:r>
          </a:p>
          <a:p>
            <a:endParaRPr lang="de-DE" sz="24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Wie beeinflusst die Staatsaktivität die Wirtschaft als Ganzes (</a:t>
            </a:r>
            <a:r>
              <a:rPr lang="de-DE" sz="2400" b="1" dirty="0">
                <a:latin typeface="Times New Roman" panose="02020603050405020304" pitchFamily="18" charset="0"/>
                <a:cs typeface="Times New Roman" panose="02020603050405020304" pitchFamily="18" charset="0"/>
              </a:rPr>
              <a:t>positiv</a:t>
            </a:r>
            <a:r>
              <a:rPr lang="de-DE" sz="2400" dirty="0">
                <a:latin typeface="Times New Roman" panose="02020603050405020304" pitchFamily="18" charset="0"/>
                <a:cs typeface="Times New Roman" panose="02020603050405020304" pitchFamily="18" charset="0"/>
              </a:rPr>
              <a:t>)</a:t>
            </a:r>
          </a:p>
          <a:p>
            <a:pPr marL="800100" lvl="1"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Wie sollten die wirtschaftspolitischen Maßnahmen des Staates ausgestaltet sein unter der Berücksichtigung vorher formulierter Ziele (</a:t>
            </a:r>
            <a:r>
              <a:rPr lang="de-DE" sz="2400" b="1" dirty="0">
                <a:latin typeface="Times New Roman" panose="02020603050405020304" pitchFamily="18" charset="0"/>
                <a:cs typeface="Times New Roman" panose="02020603050405020304" pitchFamily="18" charset="0"/>
              </a:rPr>
              <a:t>normativ</a:t>
            </a:r>
            <a:r>
              <a:rPr lang="de-DE" sz="24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9866464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Was ist der Staat?</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63507" y="1246501"/>
            <a:ext cx="4398380" cy="4889702"/>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Gebietskörperschaften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Normengerüst</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Sozialversicherungen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Öffentliche Unternehmen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Individuen</a:t>
            </a:r>
          </a:p>
          <a:p>
            <a:endParaRPr lang="de-DE" sz="2400" dirty="0">
              <a:latin typeface="Times New Roman" panose="02020603050405020304" pitchFamily="18" charset="0"/>
              <a:cs typeface="Times New Roman" panose="02020603050405020304" pitchFamily="18" charset="0"/>
            </a:endParaRPr>
          </a:p>
        </p:txBody>
      </p:sp>
      <p:sp>
        <p:nvSpPr>
          <p:cNvPr id="4" name="Textfeld 3"/>
          <p:cNvSpPr txBox="1"/>
          <p:nvPr/>
        </p:nvSpPr>
        <p:spPr>
          <a:xfrm>
            <a:off x="6715035" y="1079408"/>
            <a:ext cx="4107542" cy="1736265"/>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Eine allgemeinverbindliche Staatsdefinition gibt es nicht!</a:t>
            </a:r>
          </a:p>
          <a:p>
            <a:r>
              <a:rPr lang="de-DE" dirty="0" smtClean="0">
                <a:latin typeface="Times New Roman" panose="02020603050405020304" pitchFamily="18" charset="0"/>
                <a:cs typeface="Times New Roman" panose="02020603050405020304" pitchFamily="18" charset="0"/>
              </a:rPr>
              <a:t>Je nach Staat wird es aber auch bei den nebenstehenden Kategorien unterschiedliche Gewichtungen geben.</a:t>
            </a:r>
          </a:p>
        </p:txBody>
      </p:sp>
      <p:sp>
        <p:nvSpPr>
          <p:cNvPr id="5" name="Textfeld 4"/>
          <p:cNvSpPr txBox="1"/>
          <p:nvPr/>
        </p:nvSpPr>
        <p:spPr>
          <a:xfrm>
            <a:off x="6771717" y="2679061"/>
            <a:ext cx="3666461" cy="2121539"/>
          </a:xfrm>
          <a:prstGeom prst="rect">
            <a:avLst/>
          </a:prstGeom>
          <a:noFill/>
        </p:spPr>
        <p:txBody>
          <a:bodyPr wrap="square" rtlCol="0">
            <a:noAutofit/>
          </a:bodyPr>
          <a:lstStyle/>
          <a:p>
            <a:endParaRPr lang="de-DE" dirty="0" smtClean="0">
              <a:latin typeface="Times New Roman" panose="02020603050405020304" pitchFamily="18" charset="0"/>
              <a:cs typeface="Times New Roman" panose="02020603050405020304" pitchFamily="18" charset="0"/>
            </a:endParaRPr>
          </a:p>
          <a:p>
            <a:r>
              <a:rPr lang="de-DE" dirty="0" smtClean="0">
                <a:latin typeface="Times New Roman" panose="02020603050405020304" pitchFamily="18" charset="0"/>
                <a:cs typeface="Times New Roman" panose="02020603050405020304" pitchFamily="18" charset="0"/>
              </a:rPr>
              <a:t>Z.B. werden in kontinentaleuropäischen Staaten im Allgemeinen die Sozialversicherungen einen höheren Stellenwert haben, als bei angelsächsischen Staaten. </a:t>
            </a:r>
          </a:p>
        </p:txBody>
      </p:sp>
    </p:spTree>
    <p:extLst>
      <p:ext uri="{BB962C8B-B14F-4D97-AF65-F5344CB8AC3E}">
        <p14:creationId xmlns:p14="http://schemas.microsoft.com/office/powerpoint/2010/main" val="502672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Gebietskörperschaften</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9524" y="1233304"/>
            <a:ext cx="12172951" cy="5040173"/>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Europäische Union</a:t>
            </a:r>
          </a:p>
          <a:p>
            <a:pPr marL="342900" indent="-342900">
              <a:buFont typeface="Arial" panose="020B0604020202020204" pitchFamily="34" charset="0"/>
              <a:buChar char="•"/>
            </a:pPr>
            <a:endParaRPr lang="de-DE" sz="2400" dirty="0" smtClean="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smtClean="0">
                <a:latin typeface="Times New Roman" panose="02020603050405020304" pitchFamily="18" charset="0"/>
                <a:cs typeface="Times New Roman" panose="02020603050405020304" pitchFamily="18" charset="0"/>
              </a:rPr>
              <a:t>Bund</a:t>
            </a:r>
          </a:p>
          <a:p>
            <a:pPr marL="342900" indent="-342900">
              <a:buFont typeface="Arial" panose="020B0604020202020204" pitchFamily="34" charset="0"/>
              <a:buChar char="•"/>
            </a:pPr>
            <a:endParaRPr lang="de-DE" sz="2400" dirty="0" smtClean="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smtClean="0">
                <a:latin typeface="Times New Roman" panose="02020603050405020304" pitchFamily="18" charset="0"/>
                <a:cs typeface="Times New Roman" panose="02020603050405020304" pitchFamily="18" charset="0"/>
              </a:rPr>
              <a:t>Länder</a:t>
            </a:r>
          </a:p>
          <a:p>
            <a:pPr marL="342900" indent="-342900">
              <a:buFont typeface="Arial" panose="020B0604020202020204" pitchFamily="34" charset="0"/>
              <a:buChar char="•"/>
            </a:pPr>
            <a:endParaRPr lang="de-DE" sz="2400" dirty="0" smtClean="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Landkreise, Gemeinden und Gemeindeverbände/Verwaltungsgemeinschaften</a:t>
            </a:r>
          </a:p>
        </p:txBody>
      </p:sp>
      <p:sp>
        <p:nvSpPr>
          <p:cNvPr id="4" name="Textfeld 3"/>
          <p:cNvSpPr txBox="1"/>
          <p:nvPr/>
        </p:nvSpPr>
        <p:spPr>
          <a:xfrm>
            <a:off x="1869566" y="5800415"/>
            <a:ext cx="9354132" cy="700755"/>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Klassischer föderaler Aufbau der Bundesrepublik Deutschland.</a:t>
            </a:r>
          </a:p>
          <a:p>
            <a:r>
              <a:rPr lang="de-DE" dirty="0" smtClean="0">
                <a:latin typeface="Times New Roman" panose="02020603050405020304" pitchFamily="18" charset="0"/>
                <a:cs typeface="Times New Roman" panose="02020603050405020304" pitchFamily="18" charset="0"/>
              </a:rPr>
              <a:t>In Frankreich ist dieser natürlich anders, nämlich zentralistisch auf Paris ausgerichtet. </a:t>
            </a:r>
            <a:endParaRPr lang="de-DE" dirty="0">
              <a:latin typeface="Times New Roman" panose="02020603050405020304" pitchFamily="18" charset="0"/>
              <a:cs typeface="Times New Roman" panose="02020603050405020304" pitchFamily="18" charset="0"/>
            </a:endParaRPr>
          </a:p>
        </p:txBody>
      </p:sp>
      <p:sp>
        <p:nvSpPr>
          <p:cNvPr id="5" name="Textfeld 4"/>
          <p:cNvSpPr txBox="1"/>
          <p:nvPr/>
        </p:nvSpPr>
        <p:spPr>
          <a:xfrm>
            <a:off x="2980743" y="1306082"/>
            <a:ext cx="9354132" cy="700755"/>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In Europa bildet die EU einen supranationalen Überbau, auf den mittlerweile einige Kompetenzen übertragen worden sind,  so bricht vom Grundsatz her EU-Recht nationales Recht. </a:t>
            </a:r>
            <a:endParaRPr lang="de-DE" dirty="0">
              <a:latin typeface="Times New Roman" panose="02020603050405020304" pitchFamily="18" charset="0"/>
              <a:cs typeface="Times New Roman" panose="02020603050405020304" pitchFamily="18" charset="0"/>
            </a:endParaRPr>
          </a:p>
        </p:txBody>
      </p:sp>
      <p:sp>
        <p:nvSpPr>
          <p:cNvPr id="2" name="Rechteck 1"/>
          <p:cNvSpPr/>
          <p:nvPr/>
        </p:nvSpPr>
        <p:spPr>
          <a:xfrm>
            <a:off x="19049" y="2377440"/>
            <a:ext cx="11345637" cy="291301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888222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Vertikale Staatsstruktur</a:t>
            </a:r>
          </a:p>
        </p:txBody>
      </p:sp>
      <p:sp>
        <p:nvSpPr>
          <p:cNvPr id="2" name="Gleichschenkliges Dreieck 1">
            <a:extLst>
              <a:ext uri="{FF2B5EF4-FFF2-40B4-BE49-F238E27FC236}">
                <a16:creationId xmlns:a16="http://schemas.microsoft.com/office/drawing/2014/main" id="{FFBAFC23-ED3D-4490-8F8D-DDB9EE56399C}"/>
              </a:ext>
            </a:extLst>
          </p:cNvPr>
          <p:cNvSpPr/>
          <p:nvPr/>
        </p:nvSpPr>
        <p:spPr>
          <a:xfrm>
            <a:off x="1018570" y="636606"/>
            <a:ext cx="10800000" cy="5760000"/>
          </a:xfrm>
          <a:prstGeom prst="triangle">
            <a:avLst/>
          </a:prstGeom>
          <a:no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Times New Roman" panose="02020603050405020304" pitchFamily="18" charset="0"/>
              <a:cs typeface="Times New Roman" panose="02020603050405020304" pitchFamily="18" charset="0"/>
            </a:endParaRPr>
          </a:p>
        </p:txBody>
      </p:sp>
      <p:cxnSp>
        <p:nvCxnSpPr>
          <p:cNvPr id="4" name="Gerader Verbinder 3">
            <a:extLst>
              <a:ext uri="{FF2B5EF4-FFF2-40B4-BE49-F238E27FC236}">
                <a16:creationId xmlns:a16="http://schemas.microsoft.com/office/drawing/2014/main" id="{F2D5E643-50C9-429A-89B3-E24AE6A478FA}"/>
              </a:ext>
            </a:extLst>
          </p:cNvPr>
          <p:cNvCxnSpPr>
            <a:cxnSpLocks/>
          </p:cNvCxnSpPr>
          <p:nvPr/>
        </p:nvCxnSpPr>
        <p:spPr>
          <a:xfrm>
            <a:off x="3657600" y="3608615"/>
            <a:ext cx="3004457" cy="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Gerader Verbinder 6">
            <a:extLst>
              <a:ext uri="{FF2B5EF4-FFF2-40B4-BE49-F238E27FC236}">
                <a16:creationId xmlns:a16="http://schemas.microsoft.com/office/drawing/2014/main" id="{536F9793-6836-4591-8298-541F026FDD2B}"/>
              </a:ext>
            </a:extLst>
          </p:cNvPr>
          <p:cNvCxnSpPr/>
          <p:nvPr/>
        </p:nvCxnSpPr>
        <p:spPr>
          <a:xfrm>
            <a:off x="6662057" y="3608615"/>
            <a:ext cx="2661557" cy="2787991"/>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Gerader Verbinder 13">
            <a:extLst>
              <a:ext uri="{FF2B5EF4-FFF2-40B4-BE49-F238E27FC236}">
                <a16:creationId xmlns:a16="http://schemas.microsoft.com/office/drawing/2014/main" id="{9D0FE0AA-A77F-4A11-B7AC-AAA70D7B0F21}"/>
              </a:ext>
            </a:extLst>
          </p:cNvPr>
          <p:cNvCxnSpPr>
            <a:cxnSpLocks/>
          </p:cNvCxnSpPr>
          <p:nvPr/>
        </p:nvCxnSpPr>
        <p:spPr>
          <a:xfrm>
            <a:off x="2944585" y="4381501"/>
            <a:ext cx="4440063" cy="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Gerader Verbinder 14">
            <a:extLst>
              <a:ext uri="{FF2B5EF4-FFF2-40B4-BE49-F238E27FC236}">
                <a16:creationId xmlns:a16="http://schemas.microsoft.com/office/drawing/2014/main" id="{6D141B98-B352-4FE3-A6D5-215065E6BE20}"/>
              </a:ext>
            </a:extLst>
          </p:cNvPr>
          <p:cNvCxnSpPr>
            <a:cxnSpLocks/>
          </p:cNvCxnSpPr>
          <p:nvPr/>
        </p:nvCxnSpPr>
        <p:spPr>
          <a:xfrm>
            <a:off x="6687616" y="4381501"/>
            <a:ext cx="0" cy="2015105"/>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Textfeld 15">
            <a:extLst>
              <a:ext uri="{FF2B5EF4-FFF2-40B4-BE49-F238E27FC236}">
                <a16:creationId xmlns:a16="http://schemas.microsoft.com/office/drawing/2014/main" id="{82B31677-468F-4E84-AA30-DEFDFE354389}"/>
              </a:ext>
            </a:extLst>
          </p:cNvPr>
          <p:cNvSpPr txBox="1"/>
          <p:nvPr/>
        </p:nvSpPr>
        <p:spPr>
          <a:xfrm>
            <a:off x="3931899" y="3795003"/>
            <a:ext cx="2595582" cy="400110"/>
          </a:xfrm>
          <a:prstGeom prst="rect">
            <a:avLst/>
          </a:prstGeom>
          <a:noFill/>
        </p:spPr>
        <p:txBody>
          <a:bodyPr wrap="none" rtlCol="0">
            <a:spAutoFit/>
          </a:bodyPr>
          <a:lstStyle/>
          <a:p>
            <a:r>
              <a:rPr lang="de-DE" sz="2000" dirty="0">
                <a:latin typeface="Times New Roman" panose="02020603050405020304" pitchFamily="18" charset="0"/>
                <a:cs typeface="Times New Roman" panose="02020603050405020304" pitchFamily="18" charset="0"/>
              </a:rPr>
              <a:t>Regierungsbezirke (19)</a:t>
            </a:r>
          </a:p>
        </p:txBody>
      </p:sp>
      <p:cxnSp>
        <p:nvCxnSpPr>
          <p:cNvPr id="17" name="Gerader Verbinder 16">
            <a:extLst>
              <a:ext uri="{FF2B5EF4-FFF2-40B4-BE49-F238E27FC236}">
                <a16:creationId xmlns:a16="http://schemas.microsoft.com/office/drawing/2014/main" id="{C9D32A40-E22A-4EF6-AE08-54A4FF21C15E}"/>
              </a:ext>
            </a:extLst>
          </p:cNvPr>
          <p:cNvCxnSpPr>
            <a:cxnSpLocks/>
          </p:cNvCxnSpPr>
          <p:nvPr/>
        </p:nvCxnSpPr>
        <p:spPr>
          <a:xfrm>
            <a:off x="5233091" y="1932215"/>
            <a:ext cx="2408680" cy="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Textfeld 19">
            <a:extLst>
              <a:ext uri="{FF2B5EF4-FFF2-40B4-BE49-F238E27FC236}">
                <a16:creationId xmlns:a16="http://schemas.microsoft.com/office/drawing/2014/main" id="{3CA21539-8E6B-4B8F-BFF7-E96F050DA4F2}"/>
              </a:ext>
            </a:extLst>
          </p:cNvPr>
          <p:cNvSpPr txBox="1"/>
          <p:nvPr/>
        </p:nvSpPr>
        <p:spPr>
          <a:xfrm>
            <a:off x="5974602" y="1289972"/>
            <a:ext cx="740908" cy="400110"/>
          </a:xfrm>
          <a:prstGeom prst="rect">
            <a:avLst/>
          </a:prstGeom>
          <a:noFill/>
        </p:spPr>
        <p:txBody>
          <a:bodyPr wrap="none" rtlCol="0">
            <a:spAutoFit/>
          </a:bodyPr>
          <a:lstStyle/>
          <a:p>
            <a:r>
              <a:rPr lang="de-DE" sz="2000" dirty="0">
                <a:latin typeface="Times New Roman" panose="02020603050405020304" pitchFamily="18" charset="0"/>
                <a:cs typeface="Times New Roman" panose="02020603050405020304" pitchFamily="18" charset="0"/>
              </a:rPr>
              <a:t>Bund</a:t>
            </a:r>
          </a:p>
        </p:txBody>
      </p:sp>
      <p:sp>
        <p:nvSpPr>
          <p:cNvPr id="21" name="Textfeld 20">
            <a:extLst>
              <a:ext uri="{FF2B5EF4-FFF2-40B4-BE49-F238E27FC236}">
                <a16:creationId xmlns:a16="http://schemas.microsoft.com/office/drawing/2014/main" id="{9E52CBF3-95E0-4520-B312-7FF111403381}"/>
              </a:ext>
            </a:extLst>
          </p:cNvPr>
          <p:cNvSpPr txBox="1"/>
          <p:nvPr/>
        </p:nvSpPr>
        <p:spPr>
          <a:xfrm>
            <a:off x="4976383" y="2435620"/>
            <a:ext cx="3026791" cy="400110"/>
          </a:xfrm>
          <a:prstGeom prst="rect">
            <a:avLst/>
          </a:prstGeom>
          <a:noFill/>
        </p:spPr>
        <p:txBody>
          <a:bodyPr wrap="none" rtlCol="0">
            <a:spAutoFit/>
          </a:bodyPr>
          <a:lstStyle/>
          <a:p>
            <a:r>
              <a:rPr lang="de-DE" sz="2000" dirty="0">
                <a:latin typeface="Times New Roman" panose="02020603050405020304" pitchFamily="18" charset="0"/>
                <a:cs typeface="Times New Roman" panose="02020603050405020304" pitchFamily="18" charset="0"/>
              </a:rPr>
              <a:t>Bundes(</a:t>
            </a:r>
            <a:r>
              <a:rPr lang="de-DE" sz="2000" dirty="0" err="1">
                <a:latin typeface="Times New Roman" panose="02020603050405020304" pitchFamily="18" charset="0"/>
                <a:cs typeface="Times New Roman" panose="02020603050405020304" pitchFamily="18" charset="0"/>
              </a:rPr>
              <a:t>flächen</a:t>
            </a:r>
            <a:r>
              <a:rPr lang="de-DE" sz="2000" dirty="0">
                <a:latin typeface="Times New Roman" panose="02020603050405020304" pitchFamily="18" charset="0"/>
                <a:cs typeface="Times New Roman" panose="02020603050405020304" pitchFamily="18" charset="0"/>
              </a:rPr>
              <a:t>)</a:t>
            </a:r>
            <a:r>
              <a:rPr lang="de-DE" sz="2000" dirty="0" err="1">
                <a:latin typeface="Times New Roman" panose="02020603050405020304" pitchFamily="18" charset="0"/>
                <a:cs typeface="Times New Roman" panose="02020603050405020304" pitchFamily="18" charset="0"/>
              </a:rPr>
              <a:t>länder</a:t>
            </a:r>
            <a:r>
              <a:rPr lang="de-DE" sz="2000" dirty="0">
                <a:latin typeface="Times New Roman" panose="02020603050405020304" pitchFamily="18" charset="0"/>
                <a:cs typeface="Times New Roman" panose="02020603050405020304" pitchFamily="18" charset="0"/>
              </a:rPr>
              <a:t> (13)</a:t>
            </a:r>
          </a:p>
        </p:txBody>
      </p:sp>
      <p:sp>
        <p:nvSpPr>
          <p:cNvPr id="22" name="Textfeld 21">
            <a:extLst>
              <a:ext uri="{FF2B5EF4-FFF2-40B4-BE49-F238E27FC236}">
                <a16:creationId xmlns:a16="http://schemas.microsoft.com/office/drawing/2014/main" id="{ACEE05F4-D379-4E1F-9849-0DAEBB80B2D7}"/>
              </a:ext>
            </a:extLst>
          </p:cNvPr>
          <p:cNvSpPr txBox="1"/>
          <p:nvPr/>
        </p:nvSpPr>
        <p:spPr>
          <a:xfrm>
            <a:off x="7590349" y="3995058"/>
            <a:ext cx="1848711" cy="400110"/>
          </a:xfrm>
          <a:prstGeom prst="rect">
            <a:avLst/>
          </a:prstGeom>
          <a:noFill/>
        </p:spPr>
        <p:txBody>
          <a:bodyPr wrap="none" rtlCol="0">
            <a:spAutoFit/>
          </a:bodyPr>
          <a:lstStyle/>
          <a:p>
            <a:r>
              <a:rPr lang="de-DE" sz="2000" dirty="0">
                <a:latin typeface="Times New Roman" panose="02020603050405020304" pitchFamily="18" charset="0"/>
                <a:cs typeface="Times New Roman" panose="02020603050405020304" pitchFamily="18" charset="0"/>
              </a:rPr>
              <a:t>Stadtstaaten (3)</a:t>
            </a:r>
          </a:p>
        </p:txBody>
      </p:sp>
      <p:cxnSp>
        <p:nvCxnSpPr>
          <p:cNvPr id="23" name="Gerader Verbinder 22">
            <a:extLst>
              <a:ext uri="{FF2B5EF4-FFF2-40B4-BE49-F238E27FC236}">
                <a16:creationId xmlns:a16="http://schemas.microsoft.com/office/drawing/2014/main" id="{2B51A4F3-A920-4A67-9452-AE72D3C0BF40}"/>
              </a:ext>
            </a:extLst>
          </p:cNvPr>
          <p:cNvCxnSpPr>
            <a:cxnSpLocks/>
          </p:cNvCxnSpPr>
          <p:nvPr/>
        </p:nvCxnSpPr>
        <p:spPr>
          <a:xfrm>
            <a:off x="2312613" y="5028106"/>
            <a:ext cx="4375003" cy="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Textfeld 24">
            <a:extLst>
              <a:ext uri="{FF2B5EF4-FFF2-40B4-BE49-F238E27FC236}">
                <a16:creationId xmlns:a16="http://schemas.microsoft.com/office/drawing/2014/main" id="{ED5AFC49-5EA4-4899-B595-20EB26E38986}"/>
              </a:ext>
            </a:extLst>
          </p:cNvPr>
          <p:cNvSpPr txBox="1"/>
          <p:nvPr/>
        </p:nvSpPr>
        <p:spPr>
          <a:xfrm>
            <a:off x="3620639" y="4490052"/>
            <a:ext cx="1941557" cy="400110"/>
          </a:xfrm>
          <a:prstGeom prst="rect">
            <a:avLst/>
          </a:prstGeom>
          <a:noFill/>
        </p:spPr>
        <p:txBody>
          <a:bodyPr wrap="none" rtlCol="0">
            <a:spAutoFit/>
          </a:bodyPr>
          <a:lstStyle/>
          <a:p>
            <a:r>
              <a:rPr lang="de-DE" sz="2000" dirty="0">
                <a:latin typeface="Times New Roman" panose="02020603050405020304" pitchFamily="18" charset="0"/>
                <a:cs typeface="Times New Roman" panose="02020603050405020304" pitchFamily="18" charset="0"/>
              </a:rPr>
              <a:t>Landkreise (294)</a:t>
            </a:r>
          </a:p>
        </p:txBody>
      </p:sp>
      <p:sp>
        <p:nvSpPr>
          <p:cNvPr id="26" name="Textfeld 25">
            <a:extLst>
              <a:ext uri="{FF2B5EF4-FFF2-40B4-BE49-F238E27FC236}">
                <a16:creationId xmlns:a16="http://schemas.microsoft.com/office/drawing/2014/main" id="{D5880181-15EE-4D85-90F4-543106B1BBC7}"/>
              </a:ext>
            </a:extLst>
          </p:cNvPr>
          <p:cNvSpPr txBox="1"/>
          <p:nvPr/>
        </p:nvSpPr>
        <p:spPr>
          <a:xfrm>
            <a:off x="1485803" y="5205731"/>
            <a:ext cx="5307479" cy="1015663"/>
          </a:xfrm>
          <a:prstGeom prst="rect">
            <a:avLst/>
          </a:prstGeom>
          <a:noFill/>
        </p:spPr>
        <p:txBody>
          <a:bodyPr wrap="none" rtlCol="0">
            <a:spAutoFit/>
          </a:bodyPr>
          <a:lstStyle/>
          <a:p>
            <a:pPr algn="ctr"/>
            <a:r>
              <a:rPr lang="de-DE" sz="2000" dirty="0">
                <a:latin typeface="Times New Roman" panose="02020603050405020304" pitchFamily="18" charset="0"/>
                <a:cs typeface="Times New Roman" panose="02020603050405020304" pitchFamily="18" charset="0"/>
              </a:rPr>
              <a:t>Gemeinden</a:t>
            </a:r>
          </a:p>
          <a:p>
            <a:pPr algn="ctr"/>
            <a:r>
              <a:rPr lang="de-DE" sz="2000" dirty="0">
                <a:latin typeface="Times New Roman" panose="02020603050405020304" pitchFamily="18" charset="0"/>
                <a:cs typeface="Times New Roman" panose="02020603050405020304" pitchFamily="18" charset="0"/>
              </a:rPr>
              <a:t>und</a:t>
            </a:r>
          </a:p>
          <a:p>
            <a:pPr algn="ctr"/>
            <a:r>
              <a:rPr lang="de-DE" sz="2000" dirty="0">
                <a:latin typeface="Times New Roman" panose="02020603050405020304" pitchFamily="18" charset="0"/>
                <a:cs typeface="Times New Roman" panose="02020603050405020304" pitchFamily="18" charset="0"/>
              </a:rPr>
              <a:t>Gemeindeverbände/Verwaltungsgemeinschaften</a:t>
            </a:r>
          </a:p>
        </p:txBody>
      </p:sp>
      <p:sp>
        <p:nvSpPr>
          <p:cNvPr id="28" name="Textfeld 27">
            <a:extLst>
              <a:ext uri="{FF2B5EF4-FFF2-40B4-BE49-F238E27FC236}">
                <a16:creationId xmlns:a16="http://schemas.microsoft.com/office/drawing/2014/main" id="{7A818C60-EDD7-4227-A8AE-11E1B960A262}"/>
              </a:ext>
            </a:extLst>
          </p:cNvPr>
          <p:cNvSpPr txBox="1"/>
          <p:nvPr/>
        </p:nvSpPr>
        <p:spPr>
          <a:xfrm>
            <a:off x="6803911" y="5181298"/>
            <a:ext cx="1461169" cy="707886"/>
          </a:xfrm>
          <a:prstGeom prst="rect">
            <a:avLst/>
          </a:prstGeom>
          <a:noFill/>
        </p:spPr>
        <p:txBody>
          <a:bodyPr wrap="none" rtlCol="0">
            <a:spAutoFit/>
          </a:bodyPr>
          <a:lstStyle/>
          <a:p>
            <a:pPr algn="ctr"/>
            <a:r>
              <a:rPr lang="de-DE" sz="2000" dirty="0">
                <a:latin typeface="Times New Roman" panose="02020603050405020304" pitchFamily="18" charset="0"/>
                <a:cs typeface="Times New Roman" panose="02020603050405020304" pitchFamily="18" charset="0"/>
              </a:rPr>
              <a:t>Kreisfreie</a:t>
            </a:r>
          </a:p>
          <a:p>
            <a:pPr algn="ctr"/>
            <a:r>
              <a:rPr lang="de-DE" sz="2000" dirty="0">
                <a:latin typeface="Times New Roman" panose="02020603050405020304" pitchFamily="18" charset="0"/>
                <a:cs typeface="Times New Roman" panose="02020603050405020304" pitchFamily="18" charset="0"/>
              </a:rPr>
              <a:t>Städte (107)</a:t>
            </a:r>
          </a:p>
        </p:txBody>
      </p:sp>
      <p:sp>
        <p:nvSpPr>
          <p:cNvPr id="18" name="Textfeld 17"/>
          <p:cNvSpPr txBox="1"/>
          <p:nvPr/>
        </p:nvSpPr>
        <p:spPr>
          <a:xfrm>
            <a:off x="341745" y="1032439"/>
            <a:ext cx="3622079" cy="768577"/>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Nur noch 4 Länder haben Regierungsbezirke!</a:t>
            </a:r>
            <a:endParaRPr lang="de-DE" dirty="0">
              <a:latin typeface="Times New Roman" panose="02020603050405020304" pitchFamily="18" charset="0"/>
              <a:cs typeface="Times New Roman" panose="02020603050405020304" pitchFamily="18" charset="0"/>
            </a:endParaRPr>
          </a:p>
        </p:txBody>
      </p:sp>
      <p:sp>
        <p:nvSpPr>
          <p:cNvPr id="19" name="Textfeld 18"/>
          <p:cNvSpPr txBox="1"/>
          <p:nvPr/>
        </p:nvSpPr>
        <p:spPr>
          <a:xfrm>
            <a:off x="341745" y="393527"/>
            <a:ext cx="3622079" cy="768577"/>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Warum gibt es nur 3 Regierungsbezirke mehr als Länder?</a:t>
            </a:r>
            <a:endParaRPr lang="de-DE" dirty="0">
              <a:latin typeface="Times New Roman" panose="02020603050405020304" pitchFamily="18" charset="0"/>
              <a:cs typeface="Times New Roman" panose="02020603050405020304" pitchFamily="18" charset="0"/>
            </a:endParaRPr>
          </a:p>
        </p:txBody>
      </p:sp>
      <p:sp>
        <p:nvSpPr>
          <p:cNvPr id="24" name="Textfeld 23"/>
          <p:cNvSpPr txBox="1"/>
          <p:nvPr/>
        </p:nvSpPr>
        <p:spPr>
          <a:xfrm>
            <a:off x="341744" y="1723642"/>
            <a:ext cx="3622079" cy="768577"/>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In welchem Landkreis liegt Wilhelmshaven?</a:t>
            </a:r>
            <a:endParaRPr lang="de-DE" dirty="0">
              <a:latin typeface="Times New Roman" panose="02020603050405020304" pitchFamily="18" charset="0"/>
              <a:cs typeface="Times New Roman" panose="02020603050405020304" pitchFamily="18" charset="0"/>
            </a:endParaRPr>
          </a:p>
        </p:txBody>
      </p:sp>
      <p:sp>
        <p:nvSpPr>
          <p:cNvPr id="27" name="Textfeld 26"/>
          <p:cNvSpPr txBox="1"/>
          <p:nvPr/>
        </p:nvSpPr>
        <p:spPr>
          <a:xfrm>
            <a:off x="341744" y="2362556"/>
            <a:ext cx="3949405" cy="953892"/>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In keinem!</a:t>
            </a:r>
          </a:p>
          <a:p>
            <a:r>
              <a:rPr lang="de-DE" dirty="0" smtClean="0">
                <a:latin typeface="Times New Roman" panose="02020603050405020304" pitchFamily="18" charset="0"/>
                <a:cs typeface="Times New Roman" panose="02020603050405020304" pitchFamily="18" charset="0"/>
              </a:rPr>
              <a:t>Wilhelmshaven ist eine kreisfreie Stadt!</a:t>
            </a:r>
            <a:endParaRPr lang="de-D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1080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P spid="24" grpId="0"/>
      <p:bldP spid="2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Normengerüst</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049" y="746519"/>
            <a:ext cx="9387069" cy="4889702"/>
          </a:xfrm>
          <a:prstGeom prst="rect">
            <a:avLst/>
          </a:prstGeom>
          <a:noFill/>
        </p:spPr>
        <p:txBody>
          <a:bodyPr wrap="square" rtlCol="0">
            <a:noAutofit/>
          </a:bodyPr>
          <a:lstStyle/>
          <a:p>
            <a:pPr marL="342900"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AEUV/EUV + Richtlinien/EU-Verordnungen/(delegierte) Rechtsakte</a:t>
            </a:r>
          </a:p>
          <a:p>
            <a:pPr marL="342900"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Verfassung – Grundgesetz</a:t>
            </a:r>
          </a:p>
          <a:p>
            <a:pPr marL="342900"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a:p>
            <a:pPr marL="1257300" lvl="2"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Gesetze (BGB, HGB, GWB, …)</a:t>
            </a:r>
          </a:p>
          <a:p>
            <a:pPr marL="1257300" lvl="2"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a:p>
            <a:pPr marL="1257300" lvl="2"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a:p>
            <a:pPr marL="1714500" lvl="3"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Verordnungen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p:txBody>
      </p:sp>
      <p:sp>
        <p:nvSpPr>
          <p:cNvPr id="4" name="Textfeld 3"/>
          <p:cNvSpPr txBox="1"/>
          <p:nvPr/>
        </p:nvSpPr>
        <p:spPr>
          <a:xfrm>
            <a:off x="4495088" y="1234512"/>
            <a:ext cx="7357929" cy="1491597"/>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Richtlinien und Verordnungen auf EU-Ebene haben Durchgriffscharakter auf die nationale Ebene: Richtlinien müssen in einem gewissen Zeithorizont in nationales Recht umgesetzt werden, während Verordnungen quasi Gesetzescharakter auf nationaler Ebene haben. In delegierten Rechtsakten steht quasi das „Kleingedruckte“ für die Durchführung der EU-Verordnungen</a:t>
            </a:r>
            <a:endParaRPr lang="de-DE" dirty="0">
              <a:latin typeface="Times New Roman" panose="02020603050405020304" pitchFamily="18" charset="0"/>
              <a:cs typeface="Times New Roman" panose="02020603050405020304" pitchFamily="18" charset="0"/>
            </a:endParaRPr>
          </a:p>
        </p:txBody>
      </p:sp>
      <p:sp>
        <p:nvSpPr>
          <p:cNvPr id="5" name="Textfeld 4"/>
          <p:cNvSpPr txBox="1"/>
          <p:nvPr/>
        </p:nvSpPr>
        <p:spPr>
          <a:xfrm>
            <a:off x="4606184" y="3408171"/>
            <a:ext cx="7357929" cy="727993"/>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In Deutschland steht die Verfassung bzw. das Grundgesetz übergeordnet über den kodifizierten Gesetzbüchern.</a:t>
            </a:r>
          </a:p>
          <a:p>
            <a:endParaRPr lang="de-DE" dirty="0">
              <a:latin typeface="Times New Roman" panose="02020603050405020304" pitchFamily="18" charset="0"/>
              <a:cs typeface="Times New Roman" panose="02020603050405020304" pitchFamily="18" charset="0"/>
            </a:endParaRPr>
          </a:p>
        </p:txBody>
      </p:sp>
      <p:sp>
        <p:nvSpPr>
          <p:cNvPr id="6" name="Textfeld 5"/>
          <p:cNvSpPr txBox="1"/>
          <p:nvPr/>
        </p:nvSpPr>
        <p:spPr>
          <a:xfrm>
            <a:off x="4606183" y="4158199"/>
            <a:ext cx="7357929" cy="727993"/>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Verordnungen haben auf deutscher Landesebene nicht den Gesetzescharakter wie EU-Verordnungen</a:t>
            </a:r>
          </a:p>
          <a:p>
            <a:endParaRPr lang="de-D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97766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Gesetzliche Sozialversicherungen</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197334" y="1148112"/>
            <a:ext cx="4138843" cy="3750459"/>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Krankenversicherung</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Unfallversicherung</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Rentenversicherung</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Arbeitslosenversicherung</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Pflegeversicherung</a:t>
            </a:r>
          </a:p>
        </p:txBody>
      </p:sp>
      <p:sp>
        <p:nvSpPr>
          <p:cNvPr id="4" name="Textfeld 3"/>
          <p:cNvSpPr txBox="1"/>
          <p:nvPr/>
        </p:nvSpPr>
        <p:spPr>
          <a:xfrm>
            <a:off x="5056853" y="1148112"/>
            <a:ext cx="4805606" cy="3202721"/>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In Deutschland hat insbesondere die Krankenversicherung aufgrund des Pflichtcharakters besondere </a:t>
            </a:r>
            <a:r>
              <a:rPr lang="de-DE" dirty="0">
                <a:latin typeface="Times New Roman" panose="02020603050405020304" pitchFamily="18" charset="0"/>
                <a:cs typeface="Times New Roman" panose="02020603050405020304" pitchFamily="18" charset="0"/>
              </a:rPr>
              <a:t>B</a:t>
            </a:r>
            <a:r>
              <a:rPr lang="de-DE" dirty="0" smtClean="0">
                <a:latin typeface="Times New Roman" panose="02020603050405020304" pitchFamily="18" charset="0"/>
                <a:cs typeface="Times New Roman" panose="02020603050405020304" pitchFamily="18" charset="0"/>
              </a:rPr>
              <a:t>edeutung.</a:t>
            </a:r>
          </a:p>
          <a:p>
            <a:endParaRPr lang="de-DE" dirty="0">
              <a:latin typeface="Times New Roman" panose="02020603050405020304" pitchFamily="18" charset="0"/>
              <a:cs typeface="Times New Roman" panose="02020603050405020304" pitchFamily="18" charset="0"/>
            </a:endParaRPr>
          </a:p>
          <a:p>
            <a:r>
              <a:rPr lang="de-DE" dirty="0" smtClean="0">
                <a:latin typeface="Times New Roman" panose="02020603050405020304" pitchFamily="18" charset="0"/>
                <a:cs typeface="Times New Roman" panose="02020603050405020304" pitchFamily="18" charset="0"/>
              </a:rPr>
              <a:t>Ebenso ist die Rentenversicherung aufgrund des Umlageverfahrens etwas Besonderes, da in den meisten anderen Ländern auf das Kapitaldeckungsverfahren zurückgegriffen wird.</a:t>
            </a:r>
          </a:p>
          <a:p>
            <a:endParaRPr lang="de-DE" dirty="0">
              <a:latin typeface="Times New Roman" panose="02020603050405020304" pitchFamily="18" charset="0"/>
              <a:cs typeface="Times New Roman" panose="02020603050405020304" pitchFamily="18" charset="0"/>
            </a:endParaRPr>
          </a:p>
          <a:p>
            <a:r>
              <a:rPr lang="de-DE" dirty="0" smtClean="0">
                <a:latin typeface="Times New Roman" panose="02020603050405020304" pitchFamily="18" charset="0"/>
                <a:cs typeface="Times New Roman" panose="02020603050405020304" pitchFamily="18" charset="0"/>
              </a:rPr>
              <a:t>Im Detail werden wir uns dieses Semester aber nicht mit dem Versicherungsmarkt beschäftigen</a:t>
            </a:r>
          </a:p>
          <a:p>
            <a:endParaRPr lang="de-D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77653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2963</Words>
  <Application>Microsoft Office PowerPoint</Application>
  <PresentationFormat>Breitbild</PresentationFormat>
  <Paragraphs>407</Paragraphs>
  <Slides>26</Slides>
  <Notes>0</Notes>
  <HiddenSlides>0</HiddenSlides>
  <MMClips>0</MMClips>
  <ScaleCrop>false</ScaleCrop>
  <HeadingPairs>
    <vt:vector size="6" baseType="variant">
      <vt:variant>
        <vt:lpstr>Verwendete Schriftarten</vt:lpstr>
      </vt:variant>
      <vt:variant>
        <vt:i4>8</vt:i4>
      </vt:variant>
      <vt:variant>
        <vt:lpstr>Design</vt:lpstr>
      </vt:variant>
      <vt:variant>
        <vt:i4>1</vt:i4>
      </vt:variant>
      <vt:variant>
        <vt:lpstr>Folientitel</vt:lpstr>
      </vt:variant>
      <vt:variant>
        <vt:i4>26</vt:i4>
      </vt:variant>
    </vt:vector>
  </HeadingPairs>
  <TitlesOfParts>
    <vt:vector size="35" baseType="lpstr">
      <vt:lpstr>Arial</vt:lpstr>
      <vt:lpstr>Calibri</vt:lpstr>
      <vt:lpstr>Calibri Light</vt:lpstr>
      <vt:lpstr>Cambria Math</vt:lpstr>
      <vt:lpstr>Droid Sans Fallback</vt:lpstr>
      <vt:lpstr>Symbol</vt:lpstr>
      <vt:lpstr>Times New Roman</vt:lpstr>
      <vt:lpstr>Wingdings</vt:lpstr>
      <vt:lpstr>Office</vt:lpstr>
      <vt:lpstr>Öffentliche Finanzen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Öffentliche Finanzen</dc:title>
  <dc:creator>BK</dc:creator>
  <cp:lastModifiedBy>bjk</cp:lastModifiedBy>
  <cp:revision>265</cp:revision>
  <cp:lastPrinted>2019-03-06T12:51:08Z</cp:lastPrinted>
  <dcterms:created xsi:type="dcterms:W3CDTF">2019-01-29T07:20:47Z</dcterms:created>
  <dcterms:modified xsi:type="dcterms:W3CDTF">2021-09-19T12:47:41Z</dcterms:modified>
</cp:coreProperties>
</file>