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094" r:id="rId2"/>
    <p:sldId id="1095" r:id="rId3"/>
    <p:sldId id="1096" r:id="rId4"/>
    <p:sldId id="1097" r:id="rId5"/>
    <p:sldId id="1098" r:id="rId6"/>
    <p:sldId id="1099" r:id="rId7"/>
    <p:sldId id="1100" r:id="rId8"/>
    <p:sldId id="1101" r:id="rId9"/>
    <p:sldId id="1102" r:id="rId10"/>
    <p:sldId id="1103" r:id="rId11"/>
    <p:sldId id="1104" r:id="rId12"/>
    <p:sldId id="1105" r:id="rId13"/>
    <p:sldId id="1179" r:id="rId14"/>
    <p:sldId id="1107" r:id="rId15"/>
    <p:sldId id="1108" r:id="rId16"/>
    <p:sldId id="110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0" autoAdjust="0"/>
    <p:restoredTop sz="94660"/>
  </p:normalViewPr>
  <p:slideViewPr>
    <p:cSldViewPr snapToGrid="0">
      <p:cViewPr varScale="1">
        <p:scale>
          <a:sx n="88" d="100"/>
          <a:sy n="88" d="100"/>
        </p:scale>
        <p:origin x="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30.11.2021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9D37A7D-E720-4A45-9D64-0A7ACBBC781D}" type="slidenum">
              <a:rPr lang="de-DE" sz="1300">
                <a:solidFill>
                  <a:srgbClr val="000000"/>
                </a:solidFill>
                <a:latin typeface="Sparkasse Rg" pitchFamily="34" charset="0"/>
              </a:rPr>
              <a:pPr eaLnBrk="1" hangingPunct="1"/>
              <a:t>1</a:t>
            </a:fld>
            <a:endParaRPr lang="de-DE" sz="1300">
              <a:solidFill>
                <a:srgbClr val="000000"/>
              </a:solidFill>
              <a:latin typeface="Sparkasse Rg" pitchFamily="34" charset="0"/>
            </a:endParaRPr>
          </a:p>
        </p:txBody>
      </p:sp>
      <p:sp>
        <p:nvSpPr>
          <p:cNvPr id="33382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300">
                <a:solidFill>
                  <a:srgbClr val="000000"/>
                </a:solidFill>
                <a:latin typeface="Sparkasse Rg" pitchFamily="34" charset="0"/>
              </a:rPr>
              <a:pPr algn="r" eaLnBrk="1" hangingPunct="1">
                <a:buClrTx/>
                <a:buFontTx/>
                <a:buNone/>
              </a:pPr>
              <a:t>1</a:t>
            </a:fld>
            <a:endParaRPr lang="de-DE" sz="13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919862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44887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229301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7084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44325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1438" y="758825"/>
            <a:ext cx="6650037" cy="374173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450" y="4741545"/>
            <a:ext cx="5435600" cy="276999"/>
          </a:xfrm>
        </p:spPr>
        <p:txBody>
          <a:bodyPr>
            <a:spAutoFit/>
          </a:bodyPr>
          <a:lstStyle/>
          <a:p>
            <a:endParaRPr lang="de-DE" dirty="0"/>
          </a:p>
        </p:txBody>
      </p:sp>
    </p:spTree>
    <p:extLst>
      <p:ext uri="{BB962C8B-B14F-4D97-AF65-F5344CB8AC3E}">
        <p14:creationId xmlns:p14="http://schemas.microsoft.com/office/powerpoint/2010/main" val="2919911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04788" y="849313"/>
            <a:ext cx="7442201" cy="418782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3356" y="5307074"/>
            <a:ext cx="5626853" cy="284681"/>
          </a:xfrm>
        </p:spPr>
        <p:txBody>
          <a:bodyPr>
            <a:spAutoFit/>
          </a:bodyPr>
          <a:lstStyle/>
          <a:p>
            <a:endParaRPr lang="de-DE" dirty="0"/>
          </a:p>
        </p:txBody>
      </p:sp>
    </p:spTree>
    <p:extLst>
      <p:ext uri="{BB962C8B-B14F-4D97-AF65-F5344CB8AC3E}">
        <p14:creationId xmlns:p14="http://schemas.microsoft.com/office/powerpoint/2010/main" val="157783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A5625151-3D25-46E5-8C05-3F39028BCDDC}" type="slidenum">
              <a:rPr lang="de-DE" sz="1300">
                <a:solidFill>
                  <a:srgbClr val="000000"/>
                </a:solidFill>
                <a:latin typeface="Sparkasse Rg" pitchFamily="34" charset="0"/>
              </a:rPr>
              <a:pPr eaLnBrk="1" hangingPunct="1"/>
              <a:t>2</a:t>
            </a:fld>
            <a:endParaRPr lang="de-DE" sz="1300">
              <a:solidFill>
                <a:srgbClr val="000000"/>
              </a:solidFill>
              <a:latin typeface="Sparkasse Rg" pitchFamily="34" charset="0"/>
            </a:endParaRPr>
          </a:p>
        </p:txBody>
      </p:sp>
      <p:sp>
        <p:nvSpPr>
          <p:cNvPr id="334851"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300">
                <a:solidFill>
                  <a:srgbClr val="000000"/>
                </a:solidFill>
                <a:latin typeface="Sparkasse Rg" pitchFamily="34" charset="0"/>
              </a:rPr>
              <a:pPr algn="r" eaLnBrk="1" hangingPunct="1">
                <a:buClrTx/>
                <a:buFontTx/>
                <a:buNone/>
              </a:pPr>
              <a:t>2</a:t>
            </a:fld>
            <a:endParaRPr lang="de-DE" sz="13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272374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84128" algn="l"/>
                <a:tab pos="1566538" algn="l"/>
                <a:tab pos="2354106" algn="l"/>
                <a:tab pos="3136514" algn="l"/>
              </a:tabLst>
              <a:defRPr sz="2400">
                <a:solidFill>
                  <a:schemeClr val="bg1"/>
                </a:solidFill>
                <a:latin typeface="Times New Roman" pitchFamily="18" charset="0"/>
              </a:defRPr>
            </a:lvl1pPr>
            <a:lvl2pPr eaLnBrk="0" hangingPunct="0">
              <a:tabLst>
                <a:tab pos="784128" algn="l"/>
                <a:tab pos="1566538" algn="l"/>
                <a:tab pos="2354106" algn="l"/>
                <a:tab pos="3136514" algn="l"/>
              </a:tabLst>
              <a:defRPr sz="2400">
                <a:solidFill>
                  <a:schemeClr val="bg1"/>
                </a:solidFill>
                <a:latin typeface="Times New Roman" pitchFamily="18" charset="0"/>
              </a:defRPr>
            </a:lvl2pPr>
            <a:lvl3pPr eaLnBrk="0" hangingPunct="0">
              <a:tabLst>
                <a:tab pos="784128" algn="l"/>
                <a:tab pos="1566538" algn="l"/>
                <a:tab pos="2354106" algn="l"/>
                <a:tab pos="3136514" algn="l"/>
              </a:tabLst>
              <a:defRPr sz="2400">
                <a:solidFill>
                  <a:schemeClr val="bg1"/>
                </a:solidFill>
                <a:latin typeface="Times New Roman" pitchFamily="18" charset="0"/>
              </a:defRPr>
            </a:lvl3pPr>
            <a:lvl4pPr eaLnBrk="0" hangingPunct="0">
              <a:tabLst>
                <a:tab pos="784128" algn="l"/>
                <a:tab pos="1566538" algn="l"/>
                <a:tab pos="2354106" algn="l"/>
                <a:tab pos="3136514" algn="l"/>
              </a:tabLst>
              <a:defRPr sz="2400">
                <a:solidFill>
                  <a:schemeClr val="bg1"/>
                </a:solidFill>
                <a:latin typeface="Times New Roman" pitchFamily="18" charset="0"/>
              </a:defRPr>
            </a:lvl4pPr>
            <a:lvl5pPr eaLnBrk="0" hangingPunct="0">
              <a:tabLst>
                <a:tab pos="784128" algn="l"/>
                <a:tab pos="1566538" algn="l"/>
                <a:tab pos="2354106" algn="l"/>
                <a:tab pos="3136514" algn="l"/>
              </a:tabLst>
              <a:defRPr sz="2400">
                <a:solidFill>
                  <a:schemeClr val="bg1"/>
                </a:solidFill>
                <a:latin typeface="Times New Roman" pitchFamily="18" charset="0"/>
              </a:defRPr>
            </a:lvl5pPr>
            <a:lvl6pPr marL="2723815"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6pPr>
            <a:lvl7pPr marL="3219054"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7pPr>
            <a:lvl8pPr marL="3714293"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8pPr>
            <a:lvl9pPr marL="4209532" indent="-247620" defTabSz="486642" eaLnBrk="0" fontAlgn="base" hangingPunct="0">
              <a:spcBef>
                <a:spcPct val="0"/>
              </a:spcBef>
              <a:spcAft>
                <a:spcPct val="0"/>
              </a:spcAft>
              <a:buClr>
                <a:srgbClr val="000000"/>
              </a:buClr>
              <a:buSzPct val="100000"/>
              <a:buFont typeface="Times New Roman" pitchFamily="18" charset="0"/>
              <a:tabLst>
                <a:tab pos="784128" algn="l"/>
                <a:tab pos="1566538" algn="l"/>
                <a:tab pos="2354106" algn="l"/>
                <a:tab pos="3136514" algn="l"/>
              </a:tabLst>
              <a:defRPr sz="2400">
                <a:solidFill>
                  <a:schemeClr val="bg1"/>
                </a:solidFill>
                <a:latin typeface="Times New Roman" pitchFamily="18" charset="0"/>
              </a:defRPr>
            </a:lvl9pPr>
          </a:lstStyle>
          <a:p>
            <a:pPr eaLnBrk="1" hangingPunct="1"/>
            <a:fld id="{132B1D19-BED2-4088-9BA2-86DBF307A1E6}" type="slidenum">
              <a:rPr lang="de-DE" sz="1300">
                <a:solidFill>
                  <a:srgbClr val="000000"/>
                </a:solidFill>
                <a:latin typeface="Sparkasse Rg" pitchFamily="34" charset="0"/>
              </a:rPr>
              <a:pPr eaLnBrk="1" hangingPunct="1"/>
              <a:t>3</a:t>
            </a:fld>
            <a:endParaRPr lang="de-DE" sz="1300">
              <a:solidFill>
                <a:srgbClr val="000000"/>
              </a:solidFill>
              <a:latin typeface="Sparkasse Rg" pitchFamily="34" charset="0"/>
            </a:endParaRPr>
          </a:p>
        </p:txBody>
      </p:sp>
      <p:sp>
        <p:nvSpPr>
          <p:cNvPr id="338947" name="Rectangle 28"/>
          <p:cNvSpPr txBox="1">
            <a:spLocks noGrp="1" noChangeArrowheads="1"/>
          </p:cNvSpPr>
          <p:nvPr/>
        </p:nvSpPr>
        <p:spPr bwMode="auto">
          <a:xfrm>
            <a:off x="3988427" y="10552668"/>
            <a:ext cx="3013916" cy="517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478" tIns="50689" rIns="97478" bIns="50689"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300">
                <a:solidFill>
                  <a:srgbClr val="000000"/>
                </a:solidFill>
                <a:latin typeface="Sparkasse Rg" pitchFamily="34" charset="0"/>
              </a:rPr>
              <a:pPr algn="r" eaLnBrk="1" hangingPunct="1">
                <a:buClrTx/>
                <a:buFontTx/>
                <a:buNone/>
              </a:pPr>
              <a:t>3</a:t>
            </a:fld>
            <a:endParaRPr lang="de-DE" sz="13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182563" y="831850"/>
            <a:ext cx="7410451" cy="41687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35071" y="5279000"/>
            <a:ext cx="5168356" cy="50000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7478" tIns="50689" rIns="97478" bIns="50689" anchor="ctr"/>
          <a:lstStyle/>
          <a:p>
            <a:endParaRPr lang="de-DE"/>
          </a:p>
        </p:txBody>
      </p:sp>
    </p:spTree>
    <p:extLst>
      <p:ext uri="{BB962C8B-B14F-4D97-AF65-F5344CB8AC3E}">
        <p14:creationId xmlns:p14="http://schemas.microsoft.com/office/powerpoint/2010/main" val="62945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19782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8172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57241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27748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160842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74613" y="909638"/>
            <a:ext cx="7974013" cy="4486275"/>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709930" y="4861441"/>
            <a:ext cx="5679440" cy="284681"/>
          </a:xfrm>
        </p:spPr>
        <p:txBody>
          <a:bodyPr>
            <a:spAutoFit/>
          </a:bodyPr>
          <a:lstStyle/>
          <a:p>
            <a:endParaRPr lang="de-DE" dirty="0"/>
          </a:p>
        </p:txBody>
      </p:sp>
    </p:spTree>
    <p:extLst>
      <p:ext uri="{BB962C8B-B14F-4D97-AF65-F5344CB8AC3E}">
        <p14:creationId xmlns:p14="http://schemas.microsoft.com/office/powerpoint/2010/main" val="3391175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30.11.2021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30.11.2021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30.11.2021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3" y="273353"/>
            <a:ext cx="10971684" cy="1145009"/>
          </a:xfrm>
          <a:prstGeom prst="rect">
            <a:avLst/>
          </a:prstGeom>
        </p:spPr>
        <p:txBody>
          <a:bodyPr lIns="0" tIns="0" rIns="0" bIns="0" anchor="ctr"/>
          <a:lstStyle/>
          <a:p>
            <a:pPr algn="ctr"/>
            <a:endParaRPr/>
          </a:p>
        </p:txBody>
      </p:sp>
      <p:sp>
        <p:nvSpPr>
          <p:cNvPr id="6" name="PlaceHolder 2"/>
          <p:cNvSpPr>
            <a:spLocks noGrp="1"/>
          </p:cNvSpPr>
          <p:nvPr>
            <p:ph type="subTitle"/>
          </p:nvPr>
        </p:nvSpPr>
        <p:spPr>
          <a:xfrm>
            <a:off x="609562" y="1604841"/>
            <a:ext cx="10727860" cy="3977484"/>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04324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30.11.2021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30.11.2021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30.11.2021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30.11.2021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30.11.2021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30.11.2021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30.11.2021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30.11.2021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30.11.2021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11.png"/><Relationship Id="rId13" Type="http://schemas.openxmlformats.org/officeDocument/2006/relationships/image" Target="../media/image1130.png"/><Relationship Id="rId3" Type="http://schemas.openxmlformats.org/officeDocument/2006/relationships/image" Target="../media/image1120.png"/><Relationship Id="rId7" Type="http://schemas.openxmlformats.org/officeDocument/2006/relationships/image" Target="../media/image510.png"/><Relationship Id="rId12" Type="http://schemas.openxmlformats.org/officeDocument/2006/relationships/image" Target="../media/image10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2.png"/><Relationship Id="rId11" Type="http://schemas.openxmlformats.org/officeDocument/2006/relationships/image" Target="../media/image880.png"/><Relationship Id="rId5" Type="http://schemas.openxmlformats.org/officeDocument/2006/relationships/image" Target="../media/image312.png"/><Relationship Id="rId15" Type="http://schemas.openxmlformats.org/officeDocument/2006/relationships/hyperlink" Target="https://www.youtube.com/watch?v=S5PVHRQZe1E&amp;feature=youtu.be" TargetMode="External"/><Relationship Id="rId10" Type="http://schemas.openxmlformats.org/officeDocument/2006/relationships/image" Target="../media/image800.png"/><Relationship Id="rId4" Type="http://schemas.openxmlformats.org/officeDocument/2006/relationships/image" Target="../media/image211.png"/><Relationship Id="rId9" Type="http://schemas.openxmlformats.org/officeDocument/2006/relationships/image" Target="../media/image770.png"/><Relationship Id="rId14" Type="http://schemas.openxmlformats.org/officeDocument/2006/relationships/hyperlink" Target="http://www.bernhardkoester.de/video/inhalt.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000.png"/><Relationship Id="rId4" Type="http://schemas.openxmlformats.org/officeDocument/2006/relationships/image" Target="../media/image131.png"/></Relationships>
</file>

<file path=ppt/slides/_rels/slide1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6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9.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3.png"/><Relationship Id="rId4" Type="http://schemas.openxmlformats.org/officeDocument/2006/relationships/image" Target="../media/image122.png"/></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999657" y="215753"/>
            <a:ext cx="719685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713016" y="679599"/>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2" name="Textfeld 1"/>
          <p:cNvSpPr txBox="1"/>
          <p:nvPr/>
        </p:nvSpPr>
        <p:spPr>
          <a:xfrm>
            <a:off x="8649295" y="1945613"/>
            <a:ext cx="3542705" cy="2031325"/>
          </a:xfrm>
          <a:prstGeom prst="rect">
            <a:avLst/>
          </a:prstGeom>
          <a:noFill/>
        </p:spPr>
        <p:txBody>
          <a:bodyPr wrap="square" rtlCol="0">
            <a:spAutoFit/>
          </a:bodyPr>
          <a:lstStyle/>
          <a:p>
            <a:r>
              <a:rPr lang="de-DE" dirty="0">
                <a:solidFill>
                  <a:srgbClr val="000000"/>
                </a:solidFill>
              </a:rPr>
              <a:t>Die Zahlungsbilanz stellt so etwas wie die VGR zwischen Ländern </a:t>
            </a:r>
            <a:r>
              <a:rPr lang="de-DE" dirty="0" smtClean="0">
                <a:solidFill>
                  <a:srgbClr val="000000"/>
                </a:solidFill>
              </a:rPr>
              <a:t>dar.</a:t>
            </a:r>
          </a:p>
          <a:p>
            <a:endParaRPr lang="de-DE" dirty="0">
              <a:solidFill>
                <a:srgbClr val="000000"/>
              </a:solidFill>
            </a:endParaRPr>
          </a:p>
          <a:p>
            <a:r>
              <a:rPr lang="de-DE" dirty="0" smtClean="0">
                <a:solidFill>
                  <a:srgbClr val="000000"/>
                </a:solidFill>
              </a:rPr>
              <a:t>Insbesondere werden hier nicht nur die Warenströme, sondern auch Kapital- und Geldströme betrachtet</a:t>
            </a:r>
            <a:endParaRPr lang="de-DE" dirty="0">
              <a:solidFill>
                <a:srgbClr val="000000"/>
              </a:solidFill>
            </a:endParaRPr>
          </a:p>
          <a:p>
            <a:endParaRPr lang="de-DE" dirty="0"/>
          </a:p>
        </p:txBody>
      </p:sp>
    </p:spTree>
    <p:extLst>
      <p:ext uri="{BB962C8B-B14F-4D97-AF65-F5344CB8AC3E}">
        <p14:creationId xmlns:p14="http://schemas.microsoft.com/office/powerpoint/2010/main" val="59667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6314" y="24695"/>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4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99726" y="836712"/>
                <a:ext cx="746496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spcAft>
                    <a:spcPts val="544"/>
                  </a:spcAft>
                </a:pPr>
                <a:endParaRPr lang="en-US" sz="180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r>
                      <a:rPr lang="de-DE" i="1" kern="0">
                        <a:solidFill>
                          <a:sysClr val="windowText" lastClr="000000"/>
                        </a:solidFill>
                        <a:latin typeface="Cambria Math"/>
                        <a:cs typeface="Arial" panose="020B0604020202020204" pitchFamily="34" charset="0"/>
                      </a:rPr>
                      <m:t>, </m:t>
                    </m:r>
                    <m:sSub>
                      <m:sSubPr>
                        <m:ctrlPr>
                          <a:rPr lang="de-DE"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𝑖</m:t>
                        </m:r>
                      </m:e>
                      <m:sub>
                        <m:r>
                          <a:rPr lang="de-DE" i="1" kern="0">
                            <a:solidFill>
                              <a:sysClr val="windowText" lastClr="000000"/>
                            </a:solidFill>
                            <a:latin typeface="Cambria Math"/>
                            <a:cs typeface="Arial" panose="020B0604020202020204" pitchFamily="34" charset="0"/>
                          </a:rPr>
                          <m:t>$</m:t>
                        </m:r>
                      </m:sub>
                    </m:sSub>
                  </m:oMath>
                </a14:m>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Zinssätze</a:t>
                </a:r>
                <a:r>
                  <a:rPr lang="en-US" kern="0" dirty="0">
                    <a:solidFill>
                      <a:sysClr val="windowText" lastClr="000000"/>
                    </a:solidFill>
                    <a:latin typeface="Arial" panose="020B0604020202020204" pitchFamily="34" charset="0"/>
                    <a:cs typeface="Arial" panose="020B0604020202020204" pitchFamily="34" charset="0"/>
                  </a:rPr>
                  <a:t> der €- und $-Anlagen</a:t>
                </a:r>
              </a:p>
              <a:p>
                <a:pPr marL="362885" lvl="1"/>
                <a:endParaRPr lang="en-US"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0</m:t>
                        </m:r>
                      </m:sub>
                    </m:sSub>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zum</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Zeitpunkt</a:t>
                </a:r>
                <a:r>
                  <a:rPr lang="en-US" kern="0" dirty="0">
                    <a:solidFill>
                      <a:sysClr val="windowText" lastClr="000000"/>
                    </a:solidFill>
                    <a:latin typeface="Arial" panose="020B0604020202020204" pitchFamily="34" charset="0"/>
                    <a:cs typeface="Arial" panose="020B0604020202020204" pitchFamily="34" charset="0"/>
                  </a:rPr>
                  <a:t> </a:t>
                </a:r>
                <a:r>
                  <a:rPr lang="en-US" i="1" kern="0" dirty="0">
                    <a:solidFill>
                      <a:sysClr val="windowText" lastClr="000000"/>
                    </a:solidFill>
                    <a:latin typeface="Arial" panose="020B0604020202020204" pitchFamily="34" charset="0"/>
                    <a:cs typeface="Arial" panose="020B0604020202020204" pitchFamily="34" charset="0"/>
                  </a:rPr>
                  <a:t>t=0</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14:m>
                  <m:oMath xmlns:m="http://schemas.openxmlformats.org/officeDocument/2006/math">
                    <m:r>
                      <a:rPr lang="de-DE" i="1" kern="0">
                        <a:solidFill>
                          <a:sysClr val="windowText" lastClr="000000"/>
                        </a:solidFill>
                        <a:latin typeface="Cambria Math"/>
                        <a:cs typeface="Arial" panose="020B0604020202020204" pitchFamily="34" charset="0"/>
                      </a:rPr>
                      <m:t>𝐸</m:t>
                    </m:r>
                    <m:sSub>
                      <m:sSubPr>
                        <m:ctrlPr>
                          <a:rPr lang="en-US" i="1" kern="0">
                            <a:solidFill>
                              <a:sysClr val="windowText" lastClr="000000"/>
                            </a:solidFill>
                            <a:latin typeface="Cambria Math" panose="02040503050406030204" pitchFamily="18" charset="0"/>
                            <a:cs typeface="Arial" panose="020B0604020202020204" pitchFamily="34" charset="0"/>
                          </a:rPr>
                        </m:ctrlPr>
                      </m:sSubPr>
                      <m:e>
                        <m:r>
                          <a:rPr lang="de-DE" i="1" kern="0">
                            <a:solidFill>
                              <a:sysClr val="windowText" lastClr="000000"/>
                            </a:solidFill>
                            <a:latin typeface="Cambria Math"/>
                            <a:cs typeface="Arial" panose="020B0604020202020204" pitchFamily="34" charset="0"/>
                          </a:rPr>
                          <m:t>(</m:t>
                        </m:r>
                        <m:r>
                          <a:rPr lang="de-DE" i="1" kern="0">
                            <a:solidFill>
                              <a:sysClr val="windowText" lastClr="000000"/>
                            </a:solidFill>
                            <a:latin typeface="Cambria Math"/>
                            <a:cs typeface="Arial" panose="020B0604020202020204" pitchFamily="34" charset="0"/>
                          </a:rPr>
                          <m:t>𝑒</m:t>
                        </m:r>
                      </m:e>
                      <m:sub>
                        <m:r>
                          <a:rPr lang="de-DE" i="1" kern="0">
                            <a:solidFill>
                              <a:sysClr val="windowText" lastClr="000000"/>
                            </a:solidFill>
                            <a:latin typeface="Cambria Math" panose="02040503050406030204" pitchFamily="18" charset="0"/>
                            <a:cs typeface="Arial" panose="020B0604020202020204" pitchFamily="34" charset="0"/>
                          </a:rPr>
                          <m:t>1</m:t>
                        </m:r>
                      </m:sub>
                    </m:sSub>
                    <m:r>
                      <a:rPr lang="de-DE" i="1" kern="0">
                        <a:solidFill>
                          <a:sysClr val="windowText" lastClr="000000"/>
                        </a:solidFill>
                        <a:latin typeface="Cambria Math"/>
                        <a:cs typeface="Arial" panose="020B0604020202020204" pitchFamily="34" charset="0"/>
                      </a:rPr>
                      <m:t>)</m:t>
                    </m:r>
                  </m:oMath>
                </a14:m>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erwarteter</a:t>
                </a:r>
                <a:r>
                  <a:rPr lang="en-US" kern="0" dirty="0">
                    <a:solidFill>
                      <a:sysClr val="windowText" lastClr="000000"/>
                    </a:solidFill>
                    <a:latin typeface="Arial" panose="020B0604020202020204" pitchFamily="34" charset="0"/>
                    <a:cs typeface="Arial" panose="020B0604020202020204" pitchFamily="34" charset="0"/>
                  </a:rPr>
                  <a:t> </a:t>
                </a:r>
                <a:r>
                  <a:rPr lang="en-US" kern="0" dirty="0" err="1">
                    <a:solidFill>
                      <a:sysClr val="windowText" lastClr="000000"/>
                    </a:solidFill>
                    <a:latin typeface="Arial" panose="020B0604020202020204" pitchFamily="34" charset="0"/>
                    <a:cs typeface="Arial" panose="020B0604020202020204" pitchFamily="34" charset="0"/>
                  </a:rPr>
                  <a:t>nominaler</a:t>
                </a:r>
                <a:r>
                  <a:rPr lang="en-US" kern="0" dirty="0">
                    <a:solidFill>
                      <a:sysClr val="windowText" lastClr="000000"/>
                    </a:solidFill>
                    <a:latin typeface="Arial" panose="020B0604020202020204" pitchFamily="34" charset="0"/>
                    <a:cs typeface="Arial" panose="020B0604020202020204" pitchFamily="34" charset="0"/>
                  </a:rPr>
                  <a:t> $/€ </a:t>
                </a:r>
                <a:r>
                  <a:rPr lang="en-US" kern="0" dirty="0" err="1">
                    <a:solidFill>
                      <a:sysClr val="windowText" lastClr="000000"/>
                    </a:solidFill>
                    <a:latin typeface="Arial" panose="020B0604020202020204" pitchFamily="34" charset="0"/>
                    <a:cs typeface="Arial" panose="020B0604020202020204" pitchFamily="34" charset="0"/>
                  </a:rPr>
                  <a:t>Wechselkurs</a:t>
                </a:r>
                <a:r>
                  <a:rPr lang="en-US" kern="0" dirty="0">
                    <a:solidFill>
                      <a:sysClr val="windowText" lastClr="000000"/>
                    </a:solidFill>
                    <a:latin typeface="Arial" panose="020B0604020202020204" pitchFamily="34" charset="0"/>
                    <a:cs typeface="Arial" panose="020B0604020202020204" pitchFamily="34" charset="0"/>
                  </a:rPr>
                  <a:t> in </a:t>
                </a:r>
                <a:r>
                  <a:rPr lang="en-US" i="1" kern="0" dirty="0">
                    <a:solidFill>
                      <a:sysClr val="windowText" lastClr="000000"/>
                    </a:solidFill>
                    <a:latin typeface="Arial" panose="020B0604020202020204" pitchFamily="34" charset="0"/>
                    <a:cs typeface="Arial" panose="020B0604020202020204" pitchFamily="34" charset="0"/>
                  </a:rPr>
                  <a:t>t=1</a:t>
                </a: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a:p>
                <a:pPr marL="362885" lvl="1"/>
                <a:endParaRPr lang="en-US" i="1" kern="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99726" y="836712"/>
                <a:ext cx="7464960" cy="410587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37330" y="4824468"/>
                <a:ext cx="1005047" cy="360755"/>
              </a:xfrm>
              <a:prstGeom prst="rect">
                <a:avLst/>
              </a:prstGeom>
              <a:noFill/>
            </p:spPr>
            <p:txBody>
              <a:bodyPr wrap="none" lIns="82945" tIns="41473" rIns="82945" bIns="41473" rtlCol="0">
                <a:spAutoFit/>
              </a:bodyPr>
              <a:lstStyle/>
              <a:p>
                <a:pPr/>
                <a14:m>
                  <m:oMathPara xmlns:m="http://schemas.openxmlformats.org/officeDocument/2006/math">
                    <m:oMathParaPr>
                      <m:jc m:val="centerGroup"/>
                    </m:oMathParaPr>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637330" y="4824468"/>
                <a:ext cx="1005047" cy="360755"/>
              </a:xfrm>
              <a:prstGeom prst="rect">
                <a:avLst/>
              </a:prstGeom>
              <a:blipFill>
                <a:blip r:embed="rId4"/>
                <a:stretch>
                  <a:fillRect/>
                </a:stretch>
              </a:blipFill>
            </p:spPr>
            <p:txBody>
              <a:bodyPr/>
              <a:lstStyle/>
              <a:p>
                <a:r>
                  <a:rPr lang="de-DE">
                    <a:noFill/>
                  </a:rPr>
                  <a:t> </a:t>
                </a:r>
              </a:p>
            </p:txBody>
          </p:sp>
        </mc:Fallback>
      </mc:AlternateContent>
      <p:sp>
        <p:nvSpPr>
          <p:cNvPr id="8" name="TextBox 7"/>
          <p:cNvSpPr txBox="1"/>
          <p:nvPr/>
        </p:nvSpPr>
        <p:spPr>
          <a:xfrm>
            <a:off x="3066495" y="3260767"/>
            <a:ext cx="1257617"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1 € Anlage</a:t>
            </a:r>
          </a:p>
        </p:txBody>
      </p:sp>
      <mc:AlternateContent xmlns:mc="http://schemas.openxmlformats.org/markup-compatibility/2006" xmlns:a14="http://schemas.microsoft.com/office/drawing/2010/main">
        <mc:Choice Requires="a14">
          <p:sp>
            <p:nvSpPr>
              <p:cNvPr id="9" name="TextBox 8"/>
              <p:cNvSpPr txBox="1"/>
              <p:nvPr/>
            </p:nvSpPr>
            <p:spPr>
              <a:xfrm>
                <a:off x="4593529" y="4660907"/>
                <a:ext cx="775177" cy="677188"/>
              </a:xfrm>
              <a:prstGeom prst="rect">
                <a:avLst/>
              </a:prstGeom>
              <a:noFill/>
            </p:spPr>
            <p:txBody>
              <a:bodyPr wrap="none" lIns="82945" tIns="41473" rIns="82945" bIns="41473"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cs typeface="Arial" panose="020B0604020202020204" pitchFamily="34" charset="0"/>
                            </a:rPr>
                          </m:ctrlPr>
                        </m:fP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593529" y="4660907"/>
                <a:ext cx="775177" cy="677188"/>
              </a:xfrm>
              <a:prstGeom prst="rect">
                <a:avLst/>
              </a:prstGeom>
              <a:blipFill>
                <a:blip r:embed="rId5"/>
                <a:stretch>
                  <a:fillRect/>
                </a:stretch>
              </a:blipFill>
            </p:spPr>
            <p:txBody>
              <a:bodyPr/>
              <a:lstStyle/>
              <a:p>
                <a:r>
                  <a:rPr lang="de-DE">
                    <a:noFill/>
                  </a:rPr>
                  <a:t> </a:t>
                </a:r>
              </a:p>
            </p:txBody>
          </p:sp>
        </mc:Fallback>
      </mc:AlternateContent>
      <p:sp>
        <p:nvSpPr>
          <p:cNvPr id="10" name="TextBox 11"/>
          <p:cNvSpPr txBox="1"/>
          <p:nvPr/>
        </p:nvSpPr>
        <p:spPr>
          <a:xfrm>
            <a:off x="813872" y="3804479"/>
            <a:ext cx="1680745"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Euro</a:t>
            </a:r>
          </a:p>
        </p:txBody>
      </p:sp>
      <p:sp>
        <p:nvSpPr>
          <p:cNvPr id="11" name="TextBox 15"/>
          <p:cNvSpPr txBox="1"/>
          <p:nvPr/>
        </p:nvSpPr>
        <p:spPr>
          <a:xfrm>
            <a:off x="4716016" y="3966822"/>
            <a:ext cx="2193706" cy="360755"/>
          </a:xfrm>
          <a:prstGeom prst="rect">
            <a:avLst/>
          </a:prstGeom>
          <a:noFill/>
        </p:spPr>
        <p:txBody>
          <a:bodyPr wrap="none" lIns="82945" tIns="41473" rIns="82945" bIns="41473" rtlCol="0">
            <a:spAutoFit/>
          </a:bodyPr>
          <a:lstStyle/>
          <a:p>
            <a:r>
              <a:rPr lang="en-US" dirty="0">
                <a:latin typeface="Arial" panose="020B0604020202020204" pitchFamily="34" charset="0"/>
                <a:cs typeface="Arial" panose="020B0604020202020204" pitchFamily="34" charset="0"/>
              </a:rPr>
              <a:t>Anlage in US-Dollar</a:t>
            </a:r>
          </a:p>
        </p:txBody>
      </p:sp>
      <p:cxnSp>
        <p:nvCxnSpPr>
          <p:cNvPr id="12" name="Straight Arrow Connector 18"/>
          <p:cNvCxnSpPr/>
          <p:nvPr/>
        </p:nvCxnSpPr>
        <p:spPr>
          <a:xfrm flipH="1">
            <a:off x="2168635" y="3686846"/>
            <a:ext cx="1518601" cy="94164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p:nvPr/>
        </p:nvCxnSpPr>
        <p:spPr>
          <a:xfrm>
            <a:off x="3692256" y="3686847"/>
            <a:ext cx="1306350" cy="84921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6814457" y="185775"/>
            <a:ext cx="5377543" cy="954107"/>
          </a:xfrm>
          <a:prstGeom prst="rect">
            <a:avLst/>
          </a:prstGeom>
          <a:noFill/>
        </p:spPr>
        <p:txBody>
          <a:bodyPr wrap="square" rtlCol="0">
            <a:spAutoFit/>
          </a:bodyPr>
          <a:lstStyle/>
          <a:p>
            <a:r>
              <a:rPr lang="de-DE" sz="1400" dirty="0" smtClean="0">
                <a:solidFill>
                  <a:srgbClr val="000000"/>
                </a:solidFill>
              </a:rPr>
              <a:t>Die ungedeckte Zinsparität stellt einen Zusammenhang zwischen den Zinsen in zwei Ländern und dem Wechselkurs der Währungen der beiden Länder dar. Die Ableitung erfolgt dabei der gleichen Logik, wie bei der Erwartungswerttheorie der Zinsstruktur</a:t>
            </a:r>
            <a:endParaRPr lang="de-DE" sz="1400" dirty="0">
              <a:solidFill>
                <a:srgbClr val="000000"/>
              </a:solidFill>
            </a:endParaRPr>
          </a:p>
        </p:txBody>
      </p:sp>
      <p:sp>
        <p:nvSpPr>
          <p:cNvPr id="15" name="Textfeld 14"/>
          <p:cNvSpPr txBox="1"/>
          <p:nvPr/>
        </p:nvSpPr>
        <p:spPr>
          <a:xfrm>
            <a:off x="6814455" y="1174546"/>
            <a:ext cx="5377543" cy="1169551"/>
          </a:xfrm>
          <a:prstGeom prst="rect">
            <a:avLst/>
          </a:prstGeom>
          <a:noFill/>
        </p:spPr>
        <p:txBody>
          <a:bodyPr wrap="square" rtlCol="0">
            <a:spAutoFit/>
          </a:bodyPr>
          <a:lstStyle/>
          <a:p>
            <a:r>
              <a:rPr lang="de-DE" sz="1400" dirty="0" smtClean="0">
                <a:solidFill>
                  <a:srgbClr val="000000"/>
                </a:solidFill>
              </a:rPr>
              <a:t>Man geht wieder von einem </a:t>
            </a:r>
            <a:r>
              <a:rPr lang="de-DE" sz="1400" dirty="0">
                <a:solidFill>
                  <a:srgbClr val="000000"/>
                </a:solidFill>
              </a:rPr>
              <a:t>v</a:t>
            </a:r>
            <a:r>
              <a:rPr lang="de-DE" sz="1400" dirty="0" smtClean="0">
                <a:solidFill>
                  <a:srgbClr val="000000"/>
                </a:solidFill>
              </a:rPr>
              <a:t>ollkommenen Kapitalmarkt aus, risikoneutralen Anlegern und der Annahme, dass aus- und inländische Anlagen perfekte Substitute sind. Damit müssen sich letztlich wieder die Renditen für beide Anlagen angleichen, da es ansonsten Arbitragemöglichkeiten gibt. </a:t>
            </a:r>
            <a:endParaRPr lang="de-DE" sz="1400" dirty="0">
              <a:solidFill>
                <a:srgbClr val="000000"/>
              </a:solidFill>
            </a:endParaRPr>
          </a:p>
        </p:txBody>
      </p:sp>
      <mc:AlternateContent xmlns:mc="http://schemas.openxmlformats.org/markup-compatibility/2006" xmlns:a14="http://schemas.microsoft.com/office/drawing/2010/main">
        <mc:Choice Requires="a14">
          <p:sp>
            <p:nvSpPr>
              <p:cNvPr id="16" name="Textfeld 15"/>
              <p:cNvSpPr txBox="1"/>
              <p:nvPr/>
            </p:nvSpPr>
            <p:spPr>
              <a:xfrm>
                <a:off x="6814455" y="2361673"/>
                <a:ext cx="5377543" cy="523220"/>
              </a:xfrm>
              <a:prstGeom prst="rect">
                <a:avLst/>
              </a:prstGeom>
              <a:noFill/>
            </p:spPr>
            <p:txBody>
              <a:bodyPr wrap="square" rtlCol="0">
                <a:spAutoFit/>
              </a:bodyPr>
              <a:lstStyle/>
              <a:p>
                <a:r>
                  <a:rPr lang="de-DE" sz="1400" dirty="0" smtClean="0">
                    <a:solidFill>
                      <a:srgbClr val="000000"/>
                    </a:solidFill>
                  </a:rPr>
                  <a:t>Wird 1</a:t>
                </a:r>
                <a:r>
                  <a:rPr lang="en-US" sz="1400" dirty="0" smtClean="0">
                    <a:latin typeface="Arial" panose="020B0604020202020204" pitchFamily="34" charset="0"/>
                    <a:cs typeface="Arial" panose="020B0604020202020204" pitchFamily="34" charset="0"/>
                  </a:rPr>
                  <a:t> € in der Eurozone </a:t>
                </a:r>
                <a:r>
                  <a:rPr lang="en-US" sz="1400" dirty="0" err="1" smtClean="0">
                    <a:latin typeface="Arial" panose="020B0604020202020204" pitchFamily="34" charset="0"/>
                    <a:cs typeface="Arial" panose="020B0604020202020204" pitchFamily="34" charset="0"/>
                  </a:rPr>
                  <a:t>angelegt</a:t>
                </a:r>
                <a:r>
                  <a:rPr lang="en-US" sz="1400" dirty="0" smtClean="0">
                    <a:latin typeface="Arial" panose="020B0604020202020204" pitchFamily="34" charset="0"/>
                    <a:cs typeface="Arial" panose="020B0604020202020204" pitchFamily="34" charset="0"/>
                  </a:rPr>
                  <a:t>, so hat die Anlage </a:t>
                </a:r>
                <a:r>
                  <a:rPr lang="en-US" sz="1400" dirty="0" err="1" smtClean="0">
                    <a:latin typeface="Arial" panose="020B0604020202020204" pitchFamily="34" charset="0"/>
                    <a:cs typeface="Arial" panose="020B0604020202020204" pitchFamily="34" charset="0"/>
                  </a:rPr>
                  <a:t>nach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einem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Jahr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einen</a:t>
                </a:r>
                <a:r>
                  <a:rPr lang="en-US" sz="1400" dirty="0" smtClean="0">
                    <a:latin typeface="Arial" panose="020B0604020202020204" pitchFamily="34" charset="0"/>
                    <a:cs typeface="Arial" panose="020B0604020202020204" pitchFamily="34" charset="0"/>
                  </a:rPr>
                  <a:t> Wert von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oMath>
                </a14:m>
                <a:endParaRPr lang="en-US" sz="1400" dirty="0"/>
              </a:p>
            </p:txBody>
          </p:sp>
        </mc:Choice>
        <mc:Fallback xmlns="">
          <p:sp>
            <p:nvSpPr>
              <p:cNvPr id="16" name="Textfeld 15"/>
              <p:cNvSpPr txBox="1">
                <a:spLocks noRot="1" noChangeAspect="1" noMove="1" noResize="1" noEditPoints="1" noAdjustHandles="1" noChangeArrowheads="1" noChangeShapeType="1" noTextEdit="1"/>
              </p:cNvSpPr>
              <p:nvPr/>
            </p:nvSpPr>
            <p:spPr>
              <a:xfrm>
                <a:off x="6814455" y="2361673"/>
                <a:ext cx="5377543" cy="523220"/>
              </a:xfrm>
              <a:prstGeom prst="rect">
                <a:avLst/>
              </a:prstGeom>
              <a:blipFill>
                <a:blip r:embed="rId6"/>
                <a:stretch>
                  <a:fillRect l="-340" t="-1163" b="-1162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6814457" y="2909493"/>
                <a:ext cx="5377543" cy="523220"/>
              </a:xfrm>
              <a:prstGeom prst="rect">
                <a:avLst/>
              </a:prstGeom>
              <a:noFill/>
            </p:spPr>
            <p:txBody>
              <a:bodyPr wrap="square" rtlCol="0">
                <a:spAutoFit/>
              </a:bodyPr>
              <a:lstStyle/>
              <a:p>
                <a:r>
                  <a:rPr lang="de-DE" sz="1400" dirty="0" smtClean="0">
                    <a:solidFill>
                      <a:srgbClr val="000000"/>
                    </a:solidFill>
                  </a:rPr>
                  <a:t>Wird 1</a:t>
                </a:r>
                <a:r>
                  <a:rPr lang="en-US" sz="1400" dirty="0" smtClean="0">
                    <a:latin typeface="Arial" panose="020B0604020202020204" pitchFamily="34" charset="0"/>
                    <a:cs typeface="Arial" panose="020B0604020202020204" pitchFamily="34" charset="0"/>
                  </a:rPr>
                  <a:t> € in den USA angelegt, so muss dieser zuerst in US-Dollar zum </a:t>
                </a:r>
                <a:r>
                  <a:rPr lang="en-US" sz="1400" dirty="0" err="1" smtClean="0">
                    <a:latin typeface="Arial" panose="020B0604020202020204" pitchFamily="34" charset="0"/>
                    <a:cs typeface="Arial" panose="020B0604020202020204" pitchFamily="34" charset="0"/>
                  </a:rPr>
                  <a:t>heutigen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Wechselkurs</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b="0" i="1" smtClean="0">
                            <a:latin typeface="Cambria Math" panose="02040503050406030204" pitchFamily="18" charset="0"/>
                            <a:cs typeface="Arial" panose="020B0604020202020204" pitchFamily="34" charset="0"/>
                          </a:rPr>
                          <m:t> </m:t>
                        </m:r>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oMath>
                </a14:m>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getauscht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werden</a:t>
                </a:r>
                <a:endParaRPr lang="en-US" sz="1400" dirty="0"/>
              </a:p>
            </p:txBody>
          </p:sp>
        </mc:Choice>
        <mc:Fallback xmlns="">
          <p:sp>
            <p:nvSpPr>
              <p:cNvPr id="17" name="Textfeld 16"/>
              <p:cNvSpPr txBox="1">
                <a:spLocks noRot="1" noChangeAspect="1" noMove="1" noResize="1" noEditPoints="1" noAdjustHandles="1" noChangeArrowheads="1" noChangeShapeType="1" noTextEdit="1"/>
              </p:cNvSpPr>
              <p:nvPr/>
            </p:nvSpPr>
            <p:spPr>
              <a:xfrm>
                <a:off x="6814457" y="2909493"/>
                <a:ext cx="5377543" cy="523220"/>
              </a:xfrm>
              <a:prstGeom prst="rect">
                <a:avLst/>
              </a:prstGeom>
              <a:blipFill>
                <a:blip r:embed="rId7"/>
                <a:stretch>
                  <a:fillRect l="-340" t="-1163" b="-1162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6814454" y="3432713"/>
                <a:ext cx="5377543" cy="525016"/>
              </a:xfrm>
              <a:prstGeom prst="rect">
                <a:avLst/>
              </a:prstGeom>
              <a:noFill/>
            </p:spPr>
            <p:txBody>
              <a:bodyPr wrap="square" rtlCol="0">
                <a:spAutoFit/>
              </a:bodyPr>
              <a:lstStyle/>
              <a:p>
                <a:r>
                  <a:rPr lang="de-DE" sz="1400" dirty="0" smtClean="0">
                    <a:solidFill>
                      <a:srgbClr val="000000"/>
                    </a:solidFill>
                  </a:rPr>
                  <a:t>Darauf wird der US-Dollar-Betrag zum </a:t>
                </a:r>
                <a:r>
                  <a:rPr lang="de-DE" sz="1400" dirty="0" err="1" smtClean="0">
                    <a:solidFill>
                      <a:srgbClr val="000000"/>
                    </a:solidFill>
                  </a:rPr>
                  <a:t>Zinsatz</a:t>
                </a:r>
                <a:r>
                  <a:rPr lang="de-DE" sz="1400" dirty="0" smtClean="0">
                    <a:solidFill>
                      <a:srgbClr val="000000"/>
                    </a:solidFill>
                  </a:rPr>
                  <a:t> in den USA angelegt und nach einem Jahr ergibt sich ein Wert von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oMath>
                </a14:m>
                <a:endParaRPr lang="en-US" sz="1400" dirty="0"/>
              </a:p>
            </p:txBody>
          </p:sp>
        </mc:Choice>
        <mc:Fallback xmlns="">
          <p:sp>
            <p:nvSpPr>
              <p:cNvPr id="18" name="Textfeld 17"/>
              <p:cNvSpPr txBox="1">
                <a:spLocks noRot="1" noChangeAspect="1" noMove="1" noResize="1" noEditPoints="1" noAdjustHandles="1" noChangeArrowheads="1" noChangeShapeType="1" noTextEdit="1"/>
              </p:cNvSpPr>
              <p:nvPr/>
            </p:nvSpPr>
            <p:spPr>
              <a:xfrm>
                <a:off x="6814454" y="3432713"/>
                <a:ext cx="5377543" cy="525016"/>
              </a:xfrm>
              <a:prstGeom prst="rect">
                <a:avLst/>
              </a:prstGeom>
              <a:blipFill>
                <a:blip r:embed="rId8"/>
                <a:stretch>
                  <a:fillRect l="-340" t="-2326" b="-1279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Textfeld 18"/>
              <p:cNvSpPr txBox="1"/>
              <p:nvPr/>
            </p:nvSpPr>
            <p:spPr>
              <a:xfrm>
                <a:off x="6814457" y="3947766"/>
                <a:ext cx="5377543" cy="1169551"/>
              </a:xfrm>
              <a:prstGeom prst="rect">
                <a:avLst/>
              </a:prstGeom>
              <a:noFill/>
            </p:spPr>
            <p:txBody>
              <a:bodyPr wrap="square" rtlCol="0">
                <a:spAutoFit/>
              </a:bodyPr>
              <a:lstStyle/>
              <a:p>
                <a:r>
                  <a:rPr lang="de-DE" sz="1400" dirty="0" smtClean="0">
                    <a:solidFill>
                      <a:srgbClr val="000000"/>
                    </a:solidFill>
                  </a:rPr>
                  <a:t>Um diesen Wert mit der Anlage in Euro vergleichen zu können muss der Betrag in USA-Dollar nach einem Jahr zurückgetauscht werden. Allerdings ist der Wechselkurs in einem Jahr nicht bekannt. Für die Vergleichbarkeit muss damit die Umrechnung heute mit dem erwarteten Wechselkurs </a:t>
                </a:r>
                <a14:m>
                  <m:oMath xmlns:m="http://schemas.openxmlformats.org/officeDocument/2006/math">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oMath>
                </a14:m>
                <a:r>
                  <a:rPr lang="de-DE" sz="1400" dirty="0" smtClean="0">
                    <a:solidFill>
                      <a:srgbClr val="000000"/>
                    </a:solidFill>
                  </a:rPr>
                  <a:t> in einem Jahr gemacht werden.</a:t>
                </a:r>
                <a:endParaRPr lang="en-US" sz="1400" dirty="0"/>
              </a:p>
            </p:txBody>
          </p:sp>
        </mc:Choice>
        <mc:Fallback xmlns="">
          <p:sp>
            <p:nvSpPr>
              <p:cNvPr id="19" name="Textfeld 18"/>
              <p:cNvSpPr txBox="1">
                <a:spLocks noRot="1" noChangeAspect="1" noMove="1" noResize="1" noEditPoints="1" noAdjustHandles="1" noChangeArrowheads="1" noChangeShapeType="1" noTextEdit="1"/>
              </p:cNvSpPr>
              <p:nvPr/>
            </p:nvSpPr>
            <p:spPr>
              <a:xfrm>
                <a:off x="6814457" y="3947766"/>
                <a:ext cx="5377543" cy="1169551"/>
              </a:xfrm>
              <a:prstGeom prst="rect">
                <a:avLst/>
              </a:prstGeom>
              <a:blipFill>
                <a:blip r:embed="rId9"/>
                <a:stretch>
                  <a:fillRect l="-340" t="-1047" r="-794" b="-471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Textfeld 19"/>
              <p:cNvSpPr txBox="1"/>
              <p:nvPr/>
            </p:nvSpPr>
            <p:spPr>
              <a:xfrm>
                <a:off x="6814457" y="5055438"/>
                <a:ext cx="5377543" cy="439159"/>
              </a:xfrm>
              <a:prstGeom prst="rect">
                <a:avLst/>
              </a:prstGeom>
              <a:noFill/>
            </p:spPr>
            <p:txBody>
              <a:bodyPr wrap="square" rtlCol="0">
                <a:spAutoFit/>
              </a:bodyPr>
              <a:lstStyle/>
              <a:p>
                <a:r>
                  <a:rPr lang="de-DE" sz="1400" dirty="0" smtClean="0">
                    <a:solidFill>
                      <a:srgbClr val="000000"/>
                    </a:solidFill>
                  </a:rPr>
                  <a:t>Für die Anlage in den USA ergibt sich damit der Wert </a:t>
                </a:r>
                <a14:m>
                  <m:oMath xmlns:m="http://schemas.openxmlformats.org/officeDocument/2006/math">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smtClean="0"/>
                  <a:t> in Euro.</a:t>
                </a:r>
                <a:endParaRPr lang="en-US" sz="1400" dirty="0"/>
              </a:p>
            </p:txBody>
          </p:sp>
        </mc:Choice>
        <mc:Fallback xmlns="">
          <p:sp>
            <p:nvSpPr>
              <p:cNvPr id="20" name="Textfeld 19"/>
              <p:cNvSpPr txBox="1">
                <a:spLocks noRot="1" noChangeAspect="1" noMove="1" noResize="1" noEditPoints="1" noAdjustHandles="1" noChangeArrowheads="1" noChangeShapeType="1" noTextEdit="1"/>
              </p:cNvSpPr>
              <p:nvPr/>
            </p:nvSpPr>
            <p:spPr>
              <a:xfrm>
                <a:off x="6814457" y="5055438"/>
                <a:ext cx="5377543" cy="439159"/>
              </a:xfrm>
              <a:prstGeom prst="rect">
                <a:avLst/>
              </a:prstGeom>
              <a:blipFill>
                <a:blip r:embed="rId10"/>
                <a:stretch>
                  <a:fillRect l="-340" b="-41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p:cNvSpPr txBox="1"/>
              <p:nvPr/>
            </p:nvSpPr>
            <p:spPr>
              <a:xfrm>
                <a:off x="2139853" y="5531710"/>
                <a:ext cx="8275940" cy="439159"/>
              </a:xfrm>
              <a:prstGeom prst="rect">
                <a:avLst/>
              </a:prstGeom>
              <a:noFill/>
            </p:spPr>
            <p:txBody>
              <a:bodyPr wrap="square" rtlCol="0">
                <a:spAutoFit/>
              </a:bodyPr>
              <a:lstStyle/>
              <a:p>
                <a:r>
                  <a:rPr lang="de-DE" sz="1400" dirty="0" smtClean="0">
                    <a:solidFill>
                      <a:srgbClr val="000000"/>
                    </a:solidFill>
                  </a:rPr>
                  <a:t>Unter dem </a:t>
                </a:r>
                <a:r>
                  <a:rPr lang="de-DE" sz="1400" dirty="0" err="1" smtClean="0">
                    <a:solidFill>
                      <a:srgbClr val="000000"/>
                    </a:solidFill>
                  </a:rPr>
                  <a:t>No</a:t>
                </a:r>
                <a:r>
                  <a:rPr lang="de-DE" sz="1400" dirty="0" smtClean="0">
                    <a:solidFill>
                      <a:srgbClr val="000000"/>
                    </a:solidFill>
                  </a:rPr>
                  <a:t>-Arbitrage-Argument müssen sich dann beide Werte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oMath>
                </a14:m>
                <a:r>
                  <a:rPr lang="de-DE" sz="1400" dirty="0" smtClean="0">
                    <a:solidFill>
                      <a:srgbClr val="000000"/>
                    </a:solidFill>
                  </a:rPr>
                  <a:t> und  </a:t>
                </a:r>
                <a14:m>
                  <m:oMath xmlns:m="http://schemas.openxmlformats.org/officeDocument/2006/math">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smtClean="0"/>
                  <a:t> </a:t>
                </a:r>
                <a:r>
                  <a:rPr lang="en-US" sz="1400" dirty="0" err="1" smtClean="0"/>
                  <a:t>angleichen</a:t>
                </a:r>
                <a:endParaRPr lang="en-US" sz="1400" dirty="0"/>
              </a:p>
            </p:txBody>
          </p:sp>
        </mc:Choice>
        <mc:Fallback xmlns="">
          <p:sp>
            <p:nvSpPr>
              <p:cNvPr id="21" name="Textfeld 20"/>
              <p:cNvSpPr txBox="1">
                <a:spLocks noRot="1" noChangeAspect="1" noMove="1" noResize="1" noEditPoints="1" noAdjustHandles="1" noChangeArrowheads="1" noChangeShapeType="1" noTextEdit="1"/>
              </p:cNvSpPr>
              <p:nvPr/>
            </p:nvSpPr>
            <p:spPr>
              <a:xfrm>
                <a:off x="2139853" y="5531710"/>
                <a:ext cx="8275940" cy="439159"/>
              </a:xfrm>
              <a:prstGeom prst="rect">
                <a:avLst/>
              </a:prstGeom>
              <a:blipFill>
                <a:blip r:embed="rId11"/>
                <a:stretch>
                  <a:fillRect l="-221" b="-41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4792963" y="4620792"/>
                <a:ext cx="4519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oMath>
                  </m:oMathPara>
                </a14:m>
                <a:endParaRPr lang="de-DE" dirty="0"/>
              </a:p>
            </p:txBody>
          </p:sp>
        </mc:Choice>
        <mc:Fallback xmlns="">
          <p:sp>
            <p:nvSpPr>
              <p:cNvPr id="2" name="Rechteck 1"/>
              <p:cNvSpPr>
                <a:spLocks noRot="1" noChangeAspect="1" noMove="1" noResize="1" noEditPoints="1" noAdjustHandles="1" noChangeArrowheads="1" noChangeShapeType="1" noTextEdit="1"/>
              </p:cNvSpPr>
              <p:nvPr/>
            </p:nvSpPr>
            <p:spPr>
              <a:xfrm>
                <a:off x="4792963" y="4620792"/>
                <a:ext cx="451983" cy="369332"/>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p:cNvSpPr/>
              <p:nvPr/>
            </p:nvSpPr>
            <p:spPr>
              <a:xfrm>
                <a:off x="4973654" y="4609874"/>
                <a:ext cx="1119153" cy="371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oMath>
                  </m:oMathPara>
                </a14:m>
                <a:endParaRPr lang="de-DE" dirty="0"/>
              </a:p>
            </p:txBody>
          </p:sp>
        </mc:Choice>
        <mc:Fallback xmlns="">
          <p:sp>
            <p:nvSpPr>
              <p:cNvPr id="3" name="Rechteck 2"/>
              <p:cNvSpPr>
                <a:spLocks noRot="1" noChangeAspect="1" noMove="1" noResize="1" noEditPoints="1" noAdjustHandles="1" noChangeArrowheads="1" noChangeShapeType="1" noTextEdit="1"/>
              </p:cNvSpPr>
              <p:nvPr/>
            </p:nvSpPr>
            <p:spPr>
              <a:xfrm>
                <a:off x="4973654" y="4609874"/>
                <a:ext cx="1119153" cy="371640"/>
              </a:xfrm>
              <a:prstGeom prst="rect">
                <a:avLst/>
              </a:prstGeom>
              <a:blipFill>
                <a:blip r:embed="rId13"/>
                <a:stretch>
                  <a:fillRect b="-14754"/>
                </a:stretch>
              </a:blipFill>
            </p:spPr>
            <p:txBody>
              <a:bodyPr/>
              <a:lstStyle/>
              <a:p>
                <a:r>
                  <a:rPr lang="de-DE">
                    <a:noFill/>
                  </a:rPr>
                  <a:t> </a:t>
                </a:r>
              </a:p>
            </p:txBody>
          </p:sp>
        </mc:Fallback>
      </mc:AlternateContent>
      <p:sp>
        <p:nvSpPr>
          <p:cNvPr id="22" name="Textfeld 21"/>
          <p:cNvSpPr txBox="1"/>
          <p:nvPr/>
        </p:nvSpPr>
        <p:spPr>
          <a:xfrm>
            <a:off x="1344027" y="5950302"/>
            <a:ext cx="8275940" cy="738664"/>
          </a:xfrm>
          <a:prstGeom prst="rect">
            <a:avLst/>
          </a:prstGeom>
          <a:noFill/>
        </p:spPr>
        <p:txBody>
          <a:bodyPr wrap="square" rtlCol="0">
            <a:spAutoFit/>
          </a:bodyPr>
          <a:lstStyle/>
          <a:p>
            <a:pPr algn="ctr"/>
            <a:r>
              <a:rPr lang="de-DE" sz="1400" dirty="0" smtClean="0">
                <a:solidFill>
                  <a:srgbClr val="000000"/>
                </a:solidFill>
              </a:rPr>
              <a:t>Sie außerdem </a:t>
            </a:r>
            <a:r>
              <a:rPr lang="de-DE" sz="1400" dirty="0">
                <a:solidFill>
                  <a:srgbClr val="000000"/>
                </a:solidFill>
              </a:rPr>
              <a:t>das Video Zinsparitäten auf </a:t>
            </a:r>
            <a:r>
              <a:rPr lang="de-DE" sz="1400" dirty="0">
                <a:solidFill>
                  <a:srgbClr val="000000"/>
                </a:solidFill>
                <a:hlinkClick r:id="rId14"/>
              </a:rPr>
              <a:t>http://</a:t>
            </a:r>
            <a:r>
              <a:rPr lang="de-DE" sz="1400" dirty="0" smtClean="0">
                <a:solidFill>
                  <a:srgbClr val="000000"/>
                </a:solidFill>
                <a:hlinkClick r:id="rId14"/>
              </a:rPr>
              <a:t>www.bernhardkoester.de/video/inhalt.html</a:t>
            </a:r>
            <a:endParaRPr lang="de-DE" sz="1400" dirty="0" smtClean="0">
              <a:solidFill>
                <a:srgbClr val="000000"/>
              </a:solidFill>
            </a:endParaRPr>
          </a:p>
          <a:p>
            <a:pPr algn="ctr"/>
            <a:r>
              <a:rPr lang="de-DE" sz="1400" dirty="0">
                <a:solidFill>
                  <a:srgbClr val="000000"/>
                </a:solidFill>
              </a:rPr>
              <a:t>o</a:t>
            </a:r>
            <a:r>
              <a:rPr lang="de-DE" sz="1400" dirty="0" smtClean="0">
                <a:solidFill>
                  <a:srgbClr val="000000"/>
                </a:solidFill>
              </a:rPr>
              <a:t>der direkt unter</a:t>
            </a:r>
          </a:p>
          <a:p>
            <a:pPr algn="ctr"/>
            <a:r>
              <a:rPr lang="de-DE" sz="1400" dirty="0" smtClean="0">
                <a:solidFill>
                  <a:srgbClr val="000000"/>
                </a:solidFill>
                <a:hlinkClick r:id="rId15"/>
              </a:rPr>
              <a:t>https</a:t>
            </a:r>
            <a:r>
              <a:rPr lang="de-DE" sz="1400" dirty="0">
                <a:solidFill>
                  <a:srgbClr val="000000"/>
                </a:solidFill>
                <a:hlinkClick r:id="rId15"/>
              </a:rPr>
              <a:t>://</a:t>
            </a:r>
            <a:r>
              <a:rPr lang="de-DE" sz="1400" dirty="0" smtClean="0">
                <a:solidFill>
                  <a:srgbClr val="000000"/>
                </a:solidFill>
                <a:hlinkClick r:id="rId15"/>
              </a:rPr>
              <a:t>www.youtube.com/watch?v=S5PVHRQZe1E&amp;feature=youtu.be</a:t>
            </a:r>
            <a:endParaRPr lang="en-US" sz="1400" dirty="0"/>
          </a:p>
        </p:txBody>
      </p:sp>
    </p:spTree>
    <p:extLst>
      <p:ext uri="{BB962C8B-B14F-4D97-AF65-F5344CB8AC3E}">
        <p14:creationId xmlns:p14="http://schemas.microsoft.com/office/powerpoint/2010/main" val="25579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18" grpId="0"/>
      <p:bldP spid="19" grpId="0"/>
      <p:bldP spid="20" grpId="0"/>
      <p:bldP spid="21" grpId="0"/>
      <p:bldP spid="2" grpId="0"/>
      <p:bldP spid="3"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147"/>
            <a:ext cx="746496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000" dirty="0"/>
              <a:t>Ungedeckte Zinsparität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1938720" y="1451673"/>
                <a:ext cx="9034080" cy="3757890"/>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a:t>
                </a:r>
                <a:r>
                  <a:rPr lang="en-US" sz="1800" dirty="0" err="1">
                    <a:solidFill>
                      <a:sysClr val="windowText" lastClr="000000"/>
                    </a:solidFill>
                    <a:latin typeface="Arial" panose="020B0604020202020204" pitchFamily="34" charset="0"/>
                    <a:cs typeface="Arial" panose="020B0604020202020204" pitchFamily="34" charset="0"/>
                  </a:rPr>
                  <a:t>Zinsparität</a:t>
                </a:r>
                <a:r>
                  <a:rPr lang="en-US" sz="1800" dirty="0">
                    <a:solidFill>
                      <a:sysClr val="windowText" lastClr="000000"/>
                    </a:solidFill>
                    <a:latin typeface="Arial" panose="020B0604020202020204" pitchFamily="34" charset="0"/>
                    <a:cs typeface="Arial" panose="020B0604020202020204" pitchFamily="34" charset="0"/>
                  </a:rPr>
                  <a:t> gilt falls</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a:spcAft>
                    <a:spcPts val="544"/>
                  </a:spcAft>
                  <a:buFont typeface="Wingdings" panose="05000000000000000000" pitchFamily="2" charset="2"/>
                  <a:buChar char="Ø"/>
                </a:pPr>
                <a:r>
                  <a:rPr lang="en-US" sz="1800" dirty="0">
                    <a:solidFill>
                      <a:sysClr val="windowText" lastClr="000000"/>
                    </a:solidFill>
                    <a:latin typeface="Arial" panose="020B0604020202020204" pitchFamily="34" charset="0"/>
                    <a:cs typeface="Arial" panose="020B0604020202020204" pitchFamily="34" charset="0"/>
                  </a:rPr>
                  <a:t> 	falls </a:t>
                </a:r>
              </a:p>
              <a:p>
                <a:pPr>
                  <a:spcAft>
                    <a:spcPts val="544"/>
                  </a:spcAft>
                  <a:buFont typeface="Wingdings" panose="05000000000000000000" pitchFamily="2" charset="2"/>
                  <a:buChar char="Ø"/>
                </a:pPr>
                <a:endParaRPr lang="en-US" sz="1800" i="1" dirty="0">
                  <a:solidFill>
                    <a:sysClr val="windowText" lastClr="000000"/>
                  </a:solidFill>
                  <a:latin typeface="Arial" panose="020B0604020202020204" pitchFamily="34" charset="0"/>
                  <a:cs typeface="Arial" panose="020B0604020202020204" pitchFamily="34" charset="0"/>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hätten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Euro-Anlagen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einen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höheren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erwarteten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Gewinn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Investoren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ihre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Dollar-Anlagen in Euro-Anlagen </a:t>
                </a:r>
                <a:r>
                  <a:rPr lang="en-US" kern="0" dirty="0" err="1" smtClean="0">
                    <a:solidFill>
                      <a:sysClr val="windowText" lastClr="000000"/>
                    </a:solidFill>
                    <a:latin typeface="Arial" panose="020B0604020202020204" pitchFamily="34" charset="0"/>
                    <a:cs typeface="Arial" panose="020B0604020202020204" pitchFamily="34" charset="0"/>
                    <a:sym typeface="Wingdings" panose="05000000000000000000" pitchFamily="2" charset="2"/>
                  </a:rPr>
                  <a:t>umwandeln</a:t>
                </a: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a:p>
                <a:pPr marL="0" lvl="1">
                  <a:spcAft>
                    <a:spcPts val="544"/>
                  </a:spcAft>
                  <a:buFont typeface="Wingdings" charset="2"/>
                  <a:buChar char="à"/>
                </a:pP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Der Dollar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würde</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abwerten</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und (</a:t>
                </a:r>
                <a14:m>
                  <m:oMath xmlns:m="http://schemas.openxmlformats.org/officeDocument/2006/math">
                    <m:sSub>
                      <m:sSubPr>
                        <m:ctrlPr>
                          <a:rPr lang="en-US" i="1" kern="0">
                            <a:solidFill>
                              <a:sysClr val="windowText" lastClr="000000"/>
                            </a:solidFill>
                            <a:latin typeface="Cambria Math" panose="02040503050406030204" pitchFamily="18" charset="0"/>
                            <a:cs typeface="Arial" panose="020B0604020202020204" pitchFamily="34" charset="0"/>
                            <a:sym typeface="Wingdings" panose="05000000000000000000" pitchFamily="2" charset="2"/>
                          </a:rPr>
                        </m:ctrlPr>
                      </m:sSubPr>
                      <m:e>
                        <m:r>
                          <a:rPr lang="de-DE" i="1" kern="0">
                            <a:solidFill>
                              <a:sysClr val="windowText" lastClr="000000"/>
                            </a:solidFill>
                            <a:latin typeface="Cambria Math"/>
                            <a:cs typeface="Arial" panose="020B0604020202020204" pitchFamily="34" charset="0"/>
                            <a:sym typeface="Wingdings" panose="05000000000000000000" pitchFamily="2" charset="2"/>
                          </a:rPr>
                          <m:t>𝑒</m:t>
                        </m:r>
                      </m:e>
                      <m:sub>
                        <m:r>
                          <a:rPr lang="de-DE" i="1" kern="0">
                            <a:solidFill>
                              <a:sysClr val="windowText" lastClr="000000"/>
                            </a:solidFill>
                            <a:latin typeface="Cambria Math"/>
                            <a:cs typeface="Arial" panose="020B0604020202020204" pitchFamily="34" charset="0"/>
                            <a:sym typeface="Wingdings" panose="05000000000000000000" pitchFamily="2" charset="2"/>
                          </a:rPr>
                          <m:t>𝑡</m:t>
                        </m:r>
                      </m:sub>
                    </m:sSub>
                    <m:r>
                      <a:rPr lang="en-US" i="1" kern="0">
                        <a:solidFill>
                          <a:sysClr val="windowText" lastClr="000000"/>
                        </a:solidFill>
                        <a:latin typeface="Cambria Math"/>
                        <a:ea typeface="Cambria Math"/>
                        <a:cs typeface="Arial" panose="020B0604020202020204" pitchFamily="34" charset="0"/>
                        <a:sym typeface="Wingdings" panose="05000000000000000000" pitchFamily="2" charset="2"/>
                      </a:rPr>
                      <m:t>↑</m:t>
                    </m:r>
                    <m:r>
                      <a:rPr lang="de-DE" i="1" kern="0">
                        <a:solidFill>
                          <a:sysClr val="windowText" lastClr="000000"/>
                        </a:solidFill>
                        <a:latin typeface="Cambria Math"/>
                        <a:ea typeface="Cambria Math"/>
                        <a:cs typeface="Arial" panose="020B0604020202020204" pitchFamily="34" charset="0"/>
                        <a:sym typeface="Wingdings" panose="05000000000000000000" pitchFamily="2" charset="2"/>
                      </a:rPr>
                      <m:t>) </m:t>
                    </m:r>
                  </m:oMath>
                </a14:m>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bis</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die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Zinsparität</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r>
                  <a:rPr lang="en-US" kern="0" dirty="0" err="1">
                    <a:solidFill>
                      <a:sysClr val="windowText" lastClr="000000"/>
                    </a:solidFill>
                    <a:latin typeface="Arial" panose="020B0604020202020204" pitchFamily="34" charset="0"/>
                    <a:cs typeface="Arial" panose="020B0604020202020204" pitchFamily="34" charset="0"/>
                    <a:sym typeface="Wingdings" panose="05000000000000000000" pitchFamily="2" charset="2"/>
                  </a:rPr>
                  <a:t>wieder</a:t>
                </a:r>
                <a:r>
                  <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gilt</a:t>
                </a:r>
              </a:p>
              <a:p>
                <a:pPr marL="414726" lvl="1">
                  <a:spcAft>
                    <a:spcPts val="544"/>
                  </a:spcAft>
                </a:pPr>
                <a:endParaRPr lang="en-US" kern="0" dirty="0">
                  <a:solidFill>
                    <a:sysClr val="windowText" lastClr="000000"/>
                  </a:solidFill>
                  <a:latin typeface="Arial" panose="020B0604020202020204" pitchFamily="34" charset="0"/>
                  <a:cs typeface="Arial" panose="020B0604020202020204" pitchFamily="34" charset="0"/>
                  <a:sym typeface="Wingdings" panose="05000000000000000000" pitchFamily="2" charset="2"/>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938720" y="1451673"/>
                <a:ext cx="9034080" cy="3757890"/>
              </a:xfrm>
              <a:prstGeom prst="rect">
                <a:avLst/>
              </a:prstGeom>
              <a:blipFill>
                <a:blip r:embed="rId3"/>
                <a:stretch>
                  <a:fillRect l="-540" t="-97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61320" y="1350812"/>
                <a:ext cx="2151515" cy="529776"/>
              </a:xfrm>
              <a:prstGeom prst="rect">
                <a:avLst/>
              </a:prstGeom>
              <a:noFill/>
            </p:spPr>
            <p:txBody>
              <a:bodyPr wrap="none" lIns="82945" tIns="41473" rIns="82945" bIns="41473" rtlCol="0">
                <a:spAutoFit/>
              </a:bodyPr>
              <a:lstStyle/>
              <a:p>
                <a14:m>
                  <m:oMath xmlns:m="http://schemas.openxmlformats.org/officeDocument/2006/math">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r>
                      <a:rPr lang="de-DE" i="1">
                        <a:latin typeface="Cambria Math" panose="02040503050406030204" pitchFamily="18" charset="0"/>
                        <a:cs typeface="Arial" panose="020B0604020202020204" pitchFamily="34" charset="0"/>
                      </a:rPr>
                      <m:t>)</m:t>
                    </m:r>
                    <m:r>
                      <a:rPr lang="de-DE" i="1">
                        <a:latin typeface="Cambria Math"/>
                      </a:rPr>
                      <m: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4961320" y="1350812"/>
                <a:ext cx="2151515" cy="529776"/>
              </a:xfrm>
              <a:prstGeom prst="rect">
                <a:avLst/>
              </a:prstGeom>
              <a:blipFill>
                <a:blip r:embed="rId4"/>
                <a:stretch>
                  <a:fillRect l="-1416" b="-814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6"/>
              <p:cNvSpPr txBox="1"/>
              <p:nvPr/>
            </p:nvSpPr>
            <p:spPr>
              <a:xfrm>
                <a:off x="4223793" y="1912786"/>
                <a:ext cx="2097847" cy="529776"/>
              </a:xfrm>
              <a:prstGeom prst="rect">
                <a:avLst/>
              </a:prstGeom>
              <a:noFill/>
            </p:spPr>
            <p:txBody>
              <a:bodyPr wrap="none" lIns="82945" tIns="41473" rIns="82945" bIns="41473" rtlCol="0">
                <a:spAutoFit/>
              </a:bodyPr>
              <a:lstStyle/>
              <a:p>
                <a14:m>
                  <m:oMath xmlns:m="http://schemas.openxmlformats.org/officeDocument/2006/math">
                    <m:d>
                      <m:dPr>
                        <m:ctrlPr>
                          <a:rPr lang="de-DE" i="1">
                            <a:latin typeface="Cambria Math" panose="02040503050406030204" pitchFamily="18" charset="0"/>
                            <a:ea typeface="Cambria Math"/>
                            <a:cs typeface="Arial" panose="020B0604020202020204" pitchFamily="34" charset="0"/>
                          </a:rPr>
                        </m:ctrlPr>
                      </m:dPr>
                      <m:e>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rPr>
                              <m:t>€</m:t>
                            </m:r>
                          </m:sub>
                        </m:sSub>
                      </m:e>
                    </m:d>
                    <m:r>
                      <a:rPr lang="de-DE" i="1">
                        <a:latin typeface="Cambria Math" panose="02040503050406030204" pitchFamily="18" charset="0"/>
                        <a:cs typeface="Arial" panose="020B0604020202020204" pitchFamily="34" charset="0"/>
                      </a:rPr>
                      <m:t>&gt;</m:t>
                    </m:r>
                    <m:f>
                      <m:fPr>
                        <m:ctrlPr>
                          <a:rPr lang="en-US" i="1">
                            <a:latin typeface="Cambria Math" panose="02040503050406030204" pitchFamily="18" charset="0"/>
                            <a:cs typeface="Arial" panose="020B0604020202020204" pitchFamily="34" charset="0"/>
                          </a:rPr>
                        </m:ctrlPr>
                      </m:fPr>
                      <m:num>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𝑒</m:t>
                            </m:r>
                          </m:e>
                          <m:sub>
                            <m:r>
                              <a:rPr lang="de-DE" i="1">
                                <a:latin typeface="Cambria Math" panose="02040503050406030204" pitchFamily="18" charset="0"/>
                                <a:cs typeface="Arial" panose="020B0604020202020204" pitchFamily="34" charset="0"/>
                              </a:rPr>
                              <m:t>0</m:t>
                            </m:r>
                          </m:sub>
                        </m:sSub>
                        <m:r>
                          <a:rPr lang="en-US" i="1">
                            <a:latin typeface="Cambria Math"/>
                            <a:ea typeface="Cambria Math"/>
                            <a:cs typeface="Arial" panose="020B0604020202020204" pitchFamily="34" charset="0"/>
                          </a:rPr>
                          <m:t>∙</m:t>
                        </m:r>
                        <m:r>
                          <a:rPr lang="de-DE" i="1">
                            <a:latin typeface="Cambria Math" panose="02040503050406030204" pitchFamily="18" charset="0"/>
                            <a:ea typeface="Cambria Math"/>
                            <a:cs typeface="Arial" panose="020B0604020202020204" pitchFamily="34" charset="0"/>
                          </a:rPr>
                          <m:t>(</m:t>
                        </m:r>
                        <m:r>
                          <a:rPr lang="de-DE" i="1">
                            <a:latin typeface="Cambria Math"/>
                            <a:cs typeface="Arial" panose="020B0604020202020204" pitchFamily="34" charset="0"/>
                          </a:rPr>
                          <m:t>1</m:t>
                        </m:r>
                        <m:r>
                          <a:rPr lang="de-DE" i="1">
                            <a:latin typeface="Cambria Math"/>
                            <a:cs typeface="Arial" panose="020B0604020202020204" pitchFamily="34" charset="0"/>
                          </a:rPr>
                          <m:t>+</m:t>
                        </m:r>
                        <m:sSub>
                          <m:sSubPr>
                            <m:ctrlPr>
                              <a:rPr lang="de-DE"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𝑖</m:t>
                            </m:r>
                          </m:e>
                          <m:sub>
                            <m:r>
                              <a:rPr lang="de-DE" i="1">
                                <a:latin typeface="Cambria Math"/>
                                <a:cs typeface="Arial" panose="020B0604020202020204" pitchFamily="34" charset="0"/>
                              </a:rPr>
                              <m:t>$</m:t>
                            </m:r>
                          </m:sub>
                        </m:sSub>
                        <m:r>
                          <a:rPr lang="de-DE" i="1">
                            <a:latin typeface="Cambria Math" panose="02040503050406030204" pitchFamily="18" charset="0"/>
                            <a:cs typeface="Arial" panose="020B0604020202020204" pitchFamily="34" charset="0"/>
                          </a:rPr>
                          <m:t>)</m:t>
                        </m:r>
                      </m:num>
                      <m:den>
                        <m:sSub>
                          <m:sSubPr>
                            <m:ctrlPr>
                              <a:rPr lang="en-US" i="1">
                                <a:latin typeface="Cambria Math" panose="02040503050406030204" pitchFamily="18" charset="0"/>
                                <a:cs typeface="Arial" panose="020B0604020202020204" pitchFamily="34" charset="0"/>
                              </a:rPr>
                            </m:ctrlPr>
                          </m:sSubPr>
                          <m:e>
                            <m:r>
                              <a:rPr lang="de-DE" i="1">
                                <a:latin typeface="Cambria Math"/>
                                <a:cs typeface="Arial" panose="020B0604020202020204" pitchFamily="34" charset="0"/>
                              </a:rPr>
                              <m:t>𝐸</m:t>
                            </m:r>
                            <m:r>
                              <a:rPr lang="de-DE" i="1">
                                <a:latin typeface="Cambria Math"/>
                                <a:cs typeface="Arial" panose="020B0604020202020204" pitchFamily="34" charset="0"/>
                              </a:rPr>
                              <m:t>(</m:t>
                            </m:r>
                            <m:r>
                              <a:rPr lang="de-DE" i="1">
                                <a:latin typeface="Cambria Math"/>
                                <a:cs typeface="Arial" panose="020B0604020202020204" pitchFamily="34" charset="0"/>
                              </a:rPr>
                              <m:t>𝑒</m:t>
                            </m:r>
                          </m:e>
                          <m:sub>
                            <m:r>
                              <a:rPr lang="de-DE" i="1">
                                <a:latin typeface="Cambria Math"/>
                                <a:cs typeface="Arial" panose="020B0604020202020204" pitchFamily="34" charset="0"/>
                              </a:rPr>
                              <m:t>1</m:t>
                            </m:r>
                          </m:sub>
                        </m:sSub>
                        <m:r>
                          <a:rPr lang="de-DE" i="1">
                            <a:latin typeface="Cambria Math"/>
                            <a:cs typeface="Arial" panose="020B0604020202020204" pitchFamily="34" charset="0"/>
                          </a:rPr>
                          <m:t>)</m:t>
                        </m:r>
                      </m:den>
                    </m:f>
                  </m:oMath>
                </a14:m>
                <a:r>
                  <a:rPr lang="en-US" dirty="0"/>
                  <a:t> </a:t>
                </a:r>
              </a:p>
            </p:txBody>
          </p:sp>
        </mc:Choice>
        <mc:Fallback xmlns="">
          <p:sp>
            <p:nvSpPr>
              <p:cNvPr id="9" name="TextBox 6"/>
              <p:cNvSpPr txBox="1">
                <a:spLocks noRot="1" noChangeAspect="1" noMove="1" noResize="1" noEditPoints="1" noAdjustHandles="1" noChangeArrowheads="1" noChangeShapeType="1" noTextEdit="1"/>
              </p:cNvSpPr>
              <p:nvPr/>
            </p:nvSpPr>
            <p:spPr>
              <a:xfrm>
                <a:off x="4223793" y="1912786"/>
                <a:ext cx="2097847" cy="529776"/>
              </a:xfrm>
              <a:prstGeom prst="rect">
                <a:avLst/>
              </a:prstGeom>
              <a:blipFill>
                <a:blip r:embed="rId5"/>
                <a:stretch>
                  <a:fillRect b="-689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feld 7"/>
              <p:cNvSpPr txBox="1"/>
              <p:nvPr/>
            </p:nvSpPr>
            <p:spPr>
              <a:xfrm>
                <a:off x="7428250" y="1615700"/>
                <a:ext cx="4207280" cy="654603"/>
              </a:xfrm>
              <a:prstGeom prst="rect">
                <a:avLst/>
              </a:prstGeom>
              <a:noFill/>
            </p:spPr>
            <p:txBody>
              <a:bodyPr wrap="square" rtlCol="0">
                <a:spAutoFit/>
              </a:bodyPr>
              <a:lstStyle/>
              <a:p>
                <a:pPr algn="ctr"/>
                <a:r>
                  <a:rPr lang="de-DE" sz="1400" dirty="0" smtClean="0">
                    <a:solidFill>
                      <a:srgbClr val="000000"/>
                    </a:solidFill>
                  </a:rPr>
                  <a:t>Für </a:t>
                </a:r>
                <a14:m>
                  <m:oMath xmlns:m="http://schemas.openxmlformats.org/officeDocument/2006/math">
                    <m:d>
                      <m:dPr>
                        <m:ctrlPr>
                          <a:rPr lang="de-DE" sz="1400" i="1">
                            <a:latin typeface="Cambria Math" panose="02040503050406030204" pitchFamily="18" charset="0"/>
                            <a:ea typeface="Cambria Math"/>
                            <a:cs typeface="Arial" panose="020B0604020202020204" pitchFamily="34" charset="0"/>
                          </a:rPr>
                        </m:ctrlPr>
                      </m:dPr>
                      <m:e>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rPr>
                              <m:t>€</m:t>
                            </m:r>
                          </m:sub>
                        </m:sSub>
                      </m:e>
                    </m:d>
                    <m:r>
                      <a:rPr lang="de-DE" sz="1400" b="0" i="1" smtClean="0">
                        <a:latin typeface="Cambria Math" panose="02040503050406030204" pitchFamily="18" charset="0"/>
                      </a:rPr>
                      <m:t>&lt;</m:t>
                    </m:r>
                    <m:f>
                      <m:fPr>
                        <m:ctrlPr>
                          <a:rPr lang="en-US" sz="1400" i="1">
                            <a:latin typeface="Cambria Math" panose="02040503050406030204" pitchFamily="18" charset="0"/>
                            <a:cs typeface="Arial" panose="020B0604020202020204" pitchFamily="34" charset="0"/>
                          </a:rPr>
                        </m:ctrlPr>
                      </m:fPr>
                      <m:num>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𝑒</m:t>
                            </m:r>
                          </m:e>
                          <m:sub>
                            <m:r>
                              <a:rPr lang="de-DE" sz="1400" i="1">
                                <a:latin typeface="Cambria Math" panose="02040503050406030204" pitchFamily="18" charset="0"/>
                                <a:cs typeface="Arial" panose="020B0604020202020204" pitchFamily="34" charset="0"/>
                              </a:rPr>
                              <m:t>0</m:t>
                            </m:r>
                          </m:sub>
                        </m:sSub>
                        <m:r>
                          <a:rPr lang="en-US" sz="1400" i="1">
                            <a:latin typeface="Cambria Math"/>
                            <a:ea typeface="Cambria Math"/>
                            <a:cs typeface="Arial" panose="020B0604020202020204" pitchFamily="34" charset="0"/>
                          </a:rPr>
                          <m:t>∙</m:t>
                        </m:r>
                        <m:r>
                          <a:rPr lang="de-DE" sz="1400" i="1">
                            <a:latin typeface="Cambria Math" panose="02040503050406030204" pitchFamily="18" charset="0"/>
                            <a:ea typeface="Cambria Math"/>
                            <a:cs typeface="Arial" panose="020B0604020202020204" pitchFamily="34" charset="0"/>
                          </a:rPr>
                          <m:t>(</m:t>
                        </m:r>
                        <m:r>
                          <a:rPr lang="de-DE" sz="1400" i="1">
                            <a:latin typeface="Cambria Math"/>
                            <a:cs typeface="Arial" panose="020B0604020202020204" pitchFamily="34" charset="0"/>
                          </a:rPr>
                          <m:t>1</m:t>
                        </m:r>
                        <m:r>
                          <a:rPr lang="de-DE" sz="1400" i="1">
                            <a:latin typeface="Cambria Math"/>
                            <a:cs typeface="Arial" panose="020B0604020202020204" pitchFamily="34" charset="0"/>
                          </a:rPr>
                          <m:t>+</m:t>
                        </m:r>
                        <m:sSub>
                          <m:sSubPr>
                            <m:ctrlPr>
                              <a:rPr lang="de-DE"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𝑖</m:t>
                            </m:r>
                          </m:e>
                          <m:sub>
                            <m:r>
                              <a:rPr lang="de-DE" sz="1400" i="1">
                                <a:latin typeface="Cambria Math"/>
                                <a:cs typeface="Arial" panose="020B0604020202020204" pitchFamily="34" charset="0"/>
                              </a:rPr>
                              <m:t>$</m:t>
                            </m:r>
                          </m:sub>
                        </m:sSub>
                        <m:r>
                          <a:rPr lang="de-DE" sz="1400" i="1">
                            <a:latin typeface="Cambria Math" panose="02040503050406030204" pitchFamily="18" charset="0"/>
                            <a:cs typeface="Arial" panose="020B0604020202020204" pitchFamily="34" charset="0"/>
                          </a:rPr>
                          <m:t>)</m:t>
                        </m:r>
                      </m:num>
                      <m:den>
                        <m:sSub>
                          <m:sSubPr>
                            <m:ctrlPr>
                              <a:rPr lang="en-US" sz="1400" i="1">
                                <a:latin typeface="Cambria Math" panose="02040503050406030204" pitchFamily="18" charset="0"/>
                                <a:cs typeface="Arial" panose="020B0604020202020204" pitchFamily="34" charset="0"/>
                              </a:rPr>
                            </m:ctrlPr>
                          </m:sSubPr>
                          <m:e>
                            <m:r>
                              <a:rPr lang="de-DE" sz="1400" i="1">
                                <a:latin typeface="Cambria Math"/>
                                <a:cs typeface="Arial" panose="020B0604020202020204" pitchFamily="34" charset="0"/>
                              </a:rPr>
                              <m:t>𝐸</m:t>
                            </m:r>
                            <m:r>
                              <a:rPr lang="de-DE" sz="1400" i="1">
                                <a:latin typeface="Cambria Math"/>
                                <a:cs typeface="Arial" panose="020B0604020202020204" pitchFamily="34" charset="0"/>
                              </a:rPr>
                              <m:t>(</m:t>
                            </m:r>
                            <m:r>
                              <a:rPr lang="de-DE" sz="1400" i="1">
                                <a:latin typeface="Cambria Math"/>
                                <a:cs typeface="Arial" panose="020B0604020202020204" pitchFamily="34" charset="0"/>
                              </a:rPr>
                              <m:t>𝑒</m:t>
                            </m:r>
                          </m:e>
                          <m:sub>
                            <m:r>
                              <a:rPr lang="de-DE" sz="1400" i="1">
                                <a:latin typeface="Cambria Math"/>
                                <a:cs typeface="Arial" panose="020B0604020202020204" pitchFamily="34" charset="0"/>
                              </a:rPr>
                              <m:t>1</m:t>
                            </m:r>
                          </m:sub>
                        </m:sSub>
                        <m:r>
                          <a:rPr lang="de-DE" sz="1400" i="1">
                            <a:latin typeface="Cambria Math"/>
                            <a:cs typeface="Arial" panose="020B0604020202020204" pitchFamily="34" charset="0"/>
                          </a:rPr>
                          <m:t>)</m:t>
                        </m:r>
                      </m:den>
                    </m:f>
                  </m:oMath>
                </a14:m>
                <a:r>
                  <a:rPr lang="en-US" sz="1400" dirty="0"/>
                  <a:t> </a:t>
                </a:r>
                <a:endParaRPr lang="en-US" sz="1400" dirty="0" smtClean="0"/>
              </a:p>
              <a:p>
                <a:pPr algn="ctr"/>
                <a:r>
                  <a:rPr lang="en-US" sz="1400" dirty="0" smtClean="0"/>
                  <a:t>gilt </a:t>
                </a:r>
                <a:r>
                  <a:rPr lang="en-US" sz="1400" dirty="0" err="1" smtClean="0"/>
                  <a:t>dann</a:t>
                </a:r>
                <a:r>
                  <a:rPr lang="en-US" sz="1400" dirty="0" smtClean="0"/>
                  <a:t> </a:t>
                </a:r>
                <a:r>
                  <a:rPr lang="en-US" sz="1400" dirty="0" err="1" smtClean="0"/>
                  <a:t>natürlich</a:t>
                </a:r>
                <a:r>
                  <a:rPr lang="en-US" sz="1400" dirty="0" smtClean="0"/>
                  <a:t> die </a:t>
                </a:r>
                <a:r>
                  <a:rPr lang="en-US" sz="1400" dirty="0" err="1" smtClean="0"/>
                  <a:t>umgekehrte</a:t>
                </a:r>
                <a:r>
                  <a:rPr lang="en-US" sz="1400" dirty="0" smtClean="0"/>
                  <a:t> Argumentation!</a:t>
                </a:r>
                <a:endParaRPr lang="en-US" sz="1400" dirty="0"/>
              </a:p>
            </p:txBody>
          </p:sp>
        </mc:Choice>
        <mc:Fallback xmlns="">
          <p:sp>
            <p:nvSpPr>
              <p:cNvPr id="8" name="Textfeld 7"/>
              <p:cNvSpPr txBox="1">
                <a:spLocks noRot="1" noChangeAspect="1" noMove="1" noResize="1" noEditPoints="1" noAdjustHandles="1" noChangeArrowheads="1" noChangeShapeType="1" noTextEdit="1"/>
              </p:cNvSpPr>
              <p:nvPr/>
            </p:nvSpPr>
            <p:spPr>
              <a:xfrm>
                <a:off x="7428250" y="1615700"/>
                <a:ext cx="4207280" cy="654603"/>
              </a:xfrm>
              <a:prstGeom prst="rect">
                <a:avLst/>
              </a:prstGeom>
              <a:blipFill>
                <a:blip r:embed="rId6"/>
                <a:stretch>
                  <a:fillRect b="-10280"/>
                </a:stretch>
              </a:blipFill>
            </p:spPr>
            <p:txBody>
              <a:bodyPr/>
              <a:lstStyle/>
              <a:p>
                <a:r>
                  <a:rPr lang="de-DE">
                    <a:noFill/>
                  </a:rPr>
                  <a:t> </a:t>
                </a:r>
              </a:p>
            </p:txBody>
          </p:sp>
        </mc:Fallback>
      </mc:AlternateContent>
    </p:spTree>
    <p:extLst>
      <p:ext uri="{BB962C8B-B14F-4D97-AF65-F5344CB8AC3E}">
        <p14:creationId xmlns:p14="http://schemas.microsoft.com/office/powerpoint/2010/main" val="12136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Wechselkursprognosen</a:t>
            </a:r>
            <a:endParaRPr lang="en-US" sz="3991" dirty="0">
              <a:solidFill>
                <a:sysClr val="windowText" lastClr="00000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599777" y="1150111"/>
                <a:ext cx="9621909" cy="4105440"/>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Aft>
                    <a:spcPts val="1089"/>
                  </a:spcAft>
                </a:pPr>
                <a:r>
                  <a:rPr lang="en-US" sz="2177" dirty="0">
                    <a:solidFill>
                      <a:sysClr val="windowText" lastClr="000000"/>
                    </a:solidFill>
                    <a:latin typeface="Arial" panose="020B0604020202020204" pitchFamily="34" charset="0"/>
                    <a:cs typeface="Arial" panose="020B0604020202020204" pitchFamily="34" charset="0"/>
                  </a:rPr>
                  <a:t>Effizienzmarkthypothese: In </a:t>
                </a:r>
                <a:r>
                  <a:rPr lang="en-US" sz="2177">
                    <a:solidFill>
                      <a:sysClr val="windowText" lastClr="000000"/>
                    </a:solidFill>
                    <a:latin typeface="Arial" panose="020B0604020202020204" pitchFamily="34" charset="0"/>
                    <a:cs typeface="Arial" panose="020B0604020202020204" pitchFamily="34" charset="0"/>
                  </a:rPr>
                  <a:t>den </a:t>
                </a:r>
                <a:r>
                  <a:rPr lang="en-US" sz="2177" smtClean="0">
                    <a:solidFill>
                      <a:sysClr val="windowText" lastClr="000000"/>
                    </a:solidFill>
                    <a:latin typeface="Arial" panose="020B0604020202020204" pitchFamily="34" charset="0"/>
                    <a:cs typeface="Arial" panose="020B0604020202020204" pitchFamily="34" charset="0"/>
                  </a:rPr>
                  <a:t>Assetpreisen </a:t>
                </a:r>
                <a:r>
                  <a:rPr lang="en-US" sz="2177" dirty="0" err="1">
                    <a:solidFill>
                      <a:sysClr val="windowText" lastClr="000000"/>
                    </a:solidFill>
                    <a:latin typeface="Arial" panose="020B0604020202020204" pitchFamily="34" charset="0"/>
                    <a:cs typeface="Arial" panose="020B0604020202020204" pitchFamily="34" charset="0"/>
                  </a:rPr>
                  <a:t>sind</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öffentlich</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verfügbaren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enthalten</a:t>
                </a:r>
                <a:r>
                  <a:rPr lang="en-US" sz="2177" dirty="0">
                    <a:solidFill>
                      <a:sysClr val="windowText" lastClr="000000"/>
                    </a:solidFill>
                    <a:latin typeface="Arial" panose="020B0604020202020204" pitchFamily="34" charset="0"/>
                    <a:cs typeface="Arial" panose="020B0604020202020204" pitchFamily="34" charset="0"/>
                  </a:rPr>
                  <a:t> die den Wert </a:t>
                </a:r>
                <a:r>
                  <a:rPr lang="en-US" sz="2177" dirty="0" err="1">
                    <a:solidFill>
                      <a:sysClr val="windowText" lastClr="000000"/>
                    </a:solidFill>
                    <a:latin typeface="Arial" panose="020B0604020202020204" pitchFamily="34" charset="0"/>
                    <a:cs typeface="Arial" panose="020B0604020202020204" pitchFamily="34" charset="0"/>
                  </a:rPr>
                  <a:t>einer</a:t>
                </a:r>
                <a:r>
                  <a:rPr lang="en-US" sz="2177" dirty="0">
                    <a:solidFill>
                      <a:sysClr val="windowText" lastClr="000000"/>
                    </a:solidFill>
                    <a:latin typeface="Arial" panose="020B0604020202020204" pitchFamily="34" charset="0"/>
                    <a:cs typeface="Arial" panose="020B0604020202020204" pitchFamily="34" charset="0"/>
                  </a:rPr>
                  <a:t> Anlage </a:t>
                </a:r>
                <a:r>
                  <a:rPr lang="en-US" sz="2177" dirty="0" err="1">
                    <a:solidFill>
                      <a:sysClr val="windowText" lastClr="000000"/>
                    </a:solidFill>
                    <a:latin typeface="Arial" panose="020B0604020202020204" pitchFamily="34" charset="0"/>
                    <a:cs typeface="Arial" panose="020B0604020202020204" pitchFamily="34" charset="0"/>
                  </a:rPr>
                  <a:t>bestimmen</a:t>
                </a:r>
                <a:r>
                  <a:rPr lang="en-US" sz="2177" dirty="0">
                    <a:solidFill>
                      <a:sysClr val="windowText" lastClr="000000"/>
                    </a:solidFill>
                    <a:latin typeface="Arial" panose="020B0604020202020204" pitchFamily="34" charset="0"/>
                    <a:cs typeface="Arial" panose="020B0604020202020204" pitchFamily="34" charset="0"/>
                  </a:rPr>
                  <a:t>.</a:t>
                </a:r>
              </a:p>
              <a:p>
                <a:r>
                  <a:rPr lang="en-US"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a:rPr lang="en-US" sz="2177" i="1">
                        <a:solidFill>
                          <a:sysClr val="windowText" lastClr="000000"/>
                        </a:solidFill>
                        <a:latin typeface="Cambria Math"/>
                        <a:cs typeface="Arial" panose="020B0604020202020204" pitchFamily="34" charset="0"/>
                      </a:rPr>
                      <m:t>𝐸</m:t>
                    </m:r>
                    <m:sSub>
                      <m:sSubPr>
                        <m:ctrlPr>
                          <a:rPr lang="ar-AE" sz="2177" i="1">
                            <a:solidFill>
                              <a:sysClr val="windowText" lastClr="000000"/>
                            </a:solidFill>
                            <a:latin typeface="Cambria Math" panose="02040503050406030204" pitchFamily="18" charset="0"/>
                            <a:cs typeface="Arial" panose="020B0604020202020204" pitchFamily="34" charset="0"/>
                          </a:rPr>
                        </m:ctrlPr>
                      </m:sSubPr>
                      <m:e>
                        <m:r>
                          <a:rPr lang="ar-AE" sz="2177" i="1">
                            <a:solidFill>
                              <a:sysClr val="windowText" lastClr="000000"/>
                            </a:solidFill>
                            <a:latin typeface="Cambria Math"/>
                            <a:cs typeface="Arial" panose="020B0604020202020204" pitchFamily="34" charset="0"/>
                          </a:rPr>
                          <m:t>(</m:t>
                        </m:r>
                        <m:r>
                          <a:rPr lang="en-US" sz="2177" i="1">
                            <a:solidFill>
                              <a:sysClr val="windowText" lastClr="000000"/>
                            </a:solidFill>
                            <a:latin typeface="Cambria Math"/>
                            <a:cs typeface="Arial" panose="020B0604020202020204" pitchFamily="34" charset="0"/>
                          </a:rPr>
                          <m:t>𝑒</m:t>
                        </m:r>
                      </m:e>
                      <m:sub>
                        <m:r>
                          <a:rPr lang="de-DE" sz="2177" i="1">
                            <a:solidFill>
                              <a:sysClr val="windowText" lastClr="000000"/>
                            </a:solidFill>
                            <a:latin typeface="Cambria Math" panose="02040503050406030204" pitchFamily="18" charset="0"/>
                            <a:cs typeface="Arial" panose="020B0604020202020204" pitchFamily="34" charset="0"/>
                          </a:rPr>
                          <m:t>1</m:t>
                        </m:r>
                      </m:sub>
                    </m:sSub>
                    <m:r>
                      <a:rPr lang="ar-AE" sz="2177" i="1">
                        <a:solidFill>
                          <a:sysClr val="windowText" lastClr="000000"/>
                        </a:solidFill>
                        <a:latin typeface="Cambria Math"/>
                        <a:cs typeface="Arial" panose="020B0604020202020204" pitchFamily="34" charset="0"/>
                      </a:rPr>
                      <m:t>)</m:t>
                    </m:r>
                  </m:oMath>
                </a14:m>
                <a:r>
                  <a:rPr lang="ar-AE" sz="2177" dirty="0">
                    <a:solidFill>
                      <a:sysClr val="windowText" lastClr="000000"/>
                    </a:solidFill>
                    <a:latin typeface="Arial" panose="020B0604020202020204" pitchFamily="34" charset="0"/>
                    <a:cs typeface="Arial" panose="020B0604020202020204" pitchFamily="34" charset="0"/>
                  </a:rPr>
                  <a:t> </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ist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dann</a:t>
                </a:r>
                <a:r>
                  <a:rPr lang="en-US" sz="2177" dirty="0">
                    <a:solidFill>
                      <a:sysClr val="windowText" lastClr="000000"/>
                    </a:solidFill>
                    <a:latin typeface="Arial" panose="020B0604020202020204" pitchFamily="34" charset="0"/>
                    <a:cs typeface="Arial" panose="020B0604020202020204" pitchFamily="34" charset="0"/>
                  </a:rPr>
                  <a:t> die </a:t>
                </a:r>
                <a:r>
                  <a:rPr lang="en-US" sz="2177" dirty="0" err="1">
                    <a:solidFill>
                      <a:sysClr val="windowText" lastClr="000000"/>
                    </a:solidFill>
                    <a:latin typeface="Arial" panose="020B0604020202020204" pitchFamily="34" charset="0"/>
                    <a:cs typeface="Arial" panose="020B0604020202020204" pitchFamily="34" charset="0"/>
                  </a:rPr>
                  <a:t>beste</a:t>
                </a:r>
                <a:r>
                  <a:rPr lang="en-US" sz="2177" dirty="0">
                    <a:solidFill>
                      <a:sysClr val="windowText" lastClr="000000"/>
                    </a:solidFill>
                    <a:latin typeface="Arial" panose="020B0604020202020204" pitchFamily="34" charset="0"/>
                    <a:cs typeface="Arial" panose="020B0604020202020204" pitchFamily="34" charset="0"/>
                  </a:rPr>
                  <a:t> Prognose </a:t>
                </a:r>
                <a:r>
                  <a:rPr lang="en-US" sz="2177" dirty="0" err="1">
                    <a:solidFill>
                      <a:sysClr val="windowText" lastClr="000000"/>
                    </a:solidFill>
                    <a:latin typeface="Arial" panose="020B0604020202020204" pitchFamily="34" charset="0"/>
                    <a:cs typeface="Arial" panose="020B0604020202020204" pitchFamily="34" charset="0"/>
                  </a:rPr>
                  <a:t>für</a:t>
                </a:r>
                <a:r>
                  <a:rPr lang="en-US" sz="2177" dirty="0">
                    <a:solidFill>
                      <a:sysClr val="windowText" lastClr="000000"/>
                    </a:solidFill>
                    <a:latin typeface="Arial" panose="020B0604020202020204" pitchFamily="34" charset="0"/>
                    <a:cs typeface="Arial" panose="020B0604020202020204" pitchFamily="34" charset="0"/>
                  </a:rPr>
                  <a:t> den  $/€ </a:t>
                </a:r>
                <a:r>
                  <a:rPr lang="en-US" sz="2177" dirty="0" err="1">
                    <a:solidFill>
                      <a:sysClr val="windowText" lastClr="000000"/>
                    </a:solidFill>
                    <a:latin typeface="Arial" panose="020B0604020202020204" pitchFamily="34" charset="0"/>
                    <a:cs typeface="Arial" panose="020B0604020202020204" pitchFamily="34" charset="0"/>
                  </a:rPr>
                  <a:t>Wechselkurs</a:t>
                </a:r>
                <a:r>
                  <a:rPr lang="en-US" sz="2177" dirty="0">
                    <a:solidFill>
                      <a:sysClr val="windowText" lastClr="000000"/>
                    </a:solidFill>
                    <a:latin typeface="Arial" panose="020B0604020202020204" pitchFamily="34" charset="0"/>
                    <a:cs typeface="Arial" panose="020B0604020202020204" pitchFamily="34" charset="0"/>
                  </a:rPr>
                  <a:t> und </a:t>
                </a:r>
                <a:r>
                  <a:rPr lang="en-US" sz="2177" dirty="0" err="1">
                    <a:solidFill>
                      <a:sysClr val="windowText" lastClr="000000"/>
                    </a:solidFill>
                    <a:latin typeface="Arial" panose="020B0604020202020204" pitchFamily="34" charset="0"/>
                    <a:cs typeface="Arial" panose="020B0604020202020204" pitchFamily="34" charset="0"/>
                  </a:rPr>
                  <a:t>widerspiegelt</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alle</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Marktinformationen</a:t>
                </a:r>
                <a:r>
                  <a:rPr lang="en-US" sz="2177" dirty="0">
                    <a:solidFill>
                      <a:sysClr val="windowText" lastClr="000000"/>
                    </a:solidFill>
                    <a:latin typeface="Arial" panose="020B0604020202020204" pitchFamily="34" charset="0"/>
                    <a:cs typeface="Arial" panose="020B0604020202020204" pitchFamily="34" charset="0"/>
                  </a:rPr>
                  <a:t> (“</a:t>
                </a:r>
                <a:r>
                  <a:rPr lang="en-US" sz="2177" dirty="0" err="1">
                    <a:solidFill>
                      <a:sysClr val="windowText" lastClr="000000"/>
                    </a:solidFill>
                    <a:latin typeface="Arial" panose="020B0604020202020204" pitchFamily="34" charset="0"/>
                    <a:cs typeface="Arial" panose="020B0604020202020204" pitchFamily="34" charset="0"/>
                  </a:rPr>
                  <a:t>marktkonsistente</a:t>
                </a:r>
                <a:r>
                  <a:rPr lang="en-US" sz="2177" dirty="0">
                    <a:solidFill>
                      <a:sysClr val="windowText" lastClr="000000"/>
                    </a:solidFill>
                    <a:latin typeface="Arial" panose="020B0604020202020204" pitchFamily="34" charset="0"/>
                    <a:cs typeface="Arial" panose="020B0604020202020204" pitchFamily="34" charset="0"/>
                  </a:rPr>
                  <a:t> Prognose”)</a:t>
                </a:r>
              </a:p>
              <a:p>
                <a:r>
                  <a:rPr lang="en-US" sz="2903" dirty="0">
                    <a:solidFill>
                      <a:sysClr val="windowText" lastClr="000000"/>
                    </a:solidFill>
                    <a:latin typeface="Arial" panose="020B0604020202020204" pitchFamily="34" charset="0"/>
                    <a:cs typeface="Arial" panose="020B0604020202020204" pitchFamily="34" charset="0"/>
                  </a:rPr>
                  <a:t>   </a:t>
                </a:r>
              </a:p>
              <a:p>
                <a:endParaRPr lang="en-US" sz="2903"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599777" y="1150111"/>
                <a:ext cx="9621909" cy="4105440"/>
              </a:xfrm>
              <a:prstGeom prst="rect">
                <a:avLst/>
              </a:prstGeom>
              <a:blipFill>
                <a:blip r:embed="rId3"/>
                <a:stretch>
                  <a:fillRect l="-760" t="-892" r="-38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68866" y="3005703"/>
                <a:ext cx="2887457" cy="686919"/>
              </a:xfrm>
              <a:prstGeom prst="rect">
                <a:avLst/>
              </a:prstGeom>
              <a:noFill/>
            </p:spPr>
            <p:txBody>
              <a:bodyPr wrap="none" rtlCol="0">
                <a:spAutoFit/>
              </a:bodyPr>
              <a:lstStyle/>
              <a:p>
                <a14:m>
                  <m:oMath xmlns:m="http://schemas.openxmlformats.org/officeDocument/2006/math">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rPr>
                          <m:t>€</m:t>
                        </m:r>
                      </m:sub>
                    </m:sSub>
                    <m:r>
                      <a:rPr lang="de-DE" sz="2400" i="1">
                        <a:latin typeface="Cambria Math" panose="02040503050406030204" pitchFamily="18" charset="0"/>
                        <a:cs typeface="Arial" panose="020B0604020202020204" pitchFamily="34" charset="0"/>
                      </a:rPr>
                      <m:t>)</m:t>
                    </m:r>
                    <m:r>
                      <a:rPr lang="de-DE" sz="2400" i="1">
                        <a:latin typeface="Cambria Math"/>
                      </a:rPr>
                      <m:t>=</m:t>
                    </m:r>
                    <m:f>
                      <m:fPr>
                        <m:ctrlPr>
                          <a:rPr lang="en-US" sz="2400" i="1">
                            <a:latin typeface="Cambria Math" panose="02040503050406030204" pitchFamily="18" charset="0"/>
                            <a:cs typeface="Arial" panose="020B0604020202020204" pitchFamily="34" charset="0"/>
                          </a:rPr>
                        </m:ctrlPr>
                      </m:fPr>
                      <m:num>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𝑒</m:t>
                            </m:r>
                          </m:e>
                          <m:sub>
                            <m:r>
                              <a:rPr lang="de-DE" sz="2400" i="1">
                                <a:latin typeface="Cambria Math" panose="02040503050406030204" pitchFamily="18" charset="0"/>
                                <a:cs typeface="Arial" panose="020B0604020202020204" pitchFamily="34" charset="0"/>
                              </a:rPr>
                              <m:t>0</m:t>
                            </m:r>
                          </m:sub>
                        </m:sSub>
                        <m:r>
                          <a:rPr lang="en-US" sz="2400" i="1">
                            <a:latin typeface="Cambria Math"/>
                            <a:ea typeface="Cambria Math"/>
                            <a:cs typeface="Arial" panose="020B0604020202020204" pitchFamily="34" charset="0"/>
                          </a:rPr>
                          <m:t>∙</m:t>
                        </m:r>
                        <m:r>
                          <a:rPr lang="de-DE" sz="2400" i="1">
                            <a:latin typeface="Cambria Math" panose="02040503050406030204" pitchFamily="18" charset="0"/>
                            <a:ea typeface="Cambria Math"/>
                            <a:cs typeface="Arial" panose="020B0604020202020204" pitchFamily="34" charset="0"/>
                          </a:rPr>
                          <m:t>(</m:t>
                        </m:r>
                        <m:r>
                          <a:rPr lang="de-DE" sz="2400" i="1">
                            <a:latin typeface="Cambria Math"/>
                            <a:cs typeface="Arial" panose="020B0604020202020204" pitchFamily="34" charset="0"/>
                          </a:rPr>
                          <m:t>1</m:t>
                        </m:r>
                        <m:r>
                          <a:rPr lang="de-DE" sz="2400" i="1">
                            <a:latin typeface="Cambria Math"/>
                            <a:cs typeface="Arial" panose="020B0604020202020204" pitchFamily="34" charset="0"/>
                          </a:rPr>
                          <m:t>+</m:t>
                        </m:r>
                        <m:sSub>
                          <m:sSubPr>
                            <m:ctrlPr>
                              <a:rPr lang="de-DE"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𝑖</m:t>
                            </m:r>
                          </m:e>
                          <m:sub>
                            <m:r>
                              <a:rPr lang="de-DE" sz="2400" i="1">
                                <a:latin typeface="Cambria Math"/>
                                <a:cs typeface="Arial" panose="020B0604020202020204" pitchFamily="34" charset="0"/>
                              </a:rPr>
                              <m:t>$</m:t>
                            </m:r>
                          </m:sub>
                        </m:sSub>
                        <m:r>
                          <a:rPr lang="de-DE" sz="2400" i="1">
                            <a:latin typeface="Cambria Math" panose="02040503050406030204" pitchFamily="18" charset="0"/>
                            <a:cs typeface="Arial" panose="020B0604020202020204" pitchFamily="34" charset="0"/>
                          </a:rPr>
                          <m:t>)</m:t>
                        </m:r>
                      </m:num>
                      <m:den>
                        <m:sSub>
                          <m:sSubPr>
                            <m:ctrlPr>
                              <a:rPr lang="en-US" sz="2400" i="1">
                                <a:latin typeface="Cambria Math" panose="02040503050406030204" pitchFamily="18" charset="0"/>
                                <a:cs typeface="Arial" panose="020B0604020202020204" pitchFamily="34" charset="0"/>
                              </a:rPr>
                            </m:ctrlPr>
                          </m:sSubPr>
                          <m:e>
                            <m:r>
                              <a:rPr lang="de-DE" sz="2400" i="1">
                                <a:latin typeface="Cambria Math"/>
                                <a:cs typeface="Arial" panose="020B0604020202020204" pitchFamily="34" charset="0"/>
                              </a:rPr>
                              <m:t>𝐸</m:t>
                            </m:r>
                            <m:r>
                              <a:rPr lang="de-DE" sz="2400" i="1">
                                <a:latin typeface="Cambria Math"/>
                                <a:cs typeface="Arial" panose="020B0604020202020204" pitchFamily="34" charset="0"/>
                              </a:rPr>
                              <m:t>(</m:t>
                            </m:r>
                            <m:r>
                              <a:rPr lang="de-DE" sz="2400" i="1">
                                <a:latin typeface="Cambria Math"/>
                                <a:cs typeface="Arial" panose="020B0604020202020204" pitchFamily="34" charset="0"/>
                              </a:rPr>
                              <m:t>𝑒</m:t>
                            </m:r>
                          </m:e>
                          <m:sub>
                            <m:r>
                              <a:rPr lang="de-DE" sz="2400" i="1">
                                <a:latin typeface="Cambria Math"/>
                                <a:cs typeface="Arial" panose="020B0604020202020204" pitchFamily="34" charset="0"/>
                              </a:rPr>
                              <m:t>1</m:t>
                            </m:r>
                          </m:sub>
                        </m:sSub>
                        <m:r>
                          <a:rPr lang="de-DE" sz="2400" i="1">
                            <a:latin typeface="Cambria Math"/>
                            <a:cs typeface="Arial" panose="020B0604020202020204" pitchFamily="34" charset="0"/>
                          </a:rPr>
                          <m:t>)</m:t>
                        </m:r>
                      </m:den>
                    </m:f>
                  </m:oMath>
                </a14:m>
                <a:r>
                  <a:rPr lang="en-US" sz="2400" dirty="0"/>
                  <a:t> </a:t>
                </a:r>
                <a14:m>
                  <m:oMath xmlns:m="http://schemas.openxmlformats.org/officeDocument/2006/math">
                    <m:r>
                      <a:rPr lang="en-US" sz="2177" i="1">
                        <a:latin typeface="Cambria Math" panose="02040503050406030204" pitchFamily="18" charset="0"/>
                        <a:ea typeface="Cambria Math" panose="02040503050406030204" pitchFamily="18" charset="0"/>
                        <a:cs typeface="Arial" panose="020B0604020202020204" pitchFamily="34" charset="0"/>
                      </a:rPr>
                      <m:t>→</m:t>
                    </m:r>
                  </m:oMath>
                </a14:m>
                <a:endParaRPr lang="en-US" sz="2177" dirty="0"/>
              </a:p>
            </p:txBody>
          </p:sp>
        </mc:Choice>
        <mc:Fallback xmlns="">
          <p:sp>
            <p:nvSpPr>
              <p:cNvPr id="7" name="TextBox 6"/>
              <p:cNvSpPr txBox="1">
                <a:spLocks noRot="1" noChangeAspect="1" noMove="1" noResize="1" noEditPoints="1" noAdjustHandles="1" noChangeArrowheads="1" noChangeShapeType="1" noTextEdit="1"/>
              </p:cNvSpPr>
              <p:nvPr/>
            </p:nvSpPr>
            <p:spPr>
              <a:xfrm>
                <a:off x="2568866" y="3005703"/>
                <a:ext cx="2887457" cy="686919"/>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8"/>
              <p:cNvSpPr txBox="1"/>
              <p:nvPr/>
            </p:nvSpPr>
            <p:spPr>
              <a:xfrm>
                <a:off x="2893014" y="3763940"/>
                <a:ext cx="2133405" cy="626197"/>
              </a:xfrm>
              <a:prstGeom prst="rect">
                <a:avLst/>
              </a:prstGeom>
              <a:noFill/>
            </p:spPr>
            <p:txBody>
              <a:bodyPr wrap="none" rtlCol="0">
                <a:spAutoFit/>
              </a:bodyPr>
              <a:lstStyle/>
              <a:p>
                <a14:m>
                  <m:oMath xmlns:m="http://schemas.openxmlformats.org/officeDocument/2006/math">
                    <m:sSub>
                      <m:sSubPr>
                        <m:ctrlPr>
                          <a:rPr lang="en-US" sz="2177" i="1">
                            <a:latin typeface="Cambria Math" panose="02040503050406030204" pitchFamily="18" charset="0"/>
                            <a:cs typeface="Arial" panose="020B0604020202020204" pitchFamily="34" charset="0"/>
                          </a:rPr>
                        </m:ctrlPr>
                      </m:sSubPr>
                      <m:e>
                        <m:r>
                          <a:rPr lang="de-DE" sz="2177" i="1">
                            <a:latin typeface="Cambria Math"/>
                            <a:cs typeface="Arial" panose="020B0604020202020204" pitchFamily="34" charset="0"/>
                          </a:rPr>
                          <m:t>𝐸</m:t>
                        </m:r>
                        <m:r>
                          <a:rPr lang="de-DE" sz="2177" i="1">
                            <a:latin typeface="Cambria Math"/>
                            <a:cs typeface="Arial" panose="020B0604020202020204" pitchFamily="34" charset="0"/>
                          </a:rPr>
                          <m:t>(</m:t>
                        </m:r>
                        <m:r>
                          <a:rPr lang="de-DE" sz="2177" i="1">
                            <a:latin typeface="Cambria Math"/>
                            <a:cs typeface="Arial" panose="020B0604020202020204" pitchFamily="34" charset="0"/>
                          </a:rPr>
                          <m:t>𝑒</m:t>
                        </m:r>
                      </m:e>
                      <m:sub>
                        <m:r>
                          <a:rPr lang="de-DE" sz="2177" i="1">
                            <a:latin typeface="Cambria Math" panose="02040503050406030204" pitchFamily="18" charset="0"/>
                            <a:cs typeface="Arial" panose="020B0604020202020204" pitchFamily="34" charset="0"/>
                          </a:rPr>
                          <m:t>1</m:t>
                        </m:r>
                      </m:sub>
                    </m:sSub>
                    <m:r>
                      <a:rPr lang="de-DE" sz="2177" i="1">
                        <a:latin typeface="Cambria Math"/>
                        <a:cs typeface="Arial" panose="020B0604020202020204" pitchFamily="34" charset="0"/>
                      </a:rPr>
                      <m:t>)</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𝑒</m:t>
                        </m:r>
                      </m:e>
                      <m:sub>
                        <m:r>
                          <a:rPr lang="de-DE" sz="2177" i="1">
                            <a:latin typeface="Cambria Math" panose="02040503050406030204" pitchFamily="18" charset="0"/>
                          </a:rPr>
                          <m:t>0</m:t>
                        </m:r>
                      </m:sub>
                    </m:sSub>
                    <m:r>
                      <a:rPr lang="de-DE" sz="2177" i="1">
                        <a:latin typeface="Cambria Math"/>
                        <a:ea typeface="Cambria Math"/>
                      </a:rPr>
                      <m:t>∙</m:t>
                    </m:r>
                  </m:oMath>
                </a14:m>
                <a:r>
                  <a:rPr lang="de-DE" sz="2177" dirty="0"/>
                  <a:t> </a:t>
                </a:r>
                <a14:m>
                  <m:oMath xmlns:m="http://schemas.openxmlformats.org/officeDocument/2006/math">
                    <m:f>
                      <m:fPr>
                        <m:ctrlPr>
                          <a:rPr lang="de-DE" sz="2177" i="1">
                            <a:latin typeface="Cambria Math" panose="02040503050406030204" pitchFamily="18" charset="0"/>
                          </a:rPr>
                        </m:ctrlPr>
                      </m:fPr>
                      <m:num>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num>
                      <m:den>
                        <m:r>
                          <a:rPr lang="de-DE" sz="2177" i="1">
                            <a:latin typeface="Cambria Math"/>
                          </a:rPr>
                          <m:t>1</m:t>
                        </m:r>
                        <m:r>
                          <a:rPr lang="de-DE" sz="2177" i="1">
                            <a:latin typeface="Cambria Math"/>
                          </a:rPr>
                          <m:t>+</m:t>
                        </m:r>
                        <m:sSub>
                          <m:sSubPr>
                            <m:ctrlPr>
                              <a:rPr lang="de-DE" sz="2177" i="1">
                                <a:latin typeface="Cambria Math" panose="02040503050406030204" pitchFamily="18" charset="0"/>
                              </a:rPr>
                            </m:ctrlPr>
                          </m:sSubPr>
                          <m:e>
                            <m:r>
                              <a:rPr lang="de-DE" sz="2177" i="1">
                                <a:latin typeface="Cambria Math"/>
                              </a:rPr>
                              <m:t>𝑖</m:t>
                            </m:r>
                          </m:e>
                          <m:sub>
                            <m:r>
                              <a:rPr lang="de-DE" sz="2177" i="1">
                                <a:latin typeface="Cambria Math"/>
                              </a:rPr>
                              <m:t>€</m:t>
                            </m:r>
                          </m:sub>
                        </m:sSub>
                      </m:den>
                    </m:f>
                  </m:oMath>
                </a14:m>
                <a:endParaRPr lang="en-US" sz="2177" dirty="0"/>
              </a:p>
            </p:txBody>
          </p:sp>
        </mc:Choice>
        <mc:Fallback xmlns="">
          <p:sp>
            <p:nvSpPr>
              <p:cNvPr id="8" name="TextBox 8"/>
              <p:cNvSpPr txBox="1">
                <a:spLocks noRot="1" noChangeAspect="1" noMove="1" noResize="1" noEditPoints="1" noAdjustHandles="1" noChangeArrowheads="1" noChangeShapeType="1" noTextEdit="1"/>
              </p:cNvSpPr>
              <p:nvPr/>
            </p:nvSpPr>
            <p:spPr>
              <a:xfrm>
                <a:off x="2893014" y="3763940"/>
                <a:ext cx="2133405" cy="626197"/>
              </a:xfrm>
              <a:prstGeom prst="rect">
                <a:avLst/>
              </a:prstGeom>
              <a:blipFill>
                <a:blip r:embed="rId5"/>
                <a:stretch>
                  <a:fillRect/>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7E8609AE-751A-4E06-89CD-411951D430F4}"/>
              </a:ext>
            </a:extLst>
          </p:cNvPr>
          <p:cNvSpPr txBox="1"/>
          <p:nvPr/>
        </p:nvSpPr>
        <p:spPr>
          <a:xfrm>
            <a:off x="729283" y="4652020"/>
            <a:ext cx="8014178" cy="1200329"/>
          </a:xfrm>
          <a:prstGeom prst="rect">
            <a:avLst/>
          </a:prstGeom>
          <a:noFill/>
        </p:spPr>
        <p:txBody>
          <a:bodyPr wrap="square" rtlCol="0">
            <a:spAutoFit/>
          </a:bodyPr>
          <a:lstStyle/>
          <a:p>
            <a:r>
              <a:rPr lang="de-DE" dirty="0"/>
              <a:t>Empirische Untersuchungen zeigen bisher, dass kein Modellansatz die „naive“ Prognose verbessern </a:t>
            </a:r>
            <a:r>
              <a:rPr lang="de-DE" dirty="0" smtClean="0"/>
              <a:t>kann (vgl. der Hinweis zur Effizienzmarkthypothese vorher!). </a:t>
            </a:r>
            <a:r>
              <a:rPr lang="de-DE" dirty="0"/>
              <a:t>Ex </a:t>
            </a:r>
            <a:r>
              <a:rPr lang="de-DE" dirty="0" err="1"/>
              <a:t>post</a:t>
            </a:r>
            <a:r>
              <a:rPr lang="de-DE" dirty="0"/>
              <a:t> gesehen können Modelle die „naive“ Prognose zwar schlagen, aber ex ante weiß man nicht, welches Modell man wählen muss!</a:t>
            </a:r>
          </a:p>
        </p:txBody>
      </p:sp>
    </p:spTree>
    <p:extLst>
      <p:ext uri="{BB962C8B-B14F-4D97-AF65-F5344CB8AC3E}">
        <p14:creationId xmlns:p14="http://schemas.microsoft.com/office/powerpoint/2010/main" val="15736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52500" lnSpcReduction="20000"/>
          </a:bodyPr>
          <a:lstStyle>
            <a:lvl1pPr algn="ctr" rtl="0" hangingPunct="0">
              <a:tabLst/>
              <a:defRPr lang="de-DE" sz="4400" b="0" i="0" u="none" strike="noStrike" kern="1200">
                <a:ln>
                  <a:noFill/>
                </a:ln>
                <a:latin typeface="Arial" pitchFamily="18"/>
              </a:defRPr>
            </a:lvl1pPr>
          </a:lstStyle>
          <a:p>
            <a:r>
              <a:rPr lang="en-US" sz="3991" dirty="0" err="1" smtClean="0">
                <a:solidFill>
                  <a:sysClr val="windowText" lastClr="000000"/>
                </a:solidFill>
              </a:rPr>
              <a:t>Kaufkraftparität</a:t>
            </a:r>
            <a:r>
              <a:rPr lang="en-US" sz="3991" dirty="0" smtClean="0">
                <a:solidFill>
                  <a:sysClr val="windowText" lastClr="000000"/>
                </a:solidFill>
              </a:rPr>
              <a:t> (KKP): </a:t>
            </a:r>
            <a:r>
              <a:rPr lang="en-US" sz="3991" dirty="0" err="1">
                <a:solidFill>
                  <a:sysClr val="windowText" lastClr="000000"/>
                </a:solidFill>
              </a:rPr>
              <a:t>langfristige</a:t>
            </a:r>
            <a:r>
              <a:rPr lang="en-US" sz="3991" dirty="0">
                <a:solidFill>
                  <a:sysClr val="windowText" lastClr="000000"/>
                </a:solidFill>
              </a:rPr>
              <a:t> </a:t>
            </a:r>
            <a:r>
              <a:rPr lang="en-US" sz="3991" dirty="0" err="1">
                <a:solidFill>
                  <a:sysClr val="windowText" lastClr="000000"/>
                </a:solidFill>
              </a:rPr>
              <a:t>Wechselkursbestimmung</a:t>
            </a:r>
            <a:endParaRPr lang="en-US" sz="3991" dirty="0">
              <a:solidFill>
                <a:sysClr val="windowText" lastClr="000000"/>
              </a:solidFill>
            </a:endParaRPr>
          </a:p>
        </p:txBody>
      </p:sp>
      <p:sp>
        <p:nvSpPr>
          <p:cNvPr id="6" name="Content Placeholder 2"/>
          <p:cNvSpPr txBox="1">
            <a:spLocks/>
          </p:cNvSpPr>
          <p:nvPr/>
        </p:nvSpPr>
        <p:spPr>
          <a:xfrm>
            <a:off x="1938722" y="1451882"/>
            <a:ext cx="7815059" cy="4328549"/>
          </a:xfrm>
          <a:prstGeom prst="rect">
            <a:avLst/>
          </a:prstGeom>
        </p:spPr>
        <p:txBody>
          <a:bodyPr>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buClr>
                <a:schemeClr val="tx1"/>
              </a:buClr>
            </a:pPr>
            <a:r>
              <a:rPr lang="en-US" altLang="en-US" sz="2400" dirty="0">
                <a:solidFill>
                  <a:sysClr val="windowText" lastClr="000000"/>
                </a:solidFill>
                <a:latin typeface="Arial" panose="020B0604020202020204" pitchFamily="34" charset="0"/>
                <a:cs typeface="Arial" panose="020B0604020202020204" pitchFamily="34" charset="0"/>
              </a:rPr>
              <a:t>Die </a:t>
            </a:r>
            <a:r>
              <a:rPr lang="en-US" altLang="en-US" sz="2400" dirty="0" err="1" smtClean="0">
                <a:solidFill>
                  <a:sysClr val="windowText" lastClr="000000"/>
                </a:solidFill>
                <a:latin typeface="Arial" panose="020B0604020202020204" pitchFamily="34" charset="0"/>
                <a:cs typeface="Arial" panose="020B0604020202020204" pitchFamily="34" charset="0"/>
              </a:rPr>
              <a:t>Kaufkraftparität</a:t>
            </a:r>
            <a:r>
              <a:rPr lang="en-US" altLang="en-US" sz="2400" dirty="0" smtClean="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beruhen</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Annahme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dass</a:t>
            </a:r>
            <a:r>
              <a:rPr lang="en-US" altLang="en-US" sz="2400" dirty="0">
                <a:solidFill>
                  <a:sysClr val="windowText" lastClr="000000"/>
                </a:solidFill>
                <a:latin typeface="Arial" panose="020B0604020202020204" pitchFamily="34" charset="0"/>
                <a:cs typeface="Arial" panose="020B0604020202020204" pitchFamily="34" charset="0"/>
              </a:rPr>
              <a:t> man </a:t>
            </a:r>
            <a:r>
              <a:rPr lang="en-US" altLang="en-US" sz="2400" dirty="0" err="1">
                <a:solidFill>
                  <a:sysClr val="windowText" lastClr="000000"/>
                </a:solidFill>
                <a:latin typeface="Arial" panose="020B0604020202020204" pitchFamily="34" charset="0"/>
                <a:cs typeface="Arial" panose="020B0604020202020204" pitchFamily="34" charset="0"/>
              </a:rPr>
              <a:t>mit</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Einheit </a:t>
            </a:r>
            <a:r>
              <a:rPr lang="en-US" altLang="en-US" sz="2400" dirty="0" err="1">
                <a:solidFill>
                  <a:sysClr val="windowText" lastClr="000000"/>
                </a:solidFill>
                <a:latin typeface="Arial" panose="020B0604020202020204" pitchFamily="34" charset="0"/>
                <a:cs typeface="Arial" panose="020B0604020202020204" pitchFamily="34" charset="0"/>
              </a:rPr>
              <a:t>einer</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Währung</a:t>
            </a:r>
            <a:r>
              <a:rPr lang="en-US" altLang="en-US" sz="2400" dirty="0">
                <a:solidFill>
                  <a:sysClr val="windowText" lastClr="000000"/>
                </a:solidFill>
                <a:latin typeface="Arial" panose="020B0604020202020204" pitchFamily="34" charset="0"/>
                <a:cs typeface="Arial" panose="020B0604020202020204" pitchFamily="34" charset="0"/>
              </a:rPr>
              <a:t> auf der </a:t>
            </a:r>
            <a:r>
              <a:rPr lang="en-US" altLang="en-US" sz="2400" dirty="0" err="1">
                <a:solidFill>
                  <a:sysClr val="windowText" lastClr="000000"/>
                </a:solidFill>
                <a:latin typeface="Arial" panose="020B0604020202020204" pitchFamily="34" charset="0"/>
                <a:cs typeface="Arial" panose="020B0604020202020204" pitchFamily="34" charset="0"/>
              </a:rPr>
              <a:t>ganzen</a:t>
            </a:r>
            <a:r>
              <a:rPr lang="en-US" altLang="en-US" sz="2400" dirty="0">
                <a:solidFill>
                  <a:sysClr val="windowText" lastClr="000000"/>
                </a:solidFill>
                <a:latin typeface="Arial" panose="020B0604020202020204" pitchFamily="34" charset="0"/>
                <a:cs typeface="Arial" panose="020B0604020202020204" pitchFamily="34" charset="0"/>
              </a:rPr>
              <a:t> Welt </a:t>
            </a:r>
            <a:r>
              <a:rPr lang="en-US" altLang="en-US" sz="2400" dirty="0" err="1">
                <a:solidFill>
                  <a:sysClr val="windowText" lastClr="000000"/>
                </a:solidFill>
                <a:latin typeface="Arial" panose="020B0604020202020204" pitchFamily="34" charset="0"/>
                <a:cs typeface="Arial" panose="020B0604020202020204" pitchFamily="34" charset="0"/>
              </a:rPr>
              <a:t>nach</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Umtausch</a:t>
            </a:r>
            <a:r>
              <a:rPr lang="en-US" altLang="en-US" sz="2400" dirty="0">
                <a:solidFill>
                  <a:sysClr val="windowText" lastClr="000000"/>
                </a:solidFill>
                <a:latin typeface="Arial" panose="020B0604020202020204" pitchFamily="34" charset="0"/>
                <a:cs typeface="Arial" panose="020B0604020202020204" pitchFamily="34" charset="0"/>
              </a:rPr>
              <a:t> die </a:t>
            </a:r>
            <a:r>
              <a:rPr lang="en-US" altLang="en-US" sz="2400" dirty="0" err="1">
                <a:solidFill>
                  <a:sysClr val="windowText" lastClr="000000"/>
                </a:solidFill>
                <a:latin typeface="Arial" panose="020B0604020202020204" pitchFamily="34" charset="0"/>
                <a:cs typeface="Arial" panose="020B0604020202020204" pitchFamily="34" charset="0"/>
              </a:rPr>
              <a:t>selbe</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Menge</a:t>
            </a:r>
            <a:r>
              <a:rPr lang="en-US" altLang="en-US" sz="2400" dirty="0">
                <a:solidFill>
                  <a:sysClr val="windowText" lastClr="000000"/>
                </a:solidFill>
                <a:latin typeface="Arial" panose="020B0604020202020204" pitchFamily="34" charset="0"/>
                <a:cs typeface="Arial" panose="020B0604020202020204" pitchFamily="34" charset="0"/>
              </a:rPr>
              <a:t> an </a:t>
            </a:r>
            <a:r>
              <a:rPr lang="en-US" altLang="en-US" sz="2400" dirty="0" err="1">
                <a:solidFill>
                  <a:sysClr val="windowText" lastClr="000000"/>
                </a:solidFill>
                <a:latin typeface="Arial" panose="020B0604020202020204" pitchFamily="34" charset="0"/>
                <a:cs typeface="Arial" panose="020B0604020202020204" pitchFamily="34" charset="0"/>
              </a:rPr>
              <a:t>Güterm</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kaufen</a:t>
            </a:r>
            <a:r>
              <a:rPr lang="en-US" altLang="en-US" sz="2400" dirty="0">
                <a:solidFill>
                  <a:sysClr val="windowText" lastClr="000000"/>
                </a:solidFill>
                <a:latin typeface="Arial" panose="020B0604020202020204" pitchFamily="34" charset="0"/>
                <a:cs typeface="Arial" panose="020B0604020202020204" pitchFamily="34" charset="0"/>
              </a:rPr>
              <a:t> </a:t>
            </a:r>
            <a:r>
              <a:rPr lang="en-US" altLang="en-US" sz="2400" dirty="0" err="1">
                <a:solidFill>
                  <a:sysClr val="windowText" lastClr="000000"/>
                </a:solidFill>
                <a:latin typeface="Arial" panose="020B0604020202020204" pitchFamily="34" charset="0"/>
                <a:cs typeface="Arial" panose="020B0604020202020204" pitchFamily="34" charset="0"/>
              </a:rPr>
              <a:t>kann</a:t>
            </a:r>
            <a:r>
              <a:rPr lang="en-US" altLang="en-US" sz="2400" dirty="0">
                <a:solidFill>
                  <a:sysClr val="windowText" lastClr="000000"/>
                </a:solidFill>
                <a:latin typeface="Arial" panose="020B0604020202020204" pitchFamily="34" charset="0"/>
                <a:cs typeface="Arial" panose="020B0604020202020204" pitchFamily="34" charset="0"/>
              </a:rPr>
              <a:t>.</a:t>
            </a:r>
          </a:p>
          <a:p>
            <a:pPr marL="414726" indent="-414726">
              <a:spcBef>
                <a:spcPts val="726"/>
              </a:spcBef>
              <a:buFont typeface="Arial" panose="020B0604020202020204" pitchFamily="34" charset="0"/>
              <a:buChar char="•"/>
            </a:pP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Prinzip</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von </a:t>
            </a:r>
            <a:r>
              <a:rPr lang="en-US" altLang="en-US" sz="2631" err="1">
                <a:solidFill>
                  <a:sysClr val="windowText" lastClr="000000"/>
                </a:solidFill>
                <a:latin typeface="Arial" panose="020B0604020202020204" pitchFamily="34" charset="0"/>
                <a:ea typeface="ＭＳ Ｐゴシック" pitchFamily="34" charset="-128"/>
                <a:cs typeface="Arial" panose="020B0604020202020204" pitchFamily="34" charset="0"/>
              </a:rPr>
              <a:t>einem</a:t>
            </a:r>
            <a:r>
              <a:rPr lang="en-US" altLang="en-US" sz="2631">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smtClean="0">
                <a:solidFill>
                  <a:sysClr val="windowText" lastClr="000000"/>
                </a:solidFill>
                <a:latin typeface="Arial" panose="020B0604020202020204" pitchFamily="34" charset="0"/>
                <a:ea typeface="ＭＳ Ｐゴシック" pitchFamily="34" charset="-128"/>
                <a:cs typeface="Arial" panose="020B0604020202020204" pitchFamily="34" charset="0"/>
              </a:rPr>
              <a:t>Preis </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auf der </a:t>
            </a:r>
            <a:r>
              <a:rPr lang="en-US" altLang="en-US" sz="2631" dirty="0" err="1">
                <a:solidFill>
                  <a:sysClr val="windowText" lastClr="000000"/>
                </a:solidFill>
                <a:latin typeface="Arial" panose="020B0604020202020204" pitchFamily="34" charset="0"/>
                <a:ea typeface="ＭＳ Ｐゴシック" pitchFamily="34" charset="-128"/>
                <a:cs typeface="Arial" panose="020B0604020202020204" pitchFamily="34" charset="0"/>
              </a:rPr>
              <a:t>ganzen</a:t>
            </a:r>
            <a:r>
              <a:rPr lang="en-US" altLang="en-US" sz="2631" dirty="0">
                <a:solidFill>
                  <a:sysClr val="windowText" lastClr="000000"/>
                </a:solidFill>
                <a:latin typeface="Arial" panose="020B0604020202020204" pitchFamily="34" charset="0"/>
                <a:ea typeface="ＭＳ Ｐゴシック" pitchFamily="34" charset="-128"/>
                <a:cs typeface="Arial" panose="020B0604020202020204" pitchFamily="34" charset="0"/>
              </a:rPr>
              <a:t> Welt</a:t>
            </a:r>
          </a:p>
          <a:p>
            <a:pPr marL="414726" indent="-414726">
              <a:spcBef>
                <a:spcPts val="726"/>
              </a:spcBef>
              <a:buFont typeface="Arial" panose="020B0604020202020204" pitchFamily="34" charset="0"/>
              <a:buChar char="•"/>
            </a:pP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In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kurzen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Frist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ist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das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nicht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erfüllt</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aber</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langfristig</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sollten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sich</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die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Wechselkurse</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gemäß</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der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Kaufkraftparitäten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 </a:t>
            </a:r>
            <a:r>
              <a:rPr lang="en-US" altLang="en-US" sz="2631" kern="0" dirty="0" err="1">
                <a:solidFill>
                  <a:sysClr val="windowText" lastClr="000000"/>
                </a:solidFill>
                <a:latin typeface="Arial" panose="020B0604020202020204" pitchFamily="34" charset="0"/>
                <a:ea typeface="ＭＳ Ｐゴシック" pitchFamily="34" charset="-128"/>
                <a:cs typeface="Arial" panose="020B0604020202020204" pitchFamily="34" charset="0"/>
              </a:rPr>
              <a:t>anpassen</a:t>
            </a:r>
            <a:r>
              <a:rPr lang="en-US" altLang="en-US" sz="2631" kern="0" dirty="0">
                <a:solidFill>
                  <a:sysClr val="windowText" lastClr="000000"/>
                </a:solidFill>
                <a:latin typeface="Arial" panose="020B0604020202020204" pitchFamily="34" charset="0"/>
                <a:ea typeface="ＭＳ Ｐゴシック" pitchFamily="34" charset="-128"/>
                <a:cs typeface="Arial" panose="020B0604020202020204" pitchFamily="34" charset="0"/>
              </a:rPr>
              <a:t>.</a:t>
            </a:r>
            <a:endParaRPr lang="en-US" altLang="en-US" sz="2358" kern="0" dirty="0">
              <a:solidFill>
                <a:sysClr val="windowText" lastClr="000000"/>
              </a:solidFill>
              <a:latin typeface="Arial" panose="020B0604020202020204" pitchFamily="34" charset="0"/>
              <a:ea typeface="ＭＳ Ｐゴシック" pitchFamily="34" charset="-128"/>
              <a:cs typeface="Arial" panose="020B0604020202020204" pitchFamily="34" charset="0"/>
            </a:endParaRPr>
          </a:p>
          <a:p>
            <a:endParaRPr lang="en-US" sz="2903"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288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147"/>
            <a:ext cx="7464960" cy="640552"/>
          </a:xfrm>
          <a:prstGeom prst="rect">
            <a:avLst/>
          </a:prstGeom>
        </p:spPr>
        <p:txBody>
          <a:bodyPr lIns="82945" tIns="41473" rIns="82945" bIns="41473"/>
          <a:lstStyle>
            <a:lvl1pPr algn="ctr" rtl="0" hangingPunct="0">
              <a:tabLst/>
              <a:defRPr lang="de-DE" sz="4400" b="0" i="0" u="none" strike="noStrike" kern="1200">
                <a:ln>
                  <a:noFill/>
                </a:ln>
                <a:latin typeface="Arial" pitchFamily="18"/>
              </a:defRPr>
            </a:lvl1pPr>
          </a:lstStyle>
          <a:p>
            <a:r>
              <a:rPr lang="en-US" dirty="0" smtClean="0">
                <a:solidFill>
                  <a:sysClr val="windowText" lastClr="000000"/>
                </a:solidFill>
              </a:rPr>
              <a:t>KKP</a:t>
            </a:r>
            <a:endParaRPr lang="en-US" dirty="0">
              <a:solidFill>
                <a:sysClr val="windowText" lastClr="000000"/>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963387" y="1451673"/>
                <a:ext cx="10099220" cy="4105872"/>
              </a:xfrm>
              <a:prstGeom prst="rect">
                <a:avLst/>
              </a:prstGeom>
            </p:spPr>
            <p:txBody>
              <a:bodyPr lIns="82945" tIns="41473" rIns="82945" bIns="41473">
                <a:norm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40000"/>
                  </a:lnSpc>
                </a:pP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nominale</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Wechselkurs</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sollte</a:t>
                </a:r>
                <a:r>
                  <a:rPr lang="en-US" altLang="en-US" sz="1800" dirty="0">
                    <a:solidFill>
                      <a:sysClr val="windowText" lastClr="000000"/>
                    </a:solidFill>
                    <a:latin typeface="Arial" panose="020B0604020202020204" pitchFamily="34" charset="0"/>
                    <a:cs typeface="Arial" panose="020B0604020202020204" pitchFamily="34" charset="0"/>
                  </a:rPr>
                  <a:t> die </a:t>
                </a:r>
                <a:r>
                  <a:rPr lang="en-US" altLang="en-US" sz="1800" err="1">
                    <a:solidFill>
                      <a:sysClr val="windowText" lastClr="000000"/>
                    </a:solidFill>
                    <a:latin typeface="Arial" panose="020B0604020202020204" pitchFamily="34" charset="0"/>
                    <a:cs typeface="Arial" panose="020B0604020202020204" pitchFamily="34" charset="0"/>
                  </a:rPr>
                  <a:t>unterschiedlichen</a:t>
                </a:r>
                <a:r>
                  <a:rPr lang="en-US" altLang="en-US" sz="1800">
                    <a:solidFill>
                      <a:sysClr val="windowText" lastClr="000000"/>
                    </a:solidFill>
                    <a:latin typeface="Arial" panose="020B0604020202020204" pitchFamily="34" charset="0"/>
                    <a:cs typeface="Arial" panose="020B0604020202020204" pitchFamily="34" charset="0"/>
                  </a:rPr>
                  <a:t> </a:t>
                </a:r>
                <a:r>
                  <a:rPr lang="en-US" altLang="en-US" sz="1800" smtClean="0">
                    <a:solidFill>
                      <a:sysClr val="windowText" lastClr="000000"/>
                    </a:solidFill>
                    <a:latin typeface="Arial" panose="020B0604020202020204" pitchFamily="34" charset="0"/>
                    <a:cs typeface="Arial" panose="020B0604020202020204" pitchFamily="34" charset="0"/>
                  </a:rPr>
                  <a:t>Preisniveaus </a:t>
                </a:r>
                <a:r>
                  <a:rPr lang="en-US" altLang="en-US" sz="1800" dirty="0">
                    <a:solidFill>
                      <a:sysClr val="windowText" lastClr="000000"/>
                    </a:solidFill>
                    <a:latin typeface="Arial" panose="020B0604020202020204" pitchFamily="34" charset="0"/>
                    <a:cs typeface="Arial" panose="020B0604020202020204" pitchFamily="34" charset="0"/>
                  </a:rPr>
                  <a:t>der </a:t>
                </a:r>
                <a:r>
                  <a:rPr lang="en-US" altLang="en-US" sz="1800" dirty="0" err="1">
                    <a:solidFill>
                      <a:sysClr val="windowText" lastClr="000000"/>
                    </a:solidFill>
                    <a:latin typeface="Arial" panose="020B0604020202020204" pitchFamily="34" charset="0"/>
                    <a:cs typeface="Arial" panose="020B0604020202020204" pitchFamily="34" charset="0"/>
                  </a:rPr>
                  <a:t>Länder</a:t>
                </a:r>
                <a:r>
                  <a:rPr lang="en-US" altLang="en-US" sz="1800" dirty="0">
                    <a:solidFill>
                      <a:sysClr val="windowText" lastClr="000000"/>
                    </a:solidFill>
                    <a:latin typeface="Arial" panose="020B0604020202020204" pitchFamily="34" charset="0"/>
                    <a:cs typeface="Arial" panose="020B0604020202020204" pitchFamily="34" charset="0"/>
                  </a:rPr>
                  <a:t> </a:t>
                </a:r>
                <a:r>
                  <a:rPr lang="en-US" altLang="en-US" sz="1800" dirty="0" err="1">
                    <a:solidFill>
                      <a:sysClr val="windowText" lastClr="000000"/>
                    </a:solidFill>
                    <a:latin typeface="Arial" panose="020B0604020202020204" pitchFamily="34" charset="0"/>
                    <a:cs typeface="Arial" panose="020B0604020202020204" pitchFamily="34" charset="0"/>
                  </a:rPr>
                  <a:t>widerspiegeln</a:t>
                </a:r>
                <a:endParaRPr lang="en-US" altLang="en-US" sz="1800" dirty="0">
                  <a:solidFill>
                    <a:sysClr val="windowText" lastClr="000000"/>
                  </a:solidFill>
                  <a:latin typeface="Arial" panose="020B0604020202020204" pitchFamily="34" charset="0"/>
                  <a:cs typeface="Arial" panose="020B0604020202020204" pitchFamily="34" charset="0"/>
                </a:endParaRPr>
              </a:p>
              <a:p>
                <a:pPr>
                  <a:lnSpc>
                    <a:spcPct val="140000"/>
                  </a:lnSpc>
                </a:pPr>
                <a14:m>
                  <m:oMath xmlns:m="http://schemas.openxmlformats.org/officeDocument/2006/math">
                    <m:r>
                      <a:rPr lang="en-US" altLang="en-US" sz="1800" i="1">
                        <a:solidFill>
                          <a:sysClr val="windowText" lastClr="000000"/>
                        </a:solidFill>
                        <a:latin typeface="Cambria Math"/>
                        <a:cs typeface="Arial" charset="0"/>
                      </a:rPr>
                      <m:t>𝑒</m:t>
                    </m:r>
                    <m:r>
                      <a:rPr lang="en-US" altLang="en-US" sz="1800" i="1">
                        <a:solidFill>
                          <a:sysClr val="windowText" lastClr="000000"/>
                        </a:solidFill>
                        <a:latin typeface="Cambria Math"/>
                        <a:cs typeface="Arial" charset="0"/>
                      </a:rPr>
                      <m:t>= </m:t>
                    </m:r>
                    <m:f>
                      <m:fPr>
                        <m:ctrlPr>
                          <a:rPr lang="ar-AE" altLang="en-US" sz="1800" i="1">
                            <a:solidFill>
                              <a:sysClr val="windowText" lastClr="000000"/>
                            </a:solidFill>
                            <a:latin typeface="Cambria Math" panose="02040503050406030204" pitchFamily="18" charset="0"/>
                            <a:cs typeface="Arial" charset="0"/>
                          </a:rPr>
                        </m:ctrlPr>
                      </m:fPr>
                      <m:num>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num>
                      <m:den>
                        <m:sSub>
                          <m:sSubPr>
                            <m:ctrlPr>
                              <a:rPr lang="ar-AE" altLang="en-US" sz="1800" i="1">
                                <a:solidFill>
                                  <a:sysClr val="windowText" lastClr="000000"/>
                                </a:solidFill>
                                <a:latin typeface="Cambria Math" panose="02040503050406030204" pitchFamily="18" charset="0"/>
                                <a:cs typeface="Arial" charset="0"/>
                              </a:rPr>
                            </m:ctrlPr>
                          </m:sSubPr>
                          <m:e>
                            <m:r>
                              <a:rPr lang="en-US" altLang="en-US" sz="1800" i="1">
                                <a:solidFill>
                                  <a:sysClr val="windowText" lastClr="000000"/>
                                </a:solidFill>
                                <a:latin typeface="Cambria Math"/>
                                <a:cs typeface="Arial" charset="0"/>
                              </a:rPr>
                              <m:t>𝑃</m:t>
                            </m:r>
                          </m:e>
                          <m:sub>
                            <m:r>
                              <a:rPr lang="ar-AE" altLang="en-US" sz="1800" i="1">
                                <a:solidFill>
                                  <a:sysClr val="windowText" lastClr="000000"/>
                                </a:solidFill>
                                <a:latin typeface="Cambria Math"/>
                                <a:cs typeface="Arial" charset="0"/>
                              </a:rPr>
                              <m:t>€</m:t>
                            </m:r>
                          </m:sub>
                        </m:sSub>
                      </m:den>
                    </m:f>
                  </m:oMath>
                </a14:m>
                <a:r>
                  <a:rPr lang="de-DE" altLang="en-US" sz="1800" dirty="0" smtClean="0">
                    <a:solidFill>
                      <a:sysClr val="windowText" lastClr="000000"/>
                    </a:solidFill>
                    <a:latin typeface="Arial" panose="020B0604020202020204" pitchFamily="34" charset="0"/>
                    <a:cs typeface="Arial" panose="020B0604020202020204" pitchFamily="34" charset="0"/>
                  </a:rPr>
                  <a:t>		mit </a:t>
                </a:r>
                <a:r>
                  <a:rPr lang="de-DE" altLang="en-US" sz="1800" smtClean="0">
                    <a:solidFill>
                      <a:sysClr val="windowText" lastClr="000000"/>
                    </a:solidFill>
                    <a:latin typeface="Arial" panose="020B0604020202020204" pitchFamily="34" charset="0"/>
                    <a:cs typeface="Arial" panose="020B0604020202020204" pitchFamily="34" charset="0"/>
                  </a:rPr>
                  <a:t>den Preisniveaus (Verbraucherpreisindex</a:t>
                </a:r>
                <a:r>
                  <a:rPr lang="de-DE" altLang="en-US" sz="1800" dirty="0" smtClean="0">
                    <a:solidFill>
                      <a:sysClr val="windowText" lastClr="000000"/>
                    </a:solidFill>
                    <a:latin typeface="Arial" panose="020B0604020202020204" pitchFamily="34" charset="0"/>
                    <a:cs typeface="Arial" panose="020B0604020202020204" pitchFamily="34" charset="0"/>
                  </a:rPr>
                  <a:t>) in der Eurozone und den USA</a:t>
                </a:r>
                <a:endParaRPr lang="ar-AE" altLang="en-US" sz="1800" dirty="0">
                  <a:solidFill>
                    <a:sysClr val="windowText" lastClr="000000"/>
                  </a:solidFill>
                  <a:latin typeface="Arial" panose="020B0604020202020204" pitchFamily="34" charset="0"/>
                  <a:cs typeface="Arial" panose="020B0604020202020204" pitchFamily="34" charset="0"/>
                </a:endParaRPr>
              </a:p>
              <a:p>
                <a:endParaRPr lang="ar-AE" sz="2200" dirty="0">
                  <a:solidFill>
                    <a:sysClr val="windowText" lastClr="000000"/>
                  </a:solidFill>
                  <a:latin typeface="Arial" panose="020B0604020202020204" pitchFamily="34" charset="0"/>
                  <a:cs typeface="Arial" panose="020B0604020202020204" pitchFamily="34"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963387" y="1451673"/>
                <a:ext cx="10099220" cy="4105872"/>
              </a:xfrm>
              <a:prstGeom prst="rect">
                <a:avLst/>
              </a:prstGeom>
              <a:blipFill>
                <a:blip r:embed="rId3"/>
                <a:stretch>
                  <a:fillRect l="-604"/>
                </a:stretch>
              </a:blipFill>
            </p:spPr>
            <p:txBody>
              <a:bodyPr/>
              <a:lstStyle/>
              <a:p>
                <a:r>
                  <a:rPr lang="de-DE">
                    <a:noFill/>
                  </a:rPr>
                  <a:t> </a:t>
                </a:r>
              </a:p>
            </p:txBody>
          </p:sp>
        </mc:Fallback>
      </mc:AlternateContent>
      <p:sp>
        <p:nvSpPr>
          <p:cNvPr id="3" name="Rechteck 2"/>
          <p:cNvSpPr/>
          <p:nvPr/>
        </p:nvSpPr>
        <p:spPr>
          <a:xfrm>
            <a:off x="1626535" y="3232398"/>
            <a:ext cx="7713408" cy="1643527"/>
          </a:xfrm>
          <a:prstGeom prst="rect">
            <a:avLst/>
          </a:prstGeom>
        </p:spPr>
        <p:txBody>
          <a:bodyPr wrap="square">
            <a:spAutoFit/>
          </a:bodyPr>
          <a:lstStyle/>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Allerdings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gibt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es</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die </a:t>
            </a:r>
            <a:r>
              <a:rPr lang="en-US" altLang="en-US" dirty="0" err="1">
                <a:solidFill>
                  <a:sysClr val="windowText" lastClr="000000"/>
                </a:solidFill>
                <a:latin typeface="Arial" panose="020B0604020202020204" pitchFamily="34" charset="0"/>
                <a:cs typeface="Arial" panose="020B0604020202020204" pitchFamily="34" charset="0"/>
              </a:rPr>
              <a:t>nicht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direkt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gehandelt</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werden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können</a:t>
            </a:r>
            <a:endParaRPr lang="en-US" altLang="en-US" dirty="0">
              <a:solidFill>
                <a:sysClr val="windowText" lastClr="000000"/>
              </a:solidFill>
              <a:latin typeface="Arial" panose="020B0604020202020204" pitchFamily="34" charset="0"/>
              <a:cs typeface="Arial" panose="020B0604020202020204" pitchFamily="34" charset="0"/>
            </a:endParaRPr>
          </a:p>
          <a:p>
            <a:pPr marL="285750" indent="-285750">
              <a:lnSpc>
                <a:spcPct val="140000"/>
              </a:lnSpc>
              <a:buFont typeface="Arial" panose="020B0604020202020204" pitchFamily="34" charset="0"/>
              <a:buChar char="•"/>
            </a:pPr>
            <a:r>
              <a:rPr lang="en-US" altLang="en-US" dirty="0" err="1">
                <a:solidFill>
                  <a:sysClr val="windowText" lastClr="000000"/>
                </a:solidFill>
                <a:latin typeface="Arial" panose="020B0604020202020204" pitchFamily="34" charset="0"/>
                <a:cs typeface="Arial" panose="020B0604020202020204" pitchFamily="34" charset="0"/>
              </a:rPr>
              <a:t>Viele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handelbare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Güter</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sind</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keine</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err="1">
                <a:solidFill>
                  <a:sysClr val="windowText" lastClr="000000"/>
                </a:solidFill>
                <a:latin typeface="Arial" panose="020B0604020202020204" pitchFamily="34" charset="0"/>
                <a:cs typeface="Arial" panose="020B0604020202020204" pitchFamily="34" charset="0"/>
              </a:rPr>
              <a:t>perfekten</a:t>
            </a:r>
            <a:r>
              <a:rPr lang="en-US" altLang="en-US" dirty="0">
                <a:solidFill>
                  <a:sysClr val="windowText" lastClr="000000"/>
                </a:solidFill>
                <a:latin typeface="Arial" panose="020B0604020202020204" pitchFamily="34" charset="0"/>
                <a:cs typeface="Arial" panose="020B0604020202020204" pitchFamily="34" charset="0"/>
              </a:rPr>
              <a:t> </a:t>
            </a:r>
            <a:r>
              <a:rPr lang="en-US" altLang="en-US" dirty="0" smtClean="0">
                <a:solidFill>
                  <a:sysClr val="windowText" lastClr="000000"/>
                </a:solidFill>
                <a:latin typeface="Arial" panose="020B0604020202020204" pitchFamily="34" charset="0"/>
                <a:cs typeface="Arial" panose="020B0604020202020204" pitchFamily="34" charset="0"/>
              </a:rPr>
              <a:t>Substitute</a:t>
            </a:r>
          </a:p>
          <a:p>
            <a:pPr marL="742950" lvl="1" indent="-285750">
              <a:lnSpc>
                <a:spcPct val="140000"/>
              </a:lnSpc>
              <a:buFont typeface="Wingdings" panose="05000000000000000000" pitchFamily="2" charset="2"/>
              <a:buChar char="Ø"/>
            </a:pPr>
            <a:r>
              <a:rPr lang="en-US" altLang="en-US" dirty="0" smtClean="0">
                <a:solidFill>
                  <a:sysClr val="windowText" lastClr="000000"/>
                </a:solidFill>
                <a:latin typeface="Arial" panose="020B0604020202020204" pitchFamily="34" charset="0"/>
                <a:cs typeface="Arial" panose="020B0604020202020204" pitchFamily="34" charset="0"/>
              </a:rPr>
              <a:t>Dies </a:t>
            </a:r>
            <a:r>
              <a:rPr lang="en-US" altLang="en-US" dirty="0" err="1" smtClean="0">
                <a:solidFill>
                  <a:sysClr val="windowText" lastClr="000000"/>
                </a:solidFill>
                <a:latin typeface="Arial" panose="020B0604020202020204" pitchFamily="34" charset="0"/>
                <a:cs typeface="Arial" panose="020B0604020202020204" pitchFamily="34" charset="0"/>
              </a:rPr>
              <a:t>erschwert</a:t>
            </a:r>
            <a:r>
              <a:rPr lang="en-US" altLang="en-US" dirty="0" smtClean="0">
                <a:solidFill>
                  <a:sysClr val="windowText" lastClr="000000"/>
                </a:solidFill>
                <a:latin typeface="Arial" panose="020B0604020202020204" pitchFamily="34" charset="0"/>
                <a:cs typeface="Arial" panose="020B0604020202020204" pitchFamily="34" charset="0"/>
              </a:rPr>
              <a:t> </a:t>
            </a:r>
            <a:r>
              <a:rPr lang="en-US" altLang="en-US" dirty="0" err="1" smtClean="0">
                <a:solidFill>
                  <a:sysClr val="windowText" lastClr="000000"/>
                </a:solidFill>
                <a:latin typeface="Arial" panose="020B0604020202020204" pitchFamily="34" charset="0"/>
                <a:cs typeface="Arial" panose="020B0604020202020204" pitchFamily="34" charset="0"/>
              </a:rPr>
              <a:t>bzw</a:t>
            </a:r>
            <a:r>
              <a:rPr lang="en-US" altLang="en-US" dirty="0" smtClean="0">
                <a:solidFill>
                  <a:sysClr val="windowText" lastClr="000000"/>
                </a:solidFill>
                <a:latin typeface="Arial" panose="020B0604020202020204" pitchFamily="34" charset="0"/>
                <a:cs typeface="Arial" panose="020B0604020202020204" pitchFamily="34" charset="0"/>
              </a:rPr>
              <a:t>. </a:t>
            </a:r>
            <a:r>
              <a:rPr lang="en-US" altLang="en-US" dirty="0" err="1" smtClean="0">
                <a:solidFill>
                  <a:sysClr val="windowText" lastClr="000000"/>
                </a:solidFill>
                <a:latin typeface="Arial" panose="020B0604020202020204" pitchFamily="34" charset="0"/>
                <a:cs typeface="Arial" panose="020B0604020202020204" pitchFamily="34" charset="0"/>
              </a:rPr>
              <a:t>Stellt</a:t>
            </a:r>
            <a:r>
              <a:rPr lang="en-US" altLang="en-US" dirty="0" smtClean="0">
                <a:solidFill>
                  <a:sysClr val="windowText" lastClr="000000"/>
                </a:solidFill>
                <a:latin typeface="Arial" panose="020B0604020202020204" pitchFamily="34" charset="0"/>
                <a:cs typeface="Arial" panose="020B0604020202020204" pitchFamily="34" charset="0"/>
              </a:rPr>
              <a:t> das </a:t>
            </a:r>
            <a:r>
              <a:rPr lang="en-US" altLang="en-US" dirty="0" err="1" smtClean="0">
                <a:solidFill>
                  <a:sysClr val="windowText" lastClr="000000"/>
                </a:solidFill>
                <a:latin typeface="Arial" panose="020B0604020202020204" pitchFamily="34" charset="0"/>
                <a:cs typeface="Arial" panose="020B0604020202020204" pitchFamily="34" charset="0"/>
              </a:rPr>
              <a:t>Konzept</a:t>
            </a:r>
            <a:r>
              <a:rPr lang="en-US" altLang="en-US" dirty="0" smtClean="0">
                <a:solidFill>
                  <a:sysClr val="windowText" lastClr="000000"/>
                </a:solidFill>
                <a:latin typeface="Arial" panose="020B0604020202020204" pitchFamily="34" charset="0"/>
                <a:cs typeface="Arial" panose="020B0604020202020204" pitchFamily="34" charset="0"/>
              </a:rPr>
              <a:t> von </a:t>
            </a:r>
            <a:r>
              <a:rPr lang="en-US" altLang="en-US" dirty="0" err="1" smtClean="0">
                <a:solidFill>
                  <a:sysClr val="windowText" lastClr="000000"/>
                </a:solidFill>
                <a:latin typeface="Arial" panose="020B0604020202020204" pitchFamily="34" charset="0"/>
                <a:cs typeface="Arial" panose="020B0604020202020204" pitchFamily="34" charset="0"/>
              </a:rPr>
              <a:t>vergleichbaren</a:t>
            </a:r>
            <a:r>
              <a:rPr lang="en-US" altLang="en-US" dirty="0" smtClean="0">
                <a:solidFill>
                  <a:sysClr val="windowText" lastClr="000000"/>
                </a:solidFill>
                <a:latin typeface="Arial" panose="020B0604020202020204" pitchFamily="34" charset="0"/>
                <a:cs typeface="Arial" panose="020B0604020202020204" pitchFamily="34" charset="0"/>
              </a:rPr>
              <a:t> </a:t>
            </a:r>
            <a:r>
              <a:rPr lang="en-US" altLang="en-US" dirty="0" err="1" smtClean="0">
                <a:solidFill>
                  <a:sysClr val="windowText" lastClr="000000"/>
                </a:solidFill>
                <a:latin typeface="Arial" panose="020B0604020202020204" pitchFamily="34" charset="0"/>
                <a:cs typeface="Arial" panose="020B0604020202020204" pitchFamily="34" charset="0"/>
              </a:rPr>
              <a:t>Warenkörben</a:t>
            </a:r>
            <a:r>
              <a:rPr lang="en-US" altLang="en-US" dirty="0" smtClean="0">
                <a:solidFill>
                  <a:sysClr val="windowText" lastClr="000000"/>
                </a:solidFill>
                <a:latin typeface="Arial" panose="020B0604020202020204" pitchFamily="34" charset="0"/>
                <a:cs typeface="Arial" panose="020B0604020202020204" pitchFamily="34" charset="0"/>
              </a:rPr>
              <a:t> in </a:t>
            </a:r>
            <a:r>
              <a:rPr lang="en-US" altLang="en-US" dirty="0" err="1" smtClean="0">
                <a:solidFill>
                  <a:sysClr val="windowText" lastClr="000000"/>
                </a:solidFill>
                <a:latin typeface="Arial" panose="020B0604020202020204" pitchFamily="34" charset="0"/>
                <a:cs typeface="Arial" panose="020B0604020202020204" pitchFamily="34" charset="0"/>
              </a:rPr>
              <a:t>verschiedenen</a:t>
            </a:r>
            <a:r>
              <a:rPr lang="en-US" altLang="en-US" dirty="0" smtClean="0">
                <a:solidFill>
                  <a:sysClr val="windowText" lastClr="000000"/>
                </a:solidFill>
                <a:latin typeface="Arial" panose="020B0604020202020204" pitchFamily="34" charset="0"/>
                <a:cs typeface="Arial" panose="020B0604020202020204" pitchFamily="34" charset="0"/>
              </a:rPr>
              <a:t> </a:t>
            </a:r>
            <a:r>
              <a:rPr lang="en-US" altLang="en-US" dirty="0" err="1" smtClean="0">
                <a:solidFill>
                  <a:sysClr val="windowText" lastClr="000000"/>
                </a:solidFill>
                <a:latin typeface="Arial" panose="020B0604020202020204" pitchFamily="34" charset="0"/>
                <a:cs typeface="Arial" panose="020B0604020202020204" pitchFamily="34" charset="0"/>
              </a:rPr>
              <a:t>Ländern</a:t>
            </a:r>
            <a:r>
              <a:rPr lang="en-US" altLang="en-US" dirty="0" smtClean="0">
                <a:solidFill>
                  <a:sysClr val="windowText" lastClr="000000"/>
                </a:solidFill>
                <a:latin typeface="Arial" panose="020B0604020202020204" pitchFamily="34" charset="0"/>
                <a:cs typeface="Arial" panose="020B0604020202020204" pitchFamily="34" charset="0"/>
              </a:rPr>
              <a:t> in </a:t>
            </a:r>
            <a:r>
              <a:rPr lang="en-US" altLang="en-US" dirty="0" err="1" smtClean="0">
                <a:solidFill>
                  <a:sysClr val="windowText" lastClr="000000"/>
                </a:solidFill>
                <a:latin typeface="Arial" panose="020B0604020202020204" pitchFamily="34" charset="0"/>
                <a:cs typeface="Arial" panose="020B0604020202020204" pitchFamily="34" charset="0"/>
              </a:rPr>
              <a:t>Frage</a:t>
            </a:r>
            <a:endParaRPr lang="en-US" altLang="en-US"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796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446" y="34865"/>
            <a:ext cx="12192000" cy="64055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b="1" dirty="0" err="1">
                <a:solidFill>
                  <a:sysClr val="windowText" lastClr="000000"/>
                </a:solidFill>
              </a:rPr>
              <a:t>Kaufkraftparität</a:t>
            </a:r>
            <a:r>
              <a:rPr lang="en-US" sz="2000" b="1" dirty="0">
                <a:solidFill>
                  <a:sysClr val="windowText" lastClr="000000"/>
                </a:solidFill>
              </a:rPr>
              <a:t> </a:t>
            </a:r>
            <a:r>
              <a:rPr lang="en-US" sz="2000" b="1" dirty="0" smtClean="0">
                <a:solidFill>
                  <a:sysClr val="windowText" lastClr="000000"/>
                </a:solidFill>
              </a:rPr>
              <a:t>– </a:t>
            </a:r>
            <a:r>
              <a:rPr lang="en-US" sz="2000" b="1" dirty="0" err="1" smtClean="0">
                <a:solidFill>
                  <a:sysClr val="windowText" lastClr="000000"/>
                </a:solidFill>
              </a:rPr>
              <a:t>Wird</a:t>
            </a:r>
            <a:r>
              <a:rPr lang="en-US" sz="2000" b="1" dirty="0" smtClean="0">
                <a:solidFill>
                  <a:sysClr val="windowText" lastClr="000000"/>
                </a:solidFill>
              </a:rPr>
              <a:t> </a:t>
            </a:r>
            <a:r>
              <a:rPr lang="en-US" sz="2000" b="1" dirty="0" err="1">
                <a:solidFill>
                  <a:sysClr val="windowText" lastClr="000000"/>
                </a:solidFill>
              </a:rPr>
              <a:t>ein</a:t>
            </a:r>
            <a:r>
              <a:rPr lang="en-US" sz="2000" b="1" dirty="0">
                <a:solidFill>
                  <a:sysClr val="windowText" lastClr="000000"/>
                </a:solidFill>
              </a:rPr>
              <a:t> Hamburger </a:t>
            </a:r>
            <a:r>
              <a:rPr lang="en-US" sz="2000" b="1" dirty="0" err="1">
                <a:solidFill>
                  <a:sysClr val="windowText" lastClr="000000"/>
                </a:solidFill>
              </a:rPr>
              <a:t>überall</a:t>
            </a:r>
            <a:r>
              <a:rPr lang="en-US" sz="2000" b="1" dirty="0">
                <a:solidFill>
                  <a:sysClr val="windowText" lastClr="000000"/>
                </a:solidFill>
              </a:rPr>
              <a:t> auf der Welt </a:t>
            </a:r>
            <a:r>
              <a:rPr lang="en-US" sz="2000" b="1" dirty="0" err="1">
                <a:solidFill>
                  <a:sysClr val="windowText" lastClr="000000"/>
                </a:solidFill>
              </a:rPr>
              <a:t>zum</a:t>
            </a:r>
            <a:r>
              <a:rPr lang="en-US" sz="2000" b="1" dirty="0">
                <a:solidFill>
                  <a:sysClr val="windowText" lastClr="000000"/>
                </a:solidFill>
              </a:rPr>
              <a:t> </a:t>
            </a:r>
            <a:r>
              <a:rPr lang="en-US" sz="2000" b="1" dirty="0" err="1">
                <a:solidFill>
                  <a:sysClr val="windowText" lastClr="000000"/>
                </a:solidFill>
              </a:rPr>
              <a:t>selben</a:t>
            </a:r>
            <a:r>
              <a:rPr lang="en-US" sz="2000" b="1" dirty="0">
                <a:solidFill>
                  <a:sysClr val="windowText" lastClr="000000"/>
                </a:solidFill>
              </a:rPr>
              <a:t> </a:t>
            </a:r>
            <a:r>
              <a:rPr lang="en-US" sz="2000" b="1" dirty="0" err="1" smtClean="0">
                <a:solidFill>
                  <a:sysClr val="windowText" lastClr="000000"/>
                </a:solidFill>
              </a:rPr>
              <a:t>Preis</a:t>
            </a:r>
            <a:r>
              <a:rPr lang="en-US" sz="2000" b="1" dirty="0" smtClean="0">
                <a:solidFill>
                  <a:sysClr val="windowText" lastClr="000000"/>
                </a:solidFill>
              </a:rPr>
              <a:t> </a:t>
            </a:r>
            <a:r>
              <a:rPr lang="en-US" sz="2000" b="1" dirty="0" err="1">
                <a:solidFill>
                  <a:sysClr val="windowText" lastClr="000000"/>
                </a:solidFill>
              </a:rPr>
              <a:t>verkauft</a:t>
            </a:r>
            <a:r>
              <a:rPr lang="en-US" sz="2000" b="1" dirty="0">
                <a:solidFill>
                  <a:sysClr val="windowText" lastClr="000000"/>
                </a:solidFill>
              </a:rPr>
              <a:t>?</a:t>
            </a:r>
          </a:p>
        </p:txBody>
      </p:sp>
      <mc:AlternateContent xmlns:mc="http://schemas.openxmlformats.org/markup-compatibility/2006" xmlns:a14="http://schemas.microsoft.com/office/drawing/2010/main">
        <mc:Choice Requires="a14">
          <p:sp>
            <p:nvSpPr>
              <p:cNvPr id="8" name="TextBox 9"/>
              <p:cNvSpPr txBox="1"/>
              <p:nvPr/>
            </p:nvSpPr>
            <p:spPr>
              <a:xfrm>
                <a:off x="1291307" y="1097894"/>
                <a:ext cx="1852395"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𝐙</m:t>
                        </m:r>
                        <m:r>
                          <a:rPr lang="de-DE" sz="2900" b="1" i="0" smtClean="0">
                            <a:latin typeface="Cambria Math" panose="02040503050406030204" pitchFamily="18" charset="0"/>
                          </a:rPr>
                          <m:t>ü</m:t>
                        </m:r>
                        <m:r>
                          <a:rPr lang="de-DE" sz="2900" b="1" i="0" smtClean="0">
                            <a:latin typeface="Cambria Math" panose="02040503050406030204" pitchFamily="18" charset="0"/>
                          </a:rPr>
                          <m:t>𝐫𝐢𝐜𝐡</m:t>
                        </m:r>
                      </m:sub>
                    </m:sSub>
                    <m:r>
                      <a:rPr lang="de-DE" sz="2900" b="1" i="0">
                        <a:latin typeface="Cambria Math" panose="02040503050406030204" pitchFamily="18" charset="0"/>
                      </a:rPr>
                      <m:t>=</m:t>
                    </m:r>
                  </m:oMath>
                </a14:m>
                <a:r>
                  <a:rPr lang="en-US" sz="2900" b="1" dirty="0"/>
                  <a:t> ?</a:t>
                </a:r>
              </a:p>
            </p:txBody>
          </p:sp>
        </mc:Choice>
        <mc:Fallback xmlns="">
          <p:sp>
            <p:nvSpPr>
              <p:cNvPr id="8" name="TextBox 9"/>
              <p:cNvSpPr txBox="1">
                <a:spLocks noRot="1" noChangeAspect="1" noMove="1" noResize="1" noEditPoints="1" noAdjustHandles="1" noChangeArrowheads="1" noChangeShapeType="1" noTextEdit="1"/>
              </p:cNvSpPr>
              <p:nvPr/>
            </p:nvSpPr>
            <p:spPr>
              <a:xfrm>
                <a:off x="1291307" y="1097894"/>
                <a:ext cx="1852395" cy="530032"/>
              </a:xfrm>
              <a:prstGeom prst="rect">
                <a:avLst/>
              </a:prstGeom>
              <a:blipFill>
                <a:blip r:embed="rId3"/>
                <a:stretch>
                  <a:fillRect t="-12644" r="-6579" b="-33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49120" y="1035866"/>
                <a:ext cx="2346120"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a:latin typeface="Cambria Math" panose="02040503050406030204" pitchFamily="18" charset="0"/>
                          </a:rPr>
                        </m:ctrlPr>
                      </m:sSubPr>
                      <m:e>
                        <m:r>
                          <a:rPr lang="de-DE" sz="2900" b="1" i="0">
                            <a:latin typeface="Cambria Math" panose="02040503050406030204" pitchFamily="18" charset="0"/>
                          </a:rPr>
                          <m:t>𝐏</m:t>
                        </m:r>
                      </m:e>
                      <m:sub>
                        <m:r>
                          <a:rPr lang="de-DE" sz="2900" b="1" i="0">
                            <a:latin typeface="Cambria Math" panose="02040503050406030204" pitchFamily="18" charset="0"/>
                          </a:rPr>
                          <m:t>𝐍𝐞𝐰</m:t>
                        </m:r>
                        <m:r>
                          <a:rPr lang="de-DE" sz="2900" b="1" i="0">
                            <a:latin typeface="Cambria Math" panose="02040503050406030204" pitchFamily="18" charset="0"/>
                          </a:rPr>
                          <m:t> </m:t>
                        </m:r>
                        <m:r>
                          <a:rPr lang="de-DE" sz="2900" b="1" i="0">
                            <a:latin typeface="Cambria Math" panose="02040503050406030204" pitchFamily="18" charset="0"/>
                          </a:rPr>
                          <m:t>𝐘𝐨𝐫𝐤</m:t>
                        </m:r>
                      </m:sub>
                    </m:sSub>
                    <m:r>
                      <a:rPr lang="de-DE" sz="2900" b="1" i="0">
                        <a:latin typeface="Cambria Math" panose="02040503050406030204" pitchFamily="18" charset="0"/>
                      </a:rPr>
                      <m:t>=</m:t>
                    </m:r>
                  </m:oMath>
                </a14:m>
                <a:r>
                  <a:rPr lang="en-US" sz="2900" b="1" dirty="0"/>
                  <a:t> ?</a:t>
                </a:r>
              </a:p>
            </p:txBody>
          </p:sp>
        </mc:Choice>
        <mc:Fallback xmlns="">
          <p:sp>
            <p:nvSpPr>
              <p:cNvPr id="9" name="TextBox 8"/>
              <p:cNvSpPr txBox="1">
                <a:spLocks noRot="1" noChangeAspect="1" noMove="1" noResize="1" noEditPoints="1" noAdjustHandles="1" noChangeArrowheads="1" noChangeShapeType="1" noTextEdit="1"/>
              </p:cNvSpPr>
              <p:nvPr/>
            </p:nvSpPr>
            <p:spPr>
              <a:xfrm>
                <a:off x="4949120" y="1035866"/>
                <a:ext cx="2346120" cy="530032"/>
              </a:xfrm>
              <a:prstGeom prst="rect">
                <a:avLst/>
              </a:prstGeom>
              <a:blipFill>
                <a:blip r:embed="rId4"/>
                <a:stretch>
                  <a:fillRect t="-12644" r="-1558" b="-33333"/>
                </a:stretch>
              </a:blipFill>
            </p:spPr>
            <p:txBody>
              <a:bodyPr/>
              <a:lstStyle/>
              <a:p>
                <a:r>
                  <a:rPr lang="de-DE">
                    <a:noFill/>
                  </a:rPr>
                  <a:t> </a:t>
                </a:r>
              </a:p>
            </p:txBody>
          </p:sp>
        </mc:Fallback>
      </mc:AlternateContent>
      <p:sp>
        <p:nvSpPr>
          <p:cNvPr id="10" name="Title 1"/>
          <p:cNvSpPr txBox="1">
            <a:spLocks/>
          </p:cNvSpPr>
          <p:nvPr/>
        </p:nvSpPr>
        <p:spPr>
          <a:xfrm>
            <a:off x="3573894" y="474738"/>
            <a:ext cx="5044211" cy="497802"/>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de-DE" sz="2800" b="1" u="sng" dirty="0">
                <a:solidFill>
                  <a:sysClr val="windowText" lastClr="000000"/>
                </a:solidFill>
              </a:rPr>
              <a:t>Big−Mac−Preis in der Welt</a:t>
            </a:r>
          </a:p>
        </p:txBody>
      </p:sp>
      <mc:AlternateContent xmlns:mc="http://schemas.openxmlformats.org/markup-compatibility/2006" xmlns:a14="http://schemas.microsoft.com/office/drawing/2010/main">
        <mc:Choice Requires="a14">
          <p:sp>
            <p:nvSpPr>
              <p:cNvPr id="11" name="TextBox 9"/>
              <p:cNvSpPr txBox="1"/>
              <p:nvPr/>
            </p:nvSpPr>
            <p:spPr>
              <a:xfrm>
                <a:off x="9133631" y="1116333"/>
                <a:ext cx="1844379" cy="530032"/>
              </a:xfrm>
              <a:prstGeom prst="rect">
                <a:avLst/>
              </a:prstGeom>
              <a:noFill/>
            </p:spPr>
            <p:txBody>
              <a:bodyPr wrap="none" lIns="82945" tIns="41473" rIns="82945" bIns="41473" rtlCol="0">
                <a:spAutoFit/>
              </a:bodyPr>
              <a:lstStyle/>
              <a:p>
                <a14:m>
                  <m:oMath xmlns:m="http://schemas.openxmlformats.org/officeDocument/2006/math">
                    <m:sSub>
                      <m:sSubPr>
                        <m:ctrlPr>
                          <a:rPr lang="en-US" sz="2900" b="1" i="1" smtClean="0">
                            <a:latin typeface="Cambria Math" panose="02040503050406030204" pitchFamily="18" charset="0"/>
                          </a:rPr>
                        </m:ctrlPr>
                      </m:sSubPr>
                      <m:e>
                        <m:r>
                          <a:rPr lang="de-DE" sz="2900" b="1" i="0">
                            <a:latin typeface="Cambria Math" panose="02040503050406030204" pitchFamily="18" charset="0"/>
                          </a:rPr>
                          <m:t>𝐏</m:t>
                        </m:r>
                      </m:e>
                      <m:sub>
                        <m:r>
                          <a:rPr lang="de-DE" sz="2900" b="1" i="0" smtClean="0">
                            <a:latin typeface="Cambria Math" panose="02040503050406030204" pitchFamily="18" charset="0"/>
                          </a:rPr>
                          <m:t>𝐁𝐞𝐢𝐫𝐮𝐭</m:t>
                        </m:r>
                      </m:sub>
                    </m:sSub>
                    <m:r>
                      <a:rPr lang="de-DE" sz="2900" b="1" i="0">
                        <a:latin typeface="Cambria Math" panose="02040503050406030204" pitchFamily="18" charset="0"/>
                      </a:rPr>
                      <m:t>=</m:t>
                    </m:r>
                  </m:oMath>
                </a14:m>
                <a:r>
                  <a:rPr lang="en-US" sz="2900" b="1" dirty="0"/>
                  <a:t> ?</a:t>
                </a:r>
              </a:p>
            </p:txBody>
          </p:sp>
        </mc:Choice>
        <mc:Fallback xmlns="">
          <p:sp>
            <p:nvSpPr>
              <p:cNvPr id="11" name="TextBox 9"/>
              <p:cNvSpPr txBox="1">
                <a:spLocks noRot="1" noChangeAspect="1" noMove="1" noResize="1" noEditPoints="1" noAdjustHandles="1" noChangeArrowheads="1" noChangeShapeType="1" noTextEdit="1"/>
              </p:cNvSpPr>
              <p:nvPr/>
            </p:nvSpPr>
            <p:spPr>
              <a:xfrm>
                <a:off x="9133631" y="1116333"/>
                <a:ext cx="1844379" cy="530032"/>
              </a:xfrm>
              <a:prstGeom prst="rect">
                <a:avLst/>
              </a:prstGeom>
              <a:blipFill>
                <a:blip r:embed="rId5"/>
                <a:stretch>
                  <a:fillRect t="-12644" r="-6601" b="-33333"/>
                </a:stretch>
              </a:blipFill>
            </p:spPr>
            <p:txBody>
              <a:bodyPr/>
              <a:lstStyle/>
              <a:p>
                <a:r>
                  <a:rPr lang="de-DE">
                    <a:noFill/>
                  </a:rPr>
                  <a:t> </a:t>
                </a:r>
              </a:p>
            </p:txBody>
          </p:sp>
        </mc:Fallback>
      </mc:AlternateContent>
      <p:sp>
        <p:nvSpPr>
          <p:cNvPr id="12" name="Title 1"/>
          <p:cNvSpPr txBox="1">
            <a:spLocks/>
          </p:cNvSpPr>
          <p:nvPr/>
        </p:nvSpPr>
        <p:spPr>
          <a:xfrm>
            <a:off x="222724" y="1683924"/>
            <a:ext cx="3639980" cy="2420657"/>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smtClean="0">
                <a:solidFill>
                  <a:sysClr val="windowText" lastClr="000000"/>
                </a:solidFill>
              </a:rPr>
              <a:t> In der </a:t>
            </a:r>
            <a:r>
              <a:rPr lang="en-US" sz="1500" dirty="0" err="1" smtClean="0">
                <a:solidFill>
                  <a:sysClr val="windowText" lastClr="000000"/>
                </a:solidFill>
              </a:rPr>
              <a:t>Bederstraße</a:t>
            </a:r>
            <a:r>
              <a:rPr lang="en-US" sz="1500" dirty="0" smtClean="0">
                <a:solidFill>
                  <a:sysClr val="windowText" lastClr="000000"/>
                </a:solidFill>
              </a:rPr>
              <a:t> in </a:t>
            </a:r>
            <a:r>
              <a:rPr lang="en-US" sz="1500" b="1" dirty="0" smtClean="0">
                <a:solidFill>
                  <a:sysClr val="windowText" lastClr="000000"/>
                </a:solidFill>
              </a:rPr>
              <a:t>Zürich</a:t>
            </a:r>
            <a:r>
              <a:rPr lang="en-US" sz="1500" dirty="0" smtClean="0">
                <a:solidFill>
                  <a:sysClr val="windowText" lastClr="000000"/>
                </a:solidFill>
              </a:rPr>
              <a:t> </a:t>
            </a:r>
            <a:r>
              <a:rPr lang="en-US" sz="1500" dirty="0" err="1" smtClean="0">
                <a:solidFill>
                  <a:sysClr val="windowText" lastClr="000000"/>
                </a:solidFill>
              </a:rPr>
              <a:t>kostet</a:t>
            </a:r>
            <a:r>
              <a:rPr lang="en-US" sz="1500" dirty="0" smtClean="0">
                <a:solidFill>
                  <a:sysClr val="windowText" lastClr="000000"/>
                </a:solidFill>
              </a:rPr>
              <a:t> </a:t>
            </a:r>
            <a:r>
              <a:rPr lang="en-US" sz="1500" dirty="0" err="1" smtClean="0">
                <a:solidFill>
                  <a:sysClr val="windowText" lastClr="000000"/>
                </a:solidFill>
              </a:rPr>
              <a:t>ein</a:t>
            </a:r>
            <a:r>
              <a:rPr lang="en-US" sz="1500" dirty="0" smtClean="0">
                <a:solidFill>
                  <a:sysClr val="windowText" lastClr="000000"/>
                </a:solidFill>
              </a:rPr>
              <a:t> Big Mac 6,50 SFR</a:t>
            </a:r>
          </a:p>
          <a:p>
            <a:endParaRPr lang="en-US" sz="1500" dirty="0">
              <a:solidFill>
                <a:sysClr val="windowText" lastClr="000000"/>
              </a:solidFill>
            </a:endParaRPr>
          </a:p>
          <a:p>
            <a:endParaRPr lang="en-US" sz="1500" dirty="0" smtClean="0">
              <a:solidFill>
                <a:sysClr val="windowText" lastClr="000000"/>
              </a:solidFill>
            </a:endParaRPr>
          </a:p>
          <a:p>
            <a:endParaRPr lang="en-US" sz="1500" dirty="0">
              <a:solidFill>
                <a:sysClr val="windowText" lastClr="000000"/>
              </a:solidFill>
            </a:endParaRPr>
          </a:p>
          <a:p>
            <a:endParaRPr lang="en-US" sz="1500" dirty="0" smtClean="0">
              <a:solidFill>
                <a:sysClr val="windowText" lastClr="000000"/>
              </a:solidFill>
            </a:endParaRPr>
          </a:p>
          <a:p>
            <a:endParaRPr lang="en-US" sz="1500" dirty="0">
              <a:solidFill>
                <a:sysClr val="windowText" lastClr="000000"/>
              </a:solidFill>
            </a:endParaRPr>
          </a:p>
          <a:p>
            <a:r>
              <a:rPr lang="en-US" sz="1500" dirty="0" smtClean="0">
                <a:solidFill>
                  <a:sysClr val="windowText" lastClr="000000"/>
                </a:solidFill>
              </a:rPr>
              <a:t>Der </a:t>
            </a:r>
            <a:r>
              <a:rPr lang="en-US" sz="1500" dirty="0" err="1" smtClean="0">
                <a:solidFill>
                  <a:sysClr val="windowText" lastClr="000000"/>
                </a:solidFill>
              </a:rPr>
              <a:t>Wechselkurs</a:t>
            </a:r>
            <a:r>
              <a:rPr lang="en-US" sz="1500" dirty="0" smtClean="0">
                <a:solidFill>
                  <a:sysClr val="windowText" lastClr="000000"/>
                </a:solidFill>
              </a:rPr>
              <a:t> </a:t>
            </a:r>
            <a:r>
              <a:rPr lang="en-US" sz="1500" dirty="0" err="1" smtClean="0">
                <a:solidFill>
                  <a:sysClr val="windowText" lastClr="000000"/>
                </a:solidFill>
              </a:rPr>
              <a:t>beträgt</a:t>
            </a:r>
            <a:endParaRPr lang="en-US" sz="1500" dirty="0" smtClean="0">
              <a:solidFill>
                <a:sysClr val="windowText" lastClr="000000"/>
              </a:solidFill>
            </a:endParaRPr>
          </a:p>
          <a:p>
            <a:endParaRPr lang="en-US" sz="1500" dirty="0" smtClean="0">
              <a:solidFill>
                <a:sysClr val="windowText" lastClr="000000"/>
              </a:solidFill>
            </a:endParaRPr>
          </a:p>
          <a:p>
            <a:r>
              <a:rPr lang="en-US" sz="1500" dirty="0" smtClean="0">
                <a:solidFill>
                  <a:sysClr val="windowText" lastClr="000000"/>
                </a:solidFill>
              </a:rPr>
              <a:t>1 USD = 0,89 SFR</a:t>
            </a:r>
            <a:endParaRPr lang="en-US" sz="1500" dirty="0">
              <a:solidFill>
                <a:sysClr val="windowText" lastClr="000000"/>
              </a:solidFill>
            </a:endParaRPr>
          </a:p>
        </p:txBody>
      </p:sp>
      <p:sp>
        <p:nvSpPr>
          <p:cNvPr id="14" name="Title 1"/>
          <p:cNvSpPr txBox="1">
            <a:spLocks/>
          </p:cNvSpPr>
          <p:nvPr/>
        </p:nvSpPr>
        <p:spPr>
          <a:xfrm>
            <a:off x="4272006" y="1682500"/>
            <a:ext cx="3639980" cy="2422082"/>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a:t>
            </a:r>
            <a:r>
              <a:rPr lang="en-US" sz="1500" dirty="0" smtClean="0">
                <a:solidFill>
                  <a:sysClr val="windowText" lastClr="000000"/>
                </a:solidFill>
              </a:rPr>
              <a:t>Chambers Street </a:t>
            </a:r>
            <a:r>
              <a:rPr lang="en-US" sz="1500" dirty="0">
                <a:solidFill>
                  <a:sysClr val="windowText" lastClr="000000"/>
                </a:solidFill>
              </a:rPr>
              <a:t>in </a:t>
            </a:r>
            <a:r>
              <a:rPr lang="en-US" sz="1500" b="1" dirty="0" err="1" smtClean="0">
                <a:solidFill>
                  <a:sysClr val="windowText" lastClr="000000"/>
                </a:solidFill>
              </a:rPr>
              <a:t>Manhatten</a:t>
            </a:r>
            <a:r>
              <a:rPr lang="en-US" sz="1500" dirty="0" smtClean="0">
                <a:solidFill>
                  <a:sysClr val="windowText" lastClr="000000"/>
                </a:solidFill>
              </a:rPr>
              <a:t> </a:t>
            </a:r>
            <a:r>
              <a:rPr lang="en-US" sz="1500" dirty="0" err="1" smtClean="0">
                <a:solidFill>
                  <a:sysClr val="windowText" lastClr="000000"/>
                </a:solidFill>
              </a:rPr>
              <a:t>kostet</a:t>
            </a:r>
            <a:r>
              <a:rPr lang="en-US" sz="1500" dirty="0" smtClean="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a:t>
            </a:r>
            <a:r>
              <a:rPr lang="en-US" sz="1500" dirty="0" smtClean="0">
                <a:solidFill>
                  <a:sysClr val="windowText" lastClr="000000"/>
                </a:solidFill>
              </a:rPr>
              <a:t>5,66 USD</a:t>
            </a:r>
          </a:p>
          <a:p>
            <a:endParaRPr lang="en-US" sz="1500" dirty="0">
              <a:solidFill>
                <a:sysClr val="windowText" lastClr="000000"/>
              </a:solidFill>
            </a:endParaRPr>
          </a:p>
        </p:txBody>
      </p:sp>
      <p:sp>
        <p:nvSpPr>
          <p:cNvPr id="15" name="Title 1"/>
          <p:cNvSpPr txBox="1">
            <a:spLocks/>
          </p:cNvSpPr>
          <p:nvPr/>
        </p:nvSpPr>
        <p:spPr>
          <a:xfrm>
            <a:off x="8235831" y="1689618"/>
            <a:ext cx="3639980" cy="241496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a:solidFill>
                  <a:sysClr val="windowText" lastClr="000000"/>
                </a:solidFill>
              </a:rPr>
              <a:t>In der </a:t>
            </a:r>
            <a:r>
              <a:rPr lang="en-US" sz="1500" dirty="0" smtClean="0">
                <a:solidFill>
                  <a:sysClr val="windowText" lastClr="000000"/>
                </a:solidFill>
              </a:rPr>
              <a:t>Verdun </a:t>
            </a:r>
            <a:r>
              <a:rPr lang="en-US" sz="1500" dirty="0" err="1" smtClean="0">
                <a:solidFill>
                  <a:sysClr val="windowText" lastClr="000000"/>
                </a:solidFill>
              </a:rPr>
              <a:t>Straße</a:t>
            </a:r>
            <a:r>
              <a:rPr lang="en-US" sz="1500" dirty="0" smtClean="0">
                <a:solidFill>
                  <a:sysClr val="windowText" lastClr="000000"/>
                </a:solidFill>
              </a:rPr>
              <a:t> in </a:t>
            </a:r>
            <a:r>
              <a:rPr lang="en-US" sz="1500" b="1" dirty="0" smtClean="0">
                <a:solidFill>
                  <a:sysClr val="windowText" lastClr="000000"/>
                </a:solidFill>
              </a:rPr>
              <a:t>Beiru</a:t>
            </a:r>
            <a:r>
              <a:rPr lang="en-US" sz="1500" dirty="0" smtClean="0">
                <a:solidFill>
                  <a:sysClr val="windowText" lastClr="000000"/>
                </a:solidFill>
              </a:rPr>
              <a:t>t </a:t>
            </a:r>
            <a:r>
              <a:rPr lang="en-US" sz="1500" dirty="0" err="1">
                <a:solidFill>
                  <a:sysClr val="windowText" lastClr="000000"/>
                </a:solidFill>
              </a:rPr>
              <a:t>kostet</a:t>
            </a:r>
            <a:r>
              <a:rPr lang="en-US" sz="1500" dirty="0">
                <a:solidFill>
                  <a:sysClr val="windowText" lastClr="000000"/>
                </a:solidFill>
              </a:rPr>
              <a:t> </a:t>
            </a:r>
            <a:r>
              <a:rPr lang="en-US" sz="1500" dirty="0" err="1">
                <a:solidFill>
                  <a:sysClr val="windowText" lastClr="000000"/>
                </a:solidFill>
              </a:rPr>
              <a:t>ein</a:t>
            </a:r>
            <a:r>
              <a:rPr lang="en-US" sz="1500" dirty="0">
                <a:solidFill>
                  <a:sysClr val="windowText" lastClr="000000"/>
                </a:solidFill>
              </a:rPr>
              <a:t> Big Mac </a:t>
            </a:r>
            <a:r>
              <a:rPr lang="en-US" sz="1500" dirty="0" smtClean="0">
                <a:solidFill>
                  <a:sysClr val="windowText" lastClr="000000"/>
                </a:solidFill>
              </a:rPr>
              <a:t>15500 LBP</a:t>
            </a:r>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a:solidFill>
                <a:sysClr val="windowText" lastClr="000000"/>
              </a:solidFill>
            </a:endParaRPr>
          </a:p>
          <a:p>
            <a:endParaRPr lang="en-US" sz="1500" dirty="0" smtClean="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Der </a:t>
            </a:r>
            <a:r>
              <a:rPr lang="en-US" sz="1500" dirty="0" err="1">
                <a:solidFill>
                  <a:sysClr val="windowText" lastClr="000000"/>
                </a:solidFill>
              </a:rPr>
              <a:t>Wechselkurs</a:t>
            </a:r>
            <a:r>
              <a:rPr lang="en-US" sz="1500" dirty="0">
                <a:solidFill>
                  <a:sysClr val="windowText" lastClr="000000"/>
                </a:solidFill>
              </a:rPr>
              <a:t> </a:t>
            </a:r>
            <a:r>
              <a:rPr lang="en-US" sz="1500" dirty="0" err="1">
                <a:solidFill>
                  <a:sysClr val="windowText" lastClr="000000"/>
                </a:solidFill>
              </a:rPr>
              <a:t>beträgt</a:t>
            </a:r>
            <a:endParaRPr lang="en-US" sz="1500" dirty="0">
              <a:solidFill>
                <a:sysClr val="windowText" lastClr="000000"/>
              </a:solidFill>
            </a:endParaRPr>
          </a:p>
          <a:p>
            <a:endParaRPr lang="en-US" sz="1500" dirty="0">
              <a:solidFill>
                <a:sysClr val="windowText" lastClr="000000"/>
              </a:solidFill>
            </a:endParaRPr>
          </a:p>
          <a:p>
            <a:r>
              <a:rPr lang="en-US" sz="1500" dirty="0">
                <a:solidFill>
                  <a:sysClr val="windowText" lastClr="000000"/>
                </a:solidFill>
              </a:rPr>
              <a:t>1 USD = </a:t>
            </a:r>
            <a:r>
              <a:rPr lang="en-US" sz="1500" dirty="0" smtClean="0">
                <a:solidFill>
                  <a:sysClr val="windowText" lastClr="000000"/>
                </a:solidFill>
              </a:rPr>
              <a:t>8750 LBP</a:t>
            </a:r>
            <a:endParaRPr lang="en-US" sz="1500" dirty="0">
              <a:solidFill>
                <a:sysClr val="windowText" lastClr="000000"/>
              </a:solidFill>
            </a:endParaRPr>
          </a:p>
          <a:p>
            <a:endParaRPr lang="en-US" sz="1500" dirty="0">
              <a:solidFill>
                <a:sysClr val="windowText" lastClr="000000"/>
              </a:solidFill>
            </a:endParaRPr>
          </a:p>
        </p:txBody>
      </p:sp>
      <p:pic>
        <p:nvPicPr>
          <p:cNvPr id="3" name="Grafik 2"/>
          <p:cNvPicPr>
            <a:picLocks noChangeAspect="1"/>
          </p:cNvPicPr>
          <p:nvPr/>
        </p:nvPicPr>
        <p:blipFill>
          <a:blip r:embed="rId6"/>
          <a:stretch>
            <a:fillRect/>
          </a:stretch>
        </p:blipFill>
        <p:spPr>
          <a:xfrm>
            <a:off x="1400290" y="2268346"/>
            <a:ext cx="1284847" cy="1009523"/>
          </a:xfrm>
          <a:prstGeom prst="rect">
            <a:avLst/>
          </a:prstGeom>
        </p:spPr>
      </p:pic>
      <p:pic>
        <p:nvPicPr>
          <p:cNvPr id="5" name="Grafik 4"/>
          <p:cNvPicPr>
            <a:picLocks noChangeAspect="1"/>
          </p:cNvPicPr>
          <p:nvPr/>
        </p:nvPicPr>
        <p:blipFill>
          <a:blip r:embed="rId7"/>
          <a:stretch>
            <a:fillRect/>
          </a:stretch>
        </p:blipFill>
        <p:spPr>
          <a:xfrm>
            <a:off x="5414486" y="2280356"/>
            <a:ext cx="1269562" cy="997513"/>
          </a:xfrm>
          <a:prstGeom prst="rect">
            <a:avLst/>
          </a:prstGeom>
        </p:spPr>
      </p:pic>
      <p:pic>
        <p:nvPicPr>
          <p:cNvPr id="17" name="Grafik 16"/>
          <p:cNvPicPr>
            <a:picLocks noChangeAspect="1"/>
          </p:cNvPicPr>
          <p:nvPr/>
        </p:nvPicPr>
        <p:blipFill>
          <a:blip r:embed="rId8"/>
          <a:stretch>
            <a:fillRect/>
          </a:stretch>
        </p:blipFill>
        <p:spPr>
          <a:xfrm>
            <a:off x="9393848" y="2280356"/>
            <a:ext cx="1323943" cy="1040241"/>
          </a:xfrm>
          <a:prstGeom prst="rect">
            <a:avLst/>
          </a:prstGeom>
        </p:spPr>
      </p:pic>
      <p:sp>
        <p:nvSpPr>
          <p:cNvPr id="18" name="Title 1"/>
          <p:cNvSpPr txBox="1">
            <a:spLocks/>
          </p:cNvSpPr>
          <p:nvPr/>
        </p:nvSpPr>
        <p:spPr>
          <a:xfrm>
            <a:off x="42296" y="4171063"/>
            <a:ext cx="1219200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dirty="0" smtClean="0">
                <a:solidFill>
                  <a:sysClr val="windowText" lastClr="000000"/>
                </a:solidFill>
              </a:rPr>
              <a:t>In </a:t>
            </a:r>
            <a:r>
              <a:rPr lang="en-US" sz="2000" dirty="0" err="1" smtClean="0">
                <a:solidFill>
                  <a:sysClr val="windowText" lastClr="000000"/>
                </a:solidFill>
              </a:rPr>
              <a:t>welcher</a:t>
            </a:r>
            <a:r>
              <a:rPr lang="en-US" sz="2000" dirty="0" smtClean="0">
                <a:solidFill>
                  <a:sysClr val="windowText" lastClr="000000"/>
                </a:solidFill>
              </a:rPr>
              <a:t> </a:t>
            </a:r>
            <a:r>
              <a:rPr lang="en-US" sz="2000" dirty="0" err="1" smtClean="0">
                <a:solidFill>
                  <a:sysClr val="windowText" lastClr="000000"/>
                </a:solidFill>
              </a:rPr>
              <a:t>Stadt</a:t>
            </a:r>
            <a:r>
              <a:rPr lang="en-US" sz="2000" dirty="0" smtClean="0">
                <a:solidFill>
                  <a:sysClr val="windowText" lastClr="000000"/>
                </a:solidFill>
              </a:rPr>
              <a:t> </a:t>
            </a:r>
            <a:r>
              <a:rPr lang="en-US" sz="2000" dirty="0" err="1" smtClean="0">
                <a:solidFill>
                  <a:sysClr val="windowText" lastClr="000000"/>
                </a:solidFill>
              </a:rPr>
              <a:t>bekommt</a:t>
            </a:r>
            <a:r>
              <a:rPr lang="en-US" sz="2000" dirty="0" smtClean="0">
                <a:solidFill>
                  <a:sysClr val="windowText" lastClr="000000"/>
                </a:solidFill>
              </a:rPr>
              <a:t> man am </a:t>
            </a:r>
            <a:r>
              <a:rPr lang="en-US" sz="2000" dirty="0" err="1" smtClean="0">
                <a:solidFill>
                  <a:sysClr val="windowText" lastClr="000000"/>
                </a:solidFill>
              </a:rPr>
              <a:t>meisten</a:t>
            </a:r>
            <a:r>
              <a:rPr lang="en-US" sz="2000" dirty="0" smtClean="0">
                <a:solidFill>
                  <a:sysClr val="windowText" lastClr="000000"/>
                </a:solidFill>
              </a:rPr>
              <a:t> Big Mac </a:t>
            </a:r>
            <a:r>
              <a:rPr lang="en-US" sz="2000" dirty="0" err="1" smtClean="0">
                <a:solidFill>
                  <a:sysClr val="windowText" lastClr="000000"/>
                </a:solidFill>
              </a:rPr>
              <a:t>für</a:t>
            </a:r>
            <a:r>
              <a:rPr lang="en-US" sz="2000" dirty="0" smtClean="0">
                <a:solidFill>
                  <a:sysClr val="windowText" lastClr="000000"/>
                </a:solidFill>
              </a:rPr>
              <a:t> sein Geld, in </a:t>
            </a:r>
            <a:r>
              <a:rPr lang="en-US" sz="2000" dirty="0" err="1" smtClean="0">
                <a:solidFill>
                  <a:sysClr val="windowText" lastClr="000000"/>
                </a:solidFill>
              </a:rPr>
              <a:t>welcher</a:t>
            </a:r>
            <a:r>
              <a:rPr lang="en-US" sz="2000" dirty="0" smtClean="0">
                <a:solidFill>
                  <a:sysClr val="windowText" lastClr="000000"/>
                </a:solidFill>
              </a:rPr>
              <a:t> am </a:t>
            </a:r>
            <a:r>
              <a:rPr lang="en-US" sz="2000" dirty="0" err="1" smtClean="0">
                <a:solidFill>
                  <a:sysClr val="windowText" lastClr="000000"/>
                </a:solidFill>
              </a:rPr>
              <a:t>wenigsten</a:t>
            </a:r>
            <a:r>
              <a:rPr lang="en-US" sz="2000" dirty="0" smtClean="0">
                <a:solidFill>
                  <a:sysClr val="windowText" lastClr="000000"/>
                </a:solidFill>
              </a:rPr>
              <a:t>?</a:t>
            </a:r>
            <a:endParaRPr lang="en-US" sz="2000" dirty="0">
              <a:solidFill>
                <a:sysClr val="windowText" lastClr="000000"/>
              </a:solidFill>
            </a:endParaRPr>
          </a:p>
        </p:txBody>
      </p:sp>
      <p:sp>
        <p:nvSpPr>
          <p:cNvPr id="19" name="Title 1"/>
          <p:cNvSpPr txBox="1">
            <a:spLocks/>
          </p:cNvSpPr>
          <p:nvPr/>
        </p:nvSpPr>
        <p:spPr>
          <a:xfrm>
            <a:off x="165046" y="4594019"/>
            <a:ext cx="5957311"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smtClean="0">
                <a:solidFill>
                  <a:sysClr val="windowText" lastClr="000000"/>
                </a:solidFill>
              </a:rPr>
              <a:t>Gemessen</a:t>
            </a:r>
            <a:r>
              <a:rPr lang="en-US" sz="1500" dirty="0" smtClean="0">
                <a:solidFill>
                  <a:sysClr val="windowText" lastClr="000000"/>
                </a:solidFill>
              </a:rPr>
              <a:t> in Big Mac </a:t>
            </a:r>
            <a:r>
              <a:rPr lang="en-US" sz="1500" dirty="0" err="1" smtClean="0">
                <a:solidFill>
                  <a:sysClr val="windowText" lastClr="000000"/>
                </a:solidFill>
              </a:rPr>
              <a:t>entsprechen</a:t>
            </a:r>
            <a:r>
              <a:rPr lang="en-US" sz="1500" dirty="0" smtClean="0">
                <a:solidFill>
                  <a:sysClr val="windowText" lastClr="000000"/>
                </a:solidFill>
              </a:rPr>
              <a:t> in </a:t>
            </a:r>
            <a:r>
              <a:rPr lang="en-US" sz="1500" b="1" dirty="0" smtClean="0">
                <a:solidFill>
                  <a:sysClr val="windowText" lastClr="000000"/>
                </a:solidFill>
              </a:rPr>
              <a:t>Zürich</a:t>
            </a:r>
          </a:p>
          <a:p>
            <a:endParaRPr lang="en-US" sz="1500" dirty="0">
              <a:solidFill>
                <a:sysClr val="windowText" lastClr="000000"/>
              </a:solidFill>
            </a:endParaRPr>
          </a:p>
          <a:p>
            <a:r>
              <a:rPr lang="en-US" sz="1500" dirty="0" smtClean="0">
                <a:solidFill>
                  <a:sysClr val="windowText" lastClr="000000"/>
                </a:solidFill>
              </a:rPr>
              <a:t>6,50 SFR = 5,66 USD</a:t>
            </a:r>
            <a:r>
              <a:rPr lang="en-US" sz="1500" dirty="0">
                <a:solidFill>
                  <a:sysClr val="windowText" lastClr="000000"/>
                </a:solidFill>
              </a:rPr>
              <a:t> </a:t>
            </a:r>
            <a:r>
              <a:rPr lang="en-US" sz="1500" dirty="0" smtClean="0">
                <a:solidFill>
                  <a:sysClr val="windowText" lastClr="000000"/>
                </a:solidFill>
              </a:rPr>
              <a:t>→ 1,15 </a:t>
            </a:r>
            <a:r>
              <a:rPr lang="en-US" sz="1500" dirty="0">
                <a:solidFill>
                  <a:sysClr val="windowText" lastClr="000000"/>
                </a:solidFill>
              </a:rPr>
              <a:t>SFR = 1</a:t>
            </a:r>
            <a:r>
              <a:rPr lang="en-US" sz="1500" dirty="0" smtClean="0">
                <a:solidFill>
                  <a:sysClr val="windowText" lastClr="000000"/>
                </a:solidFill>
              </a:rPr>
              <a:t> USD</a:t>
            </a:r>
            <a:endParaRPr lang="en-US" sz="1500" dirty="0">
              <a:solidFill>
                <a:sysClr val="windowText" lastClr="000000"/>
              </a:solidFill>
            </a:endParaRPr>
          </a:p>
          <a:p>
            <a:r>
              <a:rPr lang="en-US" sz="1500" dirty="0" err="1" smtClean="0">
                <a:solidFill>
                  <a:sysClr val="windowText" lastClr="000000"/>
                </a:solidFill>
              </a:rPr>
              <a:t>Damit</a:t>
            </a:r>
            <a:r>
              <a:rPr lang="en-US" sz="1500" dirty="0" smtClean="0">
                <a:solidFill>
                  <a:sysClr val="windowText" lastClr="000000"/>
                </a:solidFill>
              </a:rPr>
              <a:t> </a:t>
            </a:r>
            <a:r>
              <a:rPr lang="en-US" sz="1500" dirty="0" err="1" smtClean="0">
                <a:solidFill>
                  <a:sysClr val="windowText" lastClr="000000"/>
                </a:solidFill>
              </a:rPr>
              <a:t>bekommt</a:t>
            </a:r>
            <a:r>
              <a:rPr lang="en-US" sz="1500" dirty="0" smtClean="0">
                <a:solidFill>
                  <a:sysClr val="windowText" lastClr="000000"/>
                </a:solidFill>
              </a:rPr>
              <a:t> man 1,15/0,89 ≈ 1,29 Big Mac </a:t>
            </a:r>
            <a:r>
              <a:rPr lang="en-US" sz="1500" dirty="0" err="1" smtClean="0">
                <a:solidFill>
                  <a:sysClr val="windowText" lastClr="000000"/>
                </a:solidFill>
              </a:rPr>
              <a:t>für</a:t>
            </a:r>
            <a:r>
              <a:rPr lang="en-US" sz="1500" dirty="0" smtClean="0">
                <a:solidFill>
                  <a:sysClr val="windowText" lastClr="000000"/>
                </a:solidFill>
              </a:rPr>
              <a:t> 1 SFR </a:t>
            </a:r>
            <a:r>
              <a:rPr lang="en-US" sz="1500" dirty="0" err="1">
                <a:solidFill>
                  <a:sysClr val="windowText" lastClr="000000"/>
                </a:solidFill>
              </a:rPr>
              <a:t>verglichen</a:t>
            </a:r>
            <a:r>
              <a:rPr lang="en-US" sz="1500" dirty="0">
                <a:solidFill>
                  <a:sysClr val="windowText" lastClr="000000"/>
                </a:solidFill>
              </a:rPr>
              <a:t> </a:t>
            </a:r>
            <a:r>
              <a:rPr lang="en-US" sz="1500" dirty="0" err="1">
                <a:solidFill>
                  <a:sysClr val="windowText" lastClr="000000"/>
                </a:solidFill>
              </a:rPr>
              <a:t>mit</a:t>
            </a:r>
            <a:r>
              <a:rPr lang="en-US" sz="1500" dirty="0" smtClean="0">
                <a:solidFill>
                  <a:sysClr val="windowText" lastClr="000000"/>
                </a:solidFill>
              </a:rPr>
              <a:t> 1 USD. Der SFR </a:t>
            </a:r>
            <a:r>
              <a:rPr lang="en-US" sz="1500" dirty="0" err="1" smtClean="0">
                <a:solidFill>
                  <a:sysClr val="windowText" lastClr="000000"/>
                </a:solidFill>
              </a:rPr>
              <a:t>ist</a:t>
            </a:r>
            <a:r>
              <a:rPr lang="en-US" sz="1500" dirty="0" smtClean="0">
                <a:solidFill>
                  <a:sysClr val="windowText" lastClr="000000"/>
                </a:solidFill>
              </a:rPr>
              <a:t> </a:t>
            </a:r>
            <a:r>
              <a:rPr lang="en-US" sz="1500" dirty="0" err="1" smtClean="0">
                <a:solidFill>
                  <a:sysClr val="windowText" lastClr="000000"/>
                </a:solidFill>
              </a:rPr>
              <a:t>damit</a:t>
            </a:r>
            <a:r>
              <a:rPr lang="en-US" sz="1500" dirty="0" smtClean="0">
                <a:solidFill>
                  <a:sysClr val="windowText" lastClr="000000"/>
                </a:solidFill>
              </a:rPr>
              <a:t> </a:t>
            </a:r>
            <a:r>
              <a:rPr lang="en-US" sz="1500" dirty="0" err="1" smtClean="0">
                <a:solidFill>
                  <a:sysClr val="windowText" lastClr="000000"/>
                </a:solidFill>
              </a:rPr>
              <a:t>gegenüber</a:t>
            </a:r>
            <a:r>
              <a:rPr lang="en-US" sz="1500" dirty="0" smtClean="0">
                <a:solidFill>
                  <a:sysClr val="windowText" lastClr="000000"/>
                </a:solidFill>
              </a:rPr>
              <a:t> </a:t>
            </a:r>
            <a:r>
              <a:rPr lang="en-US" sz="1500" dirty="0" err="1" smtClean="0">
                <a:solidFill>
                  <a:sysClr val="windowText" lastClr="000000"/>
                </a:solidFill>
              </a:rPr>
              <a:t>dem</a:t>
            </a:r>
            <a:r>
              <a:rPr lang="en-US" sz="1500" dirty="0" smtClean="0">
                <a:solidFill>
                  <a:sysClr val="windowText" lastClr="000000"/>
                </a:solidFill>
              </a:rPr>
              <a:t> USD um </a:t>
            </a:r>
            <a:r>
              <a:rPr lang="en-US" sz="1500" dirty="0" err="1" smtClean="0">
                <a:solidFill>
                  <a:sysClr val="windowText" lastClr="000000"/>
                </a:solidFill>
              </a:rPr>
              <a:t>rund</a:t>
            </a:r>
            <a:r>
              <a:rPr lang="en-US" sz="1500" dirty="0" smtClean="0">
                <a:solidFill>
                  <a:sysClr val="windowText" lastClr="000000"/>
                </a:solidFill>
              </a:rPr>
              <a:t> </a:t>
            </a:r>
            <a:r>
              <a:rPr lang="en-US" sz="1500" dirty="0" err="1" smtClean="0">
                <a:solidFill>
                  <a:sysClr val="windowText" lastClr="000000"/>
                </a:solidFill>
              </a:rPr>
              <a:t>ein</a:t>
            </a:r>
            <a:r>
              <a:rPr lang="en-US" sz="1500" dirty="0" smtClean="0">
                <a:solidFill>
                  <a:sysClr val="windowText" lastClr="000000"/>
                </a:solidFill>
              </a:rPr>
              <a:t> </a:t>
            </a:r>
            <a:r>
              <a:rPr lang="en-US" sz="1500" dirty="0" err="1" smtClean="0">
                <a:solidFill>
                  <a:sysClr val="windowText" lastClr="000000"/>
                </a:solidFill>
              </a:rPr>
              <a:t>Drittel</a:t>
            </a:r>
            <a:r>
              <a:rPr lang="en-US" sz="1500" dirty="0" smtClean="0">
                <a:solidFill>
                  <a:sysClr val="windowText" lastClr="000000"/>
                </a:solidFill>
              </a:rPr>
              <a:t> </a:t>
            </a:r>
            <a:r>
              <a:rPr lang="en-US" sz="1500" dirty="0" err="1" smtClean="0">
                <a:solidFill>
                  <a:sysClr val="windowText" lastClr="000000"/>
                </a:solidFill>
              </a:rPr>
              <a:t>überbewertet</a:t>
            </a:r>
            <a:endParaRPr lang="en-US" sz="1500" dirty="0">
              <a:solidFill>
                <a:sysClr val="windowText" lastClr="000000"/>
              </a:solidFill>
            </a:endParaRPr>
          </a:p>
          <a:p>
            <a:endParaRPr lang="en-US" sz="1500" dirty="0">
              <a:solidFill>
                <a:sysClr val="windowText" lastClr="000000"/>
              </a:solidFill>
            </a:endParaRPr>
          </a:p>
        </p:txBody>
      </p:sp>
      <p:sp>
        <p:nvSpPr>
          <p:cNvPr id="20" name="Title 1"/>
          <p:cNvSpPr txBox="1">
            <a:spLocks/>
          </p:cNvSpPr>
          <p:nvPr/>
        </p:nvSpPr>
        <p:spPr>
          <a:xfrm>
            <a:off x="6219029" y="4586647"/>
            <a:ext cx="5957311" cy="1447854"/>
          </a:xfrm>
          <a:prstGeom prst="rect">
            <a:avLst/>
          </a:prstGeom>
          <a:ln>
            <a:solidFill>
              <a:schemeClr val="tx1"/>
            </a:solidFill>
          </a:ln>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1500" dirty="0" err="1" smtClean="0">
                <a:solidFill>
                  <a:sysClr val="windowText" lastClr="000000"/>
                </a:solidFill>
              </a:rPr>
              <a:t>Gemessen</a:t>
            </a:r>
            <a:r>
              <a:rPr lang="en-US" sz="1500" dirty="0" smtClean="0">
                <a:solidFill>
                  <a:sysClr val="windowText" lastClr="000000"/>
                </a:solidFill>
              </a:rPr>
              <a:t> in Big Mac </a:t>
            </a:r>
            <a:r>
              <a:rPr lang="en-US" sz="1500" dirty="0" err="1" smtClean="0">
                <a:solidFill>
                  <a:sysClr val="windowText" lastClr="000000"/>
                </a:solidFill>
              </a:rPr>
              <a:t>entsprechen</a:t>
            </a:r>
            <a:r>
              <a:rPr lang="en-US" sz="1500" dirty="0" smtClean="0">
                <a:solidFill>
                  <a:sysClr val="windowText" lastClr="000000"/>
                </a:solidFill>
              </a:rPr>
              <a:t> in </a:t>
            </a:r>
            <a:r>
              <a:rPr lang="en-US" sz="1500" b="1" dirty="0" smtClean="0">
                <a:solidFill>
                  <a:sysClr val="windowText" lastClr="000000"/>
                </a:solidFill>
              </a:rPr>
              <a:t>Beirut</a:t>
            </a:r>
          </a:p>
          <a:p>
            <a:endParaRPr lang="en-US" sz="1500" dirty="0">
              <a:solidFill>
                <a:sysClr val="windowText" lastClr="000000"/>
              </a:solidFill>
            </a:endParaRPr>
          </a:p>
          <a:p>
            <a:r>
              <a:rPr lang="en-US" sz="1500" dirty="0" smtClean="0">
                <a:solidFill>
                  <a:sysClr val="windowText" lastClr="000000"/>
                </a:solidFill>
              </a:rPr>
              <a:t>15500 LBP = 5,66 USD</a:t>
            </a:r>
            <a:r>
              <a:rPr lang="en-US" sz="1500" dirty="0">
                <a:solidFill>
                  <a:sysClr val="windowText" lastClr="000000"/>
                </a:solidFill>
              </a:rPr>
              <a:t> </a:t>
            </a:r>
            <a:r>
              <a:rPr lang="en-US" sz="1500" dirty="0" smtClean="0">
                <a:solidFill>
                  <a:sysClr val="windowText" lastClr="000000"/>
                </a:solidFill>
              </a:rPr>
              <a:t>→ 2739 LBP </a:t>
            </a:r>
            <a:r>
              <a:rPr lang="en-US" sz="1500" dirty="0">
                <a:solidFill>
                  <a:sysClr val="windowText" lastClr="000000"/>
                </a:solidFill>
              </a:rPr>
              <a:t>= 1</a:t>
            </a:r>
            <a:r>
              <a:rPr lang="en-US" sz="1500" dirty="0" smtClean="0">
                <a:solidFill>
                  <a:sysClr val="windowText" lastClr="000000"/>
                </a:solidFill>
              </a:rPr>
              <a:t> USD</a:t>
            </a:r>
            <a:endParaRPr lang="en-US" sz="1500" dirty="0">
              <a:solidFill>
                <a:sysClr val="windowText" lastClr="000000"/>
              </a:solidFill>
            </a:endParaRPr>
          </a:p>
          <a:p>
            <a:r>
              <a:rPr lang="en-US" sz="1500" dirty="0" err="1" smtClean="0">
                <a:solidFill>
                  <a:sysClr val="windowText" lastClr="000000"/>
                </a:solidFill>
              </a:rPr>
              <a:t>Damit</a:t>
            </a:r>
            <a:r>
              <a:rPr lang="en-US" sz="1500" dirty="0" smtClean="0">
                <a:solidFill>
                  <a:sysClr val="windowText" lastClr="000000"/>
                </a:solidFill>
              </a:rPr>
              <a:t> </a:t>
            </a:r>
            <a:r>
              <a:rPr lang="en-US" sz="1500" dirty="0" err="1" smtClean="0">
                <a:solidFill>
                  <a:sysClr val="windowText" lastClr="000000"/>
                </a:solidFill>
              </a:rPr>
              <a:t>bekommt</a:t>
            </a:r>
            <a:r>
              <a:rPr lang="en-US" sz="1500" dirty="0" smtClean="0">
                <a:solidFill>
                  <a:sysClr val="windowText" lastClr="000000"/>
                </a:solidFill>
              </a:rPr>
              <a:t> man 2739/15500 ≈ 0,31 Big Mac </a:t>
            </a:r>
            <a:r>
              <a:rPr lang="en-US" sz="1500" dirty="0" err="1" smtClean="0">
                <a:solidFill>
                  <a:sysClr val="windowText" lastClr="000000"/>
                </a:solidFill>
              </a:rPr>
              <a:t>für</a:t>
            </a:r>
            <a:r>
              <a:rPr lang="en-US" sz="1500" dirty="0" smtClean="0">
                <a:solidFill>
                  <a:sysClr val="windowText" lastClr="000000"/>
                </a:solidFill>
              </a:rPr>
              <a:t> 1 LBP </a:t>
            </a:r>
            <a:r>
              <a:rPr lang="en-US" sz="1500" dirty="0" err="1" smtClean="0">
                <a:solidFill>
                  <a:sysClr val="windowText" lastClr="000000"/>
                </a:solidFill>
              </a:rPr>
              <a:t>verglichen</a:t>
            </a:r>
            <a:r>
              <a:rPr lang="en-US" sz="1500" dirty="0" smtClean="0">
                <a:solidFill>
                  <a:sysClr val="windowText" lastClr="000000"/>
                </a:solidFill>
              </a:rPr>
              <a:t> </a:t>
            </a:r>
            <a:r>
              <a:rPr lang="en-US" sz="1500" dirty="0" err="1" smtClean="0">
                <a:solidFill>
                  <a:sysClr val="windowText" lastClr="000000"/>
                </a:solidFill>
              </a:rPr>
              <a:t>mit</a:t>
            </a:r>
            <a:r>
              <a:rPr lang="en-US" sz="1500" dirty="0" smtClean="0">
                <a:solidFill>
                  <a:sysClr val="windowText" lastClr="000000"/>
                </a:solidFill>
              </a:rPr>
              <a:t> 1 USD. Der SFR </a:t>
            </a:r>
            <a:r>
              <a:rPr lang="en-US" sz="1500" dirty="0" err="1" smtClean="0">
                <a:solidFill>
                  <a:sysClr val="windowText" lastClr="000000"/>
                </a:solidFill>
              </a:rPr>
              <a:t>ist</a:t>
            </a:r>
            <a:r>
              <a:rPr lang="en-US" sz="1500" dirty="0" smtClean="0">
                <a:solidFill>
                  <a:sysClr val="windowText" lastClr="000000"/>
                </a:solidFill>
              </a:rPr>
              <a:t> </a:t>
            </a:r>
            <a:r>
              <a:rPr lang="en-US" sz="1500" dirty="0" err="1" smtClean="0">
                <a:solidFill>
                  <a:sysClr val="windowText" lastClr="000000"/>
                </a:solidFill>
              </a:rPr>
              <a:t>damit</a:t>
            </a:r>
            <a:r>
              <a:rPr lang="en-US" sz="1500" dirty="0" smtClean="0">
                <a:solidFill>
                  <a:sysClr val="windowText" lastClr="000000"/>
                </a:solidFill>
              </a:rPr>
              <a:t> </a:t>
            </a:r>
            <a:r>
              <a:rPr lang="en-US" sz="1500" dirty="0" err="1" smtClean="0">
                <a:solidFill>
                  <a:sysClr val="windowText" lastClr="000000"/>
                </a:solidFill>
              </a:rPr>
              <a:t>gegenüber</a:t>
            </a:r>
            <a:r>
              <a:rPr lang="en-US" sz="1500" dirty="0" smtClean="0">
                <a:solidFill>
                  <a:sysClr val="windowText" lastClr="000000"/>
                </a:solidFill>
              </a:rPr>
              <a:t> </a:t>
            </a:r>
            <a:r>
              <a:rPr lang="en-US" sz="1500" dirty="0" err="1" smtClean="0">
                <a:solidFill>
                  <a:sysClr val="windowText" lastClr="000000"/>
                </a:solidFill>
              </a:rPr>
              <a:t>dem</a:t>
            </a:r>
            <a:r>
              <a:rPr lang="en-US" sz="1500" dirty="0" smtClean="0">
                <a:solidFill>
                  <a:sysClr val="windowText" lastClr="000000"/>
                </a:solidFill>
              </a:rPr>
              <a:t> USD um </a:t>
            </a:r>
            <a:r>
              <a:rPr lang="en-US" sz="1500" dirty="0" err="1" smtClean="0">
                <a:solidFill>
                  <a:sysClr val="windowText" lastClr="000000"/>
                </a:solidFill>
              </a:rPr>
              <a:t>rund</a:t>
            </a:r>
            <a:r>
              <a:rPr lang="en-US" sz="1500" dirty="0" smtClean="0">
                <a:solidFill>
                  <a:sysClr val="windowText" lastClr="000000"/>
                </a:solidFill>
              </a:rPr>
              <a:t> </a:t>
            </a:r>
            <a:r>
              <a:rPr lang="en-US" sz="1500" dirty="0" err="1" smtClean="0">
                <a:solidFill>
                  <a:sysClr val="windowText" lastClr="000000"/>
                </a:solidFill>
              </a:rPr>
              <a:t>zwei</a:t>
            </a:r>
            <a:r>
              <a:rPr lang="en-US" sz="1500" dirty="0" smtClean="0">
                <a:solidFill>
                  <a:sysClr val="windowText" lastClr="000000"/>
                </a:solidFill>
              </a:rPr>
              <a:t> </a:t>
            </a:r>
            <a:r>
              <a:rPr lang="en-US" sz="1500" dirty="0" err="1" smtClean="0">
                <a:solidFill>
                  <a:sysClr val="windowText" lastClr="000000"/>
                </a:solidFill>
              </a:rPr>
              <a:t>Drittel</a:t>
            </a:r>
            <a:r>
              <a:rPr lang="en-US" sz="1500" dirty="0" smtClean="0">
                <a:solidFill>
                  <a:sysClr val="windowText" lastClr="000000"/>
                </a:solidFill>
              </a:rPr>
              <a:t> </a:t>
            </a:r>
            <a:r>
              <a:rPr lang="en-US" sz="1500" dirty="0" err="1" smtClean="0">
                <a:solidFill>
                  <a:sysClr val="windowText" lastClr="000000"/>
                </a:solidFill>
              </a:rPr>
              <a:t>unterbewertet</a:t>
            </a:r>
            <a:endParaRPr lang="en-US" sz="1500" dirty="0">
              <a:solidFill>
                <a:sysClr val="windowText" lastClr="000000"/>
              </a:solidFill>
            </a:endParaRPr>
          </a:p>
          <a:p>
            <a:endParaRPr lang="en-US" sz="1500" dirty="0">
              <a:solidFill>
                <a:sysClr val="windowText" lastClr="000000"/>
              </a:solidFill>
            </a:endParaRPr>
          </a:p>
        </p:txBody>
      </p:sp>
      <p:sp>
        <p:nvSpPr>
          <p:cNvPr id="21" name="Title 1"/>
          <p:cNvSpPr txBox="1">
            <a:spLocks/>
          </p:cNvSpPr>
          <p:nvPr/>
        </p:nvSpPr>
        <p:spPr>
          <a:xfrm>
            <a:off x="3385" y="6223271"/>
            <a:ext cx="12192000" cy="453628"/>
          </a:xfrm>
          <a:prstGeom prst="rect">
            <a:avLst/>
          </a:prstGeom>
        </p:spPr>
        <p:txBody>
          <a:bodyPr lIns="82945" tIns="41473" rIns="82945" bIns="41473">
            <a:noAutofit/>
          </a:bodyPr>
          <a:lstStyle>
            <a:lvl1pPr algn="ctr" rtl="0" hangingPunct="0">
              <a:tabLst/>
              <a:defRPr lang="de-DE" sz="4400" b="0" i="0" u="none" strike="noStrike" kern="1200">
                <a:ln>
                  <a:noFill/>
                </a:ln>
                <a:latin typeface="Arial" pitchFamily="18"/>
              </a:defRPr>
            </a:lvl1pPr>
          </a:lstStyle>
          <a:p>
            <a:r>
              <a:rPr lang="en-US" sz="2000" dirty="0" smtClean="0">
                <a:solidFill>
                  <a:sysClr val="windowText" lastClr="000000"/>
                </a:solidFill>
              </a:rPr>
              <a:t>Um </a:t>
            </a:r>
            <a:r>
              <a:rPr lang="en-US" sz="2000" dirty="0" err="1" smtClean="0">
                <a:solidFill>
                  <a:sysClr val="windowText" lastClr="000000"/>
                </a:solidFill>
              </a:rPr>
              <a:t>wie</a:t>
            </a:r>
            <a:r>
              <a:rPr lang="en-US" sz="2000" dirty="0" smtClean="0">
                <a:solidFill>
                  <a:sysClr val="windowText" lastClr="000000"/>
                </a:solidFill>
              </a:rPr>
              <a:t> </a:t>
            </a:r>
            <a:r>
              <a:rPr lang="en-US" sz="2000" dirty="0" err="1" smtClean="0">
                <a:solidFill>
                  <a:sysClr val="windowText" lastClr="000000"/>
                </a:solidFill>
              </a:rPr>
              <a:t>viel</a:t>
            </a:r>
            <a:r>
              <a:rPr lang="en-US" sz="2000" dirty="0" smtClean="0">
                <a:solidFill>
                  <a:sysClr val="windowText" lastClr="000000"/>
                </a:solidFill>
              </a:rPr>
              <a:t> </a:t>
            </a:r>
            <a:r>
              <a:rPr lang="en-US" sz="2000" dirty="0" err="1" smtClean="0">
                <a:solidFill>
                  <a:sysClr val="windowText" lastClr="000000"/>
                </a:solidFill>
              </a:rPr>
              <a:t>mehr</a:t>
            </a:r>
            <a:r>
              <a:rPr lang="en-US" sz="2000" dirty="0" smtClean="0">
                <a:solidFill>
                  <a:sysClr val="windowText" lastClr="000000"/>
                </a:solidFill>
              </a:rPr>
              <a:t> Big Mac </a:t>
            </a:r>
            <a:r>
              <a:rPr lang="en-US" sz="2000" dirty="0" err="1" smtClean="0">
                <a:solidFill>
                  <a:sysClr val="windowText" lastClr="000000"/>
                </a:solidFill>
              </a:rPr>
              <a:t>bekommt</a:t>
            </a:r>
            <a:r>
              <a:rPr lang="en-US" sz="2000" dirty="0" smtClean="0">
                <a:solidFill>
                  <a:sysClr val="windowText" lastClr="000000"/>
                </a:solidFill>
              </a:rPr>
              <a:t> </a:t>
            </a:r>
            <a:r>
              <a:rPr lang="en-US" sz="2000" dirty="0" err="1" smtClean="0">
                <a:solidFill>
                  <a:sysClr val="windowText" lastClr="000000"/>
                </a:solidFill>
              </a:rPr>
              <a:t>für</a:t>
            </a:r>
            <a:r>
              <a:rPr lang="en-US" sz="2000" dirty="0" smtClean="0">
                <a:solidFill>
                  <a:sysClr val="windowText" lastClr="000000"/>
                </a:solidFill>
              </a:rPr>
              <a:t> 1 SFR </a:t>
            </a:r>
            <a:r>
              <a:rPr lang="en-US" sz="2000" dirty="0" err="1" smtClean="0">
                <a:solidFill>
                  <a:sysClr val="windowText" lastClr="000000"/>
                </a:solidFill>
              </a:rPr>
              <a:t>gegenüber</a:t>
            </a:r>
            <a:r>
              <a:rPr lang="en-US" sz="2000" dirty="0" smtClean="0">
                <a:solidFill>
                  <a:sysClr val="windowText" lastClr="000000"/>
                </a:solidFill>
              </a:rPr>
              <a:t> 1 LBP?</a:t>
            </a:r>
            <a:endParaRPr lang="en-US" sz="2000" dirty="0">
              <a:solidFill>
                <a:sysClr val="windowText" lastClr="000000"/>
              </a:solidFill>
            </a:endParaRPr>
          </a:p>
        </p:txBody>
      </p:sp>
      <p:sp>
        <p:nvSpPr>
          <p:cNvPr id="22" name="Textfeld 21">
            <a:extLst>
              <a:ext uri="{FF2B5EF4-FFF2-40B4-BE49-F238E27FC236}">
                <a16:creationId xmlns:a16="http://schemas.microsoft.com/office/drawing/2014/main" id="{83733711-076D-4260-99F8-A8953434A7EF}"/>
              </a:ext>
            </a:extLst>
          </p:cNvPr>
          <p:cNvSpPr txBox="1"/>
          <p:nvPr/>
        </p:nvSpPr>
        <p:spPr>
          <a:xfrm>
            <a:off x="165046" y="678535"/>
            <a:ext cx="2701381" cy="369332"/>
          </a:xfrm>
          <a:prstGeom prst="rect">
            <a:avLst/>
          </a:prstGeom>
          <a:noFill/>
        </p:spPr>
        <p:txBody>
          <a:bodyPr wrap="none" rtlCol="0">
            <a:spAutoFit/>
          </a:bodyPr>
          <a:lstStyle/>
          <a:p>
            <a:r>
              <a:rPr lang="de-DE" dirty="0" smtClean="0"/>
              <a:t>Quelle Bilder: </a:t>
            </a:r>
            <a:r>
              <a:rPr lang="de-DE" dirty="0" err="1" smtClean="0"/>
              <a:t>google</a:t>
            </a:r>
            <a:r>
              <a:rPr lang="de-DE" dirty="0" smtClean="0"/>
              <a:t> </a:t>
            </a:r>
            <a:r>
              <a:rPr lang="de-DE" dirty="0" err="1" smtClean="0"/>
              <a:t>earth</a:t>
            </a:r>
            <a:endParaRPr lang="de-DE" dirty="0"/>
          </a:p>
        </p:txBody>
      </p:sp>
    </p:spTree>
    <p:extLst>
      <p:ext uri="{BB962C8B-B14F-4D97-AF65-F5344CB8AC3E}">
        <p14:creationId xmlns:p14="http://schemas.microsoft.com/office/powerpoint/2010/main" val="241129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p:bldP spid="19" grpId="0" animBg="1"/>
      <p:bldP spid="20"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71664" y="45417"/>
            <a:ext cx="5544616" cy="706090"/>
          </a:xfrm>
          <a:prstGeom prst="rect">
            <a:avLst/>
          </a:prstGeom>
        </p:spPr>
        <p:txBody>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The Big Mac Index</a:t>
            </a:r>
          </a:p>
        </p:txBody>
      </p:sp>
      <p:sp>
        <p:nvSpPr>
          <p:cNvPr id="6" name="Textfeld 5"/>
          <p:cNvSpPr txBox="1"/>
          <p:nvPr/>
        </p:nvSpPr>
        <p:spPr>
          <a:xfrm>
            <a:off x="8749392" y="805761"/>
            <a:ext cx="3442608" cy="1384995"/>
          </a:xfrm>
          <a:prstGeom prst="rect">
            <a:avLst/>
          </a:prstGeom>
          <a:noFill/>
        </p:spPr>
        <p:txBody>
          <a:bodyPr wrap="square" rtlCol="0">
            <a:spAutoFit/>
          </a:bodyPr>
          <a:lstStyle/>
          <a:p>
            <a:r>
              <a:rPr lang="de-DE" sz="1400" dirty="0" smtClean="0">
                <a:solidFill>
                  <a:srgbClr val="000000"/>
                </a:solidFill>
              </a:rPr>
              <a:t>Ohne Werbung zu machen, ist der Big Mac ein weltweit standardisiertes und verfügbares Produkt, dass auch überall mehr oder weniger den gleichen Nutzen stiftet, nämlich bei Heißhunger schnell satt zu machen</a:t>
            </a:r>
            <a:endParaRPr lang="en-US" sz="1400" dirty="0"/>
          </a:p>
        </p:txBody>
      </p:sp>
      <p:sp>
        <p:nvSpPr>
          <p:cNvPr id="7" name="Textfeld 6"/>
          <p:cNvSpPr txBox="1"/>
          <p:nvPr/>
        </p:nvSpPr>
        <p:spPr>
          <a:xfrm>
            <a:off x="8701854" y="2190756"/>
            <a:ext cx="3442608" cy="738664"/>
          </a:xfrm>
          <a:prstGeom prst="rect">
            <a:avLst/>
          </a:prstGeom>
          <a:noFill/>
        </p:spPr>
        <p:txBody>
          <a:bodyPr wrap="square" rtlCol="0">
            <a:spAutoFit/>
          </a:bodyPr>
          <a:lstStyle/>
          <a:p>
            <a:r>
              <a:rPr lang="de-DE" sz="1400" dirty="0" smtClean="0">
                <a:solidFill>
                  <a:srgbClr val="000000"/>
                </a:solidFill>
              </a:rPr>
              <a:t>Daher hat sich der Big </a:t>
            </a:r>
            <a:r>
              <a:rPr lang="de-DE" sz="1400" dirty="0">
                <a:solidFill>
                  <a:srgbClr val="000000"/>
                </a:solidFill>
              </a:rPr>
              <a:t>M</a:t>
            </a:r>
            <a:r>
              <a:rPr lang="de-DE" sz="1400" dirty="0" smtClean="0">
                <a:solidFill>
                  <a:srgbClr val="000000"/>
                </a:solidFill>
              </a:rPr>
              <a:t>ac Index als durchaus seriöse Abschätzung für die Kaufkraftparitäten etabliert. </a:t>
            </a:r>
            <a:endParaRPr lang="en-US" sz="1400" dirty="0"/>
          </a:p>
        </p:txBody>
      </p:sp>
      <p:sp>
        <p:nvSpPr>
          <p:cNvPr id="9" name="Textfeld 8"/>
          <p:cNvSpPr txBox="1"/>
          <p:nvPr/>
        </p:nvSpPr>
        <p:spPr>
          <a:xfrm>
            <a:off x="8745197" y="2980720"/>
            <a:ext cx="3442608" cy="2462213"/>
          </a:xfrm>
          <a:prstGeom prst="rect">
            <a:avLst/>
          </a:prstGeom>
          <a:noFill/>
        </p:spPr>
        <p:txBody>
          <a:bodyPr wrap="square" rtlCol="0">
            <a:spAutoFit/>
          </a:bodyPr>
          <a:lstStyle/>
          <a:p>
            <a:r>
              <a:rPr lang="de-DE" sz="1400" dirty="0" smtClean="0">
                <a:solidFill>
                  <a:srgbClr val="000000"/>
                </a:solidFill>
              </a:rPr>
              <a:t>Aus den Abweichungen zwischen dem tatsächlichen Wechselkurs und der Kaufkraftparität gemäß dem Big-Mac-Index kann man dann zumindest eine Erwartung für die längerfristige Entwicklung des Wechselkurs bilden. Dieses Signal darf allerdings nicht überbewertet werden, dann natürlich wird in der langen Frist die Wechselkursentwicklung von vielen anderen </a:t>
            </a:r>
            <a:r>
              <a:rPr lang="de-DE" sz="1400" dirty="0">
                <a:solidFill>
                  <a:srgbClr val="000000"/>
                </a:solidFill>
              </a:rPr>
              <a:t>F</a:t>
            </a:r>
            <a:r>
              <a:rPr lang="de-DE" sz="1400" dirty="0" smtClean="0">
                <a:solidFill>
                  <a:srgbClr val="000000"/>
                </a:solidFill>
              </a:rPr>
              <a:t>aktoren, wie z.B. auch der Entwicklung der politischen Systeme, überlagert!</a:t>
            </a:r>
            <a:endParaRPr lang="en-US" sz="1400" dirty="0"/>
          </a:p>
        </p:txBody>
      </p:sp>
      <p:sp>
        <p:nvSpPr>
          <p:cNvPr id="8" name="Textfeld 7">
            <a:extLst>
              <a:ext uri="{FF2B5EF4-FFF2-40B4-BE49-F238E27FC236}">
                <a16:creationId xmlns:a16="http://schemas.microsoft.com/office/drawing/2014/main" id="{83733711-076D-4260-99F8-A8953434A7EF}"/>
              </a:ext>
            </a:extLst>
          </p:cNvPr>
          <p:cNvSpPr txBox="1"/>
          <p:nvPr/>
        </p:nvSpPr>
        <p:spPr>
          <a:xfrm>
            <a:off x="267852" y="5196552"/>
            <a:ext cx="4300665" cy="646331"/>
          </a:xfrm>
          <a:prstGeom prst="rect">
            <a:avLst/>
          </a:prstGeom>
          <a:noFill/>
        </p:spPr>
        <p:txBody>
          <a:bodyPr wrap="none" rtlCol="0">
            <a:spAutoFit/>
          </a:bodyPr>
          <a:lstStyle/>
          <a:p>
            <a:r>
              <a:rPr lang="de-DE" dirty="0"/>
              <a:t>Quelle</a:t>
            </a:r>
            <a:r>
              <a:rPr lang="de-DE"/>
              <a:t>: </a:t>
            </a:r>
            <a:r>
              <a:rPr lang="de-DE" smtClean="0"/>
              <a:t>Economist, Mai 2021</a:t>
            </a:r>
            <a:endParaRPr lang="de-DE" dirty="0" smtClean="0"/>
          </a:p>
          <a:p>
            <a:r>
              <a:rPr lang="de-DE" dirty="0"/>
              <a:t>https://www.economist.com/big-mac-index</a:t>
            </a:r>
          </a:p>
        </p:txBody>
      </p:sp>
      <p:pic>
        <p:nvPicPr>
          <p:cNvPr id="2" name="Grafik 1"/>
          <p:cNvPicPr>
            <a:picLocks noChangeAspect="1"/>
          </p:cNvPicPr>
          <p:nvPr/>
        </p:nvPicPr>
        <p:blipFill>
          <a:blip r:embed="rId2"/>
          <a:stretch>
            <a:fillRect/>
          </a:stretch>
        </p:blipFill>
        <p:spPr>
          <a:xfrm>
            <a:off x="390913" y="751507"/>
            <a:ext cx="7913234" cy="4311905"/>
          </a:xfrm>
          <a:prstGeom prst="rect">
            <a:avLst/>
          </a:prstGeom>
        </p:spPr>
      </p:pic>
    </p:spTree>
    <p:extLst>
      <p:ext uri="{BB962C8B-B14F-4D97-AF65-F5344CB8AC3E}">
        <p14:creationId xmlns:p14="http://schemas.microsoft.com/office/powerpoint/2010/main" val="174593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1601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58434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A. Leistungsbilanz</a:t>
            </a:r>
          </a:p>
          <a:p>
            <a:pPr eaLnBrk="1" hangingPunct="1">
              <a:buFontTx/>
              <a:buChar char="•"/>
            </a:pPr>
            <a:endParaRPr lang="de-DE" sz="2000" dirty="0">
              <a:solidFill>
                <a:srgbClr val="000000"/>
              </a:solidFill>
            </a:endParaRPr>
          </a:p>
          <a:p>
            <a:pPr eaLnBrk="1" hangingPunct="1">
              <a:buFontTx/>
              <a:buChar char="•"/>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B. Vermögensübertragungen</a:t>
            </a:r>
          </a:p>
          <a:p>
            <a:pPr eaLnBrk="1" hangingPunct="1">
              <a:buFontTx/>
              <a:buNone/>
            </a:pPr>
            <a:endParaRPr lang="de-DE" sz="2000" dirty="0">
              <a:solidFill>
                <a:srgbClr val="000000"/>
              </a:solidFill>
            </a:endParaRPr>
          </a:p>
          <a:p>
            <a:pPr eaLnBrk="1" hangingPunct="1"/>
            <a:endParaRPr lang="de-DE" sz="2000" dirty="0">
              <a:solidFill>
                <a:srgbClr val="000000"/>
              </a:solidFill>
            </a:endParaRPr>
          </a:p>
          <a:p>
            <a:pPr eaLnBrk="1" hangingPunct="1"/>
            <a:endParaRPr lang="de-DE" sz="2000" dirty="0">
              <a:solidFill>
                <a:srgbClr val="000000"/>
              </a:solidFill>
            </a:endParaRPr>
          </a:p>
          <a:p>
            <a:pPr eaLnBrk="1" hangingPunct="1"/>
            <a:r>
              <a:rPr lang="de-DE" sz="2000" dirty="0">
                <a:solidFill>
                  <a:srgbClr val="000000"/>
                </a:solidFill>
              </a:rPr>
              <a:t>C. Kapitalbilanz</a:t>
            </a:r>
          </a:p>
          <a:p>
            <a:pPr eaLnBrk="1" hangingPunct="1">
              <a:buFontTx/>
              <a:buAutoNum type="arabicPeriod"/>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endParaRPr lang="de-DE" sz="2000" dirty="0">
              <a:solidFill>
                <a:srgbClr val="000000"/>
              </a:solidFill>
            </a:endParaRPr>
          </a:p>
          <a:p>
            <a:pPr eaLnBrk="1" hangingPunct="1">
              <a:buFontTx/>
              <a:buNone/>
            </a:pPr>
            <a:r>
              <a:rPr lang="de-DE" sz="2000" dirty="0">
                <a:solidFill>
                  <a:srgbClr val="000000"/>
                </a:solidFill>
              </a:rPr>
              <a:t>D. Restposten</a:t>
            </a:r>
          </a:p>
          <a:p>
            <a:pPr eaLnBrk="1" hangingPunct="1">
              <a:buFontTx/>
              <a:buNone/>
            </a:pPr>
            <a:r>
              <a:rPr lang="de-DE" sz="2400" dirty="0">
                <a:solidFill>
                  <a:srgbClr val="000000"/>
                </a:solidFill>
              </a:rPr>
              <a:t>		</a:t>
            </a:r>
          </a:p>
        </p:txBody>
      </p:sp>
      <p:sp>
        <p:nvSpPr>
          <p:cNvPr id="103429" name="Text Box 2"/>
          <p:cNvSpPr txBox="1">
            <a:spLocks noChangeArrowheads="1"/>
          </p:cNvSpPr>
          <p:nvPr/>
        </p:nvSpPr>
        <p:spPr bwMode="auto">
          <a:xfrm>
            <a:off x="6167438" y="800249"/>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016149"/>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303486"/>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519387"/>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592412"/>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465661"/>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3752999"/>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3968899"/>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041923"/>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Textfeld 1">
            <a:extLst>
              <a:ext uri="{FF2B5EF4-FFF2-40B4-BE49-F238E27FC236}">
                <a16:creationId xmlns:a16="http://schemas.microsoft.com/office/drawing/2014/main" id="{12F28FDF-9C19-43A9-92B4-9CE6DBBF5894}"/>
              </a:ext>
            </a:extLst>
          </p:cNvPr>
          <p:cNvSpPr txBox="1"/>
          <p:nvPr/>
        </p:nvSpPr>
        <p:spPr>
          <a:xfrm>
            <a:off x="1816807" y="5391508"/>
            <a:ext cx="8640827" cy="1061829"/>
          </a:xfrm>
          <a:prstGeom prst="rect">
            <a:avLst/>
          </a:prstGeom>
          <a:noFill/>
        </p:spPr>
        <p:txBody>
          <a:bodyPr wrap="none" rtlCol="0">
            <a:spAutoFit/>
          </a:bodyPr>
          <a:lstStyle/>
          <a:p>
            <a:pPr algn="ctr"/>
            <a:r>
              <a:rPr lang="de-DE" sz="2100" b="1" dirty="0"/>
              <a:t>Zahlungsbilanz</a:t>
            </a:r>
          </a:p>
          <a:p>
            <a:pPr algn="ctr"/>
            <a:r>
              <a:rPr lang="de-DE" sz="2100" b="1" dirty="0"/>
              <a:t>=</a:t>
            </a:r>
          </a:p>
          <a:p>
            <a:pPr algn="ctr"/>
            <a:r>
              <a:rPr lang="de-DE" sz="2100" b="1" dirty="0"/>
              <a:t>Leistungsbilanz + Vermögensübertragungen + Kapitalbilanz + Restposten = 0</a:t>
            </a:r>
          </a:p>
        </p:txBody>
      </p:sp>
    </p:spTree>
    <p:extLst>
      <p:ext uri="{BB962C8B-B14F-4D97-AF65-F5344CB8AC3E}">
        <p14:creationId xmlns:p14="http://schemas.microsoft.com/office/powerpoint/2010/main" val="2970917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Zahlungsbilanz im Allgemeinen</a:t>
            </a:r>
          </a:p>
        </p:txBody>
      </p:sp>
      <p:sp>
        <p:nvSpPr>
          <p:cNvPr id="5" name="Content Placeholder 2">
            <a:extLst>
              <a:ext uri="{FF2B5EF4-FFF2-40B4-BE49-F238E27FC236}">
                <a16:creationId xmlns:a16="http://schemas.microsoft.com/office/drawing/2014/main" id="{E32F63D4-FC99-414D-A7C6-6CD87C6DA456}"/>
              </a:ext>
            </a:extLst>
          </p:cNvPr>
          <p:cNvSpPr txBox="1">
            <a:spLocks/>
          </p:cNvSpPr>
          <p:nvPr/>
        </p:nvSpPr>
        <p:spPr>
          <a:xfrm>
            <a:off x="1524000" y="908720"/>
            <a:ext cx="9144000" cy="506097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internationalen</a:t>
            </a:r>
            <a:r>
              <a:rPr lang="en-US" sz="2200" dirty="0">
                <a:solidFill>
                  <a:sysClr val="windowText" lastClr="000000"/>
                </a:solidFill>
              </a:rPr>
              <a:t> </a:t>
            </a:r>
            <a:r>
              <a:rPr lang="en-US" sz="2200" dirty="0" err="1">
                <a:solidFill>
                  <a:sysClr val="windowText" lastClr="000000"/>
                </a:solidFill>
              </a:rPr>
              <a:t>Kontext</a:t>
            </a:r>
            <a:r>
              <a:rPr lang="en-US" sz="2200" dirty="0">
                <a:solidFill>
                  <a:sysClr val="windowText" lastClr="000000"/>
                </a:solidFill>
              </a:rPr>
              <a:t> </a:t>
            </a:r>
            <a:r>
              <a:rPr lang="en-US" sz="2200" dirty="0" err="1">
                <a:solidFill>
                  <a:sysClr val="windowText" lastClr="000000"/>
                </a:solidFill>
              </a:rPr>
              <a:t>spricht</a:t>
            </a:r>
            <a:r>
              <a:rPr lang="en-US" sz="2200" dirty="0">
                <a:solidFill>
                  <a:sysClr val="windowText" lastClr="000000"/>
                </a:solidFill>
              </a:rPr>
              <a:t> man oft von der </a:t>
            </a:r>
            <a:r>
              <a:rPr lang="en-US" sz="2200" dirty="0" err="1">
                <a:solidFill>
                  <a:sysClr val="windowText" lastClr="000000"/>
                </a:solidFill>
              </a:rPr>
              <a:t>Zahlungsbilanz</a:t>
            </a:r>
            <a:r>
              <a:rPr lang="en-US" sz="2200" dirty="0">
                <a:solidFill>
                  <a:sysClr val="windowText" lastClr="000000"/>
                </a:solidFill>
              </a:rPr>
              <a:t> </a:t>
            </a:r>
            <a:r>
              <a:rPr lang="en-US" sz="2200" dirty="0" err="1">
                <a:solidFill>
                  <a:sysClr val="windowText" lastClr="000000"/>
                </a:solidFill>
              </a:rPr>
              <a:t>vereinfachend</a:t>
            </a:r>
            <a:r>
              <a:rPr lang="en-US" sz="2200" dirty="0">
                <a:solidFill>
                  <a:sysClr val="windowText" lastClr="000000"/>
                </a:solidFill>
              </a:rPr>
              <a:t> </a:t>
            </a:r>
            <a:r>
              <a:rPr lang="en-US" sz="2200" dirty="0" err="1">
                <a:solidFill>
                  <a:sysClr val="windowText" lastClr="000000"/>
                </a:solidFill>
              </a:rPr>
              <a:t>als</a:t>
            </a:r>
            <a:r>
              <a:rPr lang="en-US" sz="2200" dirty="0">
                <a:solidFill>
                  <a:sysClr val="windowText" lastClr="000000"/>
                </a:solidFill>
              </a:rPr>
              <a:t> der </a:t>
            </a:r>
            <a:r>
              <a:rPr lang="en-US" sz="2200" dirty="0" err="1">
                <a:solidFill>
                  <a:sysClr val="windowText" lastClr="000000"/>
                </a:solidFill>
              </a:rPr>
              <a:t>Summe</a:t>
            </a:r>
            <a:r>
              <a:rPr lang="en-US" sz="2200" dirty="0">
                <a:solidFill>
                  <a:sysClr val="windowText" lastClr="000000"/>
                </a:solidFill>
              </a:rPr>
              <a:t> </a:t>
            </a:r>
            <a:r>
              <a:rPr lang="en-US" sz="2200" dirty="0" err="1">
                <a:solidFill>
                  <a:sysClr val="windowText" lastClr="000000"/>
                </a:solidFill>
              </a:rPr>
              <a:t>aus</a:t>
            </a:r>
            <a:r>
              <a:rPr lang="en-US" sz="2200" dirty="0">
                <a:solidFill>
                  <a:sysClr val="windowText" lastClr="000000"/>
                </a:solidFill>
              </a:rPr>
              <a:t> </a:t>
            </a:r>
            <a:r>
              <a:rPr lang="en-US" sz="2200" dirty="0" err="1">
                <a:solidFill>
                  <a:sysClr val="windowText" lastClr="000000"/>
                </a:solidFill>
              </a:rPr>
              <a:t>Leistungsbilanz</a:t>
            </a:r>
            <a:r>
              <a:rPr lang="en-US" sz="2200" dirty="0">
                <a:solidFill>
                  <a:sysClr val="windowText" lastClr="000000"/>
                </a:solidFill>
              </a:rPr>
              <a:t> und </a:t>
            </a:r>
            <a:r>
              <a:rPr lang="en-US" sz="2200" dirty="0" err="1">
                <a:solidFill>
                  <a:sysClr val="windowText" lastClr="000000"/>
                </a:solidFill>
              </a:rPr>
              <a:t>Kapitalbilanz</a:t>
            </a:r>
            <a:r>
              <a:rPr lang="en-US" sz="2200" dirty="0">
                <a:solidFill>
                  <a:sysClr val="windowText" lastClr="000000"/>
                </a:solidFill>
              </a:rPr>
              <a:t> </a:t>
            </a:r>
            <a:r>
              <a:rPr lang="en-US" sz="2200" dirty="0" err="1">
                <a:solidFill>
                  <a:sysClr val="windowText" lastClr="000000"/>
                </a:solidFill>
              </a:rPr>
              <a:t>ohne</a:t>
            </a:r>
            <a:r>
              <a:rPr lang="en-US" sz="2200" dirty="0">
                <a:solidFill>
                  <a:sysClr val="windowText" lastClr="000000"/>
                </a:solidFill>
              </a:rPr>
              <a:t> </a:t>
            </a:r>
            <a:r>
              <a:rPr lang="en-US" sz="2200" dirty="0" err="1">
                <a:solidFill>
                  <a:sysClr val="windowText" lastClr="000000"/>
                </a:solidFill>
              </a:rPr>
              <a:t>eine</a:t>
            </a:r>
            <a:r>
              <a:rPr lang="en-US" sz="2200" dirty="0">
                <a:solidFill>
                  <a:sysClr val="windowText" lastClr="000000"/>
                </a:solidFill>
              </a:rPr>
              <a:t> </a:t>
            </a:r>
            <a:r>
              <a:rPr lang="en-US" sz="2200" dirty="0" err="1">
                <a:solidFill>
                  <a:sysClr val="windowText" lastClr="000000"/>
                </a:solidFill>
              </a:rPr>
              <a:t>weitere</a:t>
            </a:r>
            <a:r>
              <a:rPr lang="en-US" sz="2200" dirty="0">
                <a:solidFill>
                  <a:sysClr val="windowText" lastClr="000000"/>
                </a:solidFill>
              </a:rPr>
              <a:t> </a:t>
            </a:r>
            <a:r>
              <a:rPr lang="en-US" sz="2200" dirty="0" err="1">
                <a:solidFill>
                  <a:sysClr val="windowText" lastClr="000000"/>
                </a:solidFill>
              </a:rPr>
              <a:t>Differenzierung</a:t>
            </a:r>
            <a:r>
              <a:rPr lang="en-US" sz="2200" dirty="0">
                <a:solidFill>
                  <a:sysClr val="windowText" lastClr="000000"/>
                </a:solidFill>
              </a:rPr>
              <a:t> </a:t>
            </a:r>
            <a:r>
              <a:rPr lang="en-US" sz="2200" dirty="0" err="1">
                <a:solidFill>
                  <a:sysClr val="windowText" lastClr="000000"/>
                </a:solidFill>
              </a:rPr>
              <a:t>vorzunehmen</a:t>
            </a:r>
            <a:r>
              <a:rPr lang="en-US" sz="2200" dirty="0">
                <a:solidFill>
                  <a:sysClr val="windowText" lastClr="000000"/>
                </a:solidFill>
              </a:rPr>
              <a:t>. </a:t>
            </a:r>
            <a:r>
              <a:rPr lang="en-US" sz="2200" dirty="0" err="1">
                <a:solidFill>
                  <a:sysClr val="windowText" lastClr="000000"/>
                </a:solidFill>
              </a:rPr>
              <a:t>Im</a:t>
            </a:r>
            <a:r>
              <a:rPr lang="en-US" sz="2200" dirty="0">
                <a:solidFill>
                  <a:sysClr val="windowText" lastClr="000000"/>
                </a:solidFill>
              </a:rPr>
              <a:t> </a:t>
            </a:r>
            <a:r>
              <a:rPr lang="en-US" sz="2200" dirty="0" err="1">
                <a:solidFill>
                  <a:sysClr val="windowText" lastClr="000000"/>
                </a:solidFill>
              </a:rPr>
              <a:t>Englischen</a:t>
            </a:r>
            <a:r>
              <a:rPr lang="en-US" sz="2200" dirty="0">
                <a:solidFill>
                  <a:sysClr val="windowText" lastClr="000000"/>
                </a:solidFill>
              </a:rPr>
              <a:t> </a:t>
            </a:r>
            <a:r>
              <a:rPr lang="en-US" sz="2200" dirty="0" err="1">
                <a:solidFill>
                  <a:sysClr val="windowText" lastClr="000000"/>
                </a:solidFill>
              </a:rPr>
              <a:t>lauten</a:t>
            </a:r>
            <a:r>
              <a:rPr lang="en-US" sz="2200" dirty="0">
                <a:solidFill>
                  <a:sysClr val="windowText" lastClr="000000"/>
                </a:solidFill>
              </a:rPr>
              <a:t> die </a:t>
            </a:r>
            <a:r>
              <a:rPr lang="en-US" sz="2200" dirty="0" err="1">
                <a:solidFill>
                  <a:sysClr val="windowText" lastClr="000000"/>
                </a:solidFill>
              </a:rPr>
              <a:t>Begriffe</a:t>
            </a:r>
            <a:r>
              <a:rPr lang="en-US" sz="2200" dirty="0">
                <a:solidFill>
                  <a:sysClr val="windowText" lastClr="000000"/>
                </a:solidFill>
              </a:rPr>
              <a:t>:</a:t>
            </a:r>
          </a:p>
          <a:p>
            <a:endParaRPr lang="en-US" sz="2200" dirty="0">
              <a:solidFill>
                <a:sysClr val="windowText" lastClr="000000"/>
              </a:solidFill>
            </a:endParaRPr>
          </a:p>
          <a:p>
            <a:endParaRPr lang="en-US" sz="2200" dirty="0">
              <a:solidFill>
                <a:sysClr val="windowText" lastClr="000000"/>
              </a:solidFill>
            </a:endParaRPr>
          </a:p>
          <a:p>
            <a:pPr algn="ctr"/>
            <a:r>
              <a:rPr lang="en-US" sz="2400" b="1" dirty="0">
                <a:solidFill>
                  <a:sysClr val="windowText" lastClr="000000"/>
                </a:solidFill>
              </a:rPr>
              <a:t>Balance of Payments</a:t>
            </a:r>
          </a:p>
          <a:p>
            <a:pPr algn="ctr"/>
            <a:r>
              <a:rPr lang="en-US" sz="2400" b="1" dirty="0">
                <a:solidFill>
                  <a:sysClr val="windowText" lastClr="000000"/>
                </a:solidFill>
              </a:rPr>
              <a:t>=</a:t>
            </a:r>
          </a:p>
          <a:p>
            <a:pPr algn="ctr"/>
            <a:r>
              <a:rPr lang="en-US" sz="2400" b="1" dirty="0">
                <a:solidFill>
                  <a:sysClr val="windowText" lastClr="000000"/>
                </a:solidFill>
              </a:rPr>
              <a:t>Current Account + Capital </a:t>
            </a:r>
            <a:r>
              <a:rPr lang="en-US" sz="2400" b="1" dirty="0" err="1">
                <a:solidFill>
                  <a:sysClr val="windowText" lastClr="000000"/>
                </a:solidFill>
              </a:rPr>
              <a:t>Accout</a:t>
            </a:r>
            <a:r>
              <a:rPr lang="en-US" sz="2400" b="1" dirty="0">
                <a:solidFill>
                  <a:sysClr val="windowText" lastClr="000000"/>
                </a:solidFill>
              </a:rPr>
              <a:t> = 0</a:t>
            </a:r>
          </a:p>
        </p:txBody>
      </p:sp>
    </p:spTree>
    <p:extLst>
      <p:ext uri="{BB962C8B-B14F-4D97-AF65-F5344CB8AC3E}">
        <p14:creationId xmlns:p14="http://schemas.microsoft.com/office/powerpoint/2010/main" val="22860875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a:t>
            </a:r>
            <a:r>
              <a:rPr lang="en-US" sz="3991" dirty="0">
                <a:solidFill>
                  <a:sysClr val="windowText" lastClr="000000"/>
                </a:solidFill>
              </a:rPr>
              <a:t> und </a:t>
            </a:r>
            <a:r>
              <a:rPr lang="en-US" sz="3991" dirty="0" err="1">
                <a:solidFill>
                  <a:sysClr val="windowText" lastClr="000000"/>
                </a:solidFill>
              </a:rPr>
              <a:t>Devisenmarkt</a:t>
            </a:r>
            <a:endParaRPr lang="en-US" sz="3991" dirty="0">
              <a:solidFill>
                <a:sysClr val="windowText" lastClr="000000"/>
              </a:solidFill>
            </a:endParaRPr>
          </a:p>
        </p:txBody>
      </p:sp>
      <p:sp>
        <p:nvSpPr>
          <p:cNvPr id="8" name="Textfeld 7">
            <a:extLst>
              <a:ext uri="{FF2B5EF4-FFF2-40B4-BE49-F238E27FC236}">
                <a16:creationId xmlns:a16="http://schemas.microsoft.com/office/drawing/2014/main" id="{1BE0C47C-3FB8-4EDC-8CF0-90F34A2432F8}"/>
              </a:ext>
            </a:extLst>
          </p:cNvPr>
          <p:cNvSpPr txBox="1"/>
          <p:nvPr/>
        </p:nvSpPr>
        <p:spPr>
          <a:xfrm>
            <a:off x="434898" y="854131"/>
            <a:ext cx="10233102" cy="5684781"/>
          </a:xfrm>
          <a:prstGeom prst="rect">
            <a:avLst/>
          </a:prstGeom>
          <a:noFill/>
          <a:ln>
            <a:noFill/>
          </a:ln>
        </p:spPr>
        <p:txBody>
          <a:bodyPr vert="horz" wrap="square" lIns="81639" tIns="40820" rIns="81639" bIns="40820" anchorCtr="0" compatLnSpc="0">
            <a:noAutofit/>
          </a:bodyPr>
          <a:lstStyle/>
          <a:p>
            <a:r>
              <a:rPr lang="de-DE" sz="2400" dirty="0"/>
              <a:t>Der Wechselkurs zweier Währungen beschreibt das Austauschverhältnis zwischen diesen Währungen, d.h. </a:t>
            </a:r>
            <a:r>
              <a:rPr lang="de-DE" sz="2400"/>
              <a:t>der </a:t>
            </a:r>
            <a:r>
              <a:rPr lang="de-DE" sz="2400" smtClean="0"/>
              <a:t>Preis </a:t>
            </a:r>
            <a:r>
              <a:rPr lang="de-DE" sz="2400" dirty="0"/>
              <a:t>einer Währung ausgedrückt in einer anderen Währung.</a:t>
            </a:r>
          </a:p>
          <a:p>
            <a:endParaRPr lang="de-DE" sz="2400" dirty="0">
              <a:latin typeface="Arial"/>
            </a:endParaRPr>
          </a:p>
          <a:p>
            <a:endParaRPr lang="de-DE" sz="2400" dirty="0">
              <a:latin typeface="Arial"/>
            </a:endParaRPr>
          </a:p>
          <a:p>
            <a:r>
              <a:rPr lang="de-DE" sz="2400" b="1" dirty="0"/>
              <a:t>Mengennotierung:</a:t>
            </a:r>
          </a:p>
          <a:p>
            <a:r>
              <a:rPr lang="de-DE" sz="2400" dirty="0"/>
              <a:t>Die Mengennotierung gibt an, wie viele Einheiten ausländische Währung man für eine Einheit der inländischen Währung erhält (z.B. 1€ = 1,37$)</a:t>
            </a:r>
          </a:p>
          <a:p>
            <a:endParaRPr lang="de-DE" sz="2400" b="1" dirty="0"/>
          </a:p>
          <a:p>
            <a:r>
              <a:rPr lang="de-DE" sz="2400" b="1" smtClean="0"/>
              <a:t>Preisnotierung</a:t>
            </a:r>
            <a:r>
              <a:rPr lang="de-DE" sz="2400" b="1" dirty="0"/>
              <a:t>:</a:t>
            </a:r>
          </a:p>
          <a:p>
            <a:r>
              <a:rPr lang="de-DE" sz="2400"/>
              <a:t>die </a:t>
            </a:r>
            <a:r>
              <a:rPr lang="de-DE" sz="2400" smtClean="0"/>
              <a:t>Preisnotierung </a:t>
            </a:r>
            <a:r>
              <a:rPr lang="de-DE" sz="2400" dirty="0"/>
              <a:t>gibt an, wie viele Einheiten der inländischen Währung eine Einheit der ausländischen Währung kostet (z.B. 1$= 0,73€)</a:t>
            </a:r>
          </a:p>
          <a:p>
            <a:endParaRPr lang="de-DE" sz="2400" dirty="0"/>
          </a:p>
          <a:p>
            <a:r>
              <a:rPr lang="de-DE" sz="2400" dirty="0" err="1"/>
              <a:t>Gängigerweise</a:t>
            </a:r>
            <a:r>
              <a:rPr lang="de-DE" sz="2400" dirty="0"/>
              <a:t> geben wir den Wechselkurs des Euro </a:t>
            </a:r>
            <a:r>
              <a:rPr lang="de-DE" sz="2400"/>
              <a:t>in </a:t>
            </a:r>
            <a:r>
              <a:rPr lang="de-DE" sz="2400" smtClean="0"/>
              <a:t>Preisnotierung </a:t>
            </a:r>
            <a:r>
              <a:rPr lang="de-DE" sz="2400" dirty="0"/>
              <a:t>an. </a:t>
            </a:r>
          </a:p>
          <a:p>
            <a:r>
              <a:rPr lang="de-DE" sz="2400" u="sng" dirty="0"/>
              <a:t>Achtung</a:t>
            </a:r>
            <a:r>
              <a:rPr lang="de-DE" sz="2400" dirty="0"/>
              <a:t>: Die USA machen es ebenso → Kehrwert!</a:t>
            </a:r>
          </a:p>
          <a:p>
            <a:endParaRPr lang="de-DE" sz="2000" dirty="0"/>
          </a:p>
          <a:p>
            <a:endParaRPr lang="de-DE" sz="2000" dirty="0"/>
          </a:p>
        </p:txBody>
      </p:sp>
    </p:spTree>
    <p:extLst>
      <p:ext uri="{BB962C8B-B14F-4D97-AF65-F5344CB8AC3E}">
        <p14:creationId xmlns:p14="http://schemas.microsoft.com/office/powerpoint/2010/main" val="1304317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31504" y="249482"/>
            <a:ext cx="7772176" cy="640485"/>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rPr>
              <a:t>Der Dollar-Euro </a:t>
            </a:r>
            <a:r>
              <a:rPr lang="en-US" sz="3991" dirty="0" err="1">
                <a:solidFill>
                  <a:sysClr val="windowText" lastClr="000000"/>
                </a:solidFill>
              </a:rPr>
              <a:t>Markt</a:t>
            </a:r>
            <a:r>
              <a:rPr lang="en-US" sz="3991" dirty="0">
                <a:solidFill>
                  <a:sysClr val="windowText" lastClr="000000"/>
                </a:solidFill>
              </a:rPr>
              <a:t> </a:t>
            </a:r>
          </a:p>
        </p:txBody>
      </p:sp>
      <p:graphicFrame>
        <p:nvGraphicFramePr>
          <p:cNvPr id="6" name="Table 6"/>
          <p:cNvGraphicFramePr>
            <a:graphicFrameLocks noGrp="1"/>
          </p:cNvGraphicFramePr>
          <p:nvPr>
            <p:extLst/>
          </p:nvPr>
        </p:nvGraphicFramePr>
        <p:xfrm>
          <a:off x="1882786" y="1745631"/>
          <a:ext cx="8461686" cy="2658816"/>
        </p:xfrm>
        <a:graphic>
          <a:graphicData uri="http://schemas.openxmlformats.org/drawingml/2006/table">
            <a:tbl>
              <a:tblPr firstRow="1" bandRow="1">
                <a:tableStyleId>{5940675A-B579-460E-94D1-54222C63F5DA}</a:tableStyleId>
              </a:tblPr>
              <a:tblGrid>
                <a:gridCol w="4230843">
                  <a:extLst>
                    <a:ext uri="{9D8B030D-6E8A-4147-A177-3AD203B41FA5}">
                      <a16:colId xmlns:a16="http://schemas.microsoft.com/office/drawing/2014/main" val="20000"/>
                    </a:ext>
                  </a:extLst>
                </a:gridCol>
                <a:gridCol w="4230843">
                  <a:extLst>
                    <a:ext uri="{9D8B030D-6E8A-4147-A177-3AD203B41FA5}">
                      <a16:colId xmlns:a16="http://schemas.microsoft.com/office/drawing/2014/main" val="20001"/>
                    </a:ext>
                  </a:extLst>
                </a:gridCol>
              </a:tblGrid>
              <a:tr h="336384">
                <a:tc>
                  <a:txBody>
                    <a:bodyPr/>
                    <a:lstStyle/>
                    <a:p>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80608">
                <a:tc>
                  <a:txBody>
                    <a:bodyPr/>
                    <a:lstStyle/>
                    <a:p>
                      <a:r>
                        <a:rPr lang="en-US" sz="1600" dirty="0" err="1"/>
                        <a:t>Exporte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der Eurozone in die USA</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Importe</a:t>
                      </a:r>
                      <a:r>
                        <a:rPr lang="en-US" sz="1600" dirty="0"/>
                        <a:t> von </a:t>
                      </a:r>
                      <a:r>
                        <a:rPr lang="en-US" sz="1600" dirty="0" err="1"/>
                        <a:t>Gütern</a:t>
                      </a:r>
                      <a:r>
                        <a:rPr lang="en-US" sz="1600" dirty="0"/>
                        <a:t> und </a:t>
                      </a:r>
                      <a:r>
                        <a:rPr lang="en-US" sz="1600" dirty="0" err="1"/>
                        <a:t>Dienstleistungen</a:t>
                      </a:r>
                      <a:r>
                        <a:rPr lang="en-US" sz="1600" dirty="0"/>
                        <a:t> </a:t>
                      </a:r>
                      <a:r>
                        <a:rPr lang="en-US" sz="1600" dirty="0" err="1"/>
                        <a:t>aus</a:t>
                      </a:r>
                      <a:r>
                        <a:rPr lang="en-US" sz="1600" dirty="0"/>
                        <a:t> den USA in die Eurozone</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80608">
                <a:tc>
                  <a:txBody>
                    <a:bodyPr/>
                    <a:lstStyle/>
                    <a:p>
                      <a:r>
                        <a:rPr lang="en-US" sz="1600" dirty="0"/>
                        <a:t>US-</a:t>
                      </a:r>
                      <a:r>
                        <a:rPr lang="en-US" sz="1600" dirty="0" err="1"/>
                        <a:t>Touristen</a:t>
                      </a:r>
                      <a:r>
                        <a:rPr lang="en-US" sz="1600" dirty="0"/>
                        <a:t> die Europe in 10 days </a:t>
                      </a:r>
                      <a:r>
                        <a:rPr lang="en-US" sz="1600" dirty="0" err="1"/>
                        <a:t>machen</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Verrückte</a:t>
                      </a:r>
                      <a:r>
                        <a:rPr lang="en-US" sz="1600" dirty="0"/>
                        <a:t> Deutsche die den Grand Canyon </a:t>
                      </a:r>
                      <a:r>
                        <a:rPr lang="en-US" sz="1600" dirty="0" err="1"/>
                        <a:t>hinabsteigen</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r h="580608">
                <a:tc>
                  <a:txBody>
                    <a:bodyPr/>
                    <a:lstStyle/>
                    <a:p>
                      <a:r>
                        <a:rPr lang="en-US" sz="1600" dirty="0"/>
                        <a:t>US-</a:t>
                      </a:r>
                      <a:r>
                        <a:rPr lang="en-US" sz="1600" dirty="0" err="1"/>
                        <a:t>Direktinvestitionen</a:t>
                      </a:r>
                      <a:r>
                        <a:rPr lang="en-US" sz="1600" dirty="0"/>
                        <a:t> in Deutschland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EU-</a:t>
                      </a:r>
                      <a:r>
                        <a:rPr lang="en-US" sz="1600" dirty="0" err="1"/>
                        <a:t>Direktinvestitionen</a:t>
                      </a:r>
                      <a:r>
                        <a:rPr lang="en-US" sz="1600" dirty="0"/>
                        <a:t> in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3"/>
                  </a:ext>
                </a:extLst>
              </a:tr>
              <a:tr h="580608">
                <a:tc>
                  <a:txBody>
                    <a:bodyPr/>
                    <a:lstStyle/>
                    <a:p>
                      <a:r>
                        <a:rPr lang="en-US" sz="1600" dirty="0" err="1"/>
                        <a:t>Devisenspekulation</a:t>
                      </a:r>
                      <a:r>
                        <a:rPr lang="en-US" sz="1600" dirty="0"/>
                        <a:t> auf </a:t>
                      </a:r>
                      <a:r>
                        <a:rPr lang="en-US" sz="1600" dirty="0" err="1"/>
                        <a:t>eine</a:t>
                      </a:r>
                      <a:r>
                        <a:rPr lang="en-US" sz="1600" dirty="0"/>
                        <a:t> </a:t>
                      </a:r>
                      <a:r>
                        <a:rPr lang="en-US" sz="1600"/>
                        <a:t>Aufwertung </a:t>
                      </a:r>
                      <a:r>
                        <a:rPr lang="en-US" sz="1600" dirty="0"/>
                        <a:t>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Devisenspekulation</a:t>
                      </a:r>
                      <a:r>
                        <a:rPr lang="en-US" sz="1600" dirty="0"/>
                        <a:t> auf </a:t>
                      </a:r>
                      <a:r>
                        <a:rPr lang="en-US" sz="1600" dirty="0" err="1"/>
                        <a:t>eine</a:t>
                      </a:r>
                      <a:r>
                        <a:rPr lang="en-US" sz="1600" dirty="0"/>
                        <a:t> </a:t>
                      </a:r>
                      <a:r>
                        <a:rPr lang="en-US" sz="1600" dirty="0" err="1"/>
                        <a:t>Abwertung</a:t>
                      </a:r>
                      <a:r>
                        <a:rPr lang="en-US" sz="1600" dirty="0"/>
                        <a:t> des Euro </a:t>
                      </a:r>
                      <a:r>
                        <a:rPr lang="en-US" sz="1600" dirty="0" err="1"/>
                        <a:t>gegenüber</a:t>
                      </a:r>
                      <a:r>
                        <a:rPr lang="en-US" sz="1600" dirty="0"/>
                        <a:t> </a:t>
                      </a:r>
                      <a:r>
                        <a:rPr lang="en-US" sz="1600" dirty="0" err="1"/>
                        <a:t>dem</a:t>
                      </a:r>
                      <a:r>
                        <a:rPr lang="en-US" sz="1600" dirty="0"/>
                        <a:t> Dollar</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4"/>
                  </a:ext>
                </a:extLst>
              </a:tr>
            </a:tbl>
          </a:graphicData>
        </a:graphic>
      </p:graphicFrame>
      <p:sp>
        <p:nvSpPr>
          <p:cNvPr id="7" name="Textfeld 6"/>
          <p:cNvSpPr txBox="1"/>
          <p:nvPr/>
        </p:nvSpPr>
        <p:spPr>
          <a:xfrm>
            <a:off x="3053442" y="4602024"/>
            <a:ext cx="6253843" cy="1477328"/>
          </a:xfrm>
          <a:prstGeom prst="rect">
            <a:avLst/>
          </a:prstGeom>
          <a:noFill/>
        </p:spPr>
        <p:txBody>
          <a:bodyPr wrap="square" rtlCol="0">
            <a:spAutoFit/>
          </a:bodyPr>
          <a:lstStyle/>
          <a:p>
            <a:r>
              <a:rPr lang="de-DE" dirty="0" smtClean="0">
                <a:solidFill>
                  <a:srgbClr val="000000"/>
                </a:solidFill>
              </a:rPr>
              <a:t>Für den Internationalen Waren- Dienstleistungs- und Kapitaltausch ist im Grundsatz im Hintergrund immer eine Gegenbuchung in Dollar bzw. Euro nötig. Auch wenn nicht unbedingt das Geld explizit fließen muss, so werden die Tauschobjekte doch über den Wechselkurs gegenseitig bewertet</a:t>
            </a:r>
            <a:endParaRPr lang="de-DE" dirty="0">
              <a:solidFill>
                <a:srgbClr val="000000"/>
              </a:solidFill>
            </a:endParaRPr>
          </a:p>
        </p:txBody>
      </p:sp>
    </p:spTree>
    <p:extLst>
      <p:ext uri="{BB962C8B-B14F-4D97-AF65-F5344CB8AC3E}">
        <p14:creationId xmlns:p14="http://schemas.microsoft.com/office/powerpoint/2010/main" val="363067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3200" dirty="0" err="1">
                <a:solidFill>
                  <a:sysClr val="windowText" lastClr="000000"/>
                </a:solidFill>
              </a:rPr>
              <a:t>Zahlungsbilanz</a:t>
            </a:r>
            <a:r>
              <a:rPr lang="en-US" sz="3200" dirty="0">
                <a:solidFill>
                  <a:sysClr val="windowText" lastClr="000000"/>
                </a:solidFill>
              </a:rPr>
              <a:t> und </a:t>
            </a:r>
            <a:r>
              <a:rPr lang="en-US" sz="3200" dirty="0" err="1">
                <a:solidFill>
                  <a:sysClr val="windowText" lastClr="000000"/>
                </a:solidFill>
              </a:rPr>
              <a:t>Devisenmarkt</a:t>
            </a:r>
            <a:endParaRPr lang="en-US" sz="3200" dirty="0">
              <a:solidFill>
                <a:sysClr val="windowText" lastClr="000000"/>
              </a:solidFill>
            </a:endParaRPr>
          </a:p>
        </p:txBody>
      </p:sp>
      <p:graphicFrame>
        <p:nvGraphicFramePr>
          <p:cNvPr id="6" name="Content Placeholder 6"/>
          <p:cNvGraphicFramePr>
            <a:graphicFrameLocks/>
          </p:cNvGraphicFramePr>
          <p:nvPr>
            <p:extLst/>
          </p:nvPr>
        </p:nvGraphicFramePr>
        <p:xfrm>
          <a:off x="1938720" y="970190"/>
          <a:ext cx="8405752" cy="1599438"/>
        </p:xfrm>
        <a:graphic>
          <a:graphicData uri="http://schemas.openxmlformats.org/drawingml/2006/table">
            <a:tbl>
              <a:tblPr firstRow="1" bandRow="1">
                <a:tableStyleId>{5940675A-B579-460E-94D1-54222C63F5DA}</a:tableStyleId>
              </a:tblPr>
              <a:tblGrid>
                <a:gridCol w="4202876">
                  <a:extLst>
                    <a:ext uri="{9D8B030D-6E8A-4147-A177-3AD203B41FA5}">
                      <a16:colId xmlns:a16="http://schemas.microsoft.com/office/drawing/2014/main" val="20000"/>
                    </a:ext>
                  </a:extLst>
                </a:gridCol>
                <a:gridCol w="4202876">
                  <a:extLst>
                    <a:ext uri="{9D8B030D-6E8A-4147-A177-3AD203B41FA5}">
                      <a16:colId xmlns:a16="http://schemas.microsoft.com/office/drawing/2014/main" val="20001"/>
                    </a:ext>
                  </a:extLst>
                </a:gridCol>
              </a:tblGrid>
              <a:tr h="580608">
                <a:tc>
                  <a:txBody>
                    <a:bodyPr/>
                    <a:lstStyle/>
                    <a:p>
                      <a:r>
                        <a:rPr lang="en-US" sz="1600" dirty="0" err="1"/>
                        <a:t>Angebot</a:t>
                      </a:r>
                      <a:r>
                        <a:rPr lang="en-US" sz="1600" dirty="0"/>
                        <a:t> an Dollar – </a:t>
                      </a:r>
                      <a:r>
                        <a:rPr lang="en-US" sz="1600" dirty="0" err="1"/>
                        <a:t>Nachfrage</a:t>
                      </a:r>
                      <a:r>
                        <a:rPr lang="en-US" sz="1600" dirty="0"/>
                        <a:t> </a:t>
                      </a:r>
                      <a:r>
                        <a:rPr lang="en-US" sz="1600" dirty="0" err="1"/>
                        <a:t>nach</a:t>
                      </a:r>
                      <a:r>
                        <a:rPr lang="en-US" sz="1600" dirty="0"/>
                        <a:t> Euro</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Nachfrage</a:t>
                      </a:r>
                      <a:r>
                        <a:rPr lang="en-US" sz="1600" dirty="0"/>
                        <a:t> </a:t>
                      </a:r>
                      <a:r>
                        <a:rPr lang="en-US" sz="1600" dirty="0" err="1"/>
                        <a:t>nach</a:t>
                      </a:r>
                      <a:r>
                        <a:rPr lang="en-US" sz="1600" dirty="0"/>
                        <a:t> Dollar – </a:t>
                      </a:r>
                      <a:r>
                        <a:rPr lang="en-US" sz="1600" dirty="0" err="1"/>
                        <a:t>Angebot</a:t>
                      </a:r>
                      <a:r>
                        <a:rPr lang="en-US" sz="1600" dirty="0"/>
                        <a:t> an Euro</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509415">
                <a:tc>
                  <a:txBody>
                    <a:bodyPr/>
                    <a:lstStyle/>
                    <a:p>
                      <a:r>
                        <a:rPr lang="en-US" sz="1600" dirty="0"/>
                        <a:t>Export </a:t>
                      </a:r>
                      <a:r>
                        <a:rPr lang="en-US" sz="1600" dirty="0" err="1"/>
                        <a:t>aus</a:t>
                      </a:r>
                      <a:r>
                        <a:rPr lang="en-US" sz="1600" dirty="0"/>
                        <a:t> der Eurozone </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a:t>Import </a:t>
                      </a:r>
                      <a:r>
                        <a:rPr lang="en-US" sz="1600" dirty="0" err="1"/>
                        <a:t>aus</a:t>
                      </a:r>
                      <a:r>
                        <a:rPr lang="en-US" sz="1600" dirty="0"/>
                        <a:t> den USA</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509415">
                <a:tc>
                  <a:txBody>
                    <a:bodyPr/>
                    <a:lstStyle/>
                    <a:p>
                      <a:r>
                        <a:rPr lang="en-US" sz="1600" dirty="0" err="1"/>
                        <a:t>Kapitalimport</a:t>
                      </a:r>
                      <a:endParaRPr lang="en-US" sz="1600" dirty="0">
                        <a:latin typeface="Arial" panose="020B0604020202020204" pitchFamily="34" charset="0"/>
                        <a:cs typeface="Arial" panose="020B0604020202020204" pitchFamily="34" charset="0"/>
                      </a:endParaRPr>
                    </a:p>
                  </a:txBody>
                  <a:tcPr marL="82944" marR="82944" marT="41472" marB="41472"/>
                </a:tc>
                <a:tc>
                  <a:txBody>
                    <a:bodyPr/>
                    <a:lstStyle/>
                    <a:p>
                      <a:r>
                        <a:rPr lang="en-US" sz="1600" dirty="0" err="1"/>
                        <a:t>Kapitalexport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7" name="TextBox 7"/>
          <p:cNvSpPr txBox="1"/>
          <p:nvPr/>
        </p:nvSpPr>
        <p:spPr>
          <a:xfrm>
            <a:off x="2144056" y="2923819"/>
            <a:ext cx="7984392" cy="796693"/>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Exporte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Kapitalimport</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Importe</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Kapitalexport</a:t>
            </a:r>
            <a:endParaRPr lang="en-US" sz="2400" dirty="0">
              <a:latin typeface="Arial" panose="020B0604020202020204" pitchFamily="34" charset="0"/>
              <a:cs typeface="Arial" panose="020B0604020202020204" pitchFamily="34" charset="0"/>
            </a:endParaRPr>
          </a:p>
          <a:p>
            <a:endParaRPr lang="en-US" sz="2177" dirty="0">
              <a:latin typeface="Arial" panose="020B0604020202020204" pitchFamily="34" charset="0"/>
              <a:cs typeface="Arial" panose="020B0604020202020204" pitchFamily="34" charset="0"/>
            </a:endParaRPr>
          </a:p>
        </p:txBody>
      </p:sp>
      <p:graphicFrame>
        <p:nvGraphicFramePr>
          <p:cNvPr id="8" name="Content Placeholder 6">
            <a:extLst>
              <a:ext uri="{FF2B5EF4-FFF2-40B4-BE49-F238E27FC236}">
                <a16:creationId xmlns:a16="http://schemas.microsoft.com/office/drawing/2014/main" id="{15D1531D-6B8C-471E-A6E7-199094E7198C}"/>
              </a:ext>
            </a:extLst>
          </p:cNvPr>
          <p:cNvGraphicFramePr>
            <a:graphicFrameLocks/>
          </p:cNvGraphicFramePr>
          <p:nvPr>
            <p:extLst/>
          </p:nvPr>
        </p:nvGraphicFramePr>
        <p:xfrm>
          <a:off x="2051824" y="3992137"/>
          <a:ext cx="8175946" cy="1469184"/>
        </p:xfrm>
        <a:graphic>
          <a:graphicData uri="http://schemas.openxmlformats.org/drawingml/2006/table">
            <a:tbl>
              <a:tblPr firstRow="1" bandRow="1">
                <a:tableStyleId>{5940675A-B579-460E-94D1-54222C63F5DA}</a:tableStyleId>
              </a:tblPr>
              <a:tblGrid>
                <a:gridCol w="4087973">
                  <a:extLst>
                    <a:ext uri="{9D8B030D-6E8A-4147-A177-3AD203B41FA5}">
                      <a16:colId xmlns:a16="http://schemas.microsoft.com/office/drawing/2014/main" val="20000"/>
                    </a:ext>
                  </a:extLst>
                </a:gridCol>
                <a:gridCol w="4087973">
                  <a:extLst>
                    <a:ext uri="{9D8B030D-6E8A-4147-A177-3AD203B41FA5}">
                      <a16:colId xmlns:a16="http://schemas.microsoft.com/office/drawing/2014/main" val="20001"/>
                    </a:ext>
                  </a:extLst>
                </a:gridCol>
              </a:tblGrid>
              <a:tr h="489728">
                <a:tc>
                  <a:txBody>
                    <a:bodyPr/>
                    <a:lstStyle/>
                    <a:p>
                      <a:r>
                        <a:rPr lang="en-US" sz="1600" baseline="0" dirty="0" err="1"/>
                        <a:t>Nachfrage</a:t>
                      </a:r>
                      <a:r>
                        <a:rPr lang="en-US" sz="1600" baseline="0" dirty="0"/>
                        <a:t> </a:t>
                      </a:r>
                      <a:r>
                        <a:rPr lang="en-US" sz="1600" baseline="0" dirty="0" err="1"/>
                        <a:t>nach</a:t>
                      </a:r>
                      <a:r>
                        <a:rPr lang="en-US" sz="1600" baseline="0" dirty="0"/>
                        <a:t> </a:t>
                      </a:r>
                      <a:r>
                        <a:rPr lang="en-US" sz="1600" baseline="0" dirty="0" err="1"/>
                        <a:t>heimischer</a:t>
                      </a:r>
                      <a:r>
                        <a:rPr lang="en-US" sz="1600" baseline="0" dirty="0"/>
                        <a:t> </a:t>
                      </a:r>
                      <a:r>
                        <a:rPr lang="en-US" sz="1600" baseline="0" dirty="0" err="1"/>
                        <a:t>Währung</a:t>
                      </a:r>
                      <a:r>
                        <a:rPr lang="en-US" sz="2500" u="none" baseline="0" dirty="0"/>
                        <a:t>↑↓</a:t>
                      </a:r>
                      <a:endParaRPr lang="en-US" sz="25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err="1"/>
                        <a:t>Angebot</a:t>
                      </a:r>
                      <a:r>
                        <a:rPr lang="en-US" sz="1600" u="none" kern="1200" baseline="0" dirty="0"/>
                        <a:t> an </a:t>
                      </a:r>
                      <a:r>
                        <a:rPr lang="en-US" sz="1600" u="none" kern="1200" baseline="0" dirty="0" err="1"/>
                        <a:t>heimischer</a:t>
                      </a:r>
                      <a:r>
                        <a:rPr lang="en-US" sz="1600" u="none" kern="1200" baseline="0" dirty="0"/>
                        <a:t> </a:t>
                      </a:r>
                      <a:r>
                        <a:rPr lang="en-US" sz="1600" u="none" kern="1200" baseline="0" dirty="0" err="1"/>
                        <a:t>Währung</a:t>
                      </a:r>
                      <a:r>
                        <a:rPr lang="en-US" sz="1600" u="none" kern="1200" baseline="0" dirty="0"/>
                        <a:t> </a:t>
                      </a:r>
                      <a:r>
                        <a:rPr lang="en-US" sz="2500" u="none" kern="1200" baseline="0" dirty="0"/>
                        <a:t>↑↓</a:t>
                      </a:r>
                      <a:endParaRPr lang="en-US" sz="1600" dirty="0">
                        <a:latin typeface="Arial" panose="020B0604020202020204" pitchFamily="34" charset="0"/>
                        <a:cs typeface="Arial" panose="020B0604020202020204" pitchFamily="34" charset="0"/>
                      </a:endParaRPr>
                    </a:p>
                  </a:txBody>
                  <a:tcPr marL="82944" marR="82944" marT="41472" marB="41472"/>
                </a:tc>
                <a:extLst>
                  <a:ext uri="{0D108BD9-81ED-4DB2-BD59-A6C34878D82A}">
                    <a16:rowId xmlns:a16="http://schemas.microsoft.com/office/drawing/2014/main" val="10000"/>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Exporte</a:t>
                      </a:r>
                      <a:r>
                        <a:rPr lang="en-US" sz="1600" dirty="0"/>
                        <a:t> </a:t>
                      </a:r>
                      <a:r>
                        <a:rPr lang="en-US" sz="2200" u="none" baseline="0" dirty="0"/>
                        <a:t>↑↓</a:t>
                      </a:r>
                      <a:endParaRPr lang="en-US" sz="2200" b="1" i="0" u="none" dirty="0">
                        <a:latin typeface="Arial" panose="020B0604020202020204" pitchFamily="34" charset="0"/>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1"/>
                  </a:ext>
                </a:extLst>
              </a:tr>
              <a:tr h="4897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Kapitalimporte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t>Kapitalexporte</a:t>
                      </a:r>
                      <a:r>
                        <a:rPr lang="en-US" sz="1600" dirty="0"/>
                        <a:t> </a:t>
                      </a:r>
                      <a:r>
                        <a:rPr lang="en-US" sz="2200" u="none" kern="1200" baseline="0" dirty="0"/>
                        <a:t>↑↓</a:t>
                      </a:r>
                      <a:endParaRPr lang="en-US" sz="2200" b="1" i="0" u="none" kern="1200" baseline="0" dirty="0">
                        <a:solidFill>
                          <a:schemeClr val="dk1"/>
                        </a:solidFill>
                        <a:latin typeface="Arial" panose="020B0604020202020204" pitchFamily="34" charset="0"/>
                        <a:ea typeface="+mn-ea"/>
                        <a:cs typeface="Arial" panose="020B0604020202020204" pitchFamily="34" charset="0"/>
                      </a:endParaRPr>
                    </a:p>
                  </a:txBody>
                  <a:tcPr marL="82944" marR="82944" marT="41472" marB="41472"/>
                </a:tc>
                <a:extLst>
                  <a:ext uri="{0D108BD9-81ED-4DB2-BD59-A6C34878D82A}">
                    <a16:rowId xmlns:a16="http://schemas.microsoft.com/office/drawing/2014/main" val="10002"/>
                  </a:ext>
                </a:extLst>
              </a:tr>
            </a:tbl>
          </a:graphicData>
        </a:graphic>
      </p:graphicFrame>
      <p:sp>
        <p:nvSpPr>
          <p:cNvPr id="9" name="Textfeld 8"/>
          <p:cNvSpPr txBox="1"/>
          <p:nvPr/>
        </p:nvSpPr>
        <p:spPr>
          <a:xfrm>
            <a:off x="1298913" y="5585670"/>
            <a:ext cx="9674678" cy="646331"/>
          </a:xfrm>
          <a:prstGeom prst="rect">
            <a:avLst/>
          </a:prstGeom>
          <a:noFill/>
        </p:spPr>
        <p:txBody>
          <a:bodyPr wrap="square" rtlCol="0">
            <a:spAutoFit/>
          </a:bodyPr>
          <a:lstStyle/>
          <a:p>
            <a:r>
              <a:rPr lang="de-DE" dirty="0" smtClean="0">
                <a:solidFill>
                  <a:srgbClr val="000000"/>
                </a:solidFill>
              </a:rPr>
              <a:t>Man beachte, dass die die Warenexporte und Kapitalimporte, bzw. Warenimporte und Kapitalexporte jeweils auf der gleichen Seite der Bilanz stehen, da sie die jeweilige Gegenbuch darstellen</a:t>
            </a:r>
            <a:endParaRPr lang="de-DE" dirty="0">
              <a:solidFill>
                <a:srgbClr val="000000"/>
              </a:solidFill>
            </a:endParaRPr>
          </a:p>
        </p:txBody>
      </p:sp>
    </p:spTree>
    <p:extLst>
      <p:ext uri="{BB962C8B-B14F-4D97-AF65-F5344CB8AC3E}">
        <p14:creationId xmlns:p14="http://schemas.microsoft.com/office/powerpoint/2010/main" val="27493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9533" y="719421"/>
            <a:ext cx="7209538" cy="3240000"/>
          </a:xfrm>
          <a:prstGeom prst="rect">
            <a:avLst/>
          </a:prstGeom>
          <a:ln>
            <a:solidFill>
              <a:srgbClr val="FF0000"/>
            </a:solidFill>
          </a:ln>
        </p:spPr>
      </p:pic>
      <p:sp>
        <p:nvSpPr>
          <p:cNvPr id="4" name="Title 1"/>
          <p:cNvSpPr txBox="1">
            <a:spLocks/>
          </p:cNvSpPr>
          <p:nvPr/>
        </p:nvSpPr>
        <p:spPr>
          <a:xfrm>
            <a:off x="1843353" y="49797"/>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smtClean="0">
                <a:solidFill>
                  <a:sysClr val="windowText" lastClr="000000"/>
                </a:solidFill>
              </a:rPr>
              <a:t>Euro-</a:t>
            </a:r>
            <a:r>
              <a:rPr lang="en-US" sz="3991" dirty="0" err="1" smtClean="0">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65764" y="301958"/>
            <a:ext cx="1917641" cy="343620"/>
          </a:xfrm>
          <a:prstGeom prst="rect">
            <a:avLst/>
          </a:prstGeom>
          <a:noFill/>
        </p:spPr>
        <p:txBody>
          <a:bodyPr wrap="none" rtlCol="0">
            <a:spAutoFit/>
          </a:bodyPr>
          <a:lstStyle/>
          <a:p>
            <a:r>
              <a:rPr lang="de-DE" sz="1633" dirty="0"/>
              <a:t>Source: Bundesbank</a:t>
            </a:r>
          </a:p>
        </p:txBody>
      </p:sp>
      <p:sp>
        <p:nvSpPr>
          <p:cNvPr id="6" name="Textfeld 5"/>
          <p:cNvSpPr txBox="1"/>
          <p:nvPr/>
        </p:nvSpPr>
        <p:spPr>
          <a:xfrm>
            <a:off x="7303980" y="2633435"/>
            <a:ext cx="4888020" cy="1015663"/>
          </a:xfrm>
          <a:prstGeom prst="rect">
            <a:avLst/>
          </a:prstGeom>
          <a:noFill/>
        </p:spPr>
        <p:txBody>
          <a:bodyPr wrap="square" rtlCol="0">
            <a:spAutoFit/>
          </a:bodyPr>
          <a:lstStyle/>
          <a:p>
            <a:r>
              <a:rPr lang="de-DE" sz="1200" b="1" dirty="0" smtClean="0">
                <a:solidFill>
                  <a:srgbClr val="000000"/>
                </a:solidFill>
              </a:rPr>
              <a:t>Schweiz:</a:t>
            </a:r>
            <a:r>
              <a:rPr lang="de-DE" sz="1200" dirty="0" smtClean="0">
                <a:solidFill>
                  <a:srgbClr val="000000"/>
                </a:solidFill>
              </a:rPr>
              <a:t> m Zuge der Finanzkrise 2008 hatte die Schweiz als sogenannter sicherer Hafen einen enormen Kapitalzufluss. Es resultierte eine Aufwertung gegenüber dem Euro bis hin zu einem WK von 1:1 (2011/8). Daher beschloss die SNB (2011/9) den WK bei 1:1,2 zu „verteidigen“. Wie Funktioniert so etwas?</a:t>
            </a:r>
            <a:endParaRPr lang="de-DE" sz="1200" dirty="0">
              <a:solidFill>
                <a:srgbClr val="000000"/>
              </a:solidFill>
            </a:endParaRPr>
          </a:p>
        </p:txBody>
      </p:sp>
      <p:sp>
        <p:nvSpPr>
          <p:cNvPr id="7" name="Textfeld 6"/>
          <p:cNvSpPr txBox="1"/>
          <p:nvPr/>
        </p:nvSpPr>
        <p:spPr>
          <a:xfrm>
            <a:off x="7154690" y="850733"/>
            <a:ext cx="5012427" cy="1754326"/>
          </a:xfrm>
          <a:prstGeom prst="rect">
            <a:avLst/>
          </a:prstGeom>
          <a:noFill/>
        </p:spPr>
        <p:txBody>
          <a:bodyPr wrap="square" rtlCol="0">
            <a:spAutoFit/>
          </a:bodyPr>
          <a:lstStyle/>
          <a:p>
            <a:r>
              <a:rPr lang="de-DE" dirty="0" smtClean="0">
                <a:solidFill>
                  <a:srgbClr val="000000"/>
                </a:solidFill>
              </a:rPr>
              <a:t>Anhand von Wechselkursentwicklungen, kann man mitunter </a:t>
            </a:r>
            <a:r>
              <a:rPr lang="de-DE" dirty="0" err="1" smtClean="0">
                <a:solidFill>
                  <a:srgbClr val="000000"/>
                </a:solidFill>
              </a:rPr>
              <a:t>wirtschaftspolititsche</a:t>
            </a:r>
            <a:r>
              <a:rPr lang="de-DE" dirty="0" smtClean="0">
                <a:solidFill>
                  <a:srgbClr val="000000"/>
                </a:solidFill>
              </a:rPr>
              <a:t> Entwicklungen ablesen, die auf Verhaltensänderungen der ökonomisch agierenden Institutionen und/oder der Kapitalgeber und Kapitelnehmer der Länder zurückzuführen sind:</a:t>
            </a:r>
            <a:endParaRPr lang="de-DE" dirty="0">
              <a:solidFill>
                <a:srgbClr val="000000"/>
              </a:solidFill>
            </a:endParaRPr>
          </a:p>
        </p:txBody>
      </p:sp>
      <p:sp>
        <p:nvSpPr>
          <p:cNvPr id="8" name="Textfeld 7"/>
          <p:cNvSpPr txBox="1"/>
          <p:nvPr/>
        </p:nvSpPr>
        <p:spPr>
          <a:xfrm>
            <a:off x="0" y="3954546"/>
            <a:ext cx="12192000" cy="276999"/>
          </a:xfrm>
          <a:prstGeom prst="rect">
            <a:avLst/>
          </a:prstGeom>
          <a:noFill/>
        </p:spPr>
        <p:txBody>
          <a:bodyPr wrap="square" rtlCol="0">
            <a:spAutoFit/>
          </a:bodyPr>
          <a:lstStyle/>
          <a:p>
            <a:r>
              <a:rPr lang="de-DE" sz="1200" dirty="0" smtClean="0">
                <a:solidFill>
                  <a:srgbClr val="000000"/>
                </a:solidFill>
              </a:rPr>
              <a:t>Mit den erarbeiteten Zahlungsbilanzmechanismen, sehen wir, dass die SNB, dann die ausl. Kapitalzuflüsse (insb. Aus der Eurozone) über „Euro-Käufe“ neutralisieren muss. Wie kauf die SNB Euro?</a:t>
            </a:r>
            <a:endParaRPr lang="de-DE" sz="1200" dirty="0">
              <a:solidFill>
                <a:srgbClr val="000000"/>
              </a:solidFill>
            </a:endParaRPr>
          </a:p>
        </p:txBody>
      </p:sp>
      <p:sp>
        <p:nvSpPr>
          <p:cNvPr id="9" name="Textfeld 8"/>
          <p:cNvSpPr txBox="1"/>
          <p:nvPr/>
        </p:nvSpPr>
        <p:spPr>
          <a:xfrm>
            <a:off x="0" y="4142606"/>
            <a:ext cx="12192000" cy="1569660"/>
          </a:xfrm>
          <a:prstGeom prst="rect">
            <a:avLst/>
          </a:prstGeom>
          <a:noFill/>
        </p:spPr>
        <p:txBody>
          <a:bodyPr wrap="square" rtlCol="0">
            <a:spAutoFit/>
          </a:bodyPr>
          <a:lstStyle/>
          <a:p>
            <a:r>
              <a:rPr lang="de-DE" sz="1200" dirty="0" smtClean="0">
                <a:solidFill>
                  <a:srgbClr val="000000"/>
                </a:solidFill>
              </a:rPr>
              <a:t>Allein mit dem Kauf von Eurobargeld geht dies nicht, denn dafür gibt es nicht genug Eurobargeld. Also müssen in Euro denominierte Staatsanleihen gekauft werden, diese gibt es aber nicht im Allgemeinen, sondern nur Staatsanleihen der Mitgliedsländer der Eurozone. Da ein enormes Volumen (in der Spitze ca. 500 Mrd. Euro) benötigt wurden, kommen nur die „großen“ Euroländer in Frage. Da die Schweiz sicher nicht so gerne in Italien investieren wollte, blieben nur UK und natürlich als Hauptzielland Deutschland übrig. Daraus resultierte dann, dass die Schweiz zwischenzeitlich der Haupteinzelgläubiger Deutschlands war. Von der Mechanik hört sich dies einfach an, in der Praxis ist dies aber ein </a:t>
            </a:r>
            <a:r>
              <a:rPr lang="de-DE" sz="1200" dirty="0">
                <a:solidFill>
                  <a:srgbClr val="000000"/>
                </a:solidFill>
              </a:rPr>
              <a:t>h</a:t>
            </a:r>
            <a:r>
              <a:rPr lang="de-DE" sz="1200" dirty="0" smtClean="0">
                <a:solidFill>
                  <a:srgbClr val="000000"/>
                </a:solidFill>
              </a:rPr>
              <a:t>ochriskantes Unterfangen, denn letztlich muss ein Land dafür anfangen Geld zu Drucken, um ausl. Währung zu kaufen. Wie wir sehen ist der Schweiz dies gelungen und 2015/01 hat die SNB den WK wieder freigegeben. Nach einem kurzen Überschießen pendelte der Kurs sich dann bei etwa  bei 1:1,1/1,15 ein. Andere Ländern wie Mexiko (</a:t>
            </a:r>
            <a:r>
              <a:rPr lang="de-DE" sz="1200" dirty="0" err="1" smtClean="0">
                <a:solidFill>
                  <a:srgbClr val="000000"/>
                </a:solidFill>
              </a:rPr>
              <a:t>Pesokrise</a:t>
            </a:r>
            <a:r>
              <a:rPr lang="de-DE" sz="1200" dirty="0" smtClean="0">
                <a:solidFill>
                  <a:srgbClr val="000000"/>
                </a:solidFill>
              </a:rPr>
              <a:t>/1976) oder UK (Black </a:t>
            </a:r>
            <a:r>
              <a:rPr lang="de-DE" sz="1200" dirty="0" err="1" smtClean="0">
                <a:solidFill>
                  <a:srgbClr val="000000"/>
                </a:solidFill>
              </a:rPr>
              <a:t>Sunday</a:t>
            </a:r>
            <a:r>
              <a:rPr lang="de-DE" sz="1200" dirty="0" smtClean="0">
                <a:solidFill>
                  <a:srgbClr val="000000"/>
                </a:solidFill>
              </a:rPr>
              <a:t> 16.09.1992, als Goerge Soros seine erste Milliarde mit einer Wette gegen das britische Pfund machte (Mitte September scheint keine Gute Zeit für Finanzmärkte zu </a:t>
            </a:r>
            <a:r>
              <a:rPr lang="de-DE" sz="1200" dirty="0">
                <a:solidFill>
                  <a:srgbClr val="000000"/>
                </a:solidFill>
              </a:rPr>
              <a:t>sein </a:t>
            </a:r>
            <a:r>
              <a:rPr lang="de-DE" sz="1200" dirty="0" smtClean="0">
                <a:solidFill>
                  <a:srgbClr val="000000"/>
                </a:solidFill>
              </a:rPr>
              <a:t>(2001/9/11und Lehman-Pleite 2008/9/15)) konnten Ihren WK nicht verteidigen und haben die Wette gegen die Finanzmärkte verloren. Die Schweiz ist vielleicht das einzige größere Land auf der Welt, dem eine solche Verteidigungsstrategie gelingen konnte.</a:t>
            </a:r>
            <a:endParaRPr lang="de-DE" sz="1200" dirty="0">
              <a:solidFill>
                <a:srgbClr val="000000"/>
              </a:solidFill>
            </a:endParaRPr>
          </a:p>
        </p:txBody>
      </p:sp>
      <p:sp>
        <p:nvSpPr>
          <p:cNvPr id="10" name="Textfeld 9"/>
          <p:cNvSpPr txBox="1"/>
          <p:nvPr/>
        </p:nvSpPr>
        <p:spPr>
          <a:xfrm>
            <a:off x="12033" y="5640929"/>
            <a:ext cx="12192000" cy="461665"/>
          </a:xfrm>
          <a:prstGeom prst="rect">
            <a:avLst/>
          </a:prstGeom>
          <a:noFill/>
        </p:spPr>
        <p:txBody>
          <a:bodyPr wrap="square" rtlCol="0">
            <a:spAutoFit/>
          </a:bodyPr>
          <a:lstStyle/>
          <a:p>
            <a:r>
              <a:rPr lang="de-DE" sz="1200" b="1" dirty="0" smtClean="0">
                <a:solidFill>
                  <a:srgbClr val="000000"/>
                </a:solidFill>
              </a:rPr>
              <a:t>UK: </a:t>
            </a:r>
            <a:r>
              <a:rPr lang="de-DE" sz="1200" dirty="0" smtClean="0">
                <a:solidFill>
                  <a:srgbClr val="000000"/>
                </a:solidFill>
              </a:rPr>
              <a:t>Beim britischen Pfund sieht man bis zur Finanzkrise einen relativ stabilen WK zu Euro und dann eine Abwertung von rund 20%. Erklärt werden kann dies bspw. durch die relativ starke Betroffenheit von UK durch die Finanzkrise als traditionell auf die Finanzmärkte ausgerichtete Volkswirtschaft mit der London-City als einem dem Hauptfinanzplätze der Welt.</a:t>
            </a:r>
            <a:endParaRPr lang="de-DE" sz="1200" dirty="0">
              <a:solidFill>
                <a:srgbClr val="000000"/>
              </a:solidFill>
            </a:endParaRPr>
          </a:p>
        </p:txBody>
      </p:sp>
      <p:sp>
        <p:nvSpPr>
          <p:cNvPr id="11" name="Textfeld 10"/>
          <p:cNvSpPr txBox="1"/>
          <p:nvPr/>
        </p:nvSpPr>
        <p:spPr>
          <a:xfrm>
            <a:off x="-9533" y="6037937"/>
            <a:ext cx="12192000" cy="830997"/>
          </a:xfrm>
          <a:prstGeom prst="rect">
            <a:avLst/>
          </a:prstGeom>
          <a:noFill/>
        </p:spPr>
        <p:txBody>
          <a:bodyPr wrap="square" rtlCol="0">
            <a:spAutoFit/>
          </a:bodyPr>
          <a:lstStyle/>
          <a:p>
            <a:r>
              <a:rPr lang="de-DE" sz="1200" dirty="0" smtClean="0">
                <a:solidFill>
                  <a:srgbClr val="000000"/>
                </a:solidFill>
              </a:rPr>
              <a:t>Neben diesem auf die wirtschaftliche Struktur zurückzuführenden Befund, kann man aber auch das </a:t>
            </a:r>
            <a:r>
              <a:rPr lang="de-DE" sz="1200" dirty="0" err="1" smtClean="0">
                <a:solidFill>
                  <a:srgbClr val="000000"/>
                </a:solidFill>
              </a:rPr>
              <a:t>Brexit</a:t>
            </a:r>
            <a:r>
              <a:rPr lang="de-DE" sz="1200" dirty="0" smtClean="0">
                <a:solidFill>
                  <a:srgbClr val="000000"/>
                </a:solidFill>
              </a:rPr>
              <a:t>-Votum der Briten am WK ablesen, denn nach einer Erholung des britischen Pfunds im Vorfeld des Votums, verlor das britische Pfund im Zuge des </a:t>
            </a:r>
            <a:r>
              <a:rPr lang="de-DE" sz="1200" dirty="0" err="1" smtClean="0">
                <a:solidFill>
                  <a:srgbClr val="000000"/>
                </a:solidFill>
              </a:rPr>
              <a:t>Brexitvotums</a:t>
            </a:r>
            <a:r>
              <a:rPr lang="de-DE" sz="1200" dirty="0" smtClean="0">
                <a:solidFill>
                  <a:srgbClr val="000000"/>
                </a:solidFill>
              </a:rPr>
              <a:t> im Sommer 2016 rund 10% gegenüber dem Euro. Seitdem lag das britische Pfund relativ stabil bei 0,9 Pfund = 1 Euro. Der letztliche Austritt von UK am 1.1.2021 hat dann wieder zu einer leichten Abwertung auf 0,85 </a:t>
            </a:r>
            <a:r>
              <a:rPr lang="de-DE" sz="1200" dirty="0">
                <a:solidFill>
                  <a:srgbClr val="000000"/>
                </a:solidFill>
              </a:rPr>
              <a:t>Pfund = 1 </a:t>
            </a:r>
            <a:r>
              <a:rPr lang="de-DE" sz="1200" dirty="0" smtClean="0">
                <a:solidFill>
                  <a:srgbClr val="000000"/>
                </a:solidFill>
              </a:rPr>
              <a:t>Euro. Inwieweit UK weiter bestehen bleibt und es vielleicht in den nächsten Jahren zur Abspaltung von Schottland und/oder Nordirland kommt ist auf Grund der erratischen Politik der britischen Regierung offen.</a:t>
            </a:r>
            <a:endParaRPr lang="de-DE" sz="1200" dirty="0">
              <a:solidFill>
                <a:srgbClr val="000000"/>
              </a:solidFill>
            </a:endParaRPr>
          </a:p>
        </p:txBody>
      </p:sp>
      <p:cxnSp>
        <p:nvCxnSpPr>
          <p:cNvPr id="13" name="Gerade Verbindung mit Pfeil 12"/>
          <p:cNvCxnSpPr/>
          <p:nvPr/>
        </p:nvCxnSpPr>
        <p:spPr>
          <a:xfrm>
            <a:off x="1592386" y="1048433"/>
            <a:ext cx="487635" cy="50287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5" name="Gerade Verbindung mit Pfeil 14"/>
          <p:cNvCxnSpPr/>
          <p:nvPr/>
        </p:nvCxnSpPr>
        <p:spPr>
          <a:xfrm>
            <a:off x="2127267" y="1514363"/>
            <a:ext cx="377327" cy="222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Gerade Verbindung mit Pfeil 16"/>
          <p:cNvCxnSpPr/>
          <p:nvPr/>
        </p:nvCxnSpPr>
        <p:spPr>
          <a:xfrm>
            <a:off x="2696288" y="1657850"/>
            <a:ext cx="664440" cy="2210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Gerade Verbindung mit Pfeil 18"/>
          <p:cNvCxnSpPr/>
          <p:nvPr/>
        </p:nvCxnSpPr>
        <p:spPr>
          <a:xfrm flipV="1">
            <a:off x="5066783" y="1395041"/>
            <a:ext cx="257652" cy="41512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Gerade Verbindung mit Pfeil 20"/>
          <p:cNvCxnSpPr/>
          <p:nvPr/>
        </p:nvCxnSpPr>
        <p:spPr>
          <a:xfrm flipV="1">
            <a:off x="6183621" y="1413251"/>
            <a:ext cx="218384" cy="3257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 name="Gerade Verbindung mit Pfeil 22"/>
          <p:cNvCxnSpPr/>
          <p:nvPr/>
        </p:nvCxnSpPr>
        <p:spPr>
          <a:xfrm>
            <a:off x="5507395" y="1353367"/>
            <a:ext cx="602458" cy="31976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8" name="Gerade Verbindung mit Pfeil 17"/>
          <p:cNvCxnSpPr/>
          <p:nvPr/>
        </p:nvCxnSpPr>
        <p:spPr>
          <a:xfrm>
            <a:off x="6385632" y="1358929"/>
            <a:ext cx="476906" cy="1798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2" name="Gerade Verbindung mit Pfeil 21"/>
          <p:cNvCxnSpPr/>
          <p:nvPr/>
        </p:nvCxnSpPr>
        <p:spPr>
          <a:xfrm>
            <a:off x="6916237" y="1358928"/>
            <a:ext cx="97303" cy="1248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017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4689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88203" y="289004"/>
            <a:ext cx="1917641" cy="343620"/>
          </a:xfrm>
          <a:prstGeom prst="rect">
            <a:avLst/>
          </a:prstGeom>
          <a:noFill/>
        </p:spPr>
        <p:txBody>
          <a:bodyPr wrap="none" rtlCol="0">
            <a:spAutoFit/>
          </a:bodyPr>
          <a:lstStyle/>
          <a:p>
            <a:r>
              <a:rPr lang="de-DE" sz="1633" dirty="0"/>
              <a:t>Source: Bundesbank</a:t>
            </a:r>
          </a:p>
        </p:txBody>
      </p:sp>
      <p:sp>
        <p:nvSpPr>
          <p:cNvPr id="6" name="Textfeld 5"/>
          <p:cNvSpPr txBox="1"/>
          <p:nvPr/>
        </p:nvSpPr>
        <p:spPr>
          <a:xfrm>
            <a:off x="241823" y="4458234"/>
            <a:ext cx="11909037" cy="830997"/>
          </a:xfrm>
          <a:prstGeom prst="rect">
            <a:avLst/>
          </a:prstGeom>
          <a:noFill/>
        </p:spPr>
        <p:txBody>
          <a:bodyPr wrap="square" rtlCol="0">
            <a:spAutoFit/>
          </a:bodyPr>
          <a:lstStyle/>
          <a:p>
            <a:r>
              <a:rPr lang="de-DE" sz="1200" dirty="0" smtClean="0">
                <a:solidFill>
                  <a:srgbClr val="000000"/>
                </a:solidFill>
              </a:rPr>
              <a:t>In der Türkei und Russland erkennt man ähnliche Befunde in der Entwicklung des WK gegenüber dem Euro im Verhältnis zur wirtschaftspolitischen Entwicklung. Beide Länder sind von großen Unsicherheiten bzgl. wirtschaftspolitischen Rahmenbedingungen und insb. stabiler Rechts- und damit Besitzverhältnisse geprägt. Dies führt zu enormen Unsicherheiten bei den internationalen Kapitalgeber, die daher in den letzten fünf Jahren Investitionen unterlassen, bzw. das Kapital abziehen. Bei </a:t>
            </a:r>
            <a:r>
              <a:rPr lang="de-DE" sz="1200" dirty="0" err="1" smtClean="0">
                <a:solidFill>
                  <a:srgbClr val="000000"/>
                </a:solidFill>
              </a:rPr>
              <a:t>Rußland</a:t>
            </a:r>
            <a:r>
              <a:rPr lang="de-DE" sz="1200" dirty="0" smtClean="0">
                <a:solidFill>
                  <a:srgbClr val="000000"/>
                </a:solidFill>
              </a:rPr>
              <a:t> kommen natürlich verstärkend die Sanktionen im Zuge der Annexion der Krim hinzu. Insgesamt führte dies zu einer Abwertung von rund 100% des Rubel gegenüber dem Euro seit 2015. </a:t>
            </a:r>
            <a:endParaRPr lang="de-DE" sz="1200" dirty="0">
              <a:solidFill>
                <a:srgbClr val="000000"/>
              </a:solidFill>
            </a:endParaRPr>
          </a:p>
        </p:txBody>
      </p:sp>
      <p:sp>
        <p:nvSpPr>
          <p:cNvPr id="8" name="Textfeld 7"/>
          <p:cNvSpPr txBox="1"/>
          <p:nvPr/>
        </p:nvSpPr>
        <p:spPr>
          <a:xfrm>
            <a:off x="241823" y="5227714"/>
            <a:ext cx="11735133" cy="1015663"/>
          </a:xfrm>
          <a:prstGeom prst="rect">
            <a:avLst/>
          </a:prstGeom>
          <a:noFill/>
        </p:spPr>
        <p:txBody>
          <a:bodyPr wrap="square" rtlCol="0">
            <a:spAutoFit/>
          </a:bodyPr>
          <a:lstStyle/>
          <a:p>
            <a:r>
              <a:rPr lang="de-DE" sz="1200" dirty="0" smtClean="0">
                <a:solidFill>
                  <a:srgbClr val="000000"/>
                </a:solidFill>
              </a:rPr>
              <a:t>In der Türkei ist die Situation noch deutlich dramatischer. Seit 2015 ist ein dramatischen Verfall der türkischen Lira, deren Wert sich gegenüber dem Euro in diesem Zeithorizont etwa um einen Faktor 7 verringert hat. Kurzfristig versuchte nach langem Zögern die Türkei diesem Verfall mit einer dramatischen Leitzinserhöhung auf 15% </a:t>
            </a:r>
            <a:r>
              <a:rPr lang="de-DE" sz="1200" dirty="0">
                <a:solidFill>
                  <a:srgbClr val="000000"/>
                </a:solidFill>
              </a:rPr>
              <a:t> </a:t>
            </a:r>
            <a:r>
              <a:rPr lang="de-DE" sz="1200" dirty="0" smtClean="0">
                <a:solidFill>
                  <a:srgbClr val="000000"/>
                </a:solidFill>
              </a:rPr>
              <a:t>entgegenzutreten. Auf Druck der dortigen Regierung ist die Leitzinserhöhung auf diesem Niveau gestoppt worden, so dass im Zuge dessen die Inflation auf rund 20% gestiegen ist. Nüchtern betrachtet lassen sich hier die klassischen Entwicklungen ablesen, wenn ein Land sich den internationalen Kapitalmarktgesetzen versucht entgegenzustellen. Oftmals resultieren aus solchen Entwicklungen Instabilitäten von Regierungen.</a:t>
            </a:r>
            <a:endParaRPr lang="de-DE" sz="1200" dirty="0">
              <a:solidFill>
                <a:srgbClr val="000000"/>
              </a:solidFill>
            </a:endParaRPr>
          </a:p>
        </p:txBody>
      </p:sp>
      <p:sp>
        <p:nvSpPr>
          <p:cNvPr id="9" name="Textfeld 8"/>
          <p:cNvSpPr txBox="1"/>
          <p:nvPr/>
        </p:nvSpPr>
        <p:spPr>
          <a:xfrm>
            <a:off x="241823" y="6127409"/>
            <a:ext cx="11656596" cy="646331"/>
          </a:xfrm>
          <a:prstGeom prst="rect">
            <a:avLst/>
          </a:prstGeom>
          <a:noFill/>
        </p:spPr>
        <p:txBody>
          <a:bodyPr wrap="square" rtlCol="0">
            <a:spAutoFit/>
          </a:bodyPr>
          <a:lstStyle/>
          <a:p>
            <a:r>
              <a:rPr lang="de-DE" sz="1200" dirty="0" smtClean="0">
                <a:solidFill>
                  <a:srgbClr val="000000"/>
                </a:solidFill>
              </a:rPr>
              <a:t>Die Halbierung </a:t>
            </a:r>
            <a:r>
              <a:rPr lang="de-DE" sz="1200" dirty="0">
                <a:solidFill>
                  <a:srgbClr val="000000"/>
                </a:solidFill>
              </a:rPr>
              <a:t>des Rubel gegenüber dem Euro im </a:t>
            </a:r>
            <a:r>
              <a:rPr lang="de-DE" sz="1200" dirty="0" smtClean="0">
                <a:solidFill>
                  <a:srgbClr val="000000"/>
                </a:solidFill>
              </a:rPr>
              <a:t>gleichen Zeithorizont setzt ebenfalls ein Land, welches den Staatshaushalt vornehmlich durch den Verkauf von Rohstoffen an den internationalen Märkten und damit in Euro/Dollar finanziert, stark unter Druck setzt. Jedoch ist der Rohstoffreichtum des größten Landes der Welt enorm und die geopolitische Strategie dieses Landes Europa bspw. durch </a:t>
            </a:r>
            <a:r>
              <a:rPr lang="de-DE" sz="1200" dirty="0" err="1" smtClean="0">
                <a:solidFill>
                  <a:srgbClr val="000000"/>
                </a:solidFill>
              </a:rPr>
              <a:t>Nordstream</a:t>
            </a:r>
            <a:r>
              <a:rPr lang="de-DE" sz="1200" dirty="0" smtClean="0">
                <a:solidFill>
                  <a:srgbClr val="000000"/>
                </a:solidFill>
              </a:rPr>
              <a:t> II energiepolitisch enger an sich zu binden auch im Hinblick auf eine Stabilisierung des Rubel zu sehen.</a:t>
            </a:r>
            <a:endParaRPr lang="de-DE" sz="1200" dirty="0">
              <a:solidFill>
                <a:srgbClr val="000000"/>
              </a:solidFill>
            </a:endParaRPr>
          </a:p>
        </p:txBody>
      </p:sp>
      <p:pic>
        <p:nvPicPr>
          <p:cNvPr id="7" name="Grafik 6"/>
          <p:cNvPicPr>
            <a:picLocks noChangeAspect="1"/>
          </p:cNvPicPr>
          <p:nvPr/>
        </p:nvPicPr>
        <p:blipFill>
          <a:blip r:embed="rId3"/>
          <a:stretch>
            <a:fillRect/>
          </a:stretch>
        </p:blipFill>
        <p:spPr>
          <a:xfrm>
            <a:off x="0" y="822657"/>
            <a:ext cx="8010598" cy="3600000"/>
          </a:xfrm>
          <a:prstGeom prst="rect">
            <a:avLst/>
          </a:prstGeom>
        </p:spPr>
      </p:pic>
    </p:spTree>
    <p:extLst>
      <p:ext uri="{BB962C8B-B14F-4D97-AF65-F5344CB8AC3E}">
        <p14:creationId xmlns:p14="http://schemas.microsoft.com/office/powerpoint/2010/main" val="201863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1" dirty="0" err="1">
                <a:solidFill>
                  <a:sysClr val="windowText" lastClr="000000"/>
                </a:solidFill>
              </a:rPr>
              <a:t>Wechselkurse</a:t>
            </a:r>
            <a:endParaRPr lang="en-US" sz="3991" dirty="0">
              <a:solidFill>
                <a:sysClr val="windowText" lastClr="000000"/>
              </a:solidFill>
            </a:endParaRPr>
          </a:p>
        </p:txBody>
      </p:sp>
      <p:sp>
        <p:nvSpPr>
          <p:cNvPr id="3" name="Textfeld 2"/>
          <p:cNvSpPr txBox="1"/>
          <p:nvPr/>
        </p:nvSpPr>
        <p:spPr>
          <a:xfrm>
            <a:off x="348934" y="226104"/>
            <a:ext cx="1917641" cy="343620"/>
          </a:xfrm>
          <a:prstGeom prst="rect">
            <a:avLst/>
          </a:prstGeom>
          <a:noFill/>
        </p:spPr>
        <p:txBody>
          <a:bodyPr wrap="none" rtlCol="0">
            <a:spAutoFit/>
          </a:bodyPr>
          <a:lstStyle/>
          <a:p>
            <a:r>
              <a:rPr lang="de-DE" sz="1633" dirty="0"/>
              <a:t>Source: Bundesbank</a:t>
            </a:r>
          </a:p>
        </p:txBody>
      </p:sp>
      <p:sp>
        <p:nvSpPr>
          <p:cNvPr id="6" name="Textfeld 5"/>
          <p:cNvSpPr txBox="1"/>
          <p:nvPr/>
        </p:nvSpPr>
        <p:spPr>
          <a:xfrm>
            <a:off x="183379" y="4945649"/>
            <a:ext cx="11909037" cy="830997"/>
          </a:xfrm>
          <a:prstGeom prst="rect">
            <a:avLst/>
          </a:prstGeom>
          <a:noFill/>
        </p:spPr>
        <p:txBody>
          <a:bodyPr wrap="square" rtlCol="0">
            <a:spAutoFit/>
          </a:bodyPr>
          <a:lstStyle/>
          <a:p>
            <a:r>
              <a:rPr lang="de-DE" sz="1200" dirty="0" smtClean="0">
                <a:solidFill>
                  <a:srgbClr val="000000"/>
                </a:solidFill>
              </a:rPr>
              <a:t>Beim Euro-Dollar-Wechselkurs ist es tatsächlich schwierig die Kursbewegungen auf singuläre Ereignisse wie Zinsänderungen oder Wahlergebnisse zurückzuführen. Durch die enorm enge Verflechtung beider Wirtschaftsräume und nicht zuletzt ihre Größe ist wahrscheinlich für den Euro-Dollar-Kurs weiterhin die beste Prognose-Annahme zumindest in mittlerer Frist, die des „Random </a:t>
            </a:r>
            <a:r>
              <a:rPr lang="de-DE" sz="1200" dirty="0" err="1" smtClean="0">
                <a:solidFill>
                  <a:srgbClr val="000000"/>
                </a:solidFill>
              </a:rPr>
              <a:t>Walk</a:t>
            </a:r>
            <a:r>
              <a:rPr lang="de-DE" sz="1200" dirty="0" smtClean="0">
                <a:solidFill>
                  <a:srgbClr val="000000"/>
                </a:solidFill>
              </a:rPr>
              <a:t>“, denn diese Annahme ist wiederum nach etablierter Theorie von effizienten Finanzmärkten kompatibel mit vollkommenem Wettbewerb. Es wäre sicher aus rein wissenschaftlicher Perspektive interessant gewesen, was weitere 4 Jahre Trump und ein im Zuge dessen weiter stärker werdender Protektionismus für die WK-Entwicklung gehabt hätte.</a:t>
            </a:r>
            <a:endParaRPr lang="de-DE" sz="1200" dirty="0">
              <a:solidFill>
                <a:srgbClr val="000000"/>
              </a:solidFill>
            </a:endParaRPr>
          </a:p>
        </p:txBody>
      </p:sp>
      <p:pic>
        <p:nvPicPr>
          <p:cNvPr id="7" name="Grafik 6"/>
          <p:cNvPicPr>
            <a:picLocks noChangeAspect="1"/>
          </p:cNvPicPr>
          <p:nvPr/>
        </p:nvPicPr>
        <p:blipFill>
          <a:blip r:embed="rId3"/>
          <a:stretch>
            <a:fillRect/>
          </a:stretch>
        </p:blipFill>
        <p:spPr>
          <a:xfrm>
            <a:off x="1040335" y="978980"/>
            <a:ext cx="7941529" cy="3607632"/>
          </a:xfrm>
          <a:prstGeom prst="rect">
            <a:avLst/>
          </a:prstGeom>
        </p:spPr>
      </p:pic>
      <p:sp>
        <p:nvSpPr>
          <p:cNvPr id="8" name="Textfeld 7"/>
          <p:cNvSpPr txBox="1"/>
          <p:nvPr/>
        </p:nvSpPr>
        <p:spPr>
          <a:xfrm>
            <a:off x="183378" y="5720184"/>
            <a:ext cx="11909037" cy="646331"/>
          </a:xfrm>
          <a:prstGeom prst="rect">
            <a:avLst/>
          </a:prstGeom>
          <a:noFill/>
        </p:spPr>
        <p:txBody>
          <a:bodyPr wrap="square" rtlCol="0">
            <a:spAutoFit/>
          </a:bodyPr>
          <a:lstStyle/>
          <a:p>
            <a:r>
              <a:rPr lang="de-DE" sz="1200" dirty="0" smtClean="0">
                <a:solidFill>
                  <a:srgbClr val="000000"/>
                </a:solidFill>
              </a:rPr>
              <a:t>Der fast synchrone Verlauf des chinesischen Yuan in Relation Euro im Vergleich zum Euro-Dollar-Verlauf ist darauf zurückzuführen, dass die </a:t>
            </a:r>
            <a:r>
              <a:rPr lang="de-DE" sz="1200" dirty="0">
                <a:solidFill>
                  <a:srgbClr val="000000"/>
                </a:solidFill>
              </a:rPr>
              <a:t>c</a:t>
            </a:r>
            <a:r>
              <a:rPr lang="de-DE" sz="1200" dirty="0" smtClean="0">
                <a:solidFill>
                  <a:srgbClr val="000000"/>
                </a:solidFill>
              </a:rPr>
              <a:t>hinesische Regierung ihre Währung weiterhin an den US-Dollar gekoppelt hat und wir daher einen quasi fixes Wechselkursregime haben. Insbesondere hält China damit seine Währung ähnlich Deutschland bis in die 1970er Jahre künstlich unterbewertet und verschafft sich damit einen Wettbewerbsvorteil für seine Exportprodukte. </a:t>
            </a:r>
            <a:endParaRPr lang="de-DE" sz="1200" dirty="0">
              <a:solidFill>
                <a:srgbClr val="000000"/>
              </a:solidFill>
            </a:endParaRPr>
          </a:p>
        </p:txBody>
      </p:sp>
    </p:spTree>
    <p:extLst>
      <p:ext uri="{BB962C8B-B14F-4D97-AF65-F5344CB8AC3E}">
        <p14:creationId xmlns:p14="http://schemas.microsoft.com/office/powerpoint/2010/main" val="152358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2740</Words>
  <Application>Microsoft Office PowerPoint</Application>
  <PresentationFormat>Breitbild</PresentationFormat>
  <Paragraphs>221</Paragraphs>
  <Slides>16</Slides>
  <Notes>15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16</vt:i4>
      </vt:variant>
    </vt:vector>
  </HeadingPairs>
  <TitlesOfParts>
    <vt:vector size="25" baseType="lpstr">
      <vt:lpstr>ＭＳ Ｐゴシック</vt: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382</cp:revision>
  <dcterms:created xsi:type="dcterms:W3CDTF">2019-02-11T10:45:01Z</dcterms:created>
  <dcterms:modified xsi:type="dcterms:W3CDTF">2021-11-30T08:38:47Z</dcterms:modified>
</cp:coreProperties>
</file>