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1160" r:id="rId2"/>
    <p:sldId id="1161" r:id="rId3"/>
    <p:sldId id="1162" r:id="rId4"/>
    <p:sldId id="1163" r:id="rId5"/>
    <p:sldId id="1164" r:id="rId6"/>
    <p:sldId id="1165" r:id="rId7"/>
    <p:sldId id="1166" r:id="rId8"/>
    <p:sldId id="1167" r:id="rId9"/>
    <p:sldId id="1168" r:id="rId10"/>
    <p:sldId id="1169" r:id="rId11"/>
    <p:sldId id="1170" r:id="rId12"/>
    <p:sldId id="1171" r:id="rId13"/>
    <p:sldId id="1172" r:id="rId14"/>
    <p:sldId id="1173" r:id="rId15"/>
    <p:sldId id="1174" r:id="rId16"/>
    <p:sldId id="1175" r:id="rId17"/>
    <p:sldId id="1176" r:id="rId18"/>
    <p:sldId id="1177" r:id="rId19"/>
    <p:sldId id="1076" r:id="rId20"/>
    <p:sldId id="1077" r:id="rId21"/>
    <p:sldId id="1078" r:id="rId22"/>
    <p:sldId id="1079" r:id="rId23"/>
    <p:sldId id="1080" r:id="rId24"/>
    <p:sldId id="1081" r:id="rId25"/>
    <p:sldId id="1082" r:id="rId26"/>
    <p:sldId id="1083" r:id="rId27"/>
    <p:sldId id="1084" r:id="rId28"/>
    <p:sldId id="1085" r:id="rId29"/>
    <p:sldId id="1086" r:id="rId30"/>
    <p:sldId id="1087" r:id="rId31"/>
    <p:sldId id="1088" r:id="rId32"/>
    <p:sldId id="1089" r:id="rId33"/>
    <p:sldId id="1090" r:id="rId34"/>
    <p:sldId id="1091" r:id="rId35"/>
    <p:sldId id="1092" r:id="rId36"/>
    <p:sldId id="1093" r:id="rId3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20" autoAdjust="0"/>
    <p:restoredTop sz="94660"/>
  </p:normalViewPr>
  <p:slideViewPr>
    <p:cSldViewPr snapToGrid="0">
      <p:cViewPr varScale="1">
        <p:scale>
          <a:sx n="83" d="100"/>
          <a:sy n="83" d="100"/>
        </p:scale>
        <p:origin x="609"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10.11.2021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372420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396797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941658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7508065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516569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88909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40506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1575882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28399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188496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36577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18146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608053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46950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510347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7907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318098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7989888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852583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0536675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8156566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8055729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61726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28398086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979026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131139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74464584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930231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1669751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liennummernplatzhalter 27"/>
          <p:cNvSpPr txBox="1">
            <a:spLocks noGrp="1"/>
          </p:cNvSpPr>
          <p:nvPr>
            <p:ph type="sldNum" sz="quarter" idx="5"/>
          </p:nvPr>
        </p:nvSpPr>
        <p:spPr>
          <a:ln/>
        </p:spPr>
        <p:txBody>
          <a:bodyPr vert="horz" wrap="square" lIns="90000" tIns="46800" rIns="90000" bIns="46800" anchor="b" anchorCtr="0" compatLnSpc="1"/>
          <a:lstStyle/>
          <a:p>
            <a:pPr lvl="0"/>
            <a:fld id="{6A093425-080A-46A4-920F-8358302A23DE}" type="slidenum">
              <a:t>36</a:t>
            </a:fld>
            <a:endParaRPr lang="de-DE"/>
          </a:p>
        </p:txBody>
      </p:sp>
      <p:sp>
        <p:nvSpPr>
          <p:cNvPr id="2" name="Folienbildplatzhalter 1"/>
          <p:cNvSpPr>
            <a:spLocks noGrp="1" noRot="1" noChangeAspect="1" noResize="1"/>
          </p:cNvSpPr>
          <p:nvPr>
            <p:ph type="sldImg"/>
          </p:nvPr>
        </p:nvSpPr>
        <p:spPr>
          <a:xfrm>
            <a:off x="90488" y="744538"/>
            <a:ext cx="6618287" cy="3724275"/>
          </a:xfrm>
          <a:solidFill>
            <a:schemeClr val="accent1"/>
          </a:solidFill>
          <a:ln w="25400">
            <a:solidFill>
              <a:schemeClr val="accent1">
                <a:shade val="50000"/>
              </a:schemeClr>
            </a:solidFill>
            <a:prstDash val="solid"/>
          </a:ln>
        </p:spPr>
      </p:sp>
      <p:sp>
        <p:nvSpPr>
          <p:cNvPr id="3" name="Notizenplatzhalter 2"/>
          <p:cNvSpPr txBox="1">
            <a:spLocks noGrp="1"/>
          </p:cNvSpPr>
          <p:nvPr>
            <p:ph type="body" sz="quarter" idx="1"/>
          </p:nvPr>
        </p:nvSpPr>
        <p:spPr>
          <a:xfrm>
            <a:off x="904891" y="4717406"/>
            <a:ext cx="4990405" cy="4465446"/>
          </a:xfrm>
        </p:spPr>
        <p:txBody>
          <a:bodyPr/>
          <a:lstStyle>
            <a:defPPr lvl="0">
              <a:buNone/>
            </a:defPPr>
            <a:lvl1pPr lvl="0">
              <a:buNone/>
            </a:lvl1pPr>
            <a:lvl2pPr lvl="1">
              <a:buClr>
                <a:srgbClr val="000000"/>
              </a:buClr>
              <a:buSzPct val="100000"/>
              <a:buFont typeface="Times New Roman" pitchFamily="18"/>
              <a:buChar char="–"/>
            </a:lvl2pPr>
            <a:lvl3pPr lvl="2">
              <a:buClr>
                <a:srgbClr val="000000"/>
              </a:buClr>
              <a:buSzPct val="100000"/>
              <a:buFont typeface="Times New Roman" pitchFamily="18"/>
              <a:buChar char="•"/>
            </a:lvl3pPr>
            <a:lvl4pPr lvl="3">
              <a:buClr>
                <a:srgbClr val="000000"/>
              </a:buClr>
              <a:buSzPct val="100000"/>
              <a:buFont typeface="Times New Roman" pitchFamily="18"/>
              <a:buChar char="–"/>
            </a:lvl4pPr>
            <a:lvl5pPr lvl="4">
              <a:buClr>
                <a:srgbClr val="000000"/>
              </a:buClr>
              <a:buSzPct val="100000"/>
              <a:buFont typeface="Times New Roman" pitchFamily="18"/>
              <a:buChar char="»"/>
            </a:lvl5pPr>
            <a:lvl6pPr lvl="5">
              <a:buClr>
                <a:srgbClr val="000000"/>
              </a:buClr>
              <a:buSzPct val="100000"/>
              <a:buFont typeface="Times New Roman" pitchFamily="18"/>
              <a:buChar char="»"/>
            </a:lvl6pPr>
            <a:lvl7pPr lvl="6">
              <a:buClr>
                <a:srgbClr val="000000"/>
              </a:buClr>
              <a:buSzPct val="100000"/>
              <a:buFont typeface="Times New Roman" pitchFamily="18"/>
              <a:buChar char="»"/>
            </a:lvl7pPr>
            <a:lvl8pPr lvl="7">
              <a:buClr>
                <a:srgbClr val="000000"/>
              </a:buClr>
              <a:buSzPct val="100000"/>
              <a:buFont typeface="Times New Roman" pitchFamily="18"/>
              <a:buChar char="»"/>
            </a:lvl8pPr>
            <a:lvl9pPr lvl="8">
              <a:buClr>
                <a:srgbClr val="000000"/>
              </a:buClr>
              <a:buSzPct val="100000"/>
              <a:buFont typeface="Times New Roman" pitchFamily="18"/>
              <a:buChar char="»"/>
            </a:lvl9pPr>
          </a:lstStyle>
          <a:p>
            <a:endParaRPr lang="de-DE"/>
          </a:p>
        </p:txBody>
      </p:sp>
    </p:spTree>
    <p:extLst>
      <p:ext uri="{BB962C8B-B14F-4D97-AF65-F5344CB8AC3E}">
        <p14:creationId xmlns:p14="http://schemas.microsoft.com/office/powerpoint/2010/main" val="1426513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68998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085456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8305651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01989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4087193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145076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10.11.2021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10.11.2021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10.11.2021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10.11.2021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10.11.2021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10.11.2021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10.11.2021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10.11.2021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10.11.2021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10.11.2021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10.11.2021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10.11.2021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rademap.org/"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7" Type="http://schemas.openxmlformats.org/officeDocument/2006/relationships/image" Target="../media/image118.png"/><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image" Target="../media/image117.png"/><Relationship Id="rId5" Type="http://schemas.openxmlformats.org/officeDocument/2006/relationships/image" Target="../media/image116.png"/><Relationship Id="rId4" Type="http://schemas.openxmlformats.org/officeDocument/2006/relationships/image" Target="../media/image115.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8" Type="http://schemas.openxmlformats.org/officeDocument/2006/relationships/image" Target="../media/image610.png"/><Relationship Id="rId3" Type="http://schemas.openxmlformats.org/officeDocument/2006/relationships/image" Target="../media/image1100.png"/><Relationship Id="rId7" Type="http://schemas.openxmlformats.org/officeDocument/2006/relationships/image" Target="../media/image511.png"/><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image" Target="../media/image411.png"/><Relationship Id="rId5" Type="http://schemas.openxmlformats.org/officeDocument/2006/relationships/image" Target="../media/image311.png"/><Relationship Id="rId4" Type="http://schemas.openxmlformats.org/officeDocument/2006/relationships/image" Target="../media/image210.png"/></Relationships>
</file>

<file path=ppt/slides/_rels/slide29.xml.rels><?xml version="1.0" encoding="UTF-8" standalone="yes"?>
<Relationships xmlns="http://schemas.openxmlformats.org/package/2006/relationships"><Relationship Id="rId8" Type="http://schemas.openxmlformats.org/officeDocument/2006/relationships/image" Target="../media/image1060.png"/><Relationship Id="rId13" Type="http://schemas.openxmlformats.org/officeDocument/2006/relationships/image" Target="../media/image840.png"/><Relationship Id="rId3" Type="http://schemas.openxmlformats.org/officeDocument/2006/relationships/image" Target="../media/image821.png"/><Relationship Id="rId7" Type="http://schemas.openxmlformats.org/officeDocument/2006/relationships/image" Target="../media/image900.png"/><Relationship Id="rId12" Type="http://schemas.openxmlformats.org/officeDocument/2006/relationships/image" Target="../media/image830.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820.png"/><Relationship Id="rId11" Type="http://schemas.openxmlformats.org/officeDocument/2006/relationships/image" Target="../media/image130.png"/><Relationship Id="rId5" Type="http://schemas.openxmlformats.org/officeDocument/2006/relationships/image" Target="../media/image210.png"/><Relationship Id="rId10" Type="http://schemas.openxmlformats.org/officeDocument/2006/relationships/image" Target="../media/image120.png"/><Relationship Id="rId4" Type="http://schemas.openxmlformats.org/officeDocument/2006/relationships/image" Target="../media/image1100.png"/><Relationship Id="rId9" Type="http://schemas.openxmlformats.org/officeDocument/2006/relationships/image" Target="../media/image111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20.png"/><Relationship Id="rId3" Type="http://schemas.openxmlformats.org/officeDocument/2006/relationships/image" Target="../media/image1100.png"/><Relationship Id="rId7" Type="http://schemas.openxmlformats.org/officeDocument/2006/relationships/image" Target="../media/image1110.png"/><Relationship Id="rId12" Type="http://schemas.openxmlformats.org/officeDocument/2006/relationships/image" Target="../media/image181.png"/><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image" Target="../media/image1060.png"/><Relationship Id="rId11" Type="http://schemas.openxmlformats.org/officeDocument/2006/relationships/image" Target="../media/image171.png"/><Relationship Id="rId5" Type="http://schemas.openxmlformats.org/officeDocument/2006/relationships/image" Target="../media/image900.png"/><Relationship Id="rId10" Type="http://schemas.openxmlformats.org/officeDocument/2006/relationships/image" Target="../media/image160.png"/><Relationship Id="rId4" Type="http://schemas.openxmlformats.org/officeDocument/2006/relationships/image" Target="../media/image210.png"/><Relationship Id="rId9" Type="http://schemas.openxmlformats.org/officeDocument/2006/relationships/image" Target="../media/image130.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hyperlink" Target="https://rbsc.princeton.edu/sites/default/files/Non-Cooperative_Games_Nash.pdf" TargetMode="External"/><Relationship Id="rId2" Type="http://schemas.openxmlformats.org/officeDocument/2006/relationships/notesSlide" Target="../notesSlides/notesSlide36.xml"/><Relationship Id="rId1" Type="http://schemas.openxmlformats.org/officeDocument/2006/relationships/slideLayout" Target="../slideLayouts/slideLayout7.xml"/><Relationship Id="rId5" Type="http://schemas.openxmlformats.org/officeDocument/2006/relationships/image" Target="../media/image190.png"/><Relationship Id="rId4" Type="http://schemas.openxmlformats.org/officeDocument/2006/relationships/hyperlink" Target="http://www.u.arizona.edu/~mwalker/econ519/Nash_Eqm_ProcNAS_1950.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demap.org/(X(1)S(mhpk2vvy1c1cp4rg4eotbsap))/Country_SelProductCountry_TS.aspx?nvpm=1%7c842%7c%7c%7c%7cTOTAL%7c%7c%7c2%7c1%7c1%7c1%7c2%7c1%7c2%7c1%7c1%7c1"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hyperlink" Target="https://appsso.eurostat.ec.europa.eu/nui/show.do?dataset=nama_10_gdp&amp;lang=de" TargetMode="External"/><Relationship Id="rId4" Type="http://schemas.openxmlformats.org/officeDocument/2006/relationships/hyperlink" Target="https://www.trademap.org/(X(1)S(mhpk2vvy1c1cp4rg4eotbsap))/Country_SelProductCountry_TS.aspx?nvpm=1%7c842%7c%7c%7c%7cTOTAL%7c%7c%7c2%7c1%7c1%7c2%7c2%7c1%7c2%7c1%7c1%7c1" TargetMode="Externa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1"/>
          <p:cNvSpPr txBox="1">
            <a:spLocks/>
          </p:cNvSpPr>
          <p:nvPr/>
        </p:nvSpPr>
        <p:spPr>
          <a:xfrm>
            <a:off x="1938720" y="249482"/>
            <a:ext cx="7464960" cy="145381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903" b="1" dirty="0">
                <a:solidFill>
                  <a:sysClr val="windowText" lastClr="000000"/>
                </a:solidFill>
                <a:latin typeface="Times New Roman" panose="02020603050405020304" pitchFamily="18" charset="0"/>
                <a:cs typeface="Times New Roman" panose="02020603050405020304" pitchFamily="18" charset="0"/>
              </a:rPr>
              <a:t>Das </a:t>
            </a:r>
            <a:r>
              <a:rPr lang="en-US" sz="2903" b="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2903" b="1" dirty="0">
                <a:solidFill>
                  <a:sysClr val="windowText" lastClr="000000"/>
                </a:solidFill>
                <a:latin typeface="Times New Roman" panose="02020603050405020304" pitchFamily="18" charset="0"/>
                <a:cs typeface="Times New Roman" panose="02020603050405020304" pitchFamily="18" charset="0"/>
              </a:rPr>
              <a:t>: </a:t>
            </a:r>
            <a:r>
              <a:rPr lang="en-US" sz="2903" dirty="0">
                <a:solidFill>
                  <a:sysClr val="windowText" lastClr="000000"/>
                </a:solidFill>
                <a:latin typeface="Times New Roman" panose="02020603050405020304" pitchFamily="18" charset="0"/>
                <a:cs typeface="Times New Roman" panose="02020603050405020304" pitchFamily="18" charset="0"/>
              </a:rPr>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Wer</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handelt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a:solidFill>
                  <a:sysClr val="windowText" lastClr="000000"/>
                </a:solidFill>
                <a:latin typeface="Times New Roman" panose="02020603050405020304" pitchFamily="18" charset="0"/>
                <a:cs typeface="Times New Roman" panose="02020603050405020304" pitchFamily="18" charset="0"/>
              </a:rPr>
              <a:t>mit</a:t>
            </a:r>
            <a:r>
              <a:rPr lang="en-US" sz="2903" dirty="0">
                <a:solidFill>
                  <a:sysClr val="windowText" lastClr="000000"/>
                </a:solidFill>
                <a:latin typeface="Times New Roman" panose="02020603050405020304" pitchFamily="18" charset="0"/>
                <a:cs typeface="Times New Roman" panose="02020603050405020304" pitchFamily="18" charset="0"/>
              </a:rPr>
              <a:t> </a:t>
            </a:r>
            <a:r>
              <a:rPr lang="en-US" sz="2903" dirty="0" err="1" smtClean="0">
                <a:solidFill>
                  <a:sysClr val="windowText" lastClr="000000"/>
                </a:solidFill>
                <a:latin typeface="Times New Roman" panose="02020603050405020304" pitchFamily="18" charset="0"/>
                <a:cs typeface="Times New Roman" panose="02020603050405020304" pitchFamily="18" charset="0"/>
              </a:rPr>
              <a:t>wem</a:t>
            </a:r>
            <a:r>
              <a:rPr lang="en-US" sz="2903" dirty="0" smtClean="0">
                <a:solidFill>
                  <a:sysClr val="windowText" lastClr="000000"/>
                </a:solidFill>
                <a:latin typeface="Times New Roman" panose="02020603050405020304" pitchFamily="18" charset="0"/>
                <a:cs typeface="Times New Roman" panose="02020603050405020304" pitchFamily="18" charset="0"/>
              </a:rPr>
              <a:t> und von </a:t>
            </a:r>
            <a:r>
              <a:rPr lang="en-US" sz="2903" dirty="0" err="1" smtClean="0">
                <a:solidFill>
                  <a:sysClr val="windowText" lastClr="000000"/>
                </a:solidFill>
                <a:latin typeface="Times New Roman" panose="02020603050405020304" pitchFamily="18" charset="0"/>
                <a:cs typeface="Times New Roman" panose="02020603050405020304" pitchFamily="18" charset="0"/>
              </a:rPr>
              <a:t>welchen</a:t>
            </a:r>
            <a:r>
              <a:rPr 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sz="2903" dirty="0" err="1" smtClean="0">
                <a:solidFill>
                  <a:sysClr val="windowText" lastClr="000000"/>
                </a:solidFill>
                <a:latin typeface="Times New Roman" panose="02020603050405020304" pitchFamily="18" charset="0"/>
                <a:cs typeface="Times New Roman" panose="02020603050405020304" pitchFamily="18" charset="0"/>
              </a:rPr>
              <a:t>Größen</a:t>
            </a:r>
            <a:r>
              <a:rPr 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sz="2903" dirty="0" err="1" smtClean="0">
                <a:solidFill>
                  <a:sysClr val="windowText" lastClr="000000"/>
                </a:solidFill>
                <a:latin typeface="Times New Roman" panose="02020603050405020304" pitchFamily="18" charset="0"/>
                <a:cs typeface="Times New Roman" panose="02020603050405020304" pitchFamily="18" charset="0"/>
              </a:rPr>
              <a:t>hängen</a:t>
            </a:r>
            <a:r>
              <a:rPr lang="en-US" sz="2903" dirty="0" smtClean="0">
                <a:solidFill>
                  <a:sysClr val="windowText" lastClr="000000"/>
                </a:solidFill>
                <a:latin typeface="Times New Roman" panose="02020603050405020304" pitchFamily="18" charset="0"/>
                <a:cs typeface="Times New Roman" panose="02020603050405020304" pitchFamily="18" charset="0"/>
              </a:rPr>
              <a:t> die </a:t>
            </a:r>
            <a:r>
              <a:rPr lang="en-US" sz="2903" dirty="0" err="1" smtClean="0">
                <a:solidFill>
                  <a:sysClr val="windowText" lastClr="000000"/>
                </a:solidFill>
                <a:latin typeface="Times New Roman" panose="02020603050405020304" pitchFamily="18" charset="0"/>
                <a:cs typeface="Times New Roman" panose="02020603050405020304" pitchFamily="18" charset="0"/>
              </a:rPr>
              <a:t>Handelsvolumina</a:t>
            </a:r>
            <a:r>
              <a:rPr lang="en-US" sz="2903" dirty="0" smtClean="0">
                <a:solidFill>
                  <a:sysClr val="windowText" lastClr="000000"/>
                </a:solidFill>
                <a:latin typeface="Times New Roman" panose="02020603050405020304" pitchFamily="18" charset="0"/>
                <a:cs typeface="Times New Roman" panose="02020603050405020304" pitchFamily="18" charset="0"/>
              </a:rPr>
              <a:t> ab?</a:t>
            </a:r>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6" name="Rectangle 3"/>
          <p:cNvSpPr txBox="1">
            <a:spLocks noChangeArrowheads="1"/>
          </p:cNvSpPr>
          <p:nvPr/>
        </p:nvSpPr>
        <p:spPr>
          <a:xfrm>
            <a:off x="2270037" y="1825668"/>
            <a:ext cx="7955703" cy="4145760"/>
          </a:xfrm>
          <a:prstGeom prst="rect">
            <a:avLst/>
          </a:prstGeom>
          <a:noFill/>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ct val="50000"/>
              </a:spcBef>
            </a:pPr>
            <a:r>
              <a:rPr lang="en-US" altLang="en-US" sz="2177" dirty="0" err="1" smtClean="0">
                <a:latin typeface="Times New Roman" panose="02020603050405020304" pitchFamily="18" charset="0"/>
                <a:cs typeface="Times New Roman" panose="02020603050405020304" pitchFamily="18" charset="0"/>
              </a:rPr>
              <a:t>Suchen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Sie</a:t>
            </a:r>
            <a:r>
              <a:rPr lang="en-US" altLang="en-US" sz="2177" dirty="0" smtClean="0">
                <a:latin typeface="Times New Roman" panose="02020603050405020304" pitchFamily="18" charset="0"/>
                <a:cs typeface="Times New Roman" panose="02020603050405020304" pitchFamily="18" charset="0"/>
              </a:rPr>
              <a:t> die </a:t>
            </a:r>
            <a:r>
              <a:rPr lang="en-US" altLang="en-US" sz="2177" dirty="0" err="1" smtClean="0">
                <a:latin typeface="Times New Roman" panose="02020603050405020304" pitchFamily="18" charset="0"/>
                <a:cs typeface="Times New Roman" panose="02020603050405020304" pitchFamily="18" charset="0"/>
              </a:rPr>
              <a:t>Daten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zu</a:t>
            </a:r>
            <a:r>
              <a:rPr lang="en-US" altLang="en-US" sz="2177" dirty="0" smtClean="0">
                <a:latin typeface="Times New Roman" panose="02020603050405020304" pitchFamily="18" charset="0"/>
                <a:cs typeface="Times New Roman" panose="02020603050405020304" pitchFamily="18" charset="0"/>
              </a:rPr>
              <a:t> den </a:t>
            </a:r>
            <a:r>
              <a:rPr lang="en-US" altLang="en-US" sz="2177" dirty="0" err="1" smtClean="0">
                <a:latin typeface="Times New Roman" panose="02020603050405020304" pitchFamily="18" charset="0"/>
                <a:cs typeface="Times New Roman" panose="02020603050405020304" pitchFamily="18" charset="0"/>
              </a:rPr>
              <a:t>Exporten</a:t>
            </a:r>
            <a:r>
              <a:rPr lang="en-US" altLang="en-US" sz="2177" dirty="0" smtClean="0">
                <a:latin typeface="Times New Roman" panose="02020603050405020304" pitchFamily="18" charset="0"/>
                <a:cs typeface="Times New Roman" panose="02020603050405020304" pitchFamily="18" charset="0"/>
              </a:rPr>
              <a:t> und </a:t>
            </a:r>
            <a:r>
              <a:rPr lang="en-US" altLang="en-US" sz="2177" dirty="0" err="1" smtClean="0">
                <a:latin typeface="Times New Roman" panose="02020603050405020304" pitchFamily="18" charset="0"/>
                <a:cs typeface="Times New Roman" panose="02020603050405020304" pitchFamily="18" charset="0"/>
              </a:rPr>
              <a:t>Importen</a:t>
            </a:r>
            <a:r>
              <a:rPr lang="en-US" altLang="en-US" sz="2177" dirty="0" smtClean="0">
                <a:latin typeface="Times New Roman" panose="02020603050405020304" pitchFamily="18" charset="0"/>
                <a:cs typeface="Times New Roman" panose="02020603050405020304" pitchFamily="18" charset="0"/>
              </a:rPr>
              <a:t> der 20 </a:t>
            </a:r>
            <a:r>
              <a:rPr lang="en-US" altLang="en-US" sz="2177" dirty="0" err="1" smtClean="0">
                <a:latin typeface="Times New Roman" panose="02020603050405020304" pitchFamily="18" charset="0"/>
                <a:cs typeface="Times New Roman" panose="02020603050405020304" pitchFamily="18" charset="0"/>
              </a:rPr>
              <a:t>größten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Handelspartner</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Länder</a:t>
            </a:r>
            <a:r>
              <a:rPr lang="en-US" altLang="en-US" sz="2177" dirty="0" smtClean="0">
                <a:latin typeface="Times New Roman" panose="02020603050405020304" pitchFamily="18" charset="0"/>
                <a:cs typeface="Times New Roman" panose="02020603050405020304" pitchFamily="18" charset="0"/>
              </a:rPr>
              <a:t>) der USA </a:t>
            </a:r>
            <a:r>
              <a:rPr lang="en-US" altLang="en-US" sz="2177" dirty="0" err="1" smtClean="0">
                <a:latin typeface="Times New Roman" panose="02020603050405020304" pitchFamily="18" charset="0"/>
                <a:cs typeface="Times New Roman" panose="02020603050405020304" pitchFamily="18" charset="0"/>
              </a:rPr>
              <a:t>gemessen</a:t>
            </a:r>
            <a:r>
              <a:rPr lang="en-US" altLang="en-US" sz="2177" dirty="0" smtClean="0">
                <a:latin typeface="Times New Roman" panose="02020603050405020304" pitchFamily="18" charset="0"/>
                <a:cs typeface="Times New Roman" panose="02020603050405020304" pitchFamily="18" charset="0"/>
              </a:rPr>
              <a:t> in US-Dollar</a:t>
            </a:r>
          </a:p>
          <a:p>
            <a:pPr>
              <a:spcBef>
                <a:spcPct val="50000"/>
              </a:spcBef>
            </a:pPr>
            <a:endParaRPr lang="en-US" altLang="en-US" sz="2177" dirty="0">
              <a:latin typeface="Times New Roman" panose="02020603050405020304" pitchFamily="18" charset="0"/>
              <a:cs typeface="Times New Roman" panose="02020603050405020304" pitchFamily="18" charset="0"/>
            </a:endParaRPr>
          </a:p>
          <a:p>
            <a:pPr>
              <a:spcBef>
                <a:spcPct val="50000"/>
              </a:spcBef>
            </a:pPr>
            <a:r>
              <a:rPr lang="en-US" altLang="en-US" sz="2177" dirty="0" err="1" smtClean="0">
                <a:latin typeface="Times New Roman" panose="02020603050405020304" pitchFamily="18" charset="0"/>
                <a:cs typeface="Times New Roman" panose="02020603050405020304" pitchFamily="18" charset="0"/>
              </a:rPr>
              <a:t>Eine</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relativ</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einfach</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zu</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verendende</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Datenbank</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zu</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internationalen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Handelsbeziehungen</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findet</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sich</a:t>
            </a: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bei</a:t>
            </a:r>
            <a:endParaRPr lang="en-US" altLang="en-US" sz="2177" dirty="0" smtClean="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smtClean="0">
                <a:latin typeface="Times New Roman" panose="02020603050405020304" pitchFamily="18" charset="0"/>
                <a:cs typeface="Times New Roman" panose="02020603050405020304" pitchFamily="18" charset="0"/>
              </a:rPr>
              <a:t>International Trade Center </a:t>
            </a:r>
          </a:p>
          <a:p>
            <a:pPr marL="0" indent="0">
              <a:spcBef>
                <a:spcPct val="50000"/>
              </a:spcBef>
              <a:buNone/>
            </a:pPr>
            <a:r>
              <a:rPr lang="en-US" altLang="en-US" sz="2177" dirty="0" smtClean="0">
                <a:latin typeface="Times New Roman" panose="02020603050405020304" pitchFamily="18" charset="0"/>
                <a:cs typeface="Times New Roman" panose="02020603050405020304" pitchFamily="18" charset="0"/>
              </a:rPr>
              <a:t>     </a:t>
            </a:r>
            <a:r>
              <a:rPr lang="en-US" altLang="en-US" sz="2177" dirty="0" err="1" smtClean="0">
                <a:latin typeface="Times New Roman" panose="02020603050405020304" pitchFamily="18" charset="0"/>
                <a:cs typeface="Times New Roman" panose="02020603050405020304" pitchFamily="18" charset="0"/>
              </a:rPr>
              <a:t>einer</a:t>
            </a:r>
            <a:r>
              <a:rPr lang="en-US" altLang="en-US" sz="2177" dirty="0" smtClean="0">
                <a:latin typeface="Times New Roman" panose="02020603050405020304" pitchFamily="18" charset="0"/>
                <a:cs typeface="Times New Roman" panose="02020603050405020304" pitchFamily="18" charset="0"/>
              </a:rPr>
              <a:t> Institution auf Initiative von WTO/UNCTAD</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r>
              <a:rPr lang="en-US" altLang="en-US" sz="2177" dirty="0">
                <a:latin typeface="Times New Roman" panose="02020603050405020304" pitchFamily="18" charset="0"/>
                <a:cs typeface="Times New Roman" panose="02020603050405020304" pitchFamily="18" charset="0"/>
              </a:rPr>
              <a:t>	</a:t>
            </a:r>
            <a:r>
              <a:rPr lang="en-US" altLang="en-US" sz="2177" dirty="0">
                <a:latin typeface="Times New Roman" panose="02020603050405020304" pitchFamily="18" charset="0"/>
                <a:cs typeface="Times New Roman" panose="02020603050405020304" pitchFamily="18" charset="0"/>
                <a:hlinkClick r:id="rId3"/>
              </a:rPr>
              <a:t>https://</a:t>
            </a:r>
            <a:r>
              <a:rPr lang="en-US" altLang="en-US" sz="2177" dirty="0" smtClean="0">
                <a:latin typeface="Times New Roman" panose="02020603050405020304" pitchFamily="18" charset="0"/>
                <a:cs typeface="Times New Roman" panose="02020603050405020304" pitchFamily="18" charset="0"/>
                <a:hlinkClick r:id="rId3"/>
              </a:rPr>
              <a:t>www.trademap.org</a:t>
            </a:r>
            <a:endParaRPr lang="en-US" altLang="en-US" sz="2177" dirty="0">
              <a:latin typeface="Times New Roman" panose="02020603050405020304" pitchFamily="18" charset="0"/>
              <a:cs typeface="Times New Roman" panose="02020603050405020304" pitchFamily="18" charset="0"/>
            </a:endParaRPr>
          </a:p>
          <a:p>
            <a:pPr marL="0" indent="0">
              <a:spcBef>
                <a:spcPct val="50000"/>
              </a:spcBef>
              <a:buNone/>
            </a:pPr>
            <a:endParaRPr lang="en-US" altLang="en-US" sz="2177"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2685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strips(downRigh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strips(downRight)">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strips(downRight)">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strips(downRight)">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strips(downRight)">
                                      <p:cBhvr>
                                        <p:cTn id="2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820733" y="97082"/>
            <a:ext cx="851788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a:solidFill>
                  <a:sysClr val="windowText" lastClr="000000"/>
                </a:solidFill>
                <a:latin typeface="Times New Roman" panose="02020603050405020304" pitchFamily="18" charset="0"/>
                <a:cs typeface="Times New Roman" panose="02020603050405020304" pitchFamily="18" charset="0"/>
              </a:rPr>
              <a:t> – </a:t>
            </a:r>
            <a:r>
              <a:rPr lang="en-US" sz="3991" b="1" dirty="0" err="1">
                <a:solidFill>
                  <a:sysClr val="windowText" lastClr="000000"/>
                </a:solidFill>
                <a:latin typeface="Times New Roman" panose="02020603050405020304" pitchFamily="18" charset="0"/>
                <a:cs typeface="Times New Roman" panose="02020603050405020304" pitchFamily="18" charset="0"/>
              </a:rPr>
              <a:t>Distanzbegriff</a:t>
            </a:r>
            <a:r>
              <a:rPr lang="en-US" sz="3991" b="1" dirty="0">
                <a:solidFill>
                  <a:sysClr val="windowText" lastClr="000000"/>
                </a:solidFill>
                <a:latin typeface="Times New Roman" panose="02020603050405020304" pitchFamily="18" charset="0"/>
                <a:cs typeface="Times New Roman" panose="02020603050405020304" pitchFamily="18" charset="0"/>
              </a:rPr>
              <a:t> </a:t>
            </a:r>
          </a:p>
        </p:txBody>
      </p:sp>
      <p:sp>
        <p:nvSpPr>
          <p:cNvPr id="3" name="Textfeld 2">
            <a:extLst>
              <a:ext uri="{FF2B5EF4-FFF2-40B4-BE49-F238E27FC236}">
                <a16:creationId xmlns:a16="http://schemas.microsoft.com/office/drawing/2014/main" id="{BF497CAC-E1D2-4394-B339-2842183B9D71}"/>
              </a:ext>
            </a:extLst>
          </p:cNvPr>
          <p:cNvSpPr txBox="1"/>
          <p:nvPr/>
        </p:nvSpPr>
        <p:spPr>
          <a:xfrm>
            <a:off x="285135" y="889965"/>
            <a:ext cx="11439833" cy="5766473"/>
          </a:xfrm>
          <a:prstGeom prst="rect">
            <a:avLst/>
          </a:prstGeom>
          <a:noFill/>
        </p:spPr>
        <p:txBody>
          <a:bodyPr wrap="square" rtlCol="0">
            <a:noAutofit/>
          </a:bodyPr>
          <a:lstStyle/>
          <a:p>
            <a:pPr marL="457200" indent="-457200">
              <a:buFont typeface="+mj-lt"/>
              <a:buAutoNum type="arabicParenR"/>
            </a:pPr>
            <a:r>
              <a:rPr lang="de-DE" sz="2200" b="1" dirty="0" smtClean="0">
                <a:latin typeface="Times New Roman" panose="02020603050405020304" pitchFamily="18" charset="0"/>
                <a:cs typeface="Times New Roman" panose="02020603050405020304" pitchFamily="18" charset="0"/>
              </a:rPr>
              <a:t>Abstand</a:t>
            </a:r>
            <a:r>
              <a:rPr lang="de-DE" sz="2200" b="1" dirty="0">
                <a:latin typeface="Times New Roman" panose="02020603050405020304" pitchFamily="18" charset="0"/>
                <a:cs typeface="Times New Roman" panose="02020603050405020304" pitchFamily="18" charset="0"/>
              </a:rPr>
              <a:t>: </a:t>
            </a:r>
            <a:r>
              <a:rPr lang="de-DE" sz="2200" dirty="0">
                <a:latin typeface="Times New Roman" panose="02020603050405020304" pitchFamily="18" charset="0"/>
                <a:cs typeface="Times New Roman" panose="02020603050405020304" pitchFamily="18" charset="0"/>
              </a:rPr>
              <a:t>Bezogen auf die Strecke zwischen den Märkten hat einen Einfluss auf die Transportkosten und damit auf Ex- und Importkosten</a:t>
            </a:r>
          </a:p>
          <a:p>
            <a:pPr marL="457200" indent="-457200">
              <a:buFont typeface="+mj-lt"/>
              <a:buAutoNum type="arabicParenR"/>
            </a:pPr>
            <a:endParaRPr lang="de-DE" sz="22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Kulturelle Affinität: </a:t>
            </a:r>
            <a:r>
              <a:rPr lang="de-DE" sz="2200" dirty="0">
                <a:latin typeface="Times New Roman" panose="02020603050405020304" pitchFamily="18" charset="0"/>
                <a:cs typeface="Times New Roman" panose="02020603050405020304" pitchFamily="18" charset="0"/>
              </a:rPr>
              <a:t>Falls sich zwei Länder kulturell sehr nahe stehen, impliziert dies sehr wahrscheinlich auch eine große ökonomische Nähe und führt damit zu engen Handelsbeziehungen.</a:t>
            </a:r>
          </a:p>
          <a:p>
            <a:pPr marL="457200" indent="-457200">
              <a:buFont typeface="+mj-lt"/>
              <a:buAutoNum type="arabicParenR"/>
            </a:pPr>
            <a:endParaRPr lang="de-DE" sz="22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Geographie: </a:t>
            </a:r>
            <a:r>
              <a:rPr lang="de-DE" sz="2200" dirty="0">
                <a:latin typeface="Times New Roman" panose="02020603050405020304" pitchFamily="18" charset="0"/>
                <a:cs typeface="Times New Roman" panose="02020603050405020304" pitchFamily="18" charset="0"/>
              </a:rPr>
              <a:t>Seehäfen, Flussverbindungen zu anderen Ländern fördern den Handel. Natürliche Barrieren wie Gebirge hindern Handelsbeziehungen</a:t>
            </a:r>
            <a:r>
              <a:rPr lang="de-DE" sz="2200" dirty="0" smtClean="0">
                <a:latin typeface="Times New Roman" panose="02020603050405020304" pitchFamily="18" charset="0"/>
                <a:cs typeface="Times New Roman" panose="02020603050405020304" pitchFamily="18" charset="0"/>
              </a:rPr>
              <a:t>.</a:t>
            </a:r>
          </a:p>
          <a:p>
            <a:pPr marL="457200" indent="-457200">
              <a:buFont typeface="+mj-lt"/>
              <a:buAutoNum type="arabicParenR"/>
            </a:pPr>
            <a:endParaRPr lang="de-DE" sz="2200" dirty="0" smtClean="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Grenzen: </a:t>
            </a:r>
            <a:r>
              <a:rPr lang="de-DE" sz="2200" dirty="0">
                <a:latin typeface="Times New Roman" panose="02020603050405020304" pitchFamily="18" charset="0"/>
                <a:cs typeface="Times New Roman" panose="02020603050405020304" pitchFamily="18" charset="0"/>
              </a:rPr>
              <a:t>Grenzüberschreitender Handel zieht normalerweise viele Formalitäten nach sich, die Kosten verursachen. Zudem können zusätzliche Kosten über Zölle oder Quoten </a:t>
            </a:r>
            <a:r>
              <a:rPr lang="de-DE" sz="2200" dirty="0" smtClean="0">
                <a:latin typeface="Times New Roman" panose="02020603050405020304" pitchFamily="18" charset="0"/>
                <a:cs typeface="Times New Roman" panose="02020603050405020304" pitchFamily="18" charset="0"/>
              </a:rPr>
              <a:t>entstehen. Außerdem </a:t>
            </a:r>
            <a:r>
              <a:rPr lang="de-DE" sz="2200" dirty="0">
                <a:latin typeface="Times New Roman" panose="02020603050405020304" pitchFamily="18" charset="0"/>
                <a:cs typeface="Times New Roman" panose="02020603050405020304" pitchFamily="18" charset="0"/>
              </a:rPr>
              <a:t>gehen Grenzen häufig mit einer anderen Sprache einher, was ebenso zu Handelshemmnissen führen kann</a:t>
            </a:r>
            <a:r>
              <a:rPr lang="de-DE" sz="2200" dirty="0" smtClean="0">
                <a:latin typeface="Times New Roman" panose="02020603050405020304" pitchFamily="18" charset="0"/>
                <a:cs typeface="Times New Roman" panose="02020603050405020304" pitchFamily="18" charset="0"/>
              </a:rPr>
              <a:t>.</a:t>
            </a:r>
          </a:p>
          <a:p>
            <a:pPr marL="457200" indent="-457200">
              <a:buFont typeface="+mj-lt"/>
              <a:buAutoNum type="arabicParenR"/>
            </a:pPr>
            <a:endParaRPr lang="de-DE" sz="2200" dirty="0">
              <a:latin typeface="Times New Roman" panose="02020603050405020304" pitchFamily="18" charset="0"/>
              <a:cs typeface="Times New Roman" panose="02020603050405020304" pitchFamily="18" charset="0"/>
            </a:endParaRPr>
          </a:p>
          <a:p>
            <a:pPr marL="457200" indent="-457200">
              <a:buFont typeface="+mj-lt"/>
              <a:buAutoNum type="arabicParenR"/>
            </a:pPr>
            <a:r>
              <a:rPr lang="de-DE" sz="2200" b="1" dirty="0">
                <a:latin typeface="Times New Roman" panose="02020603050405020304" pitchFamily="18" charset="0"/>
                <a:cs typeface="Times New Roman" panose="02020603050405020304" pitchFamily="18" charset="0"/>
              </a:rPr>
              <a:t>Multinationale Unternehmen: </a:t>
            </a:r>
            <a:r>
              <a:rPr lang="de-DE" sz="2200" dirty="0">
                <a:latin typeface="Times New Roman" panose="02020603050405020304" pitchFamily="18" charset="0"/>
                <a:cs typeface="Times New Roman" panose="02020603050405020304" pitchFamily="18" charset="0"/>
              </a:rPr>
              <a:t>Unternehmen mit Sitzen in mehreren Ländern werden tendenziell mehr Güter und Dienstleistungen zwischen ihren Einheiten austauschen.</a:t>
            </a:r>
          </a:p>
          <a:p>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7077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8837435"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Erklärungen</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Fallbeispiel</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 Eurozone-USA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Textfeld 6">
            <a:extLst>
              <a:ext uri="{FF2B5EF4-FFF2-40B4-BE49-F238E27FC236}">
                <a16:creationId xmlns:a16="http://schemas.microsoft.com/office/drawing/2014/main" id="{C97BE7E5-13C7-4960-BB36-B36EB362C61B}"/>
              </a:ext>
            </a:extLst>
          </p:cNvPr>
          <p:cNvSpPr txBox="1"/>
          <p:nvPr/>
        </p:nvSpPr>
        <p:spPr>
          <a:xfrm>
            <a:off x="378541" y="1060896"/>
            <a:ext cx="11073580" cy="814396"/>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Mit dem erweiterten Distanzbegriff lassen sich die deutlichen beobachteten Abweichungen von </a:t>
            </a:r>
            <a:r>
              <a:rPr lang="de-DE" sz="2200" dirty="0" err="1" smtClean="0">
                <a:latin typeface="Times New Roman" panose="02020603050405020304" pitchFamily="18" charset="0"/>
                <a:cs typeface="Times New Roman" panose="02020603050405020304" pitchFamily="18" charset="0"/>
              </a:rPr>
              <a:t>von</a:t>
            </a:r>
            <a:r>
              <a:rPr lang="de-DE" sz="2200" dirty="0" smtClean="0">
                <a:latin typeface="Times New Roman" panose="02020603050405020304" pitchFamily="18" charset="0"/>
                <a:cs typeface="Times New Roman" panose="02020603050405020304" pitchFamily="18" charset="0"/>
              </a:rPr>
              <a:t> der Einflussgröße ökonomische Größe erklären:</a:t>
            </a:r>
            <a:endParaRPr lang="de-DE" sz="2200" dirty="0">
              <a:latin typeface="Times New Roman" panose="02020603050405020304" pitchFamily="18" charset="0"/>
              <a:cs typeface="Times New Roman" panose="02020603050405020304" pitchFamily="18" charset="0"/>
            </a:endParaRPr>
          </a:p>
        </p:txBody>
      </p:sp>
      <p:sp>
        <p:nvSpPr>
          <p:cNvPr id="6" name="Textfeld 5">
            <a:extLst>
              <a:ext uri="{FF2B5EF4-FFF2-40B4-BE49-F238E27FC236}">
                <a16:creationId xmlns:a16="http://schemas.microsoft.com/office/drawing/2014/main" id="{C97BE7E5-13C7-4960-BB36-B36EB362C61B}"/>
              </a:ext>
            </a:extLst>
          </p:cNvPr>
          <p:cNvSpPr txBox="1"/>
          <p:nvPr/>
        </p:nvSpPr>
        <p:spPr>
          <a:xfrm>
            <a:off x="412954" y="1875292"/>
            <a:ext cx="11004754" cy="1443806"/>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Zwischen Irland (im 19. Jh. eines der </a:t>
            </a:r>
            <a:r>
              <a:rPr lang="de-DE" sz="2200" dirty="0">
                <a:latin typeface="Times New Roman" panose="02020603050405020304" pitchFamily="18" charset="0"/>
                <a:cs typeface="Times New Roman" panose="02020603050405020304" pitchFamily="18" charset="0"/>
              </a:rPr>
              <a:t>H</a:t>
            </a:r>
            <a:r>
              <a:rPr lang="de-DE" sz="2200" dirty="0" smtClean="0">
                <a:latin typeface="Times New Roman" panose="02020603050405020304" pitchFamily="18" charset="0"/>
                <a:cs typeface="Times New Roman" panose="02020603050405020304" pitchFamily="18" charset="0"/>
              </a:rPr>
              <a:t>aupteinwanderungsländer der USA) bestehen traditionell enge Beziehungen. Insbesondere wird in beiden Ländern die gleiche </a:t>
            </a:r>
            <a:r>
              <a:rPr lang="de-DE" sz="2200" dirty="0" err="1" smtClean="0">
                <a:latin typeface="Times New Roman" panose="02020603050405020304" pitchFamily="18" charset="0"/>
                <a:cs typeface="Times New Roman" panose="02020603050405020304" pitchFamily="18" charset="0"/>
              </a:rPr>
              <a:t>Sparache</a:t>
            </a:r>
            <a:r>
              <a:rPr lang="de-DE" sz="2200" dirty="0" smtClean="0">
                <a:latin typeface="Times New Roman" panose="02020603050405020304" pitchFamily="18" charset="0"/>
                <a:cs typeface="Times New Roman" panose="02020603050405020304" pitchFamily="18" charset="0"/>
              </a:rPr>
              <a:t> gesprochen. In der Dimension „</a:t>
            </a:r>
            <a:r>
              <a:rPr lang="de-DE" sz="2200" b="1" dirty="0" smtClean="0">
                <a:latin typeface="Times New Roman" panose="02020603050405020304" pitchFamily="18" charset="0"/>
                <a:cs typeface="Times New Roman" panose="02020603050405020304" pitchFamily="18" charset="0"/>
              </a:rPr>
              <a:t>kulturelle Affinität</a:t>
            </a:r>
            <a:r>
              <a:rPr lang="de-DE" sz="2200" dirty="0" smtClean="0">
                <a:latin typeface="Times New Roman" panose="02020603050405020304" pitchFamily="18" charset="0"/>
                <a:cs typeface="Times New Roman" panose="02020603050405020304" pitchFamily="18" charset="0"/>
              </a:rPr>
              <a:t>“ liegt damit nur eine geringe Distanz vor</a:t>
            </a:r>
            <a:endParaRPr lang="de-DE" sz="2200"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C97BE7E5-13C7-4960-BB36-B36EB362C61B}"/>
              </a:ext>
            </a:extLst>
          </p:cNvPr>
          <p:cNvSpPr txBox="1"/>
          <p:nvPr/>
        </p:nvSpPr>
        <p:spPr>
          <a:xfrm>
            <a:off x="412954" y="3097163"/>
            <a:ext cx="11582401" cy="1774723"/>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Die Niederlande haben mit Rotterdam den mit Abstand größten  Hafen Europas und bilden damit so etwas wie den Brückenkopf für Festlandeuropa in den Handelsbeziehungen mit den USA. Ähnliches gilt für Belgien, die mit Antwerpen ebenfalls einen bedeutenden Hafen besitzen. Zudem sind Belgien und die Niederlande Nachbarländer, so dass sie in punkto </a:t>
            </a:r>
            <a:r>
              <a:rPr lang="de-DE" sz="2200" dirty="0">
                <a:latin typeface="Times New Roman" panose="02020603050405020304" pitchFamily="18" charset="0"/>
                <a:cs typeface="Times New Roman" panose="02020603050405020304" pitchFamily="18" charset="0"/>
              </a:rPr>
              <a:t>H</a:t>
            </a:r>
            <a:r>
              <a:rPr lang="de-DE" sz="2200" dirty="0" smtClean="0">
                <a:latin typeface="Times New Roman" panose="02020603050405020304" pitchFamily="18" charset="0"/>
                <a:cs typeface="Times New Roman" panose="02020603050405020304" pitchFamily="18" charset="0"/>
              </a:rPr>
              <a:t>andelsbeziehungen gegenseitig in der Dimension „</a:t>
            </a:r>
            <a:r>
              <a:rPr lang="de-DE" sz="2200" b="1" dirty="0" smtClean="0">
                <a:latin typeface="Times New Roman" panose="02020603050405020304" pitchFamily="18" charset="0"/>
                <a:cs typeface="Times New Roman" panose="02020603050405020304" pitchFamily="18" charset="0"/>
              </a:rPr>
              <a:t>Geographie</a:t>
            </a:r>
            <a:r>
              <a:rPr lang="de-DE" sz="2200" dirty="0" smtClean="0">
                <a:latin typeface="Times New Roman" panose="02020603050405020304" pitchFamily="18" charset="0"/>
                <a:cs typeface="Times New Roman" panose="02020603050405020304" pitchFamily="18" charset="0"/>
              </a:rPr>
              <a:t>“ von einander profitieren können.</a:t>
            </a:r>
            <a:endParaRPr lang="de-DE" sz="220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C97BE7E5-13C7-4960-BB36-B36EB362C61B}"/>
              </a:ext>
            </a:extLst>
          </p:cNvPr>
          <p:cNvSpPr txBox="1"/>
          <p:nvPr/>
        </p:nvSpPr>
        <p:spPr>
          <a:xfrm>
            <a:off x="378541" y="4916132"/>
            <a:ext cx="11582401" cy="855404"/>
          </a:xfrm>
          <a:prstGeom prst="rect">
            <a:avLst/>
          </a:prstGeom>
          <a:noFill/>
        </p:spPr>
        <p:txBody>
          <a:bodyPr wrap="square" rtlCol="0">
            <a:noAutofit/>
          </a:bodyPr>
          <a:lstStyle/>
          <a:p>
            <a:pPr marL="342900" indent="-342900">
              <a:buFont typeface="Arial" panose="020B0604020202020204" pitchFamily="34" charset="0"/>
              <a:buChar char="•"/>
            </a:pPr>
            <a:r>
              <a:rPr lang="de-DE" sz="2200" dirty="0" smtClean="0">
                <a:latin typeface="Times New Roman" panose="02020603050405020304" pitchFamily="18" charset="0"/>
                <a:cs typeface="Times New Roman" panose="02020603050405020304" pitchFamily="18" charset="0"/>
              </a:rPr>
              <a:t>Beides sind damit innerhalb des Gravitationsmodells Erklärungen für die relativ großen Handelsvolumina der „kleinen“ Länder NLD, BEL, IRL vergleichen mit ITA und ESP</a:t>
            </a:r>
            <a:endParaRPr lang="de-DE" sz="2200"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C97BE7E5-13C7-4960-BB36-B36EB362C61B}"/>
              </a:ext>
            </a:extLst>
          </p:cNvPr>
          <p:cNvSpPr txBox="1"/>
          <p:nvPr/>
        </p:nvSpPr>
        <p:spPr>
          <a:xfrm>
            <a:off x="412954" y="5771536"/>
            <a:ext cx="11582401" cy="85540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	</a:t>
            </a:r>
            <a:r>
              <a:rPr lang="de-DE" sz="1600" dirty="0" smtClean="0">
                <a:latin typeface="Times New Roman" panose="02020603050405020304" pitchFamily="18" charset="0"/>
                <a:cs typeface="Times New Roman" panose="02020603050405020304" pitchFamily="18" charset="0"/>
              </a:rPr>
              <a:t>In punkto Seehäfen versucht gerade unsere Region bzw. Niedersachsen und Bremen als Eigner über den </a:t>
            </a:r>
            <a:r>
              <a:rPr lang="de-DE" sz="1600" dirty="0" err="1" smtClean="0">
                <a:latin typeface="Times New Roman" panose="02020603050405020304" pitchFamily="18" charset="0"/>
                <a:cs typeface="Times New Roman" panose="02020603050405020304" pitchFamily="18" charset="0"/>
              </a:rPr>
              <a:t>JadeWeserPort</a:t>
            </a:r>
            <a:r>
              <a:rPr lang="de-DE" sz="1600" dirty="0" smtClean="0">
                <a:latin typeface="Times New Roman" panose="02020603050405020304" pitchFamily="18" charset="0"/>
                <a:cs typeface="Times New Roman" panose="02020603050405020304" pitchFamily="18" charset="0"/>
              </a:rPr>
              <a:t> eine 	größere Bedeutung in den Handelsbeziehungen Deutschlands zu erlangen. Die </a:t>
            </a:r>
            <a:r>
              <a:rPr lang="de-DE" sz="1600" dirty="0" err="1" smtClean="0">
                <a:latin typeface="Times New Roman" panose="02020603050405020304" pitchFamily="18" charset="0"/>
                <a:cs typeface="Times New Roman" panose="02020603050405020304" pitchFamily="18" charset="0"/>
              </a:rPr>
              <a:t>Umschlangvolumina</a:t>
            </a:r>
            <a:r>
              <a:rPr lang="de-DE" sz="1600" dirty="0" smtClean="0">
                <a:latin typeface="Times New Roman" panose="02020603050405020304" pitchFamily="18" charset="0"/>
                <a:cs typeface="Times New Roman" panose="02020603050405020304" pitchFamily="18" charset="0"/>
              </a:rPr>
              <a:t> des JWP bleiben aber 	immer noch weit hinter </a:t>
            </a:r>
            <a:r>
              <a:rPr lang="de-DE" sz="1600" dirty="0" err="1" smtClean="0">
                <a:latin typeface="Times New Roman" panose="02020603050405020304" pitchFamily="18" charset="0"/>
                <a:cs typeface="Times New Roman" panose="02020603050405020304" pitchFamily="18" charset="0"/>
              </a:rPr>
              <a:t>Rotterdem</a:t>
            </a:r>
            <a:r>
              <a:rPr lang="de-DE" sz="1600" dirty="0" smtClean="0">
                <a:latin typeface="Times New Roman" panose="02020603050405020304" pitchFamily="18" charset="0"/>
                <a:cs typeface="Times New Roman" panose="02020603050405020304" pitchFamily="18" charset="0"/>
              </a:rPr>
              <a:t>/Antwerpen/Hamburg zurück. </a:t>
            </a:r>
            <a:r>
              <a:rPr lang="de-DE" sz="2200" dirty="0" smtClean="0">
                <a:latin typeface="Times New Roman" panose="02020603050405020304" pitchFamily="18" charset="0"/>
                <a:cs typeface="Times New Roman" panose="02020603050405020304" pitchFamily="18" charset="0"/>
              </a:rPr>
              <a:t> </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97889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41949" y="44625"/>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smtClean="0">
                <a:solidFill>
                  <a:sysClr val="windowText" lastClr="000000"/>
                </a:solidFill>
                <a:latin typeface="Times New Roman" panose="02020603050405020304" pitchFamily="18" charset="0"/>
                <a:cs typeface="Times New Roman" panose="02020603050405020304" pitchFamily="18" charset="0"/>
              </a:rPr>
              <a:t>Warum</a:t>
            </a:r>
            <a:r>
              <a:rPr lang="en-US" sz="3991" dirty="0" smtClean="0">
                <a:solidFill>
                  <a:sysClr val="windowText" lastClr="000000"/>
                </a:solidFill>
                <a:latin typeface="Times New Roman" panose="02020603050405020304" pitchFamily="18" charset="0"/>
                <a:cs typeface="Times New Roman" panose="02020603050405020304" pitchFamily="18" charset="0"/>
              </a:rPr>
              <a:t> </a:t>
            </a:r>
            <a:r>
              <a:rPr lang="en-US" sz="3991" dirty="0" err="1" smtClean="0">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smtClean="0">
                <a:solidFill>
                  <a:sysClr val="windowText" lastClr="000000"/>
                </a:solidFill>
                <a:latin typeface="Times New Roman" panose="02020603050405020304" pitchFamily="18" charset="0"/>
                <a:cs typeface="Times New Roman" panose="02020603050405020304" pitchFamily="18" charset="0"/>
              </a:rPr>
              <a: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9" name="Grafik 8">
            <a:extLst>
              <a:ext uri="{FF2B5EF4-FFF2-40B4-BE49-F238E27FC236}">
                <a16:creationId xmlns:a16="http://schemas.microsoft.com/office/drawing/2014/main" id="{2E43B139-E680-49CD-BA26-EF58CD702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85236" y="685110"/>
            <a:ext cx="6886700" cy="1557931"/>
          </a:xfrm>
          <a:prstGeom prst="rect">
            <a:avLst/>
          </a:prstGeom>
        </p:spPr>
      </p:pic>
      <mc:AlternateContent xmlns:mc="http://schemas.openxmlformats.org/markup-compatibility/2006" xmlns:a14="http://schemas.microsoft.com/office/drawing/2010/main">
        <mc:Choice Requires="a14">
          <p:sp>
            <p:nvSpPr>
              <p:cNvPr id="2" name="Rechteck 1"/>
              <p:cNvSpPr/>
              <p:nvPr/>
            </p:nvSpPr>
            <p:spPr>
              <a:xfrm>
                <a:off x="8708534" y="2274749"/>
                <a:ext cx="3252019" cy="1961563"/>
              </a:xfrm>
              <a:prstGeom prst="rect">
                <a:avLst/>
              </a:prstGeom>
              <a:ln>
                <a:solidFill>
                  <a:schemeClr val="tx1"/>
                </a:solidFill>
              </a:ln>
            </p:spPr>
            <p:txBody>
              <a:bodyPr wrap="square">
                <a:spAutoFit/>
              </a:bodyPr>
              <a:lstStyle/>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a:rPr>
                      <m:t>=</m:t>
                    </m:r>
                    <m:r>
                      <a:rPr lang="de-DE" i="1">
                        <a:latin typeface="Cambria Math"/>
                      </a:rPr>
                      <m:t>𝐶</m:t>
                    </m:r>
                    <m:f>
                      <m:fPr>
                        <m:ctrlPr>
                          <a:rPr lang="de-DE" i="1">
                            <a:latin typeface="Cambria Math" panose="02040503050406030204" pitchFamily="18" charset="0"/>
                          </a:rPr>
                        </m:ctrlPr>
                      </m:fPr>
                      <m:num>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𝐴</m:t>
                                </m:r>
                              </m:sub>
                            </m:sSub>
                            <m:r>
                              <a:rPr lang="de-DE" i="1">
                                <a:latin typeface="Cambria Math"/>
                              </a:rPr>
                              <m:t>)</m:t>
                            </m:r>
                          </m:e>
                          <m:sup>
                            <m:r>
                              <m:rPr>
                                <m:sty m:val="p"/>
                              </m:rPr>
                              <a:rPr lang="el-GR" i="1">
                                <a:latin typeface="Cambria Math"/>
                              </a:rPr>
                              <m:t>α</m:t>
                            </m:r>
                          </m:sup>
                        </m:sSup>
                        <m:r>
                          <a:rPr lang="de-DE" i="1">
                            <a:latin typeface="Cambria Math"/>
                            <a:ea typeface="Cambria Math"/>
                          </a:rPr>
                          <m:t>×</m:t>
                        </m:r>
                        <m:sSup>
                          <m:sSupPr>
                            <m:ctrlPr>
                              <a:rPr lang="de-DE" i="1">
                                <a:latin typeface="Cambria Math" panose="02040503050406030204" pitchFamily="18" charset="0"/>
                              </a:rPr>
                            </m:ctrlPr>
                          </m:sSupPr>
                          <m:e>
                            <m:r>
                              <a:rPr lang="de-DE" i="1">
                                <a:latin typeface="Cambria Math" panose="02040503050406030204" pitchFamily="18" charset="0"/>
                              </a:rPr>
                              <m:t>(</m:t>
                            </m:r>
                            <m:sSub>
                              <m:sSubPr>
                                <m:ctrlPr>
                                  <a:rPr lang="de-DE" i="1">
                                    <a:latin typeface="Cambria Math" panose="02040503050406030204" pitchFamily="18" charset="0"/>
                                  </a:rPr>
                                </m:ctrlPr>
                              </m:sSubPr>
                              <m:e>
                                <m:r>
                                  <a:rPr lang="de-DE" i="1">
                                    <a:latin typeface="Cambria Math" panose="02040503050406030204" pitchFamily="18" charset="0"/>
                                  </a:rPr>
                                  <m:t>𝐵𝐼𝑃</m:t>
                                </m:r>
                              </m:e>
                              <m:sub>
                                <m:r>
                                  <a:rPr lang="de-DE" i="1">
                                    <a:latin typeface="Cambria Math" panose="02040503050406030204" pitchFamily="18" charset="0"/>
                                  </a:rPr>
                                  <m:t>𝐵</m:t>
                                </m:r>
                              </m:sub>
                            </m:sSub>
                            <m:r>
                              <a:rPr lang="de-DE" i="1">
                                <a:latin typeface="Cambria Math"/>
                              </a:rPr>
                              <m:t>)</m:t>
                            </m:r>
                          </m:e>
                          <m:sup>
                            <m:r>
                              <m:rPr>
                                <m:sty m:val="p"/>
                              </m:rPr>
                              <a:rPr lang="el-GR" i="1">
                                <a:latin typeface="Cambria Math"/>
                              </a:rPr>
                              <m:t>β</m:t>
                            </m:r>
                          </m:sup>
                        </m:sSup>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r>
                              <a:rPr lang="de-DE" i="1">
                                <a:latin typeface="Cambria Math"/>
                              </a:rPr>
                              <m:t>)</m:t>
                            </m:r>
                          </m:e>
                          <m:sup>
                            <m:r>
                              <m:rPr>
                                <m:sty m:val="p"/>
                              </m:rPr>
                              <a:rPr lang="el-GR" i="1">
                                <a:latin typeface="Cambria Math"/>
                              </a:rPr>
                              <m:t>γ</m:t>
                            </m:r>
                          </m:sup>
                        </m:sSup>
                      </m:den>
                    </m:f>
                  </m:oMath>
                </a14:m>
                <a:r>
                  <a:rPr lang="de-DE" dirty="0" smtClean="0">
                    <a:latin typeface="Times New Roman" panose="02020603050405020304" pitchFamily="18" charset="0"/>
                    <a:cs typeface="Times New Roman" panose="02020603050405020304" pitchFamily="18" charset="0"/>
                  </a:rPr>
                  <a:t>  </a:t>
                </a: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i="1">
                            <a:latin typeface="Cambria Math"/>
                          </a:rPr>
                          <m:t>𝐻</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Handelsvolumen</a:t>
                </a:r>
              </a:p>
              <a:p>
                <a14:m>
                  <m:oMath xmlns:m="http://schemas.openxmlformats.org/officeDocument/2006/math">
                    <m:sSub>
                      <m:sSubPr>
                        <m:ctrlPr>
                          <a:rPr lang="de-DE" i="1">
                            <a:latin typeface="Cambria Math" panose="02040503050406030204" pitchFamily="18" charset="0"/>
                          </a:rPr>
                        </m:ctrlPr>
                      </m:sSubPr>
                      <m:e>
                        <m:r>
                          <a:rPr lang="de-DE" i="1">
                            <a:latin typeface="Cambria Math"/>
                          </a:rPr>
                          <m:t>𝐷</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t>
                </a:r>
                <a:r>
                  <a:rPr lang="de-DE" dirty="0" smtClean="0">
                    <a:latin typeface="Times New Roman" panose="02020603050405020304" pitchFamily="18" charset="0"/>
                    <a:cs typeface="Times New Roman" panose="02020603050405020304" pitchFamily="18" charset="0"/>
                  </a:rPr>
                  <a:t>Distanz</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r>
                      <a:rPr lang="de-DE" i="1">
                        <a:latin typeface="Cambria Math"/>
                      </a:rPr>
                      <m:t>𝐶</m:t>
                    </m:r>
                  </m:oMath>
                </a14:m>
                <a:r>
                  <a:rPr lang="de-DE" dirty="0">
                    <a:latin typeface="Times New Roman" panose="02020603050405020304" pitchFamily="18" charset="0"/>
                    <a:cs typeface="Times New Roman" panose="02020603050405020304" pitchFamily="18" charset="0"/>
                  </a:rPr>
                  <a:t>&gt;0: Konstante</a:t>
                </a:r>
              </a:p>
              <a:p>
                <a:r>
                  <a:rPr lang="de-DE" dirty="0">
                    <a:latin typeface="Times New Roman" panose="02020603050405020304" pitchFamily="18" charset="0"/>
                    <a:cs typeface="Times New Roman" panose="02020603050405020304" pitchFamily="18" charset="0"/>
                  </a:rPr>
                  <a:t>α,</a:t>
                </a:r>
                <a:r>
                  <a:rPr lang="el-GR" dirty="0">
                    <a:latin typeface="Times New Roman" panose="02020603050405020304" pitchFamily="18" charset="0"/>
                    <a:cs typeface="Times New Roman" panose="02020603050405020304" pitchFamily="18" charset="0"/>
                  </a:rPr>
                  <a:t>β</a:t>
                </a:r>
                <a:r>
                  <a:rPr lang="de-DE" dirty="0">
                    <a:latin typeface="Times New Roman" panose="02020603050405020304" pitchFamily="18" charset="0"/>
                    <a:cs typeface="Times New Roman" panose="02020603050405020304" pitchFamily="18" charset="0"/>
                  </a:rPr>
                  <a:t>,</a:t>
                </a:r>
                <a:r>
                  <a:rPr lang="el-GR" dirty="0">
                    <a:latin typeface="Times New Roman" panose="02020603050405020304" pitchFamily="18" charset="0"/>
                    <a:cs typeface="Times New Roman" panose="02020603050405020304" pitchFamily="18" charset="0"/>
                  </a:rPr>
                  <a:t>γ</a:t>
                </a:r>
                <a:r>
                  <a:rPr lang="de-DE" dirty="0">
                    <a:latin typeface="Times New Roman" panose="02020603050405020304" pitchFamily="18" charset="0"/>
                    <a:cs typeface="Times New Roman" panose="02020603050405020304" pitchFamily="18" charset="0"/>
                  </a:rPr>
                  <a:t>&gt;0: Handelselastizitäten</a:t>
                </a:r>
              </a:p>
            </p:txBody>
          </p:sp>
        </mc:Choice>
        <mc:Fallback xmlns="">
          <p:sp>
            <p:nvSpPr>
              <p:cNvPr id="2" name="Rechteck 1"/>
              <p:cNvSpPr>
                <a:spLocks noRot="1" noChangeAspect="1" noMove="1" noResize="1" noEditPoints="1" noAdjustHandles="1" noChangeArrowheads="1" noChangeShapeType="1" noTextEdit="1"/>
              </p:cNvSpPr>
              <p:nvPr/>
            </p:nvSpPr>
            <p:spPr>
              <a:xfrm>
                <a:off x="8708534" y="2274749"/>
                <a:ext cx="3252019" cy="1961563"/>
              </a:xfrm>
              <a:prstGeom prst="rect">
                <a:avLst/>
              </a:prstGeom>
              <a:blipFill>
                <a:blip r:embed="rId4"/>
                <a:stretch>
                  <a:fillRect l="-1495" b="-3704"/>
                </a:stretch>
              </a:blipFill>
              <a:ln>
                <a:solidFill>
                  <a:schemeClr val="tx1"/>
                </a:solidFill>
              </a:ln>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 name="Rechteck 2"/>
              <p:cNvSpPr/>
              <p:nvPr/>
            </p:nvSpPr>
            <p:spPr>
              <a:xfrm>
                <a:off x="422784" y="2314157"/>
                <a:ext cx="4444180" cy="1906356"/>
              </a:xfrm>
              <a:prstGeom prst="rect">
                <a:avLst/>
              </a:prstGeom>
              <a:ln>
                <a:solidFill>
                  <a:schemeClr val="tx1"/>
                </a:solidFill>
              </a:ln>
            </p:spPr>
            <p:txBody>
              <a:bodyPr wrap="square">
                <a:spAutoFit/>
              </a:bodyPr>
              <a:lstStyle/>
              <a:p>
                <a14:m>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𝐹</m:t>
                        </m:r>
                      </m:e>
                      <m:sub>
                        <m:r>
                          <a:rPr lang="de-DE" i="1">
                            <a:latin typeface="Cambria Math"/>
                          </a:rPr>
                          <m:t>𝐴𝐵</m:t>
                        </m:r>
                      </m:sub>
                    </m:sSub>
                    <m:r>
                      <a:rPr lang="de-DE" i="1">
                        <a:latin typeface="Cambria Math"/>
                      </a:rPr>
                      <m:t>=</m:t>
                    </m:r>
                    <m:r>
                      <a:rPr lang="de-DE" b="0" i="1" smtClean="0">
                        <a:latin typeface="Cambria Math" panose="02040503050406030204" pitchFamily="18" charset="0"/>
                      </a:rPr>
                      <m:t>𝐺</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𝐴</m:t>
                            </m:r>
                          </m:sub>
                        </m:sSub>
                        <m:r>
                          <a:rPr lang="de-DE" i="1">
                            <a:latin typeface="Cambria Math"/>
                            <a:ea typeface="Cambria Math"/>
                          </a:rPr>
                          <m:t>×</m:t>
                        </m:r>
                        <m:sSub>
                          <m:sSubPr>
                            <m:ctrlPr>
                              <a:rPr lang="de-DE" i="1">
                                <a:latin typeface="Cambria Math" panose="02040503050406030204" pitchFamily="18" charset="0"/>
                              </a:rPr>
                            </m:ctrlPr>
                          </m:sSubPr>
                          <m:e>
                            <m:r>
                              <a:rPr lang="de-DE" b="0" i="1" smtClean="0">
                                <a:latin typeface="Cambria Math" panose="02040503050406030204" pitchFamily="18" charset="0"/>
                              </a:rPr>
                              <m:t>𝑀</m:t>
                            </m:r>
                          </m:e>
                          <m:sub>
                            <m:r>
                              <a:rPr lang="de-DE" i="1">
                                <a:latin typeface="Cambria Math" panose="02040503050406030204" pitchFamily="18" charset="0"/>
                              </a:rPr>
                              <m:t>𝐵</m:t>
                            </m:r>
                          </m:sub>
                        </m:sSub>
                      </m:num>
                      <m:den>
                        <m:sSup>
                          <m:sSupPr>
                            <m:ctrlPr>
                              <a:rPr lang="de-DE" i="1">
                                <a:latin typeface="Cambria Math" panose="02040503050406030204" pitchFamily="18" charset="0"/>
                              </a:rPr>
                            </m:ctrlPr>
                          </m:sSupPr>
                          <m:e>
                            <m:r>
                              <a:rPr lang="de-DE" i="1">
                                <a:latin typeface="Cambria Math"/>
                              </a:rPr>
                              <m:t>(</m:t>
                            </m:r>
                            <m:sSub>
                              <m:sSubPr>
                                <m:ctrlPr>
                                  <a:rPr lang="de-DE" i="1">
                                    <a:latin typeface="Cambria Math" panose="02040503050406030204" pitchFamily="18" charset="0"/>
                                  </a:rPr>
                                </m:ctrlPr>
                              </m:sSubPr>
                              <m:e>
                                <m:r>
                                  <a:rPr lang="de-DE" i="1">
                                    <a:latin typeface="Cambria Math" panose="02040503050406030204" pitchFamily="18" charset="0"/>
                                  </a:rPr>
                                  <m:t>𝑅</m:t>
                                </m:r>
                              </m:e>
                              <m:sub>
                                <m:r>
                                  <a:rPr lang="de-DE" i="1">
                                    <a:latin typeface="Cambria Math"/>
                                  </a:rPr>
                                  <m:t>𝐴𝐵</m:t>
                                </m:r>
                              </m:sub>
                            </m:sSub>
                            <m:r>
                              <a:rPr lang="de-DE" i="1">
                                <a:latin typeface="Cambria Math"/>
                              </a:rPr>
                              <m:t>)</m:t>
                            </m:r>
                          </m:e>
                          <m:sup>
                            <m:r>
                              <a:rPr lang="de-DE" i="1">
                                <a:latin typeface="Cambria Math" panose="02040503050406030204" pitchFamily="18" charset="0"/>
                              </a:rPr>
                              <m:t>2</m:t>
                            </m:r>
                          </m:sup>
                        </m:sSup>
                      </m:den>
                    </m:f>
                  </m:oMath>
                </a14:m>
                <a:r>
                  <a:rPr lang="de-DE" dirty="0">
                    <a:latin typeface="Times New Roman" panose="02020603050405020304" pitchFamily="18" charset="0"/>
                    <a:cs typeface="Times New Roman" panose="02020603050405020304" pitchFamily="18" charset="0"/>
                  </a:rPr>
                  <a:t> (Gravitationsgesetz</a:t>
                </a:r>
                <a:r>
                  <a:rPr lang="de-DE" dirty="0" smtClean="0">
                    <a:latin typeface="Times New Roman" panose="02020603050405020304" pitchFamily="18" charset="0"/>
                    <a:cs typeface="Times New Roman" panose="02020603050405020304" pitchFamily="18" charset="0"/>
                  </a:rPr>
                  <a:t>)</a:t>
                </a:r>
              </a:p>
              <a:p>
                <a:endParaRPr lang="de-DE" dirty="0" smtClean="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𝐹</m:t>
                        </m:r>
                      </m:e>
                      <m:sub>
                        <m:r>
                          <a:rPr lang="de-DE" i="1">
                            <a:latin typeface="Cambria Math"/>
                          </a:rPr>
                          <m:t>𝐴𝐵</m:t>
                        </m:r>
                      </m:sub>
                    </m:sSub>
                    <m:r>
                      <a:rPr lang="de-DE" i="1">
                        <a:latin typeface="Cambria Math" panose="02040503050406030204" pitchFamily="18" charset="0"/>
                      </a:rPr>
                      <m:t>:</m:t>
                    </m:r>
                  </m:oMath>
                </a14:m>
                <a:r>
                  <a:rPr lang="de-DE" dirty="0">
                    <a:latin typeface="Times New Roman" panose="02020603050405020304" pitchFamily="18" charset="0"/>
                    <a:cs typeface="Times New Roman" panose="02020603050405020304" pitchFamily="18" charset="0"/>
                  </a:rPr>
                  <a:t> </a:t>
                </a:r>
                <a:r>
                  <a:rPr lang="de-DE" dirty="0" smtClean="0">
                    <a:latin typeface="Times New Roman" panose="02020603050405020304" pitchFamily="18" charset="0"/>
                    <a:cs typeface="Times New Roman" panose="02020603050405020304" pitchFamily="18" charset="0"/>
                  </a:rPr>
                  <a:t>Kraft zwischen zwei Massen (Planeten)</a:t>
                </a:r>
                <a:endParaRPr lang="de-DE" dirty="0">
                  <a:latin typeface="Times New Roman" panose="02020603050405020304" pitchFamily="18" charset="0"/>
                  <a:cs typeface="Times New Roman" panose="02020603050405020304" pitchFamily="18" charset="0"/>
                </a:endParaRPr>
              </a:p>
              <a:p>
                <a14:m>
                  <m:oMath xmlns:m="http://schemas.openxmlformats.org/officeDocument/2006/math">
                    <m:sSub>
                      <m:sSubPr>
                        <m:ctrlPr>
                          <a:rPr lang="de-DE" i="1">
                            <a:latin typeface="Cambria Math" panose="02040503050406030204" pitchFamily="18" charset="0"/>
                          </a:rPr>
                        </m:ctrlPr>
                      </m:sSubPr>
                      <m:e>
                        <m:r>
                          <a:rPr lang="de-DE" b="0" i="1" smtClean="0">
                            <a:latin typeface="Cambria Math" panose="02040503050406030204" pitchFamily="18" charset="0"/>
                          </a:rPr>
                          <m:t>𝑅</m:t>
                        </m:r>
                      </m:e>
                      <m:sub>
                        <m:r>
                          <a:rPr lang="de-DE" i="1">
                            <a:latin typeface="Cambria Math"/>
                          </a:rPr>
                          <m:t>𝐴𝐵</m:t>
                        </m:r>
                      </m:sub>
                    </m:sSub>
                  </m:oMath>
                </a14:m>
                <a:r>
                  <a:rPr lang="de-DE" dirty="0">
                    <a:latin typeface="Times New Roman" panose="02020603050405020304" pitchFamily="18" charset="0"/>
                    <a:cs typeface="Times New Roman" panose="02020603050405020304" pitchFamily="18" charset="0"/>
                  </a:rPr>
                  <a:t>: Allgemeiner Abstand</a:t>
                </a:r>
              </a:p>
              <a:p>
                <a14:m>
                  <m:oMath xmlns:m="http://schemas.openxmlformats.org/officeDocument/2006/math">
                    <m:r>
                      <a:rPr lang="de-DE" b="0" i="1" smtClean="0">
                        <a:latin typeface="Cambria Math" panose="02040503050406030204" pitchFamily="18" charset="0"/>
                        <a:cs typeface="Times New Roman" panose="02020603050405020304" pitchFamily="18" charset="0"/>
                      </a:rPr>
                      <m:t>𝐺</m:t>
                    </m:r>
                  </m:oMath>
                </a14:m>
                <a:r>
                  <a:rPr lang="de-DE" dirty="0" smtClean="0">
                    <a:latin typeface="Times New Roman" panose="02020603050405020304" pitchFamily="18" charset="0"/>
                    <a:cs typeface="Times New Roman" panose="02020603050405020304" pitchFamily="18" charset="0"/>
                  </a:rPr>
                  <a:t>&gt;</a:t>
                </a:r>
                <a:r>
                  <a:rPr lang="de-DE" dirty="0">
                    <a:latin typeface="Times New Roman" panose="02020603050405020304" pitchFamily="18" charset="0"/>
                    <a:cs typeface="Times New Roman" panose="02020603050405020304" pitchFamily="18" charset="0"/>
                  </a:rPr>
                  <a:t>0: </a:t>
                </a:r>
                <a:r>
                  <a:rPr lang="de-DE" dirty="0" smtClean="0">
                    <a:latin typeface="Times New Roman" panose="02020603050405020304" pitchFamily="18" charset="0"/>
                    <a:cs typeface="Times New Roman" panose="02020603050405020304" pitchFamily="18" charset="0"/>
                  </a:rPr>
                  <a:t>Gravitationskonstante</a:t>
                </a:r>
                <a:endParaRPr lang="de-DE" dirty="0">
                  <a:latin typeface="Times New Roman" panose="02020603050405020304" pitchFamily="18" charset="0"/>
                  <a:cs typeface="Times New Roman" panose="02020603050405020304" pitchFamily="18" charset="0"/>
                </a:endParaRPr>
              </a:p>
              <a:p>
                <a:pPr algn="ctr"/>
                <a:endParaRPr lang="de-DE" dirty="0">
                  <a:latin typeface="Times New Roman" panose="02020603050405020304" pitchFamily="18" charset="0"/>
                  <a:cs typeface="Times New Roman" panose="02020603050405020304" pitchFamily="18" charset="0"/>
                </a:endParaRPr>
              </a:p>
            </p:txBody>
          </p:sp>
        </mc:Choice>
        <mc:Fallback xmlns="">
          <p:sp>
            <p:nvSpPr>
              <p:cNvPr id="3" name="Rechteck 2"/>
              <p:cNvSpPr>
                <a:spLocks noRot="1" noChangeAspect="1" noMove="1" noResize="1" noEditPoints="1" noAdjustHandles="1" noChangeArrowheads="1" noChangeShapeType="1" noTextEdit="1"/>
              </p:cNvSpPr>
              <p:nvPr/>
            </p:nvSpPr>
            <p:spPr>
              <a:xfrm>
                <a:off x="422784" y="2314157"/>
                <a:ext cx="4444180" cy="1906356"/>
              </a:xfrm>
              <a:prstGeom prst="rect">
                <a:avLst/>
              </a:prstGeom>
              <a:blipFill>
                <a:blip r:embed="rId5"/>
                <a:stretch>
                  <a:fillRect/>
                </a:stretch>
              </a:blipFill>
              <a:ln>
                <a:solidFill>
                  <a:schemeClr val="tx1"/>
                </a:solidFill>
              </a:ln>
            </p:spPr>
            <p:txBody>
              <a:bodyPr/>
              <a:lstStyle/>
              <a:p>
                <a:r>
                  <a:rPr lang="de-DE">
                    <a:noFill/>
                  </a:rPr>
                  <a:t> </a:t>
                </a:r>
              </a:p>
            </p:txBody>
          </p:sp>
        </mc:Fallback>
      </mc:AlternateContent>
      <p:sp>
        <p:nvSpPr>
          <p:cNvPr id="10" name="Textfeld 9">
            <a:extLst>
              <a:ext uri="{FF2B5EF4-FFF2-40B4-BE49-F238E27FC236}">
                <a16:creationId xmlns:a16="http://schemas.microsoft.com/office/drawing/2014/main" id="{C97BE7E5-13C7-4960-BB36-B36EB362C61B}"/>
              </a:ext>
            </a:extLst>
          </p:cNvPr>
          <p:cNvSpPr txBox="1"/>
          <p:nvPr/>
        </p:nvSpPr>
        <p:spPr>
          <a:xfrm>
            <a:off x="34413" y="4314352"/>
            <a:ext cx="11872452" cy="330728"/>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Für eine quantitative Abschätzung der identifizierten Bestimmungsparameter „Größe“ und „Distanz“. Benötigt man einen funktionalen Zusammenhang. </a:t>
            </a:r>
            <a:endParaRPr lang="de-DE" sz="14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C97BE7E5-13C7-4960-BB36-B36EB362C61B}"/>
              </a:ext>
            </a:extLst>
          </p:cNvPr>
          <p:cNvSpPr txBox="1"/>
          <p:nvPr/>
        </p:nvSpPr>
        <p:spPr>
          <a:xfrm>
            <a:off x="34413" y="4645080"/>
            <a:ext cx="11872452" cy="758680"/>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Für die „</a:t>
            </a:r>
            <a:r>
              <a:rPr lang="de-DE" sz="1400" b="1" dirty="0" smtClean="0">
                <a:latin typeface="Times New Roman" panose="02020603050405020304" pitchFamily="18" charset="0"/>
                <a:cs typeface="Times New Roman" panose="02020603050405020304" pitchFamily="18" charset="0"/>
              </a:rPr>
              <a:t>Größe</a:t>
            </a:r>
            <a:r>
              <a:rPr lang="de-DE" sz="1400" dirty="0" smtClean="0">
                <a:latin typeface="Times New Roman" panose="02020603050405020304" pitchFamily="18" charset="0"/>
                <a:cs typeface="Times New Roman" panose="02020603050405020304" pitchFamily="18" charset="0"/>
              </a:rPr>
              <a:t>“ bietet sich das Produkt der BIPs der Handelspartner an, denn ceteris paribus nimmt damit das Handelsvolumen bei steigendem BIP zu. Das Produkt hat aber gegenüber der Summe den Vorteil, dass das Handelsvolumen nicht von einem Partner dominiert wird (z.B. Handel zwischen LUX und USA, bei der Summe aus beiden BIPs würde das BIP von LUX nicht ins </a:t>
            </a:r>
            <a:r>
              <a:rPr lang="de-DE" sz="1400" dirty="0">
                <a:latin typeface="Times New Roman" panose="02020603050405020304" pitchFamily="18" charset="0"/>
                <a:cs typeface="Times New Roman" panose="02020603050405020304" pitchFamily="18" charset="0"/>
              </a:rPr>
              <a:t>G</a:t>
            </a:r>
            <a:r>
              <a:rPr lang="de-DE" sz="1400" dirty="0" smtClean="0">
                <a:latin typeface="Times New Roman" panose="02020603050405020304" pitchFamily="18" charset="0"/>
                <a:cs typeface="Times New Roman" panose="02020603050405020304" pitchFamily="18" charset="0"/>
              </a:rPr>
              <a:t>ewicht fallen.)  </a:t>
            </a:r>
            <a:endParaRPr lang="de-DE" sz="1400"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C97BE7E5-13C7-4960-BB36-B36EB362C61B}"/>
              </a:ext>
            </a:extLst>
          </p:cNvPr>
          <p:cNvSpPr txBox="1"/>
          <p:nvPr/>
        </p:nvSpPr>
        <p:spPr>
          <a:xfrm>
            <a:off x="34413" y="5355148"/>
            <a:ext cx="11872452" cy="758680"/>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Für die negative Abhängigkeit von der „</a:t>
            </a:r>
            <a:r>
              <a:rPr lang="de-DE" sz="1400" b="1" dirty="0" smtClean="0">
                <a:latin typeface="Times New Roman" panose="02020603050405020304" pitchFamily="18" charset="0"/>
                <a:cs typeface="Times New Roman" panose="02020603050405020304" pitchFamily="18" charset="0"/>
              </a:rPr>
              <a:t>Distanz</a:t>
            </a:r>
            <a:r>
              <a:rPr lang="de-DE" sz="1400" dirty="0" smtClean="0">
                <a:latin typeface="Times New Roman" panose="02020603050405020304" pitchFamily="18" charset="0"/>
                <a:cs typeface="Times New Roman" panose="02020603050405020304" pitchFamily="18" charset="0"/>
              </a:rPr>
              <a:t>“ teilt man dann durch die „</a:t>
            </a:r>
            <a:r>
              <a:rPr lang="de-DE" sz="1400" b="1" dirty="0" smtClean="0">
                <a:latin typeface="Times New Roman" panose="02020603050405020304" pitchFamily="18" charset="0"/>
                <a:cs typeface="Times New Roman" panose="02020603050405020304" pitchFamily="18" charset="0"/>
              </a:rPr>
              <a:t>Distanz</a:t>
            </a:r>
            <a:r>
              <a:rPr lang="de-DE" sz="1400" dirty="0" smtClean="0">
                <a:latin typeface="Times New Roman" panose="02020603050405020304" pitchFamily="18" charset="0"/>
                <a:cs typeface="Times New Roman" panose="02020603050405020304" pitchFamily="18" charset="0"/>
              </a:rPr>
              <a:t>“, den dadurch erhält man einfach die „negative“ Abhängigkeit zwischen Handelsvolumen und „</a:t>
            </a:r>
            <a:r>
              <a:rPr lang="de-DE" sz="1400" b="1" dirty="0" smtClean="0">
                <a:latin typeface="Times New Roman" panose="02020603050405020304" pitchFamily="18" charset="0"/>
                <a:cs typeface="Times New Roman" panose="02020603050405020304" pitchFamily="18" charset="0"/>
              </a:rPr>
              <a:t>Distanz</a:t>
            </a:r>
            <a:r>
              <a:rPr lang="de-DE" sz="1400" dirty="0" smtClean="0">
                <a:latin typeface="Times New Roman" panose="02020603050405020304" pitchFamily="18" charset="0"/>
                <a:cs typeface="Times New Roman" panose="02020603050405020304" pitchFamily="18" charset="0"/>
              </a:rPr>
              <a:t>“. Gegenüber der Differenz hat dies wiederum den Vorteil, dass man bzgl. dem Produkt aus dem BIP kein Dimensionsproblem hat. Zudem hätte man bei der Differenz das Problem, dass die Differenz negativ werden kann.</a:t>
            </a:r>
            <a:endParaRPr lang="de-DE"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3" name="Textfeld 12">
                <a:extLst>
                  <a:ext uri="{FF2B5EF4-FFF2-40B4-BE49-F238E27FC236}">
                    <a16:creationId xmlns:a16="http://schemas.microsoft.com/office/drawing/2014/main" id="{C97BE7E5-13C7-4960-BB36-B36EB362C61B}"/>
                  </a:ext>
                </a:extLst>
              </p:cNvPr>
              <p:cNvSpPr txBox="1"/>
              <p:nvPr/>
            </p:nvSpPr>
            <p:spPr>
              <a:xfrm>
                <a:off x="34413" y="6068075"/>
                <a:ext cx="11872452" cy="454521"/>
              </a:xfrm>
              <a:prstGeom prst="rect">
                <a:avLst/>
              </a:prstGeom>
              <a:noFill/>
            </p:spPr>
            <p:txBody>
              <a:bodyPr wrap="square" rtlCol="0">
                <a:noAutofit/>
              </a:bodyPr>
              <a:lstStyle/>
              <a:p>
                <a:r>
                  <a:rPr lang="de-DE" sz="1400" dirty="0" smtClean="0">
                    <a:latin typeface="Times New Roman" panose="02020603050405020304" pitchFamily="18" charset="0"/>
                    <a:cs typeface="Times New Roman" panose="02020603050405020304" pitchFamily="18" charset="0"/>
                  </a:rPr>
                  <a:t>Die Parameter </a:t>
                </a:r>
                <a:r>
                  <a:rPr lang="de-DE" sz="1400" dirty="0">
                    <a:latin typeface="Times New Roman" panose="02020603050405020304" pitchFamily="18" charset="0"/>
                    <a:cs typeface="Times New Roman" panose="02020603050405020304" pitchFamily="18" charset="0"/>
                  </a:rPr>
                  <a:t>α,</a:t>
                </a:r>
                <a:r>
                  <a:rPr lang="el-GR" sz="1400" dirty="0">
                    <a:latin typeface="Times New Roman" panose="02020603050405020304" pitchFamily="18" charset="0"/>
                    <a:cs typeface="Times New Roman" panose="02020603050405020304" pitchFamily="18" charset="0"/>
                  </a:rPr>
                  <a:t>β</a:t>
                </a:r>
                <a:r>
                  <a:rPr lang="de-DE" sz="1400" dirty="0">
                    <a:latin typeface="Times New Roman" panose="02020603050405020304" pitchFamily="18" charset="0"/>
                    <a:cs typeface="Times New Roman" panose="02020603050405020304" pitchFamily="18" charset="0"/>
                  </a:rPr>
                  <a:t>,</a:t>
                </a:r>
                <a:r>
                  <a:rPr lang="el-GR" sz="1400" dirty="0" smtClean="0">
                    <a:latin typeface="Times New Roman" panose="02020603050405020304" pitchFamily="18" charset="0"/>
                    <a:cs typeface="Times New Roman" panose="02020603050405020304" pitchFamily="18" charset="0"/>
                  </a:rPr>
                  <a:t>γ</a:t>
                </a:r>
                <a:r>
                  <a:rPr lang="de-DE" sz="1400" dirty="0" smtClean="0">
                    <a:latin typeface="Times New Roman" panose="02020603050405020304" pitchFamily="18" charset="0"/>
                    <a:cs typeface="Times New Roman" panose="02020603050405020304" pitchFamily="18" charset="0"/>
                  </a:rPr>
                  <a:t> werden als Regressionsparameter eingeführt, die sich zudem ökonomisch sinnvoll als Elastizitäten (siehe Mathevorlesung) interpretieren lassen. </a:t>
                </a:r>
                <a14:m>
                  <m:oMath xmlns:m="http://schemas.openxmlformats.org/officeDocument/2006/math">
                    <m:r>
                      <a:rPr lang="de-DE" sz="1400" i="1">
                        <a:latin typeface="Cambria Math"/>
                      </a:rPr>
                      <m:t>𝐶</m:t>
                    </m:r>
                  </m:oMath>
                </a14:m>
                <a:r>
                  <a:rPr lang="de-DE" sz="1400" dirty="0" smtClean="0">
                    <a:latin typeface="Times New Roman" panose="02020603050405020304" pitchFamily="18" charset="0"/>
                    <a:cs typeface="Times New Roman" panose="02020603050405020304" pitchFamily="18" charset="0"/>
                  </a:rPr>
                  <a:t> ist ein allgemeiner Fitparameter, über den auch letztlich die Dimension Euro für das Handelsvolumen aus der Kombination „Größe“ und „Distanz“ erreicht wird  </a:t>
                </a:r>
                <a:endParaRPr lang="de-DE" sz="1400" dirty="0">
                  <a:latin typeface="Times New Roman" panose="02020603050405020304" pitchFamily="18" charset="0"/>
                  <a:cs typeface="Times New Roman" panose="02020603050405020304" pitchFamily="18" charset="0"/>
                </a:endParaRPr>
              </a:p>
            </p:txBody>
          </p:sp>
        </mc:Choice>
        <mc:Fallback xmlns="">
          <p:sp>
            <p:nvSpPr>
              <p:cNvPr id="13" name="Textfeld 12">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34413" y="6068075"/>
                <a:ext cx="11872452" cy="454521"/>
              </a:xfrm>
              <a:prstGeom prst="rect">
                <a:avLst/>
              </a:prstGeom>
              <a:blipFill>
                <a:blip r:embed="rId6"/>
                <a:stretch>
                  <a:fillRect l="-154" t="-1333" b="-7466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feld 13">
                <a:extLst>
                  <a:ext uri="{FF2B5EF4-FFF2-40B4-BE49-F238E27FC236}">
                    <a16:creationId xmlns:a16="http://schemas.microsoft.com/office/drawing/2014/main" id="{C97BE7E5-13C7-4960-BB36-B36EB362C61B}"/>
                  </a:ext>
                </a:extLst>
              </p:cNvPr>
              <p:cNvSpPr txBox="1"/>
              <p:nvPr/>
            </p:nvSpPr>
            <p:spPr>
              <a:xfrm>
                <a:off x="5153136" y="2721258"/>
                <a:ext cx="3269226" cy="1092154"/>
              </a:xfrm>
              <a:prstGeom prst="rect">
                <a:avLst/>
              </a:prstGeom>
              <a:noFill/>
              <a:ln>
                <a:solidFill>
                  <a:srgbClr val="FF0000"/>
                </a:solidFill>
              </a:ln>
            </p:spPr>
            <p:txBody>
              <a:bodyPr wrap="square" rtlCol="0">
                <a:noAutofit/>
              </a:bodyPr>
              <a:lstStyle/>
              <a:p>
                <a:pPr algn="ctr"/>
                <a:r>
                  <a:rPr lang="de-DE" sz="1400" b="1" dirty="0" smtClean="0">
                    <a:latin typeface="Times New Roman" panose="02020603050405020304" pitchFamily="18" charset="0"/>
                    <a:cs typeface="Times New Roman" panose="02020603050405020304" pitchFamily="18" charset="0"/>
                  </a:rPr>
                  <a:t>Konzeptionell entspricht das Handelsmodell dem Gravitationsmodell von Newton, welches die Ellipsenbahnen unseres Sonnensystems </a:t>
                </a:r>
                <a:r>
                  <a:rPr lang="de-DE" sz="1400" b="1" dirty="0">
                    <a:latin typeface="Times New Roman" panose="02020603050405020304" pitchFamily="18" charset="0"/>
                    <a:cs typeface="Times New Roman" panose="02020603050405020304" pitchFamily="18" charset="0"/>
                  </a:rPr>
                  <a:t>erklärt mit </a:t>
                </a:r>
                <a:r>
                  <a:rPr lang="de-DE" sz="1400" b="1" dirty="0" smtClean="0">
                    <a:latin typeface="Times New Roman" panose="02020603050405020304" pitchFamily="18" charset="0"/>
                    <a:cs typeface="Times New Roman" panose="02020603050405020304" pitchFamily="18" charset="0"/>
                  </a:rPr>
                  <a:t>α=</a:t>
                </a:r>
                <a:r>
                  <a:rPr lang="el-GR" sz="1400" b="1" dirty="0" smtClean="0">
                    <a:latin typeface="Times New Roman" panose="02020603050405020304" pitchFamily="18" charset="0"/>
                    <a:cs typeface="Times New Roman" panose="02020603050405020304" pitchFamily="18" charset="0"/>
                  </a:rPr>
                  <a:t>β</a:t>
                </a:r>
                <a:r>
                  <a:rPr lang="de-DE" sz="1400" b="1" dirty="0" smtClean="0">
                    <a:latin typeface="Times New Roman" panose="02020603050405020304" pitchFamily="18" charset="0"/>
                    <a:cs typeface="Times New Roman" panose="02020603050405020304" pitchFamily="18" charset="0"/>
                  </a:rPr>
                  <a:t>=1, </a:t>
                </a:r>
                <a:r>
                  <a:rPr lang="el-GR" sz="1400" b="1" dirty="0" smtClean="0">
                    <a:latin typeface="Times New Roman" panose="02020603050405020304" pitchFamily="18" charset="0"/>
                    <a:cs typeface="Times New Roman" panose="02020603050405020304" pitchFamily="18" charset="0"/>
                  </a:rPr>
                  <a:t>γ</a:t>
                </a:r>
                <a:r>
                  <a:rPr lang="de-DE" sz="1400" b="1" dirty="0" smtClean="0">
                    <a:latin typeface="Times New Roman" panose="02020603050405020304" pitchFamily="18" charset="0"/>
                    <a:cs typeface="Times New Roman" panose="02020603050405020304" pitchFamily="18" charset="0"/>
                  </a:rPr>
                  <a:t>=2 und </a:t>
                </a:r>
                <a14:m>
                  <m:oMath xmlns:m="http://schemas.openxmlformats.org/officeDocument/2006/math">
                    <m:r>
                      <a:rPr lang="de-DE" sz="1400" b="1" i="1">
                        <a:latin typeface="Cambria Math"/>
                      </a:rPr>
                      <m:t>𝑪</m:t>
                    </m:r>
                    <m:r>
                      <a:rPr lang="de-DE" sz="1400" b="1" i="1" smtClean="0">
                        <a:latin typeface="Cambria Math" panose="02040503050406030204" pitchFamily="18" charset="0"/>
                      </a:rPr>
                      <m:t>=</m:t>
                    </m:r>
                    <m:r>
                      <a:rPr lang="de-DE" sz="1400" b="1" i="1" smtClean="0">
                        <a:latin typeface="Cambria Math" panose="02040503050406030204" pitchFamily="18" charset="0"/>
                      </a:rPr>
                      <m:t>𝑮</m:t>
                    </m:r>
                  </m:oMath>
                </a14:m>
                <a:endParaRPr lang="de-DE" sz="1400" b="1" dirty="0">
                  <a:latin typeface="Times New Roman" panose="02020603050405020304" pitchFamily="18" charset="0"/>
                  <a:cs typeface="Times New Roman" panose="02020603050405020304" pitchFamily="18" charset="0"/>
                </a:endParaRPr>
              </a:p>
            </p:txBody>
          </p:sp>
        </mc:Choice>
        <mc:Fallback xmlns="">
          <p:sp>
            <p:nvSpPr>
              <p:cNvPr id="14" name="Textfeld 13">
                <a:extLst>
                  <a:ext uri="{FF2B5EF4-FFF2-40B4-BE49-F238E27FC236}">
                    <a16:creationId xmlns:a16="http://schemas.microsoft.com/office/drawing/2014/main" id="{C97BE7E5-13C7-4960-BB36-B36EB362C61B}"/>
                  </a:ext>
                </a:extLst>
              </p:cNvPr>
              <p:cNvSpPr txBox="1">
                <a:spLocks noRot="1" noChangeAspect="1" noMove="1" noResize="1" noEditPoints="1" noAdjustHandles="1" noChangeArrowheads="1" noChangeShapeType="1" noTextEdit="1"/>
              </p:cNvSpPr>
              <p:nvPr/>
            </p:nvSpPr>
            <p:spPr>
              <a:xfrm>
                <a:off x="5153136" y="2721258"/>
                <a:ext cx="3269226" cy="1092154"/>
              </a:xfrm>
              <a:prstGeom prst="rect">
                <a:avLst/>
              </a:prstGeom>
              <a:blipFill>
                <a:blip r:embed="rId7"/>
                <a:stretch>
                  <a:fillRect r="-1484" b="-10989"/>
                </a:stretch>
              </a:blipFill>
              <a:ln>
                <a:solidFill>
                  <a:srgbClr val="FF0000"/>
                </a:solidFill>
              </a:ln>
            </p:spPr>
            <p:txBody>
              <a:bodyPr/>
              <a:lstStyle/>
              <a:p>
                <a:r>
                  <a:rPr lang="de-DE">
                    <a:noFill/>
                  </a:rPr>
                  <a:t> </a:t>
                </a:r>
              </a:p>
            </p:txBody>
          </p:sp>
        </mc:Fallback>
      </mc:AlternateContent>
    </p:spTree>
    <p:extLst>
      <p:ext uri="{BB962C8B-B14F-4D97-AF65-F5344CB8AC3E}">
        <p14:creationId xmlns:p14="http://schemas.microsoft.com/office/powerpoint/2010/main" val="412495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p:bldP spid="11" grpId="0"/>
      <p:bldP spid="12" grpId="0"/>
      <p:bldP spid="13" grpId="0"/>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Distanzeffekt</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502194" y="2102974"/>
            <a:ext cx="9159830" cy="1572555"/>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lgn="ctr"/>
            <a:r>
              <a:rPr lang="en-US" altLang="en-US" sz="2903" dirty="0" err="1">
                <a:solidFill>
                  <a:sysClr val="windowText" lastClr="000000"/>
                </a:solidFill>
                <a:latin typeface="Times New Roman" panose="02020603050405020304" pitchFamily="18" charset="0"/>
                <a:cs typeface="Times New Roman" panose="02020603050405020304" pitchFamily="18" charset="0"/>
              </a:rPr>
              <a:t>Schätzungen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903" dirty="0">
                <a:solidFill>
                  <a:sysClr val="windowText" lastClr="000000"/>
                </a:solidFill>
                <a:latin typeface="Times New Roman" panose="02020603050405020304" pitchFamily="18" charset="0"/>
                <a:cs typeface="Times New Roman" panose="02020603050405020304" pitchFamily="18" charset="0"/>
              </a:rPr>
              <a:t> des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Gravitationsmodells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gehen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davon</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aus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dass</a:t>
            </a:r>
            <a:r>
              <a:rPr lang="en-US" altLang="en-US" sz="2903" dirty="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smtClean="0">
                <a:solidFill>
                  <a:sysClr val="windowText" lastClr="000000"/>
                </a:solidFill>
                <a:latin typeface="Times New Roman" panose="02020603050405020304" pitchFamily="18" charset="0"/>
                <a:cs typeface="Times New Roman" panose="02020603050405020304" pitchFamily="18" charset="0"/>
              </a:rPr>
              <a:t>im</a:t>
            </a:r>
            <a:r>
              <a:rPr lang="en-US" alt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smtClean="0">
                <a:solidFill>
                  <a:sysClr val="windowText" lastClr="000000"/>
                </a:solidFill>
                <a:latin typeface="Times New Roman" panose="02020603050405020304" pitchFamily="18" charset="0"/>
                <a:cs typeface="Times New Roman" panose="02020603050405020304" pitchFamily="18" charset="0"/>
              </a:rPr>
              <a:t>Allgemeineneine</a:t>
            </a:r>
            <a:r>
              <a:rPr lang="en-US" altLang="en-US" sz="2903"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903"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903" dirty="0">
                <a:solidFill>
                  <a:sysClr val="windowText" lastClr="000000"/>
                </a:solidFill>
                <a:latin typeface="Times New Roman" panose="02020603050405020304" pitchFamily="18" charset="0"/>
                <a:cs typeface="Times New Roman" panose="02020603050405020304" pitchFamily="18" charset="0"/>
              </a:rPr>
              <a:t> der </a:t>
            </a:r>
            <a:r>
              <a:rPr lang="en-US" altLang="en-US" sz="2903" dirty="0" err="1">
                <a:solidFill>
                  <a:sysClr val="windowText" lastClr="000000"/>
                </a:solidFill>
                <a:latin typeface="Times New Roman" panose="02020603050405020304" pitchFamily="18" charset="0"/>
                <a:cs typeface="Times New Roman" panose="02020603050405020304" pitchFamily="18" charset="0"/>
              </a:rPr>
              <a:t>Distanz</a:t>
            </a:r>
            <a:r>
              <a:rPr lang="en-US" altLang="en-US" sz="2903" dirty="0">
                <a:solidFill>
                  <a:sysClr val="windowText" lastClr="000000"/>
                </a:solidFill>
                <a:latin typeface="Times New Roman" panose="02020603050405020304" pitchFamily="18" charset="0"/>
                <a:cs typeface="Times New Roman" panose="02020603050405020304" pitchFamily="18" charset="0"/>
              </a:rPr>
              <a:t> um 1% das </a:t>
            </a:r>
            <a:r>
              <a:rPr lang="en-US" altLang="en-US" sz="2903" dirty="0" err="1">
                <a:solidFill>
                  <a:sysClr val="windowText" lastClr="000000"/>
                </a:solidFill>
                <a:latin typeface="Times New Roman" panose="02020603050405020304" pitchFamily="18" charset="0"/>
                <a:cs typeface="Times New Roman" panose="02020603050405020304" pitchFamily="18" charset="0"/>
              </a:rPr>
              <a:t>Handelsvolumen</a:t>
            </a:r>
            <a:r>
              <a:rPr lang="en-US" altLang="en-US" sz="2903" dirty="0">
                <a:solidFill>
                  <a:sysClr val="windowText" lastClr="000000"/>
                </a:solidFill>
                <a:latin typeface="Times New Roman" panose="02020603050405020304" pitchFamily="18" charset="0"/>
                <a:cs typeface="Times New Roman" panose="02020603050405020304" pitchFamily="18" charset="0"/>
              </a:rPr>
              <a:t> um 0.7% to 1% </a:t>
            </a:r>
            <a:r>
              <a:rPr lang="en-US" altLang="en-US" sz="2903" dirty="0" err="1">
                <a:solidFill>
                  <a:sysClr val="windowText" lastClr="000000"/>
                </a:solidFill>
                <a:latin typeface="Times New Roman" panose="02020603050405020304" pitchFamily="18" charset="0"/>
                <a:cs typeface="Times New Roman" panose="02020603050405020304" pitchFamily="18" charset="0"/>
              </a:rPr>
              <a:t>senkt</a:t>
            </a:r>
            <a:r>
              <a:rPr lang="en-US" altLang="en-US" sz="2903" dirty="0">
                <a:solidFill>
                  <a:sysClr val="windowText" lastClr="000000"/>
                </a:solidFill>
                <a:latin typeface="Times New Roman" panose="02020603050405020304" pitchFamily="18" charset="0"/>
                <a:cs typeface="Times New Roman" panose="02020603050405020304" pitchFamily="18" charset="0"/>
              </a:rPr>
              <a:t>.</a:t>
            </a: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15267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1938720" y="1451881"/>
            <a:ext cx="7464960" cy="4105440"/>
          </a:xfrm>
          <a:prstGeom prst="rect">
            <a:avLst/>
          </a:prstGeom>
        </p:spPr>
        <p:txBody>
          <a:bodyPr>
            <a:norm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versuchen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Formalitäten</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Handelsbarrieren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wie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Zölle</a:t>
            </a:r>
            <a:r>
              <a:rPr lang="en-US" altLang="en-US" sz="2177" dirty="0">
                <a:solidFill>
                  <a:sysClr val="windowText" lastClr="000000"/>
                </a:solidFill>
                <a:latin typeface="Times New Roman" panose="02020603050405020304" pitchFamily="18" charset="0"/>
                <a:cs typeface="Times New Roman" panose="02020603050405020304" pitchFamily="18" charset="0"/>
              </a:rPr>
              <a:t> und </a:t>
            </a:r>
            <a:r>
              <a:rPr lang="en-US" altLang="en-US" sz="2177" dirty="0" err="1">
                <a:solidFill>
                  <a:sysClr val="windowText" lastClr="000000"/>
                </a:solidFill>
                <a:latin typeface="Times New Roman" panose="02020603050405020304" pitchFamily="18" charset="0"/>
                <a:cs typeface="Times New Roman" panose="02020603050405020304" pitchFamily="18" charset="0"/>
              </a:rPr>
              <a:t>Quoten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abzubauen</a:t>
            </a:r>
            <a:endParaRPr lang="en-US" altLang="en-US" sz="2177" dirty="0">
              <a:solidFill>
                <a:sysClr val="windowText" lastClr="000000"/>
              </a:solidFill>
              <a:latin typeface="Times New Roman" panose="02020603050405020304" pitchFamily="18" charset="0"/>
              <a:cs typeface="Times New Roman" panose="02020603050405020304" pitchFamily="18" charset="0"/>
            </a:endParaRPr>
          </a:p>
          <a:p>
            <a:pPr marL="311045" indent="-311045">
              <a:spcBef>
                <a:spcPct val="50000"/>
              </a:spcBef>
              <a:buFont typeface="Arial" panose="020B0604020202020204" pitchFamily="34" charset="0"/>
              <a:buChar char="•"/>
            </a:pP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dem </a:t>
            </a:r>
            <a:r>
              <a:rPr lang="en-US" altLang="en-US" sz="2177"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kann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abgeschätzt</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werden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ob</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tatsächlich</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zu</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einer</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signifikanten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Erhöhung</a:t>
            </a:r>
            <a:r>
              <a:rPr lang="en-US" altLang="en-US" sz="2177" dirty="0">
                <a:solidFill>
                  <a:sysClr val="windowText" lastClr="000000"/>
                </a:solidFill>
                <a:latin typeface="Times New Roman" panose="02020603050405020304" pitchFamily="18" charset="0"/>
                <a:cs typeface="Times New Roman" panose="02020603050405020304" pitchFamily="18" charset="0"/>
              </a:rPr>
              <a:t> der </a:t>
            </a:r>
            <a:r>
              <a:rPr lang="en-US" altLang="en-US" sz="2177" dirty="0" err="1">
                <a:solidFill>
                  <a:sysClr val="windowText" lastClr="000000"/>
                </a:solidFill>
                <a:latin typeface="Times New Roman" panose="02020603050405020304" pitchFamily="18" charset="0"/>
                <a:cs typeface="Times New Roman" panose="02020603050405020304" pitchFamily="18" charset="0"/>
              </a:rPr>
              <a:t>Handelsbeziehung</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verglíchen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mit</a:t>
            </a:r>
            <a:r>
              <a:rPr lang="en-US" altLang="en-US" sz="2177" dirty="0">
                <a:solidFill>
                  <a:sysClr val="windowText" lastClr="000000"/>
                </a:solidFill>
                <a:latin typeface="Times New Roman" panose="02020603050405020304" pitchFamily="18" charset="0"/>
                <a:cs typeface="Times New Roman" panose="02020603050405020304" pitchFamily="18" charset="0"/>
              </a:rPr>
              <a:t> der Situation </a:t>
            </a:r>
            <a:r>
              <a:rPr lang="en-US" altLang="en-US" sz="2177" dirty="0" err="1">
                <a:solidFill>
                  <a:sysClr val="windowText" lastClr="000000"/>
                </a:solidFill>
                <a:latin typeface="Times New Roman" panose="02020603050405020304" pitchFamily="18" charset="0"/>
                <a:cs typeface="Times New Roman" panose="02020603050405020304" pitchFamily="18" charset="0"/>
              </a:rPr>
              <a:t>ohne</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Abkommen</a:t>
            </a:r>
            <a:r>
              <a:rPr lang="en-US" altLang="en-US" sz="2177" dirty="0">
                <a:solidFill>
                  <a:sysClr val="windowText" lastClr="000000"/>
                </a:solidFill>
                <a:latin typeface="Times New Roman" panose="02020603050405020304" pitchFamily="18" charset="0"/>
                <a:cs typeface="Times New Roman" panose="02020603050405020304" pitchFamily="18" charset="0"/>
              </a:rPr>
              <a:t> </a:t>
            </a:r>
            <a:r>
              <a:rPr lang="en-US" altLang="en-US" sz="2177" dirty="0" err="1">
                <a:solidFill>
                  <a:sysClr val="windowText" lastClr="000000"/>
                </a:solidFill>
                <a:latin typeface="Times New Roman" panose="02020603050405020304" pitchFamily="18" charset="0"/>
                <a:cs typeface="Times New Roman" panose="02020603050405020304" pitchFamily="18" charset="0"/>
              </a:rPr>
              <a:t>führt</a:t>
            </a:r>
            <a:r>
              <a:rPr lang="en-US" altLang="en-US" sz="2177" dirty="0">
                <a:solidFill>
                  <a:sysClr val="windowText" lastClr="000000"/>
                </a:solidFill>
                <a:latin typeface="Times New Roman" panose="02020603050405020304" pitchFamily="18" charset="0"/>
                <a:cs typeface="Times New Roman" panose="02020603050405020304" pitchFamily="18" charset="0"/>
              </a:rPr>
              <a:t>.</a:t>
            </a:r>
            <a:endParaRPr lang="en-US" sz="2177"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03173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84440" y="104702"/>
            <a:ext cx="7464960" cy="989383"/>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latin typeface="Times New Roman" panose="02020603050405020304" pitchFamily="18" charset="0"/>
                <a:cs typeface="Times New Roman" panose="02020603050405020304" pitchFamily="18" charset="0"/>
              </a:rPr>
              <a:t>Grenzen</a:t>
            </a:r>
            <a:r>
              <a:rPr lang="en-US" sz="2800" dirty="0">
                <a:solidFill>
                  <a:sysClr val="windowText" lastClr="000000"/>
                </a:solidFill>
                <a:latin typeface="Times New Roman" panose="02020603050405020304" pitchFamily="18" charset="0"/>
                <a:cs typeface="Times New Roman" panose="02020603050405020304" pitchFamily="18" charset="0"/>
              </a:rPr>
              <a:t> und </a:t>
            </a:r>
            <a:r>
              <a:rPr lang="en-US" sz="2800" dirty="0" err="1">
                <a:solidFill>
                  <a:sysClr val="windowText" lastClr="000000"/>
                </a:solidFill>
                <a:latin typeface="Times New Roman" panose="02020603050405020304" pitchFamily="18" charset="0"/>
                <a:cs typeface="Times New Roman" panose="02020603050405020304" pitchFamily="18" charset="0"/>
              </a:rPr>
              <a:t>Handelsabkommen</a:t>
            </a:r>
            <a:r>
              <a:rPr lang="en-US" sz="2903" dirty="0">
                <a:solidFill>
                  <a:sysClr val="windowText" lastClr="000000"/>
                </a:solidFill>
                <a:latin typeface="Times New Roman" panose="02020603050405020304" pitchFamily="18" charset="0"/>
                <a:cs typeface="Times New Roman" panose="02020603050405020304" pitchFamily="18" charset="0"/>
              </a:rPr>
              <a:t/>
            </a:r>
            <a:br>
              <a:rPr lang="en-US" sz="2903" dirty="0">
                <a:solidFill>
                  <a:sysClr val="windowText" lastClr="000000"/>
                </a:solidFill>
                <a:latin typeface="Times New Roman" panose="02020603050405020304" pitchFamily="18" charset="0"/>
                <a:cs typeface="Times New Roman" panose="02020603050405020304" pitchFamily="18" charset="0"/>
              </a:rPr>
            </a:br>
            <a:r>
              <a:rPr lang="en-US" sz="2903" dirty="0" err="1">
                <a:solidFill>
                  <a:sysClr val="windowText" lastClr="000000"/>
                </a:solidFill>
                <a:latin typeface="Times New Roman" panose="02020603050405020304" pitchFamily="18" charset="0"/>
                <a:cs typeface="Times New Roman" panose="02020603050405020304" pitchFamily="18" charset="0"/>
              </a:rPr>
              <a:t>Beispiel</a:t>
            </a:r>
            <a:r>
              <a:rPr lang="en-US" sz="2903" dirty="0">
                <a:solidFill>
                  <a:sysClr val="windowText" lastClr="000000"/>
                </a:solidFill>
                <a:latin typeface="Times New Roman" panose="02020603050405020304" pitchFamily="18" charset="0"/>
                <a:cs typeface="Times New Roman" panose="02020603050405020304" pitchFamily="18" charset="0"/>
              </a:rPr>
              <a:t>: NAFTA/USMCA</a:t>
            </a:r>
          </a:p>
        </p:txBody>
      </p:sp>
      <p:sp>
        <p:nvSpPr>
          <p:cNvPr id="6" name="Content Placeholder 2"/>
          <p:cNvSpPr txBox="1">
            <a:spLocks/>
          </p:cNvSpPr>
          <p:nvPr/>
        </p:nvSpPr>
        <p:spPr>
          <a:xfrm>
            <a:off x="0" y="1169941"/>
            <a:ext cx="12245340" cy="5257850"/>
          </a:xfrm>
          <a:prstGeom prst="rect">
            <a:avLst/>
          </a:prstGeom>
        </p:spPr>
        <p:txBody>
          <a:bodyPr wrap="square">
            <a:sp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26" indent="-414726">
              <a:spcBef>
                <a:spcPct val="50000"/>
              </a:spcBef>
              <a:buFont typeface="Arial" panose="020B0604020202020204" pitchFamily="34" charset="0"/>
              <a:buChar char="•"/>
            </a:pPr>
            <a:r>
              <a:rPr lang="en-US" altLang="en-US" sz="2400" dirty="0">
                <a:solidFill>
                  <a:sysClr val="windowText" lastClr="000000"/>
                </a:solidFill>
                <a:latin typeface="Times New Roman" panose="02020603050405020304" pitchFamily="18" charset="0"/>
                <a:cs typeface="Times New Roman" panose="02020603050405020304" pitchFamily="18" charset="0"/>
              </a:rPr>
              <a:t>1994 </a:t>
            </a:r>
            <a:r>
              <a:rPr lang="en-US" altLang="en-US" sz="2400" dirty="0" err="1">
                <a:solidFill>
                  <a:sysClr val="windowText" lastClr="000000"/>
                </a:solidFill>
                <a:latin typeface="Times New Roman" panose="02020603050405020304" pitchFamily="18" charset="0"/>
                <a:cs typeface="Times New Roman" panose="02020603050405020304" pitchFamily="18" charset="0"/>
              </a:rPr>
              <a:t>unterzeichneten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Mexiko</a:t>
            </a:r>
            <a:r>
              <a:rPr lang="en-US" altLang="en-US" sz="2400" dirty="0">
                <a:solidFill>
                  <a:sysClr val="windowText" lastClr="000000"/>
                </a:solidFill>
                <a:latin typeface="Times New Roman" panose="02020603050405020304" pitchFamily="18" charset="0"/>
                <a:cs typeface="Times New Roman" panose="02020603050405020304" pitchFamily="18" charset="0"/>
              </a:rPr>
              <a:t> and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die USA das North American Free Trade Agreement (NAFTA).</a:t>
            </a:r>
          </a:p>
          <a:p>
            <a:pPr marL="800100" lvl="1" indent="-342900">
              <a:spcBef>
                <a:spcPct val="50000"/>
              </a:spcBef>
              <a:buFont typeface="Wingdings" panose="05000000000000000000" pitchFamily="2" charset="2"/>
              <a:buChar char="§"/>
            </a:pPr>
            <a:r>
              <a:rPr lang="en-US" altLang="en-US" sz="2400" dirty="0" smtClean="0">
                <a:solidFill>
                  <a:sysClr val="windowText" lastClr="000000"/>
                </a:solidFill>
                <a:latin typeface="Times New Roman" panose="02020603050405020304" pitchFamily="18" charset="0"/>
                <a:cs typeface="Times New Roman" panose="02020603050405020304" pitchFamily="18" charset="0"/>
              </a:rPr>
              <a:t>Trump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bezeichnete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NAFTA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schlechtesten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Deal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aller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Zeiten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Daraufhin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wurde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2017/2018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neu</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verhandelt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seit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Dezember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2019 hat das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Kürzel</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drei</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USMCA das NFTA-</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Abkommen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abgelöst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p>
          <a:p>
            <a:pPr marL="1257300" lvl="2" indent="-342900">
              <a:spcBef>
                <a:spcPct val="50000"/>
              </a:spcBef>
              <a:buFont typeface="Wingdings" panose="05000000000000000000" pitchFamily="2" charset="2"/>
              <a:buChar char="Ø"/>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Entgegen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anderer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Ankündigungen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kann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USMCA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nur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marginale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Anpassung</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des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vorausgehenden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NAFTA-</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Abkommens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angesehen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werden</a:t>
            </a:r>
            <a:endParaRPr lang="en-US" altLang="en-US" sz="2400" dirty="0" smtClean="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Leichte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Modifozierungen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im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Bereich</a:t>
            </a:r>
            <a:r>
              <a:rPr lang="en-US" altLang="en-US" sz="2400" dirty="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Automobilproduktion</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1714500" lvl="3" indent="-342900">
              <a:spcBef>
                <a:spcPct val="50000"/>
              </a:spcBef>
              <a:buFont typeface="Symbol" panose="05050102010706020507" pitchFamily="18" charset="2"/>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Anpassungen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geistigem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Eigentum</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414726" indent="-414726">
              <a:spcBef>
                <a:spcPct val="50000"/>
              </a:spcBef>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Aufgrund</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von USMCA/NAFTA </a:t>
            </a:r>
            <a:r>
              <a:rPr lang="en-US" altLang="en-US" sz="2400" dirty="0">
                <a:solidFill>
                  <a:sysClr val="windowText" lastClr="000000"/>
                </a:solidFill>
                <a:latin typeface="Times New Roman" panose="02020603050405020304" pitchFamily="18" charset="0"/>
                <a:cs typeface="Times New Roman" panose="02020603050405020304" pitchFamily="18" charset="0"/>
              </a:rPr>
              <a:t>und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des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geringen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physischen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Abstands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ist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a:solidFill>
                  <a:sysClr val="windowText" lastClr="000000"/>
                </a:solidFill>
                <a:latin typeface="Times New Roman" panose="02020603050405020304" pitchFamily="18" charset="0"/>
                <a:cs typeface="Times New Roman" panose="02020603050405020304" pitchFamily="18" charset="0"/>
              </a:rPr>
              <a:t>der Handel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in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dieser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Region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viel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ausgeprägter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aus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den USA und den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52222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latin typeface="Times New Roman" panose="02020603050405020304" pitchFamily="18" charset="0"/>
                <a:cs typeface="Times New Roman" panose="02020603050405020304" pitchFamily="18" charset="0"/>
              </a:rPr>
              <a:t>Grenzen</a:t>
            </a:r>
            <a:r>
              <a:rPr lang="en-US" sz="3200" dirty="0">
                <a:solidFill>
                  <a:sysClr val="windowText" lastClr="000000"/>
                </a:solidFill>
                <a:latin typeface="Times New Roman" panose="02020603050405020304" pitchFamily="18" charset="0"/>
                <a:cs typeface="Times New Roman" panose="02020603050405020304" pitchFamily="18" charset="0"/>
              </a:rPr>
              <a:t> und </a:t>
            </a:r>
            <a:r>
              <a:rPr lang="en-US" sz="3200" dirty="0" err="1">
                <a:solidFill>
                  <a:sysClr val="windowText" lastClr="000000"/>
                </a:solidFill>
                <a:latin typeface="Times New Roman" panose="02020603050405020304" pitchFamily="18" charset="0"/>
                <a:cs typeface="Times New Roman" panose="02020603050405020304" pitchFamily="18" charset="0"/>
              </a:rPr>
              <a:t>Handelsabkommen</a:t>
            </a:r>
            <a:endParaRPr lang="en-US" sz="3200"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116806" y="1739913"/>
            <a:ext cx="7464960" cy="1689087"/>
          </a:xfrm>
          <a:prstGeom prst="rect">
            <a:avLst/>
          </a:prstGeom>
        </p:spPr>
        <p:txBody>
          <a:bodyPr>
            <a:noAutofit/>
          </a:bodyPr>
          <a:lstStyle>
            <a:lvl1pPr marL="0" marR="0" indent="0" rtl="0" hangingPunct="0">
              <a:spcBef>
                <a:spcPts val="0"/>
              </a:spcBef>
              <a:spcAft>
                <a:spcPts val="1417"/>
              </a:spcAft>
              <a:tabLst/>
              <a:defRPr lang="de-DE" sz="3200" b="0" i="0" u="none" strike="noStrike" kern="1200">
                <a:ln>
                  <a:noFill/>
                </a:ln>
                <a:latin typeface="Arial" pitchFamily="18"/>
              </a:defRPr>
            </a:lvl1pPr>
          </a:lstStyle>
          <a:p>
            <a:r>
              <a:rPr lang="en-US" altLang="en-US" sz="2400" dirty="0" err="1">
                <a:solidFill>
                  <a:sysClr val="windowText" lastClr="000000"/>
                </a:solidFill>
                <a:latin typeface="Times New Roman" panose="02020603050405020304" pitchFamily="18" charset="0"/>
                <a:cs typeface="Times New Roman" panose="02020603050405020304" pitchFamily="18" charset="0"/>
              </a:rPr>
              <a:t>Obwohl</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Kanada</a:t>
            </a:r>
            <a:r>
              <a:rPr lang="en-US" altLang="en-US" sz="2400" dirty="0">
                <a:solidFill>
                  <a:sysClr val="windowText" lastClr="000000"/>
                </a:solidFill>
                <a:latin typeface="Times New Roman" panose="02020603050405020304" pitchFamily="18" charset="0"/>
                <a:cs typeface="Times New Roman" panose="02020603050405020304" pitchFamily="18" charset="0"/>
              </a:rPr>
              <a:t> und den USA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Handelsabkommen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besteht</a:t>
            </a:r>
            <a:r>
              <a:rPr lang="en-US" altLang="en-US" sz="240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sich</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beide</a:t>
            </a:r>
            <a:r>
              <a:rPr lang="en-US" altLang="en-US" sz="2400" dirty="0">
                <a:solidFill>
                  <a:sysClr val="windowText" lastClr="000000"/>
                </a:solidFill>
                <a:latin typeface="Times New Roman" panose="02020603050405020304" pitchFamily="18" charset="0"/>
                <a:cs typeface="Times New Roman" panose="02020603050405020304" pitchFamily="18" charset="0"/>
              </a:rPr>
              <a:t> Länder </a:t>
            </a:r>
            <a:r>
              <a:rPr lang="en-US" altLang="en-US" sz="2400" dirty="0" err="1">
                <a:solidFill>
                  <a:sysClr val="windowText" lastClr="000000"/>
                </a:solidFill>
                <a:latin typeface="Times New Roman" panose="02020603050405020304" pitchFamily="18" charset="0"/>
                <a:cs typeface="Times New Roman" panose="02020603050405020304" pitchFamily="18" charset="0"/>
              </a:rPr>
              <a:t>über</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Sprache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sehr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nahe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stehen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ist</a:t>
            </a:r>
            <a:r>
              <a:rPr lang="en-US" altLang="en-US" sz="2400" dirty="0">
                <a:solidFill>
                  <a:sysClr val="windowText" lastClr="000000"/>
                </a:solidFill>
                <a:latin typeface="Times New Roman" panose="02020603050405020304" pitchFamily="18" charset="0"/>
                <a:cs typeface="Times New Roman" panose="02020603050405020304" pitchFamily="18" charset="0"/>
              </a:rPr>
              <a:t> die </a:t>
            </a:r>
            <a:r>
              <a:rPr lang="en-US" altLang="en-US" sz="2400" dirty="0" err="1">
                <a:solidFill>
                  <a:sysClr val="windowText" lastClr="000000"/>
                </a:solidFill>
                <a:latin typeface="Times New Roman" panose="02020603050405020304" pitchFamily="18" charset="0"/>
                <a:cs typeface="Times New Roman" panose="02020603050405020304" pitchFamily="18" charset="0"/>
              </a:rPr>
              <a:t>formale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Landesgrenze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weiterhin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ein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deutliches</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Handelshemmnis</a:t>
            </a:r>
            <a:r>
              <a:rPr lang="en-US" altLang="en-US" sz="2400" dirty="0">
                <a:solidFill>
                  <a:sysClr val="windowText" lastClr="000000"/>
                </a:solidFill>
                <a:latin typeface="Times New Roman" panose="02020603050405020304" pitchFamily="18" charset="0"/>
                <a:cs typeface="Times New Roman" panose="02020603050405020304" pitchFamily="18" charset="0"/>
              </a:rPr>
              <a:t>!</a:t>
            </a:r>
          </a:p>
          <a:p>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867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rPr>
                <a:latin typeface="Times New Roman" panose="02020603050405020304" pitchFamily="18" charset="0"/>
                <a:cs typeface="Times New Roman" panose="02020603050405020304" pitchFamily="18" charset="0"/>
              </a:rPr>
              <a:t>17</a:t>
            </a:fld>
            <a:endParaRPr lang="de-DE"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1938720" y="171474"/>
            <a:ext cx="7464960" cy="640485"/>
          </a:xfrm>
          <a:prstGeom prst="rect">
            <a:avLst/>
          </a:prstGeom>
        </p:spPr>
        <p:txBody>
          <a:bodyPr>
            <a:normAutofit fontScale="525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zwischen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British Columbia, </a:t>
            </a:r>
            <a:r>
              <a:rPr lang="en-US" altLang="en-US" sz="3991" dirty="0" err="1">
                <a:solidFill>
                  <a:sysClr val="windowText" lastClr="000000"/>
                </a:solidFill>
                <a:latin typeface="Times New Roman" panose="02020603050405020304" pitchFamily="18" charset="0"/>
                <a:cs typeface="Times New Roman" panose="02020603050405020304" pitchFamily="18" charset="0"/>
              </a:rPr>
              <a:t>kanadischen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Provinzen</a:t>
            </a:r>
            <a:r>
              <a:rPr lang="en-US" altLang="en-US" sz="3991" dirty="0">
                <a:solidFill>
                  <a:sysClr val="windowText" lastClr="000000"/>
                </a:solidFill>
                <a:latin typeface="Times New Roman" panose="02020603050405020304" pitchFamily="18" charset="0"/>
                <a:cs typeface="Times New Roman" panose="02020603050405020304" pitchFamily="18" charset="0"/>
              </a:rPr>
              <a:t> und </a:t>
            </a:r>
            <a:r>
              <a:rPr lang="en-US" altLang="en-US" sz="3991" dirty="0" err="1">
                <a:solidFill>
                  <a:sysClr val="windowText" lastClr="000000"/>
                </a:solidFill>
                <a:latin typeface="Times New Roman" panose="02020603050405020304" pitchFamily="18" charset="0"/>
                <a:cs typeface="Times New Roman" panose="02020603050405020304" pitchFamily="18" charset="0"/>
              </a:rPr>
              <a:t>Bundesstaaten</a:t>
            </a:r>
            <a:r>
              <a:rPr lang="en-US" altLang="en-US" sz="3991" dirty="0">
                <a:solidFill>
                  <a:sysClr val="windowText" lastClr="000000"/>
                </a:solidFill>
                <a:latin typeface="Times New Roman" panose="02020603050405020304" pitchFamily="18" charset="0"/>
                <a:cs typeface="Times New Roman" panose="02020603050405020304" pitchFamily="18" charset="0"/>
              </a:rPr>
              <a:t> der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pic>
        <p:nvPicPr>
          <p:cNvPr id="8" name="Picture 12" descr="fig02_0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9040" y="1451881"/>
            <a:ext cx="5875200" cy="4305600"/>
          </a:xfrm>
          <a:prstGeom prst="rect">
            <a:avLst/>
          </a:prstGeom>
          <a:noFill/>
          <a:extLst>
            <a:ext uri="{909E8E84-426E-40DD-AFC4-6F175D3DCCD1}">
              <a14:hiddenFill xmlns:a14="http://schemas.microsoft.com/office/drawing/2010/main">
                <a:solidFill>
                  <a:srgbClr val="FFFFFF"/>
                </a:solidFill>
              </a14:hiddenFill>
            </a:ext>
          </a:extLst>
        </p:spPr>
      </p:pic>
      <p:sp>
        <p:nvSpPr>
          <p:cNvPr id="3" name="Ellipse 2"/>
          <p:cNvSpPr/>
          <p:nvPr/>
        </p:nvSpPr>
        <p:spPr>
          <a:xfrm>
            <a:off x="4267111" y="3604681"/>
            <a:ext cx="653175" cy="8040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968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703512" y="171474"/>
            <a:ext cx="7853648" cy="640485"/>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a:solidFill>
                  <a:sysClr val="windowText" lastClr="000000"/>
                </a:solidFill>
                <a:latin typeface="Times New Roman" panose="02020603050405020304" pitchFamily="18" charset="0"/>
                <a:cs typeface="Times New Roman" panose="02020603050405020304" pitchFamily="18" charset="0"/>
              </a:rPr>
              <a:t>Handel </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a:t>
            </a:r>
            <a:r>
              <a:rPr lang="en-US" altLang="en-US" sz="2400" dirty="0">
                <a:solidFill>
                  <a:sysClr val="windowText" lastClr="000000"/>
                </a:solidFill>
                <a:latin typeface="Times New Roman" panose="02020603050405020304" pitchFamily="18" charset="0"/>
                <a:cs typeface="Times New Roman" panose="02020603050405020304" pitchFamily="18" charset="0"/>
              </a:rPr>
              <a:t> British Columbia in Relation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zum</a:t>
            </a:r>
            <a:r>
              <a:rPr lang="en-US" altLang="en-US" sz="2400" dirty="0">
                <a:solidFill>
                  <a:sysClr val="windowText" lastClr="000000"/>
                </a:solidFill>
                <a:latin typeface="Times New Roman" panose="02020603050405020304" pitchFamily="18" charset="0"/>
                <a:cs typeface="Times New Roman" panose="02020603050405020304" pitchFamily="18" charset="0"/>
              </a:rPr>
              <a:t> BIP (2009)</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pic>
        <p:nvPicPr>
          <p:cNvPr id="6" name="Picture 1" descr="tbl02_01.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53960" y="739506"/>
            <a:ext cx="7603200" cy="27230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feld 2">
            <a:extLst>
              <a:ext uri="{FF2B5EF4-FFF2-40B4-BE49-F238E27FC236}">
                <a16:creationId xmlns:a16="http://schemas.microsoft.com/office/drawing/2014/main" id="{FE4FD525-DE48-4339-902E-3C63CFF45941}"/>
              </a:ext>
            </a:extLst>
          </p:cNvPr>
          <p:cNvSpPr txBox="1"/>
          <p:nvPr/>
        </p:nvSpPr>
        <p:spPr>
          <a:xfrm>
            <a:off x="3995192" y="3426319"/>
            <a:ext cx="3652218"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Interpretieren Sie die Daten</a:t>
            </a:r>
          </a:p>
        </p:txBody>
      </p:sp>
      <p:sp>
        <p:nvSpPr>
          <p:cNvPr id="7" name="Textfeld 6">
            <a:extLst>
              <a:ext uri="{FF2B5EF4-FFF2-40B4-BE49-F238E27FC236}">
                <a16:creationId xmlns:a16="http://schemas.microsoft.com/office/drawing/2014/main" id="{FE4FD525-DE48-4339-902E-3C63CFF45941}"/>
              </a:ext>
            </a:extLst>
          </p:cNvPr>
          <p:cNvSpPr txBox="1"/>
          <p:nvPr/>
        </p:nvSpPr>
        <p:spPr>
          <a:xfrm>
            <a:off x="346569" y="3834102"/>
            <a:ext cx="7629076" cy="369332"/>
          </a:xfrm>
          <a:prstGeom prst="rect">
            <a:avLst/>
          </a:prstGeom>
          <a:noFill/>
        </p:spPr>
        <p:txBody>
          <a:bodyPr wrap="none" rtlCol="0">
            <a:spAutoFit/>
          </a:bodyPr>
          <a:lstStyle/>
          <a:p>
            <a:r>
              <a:rPr lang="de-DE" dirty="0" smtClean="0">
                <a:latin typeface="Times New Roman" panose="02020603050405020304" pitchFamily="18" charset="0"/>
                <a:cs typeface="Times New Roman" panose="02020603050405020304" pitchFamily="18" charset="0"/>
              </a:rPr>
              <a:t>Zwischen den USA und Kanada bestehen relativ geringe kulturelle Unterschiede</a:t>
            </a:r>
            <a:endParaRPr lang="de-DE" dirty="0">
              <a:latin typeface="Times New Roman" panose="02020603050405020304" pitchFamily="18" charset="0"/>
              <a:cs typeface="Times New Roman" panose="02020603050405020304" pitchFamily="18" charset="0"/>
            </a:endParaRPr>
          </a:p>
        </p:txBody>
      </p:sp>
      <p:sp>
        <p:nvSpPr>
          <p:cNvPr id="8" name="Textfeld 7">
            <a:extLst>
              <a:ext uri="{FF2B5EF4-FFF2-40B4-BE49-F238E27FC236}">
                <a16:creationId xmlns:a16="http://schemas.microsoft.com/office/drawing/2014/main" id="{FE4FD525-DE48-4339-902E-3C63CFF45941}"/>
              </a:ext>
            </a:extLst>
          </p:cNvPr>
          <p:cNvSpPr txBox="1"/>
          <p:nvPr/>
        </p:nvSpPr>
        <p:spPr>
          <a:xfrm>
            <a:off x="346569" y="4203434"/>
            <a:ext cx="11274881" cy="808146"/>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Bundesstaaten und Provinzen sind so gewählt, dass sie in den Dimensionen Abstand und Geographie eine ähnliche Distanz zu British Columbia aufweisen </a:t>
            </a:r>
            <a:endParaRPr lang="de-DE"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FE4FD525-DE48-4339-902E-3C63CFF45941}"/>
              </a:ext>
            </a:extLst>
          </p:cNvPr>
          <p:cNvSpPr txBox="1"/>
          <p:nvPr/>
        </p:nvSpPr>
        <p:spPr>
          <a:xfrm>
            <a:off x="346569" y="4786139"/>
            <a:ext cx="11274881" cy="461209"/>
          </a:xfrm>
          <a:prstGeom prst="rect">
            <a:avLst/>
          </a:prstGeom>
          <a:noFill/>
        </p:spPr>
        <p:txBody>
          <a:bodyPr wrap="square" rtlCol="0">
            <a:noAutofit/>
          </a:bodyPr>
          <a:lstStyle/>
          <a:p>
            <a:r>
              <a:rPr lang="de-DE" dirty="0" smtClean="0">
                <a:latin typeface="Times New Roman" panose="02020603050405020304" pitchFamily="18" charset="0"/>
                <a:cs typeface="Times New Roman" panose="02020603050405020304" pitchFamily="18" charset="0"/>
              </a:rPr>
              <a:t>Die großen nordamerikanischen multinationalen Unternehmen sind in Kanada und den USA jeweils ähnlich engagiert</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FE4FD525-DE48-4339-902E-3C63CFF45941}"/>
              </a:ext>
            </a:extLst>
          </p:cNvPr>
          <p:cNvSpPr txBox="1"/>
          <p:nvPr/>
        </p:nvSpPr>
        <p:spPr>
          <a:xfrm>
            <a:off x="346569" y="5150307"/>
            <a:ext cx="11274881" cy="602161"/>
          </a:xfrm>
          <a:prstGeom prst="rect">
            <a:avLst/>
          </a:prstGeom>
          <a:noFill/>
        </p:spPr>
        <p:txBody>
          <a:bodyPr wrap="square" rtlCol="0">
            <a:noAutofit/>
          </a:bodyPr>
          <a:lstStyle/>
          <a:p>
            <a:pPr marL="285750" indent="-285750">
              <a:buFont typeface="Wingdings" panose="05000000000000000000" pitchFamily="2" charset="2"/>
              <a:buChar char="Ø"/>
            </a:pPr>
            <a:r>
              <a:rPr lang="de-DE" dirty="0" smtClean="0">
                <a:latin typeface="Times New Roman" panose="02020603050405020304" pitchFamily="18" charset="0"/>
                <a:cs typeface="Times New Roman" panose="02020603050405020304" pitchFamily="18" charset="0"/>
              </a:rPr>
              <a:t>Der einzig verbliebene relevante Unterschied ist damit der Umstand, dass zwischen Kanada und den USA trotz Handelsabkommen weiterhin eine nationale Grenze existiert</a:t>
            </a:r>
            <a:endParaRPr lang="de-DE"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FE4FD525-DE48-4339-902E-3C63CFF45941}"/>
              </a:ext>
            </a:extLst>
          </p:cNvPr>
          <p:cNvSpPr txBox="1"/>
          <p:nvPr/>
        </p:nvSpPr>
        <p:spPr>
          <a:xfrm>
            <a:off x="659373" y="5710633"/>
            <a:ext cx="9941925" cy="602161"/>
          </a:xfrm>
          <a:prstGeom prst="rect">
            <a:avLst/>
          </a:prstGeom>
          <a:noFill/>
        </p:spPr>
        <p:txBody>
          <a:bodyPr wrap="square" rtlCol="0">
            <a:noAutofit/>
          </a:bodyPr>
          <a:lstStyle/>
          <a:p>
            <a:pPr marL="285750" indent="-285750">
              <a:buFont typeface="Wingdings" panose="05000000000000000000" pitchFamily="2" charset="2"/>
              <a:buChar char="Ø"/>
            </a:pPr>
            <a:r>
              <a:rPr lang="de-DE" dirty="0" smtClean="0">
                <a:latin typeface="Times New Roman" panose="02020603050405020304" pitchFamily="18" charset="0"/>
                <a:cs typeface="Times New Roman" panose="02020603050405020304" pitchFamily="18" charset="0"/>
              </a:rPr>
              <a:t>Dieser Unterschied lässt sich in den Daten wiederfinden: die jeweils vergleichbaren Bundesstaaten der USA haben einen deutlich kleineren </a:t>
            </a:r>
            <a:r>
              <a:rPr lang="de-DE" dirty="0">
                <a:latin typeface="Times New Roman" panose="02020603050405020304" pitchFamily="18" charset="0"/>
                <a:cs typeface="Times New Roman" panose="02020603050405020304" pitchFamily="18" charset="0"/>
              </a:rPr>
              <a:t>H</a:t>
            </a:r>
            <a:r>
              <a:rPr lang="de-DE" dirty="0" smtClean="0">
                <a:latin typeface="Times New Roman" panose="02020603050405020304" pitchFamily="18" charset="0"/>
                <a:cs typeface="Times New Roman" panose="02020603050405020304" pitchFamily="18" charset="0"/>
              </a:rPr>
              <a:t>andelsanteil  als die zugehörigen kanadischen Provinzen </a:t>
            </a:r>
            <a:endParaRPr lang="de-DE" dirty="0">
              <a:latin typeface="Times New Roman" panose="02020603050405020304" pitchFamily="18" charset="0"/>
              <a:cs typeface="Times New Roman" panose="02020603050405020304" pitchFamily="18" charset="0"/>
            </a:endParaRPr>
          </a:p>
        </p:txBody>
      </p:sp>
      <p:sp>
        <p:nvSpPr>
          <p:cNvPr id="12" name="Textfeld 11">
            <a:extLst>
              <a:ext uri="{FF2B5EF4-FFF2-40B4-BE49-F238E27FC236}">
                <a16:creationId xmlns:a16="http://schemas.microsoft.com/office/drawing/2014/main" id="{FE4FD525-DE48-4339-902E-3C63CFF45941}"/>
              </a:ext>
            </a:extLst>
          </p:cNvPr>
          <p:cNvSpPr txBox="1"/>
          <p:nvPr/>
        </p:nvSpPr>
        <p:spPr>
          <a:xfrm>
            <a:off x="972177" y="6272636"/>
            <a:ext cx="9941925" cy="424106"/>
          </a:xfrm>
          <a:prstGeom prst="rect">
            <a:avLst/>
          </a:prstGeom>
          <a:noFill/>
        </p:spPr>
        <p:txBody>
          <a:bodyPr wrap="square" rtlCol="0">
            <a:noAutofit/>
          </a:bodyPr>
          <a:lstStyle/>
          <a:p>
            <a:pPr marL="285750" indent="-285750">
              <a:buFont typeface="Wingdings" panose="05000000000000000000" pitchFamily="2" charset="2"/>
              <a:buChar char="Ø"/>
            </a:pPr>
            <a:r>
              <a:rPr lang="de-DE" dirty="0" smtClean="0">
                <a:latin typeface="Times New Roman" panose="02020603050405020304" pitchFamily="18" charset="0"/>
                <a:cs typeface="Times New Roman" panose="02020603050405020304" pitchFamily="18" charset="0"/>
              </a:rPr>
              <a:t>Der Unterschied bewegt sich in etwa zwischen einem Faktor von 2 und 10</a:t>
            </a:r>
            <a:endParaRPr lang="de-DE" dirty="0">
              <a:latin typeface="Times New Roman" panose="02020603050405020304" pitchFamily="18" charset="0"/>
              <a:cs typeface="Times New Roman" panose="02020603050405020304" pitchFamily="18" charset="0"/>
            </a:endParaRPr>
          </a:p>
        </p:txBody>
      </p:sp>
      <p:sp>
        <p:nvSpPr>
          <p:cNvPr id="2" name="Textfeld 1"/>
          <p:cNvSpPr txBox="1"/>
          <p:nvPr/>
        </p:nvSpPr>
        <p:spPr>
          <a:xfrm>
            <a:off x="5378823" y="1679388"/>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3" name="Textfeld 12"/>
          <p:cNvSpPr txBox="1"/>
          <p:nvPr/>
        </p:nvSpPr>
        <p:spPr>
          <a:xfrm>
            <a:off x="5374105" y="1425359"/>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4" name="Textfeld 13"/>
          <p:cNvSpPr txBox="1"/>
          <p:nvPr/>
        </p:nvSpPr>
        <p:spPr>
          <a:xfrm>
            <a:off x="5374105" y="1951922"/>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5" name="Textfeld 14"/>
          <p:cNvSpPr txBox="1"/>
          <p:nvPr/>
        </p:nvSpPr>
        <p:spPr>
          <a:xfrm>
            <a:off x="5369387" y="2212006"/>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6" name="Textfeld 15"/>
          <p:cNvSpPr txBox="1"/>
          <p:nvPr/>
        </p:nvSpPr>
        <p:spPr>
          <a:xfrm>
            <a:off x="5369387" y="2704620"/>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
        <p:nvSpPr>
          <p:cNvPr id="17" name="Textfeld 16"/>
          <p:cNvSpPr txBox="1"/>
          <p:nvPr/>
        </p:nvSpPr>
        <p:spPr>
          <a:xfrm>
            <a:off x="5378823" y="2444673"/>
            <a:ext cx="300082" cy="369332"/>
          </a:xfrm>
          <a:prstGeom prst="rect">
            <a:avLst/>
          </a:prstGeom>
          <a:noFill/>
        </p:spPr>
        <p:txBody>
          <a:bodyPr wrap="none" rtlCol="0">
            <a:spAutoFit/>
          </a:bodyPr>
          <a:lstStyle/>
          <a:p>
            <a:r>
              <a:rPr lang="de-DE" dirty="0" smtClean="0">
                <a:solidFill>
                  <a:srgbClr val="FF0000"/>
                </a:solidFill>
              </a:rPr>
              <a:t>&gt;</a:t>
            </a:r>
            <a:endParaRPr lang="de-DE" dirty="0">
              <a:solidFill>
                <a:srgbClr val="FF0000"/>
              </a:solidFill>
            </a:endParaRPr>
          </a:p>
        </p:txBody>
      </p:sp>
    </p:spTree>
    <p:extLst>
      <p:ext uri="{BB962C8B-B14F-4D97-AF65-F5344CB8AC3E}">
        <p14:creationId xmlns:p14="http://schemas.microsoft.com/office/powerpoint/2010/main" val="151384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P spid="12" grpId="0"/>
      <p:bldP spid="2" grpId="0"/>
      <p:bldP spid="13" grpId="0"/>
      <p:bldP spid="14" grpId="0"/>
      <p:bldP spid="15" grpId="0"/>
      <p:bldP spid="16"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Instrumente</a:t>
            </a:r>
            <a:r>
              <a:rPr lang="en-US" sz="3991" dirty="0">
                <a:solidFill>
                  <a:sysClr val="windowText" lastClr="000000"/>
                </a:solidFill>
              </a:rPr>
              <a:t> der </a:t>
            </a:r>
            <a:r>
              <a:rPr lang="en-US" sz="3991" dirty="0" err="1">
                <a:solidFill>
                  <a:sysClr val="windowText" lastClr="000000"/>
                </a:solidFill>
              </a:rPr>
              <a:t>Handelspolitik</a:t>
            </a:r>
            <a:endParaRPr lang="en-US" sz="3991" dirty="0">
              <a:solidFill>
                <a:sysClr val="windowText" lastClr="000000"/>
              </a:solidFill>
            </a:endParaRPr>
          </a:p>
        </p:txBody>
      </p:sp>
      <p:sp>
        <p:nvSpPr>
          <p:cNvPr id="6" name="Content Placeholder 2"/>
          <p:cNvSpPr txBox="1">
            <a:spLocks/>
          </p:cNvSpPr>
          <p:nvPr/>
        </p:nvSpPr>
        <p:spPr>
          <a:xfrm>
            <a:off x="1938720" y="1451881"/>
            <a:ext cx="7464960"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endParaRPr lang="en-US" sz="2903" dirty="0">
              <a:solidFill>
                <a:sysClr val="windowText" lastClr="000000"/>
              </a:solidFill>
              <a:latin typeface="Arial" panose="020B0604020202020204" pitchFamily="34" charset="0"/>
              <a:cs typeface="Arial" panose="020B0604020202020204" pitchFamily="34" charset="0"/>
            </a:endParaRPr>
          </a:p>
        </p:txBody>
      </p:sp>
      <p:sp>
        <p:nvSpPr>
          <p:cNvPr id="7" name="Textfeld 6"/>
          <p:cNvSpPr txBox="1"/>
          <p:nvPr/>
        </p:nvSpPr>
        <p:spPr>
          <a:xfrm>
            <a:off x="5142637" y="2938062"/>
            <a:ext cx="6596726" cy="738664"/>
          </a:xfrm>
          <a:prstGeom prst="rect">
            <a:avLst/>
          </a:prstGeom>
          <a:noFill/>
        </p:spPr>
        <p:txBody>
          <a:bodyPr wrap="square" rtlCol="0">
            <a:spAutoFit/>
          </a:bodyPr>
          <a:lstStyle/>
          <a:p>
            <a:r>
              <a:rPr lang="de-DE" sz="1400" dirty="0" smtClean="0"/>
              <a:t>Das Land ist so klein gegenüber dem Weltmarkt, dass das eigene Angebot und die Nachfrage keinen Einfluss auf den Weltmarkt haben. </a:t>
            </a:r>
            <a:r>
              <a:rPr lang="de-DE" sz="1400" smtClean="0"/>
              <a:t>Der Weltmarktpreis </a:t>
            </a:r>
            <a:r>
              <a:rPr lang="de-DE" sz="1400" dirty="0" smtClean="0"/>
              <a:t>ist als externer Parameter anzusehen</a:t>
            </a:r>
            <a:endParaRPr lang="de-DE" sz="1400" dirty="0"/>
          </a:p>
        </p:txBody>
      </p:sp>
      <p:sp>
        <p:nvSpPr>
          <p:cNvPr id="8" name="Textfeld 7"/>
          <p:cNvSpPr txBox="1"/>
          <p:nvPr/>
        </p:nvSpPr>
        <p:spPr>
          <a:xfrm>
            <a:off x="2459986" y="2144415"/>
            <a:ext cx="6596726" cy="2325958"/>
          </a:xfrm>
          <a:prstGeom prst="rect">
            <a:avLst/>
          </a:prstGeom>
          <a:noFill/>
        </p:spPr>
        <p:txBody>
          <a:bodyPr wrap="square" rtlCol="0">
            <a:spAutoFit/>
          </a:bodyPr>
          <a:lstStyle/>
          <a:p>
            <a:r>
              <a:rPr lang="de-DE" sz="2903" dirty="0"/>
              <a:t>Zölle und Quoten</a:t>
            </a:r>
          </a:p>
          <a:p>
            <a:endParaRPr lang="de-DE" sz="2903" dirty="0"/>
          </a:p>
          <a:p>
            <a:pPr marL="414726" indent="-414726">
              <a:buFont typeface="Arial" panose="020B0604020202020204" pitchFamily="34" charset="0"/>
              <a:buChar char="•"/>
            </a:pPr>
            <a:r>
              <a:rPr lang="de-DE" sz="2903" dirty="0"/>
              <a:t>Kleines Land</a:t>
            </a:r>
          </a:p>
          <a:p>
            <a:pPr marL="414726" indent="-414726">
              <a:buFont typeface="Arial" panose="020B0604020202020204" pitchFamily="34" charset="0"/>
              <a:buChar char="•"/>
            </a:pPr>
            <a:endParaRPr lang="de-DE" sz="2903" dirty="0"/>
          </a:p>
          <a:p>
            <a:pPr marL="414726" indent="-414726">
              <a:buFont typeface="Arial" panose="020B0604020202020204" pitchFamily="34" charset="0"/>
              <a:buChar char="•"/>
            </a:pPr>
            <a:r>
              <a:rPr lang="de-DE" sz="2903" dirty="0"/>
              <a:t>Allgemeines Handelsmodell</a:t>
            </a:r>
          </a:p>
        </p:txBody>
      </p:sp>
      <p:sp>
        <p:nvSpPr>
          <p:cNvPr id="9" name="Textfeld 8"/>
          <p:cNvSpPr txBox="1"/>
          <p:nvPr/>
        </p:nvSpPr>
        <p:spPr>
          <a:xfrm>
            <a:off x="7167714" y="3807789"/>
            <a:ext cx="4471932" cy="954107"/>
          </a:xfrm>
          <a:prstGeom prst="rect">
            <a:avLst/>
          </a:prstGeom>
          <a:noFill/>
        </p:spPr>
        <p:txBody>
          <a:bodyPr wrap="square" rtlCol="0">
            <a:spAutoFit/>
          </a:bodyPr>
          <a:lstStyle/>
          <a:p>
            <a:r>
              <a:rPr lang="de-DE" sz="1400" dirty="0" smtClean="0"/>
              <a:t>Diesmal ist das Land ist so groß, dass sich durch den Marktzutritt auch die aggregierte Nachfrage und das aggregierte Angebot auch dem Weltmarkt ändern, also auch </a:t>
            </a:r>
            <a:r>
              <a:rPr lang="de-DE" sz="1400" smtClean="0"/>
              <a:t>der Weltmarktpreis </a:t>
            </a:r>
            <a:r>
              <a:rPr lang="de-DE" sz="1400" dirty="0" smtClean="0"/>
              <a:t>beeinflusst wird.</a:t>
            </a:r>
            <a:endParaRPr lang="de-DE" sz="1400" dirty="0"/>
          </a:p>
        </p:txBody>
      </p:sp>
    </p:spTree>
    <p:extLst>
      <p:ext uri="{BB962C8B-B14F-4D97-AF65-F5344CB8AC3E}">
        <p14:creationId xmlns:p14="http://schemas.microsoft.com/office/powerpoint/2010/main" val="2739144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Grafik 11"/>
          <p:cNvPicPr>
            <a:picLocks noChangeAspect="1"/>
          </p:cNvPicPr>
          <p:nvPr/>
        </p:nvPicPr>
        <p:blipFill>
          <a:blip r:embed="rId3"/>
          <a:stretch>
            <a:fillRect/>
          </a:stretch>
        </p:blipFill>
        <p:spPr>
          <a:xfrm>
            <a:off x="309600" y="806400"/>
            <a:ext cx="8142164" cy="5040000"/>
          </a:xfrm>
          <a:prstGeom prst="rect">
            <a:avLst/>
          </a:prstGeom>
        </p:spPr>
      </p:pic>
      <p:sp>
        <p:nvSpPr>
          <p:cNvPr id="4" name="Titel 1"/>
          <p:cNvSpPr txBox="1">
            <a:spLocks/>
          </p:cNvSpPr>
          <p:nvPr/>
        </p:nvSpPr>
        <p:spPr>
          <a:xfrm>
            <a:off x="661382" y="164199"/>
            <a:ext cx="7464960" cy="299199"/>
          </a:xfrm>
          <a:prstGeom prst="rect">
            <a:avLst/>
          </a:prstGeom>
        </p:spPr>
        <p:txBody>
          <a:bodyPr>
            <a:normAutofit fontScale="25000" lnSpcReduction="20000"/>
          </a:bodyPr>
          <a:lstStyle>
            <a:lvl1pPr algn="ctr" rtl="0" hangingPunct="0">
              <a:tabLst/>
              <a:defRPr lang="de-DE" sz="4400" b="0" i="0" u="none" strike="noStrike" kern="1200">
                <a:ln>
                  <a:noFill/>
                </a:ln>
                <a:latin typeface="Arial" pitchFamily="18"/>
              </a:defRPr>
            </a:lvl1pPr>
          </a:lstStyle>
          <a:p>
            <a:r>
              <a:rPr lang="en-US" altLang="en-US" sz="11611" dirty="0" err="1">
                <a:solidFill>
                  <a:sysClr val="windowText" lastClr="000000"/>
                </a:solidFill>
                <a:latin typeface="Times New Roman" panose="02020603050405020304" pitchFamily="18" charset="0"/>
                <a:cs typeface="Times New Roman" panose="02020603050405020304" pitchFamily="18" charset="0"/>
              </a:rPr>
              <a:t>Haupthandelspartner</a:t>
            </a:r>
            <a:r>
              <a:rPr lang="en-US" altLang="en-US" sz="11611" dirty="0">
                <a:solidFill>
                  <a:sysClr val="windowText" lastClr="000000"/>
                </a:solidFill>
                <a:latin typeface="Times New Roman" panose="02020603050405020304" pitchFamily="18" charset="0"/>
                <a:cs typeface="Times New Roman" panose="02020603050405020304" pitchFamily="18" charset="0"/>
              </a:rPr>
              <a:t> der USA (</a:t>
            </a:r>
            <a:r>
              <a:rPr lang="en-US" altLang="en-US" sz="11611" dirty="0" smtClean="0">
                <a:solidFill>
                  <a:sysClr val="windowText" lastClr="000000"/>
                </a:solidFill>
                <a:latin typeface="Times New Roman" panose="02020603050405020304" pitchFamily="18" charset="0"/>
                <a:cs typeface="Times New Roman" panose="02020603050405020304" pitchFamily="18" charset="0"/>
              </a:rPr>
              <a:t>2019, </a:t>
            </a:r>
            <a:r>
              <a:rPr lang="en-US" altLang="en-US" sz="11611"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11611" dirty="0">
                <a:solidFill>
                  <a:sysClr val="windowText" lastClr="000000"/>
                </a:solidFill>
                <a:latin typeface="Times New Roman" panose="02020603050405020304" pitchFamily="18" charset="0"/>
                <a:cs typeface="Times New Roman" panose="02020603050405020304" pitchFamily="18" charset="0"/>
              </a:rPr>
              <a:t>)</a:t>
            </a:r>
          </a:p>
          <a:p>
            <a:r>
              <a:rPr lang="en-US" altLang="en-US" sz="11611" dirty="0">
                <a:solidFill>
                  <a:sysClr val="windowText" lastClr="000000"/>
                </a:solidFill>
                <a:latin typeface="Times New Roman" panose="02020603050405020304" pitchFamily="18" charset="0"/>
                <a:cs typeface="Times New Roman" panose="02020603050405020304" pitchFamily="18" charset="0"/>
              </a:rPr>
              <a:t/>
            </a:r>
            <a:br>
              <a:rPr lang="en-US" altLang="en-US" sz="11611" dirty="0">
                <a:solidFill>
                  <a:sysClr val="windowText" lastClr="000000"/>
                </a:solidFill>
                <a:latin typeface="Times New Roman" panose="02020603050405020304" pitchFamily="18" charset="0"/>
                <a:cs typeface="Times New Roman" panose="02020603050405020304" pitchFamily="18" charset="0"/>
              </a:rPr>
            </a:br>
            <a:endParaRPr lang="en-US" sz="1161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2699490" y="5617969"/>
            <a:ext cx="594387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1938722" y="6107017"/>
            <a:ext cx="1189749"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Quelle: ITC</a:t>
            </a:r>
          </a:p>
        </p:txBody>
      </p:sp>
      <p:sp>
        <p:nvSpPr>
          <p:cNvPr id="9" name="Content Placeholder 2"/>
          <p:cNvSpPr txBox="1">
            <a:spLocks/>
          </p:cNvSpPr>
          <p:nvPr/>
        </p:nvSpPr>
        <p:spPr>
          <a:xfrm>
            <a:off x="8477212" y="39487"/>
            <a:ext cx="3714787" cy="52272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smtClean="0">
                <a:solidFill>
                  <a:sysClr val="windowText" lastClr="000000"/>
                </a:solidFill>
                <a:latin typeface="Times New Roman" panose="02020603050405020304" pitchFamily="18" charset="0"/>
                <a:cs typeface="Times New Roman" panose="02020603050405020304" pitchFamily="18" charset="0"/>
              </a:rPr>
              <a:t>Was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fällt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Betrachtung</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USA auf?</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10" name="Content Placeholder 2"/>
          <p:cNvSpPr txBox="1">
            <a:spLocks/>
          </p:cNvSpPr>
          <p:nvPr/>
        </p:nvSpPr>
        <p:spPr>
          <a:xfrm>
            <a:off x="8477213" y="807018"/>
            <a:ext cx="3714786" cy="519758"/>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gibt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eine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Konzentration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auf relative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wenige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a:t>
            </a:r>
          </a:p>
        </p:txBody>
      </p:sp>
      <p:sp>
        <p:nvSpPr>
          <p:cNvPr id="11" name="Content Placeholder 2"/>
          <p:cNvSpPr txBox="1">
            <a:spLocks/>
          </p:cNvSpPr>
          <p:nvPr/>
        </p:nvSpPr>
        <p:spPr>
          <a:xfrm>
            <a:off x="8477212" y="1477300"/>
            <a:ext cx="3714787" cy="78778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smtClean="0">
                <a:solidFill>
                  <a:sysClr val="windowText" lastClr="000000"/>
                </a:solidFill>
                <a:latin typeface="Times New Roman" panose="02020603050405020304" pitchFamily="18" charset="0"/>
                <a:cs typeface="Times New Roman" panose="02020603050405020304" pitchFamily="18" charset="0"/>
              </a:rPr>
              <a:t>die 5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machen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sowohl</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Exporten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auch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Importen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rund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die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Hälfte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des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gesamten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a:solidFill>
                  <a:sysClr val="windowText" lastClr="000000"/>
                </a:solidFill>
                <a:latin typeface="Times New Roman" panose="02020603050405020304" pitchFamily="18" charset="0"/>
                <a:cs typeface="Times New Roman" panose="02020603050405020304" pitchFamily="18" charset="0"/>
              </a:rPr>
              <a:t>H</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andelsvolumens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aus.</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6" name="Rechteck 5"/>
          <p:cNvSpPr/>
          <p:nvPr/>
        </p:nvSpPr>
        <p:spPr>
          <a:xfrm>
            <a:off x="388471" y="4022165"/>
            <a:ext cx="848658" cy="10578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p:cNvSpPr/>
          <p:nvPr/>
        </p:nvSpPr>
        <p:spPr>
          <a:xfrm>
            <a:off x="447133" y="2916518"/>
            <a:ext cx="848658" cy="75511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 13"/>
          <p:cNvSpPr/>
          <p:nvPr/>
        </p:nvSpPr>
        <p:spPr>
          <a:xfrm>
            <a:off x="4448776" y="1971730"/>
            <a:ext cx="848658" cy="4009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423229" y="1816848"/>
            <a:ext cx="848658" cy="32250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p:cNvSpPr/>
          <p:nvPr/>
        </p:nvSpPr>
        <p:spPr>
          <a:xfrm>
            <a:off x="447133" y="1478193"/>
            <a:ext cx="848658" cy="1676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 16"/>
          <p:cNvSpPr/>
          <p:nvPr/>
        </p:nvSpPr>
        <p:spPr>
          <a:xfrm>
            <a:off x="4462173" y="4353740"/>
            <a:ext cx="848658" cy="7262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p:cNvSpPr/>
          <p:nvPr/>
        </p:nvSpPr>
        <p:spPr>
          <a:xfrm>
            <a:off x="4448776" y="2903198"/>
            <a:ext cx="848658" cy="17804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p:cNvSpPr/>
          <p:nvPr/>
        </p:nvSpPr>
        <p:spPr>
          <a:xfrm>
            <a:off x="4462173" y="3279088"/>
            <a:ext cx="848658" cy="9241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Ellipse 19"/>
          <p:cNvSpPr/>
          <p:nvPr/>
        </p:nvSpPr>
        <p:spPr>
          <a:xfrm>
            <a:off x="582754" y="4555313"/>
            <a:ext cx="758092" cy="3870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p:cNvSpPr/>
          <p:nvPr/>
        </p:nvSpPr>
        <p:spPr>
          <a:xfrm>
            <a:off x="4631108" y="4715873"/>
            <a:ext cx="758092" cy="38702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Content Placeholder 2"/>
          <p:cNvSpPr txBox="1">
            <a:spLocks/>
          </p:cNvSpPr>
          <p:nvPr/>
        </p:nvSpPr>
        <p:spPr>
          <a:xfrm>
            <a:off x="8477211" y="2451453"/>
            <a:ext cx="3714787" cy="1356064"/>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smtClean="0">
                <a:solidFill>
                  <a:sysClr val="windowText" lastClr="000000"/>
                </a:solidFill>
                <a:latin typeface="Times New Roman" panose="02020603050405020304" pitchFamily="18" charset="0"/>
                <a:cs typeface="Times New Roman" panose="02020603050405020304" pitchFamily="18" charset="0"/>
              </a:rPr>
              <a:t>Die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relative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groß</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20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Handeslparternern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befinden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Importen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gemessen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am BIP 13 der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Welt und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Exporten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12 der 20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Welt.</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3" name="Content Placeholder 2"/>
          <p:cNvSpPr txBox="1">
            <a:spLocks/>
          </p:cNvSpPr>
          <p:nvPr/>
        </p:nvSpPr>
        <p:spPr>
          <a:xfrm>
            <a:off x="8477213" y="3863501"/>
            <a:ext cx="3714787" cy="1356064"/>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drei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USA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finden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mit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Kanada</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und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Mexiko</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zwei</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Länder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die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zwar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unter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den 20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größten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hier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aber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nur</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auf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Platz</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10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bzw</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15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rangieren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Wie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ist</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dies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zu</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erklären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4" name="Content Placeholder 2"/>
          <p:cNvSpPr txBox="1">
            <a:spLocks/>
          </p:cNvSpPr>
          <p:nvPr/>
        </p:nvSpPr>
        <p:spPr>
          <a:xfrm>
            <a:off x="8449857" y="5176424"/>
            <a:ext cx="3714787" cy="58111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Sowohl</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Kanada</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als</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auch</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Mexiko</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sind</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direkte</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1400" dirty="0" err="1" smtClean="0">
                <a:solidFill>
                  <a:sysClr val="windowText" lastClr="000000"/>
                </a:solidFill>
                <a:latin typeface="Times New Roman" panose="02020603050405020304" pitchFamily="18" charset="0"/>
                <a:cs typeface="Times New Roman" panose="02020603050405020304" pitchFamily="18" charset="0"/>
              </a:rPr>
              <a:t>Nachbarn</a:t>
            </a:r>
            <a:r>
              <a:rPr lang="en-US" altLang="en-US" sz="1400" dirty="0" smtClean="0">
                <a:solidFill>
                  <a:sysClr val="windowText" lastClr="000000"/>
                </a:solidFill>
                <a:latin typeface="Times New Roman" panose="02020603050405020304" pitchFamily="18" charset="0"/>
                <a:cs typeface="Times New Roman" panose="02020603050405020304" pitchFamily="18" charset="0"/>
              </a:rPr>
              <a:t> der USA.</a:t>
            </a:r>
            <a:endParaRPr lang="en-US" altLang="en-US" sz="1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
        <p:nvSpPr>
          <p:cNvPr id="26" name="Textfeld 25"/>
          <p:cNvSpPr txBox="1"/>
          <p:nvPr/>
        </p:nvSpPr>
        <p:spPr>
          <a:xfrm>
            <a:off x="2905379" y="4255994"/>
            <a:ext cx="583814" cy="369332"/>
          </a:xfrm>
          <a:prstGeom prst="rect">
            <a:avLst/>
          </a:prstGeom>
          <a:noFill/>
        </p:spPr>
        <p:txBody>
          <a:bodyPr wrap="none" rtlCol="0">
            <a:spAutoFit/>
          </a:bodyPr>
          <a:lstStyle/>
          <a:p>
            <a:r>
              <a:rPr lang="de-DE" dirty="0" smtClean="0">
                <a:solidFill>
                  <a:srgbClr val="FF0000"/>
                </a:solidFill>
              </a:rPr>
              <a:t>56%</a:t>
            </a:r>
            <a:endParaRPr lang="de-DE" dirty="0">
              <a:solidFill>
                <a:srgbClr val="FF0000"/>
              </a:solidFill>
            </a:endParaRPr>
          </a:p>
        </p:txBody>
      </p:sp>
      <p:sp>
        <p:nvSpPr>
          <p:cNvPr id="27" name="Textfeld 26"/>
          <p:cNvSpPr txBox="1"/>
          <p:nvPr/>
        </p:nvSpPr>
        <p:spPr>
          <a:xfrm>
            <a:off x="6480056" y="4356867"/>
            <a:ext cx="583814" cy="369332"/>
          </a:xfrm>
          <a:prstGeom prst="rect">
            <a:avLst/>
          </a:prstGeom>
          <a:noFill/>
        </p:spPr>
        <p:txBody>
          <a:bodyPr wrap="none" rtlCol="0">
            <a:spAutoFit/>
          </a:bodyPr>
          <a:lstStyle/>
          <a:p>
            <a:r>
              <a:rPr lang="de-DE" dirty="0" smtClean="0">
                <a:solidFill>
                  <a:srgbClr val="FF0000"/>
                </a:solidFill>
              </a:rPr>
              <a:t>49%</a:t>
            </a:r>
            <a:endParaRPr lang="de-DE" dirty="0">
              <a:solidFill>
                <a:srgbClr val="FF0000"/>
              </a:solidFill>
            </a:endParaRPr>
          </a:p>
        </p:txBody>
      </p:sp>
    </p:spTree>
    <p:extLst>
      <p:ext uri="{BB962C8B-B14F-4D97-AF65-F5344CB8AC3E}">
        <p14:creationId xmlns:p14="http://schemas.microsoft.com/office/powerpoint/2010/main" val="7325769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Zölle</a:t>
            </a:r>
            <a:r>
              <a:rPr lang="en-US" sz="3991" dirty="0">
                <a:solidFill>
                  <a:sysClr val="windowText" lastClr="000000"/>
                </a:solidFill>
              </a:rPr>
              <a:t> und </a:t>
            </a:r>
            <a:r>
              <a:rPr lang="en-US" sz="3991" dirty="0" err="1">
                <a:solidFill>
                  <a:sysClr val="windowText" lastClr="000000"/>
                </a:solidFill>
              </a:rPr>
              <a:t>Quoten</a:t>
            </a:r>
            <a:r>
              <a:rPr lang="en-US" sz="3991" dirty="0">
                <a:solidFill>
                  <a:sysClr val="windowText" lastClr="000000"/>
                </a:solidFill>
              </a:rPr>
              <a:t> in </a:t>
            </a:r>
            <a:r>
              <a:rPr lang="en-US" sz="3991" dirty="0" err="1">
                <a:solidFill>
                  <a:sysClr val="windowText" lastClr="000000"/>
                </a:solidFill>
              </a:rPr>
              <a:t>einem</a:t>
            </a:r>
            <a:r>
              <a:rPr lang="en-US" sz="3991" dirty="0">
                <a:solidFill>
                  <a:sysClr val="windowText" lastClr="000000"/>
                </a:solidFill>
              </a:rPr>
              <a:t> </a:t>
            </a:r>
            <a:r>
              <a:rPr lang="en-US" sz="3991" dirty="0" err="1">
                <a:solidFill>
                  <a:sysClr val="windowText" lastClr="000000"/>
                </a:solidFill>
              </a:rPr>
              <a:t>kleinen</a:t>
            </a:r>
            <a:r>
              <a:rPr lang="en-US" sz="3991" dirty="0">
                <a:solidFill>
                  <a:sysClr val="windowText" lastClr="000000"/>
                </a:solidFill>
              </a:rPr>
              <a:t> Land</a:t>
            </a:r>
          </a:p>
        </p:txBody>
      </p:sp>
      <p:sp>
        <p:nvSpPr>
          <p:cNvPr id="3" name="Textfeld 2"/>
          <p:cNvSpPr txBox="1"/>
          <p:nvPr/>
        </p:nvSpPr>
        <p:spPr>
          <a:xfrm>
            <a:off x="2307586" y="1992017"/>
            <a:ext cx="8108895" cy="4112857"/>
          </a:xfrm>
          <a:prstGeom prst="rect">
            <a:avLst/>
          </a:prstGeom>
          <a:noFill/>
        </p:spPr>
        <p:txBody>
          <a:bodyPr wrap="square" rtlCol="0">
            <a:spAutoFit/>
          </a:bodyPr>
          <a:lstStyle/>
          <a:p>
            <a:r>
              <a:rPr lang="de-DE" sz="2903" u="sng" dirty="0"/>
              <a:t>Annahmen:</a:t>
            </a:r>
          </a:p>
          <a:p>
            <a:endParaRPr lang="de-DE" sz="2903" dirty="0"/>
          </a:p>
          <a:p>
            <a:pPr marL="259204" indent="-259204">
              <a:buFont typeface="Arial" panose="020B0604020202020204" pitchFamily="34" charset="0"/>
              <a:buChar char="•"/>
            </a:pPr>
            <a:r>
              <a:rPr lang="de-DE" sz="2903" dirty="0"/>
              <a:t>Kleines Land relativ zum Weltmarkt</a:t>
            </a:r>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r>
              <a:rPr lang="de-DE" sz="2903" dirty="0"/>
              <a:t>Normale Nachfrage- und Angebotsstruktur auf dem Heimatmarkt</a:t>
            </a:r>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r>
              <a:rPr lang="de-DE" sz="2903"/>
              <a:t>Vollkommen </a:t>
            </a:r>
            <a:r>
              <a:rPr lang="de-DE" sz="2903" smtClean="0"/>
              <a:t>preiselastisches </a:t>
            </a:r>
            <a:r>
              <a:rPr lang="de-DE" sz="2903" dirty="0"/>
              <a:t>Angebot auf dem Weltmarkt</a:t>
            </a:r>
          </a:p>
        </p:txBody>
      </p:sp>
    </p:spTree>
    <p:extLst>
      <p:ext uri="{BB962C8B-B14F-4D97-AF65-F5344CB8AC3E}">
        <p14:creationId xmlns:p14="http://schemas.microsoft.com/office/powerpoint/2010/main" val="2002654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Gleichschenkliges Dreieck 32"/>
          <p:cNvSpPr/>
          <p:nvPr/>
        </p:nvSpPr>
        <p:spPr>
          <a:xfrm>
            <a:off x="1387978" y="984964"/>
            <a:ext cx="2397317" cy="1466893"/>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KS</a:t>
            </a:r>
            <a:endParaRPr lang="de-DE" dirty="0">
              <a:solidFill>
                <a:schemeClr val="tx1"/>
              </a:solidFill>
            </a:endParaRPr>
          </a:p>
        </p:txBody>
      </p:sp>
      <p:sp>
        <p:nvSpPr>
          <p:cNvPr id="34" name="Gleichschenkliges Dreieck 33"/>
          <p:cNvSpPr/>
          <p:nvPr/>
        </p:nvSpPr>
        <p:spPr>
          <a:xfrm flipV="1">
            <a:off x="1362304" y="2435193"/>
            <a:ext cx="2429779" cy="1610159"/>
          </a:xfrm>
          <a:prstGeom prst="triangle">
            <a:avLst>
              <a:gd name="adj" fmla="val 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5" name="Textfeld 34"/>
          <p:cNvSpPr txBox="1"/>
          <p:nvPr/>
        </p:nvSpPr>
        <p:spPr>
          <a:xfrm>
            <a:off x="1530514" y="2775517"/>
            <a:ext cx="409086" cy="369332"/>
          </a:xfrm>
          <a:prstGeom prst="rect">
            <a:avLst/>
          </a:prstGeom>
          <a:noFill/>
        </p:spPr>
        <p:txBody>
          <a:bodyPr wrap="none" rtlCol="0">
            <a:spAutoFit/>
          </a:bodyPr>
          <a:lstStyle/>
          <a:p>
            <a:r>
              <a:rPr lang="de-DE" dirty="0" smtClean="0"/>
              <a:t>PS</a:t>
            </a:r>
            <a:endParaRPr lang="de-DE" dirty="0"/>
          </a:p>
        </p:txBody>
      </p:sp>
      <p:sp>
        <p:nvSpPr>
          <p:cNvPr id="42" name="Gleichschenkliges Dreieck 41"/>
          <p:cNvSpPr/>
          <p:nvPr/>
        </p:nvSpPr>
        <p:spPr>
          <a:xfrm>
            <a:off x="1391118" y="984320"/>
            <a:ext cx="3859755" cy="2370850"/>
          </a:xfrm>
          <a:prstGeom prst="triangle">
            <a:avLst>
              <a:gd name="adj"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451" baseline="-25000" dirty="0">
              <a:solidFill>
                <a:schemeClr val="tx1"/>
              </a:solidFill>
              <a:latin typeface="Arial" panose="020B0604020202020204" pitchFamily="34" charset="0"/>
              <a:cs typeface="Arial" panose="020B0604020202020204" pitchFamily="34" charset="0"/>
            </a:endParaRPr>
          </a:p>
        </p:txBody>
      </p:sp>
      <p:sp>
        <p:nvSpPr>
          <p:cNvPr id="44" name="Rechteck 43"/>
          <p:cNvSpPr/>
          <p:nvPr/>
        </p:nvSpPr>
        <p:spPr>
          <a:xfrm>
            <a:off x="1988907" y="1997687"/>
            <a:ext cx="498405" cy="369332"/>
          </a:xfrm>
          <a:prstGeom prst="rect">
            <a:avLst/>
          </a:prstGeom>
        </p:spPr>
        <p:txBody>
          <a:bodyPr wrap="none">
            <a:spAutoFit/>
          </a:bodyPr>
          <a:lstStyle/>
          <a:p>
            <a:pPr algn="ctr"/>
            <a:r>
              <a:rPr lang="de-DE" dirty="0" err="1"/>
              <a:t>KS</a:t>
            </a:r>
            <a:r>
              <a:rPr lang="de-DE" sz="1451" baseline="-25000" dirty="0" err="1">
                <a:latin typeface="Arial" panose="020B0604020202020204" pitchFamily="34" charset="0"/>
                <a:cs typeface="Arial" panose="020B0604020202020204" pitchFamily="34" charset="0"/>
              </a:rPr>
              <a:t>w</a:t>
            </a:r>
            <a:endParaRPr lang="de-DE" sz="1451" baseline="-25000" dirty="0">
              <a:latin typeface="Arial" panose="020B0604020202020204" pitchFamily="34" charset="0"/>
              <a:cs typeface="Arial" panose="020B0604020202020204" pitchFamily="34" charset="0"/>
            </a:endParaRPr>
          </a:p>
        </p:txBody>
      </p:sp>
      <p:sp>
        <p:nvSpPr>
          <p:cNvPr id="4" name="Title 1"/>
          <p:cNvSpPr txBox="1">
            <a:spLocks/>
          </p:cNvSpPr>
          <p:nvPr/>
        </p:nvSpPr>
        <p:spPr>
          <a:xfrm>
            <a:off x="1304850" y="26285"/>
            <a:ext cx="3876207" cy="504835"/>
          </a:xfrm>
          <a:prstGeom prst="rect">
            <a:avLst/>
          </a:prstGeom>
        </p:spPr>
        <p:txBody>
          <a:bodyPr>
            <a:normAutofit lnSpcReduction="10000"/>
          </a:bodyPr>
          <a:lstStyle>
            <a:lvl1pPr algn="ctr" rtl="0" hangingPunct="0">
              <a:tabLst/>
              <a:defRPr lang="de-DE" sz="4400" b="0" i="0" u="none" strike="noStrike" kern="1200">
                <a:ln>
                  <a:noFill/>
                </a:ln>
                <a:latin typeface="Arial" pitchFamily="18"/>
              </a:defRPr>
            </a:lvl1pPr>
          </a:lstStyle>
          <a:p>
            <a:r>
              <a:rPr lang="en-US" sz="2800" dirty="0" err="1">
                <a:solidFill>
                  <a:sysClr val="windowText" lastClr="000000"/>
                </a:solidFill>
              </a:rPr>
              <a:t>Zoll</a:t>
            </a:r>
            <a:r>
              <a:rPr lang="en-US" sz="2800" dirty="0">
                <a:solidFill>
                  <a:sysClr val="windowText" lastClr="000000"/>
                </a:solidFill>
              </a:rPr>
              <a:t>: </a:t>
            </a:r>
            <a:r>
              <a:rPr lang="en-US" sz="2800" dirty="0" err="1">
                <a:solidFill>
                  <a:sysClr val="windowText" lastClr="000000"/>
                </a:solidFill>
              </a:rPr>
              <a:t>kleines</a:t>
            </a:r>
            <a:r>
              <a:rPr lang="en-US" sz="2800" dirty="0">
                <a:solidFill>
                  <a:sysClr val="windowText" lastClr="000000"/>
                </a:solidFill>
              </a:rPr>
              <a:t> Land</a:t>
            </a:r>
          </a:p>
        </p:txBody>
      </p:sp>
      <p:cxnSp>
        <p:nvCxnSpPr>
          <p:cNvPr id="6" name="Straight Arrow Connector 6"/>
          <p:cNvCxnSpPr/>
          <p:nvPr/>
        </p:nvCxnSpPr>
        <p:spPr>
          <a:xfrm flipV="1">
            <a:off x="1365468" y="621307"/>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7"/>
          <p:cNvCxnSpPr/>
          <p:nvPr/>
        </p:nvCxnSpPr>
        <p:spPr>
          <a:xfrm>
            <a:off x="1365469" y="4476617"/>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268304" y="737272"/>
            <a:ext cx="899839" cy="315599"/>
          </a:xfrm>
          <a:prstGeom prst="rect">
            <a:avLst/>
          </a:prstGeom>
          <a:noFill/>
        </p:spPr>
        <p:txBody>
          <a:bodyPr wrap="square" rtlCol="0">
            <a:spAutoFit/>
          </a:bodyPr>
          <a:lstStyle/>
          <a:p>
            <a:pPr algn="ctr"/>
            <a:r>
              <a:rPr lang="en-US" sz="1451" smtClean="0">
                <a:latin typeface="Arial" panose="020B0604020202020204" pitchFamily="34" charset="0"/>
                <a:cs typeface="Arial" panose="020B0604020202020204" pitchFamily="34" charset="0"/>
              </a:rPr>
              <a:t>Preis </a:t>
            </a:r>
            <a:r>
              <a:rPr lang="en-US" sz="1451" dirty="0">
                <a:latin typeface="Arial" panose="020B0604020202020204" pitchFamily="34" charset="0"/>
                <a:cs typeface="Arial" panose="020B0604020202020204" pitchFamily="34" charset="0"/>
              </a:rPr>
              <a:t>p</a:t>
            </a:r>
          </a:p>
        </p:txBody>
      </p:sp>
      <p:sp>
        <p:nvSpPr>
          <p:cNvPr id="9" name="TextBox 15"/>
          <p:cNvSpPr txBox="1"/>
          <p:nvPr/>
        </p:nvSpPr>
        <p:spPr>
          <a:xfrm>
            <a:off x="5768892" y="4618395"/>
            <a:ext cx="901209" cy="315599"/>
          </a:xfrm>
          <a:prstGeom prst="rect">
            <a:avLst/>
          </a:prstGeom>
          <a:noFill/>
        </p:spPr>
        <p:txBody>
          <a:bodyPr wrap="none" rtlCol="0">
            <a:spAutoFit/>
          </a:bodyPr>
          <a:lstStyle/>
          <a:p>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0" name="Straight Connector 8"/>
          <p:cNvCxnSpPr/>
          <p:nvPr/>
        </p:nvCxnSpPr>
        <p:spPr>
          <a:xfrm flipV="1">
            <a:off x="1365469" y="986346"/>
            <a:ext cx="4566481" cy="3098367"/>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9"/>
          <p:cNvCxnSpPr/>
          <p:nvPr/>
        </p:nvCxnSpPr>
        <p:spPr>
          <a:xfrm>
            <a:off x="1377745" y="986345"/>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1824897" y="958157"/>
            <a:ext cx="1052660" cy="343620"/>
          </a:xfrm>
          <a:prstGeom prst="rect">
            <a:avLst/>
          </a:prstGeom>
          <a:noFill/>
        </p:spPr>
        <p:txBody>
          <a:bodyPr wrap="none" rtlCol="0">
            <a:spAutoFit/>
          </a:bodyPr>
          <a:lstStyle/>
          <a:p>
            <a:r>
              <a:rPr lang="de-DE" sz="1633" dirty="0"/>
              <a:t>Nachfrage</a:t>
            </a:r>
          </a:p>
        </p:txBody>
      </p:sp>
      <p:sp>
        <p:nvSpPr>
          <p:cNvPr id="13" name="Textfeld 12"/>
          <p:cNvSpPr txBox="1"/>
          <p:nvPr/>
        </p:nvSpPr>
        <p:spPr>
          <a:xfrm>
            <a:off x="5442305" y="614537"/>
            <a:ext cx="909095" cy="343620"/>
          </a:xfrm>
          <a:prstGeom prst="rect">
            <a:avLst/>
          </a:prstGeom>
          <a:noFill/>
        </p:spPr>
        <p:txBody>
          <a:bodyPr wrap="none" rtlCol="0">
            <a:spAutoFit/>
          </a:bodyPr>
          <a:lstStyle/>
          <a:p>
            <a:r>
              <a:rPr lang="de-DE" sz="1633" dirty="0"/>
              <a:t>Angebot</a:t>
            </a:r>
          </a:p>
        </p:txBody>
      </p:sp>
      <p:sp>
        <p:nvSpPr>
          <p:cNvPr id="16" name="TextBox 12"/>
          <p:cNvSpPr txBox="1"/>
          <p:nvPr/>
        </p:nvSpPr>
        <p:spPr>
          <a:xfrm>
            <a:off x="-3494" y="3198753"/>
            <a:ext cx="1416596" cy="315599"/>
          </a:xfrm>
          <a:prstGeom prst="rect">
            <a:avLst/>
          </a:prstGeom>
          <a:noFill/>
        </p:spPr>
        <p:txBody>
          <a:bodyPr wrap="square" rtlCol="0">
            <a:spAutoFit/>
          </a:bodyPr>
          <a:lstStyle/>
          <a:p>
            <a:r>
              <a:rPr lang="en-US" sz="1200" smtClean="0">
                <a:latin typeface="Arial" panose="020B0604020202020204" pitchFamily="34" charset="0"/>
                <a:cs typeface="Arial" panose="020B0604020202020204" pitchFamily="34" charset="0"/>
              </a:rPr>
              <a:t>Weltmarkpreis</a:t>
            </a:r>
            <a:r>
              <a:rPr lang="en-US" sz="1451" smtClean="0">
                <a:latin typeface="Arial" panose="020B0604020202020204" pitchFamily="34" charset="0"/>
                <a:cs typeface="Arial" panose="020B0604020202020204" pitchFamily="34" charset="0"/>
              </a:rPr>
              <a:t> </a:t>
            </a:r>
            <a:r>
              <a:rPr lang="en-US" sz="1451" dirty="0" smtClean="0">
                <a:latin typeface="Arial" panose="020B0604020202020204" pitchFamily="34" charset="0"/>
                <a:cs typeface="Arial" panose="020B0604020202020204" pitchFamily="34" charset="0"/>
              </a:rPr>
              <a:t>p</a:t>
            </a:r>
            <a:r>
              <a:rPr lang="en-US" sz="1451" baseline="-25000" dirty="0" smtClean="0">
                <a:latin typeface="Arial" panose="020B0604020202020204" pitchFamily="34" charset="0"/>
                <a:cs typeface="Arial" panose="020B0604020202020204" pitchFamily="34" charset="0"/>
              </a:rPr>
              <a:t>w</a:t>
            </a:r>
            <a:endParaRPr lang="en-US" sz="1451" baseline="-25000" dirty="0">
              <a:latin typeface="Arial" panose="020B0604020202020204" pitchFamily="34" charset="0"/>
              <a:cs typeface="Arial" panose="020B0604020202020204" pitchFamily="34" charset="0"/>
            </a:endParaRPr>
          </a:p>
        </p:txBody>
      </p:sp>
      <p:sp>
        <p:nvSpPr>
          <p:cNvPr id="20" name="TextBox 12"/>
          <p:cNvSpPr txBox="1"/>
          <p:nvPr/>
        </p:nvSpPr>
        <p:spPr>
          <a:xfrm>
            <a:off x="415757" y="2557660"/>
            <a:ext cx="958916" cy="315599"/>
          </a:xfrm>
          <a:prstGeom prst="rect">
            <a:avLst/>
          </a:prstGeom>
          <a:noFill/>
        </p:spPr>
        <p:txBody>
          <a:bodyPr wrap="square" rtlCol="0">
            <a:spAutoFit/>
          </a:bodyPr>
          <a:lstStyle/>
          <a:p>
            <a:pPr algn="ctr"/>
            <a:r>
              <a:rPr lang="en-US" sz="1451" dirty="0" err="1" smtClean="0">
                <a:latin typeface="Arial" panose="020B0604020202020204" pitchFamily="34" charset="0"/>
                <a:cs typeface="Arial" panose="020B0604020202020204" pitchFamily="34" charset="0"/>
              </a:rPr>
              <a:t>p</a:t>
            </a:r>
            <a:r>
              <a:rPr lang="en-US" sz="1451" baseline="-25000" dirty="0" err="1" smtClean="0">
                <a:latin typeface="Arial" panose="020B0604020202020204" pitchFamily="34" charset="0"/>
                <a:cs typeface="Arial" panose="020B0604020202020204" pitchFamily="34" charset="0"/>
              </a:rPr>
              <a:t>w</a:t>
            </a:r>
            <a:r>
              <a:rPr lang="en-US" sz="1451" dirty="0" err="1" smtClean="0">
                <a:latin typeface="Arial" panose="020B0604020202020204" pitchFamily="34" charset="0"/>
                <a:cs typeface="Arial" panose="020B0604020202020204" pitchFamily="34" charset="0"/>
              </a:rPr>
              <a:t>+t</a:t>
            </a:r>
            <a:r>
              <a:rPr lang="en-US" sz="1451" dirty="0" smtClean="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t>
            </a:r>
            <a:r>
              <a:rPr lang="en-US" sz="1200" dirty="0" err="1">
                <a:latin typeface="Arial" panose="020B0604020202020204" pitchFamily="34" charset="0"/>
                <a:cs typeface="Arial" panose="020B0604020202020204" pitchFamily="34" charset="0"/>
              </a:rPr>
              <a:t>Zoll</a:t>
            </a:r>
            <a:r>
              <a:rPr lang="en-US" sz="1200" dirty="0">
                <a:latin typeface="Arial" panose="020B0604020202020204" pitchFamily="34" charset="0"/>
                <a:cs typeface="Arial" panose="020B0604020202020204" pitchFamily="34" charset="0"/>
              </a:rPr>
              <a:t>)</a:t>
            </a:r>
            <a:endParaRPr lang="en-US" sz="1200" baseline="-25000" dirty="0">
              <a:latin typeface="Arial" panose="020B0604020202020204" pitchFamily="34" charset="0"/>
              <a:cs typeface="Arial" panose="020B0604020202020204" pitchFamily="34" charset="0"/>
            </a:endParaRPr>
          </a:p>
        </p:txBody>
      </p:sp>
      <p:cxnSp>
        <p:nvCxnSpPr>
          <p:cNvPr id="21" name="Straight Connector 18"/>
          <p:cNvCxnSpPr/>
          <p:nvPr/>
        </p:nvCxnSpPr>
        <p:spPr>
          <a:xfrm>
            <a:off x="3417461" y="2704698"/>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18"/>
          <p:cNvCxnSpPr/>
          <p:nvPr/>
        </p:nvCxnSpPr>
        <p:spPr>
          <a:xfrm>
            <a:off x="4201271" y="2704698"/>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5853256" y="21904"/>
            <a:ext cx="6338743" cy="307777"/>
          </a:xfrm>
          <a:prstGeom prst="rect">
            <a:avLst/>
          </a:prstGeom>
          <a:noFill/>
        </p:spPr>
        <p:txBody>
          <a:bodyPr wrap="square" rtlCol="0">
            <a:spAutoFit/>
          </a:bodyPr>
          <a:lstStyle/>
          <a:p>
            <a:r>
              <a:rPr lang="de-DE" sz="1400" dirty="0" smtClean="0"/>
              <a:t>Ausgangspunkt ist das Marktgleichgewicht (p</a:t>
            </a:r>
            <a:r>
              <a:rPr lang="de-DE" sz="1400" baseline="30000" dirty="0" smtClean="0"/>
              <a:t>*</a:t>
            </a:r>
            <a:r>
              <a:rPr lang="de-DE" sz="1400" dirty="0" smtClean="0"/>
              <a:t>,x</a:t>
            </a:r>
            <a:r>
              <a:rPr lang="de-DE" sz="1400" baseline="30000" dirty="0"/>
              <a:t>*</a:t>
            </a:r>
            <a:r>
              <a:rPr lang="de-DE" sz="1400" dirty="0" smtClean="0"/>
              <a:t>) unter Autarkie in dem kleinen Land</a:t>
            </a:r>
            <a:endParaRPr lang="de-DE" sz="1400" dirty="0"/>
          </a:p>
        </p:txBody>
      </p:sp>
      <p:cxnSp>
        <p:nvCxnSpPr>
          <p:cNvPr id="23" name="Straight Connector 18"/>
          <p:cNvCxnSpPr/>
          <p:nvPr/>
        </p:nvCxnSpPr>
        <p:spPr>
          <a:xfrm flipH="1">
            <a:off x="1364336" y="2436575"/>
            <a:ext cx="2424675" cy="4391"/>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9" name="Straight Connector 18"/>
          <p:cNvCxnSpPr/>
          <p:nvPr/>
        </p:nvCxnSpPr>
        <p:spPr>
          <a:xfrm>
            <a:off x="3797877" y="2463392"/>
            <a:ext cx="13575" cy="2013917"/>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 name="Rechteck 17"/>
          <p:cNvSpPr/>
          <p:nvPr/>
        </p:nvSpPr>
        <p:spPr>
          <a:xfrm>
            <a:off x="1025352" y="2253527"/>
            <a:ext cx="336952" cy="315471"/>
          </a:xfrm>
          <a:prstGeom prst="rect">
            <a:avLst/>
          </a:prstGeom>
        </p:spPr>
        <p:txBody>
          <a:bodyPr wrap="none">
            <a:spAutoFit/>
          </a:bodyPr>
          <a:lstStyle/>
          <a:p>
            <a:r>
              <a:rPr lang="en-US" sz="1450" dirty="0" smtClean="0">
                <a:latin typeface="Arial" panose="020B0604020202020204" pitchFamily="34" charset="0"/>
                <a:cs typeface="Arial" panose="020B0604020202020204" pitchFamily="34" charset="0"/>
              </a:rPr>
              <a:t>p</a:t>
            </a:r>
            <a:r>
              <a:rPr lang="en-US" sz="1450" baseline="30000" dirty="0" smtClean="0">
                <a:latin typeface="Arial" panose="020B0604020202020204" pitchFamily="34" charset="0"/>
                <a:cs typeface="Arial" panose="020B0604020202020204" pitchFamily="34" charset="0"/>
              </a:rPr>
              <a:t>*</a:t>
            </a:r>
            <a:endParaRPr lang="de-DE" sz="1450" baseline="30000" dirty="0"/>
          </a:p>
        </p:txBody>
      </p:sp>
      <p:sp>
        <p:nvSpPr>
          <p:cNvPr id="30" name="Rechteck 29"/>
          <p:cNvSpPr/>
          <p:nvPr/>
        </p:nvSpPr>
        <p:spPr>
          <a:xfrm>
            <a:off x="3649877" y="4478000"/>
            <a:ext cx="325730" cy="315471"/>
          </a:xfrm>
          <a:prstGeom prst="rect">
            <a:avLst/>
          </a:prstGeom>
        </p:spPr>
        <p:txBody>
          <a:bodyPr wrap="none">
            <a:spAutoFit/>
          </a:bodyPr>
          <a:lstStyle/>
          <a:p>
            <a:r>
              <a:rPr lang="en-US" sz="1450" dirty="0" smtClean="0">
                <a:latin typeface="Arial" panose="020B0604020202020204" pitchFamily="34" charset="0"/>
                <a:cs typeface="Arial" panose="020B0604020202020204" pitchFamily="34" charset="0"/>
              </a:rPr>
              <a:t>x</a:t>
            </a:r>
            <a:r>
              <a:rPr lang="en-US" sz="1450" baseline="30000" dirty="0" smtClean="0">
                <a:latin typeface="Arial" panose="020B0604020202020204" pitchFamily="34" charset="0"/>
                <a:cs typeface="Arial" panose="020B0604020202020204" pitchFamily="34" charset="0"/>
              </a:rPr>
              <a:t>*</a:t>
            </a:r>
            <a:endParaRPr lang="de-DE" sz="1450" baseline="30000" dirty="0"/>
          </a:p>
        </p:txBody>
      </p:sp>
      <p:sp>
        <p:nvSpPr>
          <p:cNvPr id="31" name="Textfeld 30"/>
          <p:cNvSpPr txBox="1"/>
          <p:nvPr/>
        </p:nvSpPr>
        <p:spPr>
          <a:xfrm>
            <a:off x="6492777" y="261601"/>
            <a:ext cx="5774773" cy="523220"/>
          </a:xfrm>
          <a:prstGeom prst="rect">
            <a:avLst/>
          </a:prstGeom>
          <a:noFill/>
        </p:spPr>
        <p:txBody>
          <a:bodyPr wrap="square" rtlCol="0">
            <a:spAutoFit/>
          </a:bodyPr>
          <a:lstStyle/>
          <a:p>
            <a:r>
              <a:rPr lang="de-DE" sz="1400" dirty="0" smtClean="0"/>
              <a:t>Die Wohlfahrt gemessen in der Summe aus Konsumenten- und Produzenten- </a:t>
            </a:r>
            <a:r>
              <a:rPr lang="de-DE" sz="1400" dirty="0" err="1" smtClean="0"/>
              <a:t>rente</a:t>
            </a:r>
            <a:r>
              <a:rPr lang="de-DE" sz="1400" dirty="0" smtClean="0"/>
              <a:t> ergibt sich zu den Dreiecken KS und PS</a:t>
            </a:r>
            <a:endParaRPr lang="de-DE" sz="1400" dirty="0"/>
          </a:p>
        </p:txBody>
      </p:sp>
      <p:sp>
        <p:nvSpPr>
          <p:cNvPr id="36" name="Textfeld 35"/>
          <p:cNvSpPr txBox="1"/>
          <p:nvPr/>
        </p:nvSpPr>
        <p:spPr>
          <a:xfrm>
            <a:off x="6492777" y="723353"/>
            <a:ext cx="5541558" cy="738664"/>
          </a:xfrm>
          <a:prstGeom prst="rect">
            <a:avLst/>
          </a:prstGeom>
          <a:noFill/>
        </p:spPr>
        <p:txBody>
          <a:bodyPr wrap="square" rtlCol="0">
            <a:spAutoFit/>
          </a:bodyPr>
          <a:lstStyle/>
          <a:p>
            <a:r>
              <a:rPr lang="de-DE" sz="1400" dirty="0" smtClean="0"/>
              <a:t>Öffnet sich das Land für den Weltmarkt und liegt </a:t>
            </a:r>
            <a:r>
              <a:rPr lang="de-DE" sz="1400" smtClean="0"/>
              <a:t>der Weltmarktpreis </a:t>
            </a:r>
            <a:r>
              <a:rPr lang="de-DE" sz="1400" dirty="0" err="1"/>
              <a:t>p</a:t>
            </a:r>
            <a:r>
              <a:rPr lang="de-DE" sz="1400" baseline="-25000" dirty="0" err="1"/>
              <a:t>w</a:t>
            </a:r>
            <a:r>
              <a:rPr lang="de-DE" sz="1400" dirty="0" smtClean="0"/>
              <a:t> unter </a:t>
            </a:r>
            <a:r>
              <a:rPr lang="de-DE" sz="1400" smtClean="0"/>
              <a:t>dem Gleichgewichtspreis </a:t>
            </a:r>
            <a:r>
              <a:rPr lang="de-DE" sz="1400" dirty="0" smtClean="0"/>
              <a:t>p</a:t>
            </a:r>
            <a:r>
              <a:rPr lang="de-DE" sz="1400" baseline="30000" dirty="0" smtClean="0"/>
              <a:t>*</a:t>
            </a:r>
            <a:r>
              <a:rPr lang="de-DE" sz="1400" dirty="0" smtClean="0"/>
              <a:t>, so knickt die relevante Angebotskurve für das kleine Land ab </a:t>
            </a:r>
            <a:r>
              <a:rPr lang="de-DE" sz="1400" smtClean="0"/>
              <a:t>dem Preis </a:t>
            </a:r>
            <a:r>
              <a:rPr lang="de-DE" sz="1400" dirty="0" err="1" smtClean="0"/>
              <a:t>p</a:t>
            </a:r>
            <a:r>
              <a:rPr lang="de-DE" sz="1400" baseline="-25000" dirty="0" err="1" smtClean="0"/>
              <a:t>w</a:t>
            </a:r>
            <a:r>
              <a:rPr lang="de-DE" sz="1400" dirty="0" smtClean="0"/>
              <a:t> horizontal ab.</a:t>
            </a:r>
            <a:endParaRPr lang="de-DE" sz="1400" dirty="0"/>
          </a:p>
        </p:txBody>
      </p:sp>
      <p:sp>
        <p:nvSpPr>
          <p:cNvPr id="41" name="Textfeld 40"/>
          <p:cNvSpPr txBox="1"/>
          <p:nvPr/>
        </p:nvSpPr>
        <p:spPr>
          <a:xfrm>
            <a:off x="6492777" y="1367406"/>
            <a:ext cx="5541558" cy="307777"/>
          </a:xfrm>
          <a:prstGeom prst="rect">
            <a:avLst/>
          </a:prstGeom>
          <a:noFill/>
        </p:spPr>
        <p:txBody>
          <a:bodyPr wrap="square" rtlCol="0">
            <a:spAutoFit/>
          </a:bodyPr>
          <a:lstStyle/>
          <a:p>
            <a:r>
              <a:rPr lang="de-DE" sz="1400" dirty="0" smtClean="0"/>
              <a:t>Durch den </a:t>
            </a:r>
            <a:r>
              <a:rPr lang="de-DE" sz="1400" smtClean="0"/>
              <a:t>niedrigeren Preis </a:t>
            </a:r>
            <a:r>
              <a:rPr lang="de-DE" sz="1400" dirty="0" smtClean="0"/>
              <a:t>steigt die Konsumentenrente auf </a:t>
            </a:r>
            <a:r>
              <a:rPr lang="de-DE" sz="1400" dirty="0" err="1" smtClean="0"/>
              <a:t>KS</a:t>
            </a:r>
            <a:r>
              <a:rPr lang="de-DE" sz="1400" baseline="-25000" dirty="0" err="1"/>
              <a:t>w</a:t>
            </a:r>
            <a:r>
              <a:rPr lang="de-DE" sz="1400" dirty="0" smtClean="0"/>
              <a:t>.</a:t>
            </a:r>
            <a:endParaRPr lang="de-DE" sz="1400" dirty="0"/>
          </a:p>
        </p:txBody>
      </p:sp>
      <p:sp>
        <p:nvSpPr>
          <p:cNvPr id="43" name="TextBox 12"/>
          <p:cNvSpPr txBox="1"/>
          <p:nvPr/>
        </p:nvSpPr>
        <p:spPr>
          <a:xfrm>
            <a:off x="6202482" y="3193617"/>
            <a:ext cx="441519" cy="32586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A</a:t>
            </a:r>
            <a:r>
              <a:rPr lang="en-US" sz="1451" baseline="-25000" dirty="0" smtClean="0">
                <a:latin typeface="Arial" panose="020B0604020202020204" pitchFamily="34" charset="0"/>
                <a:cs typeface="Arial" panose="020B0604020202020204" pitchFamily="34" charset="0"/>
              </a:rPr>
              <a:t>w</a:t>
            </a:r>
            <a:endParaRPr lang="en-US" sz="1200" baseline="-25000" dirty="0">
              <a:latin typeface="Arial" panose="020B0604020202020204" pitchFamily="34" charset="0"/>
              <a:cs typeface="Arial" panose="020B0604020202020204" pitchFamily="34" charset="0"/>
            </a:endParaRPr>
          </a:p>
        </p:txBody>
      </p:sp>
      <p:sp>
        <p:nvSpPr>
          <p:cNvPr id="45" name="Textfeld 44"/>
          <p:cNvSpPr txBox="1"/>
          <p:nvPr/>
        </p:nvSpPr>
        <p:spPr>
          <a:xfrm>
            <a:off x="6492777" y="1540421"/>
            <a:ext cx="5541558" cy="738664"/>
          </a:xfrm>
          <a:prstGeom prst="rect">
            <a:avLst/>
          </a:prstGeom>
          <a:noFill/>
        </p:spPr>
        <p:txBody>
          <a:bodyPr wrap="square" rtlCol="0">
            <a:spAutoFit/>
          </a:bodyPr>
          <a:lstStyle/>
          <a:p>
            <a:r>
              <a:rPr lang="de-DE" sz="1400" dirty="0" smtClean="0"/>
              <a:t>Gleichzeitig sinkt aber die Produzentenrente auf </a:t>
            </a:r>
            <a:r>
              <a:rPr lang="de-DE" sz="1400" dirty="0" err="1" smtClean="0"/>
              <a:t>PS</a:t>
            </a:r>
            <a:r>
              <a:rPr lang="de-DE" sz="1400" baseline="-25000" dirty="0" err="1" smtClean="0"/>
              <a:t>w</a:t>
            </a:r>
            <a:r>
              <a:rPr lang="de-DE" sz="1400" dirty="0" smtClean="0"/>
              <a:t>, denn gegenüber dem </a:t>
            </a:r>
            <a:r>
              <a:rPr lang="de-DE" sz="1400" smtClean="0"/>
              <a:t>günstigeren Angebotspreis </a:t>
            </a:r>
            <a:r>
              <a:rPr lang="de-DE" sz="1400" dirty="0" smtClean="0"/>
              <a:t>auf dem Weltmarkt sind viele heimische Unternehmen nicht mehr konkurrenzfähig</a:t>
            </a:r>
            <a:endParaRPr lang="de-DE" sz="1400" dirty="0"/>
          </a:p>
        </p:txBody>
      </p:sp>
      <p:sp>
        <p:nvSpPr>
          <p:cNvPr id="46" name="Rechteck 45"/>
          <p:cNvSpPr/>
          <p:nvPr/>
        </p:nvSpPr>
        <p:spPr>
          <a:xfrm>
            <a:off x="1432567" y="3393069"/>
            <a:ext cx="517770" cy="369332"/>
          </a:xfrm>
          <a:prstGeom prst="rect">
            <a:avLst/>
          </a:prstGeom>
        </p:spPr>
        <p:txBody>
          <a:bodyPr wrap="none">
            <a:spAutoFit/>
          </a:bodyPr>
          <a:lstStyle/>
          <a:p>
            <a:r>
              <a:rPr lang="de-DE" dirty="0" err="1"/>
              <a:t>PS</a:t>
            </a:r>
            <a:r>
              <a:rPr lang="de-DE" baseline="-25000" dirty="0" err="1"/>
              <a:t>w</a:t>
            </a:r>
            <a:endParaRPr lang="de-DE" dirty="0"/>
          </a:p>
        </p:txBody>
      </p:sp>
      <p:sp>
        <p:nvSpPr>
          <p:cNvPr id="47" name="Textfeld 46"/>
          <p:cNvSpPr txBox="1"/>
          <p:nvPr/>
        </p:nvSpPr>
        <p:spPr>
          <a:xfrm>
            <a:off x="6521533" y="2182353"/>
            <a:ext cx="5541558" cy="523220"/>
          </a:xfrm>
          <a:prstGeom prst="rect">
            <a:avLst/>
          </a:prstGeom>
          <a:noFill/>
        </p:spPr>
        <p:txBody>
          <a:bodyPr wrap="square" rtlCol="0">
            <a:spAutoFit/>
          </a:bodyPr>
          <a:lstStyle/>
          <a:p>
            <a:r>
              <a:rPr lang="de-DE" sz="1400" dirty="0" smtClean="0"/>
              <a:t>Insgesamt gewinnt aber das kleine Land durch die Öffnung, denn</a:t>
            </a:r>
          </a:p>
          <a:p>
            <a:r>
              <a:rPr lang="de-DE" sz="1400" dirty="0" err="1" smtClean="0"/>
              <a:t>KS</a:t>
            </a:r>
            <a:r>
              <a:rPr lang="de-DE" sz="1400" baseline="-25000" dirty="0" err="1" smtClean="0"/>
              <a:t>w</a:t>
            </a:r>
            <a:r>
              <a:rPr lang="de-DE" sz="1400" dirty="0" err="1" smtClean="0"/>
              <a:t>+PS</a:t>
            </a:r>
            <a:r>
              <a:rPr lang="de-DE" sz="1400" baseline="-25000" dirty="0" err="1" smtClean="0"/>
              <a:t>w</a:t>
            </a:r>
            <a:r>
              <a:rPr lang="de-DE" sz="1400" dirty="0" smtClean="0"/>
              <a:t> &gt;KS+PS</a:t>
            </a:r>
            <a:endParaRPr lang="de-DE" sz="1400" dirty="0"/>
          </a:p>
        </p:txBody>
      </p:sp>
      <p:sp>
        <p:nvSpPr>
          <p:cNvPr id="48" name="Textfeld 47"/>
          <p:cNvSpPr txBox="1"/>
          <p:nvPr/>
        </p:nvSpPr>
        <p:spPr>
          <a:xfrm>
            <a:off x="6542316" y="2653409"/>
            <a:ext cx="5649683" cy="523220"/>
          </a:xfrm>
          <a:prstGeom prst="rect">
            <a:avLst/>
          </a:prstGeom>
          <a:noFill/>
        </p:spPr>
        <p:txBody>
          <a:bodyPr wrap="square" rtlCol="0">
            <a:spAutoFit/>
          </a:bodyPr>
          <a:lstStyle/>
          <a:p>
            <a:r>
              <a:rPr lang="de-DE" sz="1400" dirty="0" smtClean="0"/>
              <a:t>Führt das Land jetzt einen Zoll t pro Mengeneinheit x ein, so verschiebt sich dadurch der horizontale Teil der Angebotskurve um den Zoll t nach oben</a:t>
            </a:r>
            <a:endParaRPr lang="de-DE" sz="1400" dirty="0"/>
          </a:p>
        </p:txBody>
      </p:sp>
      <p:cxnSp>
        <p:nvCxnSpPr>
          <p:cNvPr id="49" name="Straight Connector 18"/>
          <p:cNvCxnSpPr/>
          <p:nvPr/>
        </p:nvCxnSpPr>
        <p:spPr>
          <a:xfrm flipH="1" flipV="1">
            <a:off x="3373672" y="2698219"/>
            <a:ext cx="2653375" cy="738"/>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51" name="TextBox 12"/>
          <p:cNvSpPr txBox="1"/>
          <p:nvPr/>
        </p:nvSpPr>
        <p:spPr>
          <a:xfrm>
            <a:off x="5711314" y="2394101"/>
            <a:ext cx="706050" cy="31559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A</a:t>
            </a:r>
            <a:r>
              <a:rPr lang="en-US" sz="1451" baseline="-25000" dirty="0" smtClean="0">
                <a:latin typeface="Arial" panose="020B0604020202020204" pitchFamily="34" charset="0"/>
                <a:cs typeface="Arial" panose="020B0604020202020204" pitchFamily="34" charset="0"/>
              </a:rPr>
              <a:t>w</a:t>
            </a:r>
            <a:r>
              <a:rPr lang="de-DE" sz="1600" baseline="30000" dirty="0" smtClean="0"/>
              <a:t>t</a:t>
            </a:r>
            <a:endParaRPr lang="en-US" sz="1200" baseline="-25000" dirty="0">
              <a:latin typeface="Arial" panose="020B0604020202020204" pitchFamily="34" charset="0"/>
              <a:cs typeface="Arial" panose="020B0604020202020204" pitchFamily="34" charset="0"/>
            </a:endParaRPr>
          </a:p>
        </p:txBody>
      </p:sp>
      <p:sp>
        <p:nvSpPr>
          <p:cNvPr id="57" name="Textfeld 56"/>
          <p:cNvSpPr txBox="1"/>
          <p:nvPr/>
        </p:nvSpPr>
        <p:spPr>
          <a:xfrm>
            <a:off x="6535387" y="3131392"/>
            <a:ext cx="5649683" cy="738664"/>
          </a:xfrm>
          <a:prstGeom prst="rect">
            <a:avLst/>
          </a:prstGeom>
          <a:noFill/>
        </p:spPr>
        <p:txBody>
          <a:bodyPr wrap="square" rtlCol="0">
            <a:spAutoFit/>
          </a:bodyPr>
          <a:lstStyle/>
          <a:p>
            <a:r>
              <a:rPr lang="de-DE" sz="1400" dirty="0" smtClean="0"/>
              <a:t>Damit steigt der Absatz der heimischen Unternehmen wieder, da sie nur noch mit </a:t>
            </a:r>
            <a:r>
              <a:rPr lang="de-DE" sz="1400" smtClean="0"/>
              <a:t>dem Preis </a:t>
            </a:r>
            <a:r>
              <a:rPr lang="de-DE" sz="1400" dirty="0" err="1" smtClean="0"/>
              <a:t>p</a:t>
            </a:r>
            <a:r>
              <a:rPr lang="de-DE" sz="1400" baseline="-25000" dirty="0" err="1" smtClean="0"/>
              <a:t>w</a:t>
            </a:r>
            <a:r>
              <a:rPr lang="de-DE" sz="1400" dirty="0" err="1" smtClean="0"/>
              <a:t>+t</a:t>
            </a:r>
            <a:r>
              <a:rPr lang="de-DE" sz="1400" dirty="0" smtClean="0"/>
              <a:t> konkurrieren müssen und die Produzentenrente steigt um A auf </a:t>
            </a:r>
            <a:r>
              <a:rPr lang="de-DE" sz="1400" dirty="0" err="1" smtClean="0"/>
              <a:t>PS</a:t>
            </a:r>
            <a:r>
              <a:rPr lang="de-DE" sz="1400" baseline="-25000" dirty="0" err="1" smtClean="0"/>
              <a:t>w</a:t>
            </a:r>
            <a:r>
              <a:rPr lang="de-DE" sz="1400" baseline="30000" dirty="0" err="1" smtClean="0"/>
              <a:t>t</a:t>
            </a:r>
            <a:r>
              <a:rPr lang="de-DE" sz="1400" dirty="0" smtClean="0"/>
              <a:t>=</a:t>
            </a:r>
            <a:r>
              <a:rPr lang="de-DE" sz="1400" dirty="0"/>
              <a:t> </a:t>
            </a:r>
            <a:r>
              <a:rPr lang="de-DE" sz="1400" dirty="0" err="1" smtClean="0"/>
              <a:t>PS</a:t>
            </a:r>
            <a:r>
              <a:rPr lang="de-DE" sz="1400" baseline="-25000" dirty="0" err="1" smtClean="0"/>
              <a:t>w</a:t>
            </a:r>
            <a:r>
              <a:rPr lang="de-DE" sz="1400" dirty="0" err="1" smtClean="0"/>
              <a:t>+A</a:t>
            </a:r>
            <a:endParaRPr lang="de-DE" sz="1400" dirty="0"/>
          </a:p>
        </p:txBody>
      </p:sp>
      <p:sp>
        <p:nvSpPr>
          <p:cNvPr id="59" name="Freihandform 58"/>
          <p:cNvSpPr/>
          <p:nvPr/>
        </p:nvSpPr>
        <p:spPr>
          <a:xfrm>
            <a:off x="1377262" y="2708572"/>
            <a:ext cx="1960418" cy="637309"/>
          </a:xfrm>
          <a:custGeom>
            <a:avLst/>
            <a:gdLst>
              <a:gd name="connsiteX0" fmla="*/ 0 w 1960418"/>
              <a:gd name="connsiteY0" fmla="*/ 0 h 637309"/>
              <a:gd name="connsiteX1" fmla="*/ 1960418 w 1960418"/>
              <a:gd name="connsiteY1" fmla="*/ 0 h 637309"/>
              <a:gd name="connsiteX2" fmla="*/ 1032164 w 1960418"/>
              <a:gd name="connsiteY2" fmla="*/ 637309 h 637309"/>
              <a:gd name="connsiteX3" fmla="*/ 6927 w 1960418"/>
              <a:gd name="connsiteY3" fmla="*/ 630381 h 637309"/>
              <a:gd name="connsiteX4" fmla="*/ 0 w 1960418"/>
              <a:gd name="connsiteY4" fmla="*/ 0 h 6373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0418" h="637309">
                <a:moveTo>
                  <a:pt x="0" y="0"/>
                </a:moveTo>
                <a:lnTo>
                  <a:pt x="1960418" y="0"/>
                </a:lnTo>
                <a:lnTo>
                  <a:pt x="1032164" y="637309"/>
                </a:lnTo>
                <a:lnTo>
                  <a:pt x="6927" y="630381"/>
                </a:lnTo>
                <a:lnTo>
                  <a:pt x="0" y="0"/>
                </a:lnTo>
                <a:close/>
              </a:path>
            </a:pathLst>
          </a:cu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Textfeld 24"/>
          <p:cNvSpPr txBox="1"/>
          <p:nvPr/>
        </p:nvSpPr>
        <p:spPr>
          <a:xfrm>
            <a:off x="1848593" y="2892494"/>
            <a:ext cx="306494" cy="343620"/>
          </a:xfrm>
          <a:prstGeom prst="rect">
            <a:avLst/>
          </a:prstGeom>
          <a:noFill/>
        </p:spPr>
        <p:txBody>
          <a:bodyPr wrap="none" rtlCol="0">
            <a:spAutoFit/>
          </a:bodyPr>
          <a:lstStyle/>
          <a:p>
            <a:r>
              <a:rPr lang="de-DE" sz="1633" dirty="0"/>
              <a:t>A</a:t>
            </a:r>
          </a:p>
        </p:txBody>
      </p:sp>
      <p:sp>
        <p:nvSpPr>
          <p:cNvPr id="60" name="Textfeld 59"/>
          <p:cNvSpPr txBox="1"/>
          <p:nvPr/>
        </p:nvSpPr>
        <p:spPr>
          <a:xfrm>
            <a:off x="6684519" y="3802551"/>
            <a:ext cx="5500552" cy="738664"/>
          </a:xfrm>
          <a:prstGeom prst="rect">
            <a:avLst/>
          </a:prstGeom>
          <a:noFill/>
        </p:spPr>
        <p:txBody>
          <a:bodyPr wrap="square" rtlCol="0">
            <a:spAutoFit/>
          </a:bodyPr>
          <a:lstStyle/>
          <a:p>
            <a:r>
              <a:rPr lang="de-DE" sz="1400" dirty="0" smtClean="0"/>
              <a:t>Umgekehrt sinkt aber für die Konsumenten, die jetzt den </a:t>
            </a:r>
            <a:r>
              <a:rPr lang="de-DE" sz="1400" smtClean="0"/>
              <a:t>höheren Preis </a:t>
            </a:r>
            <a:r>
              <a:rPr lang="de-DE" sz="1400" dirty="0" err="1"/>
              <a:t>p</a:t>
            </a:r>
            <a:r>
              <a:rPr lang="de-DE" sz="1400" baseline="-25000" dirty="0" err="1"/>
              <a:t>w</a:t>
            </a:r>
            <a:r>
              <a:rPr lang="de-DE" sz="1400" dirty="0" err="1"/>
              <a:t>+t</a:t>
            </a:r>
            <a:r>
              <a:rPr lang="de-DE" sz="1400" dirty="0"/>
              <a:t> </a:t>
            </a:r>
            <a:r>
              <a:rPr lang="de-DE" sz="1400" dirty="0" smtClean="0"/>
              <a:t>bezahlen müssen, die Konsumentenrente  um A+B+C+D auf </a:t>
            </a:r>
          </a:p>
          <a:p>
            <a:r>
              <a:rPr lang="de-DE" sz="1400" dirty="0" err="1" smtClean="0"/>
              <a:t>KS</a:t>
            </a:r>
            <a:r>
              <a:rPr lang="de-DE" sz="1400" baseline="-25000" dirty="0" err="1" smtClean="0"/>
              <a:t>w</a:t>
            </a:r>
            <a:r>
              <a:rPr lang="de-DE" sz="1400" baseline="30000" dirty="0" err="1" smtClean="0"/>
              <a:t>t</a:t>
            </a:r>
            <a:r>
              <a:rPr lang="de-DE" sz="1400" dirty="0"/>
              <a:t>= </a:t>
            </a:r>
            <a:r>
              <a:rPr lang="de-DE" sz="1400" dirty="0" err="1" smtClean="0"/>
              <a:t>KS</a:t>
            </a:r>
            <a:r>
              <a:rPr lang="de-DE" sz="1400" baseline="-25000" dirty="0" err="1" smtClean="0"/>
              <a:t>w</a:t>
            </a:r>
            <a:r>
              <a:rPr lang="de-DE" sz="1400" dirty="0" smtClean="0"/>
              <a:t>-(A+B+C+D)</a:t>
            </a:r>
            <a:endParaRPr lang="de-DE" sz="1400" dirty="0"/>
          </a:p>
        </p:txBody>
      </p:sp>
      <p:sp>
        <p:nvSpPr>
          <p:cNvPr id="63" name="Freihandform 62"/>
          <p:cNvSpPr/>
          <p:nvPr/>
        </p:nvSpPr>
        <p:spPr>
          <a:xfrm>
            <a:off x="4184073" y="2687782"/>
            <a:ext cx="1120626" cy="700248"/>
          </a:xfrm>
          <a:custGeom>
            <a:avLst/>
            <a:gdLst>
              <a:gd name="connsiteX0" fmla="*/ 1087582 w 1087582"/>
              <a:gd name="connsiteY0" fmla="*/ 651163 h 651163"/>
              <a:gd name="connsiteX1" fmla="*/ 13854 w 1087582"/>
              <a:gd name="connsiteY1" fmla="*/ 630382 h 651163"/>
              <a:gd name="connsiteX2" fmla="*/ 0 w 1087582"/>
              <a:gd name="connsiteY2" fmla="*/ 0 h 651163"/>
              <a:gd name="connsiteX3" fmla="*/ 1087582 w 1087582"/>
              <a:gd name="connsiteY3" fmla="*/ 651163 h 651163"/>
            </a:gdLst>
            <a:ahLst/>
            <a:cxnLst>
              <a:cxn ang="0">
                <a:pos x="connsiteX0" y="connsiteY0"/>
              </a:cxn>
              <a:cxn ang="0">
                <a:pos x="connsiteX1" y="connsiteY1"/>
              </a:cxn>
              <a:cxn ang="0">
                <a:pos x="connsiteX2" y="connsiteY2"/>
              </a:cxn>
              <a:cxn ang="0">
                <a:pos x="connsiteX3" y="connsiteY3"/>
              </a:cxn>
            </a:cxnLst>
            <a:rect l="l" t="t" r="r" b="b"/>
            <a:pathLst>
              <a:path w="1087582" h="651163">
                <a:moveTo>
                  <a:pt x="1087582" y="651163"/>
                </a:moveTo>
                <a:lnTo>
                  <a:pt x="13854" y="630382"/>
                </a:lnTo>
                <a:lnTo>
                  <a:pt x="0" y="0"/>
                </a:lnTo>
                <a:lnTo>
                  <a:pt x="1087582" y="651163"/>
                </a:lnTo>
                <a:close/>
              </a:path>
            </a:pathLst>
          </a:cu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Textfeld 27"/>
          <p:cNvSpPr txBox="1"/>
          <p:nvPr/>
        </p:nvSpPr>
        <p:spPr>
          <a:xfrm>
            <a:off x="4313553" y="2951797"/>
            <a:ext cx="312906" cy="343620"/>
          </a:xfrm>
          <a:prstGeom prst="rect">
            <a:avLst/>
          </a:prstGeom>
          <a:noFill/>
        </p:spPr>
        <p:txBody>
          <a:bodyPr wrap="none" rtlCol="0">
            <a:spAutoFit/>
          </a:bodyPr>
          <a:lstStyle/>
          <a:p>
            <a:r>
              <a:rPr lang="de-DE" sz="1633" dirty="0"/>
              <a:t>D</a:t>
            </a:r>
          </a:p>
        </p:txBody>
      </p:sp>
      <p:sp>
        <p:nvSpPr>
          <p:cNvPr id="66" name="Rechteck 65"/>
          <p:cNvSpPr/>
          <p:nvPr/>
        </p:nvSpPr>
        <p:spPr>
          <a:xfrm>
            <a:off x="3390310" y="2706080"/>
            <a:ext cx="793763" cy="655282"/>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Textfeld 26"/>
          <p:cNvSpPr txBox="1"/>
          <p:nvPr/>
        </p:nvSpPr>
        <p:spPr>
          <a:xfrm>
            <a:off x="3666314" y="2946547"/>
            <a:ext cx="296876" cy="343620"/>
          </a:xfrm>
          <a:prstGeom prst="rect">
            <a:avLst/>
          </a:prstGeom>
          <a:noFill/>
        </p:spPr>
        <p:txBody>
          <a:bodyPr wrap="none" rtlCol="0">
            <a:spAutoFit/>
          </a:bodyPr>
          <a:lstStyle/>
          <a:p>
            <a:r>
              <a:rPr lang="de-DE" sz="1633" dirty="0"/>
              <a:t>C</a:t>
            </a:r>
          </a:p>
        </p:txBody>
      </p:sp>
      <p:sp>
        <p:nvSpPr>
          <p:cNvPr id="67" name="Rechtwinkliges Dreieck 66"/>
          <p:cNvSpPr/>
          <p:nvPr/>
        </p:nvSpPr>
        <p:spPr>
          <a:xfrm flipH="1">
            <a:off x="2522813" y="2705389"/>
            <a:ext cx="862023" cy="645422"/>
          </a:xfrm>
          <a:prstGeom prst="rtTriangl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Textfeld 25"/>
          <p:cNvSpPr txBox="1"/>
          <p:nvPr/>
        </p:nvSpPr>
        <p:spPr>
          <a:xfrm>
            <a:off x="3035806" y="2953504"/>
            <a:ext cx="298480" cy="343620"/>
          </a:xfrm>
          <a:prstGeom prst="rect">
            <a:avLst/>
          </a:prstGeom>
          <a:noFill/>
        </p:spPr>
        <p:txBody>
          <a:bodyPr wrap="none" rtlCol="0">
            <a:spAutoFit/>
          </a:bodyPr>
          <a:lstStyle/>
          <a:p>
            <a:r>
              <a:rPr lang="de-DE" sz="1633" dirty="0"/>
              <a:t>B</a:t>
            </a:r>
          </a:p>
        </p:txBody>
      </p:sp>
      <p:sp>
        <p:nvSpPr>
          <p:cNvPr id="68" name="Textfeld 67"/>
          <p:cNvSpPr txBox="1"/>
          <p:nvPr/>
        </p:nvSpPr>
        <p:spPr>
          <a:xfrm>
            <a:off x="6704178" y="4495978"/>
            <a:ext cx="5500552" cy="954107"/>
          </a:xfrm>
          <a:prstGeom prst="rect">
            <a:avLst/>
          </a:prstGeom>
          <a:noFill/>
        </p:spPr>
        <p:txBody>
          <a:bodyPr wrap="square" rtlCol="0">
            <a:spAutoFit/>
          </a:bodyPr>
          <a:lstStyle/>
          <a:p>
            <a:r>
              <a:rPr lang="de-DE" sz="1400" dirty="0" smtClean="0"/>
              <a:t>Der Verlust wird allerdings teilweise durch die Zolleinnahmen kompensiert, denn auf die verbliebenen Importe IM muss jetzt der Zoll t pro Einheit gezahlt werden. Damit ergeben sich insgesamt Zolleinnahmen in Höhe von C.</a:t>
            </a:r>
            <a:endParaRPr lang="de-DE" sz="1400" dirty="0"/>
          </a:p>
        </p:txBody>
      </p:sp>
      <p:sp>
        <p:nvSpPr>
          <p:cNvPr id="70" name="Geschweifte Klammer links 69"/>
          <p:cNvSpPr/>
          <p:nvPr/>
        </p:nvSpPr>
        <p:spPr>
          <a:xfrm rot="16200000">
            <a:off x="3589806" y="4305817"/>
            <a:ext cx="373198" cy="849735"/>
          </a:xfrm>
          <a:prstGeom prst="leftBrace">
            <a:avLst>
              <a:gd name="adj1" fmla="val 8333"/>
              <a:gd name="adj2" fmla="val 52446"/>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
        <p:nvSpPr>
          <p:cNvPr id="71" name="TextBox 15"/>
          <p:cNvSpPr txBox="1"/>
          <p:nvPr/>
        </p:nvSpPr>
        <p:spPr>
          <a:xfrm>
            <a:off x="3655298" y="5033164"/>
            <a:ext cx="391454" cy="315599"/>
          </a:xfrm>
          <a:prstGeom prst="rect">
            <a:avLst/>
          </a:prstGeom>
          <a:noFill/>
        </p:spPr>
        <p:txBody>
          <a:bodyPr wrap="none" rtlCol="0">
            <a:spAutoFit/>
          </a:bodyPr>
          <a:lstStyle/>
          <a:p>
            <a:r>
              <a:rPr lang="en-US" sz="1451" dirty="0" smtClean="0">
                <a:latin typeface="Arial" panose="020B0604020202020204" pitchFamily="34" charset="0"/>
                <a:cs typeface="Arial" panose="020B0604020202020204" pitchFamily="34" charset="0"/>
              </a:rPr>
              <a:t>IM</a:t>
            </a:r>
            <a:endParaRPr lang="en-US" sz="1451" dirty="0">
              <a:latin typeface="Arial" panose="020B0604020202020204" pitchFamily="34" charset="0"/>
              <a:cs typeface="Arial" panose="020B0604020202020204" pitchFamily="34" charset="0"/>
            </a:endParaRPr>
          </a:p>
        </p:txBody>
      </p:sp>
      <p:sp>
        <p:nvSpPr>
          <p:cNvPr id="72" name="Rechteck 71"/>
          <p:cNvSpPr/>
          <p:nvPr/>
        </p:nvSpPr>
        <p:spPr>
          <a:xfrm>
            <a:off x="3390309" y="2713007"/>
            <a:ext cx="793763" cy="65528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3" name="Textfeld 72"/>
          <p:cNvSpPr txBox="1"/>
          <p:nvPr/>
        </p:nvSpPr>
        <p:spPr>
          <a:xfrm>
            <a:off x="3666313" y="2953474"/>
            <a:ext cx="296876" cy="343620"/>
          </a:xfrm>
          <a:prstGeom prst="rect">
            <a:avLst/>
          </a:prstGeom>
          <a:solidFill>
            <a:srgbClr val="92D050"/>
          </a:solidFill>
        </p:spPr>
        <p:txBody>
          <a:bodyPr wrap="none" rtlCol="0">
            <a:spAutoFit/>
          </a:bodyPr>
          <a:lstStyle/>
          <a:p>
            <a:r>
              <a:rPr lang="de-DE" sz="1633" dirty="0"/>
              <a:t>C</a:t>
            </a:r>
          </a:p>
        </p:txBody>
      </p:sp>
      <p:sp>
        <p:nvSpPr>
          <p:cNvPr id="74" name="Textfeld 73"/>
          <p:cNvSpPr txBox="1"/>
          <p:nvPr/>
        </p:nvSpPr>
        <p:spPr>
          <a:xfrm>
            <a:off x="44403" y="5352457"/>
            <a:ext cx="9207767" cy="307777"/>
          </a:xfrm>
          <a:prstGeom prst="rect">
            <a:avLst/>
          </a:prstGeom>
          <a:noFill/>
        </p:spPr>
        <p:txBody>
          <a:bodyPr wrap="square" rtlCol="0">
            <a:spAutoFit/>
          </a:bodyPr>
          <a:lstStyle/>
          <a:p>
            <a:r>
              <a:rPr lang="de-DE" sz="1400" dirty="0" smtClean="0"/>
              <a:t>Insgesamt ergibt sich damit folgende Wohlfahrtsänderung ausgehend von der Situation mit Freihandel für das kleine Land:</a:t>
            </a:r>
            <a:endParaRPr lang="de-DE" sz="1400" dirty="0"/>
          </a:p>
        </p:txBody>
      </p:sp>
      <p:sp>
        <p:nvSpPr>
          <p:cNvPr id="75" name="Textfeld 74"/>
          <p:cNvSpPr txBox="1"/>
          <p:nvPr/>
        </p:nvSpPr>
        <p:spPr>
          <a:xfrm>
            <a:off x="98399" y="5704194"/>
            <a:ext cx="2686366" cy="307777"/>
          </a:xfrm>
          <a:prstGeom prst="rect">
            <a:avLst/>
          </a:prstGeom>
          <a:noFill/>
        </p:spPr>
        <p:txBody>
          <a:bodyPr wrap="square" rtlCol="0">
            <a:spAutoFit/>
          </a:bodyPr>
          <a:lstStyle/>
          <a:p>
            <a:r>
              <a:rPr lang="de-DE" sz="1400" dirty="0" smtClean="0"/>
              <a:t>Die Produzentenrente steigt um </a:t>
            </a:r>
            <a:r>
              <a:rPr lang="de-DE" sz="1400" b="1" dirty="0" smtClean="0"/>
              <a:t>A</a:t>
            </a:r>
            <a:endParaRPr lang="de-DE" sz="1400" dirty="0"/>
          </a:p>
        </p:txBody>
      </p:sp>
      <p:sp>
        <p:nvSpPr>
          <p:cNvPr id="76" name="Textfeld 75"/>
          <p:cNvSpPr txBox="1"/>
          <p:nvPr/>
        </p:nvSpPr>
        <p:spPr>
          <a:xfrm>
            <a:off x="2840889" y="5704194"/>
            <a:ext cx="3296675" cy="307777"/>
          </a:xfrm>
          <a:prstGeom prst="rect">
            <a:avLst/>
          </a:prstGeom>
          <a:noFill/>
        </p:spPr>
        <p:txBody>
          <a:bodyPr wrap="square" rtlCol="0">
            <a:spAutoFit/>
          </a:bodyPr>
          <a:lstStyle/>
          <a:p>
            <a:r>
              <a:rPr lang="de-DE" sz="1400" dirty="0" smtClean="0"/>
              <a:t>Die Konsumentenrente sinkt um </a:t>
            </a:r>
            <a:r>
              <a:rPr lang="de-DE" sz="1400" b="1" dirty="0" smtClean="0"/>
              <a:t>A+B+C+D</a:t>
            </a:r>
            <a:endParaRPr lang="de-DE" sz="1400" dirty="0"/>
          </a:p>
        </p:txBody>
      </p:sp>
      <p:sp>
        <p:nvSpPr>
          <p:cNvPr id="77" name="Textfeld 76"/>
          <p:cNvSpPr txBox="1"/>
          <p:nvPr/>
        </p:nvSpPr>
        <p:spPr>
          <a:xfrm>
            <a:off x="6103642" y="5690339"/>
            <a:ext cx="3296675" cy="307777"/>
          </a:xfrm>
          <a:prstGeom prst="rect">
            <a:avLst/>
          </a:prstGeom>
          <a:noFill/>
        </p:spPr>
        <p:txBody>
          <a:bodyPr wrap="square" rtlCol="0">
            <a:spAutoFit/>
          </a:bodyPr>
          <a:lstStyle/>
          <a:p>
            <a:r>
              <a:rPr lang="de-DE" sz="1400" dirty="0" smtClean="0"/>
              <a:t>Die Zolleinnahmen ergeben sich zu  </a:t>
            </a:r>
            <a:r>
              <a:rPr lang="de-DE" sz="1400" b="1" dirty="0" smtClean="0"/>
              <a:t>C</a:t>
            </a:r>
            <a:endParaRPr lang="de-DE" sz="1400" dirty="0"/>
          </a:p>
        </p:txBody>
      </p:sp>
      <p:sp>
        <p:nvSpPr>
          <p:cNvPr id="78" name="Textfeld 77"/>
          <p:cNvSpPr txBox="1"/>
          <p:nvPr/>
        </p:nvSpPr>
        <p:spPr>
          <a:xfrm>
            <a:off x="96475" y="6055931"/>
            <a:ext cx="644743" cy="307777"/>
          </a:xfrm>
          <a:prstGeom prst="rect">
            <a:avLst/>
          </a:prstGeom>
          <a:noFill/>
        </p:spPr>
        <p:txBody>
          <a:bodyPr wrap="square" rtlCol="0">
            <a:spAutoFit/>
          </a:bodyPr>
          <a:lstStyle/>
          <a:p>
            <a:r>
              <a:rPr lang="de-DE" sz="1400" b="1" dirty="0" smtClean="0"/>
              <a:t>∆W=</a:t>
            </a:r>
            <a:endParaRPr lang="de-DE" sz="1400" dirty="0"/>
          </a:p>
        </p:txBody>
      </p:sp>
      <p:sp>
        <p:nvSpPr>
          <p:cNvPr id="79" name="Textfeld 78"/>
          <p:cNvSpPr txBox="1"/>
          <p:nvPr/>
        </p:nvSpPr>
        <p:spPr>
          <a:xfrm>
            <a:off x="512111" y="6055931"/>
            <a:ext cx="229107" cy="307777"/>
          </a:xfrm>
          <a:prstGeom prst="rect">
            <a:avLst/>
          </a:prstGeom>
          <a:noFill/>
        </p:spPr>
        <p:txBody>
          <a:bodyPr wrap="square" rtlCol="0">
            <a:spAutoFit/>
          </a:bodyPr>
          <a:lstStyle/>
          <a:p>
            <a:r>
              <a:rPr lang="de-DE" sz="1400" b="1" dirty="0"/>
              <a:t>A</a:t>
            </a:r>
            <a:endParaRPr lang="de-DE" sz="1400" dirty="0"/>
          </a:p>
        </p:txBody>
      </p:sp>
      <p:sp>
        <p:nvSpPr>
          <p:cNvPr id="80" name="Textfeld 79"/>
          <p:cNvSpPr txBox="1"/>
          <p:nvPr/>
        </p:nvSpPr>
        <p:spPr>
          <a:xfrm>
            <a:off x="730387" y="6053452"/>
            <a:ext cx="1219949" cy="307777"/>
          </a:xfrm>
          <a:prstGeom prst="rect">
            <a:avLst/>
          </a:prstGeom>
          <a:noFill/>
        </p:spPr>
        <p:txBody>
          <a:bodyPr wrap="square" rtlCol="0">
            <a:spAutoFit/>
          </a:bodyPr>
          <a:lstStyle/>
          <a:p>
            <a:r>
              <a:rPr lang="de-DE" sz="1400" b="1" dirty="0" smtClean="0"/>
              <a:t>–  (A+B+C+D)</a:t>
            </a:r>
            <a:endParaRPr lang="de-DE" sz="1400" dirty="0"/>
          </a:p>
        </p:txBody>
      </p:sp>
      <p:sp>
        <p:nvSpPr>
          <p:cNvPr id="81" name="Textfeld 80"/>
          <p:cNvSpPr txBox="1"/>
          <p:nvPr/>
        </p:nvSpPr>
        <p:spPr>
          <a:xfrm>
            <a:off x="1735057" y="6053452"/>
            <a:ext cx="1073246" cy="317181"/>
          </a:xfrm>
          <a:prstGeom prst="rect">
            <a:avLst/>
          </a:prstGeom>
          <a:noFill/>
        </p:spPr>
        <p:txBody>
          <a:bodyPr wrap="square" rtlCol="0">
            <a:spAutoFit/>
          </a:bodyPr>
          <a:lstStyle/>
          <a:p>
            <a:r>
              <a:rPr lang="de-DE" sz="1400" b="1" dirty="0" smtClean="0"/>
              <a:t>+  C</a:t>
            </a:r>
            <a:endParaRPr lang="de-DE" sz="1400" dirty="0"/>
          </a:p>
        </p:txBody>
      </p:sp>
      <p:sp>
        <p:nvSpPr>
          <p:cNvPr id="82" name="Textfeld 81"/>
          <p:cNvSpPr txBox="1"/>
          <p:nvPr/>
        </p:nvSpPr>
        <p:spPr>
          <a:xfrm>
            <a:off x="2077677" y="6055937"/>
            <a:ext cx="877329" cy="307777"/>
          </a:xfrm>
          <a:prstGeom prst="rect">
            <a:avLst/>
          </a:prstGeom>
          <a:noFill/>
        </p:spPr>
        <p:txBody>
          <a:bodyPr wrap="square" rtlCol="0">
            <a:spAutoFit/>
          </a:bodyPr>
          <a:lstStyle/>
          <a:p>
            <a:r>
              <a:rPr lang="de-DE" sz="1400" b="1" dirty="0" smtClean="0"/>
              <a:t>= –(C+D)  </a:t>
            </a:r>
            <a:endParaRPr lang="de-DE" sz="1400" dirty="0"/>
          </a:p>
        </p:txBody>
      </p:sp>
      <p:sp>
        <p:nvSpPr>
          <p:cNvPr id="83" name="Textfeld 82"/>
          <p:cNvSpPr txBox="1"/>
          <p:nvPr/>
        </p:nvSpPr>
        <p:spPr>
          <a:xfrm>
            <a:off x="3009282" y="6052112"/>
            <a:ext cx="9207767" cy="307777"/>
          </a:xfrm>
          <a:prstGeom prst="rect">
            <a:avLst/>
          </a:prstGeom>
          <a:noFill/>
        </p:spPr>
        <p:txBody>
          <a:bodyPr wrap="square" rtlCol="0">
            <a:spAutoFit/>
          </a:bodyPr>
          <a:lstStyle/>
          <a:p>
            <a:r>
              <a:rPr lang="de-DE" sz="1400" dirty="0" smtClean="0"/>
              <a:t>Insgesamt sinkt damit Wohlfahrt um die Fläche </a:t>
            </a:r>
            <a:r>
              <a:rPr lang="de-DE" sz="1400" b="1" dirty="0" smtClean="0"/>
              <a:t>C+D</a:t>
            </a:r>
            <a:endParaRPr lang="de-DE" sz="1400" dirty="0"/>
          </a:p>
        </p:txBody>
      </p:sp>
      <p:cxnSp>
        <p:nvCxnSpPr>
          <p:cNvPr id="37" name="Straight Connector 18"/>
          <p:cNvCxnSpPr/>
          <p:nvPr/>
        </p:nvCxnSpPr>
        <p:spPr>
          <a:xfrm flipH="1">
            <a:off x="2448877" y="3356552"/>
            <a:ext cx="3763743" cy="0"/>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39" name="Straight Connector 18"/>
          <p:cNvCxnSpPr/>
          <p:nvPr/>
        </p:nvCxnSpPr>
        <p:spPr>
          <a:xfrm flipH="1">
            <a:off x="1374176" y="3342698"/>
            <a:ext cx="1067774" cy="728161"/>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50" name="Straight Connector 18"/>
          <p:cNvCxnSpPr/>
          <p:nvPr/>
        </p:nvCxnSpPr>
        <p:spPr>
          <a:xfrm flipH="1">
            <a:off x="1361610" y="2702240"/>
            <a:ext cx="2028700" cy="1387922"/>
          </a:xfrm>
          <a:prstGeom prst="line">
            <a:avLst/>
          </a:prstGeom>
          <a:ln w="44450">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84" name="Straight Connector 18"/>
          <p:cNvCxnSpPr>
            <a:stCxn id="59" idx="2"/>
          </p:cNvCxnSpPr>
          <p:nvPr/>
        </p:nvCxnSpPr>
        <p:spPr>
          <a:xfrm flipH="1" flipV="1">
            <a:off x="1361611" y="3339824"/>
            <a:ext cx="1047815" cy="6057"/>
          </a:xfrm>
          <a:prstGeom prst="line">
            <a:avLst/>
          </a:prstGeom>
          <a:ln w="444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18"/>
          <p:cNvCxnSpPr/>
          <p:nvPr/>
        </p:nvCxnSpPr>
        <p:spPr>
          <a:xfrm flipH="1">
            <a:off x="1372186" y="2698588"/>
            <a:ext cx="1948809" cy="12808"/>
          </a:xfrm>
          <a:prstGeom prst="line">
            <a:avLst/>
          </a:prstGeom>
          <a:ln w="444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Textfeld 64"/>
          <p:cNvSpPr txBox="1"/>
          <p:nvPr/>
        </p:nvSpPr>
        <p:spPr>
          <a:xfrm>
            <a:off x="20041" y="6376113"/>
            <a:ext cx="12088595" cy="523220"/>
          </a:xfrm>
          <a:prstGeom prst="rect">
            <a:avLst/>
          </a:prstGeom>
          <a:noFill/>
        </p:spPr>
        <p:txBody>
          <a:bodyPr wrap="square" rtlCol="0">
            <a:spAutoFit/>
          </a:bodyPr>
          <a:lstStyle/>
          <a:p>
            <a:r>
              <a:rPr lang="de-DE" sz="1400" dirty="0" smtClean="0"/>
              <a:t>Das Prinzip dieser Wohlfahrtsbetrachtung ist identisch mit der Betrachtung der Wohlfahrtseffekte durch Einführung einer Steuer in einem Land. Einziger Unterschied ist, dass bei der Steuer meist keine „abgeknickte“ Angebotskurve betrachtet</a:t>
            </a:r>
            <a:endParaRPr lang="de-DE" sz="1400" dirty="0"/>
          </a:p>
        </p:txBody>
      </p:sp>
    </p:spTree>
    <p:extLst>
      <p:ext uri="{BB962C8B-B14F-4D97-AF65-F5344CB8AC3E}">
        <p14:creationId xmlns:p14="http://schemas.microsoft.com/office/powerpoint/2010/main" val="3165944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8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3"/>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47"/>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50"/>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9"/>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20"/>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86"/>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57"/>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25"/>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5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60"/>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6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2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66"/>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7"/>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28"/>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grpId="0" nodeType="clickEffect">
                                  <p:stCondLst>
                                    <p:cond delay="0"/>
                                  </p:stCondLst>
                                  <p:childTnLst>
                                    <p:set>
                                      <p:cBhvr>
                                        <p:cTn id="116" dur="1" fill="hold">
                                          <p:stCondLst>
                                            <p:cond delay="0"/>
                                          </p:stCondLst>
                                        </p:cTn>
                                        <p:tgtEl>
                                          <p:spTgt spid="68"/>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72"/>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73"/>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71"/>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24"/>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21"/>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70"/>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74"/>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75"/>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grpId="0" nodeType="clickEffect">
                                  <p:stCondLst>
                                    <p:cond delay="0"/>
                                  </p:stCondLst>
                                  <p:childTnLst>
                                    <p:set>
                                      <p:cBhvr>
                                        <p:cTn id="140" dur="1" fill="hold">
                                          <p:stCondLst>
                                            <p:cond delay="0"/>
                                          </p:stCondLst>
                                        </p:cTn>
                                        <p:tgtEl>
                                          <p:spTgt spid="76"/>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77"/>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78"/>
                                        </p:tgtEl>
                                        <p:attrNameLst>
                                          <p:attrName>style.visibility</p:attrName>
                                        </p:attrNameLst>
                                      </p:cBhvr>
                                      <p:to>
                                        <p:strVal val="visible"/>
                                      </p:to>
                                    </p:set>
                                  </p:childTnLst>
                                </p:cTn>
                              </p:par>
                            </p:childTnLst>
                          </p:cTn>
                        </p:par>
                      </p:childTnLst>
                    </p:cTn>
                  </p:par>
                  <p:par>
                    <p:cTn id="149" fill="hold">
                      <p:stCondLst>
                        <p:cond delay="indefinite"/>
                      </p:stCondLst>
                      <p:childTnLst>
                        <p:par>
                          <p:cTn id="150" fill="hold">
                            <p:stCondLst>
                              <p:cond delay="0"/>
                            </p:stCondLst>
                            <p:childTnLst>
                              <p:par>
                                <p:cTn id="151" presetID="1" presetClass="entr" presetSubtype="0" fill="hold" grpId="0" nodeType="clickEffect">
                                  <p:stCondLst>
                                    <p:cond delay="0"/>
                                  </p:stCondLst>
                                  <p:childTnLst>
                                    <p:set>
                                      <p:cBhvr>
                                        <p:cTn id="152" dur="1" fill="hold">
                                          <p:stCondLst>
                                            <p:cond delay="0"/>
                                          </p:stCondLst>
                                        </p:cTn>
                                        <p:tgtEl>
                                          <p:spTgt spid="79"/>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80"/>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grpId="0" nodeType="clickEffect">
                                  <p:stCondLst>
                                    <p:cond delay="0"/>
                                  </p:stCondLst>
                                  <p:childTnLst>
                                    <p:set>
                                      <p:cBhvr>
                                        <p:cTn id="160" dur="1" fill="hold">
                                          <p:stCondLst>
                                            <p:cond delay="0"/>
                                          </p:stCondLst>
                                        </p:cTn>
                                        <p:tgtEl>
                                          <p:spTgt spid="81"/>
                                        </p:tgtEl>
                                        <p:attrNameLst>
                                          <p:attrName>style.visibility</p:attrName>
                                        </p:attrNameLst>
                                      </p:cBhvr>
                                      <p:to>
                                        <p:strVal val="visible"/>
                                      </p:to>
                                    </p:set>
                                  </p:childTnLst>
                                </p:cTn>
                              </p:par>
                            </p:childTnLst>
                          </p:cTn>
                        </p:par>
                      </p:childTnLst>
                    </p:cTn>
                  </p:par>
                  <p:par>
                    <p:cTn id="161" fill="hold">
                      <p:stCondLst>
                        <p:cond delay="indefinite"/>
                      </p:stCondLst>
                      <p:childTnLst>
                        <p:par>
                          <p:cTn id="162" fill="hold">
                            <p:stCondLst>
                              <p:cond delay="0"/>
                            </p:stCondLst>
                            <p:childTnLst>
                              <p:par>
                                <p:cTn id="163" presetID="1" presetClass="entr" presetSubtype="0" fill="hold" grpId="0" nodeType="clickEffect">
                                  <p:stCondLst>
                                    <p:cond delay="0"/>
                                  </p:stCondLst>
                                  <p:childTnLst>
                                    <p:set>
                                      <p:cBhvr>
                                        <p:cTn id="164" dur="1" fill="hold">
                                          <p:stCondLst>
                                            <p:cond delay="0"/>
                                          </p:stCondLst>
                                        </p:cTn>
                                        <p:tgtEl>
                                          <p:spTgt spid="82"/>
                                        </p:tgtEl>
                                        <p:attrNameLst>
                                          <p:attrName>style.visibility</p:attrName>
                                        </p:attrNameLst>
                                      </p:cBhvr>
                                      <p:to>
                                        <p:strVal val="visible"/>
                                      </p:to>
                                    </p:set>
                                  </p:childTnLst>
                                </p:cTn>
                              </p:par>
                            </p:childTnLst>
                          </p:cTn>
                        </p:par>
                      </p:childTnLst>
                    </p:cTn>
                  </p:par>
                  <p:par>
                    <p:cTn id="165" fill="hold">
                      <p:stCondLst>
                        <p:cond delay="indefinite"/>
                      </p:stCondLst>
                      <p:childTnLst>
                        <p:par>
                          <p:cTn id="166" fill="hold">
                            <p:stCondLst>
                              <p:cond delay="0"/>
                            </p:stCondLst>
                            <p:childTnLst>
                              <p:par>
                                <p:cTn id="167" presetID="1" presetClass="entr" presetSubtype="0" fill="hold" grpId="0" nodeType="clickEffect">
                                  <p:stCondLst>
                                    <p:cond delay="0"/>
                                  </p:stCondLst>
                                  <p:childTnLst>
                                    <p:set>
                                      <p:cBhvr>
                                        <p:cTn id="168" dur="1" fill="hold">
                                          <p:stCondLst>
                                            <p:cond delay="0"/>
                                          </p:stCondLst>
                                        </p:cTn>
                                        <p:tgtEl>
                                          <p:spTgt spid="83"/>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grpId="0" nodeType="clickEffect">
                                  <p:stCondLst>
                                    <p:cond delay="0"/>
                                  </p:stCondLst>
                                  <p:childTnLst>
                                    <p:set>
                                      <p:cBhvr>
                                        <p:cTn id="172" dur="1" fill="hold">
                                          <p:stCondLst>
                                            <p:cond delay="0"/>
                                          </p:stCondLst>
                                        </p:cTn>
                                        <p:tgtEl>
                                          <p:spTgt spid="6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P spid="34" grpId="0" animBg="1"/>
      <p:bldP spid="35" grpId="0"/>
      <p:bldP spid="42" grpId="0" animBg="1"/>
      <p:bldP spid="44" grpId="0"/>
      <p:bldP spid="16" grpId="0"/>
      <p:bldP spid="20" grpId="0"/>
      <p:bldP spid="22" grpId="0"/>
      <p:bldP spid="18" grpId="0"/>
      <p:bldP spid="30" grpId="0"/>
      <p:bldP spid="31" grpId="0"/>
      <p:bldP spid="36" grpId="0"/>
      <p:bldP spid="41" grpId="0"/>
      <p:bldP spid="43" grpId="0"/>
      <p:bldP spid="45" grpId="0"/>
      <p:bldP spid="46" grpId="0"/>
      <p:bldP spid="47" grpId="0"/>
      <p:bldP spid="48" grpId="0"/>
      <p:bldP spid="51" grpId="0"/>
      <p:bldP spid="57" grpId="0"/>
      <p:bldP spid="59" grpId="0" animBg="1"/>
      <p:bldP spid="25" grpId="0"/>
      <p:bldP spid="60" grpId="0"/>
      <p:bldP spid="63" grpId="0" animBg="1"/>
      <p:bldP spid="28" grpId="0"/>
      <p:bldP spid="66" grpId="0" animBg="1"/>
      <p:bldP spid="27" grpId="0"/>
      <p:bldP spid="67" grpId="0" animBg="1"/>
      <p:bldP spid="26" grpId="0"/>
      <p:bldP spid="68" grpId="0"/>
      <p:bldP spid="70" grpId="0" animBg="1"/>
      <p:bldP spid="71" grpId="0"/>
      <p:bldP spid="72" grpId="0" animBg="1"/>
      <p:bldP spid="73" grpId="0" animBg="1"/>
      <p:bldP spid="74" grpId="0"/>
      <p:bldP spid="75" grpId="0"/>
      <p:bldP spid="76" grpId="0"/>
      <p:bldP spid="77" grpId="0"/>
      <p:bldP spid="78" grpId="0"/>
      <p:bldP spid="79" grpId="0"/>
      <p:bldP spid="80" grpId="0"/>
      <p:bldP spid="81" grpId="0"/>
      <p:bldP spid="82" grpId="0"/>
      <p:bldP spid="83" grpId="0"/>
      <p:bldP spid="6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Zoll</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a:t>
            </a:r>
            <a:r>
              <a:rPr lang="en-US" sz="3991" dirty="0" smtClean="0">
                <a:solidFill>
                  <a:sysClr val="windowText" lastClr="000000"/>
                </a:solidFill>
              </a:rPr>
              <a:t>Land (</a:t>
            </a:r>
            <a:r>
              <a:rPr lang="en-US" sz="3991" dirty="0" err="1" smtClean="0">
                <a:solidFill>
                  <a:sysClr val="windowText" lastClr="000000"/>
                </a:solidFill>
              </a:rPr>
              <a:t>Zusammenassung</a:t>
            </a:r>
            <a:r>
              <a:rPr lang="en-US" sz="3991" dirty="0" smtClean="0">
                <a:solidFill>
                  <a:sysClr val="windowText" lastClr="000000"/>
                </a:solidFill>
              </a:rPr>
              <a:t>)</a:t>
            </a:r>
            <a:endParaRPr lang="en-US" sz="3991" dirty="0">
              <a:solidFill>
                <a:sysClr val="windowText" lastClr="000000"/>
              </a:solidFill>
            </a:endParaRPr>
          </a:p>
        </p:txBody>
      </p:sp>
      <p:sp>
        <p:nvSpPr>
          <p:cNvPr id="6" name="Textfeld 5"/>
          <p:cNvSpPr txBox="1"/>
          <p:nvPr/>
        </p:nvSpPr>
        <p:spPr>
          <a:xfrm>
            <a:off x="7847918" y="1612759"/>
            <a:ext cx="4382033" cy="4154984"/>
          </a:xfrm>
          <a:prstGeom prst="rect">
            <a:avLst/>
          </a:prstGeom>
          <a:noFill/>
        </p:spPr>
        <p:txBody>
          <a:bodyPr wrap="none" rtlCol="0">
            <a:spAutoFit/>
          </a:bodyPr>
          <a:lstStyle/>
          <a:p>
            <a:r>
              <a:rPr lang="de-DE" sz="2400" u="sng" dirty="0"/>
              <a:t>Effekte:</a:t>
            </a:r>
          </a:p>
          <a:p>
            <a:endParaRPr lang="de-DE" sz="2400" dirty="0"/>
          </a:p>
          <a:p>
            <a:pPr marL="259204" indent="-259204">
              <a:buFont typeface="Arial" panose="020B0604020202020204" pitchFamily="34" charset="0"/>
              <a:buChar char="•"/>
            </a:pPr>
            <a:r>
              <a:rPr lang="de-DE" sz="2400" dirty="0"/>
              <a:t>A: Produzentenrente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r>
              <a:rPr lang="de-DE" sz="2400" dirty="0"/>
              <a:t>A+B+C+D: Konsumentenrente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r>
              <a:rPr lang="de-DE" sz="2400" dirty="0"/>
              <a:t>C: Zolleinnahmen </a:t>
            </a:r>
            <a:r>
              <a:rPr lang="de-DE" sz="2400" dirty="0">
                <a:latin typeface="Arial Unicode MS"/>
                <a:ea typeface="Arial Unicode MS"/>
                <a:cs typeface="Arial Unicode MS"/>
              </a:rPr>
              <a:t>↑</a:t>
            </a:r>
          </a:p>
          <a:p>
            <a:pPr marL="259204" indent="-259204">
              <a:buFont typeface="Arial" panose="020B0604020202020204" pitchFamily="34" charset="0"/>
              <a:buChar char="•"/>
            </a:pPr>
            <a:endParaRPr lang="de-DE" sz="2400" dirty="0">
              <a:latin typeface="Arial Unicode MS"/>
              <a:ea typeface="Arial Unicode MS"/>
              <a:cs typeface="Arial Unicode MS"/>
            </a:endParaRPr>
          </a:p>
          <a:p>
            <a:pPr marL="259204" indent="-259204">
              <a:buFont typeface="Arial" panose="020B0604020202020204" pitchFamily="34" charset="0"/>
              <a:buChar char="•"/>
            </a:pPr>
            <a:r>
              <a:rPr lang="de-DE" sz="2400" dirty="0"/>
              <a:t>B + D: Wohlfahrtseffekt </a:t>
            </a:r>
            <a:r>
              <a:rPr lang="de-DE" sz="2400" dirty="0">
                <a:latin typeface="Arial Unicode MS"/>
                <a:ea typeface="Arial Unicode MS"/>
                <a:cs typeface="Arial Unicode MS"/>
              </a:rPr>
              <a:t>↓</a:t>
            </a:r>
            <a:endParaRPr lang="de-DE" sz="2400" dirty="0"/>
          </a:p>
          <a:p>
            <a:pPr marL="259204" indent="-259204">
              <a:buFont typeface="Arial" panose="020B0604020202020204" pitchFamily="34" charset="0"/>
              <a:buChar char="•"/>
            </a:pPr>
            <a:endParaRPr lang="de-DE" sz="2400" dirty="0"/>
          </a:p>
          <a:p>
            <a:pPr marL="259204" indent="-259204">
              <a:buFont typeface="Arial" panose="020B0604020202020204" pitchFamily="34" charset="0"/>
              <a:buChar char="•"/>
            </a:pPr>
            <a:endParaRPr lang="de-DE" sz="2400" dirty="0"/>
          </a:p>
        </p:txBody>
      </p:sp>
      <p:grpSp>
        <p:nvGrpSpPr>
          <p:cNvPr id="3" name="Gruppieren 2"/>
          <p:cNvGrpSpPr/>
          <p:nvPr/>
        </p:nvGrpSpPr>
        <p:grpSpPr>
          <a:xfrm>
            <a:off x="104602" y="1449218"/>
            <a:ext cx="7707554" cy="4126766"/>
            <a:chOff x="1767750" y="1600110"/>
            <a:chExt cx="7548528" cy="4166669"/>
          </a:xfrm>
        </p:grpSpPr>
        <p:cxnSp>
          <p:nvCxnSpPr>
            <p:cNvPr id="8" name="Straight Arrow Connector 6"/>
            <p:cNvCxnSpPr/>
            <p:nvPr/>
          </p:nvCxnSpPr>
          <p:spPr>
            <a:xfrm flipV="1">
              <a:off x="3227102" y="1606880"/>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 name="Gruppieren 1"/>
            <p:cNvGrpSpPr/>
            <p:nvPr/>
          </p:nvGrpSpPr>
          <p:grpSpPr>
            <a:xfrm>
              <a:off x="1767750" y="1600110"/>
              <a:ext cx="7548528" cy="4166669"/>
              <a:chOff x="1767750" y="1600110"/>
              <a:chExt cx="7568610" cy="4335414"/>
            </a:xfrm>
          </p:grpSpPr>
          <p:cxnSp>
            <p:nvCxnSpPr>
              <p:cNvPr id="9" name="Straight Arrow Connector 7"/>
              <p:cNvCxnSpPr/>
              <p:nvPr/>
            </p:nvCxnSpPr>
            <p:spPr>
              <a:xfrm>
                <a:off x="3227103" y="5462190"/>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12"/>
              <p:cNvSpPr txBox="1"/>
              <p:nvPr/>
            </p:nvSpPr>
            <p:spPr>
              <a:xfrm>
                <a:off x="2420315" y="1722845"/>
                <a:ext cx="609462" cy="538865"/>
              </a:xfrm>
              <a:prstGeom prst="rect">
                <a:avLst/>
              </a:prstGeom>
              <a:noFill/>
            </p:spPr>
            <p:txBody>
              <a:bodyPr wrap="none" rtlCol="0">
                <a:spAutoFit/>
              </a:bodyPr>
              <a:lstStyle/>
              <a:p>
                <a:pPr algn="ctr"/>
                <a:r>
                  <a:rPr lang="en-US" sz="1451" smtClean="0">
                    <a:latin typeface="Arial" panose="020B0604020202020204" pitchFamily="34" charset="0"/>
                    <a:cs typeface="Arial" panose="020B0604020202020204" pitchFamily="34" charset="0"/>
                  </a:rPr>
                  <a:t>Preis</a:t>
                </a:r>
                <a:endParaRPr lang="en-US" sz="1451" dirty="0">
                  <a:latin typeface="Arial" panose="020B0604020202020204" pitchFamily="34" charset="0"/>
                  <a:cs typeface="Arial" panose="020B0604020202020204" pitchFamily="34" charset="0"/>
                </a:endParaRPr>
              </a:p>
              <a:p>
                <a:pPr algn="ctr"/>
                <a:r>
                  <a:rPr lang="en-US" sz="1451" dirty="0">
                    <a:latin typeface="Arial" panose="020B0604020202020204" pitchFamily="34" charset="0"/>
                    <a:cs typeface="Arial" panose="020B0604020202020204" pitchFamily="34" charset="0"/>
                  </a:rPr>
                  <a:t>P</a:t>
                </a:r>
              </a:p>
            </p:txBody>
          </p:sp>
          <p:sp>
            <p:nvSpPr>
              <p:cNvPr id="11" name="TextBox 15"/>
              <p:cNvSpPr txBox="1"/>
              <p:nvPr/>
            </p:nvSpPr>
            <p:spPr>
              <a:xfrm>
                <a:off x="7630526" y="5603968"/>
                <a:ext cx="914870" cy="331556"/>
              </a:xfrm>
              <a:prstGeom prst="rect">
                <a:avLst/>
              </a:prstGeom>
              <a:noFill/>
            </p:spPr>
            <p:txBody>
              <a:bodyPr wrap="none" rtlCol="0">
                <a:spAutoFit/>
              </a:bodyPr>
              <a:lstStyle/>
              <a:p>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2" name="Straight Connector 8"/>
              <p:cNvCxnSpPr/>
              <p:nvPr/>
            </p:nvCxnSpPr>
            <p:spPr>
              <a:xfrm flipV="1">
                <a:off x="3227103" y="1971919"/>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9"/>
              <p:cNvCxnSpPr/>
              <p:nvPr/>
            </p:nvCxnSpPr>
            <p:spPr>
              <a:xfrm>
                <a:off x="3239379" y="1971918"/>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4" name="Textfeld 13"/>
              <p:cNvSpPr txBox="1"/>
              <p:nvPr/>
            </p:nvSpPr>
            <p:spPr>
              <a:xfrm>
                <a:off x="8283700" y="4670032"/>
                <a:ext cx="1052660" cy="343620"/>
              </a:xfrm>
              <a:prstGeom prst="rect">
                <a:avLst/>
              </a:prstGeom>
              <a:noFill/>
            </p:spPr>
            <p:txBody>
              <a:bodyPr wrap="none" rtlCol="0">
                <a:spAutoFit/>
              </a:bodyPr>
              <a:lstStyle/>
              <a:p>
                <a:r>
                  <a:rPr lang="de-DE" sz="1633" dirty="0"/>
                  <a:t>Nachfrage</a:t>
                </a:r>
              </a:p>
            </p:txBody>
          </p:sp>
          <p:sp>
            <p:nvSpPr>
              <p:cNvPr id="15" name="Textfeld 14"/>
              <p:cNvSpPr txBox="1"/>
              <p:nvPr/>
            </p:nvSpPr>
            <p:spPr>
              <a:xfrm>
                <a:off x="7303939" y="1600110"/>
                <a:ext cx="909095" cy="343620"/>
              </a:xfrm>
              <a:prstGeom prst="rect">
                <a:avLst/>
              </a:prstGeom>
              <a:noFill/>
            </p:spPr>
            <p:txBody>
              <a:bodyPr wrap="none" rtlCol="0">
                <a:spAutoFit/>
              </a:bodyPr>
              <a:lstStyle/>
              <a:p>
                <a:r>
                  <a:rPr lang="de-DE" sz="1633" dirty="0"/>
                  <a:t>Angebot</a:t>
                </a:r>
              </a:p>
            </p:txBody>
          </p:sp>
          <p:cxnSp>
            <p:nvCxnSpPr>
              <p:cNvPr id="16" name="Straight Connector 18"/>
              <p:cNvCxnSpPr/>
              <p:nvPr/>
            </p:nvCxnSpPr>
            <p:spPr>
              <a:xfrm flipH="1">
                <a:off x="3227103" y="4343445"/>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7" name="TextBox 12"/>
              <p:cNvSpPr txBox="1"/>
              <p:nvPr/>
            </p:nvSpPr>
            <p:spPr>
              <a:xfrm>
                <a:off x="1767750" y="4164052"/>
                <a:ext cx="1549232" cy="315599"/>
              </a:xfrm>
              <a:prstGeom prst="rect">
                <a:avLst/>
              </a:prstGeom>
              <a:noFill/>
            </p:spPr>
            <p:txBody>
              <a:bodyPr wrap="square" rtlCol="0">
                <a:spAutoFit/>
              </a:bodyPr>
              <a:lstStyle/>
              <a:p>
                <a:pPr algn="ctr"/>
                <a:r>
                  <a:rPr lang="en-US" sz="1200" smtClean="0">
                    <a:latin typeface="Arial" panose="020B0604020202020204" pitchFamily="34" charset="0"/>
                    <a:cs typeface="Arial" panose="020B0604020202020204" pitchFamily="34" charset="0"/>
                  </a:rPr>
                  <a:t>Weltmarkpreis</a:t>
                </a:r>
                <a:r>
                  <a:rPr lang="en-US" sz="1451"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8" name="Straight Connector 18"/>
              <p:cNvCxnSpPr/>
              <p:nvPr/>
            </p:nvCxnSpPr>
            <p:spPr>
              <a:xfrm flipH="1">
                <a:off x="3254254" y="3690270"/>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9" name="TextBox 12"/>
              <p:cNvSpPr txBox="1"/>
              <p:nvPr/>
            </p:nvSpPr>
            <p:spPr>
              <a:xfrm>
                <a:off x="2207568" y="3494319"/>
                <a:ext cx="958916" cy="315599"/>
              </a:xfrm>
              <a:prstGeom prst="rect">
                <a:avLst/>
              </a:prstGeom>
              <a:noFill/>
            </p:spPr>
            <p:txBody>
              <a:bodyPr wrap="square" rtlCol="0">
                <a:spAutoFit/>
              </a:bodyPr>
              <a:lstStyle/>
              <a:p>
                <a:pPr algn="ctr"/>
                <a:r>
                  <a:rPr lang="en-US" sz="1451" dirty="0" err="1">
                    <a:latin typeface="Arial" panose="020B0604020202020204" pitchFamily="34" charset="0"/>
                    <a:cs typeface="Arial" panose="020B0604020202020204" pitchFamily="34" charset="0"/>
                  </a:rPr>
                  <a:t>P</a:t>
                </a:r>
                <a:r>
                  <a:rPr lang="en-US" sz="1451" baseline="-25000" dirty="0" err="1">
                    <a:latin typeface="Arial" panose="020B0604020202020204" pitchFamily="34" charset="0"/>
                    <a:cs typeface="Arial" panose="020B0604020202020204" pitchFamily="34" charset="0"/>
                  </a:rPr>
                  <a:t>w</a:t>
                </a:r>
                <a:r>
                  <a:rPr lang="en-US" sz="1451" dirty="0" err="1">
                    <a:latin typeface="Arial" panose="020B0604020202020204" pitchFamily="34" charset="0"/>
                    <a:cs typeface="Arial" panose="020B0604020202020204" pitchFamily="34" charset="0"/>
                  </a:rPr>
                  <a:t>+t</a:t>
                </a:r>
                <a:r>
                  <a:rPr lang="en-US" sz="145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a:t>
                </a:r>
                <a:r>
                  <a:rPr lang="en-US" sz="1200" dirty="0" err="1">
                    <a:latin typeface="Arial" panose="020B0604020202020204" pitchFamily="34" charset="0"/>
                    <a:cs typeface="Arial" panose="020B0604020202020204" pitchFamily="34" charset="0"/>
                  </a:rPr>
                  <a:t>Zoll</a:t>
                </a:r>
                <a:r>
                  <a:rPr lang="en-US" sz="1200" dirty="0">
                    <a:latin typeface="Arial" panose="020B0604020202020204" pitchFamily="34" charset="0"/>
                    <a:cs typeface="Arial" panose="020B0604020202020204" pitchFamily="34" charset="0"/>
                  </a:rPr>
                  <a:t>)</a:t>
                </a:r>
                <a:endParaRPr lang="en-US" sz="1200" baseline="-25000" dirty="0">
                  <a:latin typeface="Arial" panose="020B0604020202020204" pitchFamily="34" charset="0"/>
                  <a:cs typeface="Arial" panose="020B0604020202020204" pitchFamily="34" charset="0"/>
                </a:endParaRPr>
              </a:p>
            </p:txBody>
          </p:sp>
          <p:cxnSp>
            <p:nvCxnSpPr>
              <p:cNvPr id="20" name="Straight Connector 18"/>
              <p:cNvCxnSpPr/>
              <p:nvPr/>
            </p:nvCxnSpPr>
            <p:spPr>
              <a:xfrm>
                <a:off x="5279095" y="3690271"/>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18"/>
              <p:cNvCxnSpPr/>
              <p:nvPr/>
            </p:nvCxnSpPr>
            <p:spPr>
              <a:xfrm>
                <a:off x="6062905" y="3690271"/>
                <a:ext cx="0" cy="177192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2" name="Textfeld 21"/>
              <p:cNvSpPr txBox="1"/>
              <p:nvPr/>
            </p:nvSpPr>
            <p:spPr>
              <a:xfrm>
                <a:off x="3815184" y="3877794"/>
                <a:ext cx="306494" cy="343620"/>
              </a:xfrm>
              <a:prstGeom prst="rect">
                <a:avLst/>
              </a:prstGeom>
              <a:noFill/>
            </p:spPr>
            <p:txBody>
              <a:bodyPr wrap="none" rtlCol="0">
                <a:spAutoFit/>
              </a:bodyPr>
              <a:lstStyle/>
              <a:p>
                <a:r>
                  <a:rPr lang="de-DE" sz="1633" dirty="0"/>
                  <a:t>A</a:t>
                </a:r>
              </a:p>
            </p:txBody>
          </p:sp>
          <p:sp>
            <p:nvSpPr>
              <p:cNvPr id="23" name="Textfeld 22"/>
              <p:cNvSpPr txBox="1"/>
              <p:nvPr/>
            </p:nvSpPr>
            <p:spPr>
              <a:xfrm>
                <a:off x="4925582" y="3951540"/>
                <a:ext cx="298480" cy="343620"/>
              </a:xfrm>
              <a:prstGeom prst="rect">
                <a:avLst/>
              </a:prstGeom>
              <a:noFill/>
            </p:spPr>
            <p:txBody>
              <a:bodyPr wrap="none" rtlCol="0">
                <a:spAutoFit/>
              </a:bodyPr>
              <a:lstStyle/>
              <a:p>
                <a:r>
                  <a:rPr lang="de-DE" sz="1633" dirty="0"/>
                  <a:t>B</a:t>
                </a:r>
              </a:p>
            </p:txBody>
          </p:sp>
          <p:sp>
            <p:nvSpPr>
              <p:cNvPr id="24" name="Textfeld 23"/>
              <p:cNvSpPr txBox="1"/>
              <p:nvPr/>
            </p:nvSpPr>
            <p:spPr>
              <a:xfrm>
                <a:off x="5540365" y="3951540"/>
                <a:ext cx="296876" cy="343620"/>
              </a:xfrm>
              <a:prstGeom prst="rect">
                <a:avLst/>
              </a:prstGeom>
              <a:noFill/>
            </p:spPr>
            <p:txBody>
              <a:bodyPr wrap="none" rtlCol="0">
                <a:spAutoFit/>
              </a:bodyPr>
              <a:lstStyle/>
              <a:p>
                <a:r>
                  <a:rPr lang="de-DE" sz="1633" dirty="0"/>
                  <a:t>C</a:t>
                </a:r>
              </a:p>
            </p:txBody>
          </p:sp>
          <p:sp>
            <p:nvSpPr>
              <p:cNvPr id="25" name="Textfeld 24"/>
              <p:cNvSpPr txBox="1"/>
              <p:nvPr/>
            </p:nvSpPr>
            <p:spPr>
              <a:xfrm>
                <a:off x="6231932" y="3943111"/>
                <a:ext cx="312906" cy="343620"/>
              </a:xfrm>
              <a:prstGeom prst="rect">
                <a:avLst/>
              </a:prstGeom>
              <a:noFill/>
            </p:spPr>
            <p:txBody>
              <a:bodyPr wrap="none" rtlCol="0">
                <a:spAutoFit/>
              </a:bodyPr>
              <a:lstStyle/>
              <a:p>
                <a:r>
                  <a:rPr lang="de-DE" sz="1633" dirty="0"/>
                  <a:t>D</a:t>
                </a:r>
              </a:p>
            </p:txBody>
          </p:sp>
        </p:grpSp>
      </p:grpSp>
      <p:sp>
        <p:nvSpPr>
          <p:cNvPr id="26" name="TextBox 15"/>
          <p:cNvSpPr txBox="1"/>
          <p:nvPr/>
        </p:nvSpPr>
        <p:spPr>
          <a:xfrm>
            <a:off x="3901910" y="5182874"/>
            <a:ext cx="391454" cy="315599"/>
          </a:xfrm>
          <a:prstGeom prst="rect">
            <a:avLst/>
          </a:prstGeom>
          <a:noFill/>
        </p:spPr>
        <p:txBody>
          <a:bodyPr wrap="none" rtlCol="0">
            <a:spAutoFit/>
          </a:bodyPr>
          <a:lstStyle/>
          <a:p>
            <a:r>
              <a:rPr lang="en-US" sz="1451" dirty="0" smtClean="0">
                <a:latin typeface="Arial" panose="020B0604020202020204" pitchFamily="34" charset="0"/>
                <a:cs typeface="Arial" panose="020B0604020202020204" pitchFamily="34" charset="0"/>
              </a:rPr>
              <a:t>IM</a:t>
            </a:r>
            <a:endParaRPr lang="en-US" sz="145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374331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18035" y="53547"/>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Importquote</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a:t>
            </a:r>
          </a:p>
        </p:txBody>
      </p:sp>
      <p:cxnSp>
        <p:nvCxnSpPr>
          <p:cNvPr id="6" name="Straight Arrow Connector 6"/>
          <p:cNvCxnSpPr/>
          <p:nvPr/>
        </p:nvCxnSpPr>
        <p:spPr>
          <a:xfrm flipV="1">
            <a:off x="689232" y="1043664"/>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7"/>
          <p:cNvCxnSpPr/>
          <p:nvPr/>
        </p:nvCxnSpPr>
        <p:spPr>
          <a:xfrm>
            <a:off x="689233" y="4898974"/>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12"/>
          <p:cNvSpPr txBox="1"/>
          <p:nvPr/>
        </p:nvSpPr>
        <p:spPr>
          <a:xfrm>
            <a:off x="20903" y="1159629"/>
            <a:ext cx="695480" cy="31559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P</a:t>
            </a:r>
            <a:endParaRPr lang="en-US" sz="1451" dirty="0">
              <a:latin typeface="Arial" panose="020B0604020202020204" pitchFamily="34" charset="0"/>
              <a:cs typeface="Arial" panose="020B0604020202020204" pitchFamily="34" charset="0"/>
            </a:endParaRPr>
          </a:p>
        </p:txBody>
      </p:sp>
      <p:sp>
        <p:nvSpPr>
          <p:cNvPr id="9" name="TextBox 15"/>
          <p:cNvSpPr txBox="1"/>
          <p:nvPr/>
        </p:nvSpPr>
        <p:spPr>
          <a:xfrm>
            <a:off x="5573270" y="4941377"/>
            <a:ext cx="492328" cy="315599"/>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0" name="Straight Connector 8"/>
          <p:cNvCxnSpPr/>
          <p:nvPr/>
        </p:nvCxnSpPr>
        <p:spPr>
          <a:xfrm flipV="1">
            <a:off x="689233" y="1408703"/>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9"/>
          <p:cNvCxnSpPr/>
          <p:nvPr/>
        </p:nvCxnSpPr>
        <p:spPr>
          <a:xfrm>
            <a:off x="701509" y="1408702"/>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Textfeld 11"/>
          <p:cNvSpPr txBox="1"/>
          <p:nvPr/>
        </p:nvSpPr>
        <p:spPr>
          <a:xfrm>
            <a:off x="5745831" y="4106816"/>
            <a:ext cx="1228991" cy="343620"/>
          </a:xfrm>
          <a:prstGeom prst="rect">
            <a:avLst/>
          </a:prstGeom>
          <a:noFill/>
        </p:spPr>
        <p:txBody>
          <a:bodyPr wrap="none" rtlCol="0">
            <a:spAutoFit/>
          </a:bodyPr>
          <a:lstStyle/>
          <a:p>
            <a:r>
              <a:rPr lang="de-DE" sz="1633" dirty="0"/>
              <a:t>Nachfrage D</a:t>
            </a:r>
          </a:p>
        </p:txBody>
      </p:sp>
      <p:sp>
        <p:nvSpPr>
          <p:cNvPr id="13" name="Textfeld 12"/>
          <p:cNvSpPr txBox="1"/>
          <p:nvPr/>
        </p:nvSpPr>
        <p:spPr>
          <a:xfrm>
            <a:off x="4766069" y="1036894"/>
            <a:ext cx="1053365" cy="343620"/>
          </a:xfrm>
          <a:prstGeom prst="rect">
            <a:avLst/>
          </a:prstGeom>
          <a:noFill/>
        </p:spPr>
        <p:txBody>
          <a:bodyPr wrap="none" rtlCol="0">
            <a:spAutoFit/>
          </a:bodyPr>
          <a:lstStyle/>
          <a:p>
            <a:r>
              <a:rPr lang="de-DE" sz="1633" dirty="0"/>
              <a:t>Angebot S</a:t>
            </a:r>
          </a:p>
        </p:txBody>
      </p:sp>
      <p:cxnSp>
        <p:nvCxnSpPr>
          <p:cNvPr id="14" name="Straight Connector 18"/>
          <p:cNvCxnSpPr/>
          <p:nvPr/>
        </p:nvCxnSpPr>
        <p:spPr>
          <a:xfrm flipH="1">
            <a:off x="689234" y="3780189"/>
            <a:ext cx="3882766" cy="4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2"/>
          <p:cNvSpPr txBox="1"/>
          <p:nvPr/>
        </p:nvSpPr>
        <p:spPr>
          <a:xfrm>
            <a:off x="219905" y="3625435"/>
            <a:ext cx="476599" cy="315599"/>
          </a:xfrm>
          <a:prstGeom prst="rect">
            <a:avLst/>
          </a:prstGeom>
          <a:noFill/>
        </p:spPr>
        <p:txBody>
          <a:bodyPr wrap="square" rtlCol="0">
            <a:spAutoFit/>
          </a:bodyPr>
          <a:lstStyle/>
          <a:p>
            <a:pPr algn="ct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7" name="Straight Connector 18"/>
          <p:cNvCxnSpPr/>
          <p:nvPr/>
        </p:nvCxnSpPr>
        <p:spPr>
          <a:xfrm flipH="1">
            <a:off x="716383" y="3192371"/>
            <a:ext cx="287397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18"/>
          <p:cNvCxnSpPr/>
          <p:nvPr/>
        </p:nvCxnSpPr>
        <p:spPr>
          <a:xfrm>
            <a:off x="2668638" y="3192373"/>
            <a:ext cx="7271"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4" name="Straight Connector 18"/>
          <p:cNvCxnSpPr/>
          <p:nvPr/>
        </p:nvCxnSpPr>
        <p:spPr>
          <a:xfrm>
            <a:off x="3590353" y="3192373"/>
            <a:ext cx="0"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1277314" y="3314578"/>
            <a:ext cx="306494" cy="343620"/>
          </a:xfrm>
          <a:prstGeom prst="rect">
            <a:avLst/>
          </a:prstGeom>
          <a:noFill/>
        </p:spPr>
        <p:txBody>
          <a:bodyPr wrap="none" rtlCol="0">
            <a:spAutoFit/>
          </a:bodyPr>
          <a:lstStyle/>
          <a:p>
            <a:r>
              <a:rPr lang="de-DE" sz="1633" dirty="0"/>
              <a:t>A</a:t>
            </a:r>
          </a:p>
        </p:txBody>
      </p:sp>
      <p:sp>
        <p:nvSpPr>
          <p:cNvPr id="26" name="Textfeld 25"/>
          <p:cNvSpPr txBox="1"/>
          <p:nvPr/>
        </p:nvSpPr>
        <p:spPr>
          <a:xfrm>
            <a:off x="2387712" y="3388324"/>
            <a:ext cx="298480" cy="343620"/>
          </a:xfrm>
          <a:prstGeom prst="rect">
            <a:avLst/>
          </a:prstGeom>
          <a:noFill/>
        </p:spPr>
        <p:txBody>
          <a:bodyPr wrap="none" rtlCol="0">
            <a:spAutoFit/>
          </a:bodyPr>
          <a:lstStyle/>
          <a:p>
            <a:r>
              <a:rPr lang="de-DE" sz="1633" dirty="0"/>
              <a:t>B</a:t>
            </a:r>
          </a:p>
        </p:txBody>
      </p:sp>
      <p:sp>
        <p:nvSpPr>
          <p:cNvPr id="27" name="Textfeld 26"/>
          <p:cNvSpPr txBox="1"/>
          <p:nvPr/>
        </p:nvSpPr>
        <p:spPr>
          <a:xfrm>
            <a:off x="3180246" y="3445213"/>
            <a:ext cx="418704" cy="343620"/>
          </a:xfrm>
          <a:prstGeom prst="rect">
            <a:avLst/>
          </a:prstGeom>
          <a:noFill/>
        </p:spPr>
        <p:txBody>
          <a:bodyPr wrap="none" rtlCol="0">
            <a:spAutoFit/>
          </a:bodyPr>
          <a:lstStyle/>
          <a:p>
            <a:r>
              <a:rPr lang="de-DE" sz="1633" dirty="0"/>
              <a:t>C``</a:t>
            </a:r>
          </a:p>
        </p:txBody>
      </p:sp>
      <p:sp>
        <p:nvSpPr>
          <p:cNvPr id="28" name="Textfeld 27"/>
          <p:cNvSpPr txBox="1"/>
          <p:nvPr/>
        </p:nvSpPr>
        <p:spPr>
          <a:xfrm>
            <a:off x="3694062" y="3379895"/>
            <a:ext cx="312906" cy="343620"/>
          </a:xfrm>
          <a:prstGeom prst="rect">
            <a:avLst/>
          </a:prstGeom>
          <a:noFill/>
        </p:spPr>
        <p:txBody>
          <a:bodyPr wrap="none" rtlCol="0">
            <a:spAutoFit/>
          </a:bodyPr>
          <a:lstStyle/>
          <a:p>
            <a:r>
              <a:rPr lang="de-DE" sz="1633" dirty="0"/>
              <a:t>D</a:t>
            </a:r>
          </a:p>
        </p:txBody>
      </p:sp>
      <p:cxnSp>
        <p:nvCxnSpPr>
          <p:cNvPr id="23" name="Straight Connector 8"/>
          <p:cNvCxnSpPr/>
          <p:nvPr/>
        </p:nvCxnSpPr>
        <p:spPr>
          <a:xfrm flipV="1">
            <a:off x="2675908" y="1546943"/>
            <a:ext cx="3331192" cy="2256200"/>
          </a:xfrm>
          <a:prstGeom prst="line">
            <a:avLst/>
          </a:prstGeom>
          <a:ln w="38100">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9" name="Textfeld 28"/>
          <p:cNvSpPr txBox="1"/>
          <p:nvPr/>
        </p:nvSpPr>
        <p:spPr>
          <a:xfrm>
            <a:off x="2741225" y="3257689"/>
            <a:ext cx="357790" cy="343620"/>
          </a:xfrm>
          <a:prstGeom prst="rect">
            <a:avLst/>
          </a:prstGeom>
          <a:noFill/>
        </p:spPr>
        <p:txBody>
          <a:bodyPr wrap="none" rtlCol="0">
            <a:spAutoFit/>
          </a:bodyPr>
          <a:lstStyle/>
          <a:p>
            <a:r>
              <a:rPr lang="de-DE" sz="1633" dirty="0"/>
              <a:t>C`</a:t>
            </a:r>
          </a:p>
        </p:txBody>
      </p:sp>
      <p:sp>
        <p:nvSpPr>
          <p:cNvPr id="30" name="Textfeld 29"/>
          <p:cNvSpPr txBox="1"/>
          <p:nvPr/>
        </p:nvSpPr>
        <p:spPr>
          <a:xfrm>
            <a:off x="5713505" y="1167529"/>
            <a:ext cx="1114279" cy="343620"/>
          </a:xfrm>
          <a:prstGeom prst="rect">
            <a:avLst/>
          </a:prstGeom>
          <a:noFill/>
        </p:spPr>
        <p:txBody>
          <a:bodyPr wrap="none" rtlCol="0">
            <a:spAutoFit/>
          </a:bodyPr>
          <a:lstStyle/>
          <a:p>
            <a:r>
              <a:rPr lang="de-DE" sz="1633" dirty="0"/>
              <a:t>Angebot S`</a:t>
            </a:r>
          </a:p>
        </p:txBody>
      </p:sp>
      <p:sp>
        <p:nvSpPr>
          <p:cNvPr id="32" name="TextBox 15">
            <a:extLst>
              <a:ext uri="{FF2B5EF4-FFF2-40B4-BE49-F238E27FC236}">
                <a16:creationId xmlns:a16="http://schemas.microsoft.com/office/drawing/2014/main" id="{105B11F8-7E8E-47DB-A804-ED92D979D5DC}"/>
              </a:ext>
            </a:extLst>
          </p:cNvPr>
          <p:cNvSpPr txBox="1"/>
          <p:nvPr/>
        </p:nvSpPr>
        <p:spPr>
          <a:xfrm>
            <a:off x="1448984" y="5217004"/>
            <a:ext cx="1504897" cy="276999"/>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Importquote</a:t>
            </a:r>
            <a:r>
              <a:rPr lang="en-US" sz="1200" dirty="0">
                <a:latin typeface="Arial" panose="020B0604020202020204" pitchFamily="34" charset="0"/>
                <a:cs typeface="Arial" panose="020B0604020202020204" pitchFamily="34" charset="0"/>
              </a:rPr>
              <a:t> Q</a:t>
            </a:r>
          </a:p>
        </p:txBody>
      </p:sp>
      <p:sp>
        <p:nvSpPr>
          <p:cNvPr id="33" name="Textfeld 32">
            <a:extLst>
              <a:ext uri="{FF2B5EF4-FFF2-40B4-BE49-F238E27FC236}">
                <a16:creationId xmlns:a16="http://schemas.microsoft.com/office/drawing/2014/main" id="{81AA15C0-090E-4EED-AC2E-6F5DA9BF436F}"/>
              </a:ext>
            </a:extLst>
          </p:cNvPr>
          <p:cNvSpPr txBox="1"/>
          <p:nvPr/>
        </p:nvSpPr>
        <p:spPr>
          <a:xfrm rot="16200000">
            <a:off x="2119931" y="4624990"/>
            <a:ext cx="45719" cy="1200329"/>
          </a:xfrm>
          <a:prstGeom prst="rect">
            <a:avLst/>
          </a:prstGeom>
          <a:noFill/>
        </p:spPr>
        <p:txBody>
          <a:bodyPr wrap="square" rtlCol="0">
            <a:spAutoFit/>
          </a:bodyPr>
          <a:lstStyle/>
          <a:p>
            <a:r>
              <a:rPr lang="de-DE" sz="7200" dirty="0"/>
              <a:t>{</a:t>
            </a:r>
          </a:p>
        </p:txBody>
      </p:sp>
      <p:cxnSp>
        <p:nvCxnSpPr>
          <p:cNvPr id="34" name="Straight Connector 18"/>
          <p:cNvCxnSpPr/>
          <p:nvPr/>
        </p:nvCxnSpPr>
        <p:spPr>
          <a:xfrm flipH="1">
            <a:off x="1788018" y="3780189"/>
            <a:ext cx="17908" cy="111878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TextBox 15"/>
          <p:cNvSpPr txBox="1"/>
          <p:nvPr/>
        </p:nvSpPr>
        <p:spPr>
          <a:xfrm>
            <a:off x="6854287" y="476199"/>
            <a:ext cx="5240525" cy="762132"/>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Erhebt</a:t>
            </a:r>
            <a:r>
              <a:rPr lang="en-US" sz="1451" dirty="0" smtClean="0">
                <a:latin typeface="Arial" panose="020B0604020202020204" pitchFamily="34" charset="0"/>
                <a:cs typeface="Arial" panose="020B0604020202020204" pitchFamily="34" charset="0"/>
              </a:rPr>
              <a:t> das </a:t>
            </a:r>
            <a:r>
              <a:rPr lang="en-US" sz="1451" dirty="0" err="1" smtClean="0">
                <a:latin typeface="Arial" panose="020B0604020202020204" pitchFamily="34" charset="0"/>
                <a:cs typeface="Arial" panose="020B0604020202020204" pitchFamily="34" charset="0"/>
              </a:rPr>
              <a:t>kleine</a:t>
            </a:r>
            <a:r>
              <a:rPr lang="en-US" sz="1451" dirty="0" smtClean="0">
                <a:latin typeface="Arial" panose="020B0604020202020204" pitchFamily="34" charset="0"/>
                <a:cs typeface="Arial" panose="020B0604020202020204" pitchFamily="34" charset="0"/>
              </a:rPr>
              <a:t> Land </a:t>
            </a:r>
            <a:r>
              <a:rPr lang="en-US" sz="1451" dirty="0" err="1" smtClean="0">
                <a:latin typeface="Arial" panose="020B0604020202020204" pitchFamily="34" charset="0"/>
                <a:cs typeface="Arial" panose="020B0604020202020204" pitchFamily="34" charset="0"/>
              </a:rPr>
              <a:t>keinen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Zoll</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sondern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kontigentiert</a:t>
            </a:r>
            <a:r>
              <a:rPr lang="en-US" sz="1451" dirty="0" smtClean="0">
                <a:latin typeface="Arial" panose="020B0604020202020204" pitchFamily="34" charset="0"/>
                <a:cs typeface="Arial" panose="020B0604020202020204" pitchFamily="34" charset="0"/>
              </a:rPr>
              <a:t> die </a:t>
            </a:r>
            <a:r>
              <a:rPr lang="en-US" sz="1451" dirty="0" err="1">
                <a:latin typeface="Arial" panose="020B0604020202020204" pitchFamily="34" charset="0"/>
                <a:cs typeface="Arial" panose="020B0604020202020204" pitchFamily="34" charset="0"/>
              </a:rPr>
              <a:t>i</a:t>
            </a:r>
            <a:r>
              <a:rPr lang="en-US" sz="1451" dirty="0" err="1" smtClean="0">
                <a:latin typeface="Arial" panose="020B0604020202020204" pitchFamily="34" charset="0"/>
                <a:cs typeface="Arial" panose="020B0604020202020204" pitchFamily="34" charset="0"/>
              </a:rPr>
              <a:t>mportierte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auf Q, so </a:t>
            </a:r>
            <a:r>
              <a:rPr lang="en-US" sz="1451" dirty="0" err="1" smtClean="0">
                <a:latin typeface="Arial" panose="020B0604020202020204" pitchFamily="34" charset="0"/>
                <a:cs typeface="Arial" panose="020B0604020202020204" pitchFamily="34" charset="0"/>
              </a:rPr>
              <a:t>verschiebt</a:t>
            </a:r>
            <a:r>
              <a:rPr lang="en-US" sz="1451" dirty="0" smtClean="0">
                <a:latin typeface="Arial" panose="020B0604020202020204" pitchFamily="34" charset="0"/>
                <a:cs typeface="Arial" panose="020B0604020202020204" pitchFamily="34" charset="0"/>
              </a:rPr>
              <a:t> dies die </a:t>
            </a:r>
            <a:r>
              <a:rPr lang="en-US" sz="1451" dirty="0" err="1" smtClean="0">
                <a:latin typeface="Arial" panose="020B0604020202020204" pitchFamily="34" charset="0"/>
                <a:cs typeface="Arial" panose="020B0604020202020204" pitchFamily="34" charset="0"/>
              </a:rPr>
              <a:t>Angebotskurve</a:t>
            </a:r>
            <a:r>
              <a:rPr lang="en-US" sz="1451" dirty="0" smtClean="0">
                <a:latin typeface="Arial" panose="020B0604020202020204" pitchFamily="34" charset="0"/>
                <a:cs typeface="Arial" panose="020B0604020202020204" pitchFamily="34" charset="0"/>
              </a:rPr>
              <a:t> ab </a:t>
            </a:r>
            <a:r>
              <a:rPr lang="en-US" sz="1451" err="1" smtClean="0">
                <a:latin typeface="Arial" panose="020B0604020202020204" pitchFamily="34" charset="0"/>
                <a:cs typeface="Arial" panose="020B0604020202020204" pitchFamily="34" charset="0"/>
              </a:rPr>
              <a:t>dem</a:t>
            </a:r>
            <a:r>
              <a:rPr lang="en-US" sz="1451" smtClean="0">
                <a:latin typeface="Arial" panose="020B0604020202020204" pitchFamily="34" charset="0"/>
                <a:cs typeface="Arial" panose="020B0604020202020204" pitchFamily="34" charset="0"/>
              </a:rPr>
              <a:t> Weltmarktpreis </a:t>
            </a:r>
            <a:r>
              <a:rPr lang="en-US" sz="1451" dirty="0" smtClean="0">
                <a:latin typeface="Arial" panose="020B0604020202020204" pitchFamily="34" charset="0"/>
                <a:cs typeface="Arial" panose="020B0604020202020204" pitchFamily="34" charset="0"/>
              </a:rPr>
              <a:t>p</a:t>
            </a:r>
            <a:r>
              <a:rPr lang="en-US" sz="1451" baseline="-25000" dirty="0" smtClean="0">
                <a:latin typeface="Arial" panose="020B0604020202020204" pitchFamily="34" charset="0"/>
                <a:cs typeface="Arial" panose="020B0604020202020204" pitchFamily="34" charset="0"/>
              </a:rPr>
              <a:t>w</a:t>
            </a:r>
            <a:r>
              <a:rPr lang="en-US" sz="1451" dirty="0" smtClean="0">
                <a:latin typeface="Arial" panose="020B0604020202020204" pitchFamily="34" charset="0"/>
                <a:cs typeface="Arial" panose="020B0604020202020204" pitchFamily="34" charset="0"/>
              </a:rPr>
              <a:t> um Q </a:t>
            </a:r>
            <a:r>
              <a:rPr lang="en-US" sz="1451" dirty="0" err="1" smtClean="0">
                <a:latin typeface="Arial" panose="020B0604020202020204" pitchFamily="34" charset="0"/>
                <a:cs typeface="Arial" panose="020B0604020202020204" pitchFamily="34" charset="0"/>
              </a:rPr>
              <a:t>nach</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rechts</a:t>
            </a:r>
            <a:endParaRPr lang="en-US" sz="1451" dirty="0">
              <a:latin typeface="Arial" panose="020B0604020202020204" pitchFamily="34" charset="0"/>
              <a:cs typeface="Arial" panose="020B0604020202020204" pitchFamily="34" charset="0"/>
            </a:endParaRPr>
          </a:p>
        </p:txBody>
      </p:sp>
      <p:cxnSp>
        <p:nvCxnSpPr>
          <p:cNvPr id="18" name="Gerade Verbindung mit Pfeil 17"/>
          <p:cNvCxnSpPr/>
          <p:nvPr/>
        </p:nvCxnSpPr>
        <p:spPr>
          <a:xfrm>
            <a:off x="4287078" y="2156420"/>
            <a:ext cx="62947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15"/>
          <p:cNvSpPr txBox="1"/>
          <p:nvPr/>
        </p:nvSpPr>
        <p:spPr>
          <a:xfrm>
            <a:off x="6827784" y="1214369"/>
            <a:ext cx="5240525" cy="538865"/>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Die </a:t>
            </a:r>
            <a:r>
              <a:rPr lang="en-US" sz="1451" dirty="0" err="1" smtClean="0">
                <a:latin typeface="Arial" panose="020B0604020202020204" pitchFamily="34" charset="0"/>
                <a:cs typeface="Arial" panose="020B0604020202020204" pitchFamily="34" charset="0"/>
              </a:rPr>
              <a:t>neue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Angebotskurve</a:t>
            </a:r>
            <a:r>
              <a:rPr lang="en-US" sz="1451" dirty="0" smtClean="0">
                <a:latin typeface="Arial" panose="020B0604020202020204" pitchFamily="34" charset="0"/>
                <a:cs typeface="Arial" panose="020B0604020202020204" pitchFamily="34" charset="0"/>
              </a:rPr>
              <a:t> S` </a:t>
            </a:r>
            <a:r>
              <a:rPr lang="en-US" sz="1451" dirty="0" err="1" smtClean="0">
                <a:latin typeface="Arial" panose="020B0604020202020204" pitchFamily="34" charset="0"/>
                <a:cs typeface="Arial" panose="020B0604020202020204" pitchFamily="34" charset="0"/>
              </a:rPr>
              <a:t>schneidet</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Nachfrage</a:t>
            </a:r>
            <a:r>
              <a:rPr lang="en-US" sz="1451" dirty="0" smtClean="0">
                <a:latin typeface="Arial" panose="020B0604020202020204" pitchFamily="34" charset="0"/>
                <a:cs typeface="Arial" panose="020B0604020202020204" pitchFamily="34" charset="0"/>
              </a:rPr>
              <a:t> </a:t>
            </a:r>
            <a:r>
              <a:rPr lang="en-US" sz="1451" smtClean="0">
                <a:latin typeface="Arial" panose="020B0604020202020204" pitchFamily="34" charset="0"/>
                <a:cs typeface="Arial" panose="020B0604020202020204" pitchFamily="34" charset="0"/>
              </a:rPr>
              <a:t>in Preis </a:t>
            </a:r>
            <a:r>
              <a:rPr lang="en-US" sz="1451" dirty="0" err="1" smtClean="0">
                <a:latin typeface="Arial" panose="020B0604020202020204" pitchFamily="34" charset="0"/>
                <a:cs typeface="Arial" panose="020B0604020202020204" pitchFamily="34" charset="0"/>
              </a:rPr>
              <a:t>p</a:t>
            </a:r>
            <a:r>
              <a:rPr lang="en-US" sz="1451" baseline="-25000" dirty="0" err="1" smtClean="0">
                <a:latin typeface="Arial" panose="020B0604020202020204" pitchFamily="34" charset="0"/>
                <a:cs typeface="Arial" panose="020B0604020202020204" pitchFamily="34" charset="0"/>
              </a:rPr>
              <a:t>w</a:t>
            </a:r>
            <a:r>
              <a:rPr lang="en-US" sz="1451" baseline="30000" dirty="0" err="1" smtClean="0">
                <a:latin typeface="Arial" panose="020B0604020202020204" pitchFamily="34" charset="0"/>
                <a:cs typeface="Arial" panose="020B0604020202020204" pitchFamily="34" charset="0"/>
              </a:rPr>
              <a:t>Q</a:t>
            </a:r>
            <a:r>
              <a:rPr lang="en-US" sz="1451" baseline="30000"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zu</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dem</a:t>
            </a:r>
            <a:r>
              <a:rPr lang="en-US" sz="1451" dirty="0" smtClean="0">
                <a:latin typeface="Arial" panose="020B0604020202020204" pitchFamily="34" charset="0"/>
                <a:cs typeface="Arial" panose="020B0604020202020204" pitchFamily="34" charset="0"/>
              </a:rPr>
              <a:t> nun </a:t>
            </a:r>
            <a:r>
              <a:rPr lang="en-US" sz="1451" dirty="0" err="1" smtClean="0">
                <a:latin typeface="Arial" panose="020B0604020202020204" pitchFamily="34" charset="0"/>
                <a:cs typeface="Arial" panose="020B0604020202020204" pitchFamily="34" charset="0"/>
              </a:rPr>
              <a:t>im</a:t>
            </a:r>
            <a:r>
              <a:rPr lang="en-US" sz="1451" dirty="0" smtClean="0">
                <a:latin typeface="Arial" panose="020B0604020202020204" pitchFamily="34" charset="0"/>
                <a:cs typeface="Arial" panose="020B0604020202020204" pitchFamily="34" charset="0"/>
              </a:rPr>
              <a:t> Inland das Gut </a:t>
            </a:r>
            <a:r>
              <a:rPr lang="en-US" sz="1451" dirty="0" err="1" smtClean="0">
                <a:latin typeface="Arial" panose="020B0604020202020204" pitchFamily="34" charset="0"/>
                <a:cs typeface="Arial" panose="020B0604020202020204" pitchFamily="34" charset="0"/>
              </a:rPr>
              <a:t>verkauft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wird</a:t>
            </a:r>
            <a:endParaRPr lang="en-US" sz="1451" dirty="0">
              <a:latin typeface="Arial" panose="020B0604020202020204" pitchFamily="34" charset="0"/>
              <a:cs typeface="Arial" panose="020B0604020202020204" pitchFamily="34" charset="0"/>
            </a:endParaRPr>
          </a:p>
        </p:txBody>
      </p:sp>
      <p:sp>
        <p:nvSpPr>
          <p:cNvPr id="22" name="Rechteck 21"/>
          <p:cNvSpPr/>
          <p:nvPr/>
        </p:nvSpPr>
        <p:spPr>
          <a:xfrm>
            <a:off x="177979" y="2962700"/>
            <a:ext cx="543739" cy="369332"/>
          </a:xfrm>
          <a:prstGeom prst="rect">
            <a:avLst/>
          </a:prstGeom>
        </p:spPr>
        <p:txBody>
          <a:bodyPr wrap="none">
            <a:spAutoFit/>
          </a:bodyPr>
          <a:lstStyle/>
          <a:p>
            <a:r>
              <a:rPr lang="en-US" dirty="0" err="1">
                <a:latin typeface="Arial" panose="020B0604020202020204" pitchFamily="34" charset="0"/>
                <a:cs typeface="Arial" panose="020B0604020202020204" pitchFamily="34" charset="0"/>
              </a:rPr>
              <a:t>p</a:t>
            </a:r>
            <a:r>
              <a:rPr lang="en-US" baseline="-25000" dirty="0" err="1">
                <a:latin typeface="Arial" panose="020B0604020202020204" pitchFamily="34" charset="0"/>
                <a:cs typeface="Arial" panose="020B0604020202020204" pitchFamily="34" charset="0"/>
              </a:rPr>
              <a:t>w</a:t>
            </a:r>
            <a:r>
              <a:rPr lang="en-US" baseline="30000" dirty="0" err="1">
                <a:latin typeface="Arial" panose="020B0604020202020204" pitchFamily="34" charset="0"/>
                <a:cs typeface="Arial" panose="020B0604020202020204" pitchFamily="34" charset="0"/>
              </a:rPr>
              <a:t>Q</a:t>
            </a:r>
            <a:endParaRPr lang="de-DE" dirty="0"/>
          </a:p>
        </p:txBody>
      </p:sp>
      <p:sp>
        <p:nvSpPr>
          <p:cNvPr id="37" name="TextBox 15"/>
          <p:cNvSpPr txBox="1"/>
          <p:nvPr/>
        </p:nvSpPr>
        <p:spPr>
          <a:xfrm>
            <a:off x="6827784" y="1723309"/>
            <a:ext cx="5240525"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Damit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steigt</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Produzentenrente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wieder</a:t>
            </a:r>
            <a:r>
              <a:rPr lang="en-US" sz="1451" dirty="0" smtClean="0">
                <a:latin typeface="Arial" panose="020B0604020202020204" pitchFamily="34" charset="0"/>
                <a:cs typeface="Arial" panose="020B0604020202020204" pitchFamily="34" charset="0"/>
              </a:rPr>
              <a:t> um A</a:t>
            </a:r>
            <a:endParaRPr lang="en-US" sz="1451" dirty="0">
              <a:latin typeface="Arial" panose="020B0604020202020204" pitchFamily="34" charset="0"/>
              <a:cs typeface="Arial" panose="020B0604020202020204" pitchFamily="34" charset="0"/>
            </a:endParaRPr>
          </a:p>
        </p:txBody>
      </p:sp>
      <p:sp>
        <p:nvSpPr>
          <p:cNvPr id="38" name="TextBox 15"/>
          <p:cNvSpPr txBox="1"/>
          <p:nvPr/>
        </p:nvSpPr>
        <p:spPr>
          <a:xfrm>
            <a:off x="6852831" y="2032945"/>
            <a:ext cx="5190430"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Während</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Konsumentenrente</a:t>
            </a:r>
            <a:r>
              <a:rPr lang="en-US" sz="1451" dirty="0" smtClean="0">
                <a:latin typeface="Arial" panose="020B0604020202020204" pitchFamily="34" charset="0"/>
                <a:cs typeface="Arial" panose="020B0604020202020204" pitchFamily="34" charset="0"/>
              </a:rPr>
              <a:t> um A+B+C`+C``+D </a:t>
            </a:r>
            <a:r>
              <a:rPr lang="en-US" sz="1451" dirty="0" err="1" smtClean="0">
                <a:latin typeface="Arial" panose="020B0604020202020204" pitchFamily="34" charset="0"/>
                <a:cs typeface="Arial" panose="020B0604020202020204" pitchFamily="34" charset="0"/>
              </a:rPr>
              <a:t>sinkt</a:t>
            </a:r>
            <a:endParaRPr lang="en-US" sz="1451" dirty="0">
              <a:latin typeface="Arial" panose="020B0604020202020204" pitchFamily="34" charset="0"/>
              <a:cs typeface="Arial" panose="020B0604020202020204" pitchFamily="34" charset="0"/>
            </a:endParaRPr>
          </a:p>
        </p:txBody>
      </p:sp>
      <p:sp>
        <p:nvSpPr>
          <p:cNvPr id="41" name="Textfeld 40">
            <a:extLst>
              <a:ext uri="{FF2B5EF4-FFF2-40B4-BE49-F238E27FC236}">
                <a16:creationId xmlns:a16="http://schemas.microsoft.com/office/drawing/2014/main" id="{81AA15C0-090E-4EED-AC2E-6F5DA9BF436F}"/>
              </a:ext>
            </a:extLst>
          </p:cNvPr>
          <p:cNvSpPr txBox="1"/>
          <p:nvPr/>
        </p:nvSpPr>
        <p:spPr>
          <a:xfrm rot="16200000">
            <a:off x="3080714" y="4611740"/>
            <a:ext cx="45719" cy="1200329"/>
          </a:xfrm>
          <a:prstGeom prst="rect">
            <a:avLst/>
          </a:prstGeom>
          <a:noFill/>
        </p:spPr>
        <p:txBody>
          <a:bodyPr wrap="square" rtlCol="0">
            <a:spAutoFit/>
          </a:bodyPr>
          <a:lstStyle/>
          <a:p>
            <a:r>
              <a:rPr lang="de-DE" sz="7200" dirty="0"/>
              <a:t>{</a:t>
            </a:r>
          </a:p>
        </p:txBody>
      </p:sp>
      <p:sp>
        <p:nvSpPr>
          <p:cNvPr id="43" name="TextBox 15">
            <a:extLst>
              <a:ext uri="{FF2B5EF4-FFF2-40B4-BE49-F238E27FC236}">
                <a16:creationId xmlns:a16="http://schemas.microsoft.com/office/drawing/2014/main" id="{105B11F8-7E8E-47DB-A804-ED92D979D5DC}"/>
              </a:ext>
            </a:extLst>
          </p:cNvPr>
          <p:cNvSpPr txBox="1"/>
          <p:nvPr/>
        </p:nvSpPr>
        <p:spPr>
          <a:xfrm>
            <a:off x="2972473" y="5233812"/>
            <a:ext cx="63823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IM</a:t>
            </a:r>
            <a:endParaRPr lang="en-US" sz="1200" dirty="0">
              <a:latin typeface="Arial" panose="020B0604020202020204" pitchFamily="34" charset="0"/>
              <a:cs typeface="Arial" panose="020B0604020202020204" pitchFamily="34" charset="0"/>
            </a:endParaRPr>
          </a:p>
        </p:txBody>
      </p:sp>
      <p:sp>
        <p:nvSpPr>
          <p:cNvPr id="44" name="TextBox 15"/>
          <p:cNvSpPr txBox="1"/>
          <p:nvPr/>
        </p:nvSpPr>
        <p:spPr>
          <a:xfrm>
            <a:off x="6738730" y="2324491"/>
            <a:ext cx="5453269" cy="1655197"/>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Die </a:t>
            </a:r>
            <a:r>
              <a:rPr lang="en-US" sz="1451" dirty="0" err="1" smtClean="0">
                <a:latin typeface="Arial" panose="020B0604020202020204" pitchFamily="34" charset="0"/>
                <a:cs typeface="Arial" panose="020B0604020202020204" pitchFamily="34" charset="0"/>
              </a:rPr>
              <a:t>importierte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IM </a:t>
            </a:r>
            <a:r>
              <a:rPr lang="en-US" sz="1451" dirty="0" err="1" smtClean="0">
                <a:latin typeface="Arial" panose="020B0604020202020204" pitchFamily="34" charset="0"/>
                <a:cs typeface="Arial" panose="020B0604020202020204" pitchFamily="34" charset="0"/>
              </a:rPr>
              <a:t>kann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z.B</a:t>
            </a:r>
            <a:r>
              <a:rPr lang="en-US" sz="1451" dirty="0" smtClean="0">
                <a:latin typeface="Arial" panose="020B0604020202020204" pitchFamily="34" charset="0"/>
                <a:cs typeface="Arial" panose="020B0604020202020204" pitchFamily="34" charset="0"/>
              </a:rPr>
              <a:t>. von den </a:t>
            </a:r>
            <a:r>
              <a:rPr lang="en-US" sz="1451" dirty="0" err="1" smtClean="0">
                <a:latin typeface="Arial" panose="020B0604020202020204" pitchFamily="34" charset="0"/>
                <a:cs typeface="Arial" panose="020B0604020202020204" pitchFamily="34" charset="0"/>
              </a:rPr>
              <a:t>Importeuren</a:t>
            </a:r>
            <a:r>
              <a:rPr lang="en-US" sz="1451" dirty="0" smtClean="0">
                <a:latin typeface="Arial" panose="020B0604020202020204" pitchFamily="34" charset="0"/>
                <a:cs typeface="Arial" panose="020B0604020202020204" pitchFamily="34" charset="0"/>
              </a:rPr>
              <a:t> auf </a:t>
            </a:r>
            <a:r>
              <a:rPr lang="en-US" sz="1451" dirty="0" err="1" smtClean="0">
                <a:latin typeface="Arial" panose="020B0604020202020204" pitchFamily="34" charset="0"/>
                <a:cs typeface="Arial" panose="020B0604020202020204" pitchFamily="34" charset="0"/>
              </a:rPr>
              <a:t>dem</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Weltmarkt</a:t>
            </a:r>
            <a:r>
              <a:rPr lang="en-US" sz="1451" dirty="0" smtClean="0">
                <a:latin typeface="Arial" panose="020B0604020202020204" pitchFamily="34" charset="0"/>
                <a:cs typeface="Arial" panose="020B0604020202020204" pitchFamily="34" charset="0"/>
              </a:rPr>
              <a:t> </a:t>
            </a:r>
            <a:r>
              <a:rPr lang="en-US" sz="1451" err="1" smtClean="0">
                <a:latin typeface="Arial" panose="020B0604020202020204" pitchFamily="34" charset="0"/>
                <a:cs typeface="Arial" panose="020B0604020202020204" pitchFamily="34" charset="0"/>
              </a:rPr>
              <a:t>zum</a:t>
            </a:r>
            <a:r>
              <a:rPr lang="en-US" sz="1451" smtClean="0">
                <a:latin typeface="Arial" panose="020B0604020202020204" pitchFamily="34" charset="0"/>
                <a:cs typeface="Arial" panose="020B0604020202020204" pitchFamily="34" charset="0"/>
              </a:rPr>
              <a:t> Preis </a:t>
            </a: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 </a:t>
            </a:r>
            <a:r>
              <a:rPr lang="en-US" sz="1451" dirty="0" err="1" smtClean="0">
                <a:latin typeface="Arial" panose="020B0604020202020204" pitchFamily="34" charset="0"/>
                <a:cs typeface="Arial" panose="020B0604020202020204" pitchFamily="34" charset="0"/>
              </a:rPr>
              <a:t>eingekauft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werden</a:t>
            </a:r>
            <a:r>
              <a:rPr lang="en-US" sz="1451" dirty="0" smtClean="0">
                <a:latin typeface="Arial" panose="020B0604020202020204" pitchFamily="34" charset="0"/>
                <a:cs typeface="Arial" panose="020B0604020202020204" pitchFamily="34" charset="0"/>
              </a:rPr>
              <a:t> und auf </a:t>
            </a:r>
            <a:r>
              <a:rPr lang="en-US" sz="1451" dirty="0" err="1" smtClean="0">
                <a:latin typeface="Arial" panose="020B0604020202020204" pitchFamily="34" charset="0"/>
                <a:cs typeface="Arial" panose="020B0604020202020204" pitchFamily="34" charset="0"/>
              </a:rPr>
              <a:t>dem</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heimischen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Markt</a:t>
            </a:r>
            <a:r>
              <a:rPr lang="en-US" sz="1451" dirty="0" smtClean="0">
                <a:latin typeface="Arial" panose="020B0604020202020204" pitchFamily="34" charset="0"/>
                <a:cs typeface="Arial" panose="020B0604020202020204" pitchFamily="34" charset="0"/>
              </a:rPr>
              <a:t> </a:t>
            </a:r>
            <a:r>
              <a:rPr lang="en-US" sz="1451" err="1" smtClean="0">
                <a:latin typeface="Arial" panose="020B0604020202020204" pitchFamily="34" charset="0"/>
                <a:cs typeface="Arial" panose="020B0604020202020204" pitchFamily="34" charset="0"/>
              </a:rPr>
              <a:t>zum</a:t>
            </a:r>
            <a:r>
              <a:rPr lang="en-US" sz="1451" smtClean="0">
                <a:latin typeface="Arial" panose="020B0604020202020204" pitchFamily="34" charset="0"/>
                <a:cs typeface="Arial" panose="020B0604020202020204" pitchFamily="34" charset="0"/>
              </a:rPr>
              <a:t> Preis </a:t>
            </a:r>
            <a:r>
              <a:rPr lang="en-US" sz="1451" dirty="0" err="1">
                <a:latin typeface="Arial" panose="020B0604020202020204" pitchFamily="34" charset="0"/>
                <a:cs typeface="Arial" panose="020B0604020202020204" pitchFamily="34" charset="0"/>
              </a:rPr>
              <a:t>p</a:t>
            </a:r>
            <a:r>
              <a:rPr lang="en-US" sz="1451" baseline="-25000" dirty="0" err="1">
                <a:latin typeface="Arial" panose="020B0604020202020204" pitchFamily="34" charset="0"/>
                <a:cs typeface="Arial" panose="020B0604020202020204" pitchFamily="34" charset="0"/>
              </a:rPr>
              <a:t>w</a:t>
            </a:r>
            <a:r>
              <a:rPr lang="en-US" sz="1451" baseline="30000" dirty="0" err="1">
                <a:latin typeface="Arial" panose="020B0604020202020204" pitchFamily="34" charset="0"/>
                <a:cs typeface="Arial" panose="020B0604020202020204" pitchFamily="34" charset="0"/>
              </a:rPr>
              <a:t>Q</a:t>
            </a:r>
            <a:r>
              <a:rPr lang="en-US" sz="1451" baseline="30000" dirty="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verkauft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werden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oder</a:t>
            </a:r>
            <a:r>
              <a:rPr lang="en-US" sz="1451" dirty="0" smtClean="0">
                <a:latin typeface="Arial" panose="020B0604020202020204" pitchFamily="34" charset="0"/>
                <a:cs typeface="Arial" panose="020B0604020202020204" pitchFamily="34" charset="0"/>
              </a:rPr>
              <a:t> das </a:t>
            </a:r>
            <a:r>
              <a:rPr lang="en-US" sz="1451" dirty="0" err="1" smtClean="0">
                <a:latin typeface="Arial" panose="020B0604020202020204" pitchFamily="34" charset="0"/>
                <a:cs typeface="Arial" panose="020B0604020202020204" pitchFamily="34" charset="0"/>
              </a:rPr>
              <a:t>kleine</a:t>
            </a:r>
            <a:r>
              <a:rPr lang="en-US" sz="1451" dirty="0" smtClean="0">
                <a:latin typeface="Arial" panose="020B0604020202020204" pitchFamily="34" charset="0"/>
                <a:cs typeface="Arial" panose="020B0604020202020204" pitchFamily="34" charset="0"/>
              </a:rPr>
              <a:t> Land </a:t>
            </a:r>
            <a:r>
              <a:rPr lang="en-US" sz="1451" dirty="0" err="1" smtClean="0">
                <a:latin typeface="Arial" panose="020B0604020202020204" pitchFamily="34" charset="0"/>
                <a:cs typeface="Arial" panose="020B0604020202020204" pitchFamily="34" charset="0"/>
              </a:rPr>
              <a:t>kann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für</a:t>
            </a:r>
            <a:r>
              <a:rPr lang="en-US" sz="1451" dirty="0" smtClean="0">
                <a:latin typeface="Arial" panose="020B0604020202020204" pitchFamily="34" charset="0"/>
                <a:cs typeface="Arial" panose="020B0604020202020204" pitchFamily="34" charset="0"/>
              </a:rPr>
              <a:t> das </a:t>
            </a:r>
            <a:r>
              <a:rPr lang="en-US" sz="1451" dirty="0" err="1">
                <a:latin typeface="Arial" panose="020B0604020202020204" pitchFamily="34" charset="0"/>
                <a:cs typeface="Arial" panose="020B0604020202020204" pitchFamily="34" charset="0"/>
              </a:rPr>
              <a:t>R</a:t>
            </a:r>
            <a:r>
              <a:rPr lang="en-US" sz="1451" dirty="0" err="1" smtClean="0">
                <a:latin typeface="Arial" panose="020B0604020202020204" pitchFamily="34" charset="0"/>
                <a:cs typeface="Arial" panose="020B0604020202020204" pitchFamily="34" charset="0"/>
              </a:rPr>
              <a:t>echt</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Menge</a:t>
            </a:r>
            <a:r>
              <a:rPr lang="en-US" sz="1451" dirty="0" smtClean="0">
                <a:latin typeface="Arial" panose="020B0604020202020204" pitchFamily="34" charset="0"/>
                <a:cs typeface="Arial" panose="020B0604020202020204" pitchFamily="34" charset="0"/>
              </a:rPr>
              <a:t> Q </a:t>
            </a:r>
            <a:r>
              <a:rPr lang="en-US" sz="1451" dirty="0" err="1" smtClean="0">
                <a:latin typeface="Arial" panose="020B0604020202020204" pitchFamily="34" charset="0"/>
                <a:cs typeface="Arial" panose="020B0604020202020204" pitchFamily="34" charset="0"/>
              </a:rPr>
              <a:t>einzuführen</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Differenz</a:t>
            </a:r>
            <a:r>
              <a:rPr lang="en-US" sz="1451" dirty="0" smtClean="0">
                <a:latin typeface="Arial" panose="020B0604020202020204" pitchFamily="34" charset="0"/>
                <a:cs typeface="Arial" panose="020B0604020202020204" pitchFamily="34" charset="0"/>
              </a:rPr>
              <a:t> von </a:t>
            </a:r>
            <a:r>
              <a:rPr lang="en-US" sz="1451" dirty="0" err="1" smtClean="0">
                <a:latin typeface="Arial" panose="020B0604020202020204" pitchFamily="34" charset="0"/>
                <a:cs typeface="Arial" panose="020B0604020202020204" pitchFamily="34" charset="0"/>
              </a:rPr>
              <a:t>p</a:t>
            </a:r>
            <a:r>
              <a:rPr lang="en-US" sz="1451" baseline="-25000" dirty="0" err="1" smtClean="0">
                <a:latin typeface="Arial" panose="020B0604020202020204" pitchFamily="34" charset="0"/>
                <a:cs typeface="Arial" panose="020B0604020202020204" pitchFamily="34" charset="0"/>
              </a:rPr>
              <a:t>w</a:t>
            </a:r>
            <a:r>
              <a:rPr lang="en-US" sz="1451" baseline="30000" dirty="0" err="1" smtClean="0">
                <a:latin typeface="Arial" panose="020B0604020202020204" pitchFamily="34" charset="0"/>
                <a:cs typeface="Arial" panose="020B0604020202020204" pitchFamily="34" charset="0"/>
              </a:rPr>
              <a:t>Q</a:t>
            </a:r>
            <a:r>
              <a:rPr lang="en-US" sz="1451" baseline="30000" dirty="0" smtClean="0">
                <a:latin typeface="Arial" panose="020B0604020202020204" pitchFamily="34" charset="0"/>
                <a:cs typeface="Arial" panose="020B0604020202020204" pitchFamily="34" charset="0"/>
              </a:rPr>
              <a:t> </a:t>
            </a:r>
            <a:r>
              <a:rPr lang="en-US" sz="1451" dirty="0" smtClean="0">
                <a:latin typeface="Arial" panose="020B0604020202020204" pitchFamily="34" charset="0"/>
                <a:cs typeface="Arial" panose="020B0604020202020204" pitchFamily="34" charset="0"/>
              </a:rPr>
              <a:t>– p</a:t>
            </a:r>
            <a:r>
              <a:rPr lang="en-US" sz="1451" baseline="-25000" dirty="0" smtClean="0">
                <a:latin typeface="Arial" panose="020B0604020202020204" pitchFamily="34" charset="0"/>
                <a:cs typeface="Arial" panose="020B0604020202020204" pitchFamily="34" charset="0"/>
              </a:rPr>
              <a:t>w </a:t>
            </a:r>
            <a:r>
              <a:rPr lang="en-US" sz="1451" dirty="0" err="1" smtClean="0">
                <a:latin typeface="Arial" panose="020B0604020202020204" pitchFamily="34" charset="0"/>
                <a:cs typeface="Arial" panose="020B0604020202020204" pitchFamily="34" charset="0"/>
              </a:rPr>
              <a:t>als</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Gebühr</a:t>
            </a:r>
            <a:r>
              <a:rPr lang="en-US" sz="1451" dirty="0" smtClean="0">
                <a:latin typeface="Arial" panose="020B0604020202020204" pitchFamily="34" charset="0"/>
                <a:cs typeface="Arial" panose="020B0604020202020204" pitchFamily="34" charset="0"/>
              </a:rPr>
              <a:t> von den </a:t>
            </a:r>
            <a:r>
              <a:rPr lang="en-US" sz="1451" dirty="0" err="1" smtClean="0">
                <a:latin typeface="Arial" panose="020B0604020202020204" pitchFamily="34" charset="0"/>
                <a:cs typeface="Arial" panose="020B0604020202020204" pitchFamily="34" charset="0"/>
              </a:rPr>
              <a:t>Importeuren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verlangen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Somit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kann</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letztlich</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Fläche</a:t>
            </a:r>
            <a:r>
              <a:rPr lang="en-US" sz="1451" dirty="0" smtClean="0">
                <a:latin typeface="Arial" panose="020B0604020202020204" pitchFamily="34" charset="0"/>
                <a:cs typeface="Arial" panose="020B0604020202020204" pitchFamily="34" charset="0"/>
              </a:rPr>
              <a:t> C`+C`` auf die </a:t>
            </a:r>
            <a:r>
              <a:rPr lang="en-US" sz="1451" dirty="0" err="1" smtClean="0">
                <a:latin typeface="Arial" panose="020B0604020202020204" pitchFamily="34" charset="0"/>
                <a:cs typeface="Arial" panose="020B0604020202020204" pitchFamily="34" charset="0"/>
              </a:rPr>
              <a:t>eine</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oder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andere</a:t>
            </a:r>
            <a:r>
              <a:rPr lang="en-US" sz="1451" dirty="0" smtClean="0">
                <a:latin typeface="Arial" panose="020B0604020202020204" pitchFamily="34" charset="0"/>
                <a:cs typeface="Arial" panose="020B0604020202020204" pitchFamily="34" charset="0"/>
              </a:rPr>
              <a:t> Weise </a:t>
            </a:r>
            <a:r>
              <a:rPr lang="en-US" sz="1451" dirty="0" err="1" smtClean="0">
                <a:latin typeface="Arial" panose="020B0604020202020204" pitchFamily="34" charset="0"/>
                <a:cs typeface="Arial" panose="020B0604020202020204" pitchFamily="34" charset="0"/>
              </a:rPr>
              <a:t>durch</a:t>
            </a:r>
            <a:r>
              <a:rPr lang="en-US" sz="1451" dirty="0" smtClean="0">
                <a:latin typeface="Arial" panose="020B0604020202020204" pitchFamily="34" charset="0"/>
                <a:cs typeface="Arial" panose="020B0604020202020204" pitchFamily="34" charset="0"/>
              </a:rPr>
              <a:t> das </a:t>
            </a:r>
            <a:r>
              <a:rPr lang="en-US" sz="1451" dirty="0" err="1" smtClean="0">
                <a:latin typeface="Arial" panose="020B0604020202020204" pitchFamily="34" charset="0"/>
                <a:cs typeface="Arial" panose="020B0604020202020204" pitchFamily="34" charset="0"/>
              </a:rPr>
              <a:t>kleine</a:t>
            </a:r>
            <a:r>
              <a:rPr lang="en-US" sz="1451" dirty="0" smtClean="0">
                <a:latin typeface="Arial" panose="020B0604020202020204" pitchFamily="34" charset="0"/>
                <a:cs typeface="Arial" panose="020B0604020202020204" pitchFamily="34" charset="0"/>
              </a:rPr>
              <a:t> Land </a:t>
            </a:r>
            <a:r>
              <a:rPr lang="en-US" sz="1451" dirty="0" err="1" smtClean="0">
                <a:latin typeface="Arial" panose="020B0604020202020204" pitchFamily="34" charset="0"/>
                <a:cs typeface="Arial" panose="020B0604020202020204" pitchFamily="34" charset="0"/>
              </a:rPr>
              <a:t>vereinnahmt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werden</a:t>
            </a:r>
            <a:r>
              <a:rPr lang="en-US" sz="1451" dirty="0" smtClean="0">
                <a:latin typeface="Arial" panose="020B0604020202020204" pitchFamily="34" charset="0"/>
                <a:cs typeface="Arial" panose="020B0604020202020204" pitchFamily="34" charset="0"/>
              </a:rPr>
              <a:t>.</a:t>
            </a:r>
            <a:endParaRPr lang="en-US" sz="1451" dirty="0">
              <a:latin typeface="Arial" panose="020B0604020202020204" pitchFamily="34" charset="0"/>
              <a:cs typeface="Arial" panose="020B0604020202020204" pitchFamily="34" charset="0"/>
            </a:endParaRPr>
          </a:p>
        </p:txBody>
      </p:sp>
      <p:sp>
        <p:nvSpPr>
          <p:cNvPr id="45" name="TextBox 15"/>
          <p:cNvSpPr txBox="1"/>
          <p:nvPr/>
        </p:nvSpPr>
        <p:spPr>
          <a:xfrm>
            <a:off x="6969535" y="3941034"/>
            <a:ext cx="5125277" cy="762132"/>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Damit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kommt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es</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insgesamt</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wieder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zu</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einer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Wohlfahrtsädnderung</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durch</a:t>
            </a:r>
            <a:r>
              <a:rPr lang="en-US" sz="1451" dirty="0" smtClean="0">
                <a:latin typeface="Arial" panose="020B0604020202020204" pitchFamily="34" charset="0"/>
                <a:cs typeface="Arial" panose="020B0604020202020204" pitchFamily="34" charset="0"/>
              </a:rPr>
              <a:t> die </a:t>
            </a:r>
            <a:r>
              <a:rPr lang="en-US" sz="1451" dirty="0" err="1" smtClean="0">
                <a:latin typeface="Arial" panose="020B0604020202020204" pitchFamily="34" charset="0"/>
                <a:cs typeface="Arial" panose="020B0604020202020204" pitchFamily="34" charset="0"/>
              </a:rPr>
              <a:t>Einführung</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einer</a:t>
            </a:r>
            <a:r>
              <a:rPr lang="en-US" sz="1451" dirty="0" smtClean="0">
                <a:latin typeface="Arial" panose="020B0604020202020204" pitchFamily="34" charset="0"/>
                <a:cs typeface="Arial" panose="020B0604020202020204" pitchFamily="34" charset="0"/>
              </a:rPr>
              <a:t> </a:t>
            </a:r>
            <a:r>
              <a:rPr lang="en-US" sz="1451" dirty="0" err="1" smtClean="0">
                <a:latin typeface="Arial" panose="020B0604020202020204" pitchFamily="34" charset="0"/>
                <a:cs typeface="Arial" panose="020B0604020202020204" pitchFamily="34" charset="0"/>
              </a:rPr>
              <a:t>Importquote</a:t>
            </a:r>
            <a:r>
              <a:rPr lang="en-US" sz="1451" dirty="0" smtClean="0">
                <a:latin typeface="Arial" panose="020B0604020202020204" pitchFamily="34" charset="0"/>
                <a:cs typeface="Arial" panose="020B0604020202020204" pitchFamily="34" charset="0"/>
              </a:rPr>
              <a:t> von:</a:t>
            </a:r>
            <a:endParaRPr lang="en-US" sz="1451" dirty="0">
              <a:latin typeface="Arial" panose="020B0604020202020204" pitchFamily="34" charset="0"/>
              <a:cs typeface="Arial" panose="020B0604020202020204" pitchFamily="34" charset="0"/>
            </a:endParaRPr>
          </a:p>
        </p:txBody>
      </p:sp>
      <p:sp>
        <p:nvSpPr>
          <p:cNvPr id="47" name="TextBox 15"/>
          <p:cNvSpPr txBox="1"/>
          <p:nvPr/>
        </p:nvSpPr>
        <p:spPr>
          <a:xfrm>
            <a:off x="6890021" y="4610268"/>
            <a:ext cx="5125277"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Zunahme</a:t>
            </a:r>
            <a:r>
              <a:rPr lang="en-US" sz="1451" dirty="0" smtClean="0">
                <a:latin typeface="Arial" panose="020B0604020202020204" pitchFamily="34" charset="0"/>
                <a:cs typeface="Arial" panose="020B0604020202020204" pitchFamily="34" charset="0"/>
              </a:rPr>
              <a:t> der </a:t>
            </a:r>
            <a:r>
              <a:rPr lang="en-US" sz="1451" dirty="0" err="1" smtClean="0">
                <a:latin typeface="Arial" panose="020B0604020202020204" pitchFamily="34" charset="0"/>
                <a:cs typeface="Arial" panose="020B0604020202020204" pitchFamily="34" charset="0"/>
              </a:rPr>
              <a:t>Prozentenrente</a:t>
            </a:r>
            <a:r>
              <a:rPr lang="en-US" sz="1451" dirty="0" smtClean="0">
                <a:latin typeface="Arial" panose="020B0604020202020204" pitchFamily="34" charset="0"/>
                <a:cs typeface="Arial" panose="020B0604020202020204" pitchFamily="34" charset="0"/>
              </a:rPr>
              <a:t> um A</a:t>
            </a:r>
            <a:endParaRPr lang="en-US" sz="1451" dirty="0">
              <a:latin typeface="Arial" panose="020B0604020202020204" pitchFamily="34" charset="0"/>
              <a:cs typeface="Arial" panose="020B0604020202020204" pitchFamily="34" charset="0"/>
            </a:endParaRPr>
          </a:p>
        </p:txBody>
      </p:sp>
      <p:sp>
        <p:nvSpPr>
          <p:cNvPr id="48" name="TextBox 15"/>
          <p:cNvSpPr txBox="1"/>
          <p:nvPr/>
        </p:nvSpPr>
        <p:spPr>
          <a:xfrm>
            <a:off x="6911910" y="4873446"/>
            <a:ext cx="5125277"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Abnahme</a:t>
            </a:r>
            <a:r>
              <a:rPr lang="en-US" sz="1451" dirty="0" smtClean="0">
                <a:latin typeface="Arial" panose="020B0604020202020204" pitchFamily="34" charset="0"/>
                <a:cs typeface="Arial" panose="020B0604020202020204" pitchFamily="34" charset="0"/>
              </a:rPr>
              <a:t> der </a:t>
            </a:r>
            <a:r>
              <a:rPr lang="en-US" sz="1451" dirty="0" err="1" smtClean="0">
                <a:latin typeface="Arial" panose="020B0604020202020204" pitchFamily="34" charset="0"/>
                <a:cs typeface="Arial" panose="020B0604020202020204" pitchFamily="34" charset="0"/>
              </a:rPr>
              <a:t>Konsumentenrente</a:t>
            </a:r>
            <a:r>
              <a:rPr lang="en-US" sz="1451" dirty="0" smtClean="0">
                <a:latin typeface="Arial" panose="020B0604020202020204" pitchFamily="34" charset="0"/>
                <a:cs typeface="Arial" panose="020B0604020202020204" pitchFamily="34" charset="0"/>
              </a:rPr>
              <a:t> um A+B+C</a:t>
            </a:r>
            <a:r>
              <a:rPr lang="en-US" sz="1451" dirty="0">
                <a:latin typeface="Arial" panose="020B0604020202020204" pitchFamily="34" charset="0"/>
                <a:cs typeface="Arial" panose="020B0604020202020204" pitchFamily="34" charset="0"/>
              </a:rPr>
              <a:t>`+C</a:t>
            </a:r>
            <a:r>
              <a:rPr lang="en-US" sz="1451" dirty="0" smtClean="0">
                <a:latin typeface="Arial" panose="020B0604020202020204" pitchFamily="34" charset="0"/>
                <a:cs typeface="Arial" panose="020B0604020202020204" pitchFamily="34" charset="0"/>
              </a:rPr>
              <a:t>``+B</a:t>
            </a:r>
            <a:endParaRPr lang="en-US" sz="1451" dirty="0">
              <a:latin typeface="Arial" panose="020B0604020202020204" pitchFamily="34" charset="0"/>
              <a:cs typeface="Arial" panose="020B0604020202020204" pitchFamily="34" charset="0"/>
            </a:endParaRPr>
          </a:p>
        </p:txBody>
      </p:sp>
      <p:sp>
        <p:nvSpPr>
          <p:cNvPr id="50" name="TextBox 15"/>
          <p:cNvSpPr txBox="1"/>
          <p:nvPr/>
        </p:nvSpPr>
        <p:spPr>
          <a:xfrm>
            <a:off x="6933799" y="5164296"/>
            <a:ext cx="5125277" cy="315599"/>
          </a:xfrm>
          <a:prstGeom prst="rect">
            <a:avLst/>
          </a:prstGeom>
          <a:noFill/>
        </p:spPr>
        <p:txBody>
          <a:bodyPr wrap="square" rtlCol="0">
            <a:spAutoFit/>
          </a:bodyPr>
          <a:lstStyle/>
          <a:p>
            <a:r>
              <a:rPr lang="en-US" sz="1451" dirty="0" err="1" smtClean="0">
                <a:latin typeface="Arial" panose="020B0604020202020204" pitchFamily="34" charset="0"/>
                <a:cs typeface="Arial" panose="020B0604020202020204" pitchFamily="34" charset="0"/>
              </a:rPr>
              <a:t>Importgebühr</a:t>
            </a:r>
            <a:r>
              <a:rPr lang="en-US" sz="1451" dirty="0">
                <a:latin typeface="Arial" panose="020B0604020202020204" pitchFamily="34" charset="0"/>
                <a:cs typeface="Arial" panose="020B0604020202020204" pitchFamily="34" charset="0"/>
              </a:rPr>
              <a:t> C`+C``</a:t>
            </a:r>
          </a:p>
        </p:txBody>
      </p:sp>
      <p:sp>
        <p:nvSpPr>
          <p:cNvPr id="52" name="Textfeld 51"/>
          <p:cNvSpPr txBox="1"/>
          <p:nvPr/>
        </p:nvSpPr>
        <p:spPr>
          <a:xfrm>
            <a:off x="85644" y="6053452"/>
            <a:ext cx="644743" cy="307777"/>
          </a:xfrm>
          <a:prstGeom prst="rect">
            <a:avLst/>
          </a:prstGeom>
          <a:noFill/>
        </p:spPr>
        <p:txBody>
          <a:bodyPr wrap="square" rtlCol="0">
            <a:spAutoFit/>
          </a:bodyPr>
          <a:lstStyle/>
          <a:p>
            <a:r>
              <a:rPr lang="de-DE" sz="1400" b="1" dirty="0" smtClean="0"/>
              <a:t>∆W=</a:t>
            </a:r>
            <a:endParaRPr lang="de-DE" sz="1400" dirty="0"/>
          </a:p>
        </p:txBody>
      </p:sp>
      <p:sp>
        <p:nvSpPr>
          <p:cNvPr id="53" name="Textfeld 52"/>
          <p:cNvSpPr txBox="1"/>
          <p:nvPr/>
        </p:nvSpPr>
        <p:spPr>
          <a:xfrm>
            <a:off x="730387" y="6053452"/>
            <a:ext cx="1219949" cy="307777"/>
          </a:xfrm>
          <a:prstGeom prst="rect">
            <a:avLst/>
          </a:prstGeom>
          <a:noFill/>
        </p:spPr>
        <p:txBody>
          <a:bodyPr wrap="square" rtlCol="0">
            <a:spAutoFit/>
          </a:bodyPr>
          <a:lstStyle/>
          <a:p>
            <a:r>
              <a:rPr lang="de-DE" sz="1400" b="1" dirty="0" smtClean="0"/>
              <a:t>–  (A+B+C+D)</a:t>
            </a:r>
            <a:endParaRPr lang="de-DE" sz="1400" dirty="0"/>
          </a:p>
        </p:txBody>
      </p:sp>
      <p:sp>
        <p:nvSpPr>
          <p:cNvPr id="54" name="Textfeld 53"/>
          <p:cNvSpPr txBox="1"/>
          <p:nvPr/>
        </p:nvSpPr>
        <p:spPr>
          <a:xfrm>
            <a:off x="2302560" y="6053452"/>
            <a:ext cx="877329" cy="307777"/>
          </a:xfrm>
          <a:prstGeom prst="rect">
            <a:avLst/>
          </a:prstGeom>
          <a:noFill/>
        </p:spPr>
        <p:txBody>
          <a:bodyPr wrap="square" rtlCol="0">
            <a:spAutoFit/>
          </a:bodyPr>
          <a:lstStyle/>
          <a:p>
            <a:r>
              <a:rPr lang="de-DE" sz="1400" b="1" dirty="0" smtClean="0"/>
              <a:t>= –(C+D)  </a:t>
            </a:r>
            <a:endParaRPr lang="de-DE" sz="1400" dirty="0"/>
          </a:p>
        </p:txBody>
      </p:sp>
      <p:sp>
        <p:nvSpPr>
          <p:cNvPr id="55" name="Textfeld 54"/>
          <p:cNvSpPr txBox="1"/>
          <p:nvPr/>
        </p:nvSpPr>
        <p:spPr>
          <a:xfrm>
            <a:off x="3009282" y="6052112"/>
            <a:ext cx="9207767" cy="307777"/>
          </a:xfrm>
          <a:prstGeom prst="rect">
            <a:avLst/>
          </a:prstGeom>
          <a:noFill/>
        </p:spPr>
        <p:txBody>
          <a:bodyPr wrap="square" rtlCol="0">
            <a:spAutoFit/>
          </a:bodyPr>
          <a:lstStyle/>
          <a:p>
            <a:r>
              <a:rPr lang="de-DE" sz="1400" dirty="0" smtClean="0"/>
              <a:t>Insgesamt sinkt damit Wohlfahrt um die Fläche </a:t>
            </a:r>
            <a:r>
              <a:rPr lang="de-DE" sz="1400" b="1" dirty="0" smtClean="0"/>
              <a:t>C+D</a:t>
            </a:r>
            <a:endParaRPr lang="de-DE" sz="1400" dirty="0"/>
          </a:p>
        </p:txBody>
      </p:sp>
      <p:sp>
        <p:nvSpPr>
          <p:cNvPr id="56" name="Textfeld 55"/>
          <p:cNvSpPr txBox="1"/>
          <p:nvPr/>
        </p:nvSpPr>
        <p:spPr>
          <a:xfrm>
            <a:off x="512111" y="6055931"/>
            <a:ext cx="229107" cy="307777"/>
          </a:xfrm>
          <a:prstGeom prst="rect">
            <a:avLst/>
          </a:prstGeom>
          <a:noFill/>
        </p:spPr>
        <p:txBody>
          <a:bodyPr wrap="square" rtlCol="0">
            <a:spAutoFit/>
          </a:bodyPr>
          <a:lstStyle/>
          <a:p>
            <a:r>
              <a:rPr lang="de-DE" sz="1400" b="1" dirty="0"/>
              <a:t>A</a:t>
            </a:r>
            <a:endParaRPr lang="de-DE" sz="1400" dirty="0"/>
          </a:p>
        </p:txBody>
      </p:sp>
      <p:sp>
        <p:nvSpPr>
          <p:cNvPr id="57" name="Textfeld 56"/>
          <p:cNvSpPr txBox="1"/>
          <p:nvPr/>
        </p:nvSpPr>
        <p:spPr>
          <a:xfrm>
            <a:off x="1759924" y="6036429"/>
            <a:ext cx="1073246" cy="317181"/>
          </a:xfrm>
          <a:prstGeom prst="rect">
            <a:avLst/>
          </a:prstGeom>
          <a:noFill/>
        </p:spPr>
        <p:txBody>
          <a:bodyPr wrap="square" rtlCol="0">
            <a:spAutoFit/>
          </a:bodyPr>
          <a:lstStyle/>
          <a:p>
            <a:r>
              <a:rPr lang="de-DE" sz="1400" b="1" dirty="0"/>
              <a:t>+ </a:t>
            </a:r>
            <a:r>
              <a:rPr lang="en-US" sz="1400" b="1" dirty="0"/>
              <a:t>C`+C</a:t>
            </a:r>
            <a:r>
              <a:rPr lang="en-US" sz="1400" b="1" dirty="0" smtClean="0"/>
              <a:t>`</a:t>
            </a:r>
            <a:r>
              <a:rPr lang="de-DE" sz="1400" b="1" dirty="0" smtClean="0"/>
              <a:t>`</a:t>
            </a:r>
            <a:endParaRPr lang="de-DE" sz="1400" b="1" dirty="0"/>
          </a:p>
        </p:txBody>
      </p:sp>
    </p:spTree>
    <p:extLst>
      <p:ext uri="{BB962C8B-B14F-4D97-AF65-F5344CB8AC3E}">
        <p14:creationId xmlns:p14="http://schemas.microsoft.com/office/powerpoint/2010/main" val="4074601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2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4"/>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4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4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7"/>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8"/>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5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5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5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53"/>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57"/>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54"/>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28" grpId="0"/>
      <p:bldP spid="29" grpId="0"/>
      <p:bldP spid="30" grpId="0"/>
      <p:bldP spid="32" grpId="0"/>
      <p:bldP spid="33" grpId="0"/>
      <p:bldP spid="35" grpId="0"/>
      <p:bldP spid="36" grpId="0"/>
      <p:bldP spid="22" grpId="0"/>
      <p:bldP spid="37" grpId="0"/>
      <p:bldP spid="38" grpId="0"/>
      <p:bldP spid="41" grpId="0"/>
      <p:bldP spid="43" grpId="0"/>
      <p:bldP spid="44" grpId="0"/>
      <p:bldP spid="45" grpId="0"/>
      <p:bldP spid="47" grpId="0"/>
      <p:bldP spid="48" grpId="0"/>
      <p:bldP spid="50" grpId="0"/>
      <p:bldP spid="52" grpId="0"/>
      <p:bldP spid="53" grpId="0"/>
      <p:bldP spid="54" grpId="0"/>
      <p:bldP spid="55" grpId="0"/>
      <p:bldP spid="56" grpId="0"/>
      <p:bldP spid="57"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Importquote</a:t>
            </a:r>
            <a:r>
              <a:rPr lang="en-US" sz="3991" dirty="0">
                <a:solidFill>
                  <a:sysClr val="windowText" lastClr="000000"/>
                </a:solidFill>
              </a:rPr>
              <a:t>: </a:t>
            </a:r>
            <a:r>
              <a:rPr lang="en-US" sz="3991" dirty="0" err="1">
                <a:solidFill>
                  <a:sysClr val="windowText" lastClr="000000"/>
                </a:solidFill>
              </a:rPr>
              <a:t>Kleines</a:t>
            </a:r>
            <a:r>
              <a:rPr lang="en-US" sz="3991" dirty="0">
                <a:solidFill>
                  <a:sysClr val="windowText" lastClr="000000"/>
                </a:solidFill>
              </a:rPr>
              <a:t> Land</a:t>
            </a:r>
          </a:p>
        </p:txBody>
      </p:sp>
      <p:sp>
        <p:nvSpPr>
          <p:cNvPr id="6" name="Textfeld 5"/>
          <p:cNvSpPr txBox="1"/>
          <p:nvPr/>
        </p:nvSpPr>
        <p:spPr>
          <a:xfrm>
            <a:off x="7434545" y="1472306"/>
            <a:ext cx="4526880" cy="3616824"/>
          </a:xfrm>
          <a:prstGeom prst="rect">
            <a:avLst/>
          </a:prstGeom>
          <a:noFill/>
        </p:spPr>
        <p:txBody>
          <a:bodyPr wrap="none" rtlCol="0">
            <a:spAutoFit/>
          </a:bodyPr>
          <a:lstStyle/>
          <a:p>
            <a:r>
              <a:rPr lang="de-DE" sz="2000" u="sng" dirty="0"/>
              <a:t>Effekte:</a:t>
            </a:r>
          </a:p>
          <a:p>
            <a:endParaRPr lang="de-DE" sz="2000" dirty="0"/>
          </a:p>
          <a:p>
            <a:pPr marL="259204" indent="-259204">
              <a:buFont typeface="Arial" panose="020B0604020202020204" pitchFamily="34" charset="0"/>
              <a:buChar char="•"/>
            </a:pPr>
            <a:r>
              <a:rPr lang="de-DE" sz="2000" dirty="0"/>
              <a:t>A: Produzentenrente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r>
              <a:rPr lang="de-DE" sz="2000" dirty="0"/>
              <a:t>A+B+C`+C``+D: Konsumentenrente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r>
              <a:rPr lang="de-DE" sz="2000" dirty="0"/>
              <a:t>C`+C``: Quotenrente der Produzenten </a:t>
            </a:r>
            <a:r>
              <a:rPr lang="de-DE" sz="2000" dirty="0">
                <a:latin typeface="Arial Unicode MS"/>
                <a:ea typeface="Arial Unicode MS"/>
                <a:cs typeface="Arial Unicode MS"/>
              </a:rPr>
              <a:t>↑</a:t>
            </a:r>
          </a:p>
          <a:p>
            <a:pPr marL="259204" indent="-259204">
              <a:buFont typeface="Arial" panose="020B0604020202020204" pitchFamily="34" charset="0"/>
              <a:buChar char="•"/>
            </a:pPr>
            <a:endParaRPr lang="de-DE" sz="2000" dirty="0">
              <a:latin typeface="Arial Unicode MS"/>
              <a:ea typeface="Arial Unicode MS"/>
              <a:cs typeface="Arial Unicode MS"/>
            </a:endParaRPr>
          </a:p>
          <a:p>
            <a:pPr marL="259204" indent="-259204">
              <a:buFont typeface="Arial" panose="020B0604020202020204" pitchFamily="34" charset="0"/>
              <a:buChar char="•"/>
            </a:pPr>
            <a:r>
              <a:rPr lang="de-DE" sz="2000" dirty="0"/>
              <a:t>B + D: Wohlfahrtseffekt </a:t>
            </a:r>
            <a:r>
              <a:rPr lang="de-DE" sz="2000" dirty="0">
                <a:latin typeface="Arial Unicode MS"/>
                <a:ea typeface="Arial Unicode MS"/>
                <a:cs typeface="Arial Unicode MS"/>
              </a:rPr>
              <a:t>↓</a:t>
            </a:r>
            <a:endParaRPr lang="de-DE" sz="2000" dirty="0"/>
          </a:p>
          <a:p>
            <a:pPr marL="259204" indent="-259204">
              <a:buFont typeface="Arial" panose="020B0604020202020204" pitchFamily="34" charset="0"/>
              <a:buChar char="•"/>
            </a:pPr>
            <a:endParaRPr lang="de-DE" sz="2000" dirty="0"/>
          </a:p>
          <a:p>
            <a:pPr marL="259204" indent="-259204">
              <a:buFont typeface="Arial" panose="020B0604020202020204" pitchFamily="34" charset="0"/>
              <a:buChar char="•"/>
            </a:pPr>
            <a:endParaRPr lang="de-DE" sz="2903" dirty="0"/>
          </a:p>
        </p:txBody>
      </p:sp>
      <p:cxnSp>
        <p:nvCxnSpPr>
          <p:cNvPr id="7" name="Straight Arrow Connector 6"/>
          <p:cNvCxnSpPr/>
          <p:nvPr/>
        </p:nvCxnSpPr>
        <p:spPr>
          <a:xfrm flipV="1">
            <a:off x="689232" y="1043664"/>
            <a:ext cx="0" cy="385531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689233" y="4898974"/>
            <a:ext cx="52849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12"/>
          <p:cNvSpPr txBox="1"/>
          <p:nvPr/>
        </p:nvSpPr>
        <p:spPr>
          <a:xfrm>
            <a:off x="20903" y="1159629"/>
            <a:ext cx="695480" cy="315599"/>
          </a:xfrm>
          <a:prstGeom prst="rect">
            <a:avLst/>
          </a:prstGeom>
          <a:noFill/>
        </p:spPr>
        <p:txBody>
          <a:bodyPr wrap="square" rtlCol="0">
            <a:spAutoFit/>
          </a:bodyPr>
          <a:lstStyle/>
          <a:p>
            <a:pPr algn="ctr"/>
            <a:r>
              <a:rPr lang="en-US" sz="1451" dirty="0" smtClean="0">
                <a:latin typeface="Arial" panose="020B0604020202020204" pitchFamily="34" charset="0"/>
                <a:cs typeface="Arial" panose="020B0604020202020204" pitchFamily="34" charset="0"/>
              </a:rPr>
              <a:t>P</a:t>
            </a:r>
            <a:endParaRPr lang="en-US" sz="1451" dirty="0">
              <a:latin typeface="Arial" panose="020B0604020202020204" pitchFamily="34" charset="0"/>
              <a:cs typeface="Arial" panose="020B0604020202020204" pitchFamily="34" charset="0"/>
            </a:endParaRPr>
          </a:p>
        </p:txBody>
      </p:sp>
      <p:sp>
        <p:nvSpPr>
          <p:cNvPr id="10" name="TextBox 15"/>
          <p:cNvSpPr txBox="1"/>
          <p:nvPr/>
        </p:nvSpPr>
        <p:spPr>
          <a:xfrm>
            <a:off x="5573270" y="4941377"/>
            <a:ext cx="492328" cy="315599"/>
          </a:xfrm>
          <a:prstGeom prst="rect">
            <a:avLst/>
          </a:prstGeom>
          <a:noFill/>
        </p:spPr>
        <p:txBody>
          <a:bodyPr wrap="square" rtlCol="0">
            <a:spAutoFit/>
          </a:bodyPr>
          <a:lstStyle/>
          <a:p>
            <a:r>
              <a:rPr lang="en-US" sz="1451" dirty="0" smtClean="0">
                <a:latin typeface="Arial" panose="020B0604020202020204" pitchFamily="34" charset="0"/>
                <a:cs typeface="Arial" panose="020B0604020202020204" pitchFamily="34" charset="0"/>
              </a:rPr>
              <a:t> </a:t>
            </a:r>
            <a:r>
              <a:rPr lang="en-US" sz="1451" dirty="0">
                <a:latin typeface="Arial" panose="020B0604020202020204" pitchFamily="34" charset="0"/>
                <a:cs typeface="Arial" panose="020B0604020202020204" pitchFamily="34" charset="0"/>
              </a:rPr>
              <a:t>X</a:t>
            </a:r>
          </a:p>
        </p:txBody>
      </p:sp>
      <p:cxnSp>
        <p:nvCxnSpPr>
          <p:cNvPr id="11" name="Straight Connector 8"/>
          <p:cNvCxnSpPr/>
          <p:nvPr/>
        </p:nvCxnSpPr>
        <p:spPr>
          <a:xfrm flipV="1">
            <a:off x="689233" y="1408703"/>
            <a:ext cx="4566481" cy="3098367"/>
          </a:xfrm>
          <a:prstGeom prst="line">
            <a:avLst/>
          </a:prstGeom>
          <a:ln w="38100">
            <a:solidFill>
              <a:schemeClr val="accent3">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9"/>
          <p:cNvCxnSpPr/>
          <p:nvPr/>
        </p:nvCxnSpPr>
        <p:spPr>
          <a:xfrm>
            <a:off x="701509" y="1408702"/>
            <a:ext cx="5338014" cy="322900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Textfeld 12"/>
          <p:cNvSpPr txBox="1"/>
          <p:nvPr/>
        </p:nvSpPr>
        <p:spPr>
          <a:xfrm>
            <a:off x="5745831" y="4106816"/>
            <a:ext cx="1228991" cy="343620"/>
          </a:xfrm>
          <a:prstGeom prst="rect">
            <a:avLst/>
          </a:prstGeom>
          <a:noFill/>
        </p:spPr>
        <p:txBody>
          <a:bodyPr wrap="none" rtlCol="0">
            <a:spAutoFit/>
          </a:bodyPr>
          <a:lstStyle/>
          <a:p>
            <a:r>
              <a:rPr lang="de-DE" sz="1633" dirty="0"/>
              <a:t>Nachfrage D</a:t>
            </a:r>
          </a:p>
        </p:txBody>
      </p:sp>
      <p:sp>
        <p:nvSpPr>
          <p:cNvPr id="14" name="Textfeld 13"/>
          <p:cNvSpPr txBox="1"/>
          <p:nvPr/>
        </p:nvSpPr>
        <p:spPr>
          <a:xfrm>
            <a:off x="4766069" y="1036894"/>
            <a:ext cx="1053365" cy="343620"/>
          </a:xfrm>
          <a:prstGeom prst="rect">
            <a:avLst/>
          </a:prstGeom>
          <a:noFill/>
        </p:spPr>
        <p:txBody>
          <a:bodyPr wrap="none" rtlCol="0">
            <a:spAutoFit/>
          </a:bodyPr>
          <a:lstStyle/>
          <a:p>
            <a:r>
              <a:rPr lang="de-DE" sz="1633" dirty="0"/>
              <a:t>Angebot S</a:t>
            </a:r>
          </a:p>
        </p:txBody>
      </p:sp>
      <p:cxnSp>
        <p:nvCxnSpPr>
          <p:cNvPr id="15" name="Straight Connector 18"/>
          <p:cNvCxnSpPr/>
          <p:nvPr/>
        </p:nvCxnSpPr>
        <p:spPr>
          <a:xfrm flipH="1">
            <a:off x="689233" y="3780229"/>
            <a:ext cx="4566481"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6" name="TextBox 12"/>
          <p:cNvSpPr txBox="1"/>
          <p:nvPr/>
        </p:nvSpPr>
        <p:spPr>
          <a:xfrm>
            <a:off x="219905" y="3625435"/>
            <a:ext cx="476599" cy="315599"/>
          </a:xfrm>
          <a:prstGeom prst="rect">
            <a:avLst/>
          </a:prstGeom>
          <a:noFill/>
        </p:spPr>
        <p:txBody>
          <a:bodyPr wrap="square" rtlCol="0">
            <a:spAutoFit/>
          </a:bodyPr>
          <a:lstStyle/>
          <a:p>
            <a:pPr algn="ctr"/>
            <a:r>
              <a:rPr lang="en-US" sz="1451" dirty="0">
                <a:latin typeface="Arial" panose="020B0604020202020204" pitchFamily="34" charset="0"/>
                <a:cs typeface="Arial" panose="020B0604020202020204" pitchFamily="34" charset="0"/>
              </a:rPr>
              <a:t>P</a:t>
            </a:r>
            <a:r>
              <a:rPr lang="en-US" sz="1451" baseline="-25000" dirty="0">
                <a:latin typeface="Arial" panose="020B0604020202020204" pitchFamily="34" charset="0"/>
                <a:cs typeface="Arial" panose="020B0604020202020204" pitchFamily="34" charset="0"/>
              </a:rPr>
              <a:t>w</a:t>
            </a:r>
          </a:p>
        </p:txBody>
      </p:sp>
      <p:cxnSp>
        <p:nvCxnSpPr>
          <p:cNvPr id="17" name="Straight Connector 18"/>
          <p:cNvCxnSpPr/>
          <p:nvPr/>
        </p:nvCxnSpPr>
        <p:spPr>
          <a:xfrm flipH="1">
            <a:off x="716383" y="3192371"/>
            <a:ext cx="2873970" cy="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8"/>
          <p:cNvCxnSpPr/>
          <p:nvPr/>
        </p:nvCxnSpPr>
        <p:spPr>
          <a:xfrm>
            <a:off x="2668638" y="3192373"/>
            <a:ext cx="7271"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590353" y="3192373"/>
            <a:ext cx="0" cy="1706603"/>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0" name="Textfeld 19"/>
          <p:cNvSpPr txBox="1"/>
          <p:nvPr/>
        </p:nvSpPr>
        <p:spPr>
          <a:xfrm>
            <a:off x="1277314" y="3314578"/>
            <a:ext cx="306494" cy="343620"/>
          </a:xfrm>
          <a:prstGeom prst="rect">
            <a:avLst/>
          </a:prstGeom>
          <a:noFill/>
        </p:spPr>
        <p:txBody>
          <a:bodyPr wrap="none" rtlCol="0">
            <a:spAutoFit/>
          </a:bodyPr>
          <a:lstStyle/>
          <a:p>
            <a:r>
              <a:rPr lang="de-DE" sz="1633" dirty="0"/>
              <a:t>A</a:t>
            </a:r>
          </a:p>
        </p:txBody>
      </p:sp>
      <p:sp>
        <p:nvSpPr>
          <p:cNvPr id="21" name="Textfeld 20"/>
          <p:cNvSpPr txBox="1"/>
          <p:nvPr/>
        </p:nvSpPr>
        <p:spPr>
          <a:xfrm>
            <a:off x="2387712" y="3388324"/>
            <a:ext cx="298480" cy="343620"/>
          </a:xfrm>
          <a:prstGeom prst="rect">
            <a:avLst/>
          </a:prstGeom>
          <a:noFill/>
        </p:spPr>
        <p:txBody>
          <a:bodyPr wrap="none" rtlCol="0">
            <a:spAutoFit/>
          </a:bodyPr>
          <a:lstStyle/>
          <a:p>
            <a:r>
              <a:rPr lang="de-DE" sz="1633" dirty="0"/>
              <a:t>B</a:t>
            </a:r>
          </a:p>
        </p:txBody>
      </p:sp>
      <p:sp>
        <p:nvSpPr>
          <p:cNvPr id="22" name="Textfeld 21"/>
          <p:cNvSpPr txBox="1"/>
          <p:nvPr/>
        </p:nvSpPr>
        <p:spPr>
          <a:xfrm>
            <a:off x="3180246" y="3445213"/>
            <a:ext cx="418704" cy="343620"/>
          </a:xfrm>
          <a:prstGeom prst="rect">
            <a:avLst/>
          </a:prstGeom>
          <a:noFill/>
        </p:spPr>
        <p:txBody>
          <a:bodyPr wrap="none" rtlCol="0">
            <a:spAutoFit/>
          </a:bodyPr>
          <a:lstStyle/>
          <a:p>
            <a:r>
              <a:rPr lang="de-DE" sz="1633" dirty="0"/>
              <a:t>C``</a:t>
            </a:r>
          </a:p>
        </p:txBody>
      </p:sp>
      <p:sp>
        <p:nvSpPr>
          <p:cNvPr id="23" name="Textfeld 22"/>
          <p:cNvSpPr txBox="1"/>
          <p:nvPr/>
        </p:nvSpPr>
        <p:spPr>
          <a:xfrm>
            <a:off x="3694062" y="3379895"/>
            <a:ext cx="312906" cy="343620"/>
          </a:xfrm>
          <a:prstGeom prst="rect">
            <a:avLst/>
          </a:prstGeom>
          <a:noFill/>
        </p:spPr>
        <p:txBody>
          <a:bodyPr wrap="none" rtlCol="0">
            <a:spAutoFit/>
          </a:bodyPr>
          <a:lstStyle/>
          <a:p>
            <a:r>
              <a:rPr lang="de-DE" sz="1633" dirty="0"/>
              <a:t>D</a:t>
            </a:r>
          </a:p>
        </p:txBody>
      </p:sp>
      <p:cxnSp>
        <p:nvCxnSpPr>
          <p:cNvPr id="24" name="Straight Connector 8"/>
          <p:cNvCxnSpPr/>
          <p:nvPr/>
        </p:nvCxnSpPr>
        <p:spPr>
          <a:xfrm flipV="1">
            <a:off x="2675908" y="1546943"/>
            <a:ext cx="3331192" cy="2256200"/>
          </a:xfrm>
          <a:prstGeom prst="line">
            <a:avLst/>
          </a:prstGeom>
          <a:ln w="38100">
            <a:solidFill>
              <a:schemeClr val="accent3">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5" name="Textfeld 24"/>
          <p:cNvSpPr txBox="1"/>
          <p:nvPr/>
        </p:nvSpPr>
        <p:spPr>
          <a:xfrm>
            <a:off x="2741225" y="3257689"/>
            <a:ext cx="357790" cy="343620"/>
          </a:xfrm>
          <a:prstGeom prst="rect">
            <a:avLst/>
          </a:prstGeom>
          <a:noFill/>
        </p:spPr>
        <p:txBody>
          <a:bodyPr wrap="none" rtlCol="0">
            <a:spAutoFit/>
          </a:bodyPr>
          <a:lstStyle/>
          <a:p>
            <a:r>
              <a:rPr lang="de-DE" sz="1633" dirty="0"/>
              <a:t>C`</a:t>
            </a:r>
          </a:p>
        </p:txBody>
      </p:sp>
      <p:sp>
        <p:nvSpPr>
          <p:cNvPr id="26" name="Textfeld 25"/>
          <p:cNvSpPr txBox="1"/>
          <p:nvPr/>
        </p:nvSpPr>
        <p:spPr>
          <a:xfrm>
            <a:off x="5713505" y="1167529"/>
            <a:ext cx="1114279" cy="343620"/>
          </a:xfrm>
          <a:prstGeom prst="rect">
            <a:avLst/>
          </a:prstGeom>
          <a:noFill/>
        </p:spPr>
        <p:txBody>
          <a:bodyPr wrap="none" rtlCol="0">
            <a:spAutoFit/>
          </a:bodyPr>
          <a:lstStyle/>
          <a:p>
            <a:r>
              <a:rPr lang="de-DE" sz="1633" dirty="0"/>
              <a:t>Angebot S`</a:t>
            </a:r>
          </a:p>
        </p:txBody>
      </p:sp>
      <p:sp>
        <p:nvSpPr>
          <p:cNvPr id="27" name="TextBox 15">
            <a:extLst>
              <a:ext uri="{FF2B5EF4-FFF2-40B4-BE49-F238E27FC236}">
                <a16:creationId xmlns:a16="http://schemas.microsoft.com/office/drawing/2014/main" id="{105B11F8-7E8E-47DB-A804-ED92D979D5DC}"/>
              </a:ext>
            </a:extLst>
          </p:cNvPr>
          <p:cNvSpPr txBox="1"/>
          <p:nvPr/>
        </p:nvSpPr>
        <p:spPr>
          <a:xfrm>
            <a:off x="1448984" y="5217004"/>
            <a:ext cx="1504897" cy="276999"/>
          </a:xfrm>
          <a:prstGeom prst="rect">
            <a:avLst/>
          </a:prstGeom>
          <a:noFill/>
        </p:spPr>
        <p:txBody>
          <a:bodyPr wrap="square" rtlCol="0">
            <a:spAutoFit/>
          </a:bodyPr>
          <a:lstStyle/>
          <a:p>
            <a:r>
              <a:rPr lang="en-US" sz="1200" dirty="0" err="1">
                <a:latin typeface="Arial" panose="020B0604020202020204" pitchFamily="34" charset="0"/>
                <a:cs typeface="Arial" panose="020B0604020202020204" pitchFamily="34" charset="0"/>
              </a:rPr>
              <a:t>Importquote</a:t>
            </a:r>
            <a:r>
              <a:rPr lang="en-US" sz="1200" dirty="0">
                <a:latin typeface="Arial" panose="020B0604020202020204" pitchFamily="34" charset="0"/>
                <a:cs typeface="Arial" panose="020B0604020202020204" pitchFamily="34" charset="0"/>
              </a:rPr>
              <a:t> Q</a:t>
            </a:r>
          </a:p>
        </p:txBody>
      </p:sp>
      <p:sp>
        <p:nvSpPr>
          <p:cNvPr id="28" name="Textfeld 27">
            <a:extLst>
              <a:ext uri="{FF2B5EF4-FFF2-40B4-BE49-F238E27FC236}">
                <a16:creationId xmlns:a16="http://schemas.microsoft.com/office/drawing/2014/main" id="{81AA15C0-090E-4EED-AC2E-6F5DA9BF436F}"/>
              </a:ext>
            </a:extLst>
          </p:cNvPr>
          <p:cNvSpPr txBox="1"/>
          <p:nvPr/>
        </p:nvSpPr>
        <p:spPr>
          <a:xfrm rot="16200000">
            <a:off x="2119931" y="4624990"/>
            <a:ext cx="45719" cy="1200329"/>
          </a:xfrm>
          <a:prstGeom prst="rect">
            <a:avLst/>
          </a:prstGeom>
          <a:noFill/>
        </p:spPr>
        <p:txBody>
          <a:bodyPr wrap="square" rtlCol="0">
            <a:spAutoFit/>
          </a:bodyPr>
          <a:lstStyle/>
          <a:p>
            <a:r>
              <a:rPr lang="de-DE" sz="7200" dirty="0"/>
              <a:t>{</a:t>
            </a:r>
          </a:p>
        </p:txBody>
      </p:sp>
      <p:cxnSp>
        <p:nvCxnSpPr>
          <p:cNvPr id="29" name="Straight Connector 18"/>
          <p:cNvCxnSpPr/>
          <p:nvPr/>
        </p:nvCxnSpPr>
        <p:spPr>
          <a:xfrm flipH="1">
            <a:off x="1788018" y="3780189"/>
            <a:ext cx="17908" cy="1118789"/>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0" name="Gerade Verbindung mit Pfeil 29"/>
          <p:cNvCxnSpPr/>
          <p:nvPr/>
        </p:nvCxnSpPr>
        <p:spPr>
          <a:xfrm>
            <a:off x="4287078" y="2156420"/>
            <a:ext cx="629479"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1" name="Rechteck 30"/>
          <p:cNvSpPr/>
          <p:nvPr/>
        </p:nvSpPr>
        <p:spPr>
          <a:xfrm>
            <a:off x="177979" y="2962700"/>
            <a:ext cx="543739" cy="369332"/>
          </a:xfrm>
          <a:prstGeom prst="rect">
            <a:avLst/>
          </a:prstGeom>
        </p:spPr>
        <p:txBody>
          <a:bodyPr wrap="none">
            <a:spAutoFit/>
          </a:bodyPr>
          <a:lstStyle/>
          <a:p>
            <a:r>
              <a:rPr lang="en-US" dirty="0" err="1">
                <a:latin typeface="Arial" panose="020B0604020202020204" pitchFamily="34" charset="0"/>
                <a:cs typeface="Arial" panose="020B0604020202020204" pitchFamily="34" charset="0"/>
              </a:rPr>
              <a:t>p</a:t>
            </a:r>
            <a:r>
              <a:rPr lang="en-US" baseline="-25000" dirty="0" err="1">
                <a:latin typeface="Arial" panose="020B0604020202020204" pitchFamily="34" charset="0"/>
                <a:cs typeface="Arial" panose="020B0604020202020204" pitchFamily="34" charset="0"/>
              </a:rPr>
              <a:t>w</a:t>
            </a:r>
            <a:r>
              <a:rPr lang="en-US" baseline="30000" dirty="0" err="1">
                <a:latin typeface="Arial" panose="020B0604020202020204" pitchFamily="34" charset="0"/>
                <a:cs typeface="Arial" panose="020B0604020202020204" pitchFamily="34" charset="0"/>
              </a:rPr>
              <a:t>Q</a:t>
            </a:r>
            <a:endParaRPr lang="de-DE" dirty="0"/>
          </a:p>
        </p:txBody>
      </p:sp>
      <p:sp>
        <p:nvSpPr>
          <p:cNvPr id="32" name="Textfeld 31">
            <a:extLst>
              <a:ext uri="{FF2B5EF4-FFF2-40B4-BE49-F238E27FC236}">
                <a16:creationId xmlns:a16="http://schemas.microsoft.com/office/drawing/2014/main" id="{81AA15C0-090E-4EED-AC2E-6F5DA9BF436F}"/>
              </a:ext>
            </a:extLst>
          </p:cNvPr>
          <p:cNvSpPr txBox="1"/>
          <p:nvPr/>
        </p:nvSpPr>
        <p:spPr>
          <a:xfrm rot="16200000">
            <a:off x="3080714" y="4611740"/>
            <a:ext cx="45719" cy="1200329"/>
          </a:xfrm>
          <a:prstGeom prst="rect">
            <a:avLst/>
          </a:prstGeom>
          <a:noFill/>
        </p:spPr>
        <p:txBody>
          <a:bodyPr wrap="square" rtlCol="0">
            <a:spAutoFit/>
          </a:bodyPr>
          <a:lstStyle/>
          <a:p>
            <a:r>
              <a:rPr lang="de-DE" sz="7200" dirty="0"/>
              <a:t>{</a:t>
            </a:r>
          </a:p>
        </p:txBody>
      </p:sp>
      <p:sp>
        <p:nvSpPr>
          <p:cNvPr id="33" name="TextBox 15">
            <a:extLst>
              <a:ext uri="{FF2B5EF4-FFF2-40B4-BE49-F238E27FC236}">
                <a16:creationId xmlns:a16="http://schemas.microsoft.com/office/drawing/2014/main" id="{105B11F8-7E8E-47DB-A804-ED92D979D5DC}"/>
              </a:ext>
            </a:extLst>
          </p:cNvPr>
          <p:cNvSpPr txBox="1"/>
          <p:nvPr/>
        </p:nvSpPr>
        <p:spPr>
          <a:xfrm>
            <a:off x="2972473" y="5233812"/>
            <a:ext cx="638233" cy="276999"/>
          </a:xfrm>
          <a:prstGeom prst="rect">
            <a:avLst/>
          </a:prstGeom>
          <a:noFill/>
        </p:spPr>
        <p:txBody>
          <a:bodyPr wrap="square" rtlCol="0">
            <a:spAutoFit/>
          </a:bodyPr>
          <a:lstStyle/>
          <a:p>
            <a:r>
              <a:rPr lang="en-US" sz="1200" dirty="0" smtClean="0">
                <a:latin typeface="Arial" panose="020B0604020202020204" pitchFamily="34" charset="0"/>
                <a:cs typeface="Arial" panose="020B0604020202020204" pitchFamily="34" charset="0"/>
              </a:rPr>
              <a:t>IM</a:t>
            </a:r>
            <a:endParaRPr lang="en-US"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227169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77500" lnSpcReduction="2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Unterschiede</a:t>
            </a:r>
            <a:r>
              <a:rPr lang="en-US" sz="3991" dirty="0">
                <a:solidFill>
                  <a:sysClr val="windowText" lastClr="000000"/>
                </a:solidFill>
              </a:rPr>
              <a:t> </a:t>
            </a:r>
            <a:r>
              <a:rPr lang="en-US" sz="3991" dirty="0" err="1">
                <a:solidFill>
                  <a:sysClr val="windowText" lastClr="000000"/>
                </a:solidFill>
              </a:rPr>
              <a:t>zwischen</a:t>
            </a:r>
            <a:r>
              <a:rPr lang="en-US" sz="3991" dirty="0">
                <a:solidFill>
                  <a:sysClr val="windowText" lastClr="000000"/>
                </a:solidFill>
              </a:rPr>
              <a:t> </a:t>
            </a:r>
            <a:r>
              <a:rPr lang="en-US" sz="3991" dirty="0" err="1">
                <a:solidFill>
                  <a:sysClr val="windowText" lastClr="000000"/>
                </a:solidFill>
              </a:rPr>
              <a:t>Zoll</a:t>
            </a:r>
            <a:r>
              <a:rPr lang="en-US" sz="3991" dirty="0">
                <a:solidFill>
                  <a:sysClr val="windowText" lastClr="000000"/>
                </a:solidFill>
              </a:rPr>
              <a:t> und Quote</a:t>
            </a:r>
          </a:p>
        </p:txBody>
      </p:sp>
      <p:sp>
        <p:nvSpPr>
          <p:cNvPr id="6" name="Textfeld 5"/>
          <p:cNvSpPr txBox="1"/>
          <p:nvPr/>
        </p:nvSpPr>
        <p:spPr>
          <a:xfrm>
            <a:off x="52252" y="809791"/>
            <a:ext cx="11932920" cy="4291254"/>
          </a:xfrm>
          <a:prstGeom prst="rect">
            <a:avLst/>
          </a:prstGeom>
          <a:noFill/>
        </p:spPr>
        <p:txBody>
          <a:bodyPr wrap="square" rtlCol="0">
            <a:noAutofit/>
          </a:bodyPr>
          <a:lstStyle/>
          <a:p>
            <a:r>
              <a:rPr lang="de-DE" sz="2400" dirty="0" smtClean="0"/>
              <a:t>Im allgemeinen sind damit die Wirkungen von Zoll und Quote gleich, in den praktischen Auswirkungen unterscheiden sie sich aber:</a:t>
            </a:r>
          </a:p>
          <a:p>
            <a:endParaRPr lang="de-DE" sz="2400" dirty="0" smtClean="0"/>
          </a:p>
          <a:p>
            <a:pPr marL="414726" indent="-414726">
              <a:buFont typeface="Arial" panose="020B0604020202020204" pitchFamily="34" charset="0"/>
              <a:buChar char="•"/>
            </a:pPr>
            <a:r>
              <a:rPr lang="de-DE" sz="2400" dirty="0" err="1" smtClean="0"/>
              <a:t>Rent</a:t>
            </a:r>
            <a:r>
              <a:rPr lang="de-DE" sz="2400" dirty="0" smtClean="0"/>
              <a:t> </a:t>
            </a:r>
            <a:r>
              <a:rPr lang="de-DE" sz="2400" dirty="0" err="1"/>
              <a:t>seeking</a:t>
            </a:r>
            <a:r>
              <a:rPr lang="de-DE" sz="2400" dirty="0"/>
              <a:t>: Lobbyausgaben, um ein Einfuhrkontingent zu erhalten bindet </a:t>
            </a:r>
            <a:r>
              <a:rPr lang="de-DE" sz="2400" dirty="0" smtClean="0"/>
              <a:t>Ressourcen, während bei einem Zoll alle Markteilnehmer direkt mit dem Aufschlag kalkulieren können</a:t>
            </a:r>
            <a:endParaRPr lang="de-DE" sz="2400" dirty="0"/>
          </a:p>
          <a:p>
            <a:pPr marL="414726" indent="-414726">
              <a:buFont typeface="Arial" panose="020B0604020202020204" pitchFamily="34" charset="0"/>
              <a:buChar char="•"/>
            </a:pPr>
            <a:endParaRPr lang="de-DE" sz="2400" dirty="0"/>
          </a:p>
          <a:p>
            <a:pPr marL="414726" indent="-414726">
              <a:buFont typeface="Arial" panose="020B0604020202020204" pitchFamily="34" charset="0"/>
              <a:buChar char="•"/>
            </a:pPr>
            <a:r>
              <a:rPr lang="de-DE" sz="2400" dirty="0"/>
              <a:t>Eine </a:t>
            </a:r>
            <a:r>
              <a:rPr lang="de-DE" sz="2400" b="1" dirty="0"/>
              <a:t>Quote</a:t>
            </a:r>
            <a:r>
              <a:rPr lang="de-DE" sz="2400" dirty="0"/>
              <a:t> hat direkten Einfluss auf die </a:t>
            </a:r>
            <a:r>
              <a:rPr lang="de-DE" sz="2400" b="1" dirty="0"/>
              <a:t>Menge</a:t>
            </a:r>
            <a:r>
              <a:rPr lang="de-DE" sz="2400" dirty="0"/>
              <a:t>, während bei einem Zoll der Effekt nur abgeschätzt werden kann, aufgrund einer im Prinzip unbekannten Nachfragestruktur</a:t>
            </a:r>
          </a:p>
          <a:p>
            <a:pPr marL="414726" indent="-414726">
              <a:buFont typeface="Arial" panose="020B0604020202020204" pitchFamily="34" charset="0"/>
              <a:buChar char="•"/>
            </a:pPr>
            <a:endParaRPr lang="de-DE" sz="2400" dirty="0"/>
          </a:p>
          <a:p>
            <a:pPr marL="414726" indent="-414726">
              <a:buFont typeface="Arial" panose="020B0604020202020204" pitchFamily="34" charset="0"/>
              <a:buChar char="•"/>
            </a:pPr>
            <a:r>
              <a:rPr lang="de-DE" sz="2400" dirty="0"/>
              <a:t>Der </a:t>
            </a:r>
            <a:r>
              <a:rPr lang="de-DE" sz="2400" b="1" dirty="0"/>
              <a:t>Zoll</a:t>
            </a:r>
            <a:r>
              <a:rPr lang="de-DE" sz="2400" dirty="0"/>
              <a:t> hat einen </a:t>
            </a:r>
            <a:r>
              <a:rPr lang="de-DE" sz="2400"/>
              <a:t>direkten </a:t>
            </a:r>
            <a:r>
              <a:rPr lang="de-DE" sz="2400" b="1" smtClean="0"/>
              <a:t>Preiseffekt</a:t>
            </a:r>
            <a:r>
              <a:rPr lang="de-DE" sz="2400" dirty="0"/>
              <a:t>, während </a:t>
            </a:r>
            <a:r>
              <a:rPr lang="de-DE" sz="2400"/>
              <a:t>der </a:t>
            </a:r>
            <a:r>
              <a:rPr lang="de-DE" sz="2400" smtClean="0"/>
              <a:t>Preis </a:t>
            </a:r>
            <a:r>
              <a:rPr lang="de-DE" sz="2400" dirty="0"/>
              <a:t>durch eine Quote nur indirekt beeinflusst wird.</a:t>
            </a:r>
          </a:p>
          <a:p>
            <a:endParaRPr lang="de-DE" sz="2903" dirty="0"/>
          </a:p>
          <a:p>
            <a:pPr marL="259204" indent="-259204">
              <a:buFont typeface="Arial" panose="020B0604020202020204" pitchFamily="34" charset="0"/>
              <a:buChar char="•"/>
            </a:pPr>
            <a:endParaRPr lang="de-DE" sz="2903" dirty="0"/>
          </a:p>
          <a:p>
            <a:pPr marL="259204" indent="-259204">
              <a:buFont typeface="Arial" panose="020B0604020202020204" pitchFamily="34" charset="0"/>
              <a:buChar char="•"/>
            </a:pPr>
            <a:endParaRPr lang="de-DE" sz="2903" dirty="0"/>
          </a:p>
        </p:txBody>
      </p:sp>
      <p:sp>
        <p:nvSpPr>
          <p:cNvPr id="7" name="Textfeld 6"/>
          <p:cNvSpPr txBox="1"/>
          <p:nvPr/>
        </p:nvSpPr>
        <p:spPr>
          <a:xfrm>
            <a:off x="187235" y="4934927"/>
            <a:ext cx="11932920" cy="1768803"/>
          </a:xfrm>
          <a:prstGeom prst="rect">
            <a:avLst/>
          </a:prstGeom>
          <a:noFill/>
        </p:spPr>
        <p:txBody>
          <a:bodyPr wrap="square" rtlCol="0">
            <a:noAutofit/>
          </a:bodyPr>
          <a:lstStyle/>
          <a:p>
            <a:r>
              <a:rPr lang="de-DE" sz="1600" dirty="0" smtClean="0"/>
              <a:t>In Nachrichtenmeldungen oder auch Verlautbarungen der US-amerikanischen Administration werden diese Zusammenhänge oft nicht verstanden! Eine Verlautbarung unter der Trump-Administration, man würde Zölle im Volumen von 20 Mrd. US-Dollar auf Waren aus China erheben, verkennt den Umstand, dass durch einen Zoll auch der Import zurückgehen wird, die Kalkulation geht aber davon aus, dass weiterhin die gleichen Mengen, wie ohne Zoll importiert würden. Selbst bei der Betrachtung als „großes“ Land, als die die USA oft im Handelsbereich zu bezeichnen sind, wäre diese ceteris paribus Betrachtung, wie wir gleich sehen werden unzulässig. Mittlerweile ist aber davon auszugehen, dass ab Januar 2021 wieder mit mehr Sachverstand in Fragen des Welthandels seitens der USA vorgegangen werden. Wobei man sich nicht der Illusion hingeben darf, dass die USA nicht weiterhin ihre Marktmacht ausnutzen werden! </a:t>
            </a:r>
          </a:p>
        </p:txBody>
      </p:sp>
    </p:spTree>
    <p:extLst>
      <p:ext uri="{BB962C8B-B14F-4D97-AF65-F5344CB8AC3E}">
        <p14:creationId xmlns:p14="http://schemas.microsoft.com/office/powerpoint/2010/main" val="23216233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7464960" cy="640485"/>
          </a:xfrm>
          <a:prstGeom prst="rect">
            <a:avLst/>
          </a:prstGeom>
        </p:spPr>
        <p:txBody>
          <a:bodyPr>
            <a:normAutofit fontScale="97500" lnSpcReduction="10000"/>
          </a:bodyPr>
          <a:lstStyle>
            <a:lvl1pPr algn="ctr" rtl="0" hangingPunct="0">
              <a:tabLst/>
              <a:defRPr lang="de-DE" sz="4400" b="0" i="0" u="none" strike="noStrike" kern="1200">
                <a:ln>
                  <a:noFill/>
                </a:ln>
                <a:latin typeface="Arial" pitchFamily="18"/>
              </a:defRPr>
            </a:lvl1pPr>
          </a:lstStyle>
          <a:p>
            <a:r>
              <a:rPr lang="en-US" sz="3991" dirty="0" err="1">
                <a:solidFill>
                  <a:sysClr val="windowText" lastClr="000000"/>
                </a:solidFill>
              </a:rPr>
              <a:t>Allgemeines</a:t>
            </a:r>
            <a:r>
              <a:rPr lang="en-US" sz="3991" dirty="0">
                <a:solidFill>
                  <a:sysClr val="windowText" lastClr="000000"/>
                </a:solidFill>
              </a:rPr>
              <a:t> </a:t>
            </a:r>
            <a:r>
              <a:rPr lang="en-US" sz="3991" dirty="0" err="1">
                <a:solidFill>
                  <a:sysClr val="windowText" lastClr="000000"/>
                </a:solidFill>
              </a:rPr>
              <a:t>Handelsmodell</a:t>
            </a:r>
            <a:endParaRPr lang="en-US" sz="3991" dirty="0">
              <a:solidFill>
                <a:sysClr val="windowText" lastClr="000000"/>
              </a:solidFill>
            </a:endParaRPr>
          </a:p>
        </p:txBody>
      </p:sp>
      <p:sp>
        <p:nvSpPr>
          <p:cNvPr id="6" name="Content Placeholder 2"/>
          <p:cNvSpPr txBox="1">
            <a:spLocks/>
          </p:cNvSpPr>
          <p:nvPr/>
        </p:nvSpPr>
        <p:spPr>
          <a:xfrm>
            <a:off x="1045029" y="1451881"/>
            <a:ext cx="10254341" cy="340750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57200" indent="-457200">
              <a:spcBef>
                <a:spcPct val="50000"/>
              </a:spcBef>
              <a:buFont typeface="Arial" panose="020B0604020202020204" pitchFamily="34" charset="0"/>
              <a:buChar char="•"/>
            </a:pPr>
            <a:r>
              <a:rPr lang="en-US" altLang="en-US" sz="2903" dirty="0">
                <a:solidFill>
                  <a:sysClr val="windowText" lastClr="000000"/>
                </a:solidFill>
                <a:latin typeface="Arial" panose="020B0604020202020204" pitchFamily="34" charset="0"/>
                <a:cs typeface="Arial" panose="020B0604020202020204" pitchFamily="34" charset="0"/>
              </a:rPr>
              <a:t>Die </a:t>
            </a:r>
            <a:r>
              <a:rPr lang="en-US" altLang="en-US" sz="2903" dirty="0" err="1">
                <a:solidFill>
                  <a:sysClr val="windowText" lastClr="000000"/>
                </a:solidFill>
                <a:latin typeface="Arial" panose="020B0604020202020204" pitchFamily="34" charset="0"/>
                <a:cs typeface="Arial" panose="020B0604020202020204" pitchFamily="34" charset="0"/>
              </a:rPr>
              <a:t>eigene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Angebots</a:t>
            </a:r>
            <a:r>
              <a:rPr lang="en-US" altLang="en-US" sz="2903" dirty="0">
                <a:solidFill>
                  <a:sysClr val="windowText" lastClr="000000"/>
                </a:solidFill>
                <a:latin typeface="Arial" panose="020B0604020202020204" pitchFamily="34" charset="0"/>
                <a:cs typeface="Arial" panose="020B0604020202020204" pitchFamily="34" charset="0"/>
              </a:rPr>
              <a:t>- und </a:t>
            </a:r>
            <a:r>
              <a:rPr lang="en-US" altLang="en-US" sz="2903" dirty="0" err="1">
                <a:solidFill>
                  <a:sysClr val="windowText" lastClr="000000"/>
                </a:solidFill>
                <a:latin typeface="Arial" panose="020B0604020202020204" pitchFamily="34" charset="0"/>
                <a:cs typeface="Arial" panose="020B0604020202020204" pitchFamily="34" charset="0"/>
              </a:rPr>
              <a:t>Nachfragestruktur</a:t>
            </a:r>
            <a:r>
              <a:rPr lang="en-US" altLang="en-US" sz="2903" dirty="0">
                <a:solidFill>
                  <a:sysClr val="windowText" lastClr="000000"/>
                </a:solidFill>
                <a:latin typeface="Arial" panose="020B0604020202020204" pitchFamily="34" charset="0"/>
                <a:cs typeface="Arial" panose="020B0604020202020204" pitchFamily="34" charset="0"/>
              </a:rPr>
              <a:t> hat </a:t>
            </a:r>
            <a:r>
              <a:rPr lang="en-US" altLang="en-US" sz="2903" dirty="0" err="1">
                <a:solidFill>
                  <a:sysClr val="windowText" lastClr="000000"/>
                </a:solidFill>
                <a:latin typeface="Arial" panose="020B0604020202020204" pitchFamily="34" charset="0"/>
                <a:cs typeface="Arial" panose="020B0604020202020204" pitchFamily="34" charset="0"/>
              </a:rPr>
              <a:t>eine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relevante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Größe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relativ</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zum</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Weltmarkt</a:t>
            </a:r>
            <a:endParaRPr lang="en-US" altLang="en-US" sz="2903" dirty="0">
              <a:solidFill>
                <a:sysClr val="windowText" lastClr="000000"/>
              </a:solidFill>
              <a:latin typeface="Arial" panose="020B0604020202020204" pitchFamily="34" charset="0"/>
              <a:cs typeface="Arial" panose="020B0604020202020204" pitchFamily="34" charset="0"/>
            </a:endParaRPr>
          </a:p>
          <a:p>
            <a:pPr marL="457200" indent="-457200">
              <a:spcBef>
                <a:spcPct val="50000"/>
              </a:spcBef>
              <a:buFont typeface="Arial" panose="020B0604020202020204" pitchFamily="34" charset="0"/>
              <a:buChar char="•"/>
            </a:pPr>
            <a:r>
              <a:rPr lang="en-US" altLang="en-US" sz="2903" dirty="0" err="1">
                <a:solidFill>
                  <a:sysClr val="windowText" lastClr="000000"/>
                </a:solidFill>
                <a:latin typeface="Arial" panose="020B0604020202020204" pitchFamily="34" charset="0"/>
                <a:cs typeface="Arial" panose="020B0604020202020204" pitchFamily="34" charset="0"/>
              </a:rPr>
              <a:t>Vereinfachend</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werden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nur</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zwei</a:t>
            </a:r>
            <a:r>
              <a:rPr lang="en-US" altLang="en-US" sz="2903" dirty="0">
                <a:solidFill>
                  <a:sysClr val="windowText" lastClr="000000"/>
                </a:solidFill>
                <a:latin typeface="Arial" panose="020B0604020202020204" pitchFamily="34" charset="0"/>
                <a:cs typeface="Arial" panose="020B0604020202020204" pitchFamily="34" charset="0"/>
              </a:rPr>
              <a:t> Länder A, B </a:t>
            </a:r>
            <a:r>
              <a:rPr lang="en-US" altLang="en-US" sz="2903" dirty="0" err="1">
                <a:solidFill>
                  <a:sysClr val="windowText" lastClr="000000"/>
                </a:solidFill>
                <a:latin typeface="Arial" panose="020B0604020202020204" pitchFamily="34" charset="0"/>
                <a:cs typeface="Arial" panose="020B0604020202020204" pitchFamily="34" charset="0"/>
              </a:rPr>
              <a:t>betrachtet</a:t>
            </a:r>
            <a:r>
              <a:rPr lang="en-US" altLang="en-US" sz="2903" dirty="0">
                <a:solidFill>
                  <a:sysClr val="windowText" lastClr="000000"/>
                </a:solidFill>
                <a:latin typeface="Arial" panose="020B0604020202020204" pitchFamily="34" charset="0"/>
                <a:cs typeface="Arial" panose="020B0604020202020204" pitchFamily="34" charset="0"/>
              </a:rPr>
              <a:t>.</a:t>
            </a:r>
          </a:p>
          <a:p>
            <a:pPr marL="457200" indent="-457200">
              <a:spcBef>
                <a:spcPct val="50000"/>
              </a:spcBef>
              <a:buFont typeface="Arial" panose="020B0604020202020204" pitchFamily="34" charset="0"/>
              <a:buChar char="•"/>
            </a:pPr>
            <a:r>
              <a:rPr lang="en-US" altLang="en-US" sz="2903" dirty="0" err="1">
                <a:solidFill>
                  <a:sysClr val="windowText" lastClr="000000"/>
                </a:solidFill>
                <a:latin typeface="Arial" panose="020B0604020202020204" pitchFamily="34" charset="0"/>
                <a:cs typeface="Arial" panose="020B0604020202020204" pitchFamily="34" charset="0"/>
              </a:rPr>
              <a:t>Ausgangspunkt</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ist</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ein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err="1">
                <a:solidFill>
                  <a:sysClr val="windowText" lastClr="000000"/>
                </a:solidFill>
                <a:latin typeface="Arial" panose="020B0604020202020204" pitchFamily="34" charset="0"/>
                <a:cs typeface="Arial" panose="020B0604020202020204" pitchFamily="34" charset="0"/>
              </a:rPr>
              <a:t>höherer</a:t>
            </a:r>
            <a:r>
              <a:rPr lang="en-US" altLang="en-US" sz="2903">
                <a:solidFill>
                  <a:sysClr val="windowText" lastClr="000000"/>
                </a:solidFill>
                <a:latin typeface="Arial" panose="020B0604020202020204" pitchFamily="34" charset="0"/>
                <a:cs typeface="Arial" panose="020B0604020202020204" pitchFamily="34" charset="0"/>
              </a:rPr>
              <a:t> </a:t>
            </a:r>
            <a:r>
              <a:rPr lang="en-US" altLang="en-US" sz="2903" smtClean="0">
                <a:solidFill>
                  <a:sysClr val="windowText" lastClr="000000"/>
                </a:solidFill>
                <a:latin typeface="Arial" panose="020B0604020202020204" pitchFamily="34" charset="0"/>
                <a:cs typeface="Arial" panose="020B0604020202020204" pitchFamily="34" charset="0"/>
              </a:rPr>
              <a:t>Preis </a:t>
            </a:r>
            <a:r>
              <a:rPr lang="en-US" altLang="en-US" sz="2903" dirty="0">
                <a:solidFill>
                  <a:sysClr val="windowText" lastClr="000000"/>
                </a:solidFill>
                <a:latin typeface="Arial" panose="020B0604020202020204" pitchFamily="34" charset="0"/>
                <a:cs typeface="Arial" panose="020B0604020202020204" pitchFamily="34" charset="0"/>
              </a:rPr>
              <a:t>des </a:t>
            </a:r>
            <a:r>
              <a:rPr lang="en-US" altLang="en-US" sz="2903" dirty="0" err="1">
                <a:solidFill>
                  <a:sysClr val="windowText" lastClr="000000"/>
                </a:solidFill>
                <a:latin typeface="Arial" panose="020B0604020202020204" pitchFamily="34" charset="0"/>
                <a:cs typeface="Arial" panose="020B0604020202020204" pitchFamily="34" charset="0"/>
              </a:rPr>
              <a:t>Gutes</a:t>
            </a:r>
            <a:r>
              <a:rPr lang="en-US" altLang="en-US" sz="2903" dirty="0">
                <a:solidFill>
                  <a:sysClr val="windowText" lastClr="000000"/>
                </a:solidFill>
                <a:latin typeface="Arial" panose="020B0604020202020204" pitchFamily="34" charset="0"/>
                <a:cs typeface="Arial" panose="020B0604020202020204" pitchFamily="34" charset="0"/>
              </a:rPr>
              <a:t> in Land </a:t>
            </a:r>
            <a:r>
              <a:rPr lang="en-US" altLang="en-US" sz="2903" dirty="0" smtClean="0">
                <a:solidFill>
                  <a:sysClr val="windowText" lastClr="000000"/>
                </a:solidFill>
                <a:latin typeface="Arial" panose="020B0604020202020204" pitchFamily="34" charset="0"/>
                <a:cs typeface="Arial" panose="020B0604020202020204" pitchFamily="34" charset="0"/>
              </a:rPr>
              <a:t>A </a:t>
            </a:r>
            <a:r>
              <a:rPr lang="en-US" altLang="en-US" sz="2903" dirty="0" err="1" smtClean="0">
                <a:solidFill>
                  <a:sysClr val="windowText" lastClr="000000"/>
                </a:solidFill>
                <a:latin typeface="Arial" panose="020B0604020202020204" pitchFamily="34" charset="0"/>
                <a:cs typeface="Arial" panose="020B0604020202020204" pitchFamily="34" charset="0"/>
              </a:rPr>
              <a:t>als</a:t>
            </a:r>
            <a:r>
              <a:rPr lang="en-US" altLang="en-US" sz="2903" dirty="0" smtClean="0">
                <a:solidFill>
                  <a:sysClr val="windowText" lastClr="000000"/>
                </a:solidFill>
                <a:latin typeface="Arial" panose="020B0604020202020204" pitchFamily="34" charset="0"/>
                <a:cs typeface="Arial" panose="020B0604020202020204" pitchFamily="34" charset="0"/>
              </a:rPr>
              <a:t> in Land B </a:t>
            </a:r>
            <a:r>
              <a:rPr lang="en-US" altLang="en-US" sz="2903" dirty="0" err="1">
                <a:solidFill>
                  <a:sysClr val="windowText" lastClr="000000"/>
                </a:solidFill>
                <a:latin typeface="Arial" panose="020B0604020202020204" pitchFamily="34" charset="0"/>
                <a:cs typeface="Arial" panose="020B0604020202020204" pitchFamily="34" charset="0"/>
              </a:rPr>
              <a:t>im</a:t>
            </a:r>
            <a:r>
              <a:rPr lang="en-US" altLang="en-US" sz="2903" dirty="0">
                <a:solidFill>
                  <a:sysClr val="windowText" lastClr="000000"/>
                </a:solidFill>
                <a:latin typeface="Arial" panose="020B0604020202020204" pitchFamily="34" charset="0"/>
                <a:cs typeface="Arial" panose="020B0604020202020204" pitchFamily="34" charset="0"/>
              </a:rPr>
              <a:t> Fall </a:t>
            </a:r>
            <a:r>
              <a:rPr lang="en-US" altLang="en-US" sz="2903" dirty="0" err="1">
                <a:solidFill>
                  <a:sysClr val="windowText" lastClr="000000"/>
                </a:solidFill>
                <a:latin typeface="Arial" panose="020B0604020202020204" pitchFamily="34" charset="0"/>
                <a:cs typeface="Arial" panose="020B0604020202020204" pitchFamily="34" charset="0"/>
              </a:rPr>
              <a:t>ohne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Handelsbeziehungen</a:t>
            </a:r>
            <a:endParaRPr lang="en-US" altLang="en-US" sz="2903" dirty="0">
              <a:solidFill>
                <a:sysClr val="windowText" lastClr="000000"/>
              </a:solidFill>
              <a:latin typeface="Arial" panose="020B0604020202020204" pitchFamily="34" charset="0"/>
              <a:cs typeface="Arial" panose="020B0604020202020204" pitchFamily="34" charset="0"/>
            </a:endParaRPr>
          </a:p>
          <a:p>
            <a:pPr>
              <a:spcBef>
                <a:spcPct val="50000"/>
              </a:spcBef>
            </a:pPr>
            <a:endParaRPr lang="en-US" altLang="en-US" sz="2177" dirty="0">
              <a:solidFill>
                <a:sysClr val="windowText" lastClr="000000"/>
              </a:solidFill>
              <a:latin typeface="Arial" panose="020B0604020202020204" pitchFamily="34" charset="0"/>
              <a:cs typeface="Arial" panose="020B0604020202020204" pitchFamily="34" charset="0"/>
            </a:endParaRPr>
          </a:p>
          <a:p>
            <a:endParaRPr lang="en-US" sz="2903"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81711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Connector 78"/>
          <p:cNvCxnSpPr/>
          <p:nvPr/>
        </p:nvCxnSpPr>
        <p:spPr>
          <a:xfrm flipV="1">
            <a:off x="3221876" y="2504379"/>
            <a:ext cx="3873444" cy="1199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69"/>
          <p:cNvCxnSpPr/>
          <p:nvPr/>
        </p:nvCxnSpPr>
        <p:spPr>
          <a:xfrm flipV="1">
            <a:off x="478457" y="3686998"/>
            <a:ext cx="2763019" cy="774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Angebot</a:t>
            </a:r>
            <a:r>
              <a:rPr lang="en-US" sz="2400" dirty="0" smtClean="0">
                <a:solidFill>
                  <a:sysClr val="windowText" lastClr="000000"/>
                </a:solidFill>
              </a:rPr>
              <a:t> und </a:t>
            </a:r>
            <a:r>
              <a:rPr lang="en-US" sz="2400" dirty="0" err="1" smtClean="0">
                <a:solidFill>
                  <a:sysClr val="windowText" lastClr="000000"/>
                </a:solidFill>
              </a:rPr>
              <a:t>Nachfrage</a:t>
            </a:r>
            <a:r>
              <a:rPr lang="en-US" sz="2400" dirty="0" smtClean="0">
                <a:solidFill>
                  <a:sysClr val="windowText" lastClr="000000"/>
                </a:solidFill>
              </a:rPr>
              <a:t> </a:t>
            </a:r>
            <a:r>
              <a:rPr lang="en-US" sz="2400" dirty="0">
                <a:solidFill>
                  <a:sysClr val="windowText" lastClr="000000"/>
                </a:solidFill>
              </a:rPr>
              <a:t>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cxnSp>
        <p:nvCxnSpPr>
          <p:cNvPr id="25" name="Straight Connector 7"/>
          <p:cNvCxnSpPr/>
          <p:nvPr/>
        </p:nvCxnSpPr>
        <p:spPr>
          <a:xfrm flipV="1">
            <a:off x="408504" y="2189822"/>
            <a:ext cx="2808652" cy="1"/>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6" name="Straight Connector 64"/>
          <p:cNvCxnSpPr>
            <a:stCxn id="59" idx="3"/>
          </p:cNvCxnSpPr>
          <p:nvPr/>
        </p:nvCxnSpPr>
        <p:spPr>
          <a:xfrm>
            <a:off x="438956" y="2825537"/>
            <a:ext cx="2799286" cy="1746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Straight Connector 65"/>
          <p:cNvCxnSpPr/>
          <p:nvPr/>
        </p:nvCxnSpPr>
        <p:spPr>
          <a:xfrm>
            <a:off x="1281951" y="2842997"/>
            <a:ext cx="482010"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28" name="Straight Connector 66"/>
          <p:cNvCxnSpPr/>
          <p:nvPr/>
        </p:nvCxnSpPr>
        <p:spPr>
          <a:xfrm>
            <a:off x="3280662" y="2842997"/>
            <a:ext cx="475148"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29" name="Straight Connector 67"/>
          <p:cNvCxnSpPr/>
          <p:nvPr/>
        </p:nvCxnSpPr>
        <p:spPr>
          <a:xfrm>
            <a:off x="981488" y="3692124"/>
            <a:ext cx="1110397"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68"/>
          <p:cNvCxnSpPr/>
          <p:nvPr/>
        </p:nvCxnSpPr>
        <p:spPr>
          <a:xfrm>
            <a:off x="3267601" y="3692124"/>
            <a:ext cx="1110397" cy="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sp>
        <p:nvSpPr>
          <p:cNvPr id="32" name="Flowchart: Connector 2"/>
          <p:cNvSpPr/>
          <p:nvPr/>
        </p:nvSpPr>
        <p:spPr>
          <a:xfrm>
            <a:off x="3176158" y="2124504"/>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8" name="Straight Connector 77"/>
          <p:cNvCxnSpPr/>
          <p:nvPr/>
        </p:nvCxnSpPr>
        <p:spPr>
          <a:xfrm>
            <a:off x="6603286" y="2497852"/>
            <a:ext cx="492034" cy="10226"/>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52" name="Flowchart: Connector 70"/>
          <p:cNvSpPr/>
          <p:nvPr/>
        </p:nvSpPr>
        <p:spPr>
          <a:xfrm>
            <a:off x="3169524" y="3078825"/>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cxnSp>
        <p:nvCxnSpPr>
          <p:cNvPr id="54" name="Straight Connector 78"/>
          <p:cNvCxnSpPr/>
          <p:nvPr/>
        </p:nvCxnSpPr>
        <p:spPr>
          <a:xfrm flipV="1">
            <a:off x="3247696" y="3146954"/>
            <a:ext cx="3646566" cy="17214"/>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58" name="Rechteck 57"/>
          <p:cNvSpPr/>
          <p:nvPr/>
        </p:nvSpPr>
        <p:spPr>
          <a:xfrm>
            <a:off x="32855" y="1979024"/>
            <a:ext cx="42351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0</a:t>
            </a:r>
            <a:endParaRPr lang="en-US" baseline="-25000" dirty="0">
              <a:latin typeface="Arial" panose="020B0604020202020204" pitchFamily="34" charset="0"/>
              <a:cs typeface="Arial" panose="020B0604020202020204" pitchFamily="34" charset="0"/>
            </a:endParaRPr>
          </a:p>
        </p:txBody>
      </p:sp>
      <p:sp>
        <p:nvSpPr>
          <p:cNvPr id="59" name="Rechteck 58"/>
          <p:cNvSpPr/>
          <p:nvPr/>
        </p:nvSpPr>
        <p:spPr>
          <a:xfrm>
            <a:off x="15442" y="2640871"/>
            <a:ext cx="42351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1</a:t>
            </a:r>
            <a:endParaRPr lang="en-US" baseline="-25000" dirty="0">
              <a:latin typeface="Arial" panose="020B0604020202020204" pitchFamily="34" charset="0"/>
              <a:cs typeface="Arial" panose="020B0604020202020204" pitchFamily="34" charset="0"/>
            </a:endParaRPr>
          </a:p>
        </p:txBody>
      </p:sp>
      <p:sp>
        <p:nvSpPr>
          <p:cNvPr id="60" name="Rechteck 59"/>
          <p:cNvSpPr/>
          <p:nvPr/>
        </p:nvSpPr>
        <p:spPr>
          <a:xfrm>
            <a:off x="36538" y="3510073"/>
            <a:ext cx="42351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2</a:t>
            </a:r>
            <a:endParaRPr lang="en-US" baseline="-25000" dirty="0">
              <a:latin typeface="Arial" panose="020B0604020202020204" pitchFamily="34" charset="0"/>
              <a:cs typeface="Arial" panose="020B0604020202020204" pitchFamily="34" charset="0"/>
            </a:endParaRPr>
          </a:p>
        </p:txBody>
      </p:sp>
      <p:sp>
        <p:nvSpPr>
          <p:cNvPr id="64" name="Rechteck 63"/>
          <p:cNvSpPr/>
          <p:nvPr/>
        </p:nvSpPr>
        <p:spPr>
          <a:xfrm>
            <a:off x="5312089" y="3174868"/>
            <a:ext cx="48282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0</a:t>
            </a:r>
            <a:r>
              <a:rPr lang="en-US" baseline="30000"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p:txBody>
      </p:sp>
      <p:cxnSp>
        <p:nvCxnSpPr>
          <p:cNvPr id="81" name="Straight Connector 77"/>
          <p:cNvCxnSpPr/>
          <p:nvPr/>
        </p:nvCxnSpPr>
        <p:spPr>
          <a:xfrm>
            <a:off x="3235270" y="2500037"/>
            <a:ext cx="492034" cy="10226"/>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cxnSp>
        <p:nvCxnSpPr>
          <p:cNvPr id="82" name="Straight Connector 78"/>
          <p:cNvCxnSpPr/>
          <p:nvPr/>
        </p:nvCxnSpPr>
        <p:spPr>
          <a:xfrm>
            <a:off x="3225734" y="1698283"/>
            <a:ext cx="4159143" cy="17973"/>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3" name="Straight Connector 77"/>
          <p:cNvCxnSpPr/>
          <p:nvPr/>
        </p:nvCxnSpPr>
        <p:spPr>
          <a:xfrm>
            <a:off x="6273830" y="1707879"/>
            <a:ext cx="1111047" cy="12075"/>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cxnSp>
        <p:nvCxnSpPr>
          <p:cNvPr id="87" name="Straight Connector 77"/>
          <p:cNvCxnSpPr/>
          <p:nvPr/>
        </p:nvCxnSpPr>
        <p:spPr>
          <a:xfrm>
            <a:off x="3278098" y="1690465"/>
            <a:ext cx="1111047" cy="12075"/>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88" name="Rechteck 87"/>
          <p:cNvSpPr/>
          <p:nvPr/>
        </p:nvSpPr>
        <p:spPr>
          <a:xfrm>
            <a:off x="5325854" y="2500037"/>
            <a:ext cx="48282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1</a:t>
            </a:r>
            <a:r>
              <a:rPr lang="en-US" baseline="30000"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p:txBody>
      </p:sp>
      <p:sp>
        <p:nvSpPr>
          <p:cNvPr id="89" name="Rechteck 88"/>
          <p:cNvSpPr/>
          <p:nvPr/>
        </p:nvSpPr>
        <p:spPr>
          <a:xfrm>
            <a:off x="5323573" y="1707449"/>
            <a:ext cx="482824" cy="369332"/>
          </a:xfrm>
          <a:prstGeom prst="rect">
            <a:avLst/>
          </a:prstGeom>
        </p:spPr>
        <p:txBody>
          <a:bodyPr wrap="none">
            <a:spAutoFit/>
          </a:bodyPr>
          <a:lstStyle/>
          <a:p>
            <a:r>
              <a:rPr lang="en-US" dirty="0" smtClean="0">
                <a:latin typeface="Arial" panose="020B0604020202020204" pitchFamily="34" charset="0"/>
                <a:cs typeface="Arial" panose="020B0604020202020204" pitchFamily="34" charset="0"/>
              </a:rPr>
              <a:t>P</a:t>
            </a:r>
            <a:r>
              <a:rPr lang="en-US" baseline="-25000" dirty="0" smtClean="0">
                <a:latin typeface="Arial" panose="020B0604020202020204" pitchFamily="34" charset="0"/>
                <a:cs typeface="Arial" panose="020B0604020202020204" pitchFamily="34" charset="0"/>
              </a:rPr>
              <a:t>2</a:t>
            </a:r>
            <a:r>
              <a:rPr lang="en-US" baseline="30000" dirty="0" smtClean="0">
                <a:latin typeface="Arial" panose="020B0604020202020204" pitchFamily="34" charset="0"/>
                <a:cs typeface="Arial" panose="020B0604020202020204" pitchFamily="34" charset="0"/>
              </a:rPr>
              <a:t>*</a:t>
            </a:r>
            <a:endParaRPr lang="en-US" baseline="30000" dirty="0">
              <a:latin typeface="Arial" panose="020B0604020202020204" pitchFamily="34" charset="0"/>
              <a:cs typeface="Arial" panose="020B0604020202020204" pitchFamily="34" charset="0"/>
            </a:endParaRPr>
          </a:p>
        </p:txBody>
      </p:sp>
      <p:sp>
        <p:nvSpPr>
          <p:cNvPr id="90" name="TextBox 29"/>
          <p:cNvSpPr txBox="1"/>
          <p:nvPr/>
        </p:nvSpPr>
        <p:spPr>
          <a:xfrm>
            <a:off x="1146026" y="2902255"/>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smtClean="0">
                <a:latin typeface="Arial" panose="020B0604020202020204" pitchFamily="34" charset="0"/>
                <a:cs typeface="Arial" panose="020B0604020202020204" pitchFamily="34" charset="0"/>
              </a:rPr>
              <a:t>nachfrage</a:t>
            </a:r>
            <a:endParaRPr lang="en-US" sz="800" dirty="0">
              <a:latin typeface="Arial" panose="020B0604020202020204" pitchFamily="34" charset="0"/>
              <a:cs typeface="Arial" panose="020B0604020202020204" pitchFamily="34" charset="0"/>
            </a:endParaRPr>
          </a:p>
        </p:txBody>
      </p:sp>
      <p:sp>
        <p:nvSpPr>
          <p:cNvPr id="91" name="TextBox 29"/>
          <p:cNvSpPr txBox="1"/>
          <p:nvPr/>
        </p:nvSpPr>
        <p:spPr>
          <a:xfrm>
            <a:off x="1128709" y="3694739"/>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smtClean="0">
                <a:latin typeface="Arial" panose="020B0604020202020204" pitchFamily="34" charset="0"/>
                <a:cs typeface="Arial" panose="020B0604020202020204" pitchFamily="34" charset="0"/>
              </a:rPr>
              <a:t>nachfrage</a:t>
            </a:r>
            <a:endParaRPr lang="en-US" sz="800" dirty="0">
              <a:latin typeface="Arial" panose="020B0604020202020204" pitchFamily="34" charset="0"/>
              <a:cs typeface="Arial" panose="020B0604020202020204" pitchFamily="34" charset="0"/>
            </a:endParaRPr>
          </a:p>
        </p:txBody>
      </p:sp>
      <p:sp>
        <p:nvSpPr>
          <p:cNvPr id="92" name="TextBox 29"/>
          <p:cNvSpPr txBox="1"/>
          <p:nvPr/>
        </p:nvSpPr>
        <p:spPr>
          <a:xfrm>
            <a:off x="6438496" y="1290743"/>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smtClean="0">
                <a:latin typeface="Arial" panose="020B0604020202020204" pitchFamily="34" charset="0"/>
                <a:cs typeface="Arial" panose="020B0604020202020204" pitchFamily="34" charset="0"/>
              </a:rPr>
              <a:t>angebot</a:t>
            </a:r>
            <a:endParaRPr lang="en-US" sz="800" dirty="0">
              <a:latin typeface="Arial" panose="020B0604020202020204" pitchFamily="34" charset="0"/>
              <a:cs typeface="Arial" panose="020B0604020202020204" pitchFamily="34" charset="0"/>
            </a:endParaRPr>
          </a:p>
        </p:txBody>
      </p:sp>
      <p:sp>
        <p:nvSpPr>
          <p:cNvPr id="93" name="TextBox 29"/>
          <p:cNvSpPr txBox="1"/>
          <p:nvPr/>
        </p:nvSpPr>
        <p:spPr>
          <a:xfrm>
            <a:off x="6473575" y="2051001"/>
            <a:ext cx="761747" cy="338554"/>
          </a:xfrm>
          <a:prstGeom prst="rect">
            <a:avLst/>
          </a:prstGeom>
          <a:noFill/>
        </p:spPr>
        <p:txBody>
          <a:bodyPr wrap="none" rtlCol="0">
            <a:spAutoFit/>
          </a:bodyPr>
          <a:lstStyle/>
          <a:p>
            <a:pPr algn="ctr"/>
            <a:r>
              <a:rPr lang="en-US" sz="800" dirty="0" err="1" smtClean="0">
                <a:latin typeface="Arial" panose="020B0604020202020204" pitchFamily="34" charset="0"/>
                <a:cs typeface="Arial" panose="020B0604020202020204" pitchFamily="34" charset="0"/>
              </a:rPr>
              <a:t>Überschuss</a:t>
            </a:r>
            <a:r>
              <a:rPr lang="en-US" sz="800" dirty="0" smtClean="0">
                <a:latin typeface="Arial" panose="020B0604020202020204" pitchFamily="34" charset="0"/>
                <a:cs typeface="Arial" panose="020B0604020202020204" pitchFamily="34" charset="0"/>
              </a:rPr>
              <a:t>-</a:t>
            </a:r>
          </a:p>
          <a:p>
            <a:pPr algn="ctr"/>
            <a:r>
              <a:rPr lang="en-US" sz="800" dirty="0" err="1">
                <a:latin typeface="Arial" panose="020B0604020202020204" pitchFamily="34" charset="0"/>
                <a:cs typeface="Arial" panose="020B0604020202020204" pitchFamily="34" charset="0"/>
              </a:rPr>
              <a:t>a</a:t>
            </a:r>
            <a:r>
              <a:rPr lang="en-US" sz="800" dirty="0" err="1" smtClean="0">
                <a:latin typeface="Arial" panose="020B0604020202020204" pitchFamily="34" charset="0"/>
                <a:cs typeface="Arial" panose="020B0604020202020204" pitchFamily="34" charset="0"/>
              </a:rPr>
              <a:t>ngebot</a:t>
            </a:r>
            <a:endParaRPr lang="en-US" sz="800" dirty="0">
              <a:latin typeface="Arial" panose="020B0604020202020204" pitchFamily="34" charset="0"/>
              <a:cs typeface="Arial" panose="020B0604020202020204" pitchFamily="34" charset="0"/>
            </a:endParaRPr>
          </a:p>
        </p:txBody>
      </p:sp>
      <p:sp>
        <p:nvSpPr>
          <p:cNvPr id="94" name="TextBox 27">
            <a:extLst>
              <a:ext uri="{FF2B5EF4-FFF2-40B4-BE49-F238E27FC236}">
                <a16:creationId xmlns:a16="http://schemas.microsoft.com/office/drawing/2014/main" id="{95BBF87B-AC85-4F0E-A2FC-83EFA38E6378}"/>
              </a:ext>
            </a:extLst>
          </p:cNvPr>
          <p:cNvSpPr txBox="1"/>
          <p:nvPr/>
        </p:nvSpPr>
        <p:spPr>
          <a:xfrm>
            <a:off x="7667897" y="56918"/>
            <a:ext cx="4524103" cy="738664"/>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Ausgangspunkt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sind</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beiden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Marktgleichgewichte</a:t>
            </a:r>
            <a:r>
              <a:rPr lang="en-US" sz="1400" dirty="0" smtClean="0">
                <a:latin typeface="Arial" panose="020B0604020202020204" pitchFamily="34" charset="0"/>
                <a:cs typeface="Arial" panose="020B0604020202020204" pitchFamily="34" charset="0"/>
              </a:rPr>
              <a:t> in den </a:t>
            </a:r>
            <a:r>
              <a:rPr lang="en-US" sz="1400" dirty="0" err="1" smtClean="0">
                <a:latin typeface="Arial" panose="020B0604020202020204" pitchFamily="34" charset="0"/>
                <a:cs typeface="Arial" panose="020B0604020202020204" pitchFamily="34" charset="0"/>
              </a:rPr>
              <a:t>Ländern</a:t>
            </a:r>
            <a:r>
              <a:rPr lang="en-US" sz="1400" dirty="0" smtClean="0">
                <a:latin typeface="Arial" panose="020B0604020202020204" pitchFamily="34" charset="0"/>
                <a:cs typeface="Arial" panose="020B0604020202020204" pitchFamily="34" charset="0"/>
              </a:rPr>
              <a:t> A und B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Gleichgewichtspreisen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0</a:t>
            </a:r>
            <a:r>
              <a:rPr lang="en-US" sz="1400" dirty="0" smtClean="0">
                <a:latin typeface="Arial" panose="020B0604020202020204" pitchFamily="34" charset="0"/>
                <a:cs typeface="Arial" panose="020B0604020202020204" pitchFamily="34" charset="0"/>
              </a:rPr>
              <a:t> und</a:t>
            </a:r>
            <a:r>
              <a:rPr lang="en-US" sz="1400" dirty="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0</a:t>
            </a:r>
            <a:r>
              <a:rPr lang="en-US" sz="1400" baseline="300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mit</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dirty="0">
                <a:latin typeface="Arial" panose="020B0604020202020204" pitchFamily="34" charset="0"/>
                <a:cs typeface="Arial" panose="020B0604020202020204" pitchFamily="34" charset="0"/>
              </a:rPr>
              <a:t> &gt;</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baseline="30000" dirty="0">
                <a:latin typeface="Arial" panose="020B0604020202020204" pitchFamily="34" charset="0"/>
                <a:cs typeface="Arial" panose="020B0604020202020204" pitchFamily="34" charset="0"/>
              </a:rPr>
              <a:t>*</a:t>
            </a:r>
          </a:p>
        </p:txBody>
      </p:sp>
      <p:sp>
        <p:nvSpPr>
          <p:cNvPr id="95" name="Flowchart: Connector 2"/>
          <p:cNvSpPr/>
          <p:nvPr/>
        </p:nvSpPr>
        <p:spPr>
          <a:xfrm>
            <a:off x="1440359" y="2093404"/>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96" name="Flowchart: Connector 70"/>
          <p:cNvSpPr/>
          <p:nvPr/>
        </p:nvSpPr>
        <p:spPr>
          <a:xfrm>
            <a:off x="6799476" y="3087432"/>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97" name="TextBox 27">
            <a:extLst>
              <a:ext uri="{FF2B5EF4-FFF2-40B4-BE49-F238E27FC236}">
                <a16:creationId xmlns:a16="http://schemas.microsoft.com/office/drawing/2014/main" id="{95BBF87B-AC85-4F0E-A2FC-83EFA38E6378}"/>
              </a:ext>
            </a:extLst>
          </p:cNvPr>
          <p:cNvSpPr txBox="1"/>
          <p:nvPr/>
        </p:nvSpPr>
        <p:spPr>
          <a:xfrm>
            <a:off x="7631220" y="721356"/>
            <a:ext cx="4524103"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Wie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stellt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dann</a:t>
            </a:r>
            <a:r>
              <a:rPr lang="en-US" sz="1400" dirty="0" smtClean="0">
                <a:latin typeface="Arial" panose="020B0604020202020204" pitchFamily="34" charset="0"/>
                <a:cs typeface="Arial" panose="020B0604020202020204" pitchFamily="34" charset="0"/>
              </a:rPr>
              <a:t> die Situation </a:t>
            </a:r>
            <a:r>
              <a:rPr lang="en-US" sz="1400" dirty="0" err="1" smtClean="0">
                <a:latin typeface="Arial" panose="020B0604020202020204" pitchFamily="34" charset="0"/>
                <a:cs typeface="Arial" panose="020B0604020202020204" pitchFamily="34" charset="0"/>
              </a:rPr>
              <a:t>dar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beide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Länder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gegenseitig</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Grenzen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öffnen</a:t>
            </a:r>
            <a:r>
              <a:rPr lang="en-US" sz="14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98" name="TextBox 27">
            <a:extLst>
              <a:ext uri="{FF2B5EF4-FFF2-40B4-BE49-F238E27FC236}">
                <a16:creationId xmlns:a16="http://schemas.microsoft.com/office/drawing/2014/main" id="{95BBF87B-AC85-4F0E-A2FC-83EFA38E6378}"/>
              </a:ext>
            </a:extLst>
          </p:cNvPr>
          <p:cNvSpPr txBox="1"/>
          <p:nvPr/>
        </p:nvSpPr>
        <p:spPr>
          <a:xfrm>
            <a:off x="7631219" y="1167245"/>
            <a:ext cx="4524103" cy="738664"/>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Nachfrageüberhang</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in Land A </a:t>
            </a:r>
            <a:r>
              <a:rPr lang="en-US" sz="1400" dirty="0" err="1" smtClean="0">
                <a:latin typeface="Arial" panose="020B0604020202020204" pitchFamily="34" charset="0"/>
                <a:cs typeface="Arial" panose="020B0604020202020204" pitchFamily="34" charset="0"/>
              </a:rPr>
              <a:t>bei</a:t>
            </a:r>
            <a:r>
              <a:rPr lang="en-US" sz="1400" dirty="0" smtClean="0">
                <a:latin typeface="Arial" panose="020B0604020202020204" pitchFamily="34" charset="0"/>
                <a:cs typeface="Arial" panose="020B0604020202020204" pitchFamily="34" charset="0"/>
              </a:rPr>
              <a:t> </a:t>
            </a:r>
            <a:r>
              <a:rPr lang="en-US" sz="1400" err="1" smtClean="0">
                <a:latin typeface="Arial" panose="020B0604020202020204" pitchFamily="34" charset="0"/>
                <a:cs typeface="Arial" panose="020B0604020202020204" pitchFamily="34" charset="0"/>
              </a:rPr>
              <a:t>einem</a:t>
            </a:r>
            <a:r>
              <a:rPr lang="en-US" sz="1400" smtClean="0">
                <a:latin typeface="Arial" panose="020B0604020202020204" pitchFamily="34" charset="0"/>
                <a:cs typeface="Arial" panose="020B0604020202020204" pitchFamily="34" charset="0"/>
              </a:rPr>
              <a:t> Preis </a:t>
            </a:r>
            <a:r>
              <a:rPr lang="en-US" sz="1400" dirty="0" err="1" smtClean="0">
                <a:latin typeface="Arial" panose="020B0604020202020204" pitchFamily="34" charset="0"/>
                <a:cs typeface="Arial" panose="020B0604020202020204" pitchFamily="34" charset="0"/>
              </a:rPr>
              <a:t>kleiner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möglicherweise</a:t>
            </a:r>
            <a:r>
              <a:rPr lang="en-US" sz="1400" dirty="0" smtClean="0">
                <a:latin typeface="Arial" panose="020B0604020202020204" pitchFamily="34" charset="0"/>
                <a:cs typeface="Arial" panose="020B0604020202020204" pitchFamily="34" charset="0"/>
              </a:rPr>
              <a:t>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gemeinsamen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befriedigt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99" name="TextBox 27">
            <a:extLst>
              <a:ext uri="{FF2B5EF4-FFF2-40B4-BE49-F238E27FC236}">
                <a16:creationId xmlns:a16="http://schemas.microsoft.com/office/drawing/2014/main" id="{95BBF87B-AC85-4F0E-A2FC-83EFA38E6378}"/>
              </a:ext>
            </a:extLst>
          </p:cNvPr>
          <p:cNvSpPr txBox="1"/>
          <p:nvPr/>
        </p:nvSpPr>
        <p:spPr>
          <a:xfrm>
            <a:off x="7639930" y="1862178"/>
            <a:ext cx="2274779"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1 </a:t>
            </a:r>
            <a:endParaRPr lang="en-US" sz="1400" baseline="30000" dirty="0">
              <a:latin typeface="Arial" panose="020B0604020202020204" pitchFamily="34" charset="0"/>
              <a:cs typeface="Arial" panose="020B0604020202020204" pitchFamily="34" charset="0"/>
            </a:endParaRPr>
          </a:p>
        </p:txBody>
      </p:sp>
      <p:sp>
        <p:nvSpPr>
          <p:cNvPr id="100" name="TextBox 27">
            <a:extLst>
              <a:ext uri="{FF2B5EF4-FFF2-40B4-BE49-F238E27FC236}">
                <a16:creationId xmlns:a16="http://schemas.microsoft.com/office/drawing/2014/main" id="{95BBF87B-AC85-4F0E-A2FC-83EFA38E6378}"/>
              </a:ext>
            </a:extLst>
          </p:cNvPr>
          <p:cNvSpPr txBox="1"/>
          <p:nvPr/>
        </p:nvSpPr>
        <p:spPr>
          <a:xfrm>
            <a:off x="7661703" y="2079889"/>
            <a:ext cx="4530297"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Überschussnachfrage</a:t>
            </a:r>
            <a:r>
              <a:rPr lang="en-US" sz="1400" dirty="0" smtClean="0">
                <a:latin typeface="Arial" panose="020B0604020202020204" pitchFamily="34" charset="0"/>
                <a:cs typeface="Arial" panose="020B0604020202020204" pitchFamily="34" charset="0"/>
              </a:rPr>
              <a:t>, die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
        <p:nvSpPr>
          <p:cNvPr id="101" name="TextBox 27">
            <a:extLst>
              <a:ext uri="{FF2B5EF4-FFF2-40B4-BE49-F238E27FC236}">
                <a16:creationId xmlns:a16="http://schemas.microsoft.com/office/drawing/2014/main" id="{95BBF87B-AC85-4F0E-A2FC-83EFA38E6378}"/>
              </a:ext>
            </a:extLst>
          </p:cNvPr>
          <p:cNvSpPr txBox="1"/>
          <p:nvPr/>
        </p:nvSpPr>
        <p:spPr>
          <a:xfrm>
            <a:off x="7609452" y="2517499"/>
            <a:ext cx="2274779"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2 </a:t>
            </a:r>
            <a:endParaRPr lang="en-US" sz="1400" baseline="30000" dirty="0">
              <a:latin typeface="Arial" panose="020B0604020202020204" pitchFamily="34" charset="0"/>
              <a:cs typeface="Arial" panose="020B0604020202020204" pitchFamily="34" charset="0"/>
            </a:endParaRPr>
          </a:p>
        </p:txBody>
      </p:sp>
      <p:sp>
        <p:nvSpPr>
          <p:cNvPr id="102" name="TextBox 27">
            <a:extLst>
              <a:ext uri="{FF2B5EF4-FFF2-40B4-BE49-F238E27FC236}">
                <a16:creationId xmlns:a16="http://schemas.microsoft.com/office/drawing/2014/main" id="{95BBF87B-AC85-4F0E-A2FC-83EFA38E6378}"/>
              </a:ext>
            </a:extLst>
          </p:cNvPr>
          <p:cNvSpPr txBox="1"/>
          <p:nvPr/>
        </p:nvSpPr>
        <p:spPr>
          <a:xfrm>
            <a:off x="7631225" y="2735210"/>
            <a:ext cx="4530297" cy="523220"/>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höhere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Überschussnachfrage</a:t>
            </a:r>
            <a:r>
              <a:rPr lang="en-US" sz="1400" dirty="0" smtClean="0">
                <a:latin typeface="Arial" panose="020B0604020202020204" pitchFamily="34" charset="0"/>
                <a:cs typeface="Arial" panose="020B0604020202020204" pitchFamily="34" charset="0"/>
              </a:rPr>
              <a:t>, die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
        <p:nvSpPr>
          <p:cNvPr id="103" name="TextBox 27">
            <a:extLst>
              <a:ext uri="{FF2B5EF4-FFF2-40B4-BE49-F238E27FC236}">
                <a16:creationId xmlns:a16="http://schemas.microsoft.com/office/drawing/2014/main" id="{95BBF87B-AC85-4F0E-A2FC-83EFA38E6378}"/>
              </a:ext>
            </a:extLst>
          </p:cNvPr>
          <p:cNvSpPr txBox="1"/>
          <p:nvPr/>
        </p:nvSpPr>
        <p:spPr>
          <a:xfrm>
            <a:off x="7659530" y="3188052"/>
            <a:ext cx="4530297" cy="954107"/>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Dieses </a:t>
            </a:r>
            <a:r>
              <a:rPr lang="en-US" sz="1400" dirty="0" err="1" smtClean="0">
                <a:latin typeface="Arial" panose="020B0604020202020204" pitchFamily="34" charset="0"/>
                <a:cs typeface="Arial" panose="020B0604020202020204" pitchFamily="34" charset="0"/>
              </a:rPr>
              <a:t>Procedere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führen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err="1" smtClean="0">
                <a:latin typeface="Arial" panose="020B0604020202020204" pitchFamily="34" charset="0"/>
                <a:cs typeface="Arial" panose="020B0604020202020204" pitchFamily="34" charset="0"/>
              </a:rPr>
              <a:t>alle</a:t>
            </a:r>
            <a:r>
              <a:rPr lang="en-US" sz="1400" smtClean="0">
                <a:latin typeface="Arial" panose="020B0604020202020204" pitchFamily="34" charset="0"/>
                <a:cs typeface="Arial" panose="020B0604020202020204" pitchFamily="34" charset="0"/>
              </a:rPr>
              <a:t> Preise </a:t>
            </a:r>
            <a:r>
              <a:rPr lang="en-US" sz="1400" dirty="0" err="1" smtClean="0">
                <a:latin typeface="Arial" panose="020B0604020202020204" pitchFamily="34" charset="0"/>
                <a:cs typeface="Arial" panose="020B0604020202020204" pitchFamily="34" charset="0"/>
              </a:rPr>
              <a:t>kleiner</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 </a:t>
            </a:r>
            <a:r>
              <a:rPr lang="en-US" sz="1400" dirty="0" err="1" smtClean="0">
                <a:latin typeface="Arial" panose="020B0604020202020204" pitchFamily="34" charset="0"/>
                <a:cs typeface="Arial" panose="020B0604020202020204" pitchFamily="34" charset="0"/>
              </a:rPr>
              <a:t>durch</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erhalten</a:t>
            </a:r>
            <a:r>
              <a:rPr lang="en-US" sz="1400" dirty="0" smtClean="0">
                <a:latin typeface="Arial" panose="020B0604020202020204" pitchFamily="34" charset="0"/>
                <a:cs typeface="Arial" panose="020B0604020202020204" pitchFamily="34" charset="0"/>
              </a:rPr>
              <a:t> so die </a:t>
            </a:r>
            <a:r>
              <a:rPr lang="en-US" sz="1400" dirty="0" err="1" smtClean="0">
                <a:latin typeface="Arial" panose="020B0604020202020204" pitchFamily="34" charset="0"/>
                <a:cs typeface="Arial" panose="020B0604020202020204" pitchFamily="34" charset="0"/>
              </a:rPr>
              <a:t>Nachfragekurve</a:t>
            </a:r>
            <a:r>
              <a:rPr lang="en-US" sz="1400" dirty="0" smtClean="0">
                <a:latin typeface="Arial" panose="020B0604020202020204" pitchFamily="34" charset="0"/>
                <a:cs typeface="Arial" panose="020B0604020202020204" pitchFamily="34" charset="0"/>
              </a:rPr>
              <a:t> W-D am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abgeleitet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Angebots</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Nachfragestruktur</a:t>
            </a:r>
            <a:r>
              <a:rPr lang="en-US" sz="1400" dirty="0" smtClean="0">
                <a:latin typeface="Arial" panose="020B0604020202020204" pitchFamily="34" charset="0"/>
                <a:cs typeface="Arial" panose="020B0604020202020204" pitchFamily="34" charset="0"/>
              </a:rPr>
              <a:t> in Land A</a:t>
            </a:r>
            <a:endParaRPr lang="en-US" sz="1400" baseline="30000" dirty="0">
              <a:latin typeface="Arial" panose="020B0604020202020204" pitchFamily="34" charset="0"/>
              <a:cs typeface="Arial" panose="020B0604020202020204" pitchFamily="34" charset="0"/>
            </a:endParaRPr>
          </a:p>
        </p:txBody>
      </p:sp>
      <p:sp>
        <p:nvSpPr>
          <p:cNvPr id="104" name="TextBox 27">
            <a:extLst>
              <a:ext uri="{FF2B5EF4-FFF2-40B4-BE49-F238E27FC236}">
                <a16:creationId xmlns:a16="http://schemas.microsoft.com/office/drawing/2014/main" id="{95BBF87B-AC85-4F0E-A2FC-83EFA38E6378}"/>
              </a:ext>
            </a:extLst>
          </p:cNvPr>
          <p:cNvSpPr txBox="1"/>
          <p:nvPr/>
        </p:nvSpPr>
        <p:spPr>
          <a:xfrm>
            <a:off x="-14873" y="4938047"/>
            <a:ext cx="12206873"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Der </a:t>
            </a:r>
            <a:r>
              <a:rPr lang="en-US" sz="1400" dirty="0" err="1" smtClean="0">
                <a:latin typeface="Arial" panose="020B0604020202020204" pitchFamily="34" charset="0"/>
                <a:cs typeface="Arial" panose="020B0604020202020204" pitchFamily="34" charset="0"/>
              </a:rPr>
              <a:t>gleichen</a:t>
            </a:r>
            <a:r>
              <a:rPr lang="en-US" sz="1400" dirty="0" smtClean="0">
                <a:latin typeface="Arial" panose="020B0604020202020204" pitchFamily="34" charset="0"/>
                <a:cs typeface="Arial" panose="020B0604020202020204" pitchFamily="34" charset="0"/>
              </a:rPr>
              <a:t> Argumentation </a:t>
            </a:r>
            <a:r>
              <a:rPr lang="en-US" sz="1400" dirty="0" err="1" smtClean="0">
                <a:latin typeface="Arial" panose="020B0604020202020204" pitchFamily="34" charset="0"/>
                <a:cs typeface="Arial" panose="020B0604020202020204" pitchFamily="34" charset="0"/>
              </a:rPr>
              <a:t>folgend</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konstruieren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Angebot</a:t>
            </a:r>
            <a:r>
              <a:rPr lang="en-US" sz="1400" dirty="0" smtClean="0">
                <a:latin typeface="Arial" panose="020B0604020202020204" pitchFamily="34" charset="0"/>
                <a:cs typeface="Arial" panose="020B0604020202020204" pitchFamily="34" charset="0"/>
              </a:rPr>
              <a:t>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Ab </a:t>
            </a:r>
            <a:r>
              <a:rPr lang="en-US" sz="1400" err="1" smtClean="0">
                <a:latin typeface="Arial" panose="020B0604020202020204" pitchFamily="34" charset="0"/>
                <a:cs typeface="Arial" panose="020B0604020202020204" pitchFamily="34" charset="0"/>
              </a:rPr>
              <a:t>einem</a:t>
            </a:r>
            <a:r>
              <a:rPr lang="en-US" sz="1400" smtClean="0">
                <a:latin typeface="Arial" panose="020B0604020202020204" pitchFamily="34" charset="0"/>
                <a:cs typeface="Arial" panose="020B0604020202020204" pitchFamily="34" charset="0"/>
              </a:rPr>
              <a:t> Preis </a:t>
            </a:r>
            <a:r>
              <a:rPr lang="en-US" sz="1400" dirty="0" err="1" smtClean="0">
                <a:latin typeface="Arial" panose="020B0604020202020204" pitchFamily="34" charset="0"/>
                <a:cs typeface="Arial" panose="020B0604020202020204" pitchFamily="34" charset="0"/>
              </a:rPr>
              <a:t>größer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baseline="300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in Land B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Angebotsüberhang</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möglicherweise</a:t>
            </a:r>
            <a:r>
              <a:rPr lang="en-US" sz="1400" dirty="0" smtClean="0">
                <a:latin typeface="Arial" panose="020B0604020202020204" pitchFamily="34" charset="0"/>
                <a:cs typeface="Arial" panose="020B0604020202020204" pitchFamily="34" charset="0"/>
              </a:rPr>
              <a:t>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gemeinsamen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befriedigt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werden</a:t>
            </a:r>
            <a:r>
              <a:rPr lang="en-US" sz="14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105" name="TextBox 27">
            <a:extLst>
              <a:ext uri="{FF2B5EF4-FFF2-40B4-BE49-F238E27FC236}">
                <a16:creationId xmlns:a16="http://schemas.microsoft.com/office/drawing/2014/main" id="{95BBF87B-AC85-4F0E-A2FC-83EFA38E6378}"/>
              </a:ext>
            </a:extLst>
          </p:cNvPr>
          <p:cNvSpPr txBox="1"/>
          <p:nvPr/>
        </p:nvSpPr>
        <p:spPr>
          <a:xfrm>
            <a:off x="-14873" y="5432241"/>
            <a:ext cx="2431502"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1</a:t>
            </a:r>
            <a:r>
              <a:rPr lang="en-US" sz="1400" baseline="30000" dirty="0">
                <a:latin typeface="Arial" panose="020B0604020202020204" pitchFamily="34" charset="0"/>
                <a:cs typeface="Arial" panose="020B0604020202020204" pitchFamily="34" charset="0"/>
              </a:rPr>
              <a:t>*</a:t>
            </a:r>
          </a:p>
        </p:txBody>
      </p:sp>
      <p:sp>
        <p:nvSpPr>
          <p:cNvPr id="106" name="TextBox 27">
            <a:extLst>
              <a:ext uri="{FF2B5EF4-FFF2-40B4-BE49-F238E27FC236}">
                <a16:creationId xmlns:a16="http://schemas.microsoft.com/office/drawing/2014/main" id="{95BBF87B-AC85-4F0E-A2FC-83EFA38E6378}"/>
              </a:ext>
            </a:extLst>
          </p:cNvPr>
          <p:cNvSpPr txBox="1"/>
          <p:nvPr/>
        </p:nvSpPr>
        <p:spPr>
          <a:xfrm>
            <a:off x="2250281" y="5431109"/>
            <a:ext cx="6149136" cy="307778"/>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Überschussangebot</a:t>
            </a:r>
            <a:r>
              <a:rPr lang="en-US" sz="1400" dirty="0" smtClean="0">
                <a:latin typeface="Arial" panose="020B0604020202020204" pitchFamily="34" charset="0"/>
                <a:cs typeface="Arial" panose="020B0604020202020204" pitchFamily="34" charset="0"/>
              </a:rPr>
              <a:t>, das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
        <p:nvSpPr>
          <p:cNvPr id="109" name="TextBox 27">
            <a:extLst>
              <a:ext uri="{FF2B5EF4-FFF2-40B4-BE49-F238E27FC236}">
                <a16:creationId xmlns:a16="http://schemas.microsoft.com/office/drawing/2014/main" id="{95BBF87B-AC85-4F0E-A2FC-83EFA38E6378}"/>
              </a:ext>
            </a:extLst>
          </p:cNvPr>
          <p:cNvSpPr txBox="1"/>
          <p:nvPr/>
        </p:nvSpPr>
        <p:spPr>
          <a:xfrm>
            <a:off x="-57823" y="5961137"/>
            <a:ext cx="12213145"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Dieses </a:t>
            </a:r>
            <a:r>
              <a:rPr lang="en-US" sz="1400" dirty="0" err="1" smtClean="0">
                <a:latin typeface="Arial" panose="020B0604020202020204" pitchFamily="34" charset="0"/>
                <a:cs typeface="Arial" panose="020B0604020202020204" pitchFamily="34" charset="0"/>
              </a:rPr>
              <a:t>Procedere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führen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a:t>
            </a:r>
            <a:r>
              <a:rPr lang="en-US" sz="1400" err="1" smtClean="0">
                <a:latin typeface="Arial" panose="020B0604020202020204" pitchFamily="34" charset="0"/>
                <a:cs typeface="Arial" panose="020B0604020202020204" pitchFamily="34" charset="0"/>
              </a:rPr>
              <a:t>alle</a:t>
            </a:r>
            <a:r>
              <a:rPr lang="en-US" sz="1400" smtClean="0">
                <a:latin typeface="Arial" panose="020B0604020202020204" pitchFamily="34" charset="0"/>
                <a:cs typeface="Arial" panose="020B0604020202020204" pitchFamily="34" charset="0"/>
              </a:rPr>
              <a:t> Preise </a:t>
            </a:r>
            <a:r>
              <a:rPr lang="en-US" sz="1400" dirty="0" err="1" smtClean="0">
                <a:latin typeface="Arial" panose="020B0604020202020204" pitchFamily="34" charset="0"/>
                <a:cs typeface="Arial" panose="020B0604020202020204" pitchFamily="34" charset="0"/>
              </a:rPr>
              <a:t>größer</a:t>
            </a:r>
            <a:r>
              <a:rPr lang="en-US" sz="1400" dirty="0" smtClean="0">
                <a:latin typeface="Arial" panose="020B0604020202020204" pitchFamily="34" charset="0"/>
                <a:cs typeface="Arial" panose="020B0604020202020204" pitchFamily="34" charset="0"/>
              </a:rPr>
              <a:t> </a:t>
            </a:r>
            <a:r>
              <a:rPr lang="en-US" sz="1400" dirty="0">
                <a:latin typeface="Arial" panose="020B0604020202020204" pitchFamily="34" charset="0"/>
                <a:cs typeface="Arial" panose="020B0604020202020204" pitchFamily="34" charset="0"/>
              </a:rPr>
              <a:t>P</a:t>
            </a:r>
            <a:r>
              <a:rPr lang="en-US" sz="1400" baseline="-25000" dirty="0">
                <a:latin typeface="Arial" panose="020B0604020202020204" pitchFamily="34" charset="0"/>
                <a:cs typeface="Arial" panose="020B0604020202020204" pitchFamily="34" charset="0"/>
              </a:rPr>
              <a:t>0</a:t>
            </a:r>
            <a:r>
              <a:rPr lang="en-US" sz="1400" baseline="30000" dirty="0">
                <a:latin typeface="Arial" panose="020B0604020202020204" pitchFamily="34" charset="0"/>
                <a:cs typeface="Arial" panose="020B0604020202020204" pitchFamily="34" charset="0"/>
              </a:rPr>
              <a:t>*</a:t>
            </a:r>
            <a:r>
              <a:rPr lang="en-US" sz="1400" baseline="-250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durch</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wir</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erhalten</a:t>
            </a:r>
            <a:r>
              <a:rPr lang="en-US" sz="1400" dirty="0" smtClean="0">
                <a:latin typeface="Arial" panose="020B0604020202020204" pitchFamily="34" charset="0"/>
                <a:cs typeface="Arial" panose="020B0604020202020204" pitchFamily="34" charset="0"/>
              </a:rPr>
              <a:t> so die </a:t>
            </a:r>
            <a:r>
              <a:rPr lang="en-US" sz="1400" dirty="0" err="1" smtClean="0">
                <a:latin typeface="Arial" panose="020B0604020202020204" pitchFamily="34" charset="0"/>
                <a:cs typeface="Arial" panose="020B0604020202020204" pitchFamily="34" charset="0"/>
              </a:rPr>
              <a:t>Angebotskurve</a:t>
            </a:r>
            <a:r>
              <a:rPr lang="en-US" sz="1400" dirty="0" smtClean="0">
                <a:latin typeface="Arial" panose="020B0604020202020204" pitchFamily="34" charset="0"/>
                <a:cs typeface="Arial" panose="020B0604020202020204" pitchFamily="34" charset="0"/>
              </a:rPr>
              <a:t> W-A am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abgeleitet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Angebots</a:t>
            </a:r>
            <a:r>
              <a:rPr lang="en-US" sz="1400" dirty="0" smtClean="0">
                <a:latin typeface="Arial" panose="020B0604020202020204" pitchFamily="34" charset="0"/>
                <a:cs typeface="Arial" panose="020B0604020202020204" pitchFamily="34" charset="0"/>
              </a:rPr>
              <a:t>- und </a:t>
            </a:r>
            <a:r>
              <a:rPr lang="en-US" sz="1400" dirty="0" err="1" smtClean="0">
                <a:latin typeface="Arial" panose="020B0604020202020204" pitchFamily="34" charset="0"/>
                <a:cs typeface="Arial" panose="020B0604020202020204" pitchFamily="34" charset="0"/>
              </a:rPr>
              <a:t>Nachfragestruktur</a:t>
            </a:r>
            <a:r>
              <a:rPr lang="en-US" sz="1400" dirty="0" smtClean="0">
                <a:latin typeface="Arial" panose="020B0604020202020204" pitchFamily="34" charset="0"/>
                <a:cs typeface="Arial" panose="020B0604020202020204" pitchFamily="34" charset="0"/>
              </a:rPr>
              <a:t> in Land B</a:t>
            </a:r>
            <a:endParaRPr lang="en-US" sz="1400" baseline="30000" dirty="0">
              <a:latin typeface="Arial" panose="020B0604020202020204" pitchFamily="34" charset="0"/>
              <a:cs typeface="Arial" panose="020B0604020202020204" pitchFamily="34" charset="0"/>
            </a:endParaRPr>
          </a:p>
        </p:txBody>
      </p:sp>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sp>
        <p:nvSpPr>
          <p:cNvPr id="111" name="TextBox 27">
            <a:extLst>
              <a:ext uri="{FF2B5EF4-FFF2-40B4-BE49-F238E27FC236}">
                <a16:creationId xmlns:a16="http://schemas.microsoft.com/office/drawing/2014/main" id="{95BBF87B-AC85-4F0E-A2FC-83EFA38E6378}"/>
              </a:ext>
            </a:extLst>
          </p:cNvPr>
          <p:cNvSpPr txBox="1"/>
          <p:nvPr/>
        </p:nvSpPr>
        <p:spPr>
          <a:xfrm>
            <a:off x="-25754" y="5676078"/>
            <a:ext cx="2431502"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Betrachte</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r>
              <a:rPr lang="en-US" sz="1400" dirty="0" smtClean="0">
                <a:latin typeface="Arial" panose="020B0604020202020204" pitchFamily="34" charset="0"/>
                <a:cs typeface="Arial" panose="020B0604020202020204" pitchFamily="34" charset="0"/>
              </a:rPr>
              <a:t>P</a:t>
            </a:r>
            <a:r>
              <a:rPr lang="en-US" sz="1400" baseline="-25000" dirty="0" smtClean="0">
                <a:latin typeface="Arial" panose="020B0604020202020204" pitchFamily="34" charset="0"/>
                <a:cs typeface="Arial" panose="020B0604020202020204" pitchFamily="34" charset="0"/>
              </a:rPr>
              <a:t>2</a:t>
            </a:r>
            <a:r>
              <a:rPr lang="en-US" sz="1400" baseline="30000" dirty="0" smtClean="0">
                <a:latin typeface="Arial" panose="020B0604020202020204" pitchFamily="34" charset="0"/>
                <a:cs typeface="Arial" panose="020B0604020202020204" pitchFamily="34" charset="0"/>
              </a:rPr>
              <a:t>*</a:t>
            </a:r>
            <a:endParaRPr lang="en-US" sz="1400" baseline="30000" dirty="0">
              <a:latin typeface="Arial" panose="020B0604020202020204" pitchFamily="34" charset="0"/>
              <a:cs typeface="Arial" panose="020B0604020202020204" pitchFamily="34" charset="0"/>
            </a:endParaRPr>
          </a:p>
        </p:txBody>
      </p:sp>
      <p:sp>
        <p:nvSpPr>
          <p:cNvPr id="112" name="TextBox 27">
            <a:extLst>
              <a:ext uri="{FF2B5EF4-FFF2-40B4-BE49-F238E27FC236}">
                <a16:creationId xmlns:a16="http://schemas.microsoft.com/office/drawing/2014/main" id="{95BBF87B-AC85-4F0E-A2FC-83EFA38E6378}"/>
              </a:ext>
            </a:extLst>
          </p:cNvPr>
          <p:cNvSpPr txBox="1"/>
          <p:nvPr/>
        </p:nvSpPr>
        <p:spPr>
          <a:xfrm>
            <a:off x="2239399" y="5674946"/>
            <a:ext cx="7165857" cy="307777"/>
          </a:xfrm>
          <a:prstGeom prst="rect">
            <a:avLst/>
          </a:prstGeom>
          <a:noFill/>
        </p:spPr>
        <p:txBody>
          <a:bodyPr wrap="square" rtlCol="0">
            <a:spAutoFit/>
          </a:bodyPr>
          <a:lstStyle/>
          <a:p>
            <a:r>
              <a:rPr lang="en-US" sz="1400" dirty="0" err="1" smtClean="0">
                <a:latin typeface="Arial" panose="020B0604020202020204" pitchFamily="34" charset="0"/>
                <a:cs typeface="Arial" panose="020B0604020202020204" pitchFamily="34" charset="0"/>
              </a:rPr>
              <a:t>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höheres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Überschussangebot</a:t>
            </a:r>
            <a:r>
              <a:rPr lang="en-US" sz="1400" dirty="0" smtClean="0">
                <a:latin typeface="Arial" panose="020B0604020202020204" pitchFamily="34" charset="0"/>
                <a:cs typeface="Arial" panose="020B0604020202020204" pitchFamily="34" charset="0"/>
              </a:rPr>
              <a:t>, das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relevant </a:t>
            </a:r>
            <a:r>
              <a:rPr lang="en-US" sz="1400" dirty="0" err="1" smtClean="0">
                <a:latin typeface="Arial" panose="020B0604020202020204" pitchFamily="34" charset="0"/>
                <a:cs typeface="Arial" panose="020B0604020202020204" pitchFamily="34" charset="0"/>
              </a:rPr>
              <a:t>wird</a:t>
            </a:r>
            <a:endParaRPr lang="en-US" sz="1400" baseline="30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77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9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9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90"/>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2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0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31"/>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102"/>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9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0"/>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03"/>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nodeType="clickEffect">
                                  <p:stCondLst>
                                    <p:cond delay="0"/>
                                  </p:stCondLst>
                                  <p:childTnLst>
                                    <p:set>
                                      <p:cBhvr>
                                        <p:cTn id="86" dur="1" fill="hold">
                                          <p:stCondLst>
                                            <p:cond delay="0"/>
                                          </p:stCondLst>
                                        </p:cTn>
                                        <p:tgtEl>
                                          <p:spTgt spid="20"/>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24"/>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grpId="0" nodeType="clickEffect">
                                  <p:stCondLst>
                                    <p:cond delay="0"/>
                                  </p:stCondLst>
                                  <p:childTnLst>
                                    <p:set>
                                      <p:cBhvr>
                                        <p:cTn id="92" dur="1" fill="hold">
                                          <p:stCondLst>
                                            <p:cond delay="0"/>
                                          </p:stCondLst>
                                        </p:cTn>
                                        <p:tgtEl>
                                          <p:spTgt spid="104"/>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52"/>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5"/>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88"/>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50"/>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grpId="0" nodeType="clickEffect">
                                  <p:stCondLst>
                                    <p:cond delay="0"/>
                                  </p:stCondLst>
                                  <p:childTnLst>
                                    <p:set>
                                      <p:cBhvr>
                                        <p:cTn id="110" dur="1" fill="hold">
                                          <p:stCondLst>
                                            <p:cond delay="0"/>
                                          </p:stCondLst>
                                        </p:cTn>
                                        <p:tgtEl>
                                          <p:spTgt spid="106"/>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48"/>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81"/>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93"/>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grpId="0" nodeType="clickEffect">
                                  <p:stCondLst>
                                    <p:cond delay="0"/>
                                  </p:stCondLst>
                                  <p:childTnLst>
                                    <p:set>
                                      <p:cBhvr>
                                        <p:cTn id="122" dur="1" fill="hold">
                                          <p:stCondLst>
                                            <p:cond delay="0"/>
                                          </p:stCondLst>
                                        </p:cTn>
                                        <p:tgtEl>
                                          <p:spTgt spid="111"/>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1" presetClass="entr" presetSubtype="0" fill="hold" nodeType="clickEffect">
                                  <p:stCondLst>
                                    <p:cond delay="0"/>
                                  </p:stCondLst>
                                  <p:childTnLst>
                                    <p:set>
                                      <p:cBhvr>
                                        <p:cTn id="126" dur="1" fill="hold">
                                          <p:stCondLst>
                                            <p:cond delay="0"/>
                                          </p:stCondLst>
                                        </p:cTn>
                                        <p:tgtEl>
                                          <p:spTgt spid="82"/>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8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112"/>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nodeType="clickEffect">
                                  <p:stCondLst>
                                    <p:cond delay="0"/>
                                  </p:stCondLst>
                                  <p:childTnLst>
                                    <p:set>
                                      <p:cBhvr>
                                        <p:cTn id="136" dur="1" fill="hold">
                                          <p:stCondLst>
                                            <p:cond delay="0"/>
                                          </p:stCondLst>
                                        </p:cTn>
                                        <p:tgtEl>
                                          <p:spTgt spid="83"/>
                                        </p:tgtEl>
                                        <p:attrNameLst>
                                          <p:attrName>style.visibility</p:attrName>
                                        </p:attrNameLst>
                                      </p:cBhvr>
                                      <p:to>
                                        <p:strVal val="visible"/>
                                      </p:to>
                                    </p:set>
                                  </p:childTnLst>
                                </p:cTn>
                              </p:par>
                              <p:par>
                                <p:cTn id="137" presetID="1" presetClass="entr" presetSubtype="0" fill="hold" grpId="0" nodeType="withEffect">
                                  <p:stCondLst>
                                    <p:cond delay="0"/>
                                  </p:stCondLst>
                                  <p:childTnLst>
                                    <p:set>
                                      <p:cBhvr>
                                        <p:cTn id="138" dur="1" fill="hold">
                                          <p:stCondLst>
                                            <p:cond delay="0"/>
                                          </p:stCondLst>
                                        </p:cTn>
                                        <p:tgtEl>
                                          <p:spTgt spid="92"/>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87"/>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grpId="0" nodeType="clickEffect">
                                  <p:stCondLst>
                                    <p:cond delay="0"/>
                                  </p:stCondLst>
                                  <p:childTnLst>
                                    <p:set>
                                      <p:cBhvr>
                                        <p:cTn id="144" dur="1" fill="hold">
                                          <p:stCondLst>
                                            <p:cond delay="0"/>
                                          </p:stCondLst>
                                        </p:cTn>
                                        <p:tgtEl>
                                          <p:spTgt spid="109"/>
                                        </p:tgtEl>
                                        <p:attrNameLst>
                                          <p:attrName>style.visibility</p:attrName>
                                        </p:attrNameLst>
                                      </p:cBhvr>
                                      <p:to>
                                        <p:strVal val="visible"/>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nodeType="clickEffect">
                                  <p:stCondLst>
                                    <p:cond delay="0"/>
                                  </p:stCondLst>
                                  <p:childTnLst>
                                    <p:set>
                                      <p:cBhvr>
                                        <p:cTn id="148" dur="1" fill="hold">
                                          <p:stCondLst>
                                            <p:cond delay="0"/>
                                          </p:stCondLst>
                                        </p:cTn>
                                        <p:tgtEl>
                                          <p:spTgt spid="49"/>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32" grpId="0" animBg="1"/>
      <p:bldP spid="52" grpId="0" animBg="1"/>
      <p:bldP spid="58" grpId="0"/>
      <p:bldP spid="59" grpId="0"/>
      <p:bldP spid="60" grpId="0"/>
      <p:bldP spid="64" grpId="0"/>
      <p:bldP spid="88" grpId="0"/>
      <p:bldP spid="89" grpId="0"/>
      <p:bldP spid="90" grpId="0"/>
      <p:bldP spid="91" grpId="0"/>
      <p:bldP spid="92" grpId="0"/>
      <p:bldP spid="93" grpId="0"/>
      <p:bldP spid="94" grpId="0"/>
      <p:bldP spid="95" grpId="0" animBg="1"/>
      <p:bldP spid="96" grpId="0" animBg="1"/>
      <p:bldP spid="97" grpId="0"/>
      <p:bldP spid="98" grpId="0"/>
      <p:bldP spid="99" grpId="0"/>
      <p:bldP spid="100" grpId="0"/>
      <p:bldP spid="101" grpId="0"/>
      <p:bldP spid="102" grpId="0"/>
      <p:bldP spid="103" grpId="0"/>
      <p:bldP spid="104" grpId="0"/>
      <p:bldP spid="105" grpId="0"/>
      <p:bldP spid="106" grpId="0"/>
      <p:bldP spid="109" grpId="0"/>
      <p:bldP spid="110" grpId="0"/>
      <p:bldP spid="111" grpId="0"/>
      <p:bldP spid="1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Gleichgewicht</a:t>
            </a:r>
            <a:r>
              <a:rPr lang="en-US" sz="2400" dirty="0" smtClean="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94" name="TextBox 27">
            <a:extLst>
              <a:ext uri="{FF2B5EF4-FFF2-40B4-BE49-F238E27FC236}">
                <a16:creationId xmlns:a16="http://schemas.microsoft.com/office/drawing/2014/main" id="{95BBF87B-AC85-4F0E-A2FC-83EFA38E6378}"/>
              </a:ext>
            </a:extLst>
          </p:cNvPr>
          <p:cNvSpPr txBox="1"/>
          <p:nvPr/>
        </p:nvSpPr>
        <p:spPr>
          <a:xfrm>
            <a:off x="7667897" y="1748864"/>
            <a:ext cx="4524103" cy="738664"/>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Das </a:t>
            </a:r>
            <a:r>
              <a:rPr lang="en-US" sz="1400" dirty="0" err="1" smtClean="0">
                <a:latin typeface="Arial" panose="020B0604020202020204" pitchFamily="34" charset="0"/>
                <a:cs typeface="Arial" panose="020B0604020202020204" pitchFamily="34" charset="0"/>
              </a:rPr>
              <a:t>Weltmarktgleichgewicht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ergibt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dann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Schnittpunkt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Angebotskurve</a:t>
            </a:r>
            <a:r>
              <a:rPr lang="en-US" sz="1400" dirty="0" smtClean="0">
                <a:latin typeface="Arial" panose="020B0604020202020204" pitchFamily="34" charset="0"/>
                <a:cs typeface="Arial" panose="020B0604020202020204" pitchFamily="34" charset="0"/>
              </a:rPr>
              <a:t> W-A und der </a:t>
            </a:r>
            <a:r>
              <a:rPr lang="en-US" sz="1400" dirty="0" err="1" smtClean="0">
                <a:latin typeface="Arial" panose="020B0604020202020204" pitchFamily="34" charset="0"/>
                <a:cs typeface="Arial" panose="020B0604020202020204" pitchFamily="34" charset="0"/>
              </a:rPr>
              <a:t>Nachfragekurve</a:t>
            </a:r>
            <a:r>
              <a:rPr lang="en-US" sz="1400" dirty="0" smtClean="0">
                <a:latin typeface="Arial" panose="020B0604020202020204" pitchFamily="34" charset="0"/>
                <a:cs typeface="Arial" panose="020B0604020202020204" pitchFamily="34" charset="0"/>
              </a:rPr>
              <a:t> W-D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gemeinsamen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Markt</a:t>
            </a:r>
            <a:endParaRPr lang="en-US" sz="1400" baseline="30000" dirty="0">
              <a:latin typeface="Arial" panose="020B0604020202020204" pitchFamily="34" charset="0"/>
              <a:cs typeface="Arial" panose="020B0604020202020204" pitchFamily="34" charset="0"/>
            </a:endParaRPr>
          </a:p>
        </p:txBody>
      </p:sp>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4"/>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smtClean="0">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00751"/>
            <a:ext cx="540534" cy="215444"/>
          </a:xfrm>
          <a:prstGeom prst="rect">
            <a:avLst/>
          </a:prstGeom>
          <a:noFill/>
        </p:spPr>
        <p:txBody>
          <a:bodyPr wrap="none" rtlCol="0">
            <a:spAutoFit/>
          </a:bodyPr>
          <a:lstStyle/>
          <a:p>
            <a:pPr algn="ctr"/>
            <a:r>
              <a:rPr lang="en-US" sz="800" dirty="0" err="1" smtClean="0">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p:cxnSp>
        <p:nvCxnSpPr>
          <p:cNvPr id="113" name="Straight Connector 65"/>
          <p:cNvCxnSpPr/>
          <p:nvPr/>
        </p:nvCxnSpPr>
        <p:spPr>
          <a:xfrm flipV="1">
            <a:off x="1351756" y="2642186"/>
            <a:ext cx="358700" cy="776"/>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p:cxnSp>
        <p:nvCxnSpPr>
          <p:cNvPr id="114" name="Straight Connector 77"/>
          <p:cNvCxnSpPr/>
          <p:nvPr/>
        </p:nvCxnSpPr>
        <p:spPr>
          <a:xfrm flipV="1">
            <a:off x="6679293" y="2662960"/>
            <a:ext cx="366115" cy="11433"/>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7" name="TextBox 27">
                <a:extLst>
                  <a:ext uri="{FF2B5EF4-FFF2-40B4-BE49-F238E27FC236}">
                    <a16:creationId xmlns:a16="http://schemas.microsoft.com/office/drawing/2014/main" id="{95BBF87B-AC85-4F0E-A2FC-83EFA38E6378}"/>
                  </a:ext>
                </a:extLst>
              </p:cNvPr>
              <p:cNvSpPr txBox="1"/>
              <p:nvPr/>
            </p:nvSpPr>
            <p:spPr>
              <a:xfrm>
                <a:off x="7664785" y="2467320"/>
                <a:ext cx="4524103" cy="523220"/>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Das Gut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also </a:t>
                </a:r>
                <a:r>
                  <a:rPr lang="en-US" sz="1400" err="1" smtClean="0">
                    <a:latin typeface="Arial" panose="020B0604020202020204" pitchFamily="34" charset="0"/>
                    <a:cs typeface="Arial" panose="020B0604020202020204" pitchFamily="34" charset="0"/>
                  </a:rPr>
                  <a:t>zum</a:t>
                </a:r>
                <a:r>
                  <a:rPr lang="en-US" sz="1400" smtClean="0">
                    <a:latin typeface="Arial" panose="020B0604020202020204" pitchFamily="34" charset="0"/>
                    <a:cs typeface="Arial" panose="020B0604020202020204" pitchFamily="34" charset="0"/>
                  </a:rPr>
                  <a:t> Preis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gehandelt</a:t>
                </a:r>
                <a:r>
                  <a:rPr lang="en-US" sz="1400" dirty="0" smtClean="0">
                    <a:latin typeface="Arial" panose="020B0604020202020204" pitchFamily="34" charset="0"/>
                    <a:cs typeface="Arial" panose="020B0604020202020204" pitchFamily="34" charset="0"/>
                  </a:rPr>
                  <a:t> und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wird</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Menge</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panose="02040503050406030204" pitchFamily="18" charset="0"/>
                            <a:cs typeface="Arial" panose="020B0604020202020204" pitchFamily="34" charset="0"/>
                          </a:rPr>
                          <m:t>𝑋</m:t>
                        </m:r>
                      </m:e>
                      <m:sub>
                        <m:r>
                          <a:rPr lang="de-DE" sz="1400" i="1">
                            <a:latin typeface="Cambria Math"/>
                            <a:cs typeface="Arial" panose="020B0604020202020204" pitchFamily="34" charset="0"/>
                          </a:rPr>
                          <m:t>𝑊</m:t>
                        </m:r>
                      </m:sub>
                    </m:sSub>
                  </m:oMath>
                </a14:m>
                <a:r>
                  <a:rPr lang="en-US" sz="1400" dirty="0" smtClean="0">
                    <a:latin typeface="Arial" panose="020B0604020202020204" pitchFamily="34" charset="0"/>
                    <a:cs typeface="Arial" panose="020B0604020202020204" pitchFamily="34" charset="0"/>
                  </a:rPr>
                  <a:t> getauscht </a:t>
                </a:r>
                <a:endParaRPr lang="en-US" sz="1400" baseline="30000" dirty="0">
                  <a:latin typeface="Arial" panose="020B0604020202020204" pitchFamily="34" charset="0"/>
                  <a:cs typeface="Arial" panose="020B0604020202020204" pitchFamily="34" charset="0"/>
                </a:endParaRPr>
              </a:p>
            </p:txBody>
          </p:sp>
        </mc:Choice>
        <mc:Fallback xmlns="">
          <p:sp>
            <p:nvSpPr>
              <p:cNvPr id="117"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64785" y="2467320"/>
                <a:ext cx="4524103" cy="523220"/>
              </a:xfrm>
              <a:prstGeom prst="rect">
                <a:avLst/>
              </a:prstGeom>
              <a:blipFill>
                <a:blip r:embed="rId5"/>
                <a:stretch>
                  <a:fillRect l="-404" t="-2326" b="-10465"/>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8" name="TextBox 27">
                <a:extLst>
                  <a:ext uri="{FF2B5EF4-FFF2-40B4-BE49-F238E27FC236}">
                    <a16:creationId xmlns:a16="http://schemas.microsoft.com/office/drawing/2014/main" id="{95BBF87B-AC85-4F0E-A2FC-83EFA38E6378}"/>
                  </a:ext>
                </a:extLst>
              </p:cNvPr>
              <p:cNvSpPr txBox="1"/>
              <p:nvPr/>
            </p:nvSpPr>
            <p:spPr>
              <a:xfrm>
                <a:off x="7667901" y="3061367"/>
                <a:ext cx="4524103" cy="523220"/>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Menge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panose="02040503050406030204" pitchFamily="18" charset="0"/>
                            <a:cs typeface="Arial" panose="020B0604020202020204" pitchFamily="34" charset="0"/>
                          </a:rPr>
                          <m:t>𝑋</m:t>
                        </m:r>
                      </m:e>
                      <m:sub>
                        <m:r>
                          <a:rPr lang="de-DE" sz="1400" i="1">
                            <a:latin typeface="Cambria Math"/>
                            <a:cs typeface="Arial" panose="020B0604020202020204" pitchFamily="34" charset="0"/>
                          </a:rPr>
                          <m:t>𝑊</m:t>
                        </m:r>
                      </m:sub>
                    </m:sSub>
                  </m:oMath>
                </a14:m>
                <a:r>
                  <a:rPr lang="de-DE" sz="1400" dirty="0" smtClean="0">
                    <a:latin typeface="Arial" panose="020B0604020202020204" pitchFamily="34" charset="0"/>
                    <a:cs typeface="Arial" panose="020B0604020202020204" pitchFamily="34" charset="0"/>
                  </a:rPr>
                  <a:t> entspricht natürlich den Exporten aus Land B </a:t>
                </a:r>
                <a:endParaRPr lang="en-US" sz="1400" baseline="30000" dirty="0">
                  <a:latin typeface="Arial" panose="020B0604020202020204" pitchFamily="34" charset="0"/>
                  <a:cs typeface="Arial" panose="020B0604020202020204" pitchFamily="34" charset="0"/>
                </a:endParaRPr>
              </a:p>
            </p:txBody>
          </p:sp>
        </mc:Choice>
        <mc:Fallback xmlns="">
          <p:sp>
            <p:nvSpPr>
              <p:cNvPr id="118"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67901" y="3061367"/>
                <a:ext cx="4524103" cy="523220"/>
              </a:xfrm>
              <a:prstGeom prst="rect">
                <a:avLst/>
              </a:prstGeom>
              <a:blipFill>
                <a:blip r:embed="rId6"/>
                <a:stretch>
                  <a:fillRect l="-404" t="-2326" b="-11628"/>
                </a:stretch>
              </a:blipFill>
            </p:spPr>
            <p:txBody>
              <a:bodyPr/>
              <a:lstStyle/>
              <a:p>
                <a:r>
                  <a:rPr lang="de-DE">
                    <a:noFill/>
                  </a:rPr>
                  <a:t> </a:t>
                </a:r>
              </a:p>
            </p:txBody>
          </p:sp>
        </mc:Fallback>
      </mc:AlternateContent>
      <p:sp>
        <p:nvSpPr>
          <p:cNvPr id="120" name="TextBox 27">
            <a:extLst>
              <a:ext uri="{FF2B5EF4-FFF2-40B4-BE49-F238E27FC236}">
                <a16:creationId xmlns:a16="http://schemas.microsoft.com/office/drawing/2014/main" id="{95BBF87B-AC85-4F0E-A2FC-83EFA38E6378}"/>
              </a:ext>
            </a:extLst>
          </p:cNvPr>
          <p:cNvSpPr txBox="1"/>
          <p:nvPr/>
        </p:nvSpPr>
        <p:spPr>
          <a:xfrm>
            <a:off x="7664784" y="3516803"/>
            <a:ext cx="4524103" cy="307777"/>
          </a:xfrm>
          <a:prstGeom prst="rect">
            <a:avLst/>
          </a:prstGeom>
          <a:noFill/>
        </p:spPr>
        <p:txBody>
          <a:bodyPr wrap="square" rtlCol="0">
            <a:spAutoFit/>
          </a:bodyPr>
          <a:lstStyle/>
          <a:p>
            <a:r>
              <a:rPr lang="de-DE" sz="1400" dirty="0">
                <a:latin typeface="Arial" panose="020B0604020202020204" pitchFamily="34" charset="0"/>
                <a:cs typeface="Arial" panose="020B0604020202020204" pitchFamily="34" charset="0"/>
              </a:rPr>
              <a:t>u</a:t>
            </a:r>
            <a:r>
              <a:rPr lang="de-DE" sz="1400" dirty="0" smtClean="0">
                <a:latin typeface="Arial" panose="020B0604020202020204" pitchFamily="34" charset="0"/>
                <a:cs typeface="Arial" panose="020B0604020202020204" pitchFamily="34" charset="0"/>
              </a:rPr>
              <a:t>nd den Importen nach Land </a:t>
            </a:r>
            <a:r>
              <a:rPr lang="de-DE" sz="1400" dirty="0">
                <a:latin typeface="Arial" panose="020B0604020202020204" pitchFamily="34" charset="0"/>
                <a:cs typeface="Arial" panose="020B0604020202020204" pitchFamily="34" charset="0"/>
              </a:rPr>
              <a:t>A</a:t>
            </a:r>
            <a:r>
              <a:rPr lang="de-DE" sz="1400" dirty="0" smtClean="0">
                <a:latin typeface="Arial" panose="020B0604020202020204" pitchFamily="34" charset="0"/>
                <a:cs typeface="Arial" panose="020B0604020202020204" pitchFamily="34" charset="0"/>
              </a:rPr>
              <a:t> </a:t>
            </a:r>
            <a:endParaRPr lang="en-US" sz="1400" baseline="300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21" name="TextBox 73">
                <a:extLst>
                  <a:ext uri="{FF2B5EF4-FFF2-40B4-BE49-F238E27FC236}">
                    <a16:creationId xmlns:a16="http://schemas.microsoft.com/office/drawing/2014/main" id="{AD4EC967-1C20-47C0-939B-AB9655458832}"/>
                  </a:ext>
                </a:extLst>
              </p:cNvPr>
              <p:cNvSpPr txBox="1"/>
              <p:nvPr/>
            </p:nvSpPr>
            <p:spPr>
              <a:xfrm>
                <a:off x="1257284" y="2861067"/>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121"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1257284" y="2861067"/>
                <a:ext cx="528543" cy="343620"/>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22" name="TextBox 73">
                <a:extLst>
                  <a:ext uri="{FF2B5EF4-FFF2-40B4-BE49-F238E27FC236}">
                    <a16:creationId xmlns:a16="http://schemas.microsoft.com/office/drawing/2014/main" id="{AD4EC967-1C20-47C0-939B-AB9655458832}"/>
                  </a:ext>
                </a:extLst>
              </p:cNvPr>
              <p:cNvSpPr txBox="1"/>
              <p:nvPr/>
            </p:nvSpPr>
            <p:spPr>
              <a:xfrm>
                <a:off x="6615469" y="2036799"/>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122"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6615469" y="2036799"/>
                <a:ext cx="528543" cy="343620"/>
              </a:xfrm>
              <a:prstGeom prst="rect">
                <a:avLst/>
              </a:prstGeom>
              <a:blipFill>
                <a:blip r:embed="rId8"/>
                <a:stretch>
                  <a:fillRect/>
                </a:stretch>
              </a:blipFill>
            </p:spPr>
            <p:txBody>
              <a:bodyPr/>
              <a:lstStyle/>
              <a:p>
                <a:r>
                  <a:rPr lang="de-DE">
                    <a:noFill/>
                  </a:rPr>
                  <a:t> </a:t>
                </a:r>
              </a:p>
            </p:txBody>
          </p:sp>
        </mc:Fallback>
      </mc:AlternateContent>
    </p:spTree>
    <p:extLst>
      <p:ext uri="{BB962C8B-B14F-4D97-AF65-F5344CB8AC3E}">
        <p14:creationId xmlns:p14="http://schemas.microsoft.com/office/powerpoint/2010/main" val="3116468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8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0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2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3"/>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10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1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84" grpId="0"/>
      <p:bldP spid="85" grpId="0"/>
      <p:bldP spid="86" grpId="0" animBg="1"/>
      <p:bldP spid="107" grpId="0"/>
      <p:bldP spid="108" grpId="0"/>
      <p:bldP spid="115" grpId="0"/>
      <p:bldP spid="116" grpId="0"/>
      <p:bldP spid="117" grpId="0"/>
      <p:bldP spid="118" grpId="0"/>
      <p:bldP spid="120" grpId="0"/>
      <p:bldP spid="121" grpId="0"/>
      <p:bldP spid="12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27564" y="40262"/>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Wirkung</a:t>
            </a:r>
            <a:r>
              <a:rPr lang="en-US" sz="2400" dirty="0" smtClean="0">
                <a:solidFill>
                  <a:sysClr val="windowText" lastClr="000000"/>
                </a:solidFill>
              </a:rPr>
              <a:t> </a:t>
            </a:r>
            <a:r>
              <a:rPr lang="en-US" sz="2400" dirty="0" err="1" smtClean="0">
                <a:solidFill>
                  <a:sysClr val="windowText" lastClr="000000"/>
                </a:solidFill>
              </a:rPr>
              <a:t>eines</a:t>
            </a:r>
            <a:r>
              <a:rPr lang="en-US" sz="2400" dirty="0" smtClean="0">
                <a:solidFill>
                  <a:sysClr val="windowText" lastClr="000000"/>
                </a:solidFill>
              </a:rPr>
              <a:t> </a:t>
            </a:r>
            <a:r>
              <a:rPr lang="en-US" sz="2400" dirty="0" err="1" smtClean="0">
                <a:solidFill>
                  <a:sysClr val="windowText" lastClr="000000"/>
                </a:solidFill>
              </a:rPr>
              <a:t>Zolls</a:t>
            </a:r>
            <a:r>
              <a:rPr lang="en-US" sz="2400" dirty="0" smtClean="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545898" y="5169772"/>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4" name="TextBox 27">
                <a:extLst>
                  <a:ext uri="{FF2B5EF4-FFF2-40B4-BE49-F238E27FC236}">
                    <a16:creationId xmlns:a16="http://schemas.microsoft.com/office/drawing/2014/main" id="{95BBF87B-AC85-4F0E-A2FC-83EFA38E6378}"/>
                  </a:ext>
                </a:extLst>
              </p:cNvPr>
              <p:cNvSpPr txBox="1"/>
              <p:nvPr/>
            </p:nvSpPr>
            <p:spPr>
              <a:xfrm>
                <a:off x="7756455" y="314242"/>
                <a:ext cx="4432431" cy="2031325"/>
              </a:xfrm>
              <a:prstGeom prst="rect">
                <a:avLst/>
              </a:prstGeom>
              <a:noFill/>
            </p:spPr>
            <p:txBody>
              <a:bodyPr wrap="square" rtlCol="0">
                <a:spAutoFit/>
              </a:bodyPr>
              <a:lstStyle/>
              <a:p>
                <a:r>
                  <a:rPr lang="en-US" sz="1400" dirty="0" smtClean="0">
                    <a:latin typeface="Arial" panose="020B0604020202020204" pitchFamily="34" charset="0"/>
                    <a:cs typeface="Arial" panose="020B0604020202020204" pitchFamily="34" charset="0"/>
                  </a:rPr>
                  <a:t>Führt das Land A </a:t>
                </a:r>
                <a:r>
                  <a:rPr lang="en-US" sz="1400" dirty="0" err="1" smtClean="0">
                    <a:latin typeface="Arial" panose="020B0604020202020204" pitchFamily="34" charset="0"/>
                    <a:cs typeface="Arial" panose="020B0604020202020204" pitchFamily="34" charset="0"/>
                  </a:rPr>
                  <a:t>einen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Importzoll</a:t>
                </a:r>
                <a:r>
                  <a:rPr lang="en-US" sz="1400" dirty="0" smtClean="0">
                    <a:latin typeface="Arial" panose="020B0604020202020204" pitchFamily="34" charset="0"/>
                    <a:cs typeface="Arial" panose="020B0604020202020204" pitchFamily="34" charset="0"/>
                  </a:rPr>
                  <a:t> pro </a:t>
                </a:r>
                <a:r>
                  <a:rPr lang="en-US" sz="1400" dirty="0" err="1" smtClean="0">
                    <a:latin typeface="Arial" panose="020B0604020202020204" pitchFamily="34" charset="0"/>
                    <a:cs typeface="Arial" panose="020B0604020202020204" pitchFamily="34" charset="0"/>
                  </a:rPr>
                  <a:t>Mengeneinheit</a:t>
                </a:r>
                <a:r>
                  <a:rPr lang="en-US" sz="1400" dirty="0" smtClean="0">
                    <a:latin typeface="Arial" panose="020B0604020202020204" pitchFamily="34" charset="0"/>
                    <a:cs typeface="Arial" panose="020B0604020202020204" pitchFamily="34" charset="0"/>
                  </a:rPr>
                  <a:t> von t auf das Gut x </a:t>
                </a:r>
                <a:r>
                  <a:rPr lang="en-US" sz="1400" dirty="0" err="1" smtClean="0">
                    <a:latin typeface="Arial" panose="020B0604020202020204" pitchFamily="34" charset="0"/>
                    <a:cs typeface="Arial" panose="020B0604020202020204" pitchFamily="34" charset="0"/>
                  </a:rPr>
                  <a:t>ein</a:t>
                </a:r>
                <a:r>
                  <a:rPr lang="en-US" sz="1400" dirty="0" smtClean="0">
                    <a:latin typeface="Arial" panose="020B0604020202020204" pitchFamily="34" charset="0"/>
                    <a:cs typeface="Arial" panose="020B0604020202020204" pitchFamily="34" charset="0"/>
                  </a:rPr>
                  <a:t>, so </a:t>
                </a:r>
                <a:r>
                  <a:rPr lang="en-US" sz="1400" dirty="0" err="1" smtClean="0">
                    <a:latin typeface="Arial" panose="020B0604020202020204" pitchFamily="34" charset="0"/>
                    <a:cs typeface="Arial" panose="020B0604020202020204" pitchFamily="34" charset="0"/>
                  </a:rPr>
                  <a:t>verteuert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für</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Konsumenten</a:t>
                </a:r>
                <a:r>
                  <a:rPr lang="en-US" sz="1400" dirty="0" smtClean="0">
                    <a:latin typeface="Arial" panose="020B0604020202020204" pitchFamily="34" charset="0"/>
                    <a:cs typeface="Arial" panose="020B0604020202020204" pitchFamily="34" charset="0"/>
                  </a:rPr>
                  <a:t> in Land A </a:t>
                </a:r>
                <a:r>
                  <a:rPr lang="en-US" sz="1400" smtClean="0">
                    <a:latin typeface="Arial" panose="020B0604020202020204" pitchFamily="34" charset="0"/>
                    <a:cs typeface="Arial" panose="020B0604020202020204" pitchFamily="34" charset="0"/>
                  </a:rPr>
                  <a:t>der Preis </a:t>
                </a:r>
                <a:r>
                  <a:rPr lang="en-US" sz="1400" dirty="0" err="1" smtClean="0">
                    <a:latin typeface="Arial" panose="020B0604020202020204" pitchFamily="34" charset="0"/>
                    <a:cs typeface="Arial" panose="020B0604020202020204" pitchFamily="34" charset="0"/>
                  </a:rPr>
                  <a:t>gegenüber</a:t>
                </a:r>
                <a:r>
                  <a:rPr lang="en-US" sz="1400" dirty="0" smtClean="0">
                    <a:latin typeface="Arial" panose="020B0604020202020204" pitchFamily="34" charset="0"/>
                    <a:cs typeface="Arial" panose="020B0604020202020204" pitchFamily="34" charset="0"/>
                  </a:rPr>
                  <a:t>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allerdings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können</a:t>
                </a:r>
                <a:r>
                  <a:rPr lang="en-US" sz="1400" dirty="0" smtClean="0">
                    <a:latin typeface="Arial" panose="020B0604020202020204" pitchFamily="34" charset="0"/>
                    <a:cs typeface="Arial" panose="020B0604020202020204" pitchFamily="34" charset="0"/>
                  </a:rPr>
                  <a:t> die </a:t>
                </a:r>
                <a:r>
                  <a:rPr lang="en-US" sz="1400" dirty="0" err="1" smtClean="0">
                    <a:latin typeface="Arial" panose="020B0604020202020204" pitchFamily="34" charset="0"/>
                    <a:cs typeface="Arial" panose="020B0604020202020204" pitchFamily="34" charset="0"/>
                  </a:rPr>
                  <a:t>Exporteure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Land B </a:t>
                </a:r>
                <a:r>
                  <a:rPr lang="en-US" sz="1400" dirty="0" err="1" smtClean="0">
                    <a:latin typeface="Arial" panose="020B0604020202020204" pitchFamily="34" charset="0"/>
                    <a:cs typeface="Arial" panose="020B0604020202020204" pitchFamily="34" charset="0"/>
                  </a:rPr>
                  <a:t>gleichzeitig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bedingt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durch</a:t>
                </a:r>
                <a:r>
                  <a:rPr lang="en-US" sz="1400" dirty="0" smtClean="0">
                    <a:latin typeface="Arial" panose="020B0604020202020204" pitchFamily="34" charset="0"/>
                    <a:cs typeface="Arial" panose="020B0604020202020204" pitchFamily="34" charset="0"/>
                  </a:rPr>
                  <a:t> den </a:t>
                </a:r>
                <a:r>
                  <a:rPr lang="en-US" sz="1400" dirty="0" err="1" smtClean="0">
                    <a:latin typeface="Arial" panose="020B0604020202020204" pitchFamily="34" charset="0"/>
                    <a:cs typeface="Arial" panose="020B0604020202020204" pitchFamily="34" charset="0"/>
                  </a:rPr>
                  <a:t>Nachfragerückgang</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ebenfalls</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nicht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mehr</a:t>
                </a:r>
                <a:r>
                  <a:rPr lang="en-US" sz="1400" dirty="0" smtClean="0">
                    <a:latin typeface="Arial" panose="020B0604020202020204" pitchFamily="34" charset="0"/>
                    <a:cs typeface="Arial" panose="020B0604020202020204" pitchFamily="34" charset="0"/>
                  </a:rPr>
                  <a:t> </a:t>
                </a:r>
                <a:r>
                  <a:rPr lang="en-US" sz="1400" smtClean="0">
                    <a:latin typeface="Arial" panose="020B0604020202020204" pitchFamily="34" charset="0"/>
                    <a:cs typeface="Arial" panose="020B0604020202020204" pitchFamily="34" charset="0"/>
                  </a:rPr>
                  <a:t>den Preis </a:t>
                </a:r>
                <a14:m>
                  <m:oMath xmlns:m="http://schemas.openxmlformats.org/officeDocument/2006/math">
                    <m:sSub>
                      <m:sSubPr>
                        <m:ctrlPr>
                          <a:rPr lang="en-US" sz="1400" i="1">
                            <a:latin typeface="Cambria Math" panose="02040503050406030204" pitchFamily="18" charset="0"/>
                            <a:cs typeface="Arial" panose="020B0604020202020204" pitchFamily="34" charset="0"/>
                          </a:rPr>
                        </m:ctrlPr>
                      </m:sSubPr>
                      <m:e>
                        <m:r>
                          <a:rPr lang="de-DE" sz="1400" i="1">
                            <a:latin typeface="Cambria Math"/>
                            <a:cs typeface="Arial" panose="020B0604020202020204" pitchFamily="34" charset="0"/>
                          </a:rPr>
                          <m:t>𝑃</m:t>
                        </m:r>
                      </m:e>
                      <m:sub>
                        <m:r>
                          <a:rPr lang="de-DE" sz="1400" i="1">
                            <a:latin typeface="Cambria Math"/>
                            <a:cs typeface="Arial" panose="020B0604020202020204" pitchFamily="34" charset="0"/>
                          </a:rPr>
                          <m:t>𝑊</m:t>
                        </m:r>
                      </m:sub>
                    </m:sSub>
                  </m:oMath>
                </a14:m>
                <a:r>
                  <a:rPr lang="en-US" sz="1400" dirty="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verlangen</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Zoll</a:t>
                </a:r>
                <a:r>
                  <a:rPr lang="en-US" sz="1400" dirty="0" smtClean="0">
                    <a:latin typeface="Arial" panose="020B0604020202020204" pitchFamily="34" charset="0"/>
                    <a:cs typeface="Arial" panose="020B0604020202020204" pitchFamily="34" charset="0"/>
                  </a:rPr>
                  <a:t> t </a:t>
                </a:r>
                <a:r>
                  <a:rPr lang="en-US" sz="1400" dirty="0" err="1" smtClean="0">
                    <a:latin typeface="Arial" panose="020B0604020202020204" pitchFamily="34" charset="0"/>
                    <a:cs typeface="Arial" panose="020B0604020202020204" pitchFamily="34" charset="0"/>
                  </a:rPr>
                  <a:t>schiebt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sich</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damit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äquivalent</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zum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Steuerkeil</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aus</a:t>
                </a:r>
                <a:r>
                  <a:rPr lang="en-US" sz="1400" dirty="0" smtClean="0">
                    <a:latin typeface="Arial" panose="020B0604020202020204" pitchFamily="34" charset="0"/>
                    <a:cs typeface="Arial" panose="020B0604020202020204" pitchFamily="34" charset="0"/>
                  </a:rPr>
                  <a:t> der </a:t>
                </a:r>
                <a:r>
                  <a:rPr lang="en-US" sz="1400" dirty="0" err="1" smtClean="0">
                    <a:latin typeface="Arial" panose="020B0604020202020204" pitchFamily="34" charset="0"/>
                    <a:cs typeface="Arial" panose="020B0604020202020204" pitchFamily="34" charset="0"/>
                  </a:rPr>
                  <a:t>Mikroökonomie</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zwischen</a:t>
                </a:r>
                <a:r>
                  <a:rPr lang="en-US" sz="1400" dirty="0" smtClean="0">
                    <a:latin typeface="Arial" panose="020B0604020202020204" pitchFamily="34" charset="0"/>
                    <a:cs typeface="Arial" panose="020B0604020202020204" pitchFamily="34" charset="0"/>
                  </a:rPr>
                  <a:t> das </a:t>
                </a:r>
                <a:r>
                  <a:rPr lang="en-US" sz="1400" dirty="0" err="1" smtClean="0">
                    <a:latin typeface="Arial" panose="020B0604020202020204" pitchFamily="34" charset="0"/>
                    <a:cs typeface="Arial" panose="020B0604020202020204" pitchFamily="34" charset="0"/>
                  </a:rPr>
                  <a:t>Angebot</a:t>
                </a:r>
                <a:r>
                  <a:rPr lang="en-US" sz="1400" dirty="0" smtClean="0">
                    <a:latin typeface="Arial" panose="020B0604020202020204" pitchFamily="34" charset="0"/>
                    <a:cs typeface="Arial" panose="020B0604020202020204" pitchFamily="34" charset="0"/>
                  </a:rPr>
                  <a:t> W-A und die </a:t>
                </a:r>
                <a:r>
                  <a:rPr lang="en-US" sz="1400" dirty="0" err="1" smtClean="0">
                    <a:latin typeface="Arial" panose="020B0604020202020204" pitchFamily="34" charset="0"/>
                    <a:cs typeface="Arial" panose="020B0604020202020204" pitchFamily="34" charset="0"/>
                  </a:rPr>
                  <a:t>Nachfrage</a:t>
                </a:r>
                <a:r>
                  <a:rPr lang="en-US" sz="1400" dirty="0" smtClean="0">
                    <a:latin typeface="Arial" panose="020B0604020202020204" pitchFamily="34" charset="0"/>
                    <a:cs typeface="Arial" panose="020B0604020202020204" pitchFamily="34" charset="0"/>
                  </a:rPr>
                  <a:t> W-D auf </a:t>
                </a:r>
                <a:r>
                  <a:rPr lang="en-US" sz="1400" dirty="0" err="1" smtClean="0">
                    <a:latin typeface="Arial" panose="020B0604020202020204" pitchFamily="34" charset="0"/>
                    <a:cs typeface="Arial" panose="020B0604020202020204" pitchFamily="34" charset="0"/>
                  </a:rPr>
                  <a:t>dem</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Weltmarkt</a:t>
                </a:r>
                <a:endParaRPr lang="en-US" sz="1400" baseline="30000" dirty="0">
                  <a:latin typeface="Arial" panose="020B0604020202020204" pitchFamily="34" charset="0"/>
                  <a:cs typeface="Arial" panose="020B0604020202020204" pitchFamily="34" charset="0"/>
                </a:endParaRPr>
              </a:p>
            </p:txBody>
          </p:sp>
        </mc:Choice>
        <mc:Fallback xmlns="">
          <p:sp>
            <p:nvSpPr>
              <p:cNvPr id="94"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756455" y="314242"/>
                <a:ext cx="4432431" cy="2031325"/>
              </a:xfrm>
              <a:prstGeom prst="rect">
                <a:avLst/>
              </a:prstGeom>
              <a:blipFill>
                <a:blip r:embed="rId3"/>
                <a:stretch>
                  <a:fillRect l="-413" t="-601" r="-1100" b="-2102"/>
                </a:stretch>
              </a:blipFill>
            </p:spPr>
            <p:txBody>
              <a:bodyPr/>
              <a:lstStyle/>
              <a:p>
                <a:r>
                  <a:rPr lang="de-DE">
                    <a:noFill/>
                  </a:rPr>
                  <a:t> </a:t>
                </a:r>
              </a:p>
            </p:txBody>
          </p:sp>
        </mc:Fallback>
      </mc:AlternateContent>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5"/>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smtClean="0">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56731"/>
            <a:ext cx="540534" cy="215444"/>
          </a:xfrm>
          <a:prstGeom prst="rect">
            <a:avLst/>
          </a:prstGeom>
          <a:noFill/>
        </p:spPr>
        <p:txBody>
          <a:bodyPr wrap="none" rtlCol="0">
            <a:spAutoFit/>
          </a:bodyPr>
          <a:lstStyle/>
          <a:p>
            <a:pPr algn="ctr"/>
            <a:r>
              <a:rPr lang="en-US" sz="800" dirty="0" err="1" smtClean="0">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5"/>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7" name="TextBox 27">
                <a:extLst>
                  <a:ext uri="{FF2B5EF4-FFF2-40B4-BE49-F238E27FC236}">
                    <a16:creationId xmlns:a16="http://schemas.microsoft.com/office/drawing/2014/main" id="{95BBF87B-AC85-4F0E-A2FC-83EFA38E6378}"/>
                  </a:ext>
                </a:extLst>
              </p:cNvPr>
              <p:cNvSpPr txBox="1"/>
              <p:nvPr/>
            </p:nvSpPr>
            <p:spPr>
              <a:xfrm>
                <a:off x="7734362" y="2410293"/>
                <a:ext cx="4524103" cy="525721"/>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auf dem Weltmarkt gehandelte Menge geht damit auf</a:t>
                </a:r>
                <a:r>
                  <a:rPr lang="en-US" sz="1400" dirty="0" smtClean="0">
                    <a:latin typeface="Arial" panose="020B0604020202020204" pitchFamily="34" charset="0"/>
                    <a:cs typeface="Arial" panose="020B0604020202020204" pitchFamily="34" charset="0"/>
                  </a:rPr>
                  <a:t> </a:t>
                </a:r>
                <a14:m>
                  <m:oMath xmlns:m="http://schemas.openxmlformats.org/officeDocument/2006/math">
                    <m:sSubSup>
                      <m:sSubSupPr>
                        <m:ctrlPr>
                          <a:rPr lang="en-US" sz="1400" i="1" dirty="0" smtClean="0">
                            <a:latin typeface="Cambria Math" panose="02040503050406030204" pitchFamily="18" charset="0"/>
                            <a:cs typeface="Arial" panose="020B0604020202020204" pitchFamily="34" charset="0"/>
                          </a:rPr>
                        </m:ctrlPr>
                      </m:sSubSupPr>
                      <m:e>
                        <m:r>
                          <a:rPr lang="de-DE" sz="1400" b="0" i="1" dirty="0" smtClean="0">
                            <a:latin typeface="Cambria Math" panose="02040503050406030204" pitchFamily="18" charset="0"/>
                            <a:cs typeface="Arial" panose="020B0604020202020204" pitchFamily="34" charset="0"/>
                          </a:rPr>
                          <m:t>𝑋</m:t>
                        </m:r>
                      </m:e>
                      <m:sub>
                        <m:r>
                          <a:rPr lang="de-DE" sz="1400" b="0" i="1" dirty="0" smtClean="0">
                            <a:latin typeface="Cambria Math" panose="02040503050406030204" pitchFamily="18" charset="0"/>
                            <a:cs typeface="Arial" panose="020B0604020202020204" pitchFamily="34" charset="0"/>
                          </a:rPr>
                          <m:t>𝑊</m:t>
                        </m:r>
                      </m:sub>
                      <m:sup>
                        <m:r>
                          <a:rPr lang="de-DE" sz="1400" b="0" i="1" dirty="0" smtClean="0">
                            <a:latin typeface="Cambria Math" panose="02040503050406030204" pitchFamily="18" charset="0"/>
                            <a:cs typeface="Arial" panose="020B0604020202020204" pitchFamily="34" charset="0"/>
                          </a:rPr>
                          <m:t>𝑡</m:t>
                        </m:r>
                      </m:sup>
                    </m:sSubSup>
                  </m:oMath>
                </a14:m>
                <a:r>
                  <a:rPr lang="en-US" sz="1400" dirty="0" smtClean="0">
                    <a:latin typeface="Arial" panose="020B0604020202020204" pitchFamily="34" charset="0"/>
                    <a:cs typeface="Arial" panose="020B0604020202020204" pitchFamily="34" charset="0"/>
                  </a:rPr>
                  <a:t> zurück</a:t>
                </a:r>
                <a:endParaRPr lang="en-US" sz="1400" baseline="30000" dirty="0" smtClean="0">
                  <a:latin typeface="Arial" panose="020B0604020202020204" pitchFamily="34" charset="0"/>
                  <a:cs typeface="Arial" panose="020B0604020202020204" pitchFamily="34" charset="0"/>
                </a:endParaRPr>
              </a:p>
            </p:txBody>
          </p:sp>
        </mc:Choice>
        <mc:Fallback xmlns="">
          <p:sp>
            <p:nvSpPr>
              <p:cNvPr id="117"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734362" y="2410293"/>
                <a:ext cx="4524103" cy="525721"/>
              </a:xfrm>
              <a:prstGeom prst="rect">
                <a:avLst/>
              </a:prstGeom>
              <a:blipFill>
                <a:blip r:embed="rId6"/>
                <a:stretch>
                  <a:fillRect l="-404" t="-1149" b="-11494"/>
                </a:stretch>
              </a:blipFill>
            </p:spPr>
            <p:txBody>
              <a:bodyPr/>
              <a:lstStyle/>
              <a:p>
                <a:r>
                  <a:rPr lang="de-DE">
                    <a:noFill/>
                  </a:rPr>
                  <a:t> </a:t>
                </a:r>
              </a:p>
            </p:txBody>
          </p:sp>
        </mc:Fallback>
      </mc:AlternateContent>
      <p:cxnSp>
        <p:nvCxnSpPr>
          <p:cNvPr id="52" name="Straight Connector 64"/>
          <p:cNvCxnSpPr/>
          <p:nvPr/>
        </p:nvCxnSpPr>
        <p:spPr>
          <a:xfrm>
            <a:off x="3386841" y="2355665"/>
            <a:ext cx="3689" cy="574481"/>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2762139" y="2315642"/>
            <a:ext cx="248786" cy="369332"/>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t</a:t>
            </a:r>
            <a:endParaRPr lang="de-DE" dirty="0"/>
          </a:p>
        </p:txBody>
      </p:sp>
      <p:cxnSp>
        <p:nvCxnSpPr>
          <p:cNvPr id="58" name="Straight Connector 64"/>
          <p:cNvCxnSpPr>
            <a:endCxn id="26" idx="0"/>
          </p:cNvCxnSpPr>
          <p:nvPr/>
        </p:nvCxnSpPr>
        <p:spPr>
          <a:xfrm>
            <a:off x="3388867" y="2956368"/>
            <a:ext cx="11753" cy="159862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3143562" y="4554997"/>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26" name="Rechteck 25"/>
              <p:cNvSpPr>
                <a:spLocks noRot="1" noChangeAspect="1" noMove="1" noResize="1" noEditPoints="1" noAdjustHandles="1" noChangeArrowheads="1" noChangeShapeType="1" noTextEdit="1"/>
              </p:cNvSpPr>
              <p:nvPr/>
            </p:nvSpPr>
            <p:spPr>
              <a:xfrm>
                <a:off x="3143562" y="4554997"/>
                <a:ext cx="514115" cy="341504"/>
              </a:xfrm>
              <a:prstGeom prst="rect">
                <a:avLst/>
              </a:prstGeom>
              <a:blipFill>
                <a:blip r:embed="rId7"/>
                <a:stretch>
                  <a:fillRect/>
                </a:stretch>
              </a:blipFill>
            </p:spPr>
            <p:txBody>
              <a:bodyPr/>
              <a:lstStyle/>
              <a:p>
                <a:r>
                  <a:rPr lang="de-DE">
                    <a:noFill/>
                  </a:rPr>
                  <a:t> </a:t>
                </a:r>
              </a:p>
            </p:txBody>
          </p:sp>
        </mc:Fallback>
      </mc:AlternateContent>
      <p:cxnSp>
        <p:nvCxnSpPr>
          <p:cNvPr id="29" name="Gerade Verbindung mit Pfeil 28"/>
          <p:cNvCxnSpPr/>
          <p:nvPr/>
        </p:nvCxnSpPr>
        <p:spPr>
          <a:xfrm flipH="1">
            <a:off x="3403711" y="4466256"/>
            <a:ext cx="1935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Straight Connector 64"/>
          <p:cNvCxnSpPr/>
          <p:nvPr/>
        </p:nvCxnSpPr>
        <p:spPr>
          <a:xfrm>
            <a:off x="3224169" y="2925298"/>
            <a:ext cx="3738941" cy="1468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4"/>
          <p:cNvCxnSpPr/>
          <p:nvPr/>
        </p:nvCxnSpPr>
        <p:spPr>
          <a:xfrm flipV="1">
            <a:off x="409425" y="2355665"/>
            <a:ext cx="2977416" cy="1290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Rechteck 37"/>
              <p:cNvSpPr/>
              <p:nvPr/>
            </p:nvSpPr>
            <p:spPr>
              <a:xfrm>
                <a:off x="-12297" y="2172203"/>
                <a:ext cx="494686"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38" name="Rechteck 37"/>
              <p:cNvSpPr>
                <a:spLocks noRot="1" noChangeAspect="1" noMove="1" noResize="1" noEditPoints="1" noAdjustHandles="1" noChangeArrowheads="1" noChangeShapeType="1" noTextEdit="1"/>
              </p:cNvSpPr>
              <p:nvPr/>
            </p:nvSpPr>
            <p:spPr>
              <a:xfrm>
                <a:off x="-12297" y="2172203"/>
                <a:ext cx="494686" cy="341504"/>
              </a:xfrm>
              <a:prstGeom prst="rect">
                <a:avLst/>
              </a:prstGeom>
              <a:blipFill>
                <a:blip r:embed="rId8"/>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9" name="Rechteck 38"/>
              <p:cNvSpPr/>
              <p:nvPr/>
            </p:nvSpPr>
            <p:spPr>
              <a:xfrm>
                <a:off x="5330035" y="2923638"/>
                <a:ext cx="513217"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r>
                            <a:rPr lang="de-DE" sz="1600" i="1" dirty="0">
                              <a:latin typeface="Cambria Math" panose="02040503050406030204" pitchFamily="18" charset="0"/>
                              <a:cs typeface="Arial" panose="020B0604020202020204" pitchFamily="34" charset="0"/>
                            </a:rPr>
                            <m:t>∗</m:t>
                          </m:r>
                        </m:sup>
                      </m:sSubSup>
                    </m:oMath>
                  </m:oMathPara>
                </a14:m>
                <a:endParaRPr lang="de-DE" sz="1600" dirty="0"/>
              </a:p>
            </p:txBody>
          </p:sp>
        </mc:Choice>
        <mc:Fallback xmlns="">
          <p:sp>
            <p:nvSpPr>
              <p:cNvPr id="39" name="Rechteck 38"/>
              <p:cNvSpPr>
                <a:spLocks noRot="1" noChangeAspect="1" noMove="1" noResize="1" noEditPoints="1" noAdjustHandles="1" noChangeArrowheads="1" noChangeShapeType="1" noTextEdit="1"/>
              </p:cNvSpPr>
              <p:nvPr/>
            </p:nvSpPr>
            <p:spPr>
              <a:xfrm>
                <a:off x="5330035" y="2923638"/>
                <a:ext cx="513217" cy="341504"/>
              </a:xfrm>
              <a:prstGeom prst="rect">
                <a:avLst/>
              </a:prstGeom>
              <a:blipFill>
                <a:blip r:embed="rId9"/>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hteck 47"/>
              <p:cNvSpPr/>
              <p:nvPr/>
            </p:nvSpPr>
            <p:spPr>
              <a:xfrm>
                <a:off x="6577857" y="2061335"/>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48" name="Rechteck 47"/>
              <p:cNvSpPr>
                <a:spLocks noRot="1" noChangeAspect="1" noMove="1" noResize="1" noEditPoints="1" noAdjustHandles="1" noChangeArrowheads="1" noChangeShapeType="1" noTextEdit="1"/>
              </p:cNvSpPr>
              <p:nvPr/>
            </p:nvSpPr>
            <p:spPr>
              <a:xfrm>
                <a:off x="6577857" y="2061335"/>
                <a:ext cx="514115" cy="341504"/>
              </a:xfrm>
              <a:prstGeom prst="rect">
                <a:avLst/>
              </a:prstGeom>
              <a:blipFill>
                <a:blip r:embed="rId10"/>
                <a:stretch>
                  <a:fillRect/>
                </a:stretch>
              </a:blipFill>
            </p:spPr>
            <p:txBody>
              <a:bodyPr/>
              <a:lstStyle/>
              <a:p>
                <a:r>
                  <a:rPr lang="de-DE">
                    <a:noFill/>
                  </a:rPr>
                  <a:t> </a:t>
                </a:r>
              </a:p>
            </p:txBody>
          </p:sp>
        </mc:Fallback>
      </mc:AlternateContent>
      <p:cxnSp>
        <p:nvCxnSpPr>
          <p:cNvPr id="81" name="Straight Connector 77"/>
          <p:cNvCxnSpPr/>
          <p:nvPr/>
        </p:nvCxnSpPr>
        <p:spPr>
          <a:xfrm flipH="1">
            <a:off x="1437721" y="2366912"/>
            <a:ext cx="178972" cy="58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Rechteck 81"/>
              <p:cNvSpPr/>
              <p:nvPr/>
            </p:nvSpPr>
            <p:spPr>
              <a:xfrm>
                <a:off x="1287406" y="2873096"/>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82" name="Rechteck 81"/>
              <p:cNvSpPr>
                <a:spLocks noRot="1" noChangeAspect="1" noMove="1" noResize="1" noEditPoints="1" noAdjustHandles="1" noChangeArrowheads="1" noChangeShapeType="1" noTextEdit="1"/>
              </p:cNvSpPr>
              <p:nvPr/>
            </p:nvSpPr>
            <p:spPr>
              <a:xfrm>
                <a:off x="1287406" y="2873096"/>
                <a:ext cx="514115" cy="341504"/>
              </a:xfrm>
              <a:prstGeom prst="rect">
                <a:avLst/>
              </a:prstGeom>
              <a:blipFill>
                <a:blip r:embed="rId11"/>
                <a:stretch>
                  <a:fillRect/>
                </a:stretch>
              </a:blipFill>
            </p:spPr>
            <p:txBody>
              <a:bodyPr/>
              <a:lstStyle/>
              <a:p>
                <a:r>
                  <a:rPr lang="de-DE">
                    <a:noFill/>
                  </a:rPr>
                  <a:t> </a:t>
                </a:r>
              </a:p>
            </p:txBody>
          </p:sp>
        </mc:Fallback>
      </mc:AlternateContent>
      <p:cxnSp>
        <p:nvCxnSpPr>
          <p:cNvPr id="114" name="Straight Connector 77"/>
          <p:cNvCxnSpPr/>
          <p:nvPr/>
        </p:nvCxnSpPr>
        <p:spPr>
          <a:xfrm flipH="1">
            <a:off x="6796601" y="2923638"/>
            <a:ext cx="178972" cy="580"/>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3" name="TextBox 27">
                <a:extLst>
                  <a:ext uri="{FF2B5EF4-FFF2-40B4-BE49-F238E27FC236}">
                    <a16:creationId xmlns:a16="http://schemas.microsoft.com/office/drawing/2014/main" id="{95BBF87B-AC85-4F0E-A2FC-83EFA38E6378}"/>
                  </a:ext>
                </a:extLst>
              </p:cNvPr>
              <p:cNvSpPr txBox="1"/>
              <p:nvPr/>
            </p:nvSpPr>
            <p:spPr>
              <a:xfrm>
                <a:off x="7679518" y="2938533"/>
                <a:ext cx="4524103" cy="741165"/>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Konsumenten aus Land A müssen nun </a:t>
                </a:r>
                <a:r>
                  <a:rPr lang="de-DE" sz="1400" smtClean="0">
                    <a:latin typeface="Arial" panose="020B0604020202020204" pitchFamily="34" charset="0"/>
                    <a:cs typeface="Arial" panose="020B0604020202020204" pitchFamily="34" charset="0"/>
                  </a:rPr>
                  <a:t>den Preis </a:t>
                </a:r>
                <a:r>
                  <a:rPr lang="en-US" sz="1400" smtClean="0">
                    <a:latin typeface="Arial" panose="020B0604020202020204" pitchFamily="34" charset="0"/>
                    <a:cs typeface="Arial" panose="020B0604020202020204" pitchFamily="34" charset="0"/>
                  </a:rPr>
                  <a:t>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𝑃</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smtClean="0">
                    <a:latin typeface="Arial" panose="020B0604020202020204" pitchFamily="34" charset="0"/>
                    <a:cs typeface="Arial" panose="020B0604020202020204" pitchFamily="34" charset="0"/>
                  </a:rPr>
                  <a:t> bezahlen und die Überschussnachfrage geht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smtClean="0">
                    <a:latin typeface="Arial" panose="020B0604020202020204" pitchFamily="34" charset="0"/>
                    <a:cs typeface="Arial" panose="020B0604020202020204" pitchFamily="34" charset="0"/>
                  </a:rPr>
                  <a:t> zurück</a:t>
                </a:r>
                <a:endParaRPr lang="en-US" sz="1400" baseline="30000" dirty="0" smtClean="0">
                  <a:latin typeface="Arial" panose="020B0604020202020204" pitchFamily="34" charset="0"/>
                  <a:cs typeface="Arial" panose="020B0604020202020204" pitchFamily="34" charset="0"/>
                </a:endParaRPr>
              </a:p>
            </p:txBody>
          </p:sp>
        </mc:Choice>
        <mc:Fallback xmlns="">
          <p:sp>
            <p:nvSpPr>
              <p:cNvPr id="83"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79518" y="2938533"/>
                <a:ext cx="4524103" cy="741165"/>
              </a:xfrm>
              <a:prstGeom prst="rect">
                <a:avLst/>
              </a:prstGeom>
              <a:blipFill>
                <a:blip r:embed="rId12"/>
                <a:stretch>
                  <a:fillRect l="-404" t="-1639" b="-819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8" name="TextBox 27">
                <a:extLst>
                  <a:ext uri="{FF2B5EF4-FFF2-40B4-BE49-F238E27FC236}">
                    <a16:creationId xmlns:a16="http://schemas.microsoft.com/office/drawing/2014/main" id="{95BBF87B-AC85-4F0E-A2FC-83EFA38E6378}"/>
                  </a:ext>
                </a:extLst>
              </p:cNvPr>
              <p:cNvSpPr txBox="1"/>
              <p:nvPr/>
            </p:nvSpPr>
            <p:spPr>
              <a:xfrm>
                <a:off x="7676413" y="3644545"/>
                <a:ext cx="4524103" cy="743665"/>
              </a:xfrm>
              <a:prstGeom prst="rect">
                <a:avLst/>
              </a:prstGeom>
              <a:noFill/>
            </p:spPr>
            <p:txBody>
              <a:bodyPr wrap="square" rtlCol="0">
                <a:spAutoFit/>
              </a:bodyPr>
              <a:lstStyle/>
              <a:p>
                <a:r>
                  <a:rPr lang="de-DE" sz="1400" dirty="0" smtClean="0">
                    <a:latin typeface="Arial" panose="020B0604020202020204" pitchFamily="34" charset="0"/>
                    <a:cs typeface="Arial" panose="020B0604020202020204" pitchFamily="34" charset="0"/>
                  </a:rPr>
                  <a:t>Die Produzenten aus Land B können nur noch </a:t>
                </a:r>
                <a:r>
                  <a:rPr lang="de-DE" sz="1400" smtClean="0">
                    <a:latin typeface="Arial" panose="020B0604020202020204" pitchFamily="34" charset="0"/>
                    <a:cs typeface="Arial" panose="020B0604020202020204" pitchFamily="34" charset="0"/>
                  </a:rPr>
                  <a:t>zum Preis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𝑃</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r>
                          <a:rPr lang="de-DE" sz="1400" i="1" dirty="0">
                            <a:latin typeface="Cambria Math" panose="02040503050406030204" pitchFamily="18" charset="0"/>
                            <a:cs typeface="Arial" panose="020B0604020202020204" pitchFamily="34" charset="0"/>
                          </a:rPr>
                          <m:t>∗</m:t>
                        </m:r>
                      </m:sup>
                    </m:sSubSup>
                  </m:oMath>
                </a14:m>
                <a:r>
                  <a:rPr lang="de-DE" sz="1400" dirty="0" smtClean="0">
                    <a:latin typeface="Arial" panose="020B0604020202020204" pitchFamily="34" charset="0"/>
                    <a:cs typeface="Arial" panose="020B0604020202020204" pitchFamily="34" charset="0"/>
                  </a:rPr>
                  <a:t> verkaufen und das Überschussangebot geht auf </a:t>
                </a:r>
                <a14:m>
                  <m:oMath xmlns:m="http://schemas.openxmlformats.org/officeDocument/2006/math">
                    <m:sSubSup>
                      <m:sSubSupPr>
                        <m:ctrlPr>
                          <a:rPr lang="en-US" sz="1400" i="1" dirty="0">
                            <a:latin typeface="Cambria Math" panose="02040503050406030204" pitchFamily="18" charset="0"/>
                            <a:cs typeface="Arial" panose="020B0604020202020204" pitchFamily="34" charset="0"/>
                          </a:rPr>
                        </m:ctrlPr>
                      </m:sSubSupPr>
                      <m:e>
                        <m:r>
                          <a:rPr lang="de-DE" sz="1400" i="1" dirty="0">
                            <a:latin typeface="Cambria Math" panose="02040503050406030204" pitchFamily="18" charset="0"/>
                            <a:cs typeface="Arial" panose="020B0604020202020204" pitchFamily="34" charset="0"/>
                          </a:rPr>
                          <m:t>𝑋</m:t>
                        </m:r>
                      </m:e>
                      <m:sub>
                        <m:r>
                          <a:rPr lang="de-DE" sz="1400" i="1" dirty="0">
                            <a:latin typeface="Cambria Math" panose="02040503050406030204" pitchFamily="18" charset="0"/>
                            <a:cs typeface="Arial" panose="020B0604020202020204" pitchFamily="34" charset="0"/>
                          </a:rPr>
                          <m:t>𝑊</m:t>
                        </m:r>
                      </m:sub>
                      <m:sup>
                        <m:r>
                          <a:rPr lang="de-DE" sz="1400" i="1" dirty="0">
                            <a:latin typeface="Cambria Math" panose="02040503050406030204" pitchFamily="18" charset="0"/>
                            <a:cs typeface="Arial" panose="020B0604020202020204" pitchFamily="34" charset="0"/>
                          </a:rPr>
                          <m:t>𝑡</m:t>
                        </m:r>
                      </m:sup>
                    </m:sSubSup>
                  </m:oMath>
                </a14:m>
                <a:r>
                  <a:rPr lang="de-DE" sz="1400" dirty="0" smtClean="0">
                    <a:latin typeface="Arial" panose="020B0604020202020204" pitchFamily="34" charset="0"/>
                    <a:cs typeface="Arial" panose="020B0604020202020204" pitchFamily="34" charset="0"/>
                  </a:rPr>
                  <a:t> zurück.</a:t>
                </a:r>
                <a:endParaRPr lang="en-US" sz="1400" baseline="30000" dirty="0" smtClean="0">
                  <a:latin typeface="Arial" panose="020B0604020202020204" pitchFamily="34" charset="0"/>
                  <a:cs typeface="Arial" panose="020B0604020202020204" pitchFamily="34" charset="0"/>
                </a:endParaRPr>
              </a:p>
            </p:txBody>
          </p:sp>
        </mc:Choice>
        <mc:Fallback xmlns="">
          <p:sp>
            <p:nvSpPr>
              <p:cNvPr id="88" name="TextBox 27">
                <a:extLst>
                  <a:ext uri="{FF2B5EF4-FFF2-40B4-BE49-F238E27FC236}">
                    <a16:creationId xmlns:a16="http://schemas.microsoft.com/office/drawing/2014/main" id="{95BBF87B-AC85-4F0E-A2FC-83EFA38E6378}"/>
                  </a:ext>
                </a:extLst>
              </p:cNvPr>
              <p:cNvSpPr txBox="1">
                <a:spLocks noRot="1" noChangeAspect="1" noMove="1" noResize="1" noEditPoints="1" noAdjustHandles="1" noChangeArrowheads="1" noChangeShapeType="1" noTextEdit="1"/>
              </p:cNvSpPr>
              <p:nvPr/>
            </p:nvSpPr>
            <p:spPr>
              <a:xfrm>
                <a:off x="7676413" y="3644545"/>
                <a:ext cx="4524103" cy="743665"/>
              </a:xfrm>
              <a:prstGeom prst="rect">
                <a:avLst/>
              </a:prstGeom>
              <a:blipFill>
                <a:blip r:embed="rId13"/>
                <a:stretch>
                  <a:fillRect l="-404" t="-1639" b="-7377"/>
                </a:stretch>
              </a:blipFill>
            </p:spPr>
            <p:txBody>
              <a:bodyPr/>
              <a:lstStyle/>
              <a:p>
                <a:r>
                  <a:rPr lang="de-DE">
                    <a:noFill/>
                  </a:rPr>
                  <a:t> </a:t>
                </a:r>
              </a:p>
            </p:txBody>
          </p:sp>
        </mc:Fallback>
      </mc:AlternateContent>
      <p:sp>
        <p:nvSpPr>
          <p:cNvPr id="22" name="Geschweifte Klammer links 21"/>
          <p:cNvSpPr/>
          <p:nvPr/>
        </p:nvSpPr>
        <p:spPr>
          <a:xfrm>
            <a:off x="2839148" y="2368105"/>
            <a:ext cx="341683" cy="572902"/>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99883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8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0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8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64"/>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1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0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107" grpId="0"/>
      <p:bldP spid="108" grpId="0"/>
      <p:bldP spid="117" grpId="0"/>
      <p:bldP spid="23" grpId="0"/>
      <p:bldP spid="26" grpId="0"/>
      <p:bldP spid="38" grpId="0"/>
      <p:bldP spid="39" grpId="0"/>
      <p:bldP spid="48" grpId="0"/>
      <p:bldP spid="82" grpId="0"/>
      <p:bldP spid="83" grpId="0"/>
      <p:bldP spid="88" grpId="0"/>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336934" y="1478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und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773723" y="1124744"/>
            <a:ext cx="10519508"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Aus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dem</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deskriptiv</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empirischen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Befund</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zur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regionalen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Aufteilung</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internationalen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Handelsströme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USA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lassen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zwei</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Zusammenhänge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ablesen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die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Handelspartner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ist</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smtClean="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Je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geringer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Abstand</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zwischen</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den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Handeslpartnern</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desto</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größer</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das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Handelsvolumen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91957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749366" y="14139"/>
            <a:ext cx="6266291" cy="469773"/>
          </a:xfrm>
          <a:prstGeom prst="rect">
            <a:avLst/>
          </a:prstGeom>
        </p:spPr>
        <p:txBody>
          <a:bodyPr/>
          <a:lstStyle>
            <a:lvl1pPr algn="ctr" rtl="0" hangingPunct="0">
              <a:tabLst/>
              <a:defRPr lang="de-DE" sz="4400" b="0" i="0" u="none" strike="noStrike" kern="1200">
                <a:ln>
                  <a:noFill/>
                </a:ln>
                <a:latin typeface="Arial" pitchFamily="18"/>
              </a:defRPr>
            </a:lvl1pPr>
          </a:lstStyle>
          <a:p>
            <a:r>
              <a:rPr lang="en-US" sz="2400" dirty="0" err="1" smtClean="0">
                <a:solidFill>
                  <a:sysClr val="windowText" lastClr="000000"/>
                </a:solidFill>
              </a:rPr>
              <a:t>Wirkung</a:t>
            </a:r>
            <a:r>
              <a:rPr lang="en-US" sz="2400" dirty="0" smtClean="0">
                <a:solidFill>
                  <a:sysClr val="windowText" lastClr="000000"/>
                </a:solidFill>
              </a:rPr>
              <a:t> </a:t>
            </a:r>
            <a:r>
              <a:rPr lang="en-US" sz="2400" dirty="0" err="1" smtClean="0">
                <a:solidFill>
                  <a:sysClr val="windowText" lastClr="000000"/>
                </a:solidFill>
              </a:rPr>
              <a:t>eines</a:t>
            </a:r>
            <a:r>
              <a:rPr lang="en-US" sz="2400" dirty="0" smtClean="0">
                <a:solidFill>
                  <a:sysClr val="windowText" lastClr="000000"/>
                </a:solidFill>
              </a:rPr>
              <a:t> </a:t>
            </a:r>
            <a:r>
              <a:rPr lang="en-US" sz="2400" dirty="0" err="1" smtClean="0">
                <a:solidFill>
                  <a:sysClr val="windowText" lastClr="000000"/>
                </a:solidFill>
              </a:rPr>
              <a:t>Zolls</a:t>
            </a:r>
            <a:r>
              <a:rPr lang="en-US" sz="2400" dirty="0" smtClean="0">
                <a:solidFill>
                  <a:sysClr val="windowText" lastClr="000000"/>
                </a:solidFill>
              </a:rPr>
              <a:t> auf </a:t>
            </a:r>
            <a:r>
              <a:rPr lang="en-US" sz="2400" dirty="0" err="1">
                <a:solidFill>
                  <a:sysClr val="windowText" lastClr="000000"/>
                </a:solidFill>
              </a:rPr>
              <a:t>dem</a:t>
            </a:r>
            <a:r>
              <a:rPr lang="en-US" sz="2400" dirty="0">
                <a:solidFill>
                  <a:sysClr val="windowText" lastClr="000000"/>
                </a:solidFill>
              </a:rPr>
              <a:t> </a:t>
            </a:r>
            <a:r>
              <a:rPr lang="en-US" sz="2400" dirty="0" err="1">
                <a:solidFill>
                  <a:sysClr val="windowText" lastClr="000000"/>
                </a:solidFill>
              </a:rPr>
              <a:t>Weltmarkt</a:t>
            </a:r>
            <a:endParaRPr lang="en-US" sz="2400" dirty="0">
              <a:solidFill>
                <a:sysClr val="windowText" lastClr="000000"/>
              </a:solidFill>
            </a:endParaRPr>
          </a:p>
        </p:txBody>
      </p:sp>
      <p:grpSp>
        <p:nvGrpSpPr>
          <p:cNvPr id="6" name="Group 33"/>
          <p:cNvGrpSpPr/>
          <p:nvPr/>
        </p:nvGrpSpPr>
        <p:grpSpPr>
          <a:xfrm>
            <a:off x="84921" y="426251"/>
            <a:ext cx="2946105" cy="4523939"/>
            <a:chOff x="180519" y="1124744"/>
            <a:chExt cx="3924474" cy="4987329"/>
          </a:xfrm>
        </p:grpSpPr>
        <p:grpSp>
          <p:nvGrpSpPr>
            <p:cNvPr id="7" name="Group 15"/>
            <p:cNvGrpSpPr/>
            <p:nvPr/>
          </p:nvGrpSpPr>
          <p:grpSpPr>
            <a:xfrm>
              <a:off x="611560" y="1916832"/>
              <a:ext cx="3024336" cy="3744416"/>
              <a:chOff x="755576" y="1628800"/>
              <a:chExt cx="3960440" cy="3960440"/>
            </a:xfrm>
          </p:grpSpPr>
          <p:cxnSp>
            <p:nvCxnSpPr>
              <p:cNvPr id="15" name="Straight Arrow Connector 9"/>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1"/>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8" name="Straight Connector 17"/>
            <p:cNvCxnSpPr/>
            <p:nvPr/>
          </p:nvCxnSpPr>
          <p:spPr>
            <a:xfrm flipV="1">
              <a:off x="1043608" y="2060848"/>
              <a:ext cx="1548172" cy="327171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19"/>
            <p:cNvCxnSpPr/>
            <p:nvPr/>
          </p:nvCxnSpPr>
          <p:spPr>
            <a:xfrm>
              <a:off x="1691680" y="2060848"/>
              <a:ext cx="1304452" cy="3087052"/>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0" name="TextBox 25"/>
            <p:cNvSpPr txBox="1"/>
            <p:nvPr/>
          </p:nvSpPr>
          <p:spPr>
            <a:xfrm>
              <a:off x="904984" y="1124744"/>
              <a:ext cx="1287184" cy="409566"/>
            </a:xfrm>
            <a:prstGeom prst="rect">
              <a:avLst/>
            </a:prstGeom>
            <a:noFill/>
          </p:spPr>
          <p:txBody>
            <a:bodyPr wrap="square" rtlCol="0">
              <a:spAutoFit/>
            </a:bodyPr>
            <a:lstStyle/>
            <a:p>
              <a:r>
                <a:rPr lang="en-US" sz="1814" b="1" dirty="0">
                  <a:latin typeface="Arial" panose="020B0604020202020204" pitchFamily="34" charset="0"/>
                  <a:cs typeface="Arial" panose="020B0604020202020204" pitchFamily="34" charset="0"/>
                </a:rPr>
                <a:t>Land A</a:t>
              </a:r>
            </a:p>
          </p:txBody>
        </p:sp>
        <p:sp>
          <p:nvSpPr>
            <p:cNvPr id="11" name="TextBox 26"/>
            <p:cNvSpPr txBox="1"/>
            <p:nvPr/>
          </p:nvSpPr>
          <p:spPr>
            <a:xfrm>
              <a:off x="180519" y="1532697"/>
              <a:ext cx="1220837" cy="393618"/>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12" name="TextBox 27"/>
            <p:cNvSpPr txBox="1"/>
            <p:nvPr/>
          </p:nvSpPr>
          <p:spPr>
            <a:xfrm>
              <a:off x="2417152" y="5733256"/>
              <a:ext cx="1414084" cy="378817"/>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13" name="TextBox 28"/>
            <p:cNvSpPr txBox="1"/>
            <p:nvPr/>
          </p:nvSpPr>
          <p:spPr>
            <a:xfrm>
              <a:off x="2139261" y="1699900"/>
              <a:ext cx="1627558"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Angebot</a:t>
              </a:r>
              <a:r>
                <a:rPr lang="en-US" sz="1633" dirty="0">
                  <a:latin typeface="Arial" panose="020B0604020202020204" pitchFamily="34" charset="0"/>
                  <a:cs typeface="Arial" panose="020B0604020202020204" pitchFamily="34" charset="0"/>
                </a:rPr>
                <a:t>, S</a:t>
              </a:r>
            </a:p>
          </p:txBody>
        </p:sp>
        <p:sp>
          <p:nvSpPr>
            <p:cNvPr id="14" name="TextBox 29"/>
            <p:cNvSpPr txBox="1"/>
            <p:nvPr/>
          </p:nvSpPr>
          <p:spPr>
            <a:xfrm>
              <a:off x="2291660" y="5147900"/>
              <a:ext cx="1813333" cy="378817"/>
            </a:xfrm>
            <a:prstGeom prst="rect">
              <a:avLst/>
            </a:prstGeom>
            <a:noFill/>
          </p:spPr>
          <p:txBody>
            <a:bodyPr wrap="none" rtlCol="0">
              <a:spAutoFit/>
            </a:bodyPr>
            <a:lstStyle/>
            <a:p>
              <a:r>
                <a:rPr lang="en-US" sz="1633" dirty="0" err="1">
                  <a:latin typeface="Arial" panose="020B0604020202020204" pitchFamily="34" charset="0"/>
                  <a:cs typeface="Arial" panose="020B0604020202020204" pitchFamily="34" charset="0"/>
                </a:rPr>
                <a:t>Nachfrage</a:t>
              </a:r>
              <a:r>
                <a:rPr lang="en-US" sz="1633" dirty="0">
                  <a:latin typeface="Arial" panose="020B0604020202020204" pitchFamily="34" charset="0"/>
                  <a:cs typeface="Arial" panose="020B0604020202020204" pitchFamily="34" charset="0"/>
                </a:rPr>
                <a:t> D</a:t>
              </a:r>
            </a:p>
          </p:txBody>
        </p:sp>
      </p:grpSp>
      <p:grpSp>
        <p:nvGrpSpPr>
          <p:cNvPr id="17" name="Group 31"/>
          <p:cNvGrpSpPr/>
          <p:nvPr/>
        </p:nvGrpSpPr>
        <p:grpSpPr>
          <a:xfrm>
            <a:off x="3241476" y="1144742"/>
            <a:ext cx="2286113" cy="3396510"/>
            <a:chOff x="798001" y="1628800"/>
            <a:chExt cx="3987902" cy="3960440"/>
          </a:xfrm>
        </p:grpSpPr>
        <p:cxnSp>
          <p:nvCxnSpPr>
            <p:cNvPr id="18" name="Straight Arrow Connector 51"/>
            <p:cNvCxnSpPr/>
            <p:nvPr/>
          </p:nvCxnSpPr>
          <p:spPr>
            <a:xfrm flipV="1">
              <a:off x="798001"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52"/>
            <p:cNvCxnSpPr/>
            <p:nvPr/>
          </p:nvCxnSpPr>
          <p:spPr>
            <a:xfrm>
              <a:off x="825463"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20" name="Straight Connector 45"/>
          <p:cNvCxnSpPr/>
          <p:nvPr/>
        </p:nvCxnSpPr>
        <p:spPr>
          <a:xfrm>
            <a:off x="3265382" y="2189823"/>
            <a:ext cx="1545307" cy="2053287"/>
          </a:xfrm>
          <a:prstGeom prst="line">
            <a:avLst/>
          </a:prstGeom>
          <a:ln w="25400">
            <a:solidFill>
              <a:srgbClr val="00B050"/>
            </a:solidFill>
          </a:ln>
        </p:spPr>
        <p:style>
          <a:lnRef idx="1">
            <a:schemeClr val="accent1"/>
          </a:lnRef>
          <a:fillRef idx="0">
            <a:schemeClr val="accent1"/>
          </a:fillRef>
          <a:effectRef idx="0">
            <a:schemeClr val="accent1"/>
          </a:effectRef>
          <a:fontRef idx="minor">
            <a:schemeClr val="tx1"/>
          </a:fontRef>
        </p:style>
      </p:cxnSp>
      <p:sp>
        <p:nvSpPr>
          <p:cNvPr id="21" name="TextBox 46"/>
          <p:cNvSpPr txBox="1"/>
          <p:nvPr/>
        </p:nvSpPr>
        <p:spPr>
          <a:xfrm>
            <a:off x="3428592" y="426250"/>
            <a:ext cx="1321812" cy="371510"/>
          </a:xfrm>
          <a:prstGeom prst="rect">
            <a:avLst/>
          </a:prstGeom>
          <a:noFill/>
        </p:spPr>
        <p:txBody>
          <a:bodyPr wrap="square" rtlCol="0">
            <a:spAutoFit/>
          </a:bodyPr>
          <a:lstStyle/>
          <a:p>
            <a:r>
              <a:rPr lang="en-US" sz="1814" b="1" dirty="0" err="1">
                <a:latin typeface="Arial" panose="020B0604020202020204" pitchFamily="34" charset="0"/>
                <a:cs typeface="Arial" panose="020B0604020202020204" pitchFamily="34" charset="0"/>
              </a:rPr>
              <a:t>Weltmarkt</a:t>
            </a:r>
            <a:endParaRPr lang="en-US" sz="1814" b="1" dirty="0">
              <a:latin typeface="Arial" panose="020B0604020202020204" pitchFamily="34" charset="0"/>
              <a:cs typeface="Arial" panose="020B0604020202020204" pitchFamily="34" charset="0"/>
            </a:endParaRPr>
          </a:p>
        </p:txBody>
      </p:sp>
      <p:sp>
        <p:nvSpPr>
          <p:cNvPr id="24" name="TextBox 50"/>
          <p:cNvSpPr txBox="1"/>
          <p:nvPr/>
        </p:nvSpPr>
        <p:spPr>
          <a:xfrm>
            <a:off x="4351874" y="4206236"/>
            <a:ext cx="599267" cy="343620"/>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W-D</a:t>
            </a:r>
          </a:p>
        </p:txBody>
      </p:sp>
      <p:grpSp>
        <p:nvGrpSpPr>
          <p:cNvPr id="33" name="Group 71"/>
          <p:cNvGrpSpPr/>
          <p:nvPr/>
        </p:nvGrpSpPr>
        <p:grpSpPr>
          <a:xfrm>
            <a:off x="5764537" y="426250"/>
            <a:ext cx="2270370" cy="4115002"/>
            <a:chOff x="611560" y="1124744"/>
            <a:chExt cx="3024336" cy="4536504"/>
          </a:xfrm>
        </p:grpSpPr>
        <p:grpSp>
          <p:nvGrpSpPr>
            <p:cNvPr id="34" name="Group 73"/>
            <p:cNvGrpSpPr/>
            <p:nvPr/>
          </p:nvGrpSpPr>
          <p:grpSpPr>
            <a:xfrm>
              <a:off x="611560" y="1916832"/>
              <a:ext cx="3024336" cy="3744416"/>
              <a:chOff x="755576" y="1628800"/>
              <a:chExt cx="3960440" cy="3960440"/>
            </a:xfrm>
          </p:grpSpPr>
          <p:cxnSp>
            <p:nvCxnSpPr>
              <p:cNvPr id="42" name="Straight Arrow Connector 84"/>
              <p:cNvCxnSpPr/>
              <p:nvPr/>
            </p:nvCxnSpPr>
            <p:spPr>
              <a:xfrm flipV="1">
                <a:off x="755576" y="1628800"/>
                <a:ext cx="0" cy="396044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85"/>
              <p:cNvCxnSpPr/>
              <p:nvPr/>
            </p:nvCxnSpPr>
            <p:spPr>
              <a:xfrm>
                <a:off x="755576" y="5589240"/>
                <a:ext cx="396044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Connector 74"/>
            <p:cNvCxnSpPr/>
            <p:nvPr/>
          </p:nvCxnSpPr>
          <p:spPr>
            <a:xfrm flipV="1">
              <a:off x="1601054" y="2132856"/>
              <a:ext cx="1366433" cy="315906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75"/>
            <p:cNvCxnSpPr/>
            <p:nvPr/>
          </p:nvCxnSpPr>
          <p:spPr>
            <a:xfrm>
              <a:off x="1079001" y="2276872"/>
              <a:ext cx="1634490" cy="2871028"/>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7" name="TextBox 76"/>
            <p:cNvSpPr txBox="1"/>
            <p:nvPr/>
          </p:nvSpPr>
          <p:spPr>
            <a:xfrm>
              <a:off x="904984" y="1124744"/>
              <a:ext cx="1298716" cy="409566"/>
            </a:xfrm>
            <a:prstGeom prst="rect">
              <a:avLst/>
            </a:prstGeom>
            <a:noFill/>
          </p:spPr>
          <p:txBody>
            <a:bodyPr wrap="none" rtlCol="0">
              <a:spAutoFit/>
            </a:bodyPr>
            <a:lstStyle/>
            <a:p>
              <a:r>
                <a:rPr lang="en-US" sz="1814" b="1" dirty="0">
                  <a:latin typeface="Arial" panose="020B0604020202020204" pitchFamily="34" charset="0"/>
                  <a:cs typeface="Arial" panose="020B0604020202020204" pitchFamily="34" charset="0"/>
                </a:rPr>
                <a:t>Land B</a:t>
              </a:r>
            </a:p>
          </p:txBody>
        </p:sp>
        <p:sp>
          <p:nvSpPr>
            <p:cNvPr id="40" name="TextBox 82"/>
            <p:cNvSpPr txBox="1"/>
            <p:nvPr/>
          </p:nvSpPr>
          <p:spPr>
            <a:xfrm>
              <a:off x="2748586" y="1815589"/>
              <a:ext cx="540668"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S*</a:t>
              </a:r>
            </a:p>
          </p:txBody>
        </p:sp>
        <p:sp>
          <p:nvSpPr>
            <p:cNvPr id="41" name="TextBox 83"/>
            <p:cNvSpPr txBox="1"/>
            <p:nvPr/>
          </p:nvSpPr>
          <p:spPr>
            <a:xfrm>
              <a:off x="2721174" y="5085184"/>
              <a:ext cx="555617" cy="378817"/>
            </a:xfrm>
            <a:prstGeom prst="rect">
              <a:avLst/>
            </a:prstGeom>
            <a:noFill/>
          </p:spPr>
          <p:txBody>
            <a:bodyPr wrap="none" rtlCol="0">
              <a:spAutoFit/>
            </a:bodyPr>
            <a:lstStyle/>
            <a:p>
              <a:r>
                <a:rPr lang="en-US" sz="1633" dirty="0">
                  <a:latin typeface="Arial" panose="020B0604020202020204" pitchFamily="34" charset="0"/>
                  <a:cs typeface="Arial" panose="020B0604020202020204" pitchFamily="34" charset="0"/>
                </a:rPr>
                <a:t>D*</a:t>
              </a:r>
            </a:p>
          </p:txBody>
        </p:sp>
      </p:grpSp>
      <p:sp>
        <p:nvSpPr>
          <p:cNvPr id="44" name="TextBox 26">
            <a:extLst>
              <a:ext uri="{FF2B5EF4-FFF2-40B4-BE49-F238E27FC236}">
                <a16:creationId xmlns:a16="http://schemas.microsoft.com/office/drawing/2014/main" id="{6FC2DDF3-D236-4CC7-9735-A63CAA0C0ECF}"/>
              </a:ext>
            </a:extLst>
          </p:cNvPr>
          <p:cNvSpPr txBox="1"/>
          <p:nvPr/>
        </p:nvSpPr>
        <p:spPr>
          <a:xfrm>
            <a:off x="2847170" y="818425"/>
            <a:ext cx="869454" cy="343620"/>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Preis,P</a:t>
            </a:r>
            <a:endParaRPr lang="en-US" sz="1633" dirty="0">
              <a:latin typeface="Arial" panose="020B0604020202020204" pitchFamily="34" charset="0"/>
              <a:cs typeface="Arial" panose="020B0604020202020204" pitchFamily="34" charset="0"/>
            </a:endParaRPr>
          </a:p>
        </p:txBody>
      </p:sp>
      <p:sp>
        <p:nvSpPr>
          <p:cNvPr id="45" name="TextBox 26">
            <a:extLst>
              <a:ext uri="{FF2B5EF4-FFF2-40B4-BE49-F238E27FC236}">
                <a16:creationId xmlns:a16="http://schemas.microsoft.com/office/drawing/2014/main" id="{E382F0CC-26B7-44C1-9147-9F36EF689382}"/>
              </a:ext>
            </a:extLst>
          </p:cNvPr>
          <p:cNvSpPr txBox="1"/>
          <p:nvPr/>
        </p:nvSpPr>
        <p:spPr>
          <a:xfrm>
            <a:off x="5320422" y="818426"/>
            <a:ext cx="916483" cy="357047"/>
          </a:xfrm>
          <a:prstGeom prst="rect">
            <a:avLst/>
          </a:prstGeom>
          <a:noFill/>
        </p:spPr>
        <p:txBody>
          <a:bodyPr wrap="square" rtlCol="0">
            <a:spAutoFit/>
          </a:bodyPr>
          <a:lstStyle/>
          <a:p>
            <a:r>
              <a:rPr lang="en-US" sz="1633" smtClean="0">
                <a:latin typeface="Arial" panose="020B0604020202020204" pitchFamily="34" charset="0"/>
                <a:cs typeface="Arial" panose="020B0604020202020204" pitchFamily="34" charset="0"/>
              </a:rPr>
              <a:t>Preis, </a:t>
            </a:r>
            <a:r>
              <a:rPr lang="en-US" sz="1633" dirty="0">
                <a:latin typeface="Arial" panose="020B0604020202020204" pitchFamily="34" charset="0"/>
                <a:cs typeface="Arial" panose="020B0604020202020204" pitchFamily="34" charset="0"/>
              </a:rPr>
              <a:t>P</a:t>
            </a:r>
          </a:p>
        </p:txBody>
      </p:sp>
      <p:sp>
        <p:nvSpPr>
          <p:cNvPr id="46" name="TextBox 27">
            <a:extLst>
              <a:ext uri="{FF2B5EF4-FFF2-40B4-BE49-F238E27FC236}">
                <a16:creationId xmlns:a16="http://schemas.microsoft.com/office/drawing/2014/main" id="{8BB81CB2-CA5F-4F81-A0E3-20E8403E7E9D}"/>
              </a:ext>
            </a:extLst>
          </p:cNvPr>
          <p:cNvSpPr txBox="1"/>
          <p:nvPr/>
        </p:nvSpPr>
        <p:spPr>
          <a:xfrm>
            <a:off x="4599286"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sp>
        <p:nvSpPr>
          <p:cNvPr id="47" name="TextBox 27">
            <a:extLst>
              <a:ext uri="{FF2B5EF4-FFF2-40B4-BE49-F238E27FC236}">
                <a16:creationId xmlns:a16="http://schemas.microsoft.com/office/drawing/2014/main" id="{95BBF87B-AC85-4F0E-A2FC-83EFA38E6378}"/>
              </a:ext>
            </a:extLst>
          </p:cNvPr>
          <p:cNvSpPr txBox="1"/>
          <p:nvPr/>
        </p:nvSpPr>
        <p:spPr>
          <a:xfrm>
            <a:off x="6975550" y="4579261"/>
            <a:ext cx="1061554" cy="343620"/>
          </a:xfrm>
          <a:prstGeom prst="rect">
            <a:avLst/>
          </a:prstGeom>
          <a:noFill/>
        </p:spPr>
        <p:txBody>
          <a:bodyPr wrap="square" rtlCol="0">
            <a:spAutoFit/>
          </a:bodyPr>
          <a:lstStyle/>
          <a:p>
            <a:r>
              <a:rPr lang="en-US" sz="1633" dirty="0" err="1">
                <a:latin typeface="Arial" panose="020B0604020202020204" pitchFamily="34" charset="0"/>
                <a:cs typeface="Arial" panose="020B0604020202020204" pitchFamily="34" charset="0"/>
              </a:rPr>
              <a:t>Menge</a:t>
            </a:r>
            <a:r>
              <a:rPr lang="en-US" sz="1633" dirty="0">
                <a:latin typeface="Arial" panose="020B0604020202020204" pitchFamily="34" charset="0"/>
                <a:cs typeface="Arial" panose="020B0604020202020204" pitchFamily="34" charset="0"/>
              </a:rPr>
              <a:t> X</a:t>
            </a:r>
          </a:p>
        </p:txBody>
      </p:sp>
      <p:cxnSp>
        <p:nvCxnSpPr>
          <p:cNvPr id="49" name="Straight Connector 32"/>
          <p:cNvCxnSpPr/>
          <p:nvPr/>
        </p:nvCxnSpPr>
        <p:spPr>
          <a:xfrm flipV="1">
            <a:off x="3236609" y="1317712"/>
            <a:ext cx="1478397" cy="1828891"/>
          </a:xfrm>
          <a:prstGeom prst="line">
            <a:avLst/>
          </a:prstGeom>
          <a:ln w="25400">
            <a:solidFill>
              <a:srgbClr val="FFC000"/>
            </a:solidFill>
          </a:ln>
        </p:spPr>
        <p:style>
          <a:lnRef idx="1">
            <a:schemeClr val="accent1"/>
          </a:lnRef>
          <a:fillRef idx="0">
            <a:schemeClr val="accent1"/>
          </a:fillRef>
          <a:effectRef idx="0">
            <a:schemeClr val="accent1"/>
          </a:effectRef>
          <a:fontRef idx="minor">
            <a:schemeClr val="tx1"/>
          </a:fontRef>
        </p:style>
      </p:cxnSp>
      <p:sp>
        <p:nvSpPr>
          <p:cNvPr id="110" name="TextBox 50"/>
          <p:cNvSpPr txBox="1"/>
          <p:nvPr/>
        </p:nvSpPr>
        <p:spPr>
          <a:xfrm>
            <a:off x="4472474" y="975438"/>
            <a:ext cx="588046" cy="343620"/>
          </a:xfrm>
          <a:prstGeom prst="rect">
            <a:avLst/>
          </a:prstGeom>
          <a:noFill/>
        </p:spPr>
        <p:txBody>
          <a:bodyPr wrap="none" rtlCol="0">
            <a:spAutoFit/>
          </a:bodyPr>
          <a:lstStyle/>
          <a:p>
            <a:r>
              <a:rPr lang="en-US" sz="1633" dirty="0" smtClean="0">
                <a:latin typeface="Arial" panose="020B0604020202020204" pitchFamily="34" charset="0"/>
                <a:cs typeface="Arial" panose="020B0604020202020204" pitchFamily="34" charset="0"/>
              </a:rPr>
              <a:t>W-A</a:t>
            </a:r>
            <a:endParaRPr lang="en-US" sz="1633" dirty="0">
              <a:latin typeface="Arial" panose="020B0604020202020204" pitchFamily="34" charset="0"/>
              <a:cs typeface="Arial" panose="020B0604020202020204" pitchFamily="34" charset="0"/>
            </a:endParaRPr>
          </a:p>
        </p:txBody>
      </p:sp>
      <p:cxnSp>
        <p:nvCxnSpPr>
          <p:cNvPr id="77" name="Straight Connector 64"/>
          <p:cNvCxnSpPr>
            <a:stCxn id="85" idx="3"/>
          </p:cNvCxnSpPr>
          <p:nvPr/>
        </p:nvCxnSpPr>
        <p:spPr>
          <a:xfrm>
            <a:off x="510784" y="2636231"/>
            <a:ext cx="6509457" cy="29272"/>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80" name="Straight Connector 64"/>
          <p:cNvCxnSpPr/>
          <p:nvPr/>
        </p:nvCxnSpPr>
        <p:spPr>
          <a:xfrm>
            <a:off x="3622125" y="2673348"/>
            <a:ext cx="13658" cy="186561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4" name="TextBox 73">
                <a:extLst>
                  <a:ext uri="{FF2B5EF4-FFF2-40B4-BE49-F238E27FC236}">
                    <a16:creationId xmlns:a16="http://schemas.microsoft.com/office/drawing/2014/main" id="{AD4EC967-1C20-47C0-939B-AB9655458832}"/>
                  </a:ext>
                </a:extLst>
              </p:cNvPr>
              <p:cNvSpPr txBox="1"/>
              <p:nvPr/>
            </p:nvSpPr>
            <p:spPr>
              <a:xfrm>
                <a:off x="3413388" y="4548263"/>
                <a:ext cx="528543" cy="3436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633" i="1">
                              <a:latin typeface="Cambria Math" panose="02040503050406030204" pitchFamily="18" charset="0"/>
                              <a:cs typeface="Arial" panose="020B0604020202020204" pitchFamily="34" charset="0"/>
                            </a:rPr>
                          </m:ctrlPr>
                        </m:sSubPr>
                        <m:e>
                          <m:r>
                            <a:rPr lang="de-DE" sz="1633" i="1">
                              <a:latin typeface="Cambria Math" panose="02040503050406030204" pitchFamily="18" charset="0"/>
                              <a:cs typeface="Arial" panose="020B0604020202020204" pitchFamily="34" charset="0"/>
                            </a:rPr>
                            <m:t>𝑋</m:t>
                          </m:r>
                        </m:e>
                        <m:sub>
                          <m:r>
                            <a:rPr lang="de-DE" sz="1633" i="1">
                              <a:latin typeface="Cambria Math"/>
                              <a:cs typeface="Arial" panose="020B0604020202020204" pitchFamily="34" charset="0"/>
                            </a:rPr>
                            <m:t>𝑊</m:t>
                          </m:r>
                        </m:sub>
                      </m:sSub>
                    </m:oMath>
                  </m:oMathPara>
                </a14:m>
                <a:endParaRPr lang="en-US" sz="1633" dirty="0">
                  <a:latin typeface="Arial" panose="020B0604020202020204" pitchFamily="34" charset="0"/>
                  <a:cs typeface="Arial" panose="020B0604020202020204" pitchFamily="34" charset="0"/>
                </a:endParaRPr>
              </a:p>
            </p:txBody>
          </p:sp>
        </mc:Choice>
        <mc:Fallback xmlns="">
          <p:sp>
            <p:nvSpPr>
              <p:cNvPr id="84" name="TextBox 73">
                <a:extLst>
                  <a:ext uri="{FF2B5EF4-FFF2-40B4-BE49-F238E27FC236}">
                    <a16:creationId xmlns:a16="http://schemas.microsoft.com/office/drawing/2014/main" id="{AD4EC967-1C20-47C0-939B-AB9655458832}"/>
                  </a:ext>
                </a:extLst>
              </p:cNvPr>
              <p:cNvSpPr txBox="1">
                <a:spLocks noRot="1" noChangeAspect="1" noMove="1" noResize="1" noEditPoints="1" noAdjustHandles="1" noChangeArrowheads="1" noChangeShapeType="1" noTextEdit="1"/>
              </p:cNvSpPr>
              <p:nvPr/>
            </p:nvSpPr>
            <p:spPr>
              <a:xfrm>
                <a:off x="3413388" y="4548263"/>
                <a:ext cx="528543" cy="343620"/>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5" name="TextBox 71"/>
              <p:cNvSpPr txBox="1"/>
              <p:nvPr/>
            </p:nvSpPr>
            <p:spPr>
              <a:xfrm>
                <a:off x="-18807" y="24977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85" name="TextBox 71"/>
              <p:cNvSpPr txBox="1">
                <a:spLocks noRot="1" noChangeAspect="1" noMove="1" noResize="1" noEditPoints="1" noAdjustHandles="1" noChangeArrowheads="1" noChangeShapeType="1" noTextEdit="1"/>
              </p:cNvSpPr>
              <p:nvPr/>
            </p:nvSpPr>
            <p:spPr>
              <a:xfrm>
                <a:off x="-18807" y="2497731"/>
                <a:ext cx="529591" cy="276999"/>
              </a:xfrm>
              <a:prstGeom prst="rect">
                <a:avLst/>
              </a:prstGeom>
              <a:blipFill>
                <a:blip r:embed="rId4"/>
                <a:stretch>
                  <a:fillRect/>
                </a:stretch>
              </a:blipFill>
            </p:spPr>
            <p:txBody>
              <a:bodyPr/>
              <a:lstStyle/>
              <a:p>
                <a:r>
                  <a:rPr lang="de-DE">
                    <a:noFill/>
                  </a:rPr>
                  <a:t> </a:t>
                </a:r>
              </a:p>
            </p:txBody>
          </p:sp>
        </mc:Fallback>
      </mc:AlternateContent>
      <p:sp>
        <p:nvSpPr>
          <p:cNvPr id="86" name="Flowchart: Connector 2"/>
          <p:cNvSpPr/>
          <p:nvPr/>
        </p:nvSpPr>
        <p:spPr>
          <a:xfrm>
            <a:off x="3545023" y="2581108"/>
            <a:ext cx="165888" cy="165888"/>
          </a:xfrm>
          <a:prstGeom prst="flowChartConnector">
            <a:avLst/>
          </a:prstGeom>
          <a:solidFill>
            <a:schemeClr val="tx1"/>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33"/>
          </a:p>
        </p:txBody>
      </p:sp>
      <p:sp>
        <p:nvSpPr>
          <p:cNvPr id="107" name="TextBox 29"/>
          <p:cNvSpPr txBox="1"/>
          <p:nvPr/>
        </p:nvSpPr>
        <p:spPr>
          <a:xfrm>
            <a:off x="1266630" y="2718742"/>
            <a:ext cx="534122" cy="215444"/>
          </a:xfrm>
          <a:prstGeom prst="rect">
            <a:avLst/>
          </a:prstGeom>
          <a:noFill/>
        </p:spPr>
        <p:txBody>
          <a:bodyPr wrap="none" rtlCol="0">
            <a:spAutoFit/>
          </a:bodyPr>
          <a:lstStyle/>
          <a:p>
            <a:pPr algn="ctr"/>
            <a:r>
              <a:rPr lang="en-US" sz="800" dirty="0" err="1" smtClean="0">
                <a:solidFill>
                  <a:srgbClr val="00B050"/>
                </a:solidFill>
                <a:latin typeface="Arial" panose="020B0604020202020204" pitchFamily="34" charset="0"/>
                <a:cs typeface="Arial" panose="020B0604020202020204" pitchFamily="34" charset="0"/>
              </a:rPr>
              <a:t>Importe</a:t>
            </a:r>
            <a:endParaRPr lang="en-US" sz="800" dirty="0">
              <a:solidFill>
                <a:srgbClr val="00B050"/>
              </a:solidFill>
              <a:latin typeface="Arial" panose="020B0604020202020204" pitchFamily="34" charset="0"/>
              <a:cs typeface="Arial" panose="020B0604020202020204" pitchFamily="34" charset="0"/>
            </a:endParaRPr>
          </a:p>
        </p:txBody>
      </p:sp>
      <p:sp>
        <p:nvSpPr>
          <p:cNvPr id="108" name="TextBox 29"/>
          <p:cNvSpPr txBox="1"/>
          <p:nvPr/>
        </p:nvSpPr>
        <p:spPr>
          <a:xfrm>
            <a:off x="6574729" y="2356731"/>
            <a:ext cx="540534" cy="215444"/>
          </a:xfrm>
          <a:prstGeom prst="rect">
            <a:avLst/>
          </a:prstGeom>
          <a:noFill/>
        </p:spPr>
        <p:txBody>
          <a:bodyPr wrap="none" rtlCol="0">
            <a:spAutoFit/>
          </a:bodyPr>
          <a:lstStyle/>
          <a:p>
            <a:pPr algn="ctr"/>
            <a:r>
              <a:rPr lang="en-US" sz="800" dirty="0" err="1" smtClean="0">
                <a:solidFill>
                  <a:srgbClr val="FFC000"/>
                </a:solidFill>
                <a:latin typeface="Arial" panose="020B0604020202020204" pitchFamily="34" charset="0"/>
                <a:cs typeface="Arial" panose="020B0604020202020204" pitchFamily="34" charset="0"/>
              </a:rPr>
              <a:t>Exporte</a:t>
            </a:r>
            <a:endParaRPr lang="en-US" sz="800" dirty="0">
              <a:solidFill>
                <a:srgbClr val="FFC000"/>
              </a:solidFill>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115" name="TextBox 71"/>
              <p:cNvSpPr txBox="1"/>
              <p:nvPr/>
            </p:nvSpPr>
            <p:spPr>
              <a:xfrm>
                <a:off x="2857657" y="2387831"/>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5" name="TextBox 71"/>
              <p:cNvSpPr txBox="1">
                <a:spLocks noRot="1" noChangeAspect="1" noMove="1" noResize="1" noEditPoints="1" noAdjustHandles="1" noChangeArrowheads="1" noChangeShapeType="1" noTextEdit="1"/>
              </p:cNvSpPr>
              <p:nvPr/>
            </p:nvSpPr>
            <p:spPr>
              <a:xfrm>
                <a:off x="2857657" y="2387831"/>
                <a:ext cx="529591" cy="276999"/>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6" name="TextBox 71"/>
              <p:cNvSpPr txBox="1"/>
              <p:nvPr/>
            </p:nvSpPr>
            <p:spPr>
              <a:xfrm>
                <a:off x="5397538" y="2393189"/>
                <a:ext cx="529591" cy="27699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sz="1200" i="1">
                              <a:latin typeface="Cambria Math" panose="02040503050406030204" pitchFamily="18" charset="0"/>
                              <a:cs typeface="Arial" panose="020B0604020202020204" pitchFamily="34" charset="0"/>
                            </a:rPr>
                          </m:ctrlPr>
                        </m:sSubPr>
                        <m:e>
                          <m:r>
                            <a:rPr lang="de-DE" sz="1200" i="1">
                              <a:latin typeface="Cambria Math"/>
                              <a:cs typeface="Arial" panose="020B0604020202020204" pitchFamily="34" charset="0"/>
                            </a:rPr>
                            <m:t>𝑃</m:t>
                          </m:r>
                        </m:e>
                        <m:sub>
                          <m:r>
                            <a:rPr lang="de-DE" sz="1200" i="1">
                              <a:latin typeface="Cambria Math"/>
                              <a:cs typeface="Arial" panose="020B0604020202020204" pitchFamily="34" charset="0"/>
                            </a:rPr>
                            <m:t>𝑊</m:t>
                          </m:r>
                        </m:sub>
                      </m:sSub>
                    </m:oMath>
                  </m:oMathPara>
                </a14:m>
                <a:endParaRPr lang="en-US" sz="1200" dirty="0">
                  <a:latin typeface="Arial" panose="020B0604020202020204" pitchFamily="34" charset="0"/>
                  <a:cs typeface="Arial" panose="020B0604020202020204" pitchFamily="34" charset="0"/>
                </a:endParaRPr>
              </a:p>
            </p:txBody>
          </p:sp>
        </mc:Choice>
        <mc:Fallback xmlns="">
          <p:sp>
            <p:nvSpPr>
              <p:cNvPr id="116" name="TextBox 71"/>
              <p:cNvSpPr txBox="1">
                <a:spLocks noRot="1" noChangeAspect="1" noMove="1" noResize="1" noEditPoints="1" noAdjustHandles="1" noChangeArrowheads="1" noChangeShapeType="1" noTextEdit="1"/>
              </p:cNvSpPr>
              <p:nvPr/>
            </p:nvSpPr>
            <p:spPr>
              <a:xfrm>
                <a:off x="5397538" y="2393189"/>
                <a:ext cx="529591" cy="276999"/>
              </a:xfrm>
              <a:prstGeom prst="rect">
                <a:avLst/>
              </a:prstGeom>
              <a:blipFill>
                <a:blip r:embed="rId4"/>
                <a:stretch>
                  <a:fillRect/>
                </a:stretch>
              </a:blipFill>
            </p:spPr>
            <p:txBody>
              <a:bodyPr/>
              <a:lstStyle/>
              <a:p>
                <a:r>
                  <a:rPr lang="de-DE">
                    <a:noFill/>
                  </a:rPr>
                  <a:t> </a:t>
                </a:r>
              </a:p>
            </p:txBody>
          </p:sp>
        </mc:Fallback>
      </mc:AlternateContent>
      <p:cxnSp>
        <p:nvCxnSpPr>
          <p:cNvPr id="52" name="Straight Connector 64"/>
          <p:cNvCxnSpPr/>
          <p:nvPr/>
        </p:nvCxnSpPr>
        <p:spPr>
          <a:xfrm>
            <a:off x="3386841" y="2355665"/>
            <a:ext cx="3689" cy="574481"/>
          </a:xfrm>
          <a:prstGeom prst="line">
            <a:avLst/>
          </a:prstGeom>
          <a:ln w="254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23" name="Rechteck 22"/>
          <p:cNvSpPr/>
          <p:nvPr/>
        </p:nvSpPr>
        <p:spPr>
          <a:xfrm>
            <a:off x="2762139" y="2315642"/>
            <a:ext cx="248786" cy="369332"/>
          </a:xfrm>
          <a:prstGeom prst="rect">
            <a:avLst/>
          </a:prstGeom>
          <a:ln>
            <a:noFill/>
          </a:ln>
        </p:spPr>
        <p:txBody>
          <a:bodyPr wrap="none">
            <a:spAutoFit/>
          </a:bodyPr>
          <a:lstStyle/>
          <a:p>
            <a:r>
              <a:rPr lang="en-US" dirty="0">
                <a:latin typeface="Arial" panose="020B0604020202020204" pitchFamily="34" charset="0"/>
                <a:cs typeface="Arial" panose="020B0604020202020204" pitchFamily="34" charset="0"/>
              </a:rPr>
              <a:t>t</a:t>
            </a:r>
            <a:endParaRPr lang="de-DE" dirty="0"/>
          </a:p>
        </p:txBody>
      </p:sp>
      <p:cxnSp>
        <p:nvCxnSpPr>
          <p:cNvPr id="58" name="Straight Connector 64"/>
          <p:cNvCxnSpPr>
            <a:endCxn id="26" idx="0"/>
          </p:cNvCxnSpPr>
          <p:nvPr/>
        </p:nvCxnSpPr>
        <p:spPr>
          <a:xfrm>
            <a:off x="3388867" y="2956368"/>
            <a:ext cx="11753" cy="1598629"/>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6" name="Rechteck 25"/>
              <p:cNvSpPr/>
              <p:nvPr/>
            </p:nvSpPr>
            <p:spPr>
              <a:xfrm>
                <a:off x="3143562" y="4554997"/>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26" name="Rechteck 25"/>
              <p:cNvSpPr>
                <a:spLocks noRot="1" noChangeAspect="1" noMove="1" noResize="1" noEditPoints="1" noAdjustHandles="1" noChangeArrowheads="1" noChangeShapeType="1" noTextEdit="1"/>
              </p:cNvSpPr>
              <p:nvPr/>
            </p:nvSpPr>
            <p:spPr>
              <a:xfrm>
                <a:off x="3143562" y="4554997"/>
                <a:ext cx="514115" cy="341504"/>
              </a:xfrm>
              <a:prstGeom prst="rect">
                <a:avLst/>
              </a:prstGeom>
              <a:blipFill>
                <a:blip r:embed="rId5"/>
                <a:stretch>
                  <a:fillRect/>
                </a:stretch>
              </a:blipFill>
            </p:spPr>
            <p:txBody>
              <a:bodyPr/>
              <a:lstStyle/>
              <a:p>
                <a:r>
                  <a:rPr lang="de-DE">
                    <a:noFill/>
                  </a:rPr>
                  <a:t> </a:t>
                </a:r>
              </a:p>
            </p:txBody>
          </p:sp>
        </mc:Fallback>
      </mc:AlternateContent>
      <p:cxnSp>
        <p:nvCxnSpPr>
          <p:cNvPr id="29" name="Gerade Verbindung mit Pfeil 28"/>
          <p:cNvCxnSpPr/>
          <p:nvPr/>
        </p:nvCxnSpPr>
        <p:spPr>
          <a:xfrm flipH="1">
            <a:off x="3403711" y="4466256"/>
            <a:ext cx="193533"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4" name="Straight Connector 64"/>
          <p:cNvCxnSpPr/>
          <p:nvPr/>
        </p:nvCxnSpPr>
        <p:spPr>
          <a:xfrm>
            <a:off x="3224169" y="2925298"/>
            <a:ext cx="3738941" cy="14687"/>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4"/>
          <p:cNvCxnSpPr/>
          <p:nvPr/>
        </p:nvCxnSpPr>
        <p:spPr>
          <a:xfrm>
            <a:off x="409425" y="2368574"/>
            <a:ext cx="3003963" cy="3900"/>
          </a:xfrm>
          <a:prstGeom prst="line">
            <a:avLst/>
          </a:prstGeom>
          <a:ln w="25400">
            <a:solidFill>
              <a:schemeClr val="tx1"/>
            </a:solidFill>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8" name="Rechteck 37"/>
              <p:cNvSpPr/>
              <p:nvPr/>
            </p:nvSpPr>
            <p:spPr>
              <a:xfrm>
                <a:off x="-12297" y="2172203"/>
                <a:ext cx="494686"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38" name="Rechteck 37"/>
              <p:cNvSpPr>
                <a:spLocks noRot="1" noChangeAspect="1" noMove="1" noResize="1" noEditPoints="1" noAdjustHandles="1" noChangeArrowheads="1" noChangeShapeType="1" noTextEdit="1"/>
              </p:cNvSpPr>
              <p:nvPr/>
            </p:nvSpPr>
            <p:spPr>
              <a:xfrm>
                <a:off x="-12297" y="2172203"/>
                <a:ext cx="494686" cy="341504"/>
              </a:xfrm>
              <a:prstGeom prst="rect">
                <a:avLst/>
              </a:prstGeom>
              <a:blipFill>
                <a:blip r:embed="rId6"/>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9" name="Rechteck 38"/>
              <p:cNvSpPr/>
              <p:nvPr/>
            </p:nvSpPr>
            <p:spPr>
              <a:xfrm>
                <a:off x="5330035" y="2923638"/>
                <a:ext cx="513217"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𝑃</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r>
                            <a:rPr lang="de-DE" sz="1600" i="1" dirty="0">
                              <a:latin typeface="Cambria Math" panose="02040503050406030204" pitchFamily="18" charset="0"/>
                              <a:cs typeface="Arial" panose="020B0604020202020204" pitchFamily="34" charset="0"/>
                            </a:rPr>
                            <m:t>∗</m:t>
                          </m:r>
                        </m:sup>
                      </m:sSubSup>
                    </m:oMath>
                  </m:oMathPara>
                </a14:m>
                <a:endParaRPr lang="de-DE" sz="1600" dirty="0"/>
              </a:p>
            </p:txBody>
          </p:sp>
        </mc:Choice>
        <mc:Fallback xmlns="">
          <p:sp>
            <p:nvSpPr>
              <p:cNvPr id="39" name="Rechteck 38"/>
              <p:cNvSpPr>
                <a:spLocks noRot="1" noChangeAspect="1" noMove="1" noResize="1" noEditPoints="1" noAdjustHandles="1" noChangeArrowheads="1" noChangeShapeType="1" noTextEdit="1"/>
              </p:cNvSpPr>
              <p:nvPr/>
            </p:nvSpPr>
            <p:spPr>
              <a:xfrm>
                <a:off x="5330035" y="2923638"/>
                <a:ext cx="513217" cy="341504"/>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8" name="Rechteck 47"/>
              <p:cNvSpPr/>
              <p:nvPr/>
            </p:nvSpPr>
            <p:spPr>
              <a:xfrm>
                <a:off x="6577857" y="2061335"/>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48" name="Rechteck 47"/>
              <p:cNvSpPr>
                <a:spLocks noRot="1" noChangeAspect="1" noMove="1" noResize="1" noEditPoints="1" noAdjustHandles="1" noChangeArrowheads="1" noChangeShapeType="1" noTextEdit="1"/>
              </p:cNvSpPr>
              <p:nvPr/>
            </p:nvSpPr>
            <p:spPr>
              <a:xfrm>
                <a:off x="6577857" y="2061335"/>
                <a:ext cx="514115" cy="341504"/>
              </a:xfrm>
              <a:prstGeom prst="rect">
                <a:avLst/>
              </a:prstGeom>
              <a:blipFill>
                <a:blip r:embed="rId8"/>
                <a:stretch>
                  <a:fillRect/>
                </a:stretch>
              </a:blipFill>
            </p:spPr>
            <p:txBody>
              <a:bodyPr/>
              <a:lstStyle/>
              <a:p>
                <a:r>
                  <a:rPr lang="de-DE">
                    <a:noFill/>
                  </a:rPr>
                  <a:t> </a:t>
                </a:r>
              </a:p>
            </p:txBody>
          </p:sp>
        </mc:Fallback>
      </mc:AlternateContent>
      <p:cxnSp>
        <p:nvCxnSpPr>
          <p:cNvPr id="81" name="Straight Connector 77"/>
          <p:cNvCxnSpPr/>
          <p:nvPr/>
        </p:nvCxnSpPr>
        <p:spPr>
          <a:xfrm flipH="1">
            <a:off x="1437721" y="2366912"/>
            <a:ext cx="178972" cy="580"/>
          </a:xfrm>
          <a:prstGeom prst="line">
            <a:avLst/>
          </a:prstGeom>
          <a:ln w="50800">
            <a:solidFill>
              <a:srgbClr val="00B05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2" name="Rechteck 81"/>
              <p:cNvSpPr/>
              <p:nvPr/>
            </p:nvSpPr>
            <p:spPr>
              <a:xfrm>
                <a:off x="1287406" y="2873096"/>
                <a:ext cx="514115" cy="3415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Sup>
                        <m:sSubSupPr>
                          <m:ctrlPr>
                            <a:rPr lang="en-US" sz="1600" i="1" dirty="0">
                              <a:latin typeface="Cambria Math" panose="02040503050406030204" pitchFamily="18" charset="0"/>
                              <a:cs typeface="Arial" panose="020B0604020202020204" pitchFamily="34" charset="0"/>
                            </a:rPr>
                          </m:ctrlPr>
                        </m:sSubSupPr>
                        <m:e>
                          <m:r>
                            <a:rPr lang="de-DE" sz="1600" i="1" dirty="0">
                              <a:latin typeface="Cambria Math" panose="02040503050406030204" pitchFamily="18" charset="0"/>
                              <a:cs typeface="Arial" panose="020B0604020202020204" pitchFamily="34" charset="0"/>
                            </a:rPr>
                            <m:t>𝑋</m:t>
                          </m:r>
                        </m:e>
                        <m:sub>
                          <m:r>
                            <a:rPr lang="de-DE" sz="1600" i="1" dirty="0">
                              <a:latin typeface="Cambria Math" panose="02040503050406030204" pitchFamily="18" charset="0"/>
                              <a:cs typeface="Arial" panose="020B0604020202020204" pitchFamily="34" charset="0"/>
                            </a:rPr>
                            <m:t>𝑊</m:t>
                          </m:r>
                        </m:sub>
                        <m:sup>
                          <m:r>
                            <a:rPr lang="de-DE" sz="1600" i="1" dirty="0">
                              <a:latin typeface="Cambria Math" panose="02040503050406030204" pitchFamily="18" charset="0"/>
                              <a:cs typeface="Arial" panose="020B0604020202020204" pitchFamily="34" charset="0"/>
                            </a:rPr>
                            <m:t>𝑡</m:t>
                          </m:r>
                        </m:sup>
                      </m:sSubSup>
                    </m:oMath>
                  </m:oMathPara>
                </a14:m>
                <a:endParaRPr lang="de-DE" sz="1600" dirty="0"/>
              </a:p>
            </p:txBody>
          </p:sp>
        </mc:Choice>
        <mc:Fallback xmlns="">
          <p:sp>
            <p:nvSpPr>
              <p:cNvPr id="82" name="Rechteck 81"/>
              <p:cNvSpPr>
                <a:spLocks noRot="1" noChangeAspect="1" noMove="1" noResize="1" noEditPoints="1" noAdjustHandles="1" noChangeArrowheads="1" noChangeShapeType="1" noTextEdit="1"/>
              </p:cNvSpPr>
              <p:nvPr/>
            </p:nvSpPr>
            <p:spPr>
              <a:xfrm>
                <a:off x="1287406" y="2873096"/>
                <a:ext cx="514115" cy="341504"/>
              </a:xfrm>
              <a:prstGeom prst="rect">
                <a:avLst/>
              </a:prstGeom>
              <a:blipFill>
                <a:blip r:embed="rId9"/>
                <a:stretch>
                  <a:fillRect/>
                </a:stretch>
              </a:blipFill>
            </p:spPr>
            <p:txBody>
              <a:bodyPr/>
              <a:lstStyle/>
              <a:p>
                <a:r>
                  <a:rPr lang="de-DE">
                    <a:noFill/>
                  </a:rPr>
                  <a:t> </a:t>
                </a:r>
              </a:p>
            </p:txBody>
          </p:sp>
        </mc:Fallback>
      </mc:AlternateContent>
      <p:cxnSp>
        <p:nvCxnSpPr>
          <p:cNvPr id="114" name="Straight Connector 77"/>
          <p:cNvCxnSpPr/>
          <p:nvPr/>
        </p:nvCxnSpPr>
        <p:spPr>
          <a:xfrm flipH="1">
            <a:off x="6796601" y="2923638"/>
            <a:ext cx="178972" cy="580"/>
          </a:xfrm>
          <a:prstGeom prst="line">
            <a:avLst/>
          </a:prstGeom>
          <a:ln w="50800">
            <a:solidFill>
              <a:srgbClr val="FFC000"/>
            </a:solidFill>
            <a:prstDash val="solid"/>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 name="Rechteck 1"/>
              <p:cNvSpPr/>
              <p:nvPr/>
            </p:nvSpPr>
            <p:spPr>
              <a:xfrm>
                <a:off x="84921" y="4913020"/>
                <a:ext cx="1825051" cy="372538"/>
              </a:xfrm>
              <a:prstGeom prst="rect">
                <a:avLst/>
              </a:prstGeom>
            </p:spPr>
            <p:txBody>
              <a:bodyPr wrap="none">
                <a:spAutoFit/>
              </a:bodyPr>
              <a:lstStyle/>
              <a:p>
                <a:pPr marL="285750" indent="-285750">
                  <a:buFont typeface="Arial" panose="020B0604020202020204" pitchFamily="34" charset="0"/>
                  <a:buChar char="•"/>
                </a:pPr>
                <a14:m>
                  <m:oMath xmlns:m="http://schemas.openxmlformats.org/officeDocument/2006/math">
                    <m:sSubSup>
                      <m:sSubSupPr>
                        <m:ctrlPr>
                          <a:rPr lang="en-US" i="1" dirty="0" smtClean="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𝑃</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sup>
                    </m:sSubSup>
                    <m:r>
                      <a:rPr lang="de-DE" b="0" i="1" dirty="0" smtClean="0">
                        <a:latin typeface="Cambria Math" panose="02040503050406030204" pitchFamily="18" charset="0"/>
                        <a:cs typeface="Arial" panose="020B0604020202020204" pitchFamily="34" charset="0"/>
                      </a:rPr>
                      <m:t>=</m:t>
                    </m:r>
                    <m:sSubSup>
                      <m:sSubSupPr>
                        <m:ctrlPr>
                          <a:rPr lang="en-US" i="1" dirty="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𝑃</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r>
                          <a:rPr lang="de-DE" b="0" i="1" dirty="0" smtClean="0">
                            <a:latin typeface="Cambria Math" panose="02040503050406030204" pitchFamily="18" charset="0"/>
                            <a:cs typeface="Arial" panose="020B0604020202020204" pitchFamily="34" charset="0"/>
                          </a:rPr>
                          <m:t>∗</m:t>
                        </m:r>
                      </m:sup>
                    </m:sSubSup>
                    <m:r>
                      <a:rPr lang="de-DE" i="1" dirty="0">
                        <a:latin typeface="Cambria Math"/>
                      </a:rPr>
                      <m:t>+</m:t>
                    </m:r>
                    <m:r>
                      <a:rPr lang="de-DE" i="1" dirty="0">
                        <a:latin typeface="Cambria Math"/>
                      </a:rPr>
                      <m:t>𝑡</m:t>
                    </m:r>
                  </m:oMath>
                </a14:m>
                <a:r>
                  <a:rPr lang="en-US" dirty="0">
                    <a:latin typeface="Arial" panose="020B0604020202020204" pitchFamily="34" charset="0"/>
                    <a:cs typeface="Arial" panose="020B0604020202020204" pitchFamily="34" charset="0"/>
                  </a:rPr>
                  <a:t> </a:t>
                </a:r>
              </a:p>
            </p:txBody>
          </p:sp>
        </mc:Choice>
        <mc:Fallback xmlns="">
          <p:sp>
            <p:nvSpPr>
              <p:cNvPr id="2" name="Rechteck 1"/>
              <p:cNvSpPr>
                <a:spLocks noRot="1" noChangeAspect="1" noMove="1" noResize="1" noEditPoints="1" noAdjustHandles="1" noChangeArrowheads="1" noChangeShapeType="1" noTextEdit="1"/>
              </p:cNvSpPr>
              <p:nvPr/>
            </p:nvSpPr>
            <p:spPr>
              <a:xfrm>
                <a:off x="84921" y="4913020"/>
                <a:ext cx="1825051" cy="372538"/>
              </a:xfrm>
              <a:prstGeom prst="rect">
                <a:avLst/>
              </a:prstGeom>
              <a:blipFill>
                <a:blip r:embed="rId10"/>
                <a:stretch>
                  <a:fillRect l="-2341" t="-1639" b="-21311"/>
                </a:stretch>
              </a:blipFill>
            </p:spPr>
            <p:txBody>
              <a:bodyPr/>
              <a:lstStyle/>
              <a:p>
                <a:r>
                  <a:rPr lang="de-DE">
                    <a:noFill/>
                  </a:rPr>
                  <a:t> </a:t>
                </a:r>
              </a:p>
            </p:txBody>
          </p:sp>
        </mc:Fallback>
      </mc:AlternateContent>
      <p:sp>
        <p:nvSpPr>
          <p:cNvPr id="65" name="TextBox 27">
            <a:extLst>
              <a:ext uri="{FF2B5EF4-FFF2-40B4-BE49-F238E27FC236}">
                <a16:creationId xmlns:a16="http://schemas.microsoft.com/office/drawing/2014/main" id="{95BBF87B-AC85-4F0E-A2FC-83EFA38E6378}"/>
              </a:ext>
            </a:extLst>
          </p:cNvPr>
          <p:cNvSpPr txBox="1"/>
          <p:nvPr/>
        </p:nvSpPr>
        <p:spPr>
          <a:xfrm>
            <a:off x="1800752" y="4972592"/>
            <a:ext cx="9321338" cy="307777"/>
          </a:xfrm>
          <a:prstGeom prst="rect">
            <a:avLst/>
          </a:prstGeom>
          <a:noFill/>
        </p:spPr>
        <p:txBody>
          <a:bodyPr wrap="square" rtlCol="0">
            <a:spAutoFit/>
          </a:bodyPr>
          <a:lstStyle/>
          <a:p>
            <a:r>
              <a:rPr lang="de-DE" sz="1400" smtClean="0">
                <a:latin typeface="Arial" panose="020B0604020202020204" pitchFamily="34" charset="0"/>
                <a:cs typeface="Arial" panose="020B0604020202020204" pitchFamily="34" charset="0"/>
              </a:rPr>
              <a:t>Der Preisanstieg </a:t>
            </a:r>
            <a:r>
              <a:rPr lang="de-DE" sz="1400" dirty="0" smtClean="0">
                <a:latin typeface="Arial" panose="020B0604020202020204" pitchFamily="34" charset="0"/>
                <a:cs typeface="Arial" panose="020B0604020202020204" pitchFamily="34" charset="0"/>
              </a:rPr>
              <a:t>in Land A ist damit geringer als der Zoll t ebenso, wie </a:t>
            </a:r>
            <a:r>
              <a:rPr lang="de-DE" sz="1400" smtClean="0">
                <a:latin typeface="Arial" panose="020B0604020202020204" pitchFamily="34" charset="0"/>
                <a:cs typeface="Arial" panose="020B0604020202020204" pitchFamily="34" charset="0"/>
              </a:rPr>
              <a:t>die Preisreduktion </a:t>
            </a:r>
            <a:r>
              <a:rPr lang="de-DE" sz="1400" dirty="0" smtClean="0">
                <a:latin typeface="Arial" panose="020B0604020202020204" pitchFamily="34" charset="0"/>
                <a:cs typeface="Arial" panose="020B0604020202020204" pitchFamily="34" charset="0"/>
              </a:rPr>
              <a:t>in Land B</a:t>
            </a:r>
            <a:endParaRPr lang="en-US" sz="1400" baseline="30000" dirty="0" smtClean="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5" name="Rechteck 4"/>
              <p:cNvSpPr/>
              <p:nvPr/>
            </p:nvSpPr>
            <p:spPr>
              <a:xfrm>
                <a:off x="73534" y="5347458"/>
                <a:ext cx="5206490" cy="372538"/>
              </a:xfrm>
              <a:prstGeom prst="rect">
                <a:avLst/>
              </a:prstGeom>
            </p:spPr>
            <p:txBody>
              <a:bodyPr wrap="none">
                <a:spAutoFit/>
              </a:bodyPr>
              <a:lstStyle/>
              <a:p>
                <a:pPr marL="285750" indent="-285750">
                  <a:buFont typeface="Arial" panose="020B0604020202020204" pitchFamily="34" charset="0"/>
                  <a:buChar char="•"/>
                </a:pPr>
                <a:r>
                  <a:rPr lang="en-US" dirty="0" smtClean="0">
                    <a:latin typeface="Arial" panose="020B0604020202020204" pitchFamily="34" charset="0"/>
                    <a:cs typeface="Arial" panose="020B0604020202020204" pitchFamily="34" charset="0"/>
                  </a:rPr>
                  <a:t>Das </a:t>
                </a:r>
                <a:r>
                  <a:rPr lang="en-US" dirty="0" err="1" smtClean="0">
                    <a:latin typeface="Arial" panose="020B0604020202020204" pitchFamily="34" charset="0"/>
                    <a:cs typeface="Arial" panose="020B0604020202020204" pitchFamily="34" charset="0"/>
                  </a:rPr>
                  <a:t>Welthandelsvolumen</a:t>
                </a:r>
                <a:r>
                  <a:rPr lang="en-US" dirty="0" smtClean="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sinkt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von </a:t>
                </a:r>
                <a14:m>
                  <m:oMath xmlns:m="http://schemas.openxmlformats.org/officeDocument/2006/math">
                    <m:sSub>
                      <m:sSubPr>
                        <m:ctrlPr>
                          <a:rPr lang="en-US" i="1">
                            <a:latin typeface="Cambria Math" panose="02040503050406030204" pitchFamily="18" charset="0"/>
                            <a:cs typeface="Arial" panose="020B0604020202020204" pitchFamily="34" charset="0"/>
                          </a:rPr>
                        </m:ctrlPr>
                      </m:sSubPr>
                      <m:e>
                        <m:r>
                          <a:rPr lang="de-DE" i="1">
                            <a:latin typeface="Cambria Math" panose="02040503050406030204" pitchFamily="18" charset="0"/>
                            <a:cs typeface="Arial" panose="020B0604020202020204" pitchFamily="34" charset="0"/>
                          </a:rPr>
                          <m:t>𝑋</m:t>
                        </m:r>
                      </m:e>
                      <m:sub>
                        <m:r>
                          <a:rPr lang="de-DE" i="1">
                            <a:latin typeface="Cambria Math"/>
                            <a:cs typeface="Arial" panose="020B0604020202020204" pitchFamily="34" charset="0"/>
                          </a:rPr>
                          <m:t>𝑊</m:t>
                        </m:r>
                      </m:sub>
                    </m:sSub>
                  </m:oMath>
                </a14:m>
                <a:r>
                  <a:rPr lang="en-US" dirty="0" smtClean="0">
                    <a:latin typeface="Arial" panose="020B0604020202020204" pitchFamily="34" charset="0"/>
                    <a:cs typeface="Arial" panose="020B0604020202020204" pitchFamily="34" charset="0"/>
                  </a:rPr>
                  <a:t> auf </a:t>
                </a:r>
                <a14:m>
                  <m:oMath xmlns:m="http://schemas.openxmlformats.org/officeDocument/2006/math">
                    <m:sSubSup>
                      <m:sSubSupPr>
                        <m:ctrlPr>
                          <a:rPr lang="en-US" i="1" dirty="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𝑋</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sup>
                    </m:sSubSup>
                  </m:oMath>
                </a14:m>
                <a:endParaRPr lang="en-US" dirty="0">
                  <a:latin typeface="Arial" panose="020B0604020202020204" pitchFamily="34" charset="0"/>
                  <a:cs typeface="Arial" panose="020B0604020202020204" pitchFamily="34" charset="0"/>
                </a:endParaRPr>
              </a:p>
            </p:txBody>
          </p:sp>
        </mc:Choice>
        <mc:Fallback xmlns="">
          <p:sp>
            <p:nvSpPr>
              <p:cNvPr id="5" name="Rechteck 4"/>
              <p:cNvSpPr>
                <a:spLocks noRot="1" noChangeAspect="1" noMove="1" noResize="1" noEditPoints="1" noAdjustHandles="1" noChangeArrowheads="1" noChangeShapeType="1" noTextEdit="1"/>
              </p:cNvSpPr>
              <p:nvPr/>
            </p:nvSpPr>
            <p:spPr>
              <a:xfrm>
                <a:off x="73534" y="5347458"/>
                <a:ext cx="5206490" cy="372538"/>
              </a:xfrm>
              <a:prstGeom prst="rect">
                <a:avLst/>
              </a:prstGeom>
              <a:blipFill>
                <a:blip r:embed="rId11"/>
                <a:stretch>
                  <a:fillRect l="-703" t="-6557" b="-26230"/>
                </a:stretch>
              </a:blipFill>
            </p:spPr>
            <p:txBody>
              <a:bodyPr/>
              <a:lstStyle/>
              <a:p>
                <a:r>
                  <a:rPr lang="de-DE">
                    <a:noFill/>
                  </a:rPr>
                  <a:t> </a:t>
                </a:r>
              </a:p>
            </p:txBody>
          </p:sp>
        </mc:Fallback>
      </mc:AlternateContent>
      <p:sp>
        <p:nvSpPr>
          <p:cNvPr id="25" name="Rechteck 24"/>
          <p:cNvSpPr/>
          <p:nvPr/>
        </p:nvSpPr>
        <p:spPr>
          <a:xfrm>
            <a:off x="74451" y="5719331"/>
            <a:ext cx="11794087" cy="369332"/>
          </a:xfrm>
          <a:prstGeom prst="rect">
            <a:avLst/>
          </a:prstGeom>
        </p:spPr>
        <p:txBody>
          <a:bodyPr wrap="square">
            <a:spAutoFit/>
          </a:bodyPr>
          <a:lstStyle/>
          <a:p>
            <a:pPr marL="285750" indent="-285750">
              <a:buFont typeface="Arial" panose="020B0604020202020204" pitchFamily="34" charset="0"/>
              <a:buChar char="•"/>
            </a:pPr>
            <a:r>
              <a:rPr lang="en-US" smtClean="0">
                <a:latin typeface="Arial" panose="020B0604020202020204" pitchFamily="34" charset="0"/>
                <a:cs typeface="Arial" panose="020B0604020202020204" pitchFamily="34" charset="0"/>
              </a:rPr>
              <a:t>Die Preise </a:t>
            </a:r>
            <a:r>
              <a:rPr lang="en-US" dirty="0" err="1">
                <a:latin typeface="Arial" panose="020B0604020202020204" pitchFamily="34" charset="0"/>
                <a:cs typeface="Arial" panose="020B0604020202020204" pitchFamily="34" charset="0"/>
              </a:rPr>
              <a:t>im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Importland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steigen</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Heimische</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Produzenten</a:t>
            </a:r>
            <a:r>
              <a:rPr lang="en-US" dirty="0">
                <a:latin typeface="Arial" panose="020B0604020202020204" pitchFamily="34" charset="0"/>
                <a:cs typeface="Arial" panose="020B0604020202020204" pitchFamily="34" charset="0"/>
                <a:sym typeface="Wingdings" panose="05000000000000000000" pitchFamily="2" charset="2"/>
              </a:rPr>
              <a:t> (A) </a:t>
            </a:r>
            <a:r>
              <a:rPr lang="en-US" dirty="0" err="1">
                <a:latin typeface="Arial" panose="020B0604020202020204" pitchFamily="34" charset="0"/>
                <a:cs typeface="Arial" panose="020B0604020202020204" pitchFamily="34" charset="0"/>
                <a:sym typeface="Wingdings" panose="05000000000000000000" pitchFamily="2" charset="2"/>
              </a:rPr>
              <a:t>gewinnen</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Konsumenten</a:t>
            </a:r>
            <a:r>
              <a:rPr lang="en-US" dirty="0">
                <a:latin typeface="Arial" panose="020B0604020202020204" pitchFamily="34" charset="0"/>
                <a:cs typeface="Arial" panose="020B0604020202020204" pitchFamily="34" charset="0"/>
                <a:sym typeface="Wingdings" panose="05000000000000000000" pitchFamily="2" charset="2"/>
              </a:rPr>
              <a:t> (A) </a:t>
            </a:r>
            <a:r>
              <a:rPr lang="en-US" dirty="0" err="1">
                <a:latin typeface="Arial" panose="020B0604020202020204" pitchFamily="34" charset="0"/>
                <a:cs typeface="Arial" panose="020B0604020202020204" pitchFamily="34" charset="0"/>
                <a:sym typeface="Wingdings" panose="05000000000000000000" pitchFamily="2" charset="2"/>
              </a:rPr>
              <a:t>verlieren</a:t>
            </a:r>
            <a:endParaRPr lang="en-US" dirty="0">
              <a:latin typeface="Arial" panose="020B0604020202020204" pitchFamily="34" charset="0"/>
              <a:cs typeface="Arial" panose="020B0604020202020204" pitchFamily="34" charset="0"/>
            </a:endParaRPr>
          </a:p>
        </p:txBody>
      </p:sp>
      <p:sp>
        <p:nvSpPr>
          <p:cNvPr id="27" name="Rechteck 26"/>
          <p:cNvSpPr/>
          <p:nvPr/>
        </p:nvSpPr>
        <p:spPr>
          <a:xfrm>
            <a:off x="109802" y="6108067"/>
            <a:ext cx="10191193" cy="369332"/>
          </a:xfrm>
          <a:prstGeom prst="rect">
            <a:avLst/>
          </a:prstGeom>
        </p:spPr>
        <p:txBody>
          <a:bodyPr wrap="square">
            <a:spAutoFit/>
          </a:bodyPr>
          <a:lstStyle/>
          <a:p>
            <a:pPr marL="285750" indent="-285750">
              <a:buFont typeface="Arial" panose="020B0604020202020204" pitchFamily="34" charset="0"/>
              <a:buChar char="•"/>
            </a:pPr>
            <a:r>
              <a:rPr lang="en-US" smtClean="0">
                <a:latin typeface="Arial" panose="020B0604020202020204" pitchFamily="34" charset="0"/>
                <a:cs typeface="Arial" panose="020B0604020202020204" pitchFamily="34" charset="0"/>
              </a:rPr>
              <a:t>Die Preise </a:t>
            </a:r>
            <a:r>
              <a:rPr lang="en-US" dirty="0" err="1">
                <a:latin typeface="Arial" panose="020B0604020202020204" pitchFamily="34" charset="0"/>
                <a:cs typeface="Arial" panose="020B0604020202020204" pitchFamily="34" charset="0"/>
              </a:rPr>
              <a:t>im</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Exportland</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sinken</a:t>
            </a:r>
            <a:r>
              <a:rPr lang="en-US"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Produzenten</a:t>
            </a:r>
            <a:r>
              <a:rPr lang="en-US" dirty="0">
                <a:latin typeface="Arial" panose="020B0604020202020204" pitchFamily="34" charset="0"/>
                <a:cs typeface="Arial" panose="020B0604020202020204" pitchFamily="34" charset="0"/>
                <a:sym typeface="Wingdings" panose="05000000000000000000" pitchFamily="2" charset="2"/>
              </a:rPr>
              <a:t> (B) </a:t>
            </a:r>
            <a:r>
              <a:rPr lang="en-US" dirty="0" err="1">
                <a:latin typeface="Arial" panose="020B0604020202020204" pitchFamily="34" charset="0"/>
                <a:cs typeface="Arial" panose="020B0604020202020204" pitchFamily="34" charset="0"/>
                <a:sym typeface="Wingdings" panose="05000000000000000000" pitchFamily="2" charset="2"/>
              </a:rPr>
              <a:t>verlieren</a:t>
            </a:r>
            <a:r>
              <a:rPr lang="en-US" dirty="0">
                <a:latin typeface="Arial" panose="020B0604020202020204" pitchFamily="34" charset="0"/>
                <a:cs typeface="Arial" panose="020B0604020202020204" pitchFamily="34" charset="0"/>
                <a:sym typeface="Wingdings" panose="05000000000000000000" pitchFamily="2" charset="2"/>
              </a:rPr>
              <a:t>, </a:t>
            </a:r>
            <a:r>
              <a:rPr lang="en-US" dirty="0" err="1">
                <a:latin typeface="Arial" panose="020B0604020202020204" pitchFamily="34" charset="0"/>
                <a:cs typeface="Arial" panose="020B0604020202020204" pitchFamily="34" charset="0"/>
                <a:sym typeface="Wingdings" panose="05000000000000000000" pitchFamily="2" charset="2"/>
              </a:rPr>
              <a:t>Konsumenten</a:t>
            </a:r>
            <a:r>
              <a:rPr lang="en-US" dirty="0">
                <a:latin typeface="Arial" panose="020B0604020202020204" pitchFamily="34" charset="0"/>
                <a:cs typeface="Arial" panose="020B0604020202020204" pitchFamily="34" charset="0"/>
                <a:sym typeface="Wingdings" panose="05000000000000000000" pitchFamily="2" charset="2"/>
              </a:rPr>
              <a:t> (B) </a:t>
            </a:r>
            <a:r>
              <a:rPr lang="en-US" dirty="0" err="1">
                <a:latin typeface="Arial" panose="020B0604020202020204" pitchFamily="34" charset="0"/>
                <a:cs typeface="Arial" panose="020B0604020202020204" pitchFamily="34" charset="0"/>
                <a:sym typeface="Wingdings" panose="05000000000000000000" pitchFamily="2" charset="2"/>
              </a:rPr>
              <a:t>gewinnen</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28" name="Rechteck 27"/>
              <p:cNvSpPr/>
              <p:nvPr/>
            </p:nvSpPr>
            <p:spPr>
              <a:xfrm>
                <a:off x="84921" y="6429882"/>
                <a:ext cx="4351319" cy="372538"/>
              </a:xfrm>
              <a:prstGeom prst="rect">
                <a:avLst/>
              </a:prstGeom>
            </p:spPr>
            <p:txBody>
              <a:bodyPr wrap="none">
                <a:spAutoFit/>
              </a:bodyPr>
              <a:lstStyle/>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sym typeface="Wingdings" panose="05000000000000000000" pitchFamily="2" charset="2"/>
                  </a:rPr>
                  <a:t>Land A hat </a:t>
                </a:r>
                <a:r>
                  <a:rPr lang="en-US" dirty="0" err="1">
                    <a:latin typeface="Arial" panose="020B0604020202020204" pitchFamily="34" charset="0"/>
                    <a:cs typeface="Arial" panose="020B0604020202020204" pitchFamily="34" charset="0"/>
                    <a:sym typeface="Wingdings" panose="05000000000000000000" pitchFamily="2" charset="2"/>
                  </a:rPr>
                  <a:t>Zolleinnnahmen</a:t>
                </a:r>
                <a:r>
                  <a:rPr lang="en-US" dirty="0">
                    <a:latin typeface="Arial" panose="020B0604020202020204" pitchFamily="34" charset="0"/>
                    <a:cs typeface="Arial" panose="020B0604020202020204" pitchFamily="34" charset="0"/>
                    <a:sym typeface="Wingdings" panose="05000000000000000000" pitchFamily="2" charset="2"/>
                  </a:rPr>
                  <a:t> von </a:t>
                </a:r>
                <a14:m>
                  <m:oMath xmlns:m="http://schemas.openxmlformats.org/officeDocument/2006/math">
                    <m:r>
                      <a:rPr lang="de-DE" i="1">
                        <a:latin typeface="Cambria Math"/>
                        <a:cs typeface="Arial" panose="020B0604020202020204" pitchFamily="34" charset="0"/>
                      </a:rPr>
                      <m:t>𝑡</m:t>
                    </m:r>
                    <m:r>
                      <a:rPr lang="de-DE" i="1">
                        <a:latin typeface="Cambria Math"/>
                        <a:ea typeface="Cambria Math"/>
                        <a:cs typeface="Arial" panose="020B0604020202020204" pitchFamily="34" charset="0"/>
                      </a:rPr>
                      <m:t>∙</m:t>
                    </m:r>
                    <m:sSubSup>
                      <m:sSubSupPr>
                        <m:ctrlPr>
                          <a:rPr lang="en-US" i="1" dirty="0">
                            <a:latin typeface="Cambria Math" panose="02040503050406030204" pitchFamily="18" charset="0"/>
                            <a:cs typeface="Arial" panose="020B0604020202020204" pitchFamily="34" charset="0"/>
                          </a:rPr>
                        </m:ctrlPr>
                      </m:sSubSupPr>
                      <m:e>
                        <m:r>
                          <a:rPr lang="de-DE" i="1" dirty="0">
                            <a:latin typeface="Cambria Math" panose="02040503050406030204" pitchFamily="18" charset="0"/>
                            <a:cs typeface="Arial" panose="020B0604020202020204" pitchFamily="34" charset="0"/>
                          </a:rPr>
                          <m:t>𝑋</m:t>
                        </m:r>
                      </m:e>
                      <m:sub>
                        <m:r>
                          <a:rPr lang="de-DE" i="1" dirty="0">
                            <a:latin typeface="Cambria Math" panose="02040503050406030204" pitchFamily="18" charset="0"/>
                            <a:cs typeface="Arial" panose="020B0604020202020204" pitchFamily="34" charset="0"/>
                          </a:rPr>
                          <m:t>𝑊</m:t>
                        </m:r>
                      </m:sub>
                      <m:sup>
                        <m:r>
                          <a:rPr lang="de-DE" i="1" dirty="0">
                            <a:latin typeface="Cambria Math" panose="02040503050406030204" pitchFamily="18" charset="0"/>
                            <a:cs typeface="Arial" panose="020B0604020202020204" pitchFamily="34" charset="0"/>
                          </a:rPr>
                          <m:t>𝑡</m:t>
                        </m:r>
                      </m:sup>
                    </m:sSubSup>
                  </m:oMath>
                </a14:m>
                <a:endParaRPr lang="en-US" dirty="0">
                  <a:latin typeface="Arial" panose="020B0604020202020204" pitchFamily="34" charset="0"/>
                  <a:cs typeface="Arial" panose="020B0604020202020204" pitchFamily="34" charset="0"/>
                </a:endParaRPr>
              </a:p>
            </p:txBody>
          </p:sp>
        </mc:Choice>
        <mc:Fallback xmlns="">
          <p:sp>
            <p:nvSpPr>
              <p:cNvPr id="28" name="Rechteck 27"/>
              <p:cNvSpPr>
                <a:spLocks noRot="1" noChangeAspect="1" noMove="1" noResize="1" noEditPoints="1" noAdjustHandles="1" noChangeArrowheads="1" noChangeShapeType="1" noTextEdit="1"/>
              </p:cNvSpPr>
              <p:nvPr/>
            </p:nvSpPr>
            <p:spPr>
              <a:xfrm>
                <a:off x="84921" y="6429882"/>
                <a:ext cx="4351319" cy="372538"/>
              </a:xfrm>
              <a:prstGeom prst="rect">
                <a:avLst/>
              </a:prstGeom>
              <a:blipFill>
                <a:blip r:embed="rId12"/>
                <a:stretch>
                  <a:fillRect l="-980" t="-8197" b="-26230"/>
                </a:stretch>
              </a:blipFill>
            </p:spPr>
            <p:txBody>
              <a:bodyPr/>
              <a:lstStyle/>
              <a:p>
                <a:r>
                  <a:rPr lang="de-DE">
                    <a:noFill/>
                  </a:rPr>
                  <a:t> </a:t>
                </a:r>
              </a:p>
            </p:txBody>
          </p:sp>
        </mc:Fallback>
      </mc:AlternateContent>
      <p:sp>
        <p:nvSpPr>
          <p:cNvPr id="22" name="Geschweifte Klammer links 21"/>
          <p:cNvSpPr/>
          <p:nvPr/>
        </p:nvSpPr>
        <p:spPr>
          <a:xfrm>
            <a:off x="2839148" y="2368105"/>
            <a:ext cx="341683" cy="572902"/>
          </a:xfrm>
          <a:prstGeom prst="leftBrace">
            <a:avLst/>
          </a:prstGeom>
          <a:ln w="22225">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DE"/>
          </a:p>
        </p:txBody>
      </p:sp>
    </p:spTree>
    <p:extLst>
      <p:ext uri="{BB962C8B-B14F-4D97-AF65-F5344CB8AC3E}">
        <p14:creationId xmlns:p14="http://schemas.microsoft.com/office/powerpoint/2010/main" val="1164318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5" grpId="0"/>
      <p:bldP spid="5" grpId="0"/>
      <p:bldP spid="25" grpId="0"/>
      <p:bldP spid="27" grpId="0"/>
      <p:bldP spid="2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284" y="249147"/>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rPr>
              <a:t>Handelspolitik</a:t>
            </a:r>
            <a:r>
              <a:rPr lang="en-US" sz="3200" dirty="0">
                <a:solidFill>
                  <a:sysClr val="windowText" lastClr="000000"/>
                </a:solidFill>
              </a:rPr>
              <a:t> – </a:t>
            </a:r>
            <a:r>
              <a:rPr lang="en-US" sz="3200" dirty="0" err="1">
                <a:solidFill>
                  <a:sysClr val="windowText" lastClr="000000"/>
                </a:solidFill>
              </a:rPr>
              <a:t>Internationaler</a:t>
            </a:r>
            <a:r>
              <a:rPr lang="en-US" sz="3200" dirty="0">
                <a:solidFill>
                  <a:sysClr val="windowText" lastClr="000000"/>
                </a:solidFill>
              </a:rPr>
              <a:t> Ansatz</a:t>
            </a:r>
          </a:p>
        </p:txBody>
      </p:sp>
      <p:sp>
        <p:nvSpPr>
          <p:cNvPr id="6" name="Content Placeholder 2"/>
          <p:cNvSpPr txBox="1">
            <a:spLocks/>
          </p:cNvSpPr>
          <p:nvPr/>
        </p:nvSpPr>
        <p:spPr>
          <a:xfrm>
            <a:off x="1938284" y="1870778"/>
            <a:ext cx="7465744" cy="4105872"/>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903" dirty="0" err="1">
                <a:solidFill>
                  <a:sysClr val="windowText" lastClr="000000"/>
                </a:solidFill>
                <a:latin typeface="Arial" panose="020B0604020202020204" pitchFamily="34" charset="0"/>
                <a:cs typeface="Arial" panose="020B0604020202020204" pitchFamily="34" charset="0"/>
              </a:rPr>
              <a:t>Internationale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Verhandlungen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können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Exporteure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dazu</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mobilisieren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Freihandel</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zu</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unterstützen</a:t>
            </a:r>
            <a:r>
              <a:rPr lang="en-US" altLang="en-US" sz="2903" dirty="0">
                <a:solidFill>
                  <a:sysClr val="windowText" lastClr="000000"/>
                </a:solidFill>
                <a:latin typeface="Arial" panose="020B0604020202020204" pitchFamily="34" charset="0"/>
                <a:cs typeface="Arial" panose="020B0604020202020204" pitchFamily="34" charset="0"/>
              </a:rPr>
              <a:t>, falls </a:t>
            </a:r>
            <a:r>
              <a:rPr lang="en-US" altLang="en-US" sz="2903" dirty="0" err="1">
                <a:solidFill>
                  <a:sysClr val="windowText" lastClr="000000"/>
                </a:solidFill>
                <a:latin typeface="Arial" panose="020B0604020202020204" pitchFamily="34" charset="0"/>
                <a:cs typeface="Arial" panose="020B0604020202020204" pitchFamily="34" charset="0"/>
              </a:rPr>
              <a:t>sie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davon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ausgehen</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dass</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sich</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dadurch</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ihre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Absatzmärkte</a:t>
            </a:r>
            <a:r>
              <a:rPr lang="en-US" altLang="en-US" sz="2903" dirty="0">
                <a:solidFill>
                  <a:sysClr val="windowText" lastClr="000000"/>
                </a:solidFill>
                <a:latin typeface="Arial" panose="020B0604020202020204" pitchFamily="34" charset="0"/>
                <a:cs typeface="Arial" panose="020B0604020202020204" pitchFamily="34" charset="0"/>
              </a:rPr>
              <a:t> </a:t>
            </a:r>
            <a:r>
              <a:rPr lang="en-US" altLang="en-US" sz="2903" dirty="0" err="1">
                <a:solidFill>
                  <a:sysClr val="windowText" lastClr="000000"/>
                </a:solidFill>
                <a:latin typeface="Arial" panose="020B0604020202020204" pitchFamily="34" charset="0"/>
                <a:cs typeface="Arial" panose="020B0604020202020204" pitchFamily="34" charset="0"/>
              </a:rPr>
              <a:t>vergrößern</a:t>
            </a:r>
            <a:r>
              <a:rPr lang="en-US" altLang="en-US" sz="2903" dirty="0">
                <a:solidFill>
                  <a:sysClr val="windowText" lastClr="000000"/>
                </a:solidFill>
                <a:latin typeface="Arial" panose="020B0604020202020204" pitchFamily="34" charset="0"/>
                <a:cs typeface="Arial" panose="020B0604020202020204" pitchFamily="34" charset="0"/>
              </a:rPr>
              <a:t>. </a:t>
            </a:r>
          </a:p>
          <a:p>
            <a:pPr>
              <a:spcBef>
                <a:spcPct val="50000"/>
              </a:spcBef>
            </a:pPr>
            <a:r>
              <a:rPr lang="en-US" altLang="en-US" sz="2177" kern="0" dirty="0">
                <a:solidFill>
                  <a:sysClr val="windowText" lastClr="000000"/>
                </a:solidFill>
                <a:latin typeface="Arial" panose="020B0604020202020204" pitchFamily="34" charset="0"/>
                <a:cs typeface="Arial" panose="020B0604020202020204" pitchFamily="34" charset="0"/>
              </a:rPr>
              <a:t>Eine </a:t>
            </a:r>
            <a:r>
              <a:rPr lang="en-US" altLang="en-US" sz="2177" kern="0" dirty="0" err="1">
                <a:solidFill>
                  <a:sysClr val="windowText" lastClr="000000"/>
                </a:solidFill>
                <a:latin typeface="Arial" panose="020B0604020202020204" pitchFamily="34" charset="0"/>
                <a:cs typeface="Arial" panose="020B0604020202020204" pitchFamily="34" charset="0"/>
              </a:rPr>
              <a:t>derartige</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Politik</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kann</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einer</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Abschottungspolitik</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durch</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Importrestriktionen</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durch</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Lobbygruppen</a:t>
            </a:r>
            <a:r>
              <a:rPr lang="en-US" altLang="en-US" sz="2177" kern="0" dirty="0">
                <a:solidFill>
                  <a:sysClr val="windowText" lastClr="000000"/>
                </a:solidFill>
                <a:latin typeface="Arial" panose="020B0604020202020204" pitchFamily="34" charset="0"/>
                <a:cs typeface="Arial" panose="020B0604020202020204" pitchFamily="34" charset="0"/>
              </a:rPr>
              <a:t> </a:t>
            </a:r>
            <a:r>
              <a:rPr lang="en-US" altLang="en-US" sz="2177" kern="0" dirty="0" err="1">
                <a:solidFill>
                  <a:sysClr val="windowText" lastClr="000000"/>
                </a:solidFill>
                <a:latin typeface="Arial" panose="020B0604020202020204" pitchFamily="34" charset="0"/>
                <a:cs typeface="Arial" panose="020B0604020202020204" pitchFamily="34" charset="0"/>
              </a:rPr>
              <a:t>entgegenwirken</a:t>
            </a:r>
            <a:r>
              <a:rPr lang="en-US" altLang="en-US" sz="2177" kern="0" dirty="0">
                <a:solidFill>
                  <a:sysClr val="windowText" lastClr="000000"/>
                </a:solidFill>
                <a:latin typeface="Arial" panose="020B0604020202020204" pitchFamily="34" charset="0"/>
                <a:cs typeface="Arial" panose="020B0604020202020204" pitchFamily="34" charset="0"/>
              </a:rPr>
              <a:t>.</a:t>
            </a:r>
            <a:endParaRPr lang="en-US" sz="2177" kern="0"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38238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284" y="249147"/>
            <a:ext cx="7465744" cy="640552"/>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sz="3200" dirty="0" err="1">
                <a:solidFill>
                  <a:sysClr val="windowText" lastClr="000000"/>
                </a:solidFill>
              </a:rPr>
              <a:t>Handelspolitik</a:t>
            </a:r>
            <a:r>
              <a:rPr lang="en-US" sz="3200" dirty="0">
                <a:solidFill>
                  <a:sysClr val="windowText" lastClr="000000"/>
                </a:solidFill>
              </a:rPr>
              <a:t> – </a:t>
            </a:r>
            <a:r>
              <a:rPr lang="en-US" sz="3200" dirty="0" err="1">
                <a:solidFill>
                  <a:sysClr val="windowText" lastClr="000000"/>
                </a:solidFill>
              </a:rPr>
              <a:t>Internationaler</a:t>
            </a:r>
            <a:r>
              <a:rPr lang="en-US" sz="3200" dirty="0">
                <a:solidFill>
                  <a:sysClr val="windowText" lastClr="000000"/>
                </a:solidFill>
              </a:rPr>
              <a:t> Ansatz</a:t>
            </a:r>
          </a:p>
        </p:txBody>
      </p:sp>
      <p:sp>
        <p:nvSpPr>
          <p:cNvPr id="6" name="Content Placeholder 2"/>
          <p:cNvSpPr txBox="1">
            <a:spLocks/>
          </p:cNvSpPr>
          <p:nvPr/>
        </p:nvSpPr>
        <p:spPr>
          <a:xfrm>
            <a:off x="1481083" y="1228647"/>
            <a:ext cx="8588467" cy="4748405"/>
          </a:xfrm>
          <a:prstGeom prst="rect">
            <a:avLst/>
          </a:prstGeom>
        </p:spPr>
        <p:txBody>
          <a:bodyPr>
            <a:normAutofit fontScale="92500" lnSpcReduction="10000"/>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marL="414772" indent="-414772">
              <a:lnSpc>
                <a:spcPct val="90000"/>
              </a:lnSpc>
              <a:buFont typeface="Arial" panose="020B0604020202020204" pitchFamily="34" charset="0"/>
              <a:buChar char="•"/>
            </a:pPr>
            <a:r>
              <a:rPr lang="en-US" altLang="en-US" sz="2722" dirty="0" err="1">
                <a:solidFill>
                  <a:sysClr val="windowText" lastClr="000000"/>
                </a:solidFill>
                <a:latin typeface="Arial" panose="020B0604020202020204" pitchFamily="34" charset="0"/>
                <a:cs typeface="Arial" panose="020B0604020202020204" pitchFamily="34" charset="0"/>
              </a:rPr>
              <a:t>Internationale</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Verhandlungen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können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Handelskriege</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verhindern</a:t>
            </a:r>
            <a:r>
              <a:rPr lang="en-US" altLang="en-US" sz="2722" dirty="0">
                <a:solidFill>
                  <a:sysClr val="windowText" lastClr="000000"/>
                </a:solidFill>
                <a:latin typeface="Arial" panose="020B0604020202020204" pitchFamily="34" charset="0"/>
                <a:cs typeface="Arial" panose="020B0604020202020204" pitchFamily="34" charset="0"/>
              </a:rPr>
              <a:t>, in </a:t>
            </a:r>
            <a:r>
              <a:rPr lang="en-US" altLang="en-US" sz="2722" dirty="0" err="1">
                <a:solidFill>
                  <a:sysClr val="windowText" lastClr="000000"/>
                </a:solidFill>
                <a:latin typeface="Arial" panose="020B0604020202020204" pitchFamily="34" charset="0"/>
                <a:cs typeface="Arial" panose="020B0604020202020204" pitchFamily="34" charset="0"/>
              </a:rPr>
              <a:t>welchen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sich</a:t>
            </a:r>
            <a:r>
              <a:rPr lang="en-US" altLang="en-US" sz="2722" dirty="0">
                <a:solidFill>
                  <a:sysClr val="windowText" lastClr="000000"/>
                </a:solidFill>
                <a:latin typeface="Arial" panose="020B0604020202020204" pitchFamily="34" charset="0"/>
                <a:cs typeface="Arial" panose="020B0604020202020204" pitchFamily="34" charset="0"/>
              </a:rPr>
              <a:t> die Länder </a:t>
            </a:r>
            <a:r>
              <a:rPr lang="en-US" altLang="en-US" sz="2722" dirty="0" err="1">
                <a:solidFill>
                  <a:sysClr val="windowText" lastClr="000000"/>
                </a:solidFill>
                <a:latin typeface="Arial" panose="020B0604020202020204" pitchFamily="34" charset="0"/>
                <a:cs typeface="Arial" panose="020B0604020202020204" pitchFamily="34" charset="0"/>
              </a:rPr>
              <a:t>gegenseitig</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mit</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Handelsbeschränkungen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behindern</a:t>
            </a:r>
            <a:r>
              <a:rPr lang="en-US" altLang="en-US" sz="2722" dirty="0">
                <a:solidFill>
                  <a:sysClr val="windowText" lastClr="000000"/>
                </a:solidFill>
                <a:latin typeface="Arial" panose="020B0604020202020204" pitchFamily="34" charset="0"/>
                <a:cs typeface="Arial" panose="020B0604020202020204" pitchFamily="34" charset="0"/>
              </a:rPr>
              <a:t>.</a:t>
            </a:r>
          </a:p>
          <a:p>
            <a:pPr marL="414772" indent="-414772">
              <a:lnSpc>
                <a:spcPct val="90000"/>
              </a:lnSpc>
              <a:spcBef>
                <a:spcPct val="50000"/>
              </a:spcBef>
              <a:buFont typeface="Arial" panose="020B0604020202020204" pitchFamily="34" charset="0"/>
              <a:buChar char="•"/>
            </a:pPr>
            <a:r>
              <a:rPr lang="en-US" altLang="en-US" sz="2722" dirty="0">
                <a:solidFill>
                  <a:sysClr val="windowText" lastClr="000000"/>
                </a:solidFill>
                <a:latin typeface="Arial" panose="020B0604020202020204" pitchFamily="34" charset="0"/>
                <a:cs typeface="Arial" panose="020B0604020202020204" pitchFamily="34" charset="0"/>
              </a:rPr>
              <a:t>Ein </a:t>
            </a:r>
            <a:r>
              <a:rPr lang="en-US" altLang="en-US" sz="2722" dirty="0" err="1">
                <a:solidFill>
                  <a:sysClr val="windowText" lastClr="000000"/>
                </a:solidFill>
                <a:latin typeface="Arial" panose="020B0604020202020204" pitchFamily="34" charset="0"/>
                <a:cs typeface="Arial" panose="020B0604020202020204" pitchFamily="34" charset="0"/>
              </a:rPr>
              <a:t>Handelskrieg</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kann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entstehen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wenn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jedes</a:t>
            </a:r>
            <a:r>
              <a:rPr lang="en-US" altLang="en-US" sz="2722" dirty="0">
                <a:solidFill>
                  <a:sysClr val="windowText" lastClr="000000"/>
                </a:solidFill>
                <a:latin typeface="Arial" panose="020B0604020202020204" pitchFamily="34" charset="0"/>
                <a:cs typeface="Arial" panose="020B0604020202020204" pitchFamily="34" charset="0"/>
              </a:rPr>
              <a:t> Land </a:t>
            </a:r>
            <a:r>
              <a:rPr lang="en-US" altLang="en-US" sz="2722" dirty="0" err="1">
                <a:solidFill>
                  <a:sysClr val="windowText" lastClr="000000"/>
                </a:solidFill>
                <a:latin typeface="Arial" panose="020B0604020202020204" pitchFamily="34" charset="0"/>
                <a:cs typeface="Arial" panose="020B0604020202020204" pitchFamily="34" charset="0"/>
              </a:rPr>
              <a:t>einen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Anreiz</a:t>
            </a:r>
            <a:r>
              <a:rPr lang="en-US" altLang="en-US" sz="2722" dirty="0">
                <a:solidFill>
                  <a:sysClr val="windowText" lastClr="000000"/>
                </a:solidFill>
                <a:latin typeface="Arial" panose="020B0604020202020204" pitchFamily="34" charset="0"/>
                <a:cs typeface="Arial" panose="020B0604020202020204" pitchFamily="34" charset="0"/>
              </a:rPr>
              <a:t> hat, </a:t>
            </a:r>
            <a:r>
              <a:rPr lang="en-US" altLang="en-US" sz="2722" dirty="0" err="1">
                <a:solidFill>
                  <a:sysClr val="windowText" lastClr="000000"/>
                </a:solidFill>
                <a:latin typeface="Arial" panose="020B0604020202020204" pitchFamily="34" charset="0"/>
                <a:cs typeface="Arial" panose="020B0604020202020204" pitchFamily="34" charset="0"/>
              </a:rPr>
              <a:t>Restriktionen</a:t>
            </a:r>
            <a:r>
              <a:rPr lang="en-US" altLang="en-US" sz="2722" dirty="0">
                <a:solidFill>
                  <a:sysClr val="windowText" lastClr="000000"/>
                </a:solidFill>
                <a:latin typeface="Arial" panose="020B0604020202020204" pitchFamily="34" charset="0"/>
                <a:cs typeface="Arial" panose="020B0604020202020204" pitchFamily="34" charset="0"/>
              </a:rPr>
              <a:t> </a:t>
            </a:r>
            <a:r>
              <a:rPr lang="en-US" altLang="en-US" sz="2722" dirty="0" err="1">
                <a:solidFill>
                  <a:sysClr val="windowText" lastClr="000000"/>
                </a:solidFill>
                <a:latin typeface="Arial" panose="020B0604020202020204" pitchFamily="34" charset="0"/>
                <a:cs typeface="Arial" panose="020B0604020202020204" pitchFamily="34" charset="0"/>
              </a:rPr>
              <a:t>einzuführen</a:t>
            </a:r>
            <a:r>
              <a:rPr lang="en-US" altLang="en-US" sz="2722" dirty="0">
                <a:solidFill>
                  <a:sysClr val="windowText" lastClr="000000"/>
                </a:solidFill>
                <a:latin typeface="Arial" panose="020B0604020202020204" pitchFamily="34" charset="0"/>
                <a:cs typeface="Arial" panose="020B0604020202020204" pitchFamily="34" charset="0"/>
              </a:rPr>
              <a:t> hat, </a:t>
            </a:r>
            <a:r>
              <a:rPr lang="en-US" altLang="en-US" sz="2722" dirty="0" err="1">
                <a:solidFill>
                  <a:sysClr val="windowText" lastClr="000000"/>
                </a:solidFill>
                <a:latin typeface="Arial" panose="020B0604020202020204" pitchFamily="34" charset="0"/>
                <a:cs typeface="Arial" panose="020B0604020202020204" pitchFamily="34" charset="0"/>
              </a:rPr>
              <a:t>egal</a:t>
            </a:r>
            <a:r>
              <a:rPr lang="en-US" altLang="en-US" sz="2722" dirty="0">
                <a:solidFill>
                  <a:sysClr val="windowText" lastClr="000000"/>
                </a:solidFill>
                <a:latin typeface="Arial" panose="020B0604020202020204" pitchFamily="34" charset="0"/>
                <a:cs typeface="Arial" panose="020B0604020202020204" pitchFamily="34" charset="0"/>
              </a:rPr>
              <a:t> was das </a:t>
            </a:r>
            <a:r>
              <a:rPr lang="en-US" altLang="en-US" sz="2722" dirty="0" err="1">
                <a:solidFill>
                  <a:sysClr val="windowText" lastClr="000000"/>
                </a:solidFill>
                <a:latin typeface="Arial" panose="020B0604020202020204" pitchFamily="34" charset="0"/>
                <a:cs typeface="Arial" panose="020B0604020202020204" pitchFamily="34" charset="0"/>
              </a:rPr>
              <a:t>andere</a:t>
            </a:r>
            <a:r>
              <a:rPr lang="en-US" altLang="en-US" sz="2722" dirty="0">
                <a:solidFill>
                  <a:sysClr val="windowText" lastClr="000000"/>
                </a:solidFill>
                <a:latin typeface="Arial" panose="020B0604020202020204" pitchFamily="34" charset="0"/>
                <a:cs typeface="Arial" panose="020B0604020202020204" pitchFamily="34" charset="0"/>
              </a:rPr>
              <a:t> Land </a:t>
            </a:r>
            <a:r>
              <a:rPr lang="en-US" altLang="en-US" sz="2722" dirty="0" err="1">
                <a:solidFill>
                  <a:sysClr val="windowText" lastClr="000000"/>
                </a:solidFill>
                <a:latin typeface="Arial" panose="020B0604020202020204" pitchFamily="34" charset="0"/>
                <a:cs typeface="Arial" panose="020B0604020202020204" pitchFamily="34" charset="0"/>
              </a:rPr>
              <a:t>macht</a:t>
            </a:r>
            <a:r>
              <a:rPr lang="en-US" altLang="en-US" sz="2722" i="1" dirty="0">
                <a:solidFill>
                  <a:sysClr val="windowText" lastClr="000000"/>
                </a:solidFill>
                <a:latin typeface="Arial" panose="020B0604020202020204" pitchFamily="34" charset="0"/>
                <a:cs typeface="Arial" panose="020B0604020202020204" pitchFamily="34" charset="0"/>
              </a:rPr>
              <a:t>.</a:t>
            </a:r>
            <a:r>
              <a:rPr lang="en-US" altLang="en-US" sz="2722" dirty="0">
                <a:solidFill>
                  <a:sysClr val="windowText" lastClr="000000"/>
                </a:solidFill>
                <a:latin typeface="Arial" panose="020B0604020202020204" pitchFamily="34" charset="0"/>
                <a:cs typeface="Arial" panose="020B0604020202020204" pitchFamily="34" charset="0"/>
              </a:rPr>
              <a:t> </a:t>
            </a:r>
          </a:p>
          <a:p>
            <a:pPr marL="956828" lvl="2" indent="-457200">
              <a:lnSpc>
                <a:spcPct val="90000"/>
              </a:lnSpc>
              <a:spcBef>
                <a:spcPct val="40000"/>
              </a:spcBef>
              <a:buFont typeface="Wingdings" panose="05000000000000000000" pitchFamily="2" charset="2"/>
              <a:buChar char="Ø"/>
            </a:pPr>
            <a:r>
              <a:rPr lang="en-US" altLang="en-US" sz="2540" kern="0" dirty="0">
                <a:solidFill>
                  <a:sysClr val="windowText" lastClr="000000"/>
                </a:solidFill>
                <a:latin typeface="Arial" panose="020B0604020202020204" pitchFamily="34" charset="0"/>
                <a:cs typeface="Arial" panose="020B0604020202020204" pitchFamily="34" charset="0"/>
              </a:rPr>
              <a:t>Dies </a:t>
            </a:r>
            <a:r>
              <a:rPr lang="en-US" altLang="en-US" sz="2540" kern="0" dirty="0" err="1">
                <a:solidFill>
                  <a:sysClr val="windowText" lastClr="000000"/>
                </a:solidFill>
                <a:latin typeface="Arial" panose="020B0604020202020204" pitchFamily="34" charset="0"/>
                <a:cs typeface="Arial" panose="020B0604020202020204" pitchFamily="34" charset="0"/>
              </a:rPr>
              <a:t>kann</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zu</a:t>
            </a:r>
            <a:r>
              <a:rPr lang="en-US" altLang="en-US" sz="2540" kern="0" dirty="0">
                <a:solidFill>
                  <a:sysClr val="windowText" lastClr="000000"/>
                </a:solidFill>
                <a:latin typeface="Arial" panose="020B0604020202020204" pitchFamily="34" charset="0"/>
                <a:cs typeface="Arial" panose="020B0604020202020204" pitchFamily="34" charset="0"/>
              </a:rPr>
              <a:t> dem </a:t>
            </a:r>
            <a:r>
              <a:rPr lang="en-US" altLang="en-US" sz="2540" kern="0" dirty="0" err="1">
                <a:solidFill>
                  <a:sysClr val="windowText" lastClr="000000"/>
                </a:solidFill>
                <a:latin typeface="Arial" panose="020B0604020202020204" pitchFamily="34" charset="0"/>
                <a:cs typeface="Arial" panose="020B0604020202020204" pitchFamily="34" charset="0"/>
              </a:rPr>
              <a:t>Ergebnis</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führen</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dass</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jedes</a:t>
            </a:r>
            <a:r>
              <a:rPr lang="en-US" altLang="en-US" sz="2540" kern="0" dirty="0">
                <a:solidFill>
                  <a:sysClr val="windowText" lastClr="000000"/>
                </a:solidFill>
                <a:latin typeface="Arial" panose="020B0604020202020204" pitchFamily="34" charset="0"/>
                <a:cs typeface="Arial" panose="020B0604020202020204" pitchFamily="34" charset="0"/>
              </a:rPr>
              <a:t> Land </a:t>
            </a:r>
            <a:r>
              <a:rPr lang="en-US" altLang="en-US" sz="2540" kern="0" dirty="0" err="1">
                <a:solidFill>
                  <a:sysClr val="windowText" lastClr="000000"/>
                </a:solidFill>
                <a:latin typeface="Arial" panose="020B0604020202020204" pitchFamily="34" charset="0"/>
                <a:cs typeface="Arial" panose="020B0604020202020204" pitchFamily="34" charset="0"/>
              </a:rPr>
              <a:t>Restriktionen</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einführt</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obwohl</a:t>
            </a:r>
            <a:r>
              <a:rPr lang="en-US" altLang="en-US" sz="2540" kern="0" dirty="0">
                <a:solidFill>
                  <a:sysClr val="windowText" lastClr="000000"/>
                </a:solidFill>
                <a:latin typeface="Arial" panose="020B0604020202020204" pitchFamily="34" charset="0"/>
                <a:cs typeface="Arial" panose="020B0604020202020204" pitchFamily="34" charset="0"/>
              </a:rPr>
              <a:t> es </a:t>
            </a:r>
            <a:r>
              <a:rPr lang="en-US" altLang="en-US" sz="2540" kern="0" dirty="0" err="1">
                <a:solidFill>
                  <a:sysClr val="windowText" lastClr="000000"/>
                </a:solidFill>
                <a:latin typeface="Arial" panose="020B0604020202020204" pitchFamily="34" charset="0"/>
                <a:cs typeface="Arial" panose="020B0604020202020204" pitchFamily="34" charset="0"/>
              </a:rPr>
              <a:t>im</a:t>
            </a:r>
            <a:r>
              <a:rPr lang="en-US" altLang="en-US" sz="2540" kern="0" dirty="0">
                <a:solidFill>
                  <a:sysClr val="windowText" lastClr="000000"/>
                </a:solidFill>
                <a:latin typeface="Arial" panose="020B0604020202020204" pitchFamily="34" charset="0"/>
                <a:cs typeface="Arial" panose="020B0604020202020204" pitchFamily="34" charset="0"/>
              </a:rPr>
              <a:t> Interesse </a:t>
            </a:r>
            <a:r>
              <a:rPr lang="en-US" altLang="en-US" sz="2540" kern="0" dirty="0" err="1">
                <a:solidFill>
                  <a:sysClr val="windowText" lastClr="000000"/>
                </a:solidFill>
                <a:latin typeface="Arial" panose="020B0604020202020204" pitchFamily="34" charset="0"/>
                <a:cs typeface="Arial" panose="020B0604020202020204" pitchFamily="34" charset="0"/>
              </a:rPr>
              <a:t>aller</a:t>
            </a:r>
            <a:r>
              <a:rPr lang="en-US" altLang="en-US" sz="2540" kern="0" dirty="0">
                <a:solidFill>
                  <a:sysClr val="windowText" lastClr="000000"/>
                </a:solidFill>
                <a:latin typeface="Arial" panose="020B0604020202020204" pitchFamily="34" charset="0"/>
                <a:cs typeface="Arial" panose="020B0604020202020204" pitchFamily="34" charset="0"/>
              </a:rPr>
              <a:t> Länder </a:t>
            </a:r>
            <a:r>
              <a:rPr lang="en-US" altLang="en-US" sz="2540" kern="0" dirty="0" err="1">
                <a:solidFill>
                  <a:sysClr val="windowText" lastClr="000000"/>
                </a:solidFill>
                <a:latin typeface="Arial" panose="020B0604020202020204" pitchFamily="34" charset="0"/>
                <a:cs typeface="Arial" panose="020B0604020202020204" pitchFamily="34" charset="0"/>
              </a:rPr>
              <a:t>wäre</a:t>
            </a:r>
            <a:r>
              <a:rPr lang="en-US" altLang="en-US" sz="2540" kern="0" dirty="0">
                <a:solidFill>
                  <a:sysClr val="windowText" lastClr="000000"/>
                </a:solidFill>
                <a:latin typeface="Arial" panose="020B0604020202020204" pitchFamily="34" charset="0"/>
                <a:cs typeface="Arial" panose="020B0604020202020204" pitchFamily="34" charset="0"/>
              </a:rPr>
              <a:t>, die Situation des </a:t>
            </a:r>
            <a:r>
              <a:rPr lang="en-US" altLang="en-US" sz="2540" kern="0" dirty="0" err="1">
                <a:solidFill>
                  <a:sysClr val="windowText" lastClr="000000"/>
                </a:solidFill>
                <a:latin typeface="Arial" panose="020B0604020202020204" pitchFamily="34" charset="0"/>
                <a:cs typeface="Arial" panose="020B0604020202020204" pitchFamily="34" charset="0"/>
              </a:rPr>
              <a:t>Freihandels</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zu</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erreichen</a:t>
            </a:r>
            <a:r>
              <a:rPr lang="en-US" altLang="en-US" sz="2540" kern="0" dirty="0">
                <a:solidFill>
                  <a:sysClr val="windowText" lastClr="000000"/>
                </a:solidFill>
                <a:latin typeface="Arial" panose="020B0604020202020204" pitchFamily="34" charset="0"/>
                <a:cs typeface="Arial" panose="020B0604020202020204" pitchFamily="34" charset="0"/>
              </a:rPr>
              <a:t>.</a:t>
            </a:r>
          </a:p>
          <a:p>
            <a:pPr marL="956828" lvl="2" indent="-457200">
              <a:lnSpc>
                <a:spcPct val="90000"/>
              </a:lnSpc>
              <a:spcBef>
                <a:spcPct val="40000"/>
              </a:spcBef>
              <a:buFont typeface="Wingdings" panose="05000000000000000000" pitchFamily="2" charset="2"/>
              <a:buChar char="Ø"/>
            </a:pPr>
            <a:endParaRPr lang="en-US" altLang="en-US" sz="2540" kern="0" dirty="0">
              <a:solidFill>
                <a:sysClr val="windowText" lastClr="000000"/>
              </a:solidFill>
              <a:latin typeface="Arial" panose="020B0604020202020204" pitchFamily="34" charset="0"/>
              <a:cs typeface="Arial" panose="020B0604020202020204" pitchFamily="34" charset="0"/>
            </a:endParaRPr>
          </a:p>
          <a:p>
            <a:pPr marL="1414028" lvl="3" indent="-457200">
              <a:lnSpc>
                <a:spcPct val="90000"/>
              </a:lnSpc>
              <a:spcBef>
                <a:spcPct val="40000"/>
              </a:spcBef>
              <a:buFont typeface="Wingdings" panose="05000000000000000000" pitchFamily="2" charset="2"/>
              <a:buChar char="Ø"/>
            </a:pPr>
            <a:r>
              <a:rPr lang="en-US" altLang="en-US" sz="2540" kern="0" dirty="0">
                <a:solidFill>
                  <a:sysClr val="windowText" lastClr="000000"/>
                </a:solidFill>
                <a:latin typeface="Arial" panose="020B0604020202020204" pitchFamily="34" charset="0"/>
                <a:cs typeface="Arial" panose="020B0604020202020204" pitchFamily="34" charset="0"/>
              </a:rPr>
              <a:t>Die </a:t>
            </a:r>
            <a:r>
              <a:rPr lang="en-US" altLang="en-US" sz="2540" kern="0" dirty="0" err="1">
                <a:solidFill>
                  <a:sysClr val="windowText" lastClr="000000"/>
                </a:solidFill>
                <a:latin typeface="Arial" panose="020B0604020202020204" pitchFamily="34" charset="0"/>
                <a:cs typeface="Arial" panose="020B0604020202020204" pitchFamily="34" charset="0"/>
              </a:rPr>
              <a:t>Handelspartner</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benötigen</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ein</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Abkommen</a:t>
            </a:r>
            <a:r>
              <a:rPr lang="en-US" altLang="en-US" sz="2540" kern="0" dirty="0">
                <a:solidFill>
                  <a:sysClr val="windowText" lastClr="000000"/>
                </a:solidFill>
                <a:latin typeface="Arial" panose="020B0604020202020204" pitchFamily="34" charset="0"/>
                <a:cs typeface="Arial" panose="020B0604020202020204" pitchFamily="34" charset="0"/>
              </a:rPr>
              <a:t>, welches </a:t>
            </a:r>
            <a:r>
              <a:rPr lang="en-US" altLang="en-US" sz="2540" kern="0" dirty="0" err="1">
                <a:solidFill>
                  <a:sysClr val="windowText" lastClr="000000"/>
                </a:solidFill>
                <a:latin typeface="Arial" panose="020B0604020202020204" pitchFamily="34" charset="0"/>
                <a:cs typeface="Arial" panose="020B0604020202020204" pitchFamily="34" charset="0"/>
              </a:rPr>
              <a:t>Handelsbeschränkungen</a:t>
            </a:r>
            <a:r>
              <a:rPr lang="en-US" altLang="en-US" sz="2540" kern="0" dirty="0">
                <a:solidFill>
                  <a:sysClr val="windowText" lastClr="000000"/>
                </a:solidFill>
                <a:latin typeface="Arial" panose="020B0604020202020204" pitchFamily="34" charset="0"/>
                <a:cs typeface="Arial" panose="020B0604020202020204" pitchFamily="34" charset="0"/>
              </a:rPr>
              <a:t> </a:t>
            </a:r>
            <a:r>
              <a:rPr lang="en-US" altLang="en-US" sz="2540" kern="0" dirty="0" err="1">
                <a:solidFill>
                  <a:sysClr val="windowText" lastClr="000000"/>
                </a:solidFill>
                <a:latin typeface="Arial" panose="020B0604020202020204" pitchFamily="34" charset="0"/>
                <a:cs typeface="Arial" panose="020B0604020202020204" pitchFamily="34" charset="0"/>
              </a:rPr>
              <a:t>verhindert</a:t>
            </a:r>
            <a:r>
              <a:rPr lang="en-US" altLang="en-US" sz="2540" kern="0" dirty="0">
                <a:solidFill>
                  <a:sysClr val="windowText" lastClr="000000"/>
                </a:solidFill>
                <a:latin typeface="Arial" panose="020B0604020202020204" pitchFamily="34" charset="0"/>
                <a:cs typeface="Arial" panose="020B0604020202020204" pitchFamily="34" charset="0"/>
              </a:rPr>
              <a:t>.</a:t>
            </a:r>
          </a:p>
          <a:p>
            <a:pPr>
              <a:spcBef>
                <a:spcPct val="50000"/>
              </a:spcBef>
            </a:pPr>
            <a:endParaRPr lang="en-US" sz="2903" dirty="0">
              <a:solidFill>
                <a:sysClr val="windowText" lastClr="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54116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284" y="249147"/>
            <a:ext cx="7465744" cy="640552"/>
          </a:xfrm>
          <a:prstGeom prst="rect">
            <a:avLst/>
          </a:prstGeom>
        </p:spPr>
        <p:txBody>
          <a:bodyPr>
            <a:normAutofit fontScale="62500" lnSpcReduction="20000"/>
          </a:bodyPr>
          <a:lstStyle>
            <a:lvl1pPr algn="ctr" rtl="0" hangingPunct="0">
              <a:tabLst/>
              <a:defRPr lang="de-DE" sz="4400" b="0" i="0" u="none" strike="noStrike" kern="1200">
                <a:ln>
                  <a:noFill/>
                </a:ln>
                <a:latin typeface="Arial" pitchFamily="18"/>
              </a:defRPr>
            </a:lvl1pPr>
          </a:lstStyle>
          <a:p>
            <a:r>
              <a:rPr lang="en-US" sz="3992" dirty="0" err="1" smtClean="0">
                <a:solidFill>
                  <a:sysClr val="windowText" lastClr="000000"/>
                </a:solidFill>
              </a:rPr>
              <a:t>Beispiel</a:t>
            </a:r>
            <a:r>
              <a:rPr lang="en-US" sz="3992" dirty="0" smtClean="0">
                <a:solidFill>
                  <a:sysClr val="windowText" lastClr="000000"/>
                </a:solidFill>
              </a:rPr>
              <a:t>: </a:t>
            </a:r>
            <a:r>
              <a:rPr lang="en-US" sz="3992" dirty="0" err="1" smtClean="0">
                <a:solidFill>
                  <a:sysClr val="windowText" lastClr="000000"/>
                </a:solidFill>
              </a:rPr>
              <a:t>Gefangenendilemma</a:t>
            </a:r>
            <a:r>
              <a:rPr lang="en-US" sz="3992" dirty="0" smtClean="0">
                <a:solidFill>
                  <a:sysClr val="windowText" lastClr="000000"/>
                </a:solidFill>
              </a:rPr>
              <a:t> </a:t>
            </a:r>
            <a:r>
              <a:rPr lang="en-US" sz="3992" dirty="0">
                <a:solidFill>
                  <a:sysClr val="windowText" lastClr="000000"/>
                </a:solidFill>
              </a:rPr>
              <a:t>und </a:t>
            </a:r>
            <a:r>
              <a:rPr lang="en-US" sz="3992" dirty="0" err="1">
                <a:solidFill>
                  <a:sysClr val="windowText" lastClr="000000"/>
                </a:solidFill>
              </a:rPr>
              <a:t>Handelskrieg</a:t>
            </a:r>
            <a:endParaRPr lang="en-US" sz="3992" dirty="0">
              <a:solidFill>
                <a:sysClr val="windowText" lastClr="000000"/>
              </a:solidFill>
            </a:endParaRPr>
          </a:p>
        </p:txBody>
      </p:sp>
      <p:graphicFrame>
        <p:nvGraphicFramePr>
          <p:cNvPr id="6" name="Table 9"/>
          <p:cNvGraphicFramePr>
            <a:graphicFrameLocks noGrp="1"/>
          </p:cNvGraphicFramePr>
          <p:nvPr>
            <p:extLst/>
          </p:nvPr>
        </p:nvGraphicFramePr>
        <p:xfrm>
          <a:off x="2143641" y="2089732"/>
          <a:ext cx="7000359" cy="2262158"/>
        </p:xfrm>
        <a:graphic>
          <a:graphicData uri="http://schemas.openxmlformats.org/drawingml/2006/table">
            <a:tbl>
              <a:tblPr firstRow="1" firstCol="1" bandRow="1"/>
              <a:tblGrid>
                <a:gridCol w="558962">
                  <a:extLst>
                    <a:ext uri="{9D8B030D-6E8A-4147-A177-3AD203B41FA5}">
                      <a16:colId xmlns:a16="http://schemas.microsoft.com/office/drawing/2014/main" val="20000"/>
                    </a:ext>
                  </a:extLst>
                </a:gridCol>
                <a:gridCol w="2380416">
                  <a:extLst>
                    <a:ext uri="{9D8B030D-6E8A-4147-A177-3AD203B41FA5}">
                      <a16:colId xmlns:a16="http://schemas.microsoft.com/office/drawing/2014/main" val="20001"/>
                    </a:ext>
                  </a:extLst>
                </a:gridCol>
                <a:gridCol w="2154806">
                  <a:extLst>
                    <a:ext uri="{9D8B030D-6E8A-4147-A177-3AD203B41FA5}">
                      <a16:colId xmlns:a16="http://schemas.microsoft.com/office/drawing/2014/main" val="20002"/>
                    </a:ext>
                  </a:extLst>
                </a:gridCol>
                <a:gridCol w="1906175">
                  <a:extLst>
                    <a:ext uri="{9D8B030D-6E8A-4147-A177-3AD203B41FA5}">
                      <a16:colId xmlns:a16="http://schemas.microsoft.com/office/drawing/2014/main" val="20003"/>
                    </a:ext>
                  </a:extLst>
                </a:gridCol>
              </a:tblGrid>
              <a:tr h="718568">
                <a:tc gridSpan="2">
                  <a:txBody>
                    <a:bodyPr/>
                    <a:lstStyle/>
                    <a:p>
                      <a:pPr marL="0" marR="0" algn="ctr">
                        <a:spcBef>
                          <a:spcPts val="600"/>
                        </a:spcBef>
                        <a:spcAft>
                          <a:spcPts val="600"/>
                        </a:spcAft>
                      </a:pPr>
                      <a:r>
                        <a:rPr lang="en-US" sz="1400" dirty="0">
                          <a:effectLst/>
                          <a:latin typeface="Arial" panose="020B0604020202020204" pitchFamily="34" charset="0"/>
                          <a:ea typeface="Times New Roman"/>
                          <a:cs typeface="Arial" panose="020B0604020202020204" pitchFamily="34" charset="0"/>
                        </a:rPr>
                        <a:t>                  </a:t>
                      </a:r>
                      <a:r>
                        <a:rPr lang="en-US" sz="1400" dirty="0" err="1">
                          <a:effectLst/>
                          <a:latin typeface="Arial" panose="020B0604020202020204" pitchFamily="34" charset="0"/>
                          <a:ea typeface="Times New Roman"/>
                          <a:cs typeface="Arial" panose="020B0604020202020204" pitchFamily="34" charset="0"/>
                        </a:rPr>
                        <a:t>Europäische</a:t>
                      </a:r>
                      <a:r>
                        <a:rPr lang="en-US" sz="1400" dirty="0">
                          <a:effectLst/>
                          <a:latin typeface="Arial" panose="020B0604020202020204" pitchFamily="34" charset="0"/>
                          <a:ea typeface="Times New Roman"/>
                          <a:cs typeface="Arial" panose="020B0604020202020204" pitchFamily="34" charset="0"/>
                        </a:rPr>
                        <a:t> Union</a:t>
                      </a:r>
                    </a:p>
                    <a:p>
                      <a:pPr marL="0" marR="0" algn="l">
                        <a:spcBef>
                          <a:spcPts val="600"/>
                        </a:spcBef>
                        <a:spcAft>
                          <a:spcPts val="600"/>
                        </a:spcAft>
                      </a:pPr>
                      <a:r>
                        <a:rPr lang="en-US" sz="1400" dirty="0">
                          <a:effectLst/>
                          <a:latin typeface="Arial" panose="020B0604020202020204" pitchFamily="34" charset="0"/>
                          <a:ea typeface="Times New Roman"/>
                          <a:cs typeface="Arial" panose="020B0604020202020204" pitchFamily="34" charset="0"/>
                        </a:rPr>
                        <a:t>USA</a:t>
                      </a: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n-US"/>
                    </a:p>
                  </a:txBody>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Freihandel</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Abschottung</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71795">
                <a:tc>
                  <a:txBody>
                    <a:bodyPr/>
                    <a:lstStyle/>
                    <a:p>
                      <a:pPr marL="0" marR="0" algn="l">
                        <a:spcBef>
                          <a:spcPts val="600"/>
                        </a:spcBef>
                        <a:spcAft>
                          <a:spcPts val="600"/>
                        </a:spcAft>
                      </a:pPr>
                      <a:r>
                        <a:rPr lang="en-US" sz="1000">
                          <a:effectLst/>
                          <a:latin typeface="Verdana"/>
                          <a:ea typeface="Times New Roman"/>
                          <a:cs typeface="Times New Roman"/>
                        </a:rPr>
                        <a:t> </a:t>
                      </a:r>
                    </a:p>
                  </a:txBody>
                  <a:tcPr marL="62215" marR="6221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Freihandel</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$,20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71795">
                <a:tc>
                  <a:txBody>
                    <a:bodyPr/>
                    <a:lstStyle/>
                    <a:p>
                      <a:pPr marL="0" marR="0" algn="just">
                        <a:spcBef>
                          <a:spcPts val="600"/>
                        </a:spcBef>
                        <a:spcAft>
                          <a:spcPts val="600"/>
                        </a:spcAft>
                      </a:pPr>
                      <a:r>
                        <a:rPr lang="en-US" sz="1000">
                          <a:effectLst/>
                          <a:latin typeface="Verdana"/>
                          <a:ea typeface="Times New Roman"/>
                          <a:cs typeface="Times New Roman"/>
                        </a:rPr>
                        <a:t> </a:t>
                      </a:r>
                    </a:p>
                  </a:txBody>
                  <a:tcPr marL="62215" marR="6221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Abschottung</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(20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(-5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$,-5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Rectangle 2"/>
          <p:cNvSpPr>
            <a:spLocks noChangeArrowheads="1"/>
          </p:cNvSpPr>
          <p:nvPr/>
        </p:nvSpPr>
        <p:spPr bwMode="auto">
          <a:xfrm>
            <a:off x="2016840" y="1637947"/>
            <a:ext cx="4319304" cy="307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2953" tIns="41476" rIns="82953" bIns="41476" numCol="1" anchor="ctr" anchorCtr="0" compatLnSpc="1">
            <a:prstTxWarp prst="textNoShape">
              <a:avLst/>
            </a:prstTxWarp>
            <a:spAutoFit/>
          </a:bodyPr>
          <a:lstStyle/>
          <a:p>
            <a:pPr algn="just" defTabSz="829544" fontAlgn="base">
              <a:spcBef>
                <a:spcPct val="0"/>
              </a:spcBef>
              <a:spcAft>
                <a:spcPct val="0"/>
              </a:spcAft>
            </a:pPr>
            <a:r>
              <a:rPr lang="en-US" altLang="en-US" sz="1452" b="1" i="1" dirty="0" err="1">
                <a:latin typeface="Arial" panose="020B0604020202020204" pitchFamily="34" charset="0"/>
                <a:ea typeface="Times New Roman" pitchFamily="18" charset="0"/>
                <a:cs typeface="Arial" panose="020B0604020202020204" pitchFamily="34" charset="0"/>
              </a:rPr>
              <a:t>Auszahlungsmatrix</a:t>
            </a:r>
            <a:r>
              <a:rPr lang="en-US" altLang="en-US" sz="1452" b="1" i="1" dirty="0">
                <a:latin typeface="Arial" panose="020B0604020202020204" pitchFamily="34" charset="0"/>
                <a:ea typeface="Times New Roman" pitchFamily="18" charset="0"/>
                <a:cs typeface="Arial" panose="020B0604020202020204" pitchFamily="34" charset="0"/>
              </a:rPr>
              <a:t>: (USA, </a:t>
            </a:r>
            <a:r>
              <a:rPr lang="en-US" altLang="en-US" sz="1452" b="1" i="1" dirty="0" err="1">
                <a:latin typeface="Arial" panose="020B0604020202020204" pitchFamily="34" charset="0"/>
                <a:ea typeface="Times New Roman" pitchFamily="18" charset="0"/>
                <a:cs typeface="Arial" panose="020B0604020202020204" pitchFamily="34" charset="0"/>
              </a:rPr>
              <a:t>Europäische</a:t>
            </a:r>
            <a:r>
              <a:rPr lang="en-US" altLang="en-US" sz="1452" b="1" i="1" dirty="0">
                <a:latin typeface="Arial" panose="020B0604020202020204" pitchFamily="34" charset="0"/>
                <a:ea typeface="Times New Roman" pitchFamily="18" charset="0"/>
                <a:cs typeface="Arial" panose="020B0604020202020204" pitchFamily="34" charset="0"/>
              </a:rPr>
              <a:t> Union)</a:t>
            </a:r>
            <a:endParaRPr lang="en-US" altLang="en-US" sz="1452" dirty="0">
              <a:latin typeface="Arial" pitchFamily="34" charset="0"/>
              <a:cs typeface="Arial" pitchFamily="34" charset="0"/>
            </a:endParaRPr>
          </a:p>
        </p:txBody>
      </p:sp>
      <p:sp>
        <p:nvSpPr>
          <p:cNvPr id="8" name="Textfeld 7">
            <a:extLst>
              <a:ext uri="{FF2B5EF4-FFF2-40B4-BE49-F238E27FC236}">
                <a16:creationId xmlns:a16="http://schemas.microsoft.com/office/drawing/2014/main" id="{2F90F0BA-846A-4C1C-BA7B-3403FB2E3D0C}"/>
              </a:ext>
            </a:extLst>
          </p:cNvPr>
          <p:cNvSpPr txBox="1"/>
          <p:nvPr/>
        </p:nvSpPr>
        <p:spPr>
          <a:xfrm>
            <a:off x="3237724" y="4577319"/>
            <a:ext cx="5372876" cy="461665"/>
          </a:xfrm>
          <a:prstGeom prst="rect">
            <a:avLst/>
          </a:prstGeom>
          <a:noFill/>
        </p:spPr>
        <p:txBody>
          <a:bodyPr wrap="square" rtlCol="0">
            <a:spAutoFit/>
          </a:bodyPr>
          <a:lstStyle/>
          <a:p>
            <a:r>
              <a:rPr lang="de-DE" sz="2400" dirty="0" smtClean="0"/>
              <a:t>Bestimmen Sie das Nash-Gleichgewicht</a:t>
            </a:r>
            <a:endParaRPr lang="de-DE" sz="2400" dirty="0"/>
          </a:p>
        </p:txBody>
      </p:sp>
    </p:spTree>
    <p:extLst>
      <p:ext uri="{BB962C8B-B14F-4D97-AF65-F5344CB8AC3E}">
        <p14:creationId xmlns:p14="http://schemas.microsoft.com/office/powerpoint/2010/main" val="5207954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284" y="249147"/>
            <a:ext cx="7465744" cy="640552"/>
          </a:xfrm>
          <a:prstGeom prst="rect">
            <a:avLst/>
          </a:prstGeom>
        </p:spPr>
        <p:txBody>
          <a:bodyPr>
            <a:normAutofit fontScale="62500" lnSpcReduction="20000"/>
          </a:bodyPr>
          <a:lstStyle>
            <a:lvl1pPr algn="ctr" rtl="0" hangingPunct="0">
              <a:tabLst/>
              <a:defRPr lang="de-DE" sz="4400" b="0" i="0" u="none" strike="noStrike" kern="1200">
                <a:ln>
                  <a:noFill/>
                </a:ln>
                <a:latin typeface="Arial" pitchFamily="18"/>
              </a:defRPr>
            </a:lvl1pPr>
          </a:lstStyle>
          <a:p>
            <a:r>
              <a:rPr lang="en-US" sz="3992" dirty="0" err="1" smtClean="0">
                <a:solidFill>
                  <a:sysClr val="windowText" lastClr="000000"/>
                </a:solidFill>
              </a:rPr>
              <a:t>Beispiel</a:t>
            </a:r>
            <a:r>
              <a:rPr lang="en-US" sz="3992" dirty="0" smtClean="0">
                <a:solidFill>
                  <a:sysClr val="windowText" lastClr="000000"/>
                </a:solidFill>
              </a:rPr>
              <a:t>: </a:t>
            </a:r>
            <a:r>
              <a:rPr lang="en-US" sz="3992" dirty="0" err="1" smtClean="0">
                <a:solidFill>
                  <a:sysClr val="windowText" lastClr="000000"/>
                </a:solidFill>
              </a:rPr>
              <a:t>Gefangenendilemma</a:t>
            </a:r>
            <a:r>
              <a:rPr lang="en-US" sz="3992" dirty="0" smtClean="0">
                <a:solidFill>
                  <a:sysClr val="windowText" lastClr="000000"/>
                </a:solidFill>
              </a:rPr>
              <a:t> </a:t>
            </a:r>
            <a:r>
              <a:rPr lang="en-US" sz="3992" dirty="0">
                <a:solidFill>
                  <a:sysClr val="windowText" lastClr="000000"/>
                </a:solidFill>
              </a:rPr>
              <a:t>und </a:t>
            </a:r>
            <a:r>
              <a:rPr lang="en-US" sz="3992" dirty="0" err="1">
                <a:solidFill>
                  <a:sysClr val="windowText" lastClr="000000"/>
                </a:solidFill>
              </a:rPr>
              <a:t>Handelskrieg</a:t>
            </a:r>
            <a:endParaRPr lang="en-US" sz="3992" dirty="0">
              <a:solidFill>
                <a:sysClr val="windowText" lastClr="000000"/>
              </a:solidFill>
            </a:endParaRPr>
          </a:p>
        </p:txBody>
      </p:sp>
      <p:graphicFrame>
        <p:nvGraphicFramePr>
          <p:cNvPr id="6" name="Table 9"/>
          <p:cNvGraphicFramePr>
            <a:graphicFrameLocks noGrp="1"/>
          </p:cNvGraphicFramePr>
          <p:nvPr>
            <p:extLst/>
          </p:nvPr>
        </p:nvGraphicFramePr>
        <p:xfrm>
          <a:off x="184218" y="1075808"/>
          <a:ext cx="7000359" cy="2262158"/>
        </p:xfrm>
        <a:graphic>
          <a:graphicData uri="http://schemas.openxmlformats.org/drawingml/2006/table">
            <a:tbl>
              <a:tblPr firstRow="1" firstCol="1" bandRow="1"/>
              <a:tblGrid>
                <a:gridCol w="558962">
                  <a:extLst>
                    <a:ext uri="{9D8B030D-6E8A-4147-A177-3AD203B41FA5}">
                      <a16:colId xmlns:a16="http://schemas.microsoft.com/office/drawing/2014/main" val="20000"/>
                    </a:ext>
                  </a:extLst>
                </a:gridCol>
                <a:gridCol w="2380416">
                  <a:extLst>
                    <a:ext uri="{9D8B030D-6E8A-4147-A177-3AD203B41FA5}">
                      <a16:colId xmlns:a16="http://schemas.microsoft.com/office/drawing/2014/main" val="20001"/>
                    </a:ext>
                  </a:extLst>
                </a:gridCol>
                <a:gridCol w="2154806">
                  <a:extLst>
                    <a:ext uri="{9D8B030D-6E8A-4147-A177-3AD203B41FA5}">
                      <a16:colId xmlns:a16="http://schemas.microsoft.com/office/drawing/2014/main" val="20002"/>
                    </a:ext>
                  </a:extLst>
                </a:gridCol>
                <a:gridCol w="1906175">
                  <a:extLst>
                    <a:ext uri="{9D8B030D-6E8A-4147-A177-3AD203B41FA5}">
                      <a16:colId xmlns:a16="http://schemas.microsoft.com/office/drawing/2014/main" val="20003"/>
                    </a:ext>
                  </a:extLst>
                </a:gridCol>
              </a:tblGrid>
              <a:tr h="718568">
                <a:tc gridSpan="2">
                  <a:txBody>
                    <a:bodyPr/>
                    <a:lstStyle/>
                    <a:p>
                      <a:pPr marL="0" marR="0" algn="ctr">
                        <a:spcBef>
                          <a:spcPts val="600"/>
                        </a:spcBef>
                        <a:spcAft>
                          <a:spcPts val="600"/>
                        </a:spcAft>
                      </a:pPr>
                      <a:r>
                        <a:rPr lang="en-US" sz="1400" dirty="0">
                          <a:effectLst/>
                          <a:latin typeface="Arial" panose="020B0604020202020204" pitchFamily="34" charset="0"/>
                          <a:ea typeface="Times New Roman"/>
                          <a:cs typeface="Arial" panose="020B0604020202020204" pitchFamily="34" charset="0"/>
                        </a:rPr>
                        <a:t>                  </a:t>
                      </a:r>
                      <a:r>
                        <a:rPr lang="en-US" sz="1400" dirty="0" err="1">
                          <a:effectLst/>
                          <a:latin typeface="Arial" panose="020B0604020202020204" pitchFamily="34" charset="0"/>
                          <a:ea typeface="Times New Roman"/>
                          <a:cs typeface="Arial" panose="020B0604020202020204" pitchFamily="34" charset="0"/>
                        </a:rPr>
                        <a:t>Europäische</a:t>
                      </a:r>
                      <a:r>
                        <a:rPr lang="en-US" sz="1400" dirty="0">
                          <a:effectLst/>
                          <a:latin typeface="Arial" panose="020B0604020202020204" pitchFamily="34" charset="0"/>
                          <a:ea typeface="Times New Roman"/>
                          <a:cs typeface="Arial" panose="020B0604020202020204" pitchFamily="34" charset="0"/>
                        </a:rPr>
                        <a:t> Union</a:t>
                      </a:r>
                    </a:p>
                    <a:p>
                      <a:pPr marL="0" marR="0" algn="l">
                        <a:spcBef>
                          <a:spcPts val="600"/>
                        </a:spcBef>
                        <a:spcAft>
                          <a:spcPts val="600"/>
                        </a:spcAft>
                      </a:pPr>
                      <a:r>
                        <a:rPr lang="en-US" sz="1400" dirty="0">
                          <a:effectLst/>
                          <a:latin typeface="Arial" panose="020B0604020202020204" pitchFamily="34" charset="0"/>
                          <a:ea typeface="Times New Roman"/>
                          <a:cs typeface="Arial" panose="020B0604020202020204" pitchFamily="34" charset="0"/>
                        </a:rPr>
                        <a:t>USA</a:t>
                      </a:r>
                    </a:p>
                  </a:txBody>
                  <a:tcPr marL="62215" marR="6221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n-US"/>
                    </a:p>
                  </a:txBody>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Freihandel</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Abschottung</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71795">
                <a:tc>
                  <a:txBody>
                    <a:bodyPr/>
                    <a:lstStyle/>
                    <a:p>
                      <a:pPr marL="0" marR="0" algn="l">
                        <a:spcBef>
                          <a:spcPts val="600"/>
                        </a:spcBef>
                        <a:spcAft>
                          <a:spcPts val="600"/>
                        </a:spcAft>
                      </a:pPr>
                      <a:r>
                        <a:rPr lang="en-US" sz="1000">
                          <a:effectLst/>
                          <a:latin typeface="Verdana"/>
                          <a:ea typeface="Times New Roman"/>
                          <a:cs typeface="Times New Roman"/>
                        </a:rPr>
                        <a:t> </a:t>
                      </a:r>
                    </a:p>
                  </a:txBody>
                  <a:tcPr marL="62215" marR="6221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Freihandel</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$,20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771795">
                <a:tc>
                  <a:txBody>
                    <a:bodyPr/>
                    <a:lstStyle/>
                    <a:p>
                      <a:pPr marL="0" marR="0" algn="just">
                        <a:spcBef>
                          <a:spcPts val="600"/>
                        </a:spcBef>
                        <a:spcAft>
                          <a:spcPts val="600"/>
                        </a:spcAft>
                      </a:pPr>
                      <a:r>
                        <a:rPr lang="en-US" sz="1000">
                          <a:effectLst/>
                          <a:latin typeface="Verdana"/>
                          <a:ea typeface="Times New Roman"/>
                          <a:cs typeface="Times New Roman"/>
                        </a:rPr>
                        <a:t> </a:t>
                      </a:r>
                    </a:p>
                  </a:txBody>
                  <a:tcPr marL="62215" marR="62215"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600" dirty="0" err="1">
                          <a:effectLst/>
                          <a:latin typeface="Arial" panose="020B0604020202020204" pitchFamily="34" charset="0"/>
                          <a:ea typeface="Times New Roman"/>
                          <a:cs typeface="Arial" panose="020B0604020202020204" pitchFamily="34" charset="0"/>
                        </a:rPr>
                        <a:t>Abschottung</a:t>
                      </a:r>
                      <a:endParaRPr lang="en-US" sz="1600" dirty="0">
                        <a:effectLst/>
                        <a:latin typeface="Arial" panose="020B0604020202020204" pitchFamily="34" charset="0"/>
                        <a:ea typeface="Times New Roman"/>
                        <a:cs typeface="Arial" panose="020B0604020202020204" pitchFamily="34" charset="0"/>
                      </a:endParaRPr>
                    </a:p>
                  </a:txBody>
                  <a:tcPr marL="62215" marR="62215"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(20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$,-10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600"/>
                        </a:spcBef>
                        <a:spcAft>
                          <a:spcPts val="600"/>
                        </a:spcAft>
                      </a:pPr>
                      <a:r>
                        <a:rPr lang="en-US" sz="1400" b="1" i="1" dirty="0">
                          <a:effectLst/>
                          <a:latin typeface="Arial" panose="020B0604020202020204" pitchFamily="34" charset="0"/>
                          <a:ea typeface="Times New Roman"/>
                          <a:cs typeface="Arial" panose="020B0604020202020204" pitchFamily="34" charset="0"/>
                        </a:rPr>
                        <a:t>(-5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$,-5 </a:t>
                      </a:r>
                      <a:r>
                        <a:rPr lang="en-US" sz="1400" b="1" i="1" dirty="0" err="1">
                          <a:effectLst/>
                          <a:latin typeface="Arial" panose="020B0604020202020204" pitchFamily="34" charset="0"/>
                          <a:ea typeface="Times New Roman"/>
                          <a:cs typeface="Arial" panose="020B0604020202020204" pitchFamily="34" charset="0"/>
                        </a:rPr>
                        <a:t>Mrd</a:t>
                      </a:r>
                      <a:r>
                        <a:rPr lang="en-US" sz="1400" b="1" i="1" dirty="0">
                          <a:effectLst/>
                          <a:latin typeface="Arial" panose="020B0604020202020204" pitchFamily="34" charset="0"/>
                          <a:ea typeface="Times New Roman"/>
                          <a:cs typeface="Arial" panose="020B0604020202020204" pitchFamily="34" charset="0"/>
                        </a:rPr>
                        <a:t>. $)</a:t>
                      </a:r>
                      <a:endParaRPr lang="en-US" sz="1400" dirty="0">
                        <a:effectLst/>
                        <a:latin typeface="Arial" panose="020B0604020202020204" pitchFamily="34" charset="0"/>
                        <a:ea typeface="Times New Roman"/>
                        <a:cs typeface="Arial" panose="020B0604020202020204" pitchFamily="34" charset="0"/>
                      </a:endParaRPr>
                    </a:p>
                  </a:txBody>
                  <a:tcPr marL="62215" marR="6221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7" name="Rectangle 2"/>
          <p:cNvSpPr>
            <a:spLocks noChangeArrowheads="1"/>
          </p:cNvSpPr>
          <p:nvPr/>
        </p:nvSpPr>
        <p:spPr bwMode="auto">
          <a:xfrm>
            <a:off x="57417" y="624023"/>
            <a:ext cx="4319304" cy="307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82953" tIns="41476" rIns="82953" bIns="41476" numCol="1" anchor="ctr" anchorCtr="0" compatLnSpc="1">
            <a:prstTxWarp prst="textNoShape">
              <a:avLst/>
            </a:prstTxWarp>
            <a:spAutoFit/>
          </a:bodyPr>
          <a:lstStyle/>
          <a:p>
            <a:pPr algn="just" defTabSz="829544" fontAlgn="base">
              <a:spcBef>
                <a:spcPct val="0"/>
              </a:spcBef>
              <a:spcAft>
                <a:spcPct val="0"/>
              </a:spcAft>
            </a:pPr>
            <a:r>
              <a:rPr lang="en-US" altLang="en-US" sz="1452" b="1" i="1" dirty="0" err="1">
                <a:latin typeface="Arial" panose="020B0604020202020204" pitchFamily="34" charset="0"/>
                <a:ea typeface="Times New Roman" pitchFamily="18" charset="0"/>
                <a:cs typeface="Arial" panose="020B0604020202020204" pitchFamily="34" charset="0"/>
              </a:rPr>
              <a:t>Auszahlungsmatrix</a:t>
            </a:r>
            <a:r>
              <a:rPr lang="en-US" altLang="en-US" sz="1452" b="1" i="1" dirty="0">
                <a:latin typeface="Arial" panose="020B0604020202020204" pitchFamily="34" charset="0"/>
                <a:ea typeface="Times New Roman" pitchFamily="18" charset="0"/>
                <a:cs typeface="Arial" panose="020B0604020202020204" pitchFamily="34" charset="0"/>
              </a:rPr>
              <a:t>: (USA, </a:t>
            </a:r>
            <a:r>
              <a:rPr lang="en-US" altLang="en-US" sz="1452" b="1" i="1" dirty="0" err="1">
                <a:latin typeface="Arial" panose="020B0604020202020204" pitchFamily="34" charset="0"/>
                <a:ea typeface="Times New Roman" pitchFamily="18" charset="0"/>
                <a:cs typeface="Arial" panose="020B0604020202020204" pitchFamily="34" charset="0"/>
              </a:rPr>
              <a:t>Europäische</a:t>
            </a:r>
            <a:r>
              <a:rPr lang="en-US" altLang="en-US" sz="1452" b="1" i="1" dirty="0">
                <a:latin typeface="Arial" panose="020B0604020202020204" pitchFamily="34" charset="0"/>
                <a:ea typeface="Times New Roman" pitchFamily="18" charset="0"/>
                <a:cs typeface="Arial" panose="020B0604020202020204" pitchFamily="34" charset="0"/>
              </a:rPr>
              <a:t> Union)</a:t>
            </a:r>
            <a:endParaRPr lang="en-US" altLang="en-US" sz="1452" dirty="0">
              <a:latin typeface="Arial" pitchFamily="34" charset="0"/>
              <a:cs typeface="Arial" pitchFamily="34" charset="0"/>
            </a:endParaRPr>
          </a:p>
        </p:txBody>
      </p:sp>
      <p:sp>
        <p:nvSpPr>
          <p:cNvPr id="8" name="Textfeld 7">
            <a:extLst>
              <a:ext uri="{FF2B5EF4-FFF2-40B4-BE49-F238E27FC236}">
                <a16:creationId xmlns:a16="http://schemas.microsoft.com/office/drawing/2014/main" id="{2F90F0BA-846A-4C1C-BA7B-3403FB2E3D0C}"/>
              </a:ext>
            </a:extLst>
          </p:cNvPr>
          <p:cNvSpPr txBox="1"/>
          <p:nvPr/>
        </p:nvSpPr>
        <p:spPr>
          <a:xfrm>
            <a:off x="57417" y="3401661"/>
            <a:ext cx="9490910" cy="461665"/>
          </a:xfrm>
          <a:prstGeom prst="rect">
            <a:avLst/>
          </a:prstGeom>
          <a:noFill/>
        </p:spPr>
        <p:txBody>
          <a:bodyPr wrap="square" rtlCol="0">
            <a:spAutoFit/>
          </a:bodyPr>
          <a:lstStyle/>
          <a:p>
            <a:r>
              <a:rPr lang="de-DE" sz="2400" dirty="0" smtClean="0"/>
              <a:t>Vergleichen Sie mit der Herleitung aus den Öffentlichen Finanzen!!!</a:t>
            </a:r>
            <a:endParaRPr lang="de-DE" sz="2400" dirty="0"/>
          </a:p>
        </p:txBody>
      </p:sp>
      <p:sp>
        <p:nvSpPr>
          <p:cNvPr id="9" name="Textfeld 8">
            <a:extLst>
              <a:ext uri="{FF2B5EF4-FFF2-40B4-BE49-F238E27FC236}">
                <a16:creationId xmlns:a16="http://schemas.microsoft.com/office/drawing/2014/main" id="{2F90F0BA-846A-4C1C-BA7B-3403FB2E3D0C}"/>
              </a:ext>
            </a:extLst>
          </p:cNvPr>
          <p:cNvSpPr txBox="1"/>
          <p:nvPr/>
        </p:nvSpPr>
        <p:spPr>
          <a:xfrm>
            <a:off x="35643" y="3738926"/>
            <a:ext cx="2921445" cy="307777"/>
          </a:xfrm>
          <a:prstGeom prst="rect">
            <a:avLst/>
          </a:prstGeom>
          <a:noFill/>
        </p:spPr>
        <p:txBody>
          <a:bodyPr wrap="square" rtlCol="0">
            <a:spAutoFit/>
          </a:bodyPr>
          <a:lstStyle/>
          <a:p>
            <a:r>
              <a:rPr lang="de-DE" sz="1400" dirty="0" smtClean="0"/>
              <a:t>Gegeben die USA machen Freihandel</a:t>
            </a:r>
            <a:endParaRPr lang="de-DE" sz="1400" dirty="0"/>
          </a:p>
        </p:txBody>
      </p:sp>
      <p:sp>
        <p:nvSpPr>
          <p:cNvPr id="10" name="Textfeld 9">
            <a:extLst>
              <a:ext uri="{FF2B5EF4-FFF2-40B4-BE49-F238E27FC236}">
                <a16:creationId xmlns:a16="http://schemas.microsoft.com/office/drawing/2014/main" id="{2F90F0BA-846A-4C1C-BA7B-3403FB2E3D0C}"/>
              </a:ext>
            </a:extLst>
          </p:cNvPr>
          <p:cNvSpPr txBox="1"/>
          <p:nvPr/>
        </p:nvSpPr>
        <p:spPr>
          <a:xfrm>
            <a:off x="2812341" y="3738926"/>
            <a:ext cx="7603015" cy="307777"/>
          </a:xfrm>
          <a:prstGeom prst="rect">
            <a:avLst/>
          </a:prstGeom>
          <a:noFill/>
        </p:spPr>
        <p:txBody>
          <a:bodyPr wrap="square" rtlCol="0">
            <a:spAutoFit/>
          </a:bodyPr>
          <a:lstStyle/>
          <a:p>
            <a:r>
              <a:rPr lang="de-DE" sz="1400" dirty="0" smtClean="0"/>
              <a:t>→ EU vergleicht die eigenen Auszahlungen in der ersten Zeile für Freihandel (10) und Abschottung (20)</a:t>
            </a:r>
            <a:endParaRPr lang="de-DE" sz="1400" dirty="0"/>
          </a:p>
        </p:txBody>
      </p:sp>
      <p:sp>
        <p:nvSpPr>
          <p:cNvPr id="11" name="Textfeld 10">
            <a:extLst>
              <a:ext uri="{FF2B5EF4-FFF2-40B4-BE49-F238E27FC236}">
                <a16:creationId xmlns:a16="http://schemas.microsoft.com/office/drawing/2014/main" id="{2F90F0BA-846A-4C1C-BA7B-3403FB2E3D0C}"/>
              </a:ext>
            </a:extLst>
          </p:cNvPr>
          <p:cNvSpPr txBox="1"/>
          <p:nvPr/>
        </p:nvSpPr>
        <p:spPr>
          <a:xfrm>
            <a:off x="10259848" y="3738926"/>
            <a:ext cx="1546434" cy="307777"/>
          </a:xfrm>
          <a:prstGeom prst="rect">
            <a:avLst/>
          </a:prstGeom>
          <a:noFill/>
        </p:spPr>
        <p:txBody>
          <a:bodyPr wrap="square" rtlCol="0">
            <a:spAutoFit/>
          </a:bodyPr>
          <a:lstStyle/>
          <a:p>
            <a:r>
              <a:rPr lang="de-DE" sz="1400" dirty="0" smtClean="0"/>
              <a:t>→ EU Abschottung</a:t>
            </a:r>
            <a:endParaRPr lang="de-DE" sz="1400" dirty="0"/>
          </a:p>
        </p:txBody>
      </p:sp>
      <p:sp>
        <p:nvSpPr>
          <p:cNvPr id="12" name="Textfeld 11">
            <a:extLst>
              <a:ext uri="{FF2B5EF4-FFF2-40B4-BE49-F238E27FC236}">
                <a16:creationId xmlns:a16="http://schemas.microsoft.com/office/drawing/2014/main" id="{2F90F0BA-846A-4C1C-BA7B-3403FB2E3D0C}"/>
              </a:ext>
            </a:extLst>
          </p:cNvPr>
          <p:cNvSpPr txBox="1"/>
          <p:nvPr/>
        </p:nvSpPr>
        <p:spPr>
          <a:xfrm>
            <a:off x="35643" y="4034394"/>
            <a:ext cx="2943219" cy="307777"/>
          </a:xfrm>
          <a:prstGeom prst="rect">
            <a:avLst/>
          </a:prstGeom>
          <a:noFill/>
        </p:spPr>
        <p:txBody>
          <a:bodyPr wrap="square" rtlCol="0">
            <a:spAutoFit/>
          </a:bodyPr>
          <a:lstStyle/>
          <a:p>
            <a:r>
              <a:rPr lang="de-DE" sz="1400" dirty="0" smtClean="0"/>
              <a:t>Gegeben die USA schotten sich ab</a:t>
            </a:r>
            <a:endParaRPr lang="de-DE" sz="1400" dirty="0"/>
          </a:p>
        </p:txBody>
      </p:sp>
      <p:sp>
        <p:nvSpPr>
          <p:cNvPr id="13" name="Textfeld 12">
            <a:extLst>
              <a:ext uri="{FF2B5EF4-FFF2-40B4-BE49-F238E27FC236}">
                <a16:creationId xmlns:a16="http://schemas.microsoft.com/office/drawing/2014/main" id="{2F90F0BA-846A-4C1C-BA7B-3403FB2E3D0C}"/>
              </a:ext>
            </a:extLst>
          </p:cNvPr>
          <p:cNvSpPr txBox="1"/>
          <p:nvPr/>
        </p:nvSpPr>
        <p:spPr>
          <a:xfrm>
            <a:off x="2668555" y="4034394"/>
            <a:ext cx="7768575" cy="307777"/>
          </a:xfrm>
          <a:prstGeom prst="rect">
            <a:avLst/>
          </a:prstGeom>
          <a:noFill/>
        </p:spPr>
        <p:txBody>
          <a:bodyPr wrap="square" rtlCol="0">
            <a:spAutoFit/>
          </a:bodyPr>
          <a:lstStyle/>
          <a:p>
            <a:r>
              <a:rPr lang="de-DE" sz="1400" dirty="0" smtClean="0"/>
              <a:t>→ EU vergleicht die eigenen Auszahlungen in der zweiten Zeile für Freihandel (-10) und Abschottung (-5)</a:t>
            </a:r>
            <a:endParaRPr lang="de-DE" sz="1400" dirty="0"/>
          </a:p>
        </p:txBody>
      </p:sp>
      <p:sp>
        <p:nvSpPr>
          <p:cNvPr id="14" name="Textfeld 13">
            <a:extLst>
              <a:ext uri="{FF2B5EF4-FFF2-40B4-BE49-F238E27FC236}">
                <a16:creationId xmlns:a16="http://schemas.microsoft.com/office/drawing/2014/main" id="{2F90F0BA-846A-4C1C-BA7B-3403FB2E3D0C}"/>
              </a:ext>
            </a:extLst>
          </p:cNvPr>
          <p:cNvSpPr txBox="1"/>
          <p:nvPr/>
        </p:nvSpPr>
        <p:spPr>
          <a:xfrm>
            <a:off x="10281622" y="4034394"/>
            <a:ext cx="1546434" cy="307777"/>
          </a:xfrm>
          <a:prstGeom prst="rect">
            <a:avLst/>
          </a:prstGeom>
          <a:noFill/>
        </p:spPr>
        <p:txBody>
          <a:bodyPr wrap="square" rtlCol="0">
            <a:spAutoFit/>
          </a:bodyPr>
          <a:lstStyle/>
          <a:p>
            <a:r>
              <a:rPr lang="de-DE" sz="1400" dirty="0" smtClean="0"/>
              <a:t>→ EU Abschottung</a:t>
            </a:r>
            <a:endParaRPr lang="de-DE" sz="1400" dirty="0"/>
          </a:p>
        </p:txBody>
      </p:sp>
      <p:sp>
        <p:nvSpPr>
          <p:cNvPr id="15" name="Textfeld 14">
            <a:extLst>
              <a:ext uri="{FF2B5EF4-FFF2-40B4-BE49-F238E27FC236}">
                <a16:creationId xmlns:a16="http://schemas.microsoft.com/office/drawing/2014/main" id="{2F90F0BA-846A-4C1C-BA7B-3403FB2E3D0C}"/>
              </a:ext>
            </a:extLst>
          </p:cNvPr>
          <p:cNvSpPr txBox="1"/>
          <p:nvPr/>
        </p:nvSpPr>
        <p:spPr>
          <a:xfrm>
            <a:off x="-14111" y="4388955"/>
            <a:ext cx="2921445" cy="307777"/>
          </a:xfrm>
          <a:prstGeom prst="rect">
            <a:avLst/>
          </a:prstGeom>
          <a:noFill/>
        </p:spPr>
        <p:txBody>
          <a:bodyPr wrap="square" rtlCol="0">
            <a:spAutoFit/>
          </a:bodyPr>
          <a:lstStyle/>
          <a:p>
            <a:r>
              <a:rPr lang="de-DE" sz="1400" dirty="0" smtClean="0"/>
              <a:t>Gegeben die EU macht Freihandel</a:t>
            </a:r>
            <a:endParaRPr lang="de-DE" sz="1400" dirty="0"/>
          </a:p>
        </p:txBody>
      </p:sp>
      <p:sp>
        <p:nvSpPr>
          <p:cNvPr id="16" name="Textfeld 15">
            <a:extLst>
              <a:ext uri="{FF2B5EF4-FFF2-40B4-BE49-F238E27FC236}">
                <a16:creationId xmlns:a16="http://schemas.microsoft.com/office/drawing/2014/main" id="{2F90F0BA-846A-4C1C-BA7B-3403FB2E3D0C}"/>
              </a:ext>
            </a:extLst>
          </p:cNvPr>
          <p:cNvSpPr txBox="1"/>
          <p:nvPr/>
        </p:nvSpPr>
        <p:spPr>
          <a:xfrm>
            <a:off x="2522385" y="4393552"/>
            <a:ext cx="7843218" cy="307777"/>
          </a:xfrm>
          <a:prstGeom prst="rect">
            <a:avLst/>
          </a:prstGeom>
          <a:noFill/>
        </p:spPr>
        <p:txBody>
          <a:bodyPr wrap="square" rtlCol="0">
            <a:spAutoFit/>
          </a:bodyPr>
          <a:lstStyle/>
          <a:p>
            <a:r>
              <a:rPr lang="de-DE" sz="1400" dirty="0" smtClean="0"/>
              <a:t>→ USA vergleicht die eigenen Auszahlungen in der ersten Spalte für Freihandel (10) und Abschottung (20)</a:t>
            </a:r>
            <a:endParaRPr lang="de-DE" sz="1400" dirty="0"/>
          </a:p>
        </p:txBody>
      </p:sp>
      <p:sp>
        <p:nvSpPr>
          <p:cNvPr id="17" name="Textfeld 16">
            <a:extLst>
              <a:ext uri="{FF2B5EF4-FFF2-40B4-BE49-F238E27FC236}">
                <a16:creationId xmlns:a16="http://schemas.microsoft.com/office/drawing/2014/main" id="{2F90F0BA-846A-4C1C-BA7B-3403FB2E3D0C}"/>
              </a:ext>
            </a:extLst>
          </p:cNvPr>
          <p:cNvSpPr txBox="1"/>
          <p:nvPr/>
        </p:nvSpPr>
        <p:spPr>
          <a:xfrm>
            <a:off x="10210093" y="4393552"/>
            <a:ext cx="1754869" cy="307777"/>
          </a:xfrm>
          <a:prstGeom prst="rect">
            <a:avLst/>
          </a:prstGeom>
          <a:noFill/>
        </p:spPr>
        <p:txBody>
          <a:bodyPr wrap="square" rtlCol="0">
            <a:spAutoFit/>
          </a:bodyPr>
          <a:lstStyle/>
          <a:p>
            <a:r>
              <a:rPr lang="de-DE" sz="1400" dirty="0" smtClean="0"/>
              <a:t>→ USA Abschottung</a:t>
            </a:r>
            <a:endParaRPr lang="de-DE" sz="1400" dirty="0"/>
          </a:p>
        </p:txBody>
      </p:sp>
      <p:sp>
        <p:nvSpPr>
          <p:cNvPr id="18" name="Textfeld 17">
            <a:extLst>
              <a:ext uri="{FF2B5EF4-FFF2-40B4-BE49-F238E27FC236}">
                <a16:creationId xmlns:a16="http://schemas.microsoft.com/office/drawing/2014/main" id="{2F90F0BA-846A-4C1C-BA7B-3403FB2E3D0C}"/>
              </a:ext>
            </a:extLst>
          </p:cNvPr>
          <p:cNvSpPr txBox="1"/>
          <p:nvPr/>
        </p:nvSpPr>
        <p:spPr>
          <a:xfrm>
            <a:off x="20093" y="4684423"/>
            <a:ext cx="2943219" cy="307777"/>
          </a:xfrm>
          <a:prstGeom prst="rect">
            <a:avLst/>
          </a:prstGeom>
          <a:noFill/>
        </p:spPr>
        <p:txBody>
          <a:bodyPr wrap="square" rtlCol="0">
            <a:spAutoFit/>
          </a:bodyPr>
          <a:lstStyle/>
          <a:p>
            <a:r>
              <a:rPr lang="de-DE" sz="1400" dirty="0" smtClean="0"/>
              <a:t>Gegeben die EU schottet sich ab</a:t>
            </a:r>
            <a:endParaRPr lang="de-DE" sz="1400" dirty="0"/>
          </a:p>
        </p:txBody>
      </p:sp>
      <p:sp>
        <p:nvSpPr>
          <p:cNvPr id="19" name="Textfeld 18">
            <a:extLst>
              <a:ext uri="{FF2B5EF4-FFF2-40B4-BE49-F238E27FC236}">
                <a16:creationId xmlns:a16="http://schemas.microsoft.com/office/drawing/2014/main" id="{2F90F0BA-846A-4C1C-BA7B-3403FB2E3D0C}"/>
              </a:ext>
            </a:extLst>
          </p:cNvPr>
          <p:cNvSpPr txBox="1"/>
          <p:nvPr/>
        </p:nvSpPr>
        <p:spPr>
          <a:xfrm>
            <a:off x="2441519" y="4689020"/>
            <a:ext cx="7945858" cy="307777"/>
          </a:xfrm>
          <a:prstGeom prst="rect">
            <a:avLst/>
          </a:prstGeom>
          <a:noFill/>
        </p:spPr>
        <p:txBody>
          <a:bodyPr wrap="square" rtlCol="0">
            <a:spAutoFit/>
          </a:bodyPr>
          <a:lstStyle/>
          <a:p>
            <a:r>
              <a:rPr lang="de-DE" sz="1400" dirty="0" smtClean="0"/>
              <a:t>→ USA vergleicht die eigenen Auszahlungen in der zweiten Spalte für Freihandel (-10) und Abschottung (-5)</a:t>
            </a:r>
            <a:endParaRPr lang="de-DE" sz="1400" dirty="0"/>
          </a:p>
        </p:txBody>
      </p:sp>
      <p:sp>
        <p:nvSpPr>
          <p:cNvPr id="20" name="Textfeld 19">
            <a:extLst>
              <a:ext uri="{FF2B5EF4-FFF2-40B4-BE49-F238E27FC236}">
                <a16:creationId xmlns:a16="http://schemas.microsoft.com/office/drawing/2014/main" id="{2F90F0BA-846A-4C1C-BA7B-3403FB2E3D0C}"/>
              </a:ext>
            </a:extLst>
          </p:cNvPr>
          <p:cNvSpPr txBox="1"/>
          <p:nvPr/>
        </p:nvSpPr>
        <p:spPr>
          <a:xfrm>
            <a:off x="10231868" y="4659532"/>
            <a:ext cx="1733094" cy="307777"/>
          </a:xfrm>
          <a:prstGeom prst="rect">
            <a:avLst/>
          </a:prstGeom>
          <a:noFill/>
        </p:spPr>
        <p:txBody>
          <a:bodyPr wrap="square" rtlCol="0">
            <a:spAutoFit/>
          </a:bodyPr>
          <a:lstStyle/>
          <a:p>
            <a:r>
              <a:rPr lang="de-DE" sz="1400" dirty="0" smtClean="0"/>
              <a:t>→ USA Abschottung</a:t>
            </a:r>
            <a:endParaRPr lang="de-DE" sz="1400" dirty="0"/>
          </a:p>
        </p:txBody>
      </p:sp>
      <p:sp>
        <p:nvSpPr>
          <p:cNvPr id="21" name="Textfeld 20">
            <a:extLst>
              <a:ext uri="{FF2B5EF4-FFF2-40B4-BE49-F238E27FC236}">
                <a16:creationId xmlns:a16="http://schemas.microsoft.com/office/drawing/2014/main" id="{2F90F0BA-846A-4C1C-BA7B-3403FB2E3D0C}"/>
              </a:ext>
            </a:extLst>
          </p:cNvPr>
          <p:cNvSpPr txBox="1"/>
          <p:nvPr/>
        </p:nvSpPr>
        <p:spPr>
          <a:xfrm>
            <a:off x="20093" y="5065488"/>
            <a:ext cx="7537703" cy="307777"/>
          </a:xfrm>
          <a:prstGeom prst="rect">
            <a:avLst/>
          </a:prstGeom>
          <a:noFill/>
        </p:spPr>
        <p:txBody>
          <a:bodyPr wrap="square" rtlCol="0">
            <a:spAutoFit/>
          </a:bodyPr>
          <a:lstStyle/>
          <a:p>
            <a:r>
              <a:rPr lang="de-DE" sz="1400" dirty="0" smtClean="0"/>
              <a:t>Damit ist für bei Blöcke Abschotten die beste Strategie egal, welche Strategie die andere Seite wählt! </a:t>
            </a:r>
            <a:endParaRPr lang="de-DE" sz="1400" dirty="0"/>
          </a:p>
        </p:txBody>
      </p:sp>
      <p:sp>
        <p:nvSpPr>
          <p:cNvPr id="22" name="Textfeld 21">
            <a:extLst>
              <a:ext uri="{FF2B5EF4-FFF2-40B4-BE49-F238E27FC236}">
                <a16:creationId xmlns:a16="http://schemas.microsoft.com/office/drawing/2014/main" id="{2F90F0BA-846A-4C1C-BA7B-3403FB2E3D0C}"/>
              </a:ext>
            </a:extLst>
          </p:cNvPr>
          <p:cNvSpPr txBox="1"/>
          <p:nvPr/>
        </p:nvSpPr>
        <p:spPr>
          <a:xfrm>
            <a:off x="23205" y="5367175"/>
            <a:ext cx="6993417" cy="307777"/>
          </a:xfrm>
          <a:prstGeom prst="rect">
            <a:avLst/>
          </a:prstGeom>
          <a:noFill/>
        </p:spPr>
        <p:txBody>
          <a:bodyPr wrap="square" rtlCol="0">
            <a:spAutoFit/>
          </a:bodyPr>
          <a:lstStyle/>
          <a:p>
            <a:r>
              <a:rPr lang="de-DE" sz="1400" dirty="0" smtClean="0"/>
              <a:t>(Abschotten, Abschotten) mit den Auszahlungen (-5,-5) ist damit Nash-Gleichgewicht</a:t>
            </a:r>
            <a:endParaRPr lang="de-DE" sz="1400" dirty="0"/>
          </a:p>
        </p:txBody>
      </p:sp>
      <p:sp>
        <p:nvSpPr>
          <p:cNvPr id="23" name="Textfeld 22">
            <a:extLst>
              <a:ext uri="{FF2B5EF4-FFF2-40B4-BE49-F238E27FC236}">
                <a16:creationId xmlns:a16="http://schemas.microsoft.com/office/drawing/2014/main" id="{2F90F0BA-846A-4C1C-BA7B-3403FB2E3D0C}"/>
              </a:ext>
            </a:extLst>
          </p:cNvPr>
          <p:cNvSpPr txBox="1"/>
          <p:nvPr/>
        </p:nvSpPr>
        <p:spPr>
          <a:xfrm>
            <a:off x="35643" y="5674952"/>
            <a:ext cx="12147021" cy="523220"/>
          </a:xfrm>
          <a:prstGeom prst="rect">
            <a:avLst/>
          </a:prstGeom>
          <a:noFill/>
        </p:spPr>
        <p:txBody>
          <a:bodyPr wrap="square" rtlCol="0">
            <a:spAutoFit/>
          </a:bodyPr>
          <a:lstStyle/>
          <a:p>
            <a:r>
              <a:rPr lang="de-DE" sz="1400" dirty="0" smtClean="0"/>
              <a:t>Vergleicht man das Nash-Gleichgewicht mit der kooperativen Lösung (Freihandel, Freihandel) und den Auszahlungen (10,10), so stellt die Freihandelslösung für beide Seiten eine höhere Auszahlung dar (vgl. </a:t>
            </a:r>
            <a:r>
              <a:rPr lang="de-DE" sz="1400" dirty="0" err="1" smtClean="0"/>
              <a:t>Paretoverbesserung</a:t>
            </a:r>
            <a:r>
              <a:rPr lang="de-DE" sz="1400" dirty="0" smtClean="0"/>
              <a:t> in den öffentlichen Finanzen!)</a:t>
            </a:r>
            <a:endParaRPr lang="de-DE" sz="1400" dirty="0"/>
          </a:p>
        </p:txBody>
      </p:sp>
      <p:sp>
        <p:nvSpPr>
          <p:cNvPr id="2" name="Ellipse 1"/>
          <p:cNvSpPr/>
          <p:nvPr/>
        </p:nvSpPr>
        <p:spPr>
          <a:xfrm>
            <a:off x="5337110" y="2656114"/>
            <a:ext cx="1903445" cy="5598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Textfeld 23">
            <a:extLst>
              <a:ext uri="{FF2B5EF4-FFF2-40B4-BE49-F238E27FC236}">
                <a16:creationId xmlns:a16="http://schemas.microsoft.com/office/drawing/2014/main" id="{2F90F0BA-846A-4C1C-BA7B-3403FB2E3D0C}"/>
              </a:ext>
            </a:extLst>
          </p:cNvPr>
          <p:cNvSpPr txBox="1"/>
          <p:nvPr/>
        </p:nvSpPr>
        <p:spPr>
          <a:xfrm>
            <a:off x="7618326" y="2527567"/>
            <a:ext cx="1740905" cy="307777"/>
          </a:xfrm>
          <a:prstGeom prst="rect">
            <a:avLst/>
          </a:prstGeom>
          <a:noFill/>
        </p:spPr>
        <p:txBody>
          <a:bodyPr wrap="square" rtlCol="0">
            <a:spAutoFit/>
          </a:bodyPr>
          <a:lstStyle/>
          <a:p>
            <a:r>
              <a:rPr lang="de-DE" sz="1400" dirty="0" smtClean="0"/>
              <a:t>Nash-Gleichgewicht</a:t>
            </a:r>
            <a:endParaRPr lang="de-DE" sz="1400" dirty="0"/>
          </a:p>
        </p:txBody>
      </p:sp>
      <p:cxnSp>
        <p:nvCxnSpPr>
          <p:cNvPr id="25" name="Gerade Verbindung mit Pfeil 24"/>
          <p:cNvCxnSpPr/>
          <p:nvPr/>
        </p:nvCxnSpPr>
        <p:spPr>
          <a:xfrm flipH="1">
            <a:off x="7240556" y="2681455"/>
            <a:ext cx="510073" cy="1177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7" name="Textfeld 26">
            <a:extLst>
              <a:ext uri="{FF2B5EF4-FFF2-40B4-BE49-F238E27FC236}">
                <a16:creationId xmlns:a16="http://schemas.microsoft.com/office/drawing/2014/main" id="{2F90F0BA-846A-4C1C-BA7B-3403FB2E3D0C}"/>
              </a:ext>
            </a:extLst>
          </p:cNvPr>
          <p:cNvSpPr txBox="1"/>
          <p:nvPr/>
        </p:nvSpPr>
        <p:spPr>
          <a:xfrm>
            <a:off x="-14111" y="6125355"/>
            <a:ext cx="12209213" cy="738664"/>
          </a:xfrm>
          <a:prstGeom prst="rect">
            <a:avLst/>
          </a:prstGeom>
          <a:noFill/>
        </p:spPr>
        <p:txBody>
          <a:bodyPr wrap="square" rtlCol="0">
            <a:spAutoFit/>
          </a:bodyPr>
          <a:lstStyle/>
          <a:p>
            <a:r>
              <a:rPr lang="de-DE" sz="1400" b="1" dirty="0" smtClean="0"/>
              <a:t>Die vorherige amerikanische Administration hat diese seit 60 Jahren bekannten Erkenntnisse ignoriert. Eine ähnliche </a:t>
            </a:r>
            <a:r>
              <a:rPr lang="de-DE" sz="1400" b="1" dirty="0"/>
              <a:t>S</a:t>
            </a:r>
            <a:r>
              <a:rPr lang="de-DE" sz="1400" b="1" dirty="0" smtClean="0"/>
              <a:t>trategie wurde bei Impfstoffverteilung gefahren, so dass die USA jetzt den Vorteil einer schon fast </a:t>
            </a:r>
            <a:r>
              <a:rPr lang="de-DE" sz="1400" b="1" dirty="0"/>
              <a:t>f</a:t>
            </a:r>
            <a:r>
              <a:rPr lang="de-DE" sz="1400" b="1" dirty="0" smtClean="0"/>
              <a:t>lächendeckenden Impfquote hat. Die fehlenden Impfungen insbesondere in Indien könnten sich durch verstärkte Mutationen aber als </a:t>
            </a:r>
            <a:r>
              <a:rPr lang="de-DE" sz="1400" b="1" dirty="0" err="1" smtClean="0"/>
              <a:t>Bumerag</a:t>
            </a:r>
            <a:r>
              <a:rPr lang="de-DE" sz="1400" b="1" dirty="0" smtClean="0"/>
              <a:t> erweisen. Denn genau wie Klimagase machen auch Viren keinen Halt an Grenzen!</a:t>
            </a:r>
            <a:endParaRPr lang="de-DE" sz="1400" b="1" u="sng" dirty="0">
              <a:solidFill>
                <a:srgbClr val="FF0000"/>
              </a:solidFill>
            </a:endParaRPr>
          </a:p>
        </p:txBody>
      </p:sp>
    </p:spTree>
    <p:extLst>
      <p:ext uri="{BB962C8B-B14F-4D97-AF65-F5344CB8AC3E}">
        <p14:creationId xmlns:p14="http://schemas.microsoft.com/office/powerpoint/2010/main" val="3049225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2"/>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4"/>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2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P spid="23" grpId="0"/>
      <p:bldP spid="2" grpId="0" animBg="1"/>
      <p:bldP spid="24" grpId="0"/>
      <p:bldP spid="2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p:cNvSpPr/>
          <p:nvPr/>
        </p:nvSpPr>
        <p:spPr>
          <a:xfrm>
            <a:off x="2241863" y="1665243"/>
            <a:ext cx="7185679" cy="2246769"/>
          </a:xfrm>
          <a:prstGeom prst="rect">
            <a:avLst/>
          </a:prstGeom>
        </p:spPr>
        <p:txBody>
          <a:bodyPr wrap="square">
            <a:spAutoFit/>
          </a:bodyPr>
          <a:lstStyle/>
          <a:p>
            <a:r>
              <a:rPr lang="de-DE" sz="2800" dirty="0"/>
              <a:t>Ein Nash-Gleichgewicht ist eine Kombination von Strategien, in der jeder Spieler eine Strategie wählt, mit der kein Spieler einen Anreiz hat, von seiner gewählten Strategie als einziger abzuweichen.</a:t>
            </a:r>
          </a:p>
        </p:txBody>
      </p:sp>
      <p:sp>
        <p:nvSpPr>
          <p:cNvPr id="6" name="Title 1"/>
          <p:cNvSpPr txBox="1">
            <a:spLocks/>
          </p:cNvSpPr>
          <p:nvPr/>
        </p:nvSpPr>
        <p:spPr>
          <a:xfrm>
            <a:off x="1938284" y="249147"/>
            <a:ext cx="7465744" cy="640552"/>
          </a:xfrm>
          <a:prstGeom prst="rect">
            <a:avLst/>
          </a:prstGeom>
        </p:spPr>
        <p:txBody>
          <a:bodyPr>
            <a:normAutofit fontScale="92500" lnSpcReduction="10000"/>
          </a:bodyPr>
          <a:lstStyle>
            <a:lvl1pPr algn="ctr" rtl="0" hangingPunct="0">
              <a:tabLst/>
              <a:defRPr lang="de-DE" sz="4400" b="0" i="0" u="none" strike="noStrike" kern="1200">
                <a:ln>
                  <a:noFill/>
                </a:ln>
                <a:latin typeface="Arial" pitchFamily="18"/>
              </a:defRPr>
            </a:lvl1pPr>
          </a:lstStyle>
          <a:p>
            <a:r>
              <a:rPr lang="en-US" sz="3992" dirty="0">
                <a:solidFill>
                  <a:sysClr val="windowText" lastClr="000000"/>
                </a:solidFill>
              </a:rPr>
              <a:t>Nash </a:t>
            </a:r>
            <a:r>
              <a:rPr lang="en-US" sz="3992" dirty="0" err="1">
                <a:solidFill>
                  <a:sysClr val="windowText" lastClr="000000"/>
                </a:solidFill>
              </a:rPr>
              <a:t>Gleichgewicht</a:t>
            </a:r>
            <a:endParaRPr lang="en-US" sz="3992" dirty="0">
              <a:solidFill>
                <a:sysClr val="windowText" lastClr="000000"/>
              </a:solidFill>
            </a:endParaRPr>
          </a:p>
        </p:txBody>
      </p:sp>
    </p:spTree>
    <p:extLst>
      <p:ext uri="{BB962C8B-B14F-4D97-AF65-F5344CB8AC3E}">
        <p14:creationId xmlns:p14="http://schemas.microsoft.com/office/powerpoint/2010/main" val="5596757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ihandform 1"/>
          <p:cNvSpPr/>
          <p:nvPr/>
        </p:nvSpPr>
        <p:spPr>
          <a:xfrm>
            <a:off x="0" y="24473"/>
            <a:ext cx="12192000" cy="896854"/>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b="1" dirty="0">
                <a:solidFill>
                  <a:srgbClr val="000000"/>
                </a:solidFill>
                <a:latin typeface="Times New Roman" pitchFamily="18"/>
                <a:ea typeface="Droid Sans Fallback" pitchFamily="2"/>
                <a:cs typeface="Lohit Hindi" pitchFamily="2"/>
              </a:rPr>
              <a:t>Nash-Gleichgewicht</a:t>
            </a: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1400" dirty="0">
                <a:solidFill>
                  <a:srgbClr val="000000"/>
                </a:solidFill>
                <a:latin typeface="Times New Roman" pitchFamily="18"/>
                <a:ea typeface="Droid Sans Fallback" pitchFamily="2"/>
                <a:cs typeface="Lohit Hindi" pitchFamily="2"/>
                <a:hlinkClick r:id="rId3"/>
              </a:rPr>
              <a:t>Dissertation</a:t>
            </a:r>
            <a:endParaRPr lang="de-DE" sz="14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en-US" sz="1400" dirty="0">
                <a:solidFill>
                  <a:srgbClr val="000000"/>
                </a:solidFill>
                <a:latin typeface="Times New Roman" pitchFamily="18"/>
                <a:ea typeface="Droid Sans Fallback" pitchFamily="2"/>
                <a:cs typeface="Lohit Hindi" pitchFamily="2"/>
                <a:hlinkClick r:id="rId4"/>
              </a:rPr>
              <a:t>Nash, John F. (1950) </a:t>
            </a:r>
            <a:r>
              <a:rPr lang="de-DE" sz="1400" dirty="0">
                <a:solidFill>
                  <a:srgbClr val="000000"/>
                </a:solidFill>
                <a:latin typeface="Times New Roman" pitchFamily="18"/>
                <a:ea typeface="Droid Sans Fallback" pitchFamily="2"/>
                <a:cs typeface="Lohit Hindi" pitchFamily="2"/>
                <a:hlinkClick r:id="rId4"/>
              </a:rPr>
              <a:t>Equilibrium Points in n-Person Games,</a:t>
            </a:r>
            <a:r>
              <a:rPr lang="en-US" sz="1400" dirty="0">
                <a:solidFill>
                  <a:srgbClr val="000000"/>
                </a:solidFill>
                <a:latin typeface="Times New Roman" pitchFamily="18"/>
                <a:ea typeface="Droid Sans Fallback" pitchFamily="2"/>
                <a:cs typeface="Lohit Hindi" pitchFamily="2"/>
                <a:hlinkClick r:id="rId4"/>
              </a:rPr>
              <a:t> PNAS January 1, 1950 36 (1) 48-49</a:t>
            </a:r>
            <a:endParaRPr lang="de-DE" sz="1400" dirty="0">
              <a:solidFill>
                <a:srgbClr val="000000"/>
              </a:solidFill>
              <a:latin typeface="Times New Roman" pitchFamily="18"/>
              <a:ea typeface="Droid Sans Fallback" pitchFamily="2"/>
              <a:cs typeface="Lohit Hindi" pitchFamily="2"/>
            </a:endParaRPr>
          </a:p>
        </p:txBody>
      </p:sp>
      <mc:AlternateContent xmlns:mc="http://schemas.openxmlformats.org/markup-compatibility/2006" xmlns:a14="http://schemas.microsoft.com/office/drawing/2010/main">
        <mc:Choice Requires="a14">
          <p:sp>
            <p:nvSpPr>
              <p:cNvPr id="3" name="Freihandform 2"/>
              <p:cNvSpPr/>
              <p:nvPr/>
            </p:nvSpPr>
            <p:spPr>
              <a:xfrm>
                <a:off x="0" y="921327"/>
                <a:ext cx="12192000" cy="390119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noFill/>
              <a:ln>
                <a:noFill/>
                <a:prstDash val="solid"/>
              </a:ln>
            </p:spPr>
            <p:txBody>
              <a:bodyPr vert="horz" wrap="square" lIns="90000" tIns="46800" rIns="90000" bIns="46800" anchor="t" anchorCtr="0" compatLnSpc="1">
                <a:noAutofit/>
              </a:bodyPr>
              <a:lstStyle/>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400" dirty="0">
                    <a:solidFill>
                      <a:srgbClr val="000000"/>
                    </a:solidFill>
                    <a:latin typeface="Times New Roman" pitchFamily="18"/>
                    <a:ea typeface="Droid Sans Fallback" pitchFamily="2"/>
                    <a:cs typeface="Lohit Hindi" pitchFamily="2"/>
                  </a:rPr>
                  <a:t>Ein Nash-Gleichgewicht ist eine Strategiekombination s*=(s</a:t>
                </a:r>
                <a:r>
                  <a:rPr lang="de-DE" sz="2400" baseline="-25000" dirty="0">
                    <a:solidFill>
                      <a:srgbClr val="000000"/>
                    </a:solidFill>
                    <a:latin typeface="Times New Roman" pitchFamily="18"/>
                    <a:ea typeface="Droid Sans Fallback" pitchFamily="2"/>
                    <a:cs typeface="Lohit Hindi" pitchFamily="2"/>
                  </a:rPr>
                  <a:t>i</a:t>
                </a:r>
                <a:r>
                  <a:rPr lang="de-DE" sz="2400" dirty="0">
                    <a:solidFill>
                      <a:srgbClr val="000000"/>
                    </a:solidFill>
                    <a:latin typeface="Times New Roman" pitchFamily="18"/>
                    <a:ea typeface="Droid Sans Fallback" pitchFamily="2"/>
                    <a:cs typeface="Lohit Hindi" pitchFamily="2"/>
                  </a:rPr>
                  <a:t>*,s</a:t>
                </a:r>
                <a:r>
                  <a:rPr lang="de-DE" sz="2400" baseline="-25000" dirty="0">
                    <a:solidFill>
                      <a:srgbClr val="000000"/>
                    </a:solidFill>
                    <a:latin typeface="Times New Roman" pitchFamily="18"/>
                    <a:ea typeface="Droid Sans Fallback" pitchFamily="2"/>
                    <a:cs typeface="Lohit Hindi" pitchFamily="2"/>
                  </a:rPr>
                  <a:t>-i</a:t>
                </a:r>
                <a:r>
                  <a:rPr lang="de-DE" sz="2400" dirty="0">
                    <a:solidFill>
                      <a:srgbClr val="000000"/>
                    </a:solidFill>
                    <a:latin typeface="Times New Roman" pitchFamily="18"/>
                    <a:ea typeface="Droid Sans Fallback" pitchFamily="2"/>
                    <a:cs typeface="Lohit Hindi" pitchFamily="2"/>
                  </a:rPr>
                  <a:t>*), bei der es sich für keinen Spieler auszahlt, alleine von seiner Strategie abzuweichen.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b="1" dirty="0">
                    <a:solidFill>
                      <a:srgbClr val="000000"/>
                    </a:solidFill>
                    <a:latin typeface="Times New Roman" pitchFamily="18"/>
                    <a:ea typeface="Droid Sans Fallback" pitchFamily="2"/>
                    <a:cs typeface="Lohit Hindi" pitchFamily="2"/>
                  </a:rPr>
                  <a:t>Formale Definition: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Gegeben sei ein Normalformspiel G = {N,S,U} (N={1,2,…,n}Menge der Spieler ,S= S</a:t>
                </a:r>
                <a:r>
                  <a:rPr lang="de-DE" sz="2200" baseline="-25000" dirty="0">
                    <a:solidFill>
                      <a:srgbClr val="000000"/>
                    </a:solidFill>
                    <a:latin typeface="Times New Roman" pitchFamily="18"/>
                    <a:ea typeface="Droid Sans Fallback" pitchFamily="2"/>
                    <a:cs typeface="Lohit Hindi" pitchFamily="2"/>
                  </a:rPr>
                  <a:t>1</a:t>
                </a:r>
                <a14:m>
                  <m:oMath xmlns:m="http://schemas.openxmlformats.org/officeDocument/2006/math">
                    <m:r>
                      <a:rPr lang="de-DE" sz="2200" i="1">
                        <a:latin typeface="Cambria Math" panose="02040503050406030204" pitchFamily="18" charset="0"/>
                        <a:cs typeface="Times New Roman" panose="02020603050405020304" pitchFamily="18" charset="0"/>
                      </a:rPr>
                      <m:t>⨯</m:t>
                    </m:r>
                  </m:oMath>
                </a14:m>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2</a:t>
                </a:r>
                <a:r>
                  <a:rPr lang="de-DE" sz="2200" dirty="0">
                    <a:cs typeface="Times New Roman" panose="02020603050405020304" pitchFamily="18" charset="0"/>
                  </a:rPr>
                  <a:t> </a:t>
                </a:r>
                <a14:m>
                  <m:oMath xmlns:m="http://schemas.openxmlformats.org/officeDocument/2006/math">
                    <m:r>
                      <a:rPr lang="de-DE" sz="2200" i="1">
                        <a:latin typeface="Cambria Math" panose="02040503050406030204" pitchFamily="18" charset="0"/>
                        <a:cs typeface="Times New Roman" panose="02020603050405020304" pitchFamily="18" charset="0"/>
                      </a:rPr>
                      <m:t>⨯ </m:t>
                    </m:r>
                  </m:oMath>
                </a14:m>
                <a:r>
                  <a:rPr lang="de-DE" sz="2200" dirty="0">
                    <a:solidFill>
                      <a:srgbClr val="000000"/>
                    </a:solidFill>
                    <a:latin typeface="Times New Roman" pitchFamily="18"/>
                    <a:ea typeface="Droid Sans Fallback" pitchFamily="2"/>
                    <a:cs typeface="Lohit Hindi" pitchFamily="2"/>
                  </a:rPr>
                  <a:t>…</a:t>
                </a:r>
                <a14:m>
                  <m:oMath xmlns:m="http://schemas.openxmlformats.org/officeDocument/2006/math">
                    <m:r>
                      <a:rPr lang="de-DE" sz="2200" i="1">
                        <a:latin typeface="Cambria Math" panose="02040503050406030204" pitchFamily="18" charset="0"/>
                        <a:cs typeface="Times New Roman" panose="02020603050405020304" pitchFamily="18" charset="0"/>
                      </a:rPr>
                      <m:t>⨯</m:t>
                    </m:r>
                  </m:oMath>
                </a14:m>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n</a:t>
                </a:r>
                <a:r>
                  <a:rPr lang="de-DE" sz="2200" dirty="0">
                    <a:solidFill>
                      <a:srgbClr val="000000"/>
                    </a:solidFill>
                    <a:latin typeface="Times New Roman" pitchFamily="18"/>
                    <a:ea typeface="Droid Sans Fallback" pitchFamily="2"/>
                    <a:cs typeface="Lohit Hindi" pitchFamily="2"/>
                  </a:rPr>
                  <a:t> Strategieraum, U: S→</a:t>
                </a:r>
                <a:r>
                  <a:rPr lang="de-DE" sz="2200" dirty="0">
                    <a:cs typeface="Times New Roman" panose="02020603050405020304" pitchFamily="18" charset="0"/>
                  </a:rPr>
                  <a:t> </a:t>
                </a:r>
                <a14:m>
                  <m:oMath xmlns:m="http://schemas.openxmlformats.org/officeDocument/2006/math">
                    <m:r>
                      <a:rPr lang="de-DE" sz="2200" i="1">
                        <a:latin typeface="Cambria Math" panose="02040503050406030204" pitchFamily="18" charset="0"/>
                        <a:cs typeface="Times New Roman" panose="02020603050405020304" pitchFamily="18" charset="0"/>
                      </a:rPr>
                      <m:t>ℝ</m:t>
                    </m:r>
                  </m:oMath>
                </a14:m>
                <a:r>
                  <a:rPr lang="de-DE" sz="2200" baseline="30000" dirty="0">
                    <a:solidFill>
                      <a:srgbClr val="000000"/>
                    </a:solidFill>
                    <a:latin typeface="Times New Roman" pitchFamily="18"/>
                    <a:ea typeface="Droid Sans Fallback" pitchFamily="2"/>
                    <a:cs typeface="Lohit Hindi" pitchFamily="2"/>
                  </a:rPr>
                  <a:t>n</a:t>
                </a:r>
                <a:r>
                  <a:rPr lang="de-DE" sz="2200" dirty="0">
                    <a:solidFill>
                      <a:srgbClr val="000000"/>
                    </a:solidFill>
                    <a:latin typeface="Times New Roman" pitchFamily="18"/>
                    <a:ea typeface="Droid Sans Fallback" pitchFamily="2"/>
                    <a:cs typeface="Lohit Hindi" pitchFamily="2"/>
                  </a:rPr>
                  <a:t> Nutzenfunktion mit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Nutzenfkt</a:t>
                </a:r>
                <a:r>
                  <a:rPr lang="de-DE" sz="2200" dirty="0">
                    <a:solidFill>
                      <a:srgbClr val="000000"/>
                    </a:solidFill>
                    <a:latin typeface="Times New Roman" pitchFamily="18"/>
                    <a:ea typeface="Droid Sans Fallback" pitchFamily="2"/>
                    <a:cs typeface="Lohit Hindi" pitchFamily="2"/>
                  </a:rPr>
                  <a:t>. des Spielers i)</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Das </a:t>
                </a:r>
                <a:r>
                  <a:rPr lang="de-DE" sz="2200" dirty="0" err="1">
                    <a:solidFill>
                      <a:srgbClr val="000000"/>
                    </a:solidFill>
                    <a:latin typeface="Times New Roman" pitchFamily="18"/>
                    <a:ea typeface="Droid Sans Fallback" pitchFamily="2"/>
                    <a:cs typeface="Lohit Hindi" pitchFamily="2"/>
                  </a:rPr>
                  <a:t>Strategienprofil</a:t>
                </a:r>
                <a:r>
                  <a:rPr lang="de-DE" sz="2200" dirty="0">
                    <a:solidFill>
                      <a:srgbClr val="000000"/>
                    </a:solidFill>
                    <a:latin typeface="Times New Roman" pitchFamily="18"/>
                    <a:ea typeface="Droid Sans Fallback" pitchFamily="2"/>
                    <a:cs typeface="Lohit Hindi" pitchFamily="2"/>
                  </a:rPr>
                  <a:t> s* ∈ S bildet ein Nash‑Gleichgewicht, falls für jeden Spieler i die Strategie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die beste Antwort auf die Strategien seiner Gegenspieler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ist, das heißt, falls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a:t>
                </a:r>
                <a:r>
                  <a:rPr lang="de-DE" sz="2200" dirty="0">
                    <a:solidFill>
                      <a:srgbClr val="000000"/>
                    </a:solidFill>
                    <a:latin typeface="Cambria Math" panose="02040503050406030204" pitchFamily="18" charset="0"/>
                    <a:ea typeface="Cambria Math" panose="02040503050406030204" pitchFamily="18" charset="0"/>
                    <a:cs typeface="Lohit Hindi" pitchFamily="2"/>
                  </a:rPr>
                  <a:t>≥</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für alle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i = 1, ..., n.</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löst damit folgendes Maximierungsproblem:</a:t>
                </a: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max</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U</a:t>
                </a:r>
                <a:r>
                  <a:rPr lang="de-DE" sz="2200" baseline="-25000" dirty="0" err="1">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 (</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a:solidFill>
                      <a:srgbClr val="000000"/>
                    </a:solidFill>
                    <a:latin typeface="Times New Roman" pitchFamily="18"/>
                    <a:ea typeface="Droid Sans Fallback" pitchFamily="2"/>
                    <a:cs typeface="Lohit Hindi" pitchFamily="2"/>
                  </a:rPr>
                  <a:t>-i</a:t>
                </a:r>
                <a:r>
                  <a:rPr lang="de-DE" sz="2200" dirty="0">
                    <a:solidFill>
                      <a:srgbClr val="000000"/>
                    </a:solidFill>
                    <a:latin typeface="Times New Roman" pitchFamily="18"/>
                    <a:ea typeface="Droid Sans Fallback" pitchFamily="2"/>
                    <a:cs typeface="Lohit Hindi" pitchFamily="2"/>
                  </a:rPr>
                  <a:t>*)}</a:t>
                </a:r>
              </a:p>
              <a:p>
                <a:pPr algn="ct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r>
                  <a:rPr lang="de-DE" sz="2200" dirty="0" err="1">
                    <a:solidFill>
                      <a:srgbClr val="000000"/>
                    </a:solidFill>
                    <a:latin typeface="Times New Roman" pitchFamily="18"/>
                    <a:ea typeface="Droid Sans Fallback" pitchFamily="2"/>
                    <a:cs typeface="Lohit Hindi" pitchFamily="2"/>
                  </a:rPr>
                  <a:t>∈S</a:t>
                </a:r>
                <a:r>
                  <a:rPr lang="de-DE" sz="2200" baseline="-25000" dirty="0" err="1">
                    <a:solidFill>
                      <a:srgbClr val="000000"/>
                    </a:solidFill>
                    <a:latin typeface="Times New Roman" pitchFamily="18"/>
                    <a:ea typeface="Droid Sans Fallback" pitchFamily="2"/>
                    <a:cs typeface="Lohit Hindi" pitchFamily="2"/>
                  </a:rPr>
                  <a:t>i</a:t>
                </a: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2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baseline="-25000" dirty="0">
                  <a:solidFill>
                    <a:srgbClr val="000000"/>
                  </a:solidFill>
                  <a:latin typeface="Times New Roman" pitchFamily="18"/>
                  <a:ea typeface="Droid Sans Fallback" pitchFamily="2"/>
                  <a:cs typeface="Lohit Hindi" pitchFamily="2"/>
                </a:endParaRPr>
              </a:p>
              <a:p>
                <a:pPr>
                  <a:tabLst>
                    <a:tab pos="0" algn="l"/>
                    <a:tab pos="448919" algn="l"/>
                    <a:tab pos="898199" algn="l"/>
                    <a:tab pos="1347480" algn="l"/>
                    <a:tab pos="1796760" algn="l"/>
                    <a:tab pos="2246040" algn="l"/>
                    <a:tab pos="2695320" algn="l"/>
                    <a:tab pos="3144600" algn="l"/>
                    <a:tab pos="3593880" algn="l"/>
                    <a:tab pos="4043159" algn="l"/>
                    <a:tab pos="4492440" algn="l"/>
                    <a:tab pos="4941719" algn="l"/>
                    <a:tab pos="5391000" algn="l"/>
                    <a:tab pos="5840280" algn="l"/>
                    <a:tab pos="6289560" algn="l"/>
                    <a:tab pos="6738840" algn="l"/>
                    <a:tab pos="7188120" algn="l"/>
                    <a:tab pos="7637400" algn="l"/>
                    <a:tab pos="8086679" algn="l"/>
                    <a:tab pos="8535960" algn="l"/>
                    <a:tab pos="8985240" algn="l"/>
                  </a:tabLst>
                </a:pPr>
                <a:endParaRPr lang="de-DE" sz="2400" baseline="-25000" dirty="0">
                  <a:solidFill>
                    <a:srgbClr val="000000"/>
                  </a:solidFill>
                  <a:latin typeface="Times New Roman" pitchFamily="18"/>
                  <a:ea typeface="Droid Sans Fallback" pitchFamily="2"/>
                  <a:cs typeface="Lohit Hindi" pitchFamily="2"/>
                </a:endParaRPr>
              </a:p>
            </p:txBody>
          </p:sp>
        </mc:Choice>
        <mc:Fallback xmlns="">
          <p:sp>
            <p:nvSpPr>
              <p:cNvPr id="3" name="Freihandform 2"/>
              <p:cNvSpPr>
                <a:spLocks noRot="1" noChangeAspect="1" noMove="1" noResize="1" noEditPoints="1" noAdjustHandles="1" noChangeArrowheads="1" noChangeShapeType="1" noTextEdit="1"/>
              </p:cNvSpPr>
              <p:nvPr/>
            </p:nvSpPr>
            <p:spPr>
              <a:xfrm>
                <a:off x="0" y="921327"/>
                <a:ext cx="12192000" cy="3901198"/>
              </a:xfrm>
              <a:custGeom>
                <a:avLst/>
                <a:gdLst>
                  <a:gd name="f0" fmla="val 0"/>
                  <a:gd name="f1" fmla="val 21600"/>
                </a:gdLst>
                <a:ahLst/>
                <a:cxnLst>
                  <a:cxn ang="3cd4">
                    <a:pos x="hc" y="t"/>
                  </a:cxn>
                  <a:cxn ang="0">
                    <a:pos x="r" y="vc"/>
                  </a:cxn>
                  <a:cxn ang="cd4">
                    <a:pos x="hc" y="b"/>
                  </a:cxn>
                  <a:cxn ang="cd2">
                    <a:pos x="l" y="vc"/>
                  </a:cxn>
                </a:cxnLst>
                <a:rect l="l" t="t" r="r" b="b"/>
                <a:pathLst>
                  <a:path w="21600" h="21600">
                    <a:moveTo>
                      <a:pt x="f0" y="f0"/>
                    </a:moveTo>
                    <a:lnTo>
                      <a:pt x="f1" y="f0"/>
                    </a:lnTo>
                    <a:lnTo>
                      <a:pt x="f1" y="f1"/>
                    </a:lnTo>
                    <a:lnTo>
                      <a:pt x="f0" y="f1"/>
                    </a:lnTo>
                    <a:lnTo>
                      <a:pt x="f0" y="f0"/>
                    </a:lnTo>
                    <a:close/>
                  </a:path>
                </a:pathLst>
              </a:custGeom>
              <a:blipFill>
                <a:blip r:embed="rId5"/>
                <a:stretch>
                  <a:fillRect l="-800" t="-1250" r="-1250" b="-36875"/>
                </a:stretch>
              </a:blipFill>
              <a:ln>
                <a:noFill/>
                <a:prstDash val="solid"/>
              </a:ln>
            </p:spPr>
            <p:txBody>
              <a:bodyPr/>
              <a:lstStyle/>
              <a:p>
                <a:r>
                  <a:rPr lang="de-DE">
                    <a:noFill/>
                  </a:rPr>
                  <a:t> </a:t>
                </a:r>
              </a:p>
            </p:txBody>
          </p:sp>
        </mc:Fallback>
      </mc:AlternateContent>
    </p:spTree>
    <p:extLst>
      <p:ext uri="{BB962C8B-B14F-4D97-AF65-F5344CB8AC3E}">
        <p14:creationId xmlns:p14="http://schemas.microsoft.com/office/powerpoint/2010/main" val="3654012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Größe</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245025" y="126542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en-US" altLang="en-US" sz="2400" dirty="0" smtClean="0">
                <a:solidFill>
                  <a:sysClr val="windowText" lastClr="000000"/>
                </a:solidFill>
                <a:latin typeface="Times New Roman" panose="02020603050405020304" pitchFamily="18" charset="0"/>
                <a:cs typeface="Times New Roman" panose="02020603050405020304" pitchFamily="18" charset="0"/>
              </a:rPr>
              <a:t>Die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Erklärung</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Abhängigkeit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Handelsvolumina</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von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kann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theoretisch</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von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Angebots</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und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Nachfrageseite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motiviert</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weren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produzieren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Güter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anbieten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pPr marL="342900" indent="-342900">
              <a:spcBef>
                <a:spcPct val="50000"/>
              </a:spcBef>
              <a:buFont typeface="Arial" panose="020B0604020202020204" pitchFamily="34" charset="0"/>
              <a:buChar char="•"/>
            </a:pP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Größere</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Volkswirtschaften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generieren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Einkommen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und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können</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smtClean="0">
                <a:solidFill>
                  <a:sysClr val="windowText" lastClr="000000"/>
                </a:solidFill>
                <a:latin typeface="Times New Roman" panose="02020603050405020304" pitchFamily="18" charset="0"/>
                <a:cs typeface="Times New Roman" panose="02020603050405020304" pitchFamily="18" charset="0"/>
              </a:rPr>
              <a:t>damit</a:t>
            </a:r>
            <a:r>
              <a:rPr lang="en-US" altLang="en-US" sz="2400" kern="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a:solidFill>
                  <a:sysClr val="windowText" lastClr="000000"/>
                </a:solidFill>
                <a:latin typeface="Times New Roman" panose="02020603050405020304" pitchFamily="18" charset="0"/>
                <a:cs typeface="Times New Roman" panose="02020603050405020304" pitchFamily="18" charset="0"/>
              </a:rPr>
              <a:t>auf den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Weltmärkten</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mehr</a:t>
            </a:r>
            <a:r>
              <a:rPr lang="en-US" altLang="en-US" sz="2400" kern="0" dirty="0">
                <a:solidFill>
                  <a:sysClr val="windowText" lastClr="000000"/>
                </a:solidFill>
                <a:latin typeface="Times New Roman" panose="02020603050405020304" pitchFamily="18" charset="0"/>
                <a:cs typeface="Times New Roman" panose="02020603050405020304" pitchFamily="18" charset="0"/>
              </a:rPr>
              <a:t> </a:t>
            </a:r>
            <a:r>
              <a:rPr lang="en-US" altLang="en-US" sz="2400" kern="0" dirty="0" err="1">
                <a:solidFill>
                  <a:sysClr val="windowText" lastClr="000000"/>
                </a:solidFill>
                <a:latin typeface="Times New Roman" panose="02020603050405020304" pitchFamily="18" charset="0"/>
                <a:cs typeface="Times New Roman" panose="02020603050405020304" pitchFamily="18" charset="0"/>
              </a:rPr>
              <a:t>nachfragen</a:t>
            </a:r>
            <a:endParaRPr lang="en-US" altLang="en-US" sz="2400" kern="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4880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19" y="249482"/>
            <a:ext cx="9018449"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Gravitationsmodell</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smtClean="0">
                <a:solidFill>
                  <a:sysClr val="windowText" lastClr="000000"/>
                </a:solidFill>
                <a:latin typeface="Times New Roman" panose="02020603050405020304" pitchFamily="18" charset="0"/>
                <a:cs typeface="Times New Roman" panose="02020603050405020304" pitchFamily="18" charset="0"/>
              </a:rPr>
              <a:t>Abstand</a:t>
            </a:r>
            <a:endParaRPr lang="en-US" alt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6" name="Content Placeholder 2"/>
          <p:cNvSpPr txBox="1">
            <a:spLocks/>
          </p:cNvSpPr>
          <p:nvPr/>
        </p:nvSpPr>
        <p:spPr>
          <a:xfrm>
            <a:off x="2245025" y="1265421"/>
            <a:ext cx="7973704" cy="4105440"/>
          </a:xfrm>
          <a:prstGeom prst="rect">
            <a:avLst/>
          </a:prstGeom>
        </p:spPr>
        <p:txBody>
          <a:bodyPr/>
          <a:lstStyle>
            <a:lvl1pPr marL="0" marR="0" indent="0" rtl="0" hangingPunct="0">
              <a:spcBef>
                <a:spcPts val="0"/>
              </a:spcBef>
              <a:spcAft>
                <a:spcPts val="1417"/>
              </a:spcAft>
              <a:tabLst/>
              <a:defRPr lang="de-DE" sz="3200" b="0" i="0" u="none" strike="noStrike" kern="1200">
                <a:ln>
                  <a:noFill/>
                </a:ln>
                <a:latin typeface="Arial" pitchFamily="18"/>
              </a:defRPr>
            </a:lvl1pPr>
          </a:lstStyle>
          <a:p>
            <a:pPr>
              <a:spcBef>
                <a:spcPct val="50000"/>
              </a:spcBef>
            </a:pPr>
            <a:r>
              <a:rPr lang="de-DE" altLang="en-US" sz="2400" dirty="0">
                <a:solidFill>
                  <a:sysClr val="windowText" lastClr="000000"/>
                </a:solidFill>
                <a:latin typeface="Times New Roman" panose="02020603050405020304" pitchFamily="18" charset="0"/>
                <a:cs typeface="Times New Roman" panose="02020603050405020304" pitchFamily="18" charset="0"/>
              </a:rPr>
              <a:t>Bezogen auf die Strecke zwischen </a:t>
            </a:r>
            <a:r>
              <a:rPr lang="de-DE" altLang="en-US" sz="2400" dirty="0" smtClean="0">
                <a:solidFill>
                  <a:sysClr val="windowText" lastClr="000000"/>
                </a:solidFill>
                <a:latin typeface="Times New Roman" panose="02020603050405020304" pitchFamily="18" charset="0"/>
                <a:cs typeface="Times New Roman" panose="02020603050405020304" pitchFamily="18" charset="0"/>
              </a:rPr>
              <a:t>zwei Märkten, die sich in unterschiedlichen Ländern befinden, bedeutet </a:t>
            </a:r>
            <a:r>
              <a:rPr lang="de-DE" altLang="en-US" sz="2400" dirty="0">
                <a:solidFill>
                  <a:sysClr val="windowText" lastClr="000000"/>
                </a:solidFill>
                <a:latin typeface="Times New Roman" panose="02020603050405020304" pitchFamily="18" charset="0"/>
                <a:cs typeface="Times New Roman" panose="02020603050405020304" pitchFamily="18" charset="0"/>
              </a:rPr>
              <a:t>ein größerer Abstand auch höhere Transportkosten und damit auf Ex- und </a:t>
            </a:r>
            <a:r>
              <a:rPr lang="de-DE" altLang="en-US" sz="2400" dirty="0" smtClean="0">
                <a:solidFill>
                  <a:sysClr val="windowText" lastClr="000000"/>
                </a:solidFill>
                <a:latin typeface="Times New Roman" panose="02020603050405020304" pitchFamily="18" charset="0"/>
                <a:cs typeface="Times New Roman" panose="02020603050405020304" pitchFamily="18" charset="0"/>
              </a:rPr>
              <a:t>Importkosten</a:t>
            </a:r>
          </a:p>
          <a:p>
            <a:pPr marL="342900" indent="-342900">
              <a:spcBef>
                <a:spcPct val="50000"/>
              </a:spcBef>
              <a:buFont typeface="Wingdings" panose="05000000000000000000" pitchFamily="2" charset="2"/>
              <a:buChar char="Ø"/>
            </a:pPr>
            <a:r>
              <a:rPr lang="de-DE" altLang="en-US" sz="2400" dirty="0" smtClean="0">
                <a:solidFill>
                  <a:sysClr val="windowText" lastClr="000000"/>
                </a:solidFill>
                <a:latin typeface="Times New Roman" panose="02020603050405020304" pitchFamily="18" charset="0"/>
                <a:cs typeface="Times New Roman" panose="02020603050405020304" pitchFamily="18" charset="0"/>
              </a:rPr>
              <a:t>Generell werden diese höheren Kosten sich in eine Reduktion der Handelsvolumina übertragen</a:t>
            </a:r>
          </a:p>
          <a:p>
            <a:pPr marL="342900" indent="-342900">
              <a:spcBef>
                <a:spcPct val="50000"/>
              </a:spcBef>
              <a:buFont typeface="Wingdings" panose="05000000000000000000" pitchFamily="2" charset="2"/>
              <a:buChar char="Ø"/>
            </a:pPr>
            <a:r>
              <a:rPr lang="de-DE" altLang="en-US" sz="2400" dirty="0" smtClean="0">
                <a:solidFill>
                  <a:sysClr val="windowText" lastClr="000000"/>
                </a:solidFill>
                <a:latin typeface="Times New Roman" panose="02020603050405020304" pitchFamily="18" charset="0"/>
                <a:cs typeface="Times New Roman" panose="02020603050405020304" pitchFamily="18" charset="0"/>
              </a:rPr>
              <a:t>Damit ergibt sich ein umgekehrt proportionaler Zusammenhang zwischen Abstand und Handelsvolumen</a:t>
            </a:r>
            <a:endParaRPr lang="de-DE" altLang="en-US" sz="2400" dirty="0">
              <a:solidFill>
                <a:sysClr val="windowText" lastClr="000000"/>
              </a:solidFill>
              <a:latin typeface="Times New Roman" panose="02020603050405020304" pitchFamily="18" charset="0"/>
              <a:cs typeface="Times New Roman" panose="02020603050405020304" pitchFamily="18" charset="0"/>
            </a:endParaRPr>
          </a:p>
          <a:p>
            <a:endParaRPr lang="en-US" sz="2903" dirty="0">
              <a:solidFill>
                <a:sysClr val="windowText" lastClr="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7854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9182572"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Fallstudie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a:t>
            </a:r>
          </a:p>
          <a:p>
            <a:pPr algn="l"/>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Größe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a:solidFill>
                  <a:sysClr val="windowText" lastClr="000000"/>
                </a:solidFill>
                <a:latin typeface="Times New Roman" panose="02020603050405020304" pitchFamily="18" charset="0"/>
                <a:cs typeface="Times New Roman" panose="02020603050405020304" pitchFamily="18" charset="0"/>
              </a:rPr>
              <a:t>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Länder</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und </a:t>
            </a:r>
            <a:r>
              <a:rPr lang="en-US" altLang="en-US" sz="2400"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USA-EU</a:t>
            </a:r>
          </a:p>
          <a:p>
            <a:pPr marL="342900" indent="-342900" algn="l">
              <a:buFont typeface="Arial" panose="020B0604020202020204" pitchFamily="34" charset="0"/>
              <a:buChar char="•"/>
            </a:pPr>
            <a:r>
              <a:rPr lang="en-US" sz="2400" dirty="0" err="1" smtClean="0">
                <a:solidFill>
                  <a:sysClr val="windowText" lastClr="000000"/>
                </a:solidFill>
                <a:latin typeface="Times New Roman" panose="02020603050405020304" pitchFamily="18" charset="0"/>
                <a:cs typeface="Times New Roman" panose="02020603050405020304" pitchFamily="18" charset="0"/>
              </a:rPr>
              <a:t>Volumen</a:t>
            </a:r>
            <a:r>
              <a:rPr lang="en-US" sz="2400" dirty="0" smtClean="0">
                <a:solidFill>
                  <a:sysClr val="windowText" lastClr="000000"/>
                </a:solidFill>
                <a:latin typeface="Times New Roman" panose="02020603050405020304" pitchFamily="18" charset="0"/>
                <a:cs typeface="Times New Roman" panose="02020603050405020304" pitchFamily="18" charset="0"/>
              </a:rPr>
              <a:t> der </a:t>
            </a:r>
            <a:r>
              <a:rPr lang="en-US" sz="2400" dirty="0" err="1" smtClean="0">
                <a:solidFill>
                  <a:sysClr val="windowText" lastClr="000000"/>
                </a:solidFill>
                <a:latin typeface="Times New Roman" panose="02020603050405020304" pitchFamily="18" charset="0"/>
                <a:cs typeface="Times New Roman" panose="02020603050405020304" pitchFamily="18" charset="0"/>
              </a:rPr>
              <a:t>Handelsvolumina</a:t>
            </a:r>
            <a:r>
              <a:rPr lang="en-US" sz="2400" dirty="0" smtClean="0">
                <a:solidFill>
                  <a:sysClr val="windowText" lastClr="000000"/>
                </a:solidFill>
                <a:latin typeface="Times New Roman" panose="02020603050405020304" pitchFamily="18" charset="0"/>
                <a:cs typeface="Times New Roman" panose="02020603050405020304" pitchFamily="18" charset="0"/>
              </a:rPr>
              <a:t> USA-CA und USA-MEX vs USA-EU</a:t>
            </a:r>
            <a:endParaRPr lang="en-US" sz="2400" dirty="0">
              <a:solidFill>
                <a:sysClr val="windowText" lastClr="000000"/>
              </a:solidFill>
              <a:latin typeface="Times New Roman" panose="02020603050405020304" pitchFamily="18" charset="0"/>
              <a:cs typeface="Times New Roman" panose="02020603050405020304" pitchFamily="18" charset="0"/>
            </a:endParaRPr>
          </a:p>
        </p:txBody>
      </p:sp>
      <p:sp>
        <p:nvSpPr>
          <p:cNvPr id="3" name="Textfeld 2"/>
          <p:cNvSpPr txBox="1"/>
          <p:nvPr/>
        </p:nvSpPr>
        <p:spPr>
          <a:xfrm>
            <a:off x="8292398" y="5701916"/>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smtClean="0">
                <a:latin typeface="Times New Roman" panose="02020603050405020304" pitchFamily="18" charset="0"/>
                <a:cs typeface="Times New Roman" panose="02020603050405020304" pitchFamily="18" charset="0"/>
              </a:rPr>
              <a:t>Eurostat</a:t>
            </a:r>
            <a:r>
              <a:rPr lang="de-DE" sz="1633" dirty="0" smtClean="0">
                <a:latin typeface="Times New Roman" panose="02020603050405020304" pitchFamily="18" charset="0"/>
                <a:cs typeface="Times New Roman" panose="02020603050405020304" pitchFamily="18" charset="0"/>
              </a:rPr>
              <a:t> </a:t>
            </a:r>
            <a:r>
              <a:rPr lang="de-DE" sz="1633" dirty="0">
                <a:latin typeface="Times New Roman" panose="02020603050405020304" pitchFamily="18" charset="0"/>
                <a:cs typeface="Times New Roman" panose="02020603050405020304" pitchFamily="18" charset="0"/>
              </a:rPr>
              <a:t>(</a:t>
            </a:r>
            <a:r>
              <a:rPr lang="de-DE" sz="1633" dirty="0" smtClean="0">
                <a:latin typeface="Times New Roman" panose="02020603050405020304" pitchFamily="18" charset="0"/>
                <a:cs typeface="Times New Roman" panose="02020603050405020304" pitchFamily="18" charset="0"/>
              </a:rPr>
              <a:t>2019)</a:t>
            </a:r>
            <a:endParaRPr lang="de-DE" sz="1633"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70ABDD23-FFB0-4FC7-A0A4-D7C69934B6E7}"/>
              </a:ext>
            </a:extLst>
          </p:cNvPr>
          <p:cNvSpPr txBox="1"/>
          <p:nvPr/>
        </p:nvSpPr>
        <p:spPr>
          <a:xfrm>
            <a:off x="2279577" y="5032210"/>
            <a:ext cx="7560841"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Ergebnis</a:t>
            </a:r>
          </a:p>
        </p:txBody>
      </p:sp>
      <p:sp>
        <p:nvSpPr>
          <p:cNvPr id="8" name="Title 1"/>
          <p:cNvSpPr txBox="1">
            <a:spLocks/>
          </p:cNvSpPr>
          <p:nvPr/>
        </p:nvSpPr>
        <p:spPr>
          <a:xfrm>
            <a:off x="1938720" y="2053645"/>
            <a:ext cx="8752726" cy="1558667"/>
          </a:xfrm>
          <a:prstGeom prst="rect">
            <a:avLst/>
          </a:prstGeom>
        </p:spPr>
        <p:txBody>
          <a:bodyPr>
            <a:noAutofit/>
          </a:bodyPr>
          <a:lstStyle>
            <a:lvl1pPr algn="ctr" rtl="0" hangingPunct="0">
              <a:tabLst/>
              <a:defRPr lang="de-DE" sz="4400" b="0" i="0" u="none" strike="noStrike" kern="1200">
                <a:ln>
                  <a:noFill/>
                </a:ln>
                <a:latin typeface="Arial" pitchFamily="18"/>
              </a:defRPr>
            </a:lvl1pPr>
          </a:lstStyle>
          <a:p>
            <a:pPr marL="342900" indent="-342900" algn="l">
              <a:buFont typeface="Arial" panose="020B0604020202020204" pitchFamily="34" charset="0"/>
              <a:buChar char="•"/>
            </a:pP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Sie</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smtClean="0">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smtClean="0">
                <a:solidFill>
                  <a:sysClr val="windowText" lastClr="000000"/>
                </a:solidFill>
                <a:latin typeface="Times New Roman" panose="02020603050405020304" pitchFamily="18" charset="0"/>
                <a:cs typeface="Times New Roman" panose="02020603050405020304" pitchFamily="18" charset="0"/>
              </a:rPr>
              <a:t> an der EU</a:t>
            </a:r>
          </a:p>
          <a:p>
            <a:pPr marL="342900" indent="-342900" algn="l">
              <a:buFont typeface="Arial" panose="020B0604020202020204" pitchFamily="34" charset="0"/>
              <a:buChar char="•"/>
            </a:pPr>
            <a:endParaRPr lang="en-US" altLang="en-US" sz="2400" dirty="0">
              <a:solidFill>
                <a:sysClr val="windowText" lastClr="000000"/>
              </a:solidFill>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en-US" altLang="en-US" sz="2400" dirty="0" err="1">
                <a:solidFill>
                  <a:sysClr val="windowText" lastClr="000000"/>
                </a:solidFill>
                <a:latin typeface="Times New Roman" panose="02020603050405020304" pitchFamily="18" charset="0"/>
                <a:cs typeface="Times New Roman" panose="02020603050405020304" pitchFamily="18" charset="0"/>
              </a:rPr>
              <a:t>Bestimmen</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Sie</a:t>
            </a:r>
            <a:r>
              <a:rPr lang="en-US" altLang="en-US" sz="2400" dirty="0">
                <a:solidFill>
                  <a:sysClr val="windowText" lastClr="000000"/>
                </a:solidFill>
                <a:latin typeface="Times New Roman" panose="02020603050405020304" pitchFamily="18" charset="0"/>
                <a:cs typeface="Times New Roman" panose="02020603050405020304" pitchFamily="18" charset="0"/>
              </a:rPr>
              <a:t> </a:t>
            </a:r>
            <a:r>
              <a:rPr lang="en-US" altLang="en-US" sz="2400" dirty="0" err="1">
                <a:solidFill>
                  <a:sysClr val="windowText" lastClr="000000"/>
                </a:solidFill>
                <a:latin typeface="Times New Roman" panose="02020603050405020304" pitchFamily="18" charset="0"/>
                <a:cs typeface="Times New Roman" panose="02020603050405020304" pitchFamily="18" charset="0"/>
              </a:rPr>
              <a:t>gemessen</a:t>
            </a:r>
            <a:r>
              <a:rPr lang="en-US" altLang="en-US" sz="2400" dirty="0">
                <a:solidFill>
                  <a:sysClr val="windowText" lastClr="000000"/>
                </a:solidFill>
                <a:latin typeface="Times New Roman" panose="02020603050405020304" pitchFamily="18" charset="0"/>
                <a:cs typeface="Times New Roman" panose="02020603050405020304" pitchFamily="18" charset="0"/>
              </a:rPr>
              <a:t> am BIP (Euro nominal) der EU den </a:t>
            </a:r>
            <a:r>
              <a:rPr lang="en-US" altLang="en-US" sz="2400" dirty="0" err="1">
                <a:solidFill>
                  <a:sysClr val="windowText" lastClr="000000"/>
                </a:solidFill>
                <a:latin typeface="Times New Roman" panose="02020603050405020304" pitchFamily="18" charset="0"/>
                <a:cs typeface="Times New Roman" panose="02020603050405020304" pitchFamily="18" charset="0"/>
              </a:rPr>
              <a:t>Anteil</a:t>
            </a:r>
            <a:r>
              <a:rPr lang="en-US" altLang="en-US" sz="2400" dirty="0">
                <a:solidFill>
                  <a:sysClr val="windowText" lastClr="000000"/>
                </a:solidFill>
                <a:latin typeface="Times New Roman" panose="02020603050405020304" pitchFamily="18" charset="0"/>
                <a:cs typeface="Times New Roman" panose="02020603050405020304" pitchFamily="18" charset="0"/>
              </a:rPr>
              <a:t> der EU-</a:t>
            </a:r>
            <a:r>
              <a:rPr lang="en-US" altLang="en-US" sz="2400" dirty="0" err="1">
                <a:solidFill>
                  <a:sysClr val="windowText" lastClr="000000"/>
                </a:solidFill>
                <a:latin typeface="Times New Roman" panose="02020603050405020304" pitchFamily="18" charset="0"/>
                <a:cs typeface="Times New Roman" panose="02020603050405020304" pitchFamily="18" charset="0"/>
              </a:rPr>
              <a:t>Mitglieder</a:t>
            </a:r>
            <a:r>
              <a:rPr lang="en-US" altLang="en-US" sz="2400" dirty="0">
                <a:solidFill>
                  <a:sysClr val="windowText" lastClr="000000"/>
                </a:solidFill>
                <a:latin typeface="Times New Roman" panose="02020603050405020304" pitchFamily="18" charset="0"/>
                <a:cs typeface="Times New Roman" panose="02020603050405020304" pitchFamily="18" charset="0"/>
              </a:rPr>
              <a:t> an der EU</a:t>
            </a:r>
          </a:p>
          <a:p>
            <a:pPr algn="l"/>
            <a:endParaRPr lang="en-US" altLang="en-US" sz="2400" dirty="0" smtClean="0">
              <a:solidFill>
                <a:sysClr val="windowText" lastClr="000000"/>
              </a:solidFill>
              <a:latin typeface="Times New Roman" panose="02020603050405020304" pitchFamily="18" charset="0"/>
              <a:cs typeface="Times New Roman" panose="02020603050405020304" pitchFamily="18" charset="0"/>
            </a:endParaRPr>
          </a:p>
        </p:txBody>
      </p:sp>
      <p:sp>
        <p:nvSpPr>
          <p:cNvPr id="2" name="Textfeld 1"/>
          <p:cNvSpPr txBox="1"/>
          <p:nvPr/>
        </p:nvSpPr>
        <p:spPr>
          <a:xfrm>
            <a:off x="2279577" y="4137595"/>
            <a:ext cx="4216282" cy="369332"/>
          </a:xfrm>
          <a:prstGeom prst="rect">
            <a:avLst/>
          </a:prstGeom>
          <a:noFill/>
        </p:spPr>
        <p:txBody>
          <a:bodyPr wrap="none" rtlCol="0">
            <a:spAutoFit/>
          </a:bodyPr>
          <a:lstStyle/>
          <a:p>
            <a:r>
              <a:rPr lang="de-DE" dirty="0" smtClean="0"/>
              <a:t>US-Handelsdaten: ITC </a:t>
            </a:r>
            <a:r>
              <a:rPr lang="de-DE" dirty="0" smtClean="0">
                <a:hlinkClick r:id="rId3"/>
              </a:rPr>
              <a:t>Importe</a:t>
            </a:r>
            <a:r>
              <a:rPr lang="de-DE" dirty="0" smtClean="0"/>
              <a:t> und </a:t>
            </a:r>
            <a:r>
              <a:rPr lang="de-DE" dirty="0" smtClean="0">
                <a:hlinkClick r:id="rId4"/>
              </a:rPr>
              <a:t>Exporte</a:t>
            </a:r>
            <a:endParaRPr lang="de-DE" dirty="0" smtClean="0"/>
          </a:p>
        </p:txBody>
      </p:sp>
      <p:sp>
        <p:nvSpPr>
          <p:cNvPr id="9" name="Textfeld 8"/>
          <p:cNvSpPr txBox="1"/>
          <p:nvPr/>
        </p:nvSpPr>
        <p:spPr>
          <a:xfrm>
            <a:off x="2279577" y="4506927"/>
            <a:ext cx="2325701" cy="369332"/>
          </a:xfrm>
          <a:prstGeom prst="rect">
            <a:avLst/>
          </a:prstGeom>
          <a:noFill/>
        </p:spPr>
        <p:txBody>
          <a:bodyPr wrap="none" rtlCol="0">
            <a:spAutoFit/>
          </a:bodyPr>
          <a:lstStyle/>
          <a:p>
            <a:r>
              <a:rPr lang="de-DE" dirty="0" smtClean="0"/>
              <a:t>Eurozone-BIP: </a:t>
            </a:r>
            <a:r>
              <a:rPr lang="de-DE" dirty="0" err="1" smtClean="0">
                <a:hlinkClick r:id="rId5"/>
              </a:rPr>
              <a:t>Eurostat</a:t>
            </a:r>
            <a:endParaRPr lang="de-DE" dirty="0" smtClean="0"/>
          </a:p>
        </p:txBody>
      </p:sp>
    </p:spTree>
    <p:extLst>
      <p:ext uri="{BB962C8B-B14F-4D97-AF65-F5344CB8AC3E}">
        <p14:creationId xmlns:p14="http://schemas.microsoft.com/office/powerpoint/2010/main" val="20526784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746496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9094963" y="5385163"/>
            <a:ext cx="2629246"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a:t>
            </a:r>
            <a:r>
              <a:rPr lang="de-DE" sz="1633" dirty="0" smtClean="0">
                <a:latin typeface="Times New Roman" panose="02020603050405020304" pitchFamily="18" charset="0"/>
                <a:cs typeface="Times New Roman" panose="02020603050405020304" pitchFamily="18" charset="0"/>
              </a:rPr>
              <a:t>ITC, </a:t>
            </a:r>
            <a:r>
              <a:rPr lang="de-DE" sz="1633" dirty="0" err="1" smtClean="0">
                <a:latin typeface="Times New Roman" panose="02020603050405020304" pitchFamily="18" charset="0"/>
                <a:cs typeface="Times New Roman" panose="02020603050405020304" pitchFamily="18" charset="0"/>
              </a:rPr>
              <a:t>Eurostat</a:t>
            </a:r>
            <a:r>
              <a:rPr lang="de-DE" sz="1633" dirty="0" smtClean="0">
                <a:latin typeface="Times New Roman" panose="02020603050405020304" pitchFamily="18" charset="0"/>
                <a:cs typeface="Times New Roman" panose="02020603050405020304" pitchFamily="18" charset="0"/>
              </a:rPr>
              <a:t> (2019)</a:t>
            </a:r>
            <a:endParaRPr lang="de-DE" sz="1633"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70ABDD23-FFB0-4FC7-A0A4-D7C69934B6E7}"/>
              </a:ext>
            </a:extLst>
          </p:cNvPr>
          <p:cNvSpPr txBox="1"/>
          <p:nvPr/>
        </p:nvSpPr>
        <p:spPr>
          <a:xfrm>
            <a:off x="693271" y="6308195"/>
            <a:ext cx="11030937" cy="369332"/>
          </a:xfrm>
          <a:prstGeom prst="rect">
            <a:avLst/>
          </a:prstGeom>
          <a:noFill/>
        </p:spPr>
        <p:txBody>
          <a:bodyPr wrap="square" rtlCol="0">
            <a:noAutofit/>
          </a:bodyPr>
          <a:lstStyle/>
          <a:p>
            <a:r>
              <a:rPr lang="de-DE" dirty="0">
                <a:latin typeface="Times New Roman" panose="02020603050405020304" pitchFamily="18" charset="0"/>
                <a:cs typeface="Times New Roman" panose="02020603050405020304" pitchFamily="18" charset="0"/>
              </a:rPr>
              <a:t>Führen Sie eine lineare Regression durch und interpretieren Sie das </a:t>
            </a:r>
            <a:r>
              <a:rPr lang="de-DE" dirty="0" smtClean="0">
                <a:latin typeface="Times New Roman" panose="02020603050405020304" pitchFamily="18" charset="0"/>
                <a:cs typeface="Times New Roman" panose="02020603050405020304" pitchFamily="18" charset="0"/>
              </a:rPr>
              <a:t>Ergebnis, Daten verfügbar durch </a:t>
            </a:r>
            <a:r>
              <a:rPr lang="de-DE" dirty="0" err="1" smtClean="0">
                <a:latin typeface="Times New Roman" panose="02020603050405020304" pitchFamily="18" charset="0"/>
                <a:cs typeface="Times New Roman" panose="02020603050405020304" pitchFamily="18" charset="0"/>
              </a:rPr>
              <a:t>Doppelelklick</a:t>
            </a:r>
            <a:endParaRPr lang="de-DE" dirty="0">
              <a:latin typeface="Times New Roman" panose="02020603050405020304" pitchFamily="18" charset="0"/>
              <a:cs typeface="Times New Roman" panose="02020603050405020304" pitchFamily="18" charset="0"/>
            </a:endParaRPr>
          </a:p>
        </p:txBody>
      </p:sp>
      <p:graphicFrame>
        <p:nvGraphicFramePr>
          <p:cNvPr id="2" name="Objekt 1"/>
          <p:cNvGraphicFramePr>
            <a:graphicFrameLocks noChangeAspect="1"/>
          </p:cNvGraphicFramePr>
          <p:nvPr>
            <p:extLst/>
          </p:nvPr>
        </p:nvGraphicFramePr>
        <p:xfrm>
          <a:off x="246063" y="523875"/>
          <a:ext cx="8329612" cy="5629275"/>
        </p:xfrm>
        <a:graphic>
          <a:graphicData uri="http://schemas.openxmlformats.org/presentationml/2006/ole">
            <mc:AlternateContent xmlns:mc="http://schemas.openxmlformats.org/markup-compatibility/2006">
              <mc:Choice xmlns:v="urn:schemas-microsoft-com:vml" Requires="v">
                <p:oleObj spid="_x0000_s2096" name="Arbeitsblatt" r:id="rId4" imgW="8329690" imgH="5629110" progId="Excel.Sheet.12">
                  <p:embed/>
                </p:oleObj>
              </mc:Choice>
              <mc:Fallback>
                <p:oleObj name="Arbeitsblatt" r:id="rId4" imgW="8329690" imgH="5629110" progId="Excel.Sheet.12">
                  <p:embed/>
                  <p:pic>
                    <p:nvPicPr>
                      <p:cNvPr id="2" name="Objekt 1"/>
                      <p:cNvPicPr/>
                      <p:nvPr/>
                    </p:nvPicPr>
                    <p:blipFill>
                      <a:blip r:embed="rId5"/>
                      <a:stretch>
                        <a:fillRect/>
                      </a:stretch>
                    </p:blipFill>
                    <p:spPr>
                      <a:xfrm>
                        <a:off x="246063" y="523875"/>
                        <a:ext cx="8329612" cy="5629275"/>
                      </a:xfrm>
                      <a:prstGeom prst="rect">
                        <a:avLst/>
                      </a:prstGeom>
                    </p:spPr>
                  </p:pic>
                </p:oleObj>
              </mc:Fallback>
            </mc:AlternateContent>
          </a:graphicData>
        </a:graphic>
      </p:graphicFrame>
    </p:spTree>
    <p:extLst>
      <p:ext uri="{BB962C8B-B14F-4D97-AF65-F5344CB8AC3E}">
        <p14:creationId xmlns:p14="http://schemas.microsoft.com/office/powerpoint/2010/main" val="22555199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184164"/>
            <a:ext cx="8272080" cy="640485"/>
          </a:xfrm>
          <a:prstGeom prst="rect">
            <a:avLst/>
          </a:prstGeom>
        </p:spPr>
        <p:txBody>
          <a:bodyPr>
            <a:normAutofit fontScale="60000" lnSpcReduction="20000"/>
          </a:bodyPr>
          <a:lstStyle>
            <a:lvl1pPr algn="ctr" rtl="0" hangingPunct="0">
              <a:tabLst/>
              <a:defRPr lang="de-DE" sz="4400" b="0" i="0" u="none" strike="noStrike" kern="1200">
                <a:ln>
                  <a:noFill/>
                </a:ln>
                <a:latin typeface="Arial" pitchFamily="18"/>
              </a:defRPr>
            </a:lvl1pPr>
          </a:lstStyle>
          <a:p>
            <a:r>
              <a:rPr lang="en-US" altLang="en-US" sz="3991" dirty="0" err="1">
                <a:solidFill>
                  <a:sysClr val="windowText" lastClr="000000"/>
                </a:solidFill>
                <a:latin typeface="Times New Roman" panose="02020603050405020304" pitchFamily="18" charset="0"/>
                <a:cs typeface="Times New Roman" panose="02020603050405020304" pitchFamily="18" charset="0"/>
              </a:rPr>
              <a:t>Größe</a:t>
            </a:r>
            <a:r>
              <a:rPr lang="en-US" altLang="en-US" sz="3991" dirty="0">
                <a:solidFill>
                  <a:sysClr val="windowText" lastClr="000000"/>
                </a:solidFill>
                <a:latin typeface="Times New Roman" panose="02020603050405020304" pitchFamily="18" charset="0"/>
                <a:cs typeface="Times New Roman" panose="02020603050405020304" pitchFamily="18" charset="0"/>
              </a:rPr>
              <a:t> der EU-Länder vs </a:t>
            </a:r>
            <a:r>
              <a:rPr lang="en-US" altLang="en-US" sz="3991" dirty="0" err="1">
                <a:solidFill>
                  <a:sysClr val="windowText" lastClr="000000"/>
                </a:solidFill>
                <a:latin typeface="Times New Roman" panose="02020603050405020304" pitchFamily="18" charset="0"/>
                <a:cs typeface="Times New Roman" panose="02020603050405020304" pitchFamily="18" charset="0"/>
              </a:rPr>
              <a:t>Handelsbeziehungen</a:t>
            </a:r>
            <a:r>
              <a:rPr lang="en-US" altLang="en-US" sz="3991" dirty="0">
                <a:solidFill>
                  <a:sysClr val="windowText" lastClr="000000"/>
                </a:solidFill>
                <a:latin typeface="Times New Roman" panose="02020603050405020304" pitchFamily="18" charset="0"/>
                <a:cs typeface="Times New Roman" panose="02020603050405020304" pitchFamily="18" charset="0"/>
              </a:rPr>
              <a:t> </a:t>
            </a:r>
            <a:r>
              <a:rPr lang="en-US" altLang="en-US" sz="3991" dirty="0" err="1">
                <a:solidFill>
                  <a:sysClr val="windowText" lastClr="000000"/>
                </a:solidFill>
                <a:latin typeface="Times New Roman" panose="02020603050405020304" pitchFamily="18" charset="0"/>
                <a:cs typeface="Times New Roman" panose="02020603050405020304" pitchFamily="18" charset="0"/>
              </a:rPr>
              <a:t>zu</a:t>
            </a:r>
            <a:r>
              <a:rPr lang="en-US" altLang="en-US" sz="3991" dirty="0">
                <a:solidFill>
                  <a:sysClr val="windowText" lastClr="000000"/>
                </a:solidFill>
                <a:latin typeface="Times New Roman" panose="02020603050405020304" pitchFamily="18" charset="0"/>
                <a:cs typeface="Times New Roman" panose="02020603050405020304" pitchFamily="18" charset="0"/>
              </a:rPr>
              <a:t> den USA (</a:t>
            </a:r>
            <a:r>
              <a:rPr lang="en-US" altLang="en-US" sz="3991" dirty="0" smtClean="0">
                <a:solidFill>
                  <a:sysClr val="windowText" lastClr="000000"/>
                </a:solidFill>
                <a:latin typeface="Times New Roman" panose="02020603050405020304" pitchFamily="18" charset="0"/>
                <a:cs typeface="Times New Roman" panose="02020603050405020304" pitchFamily="18" charset="0"/>
              </a:rPr>
              <a:t>2019)</a:t>
            </a:r>
            <a:endParaRPr lang="en-US" sz="3991" dirty="0">
              <a:solidFill>
                <a:sysClr val="windowText" lastClr="000000"/>
              </a:solidFill>
              <a:latin typeface="Times New Roman" panose="02020603050405020304" pitchFamily="18" charset="0"/>
              <a:cs typeface="Times New Roman" panose="02020603050405020304" pitchFamily="18" charset="0"/>
            </a:endParaRPr>
          </a:p>
        </p:txBody>
      </p:sp>
      <p:sp>
        <p:nvSpPr>
          <p:cNvPr id="7" name="Rechteck 6"/>
          <p:cNvSpPr/>
          <p:nvPr/>
        </p:nvSpPr>
        <p:spPr>
          <a:xfrm>
            <a:off x="3026078" y="5192574"/>
            <a:ext cx="4441590" cy="5878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633">
              <a:latin typeface="Times New Roman" panose="02020603050405020304" pitchFamily="18" charset="0"/>
              <a:cs typeface="Times New Roman" panose="02020603050405020304" pitchFamily="18" charset="0"/>
            </a:endParaRPr>
          </a:p>
        </p:txBody>
      </p:sp>
      <p:sp>
        <p:nvSpPr>
          <p:cNvPr id="3" name="Textfeld 2"/>
          <p:cNvSpPr txBox="1"/>
          <p:nvPr/>
        </p:nvSpPr>
        <p:spPr>
          <a:xfrm>
            <a:off x="29740" y="142558"/>
            <a:ext cx="2018501" cy="343620"/>
          </a:xfrm>
          <a:prstGeom prst="rect">
            <a:avLst/>
          </a:prstGeom>
          <a:noFill/>
        </p:spPr>
        <p:txBody>
          <a:bodyPr wrap="none" rtlCol="0">
            <a:spAutoFit/>
          </a:bodyPr>
          <a:lstStyle/>
          <a:p>
            <a:r>
              <a:rPr lang="de-DE" sz="1633" dirty="0">
                <a:latin typeface="Times New Roman" panose="02020603050405020304" pitchFamily="18" charset="0"/>
                <a:cs typeface="Times New Roman" panose="02020603050405020304" pitchFamily="18" charset="0"/>
              </a:rPr>
              <a:t>Source: ITC, </a:t>
            </a:r>
            <a:r>
              <a:rPr lang="de-DE" sz="1633" dirty="0" err="1" smtClean="0">
                <a:latin typeface="Times New Roman" panose="02020603050405020304" pitchFamily="18" charset="0"/>
                <a:cs typeface="Times New Roman" panose="02020603050405020304" pitchFamily="18" charset="0"/>
              </a:rPr>
              <a:t>Eurostat</a:t>
            </a:r>
            <a:endParaRPr lang="de-DE" sz="1633" dirty="0">
              <a:latin typeface="Times New Roman" panose="02020603050405020304" pitchFamily="18" charset="0"/>
              <a:cs typeface="Times New Roman" panose="02020603050405020304" pitchFamily="18" charset="0"/>
            </a:endParaRPr>
          </a:p>
        </p:txBody>
      </p:sp>
      <p:pic>
        <p:nvPicPr>
          <p:cNvPr id="6" name="Grafik 5"/>
          <p:cNvPicPr>
            <a:picLocks noChangeAspect="1"/>
          </p:cNvPicPr>
          <p:nvPr/>
        </p:nvPicPr>
        <p:blipFill>
          <a:blip r:embed="rId3"/>
          <a:stretch>
            <a:fillRect/>
          </a:stretch>
        </p:blipFill>
        <p:spPr>
          <a:xfrm>
            <a:off x="139257" y="602645"/>
            <a:ext cx="7636341" cy="4589929"/>
          </a:xfrm>
          <a:prstGeom prst="rect">
            <a:avLst/>
          </a:prstGeom>
        </p:spPr>
      </p:pic>
      <p:sp>
        <p:nvSpPr>
          <p:cNvPr id="8" name="Textfeld 7"/>
          <p:cNvSpPr txBox="1"/>
          <p:nvPr/>
        </p:nvSpPr>
        <p:spPr>
          <a:xfrm>
            <a:off x="7818466" y="571784"/>
            <a:ext cx="1457771" cy="369332"/>
          </a:xfrm>
          <a:prstGeom prst="rect">
            <a:avLst/>
          </a:prstGeom>
          <a:noFill/>
        </p:spPr>
        <p:txBody>
          <a:bodyPr wrap="none" rtlCol="0">
            <a:spAutoFit/>
          </a:bodyPr>
          <a:lstStyle/>
          <a:p>
            <a:r>
              <a:rPr lang="de-DE" dirty="0" smtClean="0"/>
              <a:t>Was fällt auf?</a:t>
            </a:r>
            <a:endParaRPr lang="de-DE" dirty="0"/>
          </a:p>
        </p:txBody>
      </p:sp>
      <p:sp>
        <p:nvSpPr>
          <p:cNvPr id="9" name="Textfeld 8"/>
          <p:cNvSpPr txBox="1"/>
          <p:nvPr/>
        </p:nvSpPr>
        <p:spPr>
          <a:xfrm>
            <a:off x="7775601" y="1009314"/>
            <a:ext cx="4416400" cy="1219909"/>
          </a:xfrm>
          <a:prstGeom prst="rect">
            <a:avLst/>
          </a:prstGeom>
          <a:noFill/>
        </p:spPr>
        <p:txBody>
          <a:bodyPr wrap="square" rtlCol="0">
            <a:noAutofit/>
          </a:bodyPr>
          <a:lstStyle/>
          <a:p>
            <a:r>
              <a:rPr lang="de-DE" dirty="0" smtClean="0"/>
              <a:t>Tatsächlich haben auch die 3 relativ größten</a:t>
            </a:r>
          </a:p>
          <a:p>
            <a:r>
              <a:rPr lang="de-DE" dirty="0" smtClean="0"/>
              <a:t>Länder GER, FRA , ITA auch die relativ größten Anteile in den Handelsbeziehungen zwischen den USA und der Eurozone</a:t>
            </a:r>
          </a:p>
        </p:txBody>
      </p:sp>
      <p:sp>
        <p:nvSpPr>
          <p:cNvPr id="10" name="Textfeld 9"/>
          <p:cNvSpPr txBox="1"/>
          <p:nvPr/>
        </p:nvSpPr>
        <p:spPr>
          <a:xfrm>
            <a:off x="7790549" y="2273331"/>
            <a:ext cx="4416400" cy="1219909"/>
          </a:xfrm>
          <a:prstGeom prst="rect">
            <a:avLst/>
          </a:prstGeom>
          <a:noFill/>
        </p:spPr>
        <p:txBody>
          <a:bodyPr wrap="square" rtlCol="0">
            <a:noAutofit/>
          </a:bodyPr>
          <a:lstStyle/>
          <a:p>
            <a:r>
              <a:rPr lang="de-DE" dirty="0" smtClean="0"/>
              <a:t>Tatsächlich haben auch die 3 relativ größten</a:t>
            </a:r>
          </a:p>
          <a:p>
            <a:r>
              <a:rPr lang="de-DE" dirty="0" smtClean="0"/>
              <a:t>Länder </a:t>
            </a:r>
            <a:r>
              <a:rPr lang="de-DE" dirty="0" smtClean="0">
                <a:solidFill>
                  <a:srgbClr val="FF0000"/>
                </a:solidFill>
              </a:rPr>
              <a:t>GER, FRA , ITA </a:t>
            </a:r>
            <a:r>
              <a:rPr lang="de-DE" dirty="0" smtClean="0"/>
              <a:t>auch die relativ größten Anteile in den Handelsbeziehungen zwischen den USA und der Eurozone.</a:t>
            </a:r>
          </a:p>
        </p:txBody>
      </p:sp>
      <p:sp>
        <p:nvSpPr>
          <p:cNvPr id="11" name="Ellipse 10"/>
          <p:cNvSpPr/>
          <p:nvPr/>
        </p:nvSpPr>
        <p:spPr>
          <a:xfrm>
            <a:off x="5445398" y="1069788"/>
            <a:ext cx="1511214" cy="6265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Ellipse 11"/>
          <p:cNvSpPr/>
          <p:nvPr/>
        </p:nvSpPr>
        <p:spPr>
          <a:xfrm>
            <a:off x="4022165" y="2644588"/>
            <a:ext cx="1183341" cy="62658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Ellipse 12"/>
          <p:cNvSpPr/>
          <p:nvPr/>
        </p:nvSpPr>
        <p:spPr>
          <a:xfrm>
            <a:off x="3239247" y="2866657"/>
            <a:ext cx="782918" cy="74910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Textfeld 13"/>
          <p:cNvSpPr txBox="1"/>
          <p:nvPr/>
        </p:nvSpPr>
        <p:spPr>
          <a:xfrm>
            <a:off x="7775600" y="3537348"/>
            <a:ext cx="4416400" cy="1219909"/>
          </a:xfrm>
          <a:prstGeom prst="rect">
            <a:avLst/>
          </a:prstGeom>
          <a:noFill/>
        </p:spPr>
        <p:txBody>
          <a:bodyPr wrap="square" rtlCol="0">
            <a:noAutofit/>
          </a:bodyPr>
          <a:lstStyle/>
          <a:p>
            <a:r>
              <a:rPr lang="de-DE" dirty="0" smtClean="0"/>
              <a:t>Damit bestätigt sich die schon vorher gemachte Beobachtung, dass die Größe eines Landes positiv mit dem </a:t>
            </a:r>
            <a:r>
              <a:rPr lang="de-DE" dirty="0" err="1" smtClean="0"/>
              <a:t>Handeslvolumen</a:t>
            </a:r>
            <a:r>
              <a:rPr lang="de-DE" dirty="0" smtClean="0"/>
              <a:t> korreliert ist.</a:t>
            </a:r>
          </a:p>
        </p:txBody>
      </p:sp>
      <p:sp>
        <p:nvSpPr>
          <p:cNvPr id="15" name="Textfeld 14"/>
          <p:cNvSpPr txBox="1"/>
          <p:nvPr/>
        </p:nvSpPr>
        <p:spPr>
          <a:xfrm>
            <a:off x="7775599" y="4704737"/>
            <a:ext cx="4416400" cy="487837"/>
          </a:xfrm>
          <a:prstGeom prst="rect">
            <a:avLst/>
          </a:prstGeom>
          <a:noFill/>
        </p:spPr>
        <p:txBody>
          <a:bodyPr wrap="square" rtlCol="0">
            <a:noAutofit/>
          </a:bodyPr>
          <a:lstStyle/>
          <a:p>
            <a:r>
              <a:rPr lang="de-DE" dirty="0" smtClean="0"/>
              <a:t>Was fällt in der weiteren </a:t>
            </a:r>
            <a:r>
              <a:rPr lang="de-DE" dirty="0"/>
              <a:t>R</a:t>
            </a:r>
            <a:r>
              <a:rPr lang="de-DE" dirty="0" smtClean="0"/>
              <a:t>angfolge auf?</a:t>
            </a:r>
          </a:p>
        </p:txBody>
      </p:sp>
      <p:sp>
        <p:nvSpPr>
          <p:cNvPr id="16" name="Textfeld 15"/>
          <p:cNvSpPr txBox="1"/>
          <p:nvPr/>
        </p:nvSpPr>
        <p:spPr>
          <a:xfrm>
            <a:off x="139260" y="5235463"/>
            <a:ext cx="11957116" cy="340996"/>
          </a:xfrm>
          <a:prstGeom prst="rect">
            <a:avLst/>
          </a:prstGeom>
          <a:noFill/>
        </p:spPr>
        <p:txBody>
          <a:bodyPr wrap="square" rtlCol="0">
            <a:noAutofit/>
          </a:bodyPr>
          <a:lstStyle/>
          <a:p>
            <a:r>
              <a:rPr lang="de-DE" sz="1600" dirty="0" smtClean="0">
                <a:solidFill>
                  <a:srgbClr val="00B050"/>
                </a:solidFill>
              </a:rPr>
              <a:t>Italien und die Niederlande</a:t>
            </a:r>
            <a:r>
              <a:rPr lang="de-DE" sz="1600" dirty="0" smtClean="0"/>
              <a:t>, welche bezogen auf das BIP deutlich kleiner sind, haben ungefähr das gleiche Handelsvolumen mit den USA.</a:t>
            </a:r>
          </a:p>
        </p:txBody>
      </p:sp>
      <p:sp>
        <p:nvSpPr>
          <p:cNvPr id="17" name="Textfeld 16"/>
          <p:cNvSpPr txBox="1"/>
          <p:nvPr/>
        </p:nvSpPr>
        <p:spPr>
          <a:xfrm>
            <a:off x="96202" y="5532544"/>
            <a:ext cx="11957116" cy="576767"/>
          </a:xfrm>
          <a:prstGeom prst="rect">
            <a:avLst/>
          </a:prstGeom>
          <a:noFill/>
        </p:spPr>
        <p:txBody>
          <a:bodyPr wrap="square" rtlCol="0">
            <a:noAutofit/>
          </a:bodyPr>
          <a:lstStyle/>
          <a:p>
            <a:r>
              <a:rPr lang="de-DE" sz="1600" dirty="0" smtClean="0">
                <a:solidFill>
                  <a:srgbClr val="FFC000"/>
                </a:solidFill>
              </a:rPr>
              <a:t>Spanien</a:t>
            </a:r>
            <a:r>
              <a:rPr lang="de-DE" sz="1600" dirty="0" smtClean="0"/>
              <a:t>, dessen relative BIP-Größe über 10% liegt, hat mit 5% einen deutlich geringeren Handelsanteil, als die kleineren Länder </a:t>
            </a:r>
            <a:r>
              <a:rPr lang="de-DE" sz="1600" dirty="0" smtClean="0">
                <a:solidFill>
                  <a:srgbClr val="FFC000"/>
                </a:solidFill>
              </a:rPr>
              <a:t>Niederlande </a:t>
            </a:r>
            <a:r>
              <a:rPr lang="de-DE" sz="1600" dirty="0">
                <a:solidFill>
                  <a:srgbClr val="FFC000"/>
                </a:solidFill>
              </a:rPr>
              <a:t>Belgien </a:t>
            </a:r>
            <a:r>
              <a:rPr lang="de-DE" sz="1600" dirty="0" smtClean="0">
                <a:solidFill>
                  <a:srgbClr val="FFC000"/>
                </a:solidFill>
              </a:rPr>
              <a:t>und Irland</a:t>
            </a:r>
            <a:r>
              <a:rPr lang="de-DE" sz="1600" dirty="0" smtClean="0"/>
              <a:t>. </a:t>
            </a:r>
          </a:p>
        </p:txBody>
      </p:sp>
      <p:sp>
        <p:nvSpPr>
          <p:cNvPr id="18" name="Textfeld 17"/>
          <p:cNvSpPr txBox="1"/>
          <p:nvPr/>
        </p:nvSpPr>
        <p:spPr>
          <a:xfrm>
            <a:off x="96202" y="6447458"/>
            <a:ext cx="11957116" cy="282589"/>
          </a:xfrm>
          <a:prstGeom prst="rect">
            <a:avLst/>
          </a:prstGeom>
          <a:noFill/>
        </p:spPr>
        <p:txBody>
          <a:bodyPr wrap="square" rtlCol="0">
            <a:noAutofit/>
          </a:bodyPr>
          <a:lstStyle/>
          <a:p>
            <a:r>
              <a:rPr lang="de-DE" sz="1600" dirty="0" smtClean="0"/>
              <a:t>Woran könnte das liegen?</a:t>
            </a:r>
          </a:p>
        </p:txBody>
      </p:sp>
      <p:sp>
        <p:nvSpPr>
          <p:cNvPr id="19" name="Rechteck 18"/>
          <p:cNvSpPr/>
          <p:nvPr/>
        </p:nvSpPr>
        <p:spPr>
          <a:xfrm>
            <a:off x="3388659" y="2957879"/>
            <a:ext cx="568771" cy="558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p:cNvSpPr/>
          <p:nvPr/>
        </p:nvSpPr>
        <p:spPr>
          <a:xfrm>
            <a:off x="1931714" y="2978918"/>
            <a:ext cx="568771" cy="55843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Gleichschenkliges Dreieck 20"/>
          <p:cNvSpPr/>
          <p:nvPr/>
        </p:nvSpPr>
        <p:spPr>
          <a:xfrm>
            <a:off x="2557930" y="3798846"/>
            <a:ext cx="591671" cy="562413"/>
          </a:xfrm>
          <a:prstGeom prst="triangl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Gleichschenkliges Dreieck 21"/>
          <p:cNvSpPr/>
          <p:nvPr/>
        </p:nvSpPr>
        <p:spPr>
          <a:xfrm>
            <a:off x="1099671" y="2644588"/>
            <a:ext cx="1535953" cy="1175959"/>
          </a:xfrm>
          <a:prstGeom prst="triangle">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Textfeld 22"/>
          <p:cNvSpPr txBox="1"/>
          <p:nvPr/>
        </p:nvSpPr>
        <p:spPr>
          <a:xfrm>
            <a:off x="96202" y="5968166"/>
            <a:ext cx="11957116" cy="479292"/>
          </a:xfrm>
          <a:prstGeom prst="rect">
            <a:avLst/>
          </a:prstGeom>
          <a:noFill/>
        </p:spPr>
        <p:txBody>
          <a:bodyPr wrap="square" rtlCol="0">
            <a:noAutofit/>
          </a:bodyPr>
          <a:lstStyle/>
          <a:p>
            <a:r>
              <a:rPr lang="de-DE" sz="1600" dirty="0" smtClean="0"/>
              <a:t>Insbesondere hat </a:t>
            </a:r>
            <a:r>
              <a:rPr lang="de-DE" sz="1600" dirty="0" smtClean="0">
                <a:solidFill>
                  <a:srgbClr val="FFC000"/>
                </a:solidFill>
              </a:rPr>
              <a:t>Irland</a:t>
            </a:r>
            <a:r>
              <a:rPr lang="de-DE" sz="1600" dirty="0" smtClean="0"/>
              <a:t>, welches mit 3%-BIP-Anteil an der Eurozone mehr als dreimal so klein ist wie </a:t>
            </a:r>
            <a:r>
              <a:rPr lang="de-DE" sz="1600" dirty="0" smtClean="0">
                <a:solidFill>
                  <a:srgbClr val="FFC000"/>
                </a:solidFill>
              </a:rPr>
              <a:t>Spanien,</a:t>
            </a:r>
            <a:r>
              <a:rPr lang="de-DE" sz="1600" dirty="0" smtClean="0"/>
              <a:t> hat mit einem Handelsanteil von über 10% ein doppelt so großes Handelsvolumen wie </a:t>
            </a:r>
            <a:r>
              <a:rPr lang="de-DE" sz="1600" dirty="0" smtClean="0">
                <a:solidFill>
                  <a:srgbClr val="FFC000"/>
                </a:solidFill>
              </a:rPr>
              <a:t>Spanien.</a:t>
            </a:r>
          </a:p>
        </p:txBody>
      </p:sp>
    </p:spTree>
    <p:extLst>
      <p:ext uri="{BB962C8B-B14F-4D97-AF65-F5344CB8AC3E}">
        <p14:creationId xmlns:p14="http://schemas.microsoft.com/office/powerpoint/2010/main" val="383912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animBg="1"/>
      <p:bldP spid="12" grpId="0" animBg="1"/>
      <p:bldP spid="13" grpId="0" animBg="1"/>
      <p:bldP spid="14" grpId="0"/>
      <p:bldP spid="15" grpId="0"/>
      <p:bldP spid="16" grpId="0"/>
      <p:bldP spid="17" grpId="0"/>
      <p:bldP spid="18" grpId="0"/>
      <p:bldP spid="19" grpId="0" animBg="1"/>
      <p:bldP spid="20" grpId="0" animBg="1"/>
      <p:bldP spid="21" grpId="0" animBg="1"/>
      <p:bldP spid="22" grpId="0" animBg="1"/>
      <p:bldP spid="2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938720" y="249482"/>
            <a:ext cx="8188506" cy="640485"/>
          </a:xfrm>
          <a:prstGeom prst="rect">
            <a:avLst/>
          </a:prstGeom>
        </p:spPr>
        <p:txBody>
          <a:bodyPr/>
          <a:lstStyle>
            <a:lvl1pPr algn="ctr" rtl="0" hangingPunct="0">
              <a:tabLst/>
              <a:defRPr lang="de-DE" sz="4400" b="0" i="0" u="none" strike="noStrike" kern="1200">
                <a:ln>
                  <a:noFill/>
                </a:ln>
                <a:latin typeface="Arial" pitchFamily="18"/>
              </a:defRPr>
            </a:lvl1pPr>
          </a:lstStyle>
          <a:p>
            <a:r>
              <a:rPr lang="en-US" sz="3991" dirty="0" err="1" smtClean="0">
                <a:solidFill>
                  <a:sysClr val="windowText" lastClr="000000"/>
                </a:solidFill>
                <a:latin typeface="Times New Roman" panose="02020603050405020304" pitchFamily="18" charset="0"/>
                <a:cs typeface="Times New Roman" panose="02020603050405020304" pitchFamily="18" charset="0"/>
              </a:rPr>
              <a:t>Gravitationsmodell</a:t>
            </a:r>
            <a:r>
              <a:rPr lang="en-US" sz="3991" dirty="0" smtClean="0">
                <a:solidFill>
                  <a:sysClr val="windowText" lastClr="000000"/>
                </a:solidFill>
                <a:latin typeface="Times New Roman" panose="02020603050405020304" pitchFamily="18" charset="0"/>
                <a:cs typeface="Times New Roman" panose="02020603050405020304" pitchFamily="18" charset="0"/>
              </a:rPr>
              <a:t> – </a:t>
            </a:r>
            <a:r>
              <a:rPr lang="en-US" sz="3991" b="1" dirty="0" err="1" smtClean="0">
                <a:solidFill>
                  <a:sysClr val="windowText" lastClr="000000"/>
                </a:solidFill>
                <a:latin typeface="Times New Roman" panose="02020603050405020304" pitchFamily="18" charset="0"/>
                <a:cs typeface="Times New Roman" panose="02020603050405020304" pitchFamily="18" charset="0"/>
              </a:rPr>
              <a:t>Distanzbegriff</a:t>
            </a:r>
            <a:r>
              <a:rPr lang="en-US" sz="3991" b="1" dirty="0" smtClean="0">
                <a:solidFill>
                  <a:sysClr val="windowText" lastClr="000000"/>
                </a:solidFill>
                <a:latin typeface="Times New Roman" panose="02020603050405020304" pitchFamily="18" charset="0"/>
                <a:cs typeface="Times New Roman" panose="02020603050405020304" pitchFamily="18" charset="0"/>
              </a:rPr>
              <a:t> </a:t>
            </a:r>
            <a:endParaRPr lang="en-US" sz="3991" b="1" dirty="0">
              <a:solidFill>
                <a:sysClr val="windowText" lastClr="000000"/>
              </a:solidFill>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BF497CAC-E1D2-4394-B339-2842183B9D71}"/>
              </a:ext>
            </a:extLst>
          </p:cNvPr>
          <p:cNvSpPr txBox="1"/>
          <p:nvPr/>
        </p:nvSpPr>
        <p:spPr>
          <a:xfrm>
            <a:off x="1582994" y="917479"/>
            <a:ext cx="9920748" cy="5419354"/>
          </a:xfrm>
          <a:prstGeom prst="rect">
            <a:avLst/>
          </a:prstGeom>
          <a:noFill/>
        </p:spPr>
        <p:txBody>
          <a:bodyPr wrap="square" rtlCol="0">
            <a:noAutofit/>
          </a:bodyPr>
          <a:lstStyle/>
          <a:p>
            <a:r>
              <a:rPr lang="de-DE" sz="2200" dirty="0" smtClean="0">
                <a:latin typeface="Times New Roman" panose="02020603050405020304" pitchFamily="18" charset="0"/>
                <a:cs typeface="Times New Roman" panose="02020603050405020304" pitchFamily="18" charset="0"/>
              </a:rPr>
              <a:t>Der Abstand oder die Strecke zwischen </a:t>
            </a:r>
            <a:r>
              <a:rPr lang="de-DE" sz="2200" dirty="0">
                <a:latin typeface="Times New Roman" panose="02020603050405020304" pitchFamily="18" charset="0"/>
                <a:cs typeface="Times New Roman" panose="02020603050405020304" pitchFamily="18" charset="0"/>
              </a:rPr>
              <a:t>Handelspartnern </a:t>
            </a:r>
            <a:r>
              <a:rPr lang="de-DE" sz="2200" dirty="0" smtClean="0">
                <a:latin typeface="Times New Roman" panose="02020603050405020304" pitchFamily="18" charset="0"/>
                <a:cs typeface="Times New Roman" panose="02020603050405020304" pitchFamily="18" charset="0"/>
              </a:rPr>
              <a:t>wird sich, wie schon am Beispiel der USA (Handelsvolumina mit Kanada und Mexiko) im </a:t>
            </a:r>
            <a:r>
              <a:rPr lang="de-DE" sz="2200" dirty="0">
                <a:latin typeface="Times New Roman" panose="02020603050405020304" pitchFamily="18" charset="0"/>
                <a:cs typeface="Times New Roman" panose="02020603050405020304" pitchFamily="18" charset="0"/>
              </a:rPr>
              <a:t>Allgemeinen </a:t>
            </a:r>
            <a:r>
              <a:rPr lang="de-DE" sz="2200" dirty="0" smtClean="0">
                <a:latin typeface="Times New Roman" panose="02020603050405020304" pitchFamily="18" charset="0"/>
                <a:cs typeface="Times New Roman" panose="02020603050405020304" pitchFamily="18" charset="0"/>
              </a:rPr>
              <a:t>auf </a:t>
            </a:r>
            <a:r>
              <a:rPr lang="de-DE" sz="2200" dirty="0">
                <a:latin typeface="Times New Roman" panose="02020603050405020304" pitchFamily="18" charset="0"/>
                <a:cs typeface="Times New Roman" panose="02020603050405020304" pitchFamily="18" charset="0"/>
              </a:rPr>
              <a:t>das Handelsvolumen auswirken. </a:t>
            </a:r>
            <a:endParaRPr lang="de-DE" sz="2200" dirty="0" smtClean="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Ein </a:t>
            </a:r>
            <a:r>
              <a:rPr lang="de-DE" sz="2200" b="1" dirty="0" smtClean="0">
                <a:latin typeface="Times New Roman" panose="02020603050405020304" pitchFamily="18" charset="0"/>
                <a:cs typeface="Times New Roman" panose="02020603050405020304" pitchFamily="18" charset="0"/>
              </a:rPr>
              <a:t>Distanzbegriff</a:t>
            </a:r>
            <a:r>
              <a:rPr lang="de-DE" sz="2200" dirty="0" smtClean="0">
                <a:latin typeface="Times New Roman" panose="02020603050405020304" pitchFamily="18" charset="0"/>
                <a:cs typeface="Times New Roman" panose="02020603050405020304" pitchFamily="18" charset="0"/>
              </a:rPr>
              <a:t>, der sich nur auf den Abstand/Strecke in Kilometern </a:t>
            </a:r>
            <a:r>
              <a:rPr lang="de-DE" sz="2200" dirty="0" err="1" smtClean="0">
                <a:latin typeface="Times New Roman" panose="02020603050405020304" pitchFamily="18" charset="0"/>
                <a:cs typeface="Times New Roman" panose="02020603050405020304" pitchFamily="18" charset="0"/>
              </a:rPr>
              <a:t>bemißt</a:t>
            </a:r>
            <a:r>
              <a:rPr lang="de-DE" sz="2200" dirty="0" smtClean="0">
                <a:latin typeface="Times New Roman" panose="02020603050405020304" pitchFamily="18" charset="0"/>
                <a:cs typeface="Times New Roman" panose="02020603050405020304" pitchFamily="18" charset="0"/>
              </a:rPr>
              <a:t> greift allerdings zu kurz, wie sich am Beispiel der Eurozone-USA-Handelsbeziehungen ablesen lässt.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Denn dann sollte bei einem Vergleich von ITA, ESP, NLD, BEL, IRL vornehmlich die ökonomische Größe der Länder entscheidend sein, denn alle Länder sind in Kilometer alle in etwas gleich weit von den USA entfernt.</a:t>
            </a:r>
          </a:p>
          <a:p>
            <a:endParaRPr lang="de-DE" sz="2200" dirty="0">
              <a:latin typeface="Times New Roman" panose="02020603050405020304" pitchFamily="18" charset="0"/>
              <a:cs typeface="Times New Roman" panose="02020603050405020304" pitchFamily="18" charset="0"/>
            </a:endParaRPr>
          </a:p>
          <a:p>
            <a:r>
              <a:rPr lang="de-DE" sz="2200" dirty="0" smtClean="0">
                <a:latin typeface="Times New Roman" panose="02020603050405020304" pitchFamily="18" charset="0"/>
                <a:cs typeface="Times New Roman" panose="02020603050405020304" pitchFamily="18" charset="0"/>
              </a:rPr>
              <a:t>Die ökonomische Distanz wird daher weiter gefasst und man unterscheidet im Allgemeinen 5 Dimensionen:</a:t>
            </a:r>
          </a:p>
          <a:p>
            <a:endParaRPr lang="de-DE" sz="2200" dirty="0">
              <a:latin typeface="Times New Roman" panose="02020603050405020304" pitchFamily="18" charset="0"/>
              <a:cs typeface="Times New Roman" panose="02020603050405020304" pitchFamily="18" charset="0"/>
            </a:endParaRPr>
          </a:p>
          <a:p>
            <a:r>
              <a:rPr lang="de-DE" sz="2200" b="1" dirty="0" smtClean="0">
                <a:latin typeface="Times New Roman" panose="02020603050405020304" pitchFamily="18" charset="0"/>
                <a:cs typeface="Times New Roman" panose="02020603050405020304" pitchFamily="18" charset="0"/>
              </a:rPr>
              <a:t>Abstand, </a:t>
            </a:r>
            <a:r>
              <a:rPr lang="de-DE" sz="2200" b="1" dirty="0">
                <a:latin typeface="Times New Roman" panose="02020603050405020304" pitchFamily="18" charset="0"/>
                <a:cs typeface="Times New Roman" panose="02020603050405020304" pitchFamily="18" charset="0"/>
              </a:rPr>
              <a:t>Kulturelle </a:t>
            </a:r>
            <a:r>
              <a:rPr lang="de-DE" sz="2200" b="1" dirty="0" smtClean="0">
                <a:latin typeface="Times New Roman" panose="02020603050405020304" pitchFamily="18" charset="0"/>
                <a:cs typeface="Times New Roman" panose="02020603050405020304" pitchFamily="18" charset="0"/>
              </a:rPr>
              <a:t>Affinität, Geographie, Grenzen </a:t>
            </a:r>
            <a:r>
              <a:rPr lang="de-DE" sz="2200" b="1" dirty="0">
                <a:latin typeface="Times New Roman" panose="02020603050405020304" pitchFamily="18" charset="0"/>
                <a:cs typeface="Times New Roman" panose="02020603050405020304" pitchFamily="18" charset="0"/>
              </a:rPr>
              <a:t>Multinationale Unternehmen</a:t>
            </a:r>
            <a:endParaRPr lang="de-DE" sz="2200" dirty="0">
              <a:latin typeface="Times New Roman" panose="02020603050405020304" pitchFamily="18" charset="0"/>
              <a:cs typeface="Times New Roman" panose="02020603050405020304" pitchFamily="18" charset="0"/>
            </a:endParaRPr>
          </a:p>
          <a:p>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073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4518</Words>
  <Application>Microsoft Office PowerPoint</Application>
  <PresentationFormat>Breitbild</PresentationFormat>
  <Paragraphs>496</Paragraphs>
  <Slides>36</Slides>
  <Notes>36</Notes>
  <HiddenSlides>0</HiddenSlides>
  <MMClips>0</MMClips>
  <ScaleCrop>false</ScaleCrop>
  <HeadingPairs>
    <vt:vector size="8" baseType="variant">
      <vt:variant>
        <vt:lpstr>Verwendete Schriftarten</vt:lpstr>
      </vt:variant>
      <vt:variant>
        <vt:i4>11</vt:i4>
      </vt:variant>
      <vt:variant>
        <vt:lpstr>Design</vt:lpstr>
      </vt:variant>
      <vt:variant>
        <vt:i4>1</vt:i4>
      </vt:variant>
      <vt:variant>
        <vt:lpstr>Eingebettete OLE-Server</vt:lpstr>
      </vt:variant>
      <vt:variant>
        <vt:i4>1</vt:i4>
      </vt:variant>
      <vt:variant>
        <vt:lpstr>Folientitel</vt:lpstr>
      </vt:variant>
      <vt:variant>
        <vt:i4>36</vt:i4>
      </vt:variant>
    </vt:vector>
  </HeadingPairs>
  <TitlesOfParts>
    <vt:vector size="49" baseType="lpstr">
      <vt:lpstr>Arial</vt:lpstr>
      <vt:lpstr>Arial Unicode MS</vt:lpstr>
      <vt:lpstr>Calibri</vt:lpstr>
      <vt:lpstr>Calibri Light</vt:lpstr>
      <vt:lpstr>Cambria Math</vt:lpstr>
      <vt:lpstr>Droid Sans Fallback</vt:lpstr>
      <vt:lpstr>Lohit Hindi</vt:lpstr>
      <vt:lpstr>Symbol</vt:lpstr>
      <vt:lpstr>Times New Roman</vt:lpstr>
      <vt:lpstr>Verdana</vt:lpstr>
      <vt:lpstr>Wingdings</vt:lpstr>
      <vt:lpstr>Office</vt:lpstr>
      <vt:lpstr>Arbeitsblatt</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375</cp:revision>
  <dcterms:created xsi:type="dcterms:W3CDTF">2019-02-11T10:45:01Z</dcterms:created>
  <dcterms:modified xsi:type="dcterms:W3CDTF">2021-11-10T20:53:03Z</dcterms:modified>
</cp:coreProperties>
</file>