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574" r:id="rId2"/>
    <p:sldId id="1050" r:id="rId3"/>
    <p:sldId id="1051" r:id="rId4"/>
    <p:sldId id="1052" r:id="rId5"/>
    <p:sldId id="1053" r:id="rId6"/>
    <p:sldId id="1054" r:id="rId7"/>
    <p:sldId id="1055" r:id="rId8"/>
    <p:sldId id="1056" r:id="rId9"/>
    <p:sldId id="1057" r:id="rId10"/>
    <p:sldId id="1058" r:id="rId11"/>
    <p:sldId id="1059" r:id="rId12"/>
    <p:sldId id="1060" r:id="rId13"/>
    <p:sldId id="1061" r:id="rId14"/>
    <p:sldId id="1114" r:id="rId15"/>
    <p:sldId id="1063" r:id="rId16"/>
    <p:sldId id="1064" r:id="rId17"/>
    <p:sldId id="1065" r:id="rId18"/>
    <p:sldId id="1066" r:id="rId19"/>
    <p:sldId id="1067" r:id="rId20"/>
    <p:sldId id="1068" r:id="rId21"/>
    <p:sldId id="1069" r:id="rId22"/>
    <p:sldId id="1070" r:id="rId23"/>
    <p:sldId id="1071" r:id="rId24"/>
    <p:sldId id="1158" r:id="rId25"/>
    <p:sldId id="1159" r:id="rId26"/>
    <p:sldId id="1074" r:id="rId27"/>
    <p:sldId id="1075"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83" d="100"/>
          <a:sy n="83" d="100"/>
        </p:scale>
        <p:origin x="213"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3162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69360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63285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18909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99906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07264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2422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993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75357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6411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7327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64415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0094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1747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1675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80375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97720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20606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016003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4632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623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31798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0979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2800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03654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9350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45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27.10.2021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27.10.2021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27.10.2021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27.10.2021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27.10.2021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27.10.2021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27.10.2021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27.10.2021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27.10.2021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27.10.2021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27.10.2021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27.10.2021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brandeins.de/corporate-publishing/sachsen-machen/klang-zum-anfassen"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NUL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35560" y="136526"/>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Ergebnisse</a:t>
            </a:r>
            <a:r>
              <a:rPr lang="en-US" sz="2800" dirty="0">
                <a:solidFill>
                  <a:sysClr val="windowText" lastClr="000000"/>
                </a:solidFill>
              </a:rPr>
              <a:t> des </a:t>
            </a:r>
            <a:r>
              <a:rPr lang="en-US" sz="2800" dirty="0" err="1">
                <a:solidFill>
                  <a:sysClr val="windowText" lastClr="000000"/>
                </a:solidFill>
              </a:rPr>
              <a:t>Modells</a:t>
            </a:r>
            <a:r>
              <a:rPr lang="en-US" sz="2800" dirty="0">
                <a:solidFill>
                  <a:sysClr val="windowText" lastClr="000000"/>
                </a:solidFill>
              </a:rPr>
              <a:t> </a:t>
            </a:r>
            <a:r>
              <a:rPr lang="en-US" sz="2800" dirty="0" err="1">
                <a:solidFill>
                  <a:sysClr val="windowText" lastClr="000000"/>
                </a:solidFill>
              </a:rPr>
              <a:t>spezifischer</a:t>
            </a:r>
            <a:r>
              <a:rPr lang="en-US" sz="2800" dirty="0">
                <a:solidFill>
                  <a:sysClr val="windowText" lastClr="000000"/>
                </a:solidFill>
              </a:rPr>
              <a:t> </a:t>
            </a:r>
            <a:r>
              <a:rPr lang="en-US" sz="2800" dirty="0" err="1">
                <a:solidFill>
                  <a:sysClr val="windowText" lastClr="000000"/>
                </a:solidFill>
              </a:rPr>
              <a:t>Faktoren</a:t>
            </a:r>
            <a:r>
              <a:rPr lang="en-US" sz="2800" dirty="0">
                <a:solidFill>
                  <a:sysClr val="windowText" lastClr="000000"/>
                </a:solidFill>
              </a:rPr>
              <a:t> </a:t>
            </a:r>
            <a:r>
              <a:rPr lang="en-US" sz="2800" dirty="0" err="1">
                <a:solidFill>
                  <a:sysClr val="windowText" lastClr="000000"/>
                </a:solidFill>
              </a:rPr>
              <a:t>bei</a:t>
            </a:r>
            <a:r>
              <a:rPr lang="en-US" sz="2800" dirty="0">
                <a:solidFill>
                  <a:sysClr val="windowText" lastClr="000000"/>
                </a:solidFill>
              </a:rPr>
              <a:t>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092820" y="1197620"/>
            <a:ext cx="9272340" cy="4832092"/>
          </a:xfrm>
          <a:prstGeom prst="rect">
            <a:avLst/>
          </a:prstGeom>
          <a:noFill/>
        </p:spPr>
        <p:txBody>
          <a:bodyPr wrap="square" rtlCol="0">
            <a:spAutoFit/>
          </a:bodyPr>
          <a:lstStyle/>
          <a:p>
            <a:pPr marL="342900" indent="-342900">
              <a:buFont typeface="Arial" panose="020B0604020202020204" pitchFamily="34" charset="0"/>
              <a:buChar char="•"/>
            </a:pPr>
            <a:r>
              <a:rPr lang="de-DE" sz="2400" b="1" dirty="0"/>
              <a:t>Exportsektor gewinnt </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Importsektor verliert</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Die Auswirkungen auf den mobilen Faktor sind ambivalent</a:t>
            </a:r>
          </a:p>
          <a:p>
            <a:endParaRPr lang="de-DE" sz="2400" b="1" dirty="0"/>
          </a:p>
          <a:p>
            <a:pPr algn="ctr"/>
            <a:r>
              <a:rPr lang="de-DE" sz="2400" b="1" u="sng" dirty="0"/>
              <a:t>ABER:</a:t>
            </a:r>
          </a:p>
          <a:p>
            <a:pPr algn="ctr"/>
            <a:endParaRPr lang="de-DE" sz="2400" b="1" dirty="0"/>
          </a:p>
          <a:p>
            <a:pPr algn="ctr"/>
            <a:r>
              <a:rPr lang="de-DE" sz="2400" b="1" u="sng" dirty="0"/>
              <a:t>Insgesamt</a:t>
            </a:r>
            <a:r>
              <a:rPr lang="de-DE" sz="2400" b="1" dirty="0"/>
              <a:t> gewinnt das Land!</a:t>
            </a:r>
          </a:p>
          <a:p>
            <a:pPr algn="ctr"/>
            <a:endParaRPr lang="de-DE" sz="2400" b="1" dirty="0"/>
          </a:p>
          <a:p>
            <a:pPr algn="ctr"/>
            <a:r>
              <a:rPr lang="de-DE" sz="2400" b="1" dirty="0"/>
              <a:t>→ es existiert ein Umverteilungsmechanismus, so dass alle Sektoren besser gestellt werden können gegenüber der Situation ohne Handel</a:t>
            </a:r>
            <a:endParaRPr lang="de-DE" sz="2400" dirty="0"/>
          </a:p>
          <a:p>
            <a:endParaRPr lang="de-DE" sz="2000" dirty="0"/>
          </a:p>
        </p:txBody>
      </p:sp>
      <p:sp>
        <p:nvSpPr>
          <p:cNvPr id="5" name="Textfeld 4">
            <a:extLst>
              <a:ext uri="{FF2B5EF4-FFF2-40B4-BE49-F238E27FC236}">
                <a16:creationId xmlns:a16="http://schemas.microsoft.com/office/drawing/2014/main" id="{AB62B75A-7654-4324-94C9-289FFE47A635}"/>
              </a:ext>
            </a:extLst>
          </p:cNvPr>
          <p:cNvSpPr txBox="1"/>
          <p:nvPr/>
        </p:nvSpPr>
        <p:spPr>
          <a:xfrm>
            <a:off x="-40258" y="5711609"/>
            <a:ext cx="12232257" cy="1022746"/>
          </a:xfrm>
          <a:prstGeom prst="rect">
            <a:avLst/>
          </a:prstGeom>
          <a:noFill/>
        </p:spPr>
        <p:txBody>
          <a:bodyPr wrap="square" rtlCol="0">
            <a:noAutofit/>
          </a:bodyPr>
          <a:lstStyle/>
          <a:p>
            <a:r>
              <a:rPr lang="de-DE" sz="1000" dirty="0" smtClean="0"/>
              <a:t>In Einführungsveranstaltungen wird an dieser Stelle abgebrochen, denn das Ergebnis ist in sich logisch und plausibel. Allerdings werden an dieser Stelle individuelle Nutzen durch die Umverteilung miteinander verglichen und in den 1930/40er Jahren konnten Hicks, </a:t>
            </a:r>
            <a:r>
              <a:rPr lang="de-DE" sz="1000" dirty="0" err="1" smtClean="0"/>
              <a:t>Kaldor</a:t>
            </a:r>
            <a:r>
              <a:rPr lang="de-DE" sz="1000" dirty="0" smtClean="0"/>
              <a:t> und </a:t>
            </a:r>
            <a:r>
              <a:rPr lang="de-DE" sz="1000" dirty="0" err="1" smtClean="0"/>
              <a:t>Scitovski</a:t>
            </a:r>
            <a:r>
              <a:rPr lang="de-DE" sz="1000" dirty="0" smtClean="0"/>
              <a:t> zeigen, dass die Richtung der Verbesserung nicht eindeutig ist. Wer sich dafür interessiert hat, kann hier nachlesen.</a:t>
            </a:r>
          </a:p>
          <a:p>
            <a:r>
              <a:rPr lang="en-US" sz="1000" dirty="0"/>
              <a:t>Hicks, John R. (1939) The foundations of welfare economics, Economic Journal, Band 49, </a:t>
            </a:r>
            <a:r>
              <a:rPr lang="en-US" sz="1000" dirty="0" err="1"/>
              <a:t>Nr</a:t>
            </a:r>
            <a:r>
              <a:rPr lang="en-US" sz="1000" dirty="0"/>
              <a:t>. 196</a:t>
            </a:r>
          </a:p>
          <a:p>
            <a:r>
              <a:rPr lang="en-US" sz="1000" dirty="0" err="1"/>
              <a:t>Kaldor</a:t>
            </a:r>
            <a:r>
              <a:rPr lang="en-US" sz="1000" dirty="0"/>
              <a:t>, Nicholas (1939) Welfare Propositions of economics and interpersonal comparisons of utility, Economic Journal. Band 49, </a:t>
            </a:r>
            <a:r>
              <a:rPr lang="en-US" sz="1000" dirty="0" err="1"/>
              <a:t>Nr</a:t>
            </a:r>
            <a:r>
              <a:rPr lang="en-US" sz="1000" dirty="0"/>
              <a:t>. 195</a:t>
            </a:r>
          </a:p>
          <a:p>
            <a:r>
              <a:rPr lang="en-US" sz="1000" dirty="0" err="1"/>
              <a:t>Scitovsky</a:t>
            </a:r>
            <a:r>
              <a:rPr lang="en-US" sz="1000" dirty="0"/>
              <a:t>, T. (1941) A note on welfare propositions in economics. In: Review of Economic </a:t>
            </a:r>
            <a:r>
              <a:rPr lang="en-US" sz="1000" dirty="0" smtClean="0"/>
              <a:t>Studies</a:t>
            </a:r>
          </a:p>
          <a:p>
            <a:r>
              <a:rPr lang="en-US" sz="1000" dirty="0" err="1" smtClean="0"/>
              <a:t>Hört</a:t>
            </a:r>
            <a:r>
              <a:rPr lang="en-US" sz="1000" dirty="0" smtClean="0"/>
              <a:t> </a:t>
            </a:r>
            <a:r>
              <a:rPr lang="en-US" sz="1000" dirty="0" err="1" smtClean="0"/>
              <a:t>sich</a:t>
            </a:r>
            <a:r>
              <a:rPr lang="en-US" sz="1000" dirty="0" smtClean="0"/>
              <a:t> </a:t>
            </a:r>
            <a:r>
              <a:rPr lang="en-US" sz="1000" dirty="0" err="1" smtClean="0"/>
              <a:t>erst</a:t>
            </a:r>
            <a:r>
              <a:rPr lang="en-US" sz="1000" dirty="0" smtClean="0"/>
              <a:t> </a:t>
            </a:r>
            <a:r>
              <a:rPr lang="en-US" sz="1000" dirty="0" err="1" smtClean="0"/>
              <a:t>einmal</a:t>
            </a:r>
            <a:r>
              <a:rPr lang="en-US" sz="1000" dirty="0" smtClean="0"/>
              <a:t> </a:t>
            </a:r>
            <a:r>
              <a:rPr lang="en-US" sz="1000" dirty="0" err="1" smtClean="0"/>
              <a:t>sehr</a:t>
            </a:r>
            <a:r>
              <a:rPr lang="en-US" sz="1000" dirty="0" smtClean="0"/>
              <a:t> </a:t>
            </a:r>
            <a:r>
              <a:rPr lang="en-US" sz="1000" dirty="0" err="1" smtClean="0"/>
              <a:t>theoretisch</a:t>
            </a:r>
            <a:r>
              <a:rPr lang="en-US" sz="1000" dirty="0" smtClean="0"/>
              <a:t> an, hat </a:t>
            </a:r>
            <a:r>
              <a:rPr lang="en-US" sz="1000" dirty="0" err="1" smtClean="0"/>
              <a:t>aber</a:t>
            </a:r>
            <a:r>
              <a:rPr lang="en-US" sz="1000" dirty="0" smtClean="0"/>
              <a:t> </a:t>
            </a:r>
            <a:r>
              <a:rPr lang="en-US" sz="1000" dirty="0" err="1" smtClean="0"/>
              <a:t>enorme</a:t>
            </a:r>
            <a:r>
              <a:rPr lang="en-US" sz="1000" dirty="0" smtClean="0"/>
              <a:t> </a:t>
            </a:r>
            <a:r>
              <a:rPr lang="en-US" sz="1000" dirty="0" err="1" smtClean="0"/>
              <a:t>praktische</a:t>
            </a:r>
            <a:r>
              <a:rPr lang="en-US" sz="1000" dirty="0" smtClean="0"/>
              <a:t> </a:t>
            </a:r>
            <a:r>
              <a:rPr lang="en-US" sz="1000" dirty="0" err="1" smtClean="0"/>
              <a:t>Konsequenzen</a:t>
            </a:r>
            <a:r>
              <a:rPr lang="en-US" sz="1000" dirty="0" smtClean="0"/>
              <a:t>. </a:t>
            </a:r>
            <a:r>
              <a:rPr lang="en-US" sz="1000" dirty="0" err="1" smtClean="0"/>
              <a:t>Letztlich</a:t>
            </a:r>
            <a:r>
              <a:rPr lang="en-US" sz="1000" dirty="0" smtClean="0"/>
              <a:t> </a:t>
            </a:r>
            <a:r>
              <a:rPr lang="en-US" sz="1000" dirty="0" err="1" smtClean="0"/>
              <a:t>bedeutet</a:t>
            </a:r>
            <a:r>
              <a:rPr lang="en-US" sz="1000" dirty="0" smtClean="0"/>
              <a:t> </a:t>
            </a:r>
            <a:r>
              <a:rPr lang="en-US" sz="1000" dirty="0" err="1" smtClean="0"/>
              <a:t>dieser</a:t>
            </a:r>
            <a:r>
              <a:rPr lang="en-US" sz="1000" dirty="0" smtClean="0"/>
              <a:t> </a:t>
            </a:r>
            <a:r>
              <a:rPr lang="en-US" sz="1000" dirty="0" err="1" smtClean="0"/>
              <a:t>fundamentale</a:t>
            </a:r>
            <a:r>
              <a:rPr lang="en-US" sz="1000" dirty="0" smtClean="0"/>
              <a:t> </a:t>
            </a:r>
            <a:r>
              <a:rPr lang="en-US" sz="1000" dirty="0" err="1" smtClean="0"/>
              <a:t>Befund</a:t>
            </a:r>
            <a:r>
              <a:rPr lang="en-US" sz="1000" dirty="0" smtClean="0"/>
              <a:t>, </a:t>
            </a:r>
            <a:r>
              <a:rPr lang="en-US" sz="1000" dirty="0" err="1" smtClean="0"/>
              <a:t>dass</a:t>
            </a:r>
            <a:r>
              <a:rPr lang="en-US" sz="1000" dirty="0" smtClean="0"/>
              <a:t> das </a:t>
            </a:r>
            <a:r>
              <a:rPr lang="en-US" sz="1000" dirty="0" err="1" smtClean="0"/>
              <a:t>Ergebnis</a:t>
            </a:r>
            <a:r>
              <a:rPr lang="en-US" sz="1000" dirty="0" smtClean="0"/>
              <a:t> </a:t>
            </a:r>
            <a:r>
              <a:rPr lang="en-US" sz="1000" dirty="0" err="1" smtClean="0"/>
              <a:t>einer</a:t>
            </a:r>
            <a:r>
              <a:rPr lang="en-US" sz="1000" dirty="0" smtClean="0"/>
              <a:t> </a:t>
            </a:r>
            <a:r>
              <a:rPr lang="en-US" sz="1000" dirty="0" err="1" smtClean="0"/>
              <a:t>staatlichen</a:t>
            </a:r>
            <a:r>
              <a:rPr lang="en-US" sz="1000" dirty="0" smtClean="0"/>
              <a:t> </a:t>
            </a:r>
            <a:r>
              <a:rPr lang="en-US" sz="1000" dirty="0" err="1" smtClean="0"/>
              <a:t>Maßnahme</a:t>
            </a:r>
            <a:r>
              <a:rPr lang="en-US" sz="1000" dirty="0" smtClean="0"/>
              <a:t> </a:t>
            </a:r>
            <a:r>
              <a:rPr lang="en-US" sz="1000" dirty="0" err="1" smtClean="0"/>
              <a:t>nach</a:t>
            </a:r>
            <a:r>
              <a:rPr lang="en-US" sz="1000" dirty="0" smtClean="0"/>
              <a:t> </a:t>
            </a:r>
            <a:r>
              <a:rPr lang="en-US" sz="1000" dirty="0" err="1" smtClean="0"/>
              <a:t>einer</a:t>
            </a:r>
            <a:r>
              <a:rPr lang="en-US" sz="1000" dirty="0" smtClean="0"/>
              <a:t> </a:t>
            </a:r>
            <a:r>
              <a:rPr lang="en-US" sz="1000" dirty="0" err="1" smtClean="0"/>
              <a:t>sorgfältigen</a:t>
            </a:r>
            <a:r>
              <a:rPr lang="en-US" sz="1000" dirty="0" smtClean="0"/>
              <a:t> </a:t>
            </a:r>
            <a:r>
              <a:rPr lang="en-US" sz="1000" dirty="0" err="1" smtClean="0"/>
              <a:t>Kosten-Nutzen-Analyse</a:t>
            </a:r>
            <a:r>
              <a:rPr lang="en-US" sz="1000" dirty="0" smtClean="0"/>
              <a:t> </a:t>
            </a:r>
            <a:r>
              <a:rPr lang="en-US" sz="1000" dirty="0" err="1" smtClean="0"/>
              <a:t>nicht</a:t>
            </a:r>
            <a:r>
              <a:rPr lang="en-US" sz="1000" dirty="0" smtClean="0"/>
              <a:t> </a:t>
            </a:r>
            <a:r>
              <a:rPr lang="en-US" sz="1000" dirty="0" err="1" smtClean="0"/>
              <a:t>zu</a:t>
            </a:r>
            <a:r>
              <a:rPr lang="en-US" sz="1000" dirty="0" smtClean="0"/>
              <a:t> </a:t>
            </a:r>
            <a:r>
              <a:rPr lang="en-US" sz="1000" dirty="0" err="1" smtClean="0"/>
              <a:t>einer</a:t>
            </a:r>
            <a:r>
              <a:rPr lang="en-US" sz="1000" dirty="0" smtClean="0"/>
              <a:t> die </a:t>
            </a:r>
            <a:r>
              <a:rPr lang="en-US" sz="1000" dirty="0" err="1" smtClean="0"/>
              <a:t>Gesellschaft</a:t>
            </a:r>
            <a:r>
              <a:rPr lang="en-US" sz="1000" dirty="0" smtClean="0"/>
              <a:t> </a:t>
            </a:r>
            <a:r>
              <a:rPr lang="en-US" sz="1000" dirty="0" err="1" smtClean="0"/>
              <a:t>zufriedenstellenden</a:t>
            </a:r>
            <a:r>
              <a:rPr lang="en-US" sz="1000" dirty="0" smtClean="0"/>
              <a:t> Situation </a:t>
            </a:r>
            <a:r>
              <a:rPr lang="en-US" sz="1000" dirty="0" err="1" smtClean="0"/>
              <a:t>führen</a:t>
            </a:r>
            <a:r>
              <a:rPr lang="en-US" sz="1000" dirty="0" smtClean="0"/>
              <a:t> muss. </a:t>
            </a:r>
            <a:endParaRPr lang="de-DE" sz="1000" dirty="0"/>
          </a:p>
        </p:txBody>
      </p:sp>
    </p:spTree>
    <p:extLst>
      <p:ext uri="{BB962C8B-B14F-4D97-AF65-F5344CB8AC3E}">
        <p14:creationId xmlns:p14="http://schemas.microsoft.com/office/powerpoint/2010/main" val="341854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415962" y="573324"/>
            <a:ext cx="9760244" cy="5519638"/>
          </a:xfrm>
          <a:prstGeom prst="rect">
            <a:avLst/>
          </a:prstGeom>
          <a:noFill/>
        </p:spPr>
        <p:txBody>
          <a:bodyPr wrap="square" rtlCol="0">
            <a:noAutofit/>
          </a:bodyPr>
          <a:lstStyle/>
          <a:p>
            <a:pPr algn="ctr"/>
            <a:r>
              <a:rPr lang="de-DE" b="1" dirty="0"/>
              <a:t>Annahmen:</a:t>
            </a:r>
          </a:p>
          <a:p>
            <a:endParaRPr lang="de-DE" dirty="0"/>
          </a:p>
          <a:p>
            <a:pPr marL="342900" indent="-342900">
              <a:buFont typeface="Arial" panose="020B0604020202020204" pitchFamily="34" charset="0"/>
              <a:buChar char="•"/>
            </a:pPr>
            <a:r>
              <a:rPr lang="de-DE" dirty="0"/>
              <a:t>Wenige Firmen produzieren verschiedene Produktvarianten</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dirty="0"/>
              <a:t>Quasi-Monopole in der Produktvariante (vgl. Monopol</a:t>
            </a:r>
            <a:r>
              <a:rPr lang="de-DE" dirty="0" smtClean="0"/>
              <a:t>)</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a:t>Der </a:t>
            </a:r>
            <a:r>
              <a:rPr lang="de-DE" smtClean="0"/>
              <a:t>Preis </a:t>
            </a:r>
            <a:r>
              <a:rPr lang="de-DE" dirty="0"/>
              <a:t>orientiert sich aber an dem Durchschnitt der Branche</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r>
              <a:rPr lang="de-DE" dirty="0"/>
              <a:t>Unterschiedliche und </a:t>
            </a:r>
            <a:r>
              <a:rPr lang="de-DE"/>
              <a:t>unabhängige </a:t>
            </a:r>
            <a:r>
              <a:rPr lang="de-DE" smtClean="0"/>
              <a:t>Preise</a:t>
            </a:r>
            <a:endParaRPr lang="de-DE" dirty="0"/>
          </a:p>
          <a:p>
            <a:pPr marL="800100" lvl="1" indent="-342900">
              <a:buFont typeface="Wingdings" panose="05000000000000000000" pitchFamily="2" charset="2"/>
              <a:buChar char="Ø"/>
            </a:pPr>
            <a:r>
              <a:rPr lang="de-DE" dirty="0"/>
              <a:t>Jede Firma nimmt </a:t>
            </a:r>
            <a:r>
              <a:rPr lang="de-DE"/>
              <a:t>die </a:t>
            </a:r>
            <a:r>
              <a:rPr lang="de-DE" smtClean="0"/>
              <a:t>Preise </a:t>
            </a:r>
            <a:r>
              <a:rPr lang="de-DE" dirty="0"/>
              <a:t>der anderen Firmen als gegeben   (vgl. Cournot-Wettbewerb)</a:t>
            </a:r>
          </a:p>
          <a:p>
            <a:endParaRPr lang="de-DE" dirty="0"/>
          </a:p>
          <a:p>
            <a:pPr marL="342900" indent="-342900">
              <a:buFont typeface="Arial" panose="020B0604020202020204" pitchFamily="34" charset="0"/>
              <a:buChar char="•"/>
            </a:pPr>
            <a:r>
              <a:rPr lang="de-DE" dirty="0"/>
              <a:t>Alle Firmen haben </a:t>
            </a:r>
            <a:r>
              <a:rPr lang="de-DE" dirty="0" smtClean="0"/>
              <a:t>die gleiche Kostenstruktur </a:t>
            </a:r>
            <a:r>
              <a:rPr lang="de-DE" dirty="0"/>
              <a:t>und </a:t>
            </a:r>
            <a:r>
              <a:rPr lang="de-DE" dirty="0" smtClean="0"/>
              <a:t>sehen sich der gleichen Nachfragestruktur gegenüber, </a:t>
            </a:r>
            <a:r>
              <a:rPr lang="de-DE" dirty="0"/>
              <a:t>auch wenn sie differenzierte Produkte herstellen</a:t>
            </a:r>
          </a:p>
          <a:p>
            <a:pPr marL="800100" lvl="1" indent="-342900">
              <a:buFont typeface="Wingdings" panose="05000000000000000000" pitchFamily="2" charset="2"/>
              <a:buChar char="Ø"/>
            </a:pPr>
            <a:endParaRPr lang="de-DE" sz="2400" dirty="0"/>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7429948" y="1623595"/>
            <a:ext cx="4812255" cy="361191"/>
          </a:xfrm>
          <a:prstGeom prst="rect">
            <a:avLst/>
          </a:prstGeom>
          <a:noFill/>
        </p:spPr>
        <p:txBody>
          <a:bodyPr wrap="square" rtlCol="0">
            <a:noAutofit/>
          </a:bodyPr>
          <a:lstStyle/>
          <a:p>
            <a:r>
              <a:rPr lang="de-DE" sz="1400" dirty="0" smtClean="0"/>
              <a:t>Geringe Konkurrenz aufgrund weniger Firmen</a:t>
            </a:r>
            <a:endParaRPr lang="de-DE" sz="14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377950" y="1921223"/>
            <a:ext cx="4812255" cy="504626"/>
          </a:xfrm>
          <a:prstGeom prst="rect">
            <a:avLst/>
          </a:prstGeom>
          <a:noFill/>
        </p:spPr>
        <p:txBody>
          <a:bodyPr wrap="square" rtlCol="0">
            <a:noAutofit/>
          </a:bodyPr>
          <a:lstStyle/>
          <a:p>
            <a:r>
              <a:rPr lang="de-DE" sz="1400" dirty="0" smtClean="0"/>
              <a:t>Jede Firma agiert in einem gewissen Bereich für sich, muss sich aber an den Rahmenbedingungen der Branche orientieren.</a:t>
            </a:r>
            <a:endParaRPr lang="de-DE" sz="14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7331333" y="2490654"/>
            <a:ext cx="4812255" cy="504626"/>
          </a:xfrm>
          <a:prstGeom prst="rect">
            <a:avLst/>
          </a:prstGeom>
          <a:noFill/>
        </p:spPr>
        <p:txBody>
          <a:bodyPr wrap="square" rtlCol="0">
            <a:noAutofit/>
          </a:bodyPr>
          <a:lstStyle/>
          <a:p>
            <a:r>
              <a:rPr lang="de-DE" sz="1400" dirty="0" smtClean="0"/>
              <a:t>Jede Firma hat damit in einem gewissen </a:t>
            </a:r>
            <a:r>
              <a:rPr lang="de-DE" sz="1400" dirty="0"/>
              <a:t>B</a:t>
            </a:r>
            <a:r>
              <a:rPr lang="de-DE" sz="1400" dirty="0" smtClean="0"/>
              <a:t>ereich nach oben und unten </a:t>
            </a:r>
            <a:r>
              <a:rPr lang="de-DE" sz="1400" smtClean="0"/>
              <a:t>einen Preissetzungsspielraum </a:t>
            </a:r>
            <a:r>
              <a:rPr lang="de-DE" sz="1400" dirty="0" smtClean="0"/>
              <a:t>um </a:t>
            </a:r>
            <a:r>
              <a:rPr lang="de-DE" sz="1400" smtClean="0"/>
              <a:t>den Durchschnittspreis </a:t>
            </a:r>
            <a:r>
              <a:rPr lang="de-DE" sz="1400" dirty="0" smtClean="0"/>
              <a:t>der Branche, ohne bei </a:t>
            </a:r>
            <a:endParaRPr lang="de-DE" sz="14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331333" y="3115500"/>
            <a:ext cx="3963294" cy="345481"/>
          </a:xfrm>
          <a:prstGeom prst="rect">
            <a:avLst/>
          </a:prstGeom>
          <a:noFill/>
        </p:spPr>
        <p:txBody>
          <a:bodyPr wrap="square" rtlCol="0">
            <a:noAutofit/>
          </a:bodyPr>
          <a:lstStyle/>
          <a:p>
            <a:r>
              <a:rPr lang="de-DE" sz="1400"/>
              <a:t>h</a:t>
            </a:r>
            <a:r>
              <a:rPr lang="de-DE" sz="1400" smtClean="0"/>
              <a:t>öherem Preis </a:t>
            </a:r>
            <a:r>
              <a:rPr lang="de-DE" sz="1400" dirty="0" smtClean="0"/>
              <a:t>die gesamte Nachfrage zu verlieren</a:t>
            </a:r>
            <a:endParaRPr lang="de-DE" sz="14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7331333" y="3333143"/>
            <a:ext cx="4624878" cy="345481"/>
          </a:xfrm>
          <a:prstGeom prst="rect">
            <a:avLst/>
          </a:prstGeom>
          <a:noFill/>
        </p:spPr>
        <p:txBody>
          <a:bodyPr wrap="square" rtlCol="0">
            <a:noAutofit/>
          </a:bodyPr>
          <a:lstStyle/>
          <a:p>
            <a:r>
              <a:rPr lang="de-DE" sz="1400" dirty="0" smtClean="0"/>
              <a:t>niedrigerem Preis die gesamte Nachfrage auf sich zu ziehen</a:t>
            </a:r>
            <a:endParaRPr lang="de-DE" sz="1400" dirty="0"/>
          </a:p>
        </p:txBody>
      </p:sp>
    </p:spTree>
    <p:extLst>
      <p:ext uri="{BB962C8B-B14F-4D97-AF65-F5344CB8AC3E}">
        <p14:creationId xmlns:p14="http://schemas.microsoft.com/office/powerpoint/2010/main" val="115655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357992"/>
            <a:ext cx="12019878" cy="6048186"/>
          </a:xfrm>
          <a:prstGeom prst="rect">
            <a:avLst/>
          </a:prstGeom>
          <a:noFill/>
        </p:spPr>
        <p:txBody>
          <a:bodyPr wrap="square" rtlCol="0">
            <a:noAutofit/>
          </a:bodyPr>
          <a:lstStyle/>
          <a:p>
            <a:r>
              <a:rPr lang="de-DE" sz="2000" dirty="0" smtClean="0"/>
              <a:t>Nachfragefunktion (Annahmen):</a:t>
            </a:r>
            <a:endParaRPr lang="de-DE" sz="2000" dirty="0"/>
          </a:p>
          <a:p>
            <a:endParaRPr lang="de-DE" sz="2000" dirty="0"/>
          </a:p>
          <a:p>
            <a:r>
              <a:rPr lang="de-DE" sz="2000" dirty="0"/>
              <a:t>x = S(1/n –b(p-P))</a:t>
            </a:r>
          </a:p>
          <a:p>
            <a:endParaRPr lang="de-DE" sz="2000" dirty="0"/>
          </a:p>
          <a:p>
            <a:endParaRPr lang="de-DE" sz="2000" dirty="0"/>
          </a:p>
          <a:p>
            <a:pPr marL="342900" indent="-342900">
              <a:buFont typeface="Arial" panose="020B0604020202020204" pitchFamily="34" charset="0"/>
              <a:buChar char="•"/>
            </a:pPr>
            <a:r>
              <a:rPr lang="en-US" sz="2000" dirty="0" err="1"/>
              <a:t>Nachfrage</a:t>
            </a:r>
            <a:r>
              <a:rPr lang="en-US" sz="2000" dirty="0"/>
              <a:t> </a:t>
            </a:r>
            <a:r>
              <a:rPr lang="en-US" sz="2000" dirty="0" err="1"/>
              <a:t>steigt</a:t>
            </a:r>
            <a:r>
              <a:rPr lang="en-US" sz="2000" dirty="0"/>
              <a:t> je </a:t>
            </a:r>
            <a:r>
              <a:rPr lang="en-US" sz="2000" dirty="0" err="1"/>
              <a:t>größer</a:t>
            </a:r>
            <a:r>
              <a:rPr lang="en-US" sz="2000" dirty="0"/>
              <a:t> die </a:t>
            </a:r>
            <a:r>
              <a:rPr lang="en-US" sz="2000" dirty="0" err="1"/>
              <a:t>Branche</a:t>
            </a:r>
            <a:r>
              <a:rPr lang="en-US" sz="2000" dirty="0"/>
              <a:t> (S</a:t>
            </a:r>
            <a:r>
              <a:rPr lang="en-US" sz="2000" dirty="0" smtClean="0"/>
              <a:t>): </a:t>
            </a:r>
            <a:endParaRPr lang="en-US" sz="2000" dirty="0"/>
          </a:p>
          <a:p>
            <a:endParaRPr lang="en-US" sz="2000" dirty="0" smtClean="0"/>
          </a:p>
          <a:p>
            <a:pPr marL="342900" indent="-342900">
              <a:buFont typeface="Arial" panose="020B0604020202020204" pitchFamily="34" charset="0"/>
              <a:buChar char="•"/>
            </a:pPr>
            <a:r>
              <a:rPr lang="en-US" sz="2000" dirty="0" err="1" smtClean="0"/>
              <a:t>Nachfrage</a:t>
            </a:r>
            <a:r>
              <a:rPr lang="en-US" sz="2000" dirty="0" smtClean="0"/>
              <a:t> </a:t>
            </a:r>
            <a:r>
              <a:rPr lang="en-US" sz="2000" dirty="0" err="1" smtClean="0"/>
              <a:t>steigt</a:t>
            </a:r>
            <a:r>
              <a:rPr lang="en-US" sz="2000" dirty="0" smtClean="0"/>
              <a:t> je </a:t>
            </a:r>
            <a:r>
              <a:rPr lang="en-US" sz="2000" dirty="0" err="1" smtClean="0"/>
              <a:t>höher</a:t>
            </a:r>
            <a:r>
              <a:rPr lang="en-US" sz="2000" dirty="0" smtClean="0"/>
              <a:t> </a:t>
            </a:r>
            <a:r>
              <a:rPr lang="en-US" sz="2000" smtClean="0"/>
              <a:t>der Preis </a:t>
            </a:r>
            <a:r>
              <a:rPr lang="en-US" sz="2000" dirty="0" smtClean="0"/>
              <a:t>der </a:t>
            </a:r>
            <a:r>
              <a:rPr lang="en-US" sz="2000" dirty="0" err="1" smtClean="0"/>
              <a:t>Konkurrenten</a:t>
            </a:r>
            <a:r>
              <a:rPr lang="en-US" sz="2000" dirty="0" smtClean="0"/>
              <a:t> (P). </a:t>
            </a:r>
          </a:p>
          <a:p>
            <a:endParaRPr lang="en-US" sz="2000" dirty="0"/>
          </a:p>
          <a:p>
            <a:pPr marL="342900" indent="-342900">
              <a:buFont typeface="Arial" panose="020B0604020202020204" pitchFamily="34" charset="0"/>
              <a:buChar char="•"/>
            </a:pPr>
            <a:r>
              <a:rPr lang="en-US" sz="2000" dirty="0"/>
              <a:t>Falls p = P, </a:t>
            </a:r>
            <a:r>
              <a:rPr lang="en-US" sz="2000" dirty="0" err="1"/>
              <a:t>verkaufen</a:t>
            </a:r>
            <a:r>
              <a:rPr lang="en-US" sz="2000" dirty="0"/>
              <a:t> </a:t>
            </a:r>
            <a:r>
              <a:rPr lang="en-US" sz="2000" dirty="0" err="1"/>
              <a:t>alle</a:t>
            </a:r>
            <a:r>
              <a:rPr lang="en-US" sz="2000" dirty="0"/>
              <a:t> </a:t>
            </a:r>
            <a:r>
              <a:rPr lang="en-US" sz="2000" dirty="0" err="1"/>
              <a:t>Firmen</a:t>
            </a:r>
            <a:r>
              <a:rPr lang="en-US" sz="2000" dirty="0"/>
              <a:t> den </a:t>
            </a:r>
            <a:r>
              <a:rPr lang="en-US" sz="2000" dirty="0" err="1"/>
              <a:t>Anteil</a:t>
            </a:r>
            <a:r>
              <a:rPr lang="en-US" sz="2000" dirty="0"/>
              <a:t> S/n</a:t>
            </a:r>
          </a:p>
          <a:p>
            <a:endParaRPr lang="en-US" sz="2000" dirty="0" smtClean="0"/>
          </a:p>
          <a:p>
            <a:pPr marL="342900" indent="-342900">
              <a:buFont typeface="Arial" panose="020B0604020202020204" pitchFamily="34" charset="0"/>
              <a:buChar char="•"/>
            </a:pPr>
            <a:r>
              <a:rPr lang="en-US" sz="2000" dirty="0" smtClean="0"/>
              <a:t>Je </a:t>
            </a:r>
            <a:r>
              <a:rPr lang="en-US" sz="2000" dirty="0" err="1"/>
              <a:t>mehr</a:t>
            </a:r>
            <a:r>
              <a:rPr lang="en-US" sz="2000" dirty="0"/>
              <a:t> der </a:t>
            </a:r>
            <a:r>
              <a:rPr lang="en-US" sz="2000" err="1"/>
              <a:t>eigene</a:t>
            </a:r>
            <a:r>
              <a:rPr lang="en-US" sz="2000"/>
              <a:t> </a:t>
            </a:r>
            <a:r>
              <a:rPr lang="en-US" sz="2000" smtClean="0"/>
              <a:t>Preis </a:t>
            </a:r>
            <a:r>
              <a:rPr lang="en-US" sz="2000" dirty="0"/>
              <a:t>(p) </a:t>
            </a:r>
            <a:r>
              <a:rPr lang="en-US" sz="2000"/>
              <a:t>den </a:t>
            </a:r>
            <a:r>
              <a:rPr lang="en-US" sz="2000" smtClean="0"/>
              <a:t>Durchschittspreis </a:t>
            </a:r>
            <a:r>
              <a:rPr lang="en-US" sz="2000" dirty="0"/>
              <a:t>(P) </a:t>
            </a:r>
            <a:r>
              <a:rPr lang="en-US" sz="2000" dirty="0" err="1"/>
              <a:t>übersteigt</a:t>
            </a:r>
            <a:r>
              <a:rPr lang="en-US" sz="2000" dirty="0"/>
              <a:t>, </a:t>
            </a:r>
            <a:r>
              <a:rPr lang="en-US" sz="2000" dirty="0" err="1"/>
              <a:t>desto</a:t>
            </a:r>
            <a:r>
              <a:rPr lang="en-US" sz="2000" dirty="0"/>
              <a:t> </a:t>
            </a:r>
            <a:r>
              <a:rPr lang="en-US" sz="2000" dirty="0" err="1"/>
              <a:t>kleiner</a:t>
            </a:r>
            <a:r>
              <a:rPr lang="en-US" sz="2000" dirty="0"/>
              <a:t> </a:t>
            </a:r>
            <a:r>
              <a:rPr lang="en-US" sz="2000" dirty="0" err="1"/>
              <a:t>ist</a:t>
            </a:r>
            <a:r>
              <a:rPr lang="en-US" sz="2000" dirty="0"/>
              <a:t> der </a:t>
            </a:r>
            <a:r>
              <a:rPr lang="en-US" sz="2000" dirty="0" err="1"/>
              <a:t>Marktanteil</a:t>
            </a:r>
            <a:r>
              <a:rPr lang="en-US" sz="2000" dirty="0"/>
              <a:t> der Firma. </a:t>
            </a:r>
          </a:p>
          <a:p>
            <a:pPr marL="342900" indent="-342900">
              <a:buFont typeface="Arial" panose="020B0604020202020204" pitchFamily="34" charset="0"/>
              <a:buChar char="•"/>
            </a:pPr>
            <a:endParaRPr lang="en-US" sz="2000" dirty="0" smtClean="0"/>
          </a:p>
          <a:p>
            <a:endParaRPr lang="en-US" sz="2000" dirty="0" smtClean="0"/>
          </a:p>
          <a:p>
            <a:endParaRPr lang="en-US" sz="2000" dirty="0"/>
          </a:p>
          <a:p>
            <a:endParaRPr lang="en-US" sz="2000" dirty="0"/>
          </a:p>
          <a:p>
            <a:pPr marL="342900" indent="-342900">
              <a:buFont typeface="Arial" panose="020B0604020202020204" pitchFamily="34" charset="0"/>
              <a:buChar char="•"/>
            </a:pPr>
            <a:r>
              <a:rPr lang="en-US" sz="2000" dirty="0" smtClean="0"/>
              <a:t>Die </a:t>
            </a:r>
            <a:r>
              <a:rPr lang="en-US" sz="2000" dirty="0" err="1" smtClean="0"/>
              <a:t>Branchengröße</a:t>
            </a:r>
            <a:r>
              <a:rPr lang="en-US" sz="2000" dirty="0" smtClean="0"/>
              <a:t> </a:t>
            </a:r>
            <a:r>
              <a:rPr lang="en-US" sz="2000" dirty="0"/>
              <a:t>(S) </a:t>
            </a:r>
            <a:r>
              <a:rPr lang="en-US" sz="2000" dirty="0" err="1"/>
              <a:t>hängt</a:t>
            </a:r>
            <a:r>
              <a:rPr lang="en-US" sz="2000" dirty="0"/>
              <a:t> </a:t>
            </a:r>
            <a:r>
              <a:rPr lang="en-US" sz="2000" dirty="0" err="1"/>
              <a:t>nicht</a:t>
            </a:r>
            <a:r>
              <a:rPr lang="en-US" sz="2000" dirty="0"/>
              <a:t> </a:t>
            </a:r>
            <a:r>
              <a:rPr lang="en-US" sz="2000" err="1"/>
              <a:t>vom</a:t>
            </a:r>
            <a:r>
              <a:rPr lang="en-US" sz="2000"/>
              <a:t> </a:t>
            </a:r>
            <a:r>
              <a:rPr lang="en-US" sz="2000" smtClean="0"/>
              <a:t>Preis </a:t>
            </a:r>
            <a:r>
              <a:rPr lang="en-US" sz="2000" dirty="0"/>
              <a:t>ab</a:t>
            </a:r>
            <a:endParaRPr lang="de-DE" sz="2000" dirty="0"/>
          </a:p>
        </p:txBody>
      </p:sp>
      <p:sp>
        <p:nvSpPr>
          <p:cNvPr id="2" name="Textfeld 1">
            <a:extLst>
              <a:ext uri="{FF2B5EF4-FFF2-40B4-BE49-F238E27FC236}">
                <a16:creationId xmlns:a16="http://schemas.microsoft.com/office/drawing/2014/main" id="{AA8C0CEF-E713-4B93-A038-8D3E97CD89C9}"/>
              </a:ext>
            </a:extLst>
          </p:cNvPr>
          <p:cNvSpPr txBox="1"/>
          <p:nvPr/>
        </p:nvSpPr>
        <p:spPr>
          <a:xfrm>
            <a:off x="2260650" y="745269"/>
            <a:ext cx="3683252" cy="923330"/>
          </a:xfrm>
          <a:prstGeom prst="rect">
            <a:avLst/>
          </a:prstGeom>
          <a:noFill/>
        </p:spPr>
        <p:txBody>
          <a:bodyPr wrap="none" rtlCol="0">
            <a:spAutoFit/>
          </a:bodyPr>
          <a:lstStyle/>
          <a:p>
            <a:r>
              <a:rPr lang="en-US" dirty="0"/>
              <a:t>x = </a:t>
            </a:r>
            <a:r>
              <a:rPr lang="en-US" dirty="0" err="1"/>
              <a:t>Absatzmenge</a:t>
            </a:r>
            <a:r>
              <a:rPr lang="en-US" dirty="0"/>
              <a:t> der </a:t>
            </a:r>
            <a:r>
              <a:rPr lang="en-US" dirty="0" err="1"/>
              <a:t>einzelnen</a:t>
            </a:r>
            <a:r>
              <a:rPr lang="en-US" dirty="0"/>
              <a:t> </a:t>
            </a:r>
            <a:r>
              <a:rPr lang="en-US" dirty="0" err="1"/>
              <a:t>Firma</a:t>
            </a:r>
            <a:endParaRPr lang="en-US" dirty="0"/>
          </a:p>
          <a:p>
            <a:r>
              <a:rPr lang="en-US" dirty="0"/>
              <a:t>S = </a:t>
            </a:r>
            <a:r>
              <a:rPr lang="en-US" dirty="0" err="1"/>
              <a:t>Absatzmenge</a:t>
            </a:r>
            <a:r>
              <a:rPr lang="en-US" dirty="0"/>
              <a:t> der </a:t>
            </a:r>
            <a:r>
              <a:rPr lang="en-US" dirty="0" err="1"/>
              <a:t>Branche</a:t>
            </a:r>
            <a:endParaRPr lang="en-US" dirty="0"/>
          </a:p>
          <a:p>
            <a:r>
              <a:rPr lang="en-US" dirty="0"/>
              <a:t>n = </a:t>
            </a:r>
            <a:r>
              <a:rPr lang="en-US" dirty="0" err="1"/>
              <a:t>Anzahl</a:t>
            </a:r>
            <a:r>
              <a:rPr lang="en-US" dirty="0"/>
              <a:t> der </a:t>
            </a:r>
            <a:r>
              <a:rPr lang="en-US" dirty="0" err="1"/>
              <a:t>Firmen</a:t>
            </a:r>
            <a:r>
              <a:rPr lang="en-US" dirty="0"/>
              <a:t> </a:t>
            </a:r>
          </a:p>
        </p:txBody>
      </p:sp>
      <p:sp>
        <p:nvSpPr>
          <p:cNvPr id="3" name="Rechteck 2"/>
          <p:cNvSpPr/>
          <p:nvPr/>
        </p:nvSpPr>
        <p:spPr>
          <a:xfrm>
            <a:off x="5046681" y="1950863"/>
            <a:ext cx="2140330" cy="369332"/>
          </a:xfrm>
          <a:prstGeom prst="rect">
            <a:avLst/>
          </a:prstGeom>
        </p:spPr>
        <p:txBody>
          <a:bodyPr wrap="none">
            <a:spAutoFit/>
          </a:bodyPr>
          <a:lstStyle/>
          <a:p>
            <a:r>
              <a:rPr lang="de-DE" dirty="0"/>
              <a:t>x = </a:t>
            </a:r>
            <a:r>
              <a:rPr lang="de-DE" dirty="0" smtClean="0"/>
              <a:t>   S   (</a:t>
            </a:r>
            <a:r>
              <a:rPr lang="de-DE" dirty="0"/>
              <a:t>1/n –b(p-P))</a:t>
            </a:r>
          </a:p>
        </p:txBody>
      </p:sp>
      <p:sp>
        <p:nvSpPr>
          <p:cNvPr id="7" name="Textfeld 6">
            <a:extLst>
              <a:ext uri="{FF2B5EF4-FFF2-40B4-BE49-F238E27FC236}">
                <a16:creationId xmlns:a16="http://schemas.microsoft.com/office/drawing/2014/main" id="{EA66E258-8245-4EE8-9B19-BB1BAC4D268E}"/>
              </a:ext>
            </a:extLst>
          </p:cNvPr>
          <p:cNvSpPr txBox="1"/>
          <p:nvPr/>
        </p:nvSpPr>
        <p:spPr>
          <a:xfrm>
            <a:off x="5545307" y="1711394"/>
            <a:ext cx="536319" cy="306998"/>
          </a:xfrm>
          <a:prstGeom prst="rect">
            <a:avLst/>
          </a:prstGeom>
          <a:noFill/>
        </p:spPr>
        <p:txBody>
          <a:bodyPr wrap="square" rtlCol="0">
            <a:noAutofit/>
          </a:bodyPr>
          <a:lstStyle/>
          <a:p>
            <a:r>
              <a:rPr lang="de-DE" sz="1400" dirty="0" smtClean="0"/>
              <a:t>S ↑</a:t>
            </a:r>
            <a:endParaRPr lang="de-DE" sz="14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6081626" y="1677630"/>
            <a:ext cx="864045" cy="306998"/>
          </a:xfrm>
          <a:prstGeom prst="rect">
            <a:avLst/>
          </a:prstGeom>
          <a:noFill/>
        </p:spPr>
        <p:txBody>
          <a:bodyPr wrap="square" rtlCol="0">
            <a:noAutofit/>
          </a:bodyPr>
          <a:lstStyle/>
          <a:p>
            <a:r>
              <a:rPr lang="de-DE" sz="1400" dirty="0" smtClean="0"/>
              <a:t>konstant</a:t>
            </a:r>
            <a:endParaRPr lang="de-DE" sz="14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6970173" y="1699038"/>
            <a:ext cx="864045" cy="306998"/>
          </a:xfrm>
          <a:prstGeom prst="rect">
            <a:avLst/>
          </a:prstGeom>
          <a:noFill/>
        </p:spPr>
        <p:txBody>
          <a:bodyPr wrap="square" rtlCol="0">
            <a:noAutofit/>
          </a:bodyPr>
          <a:lstStyle/>
          <a:p>
            <a:r>
              <a:rPr lang="de-DE" sz="1400" dirty="0" smtClean="0"/>
              <a:t>→ x ↑ </a:t>
            </a:r>
            <a:endParaRPr lang="de-DE" sz="1400" dirty="0"/>
          </a:p>
        </p:txBody>
      </p:sp>
      <p:sp>
        <p:nvSpPr>
          <p:cNvPr id="6" name="Rechteck 5"/>
          <p:cNvSpPr/>
          <p:nvPr/>
        </p:nvSpPr>
        <p:spPr>
          <a:xfrm>
            <a:off x="6096000" y="752865"/>
            <a:ext cx="6096000" cy="923330"/>
          </a:xfrm>
          <a:prstGeom prst="rect">
            <a:avLst/>
          </a:prstGeom>
        </p:spPr>
        <p:txBody>
          <a:bodyPr>
            <a:spAutoFit/>
          </a:bodyPr>
          <a:lstStyle/>
          <a:p>
            <a:r>
              <a:rPr lang="en-US" dirty="0" smtClean="0"/>
              <a:t>p </a:t>
            </a:r>
            <a:r>
              <a:rPr lang="en-US" smtClean="0"/>
              <a:t>= Preis </a:t>
            </a:r>
            <a:r>
              <a:rPr lang="en-US" dirty="0" smtClean="0"/>
              <a:t>der </a:t>
            </a:r>
            <a:r>
              <a:rPr lang="en-US" dirty="0" err="1" smtClean="0"/>
              <a:t>einzelnen</a:t>
            </a:r>
            <a:r>
              <a:rPr lang="en-US" dirty="0" smtClean="0"/>
              <a:t> Firma</a:t>
            </a:r>
          </a:p>
          <a:p>
            <a:r>
              <a:rPr lang="en-US" dirty="0" smtClean="0"/>
              <a:t>P </a:t>
            </a:r>
            <a:r>
              <a:rPr lang="en-US" smtClean="0"/>
              <a:t>= Durchschnittspreis </a:t>
            </a:r>
            <a:r>
              <a:rPr lang="en-US" dirty="0" err="1" smtClean="0"/>
              <a:t>aller</a:t>
            </a:r>
            <a:r>
              <a:rPr lang="en-US" dirty="0" smtClean="0"/>
              <a:t> </a:t>
            </a:r>
            <a:r>
              <a:rPr lang="en-US" dirty="0" err="1" smtClean="0"/>
              <a:t>Konkurrenten</a:t>
            </a:r>
            <a:endParaRPr lang="en-US" dirty="0" smtClean="0"/>
          </a:p>
          <a:p>
            <a:r>
              <a:rPr lang="en-US" dirty="0" smtClean="0"/>
              <a:t>b = Parameter </a:t>
            </a:r>
            <a:r>
              <a:rPr lang="en-US" smtClean="0"/>
              <a:t>der Preissensitivität </a:t>
            </a:r>
            <a:r>
              <a:rPr lang="en-US" dirty="0" smtClean="0"/>
              <a:t>(b&gt;0) </a:t>
            </a:r>
            <a:endParaRPr lang="de-DE" dirty="0"/>
          </a:p>
        </p:txBody>
      </p:sp>
      <p:sp>
        <p:nvSpPr>
          <p:cNvPr id="11" name="Rechteck 10"/>
          <p:cNvSpPr/>
          <p:nvPr/>
        </p:nvSpPr>
        <p:spPr>
          <a:xfrm>
            <a:off x="6615643" y="2495915"/>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12" name="Textfeld 11">
            <a:extLst>
              <a:ext uri="{FF2B5EF4-FFF2-40B4-BE49-F238E27FC236}">
                <a16:creationId xmlns:a16="http://schemas.microsoft.com/office/drawing/2014/main" id="{EA66E258-8245-4EE8-9B19-BB1BAC4D268E}"/>
              </a:ext>
            </a:extLst>
          </p:cNvPr>
          <p:cNvSpPr txBox="1"/>
          <p:nvPr/>
        </p:nvSpPr>
        <p:spPr>
          <a:xfrm>
            <a:off x="6990624" y="2262397"/>
            <a:ext cx="847682" cy="306998"/>
          </a:xfrm>
          <a:prstGeom prst="rect">
            <a:avLst/>
          </a:prstGeom>
          <a:noFill/>
        </p:spPr>
        <p:txBody>
          <a:bodyPr wrap="square" rtlCol="0">
            <a:noAutofit/>
          </a:bodyPr>
          <a:lstStyle/>
          <a:p>
            <a:r>
              <a:rPr lang="de-DE" sz="1400" dirty="0" smtClean="0"/>
              <a:t>konstant</a:t>
            </a:r>
            <a:endParaRPr lang="de-DE" sz="14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7900651" y="2278555"/>
            <a:ext cx="864045" cy="306998"/>
          </a:xfrm>
          <a:prstGeom prst="rect">
            <a:avLst/>
          </a:prstGeom>
          <a:noFill/>
        </p:spPr>
        <p:txBody>
          <a:bodyPr wrap="square" rtlCol="0">
            <a:noAutofit/>
          </a:bodyPr>
          <a:lstStyle/>
          <a:p>
            <a:r>
              <a:rPr lang="de-DE" sz="1400" dirty="0" smtClean="0"/>
              <a:t>konstant</a:t>
            </a:r>
            <a:endParaRPr lang="de-DE" sz="1400" dirty="0"/>
          </a:p>
        </p:txBody>
      </p:sp>
      <p:sp>
        <p:nvSpPr>
          <p:cNvPr id="14" name="Textfeld 13">
            <a:extLst>
              <a:ext uri="{FF2B5EF4-FFF2-40B4-BE49-F238E27FC236}">
                <a16:creationId xmlns:a16="http://schemas.microsoft.com/office/drawing/2014/main" id="{EA66E258-8245-4EE8-9B19-BB1BAC4D268E}"/>
              </a:ext>
            </a:extLst>
          </p:cNvPr>
          <p:cNvSpPr txBox="1"/>
          <p:nvPr/>
        </p:nvSpPr>
        <p:spPr>
          <a:xfrm>
            <a:off x="8748333" y="2278555"/>
            <a:ext cx="463519" cy="306998"/>
          </a:xfrm>
          <a:prstGeom prst="rect">
            <a:avLst/>
          </a:prstGeom>
          <a:noFill/>
        </p:spPr>
        <p:txBody>
          <a:bodyPr wrap="square" rtlCol="0">
            <a:noAutofit/>
          </a:bodyPr>
          <a:lstStyle/>
          <a:p>
            <a:r>
              <a:rPr lang="de-DE" sz="1400" dirty="0"/>
              <a:t>P</a:t>
            </a:r>
            <a:r>
              <a:rPr lang="de-DE" sz="1400" dirty="0" smtClean="0"/>
              <a:t>↑ </a:t>
            </a:r>
            <a:endParaRPr lang="de-DE" sz="1400" dirty="0"/>
          </a:p>
        </p:txBody>
      </p:sp>
      <p:sp>
        <p:nvSpPr>
          <p:cNvPr id="15" name="Textfeld 14">
            <a:extLst>
              <a:ext uri="{FF2B5EF4-FFF2-40B4-BE49-F238E27FC236}">
                <a16:creationId xmlns:a16="http://schemas.microsoft.com/office/drawing/2014/main" id="{EA66E258-8245-4EE8-9B19-BB1BAC4D268E}"/>
              </a:ext>
            </a:extLst>
          </p:cNvPr>
          <p:cNvSpPr txBox="1"/>
          <p:nvPr/>
        </p:nvSpPr>
        <p:spPr>
          <a:xfrm>
            <a:off x="9211852" y="2284470"/>
            <a:ext cx="2890501" cy="306998"/>
          </a:xfrm>
          <a:prstGeom prst="rect">
            <a:avLst/>
          </a:prstGeom>
          <a:noFill/>
        </p:spPr>
        <p:txBody>
          <a:bodyPr wrap="square" rtlCol="0">
            <a:noAutofit/>
          </a:bodyPr>
          <a:lstStyle/>
          <a:p>
            <a:r>
              <a:rPr lang="de-DE" sz="1400" dirty="0" smtClean="0"/>
              <a:t>→ x ↑ (minus ∙ minus = plus!) </a:t>
            </a:r>
            <a:endParaRPr lang="de-DE" sz="1400" dirty="0"/>
          </a:p>
        </p:txBody>
      </p:sp>
      <p:sp>
        <p:nvSpPr>
          <p:cNvPr id="16" name="Rechteck 15"/>
          <p:cNvSpPr/>
          <p:nvPr/>
        </p:nvSpPr>
        <p:spPr>
          <a:xfrm>
            <a:off x="5745563" y="3122317"/>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17" name="Textfeld 16">
            <a:extLst>
              <a:ext uri="{FF2B5EF4-FFF2-40B4-BE49-F238E27FC236}">
                <a16:creationId xmlns:a16="http://schemas.microsoft.com/office/drawing/2014/main" id="{EA66E258-8245-4EE8-9B19-BB1BAC4D268E}"/>
              </a:ext>
            </a:extLst>
          </p:cNvPr>
          <p:cNvSpPr txBox="1"/>
          <p:nvPr/>
        </p:nvSpPr>
        <p:spPr>
          <a:xfrm>
            <a:off x="8532936" y="3147520"/>
            <a:ext cx="487351" cy="306998"/>
          </a:xfrm>
          <a:prstGeom prst="rect">
            <a:avLst/>
          </a:prstGeom>
          <a:noFill/>
        </p:spPr>
        <p:txBody>
          <a:bodyPr wrap="square" rtlCol="0">
            <a:noAutofit/>
          </a:bodyPr>
          <a:lstStyle/>
          <a:p>
            <a:r>
              <a:rPr lang="de-DE" sz="1400" dirty="0" smtClean="0"/>
              <a:t>p=P </a:t>
            </a:r>
            <a:endParaRPr lang="de-DE" sz="1400" dirty="0"/>
          </a:p>
        </p:txBody>
      </p:sp>
      <p:sp>
        <p:nvSpPr>
          <p:cNvPr id="18" name="Textfeld 17">
            <a:extLst>
              <a:ext uri="{FF2B5EF4-FFF2-40B4-BE49-F238E27FC236}">
                <a16:creationId xmlns:a16="http://schemas.microsoft.com/office/drawing/2014/main" id="{EA66E258-8245-4EE8-9B19-BB1BAC4D268E}"/>
              </a:ext>
            </a:extLst>
          </p:cNvPr>
          <p:cNvSpPr txBox="1"/>
          <p:nvPr/>
        </p:nvSpPr>
        <p:spPr>
          <a:xfrm>
            <a:off x="9020287" y="3168467"/>
            <a:ext cx="1054249" cy="306998"/>
          </a:xfrm>
          <a:prstGeom prst="rect">
            <a:avLst/>
          </a:prstGeom>
          <a:noFill/>
        </p:spPr>
        <p:txBody>
          <a:bodyPr wrap="square" rtlCol="0">
            <a:noAutofit/>
          </a:bodyPr>
          <a:lstStyle/>
          <a:p>
            <a:r>
              <a:rPr lang="de-DE" sz="1400" dirty="0" smtClean="0"/>
              <a:t>→ b(p-P)=0</a:t>
            </a:r>
            <a:endParaRPr lang="de-DE" sz="1400" dirty="0"/>
          </a:p>
        </p:txBody>
      </p:sp>
      <p:sp>
        <p:nvSpPr>
          <p:cNvPr id="19" name="Textfeld 18">
            <a:extLst>
              <a:ext uri="{FF2B5EF4-FFF2-40B4-BE49-F238E27FC236}">
                <a16:creationId xmlns:a16="http://schemas.microsoft.com/office/drawing/2014/main" id="{EA66E258-8245-4EE8-9B19-BB1BAC4D268E}"/>
              </a:ext>
            </a:extLst>
          </p:cNvPr>
          <p:cNvSpPr txBox="1"/>
          <p:nvPr/>
        </p:nvSpPr>
        <p:spPr>
          <a:xfrm>
            <a:off x="10074536" y="3168467"/>
            <a:ext cx="1479177" cy="306998"/>
          </a:xfrm>
          <a:prstGeom prst="rect">
            <a:avLst/>
          </a:prstGeom>
          <a:noFill/>
        </p:spPr>
        <p:txBody>
          <a:bodyPr wrap="square" rtlCol="0">
            <a:noAutofit/>
          </a:bodyPr>
          <a:lstStyle/>
          <a:p>
            <a:r>
              <a:rPr lang="de-DE" sz="1400" dirty="0" smtClean="0"/>
              <a:t>→ x=</a:t>
            </a:r>
            <a:r>
              <a:rPr lang="en-US" sz="1400" dirty="0" smtClean="0"/>
              <a:t>S/n</a:t>
            </a:r>
            <a:endParaRPr lang="en-US" sz="1400" dirty="0"/>
          </a:p>
        </p:txBody>
      </p:sp>
      <p:sp>
        <p:nvSpPr>
          <p:cNvPr id="20" name="Rechteck 19"/>
          <p:cNvSpPr/>
          <p:nvPr/>
        </p:nvSpPr>
        <p:spPr>
          <a:xfrm>
            <a:off x="3544688" y="4133331"/>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21" name="Textfeld 20">
            <a:extLst>
              <a:ext uri="{FF2B5EF4-FFF2-40B4-BE49-F238E27FC236}">
                <a16:creationId xmlns:a16="http://schemas.microsoft.com/office/drawing/2014/main" id="{EA66E258-8245-4EE8-9B19-BB1BAC4D268E}"/>
              </a:ext>
            </a:extLst>
          </p:cNvPr>
          <p:cNvSpPr txBox="1"/>
          <p:nvPr/>
        </p:nvSpPr>
        <p:spPr>
          <a:xfrm>
            <a:off x="5470088" y="4477929"/>
            <a:ext cx="550950" cy="306998"/>
          </a:xfrm>
          <a:prstGeom prst="rect">
            <a:avLst/>
          </a:prstGeom>
          <a:noFill/>
        </p:spPr>
        <p:txBody>
          <a:bodyPr wrap="square" rtlCol="0">
            <a:noAutofit/>
          </a:bodyPr>
          <a:lstStyle/>
          <a:p>
            <a:r>
              <a:rPr lang="de-DE" sz="1400" dirty="0" smtClean="0"/>
              <a:t>p&gt;P</a:t>
            </a:r>
            <a:endParaRPr lang="de-DE" sz="1400" dirty="0"/>
          </a:p>
        </p:txBody>
      </p:sp>
      <p:sp>
        <p:nvSpPr>
          <p:cNvPr id="22" name="Textfeld 21">
            <a:extLst>
              <a:ext uri="{FF2B5EF4-FFF2-40B4-BE49-F238E27FC236}">
                <a16:creationId xmlns:a16="http://schemas.microsoft.com/office/drawing/2014/main" id="{EA66E258-8245-4EE8-9B19-BB1BAC4D268E}"/>
              </a:ext>
            </a:extLst>
          </p:cNvPr>
          <p:cNvSpPr txBox="1"/>
          <p:nvPr/>
        </p:nvSpPr>
        <p:spPr>
          <a:xfrm>
            <a:off x="5813466" y="4490296"/>
            <a:ext cx="1054249" cy="306998"/>
          </a:xfrm>
          <a:prstGeom prst="rect">
            <a:avLst/>
          </a:prstGeom>
          <a:noFill/>
        </p:spPr>
        <p:txBody>
          <a:bodyPr wrap="square" rtlCol="0">
            <a:noAutofit/>
          </a:bodyPr>
          <a:lstStyle/>
          <a:p>
            <a:r>
              <a:rPr lang="de-DE" sz="1400" dirty="0" smtClean="0"/>
              <a:t>→ b(p-P)&gt;0</a:t>
            </a:r>
            <a:endParaRPr lang="de-DE" sz="1400" dirty="0"/>
          </a:p>
        </p:txBody>
      </p:sp>
      <p:sp>
        <p:nvSpPr>
          <p:cNvPr id="23" name="Textfeld 22">
            <a:extLst>
              <a:ext uri="{FF2B5EF4-FFF2-40B4-BE49-F238E27FC236}">
                <a16:creationId xmlns:a16="http://schemas.microsoft.com/office/drawing/2014/main" id="{EA66E258-8245-4EE8-9B19-BB1BAC4D268E}"/>
              </a:ext>
            </a:extLst>
          </p:cNvPr>
          <p:cNvSpPr txBox="1"/>
          <p:nvPr/>
        </p:nvSpPr>
        <p:spPr>
          <a:xfrm>
            <a:off x="6745168" y="4498972"/>
            <a:ext cx="5446832" cy="306998"/>
          </a:xfrm>
          <a:prstGeom prst="rect">
            <a:avLst/>
          </a:prstGeom>
          <a:noFill/>
        </p:spPr>
        <p:txBody>
          <a:bodyPr wrap="square" rtlCol="0">
            <a:noAutofit/>
          </a:bodyPr>
          <a:lstStyle/>
          <a:p>
            <a:r>
              <a:rPr lang="de-DE" sz="1400" dirty="0" smtClean="0"/>
              <a:t>→ Umso mehr wird vom durchschnittlichen Marktanteil 1/n abgezogen</a:t>
            </a:r>
            <a:endParaRPr lang="de-DE" sz="1400" dirty="0"/>
          </a:p>
        </p:txBody>
      </p:sp>
      <p:sp>
        <p:nvSpPr>
          <p:cNvPr id="24" name="Textfeld 23">
            <a:extLst>
              <a:ext uri="{FF2B5EF4-FFF2-40B4-BE49-F238E27FC236}">
                <a16:creationId xmlns:a16="http://schemas.microsoft.com/office/drawing/2014/main" id="{EA66E258-8245-4EE8-9B19-BB1BAC4D268E}"/>
              </a:ext>
            </a:extLst>
          </p:cNvPr>
          <p:cNvSpPr txBox="1"/>
          <p:nvPr/>
        </p:nvSpPr>
        <p:spPr>
          <a:xfrm>
            <a:off x="2454283" y="5700284"/>
            <a:ext cx="8421698" cy="306998"/>
          </a:xfrm>
          <a:prstGeom prst="rect">
            <a:avLst/>
          </a:prstGeom>
          <a:noFill/>
        </p:spPr>
        <p:txBody>
          <a:bodyPr wrap="square" rtlCol="0">
            <a:noAutofit/>
          </a:bodyPr>
          <a:lstStyle/>
          <a:p>
            <a:r>
              <a:rPr lang="de-DE" sz="1400" dirty="0" smtClean="0"/>
              <a:t>S wird in dem Modell als exogener </a:t>
            </a:r>
            <a:r>
              <a:rPr lang="de-DE" sz="1400" dirty="0" err="1" smtClean="0"/>
              <a:t>Paramter</a:t>
            </a:r>
            <a:r>
              <a:rPr lang="de-DE" sz="1400" dirty="0" smtClean="0"/>
              <a:t> angesehen und als fest vorgegebene Größe angenommen</a:t>
            </a:r>
            <a:endParaRPr lang="de-DE" sz="1400" dirty="0"/>
          </a:p>
        </p:txBody>
      </p:sp>
      <p:sp>
        <p:nvSpPr>
          <p:cNvPr id="25" name="Textfeld 24">
            <a:extLst>
              <a:ext uri="{FF2B5EF4-FFF2-40B4-BE49-F238E27FC236}">
                <a16:creationId xmlns:a16="http://schemas.microsoft.com/office/drawing/2014/main" id="{EA66E258-8245-4EE8-9B19-BB1BAC4D268E}"/>
              </a:ext>
            </a:extLst>
          </p:cNvPr>
          <p:cNvSpPr txBox="1"/>
          <p:nvPr/>
        </p:nvSpPr>
        <p:spPr>
          <a:xfrm>
            <a:off x="5956399" y="4974975"/>
            <a:ext cx="5446832" cy="306998"/>
          </a:xfrm>
          <a:prstGeom prst="rect">
            <a:avLst/>
          </a:prstGeom>
          <a:noFill/>
        </p:spPr>
        <p:txBody>
          <a:bodyPr wrap="square" rtlCol="0">
            <a:noAutofit/>
          </a:bodyPr>
          <a:lstStyle/>
          <a:p>
            <a:r>
              <a:rPr lang="de-DE" sz="1400" dirty="0" smtClean="0"/>
              <a:t>Die Nachfragfunktion gilt natürlich nur in dem Bereich solange x&gt;0</a:t>
            </a:r>
            <a:endParaRPr lang="de-DE" sz="1400" dirty="0"/>
          </a:p>
        </p:txBody>
      </p:sp>
    </p:spTree>
    <p:extLst>
      <p:ext uri="{BB962C8B-B14F-4D97-AF65-F5344CB8AC3E}">
        <p14:creationId xmlns:p14="http://schemas.microsoft.com/office/powerpoint/2010/main" val="213182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6167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60477"/>
            <a:ext cx="12192000" cy="1379081"/>
          </a:xfrm>
          <a:prstGeom prst="rect">
            <a:avLst/>
          </a:prstGeom>
          <a:noFill/>
        </p:spPr>
        <p:txBody>
          <a:bodyPr wrap="square" rtlCol="0">
            <a:noAutofit/>
          </a:bodyPr>
          <a:lstStyle/>
          <a:p>
            <a:r>
              <a:rPr lang="en-US" sz="2400" u="sng" dirty="0" err="1"/>
              <a:t>Firmenzahl</a:t>
            </a:r>
            <a:r>
              <a:rPr lang="en-US" sz="2400" u="sng" dirty="0"/>
              <a:t> und </a:t>
            </a:r>
            <a:r>
              <a:rPr lang="en-US" sz="2400" u="sng" dirty="0" err="1"/>
              <a:t>Durchschnittskosten</a:t>
            </a:r>
            <a:r>
              <a:rPr lang="en-US" sz="2400" u="sng" dirty="0"/>
              <a:t>:</a:t>
            </a:r>
          </a:p>
          <a:p>
            <a:endParaRPr lang="en-US" sz="2400" dirty="0"/>
          </a:p>
          <a:p>
            <a:r>
              <a:rPr lang="en-US" sz="2400" dirty="0"/>
              <a:t>Da </a:t>
            </a:r>
            <a:r>
              <a:rPr lang="en-US" sz="2400" dirty="0" err="1"/>
              <a:t>alle</a:t>
            </a:r>
            <a:r>
              <a:rPr lang="en-US" sz="2400" dirty="0"/>
              <a:t> </a:t>
            </a:r>
            <a:r>
              <a:rPr lang="en-US" sz="2400" dirty="0" err="1"/>
              <a:t>Firmen</a:t>
            </a:r>
            <a:r>
              <a:rPr lang="en-US" sz="2400" dirty="0"/>
              <a:t> </a:t>
            </a:r>
            <a:r>
              <a:rPr lang="en-US" sz="2400" dirty="0" err="1"/>
              <a:t>symmetrisch</a:t>
            </a:r>
            <a:r>
              <a:rPr lang="en-US" sz="2400" dirty="0"/>
              <a:t> </a:t>
            </a:r>
            <a:r>
              <a:rPr lang="en-US" sz="2400" dirty="0" err="1"/>
              <a:t>sind</a:t>
            </a:r>
            <a:r>
              <a:rPr lang="en-US" sz="2400" dirty="0"/>
              <a:t>, </a:t>
            </a:r>
            <a:r>
              <a:rPr lang="en-US" sz="2400" dirty="0" err="1"/>
              <a:t>müssen</a:t>
            </a:r>
            <a:r>
              <a:rPr lang="en-US" sz="2400" dirty="0"/>
              <a:t> </a:t>
            </a:r>
            <a:r>
              <a:rPr lang="en-US" sz="2400" dirty="0" err="1"/>
              <a:t>im</a:t>
            </a:r>
            <a:r>
              <a:rPr lang="en-US" sz="2400" dirty="0"/>
              <a:t> </a:t>
            </a:r>
            <a:r>
              <a:rPr lang="en-US" sz="2400" dirty="0" err="1"/>
              <a:t>Gleichgewicht</a:t>
            </a:r>
            <a:r>
              <a:rPr lang="en-US" sz="2400" dirty="0"/>
              <a:t> </a:t>
            </a:r>
            <a:r>
              <a:rPr lang="en-US" sz="2400" dirty="0" err="1"/>
              <a:t>alle</a:t>
            </a:r>
            <a:r>
              <a:rPr lang="en-US" sz="2400" dirty="0"/>
              <a:t> </a:t>
            </a:r>
            <a:r>
              <a:rPr lang="en-US" sz="2400" dirty="0" err="1"/>
              <a:t>zum</a:t>
            </a:r>
            <a:r>
              <a:rPr lang="en-US" sz="2400" dirty="0"/>
              <a:t> </a:t>
            </a:r>
            <a:r>
              <a:rPr lang="en-US" sz="2400" err="1"/>
              <a:t>gleichen</a:t>
            </a:r>
            <a:r>
              <a:rPr lang="en-US" sz="2400"/>
              <a:t> </a:t>
            </a:r>
            <a:r>
              <a:rPr lang="en-US" sz="2400" smtClean="0"/>
              <a:t>Preis </a:t>
            </a:r>
            <a:r>
              <a:rPr lang="en-US" sz="2400" dirty="0" err="1"/>
              <a:t>produzieren</a:t>
            </a:r>
            <a:endParaRPr lang="en-US" sz="2400" dirty="0"/>
          </a:p>
          <a:p>
            <a:r>
              <a:rPr lang="en-US" sz="2400" dirty="0"/>
              <a:t>				</a:t>
            </a:r>
          </a:p>
          <a:p>
            <a:endParaRPr lang="en-US" sz="2400" dirty="0"/>
          </a:p>
          <a:p>
            <a:endParaRPr lang="en-US" sz="2400" dirty="0"/>
          </a:p>
          <a:p>
            <a:r>
              <a:rPr lang="en-US" sz="2400" dirty="0"/>
              <a:t>	</a:t>
            </a:r>
          </a:p>
          <a:p>
            <a:endParaRPr lang="de-DE" sz="2000" dirty="0"/>
          </a:p>
        </p:txBody>
      </p:sp>
      <p:sp>
        <p:nvSpPr>
          <p:cNvPr id="2" name="Rechteck 1"/>
          <p:cNvSpPr/>
          <p:nvPr/>
        </p:nvSpPr>
        <p:spPr>
          <a:xfrm>
            <a:off x="1030965" y="1639503"/>
            <a:ext cx="1261884" cy="400110"/>
          </a:xfrm>
          <a:prstGeom prst="rect">
            <a:avLst/>
          </a:prstGeom>
        </p:spPr>
        <p:txBody>
          <a:bodyPr wrap="none">
            <a:spAutoFit/>
          </a:bodyPr>
          <a:lstStyle/>
          <a:p>
            <a:r>
              <a:rPr lang="en-US" sz="2000" dirty="0"/>
              <a:t>→ p*=p=P</a:t>
            </a:r>
          </a:p>
        </p:txBody>
      </p:sp>
      <p:sp>
        <p:nvSpPr>
          <p:cNvPr id="5" name="Rechteck 4"/>
          <p:cNvSpPr/>
          <p:nvPr/>
        </p:nvSpPr>
        <p:spPr>
          <a:xfrm>
            <a:off x="870138" y="2625526"/>
            <a:ext cx="7405361" cy="400110"/>
          </a:xfrm>
          <a:prstGeom prst="rect">
            <a:avLst/>
          </a:prstGeom>
        </p:spPr>
        <p:txBody>
          <a:bodyPr wrap="none">
            <a:spAutoFit/>
          </a:bodyPr>
          <a:lstStyle/>
          <a:p>
            <a:r>
              <a:rPr lang="en-US" sz="2000" dirty="0" smtClean="0"/>
              <a:t>→ </a:t>
            </a:r>
            <a:r>
              <a:rPr lang="en-US" sz="2000" dirty="0" err="1" smtClean="0"/>
              <a:t>Einsetzen</a:t>
            </a:r>
            <a:r>
              <a:rPr lang="en-US" sz="2000" dirty="0" smtClean="0"/>
              <a:t> in die </a:t>
            </a:r>
            <a:r>
              <a:rPr lang="en-US" sz="2000" dirty="0" err="1" smtClean="0"/>
              <a:t>Kostenfunktion</a:t>
            </a:r>
            <a:r>
              <a:rPr lang="en-US" sz="2000" dirty="0" smtClean="0"/>
              <a:t> </a:t>
            </a:r>
            <a:r>
              <a:rPr lang="en-US" sz="2000" dirty="0" err="1" smtClean="0"/>
              <a:t>liefert</a:t>
            </a:r>
            <a:r>
              <a:rPr lang="en-US" sz="2000" dirty="0" smtClean="0"/>
              <a:t> </a:t>
            </a:r>
            <a:r>
              <a:rPr lang="en-US" sz="2000" dirty="0" err="1" smtClean="0"/>
              <a:t>für</a:t>
            </a:r>
            <a:r>
              <a:rPr lang="en-US" sz="2000" dirty="0" smtClean="0"/>
              <a:t> die </a:t>
            </a:r>
            <a:r>
              <a:rPr lang="en-US" sz="2000" dirty="0" err="1" smtClean="0"/>
              <a:t>Durchschnittskosten</a:t>
            </a:r>
            <a:r>
              <a:rPr lang="en-US" sz="2000" dirty="0" smtClean="0"/>
              <a:t>:</a:t>
            </a:r>
          </a:p>
        </p:txBody>
      </p:sp>
      <p:sp>
        <p:nvSpPr>
          <p:cNvPr id="6" name="Rechteck 5"/>
          <p:cNvSpPr/>
          <p:nvPr/>
        </p:nvSpPr>
        <p:spPr>
          <a:xfrm>
            <a:off x="2506937" y="5199804"/>
            <a:ext cx="9336742" cy="707886"/>
          </a:xfrm>
          <a:prstGeom prst="rect">
            <a:avLst/>
          </a:prstGeom>
        </p:spPr>
        <p:txBody>
          <a:bodyPr wrap="square">
            <a:spAutoFit/>
          </a:bodyPr>
          <a:lstStyle/>
          <a:p>
            <a:r>
              <a:rPr lang="en-US" sz="2000" dirty="0"/>
              <a:t>→	Je </a:t>
            </a:r>
            <a:r>
              <a:rPr lang="en-US" sz="2000" dirty="0" err="1"/>
              <a:t>mehr</a:t>
            </a:r>
            <a:r>
              <a:rPr lang="en-US" sz="2000" dirty="0"/>
              <a:t> </a:t>
            </a:r>
            <a:r>
              <a:rPr lang="en-US" sz="2000" dirty="0" err="1"/>
              <a:t>Firmen</a:t>
            </a:r>
            <a:r>
              <a:rPr lang="en-US" sz="2000" dirty="0"/>
              <a:t> </a:t>
            </a:r>
            <a:r>
              <a:rPr lang="en-US" sz="2000" dirty="0" smtClean="0"/>
              <a:t>n in </a:t>
            </a:r>
            <a:r>
              <a:rPr lang="en-US" sz="2000" dirty="0"/>
              <a:t>der </a:t>
            </a:r>
            <a:r>
              <a:rPr lang="en-US" sz="2000" dirty="0" err="1" smtClean="0"/>
              <a:t>Branche</a:t>
            </a:r>
            <a:r>
              <a:rPr lang="en-US" sz="2000" dirty="0" smtClean="0"/>
              <a:t>, um so </a:t>
            </a:r>
            <a:r>
              <a:rPr lang="en-US" sz="2000" dirty="0" err="1" smtClean="0"/>
              <a:t>kleiner</a:t>
            </a:r>
            <a:r>
              <a:rPr lang="en-US" sz="2000" dirty="0" smtClean="0"/>
              <a:t> </a:t>
            </a:r>
            <a:r>
              <a:rPr lang="en-US" sz="2000" dirty="0" err="1" smtClean="0"/>
              <a:t>wird</a:t>
            </a:r>
            <a:r>
              <a:rPr lang="en-US" sz="2000" dirty="0" smtClean="0"/>
              <a:t> der </a:t>
            </a:r>
            <a:r>
              <a:rPr lang="en-US" sz="2000" dirty="0" err="1"/>
              <a:t>Anteil</a:t>
            </a:r>
            <a:r>
              <a:rPr lang="en-US" sz="2000" dirty="0"/>
              <a:t> </a:t>
            </a:r>
            <a:r>
              <a:rPr lang="en-US" sz="2000" dirty="0" err="1" smtClean="0"/>
              <a:t>jeder</a:t>
            </a:r>
            <a:r>
              <a:rPr lang="en-US" sz="2000" dirty="0" smtClean="0"/>
              <a:t> Firma am 	</a:t>
            </a:r>
            <a:r>
              <a:rPr lang="en-US" sz="2000" dirty="0" err="1" smtClean="0"/>
              <a:t>Branchenumsatz</a:t>
            </a:r>
            <a:r>
              <a:rPr lang="en-US" sz="2000" dirty="0" smtClean="0"/>
              <a:t> S</a:t>
            </a:r>
            <a:endParaRPr lang="de-DE" sz="2000" dirty="0"/>
          </a:p>
        </p:txBody>
      </p:sp>
      <p:sp>
        <p:nvSpPr>
          <p:cNvPr id="7" name="Rechteck 6"/>
          <p:cNvSpPr/>
          <p:nvPr/>
        </p:nvSpPr>
        <p:spPr>
          <a:xfrm>
            <a:off x="2506937" y="5907690"/>
            <a:ext cx="9368118" cy="707886"/>
          </a:xfrm>
          <a:prstGeom prst="rect">
            <a:avLst/>
          </a:prstGeom>
        </p:spPr>
        <p:txBody>
          <a:bodyPr wrap="square">
            <a:spAutoFit/>
          </a:bodyPr>
          <a:lstStyle/>
          <a:p>
            <a:r>
              <a:rPr lang="en-US" sz="2000" dirty="0"/>
              <a:t>→	je </a:t>
            </a:r>
            <a:r>
              <a:rPr lang="en-US" sz="2000" dirty="0" err="1"/>
              <a:t>höher</a:t>
            </a:r>
            <a:r>
              <a:rPr lang="en-US" sz="2000" dirty="0"/>
              <a:t> die </a:t>
            </a:r>
            <a:r>
              <a:rPr lang="en-US" sz="2000" dirty="0" err="1"/>
              <a:t>Durchschnittskosten</a:t>
            </a:r>
            <a:r>
              <a:rPr lang="en-US" sz="2000" dirty="0"/>
              <a:t> </a:t>
            </a:r>
            <a:r>
              <a:rPr lang="en-US" sz="2000" dirty="0" err="1" smtClean="0"/>
              <a:t>desto</a:t>
            </a:r>
            <a:r>
              <a:rPr lang="en-US" sz="2000" dirty="0" smtClean="0"/>
              <a:t> </a:t>
            </a:r>
            <a:r>
              <a:rPr lang="en-US" sz="2000" dirty="0" err="1" smtClean="0"/>
              <a:t>schwieriger</a:t>
            </a:r>
            <a:r>
              <a:rPr lang="en-US" sz="2000" dirty="0" smtClean="0"/>
              <a:t> </a:t>
            </a:r>
            <a:r>
              <a:rPr lang="en-US" sz="2000" dirty="0" err="1" smtClean="0"/>
              <a:t>wird</a:t>
            </a:r>
            <a:r>
              <a:rPr lang="en-US" sz="2000" dirty="0" smtClean="0"/>
              <a:t> </a:t>
            </a:r>
            <a:r>
              <a:rPr lang="en-US" sz="2000" dirty="0" err="1" smtClean="0"/>
              <a:t>es</a:t>
            </a:r>
            <a:r>
              <a:rPr lang="en-US" sz="2000" dirty="0" smtClean="0"/>
              <a:t> </a:t>
            </a:r>
            <a:r>
              <a:rPr lang="en-US" sz="2000" dirty="0" err="1" smtClean="0"/>
              <a:t>steigende</a:t>
            </a:r>
            <a:r>
              <a:rPr lang="en-US" sz="2000" dirty="0" smtClean="0"/>
              <a:t> 	</a:t>
            </a:r>
            <a:r>
              <a:rPr lang="en-US" sz="2000" dirty="0" err="1" smtClean="0"/>
              <a:t>Skalenerträge</a:t>
            </a:r>
            <a:r>
              <a:rPr lang="en-US" sz="2000" dirty="0" smtClean="0"/>
              <a:t> </a:t>
            </a:r>
            <a:r>
              <a:rPr lang="en-US" sz="2000" dirty="0" err="1" smtClean="0"/>
              <a:t>auszunutzen</a:t>
            </a:r>
            <a:endParaRPr lang="en-US" sz="2000" dirty="0"/>
          </a:p>
        </p:txBody>
      </p:sp>
      <p:sp>
        <p:nvSpPr>
          <p:cNvPr id="10" name="Rechteck 9"/>
          <p:cNvSpPr/>
          <p:nvPr/>
        </p:nvSpPr>
        <p:spPr>
          <a:xfrm>
            <a:off x="1618941" y="2089473"/>
            <a:ext cx="9251661" cy="400110"/>
          </a:xfrm>
          <a:prstGeom prst="rect">
            <a:avLst/>
          </a:prstGeom>
        </p:spPr>
        <p:txBody>
          <a:bodyPr wrap="square">
            <a:spAutoFit/>
          </a:bodyPr>
          <a:lstStyle/>
          <a:p>
            <a:r>
              <a:rPr lang="en-US" sz="2000" dirty="0" smtClean="0"/>
              <a:t>→ </a:t>
            </a:r>
            <a:r>
              <a:rPr lang="en-US" sz="2000" dirty="0" err="1" smtClean="0"/>
              <a:t>Für</a:t>
            </a:r>
            <a:r>
              <a:rPr lang="en-US" sz="2000" dirty="0" smtClean="0"/>
              <a:t> p*=p=P </a:t>
            </a:r>
            <a:r>
              <a:rPr lang="en-US" sz="2000" dirty="0" err="1" smtClean="0"/>
              <a:t>ergibt</a:t>
            </a:r>
            <a:r>
              <a:rPr lang="en-US" sz="2000" dirty="0" smtClean="0"/>
              <a:t> </a:t>
            </a:r>
            <a:r>
              <a:rPr lang="en-US" sz="2000" dirty="0" err="1" smtClean="0"/>
              <a:t>sich</a:t>
            </a:r>
            <a:r>
              <a:rPr lang="en-US" sz="2000" dirty="0" smtClean="0"/>
              <a:t> </a:t>
            </a:r>
            <a:r>
              <a:rPr lang="en-US" sz="2000" dirty="0" err="1" smtClean="0"/>
              <a:t>damit</a:t>
            </a:r>
            <a:r>
              <a:rPr lang="en-US" sz="2000" dirty="0" smtClean="0"/>
              <a:t> </a:t>
            </a:r>
            <a:r>
              <a:rPr lang="en-US" sz="2000" dirty="0" err="1" smtClean="0"/>
              <a:t>für</a:t>
            </a:r>
            <a:r>
              <a:rPr lang="en-US" sz="2000" dirty="0" smtClean="0"/>
              <a:t> </a:t>
            </a:r>
            <a:r>
              <a:rPr lang="en-US" sz="2000" dirty="0" err="1" smtClean="0"/>
              <a:t>jede</a:t>
            </a:r>
            <a:r>
              <a:rPr lang="en-US" sz="2000" dirty="0" smtClean="0"/>
              <a:t> Firma </a:t>
            </a:r>
            <a:r>
              <a:rPr lang="en-US" sz="2000" dirty="0" err="1" smtClean="0"/>
              <a:t>ein</a:t>
            </a:r>
            <a:r>
              <a:rPr lang="en-US" sz="2000" dirty="0" smtClean="0"/>
              <a:t> </a:t>
            </a:r>
            <a:r>
              <a:rPr lang="en-US" sz="2000" dirty="0" err="1" smtClean="0"/>
              <a:t>Marktanteil</a:t>
            </a:r>
            <a:r>
              <a:rPr lang="en-US" sz="2000" dirty="0" smtClean="0"/>
              <a:t> von x*=S/n</a:t>
            </a:r>
          </a:p>
        </p:txBody>
      </p:sp>
      <p:sp>
        <p:nvSpPr>
          <p:cNvPr id="8" name="Rechteck 7"/>
          <p:cNvSpPr/>
          <p:nvPr/>
        </p:nvSpPr>
        <p:spPr>
          <a:xfrm>
            <a:off x="3444768" y="3088470"/>
            <a:ext cx="4069256" cy="369332"/>
          </a:xfrm>
          <a:prstGeom prst="rect">
            <a:avLst/>
          </a:prstGeom>
        </p:spPr>
        <p:txBody>
          <a:bodyPr wrap="none">
            <a:spAutoFit/>
          </a:bodyPr>
          <a:lstStyle/>
          <a:p>
            <a:r>
              <a:rPr lang="en-US" dirty="0"/>
              <a:t>DK = K/x = KF/</a:t>
            </a:r>
            <a:r>
              <a:rPr lang="en-US" dirty="0" err="1"/>
              <a:t>x+k</a:t>
            </a:r>
            <a:r>
              <a:rPr lang="en-US" dirty="0"/>
              <a:t> = KF/(S/n)+k = </a:t>
            </a:r>
            <a:r>
              <a:rPr lang="en-US" dirty="0" err="1" smtClean="0"/>
              <a:t>n∙KF</a:t>
            </a:r>
            <a:r>
              <a:rPr lang="en-US" dirty="0" smtClean="0"/>
              <a:t>/</a:t>
            </a:r>
            <a:r>
              <a:rPr lang="en-US" dirty="0" err="1" smtClean="0"/>
              <a:t>S+k</a:t>
            </a:r>
            <a:endParaRPr lang="en-US" dirty="0"/>
          </a:p>
        </p:txBody>
      </p:sp>
      <p:sp>
        <p:nvSpPr>
          <p:cNvPr id="11" name="Rechteck 10"/>
          <p:cNvSpPr/>
          <p:nvPr/>
        </p:nvSpPr>
        <p:spPr>
          <a:xfrm>
            <a:off x="2963731" y="4133071"/>
            <a:ext cx="9084833" cy="1015663"/>
          </a:xfrm>
          <a:prstGeom prst="rect">
            <a:avLst/>
          </a:prstGeom>
        </p:spPr>
        <p:txBody>
          <a:bodyPr wrap="square">
            <a:spAutoFit/>
          </a:bodyPr>
          <a:lstStyle/>
          <a:p>
            <a:r>
              <a:rPr lang="en-US" sz="2000" dirty="0" smtClean="0"/>
              <a:t>Dies </a:t>
            </a:r>
            <a:r>
              <a:rPr lang="en-US" sz="2000" dirty="0" err="1" smtClean="0"/>
              <a:t>ist</a:t>
            </a:r>
            <a:r>
              <a:rPr lang="en-US" sz="2000" dirty="0" smtClean="0"/>
              <a:t> </a:t>
            </a:r>
            <a:r>
              <a:rPr lang="en-US" sz="2000" dirty="0" err="1" smtClean="0"/>
              <a:t>auch</a:t>
            </a:r>
            <a:r>
              <a:rPr lang="en-US" sz="2000" dirty="0" smtClean="0"/>
              <a:t> </a:t>
            </a:r>
            <a:r>
              <a:rPr lang="en-US" sz="2000" dirty="0" err="1" smtClean="0"/>
              <a:t>plausibel</a:t>
            </a:r>
            <a:r>
              <a:rPr lang="en-US" sz="2000" dirty="0" smtClean="0"/>
              <a:t>, </a:t>
            </a:r>
            <a:r>
              <a:rPr lang="en-US" sz="2000" dirty="0" err="1" smtClean="0"/>
              <a:t>denn</a:t>
            </a:r>
            <a:r>
              <a:rPr lang="en-US" sz="2000" dirty="0" smtClean="0"/>
              <a:t> interne </a:t>
            </a:r>
            <a:r>
              <a:rPr lang="en-US" sz="2000" dirty="0" err="1" smtClean="0"/>
              <a:t>Skalenerträge</a:t>
            </a:r>
            <a:r>
              <a:rPr lang="en-US" sz="2000" dirty="0" smtClean="0"/>
              <a:t> </a:t>
            </a:r>
            <a:r>
              <a:rPr lang="en-US" sz="2000" dirty="0" err="1" smtClean="0"/>
              <a:t>bzw</a:t>
            </a:r>
            <a:r>
              <a:rPr lang="en-US" sz="2000" dirty="0" smtClean="0"/>
              <a:t>. </a:t>
            </a:r>
            <a:r>
              <a:rPr lang="en-US" sz="2000" dirty="0" err="1"/>
              <a:t>e</a:t>
            </a:r>
            <a:r>
              <a:rPr lang="en-US" sz="2000" dirty="0" err="1" smtClean="0"/>
              <a:t>in</a:t>
            </a:r>
            <a:r>
              <a:rPr lang="en-US" sz="2000" dirty="0" smtClean="0"/>
              <a:t> </a:t>
            </a:r>
            <a:r>
              <a:rPr lang="en-US" sz="2000" dirty="0" err="1" smtClean="0"/>
              <a:t>Markt</a:t>
            </a:r>
            <a:r>
              <a:rPr lang="en-US" sz="2000" dirty="0" smtClean="0"/>
              <a:t> </a:t>
            </a:r>
            <a:r>
              <a:rPr lang="en-US" sz="2000" dirty="0" err="1" smtClean="0"/>
              <a:t>mit</a:t>
            </a:r>
            <a:r>
              <a:rPr lang="en-US" sz="2000" dirty="0" smtClean="0"/>
              <a:t> </a:t>
            </a:r>
            <a:r>
              <a:rPr lang="en-US" sz="2000" dirty="0" err="1" smtClean="0"/>
              <a:t>monopolisitischer</a:t>
            </a:r>
            <a:r>
              <a:rPr lang="en-US" sz="2000" dirty="0" smtClean="0"/>
              <a:t> </a:t>
            </a:r>
            <a:r>
              <a:rPr lang="en-US" sz="2000" dirty="0" err="1" smtClean="0"/>
              <a:t>Konkurrenz</a:t>
            </a:r>
            <a:r>
              <a:rPr lang="en-US" sz="2000" dirty="0" smtClean="0"/>
              <a:t> </a:t>
            </a:r>
            <a:r>
              <a:rPr lang="en-US" sz="2000" dirty="0" err="1" smtClean="0"/>
              <a:t>zeichnet</a:t>
            </a:r>
            <a:r>
              <a:rPr lang="en-US" sz="2000" dirty="0" smtClean="0"/>
              <a:t> </a:t>
            </a:r>
            <a:r>
              <a:rPr lang="en-US" sz="2000" dirty="0" err="1" smtClean="0"/>
              <a:t>sich</a:t>
            </a:r>
            <a:r>
              <a:rPr lang="en-US" sz="2000" dirty="0" smtClean="0"/>
              <a:t> </a:t>
            </a:r>
            <a:r>
              <a:rPr lang="en-US" sz="2000" dirty="0" err="1" smtClean="0"/>
              <a:t>gerade</a:t>
            </a:r>
            <a:r>
              <a:rPr lang="en-US" sz="2000" dirty="0" smtClean="0"/>
              <a:t> </a:t>
            </a:r>
            <a:r>
              <a:rPr lang="en-US" sz="2000" dirty="0" err="1" smtClean="0"/>
              <a:t>durch</a:t>
            </a:r>
            <a:r>
              <a:rPr lang="en-US" sz="2000" dirty="0" smtClean="0"/>
              <a:t> </a:t>
            </a:r>
            <a:r>
              <a:rPr lang="en-US" sz="2000" dirty="0" err="1" smtClean="0"/>
              <a:t>eine</a:t>
            </a:r>
            <a:r>
              <a:rPr lang="en-US" sz="2000" dirty="0" smtClean="0"/>
              <a:t> </a:t>
            </a:r>
            <a:r>
              <a:rPr lang="en-US" sz="2000" dirty="0" err="1" smtClean="0"/>
              <a:t>geringe</a:t>
            </a:r>
            <a:r>
              <a:rPr lang="en-US" sz="2000" dirty="0" smtClean="0"/>
              <a:t> </a:t>
            </a:r>
            <a:r>
              <a:rPr lang="en-US" sz="2000" dirty="0" err="1" smtClean="0"/>
              <a:t>Firmenzahl</a:t>
            </a:r>
            <a:r>
              <a:rPr lang="en-US" sz="2000" dirty="0" smtClean="0"/>
              <a:t> </a:t>
            </a:r>
            <a:r>
              <a:rPr lang="en-US" sz="2000" dirty="0" err="1" smtClean="0"/>
              <a:t>aus.</a:t>
            </a:r>
            <a:r>
              <a:rPr lang="en-US" sz="2000" dirty="0" smtClean="0"/>
              <a:t> </a:t>
            </a:r>
            <a:r>
              <a:rPr lang="en-US" sz="2000" smtClean="0"/>
              <a:t>Die Preisvorteile </a:t>
            </a:r>
            <a:r>
              <a:rPr lang="en-US" sz="2000" dirty="0" err="1" smtClean="0"/>
              <a:t>sollten</a:t>
            </a:r>
            <a:r>
              <a:rPr lang="en-US" sz="2000" dirty="0" smtClean="0"/>
              <a:t> </a:t>
            </a:r>
            <a:r>
              <a:rPr lang="en-US" sz="2000" dirty="0" err="1" smtClean="0"/>
              <a:t>damit</a:t>
            </a:r>
            <a:r>
              <a:rPr lang="en-US" sz="2000" dirty="0" smtClean="0"/>
              <a:t> </a:t>
            </a:r>
            <a:r>
              <a:rPr lang="en-US" sz="2000" dirty="0" err="1" smtClean="0"/>
              <a:t>bei</a:t>
            </a:r>
            <a:r>
              <a:rPr lang="en-US" sz="2000" dirty="0" smtClean="0"/>
              <a:t> </a:t>
            </a:r>
            <a:r>
              <a:rPr lang="en-US" sz="2000" dirty="0" err="1" smtClean="0"/>
              <a:t>zunehmender</a:t>
            </a:r>
            <a:r>
              <a:rPr lang="en-US" sz="2000" dirty="0" smtClean="0"/>
              <a:t> </a:t>
            </a:r>
            <a:r>
              <a:rPr lang="en-US" sz="2000" dirty="0" err="1" smtClean="0"/>
              <a:t>Firmenzahl</a:t>
            </a:r>
            <a:r>
              <a:rPr lang="en-US" sz="2000" dirty="0" smtClean="0"/>
              <a:t> </a:t>
            </a:r>
            <a:r>
              <a:rPr lang="en-US" sz="2000" dirty="0" err="1" smtClean="0"/>
              <a:t>verschwinden</a:t>
            </a:r>
            <a:r>
              <a:rPr lang="en-US" sz="2000" dirty="0" smtClean="0"/>
              <a:t>!</a:t>
            </a:r>
            <a:endParaRPr lang="de-DE" sz="2000" dirty="0"/>
          </a:p>
        </p:txBody>
      </p:sp>
      <p:sp>
        <p:nvSpPr>
          <p:cNvPr id="12" name="Rechteck 11"/>
          <p:cNvSpPr/>
          <p:nvPr/>
        </p:nvSpPr>
        <p:spPr>
          <a:xfrm>
            <a:off x="2040771" y="3429090"/>
            <a:ext cx="9336742" cy="707886"/>
          </a:xfrm>
          <a:prstGeom prst="rect">
            <a:avLst/>
          </a:prstGeom>
        </p:spPr>
        <p:txBody>
          <a:bodyPr wrap="square">
            <a:spAutoFit/>
          </a:bodyPr>
          <a:lstStyle/>
          <a:p>
            <a:r>
              <a:rPr lang="en-US" sz="2000" dirty="0"/>
              <a:t>→	</a:t>
            </a:r>
            <a:r>
              <a:rPr lang="en-US" sz="2000" dirty="0" smtClean="0"/>
              <a:t>da KF, k, S </a:t>
            </a:r>
            <a:r>
              <a:rPr lang="en-US" sz="2000" dirty="0" err="1" smtClean="0"/>
              <a:t>Konstant</a:t>
            </a:r>
            <a:r>
              <a:rPr lang="en-US" sz="2000" dirty="0" smtClean="0"/>
              <a:t> </a:t>
            </a:r>
            <a:r>
              <a:rPr lang="en-US" sz="2000" dirty="0" err="1" smtClean="0"/>
              <a:t>steigen</a:t>
            </a:r>
            <a:r>
              <a:rPr lang="en-US" sz="2000" dirty="0" smtClean="0"/>
              <a:t> die </a:t>
            </a:r>
            <a:r>
              <a:rPr lang="en-US" sz="2000" dirty="0" err="1" smtClean="0"/>
              <a:t>Durchschnittskosten</a:t>
            </a:r>
            <a:r>
              <a:rPr lang="en-US" sz="2000" dirty="0" smtClean="0"/>
              <a:t> </a:t>
            </a:r>
            <a:r>
              <a:rPr lang="en-US" sz="2000" dirty="0" err="1" smtClean="0"/>
              <a:t>mit</a:t>
            </a:r>
            <a:r>
              <a:rPr lang="en-US" sz="2000" dirty="0" smtClean="0"/>
              <a:t> </a:t>
            </a:r>
            <a:r>
              <a:rPr lang="en-US" sz="2000" dirty="0" err="1" smtClean="0"/>
              <a:t>zunehmender</a:t>
            </a:r>
            <a:r>
              <a:rPr lang="en-US" sz="2000" dirty="0" smtClean="0"/>
              <a:t> 	</a:t>
            </a:r>
            <a:r>
              <a:rPr lang="en-US" sz="2000" dirty="0" err="1" smtClean="0"/>
              <a:t>Firmenzahl</a:t>
            </a:r>
            <a:r>
              <a:rPr lang="en-US" sz="2000" dirty="0" smtClean="0"/>
              <a:t> n. KF/S </a:t>
            </a:r>
            <a:r>
              <a:rPr lang="en-US" sz="2000" dirty="0" err="1" smtClean="0"/>
              <a:t>ist</a:t>
            </a:r>
            <a:r>
              <a:rPr lang="en-US" sz="2000" dirty="0" smtClean="0"/>
              <a:t> die </a:t>
            </a:r>
            <a:r>
              <a:rPr lang="en-US" sz="2000" dirty="0" err="1" smtClean="0"/>
              <a:t>Steigung</a:t>
            </a:r>
            <a:r>
              <a:rPr lang="en-US" sz="2000" dirty="0" smtClean="0"/>
              <a:t> der </a:t>
            </a:r>
            <a:r>
              <a:rPr lang="en-US" sz="2000" dirty="0" err="1" smtClean="0"/>
              <a:t>Geraden</a:t>
            </a:r>
            <a:r>
              <a:rPr lang="en-US" sz="2000" dirty="0" smtClean="0"/>
              <a:t> der </a:t>
            </a:r>
            <a:r>
              <a:rPr lang="en-US" sz="2000" dirty="0" err="1" smtClean="0"/>
              <a:t>Durchschnittskosten</a:t>
            </a:r>
            <a:endParaRPr lang="de-DE" sz="2000" dirty="0"/>
          </a:p>
        </p:txBody>
      </p:sp>
    </p:spTree>
    <p:extLst>
      <p:ext uri="{BB962C8B-B14F-4D97-AF65-F5344CB8AC3E}">
        <p14:creationId xmlns:p14="http://schemas.microsoft.com/office/powerpoint/2010/main" val="168185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10" grpId="0"/>
      <p:bldP spid="8"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53788" y="541189"/>
            <a:ext cx="12245788" cy="6316811"/>
          </a:xfrm>
          <a:prstGeom prst="rect">
            <a:avLst/>
          </a:prstGeom>
          <a:noFill/>
        </p:spPr>
        <p:txBody>
          <a:bodyPr wrap="square" rtlCol="0">
            <a:noAutofit/>
          </a:bodyPr>
          <a:lstStyle/>
          <a:p>
            <a:r>
              <a:rPr lang="en-US" sz="2400" u="sng" dirty="0" err="1"/>
              <a:t>Firmenzahl</a:t>
            </a:r>
            <a:r>
              <a:rPr lang="en-US" sz="2400" u="sng" dirty="0"/>
              <a:t> </a:t>
            </a:r>
            <a:r>
              <a:rPr lang="en-US" sz="2400" u="sng"/>
              <a:t>und </a:t>
            </a:r>
            <a:r>
              <a:rPr lang="en-US" sz="2400" u="sng" smtClean="0"/>
              <a:t>Preis:</a:t>
            </a:r>
            <a:endParaRPr lang="en-US" sz="2400" u="sng" dirty="0"/>
          </a:p>
          <a:p>
            <a:endParaRPr lang="en-US" sz="2400" dirty="0"/>
          </a:p>
          <a:p>
            <a:r>
              <a:rPr lang="en-US" sz="2400" dirty="0" err="1"/>
              <a:t>Nachfrage</a:t>
            </a:r>
            <a:r>
              <a:rPr lang="en-US" sz="2400" dirty="0"/>
              <a:t>:		</a:t>
            </a:r>
            <a:r>
              <a:rPr lang="de-DE" sz="2400" dirty="0"/>
              <a:t>x = S(1/n –b(p-P)) = S/n + </a:t>
            </a:r>
            <a:r>
              <a:rPr lang="de-DE" sz="2400" dirty="0" err="1"/>
              <a:t>SbP</a:t>
            </a:r>
            <a:r>
              <a:rPr lang="de-DE" sz="2400" dirty="0"/>
              <a:t> – </a:t>
            </a:r>
            <a:r>
              <a:rPr lang="de-DE" sz="2400" dirty="0" err="1"/>
              <a:t>Sbp</a:t>
            </a:r>
            <a:endParaRPr lang="de-DE" sz="2400" dirty="0"/>
          </a:p>
          <a:p>
            <a:endParaRPr lang="de-DE" sz="2400" dirty="0"/>
          </a:p>
          <a:p>
            <a:r>
              <a:rPr lang="de-DE" sz="2400" dirty="0"/>
              <a:t>Jede Firma nimmt </a:t>
            </a:r>
            <a:r>
              <a:rPr lang="de-DE" sz="2400"/>
              <a:t>die </a:t>
            </a:r>
            <a:r>
              <a:rPr lang="de-DE" sz="2400" smtClean="0"/>
              <a:t>Preise </a:t>
            </a:r>
            <a:r>
              <a:rPr lang="de-DE" sz="2400" dirty="0"/>
              <a:t>der anderen als gegeben (vgl. </a:t>
            </a:r>
            <a:r>
              <a:rPr lang="de-DE" sz="2400" dirty="0" err="1"/>
              <a:t>Cournot</a:t>
            </a:r>
            <a:r>
              <a:rPr lang="de-DE" sz="2400" dirty="0"/>
              <a:t>):</a:t>
            </a:r>
          </a:p>
          <a:p>
            <a:r>
              <a:rPr lang="en-US" sz="2400" dirty="0"/>
              <a:t>→ </a:t>
            </a:r>
            <a:r>
              <a:rPr lang="en-US" sz="2400" dirty="0" err="1"/>
              <a:t>setze</a:t>
            </a:r>
            <a:r>
              <a:rPr lang="en-US" sz="2400" dirty="0"/>
              <a:t> A:=</a:t>
            </a:r>
            <a:r>
              <a:rPr lang="de-DE" sz="2400" dirty="0"/>
              <a:t> S/n + </a:t>
            </a:r>
            <a:r>
              <a:rPr lang="de-DE" sz="2400" dirty="0" err="1"/>
              <a:t>SbP</a:t>
            </a:r>
            <a:r>
              <a:rPr lang="de-DE" sz="2400" dirty="0"/>
              <a:t> und B:=Sb</a:t>
            </a:r>
          </a:p>
          <a:p>
            <a:endParaRPr lang="en-US" sz="2400" dirty="0"/>
          </a:p>
          <a:p>
            <a:r>
              <a:rPr lang="en-US" sz="2400" dirty="0"/>
              <a:t>→ 	x = A-</a:t>
            </a:r>
            <a:r>
              <a:rPr lang="en-US" sz="2400" dirty="0" err="1"/>
              <a:t>Bp</a:t>
            </a:r>
            <a:r>
              <a:rPr lang="en-US" sz="2400" dirty="0"/>
              <a:t>			(</a:t>
            </a:r>
            <a:r>
              <a:rPr lang="en-US" sz="2400" dirty="0" err="1"/>
              <a:t>Monopolnachfrage</a:t>
            </a:r>
            <a:r>
              <a:rPr lang="en-US" sz="2400" dirty="0"/>
              <a:t>)</a:t>
            </a:r>
          </a:p>
          <a:p>
            <a:r>
              <a:rPr lang="en-US" sz="2400" dirty="0"/>
              <a:t>	GE = p – x/B = p – x/(Sb) 	(</a:t>
            </a:r>
            <a:r>
              <a:rPr lang="en-US" sz="2400" dirty="0" err="1"/>
              <a:t>Grenzerträge</a:t>
            </a:r>
            <a:r>
              <a:rPr lang="en-US" sz="2400" dirty="0"/>
              <a:t> </a:t>
            </a:r>
            <a:r>
              <a:rPr lang="en-US" sz="2400" dirty="0" err="1"/>
              <a:t>im</a:t>
            </a:r>
            <a:r>
              <a:rPr lang="en-US" sz="2400" dirty="0"/>
              <a:t> </a:t>
            </a:r>
            <a:r>
              <a:rPr lang="en-US" sz="2400" dirty="0" err="1"/>
              <a:t>Monopol</a:t>
            </a:r>
            <a:r>
              <a:rPr lang="en-US" sz="2400" dirty="0"/>
              <a:t>)</a:t>
            </a:r>
          </a:p>
          <a:p>
            <a:r>
              <a:rPr lang="en-US" sz="2400" dirty="0"/>
              <a:t>	GE = GK = k			(</a:t>
            </a:r>
            <a:r>
              <a:rPr lang="en-US" sz="2400" dirty="0" err="1"/>
              <a:t>Optimalitätsbedingung</a:t>
            </a:r>
            <a:r>
              <a:rPr lang="en-US" sz="2400" dirty="0"/>
              <a:t>)</a:t>
            </a:r>
          </a:p>
          <a:p>
            <a:endParaRPr lang="en-US" sz="2400" dirty="0"/>
          </a:p>
          <a:p>
            <a:r>
              <a:rPr lang="en-US" sz="2400" dirty="0"/>
              <a:t>→ p = k + x/Sb = k + (S/n)/(Sb)	(</a:t>
            </a:r>
            <a:r>
              <a:rPr lang="en-US" sz="2400" dirty="0" err="1"/>
              <a:t>Gleichgewichtsbedingung</a:t>
            </a:r>
            <a:r>
              <a:rPr lang="en-US" sz="2400" dirty="0"/>
              <a:t>)</a:t>
            </a:r>
          </a:p>
          <a:p>
            <a:endParaRPr lang="en-US" sz="2400" dirty="0"/>
          </a:p>
          <a:p>
            <a:r>
              <a:rPr lang="en-US" sz="2400" dirty="0"/>
              <a:t>→	p = k + 1/(</a:t>
            </a:r>
            <a:r>
              <a:rPr lang="en-US" sz="2400" dirty="0" err="1"/>
              <a:t>nb</a:t>
            </a:r>
            <a:r>
              <a:rPr lang="en-US" sz="2400" dirty="0"/>
              <a:t>)		→	 1/</a:t>
            </a:r>
            <a:r>
              <a:rPr lang="en-US" sz="2400" dirty="0" err="1"/>
              <a:t>nb</a:t>
            </a:r>
            <a:r>
              <a:rPr lang="en-US" sz="2400" dirty="0"/>
              <a:t> 	(Mark-up </a:t>
            </a:r>
            <a:r>
              <a:rPr lang="en-US" sz="2400" dirty="0" err="1"/>
              <a:t>gegenüber</a:t>
            </a:r>
            <a:r>
              <a:rPr lang="en-US" sz="2400" dirty="0"/>
              <a:t> VKK</a:t>
            </a:r>
            <a:r>
              <a:rPr lang="en-US" sz="2400" dirty="0" smtClean="0"/>
              <a:t>)</a:t>
            </a:r>
          </a:p>
          <a:p>
            <a:r>
              <a:rPr lang="en-US" sz="2400" dirty="0"/>
              <a:t>	</a:t>
            </a:r>
          </a:p>
          <a:p>
            <a:r>
              <a:rPr lang="en-US" sz="2400" dirty="0" err="1"/>
              <a:t>Steigt</a:t>
            </a:r>
            <a:r>
              <a:rPr lang="en-US" sz="2400" dirty="0"/>
              <a:t> die </a:t>
            </a:r>
            <a:r>
              <a:rPr lang="en-US" sz="2400" dirty="0" err="1"/>
              <a:t>Firmenzahl</a:t>
            </a:r>
            <a:r>
              <a:rPr lang="en-US" sz="2400" dirty="0"/>
              <a:t> (n), so </a:t>
            </a:r>
            <a:r>
              <a:rPr lang="en-US" sz="2400" dirty="0" err="1"/>
              <a:t>steigt</a:t>
            </a:r>
            <a:r>
              <a:rPr lang="en-US" sz="2400" dirty="0"/>
              <a:t> die </a:t>
            </a:r>
            <a:r>
              <a:rPr lang="en-US" sz="2400" dirty="0" err="1"/>
              <a:t>Konkurrenz</a:t>
            </a:r>
            <a:r>
              <a:rPr lang="en-US" sz="2400" dirty="0"/>
              <a:t> und </a:t>
            </a:r>
            <a:r>
              <a:rPr lang="en-US" sz="2400" dirty="0" err="1"/>
              <a:t>damit</a:t>
            </a:r>
            <a:r>
              <a:rPr lang="en-US" sz="2400" dirty="0"/>
              <a:t> </a:t>
            </a:r>
            <a:r>
              <a:rPr lang="en-US" sz="2400" dirty="0" err="1"/>
              <a:t>sinkt</a:t>
            </a:r>
            <a:r>
              <a:rPr lang="en-US" sz="2400" dirty="0"/>
              <a:t> </a:t>
            </a:r>
            <a:r>
              <a:rPr lang="en-US" sz="2400"/>
              <a:t>der </a:t>
            </a:r>
            <a:r>
              <a:rPr lang="en-US" sz="2400" smtClean="0"/>
              <a:t>Preis </a:t>
            </a:r>
            <a:r>
              <a:rPr lang="en-US" sz="2400" dirty="0"/>
              <a:t>(p) den </a:t>
            </a:r>
            <a:r>
              <a:rPr lang="en-US" sz="2400" dirty="0" err="1"/>
              <a:t>eine</a:t>
            </a:r>
            <a:r>
              <a:rPr lang="en-US" sz="2400" dirty="0"/>
              <a:t> </a:t>
            </a:r>
            <a:r>
              <a:rPr lang="en-US" sz="2400" dirty="0" err="1"/>
              <a:t>einzelne</a:t>
            </a:r>
            <a:r>
              <a:rPr lang="en-US" sz="2400" dirty="0"/>
              <a:t> Firma </a:t>
            </a:r>
            <a:r>
              <a:rPr lang="en-US" sz="2400" dirty="0" err="1"/>
              <a:t>verlangen</a:t>
            </a:r>
            <a:r>
              <a:rPr lang="en-US" sz="2400" dirty="0"/>
              <a:t> </a:t>
            </a:r>
            <a:r>
              <a:rPr lang="en-US" sz="2400" dirty="0" err="1"/>
              <a:t>kann</a:t>
            </a:r>
            <a:r>
              <a:rPr lang="en-US" sz="2400" dirty="0"/>
              <a:t>.</a:t>
            </a:r>
          </a:p>
          <a:p>
            <a:endParaRPr lang="de-DE" sz="2400" dirty="0"/>
          </a:p>
          <a:p>
            <a:endParaRPr lang="en-US" sz="2400" dirty="0"/>
          </a:p>
          <a:p>
            <a:endParaRPr lang="de-DE" sz="2000" dirty="0"/>
          </a:p>
        </p:txBody>
      </p:sp>
    </p:spTree>
    <p:extLst>
      <p:ext uri="{BB962C8B-B14F-4D97-AF65-F5344CB8AC3E}">
        <p14:creationId xmlns:p14="http://schemas.microsoft.com/office/powerpoint/2010/main" val="3244675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57639" y="-47805"/>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 y="2465470"/>
            <a:ext cx="12192000" cy="425132"/>
          </a:xfrm>
          <a:prstGeom prst="rect">
            <a:avLst/>
          </a:prstGeom>
          <a:noFill/>
        </p:spPr>
        <p:txBody>
          <a:bodyPr wrap="square" rtlCol="0">
            <a:noAutofit/>
          </a:bodyPr>
          <a:lstStyle/>
          <a:p>
            <a:r>
              <a:rPr lang="en-US" sz="2000" dirty="0" smtClean="0"/>
              <a:t>→ x=A-</a:t>
            </a:r>
            <a:r>
              <a:rPr lang="en-US" sz="2000" dirty="0" err="1" smtClean="0"/>
              <a:t>Bp</a:t>
            </a:r>
            <a:r>
              <a:rPr lang="en-US" sz="2000" dirty="0" smtClean="0"/>
              <a:t> </a:t>
            </a:r>
            <a:r>
              <a:rPr lang="en-US" sz="2000" dirty="0" err="1" smtClean="0"/>
              <a:t>bzw</a:t>
            </a:r>
            <a:r>
              <a:rPr lang="en-US" sz="2000" dirty="0" smtClean="0"/>
              <a:t>. p(x)=A/B-x/B (*)	</a:t>
            </a:r>
            <a:r>
              <a:rPr lang="en-US" sz="2000" dirty="0" err="1" smtClean="0"/>
              <a:t>mit</a:t>
            </a:r>
            <a:r>
              <a:rPr lang="en-US" sz="2000" dirty="0" smtClean="0"/>
              <a:t> {</a:t>
            </a:r>
            <a:r>
              <a:rPr lang="en-US" sz="2000" dirty="0" err="1" smtClean="0"/>
              <a:t>Ertrag</a:t>
            </a:r>
            <a:r>
              <a:rPr lang="en-US" sz="2000" dirty="0" smtClean="0"/>
              <a:t> = </a:t>
            </a:r>
            <a:r>
              <a:rPr lang="en-US" sz="2000" dirty="0" err="1" smtClean="0"/>
              <a:t>Preis</a:t>
            </a:r>
            <a:r>
              <a:rPr lang="en-US" sz="2000" dirty="0" smtClean="0"/>
              <a:t> mal </a:t>
            </a:r>
            <a:r>
              <a:rPr lang="en-US" sz="2000" dirty="0" err="1" smtClean="0"/>
              <a:t>Menge</a:t>
            </a:r>
            <a:r>
              <a:rPr lang="en-US" sz="2000" dirty="0" smtClean="0"/>
              <a:t>} </a:t>
            </a:r>
            <a:r>
              <a:rPr lang="en-US" sz="2000" dirty="0" err="1" smtClean="0"/>
              <a:t>ergibt</a:t>
            </a:r>
            <a:r>
              <a:rPr lang="en-US" sz="2000" dirty="0" smtClean="0"/>
              <a:t> </a:t>
            </a:r>
            <a:r>
              <a:rPr lang="en-US" sz="2000" dirty="0" err="1" smtClean="0"/>
              <a:t>sich</a:t>
            </a:r>
            <a:r>
              <a:rPr lang="en-US" sz="2000" dirty="0"/>
              <a:t>: E= </a:t>
            </a:r>
            <a:r>
              <a:rPr lang="en-US" sz="2000" dirty="0" smtClean="0"/>
              <a:t>p(x)</a:t>
            </a:r>
            <a:r>
              <a:rPr lang="en-US" sz="2000" dirty="0" smtClean="0">
                <a:latin typeface="Cambria Math" panose="02040503050406030204" pitchFamily="18" charset="0"/>
                <a:ea typeface="Cambria Math" panose="02040503050406030204" pitchFamily="18" charset="0"/>
              </a:rPr>
              <a:t>·</a:t>
            </a:r>
            <a:r>
              <a:rPr lang="en-US" sz="2000" dirty="0" smtClean="0"/>
              <a:t>x=(A/B-x/B)</a:t>
            </a:r>
            <a:r>
              <a:rPr lang="en-US" sz="2000" dirty="0" smtClean="0">
                <a:latin typeface="Cambria Math" panose="02040503050406030204" pitchFamily="18" charset="0"/>
                <a:ea typeface="Cambria Math" panose="02040503050406030204" pitchFamily="18" charset="0"/>
              </a:rPr>
              <a:t>·x</a:t>
            </a:r>
            <a:endParaRPr lang="de-DE" sz="2000" dirty="0"/>
          </a:p>
          <a:p>
            <a:endParaRPr lang="en-US" sz="24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98612" y="208561"/>
            <a:ext cx="12355157" cy="1115489"/>
          </a:xfrm>
          <a:prstGeom prst="rect">
            <a:avLst/>
          </a:prstGeom>
          <a:noFill/>
        </p:spPr>
        <p:txBody>
          <a:bodyPr wrap="square" rtlCol="0">
            <a:noAutofit/>
          </a:bodyPr>
          <a:lstStyle/>
          <a:p>
            <a:r>
              <a:rPr lang="en-US" sz="2000" u="sng" dirty="0" err="1"/>
              <a:t>Firmenzahl</a:t>
            </a:r>
            <a:r>
              <a:rPr lang="en-US" sz="2000" u="sng" dirty="0"/>
              <a:t> und </a:t>
            </a:r>
            <a:r>
              <a:rPr lang="en-US" sz="2000" u="sng" dirty="0" err="1" smtClean="0"/>
              <a:t>Preis</a:t>
            </a:r>
            <a:r>
              <a:rPr lang="en-US" sz="2000" u="sng" dirty="0" smtClean="0"/>
              <a:t>:</a:t>
            </a:r>
            <a:endParaRPr lang="en-US" sz="2000" dirty="0"/>
          </a:p>
          <a:p>
            <a:r>
              <a:rPr lang="en-US" sz="2000" dirty="0" err="1"/>
              <a:t>Nachfrage</a:t>
            </a:r>
            <a:r>
              <a:rPr lang="en-US" sz="2000" dirty="0"/>
              <a:t>:		</a:t>
            </a:r>
            <a:r>
              <a:rPr lang="de-DE" sz="2000" dirty="0"/>
              <a:t>x = S(1/n –b(p-P)) = S/n + </a:t>
            </a:r>
            <a:r>
              <a:rPr lang="de-DE" sz="2000" dirty="0" err="1"/>
              <a:t>SbP</a:t>
            </a:r>
            <a:r>
              <a:rPr lang="de-DE" sz="2000" dirty="0"/>
              <a:t> – </a:t>
            </a:r>
            <a:r>
              <a:rPr lang="de-DE" sz="2000" dirty="0" err="1" smtClean="0"/>
              <a:t>Sbp</a:t>
            </a:r>
            <a:endParaRPr lang="de-DE" sz="2000" dirty="0"/>
          </a:p>
          <a:p>
            <a:r>
              <a:rPr lang="de-DE" sz="2000" dirty="0"/>
              <a:t>Jede Firma nimmt die </a:t>
            </a:r>
            <a:r>
              <a:rPr lang="de-DE" sz="2000" dirty="0" smtClean="0"/>
              <a:t>Preise </a:t>
            </a:r>
            <a:r>
              <a:rPr lang="de-DE" sz="2000" dirty="0"/>
              <a:t>der anderen als gegeben (vgl. </a:t>
            </a:r>
            <a:r>
              <a:rPr lang="de-DE" sz="2000" dirty="0" err="1"/>
              <a:t>Cournot</a:t>
            </a:r>
            <a:r>
              <a:rPr lang="de-DE" sz="2000" dirty="0" smtClean="0"/>
              <a:t>): </a:t>
            </a:r>
            <a:r>
              <a:rPr lang="en-US" sz="2000" dirty="0" smtClean="0"/>
              <a:t>→ </a:t>
            </a:r>
            <a:r>
              <a:rPr lang="en-US" sz="2000" dirty="0" err="1"/>
              <a:t>setze</a:t>
            </a:r>
            <a:r>
              <a:rPr lang="en-US" sz="2000" dirty="0"/>
              <a:t> A:=</a:t>
            </a:r>
            <a:r>
              <a:rPr lang="de-DE" sz="2000" dirty="0"/>
              <a:t> S/n + </a:t>
            </a:r>
            <a:r>
              <a:rPr lang="de-DE" sz="2000" dirty="0" err="1"/>
              <a:t>SbP</a:t>
            </a:r>
            <a:r>
              <a:rPr lang="de-DE" sz="2000" dirty="0"/>
              <a:t> und B:=</a:t>
            </a:r>
            <a:r>
              <a:rPr lang="de-DE" sz="2000" dirty="0" smtClean="0"/>
              <a:t>Sb</a:t>
            </a:r>
            <a:endParaRPr lang="de-DE" sz="2000" dirty="0"/>
          </a:p>
        </p:txBody>
      </p:sp>
      <p:sp>
        <p:nvSpPr>
          <p:cNvPr id="66" name="Textfeld 65">
            <a:extLst>
              <a:ext uri="{FF2B5EF4-FFF2-40B4-BE49-F238E27FC236}">
                <a16:creationId xmlns:a16="http://schemas.microsoft.com/office/drawing/2014/main" id="{EA66E258-8245-4EE8-9B19-BB1BAC4D268E}"/>
              </a:ext>
            </a:extLst>
          </p:cNvPr>
          <p:cNvSpPr txBox="1"/>
          <p:nvPr/>
        </p:nvSpPr>
        <p:spPr>
          <a:xfrm>
            <a:off x="19972" y="2813362"/>
            <a:ext cx="12192000" cy="425132"/>
          </a:xfrm>
          <a:prstGeom prst="rect">
            <a:avLst/>
          </a:prstGeom>
          <a:noFill/>
        </p:spPr>
        <p:txBody>
          <a:bodyPr wrap="square" rtlCol="0">
            <a:noAutofit/>
          </a:bodyPr>
          <a:lstStyle/>
          <a:p>
            <a:r>
              <a:rPr lang="en-US" sz="2000" dirty="0" smtClean="0"/>
              <a:t>→ </a:t>
            </a:r>
            <a:r>
              <a:rPr lang="de-DE" sz="2000" dirty="0" smtClean="0"/>
              <a:t>Der Grenzertrag ist die 1. Ableitung von E nach x: GE=E`(x)</a:t>
            </a:r>
            <a:r>
              <a:rPr lang="en-US" sz="2000" dirty="0" smtClean="0"/>
              <a:t>=A/B-2x/B</a:t>
            </a:r>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19972" y="1223686"/>
            <a:ext cx="12192000" cy="1241784"/>
          </a:xfrm>
          <a:prstGeom prst="rect">
            <a:avLst/>
          </a:prstGeom>
          <a:noFill/>
        </p:spPr>
        <p:txBody>
          <a:bodyPr wrap="square" rtlCol="0">
            <a:noAutofit/>
          </a:bodyPr>
          <a:lstStyle/>
          <a:p>
            <a:r>
              <a:rPr lang="de-DE" sz="2000" dirty="0" smtClean="0"/>
              <a:t>Die folgende Rechnung sollte sowohl aus der Mathe, Einführung in die BWL, als auch Mikrovorlesung bekannt sein. Ein Monopolist bestimmt sein Gewinnoptimum an der Stelle „Grenzertrag=Grenzkosten“. Im Gegensatz zur Optimierung unter vollkommener Konkurrenz wird dabei die Abhängigkeit zwischen Preis und Menge aufgrund der Nachfragefunktion berücksichtigt:</a:t>
            </a:r>
            <a:endParaRPr lang="de-DE" sz="2000" dirty="0"/>
          </a:p>
        </p:txBody>
      </p:sp>
      <p:sp>
        <p:nvSpPr>
          <p:cNvPr id="69" name="Textfeld 68">
            <a:extLst>
              <a:ext uri="{FF2B5EF4-FFF2-40B4-BE49-F238E27FC236}">
                <a16:creationId xmlns:a16="http://schemas.microsoft.com/office/drawing/2014/main" id="{EA66E258-8245-4EE8-9B19-BB1BAC4D268E}"/>
              </a:ext>
            </a:extLst>
          </p:cNvPr>
          <p:cNvSpPr txBox="1"/>
          <p:nvPr/>
        </p:nvSpPr>
        <p:spPr>
          <a:xfrm>
            <a:off x="33639" y="3161254"/>
            <a:ext cx="12192000" cy="425132"/>
          </a:xfrm>
          <a:prstGeom prst="rect">
            <a:avLst/>
          </a:prstGeom>
          <a:noFill/>
        </p:spPr>
        <p:txBody>
          <a:bodyPr wrap="square" rtlCol="0">
            <a:noAutofit/>
          </a:bodyPr>
          <a:lstStyle/>
          <a:p>
            <a:r>
              <a:rPr lang="en-US" sz="2000" dirty="0" smtClean="0"/>
              <a:t>→ </a:t>
            </a:r>
            <a:r>
              <a:rPr lang="de-DE" sz="2000" dirty="0" smtClean="0"/>
              <a:t>Der Grenzkosten sind die 1. Ableitung der Kostenfunktion nach x: GK=K`(</a:t>
            </a:r>
            <a:r>
              <a:rPr lang="de-DE" sz="2000" dirty="0"/>
              <a:t>x)</a:t>
            </a:r>
            <a:r>
              <a:rPr lang="en-US" sz="2000" dirty="0" smtClean="0"/>
              <a:t>=k</a:t>
            </a:r>
            <a:endParaRPr lang="de-DE" sz="2000" dirty="0"/>
          </a:p>
          <a:p>
            <a:endParaRPr lang="de-DE" sz="2000" dirty="0"/>
          </a:p>
          <a:p>
            <a:endParaRPr lang="en-US" sz="2400" dirty="0"/>
          </a:p>
        </p:txBody>
      </p:sp>
      <p:sp>
        <p:nvSpPr>
          <p:cNvPr id="70" name="Textfeld 69">
            <a:extLst>
              <a:ext uri="{FF2B5EF4-FFF2-40B4-BE49-F238E27FC236}">
                <a16:creationId xmlns:a16="http://schemas.microsoft.com/office/drawing/2014/main" id="{EA66E258-8245-4EE8-9B19-BB1BAC4D268E}"/>
              </a:ext>
            </a:extLst>
          </p:cNvPr>
          <p:cNvSpPr txBox="1"/>
          <p:nvPr/>
        </p:nvSpPr>
        <p:spPr>
          <a:xfrm>
            <a:off x="15772" y="3546983"/>
            <a:ext cx="12192000" cy="425132"/>
          </a:xfrm>
          <a:prstGeom prst="rect">
            <a:avLst/>
          </a:prstGeom>
          <a:noFill/>
        </p:spPr>
        <p:txBody>
          <a:bodyPr wrap="square" rtlCol="0">
            <a:noAutofit/>
          </a:bodyPr>
          <a:lstStyle/>
          <a:p>
            <a:r>
              <a:rPr lang="en-US" sz="2000" dirty="0" smtClean="0"/>
              <a:t>→ </a:t>
            </a:r>
            <a:r>
              <a:rPr lang="de-DE" sz="2000" dirty="0" smtClean="0"/>
              <a:t>Optimum: GE=GK </a:t>
            </a:r>
            <a:r>
              <a:rPr lang="en-US" sz="2000" dirty="0" smtClean="0"/>
              <a:t>→ A/B-2x/B</a:t>
            </a:r>
            <a:r>
              <a:rPr lang="de-DE" sz="2000" dirty="0" smtClean="0"/>
              <a:t>=k	           (Gewinn=Ertrag – Kosten=</a:t>
            </a:r>
            <a:r>
              <a:rPr lang="el-GR" sz="2000" dirty="0" smtClean="0">
                <a:latin typeface="Cambria Math" panose="02040503050406030204" pitchFamily="18" charset="0"/>
                <a:ea typeface="Cambria Math" panose="02040503050406030204" pitchFamily="18" charset="0"/>
              </a:rPr>
              <a:t>π</a:t>
            </a:r>
            <a:r>
              <a:rPr lang="de-DE" sz="2000" dirty="0" smtClean="0"/>
              <a:t>(x)=E(x)-K(x)</a:t>
            </a:r>
            <a:r>
              <a:rPr lang="en-US" sz="2000" dirty="0"/>
              <a:t> </a:t>
            </a:r>
            <a:r>
              <a:rPr lang="en-US" sz="2000" dirty="0" smtClean="0"/>
              <a:t>→</a:t>
            </a:r>
            <a:r>
              <a:rPr lang="de-DE" sz="2000" dirty="0" smtClean="0"/>
              <a:t> E`(x)=K`(x) im Gewinnoptimum)  </a:t>
            </a:r>
            <a:endParaRPr lang="de-DE" sz="2000" dirty="0"/>
          </a:p>
          <a:p>
            <a:endParaRPr lang="de-DE" sz="2000" dirty="0"/>
          </a:p>
          <a:p>
            <a:endParaRPr lang="en-US" sz="24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0" y="3934278"/>
            <a:ext cx="12192000" cy="425132"/>
          </a:xfrm>
          <a:prstGeom prst="rect">
            <a:avLst/>
          </a:prstGeom>
          <a:noFill/>
        </p:spPr>
        <p:txBody>
          <a:bodyPr wrap="square" rtlCol="0">
            <a:noAutofit/>
          </a:bodyPr>
          <a:lstStyle/>
          <a:p>
            <a:r>
              <a:rPr lang="en-US" sz="2000" dirty="0" smtClean="0"/>
              <a:t>→ </a:t>
            </a:r>
            <a:r>
              <a:rPr lang="en-US" sz="2000" dirty="0" err="1" smtClean="0"/>
              <a:t>weiterhin</a:t>
            </a:r>
            <a:r>
              <a:rPr lang="en-US" sz="2000" dirty="0" smtClean="0"/>
              <a:t> gilt: A/B-2x/B</a:t>
            </a:r>
            <a:r>
              <a:rPr lang="de-DE" sz="2000" dirty="0" smtClean="0"/>
              <a:t>=</a:t>
            </a:r>
            <a:r>
              <a:rPr lang="en-US" sz="2000" dirty="0"/>
              <a:t> </a:t>
            </a:r>
            <a:r>
              <a:rPr lang="en-US" sz="2000" dirty="0" smtClean="0"/>
              <a:t>A/B-x/B-x/B=p-x/B=k (</a:t>
            </a:r>
            <a:r>
              <a:rPr lang="en-US" sz="2000" dirty="0" err="1" smtClean="0"/>
              <a:t>siehe</a:t>
            </a:r>
            <a:r>
              <a:rPr lang="en-US" sz="2000" dirty="0" smtClean="0"/>
              <a:t> (*)) → p=</a:t>
            </a:r>
            <a:r>
              <a:rPr lang="en-US" sz="2000" dirty="0" err="1" smtClean="0"/>
              <a:t>k+x</a:t>
            </a:r>
            <a:r>
              <a:rPr lang="en-US" sz="2000" dirty="0" smtClean="0"/>
              <a:t>/B</a:t>
            </a:r>
            <a:endParaRPr lang="de-DE" sz="2000" dirty="0"/>
          </a:p>
          <a:p>
            <a:endParaRPr lang="de-DE" sz="2000" dirty="0"/>
          </a:p>
          <a:p>
            <a:endParaRPr lang="en-US" sz="2400" dirty="0"/>
          </a:p>
        </p:txBody>
      </p:sp>
      <p:sp>
        <p:nvSpPr>
          <p:cNvPr id="72" name="Textfeld 71">
            <a:extLst>
              <a:ext uri="{FF2B5EF4-FFF2-40B4-BE49-F238E27FC236}">
                <a16:creationId xmlns:a16="http://schemas.microsoft.com/office/drawing/2014/main" id="{EA66E258-8245-4EE8-9B19-BB1BAC4D268E}"/>
              </a:ext>
            </a:extLst>
          </p:cNvPr>
          <p:cNvSpPr txBox="1"/>
          <p:nvPr/>
        </p:nvSpPr>
        <p:spPr>
          <a:xfrm>
            <a:off x="0" y="4335130"/>
            <a:ext cx="12192000" cy="425132"/>
          </a:xfrm>
          <a:prstGeom prst="rect">
            <a:avLst/>
          </a:prstGeom>
          <a:noFill/>
        </p:spPr>
        <p:txBody>
          <a:bodyPr wrap="square" rtlCol="0">
            <a:noAutofit/>
          </a:bodyPr>
          <a:lstStyle/>
          <a:p>
            <a:r>
              <a:rPr lang="en-US" sz="2000" dirty="0" smtClean="0"/>
              <a:t>→ </a:t>
            </a:r>
            <a:r>
              <a:rPr lang="de-DE" sz="2000" dirty="0" smtClean="0"/>
              <a:t>Einsetzen von B=</a:t>
            </a:r>
            <a:r>
              <a:rPr lang="de-DE" sz="2000" dirty="0" err="1" smtClean="0"/>
              <a:t>Sb</a:t>
            </a:r>
            <a:r>
              <a:rPr lang="de-DE" sz="2000" dirty="0" smtClean="0"/>
              <a:t> liefert:</a:t>
            </a:r>
            <a:r>
              <a:rPr lang="en-US" sz="2000" dirty="0" smtClean="0"/>
              <a:t>p=</a:t>
            </a:r>
            <a:r>
              <a:rPr lang="en-US" sz="2000" dirty="0" err="1" smtClean="0"/>
              <a:t>k+x</a:t>
            </a:r>
            <a:r>
              <a:rPr lang="en-US" sz="2000" dirty="0" smtClean="0"/>
              <a:t>/(Sb)</a:t>
            </a:r>
            <a:endParaRPr lang="de-DE" sz="2000" dirty="0"/>
          </a:p>
          <a:p>
            <a:endParaRPr lang="de-DE" sz="2000" dirty="0"/>
          </a:p>
          <a:p>
            <a:endParaRPr lang="en-US" sz="2400" dirty="0"/>
          </a:p>
        </p:txBody>
      </p:sp>
      <p:sp>
        <p:nvSpPr>
          <p:cNvPr id="73" name="Textfeld 72">
            <a:extLst>
              <a:ext uri="{FF2B5EF4-FFF2-40B4-BE49-F238E27FC236}">
                <a16:creationId xmlns:a16="http://schemas.microsoft.com/office/drawing/2014/main" id="{EA66E258-8245-4EE8-9B19-BB1BAC4D268E}"/>
              </a:ext>
            </a:extLst>
          </p:cNvPr>
          <p:cNvSpPr txBox="1"/>
          <p:nvPr/>
        </p:nvSpPr>
        <p:spPr>
          <a:xfrm>
            <a:off x="7886" y="4784541"/>
            <a:ext cx="12192000" cy="954105"/>
          </a:xfrm>
          <a:prstGeom prst="rect">
            <a:avLst/>
          </a:prstGeom>
          <a:noFill/>
        </p:spPr>
        <p:txBody>
          <a:bodyPr wrap="square" rtlCol="0">
            <a:noAutofit/>
          </a:bodyPr>
          <a:lstStyle/>
          <a:p>
            <a:r>
              <a:rPr lang="en-US" sz="2000" dirty="0" smtClean="0"/>
              <a:t>→ </a:t>
            </a:r>
            <a:r>
              <a:rPr lang="de-DE" sz="2000" dirty="0" smtClean="0"/>
              <a:t>Weiterhin kann ein Unternehmen zwar wie angenommen begrenzt Monopolgewinne erzielen, da es sich aber trotzdem um viele Firmen handelt und alle als symmetrisch angenommen werden, wird jede Firma die gleiche Menge `x*=S/n absetzen, also den gleichen Marktanteil haben.</a:t>
            </a:r>
            <a:endParaRPr lang="de-DE" sz="2000" dirty="0"/>
          </a:p>
          <a:p>
            <a:endParaRPr lang="de-DE" sz="2000" dirty="0"/>
          </a:p>
          <a:p>
            <a:endParaRPr lang="en-US" sz="2400" dirty="0"/>
          </a:p>
        </p:txBody>
      </p:sp>
      <p:sp>
        <p:nvSpPr>
          <p:cNvPr id="74" name="Textfeld 73">
            <a:extLst>
              <a:ext uri="{FF2B5EF4-FFF2-40B4-BE49-F238E27FC236}">
                <a16:creationId xmlns:a16="http://schemas.microsoft.com/office/drawing/2014/main" id="{EA66E258-8245-4EE8-9B19-BB1BAC4D268E}"/>
              </a:ext>
            </a:extLst>
          </p:cNvPr>
          <p:cNvSpPr txBox="1"/>
          <p:nvPr/>
        </p:nvSpPr>
        <p:spPr>
          <a:xfrm>
            <a:off x="2629" y="5762925"/>
            <a:ext cx="12192000" cy="425132"/>
          </a:xfrm>
          <a:prstGeom prst="rect">
            <a:avLst/>
          </a:prstGeom>
          <a:noFill/>
        </p:spPr>
        <p:txBody>
          <a:bodyPr wrap="square" rtlCol="0">
            <a:noAutofit/>
          </a:bodyPr>
          <a:lstStyle/>
          <a:p>
            <a:r>
              <a:rPr lang="en-US" sz="2000" dirty="0" smtClean="0"/>
              <a:t>→ </a:t>
            </a:r>
            <a:r>
              <a:rPr lang="de-DE" sz="2000" dirty="0" smtClean="0"/>
              <a:t>Einsetzen liefert: </a:t>
            </a:r>
            <a:r>
              <a:rPr lang="en-US" sz="2000" dirty="0" smtClean="0"/>
              <a:t>p=</a:t>
            </a:r>
            <a:r>
              <a:rPr lang="en-US" sz="2000" dirty="0" err="1" smtClean="0"/>
              <a:t>k+x</a:t>
            </a:r>
            <a:r>
              <a:rPr lang="en-US" sz="2000" dirty="0" smtClean="0"/>
              <a:t>*/(</a:t>
            </a:r>
            <a:r>
              <a:rPr lang="en-US" sz="2000" dirty="0"/>
              <a:t>Sb</a:t>
            </a:r>
            <a:r>
              <a:rPr lang="en-US" sz="2000" dirty="0" smtClean="0"/>
              <a:t>)=</a:t>
            </a:r>
            <a:r>
              <a:rPr lang="en-US" sz="2000" dirty="0"/>
              <a:t>p=k</a:t>
            </a:r>
            <a:r>
              <a:rPr lang="en-US" sz="2000" dirty="0" smtClean="0"/>
              <a:t>+(S/n)/(</a:t>
            </a:r>
            <a:r>
              <a:rPr lang="en-US" sz="2000" dirty="0"/>
              <a:t>Sb</a:t>
            </a:r>
            <a:r>
              <a:rPr lang="en-US" sz="2000" dirty="0" smtClean="0"/>
              <a:t>)=k+</a:t>
            </a:r>
            <a:r>
              <a:rPr lang="en-US" sz="2000" dirty="0" smtClean="0">
                <a:solidFill>
                  <a:srgbClr val="FF0000"/>
                </a:solidFill>
              </a:rPr>
              <a:t>1/(</a:t>
            </a:r>
            <a:r>
              <a:rPr lang="en-US" sz="2000" dirty="0" err="1" smtClean="0">
                <a:solidFill>
                  <a:srgbClr val="FF0000"/>
                </a:solidFill>
              </a:rPr>
              <a:t>nb</a:t>
            </a:r>
            <a:r>
              <a:rPr lang="en-US" sz="2000" dirty="0">
                <a:solidFill>
                  <a:srgbClr val="FF0000"/>
                </a:solidFill>
              </a:rPr>
              <a:t>)</a:t>
            </a:r>
            <a:r>
              <a:rPr lang="de-DE" sz="2000" dirty="0" smtClean="0"/>
              <a:t> </a:t>
            </a:r>
            <a:endParaRPr lang="de-DE" sz="2000" dirty="0"/>
          </a:p>
          <a:p>
            <a:endParaRPr lang="de-DE" sz="2000" dirty="0"/>
          </a:p>
          <a:p>
            <a:endParaRPr lang="en-US" sz="2400" dirty="0"/>
          </a:p>
        </p:txBody>
      </p:sp>
      <p:sp>
        <p:nvSpPr>
          <p:cNvPr id="75" name="Textfeld 74">
            <a:extLst>
              <a:ext uri="{FF2B5EF4-FFF2-40B4-BE49-F238E27FC236}">
                <a16:creationId xmlns:a16="http://schemas.microsoft.com/office/drawing/2014/main" id="{EA66E258-8245-4EE8-9B19-BB1BAC4D268E}"/>
              </a:ext>
            </a:extLst>
          </p:cNvPr>
          <p:cNvSpPr txBox="1"/>
          <p:nvPr/>
        </p:nvSpPr>
        <p:spPr>
          <a:xfrm>
            <a:off x="9987" y="6154960"/>
            <a:ext cx="12192000" cy="425132"/>
          </a:xfrm>
          <a:prstGeom prst="rect">
            <a:avLst/>
          </a:prstGeom>
          <a:noFill/>
        </p:spPr>
        <p:txBody>
          <a:bodyPr wrap="square" rtlCol="0">
            <a:noAutofit/>
          </a:bodyPr>
          <a:lstStyle/>
          <a:p>
            <a:r>
              <a:rPr lang="en-US" sz="2000" dirty="0" smtClean="0"/>
              <a:t>→ </a:t>
            </a:r>
            <a:r>
              <a:rPr lang="de-DE" sz="2000" dirty="0" smtClean="0"/>
              <a:t>Den Term </a:t>
            </a:r>
            <a:r>
              <a:rPr lang="de-DE" sz="2000" dirty="0" smtClean="0">
                <a:solidFill>
                  <a:srgbClr val="FF0000"/>
                </a:solidFill>
              </a:rPr>
              <a:t>1</a:t>
            </a:r>
            <a:r>
              <a:rPr lang="en-US" sz="2000" dirty="0" smtClean="0">
                <a:solidFill>
                  <a:srgbClr val="FF0000"/>
                </a:solidFill>
              </a:rPr>
              <a:t>/(</a:t>
            </a:r>
            <a:r>
              <a:rPr lang="en-US" sz="2000" dirty="0" err="1" smtClean="0">
                <a:solidFill>
                  <a:srgbClr val="FF0000"/>
                </a:solidFill>
              </a:rPr>
              <a:t>nb</a:t>
            </a:r>
            <a:r>
              <a:rPr lang="en-US" sz="2000" dirty="0" smtClean="0">
                <a:solidFill>
                  <a:srgbClr val="FF0000"/>
                </a:solidFill>
              </a:rPr>
              <a:t>) </a:t>
            </a:r>
            <a:r>
              <a:rPr lang="en-US" sz="2000" dirty="0" err="1" smtClean="0"/>
              <a:t>nennt</a:t>
            </a:r>
            <a:r>
              <a:rPr lang="en-US" sz="2000" dirty="0" smtClean="0"/>
              <a:t> man Markup, die </a:t>
            </a:r>
            <a:r>
              <a:rPr lang="en-US" sz="2000" dirty="0" err="1" smtClean="0"/>
              <a:t>Preiserhöhung</a:t>
            </a:r>
            <a:r>
              <a:rPr lang="en-US" sz="2000" dirty="0" smtClean="0"/>
              <a:t>, die </a:t>
            </a:r>
            <a:r>
              <a:rPr lang="en-US" sz="2000" dirty="0" err="1" smtClean="0"/>
              <a:t>die</a:t>
            </a:r>
            <a:r>
              <a:rPr lang="en-US" sz="2000" dirty="0" smtClean="0"/>
              <a:t> </a:t>
            </a:r>
            <a:r>
              <a:rPr lang="en-US" sz="2000" dirty="0" err="1" smtClean="0"/>
              <a:t>Firmen</a:t>
            </a:r>
            <a:r>
              <a:rPr lang="en-US" sz="2000" dirty="0" smtClean="0"/>
              <a:t> </a:t>
            </a:r>
            <a:r>
              <a:rPr lang="en-US" sz="2000" dirty="0" err="1" smtClean="0"/>
              <a:t>aufgrund</a:t>
            </a:r>
            <a:r>
              <a:rPr lang="en-US" sz="2000" dirty="0" smtClean="0"/>
              <a:t> der </a:t>
            </a:r>
            <a:r>
              <a:rPr lang="en-US" sz="2000" dirty="0" err="1" smtClean="0"/>
              <a:t>monopolistischen</a:t>
            </a:r>
            <a:r>
              <a:rPr lang="en-US" sz="2000" dirty="0" smtClean="0"/>
              <a:t> </a:t>
            </a:r>
            <a:r>
              <a:rPr lang="en-US" sz="2000" dirty="0" err="1" smtClean="0"/>
              <a:t>Konkurrenz</a:t>
            </a:r>
            <a:r>
              <a:rPr lang="en-US" sz="2000" dirty="0" smtClean="0"/>
              <a:t> </a:t>
            </a:r>
            <a:r>
              <a:rPr lang="en-US" sz="2000" dirty="0" err="1" smtClean="0"/>
              <a:t>gegenüber</a:t>
            </a:r>
            <a:r>
              <a:rPr lang="en-US" sz="2000" dirty="0" smtClean="0"/>
              <a:t> </a:t>
            </a:r>
            <a:r>
              <a:rPr lang="en-US" sz="2000" dirty="0" err="1" smtClean="0"/>
              <a:t>Preis</a:t>
            </a:r>
            <a:r>
              <a:rPr lang="en-US" sz="2000" dirty="0" smtClean="0"/>
              <a:t> </a:t>
            </a:r>
            <a:r>
              <a:rPr lang="en-US" sz="2000" dirty="0" err="1" smtClean="0"/>
              <a:t>gleich</a:t>
            </a:r>
            <a:r>
              <a:rPr lang="en-US" sz="2000" dirty="0" smtClean="0"/>
              <a:t> </a:t>
            </a:r>
            <a:r>
              <a:rPr lang="en-US" sz="2000" dirty="0" err="1" smtClean="0"/>
              <a:t>Grenzkosten</a:t>
            </a:r>
            <a:r>
              <a:rPr lang="en-US" sz="2000" dirty="0" smtClean="0"/>
              <a:t> p=k </a:t>
            </a:r>
            <a:r>
              <a:rPr lang="en-US" sz="2000" dirty="0" err="1" smtClean="0"/>
              <a:t>bei</a:t>
            </a:r>
            <a:r>
              <a:rPr lang="en-US" sz="2000" dirty="0" smtClean="0"/>
              <a:t> </a:t>
            </a:r>
            <a:r>
              <a:rPr lang="en-US" sz="2000" dirty="0" err="1"/>
              <a:t>v</a:t>
            </a:r>
            <a:r>
              <a:rPr lang="en-US" sz="2000" dirty="0" err="1" smtClean="0"/>
              <a:t>ollkommener</a:t>
            </a:r>
            <a:r>
              <a:rPr lang="en-US" sz="2000" dirty="0" smtClean="0"/>
              <a:t> </a:t>
            </a:r>
            <a:r>
              <a:rPr lang="en-US" sz="2000" dirty="0" err="1" smtClean="0"/>
              <a:t>Konkurrenz</a:t>
            </a:r>
            <a:r>
              <a:rPr lang="en-US" sz="2000" dirty="0" smtClean="0"/>
              <a:t> </a:t>
            </a:r>
            <a:r>
              <a:rPr lang="en-US" sz="2000" dirty="0" err="1" smtClean="0"/>
              <a:t>durchsetzen</a:t>
            </a:r>
            <a:r>
              <a:rPr lang="en-US" sz="2000" dirty="0" smtClean="0"/>
              <a:t> </a:t>
            </a:r>
            <a:r>
              <a:rPr lang="en-US" sz="2000" dirty="0" err="1" smtClean="0"/>
              <a:t>können</a:t>
            </a:r>
            <a:r>
              <a:rPr lang="en-US" sz="2000" dirty="0" smtClean="0"/>
              <a:t>. </a:t>
            </a:r>
            <a:r>
              <a:rPr lang="de-DE" sz="2000" dirty="0" smtClean="0"/>
              <a:t> </a:t>
            </a:r>
            <a:endParaRPr lang="de-DE" sz="2000" dirty="0"/>
          </a:p>
        </p:txBody>
      </p:sp>
    </p:spTree>
    <p:extLst>
      <p:ext uri="{BB962C8B-B14F-4D97-AF65-F5344CB8AC3E}">
        <p14:creationId xmlns:p14="http://schemas.microsoft.com/office/powerpoint/2010/main" val="52303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6" grpId="0"/>
      <p:bldP spid="67" grpId="0"/>
      <p:bldP spid="69" grpId="0"/>
      <p:bldP spid="70" grpId="0"/>
      <p:bldP spid="71" grpId="0"/>
      <p:bldP spid="72" grpId="0"/>
      <p:bldP spid="73" grpId="0"/>
      <p:bldP spid="74" grpId="0"/>
      <p:bldP spid="7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98612" y="724907"/>
            <a:ext cx="8303110" cy="1944216"/>
          </a:xfrm>
          <a:prstGeom prst="rect">
            <a:avLst/>
          </a:prstGeom>
          <a:noFill/>
        </p:spPr>
        <p:txBody>
          <a:bodyPr wrap="square" rtlCol="0">
            <a:noAutofit/>
          </a:bodyPr>
          <a:lstStyle/>
          <a:p>
            <a:r>
              <a:rPr lang="de-DE" sz="2400" u="sng" dirty="0"/>
              <a:t>Firmenzahl im Gleichgewicht:</a:t>
            </a:r>
          </a:p>
          <a:p>
            <a:endParaRPr lang="de-DE" sz="2400" dirty="0"/>
          </a:p>
          <a:p>
            <a:r>
              <a:rPr lang="en-US" sz="2400" dirty="0"/>
              <a:t>PP-</a:t>
            </a:r>
            <a:r>
              <a:rPr lang="en-US" sz="2400" dirty="0" err="1"/>
              <a:t>Kurve</a:t>
            </a:r>
            <a:r>
              <a:rPr lang="en-US" sz="2400" dirty="0"/>
              <a:t>	p = k + 1/(</a:t>
            </a:r>
            <a:r>
              <a:rPr lang="en-US" sz="2400" dirty="0" err="1"/>
              <a:t>nb</a:t>
            </a:r>
            <a:r>
              <a:rPr lang="en-US" sz="2400" dirty="0"/>
              <a:t>)</a:t>
            </a:r>
            <a:r>
              <a:rPr lang="en-US" sz="2400"/>
              <a:t>	</a:t>
            </a:r>
            <a:r>
              <a:rPr lang="en-US" sz="2400" smtClean="0"/>
              <a:t>Durchschnittspreis </a:t>
            </a:r>
            <a:r>
              <a:rPr lang="en-US" sz="2400" dirty="0"/>
              <a:t>in der </a:t>
            </a:r>
            <a:r>
              <a:rPr lang="en-US" sz="2400" dirty="0" err="1"/>
              <a:t>Branche</a:t>
            </a:r>
            <a:endParaRPr lang="en-US" sz="2400" dirty="0"/>
          </a:p>
          <a:p>
            <a:endParaRPr lang="en-US" sz="2400" dirty="0"/>
          </a:p>
          <a:p>
            <a:r>
              <a:rPr lang="en-US" sz="2400" dirty="0"/>
              <a:t>CC-</a:t>
            </a:r>
            <a:r>
              <a:rPr lang="en-US" sz="2400" dirty="0" err="1"/>
              <a:t>Kurve</a:t>
            </a:r>
            <a:r>
              <a:rPr lang="en-US" sz="2400" dirty="0"/>
              <a:t>	DK = </a:t>
            </a:r>
            <a:r>
              <a:rPr lang="en-US" sz="2400" dirty="0" err="1" smtClean="0"/>
              <a:t>n∙KF</a:t>
            </a:r>
            <a:r>
              <a:rPr lang="en-US" sz="2400" dirty="0" smtClean="0"/>
              <a:t>/</a:t>
            </a:r>
            <a:r>
              <a:rPr lang="en-US" sz="2400" dirty="0" err="1" smtClean="0"/>
              <a:t>S+k</a:t>
            </a:r>
            <a:r>
              <a:rPr lang="en-US" sz="2400" dirty="0"/>
              <a:t>	</a:t>
            </a:r>
            <a:r>
              <a:rPr lang="en-US" sz="2400" dirty="0" err="1" smtClean="0"/>
              <a:t>Durchschnittskosten</a:t>
            </a:r>
            <a:r>
              <a:rPr lang="en-US" sz="2400" dirty="0" smtClean="0"/>
              <a:t> </a:t>
            </a:r>
            <a:r>
              <a:rPr lang="en-US" sz="2400" dirty="0"/>
              <a:t>in der </a:t>
            </a:r>
            <a:r>
              <a:rPr lang="en-US" sz="2400" dirty="0" err="1"/>
              <a:t>Branche</a:t>
            </a:r>
            <a:endParaRPr lang="en-US" sz="2400" dirty="0"/>
          </a:p>
          <a:p>
            <a:endParaRPr lang="en-US" sz="2400" dirty="0"/>
          </a:p>
          <a:p>
            <a:endParaRPr lang="en-US" sz="2400" dirty="0"/>
          </a:p>
          <a:p>
            <a:endParaRPr lang="de-DE" sz="2400" dirty="0"/>
          </a:p>
          <a:p>
            <a:endParaRPr lang="de-DE" sz="2000" dirty="0"/>
          </a:p>
        </p:txBody>
      </p:sp>
      <p:cxnSp>
        <p:nvCxnSpPr>
          <p:cNvPr id="6" name="Gerade Verbindung mit Pfeil 5">
            <a:extLst>
              <a:ext uri="{FF2B5EF4-FFF2-40B4-BE49-F238E27FC236}">
                <a16:creationId xmlns:a16="http://schemas.microsoft.com/office/drawing/2014/main" id="{7B0C93C3-BF7F-4BE7-B198-764921CD287D}"/>
              </a:ext>
            </a:extLst>
          </p:cNvPr>
          <p:cNvCxnSpPr>
            <a:cxnSpLocks/>
          </p:cNvCxnSpPr>
          <p:nvPr/>
        </p:nvCxnSpPr>
        <p:spPr>
          <a:xfrm flipH="1" flipV="1">
            <a:off x="3090380" y="321297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D360266E-1933-454A-B559-D04C624F7F80}"/>
              </a:ext>
            </a:extLst>
          </p:cNvPr>
          <p:cNvCxnSpPr>
            <a:cxnSpLocks/>
          </p:cNvCxnSpPr>
          <p:nvPr/>
        </p:nvCxnSpPr>
        <p:spPr>
          <a:xfrm>
            <a:off x="3106334" y="5949280"/>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68578221-5665-41E8-8DAC-1BAE52BBD9DC}"/>
              </a:ext>
            </a:extLst>
          </p:cNvPr>
          <p:cNvSpPr txBox="1"/>
          <p:nvPr/>
        </p:nvSpPr>
        <p:spPr>
          <a:xfrm>
            <a:off x="6824478" y="5949280"/>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B993C5A2-E8F5-4948-A62B-F74185C6E353}"/>
              </a:ext>
            </a:extLst>
          </p:cNvPr>
          <p:cNvSpPr txBox="1"/>
          <p:nvPr/>
        </p:nvSpPr>
        <p:spPr>
          <a:xfrm>
            <a:off x="2639616" y="3214718"/>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BB253DE-EC23-41B7-9E28-303E984AEE7F}"/>
              </a:ext>
            </a:extLst>
          </p:cNvPr>
          <p:cNvCxnSpPr>
            <a:cxnSpLocks/>
          </p:cNvCxnSpPr>
          <p:nvPr/>
        </p:nvCxnSpPr>
        <p:spPr>
          <a:xfrm flipV="1">
            <a:off x="3558284" y="3645024"/>
            <a:ext cx="3580498" cy="17374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hteck 14">
            <a:extLst>
              <a:ext uri="{FF2B5EF4-FFF2-40B4-BE49-F238E27FC236}">
                <a16:creationId xmlns:a16="http://schemas.microsoft.com/office/drawing/2014/main" id="{BA8AAD4E-8F12-417E-8D1D-F6E999868D18}"/>
              </a:ext>
            </a:extLst>
          </p:cNvPr>
          <p:cNvSpPr/>
          <p:nvPr/>
        </p:nvSpPr>
        <p:spPr>
          <a:xfrm>
            <a:off x="7657071" y="5110162"/>
            <a:ext cx="1030539" cy="369332"/>
          </a:xfrm>
          <a:prstGeom prst="rect">
            <a:avLst/>
          </a:prstGeom>
        </p:spPr>
        <p:txBody>
          <a:bodyPr wrap="none">
            <a:spAutoFit/>
          </a:bodyPr>
          <a:lstStyle/>
          <a:p>
            <a:r>
              <a:rPr lang="en-US" dirty="0"/>
              <a:t>PP-</a:t>
            </a:r>
            <a:r>
              <a:rPr lang="en-US" dirty="0" err="1"/>
              <a:t>Kurve</a:t>
            </a:r>
            <a:endParaRPr lang="de-DE" dirty="0"/>
          </a:p>
        </p:txBody>
      </p:sp>
      <p:sp>
        <p:nvSpPr>
          <p:cNvPr id="16" name="Rechteck 15">
            <a:extLst>
              <a:ext uri="{FF2B5EF4-FFF2-40B4-BE49-F238E27FC236}">
                <a16:creationId xmlns:a16="http://schemas.microsoft.com/office/drawing/2014/main" id="{B14C85D5-FCE6-48B7-AD40-9CD23C3CBDDB}"/>
              </a:ext>
            </a:extLst>
          </p:cNvPr>
          <p:cNvSpPr/>
          <p:nvPr/>
        </p:nvSpPr>
        <p:spPr>
          <a:xfrm>
            <a:off x="7103824" y="3374941"/>
            <a:ext cx="1040157" cy="369332"/>
          </a:xfrm>
          <a:prstGeom prst="rect">
            <a:avLst/>
          </a:prstGeom>
        </p:spPr>
        <p:txBody>
          <a:bodyPr wrap="none">
            <a:spAutoFit/>
          </a:bodyPr>
          <a:lstStyle/>
          <a:p>
            <a:r>
              <a:rPr lang="en-US" dirty="0"/>
              <a:t>CC-</a:t>
            </a:r>
            <a:r>
              <a:rPr lang="en-US" dirty="0" err="1"/>
              <a:t>Kurve</a:t>
            </a:r>
            <a:endParaRPr lang="de-DE" dirty="0"/>
          </a:p>
        </p:txBody>
      </p:sp>
      <p:cxnSp>
        <p:nvCxnSpPr>
          <p:cNvPr id="18" name="Gerader Verbinder 17">
            <a:extLst>
              <a:ext uri="{FF2B5EF4-FFF2-40B4-BE49-F238E27FC236}">
                <a16:creationId xmlns:a16="http://schemas.microsoft.com/office/drawing/2014/main" id="{27694980-B282-453F-9F79-133D135D556D}"/>
              </a:ext>
            </a:extLst>
          </p:cNvPr>
          <p:cNvCxnSpPr/>
          <p:nvPr/>
        </p:nvCxnSpPr>
        <p:spPr>
          <a:xfrm flipH="1">
            <a:off x="3106334" y="4396462"/>
            <a:ext cx="24482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70434F43-219F-4299-AAFD-77F603E219B8}"/>
              </a:ext>
            </a:extLst>
          </p:cNvPr>
          <p:cNvCxnSpPr>
            <a:cxnSpLocks/>
          </p:cNvCxnSpPr>
          <p:nvPr/>
        </p:nvCxnSpPr>
        <p:spPr>
          <a:xfrm flipV="1">
            <a:off x="5554606" y="4396462"/>
            <a:ext cx="0" cy="155281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76844394-D5B9-4646-BA8F-0BAFDC3659F3}"/>
              </a:ext>
            </a:extLst>
          </p:cNvPr>
          <p:cNvSpPr/>
          <p:nvPr/>
        </p:nvSpPr>
        <p:spPr>
          <a:xfrm>
            <a:off x="5401359" y="5949280"/>
            <a:ext cx="421910" cy="369332"/>
          </a:xfrm>
          <a:prstGeom prst="rect">
            <a:avLst/>
          </a:prstGeom>
        </p:spPr>
        <p:txBody>
          <a:bodyPr wrap="none">
            <a:spAutoFit/>
          </a:bodyPr>
          <a:lstStyle/>
          <a:p>
            <a:r>
              <a:rPr lang="de-DE" dirty="0"/>
              <a:t>n*</a:t>
            </a:r>
          </a:p>
        </p:txBody>
      </p:sp>
      <p:sp>
        <p:nvSpPr>
          <p:cNvPr id="22" name="Rechteck 21">
            <a:extLst>
              <a:ext uri="{FF2B5EF4-FFF2-40B4-BE49-F238E27FC236}">
                <a16:creationId xmlns:a16="http://schemas.microsoft.com/office/drawing/2014/main" id="{2BEC3E0F-47B1-4F1F-A8FF-56D7F6870118}"/>
              </a:ext>
            </a:extLst>
          </p:cNvPr>
          <p:cNvSpPr/>
          <p:nvPr/>
        </p:nvSpPr>
        <p:spPr>
          <a:xfrm>
            <a:off x="2715348" y="4191489"/>
            <a:ext cx="421910" cy="369332"/>
          </a:xfrm>
          <a:prstGeom prst="rect">
            <a:avLst/>
          </a:prstGeom>
        </p:spPr>
        <p:txBody>
          <a:bodyPr wrap="none">
            <a:spAutoFit/>
          </a:bodyPr>
          <a:lstStyle/>
          <a:p>
            <a:r>
              <a:rPr lang="de-DE" dirty="0"/>
              <a:t>p*</a:t>
            </a:r>
          </a:p>
        </p:txBody>
      </p:sp>
      <p:sp>
        <p:nvSpPr>
          <p:cNvPr id="23" name="Freihandform: Form 22">
            <a:extLst>
              <a:ext uri="{FF2B5EF4-FFF2-40B4-BE49-F238E27FC236}">
                <a16:creationId xmlns:a16="http://schemas.microsoft.com/office/drawing/2014/main" id="{EDC18161-CAEA-4705-9D9C-3D41628E0176}"/>
              </a:ext>
            </a:extLst>
          </p:cNvPr>
          <p:cNvSpPr/>
          <p:nvPr/>
        </p:nvSpPr>
        <p:spPr>
          <a:xfrm>
            <a:off x="3787140" y="3234690"/>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EA66E258-8245-4EE8-9B19-BB1BAC4D268E}"/>
              </a:ext>
            </a:extLst>
          </p:cNvPr>
          <p:cNvSpPr txBox="1"/>
          <p:nvPr/>
        </p:nvSpPr>
        <p:spPr>
          <a:xfrm>
            <a:off x="8255586" y="1390017"/>
            <a:ext cx="3518659" cy="306998"/>
          </a:xfrm>
          <a:prstGeom prst="rect">
            <a:avLst/>
          </a:prstGeom>
          <a:noFill/>
        </p:spPr>
        <p:txBody>
          <a:bodyPr wrap="square" rtlCol="0">
            <a:noAutofit/>
          </a:bodyPr>
          <a:lstStyle/>
          <a:p>
            <a:r>
              <a:rPr lang="de-DE" sz="1400" dirty="0" smtClean="0"/>
              <a:t>Fallender Zusammenhang </a:t>
            </a:r>
            <a:r>
              <a:rPr lang="de-DE" sz="1400" smtClean="0"/>
              <a:t>zwischen Preis </a:t>
            </a:r>
            <a:r>
              <a:rPr lang="de-DE" sz="1400" dirty="0" smtClean="0"/>
              <a:t>und Firmenzahl</a:t>
            </a:r>
            <a:endParaRPr lang="de-DE" sz="1400" dirty="0"/>
          </a:p>
        </p:txBody>
      </p:sp>
      <p:sp>
        <p:nvSpPr>
          <p:cNvPr id="20" name="Textfeld 19">
            <a:extLst>
              <a:ext uri="{FF2B5EF4-FFF2-40B4-BE49-F238E27FC236}">
                <a16:creationId xmlns:a16="http://schemas.microsoft.com/office/drawing/2014/main" id="{EA66E258-8245-4EE8-9B19-BB1BAC4D268E}"/>
              </a:ext>
            </a:extLst>
          </p:cNvPr>
          <p:cNvSpPr txBox="1"/>
          <p:nvPr/>
        </p:nvSpPr>
        <p:spPr>
          <a:xfrm>
            <a:off x="8255587" y="2187227"/>
            <a:ext cx="3873660" cy="306998"/>
          </a:xfrm>
          <a:prstGeom prst="rect">
            <a:avLst/>
          </a:prstGeom>
          <a:noFill/>
        </p:spPr>
        <p:txBody>
          <a:bodyPr wrap="square" rtlCol="0">
            <a:noAutofit/>
          </a:bodyPr>
          <a:lstStyle/>
          <a:p>
            <a:r>
              <a:rPr lang="de-DE" sz="1400" dirty="0" smtClean="0"/>
              <a:t>Steigender Zusammenhang </a:t>
            </a:r>
            <a:r>
              <a:rPr lang="de-DE" sz="1400" smtClean="0"/>
              <a:t>zwischen Preis </a:t>
            </a:r>
            <a:r>
              <a:rPr lang="de-DE" sz="1400" dirty="0" smtClean="0"/>
              <a:t>und Firmenzahl</a:t>
            </a:r>
            <a:endParaRPr lang="de-DE" sz="1400" dirty="0"/>
          </a:p>
        </p:txBody>
      </p:sp>
      <p:sp>
        <p:nvSpPr>
          <p:cNvPr id="24" name="Textfeld 23">
            <a:extLst>
              <a:ext uri="{FF2B5EF4-FFF2-40B4-BE49-F238E27FC236}">
                <a16:creationId xmlns:a16="http://schemas.microsoft.com/office/drawing/2014/main" id="{EA66E258-8245-4EE8-9B19-BB1BAC4D268E}"/>
              </a:ext>
            </a:extLst>
          </p:cNvPr>
          <p:cNvSpPr txBox="1"/>
          <p:nvPr/>
        </p:nvSpPr>
        <p:spPr>
          <a:xfrm>
            <a:off x="8002878" y="4035012"/>
            <a:ext cx="3873660" cy="525791"/>
          </a:xfrm>
          <a:prstGeom prst="rect">
            <a:avLst/>
          </a:prstGeom>
          <a:noFill/>
        </p:spPr>
        <p:txBody>
          <a:bodyPr wrap="square" rtlCol="0">
            <a:noAutofit/>
          </a:bodyPr>
          <a:lstStyle/>
          <a:p>
            <a:r>
              <a:rPr lang="de-DE" sz="1400" dirty="0" smtClean="0"/>
              <a:t>Gleichgewicht zwischen Firmenzahl </a:t>
            </a:r>
            <a:r>
              <a:rPr lang="de-DE" sz="1400" smtClean="0"/>
              <a:t>und Preis </a:t>
            </a:r>
            <a:r>
              <a:rPr lang="de-DE" sz="1400" dirty="0" smtClean="0"/>
              <a:t>auf einem Markt mit monopolistischer Konkurrenz </a:t>
            </a:r>
            <a:endParaRPr lang="de-DE" sz="1400" dirty="0"/>
          </a:p>
        </p:txBody>
      </p:sp>
      <p:cxnSp>
        <p:nvCxnSpPr>
          <p:cNvPr id="3" name="Gerade Verbindung mit Pfeil 2"/>
          <p:cNvCxnSpPr/>
          <p:nvPr/>
        </p:nvCxnSpPr>
        <p:spPr>
          <a:xfrm flipH="1">
            <a:off x="5950851" y="4221940"/>
            <a:ext cx="1912989" cy="199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41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17" grpId="0"/>
      <p:bldP spid="20"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319143" y="459455"/>
            <a:ext cx="9144000" cy="5519638"/>
          </a:xfrm>
          <a:prstGeom prst="rect">
            <a:avLst/>
          </a:prstGeom>
          <a:noFill/>
        </p:spPr>
        <p:txBody>
          <a:bodyPr wrap="square" rtlCol="0">
            <a:noAutofit/>
          </a:bodyPr>
          <a:lstStyle/>
          <a:p>
            <a:r>
              <a:rPr lang="en-US" sz="2400" dirty="0" err="1"/>
              <a:t>Unter</a:t>
            </a:r>
            <a:r>
              <a:rPr lang="en-US" sz="2400" dirty="0"/>
              <a:t> </a:t>
            </a:r>
            <a:r>
              <a:rPr lang="en-US" sz="2400" dirty="0" err="1"/>
              <a:t>monopolistischer</a:t>
            </a:r>
            <a:r>
              <a:rPr lang="en-US" sz="2400" dirty="0"/>
              <a:t> </a:t>
            </a:r>
            <a:r>
              <a:rPr lang="en-US" sz="2400" dirty="0" err="1"/>
              <a:t>Konkurrenz</a:t>
            </a:r>
            <a:r>
              <a:rPr lang="en-US" sz="2400" dirty="0"/>
              <a:t> </a:t>
            </a:r>
            <a:r>
              <a:rPr lang="en-US" sz="2400" dirty="0" err="1"/>
              <a:t>ohne</a:t>
            </a:r>
            <a:r>
              <a:rPr lang="en-US" sz="2400" dirty="0"/>
              <a:t> Handel muss </a:t>
            </a:r>
            <a:r>
              <a:rPr lang="en-US" sz="2400" dirty="0" err="1"/>
              <a:t>ein</a:t>
            </a:r>
            <a:r>
              <a:rPr lang="en-US" sz="2400" dirty="0"/>
              <a:t> </a:t>
            </a:r>
            <a:r>
              <a:rPr lang="en-US" sz="2400" dirty="0" err="1"/>
              <a:t>kleines</a:t>
            </a:r>
            <a:r>
              <a:rPr lang="en-US" sz="2400" dirty="0"/>
              <a:t> Land (</a:t>
            </a:r>
            <a:r>
              <a:rPr lang="en-US" sz="2400" dirty="0" err="1"/>
              <a:t>begrenzte</a:t>
            </a:r>
            <a:r>
              <a:rPr lang="en-US" sz="2400" dirty="0"/>
              <a:t> </a:t>
            </a:r>
            <a:r>
              <a:rPr lang="en-US" sz="2400" dirty="0" err="1"/>
              <a:t>Produktionskapazitäten</a:t>
            </a:r>
            <a:r>
              <a:rPr lang="en-US" sz="2400" dirty="0"/>
              <a:t>) </a:t>
            </a:r>
            <a:r>
              <a:rPr lang="en-US" sz="2400" dirty="0" err="1"/>
              <a:t>zwischen</a:t>
            </a:r>
            <a:endParaRPr lang="en-US" sz="2400" dirty="0"/>
          </a:p>
          <a:p>
            <a:r>
              <a:rPr lang="en-US" sz="2400" b="1" dirty="0" err="1"/>
              <a:t>mehr</a:t>
            </a:r>
            <a:r>
              <a:rPr lang="en-US" sz="2400" b="1" dirty="0"/>
              <a:t> </a:t>
            </a:r>
            <a:r>
              <a:rPr lang="en-US" sz="2400" b="1" dirty="0" err="1"/>
              <a:t>Produktvarianten</a:t>
            </a:r>
            <a:r>
              <a:rPr lang="en-US" sz="2400" b="1" dirty="0"/>
              <a:t> </a:t>
            </a:r>
            <a:r>
              <a:rPr lang="en-US" sz="2400" b="1" dirty="0" err="1"/>
              <a:t>oder</a:t>
            </a:r>
            <a:r>
              <a:rPr lang="en-US" sz="2400" b="1" dirty="0"/>
              <a:t> </a:t>
            </a:r>
            <a:r>
              <a:rPr lang="en-US" sz="2400" b="1" dirty="0" err="1"/>
              <a:t>höheren</a:t>
            </a:r>
            <a:r>
              <a:rPr lang="en-US" sz="2400" b="1" dirty="0"/>
              <a:t> </a:t>
            </a:r>
            <a:r>
              <a:rPr lang="en-US" sz="2400" b="1" dirty="0" err="1"/>
              <a:t>Produktionskosten</a:t>
            </a:r>
            <a:r>
              <a:rPr lang="en-US" sz="2400" dirty="0"/>
              <a:t> </a:t>
            </a:r>
            <a:r>
              <a:rPr lang="en-US" sz="2400" dirty="0" err="1"/>
              <a:t>entscheiden</a:t>
            </a:r>
            <a:endParaRPr lang="en-US" sz="2400" dirty="0"/>
          </a:p>
          <a:p>
            <a:endParaRPr lang="en-US" sz="2400" dirty="0"/>
          </a:p>
          <a:p>
            <a:r>
              <a:rPr lang="en-US" sz="2400" dirty="0"/>
              <a:t>							</a:t>
            </a:r>
            <a:endParaRPr lang="de-DE" sz="2000" dirty="0"/>
          </a:p>
        </p:txBody>
      </p:sp>
      <p:cxnSp>
        <p:nvCxnSpPr>
          <p:cNvPr id="6" name="Gerade Verbindung mit Pfeil 5">
            <a:extLst>
              <a:ext uri="{FF2B5EF4-FFF2-40B4-BE49-F238E27FC236}">
                <a16:creationId xmlns:a16="http://schemas.microsoft.com/office/drawing/2014/main" id="{6A2D1F54-1039-4AA3-B56A-7173917DBF28}"/>
              </a:ext>
            </a:extLst>
          </p:cNvPr>
          <p:cNvCxnSpPr>
            <a:cxnSpLocks/>
          </p:cNvCxnSpPr>
          <p:nvPr/>
        </p:nvCxnSpPr>
        <p:spPr>
          <a:xfrm flipH="1" flipV="1">
            <a:off x="3090380" y="3645024"/>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03F60C-AC64-4445-86C3-722BCA31FF3A}"/>
              </a:ext>
            </a:extLst>
          </p:cNvPr>
          <p:cNvCxnSpPr>
            <a:cxnSpLocks/>
          </p:cNvCxnSpPr>
          <p:nvPr/>
        </p:nvCxnSpPr>
        <p:spPr>
          <a:xfrm>
            <a:off x="3106334" y="6381328"/>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991468B9-757B-427F-B11A-9D54D7DEF2BB}"/>
              </a:ext>
            </a:extLst>
          </p:cNvPr>
          <p:cNvSpPr txBox="1"/>
          <p:nvPr/>
        </p:nvSpPr>
        <p:spPr>
          <a:xfrm>
            <a:off x="6824478" y="6381328"/>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A1B9BFF6-5A91-4199-8DD7-5DBBA24BC0A2}"/>
              </a:ext>
            </a:extLst>
          </p:cNvPr>
          <p:cNvSpPr txBox="1"/>
          <p:nvPr/>
        </p:nvSpPr>
        <p:spPr>
          <a:xfrm>
            <a:off x="2639616" y="3646766"/>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0DC9E80-0013-4FD2-A90A-067A7FBE35B9}"/>
              </a:ext>
            </a:extLst>
          </p:cNvPr>
          <p:cNvCxnSpPr>
            <a:cxnSpLocks/>
          </p:cNvCxnSpPr>
          <p:nvPr/>
        </p:nvCxnSpPr>
        <p:spPr>
          <a:xfrm flipV="1">
            <a:off x="3396511" y="3806990"/>
            <a:ext cx="2373735" cy="11844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83E09AA7-24FF-4B2A-BC50-30C94E91DD76}"/>
              </a:ext>
            </a:extLst>
          </p:cNvPr>
          <p:cNvSpPr/>
          <p:nvPr/>
        </p:nvSpPr>
        <p:spPr>
          <a:xfrm>
            <a:off x="7657071" y="5542210"/>
            <a:ext cx="1030539" cy="369332"/>
          </a:xfrm>
          <a:prstGeom prst="rect">
            <a:avLst/>
          </a:prstGeom>
        </p:spPr>
        <p:txBody>
          <a:bodyPr wrap="none">
            <a:spAutoFit/>
          </a:bodyPr>
          <a:lstStyle/>
          <a:p>
            <a:r>
              <a:rPr lang="en-US" dirty="0"/>
              <a:t>PP-</a:t>
            </a:r>
            <a:r>
              <a:rPr lang="en-US" dirty="0" err="1"/>
              <a:t>Kurve</a:t>
            </a:r>
            <a:endParaRPr lang="de-DE" dirty="0"/>
          </a:p>
        </p:txBody>
      </p:sp>
      <p:sp>
        <p:nvSpPr>
          <p:cNvPr id="13" name="Rechteck 12">
            <a:extLst>
              <a:ext uri="{FF2B5EF4-FFF2-40B4-BE49-F238E27FC236}">
                <a16:creationId xmlns:a16="http://schemas.microsoft.com/office/drawing/2014/main" id="{C8EA0E88-907F-450C-8B04-3E1A8735A9B1}"/>
              </a:ext>
            </a:extLst>
          </p:cNvPr>
          <p:cNvSpPr/>
          <p:nvPr/>
        </p:nvSpPr>
        <p:spPr>
          <a:xfrm>
            <a:off x="5732283" y="3600598"/>
            <a:ext cx="2434769" cy="369332"/>
          </a:xfrm>
          <a:prstGeom prst="rect">
            <a:avLst/>
          </a:prstGeom>
        </p:spPr>
        <p:txBody>
          <a:bodyPr wrap="none">
            <a:spAutoFit/>
          </a:bodyPr>
          <a:lstStyle/>
          <a:p>
            <a:r>
              <a:rPr lang="en-US" dirty="0"/>
              <a:t>CC-</a:t>
            </a:r>
            <a:r>
              <a:rPr lang="en-US" dirty="0" err="1"/>
              <a:t>Kurve</a:t>
            </a:r>
            <a:r>
              <a:rPr lang="en-US" dirty="0"/>
              <a:t> (</a:t>
            </a:r>
            <a:r>
              <a:rPr lang="en-US" dirty="0" err="1"/>
              <a:t>ohne</a:t>
            </a:r>
            <a:r>
              <a:rPr lang="en-US" dirty="0"/>
              <a:t> Handel)</a:t>
            </a:r>
            <a:endParaRPr lang="de-DE" dirty="0"/>
          </a:p>
        </p:txBody>
      </p:sp>
      <p:cxnSp>
        <p:nvCxnSpPr>
          <p:cNvPr id="14" name="Gerader Verbinder 13">
            <a:extLst>
              <a:ext uri="{FF2B5EF4-FFF2-40B4-BE49-F238E27FC236}">
                <a16:creationId xmlns:a16="http://schemas.microsoft.com/office/drawing/2014/main" id="{E52C23DD-5942-4BBA-B403-DFC1079DA026}"/>
              </a:ext>
            </a:extLst>
          </p:cNvPr>
          <p:cNvCxnSpPr>
            <a:cxnSpLocks/>
          </p:cNvCxnSpPr>
          <p:nvPr/>
        </p:nvCxnSpPr>
        <p:spPr>
          <a:xfrm flipH="1">
            <a:off x="3106334" y="4365104"/>
            <a:ext cx="154950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0A0E17D5-EBAA-4590-ACDF-8538BAC99535}"/>
              </a:ext>
            </a:extLst>
          </p:cNvPr>
          <p:cNvCxnSpPr>
            <a:cxnSpLocks/>
          </p:cNvCxnSpPr>
          <p:nvPr/>
        </p:nvCxnSpPr>
        <p:spPr>
          <a:xfrm flipV="1">
            <a:off x="4655840" y="4365104"/>
            <a:ext cx="0" cy="201622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70DF7D9F-23DF-4B66-918D-056849426299}"/>
              </a:ext>
            </a:extLst>
          </p:cNvPr>
          <p:cNvSpPr/>
          <p:nvPr/>
        </p:nvSpPr>
        <p:spPr>
          <a:xfrm>
            <a:off x="4480933" y="6361856"/>
            <a:ext cx="554960" cy="369332"/>
          </a:xfrm>
          <a:prstGeom prst="rect">
            <a:avLst/>
          </a:prstGeom>
        </p:spPr>
        <p:txBody>
          <a:bodyPr wrap="none">
            <a:spAutoFit/>
          </a:bodyPr>
          <a:lstStyle/>
          <a:p>
            <a:r>
              <a:rPr lang="de-DE" dirty="0" err="1"/>
              <a:t>nA</a:t>
            </a:r>
            <a:r>
              <a:rPr lang="de-DE" dirty="0"/>
              <a:t>*</a:t>
            </a:r>
          </a:p>
        </p:txBody>
      </p:sp>
      <p:sp>
        <p:nvSpPr>
          <p:cNvPr id="17" name="Rechteck 16">
            <a:extLst>
              <a:ext uri="{FF2B5EF4-FFF2-40B4-BE49-F238E27FC236}">
                <a16:creationId xmlns:a16="http://schemas.microsoft.com/office/drawing/2014/main" id="{7C620F5C-D1B3-453E-8677-2B9D2E092FFF}"/>
              </a:ext>
            </a:extLst>
          </p:cNvPr>
          <p:cNvSpPr/>
          <p:nvPr/>
        </p:nvSpPr>
        <p:spPr>
          <a:xfrm>
            <a:off x="2600910" y="4180438"/>
            <a:ext cx="554960" cy="369332"/>
          </a:xfrm>
          <a:prstGeom prst="rect">
            <a:avLst/>
          </a:prstGeom>
        </p:spPr>
        <p:txBody>
          <a:bodyPr wrap="none">
            <a:spAutoFit/>
          </a:bodyPr>
          <a:lstStyle/>
          <a:p>
            <a:r>
              <a:rPr lang="de-DE" dirty="0" err="1"/>
              <a:t>pA</a:t>
            </a:r>
            <a:r>
              <a:rPr lang="de-DE" dirty="0"/>
              <a:t>*</a:t>
            </a:r>
          </a:p>
        </p:txBody>
      </p:sp>
      <p:sp>
        <p:nvSpPr>
          <p:cNvPr id="18" name="Freihandform: Form 17">
            <a:extLst>
              <a:ext uri="{FF2B5EF4-FFF2-40B4-BE49-F238E27FC236}">
                <a16:creationId xmlns:a16="http://schemas.microsoft.com/office/drawing/2014/main" id="{2EC7140A-46F5-4E14-BFA4-FBEF6766FA87}"/>
              </a:ext>
            </a:extLst>
          </p:cNvPr>
          <p:cNvSpPr/>
          <p:nvPr/>
        </p:nvSpPr>
        <p:spPr>
          <a:xfrm>
            <a:off x="3787140" y="3666738"/>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1" name="Gerader Verbinder 20">
            <a:extLst>
              <a:ext uri="{FF2B5EF4-FFF2-40B4-BE49-F238E27FC236}">
                <a16:creationId xmlns:a16="http://schemas.microsoft.com/office/drawing/2014/main" id="{577CF8CE-3CFE-43ED-8D3D-527F625ED95B}"/>
              </a:ext>
            </a:extLst>
          </p:cNvPr>
          <p:cNvCxnSpPr>
            <a:cxnSpLocks/>
          </p:cNvCxnSpPr>
          <p:nvPr/>
        </p:nvCxnSpPr>
        <p:spPr>
          <a:xfrm flipV="1">
            <a:off x="3714939" y="4705301"/>
            <a:ext cx="3106444" cy="7771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hteck 21">
            <a:extLst>
              <a:ext uri="{FF2B5EF4-FFF2-40B4-BE49-F238E27FC236}">
                <a16:creationId xmlns:a16="http://schemas.microsoft.com/office/drawing/2014/main" id="{1919DA00-269F-40E2-9C8D-150185E3E334}"/>
              </a:ext>
            </a:extLst>
          </p:cNvPr>
          <p:cNvSpPr/>
          <p:nvPr/>
        </p:nvSpPr>
        <p:spPr>
          <a:xfrm>
            <a:off x="6780128" y="4413617"/>
            <a:ext cx="2320956" cy="369332"/>
          </a:xfrm>
          <a:prstGeom prst="rect">
            <a:avLst/>
          </a:prstGeom>
        </p:spPr>
        <p:txBody>
          <a:bodyPr wrap="none">
            <a:spAutoFit/>
          </a:bodyPr>
          <a:lstStyle/>
          <a:p>
            <a:r>
              <a:rPr lang="en-US" dirty="0"/>
              <a:t>CC-</a:t>
            </a:r>
            <a:r>
              <a:rPr lang="en-US" dirty="0" err="1"/>
              <a:t>Kurve</a:t>
            </a:r>
            <a:r>
              <a:rPr lang="en-US" dirty="0"/>
              <a:t>  (</a:t>
            </a:r>
            <a:r>
              <a:rPr lang="en-US" dirty="0" err="1"/>
              <a:t>mit</a:t>
            </a:r>
            <a:r>
              <a:rPr lang="en-US" dirty="0"/>
              <a:t> Handel)</a:t>
            </a:r>
            <a:endParaRPr lang="de-DE" dirty="0"/>
          </a:p>
        </p:txBody>
      </p:sp>
      <p:cxnSp>
        <p:nvCxnSpPr>
          <p:cNvPr id="23" name="Gerader Verbinder 22">
            <a:extLst>
              <a:ext uri="{FF2B5EF4-FFF2-40B4-BE49-F238E27FC236}">
                <a16:creationId xmlns:a16="http://schemas.microsoft.com/office/drawing/2014/main" id="{0B0832CF-F78F-42A9-B06D-E5FA545C672A}"/>
              </a:ext>
            </a:extLst>
          </p:cNvPr>
          <p:cNvCxnSpPr>
            <a:cxnSpLocks/>
          </p:cNvCxnSpPr>
          <p:nvPr/>
        </p:nvCxnSpPr>
        <p:spPr>
          <a:xfrm flipH="1">
            <a:off x="3090380" y="4941168"/>
            <a:ext cx="2645580" cy="502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AC25EF70-19AE-4B72-9185-A80D3A82A09C}"/>
              </a:ext>
            </a:extLst>
          </p:cNvPr>
          <p:cNvCxnSpPr>
            <a:cxnSpLocks/>
          </p:cNvCxnSpPr>
          <p:nvPr/>
        </p:nvCxnSpPr>
        <p:spPr>
          <a:xfrm flipV="1">
            <a:off x="5770245" y="5013176"/>
            <a:ext cx="0" cy="13431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2C3C4EBD-E47C-4C48-9EED-FE86E916C7EB}"/>
              </a:ext>
            </a:extLst>
          </p:cNvPr>
          <p:cNvSpPr/>
          <p:nvPr/>
        </p:nvSpPr>
        <p:spPr>
          <a:xfrm>
            <a:off x="2633225" y="4781649"/>
            <a:ext cx="566181" cy="369332"/>
          </a:xfrm>
          <a:prstGeom prst="rect">
            <a:avLst/>
          </a:prstGeom>
        </p:spPr>
        <p:txBody>
          <a:bodyPr wrap="none">
            <a:spAutoFit/>
          </a:bodyPr>
          <a:lstStyle/>
          <a:p>
            <a:r>
              <a:rPr lang="de-DE" dirty="0"/>
              <a:t>pH*</a:t>
            </a:r>
          </a:p>
        </p:txBody>
      </p:sp>
      <p:sp>
        <p:nvSpPr>
          <p:cNvPr id="28" name="Rechteck 27">
            <a:extLst>
              <a:ext uri="{FF2B5EF4-FFF2-40B4-BE49-F238E27FC236}">
                <a16:creationId xmlns:a16="http://schemas.microsoft.com/office/drawing/2014/main" id="{2C2EBC3A-C0F0-46FC-BBB6-9C6E11906C50}"/>
              </a:ext>
            </a:extLst>
          </p:cNvPr>
          <p:cNvSpPr/>
          <p:nvPr/>
        </p:nvSpPr>
        <p:spPr>
          <a:xfrm>
            <a:off x="5448278" y="6368183"/>
            <a:ext cx="566181" cy="369332"/>
          </a:xfrm>
          <a:prstGeom prst="rect">
            <a:avLst/>
          </a:prstGeom>
        </p:spPr>
        <p:txBody>
          <a:bodyPr wrap="none">
            <a:spAutoFit/>
          </a:bodyPr>
          <a:lstStyle/>
          <a:p>
            <a:r>
              <a:rPr lang="de-DE" dirty="0" err="1"/>
              <a:t>nH</a:t>
            </a:r>
            <a:r>
              <a:rPr lang="de-DE" dirty="0"/>
              <a:t>*</a:t>
            </a:r>
          </a:p>
        </p:txBody>
      </p:sp>
      <p:sp>
        <p:nvSpPr>
          <p:cNvPr id="2" name="Rechteck 1"/>
          <p:cNvSpPr/>
          <p:nvPr/>
        </p:nvSpPr>
        <p:spPr>
          <a:xfrm>
            <a:off x="520261" y="1758860"/>
            <a:ext cx="3609706" cy="369332"/>
          </a:xfrm>
          <a:prstGeom prst="rect">
            <a:avLst/>
          </a:prstGeom>
        </p:spPr>
        <p:txBody>
          <a:bodyPr wrap="none">
            <a:spAutoFit/>
          </a:bodyPr>
          <a:lstStyle/>
          <a:p>
            <a:r>
              <a:rPr lang="en-US" dirty="0" smtClean="0"/>
              <a:t>→ Handel </a:t>
            </a:r>
            <a:r>
              <a:rPr lang="en-US" dirty="0" err="1"/>
              <a:t>erhöht</a:t>
            </a:r>
            <a:r>
              <a:rPr lang="en-US" dirty="0"/>
              <a:t> die </a:t>
            </a:r>
            <a:r>
              <a:rPr lang="en-US" dirty="0" err="1"/>
              <a:t>Marktgröße</a:t>
            </a:r>
            <a:r>
              <a:rPr lang="en-US" dirty="0"/>
              <a:t> (S)</a:t>
            </a:r>
          </a:p>
        </p:txBody>
      </p:sp>
      <p:sp>
        <p:nvSpPr>
          <p:cNvPr id="3" name="Rechteck 2"/>
          <p:cNvSpPr/>
          <p:nvPr/>
        </p:nvSpPr>
        <p:spPr>
          <a:xfrm>
            <a:off x="3909545" y="2052311"/>
            <a:ext cx="2971263" cy="369332"/>
          </a:xfrm>
          <a:prstGeom prst="rect">
            <a:avLst/>
          </a:prstGeom>
        </p:spPr>
        <p:txBody>
          <a:bodyPr wrap="none">
            <a:spAutoFit/>
          </a:bodyPr>
          <a:lstStyle/>
          <a:p>
            <a:r>
              <a:rPr lang="en-US" dirty="0"/>
              <a:t>→ dies </a:t>
            </a:r>
            <a:r>
              <a:rPr lang="en-US" dirty="0" err="1"/>
              <a:t>erhöht</a:t>
            </a:r>
            <a:r>
              <a:rPr lang="en-US" dirty="0"/>
              <a:t> den </a:t>
            </a:r>
            <a:r>
              <a:rPr lang="en-US" dirty="0" err="1"/>
              <a:t>Umsatz</a:t>
            </a:r>
            <a:r>
              <a:rPr lang="en-US" dirty="0"/>
              <a:t> (x)</a:t>
            </a:r>
          </a:p>
        </p:txBody>
      </p:sp>
      <p:sp>
        <p:nvSpPr>
          <p:cNvPr id="5" name="Rechteck 4"/>
          <p:cNvSpPr/>
          <p:nvPr/>
        </p:nvSpPr>
        <p:spPr>
          <a:xfrm>
            <a:off x="1587860" y="2454001"/>
            <a:ext cx="3708259" cy="369332"/>
          </a:xfrm>
          <a:prstGeom prst="rect">
            <a:avLst/>
          </a:prstGeom>
        </p:spPr>
        <p:txBody>
          <a:bodyPr wrap="none">
            <a:spAutoFit/>
          </a:bodyPr>
          <a:lstStyle/>
          <a:p>
            <a:r>
              <a:rPr lang="en-US" dirty="0"/>
              <a:t>→ </a:t>
            </a:r>
            <a:r>
              <a:rPr lang="en-US" dirty="0" err="1"/>
              <a:t>senkt</a:t>
            </a:r>
            <a:r>
              <a:rPr lang="en-US" dirty="0"/>
              <a:t> die </a:t>
            </a:r>
            <a:r>
              <a:rPr lang="en-US" dirty="0" err="1"/>
              <a:t>Durchschnittskosten</a:t>
            </a:r>
            <a:r>
              <a:rPr lang="en-US" dirty="0"/>
              <a:t> (DK)</a:t>
            </a:r>
            <a:endParaRPr lang="de-DE" sz="1600" dirty="0"/>
          </a:p>
        </p:txBody>
      </p:sp>
      <p:sp>
        <p:nvSpPr>
          <p:cNvPr id="26" name="Rechteck 25"/>
          <p:cNvSpPr/>
          <p:nvPr/>
        </p:nvSpPr>
        <p:spPr>
          <a:xfrm>
            <a:off x="4209606" y="1758336"/>
            <a:ext cx="7106625" cy="369332"/>
          </a:xfrm>
          <a:prstGeom prst="rect">
            <a:avLst/>
          </a:prstGeom>
        </p:spPr>
        <p:txBody>
          <a:bodyPr wrap="none">
            <a:spAutoFit/>
          </a:bodyPr>
          <a:lstStyle/>
          <a:p>
            <a:r>
              <a:rPr lang="en-US" dirty="0" smtClean="0"/>
              <a:t>→ die </a:t>
            </a:r>
            <a:r>
              <a:rPr lang="en-US" dirty="0" err="1"/>
              <a:t>Marktgröße</a:t>
            </a:r>
            <a:r>
              <a:rPr lang="en-US" dirty="0"/>
              <a:t> (S</a:t>
            </a:r>
            <a:r>
              <a:rPr lang="en-US" dirty="0" smtClean="0"/>
              <a:t>) </a:t>
            </a:r>
            <a:r>
              <a:rPr lang="en-US" dirty="0" err="1" smtClean="0"/>
              <a:t>verkleinert</a:t>
            </a:r>
            <a:r>
              <a:rPr lang="en-US" dirty="0" smtClean="0"/>
              <a:t> die </a:t>
            </a:r>
            <a:r>
              <a:rPr lang="en-US" dirty="0" err="1" smtClean="0">
                <a:solidFill>
                  <a:srgbClr val="FF0000"/>
                </a:solidFill>
              </a:rPr>
              <a:t>Steigung</a:t>
            </a:r>
            <a:r>
              <a:rPr lang="en-US" dirty="0" smtClean="0"/>
              <a:t> der CC-</a:t>
            </a:r>
            <a:r>
              <a:rPr lang="en-US" dirty="0" err="1" smtClean="0"/>
              <a:t>Kurve</a:t>
            </a:r>
            <a:r>
              <a:rPr lang="en-US" dirty="0" smtClean="0"/>
              <a:t> </a:t>
            </a:r>
            <a:r>
              <a:rPr lang="en-US" dirty="0"/>
              <a:t>DK = </a:t>
            </a:r>
            <a:r>
              <a:rPr lang="en-US" dirty="0" err="1"/>
              <a:t>n∙</a:t>
            </a:r>
            <a:r>
              <a:rPr lang="en-US" dirty="0" err="1">
                <a:solidFill>
                  <a:srgbClr val="FF0000"/>
                </a:solidFill>
              </a:rPr>
              <a:t>KF</a:t>
            </a:r>
            <a:r>
              <a:rPr lang="en-US" dirty="0">
                <a:solidFill>
                  <a:srgbClr val="FF0000"/>
                </a:solidFill>
              </a:rPr>
              <a:t>/</a:t>
            </a:r>
            <a:r>
              <a:rPr lang="en-US" dirty="0" err="1">
                <a:solidFill>
                  <a:srgbClr val="FF0000"/>
                </a:solidFill>
              </a:rPr>
              <a:t>S</a:t>
            </a:r>
            <a:r>
              <a:rPr lang="en-US" dirty="0" err="1"/>
              <a:t>+k</a:t>
            </a:r>
            <a:endParaRPr lang="en-US" dirty="0"/>
          </a:p>
        </p:txBody>
      </p:sp>
      <p:sp>
        <p:nvSpPr>
          <p:cNvPr id="36" name="Rechteck 35"/>
          <p:cNvSpPr/>
          <p:nvPr/>
        </p:nvSpPr>
        <p:spPr>
          <a:xfrm>
            <a:off x="1127892" y="2061660"/>
            <a:ext cx="2816348" cy="369332"/>
          </a:xfrm>
          <a:prstGeom prst="rect">
            <a:avLst/>
          </a:prstGeom>
        </p:spPr>
        <p:txBody>
          <a:bodyPr wrap="none">
            <a:spAutoFit/>
          </a:bodyPr>
          <a:lstStyle/>
          <a:p>
            <a:r>
              <a:rPr lang="en-US" dirty="0" smtClean="0"/>
              <a:t>→ die CC-</a:t>
            </a:r>
            <a:r>
              <a:rPr lang="en-US" dirty="0" err="1" smtClean="0"/>
              <a:t>Kurve</a:t>
            </a:r>
            <a:r>
              <a:rPr lang="en-US" dirty="0" smtClean="0"/>
              <a:t> </a:t>
            </a:r>
            <a:r>
              <a:rPr lang="en-US" dirty="0" err="1" smtClean="0"/>
              <a:t>wird</a:t>
            </a:r>
            <a:r>
              <a:rPr lang="en-US" dirty="0" smtClean="0"/>
              <a:t> </a:t>
            </a:r>
            <a:r>
              <a:rPr lang="en-US" dirty="0" err="1" smtClean="0"/>
              <a:t>flacher</a:t>
            </a:r>
            <a:endParaRPr lang="en-US" dirty="0"/>
          </a:p>
        </p:txBody>
      </p:sp>
      <p:sp>
        <p:nvSpPr>
          <p:cNvPr id="37" name="Rechteck 36"/>
          <p:cNvSpPr/>
          <p:nvPr/>
        </p:nvSpPr>
        <p:spPr>
          <a:xfrm>
            <a:off x="5278659" y="2484387"/>
            <a:ext cx="2661947" cy="369332"/>
          </a:xfrm>
          <a:prstGeom prst="rect">
            <a:avLst/>
          </a:prstGeom>
        </p:spPr>
        <p:txBody>
          <a:bodyPr wrap="none">
            <a:spAutoFit/>
          </a:bodyPr>
          <a:lstStyle/>
          <a:p>
            <a:r>
              <a:rPr lang="en-US" dirty="0"/>
              <a:t>→ </a:t>
            </a:r>
            <a:r>
              <a:rPr lang="en-US" dirty="0" err="1"/>
              <a:t>senkt</a:t>
            </a:r>
            <a:r>
              <a:rPr lang="en-US" dirty="0"/>
              <a:t> </a:t>
            </a:r>
            <a:r>
              <a:rPr lang="en-US" smtClean="0"/>
              <a:t>den Preis </a:t>
            </a:r>
            <a:r>
              <a:rPr lang="en-US" dirty="0" smtClean="0"/>
              <a:t>auf pH*</a:t>
            </a:r>
            <a:endParaRPr lang="de-DE" sz="1600" dirty="0"/>
          </a:p>
        </p:txBody>
      </p:sp>
      <p:sp>
        <p:nvSpPr>
          <p:cNvPr id="38" name="Rechteck 37"/>
          <p:cNvSpPr/>
          <p:nvPr/>
        </p:nvSpPr>
        <p:spPr>
          <a:xfrm>
            <a:off x="5661444" y="2881713"/>
            <a:ext cx="6342185" cy="369332"/>
          </a:xfrm>
          <a:prstGeom prst="rect">
            <a:avLst/>
          </a:prstGeom>
        </p:spPr>
        <p:txBody>
          <a:bodyPr wrap="none">
            <a:spAutoFit/>
          </a:bodyPr>
          <a:lstStyle/>
          <a:p>
            <a:r>
              <a:rPr lang="en-US" dirty="0"/>
              <a:t>→ </a:t>
            </a:r>
            <a:r>
              <a:rPr lang="en-US" dirty="0" err="1" smtClean="0"/>
              <a:t>erhöht</a:t>
            </a:r>
            <a:r>
              <a:rPr lang="en-US" dirty="0" smtClean="0"/>
              <a:t> die </a:t>
            </a:r>
            <a:r>
              <a:rPr lang="en-US" dirty="0" err="1" smtClean="0"/>
              <a:t>Firmenzahl</a:t>
            </a:r>
            <a:r>
              <a:rPr lang="en-US" dirty="0" smtClean="0"/>
              <a:t> auf </a:t>
            </a:r>
            <a:r>
              <a:rPr lang="en-US" dirty="0" err="1" smtClean="0"/>
              <a:t>nH</a:t>
            </a:r>
            <a:r>
              <a:rPr lang="en-US" dirty="0" smtClean="0"/>
              <a:t>* und </a:t>
            </a:r>
            <a:r>
              <a:rPr lang="en-US" dirty="0" err="1" smtClean="0"/>
              <a:t>damit</a:t>
            </a:r>
            <a:r>
              <a:rPr lang="en-US" dirty="0" smtClean="0"/>
              <a:t> die </a:t>
            </a:r>
            <a:r>
              <a:rPr lang="en-US" dirty="0" err="1" smtClean="0"/>
              <a:t>Produktvarianten</a:t>
            </a:r>
            <a:endParaRPr lang="de-DE" sz="1600" dirty="0"/>
          </a:p>
        </p:txBody>
      </p:sp>
      <p:cxnSp>
        <p:nvCxnSpPr>
          <p:cNvPr id="40" name="Gerade Verbindung mit Pfeil 39"/>
          <p:cNvCxnSpPr/>
          <p:nvPr/>
        </p:nvCxnSpPr>
        <p:spPr>
          <a:xfrm>
            <a:off x="2600910" y="4413617"/>
            <a:ext cx="0" cy="527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Gerade Verbindung mit Pfeil 40"/>
          <p:cNvCxnSpPr/>
          <p:nvPr/>
        </p:nvCxnSpPr>
        <p:spPr>
          <a:xfrm>
            <a:off x="4700444" y="6731188"/>
            <a:ext cx="8773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14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2" grpId="0"/>
      <p:bldP spid="27" grpId="0"/>
      <p:bldP spid="28" grpId="0"/>
      <p:bldP spid="2" grpId="0"/>
      <p:bldP spid="3" grpId="0"/>
      <p:bldP spid="5" grpId="0"/>
      <p:bldP spid="26" grpId="0"/>
      <p:bldP spid="36" grpId="0"/>
      <p:bldP spid="37" grpId="0"/>
      <p:bldP spid="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700" dirty="0" err="1">
                <a:solidFill>
                  <a:sysClr val="windowText" lastClr="000000"/>
                </a:solidFill>
              </a:rPr>
              <a:t>Monopolitische</a:t>
            </a:r>
            <a:r>
              <a:rPr lang="en-US" sz="2700" dirty="0">
                <a:solidFill>
                  <a:sysClr val="windowText" lastClr="000000"/>
                </a:solidFill>
              </a:rPr>
              <a:t> </a:t>
            </a:r>
            <a:r>
              <a:rPr lang="en-US" sz="2700" dirty="0" err="1">
                <a:solidFill>
                  <a:sysClr val="windowText" lastClr="000000"/>
                </a:solidFill>
              </a:rPr>
              <a:t>Konkurrenz</a:t>
            </a:r>
            <a:r>
              <a:rPr lang="en-US" sz="2700" dirty="0">
                <a:solidFill>
                  <a:sysClr val="windowText" lastClr="000000"/>
                </a:solidFill>
              </a:rPr>
              <a:t> vs </a:t>
            </a:r>
            <a:r>
              <a:rPr lang="en-US" sz="2700" dirty="0" err="1">
                <a:solidFill>
                  <a:sysClr val="windowText" lastClr="000000"/>
                </a:solidFill>
              </a:rPr>
              <a:t>komparative</a:t>
            </a:r>
            <a:r>
              <a:rPr lang="en-US" sz="2700" dirty="0">
                <a:solidFill>
                  <a:sysClr val="windowText" lastClr="000000"/>
                </a:solidFill>
              </a:rPr>
              <a:t> </a:t>
            </a:r>
            <a:r>
              <a:rPr lang="en-US" sz="2700" dirty="0" err="1">
                <a:solidFill>
                  <a:sysClr val="windowText" lastClr="000000"/>
                </a:solidFill>
              </a:rPr>
              <a:t>Kostenvorteile</a:t>
            </a:r>
            <a:endParaRPr lang="en-US" sz="27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959788" cy="5519638"/>
          </a:xfrm>
          <a:prstGeom prst="rect">
            <a:avLst/>
          </a:prstGeom>
          <a:noFill/>
        </p:spPr>
        <p:txBody>
          <a:bodyPr wrap="square" rtlCol="0">
            <a:noAutofit/>
          </a:bodyPr>
          <a:lstStyle/>
          <a:p>
            <a:pPr marL="342900" indent="-342900">
              <a:buFont typeface="Arial" panose="020B0604020202020204" pitchFamily="34" charset="0"/>
              <a:buChar char="•"/>
            </a:pPr>
            <a:r>
              <a:rPr lang="en-US" sz="2400" b="1" dirty="0"/>
              <a:t>Inter-</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t>
            </a:r>
            <a:r>
              <a:rPr lang="en-US" sz="2400" dirty="0" err="1"/>
              <a:t>meistens</a:t>
            </a:r>
            <a:r>
              <a:rPr lang="en-US" sz="2400" dirty="0"/>
              <a:t> auf </a:t>
            </a:r>
            <a:r>
              <a:rPr lang="en-US" sz="2400" dirty="0" err="1"/>
              <a:t>komparativen</a:t>
            </a:r>
            <a:r>
              <a:rPr lang="en-US" sz="2400" dirty="0"/>
              <a:t> </a:t>
            </a:r>
            <a:r>
              <a:rPr lang="en-US" sz="2400" dirty="0" err="1"/>
              <a:t>Kostenvorteilen</a:t>
            </a:r>
            <a:endParaRPr lang="en-US" sz="2400" dirty="0"/>
          </a:p>
          <a:p>
            <a:pPr marL="800100" lvl="1" indent="-342900">
              <a:buFont typeface="Arial" panose="020B0604020202020204" pitchFamily="34" charset="0"/>
              <a:buChar char="•"/>
            </a:pPr>
            <a:r>
              <a:rPr lang="en-US" sz="2400" dirty="0" err="1"/>
              <a:t>Spezialisierung</a:t>
            </a:r>
            <a:r>
              <a:rPr lang="en-US" sz="2400" dirty="0"/>
              <a:t> der Länder </a:t>
            </a:r>
            <a:r>
              <a:rPr lang="en-US" sz="2400" dirty="0" err="1"/>
              <a:t>nach</a:t>
            </a:r>
            <a:r>
              <a:rPr lang="en-US" sz="2400" dirty="0"/>
              <a:t> </a:t>
            </a:r>
            <a:r>
              <a:rPr lang="en-US" sz="2400" dirty="0" err="1"/>
              <a:t>Branchen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Bekleidung</a:t>
            </a:r>
            <a:r>
              <a:rPr lang="en-US" sz="2400" dirty="0"/>
              <a:t> vs </a:t>
            </a:r>
            <a:r>
              <a:rPr lang="en-US" sz="2400" dirty="0" err="1"/>
              <a:t>Maschinenbau</a:t>
            </a:r>
            <a:r>
              <a:rPr lang="en-US" sz="2400" dirty="0"/>
              <a:t> (Deutschland/China)</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a:t>Intra-</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auf </a:t>
            </a:r>
            <a:r>
              <a:rPr lang="en-US" sz="2400" dirty="0" err="1"/>
              <a:t>internen</a:t>
            </a:r>
            <a:r>
              <a:rPr lang="en-US" sz="2400" dirty="0"/>
              <a:t> </a:t>
            </a:r>
            <a:r>
              <a:rPr lang="en-US" sz="2400" dirty="0" err="1"/>
              <a:t>Skalenerträgen</a:t>
            </a:r>
            <a:endParaRPr lang="en-US" sz="2400" dirty="0"/>
          </a:p>
          <a:p>
            <a:pPr marL="800100" lvl="1" indent="-342900">
              <a:buFont typeface="Arial" panose="020B0604020202020204" pitchFamily="34" charset="0"/>
              <a:buChar char="•"/>
            </a:pPr>
            <a:r>
              <a:rPr lang="en-US" sz="2400" dirty="0" err="1"/>
              <a:t>Austausch</a:t>
            </a:r>
            <a:r>
              <a:rPr lang="en-US" sz="2400" dirty="0"/>
              <a:t> von </a:t>
            </a:r>
            <a:r>
              <a:rPr lang="en-US" sz="2400" dirty="0" err="1"/>
              <a:t>Produktvarianten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nicht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Automobilindustrie</a:t>
            </a:r>
            <a:r>
              <a:rPr lang="en-US" sz="2400" dirty="0"/>
              <a:t> (Deutschland/Japan)</a:t>
            </a:r>
            <a:endParaRPr lang="de-DE" sz="2000" dirty="0"/>
          </a:p>
        </p:txBody>
      </p:sp>
    </p:spTree>
    <p:extLst>
      <p:ext uri="{BB962C8B-B14F-4D97-AF65-F5344CB8AC3E}">
        <p14:creationId xmlns:p14="http://schemas.microsoft.com/office/powerpoint/2010/main" val="759358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a:t>
            </a:r>
            <a:r>
              <a:rPr lang="en-US" sz="2800" dirty="0" err="1" smtClean="0">
                <a:solidFill>
                  <a:sysClr val="windowText" lastClr="000000"/>
                </a:solidFill>
              </a:rPr>
              <a:t>xterne</a:t>
            </a:r>
            <a:r>
              <a:rPr lang="en-US" sz="2800" dirty="0" smtClean="0">
                <a:solidFill>
                  <a:sysClr val="windowText" lastClr="000000"/>
                </a:solidFill>
              </a:rPr>
              <a:t> </a:t>
            </a:r>
            <a:r>
              <a:rPr lang="en-US" sz="2800" dirty="0" err="1" smtClean="0">
                <a:solidFill>
                  <a:sysClr val="windowText" lastClr="000000"/>
                </a:solidFill>
              </a:rPr>
              <a:t>Skaleneffekte</a:t>
            </a:r>
            <a:r>
              <a:rPr lang="en-US" sz="2800" dirty="0" smtClean="0">
                <a:solidFill>
                  <a:sysClr val="windowText" lastClr="000000"/>
                </a:solidFill>
              </a:rPr>
              <a:t>: </a:t>
            </a:r>
            <a:r>
              <a:rPr lang="en-US" sz="2800" dirty="0" err="1" smtClean="0">
                <a:solidFill>
                  <a:sysClr val="windowText" lastClr="000000"/>
                </a:solidFill>
              </a:rPr>
              <a:t>Gründe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916192" y="842092"/>
            <a:ext cx="9825318" cy="1669820"/>
          </a:xfrm>
          <a:prstGeom prst="rect">
            <a:avLst/>
          </a:prstGeom>
          <a:noFill/>
        </p:spPr>
        <p:txBody>
          <a:bodyPr wrap="square" rtlCol="0">
            <a:noAutofit/>
          </a:bodyPr>
          <a:lstStyle/>
          <a:p>
            <a:r>
              <a:rPr lang="de-DE" sz="2800" b="1" dirty="0"/>
              <a:t>Spezialisierte Anbieter</a:t>
            </a:r>
            <a:r>
              <a:rPr lang="de-DE" sz="2400" b="1" dirty="0"/>
              <a:t> </a:t>
            </a:r>
          </a:p>
          <a:p>
            <a:endParaRPr lang="de-DE" sz="2400" dirty="0"/>
          </a:p>
          <a:p>
            <a:pPr marL="342900" indent="-342900">
              <a:buFont typeface="Wingdings" panose="05000000000000000000" pitchFamily="2" charset="2"/>
              <a:buChar char="Ø"/>
            </a:pPr>
            <a:r>
              <a:rPr lang="de-DE" sz="2400" dirty="0"/>
              <a:t>In vielen Branchen erfordert die Produktion den Einsatz hoch spezialisierter Geräte oder unterstützender Dienstleistungen.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endParaRPr lang="de-DE" sz="2400" dirty="0"/>
          </a:p>
        </p:txBody>
      </p:sp>
      <p:sp>
        <p:nvSpPr>
          <p:cNvPr id="2" name="Rechteck 1"/>
          <p:cNvSpPr/>
          <p:nvPr/>
        </p:nvSpPr>
        <p:spPr>
          <a:xfrm>
            <a:off x="1843144" y="2616362"/>
            <a:ext cx="7212474" cy="1200329"/>
          </a:xfrm>
          <a:prstGeom prst="rect">
            <a:avLst/>
          </a:prstGeom>
        </p:spPr>
        <p:txBody>
          <a:bodyPr wrap="square">
            <a:spAutoFit/>
          </a:bodyPr>
          <a:lstStyle/>
          <a:p>
            <a:pPr marL="342900" indent="-342900">
              <a:buFont typeface="Wingdings" panose="05000000000000000000" pitchFamily="2" charset="2"/>
              <a:buChar char="Ø"/>
            </a:pPr>
            <a:r>
              <a:rPr lang="de-DE" sz="2400" dirty="0"/>
              <a:t>Der von einem einzelnen Unternehmen gebotene Markt ist zu klein, um deren Anbietern das Überleben zu sichern.</a:t>
            </a:r>
          </a:p>
        </p:txBody>
      </p:sp>
      <p:sp>
        <p:nvSpPr>
          <p:cNvPr id="3" name="Rechteck 2"/>
          <p:cNvSpPr/>
          <p:nvPr/>
        </p:nvSpPr>
        <p:spPr>
          <a:xfrm>
            <a:off x="2574661" y="4061838"/>
            <a:ext cx="8408896" cy="1200329"/>
          </a:xfrm>
          <a:prstGeom prst="rect">
            <a:avLst/>
          </a:prstGeom>
        </p:spPr>
        <p:txBody>
          <a:bodyPr wrap="square">
            <a:spAutoFit/>
          </a:bodyPr>
          <a:lstStyle/>
          <a:p>
            <a:pPr marL="342900" indent="-342900">
              <a:buFont typeface="Wingdings" panose="05000000000000000000" pitchFamily="2" charset="2"/>
              <a:buChar char="Ø"/>
            </a:pPr>
            <a:r>
              <a:rPr lang="de-DE" sz="2400" dirty="0"/>
              <a:t>Ein geografisch konzentriertes Branchencluster führt viele Unternehmen zusammen, die gemeinsam einen großen Markt bilden.</a:t>
            </a:r>
          </a:p>
        </p:txBody>
      </p:sp>
    </p:spTree>
    <p:extLst>
      <p:ext uri="{BB962C8B-B14F-4D97-AF65-F5344CB8AC3E}">
        <p14:creationId xmlns:p14="http://schemas.microsoft.com/office/powerpoint/2010/main" val="99506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144000" cy="1868836"/>
          </a:xfrm>
          <a:prstGeom prst="rect">
            <a:avLst/>
          </a:prstGeom>
          <a:noFill/>
        </p:spPr>
        <p:txBody>
          <a:bodyPr wrap="square" rtlCol="0">
            <a:noAutofit/>
          </a:bodyPr>
          <a:lstStyle/>
          <a:p>
            <a:r>
              <a:rPr lang="de-DE" sz="2800" b="1" dirty="0"/>
              <a:t>Arbeitskräfte-Pooling</a:t>
            </a:r>
          </a:p>
          <a:p>
            <a:endParaRPr lang="de-DE" sz="2400" dirty="0"/>
          </a:p>
          <a:p>
            <a:pPr marL="457200" indent="-457200">
              <a:buFont typeface="Arial" panose="020B0604020202020204" pitchFamily="34" charset="0"/>
              <a:buChar char="•"/>
            </a:pPr>
            <a:r>
              <a:rPr lang="de-DE" sz="2400" dirty="0" smtClean="0"/>
              <a:t>In einem </a:t>
            </a:r>
            <a:r>
              <a:rPr lang="de-DE" sz="2400" dirty="0"/>
              <a:t>Unternehmenscluster kann einen Pool hoch qualifizierter Arbeitskräfte </a:t>
            </a:r>
            <a:r>
              <a:rPr lang="de-DE" sz="2400" dirty="0" smtClean="0"/>
              <a:t>für genau diesen Produktionssektor entstehen.</a:t>
            </a:r>
            <a:endParaRPr lang="de-DE" sz="2400" dirty="0"/>
          </a:p>
          <a:p>
            <a:pPr marL="457200" indent="-457200">
              <a:buFont typeface="Arial" panose="020B0604020202020204" pitchFamily="34" charset="0"/>
              <a:buChar char="•"/>
            </a:pPr>
            <a:endParaRPr lang="de-DE" sz="2400" dirty="0"/>
          </a:p>
        </p:txBody>
      </p:sp>
      <p:sp>
        <p:nvSpPr>
          <p:cNvPr id="2" name="Rechteck 1"/>
          <p:cNvSpPr/>
          <p:nvPr/>
        </p:nvSpPr>
        <p:spPr>
          <a:xfrm>
            <a:off x="2284207" y="2929159"/>
            <a:ext cx="6096000" cy="1200329"/>
          </a:xfrm>
          <a:prstGeom prst="rect">
            <a:avLst/>
          </a:prstGeom>
        </p:spPr>
        <p:txBody>
          <a:bodyPr>
            <a:spAutoFit/>
          </a:bodyPr>
          <a:lstStyle/>
          <a:p>
            <a:pPr marL="457200" indent="-457200">
              <a:buFont typeface="Wingdings" panose="05000000000000000000" pitchFamily="2" charset="2"/>
              <a:buChar char="Ø"/>
            </a:pPr>
            <a:r>
              <a:rPr lang="de-DE" sz="2400" dirty="0" smtClean="0"/>
              <a:t>Vorteil für:</a:t>
            </a:r>
          </a:p>
          <a:p>
            <a:pPr marL="914400" lvl="1" indent="-457200">
              <a:buFont typeface="Arial" panose="020B0604020202020204" pitchFamily="34" charset="0"/>
              <a:buChar char="•"/>
            </a:pPr>
            <a:endParaRPr lang="de-DE" sz="2400" u="sng" dirty="0" smtClean="0"/>
          </a:p>
          <a:p>
            <a:pPr marL="914400" lvl="1" indent="-457200">
              <a:buFont typeface="Wingdings" panose="05000000000000000000" pitchFamily="2" charset="2"/>
              <a:buChar char="§"/>
            </a:pPr>
            <a:endParaRPr lang="de-DE" sz="2400" dirty="0" smtClean="0"/>
          </a:p>
        </p:txBody>
      </p:sp>
      <p:sp>
        <p:nvSpPr>
          <p:cNvPr id="3" name="Rechteck 2"/>
          <p:cNvSpPr/>
          <p:nvPr/>
        </p:nvSpPr>
        <p:spPr>
          <a:xfrm>
            <a:off x="2929666" y="3615384"/>
            <a:ext cx="6096000" cy="830997"/>
          </a:xfrm>
          <a:prstGeom prst="rect">
            <a:avLst/>
          </a:prstGeom>
        </p:spPr>
        <p:txBody>
          <a:bodyPr>
            <a:spAutoFit/>
          </a:bodyPr>
          <a:lstStyle/>
          <a:p>
            <a:pPr marL="914400" lvl="1" indent="-457200">
              <a:buFont typeface="Wingdings" panose="05000000000000000000" pitchFamily="2" charset="2"/>
              <a:buChar char="§"/>
            </a:pPr>
            <a:r>
              <a:rPr lang="de-DE" sz="2400" u="sng" dirty="0" smtClean="0"/>
              <a:t>die Produzenten</a:t>
            </a:r>
            <a:r>
              <a:rPr lang="de-DE" sz="2400" dirty="0" smtClean="0"/>
              <a:t>: die Wahrscheinlichkeit von Arbeitskräftemangel wird gesenkt.</a:t>
            </a:r>
          </a:p>
        </p:txBody>
      </p:sp>
      <p:sp>
        <p:nvSpPr>
          <p:cNvPr id="6" name="Rechteck 5"/>
          <p:cNvSpPr/>
          <p:nvPr/>
        </p:nvSpPr>
        <p:spPr>
          <a:xfrm>
            <a:off x="2929666" y="4552697"/>
            <a:ext cx="6096000" cy="830997"/>
          </a:xfrm>
          <a:prstGeom prst="rect">
            <a:avLst/>
          </a:prstGeom>
        </p:spPr>
        <p:txBody>
          <a:bodyPr>
            <a:spAutoFit/>
          </a:bodyPr>
          <a:lstStyle/>
          <a:p>
            <a:pPr marL="914400" lvl="1" indent="-457200">
              <a:buFont typeface="Wingdings" panose="05000000000000000000" pitchFamily="2" charset="2"/>
              <a:buChar char="§"/>
            </a:pPr>
            <a:r>
              <a:rPr lang="de-DE" sz="2400" u="sng" dirty="0" smtClean="0"/>
              <a:t>die Arbeitnehmer</a:t>
            </a:r>
            <a:r>
              <a:rPr lang="de-DE" sz="2400" dirty="0" smtClean="0"/>
              <a:t>: das Risiko der Arbeitslosigkeit nimmt ab</a:t>
            </a:r>
            <a:endParaRPr lang="de-DE" sz="2400" dirty="0"/>
          </a:p>
        </p:txBody>
      </p:sp>
    </p:spTree>
    <p:extLst>
      <p:ext uri="{BB962C8B-B14F-4D97-AF65-F5344CB8AC3E}">
        <p14:creationId xmlns:p14="http://schemas.microsoft.com/office/powerpoint/2010/main" val="10026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smtClean="0">
                <a:solidFill>
                  <a:sysClr val="windowText" lastClr="000000"/>
                </a:solidFill>
              </a:rPr>
              <a:t>Außenhandel</a:t>
            </a:r>
            <a:r>
              <a:rPr lang="en-US" sz="2800" dirty="0" smtClean="0">
                <a:solidFill>
                  <a:sysClr val="windowText" lastClr="000000"/>
                </a:solidFill>
              </a:rPr>
              <a:t> (</a:t>
            </a:r>
            <a:r>
              <a:rPr lang="en-US" sz="2800" dirty="0" err="1" smtClean="0">
                <a:solidFill>
                  <a:sysClr val="windowText" lastClr="000000"/>
                </a:solidFill>
              </a:rPr>
              <a:t>klassisch</a:t>
            </a:r>
            <a:r>
              <a:rPr lang="en-US" sz="2800" dirty="0" smtClean="0">
                <a:solidFill>
                  <a:sysClr val="windowText" lastClr="000000"/>
                </a:solidFill>
              </a:rPr>
              <a: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4962" y="467252"/>
            <a:ext cx="7350162" cy="6310065"/>
          </a:xfrm>
          <a:prstGeom prst="rect">
            <a:avLst/>
          </a:prstGeom>
          <a:noFill/>
        </p:spPr>
        <p:txBody>
          <a:bodyPr wrap="square" rtlCol="0">
            <a:noAutofit/>
          </a:bodyPr>
          <a:lstStyle/>
          <a:p>
            <a:r>
              <a:rPr lang="de-DE" sz="2000" b="1" u="sng" dirty="0"/>
              <a:t>Ricardo:</a:t>
            </a:r>
          </a:p>
          <a:p>
            <a:pPr marL="342900" indent="-342900">
              <a:buFont typeface="Arial" panose="020B0604020202020204" pitchFamily="34" charset="0"/>
              <a:buChar char="•"/>
            </a:pPr>
            <a:r>
              <a:rPr lang="de-DE" sz="2000" dirty="0"/>
              <a:t>Unterschiedliche komparative </a:t>
            </a:r>
            <a:r>
              <a:rPr lang="de-DE" sz="2000" dirty="0" smtClean="0"/>
              <a:t>Kosten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Lineare </a:t>
            </a:r>
            <a:r>
              <a:rPr lang="de-DE" sz="2000" dirty="0" err="1" smtClean="0"/>
              <a:t>Produktionsfunktion:Y</a:t>
            </a:r>
            <a:r>
              <a:rPr lang="de-DE" sz="2000" dirty="0" smtClean="0"/>
              <a:t>=</a:t>
            </a:r>
            <a:r>
              <a:rPr lang="de-DE" sz="2000" dirty="0" err="1" smtClean="0"/>
              <a:t>aL</a:t>
            </a:r>
            <a:endParaRPr lang="de-DE" sz="2000" dirty="0" smtClean="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konstante Skalenerträge 2L↑ → 2Y↑</a:t>
            </a:r>
          </a:p>
          <a:p>
            <a:endParaRPr lang="de-DE" sz="2000" dirty="0"/>
          </a:p>
          <a:p>
            <a:r>
              <a:rPr lang="de-DE" sz="2000" b="1" u="sng" dirty="0"/>
              <a:t>Spezifische Faktoren:</a:t>
            </a:r>
          </a:p>
          <a:p>
            <a:pPr marL="342900" indent="-342900">
              <a:buFont typeface="Arial" panose="020B0604020202020204" pitchFamily="34" charset="0"/>
              <a:buChar char="•"/>
            </a:pPr>
            <a:r>
              <a:rPr lang="de-DE" sz="2000" dirty="0" smtClean="0"/>
              <a:t>Neoklassische Produktionsfunktion Y=F(K,L)</a:t>
            </a:r>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konstante Skalenerträge 2L↑, 2K↑ → 2Y↑</a:t>
            </a:r>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Unterschiedliches </a:t>
            </a:r>
            <a:r>
              <a:rPr lang="de-DE" sz="2000" dirty="0"/>
              <a:t>Verhältnis der </a:t>
            </a:r>
            <a:r>
              <a:rPr lang="de-DE" sz="2000" dirty="0" err="1" smtClean="0"/>
              <a:t>relaivenGrenzproduktivitäten</a:t>
            </a:r>
            <a:r>
              <a:rPr lang="de-DE" sz="2000" dirty="0" smtClean="0"/>
              <a:t> </a:t>
            </a:r>
            <a:r>
              <a:rPr lang="de-DE" sz="2000" dirty="0"/>
              <a:t>der </a:t>
            </a:r>
            <a:r>
              <a:rPr lang="de-DE" sz="2000" dirty="0" smtClean="0"/>
              <a:t>Produktionsfaktoren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endParaRPr lang="de-DE" sz="2000" b="1" dirty="0" smtClean="0"/>
          </a:p>
          <a:p>
            <a:r>
              <a:rPr lang="de-DE" sz="2000" b="1" dirty="0" smtClean="0"/>
              <a:t>→ </a:t>
            </a:r>
            <a:r>
              <a:rPr lang="de-DE" sz="2000" b="1" dirty="0"/>
              <a:t>Es kommt zu Außenhandel, weil die Länder unterschiedlich sind!</a:t>
            </a:r>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177552" y="427236"/>
            <a:ext cx="7076739" cy="371730"/>
          </a:xfrm>
          <a:prstGeom prst="rect">
            <a:avLst/>
          </a:prstGeom>
          <a:noFill/>
        </p:spPr>
        <p:txBody>
          <a:bodyPr wrap="square" rtlCol="0">
            <a:noAutofit/>
          </a:bodyPr>
          <a:lstStyle/>
          <a:p>
            <a:r>
              <a:rPr lang="de-DE" sz="1400" dirty="0" smtClean="0"/>
              <a:t>Für eine Einheit des Gutes A muss Land 1 weniger Einheiten des Gutes B aufgeben als Land 2. </a:t>
            </a:r>
            <a:endParaRPr lang="de-DE" sz="1400" dirty="0"/>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4285380" y="659974"/>
            <a:ext cx="7076739" cy="371730"/>
          </a:xfrm>
          <a:prstGeom prst="rect">
            <a:avLst/>
          </a:prstGeom>
          <a:noFill/>
        </p:spPr>
        <p:txBody>
          <a:bodyPr wrap="square" rtlCol="0">
            <a:noAutofit/>
          </a:bodyPr>
          <a:lstStyle/>
          <a:p>
            <a:r>
              <a:rPr lang="de-DE" sz="1400" dirty="0" smtClean="0"/>
              <a:t>→ Land 1 hat damit einen komparativen Vorteil in der Produktion von Gut A </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4262247" y="856981"/>
            <a:ext cx="7777780" cy="371730"/>
          </a:xfrm>
          <a:prstGeom prst="rect">
            <a:avLst/>
          </a:prstGeom>
          <a:noFill/>
        </p:spPr>
        <p:txBody>
          <a:bodyPr wrap="square" rtlCol="0">
            <a:noAutofit/>
          </a:bodyPr>
          <a:lstStyle/>
          <a:p>
            <a:r>
              <a:rPr lang="de-DE" sz="1400" dirty="0" smtClean="0"/>
              <a:t>→ Für Land 2 gilt das umgekehrte und hat damit eine komparativen Vorteil in der Produktion von Gut B</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3955226" y="1208076"/>
            <a:ext cx="8236773" cy="371730"/>
          </a:xfrm>
          <a:prstGeom prst="rect">
            <a:avLst/>
          </a:prstGeom>
          <a:noFill/>
        </p:spPr>
        <p:txBody>
          <a:bodyPr wrap="square" rtlCol="0">
            <a:noAutofit/>
          </a:bodyPr>
          <a:lstStyle/>
          <a:p>
            <a:r>
              <a:rPr lang="de-DE" sz="1400" dirty="0" smtClean="0"/>
              <a:t>Die komparativen Vorteile übersetzen sich in der Produktionsfunktion in das Verhältnis der </a:t>
            </a:r>
            <a:r>
              <a:rPr lang="de-DE" sz="1400" dirty="0" err="1" smtClean="0"/>
              <a:t>Arbeitsproduktivitäten</a:t>
            </a:r>
            <a:r>
              <a:rPr lang="de-DE" sz="1400" dirty="0" smtClean="0"/>
              <a:t> a=Y/L=Output/Arbeitsinput der beiden Güter in dem jeweiligen Land</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4177552" y="1674540"/>
            <a:ext cx="8014447" cy="470060"/>
          </a:xfrm>
          <a:prstGeom prst="rect">
            <a:avLst/>
          </a:prstGeom>
          <a:noFill/>
        </p:spPr>
        <p:txBody>
          <a:bodyPr wrap="square" rtlCol="0">
            <a:noAutofit/>
          </a:bodyPr>
          <a:lstStyle/>
          <a:p>
            <a:r>
              <a:rPr lang="de-DE" sz="1400" dirty="0" smtClean="0"/>
              <a:t>Gibt es nur einen Produktionsfaktor (Arbeit) und ist die Produktionstechnologie linear, so hat diese Technologie auch konstante Skalenerträge: Eine Verdopplung der Arbeit bedeutet auch eine Verdopplung des Outputs:</a:t>
            </a:r>
            <a:endParaRPr lang="de-DE" sz="1400" dirty="0"/>
          </a:p>
        </p:txBody>
      </p:sp>
      <p:sp>
        <p:nvSpPr>
          <p:cNvPr id="12" name="Textfeld 11">
            <a:extLst>
              <a:ext uri="{FF2B5EF4-FFF2-40B4-BE49-F238E27FC236}">
                <a16:creationId xmlns:a16="http://schemas.microsoft.com/office/drawing/2014/main" id="{EA66E258-8245-4EE8-9B19-BB1BAC4D268E}"/>
              </a:ext>
            </a:extLst>
          </p:cNvPr>
          <p:cNvSpPr txBox="1"/>
          <p:nvPr/>
        </p:nvSpPr>
        <p:spPr>
          <a:xfrm>
            <a:off x="5212081" y="2144600"/>
            <a:ext cx="6352389" cy="342555"/>
          </a:xfrm>
          <a:prstGeom prst="rect">
            <a:avLst/>
          </a:prstGeom>
          <a:noFill/>
        </p:spPr>
        <p:txBody>
          <a:bodyPr wrap="square" rtlCol="0">
            <a:noAutofit/>
          </a:bodyPr>
          <a:lstStyle/>
          <a:p>
            <a:r>
              <a:rPr lang="de-DE" sz="1400" dirty="0" smtClean="0"/>
              <a:t>→ a∙2∙L=2∙Y</a:t>
            </a:r>
            <a:endParaRPr lang="de-DE" sz="1400" dirty="0"/>
          </a:p>
          <a:p>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4863770" y="2488495"/>
            <a:ext cx="3184710" cy="342555"/>
          </a:xfrm>
          <a:prstGeom prst="rect">
            <a:avLst/>
          </a:prstGeom>
          <a:noFill/>
        </p:spPr>
        <p:txBody>
          <a:bodyPr wrap="square" rtlCol="0">
            <a:noAutofit/>
          </a:bodyPr>
          <a:lstStyle/>
          <a:p>
            <a:r>
              <a:rPr lang="de-DE" sz="1400" dirty="0" smtClean="0"/>
              <a:t>Positive abnehmende Grenzproduktivität</a:t>
            </a:r>
            <a:endParaRPr lang="de-DE" sz="1400" dirty="0"/>
          </a:p>
          <a:p>
            <a:endParaRPr lang="de-DE" sz="2400" dirty="0"/>
          </a:p>
          <a:p>
            <a:endParaRPr lang="de-DE" sz="2000" dirty="0"/>
          </a:p>
        </p:txBody>
      </p:sp>
      <p:sp>
        <p:nvSpPr>
          <p:cNvPr id="15" name="Textfeld 14">
            <a:extLst>
              <a:ext uri="{FF2B5EF4-FFF2-40B4-BE49-F238E27FC236}">
                <a16:creationId xmlns:a16="http://schemas.microsoft.com/office/drawing/2014/main" id="{EA66E258-8245-4EE8-9B19-BB1BAC4D268E}"/>
              </a:ext>
            </a:extLst>
          </p:cNvPr>
          <p:cNvSpPr txBox="1"/>
          <p:nvPr/>
        </p:nvSpPr>
        <p:spPr>
          <a:xfrm>
            <a:off x="7902388" y="2492323"/>
            <a:ext cx="3699734" cy="342555"/>
          </a:xfrm>
          <a:prstGeom prst="rect">
            <a:avLst/>
          </a:prstGeom>
          <a:noFill/>
        </p:spPr>
        <p:txBody>
          <a:bodyPr wrap="square" rtlCol="0">
            <a:noAutofit/>
          </a:bodyPr>
          <a:lstStyle/>
          <a:p>
            <a:r>
              <a:rPr lang="de-DE" sz="1400" dirty="0" smtClean="0"/>
              <a:t>→ „rechtsgekrümmte Produktionsfunktion“</a:t>
            </a:r>
            <a:endParaRPr lang="de-DE" sz="1400" dirty="0"/>
          </a:p>
          <a:p>
            <a:endParaRPr lang="de-DE" sz="2400" dirty="0"/>
          </a:p>
          <a:p>
            <a:endParaRPr lang="de-DE" sz="2000" dirty="0"/>
          </a:p>
        </p:txBody>
      </p:sp>
      <p:grpSp>
        <p:nvGrpSpPr>
          <p:cNvPr id="23" name="Gruppieren 22"/>
          <p:cNvGrpSpPr/>
          <p:nvPr/>
        </p:nvGrpSpPr>
        <p:grpSpPr>
          <a:xfrm>
            <a:off x="10587896" y="2712910"/>
            <a:ext cx="1531128" cy="627632"/>
            <a:chOff x="9646288" y="2780451"/>
            <a:chExt cx="2472736" cy="1388314"/>
          </a:xfrm>
        </p:grpSpPr>
        <p:cxnSp>
          <p:nvCxnSpPr>
            <p:cNvPr id="16" name="Gerade Verbindung mit Pfeil 15">
              <a:extLst>
                <a:ext uri="{FF2B5EF4-FFF2-40B4-BE49-F238E27FC236}">
                  <a16:creationId xmlns:a16="http://schemas.microsoft.com/office/drawing/2014/main" id="{781F9AB2-68A5-4D55-B184-2C50F211CB27}"/>
                </a:ext>
              </a:extLst>
            </p:cNvPr>
            <p:cNvCxnSpPr>
              <a:cxnSpLocks/>
            </p:cNvCxnSpPr>
            <p:nvPr/>
          </p:nvCxnSpPr>
          <p:spPr>
            <a:xfrm flipV="1">
              <a:off x="10058105" y="2872620"/>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27AE0667-A05C-4D48-84A6-FC7DD9F5003D}"/>
                </a:ext>
              </a:extLst>
            </p:cNvPr>
            <p:cNvCxnSpPr>
              <a:cxnSpLocks/>
            </p:cNvCxnSpPr>
            <p:nvPr/>
          </p:nvCxnSpPr>
          <p:spPr>
            <a:xfrm flipV="1">
              <a:off x="10058105" y="4152361"/>
              <a:ext cx="2060919" cy="164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70345ED2-9722-4517-84E9-CD6DC98B6CC1}"/>
                </a:ext>
              </a:extLst>
            </p:cNvPr>
            <p:cNvSpPr txBox="1"/>
            <p:nvPr/>
          </p:nvSpPr>
          <p:spPr>
            <a:xfrm>
              <a:off x="9646288" y="2780451"/>
              <a:ext cx="306574" cy="369331"/>
            </a:xfrm>
            <a:prstGeom prst="rect">
              <a:avLst/>
            </a:prstGeom>
            <a:noFill/>
          </p:spPr>
          <p:txBody>
            <a:bodyPr wrap="square" rtlCol="0">
              <a:spAutoFit/>
            </a:bodyPr>
            <a:lstStyle/>
            <a:p>
              <a:r>
                <a:rPr lang="de-DE" dirty="0"/>
                <a:t>Y</a:t>
              </a:r>
            </a:p>
          </p:txBody>
        </p:sp>
        <p:sp>
          <p:nvSpPr>
            <p:cNvPr id="19" name="Freihandform: Form 153">
              <a:extLst>
                <a:ext uri="{FF2B5EF4-FFF2-40B4-BE49-F238E27FC236}">
                  <a16:creationId xmlns:a16="http://schemas.microsoft.com/office/drawing/2014/main" id="{DE494F09-B34B-46B6-B481-C9E48EAAD568}"/>
                </a:ext>
              </a:extLst>
            </p:cNvPr>
            <p:cNvSpPr/>
            <p:nvPr/>
          </p:nvSpPr>
          <p:spPr>
            <a:xfrm>
              <a:off x="10086076" y="3193463"/>
              <a:ext cx="1621129"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2" name="Textfeld 21">
            <a:extLst>
              <a:ext uri="{FF2B5EF4-FFF2-40B4-BE49-F238E27FC236}">
                <a16:creationId xmlns:a16="http://schemas.microsoft.com/office/drawing/2014/main" id="{70345ED2-9722-4517-84E9-CD6DC98B6CC1}"/>
              </a:ext>
            </a:extLst>
          </p:cNvPr>
          <p:cNvSpPr txBox="1"/>
          <p:nvPr/>
        </p:nvSpPr>
        <p:spPr>
          <a:xfrm>
            <a:off x="11808419" y="3333126"/>
            <a:ext cx="306575" cy="369332"/>
          </a:xfrm>
          <a:prstGeom prst="rect">
            <a:avLst/>
          </a:prstGeom>
          <a:noFill/>
        </p:spPr>
        <p:txBody>
          <a:bodyPr wrap="square" rtlCol="0">
            <a:spAutoFit/>
          </a:bodyPr>
          <a:lstStyle/>
          <a:p>
            <a:r>
              <a:rPr lang="de-DE" dirty="0"/>
              <a:t>L</a:t>
            </a:r>
          </a:p>
        </p:txBody>
      </p:sp>
      <p:sp>
        <p:nvSpPr>
          <p:cNvPr id="24" name="Textfeld 23">
            <a:extLst>
              <a:ext uri="{FF2B5EF4-FFF2-40B4-BE49-F238E27FC236}">
                <a16:creationId xmlns:a16="http://schemas.microsoft.com/office/drawing/2014/main" id="{EA66E258-8245-4EE8-9B19-BB1BAC4D268E}"/>
              </a:ext>
            </a:extLst>
          </p:cNvPr>
          <p:cNvSpPr txBox="1"/>
          <p:nvPr/>
        </p:nvSpPr>
        <p:spPr>
          <a:xfrm>
            <a:off x="5437991" y="2776486"/>
            <a:ext cx="5230009" cy="342555"/>
          </a:xfrm>
          <a:prstGeom prst="rect">
            <a:avLst/>
          </a:prstGeom>
          <a:noFill/>
        </p:spPr>
        <p:txBody>
          <a:bodyPr wrap="square" rtlCol="0">
            <a:noAutofit/>
          </a:bodyPr>
          <a:lstStyle/>
          <a:p>
            <a:r>
              <a:rPr lang="de-DE" sz="1400" dirty="0" smtClean="0"/>
              <a:t>→ „je mehr Input, desto weniger Output kommt pro Einheit dazu!“</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25" name="Textfeld 24">
                <a:extLst>
                  <a:ext uri="{FF2B5EF4-FFF2-40B4-BE49-F238E27FC236}">
                    <a16:creationId xmlns:a16="http://schemas.microsoft.com/office/drawing/2014/main" id="{EA66E258-8245-4EE8-9B19-BB1BAC4D268E}"/>
                  </a:ext>
                </a:extLst>
              </p:cNvPr>
              <p:cNvSpPr txBox="1"/>
              <p:nvPr/>
            </p:nvSpPr>
            <p:spPr>
              <a:xfrm>
                <a:off x="5056574" y="3086384"/>
                <a:ext cx="5753737" cy="342555"/>
              </a:xfrm>
              <a:prstGeom prst="rect">
                <a:avLst/>
              </a:prstGeom>
              <a:noFill/>
            </p:spPr>
            <p:txBody>
              <a:bodyPr wrap="square" rtlCol="0">
                <a:noAutofit/>
              </a:bodyPr>
              <a:lstStyle/>
              <a:p>
                <a:r>
                  <a:rPr lang="de-DE" sz="1400" dirty="0" smtClean="0"/>
                  <a:t>Beispiel: Cobb-Douglas-Produktionsfunktion: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oMath>
                </a14:m>
                <a:r>
                  <a:rPr lang="de-DE" sz="1400" dirty="0" smtClean="0"/>
                  <a:t> mit </a:t>
                </a:r>
                <a14:m>
                  <m:oMath xmlns:m="http://schemas.openxmlformats.org/officeDocument/2006/math">
                    <m:r>
                      <a:rPr lang="de-DE" sz="1400" b="0" i="0" smtClean="0">
                        <a:latin typeface="Cambria Math" panose="02040503050406030204" pitchFamily="18" charset="0"/>
                      </a:rPr>
                      <m:t>0&lt; </m:t>
                    </m:r>
                    <m:r>
                      <a:rPr lang="de-DE" sz="1400" b="0" i="1" smtClean="0">
                        <a:latin typeface="Cambria Math" panose="02040503050406030204" pitchFamily="18" charset="0"/>
                      </a:rPr>
                      <m:t>𝑎</m:t>
                    </m:r>
                    <m:r>
                      <a:rPr lang="de-DE" sz="1400" b="0" i="1" smtClean="0">
                        <a:latin typeface="Cambria Math" panose="02040503050406030204" pitchFamily="18" charset="0"/>
                      </a:rPr>
                      <m:t>&lt;1</m:t>
                    </m:r>
                  </m:oMath>
                </a14:m>
                <a:endParaRPr lang="de-DE" sz="1400" dirty="0"/>
              </a:p>
              <a:p>
                <a:endParaRPr lang="de-DE" sz="2400" dirty="0"/>
              </a:p>
              <a:p>
                <a:endParaRPr lang="de-DE" sz="2000" dirty="0"/>
              </a:p>
            </p:txBody>
          </p:sp>
        </mc:Choice>
        <mc:Fallback xmlns="">
          <p:sp>
            <p:nvSpPr>
              <p:cNvPr id="25" name="Textfeld 24">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086384"/>
                <a:ext cx="5753737" cy="342555"/>
              </a:xfrm>
              <a:prstGeom prst="rect">
                <a:avLst/>
              </a:prstGeom>
              <a:blipFill>
                <a:blip r:embed="rId3"/>
                <a:stretch>
                  <a:fillRect l="-318" b="-10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EA66E258-8245-4EE8-9B19-BB1BAC4D268E}"/>
                  </a:ext>
                </a:extLst>
              </p:cNvPr>
              <p:cNvSpPr txBox="1"/>
              <p:nvPr/>
            </p:nvSpPr>
            <p:spPr>
              <a:xfrm>
                <a:off x="3297401" y="4675357"/>
                <a:ext cx="1694147" cy="342555"/>
              </a:xfrm>
              <a:prstGeom prst="rect">
                <a:avLst/>
              </a:prstGeom>
              <a:noFill/>
            </p:spPr>
            <p:txBody>
              <a:bodyPr wrap="square" rtlCol="0">
                <a:noAutofit/>
              </a:bodyPr>
              <a:lstStyle/>
              <a:p>
                <a:r>
                  <a:rPr lang="de-DE" sz="1400" dirty="0" smtClean="0"/>
                  <a:t>Land 1: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0,5</m:t>
                        </m:r>
                      </m:sup>
                    </m:sSup>
                  </m:oMath>
                </a14:m>
                <a:endParaRPr lang="de-DE" sz="1400" dirty="0"/>
              </a:p>
              <a:p>
                <a:endParaRPr lang="de-DE" sz="2400" dirty="0"/>
              </a:p>
              <a:p>
                <a:endParaRPr lang="de-DE" sz="2000" dirty="0"/>
              </a:p>
            </p:txBody>
          </p:sp>
        </mc:Choice>
        <mc:Fallback xmlns="">
          <p:sp>
            <p:nvSpPr>
              <p:cNvPr id="26" name="Textfeld 25">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7401" y="4675357"/>
                <a:ext cx="1694147" cy="342555"/>
              </a:xfrm>
              <a:prstGeom prst="rect">
                <a:avLst/>
              </a:prstGeom>
              <a:blipFill>
                <a:blip r:embed="rId4"/>
                <a:stretch>
                  <a:fillRect l="-1079" t="-1786" b="-8929"/>
                </a:stretch>
              </a:blipFill>
            </p:spPr>
            <p:txBody>
              <a:bodyPr/>
              <a:lstStyle/>
              <a:p>
                <a:r>
                  <a:rPr lang="de-DE">
                    <a:noFill/>
                  </a:rPr>
                  <a:t> </a:t>
                </a:r>
              </a:p>
            </p:txBody>
          </p:sp>
        </mc:Fallback>
      </mc:AlternateContent>
      <p:sp>
        <p:nvSpPr>
          <p:cNvPr id="28" name="Textfeld 27">
            <a:extLst>
              <a:ext uri="{FF2B5EF4-FFF2-40B4-BE49-F238E27FC236}">
                <a16:creationId xmlns:a16="http://schemas.microsoft.com/office/drawing/2014/main" id="{EA66E258-8245-4EE8-9B19-BB1BAC4D268E}"/>
              </a:ext>
            </a:extLst>
          </p:cNvPr>
          <p:cNvSpPr txBox="1"/>
          <p:nvPr/>
        </p:nvSpPr>
        <p:spPr>
          <a:xfrm>
            <a:off x="5219432" y="4695111"/>
            <a:ext cx="7316811" cy="342555"/>
          </a:xfrm>
          <a:prstGeom prst="rect">
            <a:avLst/>
          </a:prstGeom>
          <a:noFill/>
        </p:spPr>
        <p:txBody>
          <a:bodyPr wrap="square" rtlCol="0">
            <a:noAutofit/>
          </a:bodyPr>
          <a:lstStyle/>
          <a:p>
            <a:r>
              <a:rPr lang="de-DE" sz="1400" dirty="0" smtClean="0"/>
              <a:t>→ die Exponenten 0,5 für K und 0,5 für L entsprechen den relativen </a:t>
            </a:r>
            <a:r>
              <a:rPr lang="de-DE" sz="1400" dirty="0" err="1" smtClean="0"/>
              <a:t>Grenzproduktivitäten</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EA66E258-8245-4EE8-9B19-BB1BAC4D268E}"/>
                  </a:ext>
                </a:extLst>
              </p:cNvPr>
              <p:cNvSpPr txBox="1"/>
              <p:nvPr/>
            </p:nvSpPr>
            <p:spPr>
              <a:xfrm>
                <a:off x="3299191" y="4891770"/>
                <a:ext cx="1883083" cy="342555"/>
              </a:xfrm>
              <a:prstGeom prst="rect">
                <a:avLst/>
              </a:prstGeom>
              <a:noFill/>
            </p:spPr>
            <p:txBody>
              <a:bodyPr wrap="square" rtlCol="0">
                <a:noAutofit/>
              </a:bodyPr>
              <a:lstStyle/>
              <a:p>
                <a:r>
                  <a:rPr lang="de-DE" sz="1400" dirty="0" smtClean="0"/>
                  <a:t>Land 2: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0,25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0,75</m:t>
                        </m:r>
                      </m:sup>
                    </m:sSup>
                  </m:oMath>
                </a14:m>
                <a:endParaRPr lang="de-DE" sz="1400" dirty="0"/>
              </a:p>
              <a:p>
                <a:endParaRPr lang="de-DE" sz="2400" dirty="0"/>
              </a:p>
              <a:p>
                <a:endParaRPr lang="de-DE" sz="2000" dirty="0"/>
              </a:p>
            </p:txBody>
          </p:sp>
        </mc:Choice>
        <mc:Fallback xmlns="">
          <p:sp>
            <p:nvSpPr>
              <p:cNvPr id="29" name="Textfeld 28">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9191" y="4891770"/>
                <a:ext cx="1883083" cy="342555"/>
              </a:xfrm>
              <a:prstGeom prst="rect">
                <a:avLst/>
              </a:prstGeom>
              <a:blipFill>
                <a:blip r:embed="rId5"/>
                <a:stretch>
                  <a:fillRect l="-971" b="-8772"/>
                </a:stretch>
              </a:blipFill>
            </p:spPr>
            <p:txBody>
              <a:bodyPr/>
              <a:lstStyle/>
              <a:p>
                <a:r>
                  <a:rPr lang="de-DE">
                    <a:noFill/>
                  </a:rPr>
                  <a:t> </a:t>
                </a:r>
              </a:p>
            </p:txBody>
          </p:sp>
        </mc:Fallback>
      </mc:AlternateContent>
      <p:sp>
        <p:nvSpPr>
          <p:cNvPr id="30" name="Textfeld 29">
            <a:extLst>
              <a:ext uri="{FF2B5EF4-FFF2-40B4-BE49-F238E27FC236}">
                <a16:creationId xmlns:a16="http://schemas.microsoft.com/office/drawing/2014/main" id="{EA66E258-8245-4EE8-9B19-BB1BAC4D268E}"/>
              </a:ext>
            </a:extLst>
          </p:cNvPr>
          <p:cNvSpPr txBox="1"/>
          <p:nvPr/>
        </p:nvSpPr>
        <p:spPr>
          <a:xfrm>
            <a:off x="5219432" y="4891770"/>
            <a:ext cx="7354466" cy="342555"/>
          </a:xfrm>
          <a:prstGeom prst="rect">
            <a:avLst/>
          </a:prstGeom>
          <a:noFill/>
        </p:spPr>
        <p:txBody>
          <a:bodyPr wrap="square" rtlCol="0">
            <a:noAutofit/>
          </a:bodyPr>
          <a:lstStyle/>
          <a:p>
            <a:r>
              <a:rPr lang="de-DE" sz="1400" dirty="0" smtClean="0"/>
              <a:t>→ die Exponenten 0,25 für K und 0,75 für L entsprechen den relativen </a:t>
            </a:r>
            <a:r>
              <a:rPr lang="de-DE" sz="1400" dirty="0" err="1" smtClean="0"/>
              <a:t>Grenzproduktivitäten</a:t>
            </a:r>
            <a:endParaRPr lang="de-DE" sz="1400" dirty="0"/>
          </a:p>
          <a:p>
            <a:endParaRPr lang="de-DE" sz="2400" dirty="0"/>
          </a:p>
          <a:p>
            <a:endParaRPr lang="de-DE" sz="2000" dirty="0"/>
          </a:p>
        </p:txBody>
      </p:sp>
      <p:sp>
        <p:nvSpPr>
          <p:cNvPr id="31" name="Textfeld 30">
            <a:extLst>
              <a:ext uri="{FF2B5EF4-FFF2-40B4-BE49-F238E27FC236}">
                <a16:creationId xmlns:a16="http://schemas.microsoft.com/office/drawing/2014/main" id="{EA66E258-8245-4EE8-9B19-BB1BAC4D268E}"/>
              </a:ext>
            </a:extLst>
          </p:cNvPr>
          <p:cNvSpPr txBox="1"/>
          <p:nvPr/>
        </p:nvSpPr>
        <p:spPr>
          <a:xfrm>
            <a:off x="0" y="5159332"/>
            <a:ext cx="12192000" cy="342555"/>
          </a:xfrm>
          <a:prstGeom prst="rect">
            <a:avLst/>
          </a:prstGeom>
          <a:noFill/>
        </p:spPr>
        <p:txBody>
          <a:bodyPr wrap="square" rtlCol="0">
            <a:noAutofit/>
          </a:bodyPr>
          <a:lstStyle/>
          <a:p>
            <a:r>
              <a:rPr lang="de-DE" sz="1400" dirty="0" smtClean="0"/>
              <a:t>→ Die Unterschiede in den relativen </a:t>
            </a:r>
            <a:r>
              <a:rPr lang="de-DE" sz="1400" dirty="0" err="1" smtClean="0"/>
              <a:t>Grenzproduktivitäten</a:t>
            </a:r>
            <a:r>
              <a:rPr lang="de-DE" sz="1400" dirty="0" smtClean="0"/>
              <a:t> bringen die Länder unter Gewinnmaximierung dazu die Güter zu </a:t>
            </a:r>
            <a:r>
              <a:rPr lang="de-DE" sz="1400" smtClean="0"/>
              <a:t>unterschiedlichen Preisen </a:t>
            </a:r>
            <a:r>
              <a:rPr lang="de-DE" sz="1400" dirty="0" smtClean="0"/>
              <a:t>anzubieten</a:t>
            </a:r>
            <a:endParaRPr lang="de-DE" sz="1400" dirty="0"/>
          </a:p>
        </p:txBody>
      </p:sp>
      <p:sp>
        <p:nvSpPr>
          <p:cNvPr id="32" name="Textfeld 31">
            <a:extLst>
              <a:ext uri="{FF2B5EF4-FFF2-40B4-BE49-F238E27FC236}">
                <a16:creationId xmlns:a16="http://schemas.microsoft.com/office/drawing/2014/main" id="{EA66E258-8245-4EE8-9B19-BB1BAC4D268E}"/>
              </a:ext>
            </a:extLst>
          </p:cNvPr>
          <p:cNvSpPr txBox="1"/>
          <p:nvPr/>
        </p:nvSpPr>
        <p:spPr>
          <a:xfrm>
            <a:off x="647518" y="5402287"/>
            <a:ext cx="11933550" cy="342555"/>
          </a:xfrm>
          <a:prstGeom prst="rect">
            <a:avLst/>
          </a:prstGeom>
          <a:noFill/>
        </p:spPr>
        <p:txBody>
          <a:bodyPr wrap="square" rtlCol="0">
            <a:noAutofit/>
          </a:bodyPr>
          <a:lstStyle/>
          <a:p>
            <a:r>
              <a:rPr lang="de-DE" sz="1400" dirty="0" smtClean="0"/>
              <a:t>→ In der Modellrechnung wurde vereinfacht angenommen, dass nur </a:t>
            </a:r>
            <a:r>
              <a:rPr lang="de-DE" sz="1400" smtClean="0"/>
              <a:t>das Weltmarktpreisverhältnis </a:t>
            </a:r>
            <a:r>
              <a:rPr lang="de-DE" sz="1400" dirty="0" smtClean="0"/>
              <a:t>vom </a:t>
            </a:r>
            <a:r>
              <a:rPr lang="de-DE" sz="1400" smtClean="0"/>
              <a:t>heimischen Preisverhältnis </a:t>
            </a:r>
            <a:r>
              <a:rPr lang="de-DE" sz="1400" dirty="0" smtClean="0"/>
              <a:t>abweicht</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EA66E258-8245-4EE8-9B19-BB1BAC4D268E}"/>
                  </a:ext>
                </a:extLst>
              </p:cNvPr>
              <p:cNvSpPr txBox="1"/>
              <p:nvPr/>
            </p:nvSpPr>
            <p:spPr>
              <a:xfrm>
                <a:off x="5056574" y="3596989"/>
                <a:ext cx="7058420" cy="342555"/>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p>
                        <m:sSupPr>
                          <m:ctrlPr>
                            <a:rPr lang="de-DE" sz="1400" i="1" smtClean="0">
                              <a:latin typeface="Cambria Math" panose="02040503050406030204" pitchFamily="18" charset="0"/>
                            </a:rPr>
                          </m:ctrlPr>
                        </m:sSupPr>
                        <m:e>
                          <m:r>
                            <a:rPr lang="de-DE" sz="1400" i="1" smtClean="0">
                              <a:latin typeface="Cambria Math" panose="02040503050406030204" pitchFamily="18" charset="0"/>
                            </a:rPr>
                            <m:t>→</m:t>
                          </m:r>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d>
                            <m:dPr>
                              <m:ctrlPr>
                                <a:rPr lang="de-DE" sz="1400" b="0" i="1" smtClean="0">
                                  <a:latin typeface="Cambria Math" panose="02040503050406030204" pitchFamily="18" charset="0"/>
                                </a:rPr>
                              </m:ctrlPr>
                            </m:dPr>
                            <m:e>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𝑎</m:t>
                          </m:r>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r>
                        <a:rPr lang="de-DE" sz="1400" b="0" i="1" smtClean="0">
                          <a:latin typeface="Cambria Math" panose="02040503050406030204" pitchFamily="18" charset="0"/>
                        </a:rPr>
                        <m:t>𝑌</m:t>
                      </m:r>
                    </m:oMath>
                  </m:oMathPara>
                </a14:m>
                <a:endParaRPr lang="de-DE" sz="2400" dirty="0"/>
              </a:p>
            </p:txBody>
          </p:sp>
        </mc:Choice>
        <mc:Fallback xmlns="">
          <p:sp>
            <p:nvSpPr>
              <p:cNvPr id="33" name="Textfeld 32">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596989"/>
                <a:ext cx="7058420" cy="342555"/>
              </a:xfrm>
              <a:prstGeom prst="rect">
                <a:avLst/>
              </a:prstGeom>
              <a:blipFill>
                <a:blip r:embed="rId6"/>
                <a:stretch>
                  <a:fillRect/>
                </a:stretch>
              </a:blipFill>
            </p:spPr>
            <p:txBody>
              <a:bodyPr/>
              <a:lstStyle/>
              <a:p>
                <a:r>
                  <a:rPr lang="de-DE">
                    <a:noFill/>
                  </a:rPr>
                  <a:t> </a:t>
                </a:r>
              </a:p>
            </p:txBody>
          </p:sp>
        </mc:Fallback>
      </mc:AlternateContent>
      <p:sp>
        <p:nvSpPr>
          <p:cNvPr id="34" name="Textfeld 33">
            <a:extLst>
              <a:ext uri="{FF2B5EF4-FFF2-40B4-BE49-F238E27FC236}">
                <a16:creationId xmlns:a16="http://schemas.microsoft.com/office/drawing/2014/main" id="{EA66E258-8245-4EE8-9B19-BB1BAC4D268E}"/>
              </a:ext>
            </a:extLst>
          </p:cNvPr>
          <p:cNvSpPr txBox="1"/>
          <p:nvPr/>
        </p:nvSpPr>
        <p:spPr>
          <a:xfrm>
            <a:off x="537882" y="6242193"/>
            <a:ext cx="11417450" cy="342555"/>
          </a:xfrm>
          <a:prstGeom prst="rect">
            <a:avLst/>
          </a:prstGeom>
          <a:noFill/>
        </p:spPr>
        <p:txBody>
          <a:bodyPr wrap="square" rtlCol="0">
            <a:noAutofit/>
          </a:bodyPr>
          <a:lstStyle/>
          <a:p>
            <a:r>
              <a:rPr lang="de-DE" sz="1400" dirty="0" smtClean="0"/>
              <a:t>Häufig beobachtet man aber, dass Länder die gleichen Güter bei sehr ähnlichen Produktionsbedingungen miteinander austauschen: Z.B. Autoindustrie</a:t>
            </a:r>
            <a:endParaRPr lang="de-DE" sz="1400" dirty="0"/>
          </a:p>
          <a:p>
            <a:endParaRPr lang="de-DE" sz="2400" dirty="0"/>
          </a:p>
          <a:p>
            <a:endParaRPr lang="de-DE" sz="2000" dirty="0"/>
          </a:p>
        </p:txBody>
      </p:sp>
    </p:spTree>
    <p:extLst>
      <p:ext uri="{BB962C8B-B14F-4D97-AF65-F5344CB8AC3E}">
        <p14:creationId xmlns:p14="http://schemas.microsoft.com/office/powerpoint/2010/main" val="394935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5" grpId="0"/>
      <p:bldP spid="22" grpId="0"/>
      <p:bldP spid="24" grpId="0"/>
      <p:bldP spid="25" grpId="0"/>
      <p:bldP spid="26" grpId="0"/>
      <p:bldP spid="28" grpId="0"/>
      <p:bldP spid="29" grpId="0"/>
      <p:bldP spid="30" grpId="0"/>
      <p:bldP spid="31" grpId="0"/>
      <p:bldP spid="32" grpId="0"/>
      <p:bldP spid="33" grpId="0"/>
      <p:bldP spid="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17352" y="713399"/>
            <a:ext cx="11874648" cy="2212795"/>
          </a:xfrm>
          <a:prstGeom prst="rect">
            <a:avLst/>
          </a:prstGeom>
          <a:noFill/>
        </p:spPr>
        <p:txBody>
          <a:bodyPr wrap="square" rtlCol="0">
            <a:noAutofit/>
          </a:bodyPr>
          <a:lstStyle/>
          <a:p>
            <a:r>
              <a:rPr lang="de-DE" sz="2800" b="1" dirty="0" err="1"/>
              <a:t>Wissensexternalitäten</a:t>
            </a:r>
            <a:endParaRPr lang="de-DE" sz="2800" b="1" dirty="0"/>
          </a:p>
          <a:p>
            <a:endParaRPr lang="de-DE" sz="2400" dirty="0"/>
          </a:p>
          <a:p>
            <a:pPr marL="457200" indent="-457200">
              <a:buFont typeface="Arial" panose="020B0604020202020204" pitchFamily="34" charset="0"/>
              <a:buChar char="•"/>
            </a:pPr>
            <a:r>
              <a:rPr lang="de-DE" sz="2400" dirty="0"/>
              <a:t>Wissen ist in hoch innovativen Branchen ein wichtiger Produktionsfaktor.</a:t>
            </a:r>
          </a:p>
          <a:p>
            <a:pPr marL="457200" indent="-457200">
              <a:buFont typeface="Arial" panose="020B0604020202020204" pitchFamily="34" charset="0"/>
              <a:buChar char="•"/>
            </a:pPr>
            <a:endParaRPr lang="de-DE" sz="2400" dirty="0"/>
          </a:p>
          <a:p>
            <a:pPr marL="457200" indent="-457200">
              <a:buFont typeface="Arial" panose="020B0604020202020204" pitchFamily="34" charset="0"/>
              <a:buChar char="•"/>
            </a:pPr>
            <a:r>
              <a:rPr lang="de-DE" sz="2400" dirty="0"/>
              <a:t>Das Spezialwissen, das über den Erfolg in innovativen Branchen entscheidet, entstammt</a:t>
            </a:r>
          </a:p>
          <a:p>
            <a:pPr marL="914400" lvl="1" indent="-457200">
              <a:buFont typeface="Arial" panose="020B0604020202020204" pitchFamily="34" charset="0"/>
              <a:buChar char="•"/>
            </a:pPr>
            <a:endParaRPr lang="de-DE" sz="2400" u="sng" dirty="0"/>
          </a:p>
          <a:p>
            <a:pPr lvl="1"/>
            <a:endParaRPr lang="de-DE" sz="2400" dirty="0"/>
          </a:p>
        </p:txBody>
      </p:sp>
      <p:sp>
        <p:nvSpPr>
          <p:cNvPr id="2" name="Rechteck 1"/>
          <p:cNvSpPr/>
          <p:nvPr/>
        </p:nvSpPr>
        <p:spPr>
          <a:xfrm>
            <a:off x="1301200" y="3080804"/>
            <a:ext cx="6093784" cy="461665"/>
          </a:xfrm>
          <a:prstGeom prst="rect">
            <a:avLst/>
          </a:prstGeom>
        </p:spPr>
        <p:txBody>
          <a:bodyPr wrap="none">
            <a:spAutoFit/>
          </a:bodyPr>
          <a:lstStyle/>
          <a:p>
            <a:pPr marL="914400" lvl="1" indent="-457200">
              <a:buFont typeface="Wingdings" panose="05000000000000000000" pitchFamily="2" charset="2"/>
              <a:buChar char="Ø"/>
            </a:pPr>
            <a:r>
              <a:rPr lang="de-DE" sz="2400" dirty="0" smtClean="0"/>
              <a:t>der Forschungs- und Entwicklungsarbeit</a:t>
            </a:r>
            <a:endParaRPr lang="de-DE" sz="2400" dirty="0"/>
          </a:p>
        </p:txBody>
      </p:sp>
      <p:sp>
        <p:nvSpPr>
          <p:cNvPr id="3" name="Rechteck 2"/>
          <p:cNvSpPr/>
          <p:nvPr/>
        </p:nvSpPr>
        <p:spPr>
          <a:xfrm>
            <a:off x="2009886" y="3691234"/>
            <a:ext cx="6676913" cy="461665"/>
          </a:xfrm>
          <a:prstGeom prst="rect">
            <a:avLst/>
          </a:prstGeom>
        </p:spPr>
        <p:txBody>
          <a:bodyPr wrap="square">
            <a:spAutoFit/>
          </a:bodyPr>
          <a:lstStyle/>
          <a:p>
            <a:pPr marL="914400" lvl="1" indent="-457200">
              <a:buFont typeface="Wingdings" panose="05000000000000000000" pitchFamily="2" charset="2"/>
              <a:buChar char="Ø"/>
            </a:pPr>
            <a:r>
              <a:rPr lang="de-DE" sz="2400" dirty="0" smtClean="0"/>
              <a:t>der Analyse der Bauart fremder Produkte</a:t>
            </a:r>
            <a:endParaRPr lang="de-DE" sz="2400" dirty="0"/>
          </a:p>
        </p:txBody>
      </p:sp>
      <p:sp>
        <p:nvSpPr>
          <p:cNvPr id="6" name="Rechteck 5"/>
          <p:cNvSpPr/>
          <p:nvPr/>
        </p:nvSpPr>
        <p:spPr>
          <a:xfrm>
            <a:off x="2719890" y="4307509"/>
            <a:ext cx="8564881" cy="461665"/>
          </a:xfrm>
          <a:prstGeom prst="rect">
            <a:avLst/>
          </a:prstGeom>
        </p:spPr>
        <p:txBody>
          <a:bodyPr wrap="square">
            <a:spAutoFit/>
          </a:bodyPr>
          <a:lstStyle/>
          <a:p>
            <a:pPr marL="914400" lvl="1" indent="-457200">
              <a:buFont typeface="Wingdings" panose="05000000000000000000" pitchFamily="2" charset="2"/>
              <a:buChar char="Ø"/>
            </a:pPr>
            <a:r>
              <a:rPr lang="de-DE" sz="2400" dirty="0" smtClean="0"/>
              <a:t>dem informellen Austausch von Informationen und Ideen</a:t>
            </a:r>
            <a:endParaRPr lang="de-DE" sz="2400" dirty="0"/>
          </a:p>
        </p:txBody>
      </p:sp>
      <p:sp>
        <p:nvSpPr>
          <p:cNvPr id="8" name="Rechteck 7"/>
          <p:cNvSpPr/>
          <p:nvPr/>
        </p:nvSpPr>
        <p:spPr>
          <a:xfrm>
            <a:off x="181983" y="5250596"/>
            <a:ext cx="11828033" cy="461665"/>
          </a:xfrm>
          <a:prstGeom prst="rect">
            <a:avLst/>
          </a:prstGeom>
        </p:spPr>
        <p:txBody>
          <a:bodyPr wrap="square">
            <a:spAutoFit/>
          </a:bodyPr>
          <a:lstStyle/>
          <a:p>
            <a:pPr marL="914400" lvl="1" indent="-457200">
              <a:buFont typeface="Wingdings" panose="05000000000000000000" pitchFamily="2" charset="2"/>
              <a:buChar char="§"/>
            </a:pPr>
            <a:r>
              <a:rPr lang="de-DE" sz="2400" b="1" dirty="0" smtClean="0"/>
              <a:t>Diese Spill-</a:t>
            </a:r>
            <a:r>
              <a:rPr lang="de-DE" sz="2400" b="1" dirty="0" err="1" smtClean="0"/>
              <a:t>over</a:t>
            </a:r>
            <a:r>
              <a:rPr lang="de-DE" sz="2400" b="1" dirty="0" smtClean="0"/>
              <a:t>-Effekte treten in Clustern mit einer höheren Wahrscheinlichkeit auf</a:t>
            </a:r>
            <a:endParaRPr lang="de-DE" sz="2400" b="1" dirty="0"/>
          </a:p>
        </p:txBody>
      </p:sp>
    </p:spTree>
    <p:extLst>
      <p:ext uri="{BB962C8B-B14F-4D97-AF65-F5344CB8AC3E}">
        <p14:creationId xmlns:p14="http://schemas.microsoft.com/office/powerpoint/2010/main" val="109242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562330" y="916761"/>
            <a:ext cx="9518766" cy="1062648"/>
          </a:xfrm>
          <a:prstGeom prst="rect">
            <a:avLst/>
          </a:prstGeom>
          <a:noFill/>
        </p:spPr>
        <p:txBody>
          <a:bodyPr wrap="square" rtlCol="0">
            <a:noAutofit/>
          </a:bodyPr>
          <a:lstStyle/>
          <a:p>
            <a:pPr marL="342900" indent="-342900">
              <a:buFont typeface="Arial" panose="020B0604020202020204" pitchFamily="34" charset="0"/>
              <a:buChar char="•"/>
            </a:pPr>
            <a:r>
              <a:rPr lang="de-DE" sz="2400" dirty="0"/>
              <a:t>Ein Land mit umfangreicher Produktion in einer bestimmten Branche hat normalerweise geringe Produktionskosten für das betreffende Gut.</a:t>
            </a:r>
          </a:p>
          <a:p>
            <a:pPr marL="342900" indent="-342900">
              <a:buFont typeface="Arial" panose="020B0604020202020204" pitchFamily="34" charset="0"/>
              <a:buChar char="•"/>
            </a:pPr>
            <a:endParaRPr lang="de-DE" sz="2400" dirty="0"/>
          </a:p>
        </p:txBody>
      </p:sp>
      <p:sp>
        <p:nvSpPr>
          <p:cNvPr id="2" name="Rechteck 1"/>
          <p:cNvSpPr/>
          <p:nvPr/>
        </p:nvSpPr>
        <p:spPr>
          <a:xfrm>
            <a:off x="1235335" y="1797145"/>
            <a:ext cx="10829365" cy="830997"/>
          </a:xfrm>
          <a:prstGeom prst="rect">
            <a:avLst/>
          </a:prstGeom>
        </p:spPr>
        <p:txBody>
          <a:bodyPr wrap="square">
            <a:spAutoFit/>
          </a:bodyPr>
          <a:lstStyle/>
          <a:p>
            <a:pPr marL="342900" indent="-342900">
              <a:buFont typeface="Arial" panose="020B0604020202020204" pitchFamily="34" charset="0"/>
              <a:buChar char="•"/>
            </a:pPr>
            <a:r>
              <a:rPr lang="de-DE" sz="2400" dirty="0"/>
              <a:t>Außenhandel vergrößert den </a:t>
            </a:r>
            <a:r>
              <a:rPr lang="de-DE" sz="2400" dirty="0" smtClean="0"/>
              <a:t>Markt</a:t>
            </a:r>
            <a:r>
              <a:rPr lang="de-DE" sz="2400" dirty="0"/>
              <a:t> </a:t>
            </a:r>
            <a:r>
              <a:rPr lang="de-DE" sz="2400" dirty="0" smtClean="0"/>
              <a:t>und führt aufgrund von zunehmenden Skalenerträgen zu einem </a:t>
            </a:r>
            <a:r>
              <a:rPr lang="de-DE" sz="2400" smtClean="0"/>
              <a:t>niedrigerem Preis</a:t>
            </a:r>
            <a:endParaRPr lang="de-DE" sz="2400" dirty="0"/>
          </a:p>
        </p:txBody>
      </p:sp>
      <p:sp>
        <p:nvSpPr>
          <p:cNvPr id="3" name="Rechteck 2"/>
          <p:cNvSpPr/>
          <p:nvPr/>
        </p:nvSpPr>
        <p:spPr>
          <a:xfrm>
            <a:off x="2187389" y="3420593"/>
            <a:ext cx="9377082" cy="1200329"/>
          </a:xfrm>
          <a:prstGeom prst="rect">
            <a:avLst/>
          </a:prstGeom>
        </p:spPr>
        <p:txBody>
          <a:bodyPr wrap="square">
            <a:spAutoFit/>
          </a:bodyPr>
          <a:lstStyle/>
          <a:p>
            <a:pPr marL="342900" indent="-342900">
              <a:buFont typeface="Arial" panose="020B0604020202020204" pitchFamily="34" charset="0"/>
              <a:buChar char="•"/>
            </a:pPr>
            <a:r>
              <a:rPr lang="de-DE" sz="2400" dirty="0"/>
              <a:t>Länder, die in bestimmten Branchen von vorneherein Großproduzenten sind, bleiben dies normalerweise selbst dann, wenn ein anderes Land über das Potenzial verfügt, diese Güter kostengünstiger herzustellen.</a:t>
            </a:r>
          </a:p>
        </p:txBody>
      </p:sp>
      <p:sp>
        <p:nvSpPr>
          <p:cNvPr id="6" name="Rechteck 5"/>
          <p:cNvSpPr/>
          <p:nvPr/>
        </p:nvSpPr>
        <p:spPr>
          <a:xfrm>
            <a:off x="2504739" y="2536627"/>
            <a:ext cx="8742382" cy="646331"/>
          </a:xfrm>
          <a:prstGeom prst="rect">
            <a:avLst/>
          </a:prstGeom>
        </p:spPr>
        <p:txBody>
          <a:bodyPr wrap="square">
            <a:spAutoFit/>
          </a:bodyPr>
          <a:lstStyle/>
          <a:p>
            <a:r>
              <a:rPr lang="de-DE" dirty="0"/>
              <a:t>(wichtig, dabei handelt es sich nicht um den klassischen Marktprozess durch Angleichung der </a:t>
            </a:r>
            <a:r>
              <a:rPr lang="de-DE"/>
              <a:t>relativen </a:t>
            </a:r>
            <a:r>
              <a:rPr lang="de-DE" smtClean="0"/>
              <a:t>Preise </a:t>
            </a:r>
            <a:r>
              <a:rPr lang="de-DE" dirty="0"/>
              <a:t>über den Ausgleich von Angebot und Nachfrage wie im Standardmodell)</a:t>
            </a:r>
          </a:p>
        </p:txBody>
      </p:sp>
    </p:spTree>
    <p:extLst>
      <p:ext uri="{BB962C8B-B14F-4D97-AF65-F5344CB8AC3E}">
        <p14:creationId xmlns:p14="http://schemas.microsoft.com/office/powerpoint/2010/main" val="194207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13764" y="708886"/>
            <a:ext cx="2805954" cy="509358"/>
          </a:xfrm>
          <a:prstGeom prst="rect">
            <a:avLst/>
          </a:prstGeom>
          <a:noFill/>
        </p:spPr>
        <p:txBody>
          <a:bodyPr wrap="square" rtlCol="0">
            <a:noAutofit/>
          </a:bodyPr>
          <a:lstStyle/>
          <a:p>
            <a:r>
              <a:rPr lang="de-DE" sz="2400" dirty="0"/>
              <a:t>↑ Anzahl der </a:t>
            </a:r>
            <a:r>
              <a:rPr lang="de-DE" sz="2400" dirty="0" smtClean="0"/>
              <a:t>Firmen</a:t>
            </a:r>
            <a:endParaRPr lang="de-DE" sz="2400" dirty="0"/>
          </a:p>
          <a:p>
            <a:endParaRPr lang="de-DE" sz="2000" dirty="0"/>
          </a:p>
        </p:txBody>
      </p:sp>
      <p:cxnSp>
        <p:nvCxnSpPr>
          <p:cNvPr id="6" name="Gerade Verbindung mit Pfeil 5">
            <a:extLst>
              <a:ext uri="{FF2B5EF4-FFF2-40B4-BE49-F238E27FC236}">
                <a16:creationId xmlns:a16="http://schemas.microsoft.com/office/drawing/2014/main" id="{809F5781-0EDF-4FD9-A74D-C6473CBDA7DB}"/>
              </a:ext>
            </a:extLst>
          </p:cNvPr>
          <p:cNvCxnSpPr>
            <a:cxnSpLocks/>
          </p:cNvCxnSpPr>
          <p:nvPr/>
        </p:nvCxnSpPr>
        <p:spPr>
          <a:xfrm flipH="1" flipV="1">
            <a:off x="1882596" y="335565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10F67A1B-B7C0-4531-93B2-557CCD320705}"/>
              </a:ext>
            </a:extLst>
          </p:cNvPr>
          <p:cNvCxnSpPr>
            <a:cxnSpLocks/>
          </p:cNvCxnSpPr>
          <p:nvPr/>
        </p:nvCxnSpPr>
        <p:spPr>
          <a:xfrm>
            <a:off x="1888721" y="6062412"/>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3F84DA8-19BC-43DD-B2A1-0A0C2F7FAB94}"/>
              </a:ext>
            </a:extLst>
          </p:cNvPr>
          <p:cNvSpPr txBox="1"/>
          <p:nvPr/>
        </p:nvSpPr>
        <p:spPr>
          <a:xfrm>
            <a:off x="6060497" y="6073286"/>
            <a:ext cx="993862" cy="369332"/>
          </a:xfrm>
          <a:prstGeom prst="rect">
            <a:avLst/>
          </a:prstGeom>
          <a:noFill/>
        </p:spPr>
        <p:txBody>
          <a:bodyPr wrap="none" rtlCol="0">
            <a:spAutoFit/>
          </a:bodyPr>
          <a:lstStyle/>
          <a:p>
            <a:r>
              <a:rPr lang="de-DE" dirty="0"/>
              <a:t>Menge x</a:t>
            </a:r>
          </a:p>
        </p:txBody>
      </p:sp>
      <p:sp>
        <p:nvSpPr>
          <p:cNvPr id="10" name="Textfeld 9">
            <a:extLst>
              <a:ext uri="{FF2B5EF4-FFF2-40B4-BE49-F238E27FC236}">
                <a16:creationId xmlns:a16="http://schemas.microsoft.com/office/drawing/2014/main" id="{14EF60A5-45D6-449F-B964-646CF51B1630}"/>
              </a:ext>
            </a:extLst>
          </p:cNvPr>
          <p:cNvSpPr txBox="1"/>
          <p:nvPr/>
        </p:nvSpPr>
        <p:spPr>
          <a:xfrm>
            <a:off x="1091547" y="3336361"/>
            <a:ext cx="821443" cy="646331"/>
          </a:xfrm>
          <a:prstGeom prst="rect">
            <a:avLst/>
          </a:prstGeom>
          <a:noFill/>
        </p:spPr>
        <p:txBody>
          <a:bodyPr wrap="none" rtlCol="0">
            <a:spAutoFit/>
          </a:bodyPr>
          <a:lstStyle/>
          <a:p>
            <a:r>
              <a:rPr lang="de-DE" dirty="0"/>
              <a:t>Kosten</a:t>
            </a:r>
          </a:p>
          <a:p>
            <a:r>
              <a:rPr lang="de-DE" smtClean="0"/>
              <a:t>Preis</a:t>
            </a:r>
            <a:endParaRPr lang="de-DE" dirty="0"/>
          </a:p>
        </p:txBody>
      </p:sp>
      <p:sp>
        <p:nvSpPr>
          <p:cNvPr id="11" name="Freihandform: Form 10">
            <a:extLst>
              <a:ext uri="{FF2B5EF4-FFF2-40B4-BE49-F238E27FC236}">
                <a16:creationId xmlns:a16="http://schemas.microsoft.com/office/drawing/2014/main" id="{D3A006A3-B463-42F7-9A9C-246013CE88FD}"/>
              </a:ext>
            </a:extLst>
          </p:cNvPr>
          <p:cNvSpPr/>
          <p:nvPr/>
        </p:nvSpPr>
        <p:spPr>
          <a:xfrm>
            <a:off x="2290565" y="3514858"/>
            <a:ext cx="4213448" cy="1476725"/>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r Verbinder 12">
            <a:extLst>
              <a:ext uri="{FF2B5EF4-FFF2-40B4-BE49-F238E27FC236}">
                <a16:creationId xmlns:a16="http://schemas.microsoft.com/office/drawing/2014/main" id="{E29670A6-1447-441C-BE1C-5BE7200EE7D5}"/>
              </a:ext>
            </a:extLst>
          </p:cNvPr>
          <p:cNvCxnSpPr>
            <a:cxnSpLocks/>
          </p:cNvCxnSpPr>
          <p:nvPr/>
        </p:nvCxnSpPr>
        <p:spPr>
          <a:xfrm>
            <a:off x="3969625" y="3321067"/>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6CB378FD-8774-46E4-894D-ADE5D06CFC95}"/>
              </a:ext>
            </a:extLst>
          </p:cNvPr>
          <p:cNvSpPr txBox="1"/>
          <p:nvPr/>
        </p:nvSpPr>
        <p:spPr>
          <a:xfrm>
            <a:off x="6591700" y="4771347"/>
            <a:ext cx="2007158" cy="369332"/>
          </a:xfrm>
          <a:prstGeom prst="rect">
            <a:avLst/>
          </a:prstGeom>
          <a:noFill/>
        </p:spPr>
        <p:txBody>
          <a:bodyPr wrap="square" rtlCol="0">
            <a:spAutoFit/>
          </a:bodyPr>
          <a:lstStyle/>
          <a:p>
            <a:r>
              <a:rPr lang="de-DE" dirty="0" smtClean="0"/>
              <a:t>DK=Angebotskurve</a:t>
            </a:r>
            <a:endParaRPr lang="de-DE" dirty="0"/>
          </a:p>
        </p:txBody>
      </p:sp>
      <p:sp>
        <p:nvSpPr>
          <p:cNvPr id="16" name="Textfeld 15">
            <a:extLst>
              <a:ext uri="{FF2B5EF4-FFF2-40B4-BE49-F238E27FC236}">
                <a16:creationId xmlns:a16="http://schemas.microsoft.com/office/drawing/2014/main" id="{6D5DFE60-E4C9-4B34-988A-7479D54F5D1A}"/>
              </a:ext>
            </a:extLst>
          </p:cNvPr>
          <p:cNvSpPr txBox="1"/>
          <p:nvPr/>
        </p:nvSpPr>
        <p:spPr>
          <a:xfrm>
            <a:off x="5674941" y="5434664"/>
            <a:ext cx="1919958" cy="369332"/>
          </a:xfrm>
          <a:prstGeom prst="rect">
            <a:avLst/>
          </a:prstGeom>
          <a:noFill/>
        </p:spPr>
        <p:txBody>
          <a:bodyPr wrap="square" rtlCol="0">
            <a:spAutoFit/>
          </a:bodyPr>
          <a:lstStyle/>
          <a:p>
            <a:r>
              <a:rPr lang="de-DE" dirty="0" smtClean="0"/>
              <a:t>Nachfragekurve N</a:t>
            </a:r>
            <a:endParaRPr lang="de-DE" dirty="0"/>
          </a:p>
        </p:txBody>
      </p:sp>
      <p:cxnSp>
        <p:nvCxnSpPr>
          <p:cNvPr id="17" name="Gerader Verbinder 16">
            <a:extLst>
              <a:ext uri="{FF2B5EF4-FFF2-40B4-BE49-F238E27FC236}">
                <a16:creationId xmlns:a16="http://schemas.microsoft.com/office/drawing/2014/main" id="{35563751-BCE0-4D09-A7D0-27AC9D412B35}"/>
              </a:ext>
            </a:extLst>
          </p:cNvPr>
          <p:cNvCxnSpPr>
            <a:cxnSpLocks/>
          </p:cNvCxnSpPr>
          <p:nvPr/>
        </p:nvCxnSpPr>
        <p:spPr>
          <a:xfrm flipH="1">
            <a:off x="1940280" y="4723808"/>
            <a:ext cx="302181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0126C893-ED97-4502-AECE-46DCE8408AAC}"/>
              </a:ext>
            </a:extLst>
          </p:cNvPr>
          <p:cNvCxnSpPr>
            <a:cxnSpLocks/>
          </p:cNvCxnSpPr>
          <p:nvPr/>
        </p:nvCxnSpPr>
        <p:spPr>
          <a:xfrm flipV="1">
            <a:off x="4980377" y="4725144"/>
            <a:ext cx="0" cy="13011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10F0FCF9-C380-4765-BA38-8F360BFD0B67}"/>
              </a:ext>
            </a:extLst>
          </p:cNvPr>
          <p:cNvSpPr txBox="1"/>
          <p:nvPr/>
        </p:nvSpPr>
        <p:spPr>
          <a:xfrm>
            <a:off x="1553645" y="4508258"/>
            <a:ext cx="421910" cy="369332"/>
          </a:xfrm>
          <a:prstGeom prst="rect">
            <a:avLst/>
          </a:prstGeom>
          <a:noFill/>
        </p:spPr>
        <p:txBody>
          <a:bodyPr wrap="none" rtlCol="0">
            <a:spAutoFit/>
          </a:bodyPr>
          <a:lstStyle/>
          <a:p>
            <a:r>
              <a:rPr lang="de-DE" dirty="0"/>
              <a:t>p*</a:t>
            </a:r>
          </a:p>
        </p:txBody>
      </p:sp>
      <p:sp>
        <p:nvSpPr>
          <p:cNvPr id="24" name="Textfeld 23">
            <a:extLst>
              <a:ext uri="{FF2B5EF4-FFF2-40B4-BE49-F238E27FC236}">
                <a16:creationId xmlns:a16="http://schemas.microsoft.com/office/drawing/2014/main" id="{D3826526-56A4-4353-A5CD-70D3C20512F2}"/>
              </a:ext>
            </a:extLst>
          </p:cNvPr>
          <p:cNvSpPr txBox="1"/>
          <p:nvPr/>
        </p:nvSpPr>
        <p:spPr>
          <a:xfrm>
            <a:off x="4764353" y="6059741"/>
            <a:ext cx="399468" cy="369332"/>
          </a:xfrm>
          <a:prstGeom prst="rect">
            <a:avLst/>
          </a:prstGeom>
          <a:noFill/>
        </p:spPr>
        <p:txBody>
          <a:bodyPr wrap="none" rtlCol="0">
            <a:spAutoFit/>
          </a:bodyPr>
          <a:lstStyle/>
          <a:p>
            <a:r>
              <a:rPr lang="de-DE" dirty="0"/>
              <a:t>x*</a:t>
            </a:r>
          </a:p>
        </p:txBody>
      </p:sp>
      <p:sp>
        <p:nvSpPr>
          <p:cNvPr id="25" name="Textfeld 24">
            <a:extLst>
              <a:ext uri="{FF2B5EF4-FFF2-40B4-BE49-F238E27FC236}">
                <a16:creationId xmlns:a16="http://schemas.microsoft.com/office/drawing/2014/main" id="{D69C35C7-3D10-44E9-BDD9-8798902F61C8}"/>
              </a:ext>
            </a:extLst>
          </p:cNvPr>
          <p:cNvSpPr txBox="1"/>
          <p:nvPr/>
        </p:nvSpPr>
        <p:spPr>
          <a:xfrm>
            <a:off x="5573603" y="3459465"/>
            <a:ext cx="6307567" cy="535412"/>
          </a:xfrm>
          <a:prstGeom prst="rect">
            <a:avLst/>
          </a:prstGeom>
          <a:noFill/>
        </p:spPr>
        <p:txBody>
          <a:bodyPr wrap="square" rtlCol="0">
            <a:noAutofit/>
          </a:bodyPr>
          <a:lstStyle/>
          <a:p>
            <a:r>
              <a:rPr lang="de-DE" sz="2000" dirty="0" smtClean="0"/>
              <a:t>Solange die Nachfragekurve „steiler“ ist als die Angebotskurve, ist das Marktgleichgewicht weiterhin stabil</a:t>
            </a:r>
            <a:endParaRPr lang="de-DE" sz="2000" dirty="0"/>
          </a:p>
          <a:p>
            <a:endParaRPr lang="de-DE" sz="2000" dirty="0"/>
          </a:p>
        </p:txBody>
      </p:sp>
      <p:sp>
        <p:nvSpPr>
          <p:cNvPr id="2" name="Rechteck 1"/>
          <p:cNvSpPr/>
          <p:nvPr/>
        </p:nvSpPr>
        <p:spPr>
          <a:xfrm>
            <a:off x="3564454" y="694178"/>
            <a:ext cx="1843774" cy="461665"/>
          </a:xfrm>
          <a:prstGeom prst="rect">
            <a:avLst/>
          </a:prstGeom>
        </p:spPr>
        <p:txBody>
          <a:bodyPr wrap="none">
            <a:spAutoFit/>
          </a:bodyPr>
          <a:lstStyle/>
          <a:p>
            <a:r>
              <a:rPr lang="de-DE" sz="2400" dirty="0"/>
              <a:t>→ ↑ Output </a:t>
            </a:r>
          </a:p>
        </p:txBody>
      </p:sp>
      <p:sp>
        <p:nvSpPr>
          <p:cNvPr id="3" name="Rechteck 2"/>
          <p:cNvSpPr/>
          <p:nvPr/>
        </p:nvSpPr>
        <p:spPr>
          <a:xfrm>
            <a:off x="5816463" y="684150"/>
            <a:ext cx="3414333" cy="461665"/>
          </a:xfrm>
          <a:prstGeom prst="rect">
            <a:avLst/>
          </a:prstGeom>
        </p:spPr>
        <p:txBody>
          <a:bodyPr wrap="none">
            <a:spAutoFit/>
          </a:bodyPr>
          <a:lstStyle/>
          <a:p>
            <a:r>
              <a:rPr lang="de-DE" sz="2400" dirty="0"/>
              <a:t>→ ↓ Durchschnittskosten</a:t>
            </a:r>
          </a:p>
        </p:txBody>
      </p:sp>
      <p:sp>
        <p:nvSpPr>
          <p:cNvPr id="12" name="Rechteck 11"/>
          <p:cNvSpPr/>
          <p:nvPr/>
        </p:nvSpPr>
        <p:spPr>
          <a:xfrm>
            <a:off x="388161" y="1383983"/>
            <a:ext cx="11492633" cy="461665"/>
          </a:xfrm>
          <a:prstGeom prst="rect">
            <a:avLst/>
          </a:prstGeom>
        </p:spPr>
        <p:txBody>
          <a:bodyPr wrap="square">
            <a:noAutofit/>
          </a:bodyPr>
          <a:lstStyle/>
          <a:p>
            <a:r>
              <a:rPr lang="de-DE" sz="2400" dirty="0"/>
              <a:t>→ leicht fallende Angebotskurve </a:t>
            </a:r>
            <a:r>
              <a:rPr lang="de-DE" sz="2400" smtClean="0"/>
              <a:t>im Preis </a:t>
            </a:r>
            <a:r>
              <a:rPr lang="de-DE" sz="2400" dirty="0" smtClean="0"/>
              <a:t>entspricht in etwa der Durchschnittskostenkurve, 						ausgelöst durch die steigenden Skalenerträge </a:t>
            </a:r>
            <a:endParaRPr lang="de-DE" sz="2400" dirty="0"/>
          </a:p>
        </p:txBody>
      </p:sp>
      <p:sp>
        <p:nvSpPr>
          <p:cNvPr id="21" name="Textfeld 20">
            <a:extLst>
              <a:ext uri="{FF2B5EF4-FFF2-40B4-BE49-F238E27FC236}">
                <a16:creationId xmlns:a16="http://schemas.microsoft.com/office/drawing/2014/main" id="{D69C35C7-3D10-44E9-BDD9-8798902F61C8}"/>
              </a:ext>
            </a:extLst>
          </p:cNvPr>
          <p:cNvSpPr txBox="1"/>
          <p:nvPr/>
        </p:nvSpPr>
        <p:spPr>
          <a:xfrm>
            <a:off x="2872947" y="2682996"/>
            <a:ext cx="6001240" cy="535412"/>
          </a:xfrm>
          <a:prstGeom prst="rect">
            <a:avLst/>
          </a:prstGeom>
          <a:noFill/>
        </p:spPr>
        <p:txBody>
          <a:bodyPr wrap="square" rtlCol="0">
            <a:noAutofit/>
          </a:bodyPr>
          <a:lstStyle/>
          <a:p>
            <a:r>
              <a:rPr lang="de-DE" sz="2400" dirty="0"/>
              <a:t>Marktgleichgewicht und externe Skalenerträge</a:t>
            </a:r>
          </a:p>
          <a:p>
            <a:endParaRPr lang="de-DE" sz="2000" dirty="0"/>
          </a:p>
        </p:txBody>
      </p:sp>
      <p:cxnSp>
        <p:nvCxnSpPr>
          <p:cNvPr id="19" name="Gerade Verbindung mit Pfeil 18"/>
          <p:cNvCxnSpPr/>
          <p:nvPr/>
        </p:nvCxnSpPr>
        <p:spPr>
          <a:xfrm flipH="1">
            <a:off x="5163821" y="4164601"/>
            <a:ext cx="3435037" cy="409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87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5" grpId="0"/>
      <p:bldP spid="23" grpId="0"/>
      <p:bldP spid="24" grpId="0"/>
      <p:bldP spid="25" grpId="0"/>
      <p:bldP spid="2" grpId="0"/>
      <p:bldP spid="3"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Beispiele</a:t>
            </a:r>
            <a:r>
              <a:rPr lang="en-US" sz="2903" dirty="0">
                <a:solidFill>
                  <a:sysClr val="windowText" lastClr="000000"/>
                </a:solidFill>
              </a:rPr>
              <a:t> </a:t>
            </a:r>
            <a:r>
              <a:rPr lang="en-US" sz="2903" dirty="0" err="1">
                <a:solidFill>
                  <a:sysClr val="windowText" lastClr="000000"/>
                </a:solidFill>
              </a:rPr>
              <a:t>für</a:t>
            </a:r>
            <a:r>
              <a:rPr lang="en-US" sz="2903" dirty="0">
                <a:solidFill>
                  <a:sysClr val="windowText" lastClr="000000"/>
                </a:solidFill>
              </a:rPr>
              <a:t> </a:t>
            </a:r>
            <a:r>
              <a:rPr lang="en-US" sz="2903" dirty="0" err="1">
                <a:solidFill>
                  <a:sysClr val="windowText" lastClr="000000"/>
                </a:solidFill>
              </a:rPr>
              <a:t>externe</a:t>
            </a:r>
            <a:r>
              <a:rPr lang="en-US" sz="2903" dirty="0">
                <a:solidFill>
                  <a:sysClr val="windowText" lastClr="000000"/>
                </a:solidFill>
              </a:rPr>
              <a:t> </a:t>
            </a:r>
            <a:r>
              <a:rPr lang="en-US" sz="2903" dirty="0" err="1">
                <a:solidFill>
                  <a:sysClr val="windowText" lastClr="000000"/>
                </a:solidFill>
              </a:rPr>
              <a:t>Skalenerträge</a:t>
            </a:r>
            <a:endParaRPr lang="en-US" sz="2903" dirty="0">
              <a:solidFill>
                <a:sysClr val="windowText" lastClr="000000"/>
              </a:solidFill>
            </a:endParaRPr>
          </a:p>
        </p:txBody>
      </p:sp>
      <p:sp>
        <p:nvSpPr>
          <p:cNvPr id="6" name="Content Placeholder 2"/>
          <p:cNvSpPr txBox="1">
            <a:spLocks/>
          </p:cNvSpPr>
          <p:nvPr/>
        </p:nvSpPr>
        <p:spPr>
          <a:xfrm>
            <a:off x="0" y="1451881"/>
            <a:ext cx="1219200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endParaRPr lang="en-US" altLang="en-US" sz="2903"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smtClean="0">
                <a:solidFill>
                  <a:sysClr val="windowText" lastClr="000000"/>
                </a:solidFill>
                <a:latin typeface="Arial" panose="020B0604020202020204" pitchFamily="34" charset="0"/>
                <a:cs typeface="Arial" panose="020B0604020202020204" pitchFamily="34" charset="0"/>
              </a:rPr>
              <a:t>New York/Frankfurt: </a:t>
            </a:r>
            <a:r>
              <a:rPr lang="en-US" altLang="en-US" sz="2400" kern="0" dirty="0">
                <a:solidFill>
                  <a:sysClr val="windowText" lastClr="000000"/>
                </a:solidFill>
                <a:latin typeface="Arial" panose="020B0604020202020204" pitchFamily="34" charset="0"/>
                <a:cs typeface="Arial" panose="020B0604020202020204" pitchFamily="34" charset="0"/>
              </a:rPr>
              <a:t>Investment </a:t>
            </a:r>
            <a:r>
              <a:rPr lang="en-US" altLang="en-US" sz="2400" kern="0" dirty="0" smtClean="0">
                <a:solidFill>
                  <a:sysClr val="windowText" lastClr="000000"/>
                </a:solidFill>
                <a:latin typeface="Arial" panose="020B0604020202020204" pitchFamily="34" charset="0"/>
                <a:cs typeface="Arial" panose="020B0604020202020204" pitchFamily="34" charset="0"/>
              </a:rPr>
              <a:t>Banking/</a:t>
            </a:r>
            <a:r>
              <a:rPr lang="en-US" altLang="en-US" sz="2400" kern="0" dirty="0" err="1" smtClean="0">
                <a:solidFill>
                  <a:sysClr val="windowText" lastClr="000000"/>
                </a:solidFill>
                <a:latin typeface="Arial" panose="020B0604020202020204" pitchFamily="34" charset="0"/>
                <a:cs typeface="Arial" panose="020B0604020202020204" pitchFamily="34" charset="0"/>
              </a:rPr>
              <a:t>Finanzindustrie</a:t>
            </a:r>
            <a:endParaRPr lang="en-US" altLang="en-US" sz="2400" kern="0" dirty="0" smtClean="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Silicon Valley: </a:t>
            </a:r>
            <a:r>
              <a:rPr lang="en-US" altLang="en-US" sz="2400" kern="0" dirty="0" err="1">
                <a:solidFill>
                  <a:sysClr val="windowText" lastClr="000000"/>
                </a:solidFill>
                <a:latin typeface="Arial" panose="020B0604020202020204" pitchFamily="34" charset="0"/>
                <a:cs typeface="Arial" panose="020B0604020202020204" pitchFamily="34" charset="0"/>
              </a:rPr>
              <a:t>Digitale</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Technologien</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smtClean="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smtClean="0">
                <a:solidFill>
                  <a:sysClr val="windowText" lastClr="000000"/>
                </a:solidFill>
                <a:latin typeface="Arial" panose="020B0604020202020204" pitchFamily="34" charset="0"/>
                <a:cs typeface="Arial" panose="020B0604020202020204" pitchFamily="34" charset="0"/>
              </a:rPr>
              <a:t>Hollywood/Bollywood: </a:t>
            </a:r>
            <a:r>
              <a:rPr lang="en-US" altLang="en-US" sz="2400" kern="0" dirty="0" err="1" smtClean="0">
                <a:solidFill>
                  <a:sysClr val="windowText" lastClr="000000"/>
                </a:solidFill>
                <a:latin typeface="Arial" panose="020B0604020202020204" pitchFamily="34" charset="0"/>
                <a:cs typeface="Arial" panose="020B0604020202020204" pitchFamily="34" charset="0"/>
              </a:rPr>
              <a:t>Filmindustrie</a:t>
            </a:r>
            <a:endParaRPr lang="en-US" altLang="en-US" sz="2400" kern="0" dirty="0" smtClean="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err="1" smtClean="0">
                <a:solidFill>
                  <a:sysClr val="windowText" lastClr="000000"/>
                </a:solidFill>
                <a:latin typeface="Arial" panose="020B0604020202020204" pitchFamily="34" charset="0"/>
                <a:cs typeface="Arial" panose="020B0604020202020204" pitchFamily="34" charset="0"/>
              </a:rPr>
              <a:t>Historisches</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Beispiel</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hlinkClick r:id="rId3"/>
              </a:rPr>
              <a:t>Musecon</a:t>
            </a:r>
            <a:r>
              <a:rPr lang="en-US" altLang="en-US" sz="2400" kern="0" dirty="0" smtClean="0">
                <a:solidFill>
                  <a:sysClr val="windowText" lastClr="000000"/>
                </a:solidFill>
                <a:latin typeface="Arial" panose="020B0604020202020204" pitchFamily="34" charset="0"/>
                <a:cs typeface="Arial" panose="020B0604020202020204" pitchFamily="34" charset="0"/>
                <a:hlinkClick r:id="rId3"/>
              </a:rPr>
              <a:t> Valley</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Bis</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zu</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Zweiten</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Weltkrieg</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befand</a:t>
            </a:r>
            <a:r>
              <a:rPr lang="en-US" altLang="en-US" sz="2400" kern="0" dirty="0" smtClean="0">
                <a:solidFill>
                  <a:sysClr val="windowText" lastClr="000000"/>
                </a:solidFill>
                <a:latin typeface="Arial" panose="020B0604020202020204" pitchFamily="34" charset="0"/>
                <a:cs typeface="Arial" panose="020B0604020202020204" pitchFamily="34" charset="0"/>
              </a:rPr>
              <a:t> um die </a:t>
            </a:r>
            <a:r>
              <a:rPr lang="en-US" altLang="en-US" sz="2400" kern="0" dirty="0" err="1" smtClean="0">
                <a:solidFill>
                  <a:sysClr val="windowText" lastClr="000000"/>
                </a:solidFill>
                <a:latin typeface="Arial" panose="020B0604020202020204" pitchFamily="34" charset="0"/>
                <a:cs typeface="Arial" panose="020B0604020202020204" pitchFamily="34" charset="0"/>
              </a:rPr>
              <a:t>Städte</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Klingenthal</a:t>
            </a:r>
            <a:r>
              <a:rPr lang="en-US" altLang="en-US" sz="2400" kern="0" dirty="0" smtClean="0">
                <a:solidFill>
                  <a:sysClr val="windowText" lastClr="000000"/>
                </a:solidFill>
                <a:latin typeface="Arial" panose="020B0604020202020204" pitchFamily="34" charset="0"/>
                <a:cs typeface="Arial" panose="020B0604020202020204" pitchFamily="34" charset="0"/>
              </a:rPr>
              <a:t> und </a:t>
            </a:r>
            <a:r>
              <a:rPr lang="en-US" altLang="en-US" sz="2400" kern="0" dirty="0" err="1" smtClean="0">
                <a:solidFill>
                  <a:sysClr val="windowText" lastClr="000000"/>
                </a:solidFill>
                <a:latin typeface="Arial" panose="020B0604020202020204" pitchFamily="34" charset="0"/>
                <a:cs typeface="Arial" panose="020B0604020202020204" pitchFamily="34" charset="0"/>
              </a:rPr>
              <a:t>Graslitz</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Kraslice</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tschechisch</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eine</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im</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Musikinstrumentebau</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weltweit</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mit</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führdende</a:t>
            </a:r>
            <a:r>
              <a:rPr lang="en-US" altLang="en-US" sz="2400" kern="0" dirty="0" smtClean="0">
                <a:solidFill>
                  <a:sysClr val="windowText" lastClr="000000"/>
                </a:solidFill>
                <a:latin typeface="Arial" panose="020B0604020202020204" pitchFamily="34" charset="0"/>
                <a:cs typeface="Arial" panose="020B0604020202020204" pitchFamily="34" charset="0"/>
              </a:rPr>
              <a:t> Region </a:t>
            </a:r>
            <a:r>
              <a:rPr lang="en-US" altLang="en-US" sz="2400" kern="0" dirty="0" err="1" smtClean="0">
                <a:solidFill>
                  <a:sysClr val="windowText" lastClr="000000"/>
                </a:solidFill>
                <a:latin typeface="Arial" panose="020B0604020202020204" pitchFamily="34" charset="0"/>
                <a:cs typeface="Arial" panose="020B0604020202020204" pitchFamily="34" charset="0"/>
              </a:rPr>
              <a:t>mit</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kleinen</a:t>
            </a:r>
            <a:r>
              <a:rPr lang="en-US" altLang="en-US" sz="2400" kern="0" dirty="0" smtClean="0">
                <a:solidFill>
                  <a:sysClr val="windowText" lastClr="000000"/>
                </a:solidFill>
                <a:latin typeface="Arial" panose="020B0604020202020204" pitchFamily="34" charset="0"/>
                <a:cs typeface="Arial" panose="020B0604020202020204" pitchFamily="34" charset="0"/>
              </a:rPr>
              <a:t> und </a:t>
            </a:r>
            <a:r>
              <a:rPr lang="en-US" altLang="en-US" sz="2400" kern="0" dirty="0" err="1" smtClean="0">
                <a:solidFill>
                  <a:sysClr val="windowText" lastClr="000000"/>
                </a:solidFill>
                <a:latin typeface="Arial" panose="020B0604020202020204" pitchFamily="34" charset="0"/>
                <a:cs typeface="Arial" panose="020B0604020202020204" pitchFamily="34" charset="0"/>
              </a:rPr>
              <a:t>mittelständischen</a:t>
            </a:r>
            <a:r>
              <a:rPr lang="en-US" altLang="en-US" sz="2400" kern="0" dirty="0" smtClean="0">
                <a:solidFill>
                  <a:sysClr val="windowText" lastClr="000000"/>
                </a:solidFill>
                <a:latin typeface="Arial" panose="020B0604020202020204" pitchFamily="34" charset="0"/>
                <a:cs typeface="Arial" panose="020B0604020202020204" pitchFamily="34" charset="0"/>
              </a:rPr>
              <a:t> </a:t>
            </a:r>
            <a:r>
              <a:rPr lang="en-US" altLang="en-US" sz="2400" kern="0" dirty="0" err="1" smtClean="0">
                <a:solidFill>
                  <a:sysClr val="windowText" lastClr="000000"/>
                </a:solidFill>
                <a:latin typeface="Arial" panose="020B0604020202020204" pitchFamily="34" charset="0"/>
                <a:cs typeface="Arial" panose="020B0604020202020204" pitchFamily="34" charset="0"/>
              </a:rPr>
              <a:t>Firmen</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en-US" sz="2400" dirty="0" err="1"/>
              <a:t>Firmen</a:t>
            </a:r>
            <a:r>
              <a:rPr lang="en-US" sz="2400" dirty="0"/>
              <a:t> </a:t>
            </a:r>
            <a:r>
              <a:rPr lang="en-US" sz="2400" dirty="0" err="1"/>
              <a:t>bilden</a:t>
            </a:r>
            <a:r>
              <a:rPr lang="en-US" sz="2400" dirty="0"/>
              <a:t> Cluster →	</a:t>
            </a:r>
            <a:r>
              <a:rPr lang="en-US" sz="2400" dirty="0" err="1"/>
              <a:t>Ansatzpunkt</a:t>
            </a:r>
            <a:r>
              <a:rPr lang="en-US" sz="2400" dirty="0"/>
              <a:t> </a:t>
            </a:r>
            <a:r>
              <a:rPr lang="en-US" sz="2400" dirty="0" err="1"/>
              <a:t>für</a:t>
            </a:r>
            <a:r>
              <a:rPr lang="en-US" sz="2400" dirty="0"/>
              <a:t> </a:t>
            </a:r>
            <a:r>
              <a:rPr lang="en-US" sz="2400" dirty="0" err="1" smtClean="0"/>
              <a:t>eine</a:t>
            </a:r>
            <a:r>
              <a:rPr lang="en-US" sz="2400" dirty="0"/>
              <a:t> </a:t>
            </a:r>
            <a:r>
              <a:rPr lang="en-US" sz="2400" dirty="0" err="1" smtClean="0"/>
              <a:t>wirtschaftsgeografische</a:t>
            </a:r>
            <a:r>
              <a:rPr lang="en-US" sz="2400" dirty="0" smtClean="0"/>
              <a:t> </a:t>
            </a:r>
            <a:r>
              <a:rPr lang="en-US" sz="2400" dirty="0" err="1" smtClean="0"/>
              <a:t>Analyse</a:t>
            </a:r>
            <a:r>
              <a:rPr lang="en-US" sz="2400" dirty="0" smtClean="0"/>
              <a:t> </a:t>
            </a:r>
            <a:endParaRPr lang="en-US" sz="240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3031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8294996" y="65358"/>
            <a:ext cx="3299749" cy="576064"/>
          </a:xfrm>
          <a:prstGeom prst="rect">
            <a:avLst/>
          </a:prstGeom>
          <a:noFill/>
        </p:spPr>
        <p:txBody>
          <a:bodyPr wrap="square" rtlCol="0">
            <a:noAutofit/>
          </a:bodyPr>
          <a:lstStyle/>
          <a:p>
            <a:r>
              <a:rPr lang="en-US" sz="2400" dirty="0" err="1"/>
              <a:t>Beispiel</a:t>
            </a:r>
            <a:r>
              <a:rPr lang="en-US" sz="2400" dirty="0"/>
              <a:t>: </a:t>
            </a:r>
            <a:r>
              <a:rPr lang="en-US" sz="2400" dirty="0" err="1"/>
              <a:t>Uhrenindustrie</a:t>
            </a:r>
            <a:r>
              <a:rPr lang="en-US" sz="2400" dirty="0"/>
              <a:t> </a:t>
            </a:r>
          </a:p>
          <a:p>
            <a:endParaRPr lang="en-US" sz="2400" dirty="0"/>
          </a:p>
        </p:txBody>
      </p:sp>
      <p:cxnSp>
        <p:nvCxnSpPr>
          <p:cNvPr id="6" name="Gerade Verbindung mit Pfeil 5">
            <a:extLst>
              <a:ext uri="{FF2B5EF4-FFF2-40B4-BE49-F238E27FC236}">
                <a16:creationId xmlns:a16="http://schemas.microsoft.com/office/drawing/2014/main" id="{E6869CA4-E50F-41B4-A645-86AA37F87169}"/>
              </a:ext>
            </a:extLst>
          </p:cNvPr>
          <p:cNvCxnSpPr>
            <a:cxnSpLocks/>
          </p:cNvCxnSpPr>
          <p:nvPr/>
        </p:nvCxnSpPr>
        <p:spPr>
          <a:xfrm flipH="1" flipV="1">
            <a:off x="940363" y="211598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0A355480-731B-4571-A01C-34BB0F49870A}"/>
              </a:ext>
            </a:extLst>
          </p:cNvPr>
          <p:cNvCxnSpPr>
            <a:cxnSpLocks/>
          </p:cNvCxnSpPr>
          <p:nvPr/>
        </p:nvCxnSpPr>
        <p:spPr>
          <a:xfrm flipV="1">
            <a:off x="963075" y="4842454"/>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B074122F-2067-4023-BFD6-613C57E27D68}"/>
              </a:ext>
            </a:extLst>
          </p:cNvPr>
          <p:cNvSpPr txBox="1"/>
          <p:nvPr/>
        </p:nvSpPr>
        <p:spPr>
          <a:xfrm>
            <a:off x="3730807" y="4826831"/>
            <a:ext cx="284052" cy="369332"/>
          </a:xfrm>
          <a:prstGeom prst="rect">
            <a:avLst/>
          </a:prstGeom>
          <a:noFill/>
        </p:spPr>
        <p:txBody>
          <a:bodyPr wrap="none" rtlCol="0">
            <a:spAutoFit/>
          </a:bodyPr>
          <a:lstStyle/>
          <a:p>
            <a:r>
              <a:rPr lang="de-DE" dirty="0"/>
              <a:t>x</a:t>
            </a:r>
          </a:p>
        </p:txBody>
      </p:sp>
      <p:sp>
        <p:nvSpPr>
          <p:cNvPr id="10" name="Textfeld 9">
            <a:extLst>
              <a:ext uri="{FF2B5EF4-FFF2-40B4-BE49-F238E27FC236}">
                <a16:creationId xmlns:a16="http://schemas.microsoft.com/office/drawing/2014/main" id="{994E08FD-36E8-48E5-8C50-1C56B8B104B9}"/>
              </a:ext>
            </a:extLst>
          </p:cNvPr>
          <p:cNvSpPr txBox="1"/>
          <p:nvPr/>
        </p:nvSpPr>
        <p:spPr>
          <a:xfrm>
            <a:off x="168465" y="2148667"/>
            <a:ext cx="821443" cy="646331"/>
          </a:xfrm>
          <a:prstGeom prst="rect">
            <a:avLst/>
          </a:prstGeom>
          <a:noFill/>
        </p:spPr>
        <p:txBody>
          <a:bodyPr wrap="none" rtlCol="0">
            <a:spAutoFit/>
          </a:bodyPr>
          <a:lstStyle/>
          <a:p>
            <a:r>
              <a:rPr lang="de-DE" dirty="0"/>
              <a:t>Kosten</a:t>
            </a:r>
          </a:p>
          <a:p>
            <a:r>
              <a:rPr lang="de-DE" smtClean="0"/>
              <a:t>Preis</a:t>
            </a:r>
            <a:endParaRPr lang="de-DE" dirty="0"/>
          </a:p>
        </p:txBody>
      </p:sp>
      <p:sp>
        <p:nvSpPr>
          <p:cNvPr id="11" name="Freihandform: Form 10">
            <a:extLst>
              <a:ext uri="{FF2B5EF4-FFF2-40B4-BE49-F238E27FC236}">
                <a16:creationId xmlns:a16="http://schemas.microsoft.com/office/drawing/2014/main" id="{344036D6-B656-49C7-AD57-BD6C7F6CB5E1}"/>
              </a:ext>
            </a:extLst>
          </p:cNvPr>
          <p:cNvSpPr/>
          <p:nvPr/>
        </p:nvSpPr>
        <p:spPr>
          <a:xfrm>
            <a:off x="923164" y="3010189"/>
            <a:ext cx="2485660" cy="1332234"/>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E151546E-3A93-4634-87A2-B00E8DCD281A}"/>
              </a:ext>
            </a:extLst>
          </p:cNvPr>
          <p:cNvCxnSpPr>
            <a:cxnSpLocks/>
          </p:cNvCxnSpPr>
          <p:nvPr/>
        </p:nvCxnSpPr>
        <p:spPr>
          <a:xfrm>
            <a:off x="1096661" y="2471832"/>
            <a:ext cx="1388342" cy="205595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CAAFE40F-A257-4F68-9CA3-CFB09469DDAC}"/>
              </a:ext>
            </a:extLst>
          </p:cNvPr>
          <p:cNvCxnSpPr>
            <a:cxnSpLocks/>
          </p:cNvCxnSpPr>
          <p:nvPr/>
        </p:nvCxnSpPr>
        <p:spPr>
          <a:xfrm flipH="1">
            <a:off x="956317" y="3504304"/>
            <a:ext cx="525515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615075A4-E858-4252-868A-73C137491AD2}"/>
              </a:ext>
            </a:extLst>
          </p:cNvPr>
          <p:cNvCxnSpPr>
            <a:cxnSpLocks/>
          </p:cNvCxnSpPr>
          <p:nvPr/>
        </p:nvCxnSpPr>
        <p:spPr>
          <a:xfrm flipV="1">
            <a:off x="6211469" y="3535915"/>
            <a:ext cx="0" cy="13011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Textfeld 16">
            <a:extLst>
              <a:ext uri="{FF2B5EF4-FFF2-40B4-BE49-F238E27FC236}">
                <a16:creationId xmlns:a16="http://schemas.microsoft.com/office/drawing/2014/main" id="{02BD2297-04B8-45E7-9AB5-57AE2F139992}"/>
              </a:ext>
            </a:extLst>
          </p:cNvPr>
          <p:cNvSpPr txBox="1"/>
          <p:nvPr/>
        </p:nvSpPr>
        <p:spPr>
          <a:xfrm>
            <a:off x="4601871" y="3287734"/>
            <a:ext cx="466980" cy="365974"/>
          </a:xfrm>
          <a:prstGeom prst="rect">
            <a:avLst/>
          </a:prstGeom>
          <a:noFill/>
        </p:spPr>
        <p:txBody>
          <a:bodyPr wrap="square" rtlCol="0">
            <a:spAutoFit/>
          </a:bodyPr>
          <a:lstStyle/>
          <a:p>
            <a:r>
              <a:rPr lang="de-DE" dirty="0"/>
              <a:t>p*</a:t>
            </a:r>
          </a:p>
        </p:txBody>
      </p:sp>
      <p:sp>
        <p:nvSpPr>
          <p:cNvPr id="18" name="Textfeld 17">
            <a:extLst>
              <a:ext uri="{FF2B5EF4-FFF2-40B4-BE49-F238E27FC236}">
                <a16:creationId xmlns:a16="http://schemas.microsoft.com/office/drawing/2014/main" id="{23E3383C-7E34-42ED-8C09-B887E1925D1C}"/>
              </a:ext>
            </a:extLst>
          </p:cNvPr>
          <p:cNvSpPr txBox="1"/>
          <p:nvPr/>
        </p:nvSpPr>
        <p:spPr>
          <a:xfrm>
            <a:off x="6079681" y="4923446"/>
            <a:ext cx="399468" cy="369332"/>
          </a:xfrm>
          <a:prstGeom prst="rect">
            <a:avLst/>
          </a:prstGeom>
          <a:noFill/>
        </p:spPr>
        <p:txBody>
          <a:bodyPr wrap="none" rtlCol="0">
            <a:spAutoFit/>
          </a:bodyPr>
          <a:lstStyle/>
          <a:p>
            <a:r>
              <a:rPr lang="de-DE" dirty="0"/>
              <a:t>x*</a:t>
            </a:r>
          </a:p>
        </p:txBody>
      </p:sp>
      <p:sp>
        <p:nvSpPr>
          <p:cNvPr id="19" name="Textfeld 18">
            <a:extLst>
              <a:ext uri="{FF2B5EF4-FFF2-40B4-BE49-F238E27FC236}">
                <a16:creationId xmlns:a16="http://schemas.microsoft.com/office/drawing/2014/main" id="{4FC3C2DC-8861-4A6E-9A92-23C016A34A09}"/>
              </a:ext>
            </a:extLst>
          </p:cNvPr>
          <p:cNvSpPr txBox="1"/>
          <p:nvPr/>
        </p:nvSpPr>
        <p:spPr>
          <a:xfrm>
            <a:off x="1651695" y="1544410"/>
            <a:ext cx="1889452" cy="535412"/>
          </a:xfrm>
          <a:prstGeom prst="rect">
            <a:avLst/>
          </a:prstGeom>
          <a:noFill/>
        </p:spPr>
        <p:txBody>
          <a:bodyPr wrap="square" rtlCol="0">
            <a:noAutofit/>
          </a:bodyPr>
          <a:lstStyle/>
          <a:p>
            <a:r>
              <a:rPr lang="de-DE" sz="2400" dirty="0"/>
              <a:t>Thailand</a:t>
            </a:r>
          </a:p>
          <a:p>
            <a:endParaRPr lang="de-DE" sz="2000" dirty="0"/>
          </a:p>
        </p:txBody>
      </p:sp>
      <p:cxnSp>
        <p:nvCxnSpPr>
          <p:cNvPr id="20" name="Gerade Verbindung mit Pfeil 19">
            <a:extLst>
              <a:ext uri="{FF2B5EF4-FFF2-40B4-BE49-F238E27FC236}">
                <a16:creationId xmlns:a16="http://schemas.microsoft.com/office/drawing/2014/main" id="{01961108-9D26-44AE-B083-214D2526C72E}"/>
              </a:ext>
            </a:extLst>
          </p:cNvPr>
          <p:cNvCxnSpPr>
            <a:cxnSpLocks/>
          </p:cNvCxnSpPr>
          <p:nvPr/>
        </p:nvCxnSpPr>
        <p:spPr>
          <a:xfrm flipV="1">
            <a:off x="5013978" y="4837105"/>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ECBAEF74-5348-4B31-93DE-65700885DF8D}"/>
              </a:ext>
            </a:extLst>
          </p:cNvPr>
          <p:cNvSpPr txBox="1"/>
          <p:nvPr/>
        </p:nvSpPr>
        <p:spPr>
          <a:xfrm>
            <a:off x="4200913" y="2136153"/>
            <a:ext cx="821443" cy="646331"/>
          </a:xfrm>
          <a:prstGeom prst="rect">
            <a:avLst/>
          </a:prstGeom>
          <a:noFill/>
        </p:spPr>
        <p:txBody>
          <a:bodyPr wrap="none" rtlCol="0">
            <a:spAutoFit/>
          </a:bodyPr>
          <a:lstStyle/>
          <a:p>
            <a:r>
              <a:rPr lang="de-DE" dirty="0"/>
              <a:t>Kosten</a:t>
            </a:r>
          </a:p>
          <a:p>
            <a:r>
              <a:rPr lang="de-DE" smtClean="0"/>
              <a:t>Preis</a:t>
            </a:r>
            <a:endParaRPr lang="de-DE" dirty="0"/>
          </a:p>
        </p:txBody>
      </p:sp>
      <p:sp>
        <p:nvSpPr>
          <p:cNvPr id="22" name="Freihandform: Form 21">
            <a:extLst>
              <a:ext uri="{FF2B5EF4-FFF2-40B4-BE49-F238E27FC236}">
                <a16:creationId xmlns:a16="http://schemas.microsoft.com/office/drawing/2014/main" id="{49496D4E-5533-4CE7-B239-325616282C8B}"/>
              </a:ext>
            </a:extLst>
          </p:cNvPr>
          <p:cNvSpPr/>
          <p:nvPr/>
        </p:nvSpPr>
        <p:spPr>
          <a:xfrm>
            <a:off x="4993000" y="2391436"/>
            <a:ext cx="2632388" cy="1643322"/>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r Verbinder 22">
            <a:extLst>
              <a:ext uri="{FF2B5EF4-FFF2-40B4-BE49-F238E27FC236}">
                <a16:creationId xmlns:a16="http://schemas.microsoft.com/office/drawing/2014/main" id="{A0A17241-C152-4FC6-89D8-D9296AF1F065}"/>
              </a:ext>
            </a:extLst>
          </p:cNvPr>
          <p:cNvCxnSpPr>
            <a:cxnSpLocks/>
          </p:cNvCxnSpPr>
          <p:nvPr/>
        </p:nvCxnSpPr>
        <p:spPr>
          <a:xfrm>
            <a:off x="5248268" y="2156521"/>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2B2612CA-9942-4C28-9BD7-D074C82B9362}"/>
              </a:ext>
            </a:extLst>
          </p:cNvPr>
          <p:cNvCxnSpPr>
            <a:cxnSpLocks/>
          </p:cNvCxnSpPr>
          <p:nvPr/>
        </p:nvCxnSpPr>
        <p:spPr>
          <a:xfrm flipH="1" flipV="1">
            <a:off x="4993000" y="2136152"/>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5EC1BDD3-AE2A-42CF-BFF2-D1528BC7378D}"/>
              </a:ext>
            </a:extLst>
          </p:cNvPr>
          <p:cNvSpPr/>
          <p:nvPr/>
        </p:nvSpPr>
        <p:spPr>
          <a:xfrm>
            <a:off x="7059074" y="4343122"/>
            <a:ext cx="733662" cy="369332"/>
          </a:xfrm>
          <a:prstGeom prst="rect">
            <a:avLst/>
          </a:prstGeom>
        </p:spPr>
        <p:txBody>
          <a:bodyPr wrap="none">
            <a:spAutoFit/>
          </a:bodyPr>
          <a:lstStyle/>
          <a:p>
            <a:r>
              <a:rPr lang="de-DE" dirty="0" err="1"/>
              <a:t>N</a:t>
            </a:r>
            <a:r>
              <a:rPr lang="de-DE" baseline="-25000" dirty="0" err="1"/>
              <a:t>Welt</a:t>
            </a:r>
            <a:r>
              <a:rPr lang="de-DE" dirty="0"/>
              <a:t>  </a:t>
            </a:r>
          </a:p>
        </p:txBody>
      </p:sp>
      <p:sp>
        <p:nvSpPr>
          <p:cNvPr id="29" name="Rechteck 28">
            <a:extLst>
              <a:ext uri="{FF2B5EF4-FFF2-40B4-BE49-F238E27FC236}">
                <a16:creationId xmlns:a16="http://schemas.microsoft.com/office/drawing/2014/main" id="{7350EC81-03C9-47A0-8E11-1CDDE7F08EE3}"/>
              </a:ext>
            </a:extLst>
          </p:cNvPr>
          <p:cNvSpPr/>
          <p:nvPr/>
        </p:nvSpPr>
        <p:spPr>
          <a:xfrm>
            <a:off x="7625389" y="3846838"/>
            <a:ext cx="669607" cy="369332"/>
          </a:xfrm>
          <a:prstGeom prst="rect">
            <a:avLst/>
          </a:prstGeom>
        </p:spPr>
        <p:txBody>
          <a:bodyPr wrap="none">
            <a:spAutoFit/>
          </a:bodyPr>
          <a:lstStyle/>
          <a:p>
            <a:r>
              <a:rPr lang="de-DE" dirty="0"/>
              <a:t>DK</a:t>
            </a:r>
            <a:r>
              <a:rPr lang="de-DE" baseline="-25000" dirty="0"/>
              <a:t>CH</a:t>
            </a:r>
            <a:r>
              <a:rPr lang="de-DE" dirty="0"/>
              <a:t> </a:t>
            </a:r>
          </a:p>
        </p:txBody>
      </p:sp>
      <p:sp>
        <p:nvSpPr>
          <p:cNvPr id="30" name="Rechteck 29">
            <a:extLst>
              <a:ext uri="{FF2B5EF4-FFF2-40B4-BE49-F238E27FC236}">
                <a16:creationId xmlns:a16="http://schemas.microsoft.com/office/drawing/2014/main" id="{C86CDE21-28C4-4C1E-A2B9-50D511C839A5}"/>
              </a:ext>
            </a:extLst>
          </p:cNvPr>
          <p:cNvSpPr/>
          <p:nvPr/>
        </p:nvSpPr>
        <p:spPr>
          <a:xfrm>
            <a:off x="3426024" y="4138017"/>
            <a:ext cx="800219" cy="369332"/>
          </a:xfrm>
          <a:prstGeom prst="rect">
            <a:avLst/>
          </a:prstGeom>
        </p:spPr>
        <p:txBody>
          <a:bodyPr wrap="none">
            <a:spAutoFit/>
          </a:bodyPr>
          <a:lstStyle/>
          <a:p>
            <a:r>
              <a:rPr lang="de-DE" dirty="0"/>
              <a:t>DK</a:t>
            </a:r>
            <a:r>
              <a:rPr lang="de-DE" baseline="-25000" dirty="0"/>
              <a:t>THAI</a:t>
            </a:r>
            <a:r>
              <a:rPr lang="de-DE" dirty="0"/>
              <a:t> </a:t>
            </a:r>
          </a:p>
        </p:txBody>
      </p:sp>
      <p:sp>
        <p:nvSpPr>
          <p:cNvPr id="31" name="Textfeld 30">
            <a:extLst>
              <a:ext uri="{FF2B5EF4-FFF2-40B4-BE49-F238E27FC236}">
                <a16:creationId xmlns:a16="http://schemas.microsoft.com/office/drawing/2014/main" id="{07F94D5F-A2C4-45BF-BE5C-C9E0B3E8C737}"/>
              </a:ext>
            </a:extLst>
          </p:cNvPr>
          <p:cNvSpPr txBox="1"/>
          <p:nvPr/>
        </p:nvSpPr>
        <p:spPr>
          <a:xfrm>
            <a:off x="5903284" y="1516983"/>
            <a:ext cx="1889452" cy="535412"/>
          </a:xfrm>
          <a:prstGeom prst="rect">
            <a:avLst/>
          </a:prstGeom>
          <a:noFill/>
        </p:spPr>
        <p:txBody>
          <a:bodyPr wrap="square" rtlCol="0">
            <a:noAutofit/>
          </a:bodyPr>
          <a:lstStyle/>
          <a:p>
            <a:r>
              <a:rPr lang="de-DE" sz="2400" dirty="0"/>
              <a:t>Schweiz</a:t>
            </a:r>
          </a:p>
          <a:p>
            <a:endParaRPr lang="de-DE" sz="2000" dirty="0"/>
          </a:p>
        </p:txBody>
      </p:sp>
      <p:sp>
        <p:nvSpPr>
          <p:cNvPr id="35" name="Rechteck 34">
            <a:extLst>
              <a:ext uri="{FF2B5EF4-FFF2-40B4-BE49-F238E27FC236}">
                <a16:creationId xmlns:a16="http://schemas.microsoft.com/office/drawing/2014/main" id="{451135EF-DF21-44B0-B452-EE09426C527A}"/>
              </a:ext>
            </a:extLst>
          </p:cNvPr>
          <p:cNvSpPr/>
          <p:nvPr/>
        </p:nvSpPr>
        <p:spPr>
          <a:xfrm>
            <a:off x="2464005" y="4343122"/>
            <a:ext cx="739305" cy="369332"/>
          </a:xfrm>
          <a:prstGeom prst="rect">
            <a:avLst/>
          </a:prstGeom>
        </p:spPr>
        <p:txBody>
          <a:bodyPr wrap="none">
            <a:spAutoFit/>
          </a:bodyPr>
          <a:lstStyle/>
          <a:p>
            <a:r>
              <a:rPr lang="de-DE" dirty="0"/>
              <a:t>N</a:t>
            </a:r>
            <a:r>
              <a:rPr lang="de-DE" baseline="-25000" dirty="0"/>
              <a:t>THAI</a:t>
            </a:r>
            <a:r>
              <a:rPr lang="de-DE" dirty="0"/>
              <a:t>  </a:t>
            </a:r>
          </a:p>
        </p:txBody>
      </p:sp>
      <p:cxnSp>
        <p:nvCxnSpPr>
          <p:cNvPr id="36" name="Gerader Verbinder 35">
            <a:extLst>
              <a:ext uri="{FF2B5EF4-FFF2-40B4-BE49-F238E27FC236}">
                <a16:creationId xmlns:a16="http://schemas.microsoft.com/office/drawing/2014/main" id="{74C15EB0-020D-44BE-ADD9-F96FE0315915}"/>
              </a:ext>
            </a:extLst>
          </p:cNvPr>
          <p:cNvCxnSpPr>
            <a:cxnSpLocks/>
            <a:stCxn id="11" idx="1"/>
          </p:cNvCxnSpPr>
          <p:nvPr/>
        </p:nvCxnSpPr>
        <p:spPr>
          <a:xfrm flipH="1">
            <a:off x="963076" y="3869076"/>
            <a:ext cx="106323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A023C356-07A3-4450-BCE2-44C2A6DE5010}"/>
              </a:ext>
            </a:extLst>
          </p:cNvPr>
          <p:cNvCxnSpPr>
            <a:cxnSpLocks/>
          </p:cNvCxnSpPr>
          <p:nvPr/>
        </p:nvCxnSpPr>
        <p:spPr>
          <a:xfrm flipH="1" flipV="1">
            <a:off x="2005940" y="3776414"/>
            <a:ext cx="40741" cy="106069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hteck 40">
            <a:extLst>
              <a:ext uri="{FF2B5EF4-FFF2-40B4-BE49-F238E27FC236}">
                <a16:creationId xmlns:a16="http://schemas.microsoft.com/office/drawing/2014/main" id="{A7C42EA6-5D89-4D5F-905B-A706E991CC01}"/>
              </a:ext>
            </a:extLst>
          </p:cNvPr>
          <p:cNvSpPr/>
          <p:nvPr/>
        </p:nvSpPr>
        <p:spPr>
          <a:xfrm>
            <a:off x="1799163" y="4826831"/>
            <a:ext cx="583814" cy="369332"/>
          </a:xfrm>
          <a:prstGeom prst="rect">
            <a:avLst/>
          </a:prstGeom>
        </p:spPr>
        <p:txBody>
          <a:bodyPr wrap="none">
            <a:spAutoFit/>
          </a:bodyPr>
          <a:lstStyle/>
          <a:p>
            <a:r>
              <a:rPr lang="de-DE" dirty="0" err="1"/>
              <a:t>x</a:t>
            </a:r>
            <a:r>
              <a:rPr lang="de-DE" baseline="-25000" dirty="0" err="1"/>
              <a:t>THAI</a:t>
            </a:r>
            <a:endParaRPr lang="de-DE" dirty="0"/>
          </a:p>
        </p:txBody>
      </p:sp>
      <p:sp>
        <p:nvSpPr>
          <p:cNvPr id="42" name="Textfeld 41">
            <a:extLst>
              <a:ext uri="{FF2B5EF4-FFF2-40B4-BE49-F238E27FC236}">
                <a16:creationId xmlns:a16="http://schemas.microsoft.com/office/drawing/2014/main" id="{AA27DDE5-82B0-4741-960D-574FB5FB9372}"/>
              </a:ext>
            </a:extLst>
          </p:cNvPr>
          <p:cNvSpPr txBox="1"/>
          <p:nvPr/>
        </p:nvSpPr>
        <p:spPr>
          <a:xfrm>
            <a:off x="7783444" y="4827530"/>
            <a:ext cx="284052" cy="369332"/>
          </a:xfrm>
          <a:prstGeom prst="rect">
            <a:avLst/>
          </a:prstGeom>
          <a:noFill/>
        </p:spPr>
        <p:txBody>
          <a:bodyPr wrap="none" rtlCol="0">
            <a:spAutoFit/>
          </a:bodyPr>
          <a:lstStyle/>
          <a:p>
            <a:r>
              <a:rPr lang="de-DE" dirty="0"/>
              <a:t>x</a:t>
            </a:r>
          </a:p>
        </p:txBody>
      </p:sp>
      <p:sp>
        <p:nvSpPr>
          <p:cNvPr id="43" name="Rechteck 42">
            <a:extLst>
              <a:ext uri="{FF2B5EF4-FFF2-40B4-BE49-F238E27FC236}">
                <a16:creationId xmlns:a16="http://schemas.microsoft.com/office/drawing/2014/main" id="{52EDC2A9-1C61-49EA-8127-BCA2EBDD4965}"/>
              </a:ext>
            </a:extLst>
          </p:cNvPr>
          <p:cNvSpPr/>
          <p:nvPr/>
        </p:nvSpPr>
        <p:spPr>
          <a:xfrm>
            <a:off x="379040" y="3709134"/>
            <a:ext cx="606256" cy="369332"/>
          </a:xfrm>
          <a:prstGeom prst="rect">
            <a:avLst/>
          </a:prstGeom>
        </p:spPr>
        <p:txBody>
          <a:bodyPr wrap="none">
            <a:spAutoFit/>
          </a:bodyPr>
          <a:lstStyle/>
          <a:p>
            <a:r>
              <a:rPr lang="de-DE" dirty="0" err="1"/>
              <a:t>p</a:t>
            </a:r>
            <a:r>
              <a:rPr lang="de-DE" baseline="-25000" dirty="0" err="1"/>
              <a:t>THAI</a:t>
            </a:r>
            <a:endParaRPr lang="de-DE" dirty="0"/>
          </a:p>
        </p:txBody>
      </p:sp>
      <mc:AlternateContent xmlns:mc="http://schemas.openxmlformats.org/markup-compatibility/2006" xmlns:a14="http://schemas.microsoft.com/office/drawing/2010/main">
        <mc:Choice Requires="a14">
          <p:sp>
            <p:nvSpPr>
              <p:cNvPr id="44" name="Rechteck 43">
                <a:extLst>
                  <a:ext uri="{FF2B5EF4-FFF2-40B4-BE49-F238E27FC236}">
                    <a16:creationId xmlns:a16="http://schemas.microsoft.com/office/drawing/2014/main" id="{B1D63D7C-9452-45D5-9897-C696D17B76DB}"/>
                  </a:ext>
                </a:extLst>
              </p:cNvPr>
              <p:cNvSpPr/>
              <p:nvPr/>
            </p:nvSpPr>
            <p:spPr>
              <a:xfrm>
                <a:off x="142943" y="2837325"/>
                <a:ext cx="813621"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𝐷𝐾</m:t>
                        </m:r>
                      </m:e>
                    </m:acc>
                  </m:oMath>
                </a14:m>
                <a:r>
                  <a:rPr lang="de-DE" baseline="-25000" dirty="0" err="1"/>
                  <a:t>THAI</a:t>
                </a:r>
                <a:endParaRPr lang="de-DE" dirty="0"/>
              </a:p>
            </p:txBody>
          </p:sp>
        </mc:Choice>
        <mc:Fallback xmlns="">
          <p:sp>
            <p:nvSpPr>
              <p:cNvPr id="44" name="Rechteck 43">
                <a:extLst>
                  <a:ext uri="{FF2B5EF4-FFF2-40B4-BE49-F238E27FC236}">
                    <a16:creationId xmlns:a16="http://schemas.microsoft.com/office/drawing/2014/main" id="{B1D63D7C-9452-45D5-9897-C696D17B76DB}"/>
                  </a:ext>
                </a:extLst>
              </p:cNvPr>
              <p:cNvSpPr>
                <a:spLocks noRot="1" noChangeAspect="1" noMove="1" noResize="1" noEditPoints="1" noAdjustHandles="1" noChangeArrowheads="1" noChangeShapeType="1" noTextEdit="1"/>
              </p:cNvSpPr>
              <p:nvPr/>
            </p:nvSpPr>
            <p:spPr>
              <a:xfrm>
                <a:off x="142943" y="2837325"/>
                <a:ext cx="813621" cy="369332"/>
              </a:xfrm>
              <a:prstGeom prst="rect">
                <a:avLst/>
              </a:prstGeom>
              <a:blipFill>
                <a:blip r:embed="rId3"/>
                <a:stretch>
                  <a:fillRect b="-19672"/>
                </a:stretch>
              </a:blipFill>
            </p:spPr>
            <p:txBody>
              <a:bodyPr/>
              <a:lstStyle/>
              <a:p>
                <a:r>
                  <a:rPr lang="de-DE">
                    <a:noFill/>
                  </a:rPr>
                  <a:t> </a:t>
                </a:r>
              </a:p>
            </p:txBody>
          </p:sp>
        </mc:Fallback>
      </mc:AlternateContent>
      <p:sp>
        <p:nvSpPr>
          <p:cNvPr id="50" name="Textfeld 49">
            <a:extLst>
              <a:ext uri="{FF2B5EF4-FFF2-40B4-BE49-F238E27FC236}">
                <a16:creationId xmlns:a16="http://schemas.microsoft.com/office/drawing/2014/main" id="{21742543-D177-443F-9A24-3C72D2A01A08}"/>
              </a:ext>
            </a:extLst>
          </p:cNvPr>
          <p:cNvSpPr txBox="1"/>
          <p:nvPr/>
        </p:nvSpPr>
        <p:spPr>
          <a:xfrm>
            <a:off x="682168" y="5364138"/>
            <a:ext cx="10753211" cy="557212"/>
          </a:xfrm>
          <a:prstGeom prst="rect">
            <a:avLst/>
          </a:prstGeom>
          <a:noFill/>
        </p:spPr>
        <p:txBody>
          <a:bodyPr wrap="square" rtlCol="0">
            <a:noAutofit/>
          </a:bodyPr>
          <a:lstStyle/>
          <a:p>
            <a:r>
              <a:rPr lang="en-US" sz="1400" dirty="0" smtClean="0"/>
              <a:t>Die </a:t>
            </a:r>
            <a:r>
              <a:rPr lang="en-US" sz="1400" dirty="0" err="1" smtClean="0"/>
              <a:t>vorherrschende</a:t>
            </a:r>
            <a:r>
              <a:rPr lang="en-US" sz="1400" dirty="0" smtClean="0"/>
              <a:t> </a:t>
            </a:r>
            <a:r>
              <a:rPr lang="en-US" sz="1400" dirty="0" err="1" smtClean="0"/>
              <a:t>Marktsituation</a:t>
            </a:r>
            <a:r>
              <a:rPr lang="en-US" sz="1400" dirty="0" smtClean="0"/>
              <a:t> </a:t>
            </a:r>
            <a:r>
              <a:rPr lang="en-US" sz="1400" dirty="0" err="1" smtClean="0"/>
              <a:t>verhindert</a:t>
            </a:r>
            <a:r>
              <a:rPr lang="en-US" sz="1400" dirty="0" smtClean="0"/>
              <a:t> </a:t>
            </a:r>
            <a:r>
              <a:rPr lang="en-US" sz="1400" dirty="0" err="1" smtClean="0"/>
              <a:t>damit</a:t>
            </a:r>
            <a:r>
              <a:rPr lang="en-US" sz="1400" dirty="0" smtClean="0"/>
              <a:t> das </a:t>
            </a:r>
            <a:r>
              <a:rPr lang="en-US" sz="1400" dirty="0" err="1" smtClean="0"/>
              <a:t>weitere</a:t>
            </a:r>
            <a:r>
              <a:rPr lang="en-US" sz="1400" dirty="0" smtClean="0"/>
              <a:t> </a:t>
            </a:r>
            <a:r>
              <a:rPr lang="en-US" sz="1400" dirty="0" err="1" smtClean="0"/>
              <a:t>Ausnutzen</a:t>
            </a:r>
            <a:r>
              <a:rPr lang="en-US" sz="1400" dirty="0" smtClean="0"/>
              <a:t> von </a:t>
            </a:r>
            <a:r>
              <a:rPr lang="en-US" sz="1400" dirty="0" err="1" smtClean="0"/>
              <a:t>Skaleneffekten</a:t>
            </a:r>
            <a:r>
              <a:rPr lang="en-US" sz="1400" dirty="0" smtClean="0"/>
              <a:t> und </a:t>
            </a:r>
            <a:r>
              <a:rPr lang="en-US" sz="1400" dirty="0" err="1" smtClean="0"/>
              <a:t>damit</a:t>
            </a:r>
            <a:r>
              <a:rPr lang="en-US" sz="1400" dirty="0" smtClean="0"/>
              <a:t> </a:t>
            </a:r>
            <a:r>
              <a:rPr lang="en-US" sz="1400" dirty="0" err="1" smtClean="0"/>
              <a:t>ein</a:t>
            </a:r>
            <a:r>
              <a:rPr lang="en-US" sz="1400" dirty="0" smtClean="0"/>
              <a:t> </a:t>
            </a:r>
            <a:r>
              <a:rPr lang="en-US" sz="1400" dirty="0" err="1" smtClean="0"/>
              <a:t>Sinken</a:t>
            </a:r>
            <a:r>
              <a:rPr lang="en-US" sz="1400" dirty="0" smtClean="0"/>
              <a:t> </a:t>
            </a:r>
            <a:r>
              <a:rPr lang="en-US" sz="1400" smtClean="0"/>
              <a:t>der Preise </a:t>
            </a:r>
            <a:r>
              <a:rPr lang="en-US" sz="1400" dirty="0" err="1" smtClean="0"/>
              <a:t>sowohl</a:t>
            </a:r>
            <a:r>
              <a:rPr lang="en-US" sz="1400" dirty="0" smtClean="0"/>
              <a:t> </a:t>
            </a:r>
            <a:r>
              <a:rPr lang="en-US" sz="1400" dirty="0" err="1" smtClean="0"/>
              <a:t>für</a:t>
            </a:r>
            <a:r>
              <a:rPr lang="en-US" sz="1400" dirty="0" smtClean="0"/>
              <a:t> den </a:t>
            </a:r>
            <a:r>
              <a:rPr lang="en-US" sz="1400" dirty="0" err="1" smtClean="0"/>
              <a:t>thailändischen</a:t>
            </a:r>
            <a:r>
              <a:rPr lang="en-US" sz="1400" dirty="0" smtClean="0"/>
              <a:t> </a:t>
            </a:r>
            <a:r>
              <a:rPr lang="en-US" sz="1400" dirty="0" err="1" smtClean="0"/>
              <a:t>Markt</a:t>
            </a:r>
            <a:r>
              <a:rPr lang="en-US" sz="1400" dirty="0" smtClean="0"/>
              <a:t>, </a:t>
            </a:r>
            <a:r>
              <a:rPr lang="en-US" sz="1400" dirty="0" err="1" smtClean="0"/>
              <a:t>als</a:t>
            </a:r>
            <a:r>
              <a:rPr lang="en-US" sz="1400" dirty="0" smtClean="0"/>
              <a:t> </a:t>
            </a:r>
            <a:r>
              <a:rPr lang="en-US" sz="1400" dirty="0" err="1" smtClean="0"/>
              <a:t>auch</a:t>
            </a:r>
            <a:r>
              <a:rPr lang="en-US" sz="1400" dirty="0" smtClean="0"/>
              <a:t> den </a:t>
            </a:r>
            <a:r>
              <a:rPr lang="en-US" sz="1400" dirty="0" err="1" smtClean="0"/>
              <a:t>Weltmarkt</a:t>
            </a:r>
            <a:r>
              <a:rPr lang="en-US" sz="1400" dirty="0" smtClean="0"/>
              <a:t> </a:t>
            </a:r>
            <a:r>
              <a:rPr lang="en-US" sz="2400" dirty="0" smtClean="0"/>
              <a:t> </a:t>
            </a:r>
            <a:endParaRPr lang="en-US" sz="2400" dirty="0"/>
          </a:p>
          <a:p>
            <a:endParaRPr lang="en-US" sz="2400" dirty="0"/>
          </a:p>
        </p:txBody>
      </p:sp>
      <p:cxnSp>
        <p:nvCxnSpPr>
          <p:cNvPr id="33" name="Gerader Verbinder 32">
            <a:extLst>
              <a:ext uri="{FF2B5EF4-FFF2-40B4-BE49-F238E27FC236}">
                <a16:creationId xmlns:a16="http://schemas.microsoft.com/office/drawing/2014/main" id="{CAAFE40F-A257-4F68-9CA3-CFB09469DDAC}"/>
              </a:ext>
            </a:extLst>
          </p:cNvPr>
          <p:cNvCxnSpPr>
            <a:cxnSpLocks/>
          </p:cNvCxnSpPr>
          <p:nvPr/>
        </p:nvCxnSpPr>
        <p:spPr>
          <a:xfrm flipH="1">
            <a:off x="931215" y="3021991"/>
            <a:ext cx="4061785" cy="2690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21742543-D177-443F-9A24-3C72D2A01A08}"/>
              </a:ext>
            </a:extLst>
          </p:cNvPr>
          <p:cNvSpPr txBox="1"/>
          <p:nvPr/>
        </p:nvSpPr>
        <p:spPr>
          <a:xfrm>
            <a:off x="7417398" y="658249"/>
            <a:ext cx="4471485" cy="775065"/>
          </a:xfrm>
          <a:prstGeom prst="rect">
            <a:avLst/>
          </a:prstGeom>
          <a:noFill/>
        </p:spPr>
        <p:txBody>
          <a:bodyPr wrap="square" rtlCol="0">
            <a:noAutofit/>
          </a:bodyPr>
          <a:lstStyle/>
          <a:p>
            <a:r>
              <a:rPr lang="de-DE" sz="1400" dirty="0" smtClean="0"/>
              <a:t>Anfangs beherrscht, wie in der Realität, die Schweiz den internationalen Uhrenmarkt und es hat sich ein Weltmarkt- </a:t>
            </a:r>
            <a:r>
              <a:rPr lang="de-DE" sz="1400" dirty="0" err="1" smtClean="0"/>
              <a:t>gleichgewicht</a:t>
            </a:r>
            <a:r>
              <a:rPr lang="de-DE" sz="1400" dirty="0" smtClean="0"/>
              <a:t> </a:t>
            </a:r>
            <a:r>
              <a:rPr lang="de-DE" sz="1400" smtClean="0"/>
              <a:t>mit</a:t>
            </a:r>
            <a:r>
              <a:rPr lang="en-US" sz="1400" smtClean="0"/>
              <a:t> Preis </a:t>
            </a:r>
            <a:r>
              <a:rPr lang="de-DE" sz="1400" dirty="0" smtClean="0"/>
              <a:t>p* </a:t>
            </a:r>
            <a:r>
              <a:rPr lang="de-DE" sz="1400" dirty="0"/>
              <a:t>und Menge x* eingestellt.</a:t>
            </a:r>
            <a:r>
              <a:rPr lang="en-US" sz="1400" dirty="0"/>
              <a:t> </a:t>
            </a:r>
          </a:p>
          <a:p>
            <a:endParaRPr lang="en-US" sz="2400" dirty="0"/>
          </a:p>
        </p:txBody>
      </p:sp>
      <p:sp>
        <p:nvSpPr>
          <p:cNvPr id="38" name="Textfeld 37">
            <a:extLst>
              <a:ext uri="{FF2B5EF4-FFF2-40B4-BE49-F238E27FC236}">
                <a16:creationId xmlns:a16="http://schemas.microsoft.com/office/drawing/2014/main" id="{21742543-D177-443F-9A24-3C72D2A01A08}"/>
              </a:ext>
            </a:extLst>
          </p:cNvPr>
          <p:cNvSpPr txBox="1"/>
          <p:nvPr/>
        </p:nvSpPr>
        <p:spPr>
          <a:xfrm>
            <a:off x="7425905" y="1517862"/>
            <a:ext cx="4623053" cy="618202"/>
          </a:xfrm>
          <a:prstGeom prst="rect">
            <a:avLst/>
          </a:prstGeom>
          <a:noFill/>
        </p:spPr>
        <p:txBody>
          <a:bodyPr wrap="square" rtlCol="0">
            <a:noAutofit/>
          </a:bodyPr>
          <a:lstStyle/>
          <a:p>
            <a:r>
              <a:rPr lang="de-DE" sz="1400" dirty="0" smtClean="0"/>
              <a:t>Im Zuge der Globalisierung tritt Thailand als potenzieller neuer Wettbewerber auf</a:t>
            </a:r>
            <a:endParaRPr lang="en-US" sz="1400" dirty="0"/>
          </a:p>
          <a:p>
            <a:endParaRPr lang="en-US" sz="2400" dirty="0"/>
          </a:p>
        </p:txBody>
      </p:sp>
      <mc:AlternateContent xmlns:mc="http://schemas.openxmlformats.org/markup-compatibility/2006" xmlns:a14="http://schemas.microsoft.com/office/drawing/2010/main">
        <mc:Choice Requires="a14">
          <p:sp>
            <p:nvSpPr>
              <p:cNvPr id="3" name="Rechteck 2"/>
              <p:cNvSpPr/>
              <p:nvPr/>
            </p:nvSpPr>
            <p:spPr>
              <a:xfrm>
                <a:off x="7429201" y="2086988"/>
                <a:ext cx="4610749" cy="708009"/>
              </a:xfrm>
              <a:prstGeom prst="rect">
                <a:avLst/>
              </a:prstGeom>
            </p:spPr>
            <p:txBody>
              <a:bodyPr wrap="square">
                <a:noAutofit/>
              </a:bodyPr>
              <a:lstStyle/>
              <a:p>
                <a:r>
                  <a:rPr lang="de-DE" sz="1400" dirty="0" smtClean="0"/>
                  <a:t>Allerdings liegen die anfänglichen Durchschnittskosten in Thailand, da noch keine Uhrenindustrie vorhanden ist, über </a:t>
                </a:r>
                <a:r>
                  <a:rPr lang="de-DE" sz="1400" smtClean="0"/>
                  <a:t>dem Weltmarktpreis </a:t>
                </a:r>
                <a:r>
                  <a:rPr lang="de-DE" sz="1400" dirty="0" smtClean="0"/>
                  <a:t>p*: </a:t>
                </a:r>
                <a14:m>
                  <m:oMath xmlns:m="http://schemas.openxmlformats.org/officeDocument/2006/math">
                    <m:acc>
                      <m:accPr>
                        <m:chr m:val="̅"/>
                        <m:ctrlPr>
                          <a:rPr lang="de-DE" sz="1400" i="1" smtClean="0">
                            <a:latin typeface="Cambria Math" panose="02040503050406030204" pitchFamily="18" charset="0"/>
                          </a:rPr>
                        </m:ctrlPr>
                      </m:accPr>
                      <m:e>
                        <m:r>
                          <a:rPr lang="de-DE" sz="1400" i="1">
                            <a:latin typeface="Cambria Math" panose="02040503050406030204" pitchFamily="18" charset="0"/>
                          </a:rPr>
                          <m:t>𝐷𝐾</m:t>
                        </m:r>
                      </m:e>
                    </m:acc>
                  </m:oMath>
                </a14:m>
                <a:r>
                  <a:rPr lang="de-DE" sz="1400" baseline="-25000" dirty="0"/>
                  <a:t>THAI </a:t>
                </a:r>
                <a:r>
                  <a:rPr lang="en-US" sz="1400" dirty="0"/>
                  <a:t>&gt; </a:t>
                </a:r>
                <a:r>
                  <a:rPr lang="de-DE" sz="1400" dirty="0"/>
                  <a:t>p</a:t>
                </a:r>
                <a:r>
                  <a:rPr lang="de-DE" sz="1400" dirty="0" smtClean="0"/>
                  <a:t>*</a:t>
                </a:r>
              </a:p>
            </p:txBody>
          </p:sp>
        </mc:Choice>
        <mc:Fallback xmlns="">
          <p:sp>
            <p:nvSpPr>
              <p:cNvPr id="3" name="Rechteck 2"/>
              <p:cNvSpPr>
                <a:spLocks noRot="1" noChangeAspect="1" noMove="1" noResize="1" noEditPoints="1" noAdjustHandles="1" noChangeArrowheads="1" noChangeShapeType="1" noTextEdit="1"/>
              </p:cNvSpPr>
              <p:nvPr/>
            </p:nvSpPr>
            <p:spPr>
              <a:xfrm>
                <a:off x="7429201" y="2086988"/>
                <a:ext cx="4610749" cy="708009"/>
              </a:xfrm>
              <a:prstGeom prst="rect">
                <a:avLst/>
              </a:prstGeom>
              <a:blipFill>
                <a:blip r:embed="rId4"/>
                <a:stretch>
                  <a:fillRect l="-397" t="-862" b="-13793"/>
                </a:stretch>
              </a:blipFill>
            </p:spPr>
            <p:txBody>
              <a:bodyPr/>
              <a:lstStyle/>
              <a:p>
                <a:r>
                  <a:rPr lang="de-DE">
                    <a:noFill/>
                  </a:rPr>
                  <a:t> </a:t>
                </a:r>
              </a:p>
            </p:txBody>
          </p:sp>
        </mc:Fallback>
      </mc:AlternateContent>
      <p:sp>
        <p:nvSpPr>
          <p:cNvPr id="40" name="Rechteck 39"/>
          <p:cNvSpPr/>
          <p:nvPr/>
        </p:nvSpPr>
        <p:spPr>
          <a:xfrm>
            <a:off x="8455511" y="2944391"/>
            <a:ext cx="3656235" cy="559914"/>
          </a:xfrm>
          <a:prstGeom prst="rect">
            <a:avLst/>
          </a:prstGeom>
        </p:spPr>
        <p:txBody>
          <a:bodyPr wrap="square">
            <a:noAutofit/>
          </a:bodyPr>
          <a:lstStyle/>
          <a:p>
            <a:r>
              <a:rPr lang="de-DE" sz="1400" dirty="0" smtClean="0"/>
              <a:t>Der Markteintritt von Thailand wird damit verhindert.</a:t>
            </a:r>
          </a:p>
        </p:txBody>
      </p:sp>
      <p:sp>
        <p:nvSpPr>
          <p:cNvPr id="45" name="Rechteck 44"/>
          <p:cNvSpPr/>
          <p:nvPr/>
        </p:nvSpPr>
        <p:spPr>
          <a:xfrm>
            <a:off x="8392145" y="3442562"/>
            <a:ext cx="3719601" cy="1383569"/>
          </a:xfrm>
          <a:prstGeom prst="rect">
            <a:avLst/>
          </a:prstGeom>
        </p:spPr>
        <p:txBody>
          <a:bodyPr wrap="square">
            <a:noAutofit/>
          </a:bodyPr>
          <a:lstStyle/>
          <a:p>
            <a:r>
              <a:rPr lang="de-DE" sz="1400" dirty="0" smtClean="0"/>
              <a:t>Grundsätzlich hat Thailand aber ebenfalls im Uhrensektor zunehmende Skalenerträge und es wird angenommen, dass </a:t>
            </a:r>
            <a:r>
              <a:rPr lang="de-DE" sz="1400" smtClean="0"/>
              <a:t>der Gleichgewichtspreis </a:t>
            </a:r>
            <a:r>
              <a:rPr lang="de-DE" sz="1400" dirty="0" smtClean="0"/>
              <a:t>in Thailand (Betrachtung nur der thailändischen Nachfrage!) unter </a:t>
            </a:r>
            <a:r>
              <a:rPr lang="de-DE" sz="1400" smtClean="0"/>
              <a:t>dem Weltmarktpreis </a:t>
            </a:r>
            <a:r>
              <a:rPr lang="de-DE" sz="1400" dirty="0" smtClean="0"/>
              <a:t>p*  liegen würde p*&gt;</a:t>
            </a:r>
            <a:r>
              <a:rPr lang="de-DE" sz="1400" dirty="0" err="1" smtClean="0"/>
              <a:t>p</a:t>
            </a:r>
            <a:r>
              <a:rPr lang="de-DE" sz="1400" baseline="-25000" dirty="0" err="1" smtClean="0"/>
              <a:t>THA</a:t>
            </a:r>
            <a:endParaRPr lang="de-DE" sz="1400" dirty="0" smtClean="0"/>
          </a:p>
        </p:txBody>
      </p:sp>
      <p:sp>
        <p:nvSpPr>
          <p:cNvPr id="46" name="Textfeld 45">
            <a:extLst>
              <a:ext uri="{FF2B5EF4-FFF2-40B4-BE49-F238E27FC236}">
                <a16:creationId xmlns:a16="http://schemas.microsoft.com/office/drawing/2014/main" id="{21742543-D177-443F-9A24-3C72D2A01A08}"/>
              </a:ext>
            </a:extLst>
          </p:cNvPr>
          <p:cNvSpPr txBox="1"/>
          <p:nvPr/>
        </p:nvSpPr>
        <p:spPr>
          <a:xfrm>
            <a:off x="671411" y="6035188"/>
            <a:ext cx="10753211" cy="360320"/>
          </a:xfrm>
          <a:prstGeom prst="rect">
            <a:avLst/>
          </a:prstGeom>
          <a:noFill/>
        </p:spPr>
        <p:txBody>
          <a:bodyPr wrap="square" rtlCol="0">
            <a:noAutofit/>
          </a:bodyPr>
          <a:lstStyle/>
          <a:p>
            <a:r>
              <a:rPr lang="en-US" sz="1400" dirty="0" smtClean="0"/>
              <a:t>Dieses </a:t>
            </a:r>
            <a:r>
              <a:rPr lang="en-US" sz="1400" dirty="0" err="1"/>
              <a:t>B</a:t>
            </a:r>
            <a:r>
              <a:rPr lang="en-US" sz="1400" dirty="0" err="1" smtClean="0"/>
              <a:t>eispiel</a:t>
            </a:r>
            <a:r>
              <a:rPr lang="en-US" sz="1400" dirty="0" smtClean="0"/>
              <a:t> </a:t>
            </a:r>
            <a:r>
              <a:rPr lang="en-US" sz="1400" dirty="0" err="1" smtClean="0"/>
              <a:t>liefert</a:t>
            </a:r>
            <a:r>
              <a:rPr lang="en-US" sz="1400" dirty="0" smtClean="0"/>
              <a:t> </a:t>
            </a:r>
            <a:r>
              <a:rPr lang="en-US" sz="1400" dirty="0" err="1" smtClean="0"/>
              <a:t>damit</a:t>
            </a:r>
            <a:r>
              <a:rPr lang="en-US" sz="1400" dirty="0" smtClean="0"/>
              <a:t> </a:t>
            </a:r>
            <a:r>
              <a:rPr lang="en-US" sz="1400" dirty="0" err="1" smtClean="0"/>
              <a:t>eine</a:t>
            </a:r>
            <a:r>
              <a:rPr lang="en-US" sz="1400" dirty="0" smtClean="0"/>
              <a:t> </a:t>
            </a:r>
            <a:r>
              <a:rPr lang="en-US" sz="1400" dirty="0" err="1" smtClean="0"/>
              <a:t>Begründung</a:t>
            </a:r>
            <a:r>
              <a:rPr lang="en-US" sz="1400" dirty="0" smtClean="0"/>
              <a:t> </a:t>
            </a:r>
            <a:r>
              <a:rPr lang="en-US" sz="1400" dirty="0" err="1" smtClean="0"/>
              <a:t>für</a:t>
            </a:r>
            <a:r>
              <a:rPr lang="en-US" sz="1400" dirty="0" smtClean="0"/>
              <a:t> </a:t>
            </a:r>
            <a:r>
              <a:rPr lang="en-US" sz="1400" dirty="0" err="1" smtClean="0"/>
              <a:t>zumindest</a:t>
            </a:r>
            <a:r>
              <a:rPr lang="en-US" sz="1400" dirty="0" smtClean="0"/>
              <a:t> </a:t>
            </a:r>
            <a:r>
              <a:rPr lang="en-US" sz="1400" dirty="0" err="1" smtClean="0"/>
              <a:t>temporäre</a:t>
            </a:r>
            <a:r>
              <a:rPr lang="en-US" sz="1400" dirty="0" smtClean="0"/>
              <a:t> </a:t>
            </a:r>
            <a:r>
              <a:rPr lang="en-US" sz="1400" dirty="0" err="1" smtClean="0"/>
              <a:t>Schutzzölle</a:t>
            </a:r>
            <a:r>
              <a:rPr lang="en-US" sz="1400" dirty="0" smtClean="0"/>
              <a:t> </a:t>
            </a:r>
            <a:r>
              <a:rPr lang="en-US" sz="1400" dirty="0" err="1" smtClean="0"/>
              <a:t>zum</a:t>
            </a:r>
            <a:r>
              <a:rPr lang="en-US" sz="1400" dirty="0" smtClean="0"/>
              <a:t> </a:t>
            </a:r>
            <a:r>
              <a:rPr lang="en-US" sz="1400" dirty="0" err="1" smtClean="0"/>
              <a:t>Aufbau</a:t>
            </a:r>
            <a:r>
              <a:rPr lang="en-US" sz="1400" dirty="0" smtClean="0"/>
              <a:t> </a:t>
            </a:r>
            <a:r>
              <a:rPr lang="en-US" sz="1400" dirty="0" err="1" smtClean="0"/>
              <a:t>einer</a:t>
            </a:r>
            <a:r>
              <a:rPr lang="en-US" sz="1400" dirty="0" smtClean="0"/>
              <a:t> </a:t>
            </a:r>
            <a:r>
              <a:rPr lang="en-US" sz="1400" dirty="0" err="1" smtClean="0"/>
              <a:t>eigenen</a:t>
            </a:r>
            <a:r>
              <a:rPr lang="en-US" sz="1400" dirty="0" smtClean="0"/>
              <a:t> </a:t>
            </a:r>
            <a:r>
              <a:rPr lang="en-US" sz="1400" dirty="0" err="1" smtClean="0"/>
              <a:t>Industrie</a:t>
            </a:r>
            <a:endParaRPr lang="en-US" sz="2400" dirty="0"/>
          </a:p>
          <a:p>
            <a:endParaRPr lang="en-US" sz="2400" dirty="0"/>
          </a:p>
        </p:txBody>
      </p:sp>
      <p:sp>
        <p:nvSpPr>
          <p:cNvPr id="47" name="Textfeld 46">
            <a:extLst>
              <a:ext uri="{FF2B5EF4-FFF2-40B4-BE49-F238E27FC236}">
                <a16:creationId xmlns:a16="http://schemas.microsoft.com/office/drawing/2014/main" id="{21742543-D177-443F-9A24-3C72D2A01A08}"/>
              </a:ext>
            </a:extLst>
          </p:cNvPr>
          <p:cNvSpPr txBox="1"/>
          <p:nvPr/>
        </p:nvSpPr>
        <p:spPr>
          <a:xfrm>
            <a:off x="689341" y="6370472"/>
            <a:ext cx="10753211" cy="360320"/>
          </a:xfrm>
          <a:prstGeom prst="rect">
            <a:avLst/>
          </a:prstGeom>
          <a:noFill/>
        </p:spPr>
        <p:txBody>
          <a:bodyPr wrap="square" rtlCol="0">
            <a:noAutofit/>
          </a:bodyPr>
          <a:lstStyle/>
          <a:p>
            <a:r>
              <a:rPr lang="en-US" sz="1400" dirty="0" smtClean="0"/>
              <a:t>In </a:t>
            </a:r>
            <a:r>
              <a:rPr lang="en-US" sz="1400" dirty="0" err="1" smtClean="0"/>
              <a:t>diesem</a:t>
            </a:r>
            <a:r>
              <a:rPr lang="en-US" sz="1400" dirty="0" smtClean="0"/>
              <a:t> </a:t>
            </a:r>
            <a:r>
              <a:rPr lang="en-US" sz="1400" dirty="0" err="1" smtClean="0"/>
              <a:t>Beispiel</a:t>
            </a:r>
            <a:r>
              <a:rPr lang="en-US" sz="1400" dirty="0" smtClean="0"/>
              <a:t> </a:t>
            </a:r>
            <a:r>
              <a:rPr lang="en-US" sz="1400" dirty="0" err="1" smtClean="0"/>
              <a:t>kommt</a:t>
            </a:r>
            <a:r>
              <a:rPr lang="en-US" sz="1400" dirty="0" smtClean="0"/>
              <a:t> </a:t>
            </a:r>
            <a:r>
              <a:rPr lang="en-US" sz="1400" dirty="0" err="1" smtClean="0"/>
              <a:t>es</a:t>
            </a:r>
            <a:r>
              <a:rPr lang="en-US" sz="1400" dirty="0" smtClean="0"/>
              <a:t> </a:t>
            </a:r>
            <a:r>
              <a:rPr lang="en-US" sz="1400" dirty="0" err="1" smtClean="0"/>
              <a:t>durch</a:t>
            </a:r>
            <a:r>
              <a:rPr lang="en-US" sz="1400" dirty="0" smtClean="0"/>
              <a:t> die </a:t>
            </a:r>
            <a:r>
              <a:rPr lang="en-US" sz="1400" dirty="0" err="1" smtClean="0"/>
              <a:t>Aufnahme</a:t>
            </a:r>
            <a:r>
              <a:rPr lang="en-US" sz="1400" dirty="0" smtClean="0"/>
              <a:t> von </a:t>
            </a:r>
            <a:r>
              <a:rPr lang="en-US" sz="1400" dirty="0" err="1" smtClean="0"/>
              <a:t>Handelsbeziehungen</a:t>
            </a:r>
            <a:r>
              <a:rPr lang="en-US" sz="1400" dirty="0" smtClean="0"/>
              <a:t> </a:t>
            </a:r>
            <a:r>
              <a:rPr lang="en-US" sz="1400" dirty="0" err="1" smtClean="0"/>
              <a:t>damit</a:t>
            </a:r>
            <a:r>
              <a:rPr lang="en-US" sz="1400" dirty="0" smtClean="0"/>
              <a:t> </a:t>
            </a:r>
            <a:r>
              <a:rPr lang="en-US" sz="1400" dirty="0" err="1" smtClean="0"/>
              <a:t>nicht</a:t>
            </a:r>
            <a:r>
              <a:rPr lang="en-US" sz="1400" dirty="0" smtClean="0"/>
              <a:t> </a:t>
            </a:r>
            <a:r>
              <a:rPr lang="en-US" sz="1400" dirty="0" err="1" smtClean="0"/>
              <a:t>zu</a:t>
            </a:r>
            <a:r>
              <a:rPr lang="en-US" sz="1400" dirty="0" smtClean="0"/>
              <a:t> </a:t>
            </a:r>
            <a:r>
              <a:rPr lang="en-US" sz="1400" dirty="0" err="1" smtClean="0"/>
              <a:t>allgemeinen</a:t>
            </a:r>
            <a:r>
              <a:rPr lang="en-US" sz="1400" dirty="0" smtClean="0"/>
              <a:t> </a:t>
            </a:r>
            <a:r>
              <a:rPr lang="en-US" sz="1400" dirty="0" err="1" smtClean="0"/>
              <a:t>Wohlfahrtsgewinnen</a:t>
            </a:r>
            <a:r>
              <a:rPr lang="en-US" sz="1400" dirty="0" smtClean="0"/>
              <a:t>.</a:t>
            </a:r>
            <a:endParaRPr lang="en-US" sz="2400" dirty="0"/>
          </a:p>
          <a:p>
            <a:endParaRPr lang="en-US" sz="2400" dirty="0"/>
          </a:p>
        </p:txBody>
      </p:sp>
      <p:cxnSp>
        <p:nvCxnSpPr>
          <p:cNvPr id="48" name="Gerader Verbinder 47">
            <a:extLst>
              <a:ext uri="{FF2B5EF4-FFF2-40B4-BE49-F238E27FC236}">
                <a16:creationId xmlns:a16="http://schemas.microsoft.com/office/drawing/2014/main" id="{74C15EB0-020D-44BE-ADD9-F96FE0315915}"/>
              </a:ext>
            </a:extLst>
          </p:cNvPr>
          <p:cNvCxnSpPr>
            <a:cxnSpLocks/>
          </p:cNvCxnSpPr>
          <p:nvPr/>
        </p:nvCxnSpPr>
        <p:spPr>
          <a:xfrm flipH="1">
            <a:off x="2026312" y="3846838"/>
            <a:ext cx="2966688" cy="421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37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11" grpId="0" animBg="1"/>
      <p:bldP spid="17" grpId="0"/>
      <p:bldP spid="18" grpId="0"/>
      <p:bldP spid="19" grpId="0"/>
      <p:bldP spid="22" grpId="0" animBg="1"/>
      <p:bldP spid="25" grpId="0"/>
      <p:bldP spid="29" grpId="0"/>
      <p:bldP spid="30" grpId="0"/>
      <p:bldP spid="35" grpId="0"/>
      <p:bldP spid="41" grpId="0"/>
      <p:bldP spid="43" grpId="0"/>
      <p:bldP spid="44" grpId="0"/>
      <p:bldP spid="50" grpId="0"/>
      <p:bldP spid="37" grpId="0"/>
      <p:bldP spid="38" grpId="0"/>
      <p:bldP spid="3" grpId="0"/>
      <p:bldP spid="40" grpId="0"/>
      <p:bldP spid="45" grpId="0"/>
      <p:bldP spid="46" grpId="0"/>
      <p:bldP spid="4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Wohlfahrt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144000" cy="5519638"/>
          </a:xfrm>
          <a:prstGeom prst="rect">
            <a:avLst/>
          </a:prstGeom>
          <a:noFill/>
        </p:spPr>
        <p:txBody>
          <a:bodyPr wrap="square" rtlCol="0">
            <a:noAutofit/>
          </a:bodyPr>
          <a:lstStyle/>
          <a:p>
            <a:pPr marL="457200" indent="-457200">
              <a:buFont typeface="Arial" panose="020B0604020202020204" pitchFamily="34" charset="0"/>
              <a:buChar char="•"/>
            </a:pPr>
            <a:r>
              <a:rPr lang="de-DE" sz="2800" dirty="0"/>
              <a:t>Auf externen Skaleneffekten basierender Außenhandel ist in seinen Auswirkungen auf die nationale Wohlfahrt weniger eindeutig als derjenige Außenhandel, der durch komparative Vorteile oder Skaleneffekte auf Unternehmensebene verursacht wird.</a:t>
            </a:r>
          </a:p>
          <a:p>
            <a:pPr marL="457200" indent="-457200">
              <a:buFont typeface="Arial" panose="020B0604020202020204" pitchFamily="34" charset="0"/>
              <a:buChar char="•"/>
            </a:pPr>
            <a:endParaRPr lang="de-DE" sz="2800" dirty="0"/>
          </a:p>
          <a:p>
            <a:pPr marL="457200" indent="-457200">
              <a:buFont typeface="Arial" panose="020B0604020202020204" pitchFamily="34" charset="0"/>
              <a:buChar char="•"/>
            </a:pPr>
            <a:r>
              <a:rPr lang="de-DE" sz="2800" dirty="0"/>
              <a:t>Externe Skaleneffekte bedeuten, dass die </a:t>
            </a:r>
            <a:r>
              <a:rPr lang="de-DE" sz="2800" dirty="0" smtClean="0"/>
              <a:t>historische Entwicklung </a:t>
            </a:r>
            <a:r>
              <a:rPr lang="de-DE" sz="2800" dirty="0"/>
              <a:t>und der Zufall entscheidend zur Herausbildung des Handelsmusters </a:t>
            </a:r>
            <a:r>
              <a:rPr lang="de-DE" sz="2800" dirty="0" smtClean="0"/>
              <a:t>beitragen können.</a:t>
            </a:r>
            <a:endParaRPr lang="de-DE" sz="2800" dirty="0"/>
          </a:p>
          <a:p>
            <a:pPr marL="457200" indent="-457200">
              <a:buFont typeface="Arial" panose="020B0604020202020204" pitchFamily="34" charset="0"/>
              <a:buChar char="•"/>
            </a:pPr>
            <a:endParaRPr lang="de-DE" sz="2800" dirty="0"/>
          </a:p>
          <a:p>
            <a:pPr marL="457200" indent="-457200">
              <a:buFont typeface="Arial" panose="020B0604020202020204" pitchFamily="34" charset="0"/>
              <a:buChar char="•"/>
            </a:pPr>
            <a:r>
              <a:rPr lang="de-DE" sz="2800" dirty="0"/>
              <a:t>Wenn externe Skalenerträge eine wichtige Rolle spielen, können Länder Verluste aus Außenhandel erleiden.</a:t>
            </a:r>
          </a:p>
        </p:txBody>
      </p:sp>
    </p:spTree>
    <p:extLst>
      <p:ext uri="{BB962C8B-B14F-4D97-AF65-F5344CB8AC3E}">
        <p14:creationId xmlns:p14="http://schemas.microsoft.com/office/powerpoint/2010/main" val="456116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smtClean="0">
                <a:solidFill>
                  <a:sysClr val="windowText" lastClr="000000"/>
                </a:solidFill>
              </a:rPr>
              <a:t>Zunehmende</a:t>
            </a:r>
            <a:r>
              <a:rPr lang="en-US" sz="2800" dirty="0" smtClean="0">
                <a:solidFill>
                  <a:sysClr val="windowText" lastClr="000000"/>
                </a:solidFill>
              </a:rPr>
              <a:t> </a:t>
            </a:r>
            <a:r>
              <a:rPr lang="en-US" sz="2800" dirty="0" err="1" smtClean="0">
                <a:solidFill>
                  <a:sysClr val="windowText" lastClr="000000"/>
                </a:solidFill>
              </a:rPr>
              <a:t>Skaleneffekte</a:t>
            </a:r>
            <a:r>
              <a:rPr lang="en-US" sz="2800" dirty="0" smtClean="0">
                <a:solidFill>
                  <a:sysClr val="windowText" lastClr="000000"/>
                </a:solidFill>
              </a:rPr>
              <a:t> und </a:t>
            </a:r>
            <a:r>
              <a:rPr lang="en-US" sz="2800" dirty="0">
                <a:solidFill>
                  <a:sysClr val="windowText" lastClr="000000"/>
                </a:solidFill>
              </a:rPr>
              <a:t>H</a:t>
            </a:r>
            <a:r>
              <a:rPr lang="en-US" sz="2800" dirty="0" smtClean="0">
                <a:solidFill>
                  <a:sysClr val="windowText" lastClr="000000"/>
                </a:solidFill>
              </a:rPr>
              <a:t>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144000" cy="5519638"/>
          </a:xfrm>
          <a:prstGeom prst="rect">
            <a:avLst/>
          </a:prstGeom>
          <a:noFill/>
        </p:spPr>
        <p:txBody>
          <a:bodyPr wrap="square" rtlCol="0">
            <a:noAutofit/>
          </a:bodyPr>
          <a:lstStyle/>
          <a:p>
            <a:r>
              <a:rPr lang="en-US" sz="2600" i="1" dirty="0"/>
              <a:t>“When an industry has thus chosen a locality for itself, it is likely</a:t>
            </a:r>
          </a:p>
          <a:p>
            <a:r>
              <a:rPr lang="en-US" sz="2600" i="1" dirty="0"/>
              <a:t>to stay there long: so great are the advantages which people</a:t>
            </a:r>
          </a:p>
          <a:p>
            <a:r>
              <a:rPr lang="en-US" sz="2600" i="1" dirty="0"/>
              <a:t>following the same skilled trade get from near neighborhood to</a:t>
            </a:r>
          </a:p>
          <a:p>
            <a:r>
              <a:rPr lang="en-US" sz="2600" i="1" dirty="0"/>
              <a:t>one another. </a:t>
            </a:r>
            <a:r>
              <a:rPr lang="en-US" sz="2600" i="1" dirty="0">
                <a:solidFill>
                  <a:schemeClr val="tx2">
                    <a:lumMod val="60000"/>
                    <a:lumOff val="40000"/>
                  </a:schemeClr>
                </a:solidFill>
              </a:rPr>
              <a:t>The mysteries of the trade become no mysteries;</a:t>
            </a:r>
          </a:p>
          <a:p>
            <a:r>
              <a:rPr lang="en-US" sz="2600" i="1" dirty="0">
                <a:solidFill>
                  <a:schemeClr val="tx2">
                    <a:lumMod val="60000"/>
                    <a:lumOff val="40000"/>
                  </a:schemeClr>
                </a:solidFill>
              </a:rPr>
              <a:t>but are as it were in the air</a:t>
            </a:r>
            <a:r>
              <a:rPr lang="en-US" sz="2600" i="1" dirty="0"/>
              <a:t>,... Good work is rightly appreciated,</a:t>
            </a:r>
          </a:p>
          <a:p>
            <a:r>
              <a:rPr lang="en-US" sz="2600" i="1" dirty="0"/>
              <a:t>inventions and improvements in machinery, in processes and the</a:t>
            </a:r>
          </a:p>
          <a:p>
            <a:r>
              <a:rPr lang="en-US" sz="2600" i="1" dirty="0"/>
              <a:t>general organization of the business have their merits promptly</a:t>
            </a:r>
          </a:p>
          <a:p>
            <a:r>
              <a:rPr lang="en-US" sz="2600" i="1" dirty="0"/>
              <a:t>discussed: </a:t>
            </a:r>
            <a:r>
              <a:rPr lang="en-US" sz="2600" i="1" dirty="0">
                <a:solidFill>
                  <a:schemeClr val="tx2">
                    <a:lumMod val="60000"/>
                    <a:lumOff val="40000"/>
                  </a:schemeClr>
                </a:solidFill>
              </a:rPr>
              <a:t>if one man starts a new idea, it is taken up by others</a:t>
            </a:r>
          </a:p>
          <a:p>
            <a:r>
              <a:rPr lang="en-US" sz="2600" i="1" dirty="0">
                <a:solidFill>
                  <a:schemeClr val="tx2">
                    <a:lumMod val="60000"/>
                    <a:lumOff val="40000"/>
                  </a:schemeClr>
                </a:solidFill>
              </a:rPr>
              <a:t>and combined with suggestions of their own; and thus it becomes</a:t>
            </a:r>
          </a:p>
          <a:p>
            <a:r>
              <a:rPr lang="en-US" sz="2600" i="1" dirty="0">
                <a:solidFill>
                  <a:schemeClr val="tx2">
                    <a:lumMod val="60000"/>
                    <a:lumOff val="40000"/>
                  </a:schemeClr>
                </a:solidFill>
              </a:rPr>
              <a:t>the source of further new ideas</a:t>
            </a:r>
            <a:r>
              <a:rPr lang="en-US" sz="2600" i="1" dirty="0"/>
              <a:t>.</a:t>
            </a:r>
          </a:p>
          <a:p>
            <a:endParaRPr lang="en-US" sz="2600" i="1" dirty="0"/>
          </a:p>
          <a:p>
            <a:r>
              <a:rPr lang="en-US" sz="2400" dirty="0"/>
              <a:t>Marshall (Principles of Economics, London: MacMillan, 1920)</a:t>
            </a:r>
            <a:endParaRPr lang="de-DE" sz="2000" dirty="0"/>
          </a:p>
        </p:txBody>
      </p:sp>
      <p:sp>
        <p:nvSpPr>
          <p:cNvPr id="5" name="Textfeld 4">
            <a:extLst>
              <a:ext uri="{FF2B5EF4-FFF2-40B4-BE49-F238E27FC236}">
                <a16:creationId xmlns:a16="http://schemas.microsoft.com/office/drawing/2014/main" id="{21742543-D177-443F-9A24-3C72D2A01A08}"/>
              </a:ext>
            </a:extLst>
          </p:cNvPr>
          <p:cNvSpPr txBox="1"/>
          <p:nvPr/>
        </p:nvSpPr>
        <p:spPr>
          <a:xfrm>
            <a:off x="1485498" y="5837057"/>
            <a:ext cx="9584121" cy="742904"/>
          </a:xfrm>
          <a:prstGeom prst="rect">
            <a:avLst/>
          </a:prstGeom>
          <a:noFill/>
        </p:spPr>
        <p:txBody>
          <a:bodyPr wrap="square" rtlCol="0">
            <a:noAutofit/>
          </a:bodyPr>
          <a:lstStyle/>
          <a:p>
            <a:r>
              <a:rPr lang="de-DE" sz="1400" dirty="0" smtClean="0"/>
              <a:t>Auch wenn die Erklärung für Außenhandel über zunehmende Skalenerträge als „neue Außenhandelstheorie“ bezeichnet wird, da sie erst ab den 1960/70er Jahren theoretisch entwickelt worden ist, ist es sicher nicht überraschend, dass auch schon deutlich früher bei den klassischen Autoren die Ideen für diesen Erklärungsansatz gefunden werden können!</a:t>
            </a:r>
            <a:endParaRPr lang="en-US" sz="1400" dirty="0"/>
          </a:p>
          <a:p>
            <a:endParaRPr lang="en-US" sz="2400" dirty="0"/>
          </a:p>
        </p:txBody>
      </p:sp>
    </p:spTree>
    <p:extLst>
      <p:ext uri="{BB962C8B-B14F-4D97-AF65-F5344CB8AC3E}">
        <p14:creationId xmlns:p14="http://schemas.microsoft.com/office/powerpoint/2010/main" val="395341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90425" y="-51693"/>
            <a:ext cx="1111776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a:solidFill>
                  <a:sysClr val="windowText" lastClr="000000"/>
                </a:solidFill>
                <a:latin typeface="Times New Roman" panose="02020603050405020304" pitchFamily="18" charset="0"/>
                <a:cs typeface="Times New Roman" panose="02020603050405020304" pitchFamily="18" charset="0"/>
              </a:rPr>
              <a:t>Intra-</a:t>
            </a:r>
            <a:r>
              <a:rPr lang="en-US" sz="3991" dirty="0" err="1">
                <a:solidFill>
                  <a:sysClr val="windowText" lastClr="000000"/>
                </a:solidFill>
                <a:latin typeface="Times New Roman" panose="02020603050405020304" pitchFamily="18" charset="0"/>
                <a:cs typeface="Times New Roman" panose="02020603050405020304" pitchFamily="18" charset="0"/>
              </a:rPr>
              <a:t>Industrie</a:t>
            </a:r>
            <a:r>
              <a:rPr lang="en-US" sz="3991" dirty="0">
                <a:solidFill>
                  <a:sysClr val="windowText" lastClr="000000"/>
                </a:solidFill>
                <a:latin typeface="Times New Roman" panose="02020603050405020304" pitchFamily="18" charset="0"/>
                <a:cs typeface="Times New Roman" panose="02020603050405020304" pitchFamily="18" charset="0"/>
              </a:rPr>
              <a:t>-Handel Deutschland – USA</a:t>
            </a:r>
          </a:p>
        </p:txBody>
      </p:sp>
      <mc:AlternateContent xmlns:mc="http://schemas.openxmlformats.org/markup-compatibility/2006" xmlns:a14="http://schemas.microsoft.com/office/drawing/2010/main">
        <mc:Choice Requires="a14">
          <p:sp>
            <p:nvSpPr>
              <p:cNvPr id="9" name="TextBox 9"/>
              <p:cNvSpPr txBox="1"/>
              <p:nvPr/>
            </p:nvSpPr>
            <p:spPr>
              <a:xfrm>
                <a:off x="329079" y="588792"/>
                <a:ext cx="6720109" cy="530594"/>
              </a:xfrm>
              <a:prstGeom prst="rect">
                <a:avLst/>
              </a:prstGeom>
              <a:noFill/>
            </p:spPr>
            <p:txBody>
              <a:bodyPr wrap="none" rtlCol="0">
                <a:spAutoFit/>
              </a:bodyPr>
              <a:lstStyle/>
              <a:p>
                <a:r>
                  <a:rPr lang="de-DE" sz="1600" b="1" dirty="0" smtClean="0">
                    <a:latin typeface="Times New Roman" panose="02020603050405020304" pitchFamily="18" charset="0"/>
                    <a:cs typeface="Times New Roman" panose="02020603050405020304" pitchFamily="18" charset="0"/>
                  </a:rPr>
                  <a:t>Grubel-Lloyd-Index</a:t>
                </a:r>
                <a:r>
                  <a:rPr lang="de-DE" sz="1600" b="1" dirty="0">
                    <a:latin typeface="Times New Roman" panose="02020603050405020304" pitchFamily="18" charset="0"/>
                    <a:cs typeface="Times New Roman" panose="02020603050405020304" pitchFamily="18" charset="0"/>
                  </a:rPr>
                  <a:t>: </a:t>
                </a:r>
                <a14:m>
                  <m:oMath xmlns:m="http://schemas.openxmlformats.org/officeDocument/2006/math">
                    <m:r>
                      <a:rPr lang="de-DE" sz="1600" b="1" i="0" smtClean="0">
                        <a:latin typeface="Cambria Math" panose="02040503050406030204" pitchFamily="18" charset="0"/>
                      </a:rPr>
                      <m:t>𝐆𝐋𝐈</m:t>
                    </m:r>
                    <m:r>
                      <a:rPr lang="de-DE" sz="1600" b="1" i="0" smtClean="0">
                        <a:latin typeface="Cambria Math" panose="02040503050406030204" pitchFamily="18" charset="0"/>
                      </a:rPr>
                      <m:t>=</m:t>
                    </m:r>
                    <m:r>
                      <a:rPr lang="de-DE" sz="1600" b="1" i="1">
                        <a:latin typeface="Cambria Math"/>
                      </a:rPr>
                      <m:t>𝟏</m:t>
                    </m:r>
                    <m:r>
                      <a:rPr lang="de-DE" sz="1600" b="1" i="1">
                        <a:latin typeface="Cambria Math"/>
                      </a:rPr>
                      <m:t>−</m:t>
                    </m:r>
                    <m:d>
                      <m:dPr>
                        <m:begChr m:val="["/>
                        <m:endChr m:val="]"/>
                        <m:ctrlPr>
                          <a:rPr lang="de-DE" sz="1600" b="1" i="1">
                            <a:latin typeface="Cambria Math" panose="02040503050406030204" pitchFamily="18" charset="0"/>
                          </a:rPr>
                        </m:ctrlPr>
                      </m:dPr>
                      <m:e>
                        <m:f>
                          <m:fPr>
                            <m:ctrlPr>
                              <a:rPr lang="de-DE" sz="1600" b="1" i="1">
                                <a:latin typeface="Cambria Math" panose="02040503050406030204" pitchFamily="18" charset="0"/>
                              </a:rPr>
                            </m:ctrlPr>
                          </m:fPr>
                          <m:num>
                            <m:r>
                              <a:rPr lang="de-DE" sz="1600" b="1" i="1" smtClean="0">
                                <a:latin typeface="Cambria Math" panose="02040503050406030204" pitchFamily="18" charset="0"/>
                              </a:rPr>
                              <m:t>|</m:t>
                            </m:r>
                            <m:r>
                              <a:rPr lang="de-DE" sz="1600" b="1" i="1">
                                <a:latin typeface="Cambria Math"/>
                              </a:rPr>
                              <m:t>𝑬𝒙𝒑𝒐𝒓𝒕</m:t>
                            </m:r>
                            <m:r>
                              <a:rPr lang="de-DE" sz="1600" b="1" i="1">
                                <a:latin typeface="Cambria Math"/>
                              </a:rPr>
                              <m:t>−</m:t>
                            </m:r>
                            <m:r>
                              <a:rPr lang="de-DE" sz="1600" b="1" i="1">
                                <a:latin typeface="Cambria Math"/>
                              </a:rPr>
                              <m:t>𝑰𝒎𝒑𝒐𝒓𝒕</m:t>
                            </m:r>
                            <m:r>
                              <a:rPr lang="de-DE" sz="1600" b="1" i="1" smtClean="0">
                                <a:latin typeface="Cambria Math" panose="02040503050406030204" pitchFamily="18" charset="0"/>
                              </a:rPr>
                              <m:t>|</m:t>
                            </m:r>
                          </m:num>
                          <m:den>
                            <m:r>
                              <a:rPr lang="de-DE" sz="1600" b="1" i="1">
                                <a:latin typeface="Cambria Math"/>
                              </a:rPr>
                              <m:t>𝑬𝒙𝒑𝒐𝒓𝒕</m:t>
                            </m:r>
                            <m:r>
                              <a:rPr lang="de-DE" sz="1600" b="1" i="1">
                                <a:latin typeface="Cambria Math"/>
                              </a:rPr>
                              <m:t>+</m:t>
                            </m:r>
                            <m:r>
                              <a:rPr lang="de-DE" sz="1600" b="1" i="1">
                                <a:latin typeface="Cambria Math"/>
                              </a:rPr>
                              <m:t>𝑰𝒎𝒑𝒐𝒓𝒕</m:t>
                            </m:r>
                          </m:den>
                        </m:f>
                      </m:e>
                    </m:d>
                  </m:oMath>
                </a14:m>
                <a:r>
                  <a:rPr lang="en-US" sz="1600" b="1" dirty="0">
                    <a:latin typeface="Times New Roman" panose="02020603050405020304" pitchFamily="18" charset="0"/>
                    <a:cs typeface="Times New Roman" panose="02020603050405020304" pitchFamily="18" charset="0"/>
                  </a:rPr>
                  <a:t>	(Grubel-Lloyd-Index</a:t>
                </a:r>
                <a:r>
                  <a:rPr lang="en-US" sz="1600" dirty="0">
                    <a:latin typeface="Times New Roman" panose="02020603050405020304" pitchFamily="18" charset="0"/>
                    <a:cs typeface="Times New Roman" panose="02020603050405020304" pitchFamily="18" charset="0"/>
                  </a:rPr>
                  <a:t>)</a:t>
                </a:r>
              </a:p>
            </p:txBody>
          </p:sp>
        </mc:Choice>
        <mc:Fallback xmlns="">
          <p:sp>
            <p:nvSpPr>
              <p:cNvPr id="9" name="TextBox 9"/>
              <p:cNvSpPr txBox="1">
                <a:spLocks noRot="1" noChangeAspect="1" noMove="1" noResize="1" noEditPoints="1" noAdjustHandles="1" noChangeArrowheads="1" noChangeShapeType="1" noTextEdit="1"/>
              </p:cNvSpPr>
              <p:nvPr/>
            </p:nvSpPr>
            <p:spPr>
              <a:xfrm>
                <a:off x="329079" y="588792"/>
                <a:ext cx="6720109" cy="530594"/>
              </a:xfrm>
              <a:prstGeom prst="rect">
                <a:avLst/>
              </a:prstGeom>
              <a:blipFill>
                <a:blip r:embed="rId3"/>
                <a:stretch>
                  <a:fillRect l="-544" b="-1149"/>
                </a:stretch>
              </a:blipFill>
            </p:spPr>
            <p:txBody>
              <a:bodyPr/>
              <a:lstStyle/>
              <a:p>
                <a:r>
                  <a:rPr lang="de-DE">
                    <a:noFill/>
                  </a:rPr>
                  <a:t> </a:t>
                </a:r>
              </a:p>
            </p:txBody>
          </p:sp>
        </mc:Fallback>
      </mc:AlternateContent>
      <p:pic>
        <p:nvPicPr>
          <p:cNvPr id="2" name="Grafik 1">
            <a:extLst>
              <a:ext uri="{FF2B5EF4-FFF2-40B4-BE49-F238E27FC236}">
                <a16:creationId xmlns:a16="http://schemas.microsoft.com/office/drawing/2014/main" id="{2C80A475-D94B-440D-8DA5-C66956558706}"/>
              </a:ext>
            </a:extLst>
          </p:cNvPr>
          <p:cNvPicPr>
            <a:picLocks noChangeAspect="1"/>
          </p:cNvPicPr>
          <p:nvPr/>
        </p:nvPicPr>
        <p:blipFill>
          <a:blip r:embed="rId4"/>
          <a:stretch>
            <a:fillRect/>
          </a:stretch>
        </p:blipFill>
        <p:spPr>
          <a:xfrm>
            <a:off x="260533" y="1175238"/>
            <a:ext cx="7691193" cy="4765630"/>
          </a:xfrm>
          <a:prstGeom prst="rect">
            <a:avLst/>
          </a:prstGeom>
        </p:spPr>
      </p:pic>
      <p:sp>
        <p:nvSpPr>
          <p:cNvPr id="10" name="Textfeld 9">
            <a:extLst>
              <a:ext uri="{FF2B5EF4-FFF2-40B4-BE49-F238E27FC236}">
                <a16:creationId xmlns:a16="http://schemas.microsoft.com/office/drawing/2014/main" id="{9823FC23-803A-4FF1-B8BE-805162487671}"/>
              </a:ext>
            </a:extLst>
          </p:cNvPr>
          <p:cNvSpPr txBox="1"/>
          <p:nvPr/>
        </p:nvSpPr>
        <p:spPr>
          <a:xfrm>
            <a:off x="260533" y="6164959"/>
            <a:ext cx="193835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a:t>
            </a:r>
            <a:r>
              <a:rPr lang="de-DE" sz="1633" dirty="0" err="1">
                <a:latin typeface="Times New Roman" panose="02020603050405020304" pitchFamily="18" charset="0"/>
                <a:cs typeface="Times New Roman" panose="02020603050405020304" pitchFamily="18" charset="0"/>
              </a:rPr>
              <a:t>CESifo</a:t>
            </a:r>
            <a:r>
              <a:rPr lang="de-DE" sz="1633" dirty="0">
                <a:latin typeface="Times New Roman" panose="02020603050405020304" pitchFamily="18" charset="0"/>
                <a:cs typeface="Times New Roman" panose="02020603050405020304" pitchFamily="18" charset="0"/>
              </a:rPr>
              <a:t> 2013</a:t>
            </a:r>
          </a:p>
        </p:txBody>
      </p:sp>
      <p:sp>
        <p:nvSpPr>
          <p:cNvPr id="7" name="TextBox 9"/>
          <p:cNvSpPr txBox="1"/>
          <p:nvPr/>
        </p:nvSpPr>
        <p:spPr>
          <a:xfrm>
            <a:off x="7863840" y="951147"/>
            <a:ext cx="4328160" cy="3293209"/>
          </a:xfrm>
          <a:prstGeom prst="rect">
            <a:avLst/>
          </a:prstGeom>
          <a:noFill/>
        </p:spPr>
        <p:txBody>
          <a:bodyPr wrap="square" rtlCol="0">
            <a:spAutoFit/>
          </a:bodyPr>
          <a:lstStyle/>
          <a:p>
            <a:r>
              <a:rPr lang="de-DE" sz="1600" dirty="0" smtClean="0">
                <a:latin typeface="Times New Roman" panose="02020603050405020304" pitchFamily="18" charset="0"/>
                <a:cs typeface="Times New Roman" panose="02020603050405020304" pitchFamily="18" charset="0"/>
              </a:rPr>
              <a:t>Als Maß für die Aufteilung zwischen inter- und intra-industriellem Handel wird der </a:t>
            </a:r>
            <a:r>
              <a:rPr lang="de-DE" sz="1600" dirty="0" err="1" smtClean="0">
                <a:latin typeface="Times New Roman" panose="02020603050405020304" pitchFamily="18" charset="0"/>
                <a:cs typeface="Times New Roman" panose="02020603050405020304" pitchFamily="18" charset="0"/>
              </a:rPr>
              <a:t>Grubel</a:t>
            </a:r>
            <a:r>
              <a:rPr lang="de-DE" sz="1600" dirty="0" smtClean="0">
                <a:latin typeface="Times New Roman" panose="02020603050405020304" pitchFamily="18" charset="0"/>
                <a:cs typeface="Times New Roman" panose="02020603050405020304" pitchFamily="18" charset="0"/>
              </a:rPr>
              <a:t>-Lloyd-Index verwendet:</a:t>
            </a:r>
          </a:p>
          <a:p>
            <a:endParaRPr lang="de-DE" sz="1600" dirty="0">
              <a:latin typeface="Times New Roman" panose="02020603050405020304" pitchFamily="18" charset="0"/>
              <a:cs typeface="Times New Roman" panose="02020603050405020304" pitchFamily="18" charset="0"/>
            </a:endParaRPr>
          </a:p>
          <a:p>
            <a:r>
              <a:rPr lang="de-DE" sz="1600" b="1" dirty="0" smtClean="0">
                <a:latin typeface="Times New Roman" panose="02020603050405020304" pitchFamily="18" charset="0"/>
                <a:cs typeface="Times New Roman" panose="02020603050405020304" pitchFamily="18" charset="0"/>
              </a:rPr>
              <a:t>GLI = 1 </a:t>
            </a:r>
            <a:r>
              <a:rPr lang="de-DE" sz="1600" dirty="0" smtClean="0">
                <a:latin typeface="Times New Roman" panose="02020603050405020304" pitchFamily="18" charset="0"/>
                <a:cs typeface="Times New Roman" panose="02020603050405020304" pitchFamily="18" charset="0"/>
              </a:rPr>
              <a:t>heißt, dass in einer Branche sich Exporte und Importe die Waage halten und damit ein hohes Maß an </a:t>
            </a:r>
            <a:r>
              <a:rPr lang="de-DE" sz="1600" b="1" dirty="0" smtClean="0">
                <a:latin typeface="Times New Roman" panose="02020603050405020304" pitchFamily="18" charset="0"/>
                <a:cs typeface="Times New Roman" panose="02020603050405020304" pitchFamily="18" charset="0"/>
              </a:rPr>
              <a:t>intra-industriellem</a:t>
            </a:r>
            <a:r>
              <a:rPr lang="de-DE" sz="1600" dirty="0" smtClean="0">
                <a:latin typeface="Times New Roman" panose="02020603050405020304" pitchFamily="18" charset="0"/>
                <a:cs typeface="Times New Roman" panose="02020603050405020304" pitchFamily="18" charset="0"/>
              </a:rPr>
              <a:t> Handel gegeben ist!</a:t>
            </a:r>
          </a:p>
          <a:p>
            <a:endParaRPr lang="de-DE" sz="1600" dirty="0">
              <a:latin typeface="Times New Roman" panose="02020603050405020304" pitchFamily="18" charset="0"/>
              <a:cs typeface="Times New Roman" panose="02020603050405020304" pitchFamily="18" charset="0"/>
            </a:endParaRPr>
          </a:p>
          <a:p>
            <a:r>
              <a:rPr lang="de-DE" sz="1600" b="1" dirty="0" smtClean="0">
                <a:latin typeface="Times New Roman" panose="02020603050405020304" pitchFamily="18" charset="0"/>
                <a:cs typeface="Times New Roman" panose="02020603050405020304" pitchFamily="18" charset="0"/>
              </a:rPr>
              <a:t>GLI → 0</a:t>
            </a:r>
            <a:r>
              <a:rPr lang="de-DE" sz="1600" dirty="0" smtClean="0">
                <a:latin typeface="Times New Roman" panose="02020603050405020304" pitchFamily="18" charset="0"/>
                <a:cs typeface="Times New Roman" panose="02020603050405020304" pitchFamily="18" charset="0"/>
              </a:rPr>
              <a:t>, dass entweder die Exporte die Importe deutlich übersteigen, oder umgekehrt.</a:t>
            </a:r>
          </a:p>
          <a:p>
            <a:r>
              <a:rPr lang="de-DE" sz="1600" dirty="0" smtClean="0">
                <a:latin typeface="Times New Roman" panose="02020603050405020304" pitchFamily="18" charset="0"/>
                <a:cs typeface="Times New Roman" panose="02020603050405020304" pitchFamily="18" charset="0"/>
              </a:rPr>
              <a:t>D.h. der Handel läuft vornehmlich nur in eine Richtung ab und es handelt sich um </a:t>
            </a:r>
            <a:r>
              <a:rPr lang="de-DE" sz="1600" b="1" dirty="0" smtClean="0">
                <a:latin typeface="Times New Roman" panose="02020603050405020304" pitchFamily="18" charset="0"/>
                <a:cs typeface="Times New Roman" panose="02020603050405020304" pitchFamily="18" charset="0"/>
              </a:rPr>
              <a:t>inter-industriellen</a:t>
            </a:r>
            <a:r>
              <a:rPr lang="de-DE" sz="1600" dirty="0" smtClean="0">
                <a:latin typeface="Times New Roman" panose="02020603050405020304" pitchFamily="18" charset="0"/>
                <a:cs typeface="Times New Roman" panose="02020603050405020304" pitchFamily="18" charset="0"/>
              </a:rPr>
              <a:t> Handel </a:t>
            </a:r>
            <a:endParaRPr lang="en-US" sz="1600" dirty="0">
              <a:latin typeface="Times New Roman" panose="02020603050405020304" pitchFamily="18" charset="0"/>
              <a:cs typeface="Times New Roman" panose="02020603050405020304" pitchFamily="18" charset="0"/>
            </a:endParaRPr>
          </a:p>
        </p:txBody>
      </p:sp>
      <p:sp>
        <p:nvSpPr>
          <p:cNvPr id="8" name="TextBox 9"/>
          <p:cNvSpPr txBox="1"/>
          <p:nvPr/>
        </p:nvSpPr>
        <p:spPr>
          <a:xfrm>
            <a:off x="7768814" y="4174855"/>
            <a:ext cx="4328160" cy="2308324"/>
          </a:xfrm>
          <a:prstGeom prst="rect">
            <a:avLst/>
          </a:prstGeom>
          <a:noFill/>
        </p:spPr>
        <p:txBody>
          <a:bodyPr wrap="square" rtlCol="0">
            <a:spAutoFit/>
          </a:bodyPr>
          <a:lstStyle/>
          <a:p>
            <a:r>
              <a:rPr lang="de-DE" sz="1600" dirty="0" smtClean="0">
                <a:latin typeface="Times New Roman" panose="02020603050405020304" pitchFamily="18" charset="0"/>
                <a:cs typeface="Times New Roman" panose="02020603050405020304" pitchFamily="18" charset="0"/>
              </a:rPr>
              <a:t>Für den D-USA-Handel ergeben sich GLI ungefähr zwischen 0,5 und 1</a:t>
            </a:r>
          </a:p>
          <a:p>
            <a:endParaRPr lang="de-DE" sz="1600" dirty="0">
              <a:latin typeface="Times New Roman" panose="02020603050405020304" pitchFamily="18" charset="0"/>
              <a:cs typeface="Times New Roman" panose="02020603050405020304" pitchFamily="18" charset="0"/>
            </a:endParaRPr>
          </a:p>
          <a:p>
            <a:r>
              <a:rPr lang="de-DE" sz="1600" dirty="0" smtClean="0">
                <a:latin typeface="Times New Roman" panose="02020603050405020304" pitchFamily="18" charset="0"/>
                <a:cs typeface="Times New Roman" panose="02020603050405020304" pitchFamily="18" charset="0"/>
              </a:rPr>
              <a:t>d.h. im internationalen Warenaustausch dominiert der intra-industrielle Handel.</a:t>
            </a:r>
          </a:p>
          <a:p>
            <a:endParaRPr lang="de-DE" sz="1600" dirty="0">
              <a:latin typeface="Times New Roman" panose="02020603050405020304" pitchFamily="18" charset="0"/>
              <a:cs typeface="Times New Roman" panose="02020603050405020304" pitchFamily="18" charset="0"/>
            </a:endParaRPr>
          </a:p>
          <a:p>
            <a:r>
              <a:rPr lang="de-DE" sz="1600" dirty="0" err="1" smtClean="0">
                <a:latin typeface="Times New Roman" panose="02020603050405020304" pitchFamily="18" charset="0"/>
                <a:cs typeface="Times New Roman" panose="02020603050405020304" pitchFamily="18" charset="0"/>
              </a:rPr>
              <a:t>Gängigerweise</a:t>
            </a:r>
            <a:r>
              <a:rPr lang="de-DE" sz="1600" dirty="0" smtClean="0">
                <a:latin typeface="Times New Roman" panose="02020603050405020304" pitchFamily="18" charset="0"/>
                <a:cs typeface="Times New Roman" panose="02020603050405020304" pitchFamily="18" charset="0"/>
              </a:rPr>
              <a:t> geht man für Industrieländer von </a:t>
            </a:r>
            <a:r>
              <a:rPr lang="de-DE" sz="1600" b="1" dirty="0" smtClean="0">
                <a:latin typeface="Times New Roman" panose="02020603050405020304" pitchFamily="18" charset="0"/>
                <a:cs typeface="Times New Roman" panose="02020603050405020304" pitchFamily="18" charset="0"/>
              </a:rPr>
              <a:t>2/3 intra-industriellem Handel </a:t>
            </a:r>
            <a:r>
              <a:rPr lang="de-DE" sz="1600" dirty="0" smtClean="0">
                <a:latin typeface="Times New Roman" panose="02020603050405020304" pitchFamily="18" charset="0"/>
                <a:cs typeface="Times New Roman" panose="02020603050405020304" pitchFamily="18" charset="0"/>
              </a:rPr>
              <a:t>und</a:t>
            </a:r>
          </a:p>
          <a:p>
            <a:r>
              <a:rPr lang="de-DE" sz="1600" b="1" dirty="0" smtClean="0">
                <a:latin typeface="Times New Roman" panose="02020603050405020304" pitchFamily="18" charset="0"/>
                <a:cs typeface="Times New Roman" panose="02020603050405020304" pitchFamily="18" charset="0"/>
              </a:rPr>
              <a:t>1/3 inter-industriellem Handel </a:t>
            </a:r>
            <a:r>
              <a:rPr lang="de-DE" sz="1600" dirty="0" smtClean="0">
                <a:latin typeface="Times New Roman" panose="02020603050405020304" pitchFamily="18" charset="0"/>
                <a:cs typeface="Times New Roman" panose="02020603050405020304" pitchFamily="18" charset="0"/>
              </a:rPr>
              <a:t>aus </a:t>
            </a:r>
            <a:endParaRPr lang="en-US" sz="1600" dirty="0">
              <a:latin typeface="Times New Roman" panose="02020603050405020304" pitchFamily="18" charset="0"/>
              <a:cs typeface="Times New Roman" panose="02020603050405020304" pitchFamily="18" charset="0"/>
            </a:endParaRPr>
          </a:p>
        </p:txBody>
      </p:sp>
      <p:sp>
        <p:nvSpPr>
          <p:cNvPr id="11" name="TextBox 9"/>
          <p:cNvSpPr txBox="1"/>
          <p:nvPr/>
        </p:nvSpPr>
        <p:spPr>
          <a:xfrm>
            <a:off x="1013568" y="6483179"/>
            <a:ext cx="9754837" cy="338554"/>
          </a:xfrm>
          <a:prstGeom prst="rect">
            <a:avLst/>
          </a:prstGeom>
          <a:noFill/>
        </p:spPr>
        <p:txBody>
          <a:bodyPr wrap="square" rtlCol="0">
            <a:spAutoFit/>
          </a:bodyPr>
          <a:lstStyle/>
          <a:p>
            <a:r>
              <a:rPr lang="en-US" sz="1600" dirty="0" err="1" smtClean="0">
                <a:latin typeface="Times New Roman" panose="02020603050405020304" pitchFamily="18" charset="0"/>
                <a:cs typeface="Times New Roman" panose="02020603050405020304" pitchFamily="18" charset="0"/>
              </a:rPr>
              <a:t>Wie</a:t>
            </a:r>
            <a:r>
              <a:rPr lang="en-US" sz="1600" dirty="0" smtClean="0">
                <a:latin typeface="Times New Roman" panose="02020603050405020304" pitchFamily="18" charset="0"/>
                <a:cs typeface="Times New Roman" panose="02020603050405020304" pitchFamily="18" charset="0"/>
              </a:rPr>
              <a:t> das in der </a:t>
            </a:r>
            <a:r>
              <a:rPr lang="en-US" sz="1600" dirty="0" err="1" smtClean="0">
                <a:latin typeface="Times New Roman" panose="02020603050405020304" pitchFamily="18" charset="0"/>
                <a:cs typeface="Times New Roman" panose="02020603050405020304" pitchFamily="18" charset="0"/>
              </a:rPr>
              <a:t>Zukunft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Gegensatz</a:t>
            </a:r>
            <a:r>
              <a:rPr lang="en-US" sz="1600" dirty="0" smtClean="0">
                <a:latin typeface="Times New Roman" panose="02020603050405020304" pitchFamily="18" charset="0"/>
                <a:cs typeface="Times New Roman" panose="02020603050405020304" pitchFamily="18" charset="0"/>
              </a:rPr>
              <a:t> USA-China und der </a:t>
            </a:r>
            <a:r>
              <a:rPr lang="en-US" sz="1600" dirty="0" err="1" smtClean="0">
                <a:latin typeface="Times New Roman" panose="02020603050405020304" pitchFamily="18" charset="0"/>
                <a:cs typeface="Times New Roman" panose="02020603050405020304" pitchFamily="18" charset="0"/>
              </a:rPr>
              <a:t>Lethargie</a:t>
            </a:r>
            <a:r>
              <a:rPr lang="en-US" sz="1600" dirty="0" smtClean="0">
                <a:latin typeface="Times New Roman" panose="02020603050405020304" pitchFamily="18" charset="0"/>
                <a:cs typeface="Times New Roman" panose="02020603050405020304" pitchFamily="18" charset="0"/>
              </a:rPr>
              <a:t> der EU </a:t>
            </a:r>
            <a:r>
              <a:rPr lang="en-US" sz="1600" dirty="0" err="1" smtClean="0">
                <a:latin typeface="Times New Roman" panose="02020603050405020304" pitchFamily="18" charset="0"/>
                <a:cs typeface="Times New Roman" panose="02020603050405020304" pitchFamily="18" charset="0"/>
              </a:rPr>
              <a:t>aussehen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wird</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bleibt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azuwarten</a:t>
            </a:r>
            <a:r>
              <a:rPr lang="en-US" sz="160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05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79525" y="78061"/>
            <a:ext cx="4398085"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3" y="718546"/>
            <a:ext cx="9144000" cy="5519638"/>
          </a:xfrm>
          <a:prstGeom prst="rect">
            <a:avLst/>
          </a:prstGeom>
          <a:noFill/>
        </p:spPr>
        <p:txBody>
          <a:bodyPr wrap="square" rtlCol="0">
            <a:noAutofit/>
          </a:bodyPr>
          <a:lstStyle/>
          <a:p>
            <a:r>
              <a:rPr lang="de-DE" sz="2400" dirty="0"/>
              <a:t>Konstante </a:t>
            </a:r>
            <a:r>
              <a:rPr lang="de-DE" sz="2400" dirty="0" smtClean="0"/>
              <a:t>Skalenerträge:</a:t>
            </a:r>
          </a:p>
          <a:p>
            <a:endParaRPr lang="de-DE" sz="2400" dirty="0"/>
          </a:p>
          <a:p>
            <a:r>
              <a:rPr lang="de-DE" sz="2400" dirty="0" smtClean="0"/>
              <a:t>			Y=F(L</a:t>
            </a:r>
            <a:r>
              <a:rPr lang="de-DE" sz="2400" dirty="0"/>
              <a:t>): 2L↑ → 2Y↑ </a:t>
            </a:r>
          </a:p>
          <a:p>
            <a:endParaRPr lang="de-DE" sz="2400" dirty="0"/>
          </a:p>
          <a:p>
            <a:endParaRPr lang="de-DE" sz="2400" dirty="0"/>
          </a:p>
          <a:p>
            <a:r>
              <a:rPr lang="de-DE" sz="2400" dirty="0"/>
              <a:t>Steigende </a:t>
            </a:r>
            <a:r>
              <a:rPr lang="de-DE" sz="2400" dirty="0" smtClean="0"/>
              <a:t>Skalenerträge:</a:t>
            </a:r>
          </a:p>
          <a:p>
            <a:endParaRPr lang="de-DE" sz="2400" dirty="0"/>
          </a:p>
          <a:p>
            <a:r>
              <a:rPr lang="de-DE" sz="2400" dirty="0" smtClean="0"/>
              <a:t>			Y=F(L</a:t>
            </a:r>
            <a:r>
              <a:rPr lang="de-DE" sz="2400" dirty="0"/>
              <a:t>): 2L↑ → 3Y↑</a:t>
            </a:r>
          </a:p>
          <a:p>
            <a:endParaRPr lang="de-DE" sz="2400" dirty="0"/>
          </a:p>
          <a:p>
            <a:endParaRPr lang="de-DE" sz="2400" dirty="0"/>
          </a:p>
          <a:p>
            <a:r>
              <a:rPr lang="de-DE" sz="2400" dirty="0"/>
              <a:t>Abnehmende </a:t>
            </a:r>
            <a:r>
              <a:rPr lang="de-DE" sz="2400" dirty="0" smtClean="0"/>
              <a:t>Skalenerträge:</a:t>
            </a:r>
          </a:p>
          <a:p>
            <a:r>
              <a:rPr lang="de-DE" sz="2400" dirty="0"/>
              <a:t>	</a:t>
            </a:r>
            <a:r>
              <a:rPr lang="de-DE" sz="2400" dirty="0" smtClean="0"/>
              <a:t>	</a:t>
            </a:r>
          </a:p>
          <a:p>
            <a:r>
              <a:rPr lang="de-DE" sz="2400" dirty="0"/>
              <a:t>	</a:t>
            </a:r>
            <a:r>
              <a:rPr lang="de-DE" sz="2400" dirty="0" smtClean="0"/>
              <a:t>		Y=F(L</a:t>
            </a:r>
            <a:r>
              <a:rPr lang="de-DE" sz="2400" dirty="0"/>
              <a:t>): 2L↑ → 1Y↑</a:t>
            </a:r>
          </a:p>
          <a:p>
            <a:endParaRPr lang="de-DE" sz="2400" dirty="0"/>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252857" y="-20872"/>
            <a:ext cx="7478358" cy="596676"/>
          </a:xfrm>
          <a:prstGeom prst="rect">
            <a:avLst/>
          </a:prstGeom>
          <a:noFill/>
        </p:spPr>
        <p:txBody>
          <a:bodyPr wrap="square" rtlCol="0">
            <a:noAutofit/>
          </a:bodyPr>
          <a:lstStyle/>
          <a:p>
            <a:r>
              <a:rPr lang="de-DE" sz="1400" dirty="0" smtClean="0"/>
              <a:t>Mit der klassischen Außenhandelstheorie kann nicht erklärt werden, warum Länder auch gleiche bzw. sehr ähnliche Güter miteinander austauschen. Dies liegt in der Annahme der Produktion unter konstanten Skalenerträgen begründet! </a:t>
            </a:r>
            <a:endParaRPr lang="de-DE" sz="1400" dirty="0"/>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7234519" y="878541"/>
            <a:ext cx="2382818" cy="337748"/>
          </a:xfrm>
          <a:prstGeom prst="rect">
            <a:avLst/>
          </a:prstGeom>
          <a:noFill/>
        </p:spPr>
        <p:txBody>
          <a:bodyPr wrap="square" rtlCol="0">
            <a:noAutofit/>
          </a:bodyPr>
          <a:lstStyle/>
          <a:p>
            <a:r>
              <a:rPr lang="de-DE" sz="1400" dirty="0" smtClean="0"/>
              <a:t>Wiederholung Skalenerträge</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5451439" y="3383556"/>
            <a:ext cx="6328184"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mehr als einer Verdopplung des Outputs Y</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5600702" y="1556147"/>
            <a:ext cx="5650452"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einer Verdopplung des Outputs Y</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5403031" y="5204471"/>
            <a:ext cx="6554094"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weniger als einer Verdopplung des Outputs Y</a:t>
            </a:r>
            <a:endParaRPr lang="de-DE" sz="1400" dirty="0"/>
          </a:p>
          <a:p>
            <a:endParaRPr lang="de-DE" sz="2400" dirty="0"/>
          </a:p>
          <a:p>
            <a:endParaRPr lang="de-DE" sz="2000" dirty="0"/>
          </a:p>
        </p:txBody>
      </p:sp>
    </p:spTree>
    <p:extLst>
      <p:ext uri="{BB962C8B-B14F-4D97-AF65-F5344CB8AC3E}">
        <p14:creationId xmlns:p14="http://schemas.microsoft.com/office/powerpoint/2010/main" val="281810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97"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cxnSp>
        <p:nvCxnSpPr>
          <p:cNvPr id="45" name="Gerade Verbindung mit Pfeil 44">
            <a:extLst>
              <a:ext uri="{FF2B5EF4-FFF2-40B4-BE49-F238E27FC236}">
                <a16:creationId xmlns:a16="http://schemas.microsoft.com/office/drawing/2014/main" id="{644B9166-3EDF-4CE1-B9F7-549773A64C47}"/>
              </a:ext>
            </a:extLst>
          </p:cNvPr>
          <p:cNvCxnSpPr>
            <a:cxnSpLocks/>
          </p:cNvCxnSpPr>
          <p:nvPr/>
        </p:nvCxnSpPr>
        <p:spPr>
          <a:xfrm flipV="1">
            <a:off x="397333" y="75541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Gerade Verbindung mit Pfeil 45">
            <a:extLst>
              <a:ext uri="{FF2B5EF4-FFF2-40B4-BE49-F238E27FC236}">
                <a16:creationId xmlns:a16="http://schemas.microsoft.com/office/drawing/2014/main" id="{56E4CE9B-06AC-4E3F-9453-D3D57F108059}"/>
              </a:ext>
            </a:extLst>
          </p:cNvPr>
          <p:cNvCxnSpPr>
            <a:cxnSpLocks/>
          </p:cNvCxnSpPr>
          <p:nvPr/>
        </p:nvCxnSpPr>
        <p:spPr>
          <a:xfrm>
            <a:off x="397333" y="2051556"/>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8B90D161-125D-48E4-A4A7-9AF096E3C952}"/>
              </a:ext>
            </a:extLst>
          </p:cNvPr>
          <p:cNvSpPr txBox="1"/>
          <p:nvPr/>
        </p:nvSpPr>
        <p:spPr>
          <a:xfrm>
            <a:off x="2413557" y="1979548"/>
            <a:ext cx="282450" cy="369332"/>
          </a:xfrm>
          <a:prstGeom prst="rect">
            <a:avLst/>
          </a:prstGeom>
          <a:noFill/>
        </p:spPr>
        <p:txBody>
          <a:bodyPr wrap="none" rtlCol="0">
            <a:spAutoFit/>
          </a:bodyPr>
          <a:lstStyle/>
          <a:p>
            <a:r>
              <a:rPr lang="de-DE" dirty="0"/>
              <a:t>L</a:t>
            </a:r>
          </a:p>
        </p:txBody>
      </p:sp>
      <p:sp>
        <p:nvSpPr>
          <p:cNvPr id="68" name="Textfeld 67">
            <a:extLst>
              <a:ext uri="{FF2B5EF4-FFF2-40B4-BE49-F238E27FC236}">
                <a16:creationId xmlns:a16="http://schemas.microsoft.com/office/drawing/2014/main" id="{F37DE496-8B5D-4ADE-8EF2-8F1DE7AAD898}"/>
              </a:ext>
            </a:extLst>
          </p:cNvPr>
          <p:cNvSpPr txBox="1"/>
          <p:nvPr/>
        </p:nvSpPr>
        <p:spPr>
          <a:xfrm>
            <a:off x="114883" y="818128"/>
            <a:ext cx="296876" cy="369332"/>
          </a:xfrm>
          <a:prstGeom prst="rect">
            <a:avLst/>
          </a:prstGeom>
          <a:noFill/>
        </p:spPr>
        <p:txBody>
          <a:bodyPr wrap="none" rtlCol="0">
            <a:spAutoFit/>
          </a:bodyPr>
          <a:lstStyle/>
          <a:p>
            <a:r>
              <a:rPr lang="de-DE" dirty="0"/>
              <a:t>Y</a:t>
            </a:r>
          </a:p>
        </p:txBody>
      </p:sp>
      <p:cxnSp>
        <p:nvCxnSpPr>
          <p:cNvPr id="103" name="Gerade Verbindung mit Pfeil 102">
            <a:extLst>
              <a:ext uri="{FF2B5EF4-FFF2-40B4-BE49-F238E27FC236}">
                <a16:creationId xmlns:a16="http://schemas.microsoft.com/office/drawing/2014/main" id="{4BF0E334-C3DA-4204-A737-DB00FC8140AC}"/>
              </a:ext>
            </a:extLst>
          </p:cNvPr>
          <p:cNvCxnSpPr>
            <a:cxnSpLocks/>
          </p:cNvCxnSpPr>
          <p:nvPr/>
        </p:nvCxnSpPr>
        <p:spPr>
          <a:xfrm flipV="1">
            <a:off x="3565685"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Gerade Verbindung mit Pfeil 103">
            <a:extLst>
              <a:ext uri="{FF2B5EF4-FFF2-40B4-BE49-F238E27FC236}">
                <a16:creationId xmlns:a16="http://schemas.microsoft.com/office/drawing/2014/main" id="{8A63708B-385B-4C71-9964-9FD24B833680}"/>
              </a:ext>
            </a:extLst>
          </p:cNvPr>
          <p:cNvCxnSpPr>
            <a:cxnSpLocks/>
          </p:cNvCxnSpPr>
          <p:nvPr/>
        </p:nvCxnSpPr>
        <p:spPr>
          <a:xfrm>
            <a:off x="3565685"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Textfeld 104">
            <a:extLst>
              <a:ext uri="{FF2B5EF4-FFF2-40B4-BE49-F238E27FC236}">
                <a16:creationId xmlns:a16="http://schemas.microsoft.com/office/drawing/2014/main" id="{06770A60-0BB0-403B-B135-B6308307E924}"/>
              </a:ext>
            </a:extLst>
          </p:cNvPr>
          <p:cNvSpPr txBox="1"/>
          <p:nvPr/>
        </p:nvSpPr>
        <p:spPr>
          <a:xfrm>
            <a:off x="5581909" y="1988840"/>
            <a:ext cx="296876" cy="369332"/>
          </a:xfrm>
          <a:prstGeom prst="rect">
            <a:avLst/>
          </a:prstGeom>
          <a:noFill/>
        </p:spPr>
        <p:txBody>
          <a:bodyPr wrap="none" rtlCol="0">
            <a:spAutoFit/>
          </a:bodyPr>
          <a:lstStyle/>
          <a:p>
            <a:r>
              <a:rPr lang="de-DE" dirty="0"/>
              <a:t>Y</a:t>
            </a:r>
          </a:p>
        </p:txBody>
      </p:sp>
      <p:sp>
        <p:nvSpPr>
          <p:cNvPr id="106" name="Textfeld 105">
            <a:extLst>
              <a:ext uri="{FF2B5EF4-FFF2-40B4-BE49-F238E27FC236}">
                <a16:creationId xmlns:a16="http://schemas.microsoft.com/office/drawing/2014/main" id="{60DFF8A3-56FD-4F48-8D0C-24E5937CC2ED}"/>
              </a:ext>
            </a:extLst>
          </p:cNvPr>
          <p:cNvSpPr txBox="1"/>
          <p:nvPr/>
        </p:nvSpPr>
        <p:spPr>
          <a:xfrm>
            <a:off x="3283235" y="827420"/>
            <a:ext cx="304892" cy="369332"/>
          </a:xfrm>
          <a:prstGeom prst="rect">
            <a:avLst/>
          </a:prstGeom>
          <a:noFill/>
        </p:spPr>
        <p:txBody>
          <a:bodyPr wrap="none" rtlCol="0">
            <a:spAutoFit/>
          </a:bodyPr>
          <a:lstStyle/>
          <a:p>
            <a:r>
              <a:rPr lang="de-DE" dirty="0"/>
              <a:t>K</a:t>
            </a:r>
          </a:p>
        </p:txBody>
      </p:sp>
      <p:cxnSp>
        <p:nvCxnSpPr>
          <p:cNvPr id="107" name="Gerade Verbindung mit Pfeil 106">
            <a:extLst>
              <a:ext uri="{FF2B5EF4-FFF2-40B4-BE49-F238E27FC236}">
                <a16:creationId xmlns:a16="http://schemas.microsoft.com/office/drawing/2014/main" id="{D818F902-37B6-41CE-A83C-CAE15E1E42FA}"/>
              </a:ext>
            </a:extLst>
          </p:cNvPr>
          <p:cNvCxnSpPr>
            <a:cxnSpLocks/>
          </p:cNvCxnSpPr>
          <p:nvPr/>
        </p:nvCxnSpPr>
        <p:spPr>
          <a:xfrm flipV="1">
            <a:off x="6440423"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Gerade Verbindung mit Pfeil 107">
            <a:extLst>
              <a:ext uri="{FF2B5EF4-FFF2-40B4-BE49-F238E27FC236}">
                <a16:creationId xmlns:a16="http://schemas.microsoft.com/office/drawing/2014/main" id="{4E1B86CD-D69A-4FA5-83F8-1EED993B1379}"/>
              </a:ext>
            </a:extLst>
          </p:cNvPr>
          <p:cNvCxnSpPr>
            <a:cxnSpLocks/>
          </p:cNvCxnSpPr>
          <p:nvPr/>
        </p:nvCxnSpPr>
        <p:spPr>
          <a:xfrm>
            <a:off x="6440423"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9" name="Textfeld 108">
            <a:extLst>
              <a:ext uri="{FF2B5EF4-FFF2-40B4-BE49-F238E27FC236}">
                <a16:creationId xmlns:a16="http://schemas.microsoft.com/office/drawing/2014/main" id="{4CB2C757-7B4B-45F7-8E8A-B595A45F35E1}"/>
              </a:ext>
            </a:extLst>
          </p:cNvPr>
          <p:cNvSpPr txBox="1"/>
          <p:nvPr/>
        </p:nvSpPr>
        <p:spPr>
          <a:xfrm>
            <a:off x="8456647" y="1988840"/>
            <a:ext cx="296876" cy="369332"/>
          </a:xfrm>
          <a:prstGeom prst="rect">
            <a:avLst/>
          </a:prstGeom>
          <a:noFill/>
        </p:spPr>
        <p:txBody>
          <a:bodyPr wrap="none" rtlCol="0">
            <a:spAutoFit/>
          </a:bodyPr>
          <a:lstStyle/>
          <a:p>
            <a:r>
              <a:rPr lang="de-DE" dirty="0"/>
              <a:t>Y</a:t>
            </a:r>
          </a:p>
        </p:txBody>
      </p:sp>
      <p:sp>
        <p:nvSpPr>
          <p:cNvPr id="110" name="Textfeld 109">
            <a:extLst>
              <a:ext uri="{FF2B5EF4-FFF2-40B4-BE49-F238E27FC236}">
                <a16:creationId xmlns:a16="http://schemas.microsoft.com/office/drawing/2014/main" id="{940EA9E0-0A94-452F-80A1-60CB274290F3}"/>
              </a:ext>
            </a:extLst>
          </p:cNvPr>
          <p:cNvSpPr txBox="1"/>
          <p:nvPr/>
        </p:nvSpPr>
        <p:spPr>
          <a:xfrm>
            <a:off x="6061667" y="827420"/>
            <a:ext cx="450764" cy="369332"/>
          </a:xfrm>
          <a:prstGeom prst="rect">
            <a:avLst/>
          </a:prstGeom>
          <a:noFill/>
        </p:spPr>
        <p:txBody>
          <a:bodyPr wrap="none" rtlCol="0">
            <a:spAutoFit/>
          </a:bodyPr>
          <a:lstStyle/>
          <a:p>
            <a:r>
              <a:rPr lang="de-DE" dirty="0"/>
              <a:t>GK</a:t>
            </a:r>
          </a:p>
        </p:txBody>
      </p:sp>
      <p:sp>
        <p:nvSpPr>
          <p:cNvPr id="111" name="Textfeld 110">
            <a:extLst>
              <a:ext uri="{FF2B5EF4-FFF2-40B4-BE49-F238E27FC236}">
                <a16:creationId xmlns:a16="http://schemas.microsoft.com/office/drawing/2014/main" id="{C3BD6491-0AB2-45A1-86B3-1E3BF65E9357}"/>
              </a:ext>
            </a:extLst>
          </p:cNvPr>
          <p:cNvSpPr txBox="1"/>
          <p:nvPr/>
        </p:nvSpPr>
        <p:spPr>
          <a:xfrm>
            <a:off x="3340510" y="395371"/>
            <a:ext cx="2446952" cy="369332"/>
          </a:xfrm>
          <a:prstGeom prst="rect">
            <a:avLst/>
          </a:prstGeom>
          <a:noFill/>
        </p:spPr>
        <p:txBody>
          <a:bodyPr wrap="none" rtlCol="0">
            <a:spAutoFit/>
          </a:bodyPr>
          <a:lstStyle/>
          <a:p>
            <a:r>
              <a:rPr lang="de-DE" dirty="0"/>
              <a:t>konstante Skalenerträge</a:t>
            </a:r>
          </a:p>
        </p:txBody>
      </p:sp>
      <p:cxnSp>
        <p:nvCxnSpPr>
          <p:cNvPr id="125" name="Gerade Verbindung mit Pfeil 124">
            <a:extLst>
              <a:ext uri="{FF2B5EF4-FFF2-40B4-BE49-F238E27FC236}">
                <a16:creationId xmlns:a16="http://schemas.microsoft.com/office/drawing/2014/main" id="{67F5EF20-FBC1-4EDF-A3F7-E510BD364B18}"/>
              </a:ext>
            </a:extLst>
          </p:cNvPr>
          <p:cNvCxnSpPr>
            <a:cxnSpLocks/>
          </p:cNvCxnSpPr>
          <p:nvPr/>
        </p:nvCxnSpPr>
        <p:spPr>
          <a:xfrm flipV="1">
            <a:off x="526283" y="271464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Gerader Verbinder 138">
            <a:extLst>
              <a:ext uri="{FF2B5EF4-FFF2-40B4-BE49-F238E27FC236}">
                <a16:creationId xmlns:a16="http://schemas.microsoft.com/office/drawing/2014/main" id="{3E1F1E27-4E35-4E6C-8AC6-78FDF013C8C2}"/>
              </a:ext>
            </a:extLst>
          </p:cNvPr>
          <p:cNvCxnSpPr/>
          <p:nvPr/>
        </p:nvCxnSpPr>
        <p:spPr>
          <a:xfrm flipV="1">
            <a:off x="398965" y="1240883"/>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a:extLst>
              <a:ext uri="{FF2B5EF4-FFF2-40B4-BE49-F238E27FC236}">
                <a16:creationId xmlns:a16="http://schemas.microsoft.com/office/drawing/2014/main" id="{7ED73A05-6EB4-496D-91B1-F0479BAB22A8}"/>
              </a:ext>
            </a:extLst>
          </p:cNvPr>
          <p:cNvCxnSpPr/>
          <p:nvPr/>
        </p:nvCxnSpPr>
        <p:spPr>
          <a:xfrm flipV="1">
            <a:off x="3567317" y="1259468"/>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18CE0163-1186-470F-A12C-9C5AFD20F021}"/>
              </a:ext>
            </a:extLst>
          </p:cNvPr>
          <p:cNvCxnSpPr>
            <a:cxnSpLocks/>
          </p:cNvCxnSpPr>
          <p:nvPr/>
        </p:nvCxnSpPr>
        <p:spPr>
          <a:xfrm flipV="1">
            <a:off x="6439517" y="1575064"/>
            <a:ext cx="1806689" cy="130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Textfeld 142">
            <a:extLst>
              <a:ext uri="{FF2B5EF4-FFF2-40B4-BE49-F238E27FC236}">
                <a16:creationId xmlns:a16="http://schemas.microsoft.com/office/drawing/2014/main" id="{12A3DB5B-3734-4A8E-805A-1B104FBD3385}"/>
              </a:ext>
            </a:extLst>
          </p:cNvPr>
          <p:cNvSpPr txBox="1"/>
          <p:nvPr/>
        </p:nvSpPr>
        <p:spPr>
          <a:xfrm>
            <a:off x="541350" y="827420"/>
            <a:ext cx="1221745" cy="369332"/>
          </a:xfrm>
          <a:prstGeom prst="rect">
            <a:avLst/>
          </a:prstGeom>
          <a:noFill/>
        </p:spPr>
        <p:txBody>
          <a:bodyPr wrap="none" rtlCol="0">
            <a:spAutoFit/>
          </a:bodyPr>
          <a:lstStyle/>
          <a:p>
            <a:r>
              <a:rPr lang="de-DE" dirty="0"/>
              <a:t>Produktion</a:t>
            </a:r>
          </a:p>
        </p:txBody>
      </p:sp>
      <p:sp>
        <p:nvSpPr>
          <p:cNvPr id="144" name="Textfeld 143">
            <a:extLst>
              <a:ext uri="{FF2B5EF4-FFF2-40B4-BE49-F238E27FC236}">
                <a16:creationId xmlns:a16="http://schemas.microsoft.com/office/drawing/2014/main" id="{49F110A4-220A-4BFD-94CC-387BE42A1D51}"/>
              </a:ext>
            </a:extLst>
          </p:cNvPr>
          <p:cNvSpPr txBox="1"/>
          <p:nvPr/>
        </p:nvSpPr>
        <p:spPr>
          <a:xfrm>
            <a:off x="4195809" y="786771"/>
            <a:ext cx="821443" cy="369332"/>
          </a:xfrm>
          <a:prstGeom prst="rect">
            <a:avLst/>
          </a:prstGeom>
          <a:noFill/>
        </p:spPr>
        <p:txBody>
          <a:bodyPr wrap="none" rtlCol="0">
            <a:spAutoFit/>
          </a:bodyPr>
          <a:lstStyle/>
          <a:p>
            <a:r>
              <a:rPr lang="de-DE" dirty="0"/>
              <a:t>Kosten</a:t>
            </a:r>
          </a:p>
        </p:txBody>
      </p:sp>
      <p:sp>
        <p:nvSpPr>
          <p:cNvPr id="145" name="Textfeld 144">
            <a:extLst>
              <a:ext uri="{FF2B5EF4-FFF2-40B4-BE49-F238E27FC236}">
                <a16:creationId xmlns:a16="http://schemas.microsoft.com/office/drawing/2014/main" id="{3C2076DD-8884-429A-A3BE-172B160914C1}"/>
              </a:ext>
            </a:extLst>
          </p:cNvPr>
          <p:cNvSpPr txBox="1"/>
          <p:nvPr/>
        </p:nvSpPr>
        <p:spPr>
          <a:xfrm>
            <a:off x="6767851" y="764704"/>
            <a:ext cx="1406347" cy="369332"/>
          </a:xfrm>
          <a:prstGeom prst="rect">
            <a:avLst/>
          </a:prstGeom>
          <a:noFill/>
        </p:spPr>
        <p:txBody>
          <a:bodyPr wrap="square" rtlCol="0">
            <a:spAutoFit/>
          </a:bodyPr>
          <a:lstStyle/>
          <a:p>
            <a:r>
              <a:rPr lang="de-DE" dirty="0"/>
              <a:t>Grenzkosten </a:t>
            </a:r>
          </a:p>
        </p:txBody>
      </p:sp>
      <p:sp>
        <p:nvSpPr>
          <p:cNvPr id="152" name="Textfeld 151">
            <a:extLst>
              <a:ext uri="{FF2B5EF4-FFF2-40B4-BE49-F238E27FC236}">
                <a16:creationId xmlns:a16="http://schemas.microsoft.com/office/drawing/2014/main" id="{4EB9EA23-80E1-4F34-80AF-BE59538A007A}"/>
              </a:ext>
            </a:extLst>
          </p:cNvPr>
          <p:cNvSpPr txBox="1"/>
          <p:nvPr/>
        </p:nvSpPr>
        <p:spPr>
          <a:xfrm>
            <a:off x="6878053" y="1196752"/>
            <a:ext cx="450764" cy="369332"/>
          </a:xfrm>
          <a:prstGeom prst="rect">
            <a:avLst/>
          </a:prstGeom>
          <a:noFill/>
        </p:spPr>
        <p:txBody>
          <a:bodyPr wrap="none" rtlCol="0">
            <a:spAutoFit/>
          </a:bodyPr>
          <a:lstStyle/>
          <a:p>
            <a:r>
              <a:rPr lang="de-DE" dirty="0"/>
              <a:t>GK</a:t>
            </a:r>
          </a:p>
        </p:txBody>
      </p:sp>
      <p:cxnSp>
        <p:nvCxnSpPr>
          <p:cNvPr id="126" name="Gerade Verbindung mit Pfeil 125">
            <a:extLst>
              <a:ext uri="{FF2B5EF4-FFF2-40B4-BE49-F238E27FC236}">
                <a16:creationId xmlns:a16="http://schemas.microsoft.com/office/drawing/2014/main" id="{A0D5B094-C005-449D-8A98-29D50C18ED03}"/>
              </a:ext>
            </a:extLst>
          </p:cNvPr>
          <p:cNvCxnSpPr>
            <a:cxnSpLocks/>
          </p:cNvCxnSpPr>
          <p:nvPr/>
        </p:nvCxnSpPr>
        <p:spPr>
          <a:xfrm>
            <a:off x="535127" y="3994844"/>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Textfeld 126">
            <a:extLst>
              <a:ext uri="{FF2B5EF4-FFF2-40B4-BE49-F238E27FC236}">
                <a16:creationId xmlns:a16="http://schemas.microsoft.com/office/drawing/2014/main" id="{B65C1B80-2CCB-4528-9B8E-1E709FAB3722}"/>
              </a:ext>
            </a:extLst>
          </p:cNvPr>
          <p:cNvSpPr txBox="1"/>
          <p:nvPr/>
        </p:nvSpPr>
        <p:spPr>
          <a:xfrm>
            <a:off x="2551351" y="3922836"/>
            <a:ext cx="282450" cy="369332"/>
          </a:xfrm>
          <a:prstGeom prst="rect">
            <a:avLst/>
          </a:prstGeom>
          <a:noFill/>
        </p:spPr>
        <p:txBody>
          <a:bodyPr wrap="none" rtlCol="0">
            <a:spAutoFit/>
          </a:bodyPr>
          <a:lstStyle/>
          <a:p>
            <a:r>
              <a:rPr lang="de-DE" dirty="0"/>
              <a:t>L</a:t>
            </a:r>
          </a:p>
        </p:txBody>
      </p:sp>
      <p:sp>
        <p:nvSpPr>
          <p:cNvPr id="128" name="Textfeld 127">
            <a:extLst>
              <a:ext uri="{FF2B5EF4-FFF2-40B4-BE49-F238E27FC236}">
                <a16:creationId xmlns:a16="http://schemas.microsoft.com/office/drawing/2014/main" id="{CBB1B1D7-5AF5-44FB-B264-91406612653D}"/>
              </a:ext>
            </a:extLst>
          </p:cNvPr>
          <p:cNvSpPr txBox="1"/>
          <p:nvPr/>
        </p:nvSpPr>
        <p:spPr>
          <a:xfrm>
            <a:off x="252677" y="2761416"/>
            <a:ext cx="296876" cy="369332"/>
          </a:xfrm>
          <a:prstGeom prst="rect">
            <a:avLst/>
          </a:prstGeom>
          <a:noFill/>
        </p:spPr>
        <p:txBody>
          <a:bodyPr wrap="none" rtlCol="0">
            <a:spAutoFit/>
          </a:bodyPr>
          <a:lstStyle/>
          <a:p>
            <a:r>
              <a:rPr lang="de-DE" dirty="0"/>
              <a:t>Y</a:t>
            </a:r>
          </a:p>
        </p:txBody>
      </p:sp>
      <p:cxnSp>
        <p:nvCxnSpPr>
          <p:cNvPr id="129" name="Gerade Verbindung mit Pfeil 128">
            <a:extLst>
              <a:ext uri="{FF2B5EF4-FFF2-40B4-BE49-F238E27FC236}">
                <a16:creationId xmlns:a16="http://schemas.microsoft.com/office/drawing/2014/main" id="{CB9A9CAD-CF8B-49C2-8E09-363EE579C1DE}"/>
              </a:ext>
            </a:extLst>
          </p:cNvPr>
          <p:cNvCxnSpPr>
            <a:cxnSpLocks/>
          </p:cNvCxnSpPr>
          <p:nvPr/>
        </p:nvCxnSpPr>
        <p:spPr>
          <a:xfrm flipV="1">
            <a:off x="3703479" y="270799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Gerade Verbindung mit Pfeil 129">
            <a:extLst>
              <a:ext uri="{FF2B5EF4-FFF2-40B4-BE49-F238E27FC236}">
                <a16:creationId xmlns:a16="http://schemas.microsoft.com/office/drawing/2014/main" id="{6B2C4EC1-2B43-4599-A8CD-AFBDF022122E}"/>
              </a:ext>
            </a:extLst>
          </p:cNvPr>
          <p:cNvCxnSpPr>
            <a:cxnSpLocks/>
          </p:cNvCxnSpPr>
          <p:nvPr/>
        </p:nvCxnSpPr>
        <p:spPr>
          <a:xfrm>
            <a:off x="3703479" y="399227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Textfeld 130">
            <a:extLst>
              <a:ext uri="{FF2B5EF4-FFF2-40B4-BE49-F238E27FC236}">
                <a16:creationId xmlns:a16="http://schemas.microsoft.com/office/drawing/2014/main" id="{420DE708-BB93-44B5-B003-DE31AF2789AE}"/>
              </a:ext>
            </a:extLst>
          </p:cNvPr>
          <p:cNvSpPr txBox="1"/>
          <p:nvPr/>
        </p:nvSpPr>
        <p:spPr>
          <a:xfrm>
            <a:off x="5719703" y="3902901"/>
            <a:ext cx="296876" cy="369332"/>
          </a:xfrm>
          <a:prstGeom prst="rect">
            <a:avLst/>
          </a:prstGeom>
          <a:noFill/>
        </p:spPr>
        <p:txBody>
          <a:bodyPr wrap="none" rtlCol="0">
            <a:spAutoFit/>
          </a:bodyPr>
          <a:lstStyle/>
          <a:p>
            <a:r>
              <a:rPr lang="de-DE" dirty="0"/>
              <a:t>Y</a:t>
            </a:r>
          </a:p>
        </p:txBody>
      </p:sp>
      <p:sp>
        <p:nvSpPr>
          <p:cNvPr id="132" name="Textfeld 131">
            <a:extLst>
              <a:ext uri="{FF2B5EF4-FFF2-40B4-BE49-F238E27FC236}">
                <a16:creationId xmlns:a16="http://schemas.microsoft.com/office/drawing/2014/main" id="{DBB07FA5-DF4A-4F80-9B34-5B85D79476D9}"/>
              </a:ext>
            </a:extLst>
          </p:cNvPr>
          <p:cNvSpPr txBox="1"/>
          <p:nvPr/>
        </p:nvSpPr>
        <p:spPr>
          <a:xfrm>
            <a:off x="3421029" y="2758843"/>
            <a:ext cx="304892" cy="369332"/>
          </a:xfrm>
          <a:prstGeom prst="rect">
            <a:avLst/>
          </a:prstGeom>
          <a:noFill/>
        </p:spPr>
        <p:txBody>
          <a:bodyPr wrap="none" rtlCol="0">
            <a:spAutoFit/>
          </a:bodyPr>
          <a:lstStyle/>
          <a:p>
            <a:r>
              <a:rPr lang="de-DE" dirty="0"/>
              <a:t>K</a:t>
            </a:r>
          </a:p>
        </p:txBody>
      </p:sp>
      <p:cxnSp>
        <p:nvCxnSpPr>
          <p:cNvPr id="133" name="Gerade Verbindung mit Pfeil 132">
            <a:extLst>
              <a:ext uri="{FF2B5EF4-FFF2-40B4-BE49-F238E27FC236}">
                <a16:creationId xmlns:a16="http://schemas.microsoft.com/office/drawing/2014/main" id="{9E0AF3F3-A447-4E04-BD12-3A8ACA08CB9B}"/>
              </a:ext>
            </a:extLst>
          </p:cNvPr>
          <p:cNvCxnSpPr>
            <a:cxnSpLocks/>
          </p:cNvCxnSpPr>
          <p:nvPr/>
        </p:nvCxnSpPr>
        <p:spPr>
          <a:xfrm flipV="1">
            <a:off x="6578217" y="267876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Gerade Verbindung mit Pfeil 133">
            <a:extLst>
              <a:ext uri="{FF2B5EF4-FFF2-40B4-BE49-F238E27FC236}">
                <a16:creationId xmlns:a16="http://schemas.microsoft.com/office/drawing/2014/main" id="{1A0279DC-908D-4A91-842F-B9634D5F0DF4}"/>
              </a:ext>
            </a:extLst>
          </p:cNvPr>
          <p:cNvCxnSpPr>
            <a:cxnSpLocks/>
          </p:cNvCxnSpPr>
          <p:nvPr/>
        </p:nvCxnSpPr>
        <p:spPr>
          <a:xfrm>
            <a:off x="6562194" y="3959812"/>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5" name="Textfeld 134">
            <a:extLst>
              <a:ext uri="{FF2B5EF4-FFF2-40B4-BE49-F238E27FC236}">
                <a16:creationId xmlns:a16="http://schemas.microsoft.com/office/drawing/2014/main" id="{009335CC-FF45-49A7-BF98-7ABB87929CC5}"/>
              </a:ext>
            </a:extLst>
          </p:cNvPr>
          <p:cNvSpPr txBox="1"/>
          <p:nvPr/>
        </p:nvSpPr>
        <p:spPr>
          <a:xfrm>
            <a:off x="8578418" y="3878511"/>
            <a:ext cx="296876" cy="369332"/>
          </a:xfrm>
          <a:prstGeom prst="rect">
            <a:avLst/>
          </a:prstGeom>
          <a:noFill/>
        </p:spPr>
        <p:txBody>
          <a:bodyPr wrap="none" rtlCol="0">
            <a:spAutoFit/>
          </a:bodyPr>
          <a:lstStyle/>
          <a:p>
            <a:r>
              <a:rPr lang="de-DE" dirty="0"/>
              <a:t>Y</a:t>
            </a:r>
          </a:p>
        </p:txBody>
      </p:sp>
      <p:sp>
        <p:nvSpPr>
          <p:cNvPr id="136" name="Textfeld 135">
            <a:extLst>
              <a:ext uri="{FF2B5EF4-FFF2-40B4-BE49-F238E27FC236}">
                <a16:creationId xmlns:a16="http://schemas.microsoft.com/office/drawing/2014/main" id="{8144AA03-3E1F-4A4D-9766-397FAB8D01FA}"/>
              </a:ext>
            </a:extLst>
          </p:cNvPr>
          <p:cNvSpPr txBox="1"/>
          <p:nvPr/>
        </p:nvSpPr>
        <p:spPr>
          <a:xfrm>
            <a:off x="6199461" y="2741481"/>
            <a:ext cx="450764" cy="369332"/>
          </a:xfrm>
          <a:prstGeom prst="rect">
            <a:avLst/>
          </a:prstGeom>
          <a:noFill/>
        </p:spPr>
        <p:txBody>
          <a:bodyPr wrap="none" rtlCol="0">
            <a:spAutoFit/>
          </a:bodyPr>
          <a:lstStyle/>
          <a:p>
            <a:r>
              <a:rPr lang="de-DE" dirty="0"/>
              <a:t>GK</a:t>
            </a:r>
          </a:p>
        </p:txBody>
      </p:sp>
      <p:sp>
        <p:nvSpPr>
          <p:cNvPr id="137" name="Textfeld 136">
            <a:extLst>
              <a:ext uri="{FF2B5EF4-FFF2-40B4-BE49-F238E27FC236}">
                <a16:creationId xmlns:a16="http://schemas.microsoft.com/office/drawing/2014/main" id="{D7052FF6-798F-45C5-9303-EB2AB76AE577}"/>
              </a:ext>
            </a:extLst>
          </p:cNvPr>
          <p:cNvSpPr txBox="1"/>
          <p:nvPr/>
        </p:nvSpPr>
        <p:spPr>
          <a:xfrm>
            <a:off x="3478305" y="2326794"/>
            <a:ext cx="2282291" cy="369332"/>
          </a:xfrm>
          <a:prstGeom prst="rect">
            <a:avLst/>
          </a:prstGeom>
          <a:noFill/>
        </p:spPr>
        <p:txBody>
          <a:bodyPr wrap="none" rtlCol="0">
            <a:spAutoFit/>
          </a:bodyPr>
          <a:lstStyle/>
          <a:p>
            <a:r>
              <a:rPr lang="de-DE" dirty="0"/>
              <a:t>fallende Skalenerträge</a:t>
            </a:r>
          </a:p>
        </p:txBody>
      </p:sp>
      <p:sp>
        <p:nvSpPr>
          <p:cNvPr id="149" name="Textfeld 148">
            <a:extLst>
              <a:ext uri="{FF2B5EF4-FFF2-40B4-BE49-F238E27FC236}">
                <a16:creationId xmlns:a16="http://schemas.microsoft.com/office/drawing/2014/main" id="{75F46E41-DFA1-429D-B6D7-01832F4C0660}"/>
              </a:ext>
            </a:extLst>
          </p:cNvPr>
          <p:cNvSpPr txBox="1"/>
          <p:nvPr/>
        </p:nvSpPr>
        <p:spPr>
          <a:xfrm>
            <a:off x="612718" y="2714647"/>
            <a:ext cx="1221745" cy="369332"/>
          </a:xfrm>
          <a:prstGeom prst="rect">
            <a:avLst/>
          </a:prstGeom>
          <a:noFill/>
        </p:spPr>
        <p:txBody>
          <a:bodyPr wrap="none" rtlCol="0">
            <a:spAutoFit/>
          </a:bodyPr>
          <a:lstStyle/>
          <a:p>
            <a:r>
              <a:rPr lang="de-DE" dirty="0"/>
              <a:t>Produktion</a:t>
            </a:r>
          </a:p>
        </p:txBody>
      </p:sp>
      <p:sp>
        <p:nvSpPr>
          <p:cNvPr id="150" name="Textfeld 149">
            <a:extLst>
              <a:ext uri="{FF2B5EF4-FFF2-40B4-BE49-F238E27FC236}">
                <a16:creationId xmlns:a16="http://schemas.microsoft.com/office/drawing/2014/main" id="{4AA29360-16A2-4937-887B-9CB8D69304C3}"/>
              </a:ext>
            </a:extLst>
          </p:cNvPr>
          <p:cNvSpPr txBox="1"/>
          <p:nvPr/>
        </p:nvSpPr>
        <p:spPr>
          <a:xfrm>
            <a:off x="4267177" y="2662133"/>
            <a:ext cx="821443" cy="369332"/>
          </a:xfrm>
          <a:prstGeom prst="rect">
            <a:avLst/>
          </a:prstGeom>
          <a:noFill/>
        </p:spPr>
        <p:txBody>
          <a:bodyPr wrap="none" rtlCol="0">
            <a:spAutoFit/>
          </a:bodyPr>
          <a:lstStyle/>
          <a:p>
            <a:r>
              <a:rPr lang="de-DE" dirty="0"/>
              <a:t>Kosten</a:t>
            </a:r>
          </a:p>
        </p:txBody>
      </p:sp>
      <p:sp>
        <p:nvSpPr>
          <p:cNvPr id="162" name="Freihandform: Form 161">
            <a:extLst>
              <a:ext uri="{FF2B5EF4-FFF2-40B4-BE49-F238E27FC236}">
                <a16:creationId xmlns:a16="http://schemas.microsoft.com/office/drawing/2014/main" id="{84AB6A0A-2FB3-4F74-96DB-D52868B7417F}"/>
              </a:ext>
            </a:extLst>
          </p:cNvPr>
          <p:cNvSpPr/>
          <p:nvPr/>
        </p:nvSpPr>
        <p:spPr>
          <a:xfrm>
            <a:off x="527659" y="302199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Freihandform: Form 162">
            <a:extLst>
              <a:ext uri="{FF2B5EF4-FFF2-40B4-BE49-F238E27FC236}">
                <a16:creationId xmlns:a16="http://schemas.microsoft.com/office/drawing/2014/main" id="{82844EE5-431B-4855-B3C1-1F443B39F90B}"/>
              </a:ext>
            </a:extLst>
          </p:cNvPr>
          <p:cNvSpPr/>
          <p:nvPr/>
        </p:nvSpPr>
        <p:spPr>
          <a:xfrm>
            <a:off x="3687416" y="3347009"/>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4" name="Gerader Verbinder 163">
            <a:extLst>
              <a:ext uri="{FF2B5EF4-FFF2-40B4-BE49-F238E27FC236}">
                <a16:creationId xmlns:a16="http://schemas.microsoft.com/office/drawing/2014/main" id="{33875FB2-1035-4C90-A40D-5FD4A00D6259}"/>
              </a:ext>
            </a:extLst>
          </p:cNvPr>
          <p:cNvCxnSpPr>
            <a:cxnSpLocks/>
          </p:cNvCxnSpPr>
          <p:nvPr/>
        </p:nvCxnSpPr>
        <p:spPr>
          <a:xfrm flipV="1">
            <a:off x="6871831" y="3251659"/>
            <a:ext cx="1445742" cy="348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feld 165">
            <a:extLst>
              <a:ext uri="{FF2B5EF4-FFF2-40B4-BE49-F238E27FC236}">
                <a16:creationId xmlns:a16="http://schemas.microsoft.com/office/drawing/2014/main" id="{B1A06C8B-2160-40CD-AD3E-D7181BB7F6A4}"/>
              </a:ext>
            </a:extLst>
          </p:cNvPr>
          <p:cNvSpPr txBox="1"/>
          <p:nvPr/>
        </p:nvSpPr>
        <p:spPr>
          <a:xfrm>
            <a:off x="8276092" y="3031566"/>
            <a:ext cx="450764" cy="369332"/>
          </a:xfrm>
          <a:prstGeom prst="rect">
            <a:avLst/>
          </a:prstGeom>
          <a:noFill/>
        </p:spPr>
        <p:txBody>
          <a:bodyPr wrap="none" rtlCol="0">
            <a:spAutoFit/>
          </a:bodyPr>
          <a:lstStyle/>
          <a:p>
            <a:r>
              <a:rPr lang="de-DE" dirty="0"/>
              <a:t>GK</a:t>
            </a:r>
          </a:p>
        </p:txBody>
      </p:sp>
      <p:sp>
        <p:nvSpPr>
          <p:cNvPr id="70" name="Textfeld 69">
            <a:extLst>
              <a:ext uri="{FF2B5EF4-FFF2-40B4-BE49-F238E27FC236}">
                <a16:creationId xmlns:a16="http://schemas.microsoft.com/office/drawing/2014/main" id="{227DF158-8028-48B1-B5DE-581C64A3AC2C}"/>
              </a:ext>
            </a:extLst>
          </p:cNvPr>
          <p:cNvSpPr txBox="1"/>
          <p:nvPr/>
        </p:nvSpPr>
        <p:spPr>
          <a:xfrm>
            <a:off x="7039220" y="2717091"/>
            <a:ext cx="1406347" cy="369332"/>
          </a:xfrm>
          <a:prstGeom prst="rect">
            <a:avLst/>
          </a:prstGeom>
          <a:noFill/>
        </p:spPr>
        <p:txBody>
          <a:bodyPr wrap="square" rtlCol="0">
            <a:spAutoFit/>
          </a:bodyPr>
          <a:lstStyle/>
          <a:p>
            <a:r>
              <a:rPr lang="de-DE" dirty="0"/>
              <a:t>Grenzkosten </a:t>
            </a:r>
          </a:p>
        </p:txBody>
      </p:sp>
      <p:sp>
        <p:nvSpPr>
          <p:cNvPr id="64" name="Textfeld 63">
            <a:extLst>
              <a:ext uri="{FF2B5EF4-FFF2-40B4-BE49-F238E27FC236}">
                <a16:creationId xmlns:a16="http://schemas.microsoft.com/office/drawing/2014/main" id="{EA66E258-8245-4EE8-9B19-BB1BAC4D268E}"/>
              </a:ext>
            </a:extLst>
          </p:cNvPr>
          <p:cNvSpPr txBox="1"/>
          <p:nvPr/>
        </p:nvSpPr>
        <p:spPr>
          <a:xfrm>
            <a:off x="9025665" y="859004"/>
            <a:ext cx="3166335" cy="953660"/>
          </a:xfrm>
          <a:prstGeom prst="rect">
            <a:avLst/>
          </a:prstGeom>
          <a:noFill/>
        </p:spPr>
        <p:txBody>
          <a:bodyPr wrap="square" rtlCol="0">
            <a:noAutofit/>
          </a:bodyPr>
          <a:lstStyle/>
          <a:p>
            <a:r>
              <a:rPr lang="de-DE" sz="1400" dirty="0" smtClean="0"/>
              <a:t>Konstante Skalenerträge führen zu konstanten Grenzkosten</a:t>
            </a:r>
            <a:endParaRPr lang="de-DE" sz="1400" dirty="0"/>
          </a:p>
          <a:p>
            <a:endParaRPr lang="de-DE" sz="2400" dirty="0"/>
          </a:p>
          <a:p>
            <a:endParaRPr lang="de-DE" sz="20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8763563" y="4497231"/>
            <a:ext cx="3278743" cy="579559"/>
          </a:xfrm>
          <a:prstGeom prst="rect">
            <a:avLst/>
          </a:prstGeom>
          <a:noFill/>
        </p:spPr>
        <p:txBody>
          <a:bodyPr wrap="square" rtlCol="0">
            <a:noAutofit/>
          </a:bodyPr>
          <a:lstStyle/>
          <a:p>
            <a:r>
              <a:rPr lang="de-DE" sz="1400" dirty="0" smtClean="0"/>
              <a:t>Zunehmende Skalenerträge führen zu fallenden Grenzkosten</a:t>
            </a:r>
          </a:p>
          <a:p>
            <a:endParaRPr lang="de-DE" sz="1400" dirty="0"/>
          </a:p>
          <a:p>
            <a:endParaRPr lang="de-DE" sz="1400" dirty="0"/>
          </a:p>
          <a:p>
            <a:endParaRPr lang="de-DE" sz="2400" dirty="0"/>
          </a:p>
          <a:p>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9025665" y="2879537"/>
            <a:ext cx="3166335" cy="579559"/>
          </a:xfrm>
          <a:prstGeom prst="rect">
            <a:avLst/>
          </a:prstGeom>
          <a:noFill/>
        </p:spPr>
        <p:txBody>
          <a:bodyPr wrap="square" rtlCol="0">
            <a:noAutofit/>
          </a:bodyPr>
          <a:lstStyle/>
          <a:p>
            <a:r>
              <a:rPr lang="de-DE" sz="1400" dirty="0" smtClean="0"/>
              <a:t>fallende Skalenerträge führen zu steigenden Grenzkosten</a:t>
            </a:r>
          </a:p>
          <a:p>
            <a:endParaRPr lang="de-DE" sz="1400" dirty="0"/>
          </a:p>
          <a:p>
            <a:endParaRPr lang="de-DE" sz="1400" dirty="0"/>
          </a:p>
          <a:p>
            <a:endParaRPr lang="de-DE" sz="2400" dirty="0"/>
          </a:p>
          <a:p>
            <a:endParaRPr lang="de-DE" sz="2000" dirty="0"/>
          </a:p>
        </p:txBody>
      </p:sp>
      <p:cxnSp>
        <p:nvCxnSpPr>
          <p:cNvPr id="112" name="Gerade Verbindung mit Pfeil 111">
            <a:extLst>
              <a:ext uri="{FF2B5EF4-FFF2-40B4-BE49-F238E27FC236}">
                <a16:creationId xmlns:a16="http://schemas.microsoft.com/office/drawing/2014/main" id="{98305D07-6D04-4C39-8CFE-FE941D2CFEBD}"/>
              </a:ext>
            </a:extLst>
          </p:cNvPr>
          <p:cNvCxnSpPr>
            <a:cxnSpLocks/>
          </p:cNvCxnSpPr>
          <p:nvPr/>
        </p:nvCxnSpPr>
        <p:spPr>
          <a:xfrm flipV="1">
            <a:off x="461227" y="471357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Gerade Verbindung mit Pfeil 112">
            <a:extLst>
              <a:ext uri="{FF2B5EF4-FFF2-40B4-BE49-F238E27FC236}">
                <a16:creationId xmlns:a16="http://schemas.microsoft.com/office/drawing/2014/main" id="{269DE8C7-06DC-47C0-AE63-246FDEDDD8F4}"/>
              </a:ext>
            </a:extLst>
          </p:cNvPr>
          <p:cNvCxnSpPr>
            <a:cxnSpLocks/>
          </p:cNvCxnSpPr>
          <p:nvPr/>
        </p:nvCxnSpPr>
        <p:spPr>
          <a:xfrm>
            <a:off x="430055" y="6009719"/>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Textfeld 113">
            <a:extLst>
              <a:ext uri="{FF2B5EF4-FFF2-40B4-BE49-F238E27FC236}">
                <a16:creationId xmlns:a16="http://schemas.microsoft.com/office/drawing/2014/main" id="{291E0C0C-3E3A-4AFD-A8A9-657C349BBA6E}"/>
              </a:ext>
            </a:extLst>
          </p:cNvPr>
          <p:cNvSpPr txBox="1"/>
          <p:nvPr/>
        </p:nvSpPr>
        <p:spPr>
          <a:xfrm>
            <a:off x="2446279" y="5937711"/>
            <a:ext cx="282450" cy="369332"/>
          </a:xfrm>
          <a:prstGeom prst="rect">
            <a:avLst/>
          </a:prstGeom>
          <a:noFill/>
        </p:spPr>
        <p:txBody>
          <a:bodyPr wrap="none" rtlCol="0">
            <a:spAutoFit/>
          </a:bodyPr>
          <a:lstStyle/>
          <a:p>
            <a:r>
              <a:rPr lang="de-DE" dirty="0"/>
              <a:t>L</a:t>
            </a:r>
          </a:p>
        </p:txBody>
      </p:sp>
      <p:sp>
        <p:nvSpPr>
          <p:cNvPr id="115" name="Textfeld 114">
            <a:extLst>
              <a:ext uri="{FF2B5EF4-FFF2-40B4-BE49-F238E27FC236}">
                <a16:creationId xmlns:a16="http://schemas.microsoft.com/office/drawing/2014/main" id="{285E996A-D0D6-4FF2-A4F3-E62D31E43690}"/>
              </a:ext>
            </a:extLst>
          </p:cNvPr>
          <p:cNvSpPr txBox="1"/>
          <p:nvPr/>
        </p:nvSpPr>
        <p:spPr>
          <a:xfrm>
            <a:off x="178777" y="4776291"/>
            <a:ext cx="296876" cy="369332"/>
          </a:xfrm>
          <a:prstGeom prst="rect">
            <a:avLst/>
          </a:prstGeom>
          <a:noFill/>
        </p:spPr>
        <p:txBody>
          <a:bodyPr wrap="none" rtlCol="0">
            <a:spAutoFit/>
          </a:bodyPr>
          <a:lstStyle/>
          <a:p>
            <a:r>
              <a:rPr lang="de-DE" dirty="0"/>
              <a:t>Y</a:t>
            </a:r>
          </a:p>
        </p:txBody>
      </p:sp>
      <p:cxnSp>
        <p:nvCxnSpPr>
          <p:cNvPr id="116" name="Gerade Verbindung mit Pfeil 115">
            <a:extLst>
              <a:ext uri="{FF2B5EF4-FFF2-40B4-BE49-F238E27FC236}">
                <a16:creationId xmlns:a16="http://schemas.microsoft.com/office/drawing/2014/main" id="{781F9AB2-68A5-4D55-B184-2C50F211CB27}"/>
              </a:ext>
            </a:extLst>
          </p:cNvPr>
          <p:cNvCxnSpPr>
            <a:cxnSpLocks/>
          </p:cNvCxnSpPr>
          <p:nvPr/>
        </p:nvCxnSpPr>
        <p:spPr>
          <a:xfrm flipV="1">
            <a:off x="3598407"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Gerade Verbindung mit Pfeil 116">
            <a:extLst>
              <a:ext uri="{FF2B5EF4-FFF2-40B4-BE49-F238E27FC236}">
                <a16:creationId xmlns:a16="http://schemas.microsoft.com/office/drawing/2014/main" id="{27AE0667-A05C-4D48-84A6-FC7DD9F5003D}"/>
              </a:ext>
            </a:extLst>
          </p:cNvPr>
          <p:cNvCxnSpPr>
            <a:cxnSpLocks/>
          </p:cNvCxnSpPr>
          <p:nvPr/>
        </p:nvCxnSpPr>
        <p:spPr>
          <a:xfrm>
            <a:off x="3598407"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 name="Textfeld 117">
            <a:extLst>
              <a:ext uri="{FF2B5EF4-FFF2-40B4-BE49-F238E27FC236}">
                <a16:creationId xmlns:a16="http://schemas.microsoft.com/office/drawing/2014/main" id="{71DCF5AE-A3FE-42EB-9174-E646659AA69B}"/>
              </a:ext>
            </a:extLst>
          </p:cNvPr>
          <p:cNvSpPr txBox="1"/>
          <p:nvPr/>
        </p:nvSpPr>
        <p:spPr>
          <a:xfrm>
            <a:off x="5605787" y="5947003"/>
            <a:ext cx="296876" cy="369332"/>
          </a:xfrm>
          <a:prstGeom prst="rect">
            <a:avLst/>
          </a:prstGeom>
          <a:noFill/>
        </p:spPr>
        <p:txBody>
          <a:bodyPr wrap="none" rtlCol="0">
            <a:spAutoFit/>
          </a:bodyPr>
          <a:lstStyle/>
          <a:p>
            <a:r>
              <a:rPr lang="de-DE" dirty="0"/>
              <a:t>Y</a:t>
            </a:r>
          </a:p>
        </p:txBody>
      </p:sp>
      <p:sp>
        <p:nvSpPr>
          <p:cNvPr id="119" name="Textfeld 118">
            <a:extLst>
              <a:ext uri="{FF2B5EF4-FFF2-40B4-BE49-F238E27FC236}">
                <a16:creationId xmlns:a16="http://schemas.microsoft.com/office/drawing/2014/main" id="{70345ED2-9722-4517-84E9-CD6DC98B6CC1}"/>
              </a:ext>
            </a:extLst>
          </p:cNvPr>
          <p:cNvSpPr txBox="1"/>
          <p:nvPr/>
        </p:nvSpPr>
        <p:spPr>
          <a:xfrm>
            <a:off x="3307113" y="4785583"/>
            <a:ext cx="304892" cy="369332"/>
          </a:xfrm>
          <a:prstGeom prst="rect">
            <a:avLst/>
          </a:prstGeom>
          <a:noFill/>
        </p:spPr>
        <p:txBody>
          <a:bodyPr wrap="none" rtlCol="0">
            <a:spAutoFit/>
          </a:bodyPr>
          <a:lstStyle/>
          <a:p>
            <a:r>
              <a:rPr lang="de-DE" dirty="0"/>
              <a:t>K</a:t>
            </a:r>
          </a:p>
        </p:txBody>
      </p:sp>
      <p:cxnSp>
        <p:nvCxnSpPr>
          <p:cNvPr id="120" name="Gerade Verbindung mit Pfeil 119">
            <a:extLst>
              <a:ext uri="{FF2B5EF4-FFF2-40B4-BE49-F238E27FC236}">
                <a16:creationId xmlns:a16="http://schemas.microsoft.com/office/drawing/2014/main" id="{F611B7FC-61D6-43B6-93FB-2979BDEAF930}"/>
              </a:ext>
            </a:extLst>
          </p:cNvPr>
          <p:cNvCxnSpPr>
            <a:cxnSpLocks/>
          </p:cNvCxnSpPr>
          <p:nvPr/>
        </p:nvCxnSpPr>
        <p:spPr>
          <a:xfrm flipV="1">
            <a:off x="6473145"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Gerade Verbindung mit Pfeil 120">
            <a:extLst>
              <a:ext uri="{FF2B5EF4-FFF2-40B4-BE49-F238E27FC236}">
                <a16:creationId xmlns:a16="http://schemas.microsoft.com/office/drawing/2014/main" id="{DBE1C9D8-22B1-4650-8BBD-2668BB56AB65}"/>
              </a:ext>
            </a:extLst>
          </p:cNvPr>
          <p:cNvCxnSpPr>
            <a:cxnSpLocks/>
          </p:cNvCxnSpPr>
          <p:nvPr/>
        </p:nvCxnSpPr>
        <p:spPr>
          <a:xfrm>
            <a:off x="6464301"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2" name="Textfeld 121">
            <a:extLst>
              <a:ext uri="{FF2B5EF4-FFF2-40B4-BE49-F238E27FC236}">
                <a16:creationId xmlns:a16="http://schemas.microsoft.com/office/drawing/2014/main" id="{4579C7A2-232D-432C-9165-02CCDB2C1B94}"/>
              </a:ext>
            </a:extLst>
          </p:cNvPr>
          <p:cNvSpPr txBox="1"/>
          <p:nvPr/>
        </p:nvSpPr>
        <p:spPr>
          <a:xfrm>
            <a:off x="8446092" y="5947003"/>
            <a:ext cx="296876" cy="369332"/>
          </a:xfrm>
          <a:prstGeom prst="rect">
            <a:avLst/>
          </a:prstGeom>
          <a:noFill/>
        </p:spPr>
        <p:txBody>
          <a:bodyPr wrap="none" rtlCol="0">
            <a:spAutoFit/>
          </a:bodyPr>
          <a:lstStyle/>
          <a:p>
            <a:r>
              <a:rPr lang="de-DE" dirty="0"/>
              <a:t>Y</a:t>
            </a:r>
          </a:p>
        </p:txBody>
      </p:sp>
      <p:sp>
        <p:nvSpPr>
          <p:cNvPr id="123" name="Textfeld 122">
            <a:extLst>
              <a:ext uri="{FF2B5EF4-FFF2-40B4-BE49-F238E27FC236}">
                <a16:creationId xmlns:a16="http://schemas.microsoft.com/office/drawing/2014/main" id="{4CC5646E-63DA-41CB-AB32-ED9F0BECF2DB}"/>
              </a:ext>
            </a:extLst>
          </p:cNvPr>
          <p:cNvSpPr txBox="1"/>
          <p:nvPr/>
        </p:nvSpPr>
        <p:spPr>
          <a:xfrm>
            <a:off x="6051112" y="4785583"/>
            <a:ext cx="450764" cy="369332"/>
          </a:xfrm>
          <a:prstGeom prst="rect">
            <a:avLst/>
          </a:prstGeom>
          <a:noFill/>
        </p:spPr>
        <p:txBody>
          <a:bodyPr wrap="none" rtlCol="0">
            <a:spAutoFit/>
          </a:bodyPr>
          <a:lstStyle/>
          <a:p>
            <a:r>
              <a:rPr lang="de-DE" dirty="0"/>
              <a:t>GK</a:t>
            </a:r>
          </a:p>
        </p:txBody>
      </p:sp>
      <p:sp>
        <p:nvSpPr>
          <p:cNvPr id="124" name="Textfeld 123">
            <a:extLst>
              <a:ext uri="{FF2B5EF4-FFF2-40B4-BE49-F238E27FC236}">
                <a16:creationId xmlns:a16="http://schemas.microsoft.com/office/drawing/2014/main" id="{0AD695D5-09D7-4307-B96E-82C39BD8B8A5}"/>
              </a:ext>
            </a:extLst>
          </p:cNvPr>
          <p:cNvSpPr txBox="1"/>
          <p:nvPr/>
        </p:nvSpPr>
        <p:spPr>
          <a:xfrm>
            <a:off x="3364388" y="4353534"/>
            <a:ext cx="2436886" cy="369332"/>
          </a:xfrm>
          <a:prstGeom prst="rect">
            <a:avLst/>
          </a:prstGeom>
          <a:noFill/>
        </p:spPr>
        <p:txBody>
          <a:bodyPr wrap="none" rtlCol="0">
            <a:spAutoFit/>
          </a:bodyPr>
          <a:lstStyle/>
          <a:p>
            <a:r>
              <a:rPr lang="de-DE" dirty="0"/>
              <a:t>steigende Skalenerträge</a:t>
            </a:r>
          </a:p>
        </p:txBody>
      </p:sp>
      <p:sp>
        <p:nvSpPr>
          <p:cNvPr id="146" name="Textfeld 145">
            <a:extLst>
              <a:ext uri="{FF2B5EF4-FFF2-40B4-BE49-F238E27FC236}">
                <a16:creationId xmlns:a16="http://schemas.microsoft.com/office/drawing/2014/main" id="{A25E99AF-05F6-4BF6-9A53-06D2CE3B2530}"/>
              </a:ext>
            </a:extLst>
          </p:cNvPr>
          <p:cNvSpPr txBox="1"/>
          <p:nvPr/>
        </p:nvSpPr>
        <p:spPr>
          <a:xfrm>
            <a:off x="527654" y="4748107"/>
            <a:ext cx="1221745" cy="369332"/>
          </a:xfrm>
          <a:prstGeom prst="rect">
            <a:avLst/>
          </a:prstGeom>
          <a:noFill/>
        </p:spPr>
        <p:txBody>
          <a:bodyPr wrap="none" rtlCol="0">
            <a:spAutoFit/>
          </a:bodyPr>
          <a:lstStyle/>
          <a:p>
            <a:r>
              <a:rPr lang="de-DE" dirty="0"/>
              <a:t>Produktion</a:t>
            </a:r>
          </a:p>
        </p:txBody>
      </p:sp>
      <p:sp>
        <p:nvSpPr>
          <p:cNvPr id="147" name="Textfeld 146">
            <a:extLst>
              <a:ext uri="{FF2B5EF4-FFF2-40B4-BE49-F238E27FC236}">
                <a16:creationId xmlns:a16="http://schemas.microsoft.com/office/drawing/2014/main" id="{F8544953-981B-46E1-A81F-F60EC68F2837}"/>
              </a:ext>
            </a:extLst>
          </p:cNvPr>
          <p:cNvSpPr txBox="1"/>
          <p:nvPr/>
        </p:nvSpPr>
        <p:spPr>
          <a:xfrm>
            <a:off x="4142097" y="4707458"/>
            <a:ext cx="821443" cy="369332"/>
          </a:xfrm>
          <a:prstGeom prst="rect">
            <a:avLst/>
          </a:prstGeom>
          <a:noFill/>
        </p:spPr>
        <p:txBody>
          <a:bodyPr wrap="none" rtlCol="0">
            <a:spAutoFit/>
          </a:bodyPr>
          <a:lstStyle/>
          <a:p>
            <a:r>
              <a:rPr lang="de-DE" dirty="0"/>
              <a:t>Kosten</a:t>
            </a:r>
          </a:p>
        </p:txBody>
      </p:sp>
      <p:sp>
        <p:nvSpPr>
          <p:cNvPr id="153" name="Freihandform: Form 152">
            <a:extLst>
              <a:ext uri="{FF2B5EF4-FFF2-40B4-BE49-F238E27FC236}">
                <a16:creationId xmlns:a16="http://schemas.microsoft.com/office/drawing/2014/main" id="{082B24E0-245F-4629-97BF-A46C9879520B}"/>
              </a:ext>
            </a:extLst>
          </p:cNvPr>
          <p:cNvSpPr/>
          <p:nvPr/>
        </p:nvSpPr>
        <p:spPr>
          <a:xfrm>
            <a:off x="425980" y="5368562"/>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Freihandform: Form 153">
            <a:extLst>
              <a:ext uri="{FF2B5EF4-FFF2-40B4-BE49-F238E27FC236}">
                <a16:creationId xmlns:a16="http://schemas.microsoft.com/office/drawing/2014/main" id="{DE494F09-B34B-46B6-B481-C9E48EAAD568}"/>
              </a:ext>
            </a:extLst>
          </p:cNvPr>
          <p:cNvSpPr/>
          <p:nvPr/>
        </p:nvSpPr>
        <p:spPr>
          <a:xfrm>
            <a:off x="3617535" y="504371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r Verbinder 154">
            <a:extLst>
              <a:ext uri="{FF2B5EF4-FFF2-40B4-BE49-F238E27FC236}">
                <a16:creationId xmlns:a16="http://schemas.microsoft.com/office/drawing/2014/main" id="{01FF60EC-0F60-4E51-9D22-9FF901A3D0B6}"/>
              </a:ext>
            </a:extLst>
          </p:cNvPr>
          <p:cNvCxnSpPr>
            <a:cxnSpLocks/>
          </p:cNvCxnSpPr>
          <p:nvPr/>
        </p:nvCxnSpPr>
        <p:spPr>
          <a:xfrm>
            <a:off x="6723482" y="5265833"/>
            <a:ext cx="1480996" cy="15903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feld 158">
            <a:extLst>
              <a:ext uri="{FF2B5EF4-FFF2-40B4-BE49-F238E27FC236}">
                <a16:creationId xmlns:a16="http://schemas.microsoft.com/office/drawing/2014/main" id="{2DB47FE4-E00F-40E3-9B29-6F44E60F0B04}"/>
              </a:ext>
            </a:extLst>
          </p:cNvPr>
          <p:cNvSpPr txBox="1"/>
          <p:nvPr/>
        </p:nvSpPr>
        <p:spPr>
          <a:xfrm>
            <a:off x="8189348" y="5236470"/>
            <a:ext cx="450764" cy="369332"/>
          </a:xfrm>
          <a:prstGeom prst="rect">
            <a:avLst/>
          </a:prstGeom>
          <a:noFill/>
        </p:spPr>
        <p:txBody>
          <a:bodyPr wrap="none" rtlCol="0">
            <a:spAutoFit/>
          </a:bodyPr>
          <a:lstStyle/>
          <a:p>
            <a:r>
              <a:rPr lang="de-DE" dirty="0"/>
              <a:t>GK</a:t>
            </a:r>
          </a:p>
        </p:txBody>
      </p:sp>
      <p:sp>
        <p:nvSpPr>
          <p:cNvPr id="69" name="Textfeld 68">
            <a:extLst>
              <a:ext uri="{FF2B5EF4-FFF2-40B4-BE49-F238E27FC236}">
                <a16:creationId xmlns:a16="http://schemas.microsoft.com/office/drawing/2014/main" id="{D48AA1EB-4153-494A-A36D-E9BAA3FA3743}"/>
              </a:ext>
            </a:extLst>
          </p:cNvPr>
          <p:cNvSpPr txBox="1"/>
          <p:nvPr/>
        </p:nvSpPr>
        <p:spPr>
          <a:xfrm>
            <a:off x="6751714" y="4722867"/>
            <a:ext cx="1406347" cy="369332"/>
          </a:xfrm>
          <a:prstGeom prst="rect">
            <a:avLst/>
          </a:prstGeom>
          <a:noFill/>
        </p:spPr>
        <p:txBody>
          <a:bodyPr wrap="square" rtlCol="0">
            <a:spAutoFit/>
          </a:bodyPr>
          <a:lstStyle/>
          <a:p>
            <a:r>
              <a:rPr lang="de-DE" dirty="0"/>
              <a:t>Grenzkosten </a:t>
            </a:r>
          </a:p>
        </p:txBody>
      </p:sp>
      <p:sp>
        <p:nvSpPr>
          <p:cNvPr id="66" name="Textfeld 65">
            <a:extLst>
              <a:ext uri="{FF2B5EF4-FFF2-40B4-BE49-F238E27FC236}">
                <a16:creationId xmlns:a16="http://schemas.microsoft.com/office/drawing/2014/main" id="{EA66E258-8245-4EE8-9B19-BB1BAC4D268E}"/>
              </a:ext>
            </a:extLst>
          </p:cNvPr>
          <p:cNvSpPr txBox="1"/>
          <p:nvPr/>
        </p:nvSpPr>
        <p:spPr>
          <a:xfrm>
            <a:off x="8746750" y="5035024"/>
            <a:ext cx="3397641" cy="579559"/>
          </a:xfrm>
          <a:prstGeom prst="rect">
            <a:avLst/>
          </a:prstGeom>
          <a:noFill/>
        </p:spPr>
        <p:txBody>
          <a:bodyPr wrap="square" rtlCol="0">
            <a:noAutofit/>
          </a:bodyPr>
          <a:lstStyle/>
          <a:p>
            <a:r>
              <a:rPr lang="de-DE" sz="1400" dirty="0" smtClean="0"/>
              <a:t>→ Wird die Produktion ausgeweitet fallen damit auch die Stückkosten und ein Unternehmen kann günstiger anbieten!</a:t>
            </a:r>
            <a:endParaRPr lang="de-DE" sz="1400" dirty="0"/>
          </a:p>
          <a:p>
            <a:endParaRPr lang="de-DE" sz="1400" dirty="0"/>
          </a:p>
          <a:p>
            <a:endParaRPr lang="de-DE" sz="2400" dirty="0"/>
          </a:p>
          <a:p>
            <a:endParaRPr lang="de-DE" sz="20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8788006" y="5704424"/>
            <a:ext cx="3278743" cy="579559"/>
          </a:xfrm>
          <a:prstGeom prst="rect">
            <a:avLst/>
          </a:prstGeom>
          <a:noFill/>
        </p:spPr>
        <p:txBody>
          <a:bodyPr wrap="square" rtlCol="0">
            <a:noAutofit/>
          </a:bodyPr>
          <a:lstStyle/>
          <a:p>
            <a:r>
              <a:rPr lang="de-DE" sz="1400" b="1" dirty="0" smtClean="0"/>
              <a:t>Dieser Fall wird im Weiteren betrachtet</a:t>
            </a:r>
          </a:p>
          <a:p>
            <a:endParaRPr lang="de-DE" sz="1400" dirty="0"/>
          </a:p>
          <a:p>
            <a:endParaRPr lang="de-DE" sz="1400" dirty="0"/>
          </a:p>
          <a:p>
            <a:endParaRPr lang="de-DE" sz="2400" dirty="0"/>
          </a:p>
          <a:p>
            <a:endParaRPr lang="de-DE" sz="2000" dirty="0"/>
          </a:p>
        </p:txBody>
      </p:sp>
    </p:spTree>
    <p:extLst>
      <p:ext uri="{BB962C8B-B14F-4D97-AF65-F5344CB8AC3E}">
        <p14:creationId xmlns:p14="http://schemas.microsoft.com/office/powerpoint/2010/main" val="279858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7" grpId="0"/>
      <p:bldP spid="66" grpId="0"/>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3999" y="24375"/>
            <a:ext cx="10213675"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smtClean="0">
                <a:solidFill>
                  <a:sysClr val="windowText" lastClr="000000"/>
                </a:solidFill>
              </a:rPr>
              <a:t>Außenhandel</a:t>
            </a:r>
            <a:r>
              <a:rPr lang="en-US" sz="2800" dirty="0" smtClean="0">
                <a:solidFill>
                  <a:sysClr val="windowText" lastClr="000000"/>
                </a:solidFill>
              </a:rPr>
              <a:t>: “</a:t>
            </a:r>
            <a:r>
              <a:rPr lang="en-US" sz="2800" dirty="0" err="1" smtClean="0">
                <a:solidFill>
                  <a:sysClr val="windowText" lastClr="000000"/>
                </a:solidFill>
              </a:rPr>
              <a:t>Neue</a:t>
            </a:r>
            <a:r>
              <a:rPr lang="en-US" sz="2800" dirty="0" smtClean="0">
                <a:solidFill>
                  <a:sysClr val="windowText" lastClr="000000"/>
                </a:solidFill>
              </a:rPr>
              <a:t>” </a:t>
            </a:r>
            <a:r>
              <a:rPr lang="en-US" sz="2800" dirty="0" err="1" smtClean="0">
                <a:solidFill>
                  <a:sysClr val="windowText" lastClr="000000"/>
                </a:solidFill>
              </a:rPr>
              <a:t>Außenhandelstheorie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857487" y="519361"/>
            <a:ext cx="9144000" cy="5519638"/>
          </a:xfrm>
          <a:prstGeom prst="rect">
            <a:avLst/>
          </a:prstGeom>
          <a:noFill/>
        </p:spPr>
        <p:txBody>
          <a:bodyPr wrap="square" rtlCol="0">
            <a:noAutofit/>
          </a:bodyPr>
          <a:lstStyle/>
          <a:p>
            <a:r>
              <a:rPr lang="de-DE" sz="2400" dirty="0"/>
              <a:t>Gibt es Handel, wenn die Länder sich nicht in ihren </a:t>
            </a:r>
            <a:r>
              <a:rPr lang="de-DE" sz="2400" dirty="0" err="1"/>
              <a:t>Produktivitäten</a:t>
            </a:r>
            <a:r>
              <a:rPr lang="de-DE" sz="2400" dirty="0"/>
              <a:t> unterscheiden?</a:t>
            </a:r>
          </a:p>
          <a:p>
            <a:endParaRPr lang="de-DE" sz="2400" dirty="0"/>
          </a:p>
          <a:p>
            <a:r>
              <a:rPr lang="de-DE" sz="2400" b="1" u="sng" dirty="0"/>
              <a:t>Neue Annahme:</a:t>
            </a:r>
          </a:p>
          <a:p>
            <a:r>
              <a:rPr lang="de-DE" sz="2400" dirty="0"/>
              <a:t>Steigende Skalenerträge: Y=F(L) führt z.B. 2L↑ → 3Y↑</a:t>
            </a:r>
          </a:p>
          <a:p>
            <a:endParaRPr lang="de-DE" sz="2400" dirty="0"/>
          </a:p>
          <a:p>
            <a:pPr marL="342900" indent="-342900">
              <a:buFont typeface="Arial" panose="020B0604020202020204" pitchFamily="34" charset="0"/>
              <a:buChar char="•"/>
            </a:pPr>
            <a:r>
              <a:rPr lang="de-DE" sz="2400" dirty="0"/>
              <a:t>Bei konstanten </a:t>
            </a:r>
            <a:r>
              <a:rPr lang="de-DE" sz="2400" dirty="0" smtClean="0"/>
              <a:t>Faktorpreisen </a:t>
            </a:r>
            <a:r>
              <a:rPr lang="de-DE" sz="2400" dirty="0"/>
              <a:t>sinken bei steigender Produktion die Durchschnittskosten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Land spezialisiert sich aufgrund des Skaleneffekts auf die Produktion einiger Produkte und importiert die anderen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Handel findet auch zwischen Ländern mit vergleichbaren Produktionsbedingungen statt </a:t>
            </a:r>
          </a:p>
          <a:p>
            <a:endParaRPr lang="de-DE" sz="2400" dirty="0"/>
          </a:p>
          <a:p>
            <a:endParaRPr lang="de-DE" sz="2000" dirty="0"/>
          </a:p>
        </p:txBody>
      </p:sp>
    </p:spTree>
    <p:extLst>
      <p:ext uri="{BB962C8B-B14F-4D97-AF65-F5344CB8AC3E}">
        <p14:creationId xmlns:p14="http://schemas.microsoft.com/office/powerpoint/2010/main" val="449532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04663"/>
            <a:ext cx="8439374" cy="6109091"/>
          </a:xfrm>
          <a:prstGeom prst="rect">
            <a:avLst/>
          </a:prstGeom>
          <a:noFill/>
        </p:spPr>
        <p:txBody>
          <a:bodyPr wrap="square" rtlCol="0">
            <a:noAutofit/>
          </a:bodyPr>
          <a:lstStyle/>
          <a:p>
            <a:pPr marL="342900" indent="-342900">
              <a:buFont typeface="Arial" panose="020B0604020202020204" pitchFamily="34" charset="0"/>
              <a:buChar char="•"/>
            </a:pPr>
            <a:r>
              <a:rPr lang="de-DE" sz="2000" dirty="0"/>
              <a:t>Die Konsumenten haben eine Präferenz für die Differenzierung eines Produkts (Varianten eines Produkts</a:t>
            </a:r>
            <a:r>
              <a:rPr lang="de-DE" sz="2000" dirty="0" smtClean="0"/>
              <a: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Jedes </a:t>
            </a:r>
            <a:r>
              <a:rPr lang="de-DE" sz="2000" dirty="0"/>
              <a:t>Land spezialisiert sich auf eine Produktvariante, produziert den gesamten Bedarf für den Weltmarkt und verwendet dafür seine Ressourcen</a:t>
            </a:r>
            <a:r>
              <a:rPr lang="de-DE" sz="2000" dirty="0" smtClean="0"/>
              <a: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Aufgrund der steigenden Skalenerträge sinken die Durchschnittskosten in der Produktion für jedes </a:t>
            </a:r>
            <a:r>
              <a:rPr lang="de-DE" sz="2000" dirty="0" smtClean="0"/>
              <a:t>Land</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algn="ctr"/>
            <a:r>
              <a:rPr lang="de-DE" sz="2000" b="1" dirty="0"/>
              <a:t>Folgerungen:</a:t>
            </a:r>
          </a:p>
          <a:p>
            <a:pPr marL="800100" lvl="1" indent="-342900">
              <a:buFont typeface="Wingdings" panose="05000000000000000000" pitchFamily="2" charset="2"/>
              <a:buChar char="Ø"/>
            </a:pPr>
            <a:r>
              <a:rPr lang="de-DE" sz="2000" dirty="0"/>
              <a:t>Jedes Land hat sich zwar spezialisiert, aber die Anzahl der Produktvarianten auf dem Weltmarkt hat sich nicht verringert.</a:t>
            </a:r>
          </a:p>
          <a:p>
            <a:pPr marL="342900" indent="-342900">
              <a:buFont typeface="Wingdings" panose="05000000000000000000" pitchFamily="2" charset="2"/>
              <a:buChar char="Ø"/>
            </a:pPr>
            <a:endParaRPr lang="de-DE" sz="2000" dirty="0"/>
          </a:p>
          <a:p>
            <a:pPr marL="800100" lvl="1" indent="-342900">
              <a:buFont typeface="Wingdings" panose="05000000000000000000" pitchFamily="2" charset="2"/>
              <a:buChar char="Ø"/>
            </a:pPr>
            <a:r>
              <a:rPr lang="de-DE" sz="2000" dirty="0"/>
              <a:t>Die Weltproduktion wird insgesamt zu geringeren </a:t>
            </a:r>
            <a:r>
              <a:rPr lang="de-DE" sz="2000" dirty="0" smtClean="0"/>
              <a:t>Durchschnittskosten </a:t>
            </a:r>
            <a:r>
              <a:rPr lang="de-DE" sz="2000" dirty="0"/>
              <a:t>hergestellt als bei Autarkie der einzelnen </a:t>
            </a:r>
            <a:r>
              <a:rPr lang="de-DE" sz="2000" dirty="0" smtClean="0"/>
              <a:t>Länder und die Produzenten können Skaleneffekte ausnutzen</a:t>
            </a:r>
            <a:endParaRPr lang="de-DE" sz="2000" dirty="0"/>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85891" y="438679"/>
            <a:ext cx="4425427" cy="1233966"/>
          </a:xfrm>
          <a:prstGeom prst="rect">
            <a:avLst/>
          </a:prstGeom>
          <a:noFill/>
        </p:spPr>
        <p:txBody>
          <a:bodyPr wrap="square" rtlCol="0">
            <a:noAutofit/>
          </a:bodyPr>
          <a:lstStyle/>
          <a:p>
            <a:r>
              <a:rPr lang="de-DE" sz="1400" dirty="0" smtClean="0"/>
              <a:t>Ein ID.4 von VW unterscheidet sich letztlich wenig von einem KIA e-Niro oder Peugeot E-2008 aus der selben Klasse, trotzdem steigt im Allgemeinen der Nutzen für die Konsumenten, wenn wir in einer Produktklasse aus vielen ähnlichen Produkten auswählen können. </a:t>
            </a:r>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9215268" y="66916"/>
            <a:ext cx="2704205" cy="337748"/>
          </a:xfrm>
          <a:prstGeom prst="rect">
            <a:avLst/>
          </a:prstGeom>
          <a:noFill/>
        </p:spPr>
        <p:txBody>
          <a:bodyPr wrap="square" rtlCol="0">
            <a:noAutofit/>
          </a:bodyPr>
          <a:lstStyle/>
          <a:p>
            <a:r>
              <a:rPr lang="de-DE" sz="1400" dirty="0" smtClean="0"/>
              <a:t>Bsp. Autoindustrie</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8428616" y="1927361"/>
            <a:ext cx="3582297" cy="966446"/>
          </a:xfrm>
          <a:prstGeom prst="rect">
            <a:avLst/>
          </a:prstGeom>
          <a:noFill/>
        </p:spPr>
        <p:txBody>
          <a:bodyPr wrap="square" rtlCol="0">
            <a:noAutofit/>
          </a:bodyPr>
          <a:lstStyle/>
          <a:p>
            <a:r>
              <a:rPr lang="de-DE" sz="1400" dirty="0" smtClean="0"/>
              <a:t>Alle Länder produzieren unter ähnlichen Bedingungen und durch gegenseitige Öffnung der Märkte vergrößert sich für jeden einzelnen Produzenten der Absatzmarkt. </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8337176" y="4978728"/>
            <a:ext cx="3582297" cy="966446"/>
          </a:xfrm>
          <a:prstGeom prst="rect">
            <a:avLst/>
          </a:prstGeom>
          <a:noFill/>
        </p:spPr>
        <p:txBody>
          <a:bodyPr wrap="square" rtlCol="0">
            <a:noAutofit/>
          </a:bodyPr>
          <a:lstStyle/>
          <a:p>
            <a:r>
              <a:rPr lang="de-DE" sz="1400" dirty="0" smtClean="0"/>
              <a:t>Sowohl Produzenten, als auch Konsumenten profitieren durch die Aufnahme von Handelsbeziehungen in einem Markt mit einer Technologie von zunehmenden Skalenerträgen</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8581016" y="3022629"/>
            <a:ext cx="3582297" cy="966446"/>
          </a:xfrm>
          <a:prstGeom prst="rect">
            <a:avLst/>
          </a:prstGeom>
          <a:noFill/>
        </p:spPr>
        <p:txBody>
          <a:bodyPr wrap="square" rtlCol="0">
            <a:noAutofit/>
          </a:bodyPr>
          <a:lstStyle/>
          <a:p>
            <a:r>
              <a:rPr lang="de-DE" sz="1400" dirty="0" smtClean="0"/>
              <a:t>Bei steigenden Skaleneffekten, kann für den Weltmarkt letztlich jede Firma aufgrund der sinkenden Stückkosten zu einem </a:t>
            </a:r>
            <a:r>
              <a:rPr lang="de-DE" sz="1400" smtClean="0"/>
              <a:t>niedrigeren Preis </a:t>
            </a:r>
            <a:r>
              <a:rPr lang="de-DE" sz="1400" dirty="0" smtClean="0"/>
              <a:t>die Güter verkaufen.</a:t>
            </a:r>
            <a:endParaRPr lang="de-DE" sz="1400" dirty="0"/>
          </a:p>
          <a:p>
            <a:endParaRPr lang="de-DE" sz="2400" dirty="0"/>
          </a:p>
          <a:p>
            <a:endParaRPr lang="de-DE" sz="2000" dirty="0"/>
          </a:p>
        </p:txBody>
      </p:sp>
    </p:spTree>
    <p:extLst>
      <p:ext uri="{BB962C8B-B14F-4D97-AF65-F5344CB8AC3E}">
        <p14:creationId xmlns:p14="http://schemas.microsoft.com/office/powerpoint/2010/main" val="159152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7223" y="-40442"/>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und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777885"/>
            <a:ext cx="7433534" cy="5967972"/>
          </a:xfrm>
          <a:prstGeom prst="rect">
            <a:avLst/>
          </a:prstGeom>
          <a:noFill/>
        </p:spPr>
        <p:txBody>
          <a:bodyPr wrap="square" rtlCol="0">
            <a:noAutofit/>
          </a:bodyPr>
          <a:lstStyle/>
          <a:p>
            <a:r>
              <a:rPr lang="de-DE" sz="2000" b="1" dirty="0" smtClean="0"/>
              <a:t>Interne Skalenerträge:</a:t>
            </a:r>
            <a:r>
              <a:rPr lang="de-DE" sz="2000" dirty="0" smtClean="0"/>
              <a:t>	Durchschnittskosten sinken aufgrund</a:t>
            </a:r>
          </a:p>
          <a:p>
            <a:r>
              <a:rPr lang="de-DE" sz="2000" dirty="0" smtClean="0"/>
              <a:t>				der </a:t>
            </a:r>
            <a:r>
              <a:rPr lang="de-DE" sz="2000" b="1" dirty="0" smtClean="0"/>
              <a:t>Größe</a:t>
            </a:r>
            <a:r>
              <a:rPr lang="de-DE" sz="2000" dirty="0" smtClean="0"/>
              <a:t> der Firma</a:t>
            </a:r>
          </a:p>
          <a:p>
            <a:endParaRPr lang="de-DE" sz="2000" dirty="0" smtClean="0"/>
          </a:p>
          <a:p>
            <a:pPr marL="800100" lvl="1" indent="-342900">
              <a:buFont typeface="Wingdings" panose="05000000000000000000" pitchFamily="2" charset="2"/>
              <a:buChar char="Ø"/>
            </a:pPr>
            <a:r>
              <a:rPr lang="de-DE" sz="2000" dirty="0" smtClean="0"/>
              <a:t>hängt von der Größe der Firma ab</a:t>
            </a:r>
          </a:p>
          <a:p>
            <a:pPr marL="800100" lvl="1" indent="-342900">
              <a:buFont typeface="Wingdings" panose="05000000000000000000" pitchFamily="2" charset="2"/>
              <a:buChar char="Ø"/>
            </a:pPr>
            <a:r>
              <a:rPr lang="de-DE" sz="2000" dirty="0" smtClean="0"/>
              <a:t>Aufgrund von hohen Fixkosten ist eine gewisse Größe für die effiziente Produktion nötig (z.B. Autosektor/Pharmasektor)</a:t>
            </a:r>
          </a:p>
          <a:p>
            <a:pPr marL="800100" lvl="1" indent="-342900">
              <a:buFont typeface="Wingdings" panose="05000000000000000000" pitchFamily="2" charset="2"/>
              <a:buChar char="Ø"/>
            </a:pPr>
            <a:r>
              <a:rPr lang="de-DE" sz="2000" dirty="0" smtClean="0"/>
              <a:t>Große Firmen produzieren differenzierte Produkte bei denen die Preise abweichenden können.</a:t>
            </a:r>
          </a:p>
          <a:p>
            <a:pPr marL="800100" lvl="1" indent="-342900">
              <a:buFont typeface="Wingdings" panose="05000000000000000000" pitchFamily="2" charset="2"/>
              <a:buChar char="Ø"/>
            </a:pPr>
            <a:r>
              <a:rPr lang="de-DE" sz="2000" dirty="0" smtClean="0"/>
              <a:t>Wettbewerb unter </a:t>
            </a:r>
            <a:r>
              <a:rPr lang="de-DE" sz="2000" b="1" dirty="0" smtClean="0"/>
              <a:t>monopolistischer</a:t>
            </a:r>
            <a:r>
              <a:rPr lang="de-DE" sz="2000" dirty="0" smtClean="0"/>
              <a:t> Konkurrenz</a:t>
            </a:r>
          </a:p>
          <a:p>
            <a:endParaRPr lang="de-DE" sz="2000" b="1" dirty="0" smtClean="0"/>
          </a:p>
          <a:p>
            <a:r>
              <a:rPr lang="de-DE" sz="2000" b="1" dirty="0" smtClean="0"/>
              <a:t>Externe </a:t>
            </a:r>
            <a:r>
              <a:rPr lang="de-DE" sz="2000" b="1" dirty="0"/>
              <a:t>Skalenerträge:</a:t>
            </a:r>
            <a:r>
              <a:rPr lang="de-DE" sz="2000" dirty="0"/>
              <a:t>	Durchschnittskosten sinken aufgrund der 				Firmenzahl</a:t>
            </a:r>
          </a:p>
          <a:p>
            <a:endParaRPr lang="de-DE" sz="2000" dirty="0"/>
          </a:p>
          <a:p>
            <a:pPr marL="800100" lvl="1" indent="-342900">
              <a:buFont typeface="Wingdings" panose="05000000000000000000" pitchFamily="2" charset="2"/>
              <a:buChar char="Ø"/>
            </a:pPr>
            <a:r>
              <a:rPr lang="de-DE" sz="2000" dirty="0"/>
              <a:t>hängen von der Größe des Industriesektors ab</a:t>
            </a:r>
          </a:p>
          <a:p>
            <a:pPr marL="800100" lvl="1" indent="-342900">
              <a:buFont typeface="Wingdings" panose="05000000000000000000" pitchFamily="2" charset="2"/>
              <a:buChar char="Ø"/>
            </a:pPr>
            <a:r>
              <a:rPr lang="de-DE" sz="2000" dirty="0"/>
              <a:t>prinzipiell kleine Firmen, die das gleiche Produkt </a:t>
            </a:r>
            <a:r>
              <a:rPr lang="de-DE" sz="2000" dirty="0" smtClean="0"/>
              <a:t>unter günstigen Rahmenbedingungen (Geographie/Steuerumfeld) zum </a:t>
            </a:r>
            <a:r>
              <a:rPr lang="de-DE" sz="2000" dirty="0"/>
              <a:t>gleichen </a:t>
            </a:r>
            <a:r>
              <a:rPr lang="de-DE" sz="2000" dirty="0" smtClean="0"/>
              <a:t>Preis </a:t>
            </a:r>
            <a:r>
              <a:rPr lang="de-DE" sz="2000" dirty="0"/>
              <a:t>anbieten (</a:t>
            </a:r>
            <a:r>
              <a:rPr lang="de-DE" sz="2000" dirty="0" err="1"/>
              <a:t>Clusterung</a:t>
            </a:r>
            <a:r>
              <a:rPr lang="de-DE" sz="2000" dirty="0"/>
              <a:t> von Anbietern/z.B. </a:t>
            </a:r>
            <a:r>
              <a:rPr lang="de-DE" sz="2000" dirty="0" smtClean="0"/>
              <a:t>Souvenirshops oder Start-ups für ähnliche Produkte)</a:t>
            </a:r>
            <a:endParaRPr lang="de-DE" sz="2000" dirty="0"/>
          </a:p>
          <a:p>
            <a:pPr marL="800100" lvl="1" indent="-342900">
              <a:buFont typeface="Wingdings" panose="05000000000000000000" pitchFamily="2" charset="2"/>
              <a:buChar char="Ø"/>
            </a:pPr>
            <a:r>
              <a:rPr lang="de-DE" sz="2000" dirty="0"/>
              <a:t>Wettbewerb unter vollkommener Konkurrenz</a:t>
            </a:r>
          </a:p>
          <a:p>
            <a:endParaRPr lang="de-DE" sz="2000" dirty="0" smtClean="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11035" y="401437"/>
            <a:ext cx="4369398" cy="435986"/>
          </a:xfrm>
          <a:prstGeom prst="rect">
            <a:avLst/>
          </a:prstGeom>
          <a:noFill/>
        </p:spPr>
        <p:txBody>
          <a:bodyPr wrap="square" rtlCol="0">
            <a:noAutofit/>
          </a:bodyPr>
          <a:lstStyle/>
          <a:p>
            <a:r>
              <a:rPr lang="de-DE" sz="1400" dirty="0" smtClean="0"/>
              <a:t>Zunehmende Skalenerträge kann man unter zwei unterschiedlichen Rahmenbedingungen erklären</a:t>
            </a:r>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321475" y="5013403"/>
            <a:ext cx="4620411" cy="1421903"/>
          </a:xfrm>
          <a:prstGeom prst="rect">
            <a:avLst/>
          </a:prstGeom>
          <a:noFill/>
        </p:spPr>
        <p:txBody>
          <a:bodyPr wrap="square" rtlCol="0">
            <a:noAutofit/>
          </a:bodyPr>
          <a:lstStyle/>
          <a:p>
            <a:r>
              <a:rPr lang="de-DE" sz="1400" dirty="0" smtClean="0"/>
              <a:t>→ viele kleine Firmen mit relativ starker Konkurrenz</a:t>
            </a:r>
          </a:p>
          <a:p>
            <a:r>
              <a:rPr lang="de-DE" sz="1400" dirty="0" smtClean="0"/>
              <a:t>WICHTIG!!! Starke Konkurrenz impliziert eigentlich konstante Skalenerträge. Die Steigenden Skaleneffekte resultieren hierbei nicht aus der Konkurrenzsituation sondern aus den </a:t>
            </a:r>
            <a:r>
              <a:rPr lang="de-DE" sz="1400" dirty="0" err="1" smtClean="0"/>
              <a:t>Umfeldfaktoren</a:t>
            </a:r>
            <a:r>
              <a:rPr lang="de-DE" sz="1400" dirty="0" smtClean="0"/>
              <a:t>. Diese können quasi als weiterer Produktionsfaktor angesehen werden.</a:t>
            </a:r>
            <a:endParaRPr lang="de-DE" sz="2400" dirty="0"/>
          </a:p>
          <a:p>
            <a:endParaRPr lang="de-DE" sz="2000" dirty="0"/>
          </a:p>
        </p:txBody>
      </p:sp>
      <p:sp>
        <p:nvSpPr>
          <p:cNvPr id="12" name="Textfeld 11">
            <a:extLst>
              <a:ext uri="{FF2B5EF4-FFF2-40B4-BE49-F238E27FC236}">
                <a16:creationId xmlns:a16="http://schemas.microsoft.com/office/drawing/2014/main" id="{EA66E258-8245-4EE8-9B19-BB1BAC4D268E}"/>
              </a:ext>
            </a:extLst>
          </p:cNvPr>
          <p:cNvSpPr txBox="1"/>
          <p:nvPr/>
        </p:nvSpPr>
        <p:spPr>
          <a:xfrm>
            <a:off x="7209415" y="3918128"/>
            <a:ext cx="4982585" cy="917433"/>
          </a:xfrm>
          <a:prstGeom prst="rect">
            <a:avLst/>
          </a:prstGeom>
          <a:noFill/>
        </p:spPr>
        <p:txBody>
          <a:bodyPr wrap="square" rtlCol="0">
            <a:noAutofit/>
          </a:bodyPr>
          <a:lstStyle/>
          <a:p>
            <a:r>
              <a:rPr lang="de-DE" sz="1400" dirty="0" smtClean="0"/>
              <a:t>Viele kleine Firmen stehen in Konkurrenz zueinander. Durch eine Vergrößerung der Branche profitieren die Unternehmen gegenseitig durch </a:t>
            </a:r>
            <a:r>
              <a:rPr lang="de-DE" sz="1400" dirty="0" err="1" smtClean="0"/>
              <a:t>Spillorvereffekte</a:t>
            </a:r>
            <a:r>
              <a:rPr lang="de-DE" sz="1400" dirty="0" smtClean="0"/>
              <a:t> (z.B. viele spezialisierte Arbeiter, Maschinen) und dadurch sinken für alle die </a:t>
            </a:r>
            <a:r>
              <a:rPr lang="de-DE" sz="1400" dirty="0"/>
              <a:t>S</a:t>
            </a:r>
            <a:r>
              <a:rPr lang="de-DE" sz="1400" dirty="0" smtClean="0"/>
              <a:t>tückkosten</a:t>
            </a:r>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7571589" y="1776167"/>
            <a:ext cx="4620411" cy="990189"/>
          </a:xfrm>
          <a:prstGeom prst="rect">
            <a:avLst/>
          </a:prstGeom>
          <a:noFill/>
        </p:spPr>
        <p:txBody>
          <a:bodyPr wrap="square" rtlCol="0">
            <a:noAutofit/>
          </a:bodyPr>
          <a:lstStyle/>
          <a:p>
            <a:r>
              <a:rPr lang="de-DE" sz="1400" dirty="0" smtClean="0"/>
              <a:t>Häufiger Grund für Mergers &amp; </a:t>
            </a:r>
            <a:r>
              <a:rPr lang="de-DE" sz="1400" dirty="0" err="1" smtClean="0"/>
              <a:t>Acquisitions</a:t>
            </a:r>
            <a:r>
              <a:rPr lang="de-DE" sz="1400" dirty="0" smtClean="0"/>
              <a:t> !</a:t>
            </a:r>
          </a:p>
          <a:p>
            <a:endParaRPr lang="de-DE" sz="1400" dirty="0"/>
          </a:p>
          <a:p>
            <a:r>
              <a:rPr lang="de-DE" sz="1400" dirty="0" smtClean="0"/>
              <a:t>Durch Zusammenlegung von Produktionsstrukturen oder der Verwaltung sollen letztlich die Stückkosten gesenkt werden!</a:t>
            </a:r>
            <a:endParaRPr lang="de-DE" sz="2400" dirty="0"/>
          </a:p>
          <a:p>
            <a:endParaRPr lang="de-DE" sz="2000" dirty="0"/>
          </a:p>
        </p:txBody>
      </p:sp>
      <p:sp>
        <p:nvSpPr>
          <p:cNvPr id="14" name="Textfeld 13">
            <a:extLst>
              <a:ext uri="{FF2B5EF4-FFF2-40B4-BE49-F238E27FC236}">
                <a16:creationId xmlns:a16="http://schemas.microsoft.com/office/drawing/2014/main" id="{EA66E258-8245-4EE8-9B19-BB1BAC4D268E}"/>
              </a:ext>
            </a:extLst>
          </p:cNvPr>
          <p:cNvSpPr txBox="1"/>
          <p:nvPr/>
        </p:nvSpPr>
        <p:spPr>
          <a:xfrm>
            <a:off x="7209415" y="3241117"/>
            <a:ext cx="4620411" cy="328478"/>
          </a:xfrm>
          <a:prstGeom prst="rect">
            <a:avLst/>
          </a:prstGeom>
          <a:noFill/>
        </p:spPr>
        <p:txBody>
          <a:bodyPr wrap="square" rtlCol="0">
            <a:noAutofit/>
          </a:bodyPr>
          <a:lstStyle/>
          <a:p>
            <a:r>
              <a:rPr lang="de-DE" sz="1400" dirty="0" smtClean="0"/>
              <a:t>→ wenige große Firmen mit relativ wenig Konkurrenz</a:t>
            </a:r>
            <a:endParaRPr lang="de-DE" sz="2400" dirty="0"/>
          </a:p>
          <a:p>
            <a:endParaRPr lang="de-DE" sz="2000" dirty="0"/>
          </a:p>
        </p:txBody>
      </p:sp>
    </p:spTree>
    <p:extLst>
      <p:ext uri="{BB962C8B-B14F-4D97-AF65-F5344CB8AC3E}">
        <p14:creationId xmlns:p14="http://schemas.microsoft.com/office/powerpoint/2010/main" val="42451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631116" y="868985"/>
            <a:ext cx="6947647" cy="5519638"/>
          </a:xfrm>
          <a:prstGeom prst="rect">
            <a:avLst/>
          </a:prstGeom>
          <a:noFill/>
        </p:spPr>
        <p:txBody>
          <a:bodyPr wrap="square" rtlCol="0">
            <a:noAutofit/>
          </a:bodyPr>
          <a:lstStyle/>
          <a:p>
            <a:pPr algn="ctr"/>
            <a:r>
              <a:rPr lang="de-DE" sz="2400" b="1" dirty="0"/>
              <a:t>Kostenfunktionen einer Firma:</a:t>
            </a:r>
          </a:p>
          <a:p>
            <a:endParaRPr lang="de-DE" sz="2400" dirty="0"/>
          </a:p>
          <a:p>
            <a:r>
              <a:rPr lang="de-DE" sz="2400" dirty="0"/>
              <a:t>Gesamtkosten = Fixkosten + variable Kosten</a:t>
            </a:r>
          </a:p>
          <a:p>
            <a:endParaRPr lang="de-DE" sz="2400" dirty="0"/>
          </a:p>
          <a:p>
            <a:pPr algn="ctr"/>
            <a:r>
              <a:rPr lang="de-DE" sz="2400" b="1" dirty="0"/>
              <a:t>K(x)=</a:t>
            </a:r>
            <a:r>
              <a:rPr lang="de-DE" sz="2400" b="1" dirty="0" err="1" smtClean="0"/>
              <a:t>KF+k∙x</a:t>
            </a:r>
            <a:endParaRPr lang="de-DE" sz="2400" b="1" dirty="0"/>
          </a:p>
          <a:p>
            <a:pPr algn="ctr"/>
            <a:endParaRPr lang="de-DE" sz="2400" dirty="0"/>
          </a:p>
          <a:p>
            <a:r>
              <a:rPr lang="de-DE" sz="2400" dirty="0"/>
              <a:t>Durchschnittskosten = Gesamtkosten/Menge</a:t>
            </a:r>
          </a:p>
          <a:p>
            <a:endParaRPr lang="de-DE" sz="2400" dirty="0"/>
          </a:p>
          <a:p>
            <a:pPr algn="ctr"/>
            <a:r>
              <a:rPr lang="de-DE" sz="2400" b="1" dirty="0"/>
              <a:t>DK(x)=KF/</a:t>
            </a:r>
            <a:r>
              <a:rPr lang="de-DE" sz="2400" b="1" dirty="0" err="1"/>
              <a:t>x+k</a:t>
            </a:r>
            <a:endParaRPr lang="de-DE" sz="2400" b="1" dirty="0"/>
          </a:p>
          <a:p>
            <a:endParaRPr lang="de-DE" sz="2400" dirty="0"/>
          </a:p>
          <a:p>
            <a:r>
              <a:rPr lang="de-DE" sz="2400" dirty="0"/>
              <a:t>Grenzkosten=Kosten der nächsten zusätzlichen Einheit</a:t>
            </a:r>
          </a:p>
          <a:p>
            <a:endParaRPr lang="de-DE" sz="2400" dirty="0"/>
          </a:p>
          <a:p>
            <a:pPr algn="ctr"/>
            <a:r>
              <a:rPr lang="de-DE" sz="2400" b="1" dirty="0"/>
              <a:t>GK=</a:t>
            </a:r>
            <a:r>
              <a:rPr lang="de-DE" sz="2400" b="1" dirty="0" err="1"/>
              <a:t>dK</a:t>
            </a:r>
            <a:r>
              <a:rPr lang="de-DE" sz="2400" b="1" dirty="0"/>
              <a:t>/dx=K‘(x)=k</a:t>
            </a:r>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6594435" y="1717938"/>
            <a:ext cx="5084784" cy="1337234"/>
          </a:xfrm>
          <a:prstGeom prst="rect">
            <a:avLst/>
          </a:prstGeom>
          <a:noFill/>
        </p:spPr>
        <p:txBody>
          <a:bodyPr wrap="square" rtlCol="0">
            <a:noAutofit/>
          </a:bodyPr>
          <a:lstStyle/>
          <a:p>
            <a:r>
              <a:rPr lang="de-DE" sz="1400" dirty="0" smtClean="0"/>
              <a:t>Lineare Kostenfunktion</a:t>
            </a:r>
          </a:p>
          <a:p>
            <a:r>
              <a:rPr lang="de-DE" sz="1400" dirty="0" smtClean="0"/>
              <a:t>→ einfachste Kostenfunktion bekannt aus Mikro und der BWL:</a:t>
            </a:r>
          </a:p>
          <a:p>
            <a:r>
              <a:rPr lang="de-DE" sz="1400" dirty="0" smtClean="0"/>
              <a:t>Fixkosten KF (feste Ausgaben unabhängig vom Output, z.B. Mietkosten für die Produktionshalle)</a:t>
            </a:r>
          </a:p>
          <a:p>
            <a:r>
              <a:rPr lang="de-DE" sz="1400" dirty="0" smtClean="0"/>
              <a:t>Variable Kosten: </a:t>
            </a:r>
            <a:r>
              <a:rPr lang="de-DE" sz="1400" dirty="0" err="1" smtClean="0"/>
              <a:t>k∙x</a:t>
            </a:r>
            <a:r>
              <a:rPr lang="de-DE" sz="1400" dirty="0" smtClean="0"/>
              <a:t> mit konstanten </a:t>
            </a:r>
          </a:p>
          <a:p>
            <a:r>
              <a:rPr lang="de-DE" sz="1400" dirty="0" smtClean="0"/>
              <a:t>marginalen Kosten: k</a:t>
            </a:r>
            <a:endParaRPr lang="de-DE" sz="1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6594435" y="3439873"/>
            <a:ext cx="4620411" cy="775793"/>
          </a:xfrm>
          <a:prstGeom prst="rect">
            <a:avLst/>
          </a:prstGeom>
          <a:noFill/>
        </p:spPr>
        <p:txBody>
          <a:bodyPr wrap="square" rtlCol="0">
            <a:noAutofit/>
          </a:bodyPr>
          <a:lstStyle/>
          <a:p>
            <a:r>
              <a:rPr lang="de-DE" sz="1400" dirty="0" smtClean="0"/>
              <a:t>Damit ergeben sich fallende Durchschnittskosten:</a:t>
            </a:r>
          </a:p>
          <a:p>
            <a:endParaRPr lang="de-DE" sz="1400" dirty="0"/>
          </a:p>
          <a:p>
            <a:r>
              <a:rPr lang="de-DE" sz="1400" dirty="0" smtClean="0"/>
              <a:t>Fixkostendegression!</a:t>
            </a:r>
            <a:endParaRPr lang="de-DE" sz="1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5805542" y="5361878"/>
            <a:ext cx="5409304" cy="441874"/>
          </a:xfrm>
          <a:prstGeom prst="rect">
            <a:avLst/>
          </a:prstGeom>
          <a:noFill/>
        </p:spPr>
        <p:txBody>
          <a:bodyPr wrap="square" rtlCol="0">
            <a:noAutofit/>
          </a:bodyPr>
          <a:lstStyle/>
          <a:p>
            <a:r>
              <a:rPr lang="de-DE" sz="1400" dirty="0" smtClean="0"/>
              <a:t>Grenzkosten = marginale Kosten = 1. Ableitung der Kostenfunktion s.o.</a:t>
            </a:r>
            <a:endParaRPr lang="de-DE" sz="1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478354" y="946320"/>
            <a:ext cx="2703758" cy="373493"/>
          </a:xfrm>
          <a:prstGeom prst="rect">
            <a:avLst/>
          </a:prstGeom>
          <a:noFill/>
        </p:spPr>
        <p:txBody>
          <a:bodyPr wrap="square" rtlCol="0">
            <a:noAutofit/>
          </a:bodyPr>
          <a:lstStyle/>
          <a:p>
            <a:r>
              <a:rPr lang="de-DE" sz="1400" dirty="0" smtClean="0"/>
              <a:t>Wiederholung Kostenfunktion</a:t>
            </a:r>
            <a:endParaRPr lang="de-DE" sz="1400" dirty="0"/>
          </a:p>
          <a:p>
            <a:endParaRPr lang="de-DE" sz="2000" dirty="0"/>
          </a:p>
        </p:txBody>
      </p:sp>
    </p:spTree>
    <p:extLst>
      <p:ext uri="{BB962C8B-B14F-4D97-AF65-F5344CB8AC3E}">
        <p14:creationId xmlns:p14="http://schemas.microsoft.com/office/powerpoint/2010/main" val="174380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242047" y="5044392"/>
            <a:ext cx="11949953" cy="856137"/>
          </a:xfrm>
          <a:prstGeom prst="rect">
            <a:avLst/>
          </a:prstGeom>
          <a:noFill/>
        </p:spPr>
        <p:txBody>
          <a:bodyPr wrap="square" rtlCol="0">
            <a:noAutofit/>
          </a:bodyPr>
          <a:lstStyle/>
          <a:p>
            <a:r>
              <a:rPr lang="de-DE" sz="2400" dirty="0"/>
              <a:t>Aufgrund der Fixkostendegression nehmen die Durchschnittskosten mit steigender </a:t>
            </a:r>
            <a:r>
              <a:rPr lang="de-DE" sz="2400" dirty="0" err="1"/>
              <a:t>Outputmenge</a:t>
            </a:r>
            <a:r>
              <a:rPr lang="de-DE" sz="2400" dirty="0"/>
              <a:t> ab, liegen aber über den Grenzkosten (z.B. bei konstanten Grenzkosten).</a:t>
            </a:r>
          </a:p>
          <a:p>
            <a:endParaRPr lang="de-DE" sz="2000" dirty="0"/>
          </a:p>
        </p:txBody>
      </p:sp>
      <p:cxnSp>
        <p:nvCxnSpPr>
          <p:cNvPr id="6" name="Gerade Verbindung mit Pfeil 5">
            <a:extLst>
              <a:ext uri="{FF2B5EF4-FFF2-40B4-BE49-F238E27FC236}">
                <a16:creationId xmlns:a16="http://schemas.microsoft.com/office/drawing/2014/main" id="{B754E965-2574-4669-B357-D0FF51BD8922}"/>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C797F29-D01E-4AF0-8E03-71A32F8DA3DA}"/>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53C83C69-29EE-46A3-8353-A26C287307EF}"/>
              </a:ext>
            </a:extLst>
          </p:cNvPr>
          <p:cNvCxnSpPr>
            <a:cxnSpLocks/>
          </p:cNvCxnSpPr>
          <p:nvPr/>
        </p:nvCxnSpPr>
        <p:spPr>
          <a:xfrm flipV="1">
            <a:off x="3004430" y="3408886"/>
            <a:ext cx="4387715" cy="654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Freihandform: Form 9">
            <a:extLst>
              <a:ext uri="{FF2B5EF4-FFF2-40B4-BE49-F238E27FC236}">
                <a16:creationId xmlns:a16="http://schemas.microsoft.com/office/drawing/2014/main" id="{87CE33E7-6382-4E54-820F-BC1F0B69F3E8}"/>
              </a:ext>
            </a:extLst>
          </p:cNvPr>
          <p:cNvSpPr/>
          <p:nvPr/>
        </p:nvSpPr>
        <p:spPr>
          <a:xfrm>
            <a:off x="3112168" y="1155033"/>
            <a:ext cx="3657600" cy="2081463"/>
          </a:xfrm>
          <a:custGeom>
            <a:avLst/>
            <a:gdLst>
              <a:gd name="connsiteX0" fmla="*/ 0 w 3657600"/>
              <a:gd name="connsiteY0" fmla="*/ 0 h 2081463"/>
              <a:gd name="connsiteX1" fmla="*/ 1251285 w 3657600"/>
              <a:gd name="connsiteY1" fmla="*/ 1600200 h 2081463"/>
              <a:gd name="connsiteX2" fmla="*/ 3657600 w 3657600"/>
              <a:gd name="connsiteY2" fmla="*/ 2081463 h 2081463"/>
            </a:gdLst>
            <a:ahLst/>
            <a:cxnLst>
              <a:cxn ang="0">
                <a:pos x="connsiteX0" y="connsiteY0"/>
              </a:cxn>
              <a:cxn ang="0">
                <a:pos x="connsiteX1" y="connsiteY1"/>
              </a:cxn>
              <a:cxn ang="0">
                <a:pos x="connsiteX2" y="connsiteY2"/>
              </a:cxn>
            </a:cxnLst>
            <a:rect l="l" t="t" r="r" b="b"/>
            <a:pathLst>
              <a:path w="3657600" h="2081463">
                <a:moveTo>
                  <a:pt x="0" y="0"/>
                </a:moveTo>
                <a:cubicBezTo>
                  <a:pt x="320842" y="626645"/>
                  <a:pt x="641685" y="1253290"/>
                  <a:pt x="1251285" y="1600200"/>
                </a:cubicBezTo>
                <a:cubicBezTo>
                  <a:pt x="1860885" y="1947110"/>
                  <a:pt x="2759242" y="2014286"/>
                  <a:pt x="3657600" y="20814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98A2431D-409B-4AF2-96C2-70B4B1013DB5}"/>
              </a:ext>
            </a:extLst>
          </p:cNvPr>
          <p:cNvSpPr txBox="1"/>
          <p:nvPr/>
        </p:nvSpPr>
        <p:spPr>
          <a:xfrm>
            <a:off x="5323019" y="2726170"/>
            <a:ext cx="2416432" cy="369332"/>
          </a:xfrm>
          <a:prstGeom prst="rect">
            <a:avLst/>
          </a:prstGeom>
          <a:noFill/>
        </p:spPr>
        <p:txBody>
          <a:bodyPr wrap="none" rtlCol="0">
            <a:spAutoFit/>
          </a:bodyPr>
          <a:lstStyle/>
          <a:p>
            <a:pPr algn="ctr"/>
            <a:r>
              <a:rPr lang="de-DE" b="1" dirty="0"/>
              <a:t>DK(x)=</a:t>
            </a:r>
            <a:r>
              <a:rPr lang="de-DE" b="1" dirty="0" smtClean="0"/>
              <a:t>KF/</a:t>
            </a:r>
            <a:r>
              <a:rPr lang="de-DE" b="1" dirty="0" err="1" smtClean="0"/>
              <a:t>x+k</a:t>
            </a:r>
            <a:r>
              <a:rPr lang="de-DE" b="1" dirty="0" smtClean="0"/>
              <a:t>=KF/</a:t>
            </a:r>
            <a:r>
              <a:rPr lang="de-DE" b="1" dirty="0" err="1" smtClean="0"/>
              <a:t>x+GK</a:t>
            </a:r>
            <a:endParaRPr lang="de-DE" b="1" dirty="0"/>
          </a:p>
        </p:txBody>
      </p:sp>
      <p:sp>
        <p:nvSpPr>
          <p:cNvPr id="12" name="Textfeld 11">
            <a:extLst>
              <a:ext uri="{FF2B5EF4-FFF2-40B4-BE49-F238E27FC236}">
                <a16:creationId xmlns:a16="http://schemas.microsoft.com/office/drawing/2014/main" id="{3A8E4A1D-D800-447E-B6BE-E25A86F6D454}"/>
              </a:ext>
            </a:extLst>
          </p:cNvPr>
          <p:cNvSpPr txBox="1"/>
          <p:nvPr/>
        </p:nvSpPr>
        <p:spPr>
          <a:xfrm>
            <a:off x="7449984" y="3224220"/>
            <a:ext cx="2823570" cy="369332"/>
          </a:xfrm>
          <a:prstGeom prst="rect">
            <a:avLst/>
          </a:prstGeom>
          <a:noFill/>
        </p:spPr>
        <p:txBody>
          <a:bodyPr wrap="square" rtlCol="0">
            <a:spAutoFit/>
          </a:bodyPr>
          <a:lstStyle/>
          <a:p>
            <a:r>
              <a:rPr lang="de-DE" b="1" dirty="0" smtClean="0"/>
              <a:t>GK=</a:t>
            </a:r>
            <a:r>
              <a:rPr lang="de-DE" b="1" dirty="0" err="1" smtClean="0"/>
              <a:t>dK</a:t>
            </a:r>
            <a:r>
              <a:rPr lang="de-DE" b="1" dirty="0" smtClean="0"/>
              <a:t>/dx=K</a:t>
            </a:r>
            <a:r>
              <a:rPr lang="de-DE" b="1" dirty="0"/>
              <a:t>‘(x)=</a:t>
            </a:r>
            <a:r>
              <a:rPr lang="de-DE" b="1" dirty="0" smtClean="0"/>
              <a:t>k</a:t>
            </a:r>
            <a:endParaRPr lang="de-DE" b="1" dirty="0"/>
          </a:p>
        </p:txBody>
      </p:sp>
      <p:sp>
        <p:nvSpPr>
          <p:cNvPr id="13" name="Textfeld 12">
            <a:extLst>
              <a:ext uri="{FF2B5EF4-FFF2-40B4-BE49-F238E27FC236}">
                <a16:creationId xmlns:a16="http://schemas.microsoft.com/office/drawing/2014/main" id="{8817CB60-F57A-48D6-A681-8A9DFED2FFF1}"/>
              </a:ext>
            </a:extLst>
          </p:cNvPr>
          <p:cNvSpPr txBox="1"/>
          <p:nvPr/>
        </p:nvSpPr>
        <p:spPr>
          <a:xfrm>
            <a:off x="7763544" y="4551131"/>
            <a:ext cx="284052" cy="369332"/>
          </a:xfrm>
          <a:prstGeom prst="rect">
            <a:avLst/>
          </a:prstGeom>
          <a:noFill/>
        </p:spPr>
        <p:txBody>
          <a:bodyPr wrap="none" rtlCol="0">
            <a:spAutoFit/>
          </a:bodyPr>
          <a:lstStyle/>
          <a:p>
            <a:r>
              <a:rPr lang="de-DE" dirty="0"/>
              <a:t>x</a:t>
            </a:r>
          </a:p>
        </p:txBody>
      </p:sp>
      <p:sp>
        <p:nvSpPr>
          <p:cNvPr id="14" name="Textfeld 13">
            <a:extLst>
              <a:ext uri="{FF2B5EF4-FFF2-40B4-BE49-F238E27FC236}">
                <a16:creationId xmlns:a16="http://schemas.microsoft.com/office/drawing/2014/main" id="{C3026D97-110C-477F-A9ED-057D013736FE}"/>
              </a:ext>
            </a:extLst>
          </p:cNvPr>
          <p:cNvSpPr txBox="1"/>
          <p:nvPr/>
        </p:nvSpPr>
        <p:spPr>
          <a:xfrm>
            <a:off x="2548892" y="926351"/>
            <a:ext cx="450764" cy="646331"/>
          </a:xfrm>
          <a:prstGeom prst="rect">
            <a:avLst/>
          </a:prstGeom>
          <a:noFill/>
        </p:spPr>
        <p:txBody>
          <a:bodyPr wrap="none" rtlCol="0">
            <a:spAutoFit/>
          </a:bodyPr>
          <a:lstStyle/>
          <a:p>
            <a:r>
              <a:rPr lang="de-DE" dirty="0"/>
              <a:t>DK</a:t>
            </a:r>
          </a:p>
          <a:p>
            <a:r>
              <a:rPr lang="de-DE" dirty="0"/>
              <a:t>GK</a:t>
            </a:r>
          </a:p>
        </p:txBody>
      </p:sp>
      <p:sp>
        <p:nvSpPr>
          <p:cNvPr id="15" name="Textfeld 14">
            <a:extLst>
              <a:ext uri="{FF2B5EF4-FFF2-40B4-BE49-F238E27FC236}">
                <a16:creationId xmlns:a16="http://schemas.microsoft.com/office/drawing/2014/main" id="{EA66E258-8245-4EE8-9B19-BB1BAC4D268E}"/>
              </a:ext>
            </a:extLst>
          </p:cNvPr>
          <p:cNvSpPr txBox="1"/>
          <p:nvPr/>
        </p:nvSpPr>
        <p:spPr>
          <a:xfrm>
            <a:off x="7905570" y="2756776"/>
            <a:ext cx="3948702" cy="299509"/>
          </a:xfrm>
          <a:prstGeom prst="rect">
            <a:avLst/>
          </a:prstGeom>
          <a:noFill/>
        </p:spPr>
        <p:txBody>
          <a:bodyPr wrap="square" rtlCol="0">
            <a:noAutofit/>
          </a:bodyPr>
          <a:lstStyle/>
          <a:p>
            <a:r>
              <a:rPr lang="de-DE" sz="1400" dirty="0" smtClean="0"/>
              <a:t>KF und GK konstant, dann DK fallend in der Menge x</a:t>
            </a:r>
            <a:endParaRPr lang="de-DE" sz="1400" dirty="0"/>
          </a:p>
          <a:p>
            <a:endParaRPr lang="de-DE" sz="2000" dirty="0"/>
          </a:p>
        </p:txBody>
      </p:sp>
      <p:sp>
        <p:nvSpPr>
          <p:cNvPr id="16" name="Textfeld 15">
            <a:extLst>
              <a:ext uri="{FF2B5EF4-FFF2-40B4-BE49-F238E27FC236}">
                <a16:creationId xmlns:a16="http://schemas.microsoft.com/office/drawing/2014/main" id="{EA66E258-8245-4EE8-9B19-BB1BAC4D268E}"/>
              </a:ext>
            </a:extLst>
          </p:cNvPr>
          <p:cNvSpPr txBox="1"/>
          <p:nvPr/>
        </p:nvSpPr>
        <p:spPr>
          <a:xfrm>
            <a:off x="7857161" y="3567726"/>
            <a:ext cx="1362143" cy="299509"/>
          </a:xfrm>
          <a:prstGeom prst="rect">
            <a:avLst/>
          </a:prstGeom>
          <a:noFill/>
        </p:spPr>
        <p:txBody>
          <a:bodyPr wrap="square" rtlCol="0">
            <a:noAutofit/>
          </a:bodyPr>
          <a:lstStyle/>
          <a:p>
            <a:r>
              <a:rPr lang="de-DE" sz="1400" dirty="0" smtClean="0"/>
              <a:t>GK=k konstant</a:t>
            </a:r>
            <a:endParaRPr lang="de-DE" sz="2000" dirty="0"/>
          </a:p>
        </p:txBody>
      </p:sp>
    </p:spTree>
    <p:extLst>
      <p:ext uri="{BB962C8B-B14F-4D97-AF65-F5344CB8AC3E}">
        <p14:creationId xmlns:p14="http://schemas.microsoft.com/office/powerpoint/2010/main" val="38109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p:bldP spid="15" grpId="0"/>
      <p:bldP spid="1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3718</Words>
  <Application>Microsoft Office PowerPoint</Application>
  <PresentationFormat>Breitbild</PresentationFormat>
  <Paragraphs>489</Paragraphs>
  <Slides>27</Slides>
  <Notes>27</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27</vt:i4>
      </vt:variant>
    </vt:vector>
  </HeadingPairs>
  <TitlesOfParts>
    <vt:vector size="35"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373</cp:revision>
  <dcterms:created xsi:type="dcterms:W3CDTF">2019-02-11T10:45:01Z</dcterms:created>
  <dcterms:modified xsi:type="dcterms:W3CDTF">2021-10-27T14:01:22Z</dcterms:modified>
</cp:coreProperties>
</file>