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1032" r:id="rId2"/>
    <p:sldId id="1033" r:id="rId3"/>
    <p:sldId id="1034" r:id="rId4"/>
    <p:sldId id="1035" r:id="rId5"/>
    <p:sldId id="1036" r:id="rId6"/>
    <p:sldId id="1037" r:id="rId7"/>
    <p:sldId id="1038" r:id="rId8"/>
    <p:sldId id="1039" r:id="rId9"/>
    <p:sldId id="1040" r:id="rId10"/>
    <p:sldId id="1112" r:id="rId11"/>
    <p:sldId id="1042" r:id="rId12"/>
    <p:sldId id="1113" r:id="rId13"/>
    <p:sldId id="1044" r:id="rId14"/>
    <p:sldId id="1045" r:id="rId15"/>
    <p:sldId id="1046" r:id="rId16"/>
    <p:sldId id="1047" r:id="rId1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420" autoAdjust="0"/>
    <p:restoredTop sz="94660"/>
  </p:normalViewPr>
  <p:slideViewPr>
    <p:cSldViewPr snapToGrid="0">
      <p:cViewPr varScale="1">
        <p:scale>
          <a:sx n="83" d="100"/>
          <a:sy n="83" d="100"/>
        </p:scale>
        <p:origin x="219" y="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16.10.2021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4655927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7015733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9747439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1358041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9155749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0526722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093285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503927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5512313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22063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8187187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511107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599469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66140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79013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2D84D1A4-8FFF-4BFB-90C9-FC24F5E6DCA6}" type="datetime1">
              <a:rPr lang="de-DE" smtClean="0"/>
              <a:t>16.10.2021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9CCD224E-D163-457A-82D1-D92A750C1CC3}" type="datetime1">
              <a:rPr lang="de-DE" smtClean="0"/>
              <a:t>16.10.2021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D497B4B2-FA34-4BF0-B75E-975C258D12B6}" type="datetime1">
              <a:rPr lang="de-DE" smtClean="0"/>
              <a:t>16.10.2021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F810476A-BEE6-49D0-91FF-E09CB16D9188}" type="datetime1">
              <a:rPr lang="de-DE" smtClean="0"/>
              <a:t>16.10.2021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EEA9F584-F1B5-4C5C-802A-C88B9ABFDAC1}" type="datetime1">
              <a:rPr lang="de-DE" smtClean="0"/>
              <a:t>16.10.2021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8CFA7E3F-C99D-4F7A-B9BF-3D4AD8B01801}" type="datetime1">
              <a:rPr lang="de-DE" smtClean="0"/>
              <a:t>16.10.2021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2C2EFBC1-A306-442D-9E8E-CCD47A24BC39}" type="datetime1">
              <a:rPr lang="de-DE" smtClean="0"/>
              <a:t>16.10.2021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24EE0AF1-C575-4C63-B2E4-2F9A4D8AF6FD}" type="datetime1">
              <a:rPr lang="de-DE" smtClean="0"/>
              <a:t>16.10.2021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CD7BCFDE-4171-468A-8ECB-9DD48FB7C024}" type="datetime1">
              <a:rPr lang="de-DE" smtClean="0"/>
              <a:t>16.10.2021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2BA3E57-014D-4E4B-B56F-66D884F50570}" type="datetime1">
              <a:rPr lang="de-DE" smtClean="0"/>
              <a:t>16.10.2021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7A2444EC-1717-4AC2-9F9C-14F02B911630}" type="datetime1">
              <a:rPr lang="de-DE" smtClean="0"/>
              <a:t>16.10.2021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3248A-B1E1-44F8-AED8-AFF90FB38D03}" type="datetime1">
              <a:rPr lang="de-DE" smtClean="0"/>
              <a:t>16.10.2021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90.png"/><Relationship Id="rId3" Type="http://schemas.openxmlformats.org/officeDocument/2006/relationships/image" Target="../media/image85.png"/><Relationship Id="rId7" Type="http://schemas.openxmlformats.org/officeDocument/2006/relationships/image" Target="../media/image89.png"/><Relationship Id="rId12" Type="http://schemas.openxmlformats.org/officeDocument/2006/relationships/image" Target="../media/image94.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88.png"/><Relationship Id="rId11" Type="http://schemas.openxmlformats.org/officeDocument/2006/relationships/image" Target="../media/image93.png"/><Relationship Id="rId5" Type="http://schemas.openxmlformats.org/officeDocument/2006/relationships/image" Target="../media/image87.png"/><Relationship Id="rId10" Type="http://schemas.openxmlformats.org/officeDocument/2006/relationships/image" Target="../media/image92.png"/><Relationship Id="rId4" Type="http://schemas.openxmlformats.org/officeDocument/2006/relationships/image" Target="../media/image86.png"/><Relationship Id="rId9" Type="http://schemas.openxmlformats.org/officeDocument/2006/relationships/image" Target="../media/image91.png"/></Relationships>
</file>

<file path=ppt/slides/_rels/slide11.xml.rels><?xml version="1.0" encoding="UTF-8" standalone="yes"?>
<Relationships xmlns="http://schemas.openxmlformats.org/package/2006/relationships"><Relationship Id="rId3" Type="http://schemas.openxmlformats.org/officeDocument/2006/relationships/image" Target="../media/image771.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95.png"/><Relationship Id="rId4" Type="http://schemas.openxmlformats.org/officeDocument/2006/relationships/image" Target="../media/image691.png"/></Relationships>
</file>

<file path=ppt/slides/_rels/slide12.xml.rels><?xml version="1.0" encoding="UTF-8" standalone="yes"?>
<Relationships xmlns="http://schemas.openxmlformats.org/package/2006/relationships"><Relationship Id="rId8" Type="http://schemas.openxmlformats.org/officeDocument/2006/relationships/image" Target="../media/image100.png"/><Relationship Id="rId3" Type="http://schemas.openxmlformats.org/officeDocument/2006/relationships/image" Target="../media/image950.png"/><Relationship Id="rId7" Type="http://schemas.openxmlformats.org/officeDocument/2006/relationships/image" Target="../media/image99.png"/><Relationship Id="rId12" Type="http://schemas.openxmlformats.org/officeDocument/2006/relationships/image" Target="../media/image105.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98.png"/><Relationship Id="rId11" Type="http://schemas.openxmlformats.org/officeDocument/2006/relationships/image" Target="../media/image104.png"/><Relationship Id="rId5" Type="http://schemas.openxmlformats.org/officeDocument/2006/relationships/image" Target="../media/image97.png"/><Relationship Id="rId10" Type="http://schemas.openxmlformats.org/officeDocument/2006/relationships/image" Target="../media/image103.png"/><Relationship Id="rId4" Type="http://schemas.openxmlformats.org/officeDocument/2006/relationships/image" Target="../media/image96.png"/><Relationship Id="rId9" Type="http://schemas.openxmlformats.org/officeDocument/2006/relationships/image" Target="../media/image101.png"/></Relationships>
</file>

<file path=ppt/slides/_rels/slide13.xml.rels><?xml version="1.0" encoding="UTF-8" standalone="yes"?>
<Relationships xmlns="http://schemas.openxmlformats.org/package/2006/relationships"><Relationship Id="rId3" Type="http://schemas.openxmlformats.org/officeDocument/2006/relationships/image" Target="../media/image690.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hyperlink" Target="https://www.youtube.com/watch?v=002HcSoycxA" TargetMode="External"/><Relationship Id="rId5" Type="http://schemas.openxmlformats.org/officeDocument/2006/relationships/hyperlink" Target="http://www.bernhardkoester.de/video/inhalt.html" TargetMode="External"/><Relationship Id="rId4" Type="http://schemas.openxmlformats.org/officeDocument/2006/relationships/image" Target="../media/image810.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700.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71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50.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65.png"/><Relationship Id="rId13" Type="http://schemas.openxmlformats.org/officeDocument/2006/relationships/image" Target="../media/image67.png"/><Relationship Id="rId3" Type="http://schemas.openxmlformats.org/officeDocument/2006/relationships/image" Target="../media/image60.png"/><Relationship Id="rId7" Type="http://schemas.openxmlformats.org/officeDocument/2006/relationships/image" Target="../media/image64.png"/><Relationship Id="rId12" Type="http://schemas.openxmlformats.org/officeDocument/2006/relationships/image" Target="../media/image660.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63.png"/><Relationship Id="rId11" Type="http://schemas.openxmlformats.org/officeDocument/2006/relationships/image" Target="../media/image66.png"/><Relationship Id="rId5" Type="http://schemas.openxmlformats.org/officeDocument/2006/relationships/image" Target="../media/image62.png"/><Relationship Id="rId10" Type="http://schemas.openxmlformats.org/officeDocument/2006/relationships/image" Target="../media/image613.png"/><Relationship Id="rId4" Type="http://schemas.openxmlformats.org/officeDocument/2006/relationships/image" Target="../media/image61.png"/><Relationship Id="rId9" Type="http://schemas.openxmlformats.org/officeDocument/2006/relationships/image" Target="../media/image600.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310.png"/></Relationships>
</file>

<file path=ppt/slides/_rels/slide7.xml.rels><?xml version="1.0" encoding="UTF-8" standalone="yes"?>
<Relationships xmlns="http://schemas.openxmlformats.org/package/2006/relationships"><Relationship Id="rId26" Type="http://schemas.openxmlformats.org/officeDocument/2006/relationships/image" Target="../media/image3.png"/><Relationship Id="rId34" Type="http://schemas.openxmlformats.org/officeDocument/2006/relationships/image" Target="../media/image11.png"/><Relationship Id="rId7" Type="http://schemas.openxmlformats.org/officeDocument/2006/relationships/image" Target="../media/image2.png"/><Relationship Id="rId25" Type="http://schemas.openxmlformats.org/officeDocument/2006/relationships/image" Target="../media/image271.png"/><Relationship Id="rId12" Type="http://schemas.openxmlformats.org/officeDocument/2006/relationships/image" Target="../media/image140.png"/><Relationship Id="rId33" Type="http://schemas.openxmlformats.org/officeDocument/2006/relationships/image" Target="../media/image10.png"/><Relationship Id="rId29"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png"/><Relationship Id="rId24" Type="http://schemas.openxmlformats.org/officeDocument/2006/relationships/image" Target="../media/image260.png"/><Relationship Id="rId11" Type="http://schemas.openxmlformats.org/officeDocument/2006/relationships/image" Target="../media/image132.png"/><Relationship Id="rId32" Type="http://schemas.openxmlformats.org/officeDocument/2006/relationships/image" Target="../media/image9.png"/><Relationship Id="rId37" Type="http://schemas.openxmlformats.org/officeDocument/2006/relationships/image" Target="../media/image14.png"/><Relationship Id="rId5" Type="http://schemas.openxmlformats.org/officeDocument/2006/relationships/image" Target="../media/image75.png"/><Relationship Id="rId28" Type="http://schemas.openxmlformats.org/officeDocument/2006/relationships/image" Target="../media/image5.png"/><Relationship Id="rId36" Type="http://schemas.openxmlformats.org/officeDocument/2006/relationships/image" Target="../media/image13.png"/><Relationship Id="rId31" Type="http://schemas.openxmlformats.org/officeDocument/2006/relationships/image" Target="../media/image8.png"/><Relationship Id="rId4" Type="http://schemas.openxmlformats.org/officeDocument/2006/relationships/image" Target="../media/image612.png"/><Relationship Id="rId27" Type="http://schemas.openxmlformats.org/officeDocument/2006/relationships/image" Target="../media/image4.png"/><Relationship Id="rId30" Type="http://schemas.openxmlformats.org/officeDocument/2006/relationships/image" Target="../media/image7.png"/><Relationship Id="rId35"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620.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650.png"/><Relationship Id="rId5" Type="http://schemas.openxmlformats.org/officeDocument/2006/relationships/image" Target="../media/image640.png"/><Relationship Id="rId4" Type="http://schemas.openxmlformats.org/officeDocument/2006/relationships/image" Target="../media/image630.png"/></Relationships>
</file>

<file path=ppt/slides/_rels/slide9.xml.rels><?xml version="1.0" encoding="UTF-8" standalone="yes"?>
<Relationships xmlns="http://schemas.openxmlformats.org/package/2006/relationships"><Relationship Id="rId3" Type="http://schemas.openxmlformats.org/officeDocument/2006/relationships/image" Target="../media/image83.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8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pPr algn="l" hangingPunct="1">
              <a:spcBef>
                <a:spcPct val="0"/>
              </a:spcBef>
            </a:pPr>
            <a:r>
              <a:rPr lang="en-US" sz="2700" b="1" dirty="0">
                <a:latin typeface="Times New Roman" panose="02020603050405020304" pitchFamily="18" charset="0"/>
                <a:ea typeface="+mj-ea"/>
                <a:cs typeface="Times New Roman" panose="02020603050405020304" pitchFamily="18" charset="0"/>
              </a:rPr>
              <a:t>Modell: </a:t>
            </a:r>
            <a:r>
              <a:rPr lang="en-US" sz="2700" b="1" dirty="0" err="1">
                <a:latin typeface="Times New Roman" panose="02020603050405020304" pitchFamily="18" charset="0"/>
                <a:ea typeface="+mj-ea"/>
                <a:cs typeface="Times New Roman" panose="02020603050405020304" pitchFamily="18" charset="0"/>
              </a:rPr>
              <a:t>Spezifische</a:t>
            </a:r>
            <a:r>
              <a:rPr lang="en-US" sz="2700" b="1" dirty="0">
                <a:latin typeface="Times New Roman" panose="02020603050405020304" pitchFamily="18" charset="0"/>
                <a:ea typeface="+mj-ea"/>
                <a:cs typeface="Times New Roman" panose="02020603050405020304" pitchFamily="18" charset="0"/>
              </a:rPr>
              <a:t> </a:t>
            </a:r>
            <a:r>
              <a:rPr lang="en-US" sz="2700" b="1" dirty="0" err="1">
                <a:latin typeface="Times New Roman" panose="02020603050405020304" pitchFamily="18" charset="0"/>
                <a:ea typeface="+mj-ea"/>
                <a:cs typeface="Times New Roman" panose="02020603050405020304" pitchFamily="18" charset="0"/>
              </a:rPr>
              <a:t>Faktoren</a:t>
            </a:r>
            <a:endParaRPr lang="en-US" sz="2700" b="1" dirty="0">
              <a:latin typeface="Times New Roman" panose="02020603050405020304" pitchFamily="18" charset="0"/>
              <a:ea typeface="+mj-ea"/>
              <a:cs typeface="Times New Roman" panose="02020603050405020304" pitchFamily="18" charset="0"/>
            </a:endParaRPr>
          </a:p>
        </p:txBody>
      </p:sp>
      <p:sp>
        <p:nvSpPr>
          <p:cNvPr id="6" name="Content Placeholder 2"/>
          <p:cNvSpPr txBox="1">
            <a:spLocks/>
          </p:cNvSpPr>
          <p:nvPr/>
        </p:nvSpPr>
        <p:spPr>
          <a:xfrm>
            <a:off x="2231440" y="784601"/>
            <a:ext cx="8021840" cy="410544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fontAlgn="base">
              <a:spcAft>
                <a:spcPct val="0"/>
              </a:spcAft>
              <a:defRPr/>
            </a:pPr>
            <a:endParaRPr lang="en-US" altLang="en-US" sz="2400" b="1" kern="0" dirty="0">
              <a:solidFill>
                <a:srgbClr val="000000"/>
              </a:solidFill>
              <a:latin typeface="Arial" panose="020B0604020202020204" pitchFamily="34" charset="0"/>
              <a:cs typeface="Arial" panose="020B0604020202020204" pitchFamily="34" charset="0"/>
            </a:endParaRPr>
          </a:p>
          <a:p>
            <a:pPr marL="311045" indent="-311045" fontAlgn="base">
              <a:spcAft>
                <a:spcPct val="0"/>
              </a:spcAft>
              <a:buFont typeface="Arial" panose="020B0604020202020204" pitchFamily="34" charset="0"/>
              <a:buChar char="•"/>
              <a:defRPr/>
            </a:pPr>
            <a:r>
              <a:rPr lang="en-US" altLang="en-US" sz="2400" kern="0" dirty="0" err="1">
                <a:solidFill>
                  <a:srgbClr val="000000"/>
                </a:solidFill>
                <a:latin typeface="Arial" panose="020B0604020202020204" pitchFamily="34" charset="0"/>
                <a:cs typeface="Arial" panose="020B0604020202020204" pitchFamily="34" charset="0"/>
              </a:rPr>
              <a:t>Wenn</a:t>
            </a:r>
            <a:r>
              <a:rPr lang="en-US" altLang="en-US" sz="2400" kern="0" dirty="0">
                <a:solidFill>
                  <a:srgbClr val="000000"/>
                </a:solidFill>
                <a:latin typeface="Arial" panose="020B0604020202020204" pitchFamily="34" charset="0"/>
                <a:cs typeface="Arial" panose="020B0604020202020204" pitchFamily="34" charset="0"/>
              </a:rPr>
              <a:t> Handel </a:t>
            </a:r>
            <a:r>
              <a:rPr lang="en-US" altLang="en-US" sz="2400" kern="0" dirty="0" err="1">
                <a:solidFill>
                  <a:srgbClr val="000000"/>
                </a:solidFill>
                <a:latin typeface="Arial" panose="020B0604020202020204" pitchFamily="34" charset="0"/>
                <a:cs typeface="Arial" panose="020B0604020202020204" pitchFamily="34" charset="0"/>
              </a:rPr>
              <a:t>grundsätzlich</a:t>
            </a:r>
            <a:r>
              <a:rPr lang="en-US" altLang="en-US" sz="2400" kern="0" dirty="0">
                <a:solidFill>
                  <a:srgbClr val="000000"/>
                </a:solidFill>
                <a:latin typeface="Arial" panose="020B0604020202020204" pitchFamily="34" charset="0"/>
                <a:cs typeface="Arial" panose="020B0604020202020204" pitchFamily="34" charset="0"/>
              </a:rPr>
              <a:t> gut </a:t>
            </a:r>
            <a:r>
              <a:rPr lang="en-US" altLang="en-US" sz="2400" kern="0" dirty="0" err="1">
                <a:solidFill>
                  <a:srgbClr val="000000"/>
                </a:solidFill>
                <a:latin typeface="Arial" panose="020B0604020202020204" pitchFamily="34" charset="0"/>
                <a:cs typeface="Arial" panose="020B0604020202020204" pitchFamily="34" charset="0"/>
              </a:rPr>
              <a:t>für</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eine</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Volkswirtschaft</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ist</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warum</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gibt</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es</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dann</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soviel</a:t>
            </a:r>
            <a:r>
              <a:rPr lang="en-US" altLang="en-US" sz="2400" kern="0" dirty="0">
                <a:solidFill>
                  <a:srgbClr val="000000"/>
                </a:solidFill>
                <a:latin typeface="Arial" panose="020B0604020202020204" pitchFamily="34" charset="0"/>
                <a:cs typeface="Arial" panose="020B0604020202020204" pitchFamily="34" charset="0"/>
              </a:rPr>
              <a:t> Opposition </a:t>
            </a:r>
            <a:r>
              <a:rPr lang="en-US" altLang="en-US" sz="2400" kern="0" dirty="0" err="1">
                <a:solidFill>
                  <a:srgbClr val="000000"/>
                </a:solidFill>
                <a:latin typeface="Arial" panose="020B0604020202020204" pitchFamily="34" charset="0"/>
                <a:cs typeface="Arial" panose="020B0604020202020204" pitchFamily="34" charset="0"/>
              </a:rPr>
              <a:t>gegenüber</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einer</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Öffnung</a:t>
            </a:r>
            <a:r>
              <a:rPr lang="en-US" altLang="en-US" sz="2400" kern="0" dirty="0">
                <a:solidFill>
                  <a:srgbClr val="000000"/>
                </a:solidFill>
                <a:latin typeface="Arial" panose="020B0604020202020204" pitchFamily="34" charset="0"/>
                <a:cs typeface="Arial" panose="020B0604020202020204" pitchFamily="34" charset="0"/>
              </a:rPr>
              <a:t>?</a:t>
            </a:r>
          </a:p>
          <a:p>
            <a:pPr fontAlgn="base">
              <a:spcAft>
                <a:spcPct val="0"/>
              </a:spcAft>
              <a:defRPr/>
            </a:pPr>
            <a:endParaRPr lang="en-US" altLang="en-US" sz="2400" kern="0" dirty="0">
              <a:solidFill>
                <a:srgbClr val="000000"/>
              </a:solidFill>
              <a:latin typeface="Arial" panose="020B0604020202020204" pitchFamily="34" charset="0"/>
              <a:cs typeface="Arial" panose="020B0604020202020204" pitchFamily="34" charset="0"/>
            </a:endParaRPr>
          </a:p>
          <a:p>
            <a:pPr marL="800100" lvl="1" indent="-342900" fontAlgn="base">
              <a:spcAft>
                <a:spcPct val="0"/>
              </a:spcAft>
              <a:buFont typeface="Wingdings" panose="05000000000000000000" pitchFamily="2" charset="2"/>
              <a:buChar char="Ø"/>
              <a:defRPr/>
            </a:pPr>
            <a:r>
              <a:rPr lang="en-US" altLang="en-US" sz="2400" kern="0" dirty="0">
                <a:solidFill>
                  <a:srgbClr val="000000"/>
                </a:solidFill>
                <a:latin typeface="Arial" panose="020B0604020202020204" pitchFamily="34" charset="0"/>
                <a:cs typeface="Arial" panose="020B0604020202020204" pitchFamily="34" charset="0"/>
              </a:rPr>
              <a:t>Handel </a:t>
            </a:r>
            <a:r>
              <a:rPr lang="en-US" altLang="en-US" sz="2400" kern="0" dirty="0" err="1">
                <a:solidFill>
                  <a:srgbClr val="000000"/>
                </a:solidFill>
                <a:latin typeface="Arial" panose="020B0604020202020204" pitchFamily="34" charset="0"/>
                <a:cs typeface="Arial" panose="020B0604020202020204" pitchFamily="34" charset="0"/>
              </a:rPr>
              <a:t>beeinflusst</a:t>
            </a:r>
            <a:r>
              <a:rPr lang="en-US" altLang="en-US" sz="2400" kern="0" dirty="0">
                <a:solidFill>
                  <a:srgbClr val="000000"/>
                </a:solidFill>
                <a:latin typeface="Arial" panose="020B0604020202020204" pitchFamily="34" charset="0"/>
                <a:cs typeface="Arial" panose="020B0604020202020204" pitchFamily="34" charset="0"/>
              </a:rPr>
              <a:t> die </a:t>
            </a:r>
            <a:r>
              <a:rPr lang="en-US" altLang="en-US" sz="2400" kern="0" dirty="0" err="1">
                <a:solidFill>
                  <a:srgbClr val="000000"/>
                </a:solidFill>
                <a:latin typeface="Arial" panose="020B0604020202020204" pitchFamily="34" charset="0"/>
                <a:cs typeface="Arial" panose="020B0604020202020204" pitchFamily="34" charset="0"/>
              </a:rPr>
              <a:t>Einkommensverteilung</a:t>
            </a:r>
            <a:endParaRPr lang="en-US" altLang="en-US" sz="2400" kern="0" dirty="0">
              <a:solidFill>
                <a:srgbClr val="000000"/>
              </a:solidFill>
              <a:latin typeface="Arial" panose="020B0604020202020204" pitchFamily="34" charset="0"/>
              <a:cs typeface="Arial" panose="020B0604020202020204" pitchFamily="34" charset="0"/>
            </a:endParaRPr>
          </a:p>
          <a:p>
            <a:pPr marL="800100" lvl="1" indent="-342900" fontAlgn="base">
              <a:spcAft>
                <a:spcPct val="0"/>
              </a:spcAft>
              <a:buFont typeface="Wingdings" panose="05000000000000000000" pitchFamily="2" charset="2"/>
              <a:buChar char="Ø"/>
              <a:defRPr/>
            </a:pPr>
            <a:endParaRPr lang="en-US" altLang="en-US" sz="2400" kern="0" dirty="0">
              <a:solidFill>
                <a:srgbClr val="000000"/>
              </a:solidFill>
              <a:latin typeface="Arial" panose="020B0604020202020204" pitchFamily="34" charset="0"/>
              <a:cs typeface="Arial" panose="020B0604020202020204" pitchFamily="34" charset="0"/>
            </a:endParaRPr>
          </a:p>
          <a:p>
            <a:pPr marL="311045" indent="-311045" fontAlgn="base">
              <a:spcAft>
                <a:spcPct val="0"/>
              </a:spcAft>
              <a:buFont typeface="Arial" panose="020B0604020202020204" pitchFamily="34" charset="0"/>
              <a:buChar char="•"/>
              <a:defRPr/>
            </a:pPr>
            <a:r>
              <a:rPr lang="en-US" altLang="en-US" sz="2400" kern="0" dirty="0" err="1">
                <a:solidFill>
                  <a:srgbClr val="000000"/>
                </a:solidFill>
                <a:latin typeface="Arial" panose="020B0604020202020204" pitchFamily="34" charset="0"/>
                <a:cs typeface="Arial" panose="020B0604020202020204" pitchFamily="34" charset="0"/>
              </a:rPr>
              <a:t>Hauptgründe</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für</a:t>
            </a:r>
            <a:r>
              <a:rPr lang="en-US" altLang="en-US" sz="2400" kern="0" dirty="0">
                <a:solidFill>
                  <a:srgbClr val="000000"/>
                </a:solidFill>
                <a:latin typeface="Arial" panose="020B0604020202020204" pitchFamily="34" charset="0"/>
                <a:cs typeface="Arial" panose="020B0604020202020204" pitchFamily="34" charset="0"/>
              </a:rPr>
              <a:t> den </a:t>
            </a:r>
            <a:r>
              <a:rPr lang="en-US" altLang="en-US" sz="2400" kern="0" dirty="0" err="1">
                <a:solidFill>
                  <a:srgbClr val="000000"/>
                </a:solidFill>
                <a:latin typeface="Arial" panose="020B0604020202020204" pitchFamily="34" charset="0"/>
                <a:cs typeface="Arial" panose="020B0604020202020204" pitchFamily="34" charset="0"/>
              </a:rPr>
              <a:t>Einkommenseffekt</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durch</a:t>
            </a:r>
            <a:r>
              <a:rPr lang="en-US" altLang="en-US" sz="2400" kern="0" dirty="0">
                <a:solidFill>
                  <a:srgbClr val="000000"/>
                </a:solidFill>
                <a:latin typeface="Arial" panose="020B0604020202020204" pitchFamily="34" charset="0"/>
                <a:cs typeface="Arial" panose="020B0604020202020204" pitchFamily="34" charset="0"/>
              </a:rPr>
              <a:t> Handel:</a:t>
            </a:r>
          </a:p>
          <a:p>
            <a:pPr fontAlgn="base">
              <a:spcAft>
                <a:spcPct val="0"/>
              </a:spcAft>
              <a:defRPr/>
            </a:pPr>
            <a:endParaRPr lang="en-US" altLang="en-US" sz="2400" kern="0" dirty="0">
              <a:solidFill>
                <a:srgbClr val="000000"/>
              </a:solidFill>
              <a:latin typeface="Arial" panose="020B0604020202020204" pitchFamily="34" charset="0"/>
              <a:cs typeface="Arial" panose="020B0604020202020204" pitchFamily="34" charset="0"/>
            </a:endParaRPr>
          </a:p>
          <a:p>
            <a:pPr marL="757626" lvl="2" indent="-342900" fontAlgn="base">
              <a:spcAft>
                <a:spcPct val="0"/>
              </a:spcAft>
              <a:buFont typeface="Wingdings" panose="05000000000000000000" pitchFamily="2" charset="2"/>
              <a:buChar char="Ø"/>
              <a:defRPr/>
            </a:pPr>
            <a:r>
              <a:rPr lang="en-US" altLang="en-US" sz="2400" kern="0" dirty="0" err="1">
                <a:solidFill>
                  <a:srgbClr val="000000"/>
                </a:solidFill>
                <a:latin typeface="Arial" panose="020B0604020202020204" pitchFamily="34" charset="0"/>
                <a:cs typeface="Arial" panose="020B0604020202020204" pitchFamily="34" charset="0"/>
              </a:rPr>
              <a:t>Produktionsfaktoren</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können</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nicht</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kostenfrei</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zwischen</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Sektoren</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ausgetauscht</a:t>
            </a:r>
            <a:r>
              <a:rPr lang="en-US" altLang="en-US" sz="2400" kern="0" dirty="0">
                <a:solidFill>
                  <a:srgbClr val="000000"/>
                </a:solidFill>
                <a:latin typeface="Arial" panose="020B0604020202020204" pitchFamily="34" charset="0"/>
                <a:cs typeface="Arial" panose="020B0604020202020204" pitchFamily="34" charset="0"/>
              </a:rPr>
              <a:t> warden</a:t>
            </a:r>
          </a:p>
          <a:p>
            <a:pPr marL="757626" lvl="2" indent="-342900" fontAlgn="base">
              <a:spcAft>
                <a:spcPct val="0"/>
              </a:spcAft>
              <a:buFont typeface="Wingdings" panose="05000000000000000000" pitchFamily="2" charset="2"/>
              <a:buChar char="Ø"/>
              <a:defRPr/>
            </a:pPr>
            <a:endParaRPr lang="en-US" altLang="en-US" sz="2400" kern="0" dirty="0">
              <a:solidFill>
                <a:srgbClr val="000000"/>
              </a:solidFill>
              <a:latin typeface="Arial" panose="020B0604020202020204" pitchFamily="34" charset="0"/>
              <a:cs typeface="Arial" panose="020B0604020202020204" pitchFamily="34" charset="0"/>
            </a:endParaRPr>
          </a:p>
          <a:p>
            <a:pPr marL="757626" lvl="2" indent="-342900" fontAlgn="base">
              <a:spcAft>
                <a:spcPct val="0"/>
              </a:spcAft>
              <a:buFont typeface="Wingdings" panose="05000000000000000000" pitchFamily="2" charset="2"/>
              <a:buChar char="Ø"/>
              <a:defRPr/>
            </a:pPr>
            <a:r>
              <a:rPr lang="en-US" altLang="en-US" sz="2400" kern="0" dirty="0" err="1">
                <a:solidFill>
                  <a:srgbClr val="000000"/>
                </a:solidFill>
                <a:latin typeface="Arial" panose="020B0604020202020204" pitchFamily="34" charset="0"/>
                <a:cs typeface="Arial" panose="020B0604020202020204" pitchFamily="34" charset="0"/>
              </a:rPr>
              <a:t>Industriesektoren</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unterscheiden</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sich</a:t>
            </a:r>
            <a:r>
              <a:rPr lang="en-US" altLang="en-US" sz="2400" kern="0" dirty="0">
                <a:solidFill>
                  <a:srgbClr val="000000"/>
                </a:solidFill>
                <a:latin typeface="Arial" panose="020B0604020202020204" pitchFamily="34" charset="0"/>
                <a:cs typeface="Arial" panose="020B0604020202020204" pitchFamily="34" charset="0"/>
              </a:rPr>
              <a:t> in </a:t>
            </a:r>
            <a:r>
              <a:rPr lang="en-US" altLang="en-US" sz="2400" kern="0" dirty="0" err="1">
                <a:solidFill>
                  <a:srgbClr val="000000"/>
                </a:solidFill>
                <a:latin typeface="Arial" panose="020B0604020202020204" pitchFamily="34" charset="0"/>
                <a:cs typeface="Arial" panose="020B0604020202020204" pitchFamily="34" charset="0"/>
              </a:rPr>
              <a:t>Ihrer</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Nachfrage</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nach</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Produktionsfaktoren</a:t>
            </a:r>
            <a:endParaRPr lang="en-US" altLang="en-US" sz="2400" kern="0" dirty="0">
              <a:solidFill>
                <a:srgbClr val="000000"/>
              </a:solidFill>
              <a:latin typeface="Arial" panose="020B0604020202020204" pitchFamily="34" charset="0"/>
              <a:cs typeface="Arial" panose="020B0604020202020204" pitchFamily="34" charset="0"/>
            </a:endParaRPr>
          </a:p>
          <a:p>
            <a:endParaRPr lang="en-US" sz="2903" dirty="0">
              <a:solidFill>
                <a:sysClr val="windowText" lastClr="000000"/>
              </a:solidFill>
              <a:latin typeface="Arial" panose="020B0604020202020204" pitchFamily="34" charset="0"/>
              <a:cs typeface="Arial" panose="020B0604020202020204" pitchFamily="34" charset="0"/>
            </a:endParaRPr>
          </a:p>
        </p:txBody>
      </p:sp>
      <p:sp>
        <p:nvSpPr>
          <p:cNvPr id="3" name="Textfeld 2">
            <a:extLst>
              <a:ext uri="{FF2B5EF4-FFF2-40B4-BE49-F238E27FC236}">
                <a16:creationId xmlns:a16="http://schemas.microsoft.com/office/drawing/2014/main" id="{3FB3BFF3-A7CB-49D9-AABA-35E08320A24F}"/>
              </a:ext>
            </a:extLst>
          </p:cNvPr>
          <p:cNvSpPr txBox="1"/>
          <p:nvPr/>
        </p:nvSpPr>
        <p:spPr>
          <a:xfrm>
            <a:off x="2495600" y="4869160"/>
            <a:ext cx="7272808" cy="801380"/>
          </a:xfrm>
          <a:prstGeom prst="rect">
            <a:avLst/>
          </a:prstGeom>
          <a:noFill/>
        </p:spPr>
        <p:txBody>
          <a:bodyPr wrap="square" rtlCol="0">
            <a:noAutofit/>
          </a:bodyPr>
          <a:lstStyle/>
          <a:p>
            <a:endParaRPr lang="de-DE" dirty="0"/>
          </a:p>
        </p:txBody>
      </p:sp>
    </p:spTree>
    <p:extLst>
      <p:ext uri="{BB962C8B-B14F-4D97-AF65-F5344CB8AC3E}">
        <p14:creationId xmlns:p14="http://schemas.microsoft.com/office/powerpoint/2010/main" val="24879904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0" name="Textfeld 49">
                <a:extLst>
                  <a:ext uri="{FF2B5EF4-FFF2-40B4-BE49-F238E27FC236}">
                    <a16:creationId xmlns:a16="http://schemas.microsoft.com/office/drawing/2014/main" id="{AC295E5F-81DA-4333-8E8E-760B9DD427A5}"/>
                  </a:ext>
                </a:extLst>
              </p:cNvPr>
              <p:cNvSpPr txBox="1"/>
              <p:nvPr/>
            </p:nvSpPr>
            <p:spPr>
              <a:xfrm>
                <a:off x="5353878" y="1217399"/>
                <a:ext cx="6904383" cy="583429"/>
              </a:xfrm>
              <a:prstGeom prst="rect">
                <a:avLst/>
              </a:prstGeom>
              <a:noFill/>
            </p:spPr>
            <p:txBody>
              <a:bodyPr wrap="square" rtlCol="0">
                <a:spAutoFit/>
              </a:bodyPr>
              <a:lstStyle/>
              <a:p>
                <a14:m>
                  <m:oMath xmlns:m="http://schemas.openxmlformats.org/officeDocument/2006/math">
                    <m:r>
                      <a:rPr lang="de-DE" sz="2000" i="1" smtClean="0">
                        <a:latin typeface="Cambria Math" panose="02040503050406030204" pitchFamily="18" charset="0"/>
                      </a:rPr>
                      <m:t>𝑑𝐺</m:t>
                    </m:r>
                    <m:r>
                      <a:rPr lang="de-DE" sz="2000" b="0" i="1" smtClean="0">
                        <a:latin typeface="Cambria Math" panose="02040503050406030204" pitchFamily="18" charset="0"/>
                      </a:rPr>
                      <m:t>=</m:t>
                    </m:r>
                    <m:f>
                      <m:fPr>
                        <m:ctrlPr>
                          <a:rPr lang="de-DE" sz="2000" i="1">
                            <a:latin typeface="Cambria Math" panose="02040503050406030204" pitchFamily="18" charset="0"/>
                          </a:rPr>
                        </m:ctrlPr>
                      </m:fPr>
                      <m:num>
                        <m:r>
                          <a:rPr lang="de-DE" sz="2000" i="1" smtClean="0">
                            <a:latin typeface="Cambria Math" panose="02040503050406030204" pitchFamily="18" charset="0"/>
                            <a:ea typeface="Cambria Math" panose="02040503050406030204" pitchFamily="18" charset="0"/>
                          </a:rPr>
                          <m:t>𝜕</m:t>
                        </m:r>
                        <m:r>
                          <a:rPr lang="de-DE" sz="2000" i="1">
                            <a:latin typeface="Cambria Math" panose="02040503050406030204" pitchFamily="18" charset="0"/>
                          </a:rPr>
                          <m:t>𝐺</m:t>
                        </m:r>
                      </m:num>
                      <m:den>
                        <m:r>
                          <a:rPr lang="de-DE" sz="2000" i="1">
                            <a:latin typeface="Cambria Math" panose="02040503050406030204" pitchFamily="18" charset="0"/>
                            <a:ea typeface="Cambria Math" panose="02040503050406030204" pitchFamily="18" charset="0"/>
                          </a:rPr>
                          <m:t>𝜕</m:t>
                        </m:r>
                        <m:sSub>
                          <m:sSubPr>
                            <m:ctrlPr>
                              <a:rPr lang="de-DE" sz="2000" i="1" smtClean="0">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𝐺</m:t>
                            </m:r>
                          </m:sub>
                        </m:sSub>
                      </m:den>
                    </m:f>
                    <m:sSub>
                      <m:sSubPr>
                        <m:ctrlPr>
                          <a:rPr lang="de-DE" sz="2000" i="1">
                            <a:latin typeface="Cambria Math" panose="02040503050406030204" pitchFamily="18" charset="0"/>
                          </a:rPr>
                        </m:ctrlPr>
                      </m:sSubPr>
                      <m:e>
                        <m:r>
                          <a:rPr lang="de-DE" sz="2000" b="0" i="1" smtClean="0">
                            <a:latin typeface="Cambria Math" panose="02040503050406030204" pitchFamily="18" charset="0"/>
                          </a:rPr>
                          <m:t>𝑑</m:t>
                        </m:r>
                        <m:r>
                          <a:rPr lang="de-DE" sz="2000" i="1">
                            <a:latin typeface="Cambria Math" panose="02040503050406030204" pitchFamily="18" charset="0"/>
                          </a:rPr>
                          <m:t>𝐿</m:t>
                        </m:r>
                      </m:e>
                      <m:sub>
                        <m:r>
                          <a:rPr lang="de-DE" sz="2000" i="1">
                            <a:latin typeface="Cambria Math" panose="02040503050406030204" pitchFamily="18" charset="0"/>
                          </a:rPr>
                          <m:t>𝐺</m:t>
                        </m:r>
                      </m:sub>
                    </m:sSub>
                    <m:r>
                      <a:rPr lang="de-DE" sz="2000" i="1">
                        <a:latin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panose="02040503050406030204" pitchFamily="18" charset="0"/>
                          </a:rPr>
                          <m:t>𝐺𝑃𝐿</m:t>
                        </m:r>
                      </m:e>
                      <m:sub>
                        <m:r>
                          <a:rPr lang="de-DE" sz="2000" i="1">
                            <a:latin typeface="Cambria Math" panose="02040503050406030204" pitchFamily="18" charset="0"/>
                          </a:rPr>
                          <m:t>𝐺</m:t>
                        </m:r>
                      </m:sub>
                    </m:sSub>
                    <m:r>
                      <a:rPr lang="de-DE" sz="2000" i="1" smtClean="0">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panose="02040503050406030204" pitchFamily="18" charset="0"/>
                          </a:rPr>
                          <m:t>𝑑𝐿</m:t>
                        </m:r>
                      </m:e>
                      <m:sub>
                        <m:r>
                          <a:rPr lang="de-DE" sz="2000" i="1">
                            <a:latin typeface="Cambria Math" panose="02040503050406030204" pitchFamily="18" charset="0"/>
                          </a:rPr>
                          <m:t>𝐺</m:t>
                        </m:r>
                      </m:sub>
                    </m:sSub>
                  </m:oMath>
                </a14:m>
                <a:r>
                  <a:rPr lang="de-DE" sz="2000" dirty="0" smtClean="0">
                    <a:ea typeface="Cambria Math" panose="02040503050406030204" pitchFamily="18" charset="0"/>
                  </a:rPr>
                  <a:t> und </a:t>
                </a:r>
                <a14:m>
                  <m:oMath xmlns:m="http://schemas.openxmlformats.org/officeDocument/2006/math">
                    <m:r>
                      <a:rPr lang="de-DE" sz="2000" i="1">
                        <a:latin typeface="Cambria Math" panose="02040503050406030204" pitchFamily="18" charset="0"/>
                      </a:rPr>
                      <m:t>𝑑</m:t>
                    </m:r>
                    <m:r>
                      <a:rPr lang="de-DE" sz="2000" b="0" i="1" smtClean="0">
                        <a:latin typeface="Cambria Math" panose="02040503050406030204" pitchFamily="18" charset="0"/>
                      </a:rPr>
                      <m:t>𝑀</m:t>
                    </m:r>
                    <m:r>
                      <a:rPr lang="de-DE" sz="2000" i="1">
                        <a:latin typeface="Cambria Math" panose="02040503050406030204" pitchFamily="18" charset="0"/>
                      </a:rPr>
                      <m:t>=</m:t>
                    </m:r>
                    <m:f>
                      <m:fPr>
                        <m:ctrlPr>
                          <a:rPr lang="de-DE" sz="2000" i="1">
                            <a:latin typeface="Cambria Math" panose="02040503050406030204" pitchFamily="18" charset="0"/>
                          </a:rPr>
                        </m:ctrlPr>
                      </m:fPr>
                      <m:num>
                        <m:r>
                          <a:rPr lang="de-DE" sz="2000" i="1">
                            <a:latin typeface="Cambria Math" panose="02040503050406030204" pitchFamily="18" charset="0"/>
                            <a:ea typeface="Cambria Math" panose="02040503050406030204" pitchFamily="18" charset="0"/>
                          </a:rPr>
                          <m:t>𝜕</m:t>
                        </m:r>
                        <m:r>
                          <a:rPr lang="de-DE" sz="2000" b="0" i="1" smtClean="0">
                            <a:latin typeface="Cambria Math" panose="02040503050406030204" pitchFamily="18" charset="0"/>
                            <a:ea typeface="Cambria Math" panose="02040503050406030204" pitchFamily="18" charset="0"/>
                          </a:rPr>
                          <m:t>𝑀</m:t>
                        </m:r>
                      </m:num>
                      <m:den>
                        <m:r>
                          <a:rPr lang="de-DE" sz="2000" i="1">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b="0" i="1" smtClean="0">
                                <a:latin typeface="Cambria Math" panose="02040503050406030204" pitchFamily="18" charset="0"/>
                              </a:rPr>
                              <m:t>𝑀</m:t>
                            </m:r>
                          </m:sub>
                        </m:sSub>
                      </m:den>
                    </m:f>
                    <m:sSub>
                      <m:sSubPr>
                        <m:ctrlPr>
                          <a:rPr lang="de-DE" sz="2000" i="1">
                            <a:latin typeface="Cambria Math" panose="02040503050406030204" pitchFamily="18" charset="0"/>
                          </a:rPr>
                        </m:ctrlPr>
                      </m:sSubPr>
                      <m:e>
                        <m:r>
                          <a:rPr lang="de-DE" sz="2000" i="1">
                            <a:latin typeface="Cambria Math" panose="02040503050406030204" pitchFamily="18" charset="0"/>
                          </a:rPr>
                          <m:t>𝑑𝐿</m:t>
                        </m:r>
                      </m:e>
                      <m:sub>
                        <m:r>
                          <a:rPr lang="de-DE" sz="2000" b="0" i="1" smtClean="0">
                            <a:latin typeface="Cambria Math" panose="02040503050406030204" pitchFamily="18" charset="0"/>
                          </a:rPr>
                          <m:t>𝑀</m:t>
                        </m:r>
                      </m:sub>
                    </m:sSub>
                    <m:r>
                      <a:rPr lang="de-DE" sz="2000" i="1">
                        <a:latin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panose="02040503050406030204" pitchFamily="18" charset="0"/>
                          </a:rPr>
                          <m:t>𝐺𝑃𝐿</m:t>
                        </m:r>
                      </m:e>
                      <m:sub>
                        <m:r>
                          <a:rPr lang="de-DE" sz="2000" b="0" i="1" smtClean="0">
                            <a:latin typeface="Cambria Math" panose="02040503050406030204" pitchFamily="18" charset="0"/>
                          </a:rPr>
                          <m:t>𝑀</m:t>
                        </m:r>
                      </m:sub>
                    </m:sSub>
                    <m:r>
                      <a:rPr lang="de-DE" sz="2000" i="1">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panose="02040503050406030204" pitchFamily="18" charset="0"/>
                          </a:rPr>
                          <m:t>𝑑𝐿</m:t>
                        </m:r>
                      </m:e>
                      <m:sub>
                        <m:r>
                          <a:rPr lang="de-DE" sz="2000" b="0" i="1" smtClean="0">
                            <a:latin typeface="Cambria Math" panose="02040503050406030204" pitchFamily="18" charset="0"/>
                          </a:rPr>
                          <m:t>𝑀</m:t>
                        </m:r>
                      </m:sub>
                    </m:sSub>
                  </m:oMath>
                </a14:m>
                <a:endParaRPr lang="de-DE" sz="2000" dirty="0">
                  <a:ea typeface="Cambria Math" panose="02040503050406030204" pitchFamily="18" charset="0"/>
                </a:endParaRPr>
              </a:p>
            </p:txBody>
          </p:sp>
        </mc:Choice>
        <mc:Fallback xmlns="">
          <p:sp>
            <p:nvSpPr>
              <p:cNvPr id="50" name="Textfeld 49">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5353878" y="1217399"/>
                <a:ext cx="6904383" cy="583429"/>
              </a:xfrm>
              <a:prstGeom prst="rect">
                <a:avLst/>
              </a:prstGeom>
              <a:blipFill>
                <a:blip r:embed="rId3"/>
                <a:stretch>
                  <a:fillRect b="-105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1" name="Textfeld 50">
                <a:extLst>
                  <a:ext uri="{FF2B5EF4-FFF2-40B4-BE49-F238E27FC236}">
                    <a16:creationId xmlns:a16="http://schemas.microsoft.com/office/drawing/2014/main" id="{AC295E5F-81DA-4333-8E8E-760B9DD427A5}"/>
                  </a:ext>
                </a:extLst>
              </p:cNvPr>
              <p:cNvSpPr txBox="1"/>
              <p:nvPr/>
            </p:nvSpPr>
            <p:spPr>
              <a:xfrm>
                <a:off x="8428389" y="720610"/>
                <a:ext cx="2418515" cy="400110"/>
              </a:xfrm>
              <a:prstGeom prst="rect">
                <a:avLst/>
              </a:prstGeom>
              <a:noFill/>
            </p:spPr>
            <p:txBody>
              <a:bodyPr wrap="square" rtlCol="0">
                <a:spAutoFit/>
              </a:bodyPr>
              <a:lstStyle/>
              <a:p>
                <a14:m>
                  <m:oMath xmlns:m="http://schemas.openxmlformats.org/officeDocument/2006/math">
                    <m:sSub>
                      <m:sSubPr>
                        <m:ctrlPr>
                          <a:rPr lang="de-DE" sz="2000" i="1" smtClean="0">
                            <a:latin typeface="Cambria Math" panose="02040503050406030204" pitchFamily="18" charset="0"/>
                          </a:rPr>
                        </m:ctrlPr>
                      </m:sSubPr>
                      <m:e>
                        <m:r>
                          <a:rPr lang="de-DE" sz="2000" b="0" i="1" smtClean="0">
                            <a:latin typeface="Cambria Math" panose="02040503050406030204" pitchFamily="18" charset="0"/>
                          </a:rPr>
                          <m:t>𝐺</m:t>
                        </m:r>
                        <m:r>
                          <a:rPr lang="de-DE" sz="2000" b="0" i="1" smtClean="0">
                            <a:latin typeface="Cambria Math" panose="02040503050406030204" pitchFamily="18" charset="0"/>
                          </a:rPr>
                          <m:t>(</m:t>
                        </m:r>
                        <m:r>
                          <a:rPr lang="de-DE" sz="2000" i="1">
                            <a:latin typeface="Cambria Math" panose="02040503050406030204" pitchFamily="18" charset="0"/>
                          </a:rPr>
                          <m:t>𝐿</m:t>
                        </m:r>
                      </m:e>
                      <m:sub>
                        <m:r>
                          <a:rPr lang="de-DE" sz="2000" i="1">
                            <a:latin typeface="Cambria Math" panose="02040503050406030204" pitchFamily="18" charset="0"/>
                          </a:rPr>
                          <m:t>𝐺</m:t>
                        </m:r>
                      </m:sub>
                    </m:sSub>
                    <m:r>
                      <a:rPr lang="de-DE" sz="2000" b="0" i="1" smtClean="0">
                        <a:latin typeface="Cambria Math" panose="02040503050406030204" pitchFamily="18" charset="0"/>
                      </a:rPr>
                      <m:t>)</m:t>
                    </m:r>
                  </m:oMath>
                </a14:m>
                <a:r>
                  <a:rPr lang="de-DE" sz="2000" dirty="0" smtClean="0">
                    <a:ea typeface="Cambria Math" panose="02040503050406030204" pitchFamily="18" charset="0"/>
                  </a:rPr>
                  <a:t>	und </a:t>
                </a:r>
                <a:r>
                  <a:rPr lang="de-DE" sz="2000" dirty="0" smtClean="0"/>
                  <a:t> </a:t>
                </a:r>
                <a14:m>
                  <m:oMath xmlns:m="http://schemas.openxmlformats.org/officeDocument/2006/math">
                    <m:r>
                      <a:rPr lang="de-DE" sz="2000" i="1">
                        <a:latin typeface="Cambria Math" panose="02040503050406030204" pitchFamily="18" charset="0"/>
                      </a:rPr>
                      <m:t>𝑀</m:t>
                    </m:r>
                    <m:r>
                      <a:rPr lang="de-DE" sz="2000" i="1">
                        <a:latin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𝑀</m:t>
                        </m:r>
                      </m:sub>
                    </m:sSub>
                    <m:r>
                      <a:rPr lang="de-DE" sz="2000" i="1">
                        <a:latin typeface="Cambria Math" panose="02040503050406030204" pitchFamily="18" charset="0"/>
                      </a:rPr>
                      <m:t>)</m:t>
                    </m:r>
                  </m:oMath>
                </a14:m>
                <a:endParaRPr lang="de-DE" sz="2000" dirty="0">
                  <a:ea typeface="Cambria Math" panose="02040503050406030204" pitchFamily="18" charset="0"/>
                </a:endParaRPr>
              </a:p>
            </p:txBody>
          </p:sp>
        </mc:Choice>
        <mc:Fallback xmlns="">
          <p:sp>
            <p:nvSpPr>
              <p:cNvPr id="51" name="Textfeld 50">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8428389" y="720610"/>
                <a:ext cx="2418515" cy="400110"/>
              </a:xfrm>
              <a:prstGeom prst="rect">
                <a:avLst/>
              </a:prstGeom>
              <a:blipFill>
                <a:blip r:embed="rId4"/>
                <a:stretch>
                  <a:fillRect t="-7576" b="-25758"/>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2" name="Textfeld 51">
                <a:extLst>
                  <a:ext uri="{FF2B5EF4-FFF2-40B4-BE49-F238E27FC236}">
                    <a16:creationId xmlns:a16="http://schemas.microsoft.com/office/drawing/2014/main" id="{AC295E5F-81DA-4333-8E8E-760B9DD427A5}"/>
                  </a:ext>
                </a:extLst>
              </p:cNvPr>
              <p:cNvSpPr txBox="1"/>
              <p:nvPr/>
            </p:nvSpPr>
            <p:spPr>
              <a:xfrm>
                <a:off x="470460" y="720610"/>
                <a:ext cx="8017557" cy="400110"/>
              </a:xfrm>
              <a:prstGeom prst="rect">
                <a:avLst/>
              </a:prstGeom>
              <a:noFill/>
            </p:spPr>
            <p:txBody>
              <a:bodyPr wrap="square" rtlCol="0">
                <a:spAutoFit/>
              </a:bodyPr>
              <a:lstStyle/>
              <a:p>
                <a14:m>
                  <m:oMath xmlns:m="http://schemas.openxmlformats.org/officeDocument/2006/math">
                    <m:r>
                      <a:rPr lang="de-DE" sz="2000" i="1" smtClean="0">
                        <a:latin typeface="Cambria Math" panose="02040503050406030204" pitchFamily="18" charset="0"/>
                      </a:rPr>
                      <m:t>𝐺</m:t>
                    </m:r>
                  </m:oMath>
                </a14:m>
                <a:r>
                  <a:rPr lang="de-DE" sz="2000" dirty="0" smtClean="0"/>
                  <a:t> und </a:t>
                </a:r>
                <a14:m>
                  <m:oMath xmlns:m="http://schemas.openxmlformats.org/officeDocument/2006/math">
                    <m:r>
                      <a:rPr lang="de-DE" sz="2000" b="0" i="1" smtClean="0">
                        <a:latin typeface="Cambria Math" panose="02040503050406030204" pitchFamily="18" charset="0"/>
                      </a:rPr>
                      <m:t>𝑀</m:t>
                    </m:r>
                  </m:oMath>
                </a14:m>
                <a:r>
                  <a:rPr lang="de-DE" sz="2000" dirty="0" smtClean="0"/>
                  <a:t> sind beides Funktionen des jeweiligen Arbeitseinsatzes </a:t>
                </a:r>
                <a14:m>
                  <m:oMath xmlns:m="http://schemas.openxmlformats.org/officeDocument/2006/math">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𝐺</m:t>
                        </m:r>
                      </m:sub>
                    </m:sSub>
                  </m:oMath>
                </a14:m>
                <a:r>
                  <a:rPr lang="de-DE" sz="2000" dirty="0" smtClean="0">
                    <a:ea typeface="Cambria Math" panose="02040503050406030204" pitchFamily="18" charset="0"/>
                  </a:rPr>
                  <a:t> und </a:t>
                </a:r>
                <a14:m>
                  <m:oMath xmlns:m="http://schemas.openxmlformats.org/officeDocument/2006/math">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b="0" i="1" smtClean="0">
                            <a:latin typeface="Cambria Math" panose="02040503050406030204" pitchFamily="18" charset="0"/>
                          </a:rPr>
                          <m:t>𝑀</m:t>
                        </m:r>
                      </m:sub>
                    </m:sSub>
                  </m:oMath>
                </a14:m>
                <a:endParaRPr lang="de-DE" sz="2000" dirty="0">
                  <a:ea typeface="Cambria Math" panose="02040503050406030204" pitchFamily="18" charset="0"/>
                </a:endParaRPr>
              </a:p>
            </p:txBody>
          </p:sp>
        </mc:Choice>
        <mc:Fallback xmlns="">
          <p:sp>
            <p:nvSpPr>
              <p:cNvPr id="52" name="Textfeld 51">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470460" y="720610"/>
                <a:ext cx="8017557" cy="400110"/>
              </a:xfrm>
              <a:prstGeom prst="rect">
                <a:avLst/>
              </a:prstGeom>
              <a:blipFill>
                <a:blip r:embed="rId5"/>
                <a:stretch>
                  <a:fillRect t="-7576" b="-25758"/>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3" name="Textfeld 52">
                <a:extLst>
                  <a:ext uri="{FF2B5EF4-FFF2-40B4-BE49-F238E27FC236}">
                    <a16:creationId xmlns:a16="http://schemas.microsoft.com/office/drawing/2014/main" id="{AC295E5F-81DA-4333-8E8E-760B9DD427A5}"/>
                  </a:ext>
                </a:extLst>
              </p:cNvPr>
              <p:cNvSpPr txBox="1"/>
              <p:nvPr/>
            </p:nvSpPr>
            <p:spPr>
              <a:xfrm>
                <a:off x="46391" y="1309059"/>
                <a:ext cx="5426757" cy="400110"/>
              </a:xfrm>
              <a:prstGeom prst="rect">
                <a:avLst/>
              </a:prstGeom>
              <a:noFill/>
            </p:spPr>
            <p:txBody>
              <a:bodyPr wrap="square" rtlCol="0">
                <a:spAutoFit/>
              </a:bodyPr>
              <a:lstStyle/>
              <a:p>
                <a:r>
                  <a:rPr lang="de-DE" sz="2000" dirty="0" smtClean="0"/>
                  <a:t>Die Änderungen </a:t>
                </a:r>
                <a14:m>
                  <m:oMath xmlns:m="http://schemas.openxmlformats.org/officeDocument/2006/math">
                    <m:r>
                      <m:rPr>
                        <m:sty m:val="p"/>
                      </m:rPr>
                      <a:rPr lang="de-DE" sz="2000" b="0" i="0" smtClean="0">
                        <a:latin typeface="Cambria Math" panose="02040503050406030204" pitchFamily="18" charset="0"/>
                      </a:rPr>
                      <m:t>d</m:t>
                    </m:r>
                    <m:r>
                      <a:rPr lang="de-DE" sz="2000" i="1">
                        <a:latin typeface="Cambria Math" panose="02040503050406030204" pitchFamily="18" charset="0"/>
                      </a:rPr>
                      <m:t>𝐺</m:t>
                    </m:r>
                  </m:oMath>
                </a14:m>
                <a:r>
                  <a:rPr lang="de-DE" sz="2000" dirty="0"/>
                  <a:t> und </a:t>
                </a:r>
                <a14:m>
                  <m:oMath xmlns:m="http://schemas.openxmlformats.org/officeDocument/2006/math">
                    <m:r>
                      <m:rPr>
                        <m:sty m:val="p"/>
                      </m:rPr>
                      <a:rPr lang="de-DE" sz="2000" b="0" i="0" smtClean="0">
                        <a:latin typeface="Cambria Math" panose="02040503050406030204" pitchFamily="18" charset="0"/>
                      </a:rPr>
                      <m:t>d</m:t>
                    </m:r>
                    <m:r>
                      <a:rPr lang="de-DE" sz="2000" i="1">
                        <a:latin typeface="Cambria Math" panose="02040503050406030204" pitchFamily="18" charset="0"/>
                      </a:rPr>
                      <m:t>𝑀</m:t>
                    </m:r>
                  </m:oMath>
                </a14:m>
                <a:r>
                  <a:rPr lang="de-DE" sz="2000" dirty="0"/>
                  <a:t> </a:t>
                </a:r>
                <a:r>
                  <a:rPr lang="de-DE" sz="2000" dirty="0" smtClean="0"/>
                  <a:t>ergeben sich dann zu</a:t>
                </a:r>
                <a:endParaRPr lang="de-DE" sz="2000" dirty="0">
                  <a:ea typeface="Cambria Math" panose="02040503050406030204" pitchFamily="18" charset="0"/>
                </a:endParaRPr>
              </a:p>
            </p:txBody>
          </p:sp>
        </mc:Choice>
        <mc:Fallback xmlns="">
          <p:sp>
            <p:nvSpPr>
              <p:cNvPr id="53" name="Textfeld 52">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46391" y="1309059"/>
                <a:ext cx="5426757" cy="400110"/>
              </a:xfrm>
              <a:prstGeom prst="rect">
                <a:avLst/>
              </a:prstGeom>
              <a:blipFill>
                <a:blip r:embed="rId6"/>
                <a:stretch>
                  <a:fillRect l="-1236" t="-9231" b="-27692"/>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5" name="Textfeld 54">
                <a:extLst>
                  <a:ext uri="{FF2B5EF4-FFF2-40B4-BE49-F238E27FC236}">
                    <a16:creationId xmlns:a16="http://schemas.microsoft.com/office/drawing/2014/main" id="{AC295E5F-81DA-4333-8E8E-760B9DD427A5}"/>
                  </a:ext>
                </a:extLst>
              </p:cNvPr>
              <p:cNvSpPr txBox="1"/>
              <p:nvPr/>
            </p:nvSpPr>
            <p:spPr>
              <a:xfrm>
                <a:off x="2577556" y="65576"/>
                <a:ext cx="6957383" cy="578363"/>
              </a:xfrm>
              <a:prstGeom prst="rect">
                <a:avLst/>
              </a:prstGeom>
              <a:noFill/>
            </p:spPr>
            <p:txBody>
              <a:bodyPr wrap="square" rtlCol="0">
                <a:spAutoFit/>
              </a:bodyPr>
              <a:lstStyle/>
              <a:p>
                <a:r>
                  <a:rPr lang="de-DE" sz="2000" b="1" dirty="0" smtClean="0"/>
                  <a:t>Ableitung des Zusammenhangs </a:t>
                </a:r>
                <a14:m>
                  <m:oMath xmlns:m="http://schemas.openxmlformats.org/officeDocument/2006/math">
                    <m:f>
                      <m:fPr>
                        <m:ctrlPr>
                          <a:rPr lang="de-DE" sz="2000" b="1" i="1">
                            <a:latin typeface="Cambria Math" panose="02040503050406030204" pitchFamily="18" charset="0"/>
                          </a:rPr>
                        </m:ctrlPr>
                      </m:fPr>
                      <m:num>
                        <m:r>
                          <a:rPr lang="de-DE" sz="2000" b="1" i="1">
                            <a:latin typeface="Cambria Math" panose="02040503050406030204" pitchFamily="18" charset="0"/>
                          </a:rPr>
                          <m:t>𝒅𝑮</m:t>
                        </m:r>
                      </m:num>
                      <m:den>
                        <m:r>
                          <a:rPr lang="de-DE" sz="2000" b="1" i="1">
                            <a:latin typeface="Cambria Math" panose="02040503050406030204" pitchFamily="18" charset="0"/>
                          </a:rPr>
                          <m:t>𝒅𝑴</m:t>
                        </m:r>
                      </m:den>
                    </m:f>
                    <m:r>
                      <a:rPr lang="de-DE" sz="2000" b="1" i="1">
                        <a:latin typeface="Cambria Math" panose="02040503050406030204" pitchFamily="18" charset="0"/>
                      </a:rPr>
                      <m:t>=−</m:t>
                    </m:r>
                    <m:f>
                      <m:fPr>
                        <m:ctrlPr>
                          <a:rPr lang="de-DE" sz="2000" b="1" i="1">
                            <a:latin typeface="Cambria Math" panose="02040503050406030204" pitchFamily="18" charset="0"/>
                          </a:rPr>
                        </m:ctrlPr>
                      </m:fPr>
                      <m:num>
                        <m:sSub>
                          <m:sSubPr>
                            <m:ctrlPr>
                              <a:rPr lang="de-DE" sz="2000" b="1" i="1" smtClean="0">
                                <a:latin typeface="Cambria Math" panose="02040503050406030204" pitchFamily="18" charset="0"/>
                              </a:rPr>
                            </m:ctrlPr>
                          </m:sSubPr>
                          <m:e>
                            <m:r>
                              <a:rPr lang="de-DE" sz="2000" b="1" i="1" smtClean="0">
                                <a:latin typeface="Cambria Math" panose="02040503050406030204" pitchFamily="18" charset="0"/>
                              </a:rPr>
                              <m:t>𝑮𝑷𝑳</m:t>
                            </m:r>
                          </m:e>
                          <m:sub>
                            <m:r>
                              <a:rPr lang="de-DE" sz="2000" b="1" i="1" smtClean="0">
                                <a:latin typeface="Cambria Math" panose="02040503050406030204" pitchFamily="18" charset="0"/>
                              </a:rPr>
                              <m:t>𝑮</m:t>
                            </m:r>
                          </m:sub>
                        </m:sSub>
                      </m:num>
                      <m:den>
                        <m:sSub>
                          <m:sSubPr>
                            <m:ctrlPr>
                              <a:rPr lang="de-DE" sz="2000" b="1" i="1">
                                <a:latin typeface="Cambria Math" panose="02040503050406030204" pitchFamily="18" charset="0"/>
                              </a:rPr>
                            </m:ctrlPr>
                          </m:sSubPr>
                          <m:e>
                            <m:r>
                              <a:rPr lang="de-DE" sz="2000" b="1" i="1">
                                <a:latin typeface="Cambria Math" panose="02040503050406030204" pitchFamily="18" charset="0"/>
                              </a:rPr>
                              <m:t>𝑮𝑷𝑳</m:t>
                            </m:r>
                          </m:e>
                          <m:sub>
                            <m:r>
                              <a:rPr lang="de-DE" sz="2000" b="1" i="1" smtClean="0">
                                <a:latin typeface="Cambria Math" panose="02040503050406030204" pitchFamily="18" charset="0"/>
                              </a:rPr>
                              <m:t>𝑴</m:t>
                            </m:r>
                          </m:sub>
                        </m:sSub>
                      </m:den>
                    </m:f>
                    <m:r>
                      <a:rPr lang="de-DE" sz="2000" b="1" i="1" smtClean="0">
                        <a:latin typeface="Cambria Math" panose="02040503050406030204" pitchFamily="18" charset="0"/>
                      </a:rPr>
                      <m:t>&lt;</m:t>
                    </m:r>
                    <m:r>
                      <a:rPr lang="de-DE" sz="2000" b="1" i="1" smtClean="0">
                        <a:latin typeface="Cambria Math" panose="02040503050406030204" pitchFamily="18" charset="0"/>
                      </a:rPr>
                      <m:t>𝟎</m:t>
                    </m:r>
                  </m:oMath>
                </a14:m>
                <a:r>
                  <a:rPr lang="de-DE" sz="2000" b="1" dirty="0" smtClean="0">
                    <a:ea typeface="Cambria Math" panose="02040503050406030204" pitchFamily="18" charset="0"/>
                  </a:rPr>
                  <a:t> </a:t>
                </a:r>
                <a:r>
                  <a:rPr lang="de-DE" sz="2000" b="1" dirty="0"/>
                  <a:t> </a:t>
                </a:r>
                <a14:m>
                  <m:oMath xmlns:m="http://schemas.openxmlformats.org/officeDocument/2006/math">
                    <m:acc>
                      <m:accPr>
                        <m:chr m:val="̅"/>
                        <m:ctrlPr>
                          <a:rPr lang="de-DE" sz="2000" b="1" i="1">
                            <a:latin typeface="Cambria Math" panose="02040503050406030204" pitchFamily="18" charset="0"/>
                          </a:rPr>
                        </m:ctrlPr>
                      </m:accPr>
                      <m:e>
                        <m:r>
                          <a:rPr lang="de-DE" sz="2000" b="1" i="1">
                            <a:latin typeface="Cambria Math" panose="02040503050406030204" pitchFamily="18" charset="0"/>
                          </a:rPr>
                          <m:t>𝑳</m:t>
                        </m:r>
                      </m:e>
                    </m:acc>
                    <m:r>
                      <a:rPr lang="de-DE" sz="2000" b="1" i="1" smtClean="0">
                        <a:latin typeface="Cambria Math" panose="02040503050406030204" pitchFamily="18" charset="0"/>
                      </a:rPr>
                      <m:t>=</m:t>
                    </m:r>
                    <m:sSub>
                      <m:sSubPr>
                        <m:ctrlPr>
                          <a:rPr lang="de-DE" sz="2000" b="1" i="1">
                            <a:latin typeface="Cambria Math" panose="02040503050406030204" pitchFamily="18" charset="0"/>
                          </a:rPr>
                        </m:ctrlPr>
                      </m:sSubPr>
                      <m:e>
                        <m:r>
                          <a:rPr lang="de-DE" sz="2000" b="1" i="1">
                            <a:latin typeface="Cambria Math" panose="02040503050406030204" pitchFamily="18" charset="0"/>
                          </a:rPr>
                          <m:t>𝑳</m:t>
                        </m:r>
                      </m:e>
                      <m:sub>
                        <m:r>
                          <a:rPr lang="de-DE" sz="2000" b="1" i="1">
                            <a:latin typeface="Cambria Math" panose="02040503050406030204" pitchFamily="18" charset="0"/>
                          </a:rPr>
                          <m:t>𝑮</m:t>
                        </m:r>
                      </m:sub>
                    </m:sSub>
                    <m:r>
                      <a:rPr lang="de-DE" sz="2000" b="1" i="1" smtClean="0">
                        <a:latin typeface="Cambria Math" panose="02040503050406030204" pitchFamily="18" charset="0"/>
                      </a:rPr>
                      <m:t>+</m:t>
                    </m:r>
                    <m:sSub>
                      <m:sSubPr>
                        <m:ctrlPr>
                          <a:rPr lang="de-DE" sz="2000" b="1" i="1">
                            <a:latin typeface="Cambria Math" panose="02040503050406030204" pitchFamily="18" charset="0"/>
                          </a:rPr>
                        </m:ctrlPr>
                      </m:sSubPr>
                      <m:e>
                        <m:r>
                          <a:rPr lang="de-DE" sz="2000" b="1" i="1">
                            <a:latin typeface="Cambria Math" panose="02040503050406030204" pitchFamily="18" charset="0"/>
                          </a:rPr>
                          <m:t>𝑳</m:t>
                        </m:r>
                      </m:e>
                      <m:sub>
                        <m:r>
                          <a:rPr lang="de-DE" sz="2000" b="1" i="1" smtClean="0">
                            <a:latin typeface="Cambria Math" panose="02040503050406030204" pitchFamily="18" charset="0"/>
                          </a:rPr>
                          <m:t>𝑴</m:t>
                        </m:r>
                      </m:sub>
                    </m:sSub>
                  </m:oMath>
                </a14:m>
                <a:endParaRPr lang="de-DE" sz="2000" b="1" dirty="0">
                  <a:ea typeface="Cambria Math" panose="02040503050406030204" pitchFamily="18" charset="0"/>
                </a:endParaRPr>
              </a:p>
            </p:txBody>
          </p:sp>
        </mc:Choice>
        <mc:Fallback xmlns="">
          <p:sp>
            <p:nvSpPr>
              <p:cNvPr id="55" name="Textfeld 54">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2577556" y="65576"/>
                <a:ext cx="6957383" cy="578363"/>
              </a:xfrm>
              <a:prstGeom prst="rect">
                <a:avLst/>
              </a:prstGeom>
              <a:blipFill>
                <a:blip r:embed="rId7"/>
                <a:stretch>
                  <a:fillRect l="-964" b="-105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6" name="Textfeld 55">
                <a:extLst>
                  <a:ext uri="{FF2B5EF4-FFF2-40B4-BE49-F238E27FC236}">
                    <a16:creationId xmlns:a16="http://schemas.microsoft.com/office/drawing/2014/main" id="{AC295E5F-81DA-4333-8E8E-760B9DD427A5}"/>
                  </a:ext>
                </a:extLst>
              </p:cNvPr>
              <p:cNvSpPr txBox="1"/>
              <p:nvPr/>
            </p:nvSpPr>
            <p:spPr>
              <a:xfrm>
                <a:off x="46391" y="2180389"/>
                <a:ext cx="3783496" cy="400110"/>
              </a:xfrm>
              <a:prstGeom prst="rect">
                <a:avLst/>
              </a:prstGeom>
              <a:noFill/>
            </p:spPr>
            <p:txBody>
              <a:bodyPr wrap="square" rtlCol="0">
                <a:spAutoFit/>
              </a:bodyPr>
              <a:lstStyle/>
              <a:p>
                <a:r>
                  <a:rPr lang="de-DE" sz="2000" dirty="0" smtClean="0"/>
                  <a:t>Teilt man</a:t>
                </a:r>
                <a:r>
                  <a:rPr lang="de-DE" sz="2000" dirty="0"/>
                  <a:t> </a:t>
                </a:r>
                <a14:m>
                  <m:oMath xmlns:m="http://schemas.openxmlformats.org/officeDocument/2006/math">
                    <m:r>
                      <a:rPr lang="de-DE" sz="2000" i="1">
                        <a:latin typeface="Cambria Math" panose="02040503050406030204" pitchFamily="18" charset="0"/>
                      </a:rPr>
                      <m:t>𝑑𝐺</m:t>
                    </m:r>
                  </m:oMath>
                </a14:m>
                <a:r>
                  <a:rPr lang="de-DE" sz="2000" dirty="0" smtClean="0"/>
                  <a:t> durch </a:t>
                </a:r>
                <a14:m>
                  <m:oMath xmlns:m="http://schemas.openxmlformats.org/officeDocument/2006/math">
                    <m:r>
                      <a:rPr lang="de-DE" sz="2000" i="1">
                        <a:latin typeface="Cambria Math" panose="02040503050406030204" pitchFamily="18" charset="0"/>
                      </a:rPr>
                      <m:t>𝑑</m:t>
                    </m:r>
                    <m:r>
                      <a:rPr lang="de-DE" sz="2000" b="0" i="1" smtClean="0">
                        <a:latin typeface="Cambria Math" panose="02040503050406030204" pitchFamily="18" charset="0"/>
                      </a:rPr>
                      <m:t>𝑀</m:t>
                    </m:r>
                  </m:oMath>
                </a14:m>
                <a:r>
                  <a:rPr lang="de-DE" sz="2000" dirty="0" smtClean="0"/>
                  <a:t> erhält man</a:t>
                </a:r>
                <a:endParaRPr lang="de-DE" sz="2000" dirty="0">
                  <a:ea typeface="Cambria Math" panose="02040503050406030204" pitchFamily="18" charset="0"/>
                </a:endParaRPr>
              </a:p>
            </p:txBody>
          </p:sp>
        </mc:Choice>
        <mc:Fallback xmlns="">
          <p:sp>
            <p:nvSpPr>
              <p:cNvPr id="56" name="Textfeld 55">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46391" y="2180389"/>
                <a:ext cx="3783496" cy="400110"/>
              </a:xfrm>
              <a:prstGeom prst="rect">
                <a:avLst/>
              </a:prstGeom>
              <a:blipFill>
                <a:blip r:embed="rId8"/>
                <a:stretch>
                  <a:fillRect l="-1774" t="-9231" r="-1613" b="-27692"/>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7" name="Textfeld 56">
                <a:extLst>
                  <a:ext uri="{FF2B5EF4-FFF2-40B4-BE49-F238E27FC236}">
                    <a16:creationId xmlns:a16="http://schemas.microsoft.com/office/drawing/2014/main" id="{AC295E5F-81DA-4333-8E8E-760B9DD427A5}"/>
                  </a:ext>
                </a:extLst>
              </p:cNvPr>
              <p:cNvSpPr txBox="1"/>
              <p:nvPr/>
            </p:nvSpPr>
            <p:spPr>
              <a:xfrm>
                <a:off x="3829887" y="2057804"/>
                <a:ext cx="3366052" cy="72699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de-DE" sz="2000" i="1" smtClean="0">
                              <a:latin typeface="Cambria Math" panose="02040503050406030204" pitchFamily="18" charset="0"/>
                            </a:rPr>
                          </m:ctrlPr>
                        </m:fPr>
                        <m:num>
                          <m:r>
                            <a:rPr lang="de-DE" sz="2000" b="0" i="1" smtClean="0">
                              <a:latin typeface="Cambria Math" panose="02040503050406030204" pitchFamily="18" charset="0"/>
                            </a:rPr>
                            <m:t>𝑑</m:t>
                          </m:r>
                          <m:r>
                            <a:rPr lang="de-DE" sz="2000" i="1">
                              <a:latin typeface="Cambria Math" panose="02040503050406030204" pitchFamily="18" charset="0"/>
                            </a:rPr>
                            <m:t>𝐺</m:t>
                          </m:r>
                        </m:num>
                        <m:den>
                          <m:r>
                            <a:rPr lang="de-DE" sz="2000" b="0" i="1" smtClean="0">
                              <a:latin typeface="Cambria Math" panose="02040503050406030204" pitchFamily="18" charset="0"/>
                            </a:rPr>
                            <m:t>𝑑𝑀</m:t>
                          </m:r>
                        </m:den>
                      </m:f>
                      <m:r>
                        <a:rPr lang="de-DE" sz="2000" b="0" i="1" smtClean="0">
                          <a:latin typeface="Cambria Math" panose="02040503050406030204" pitchFamily="18" charset="0"/>
                        </a:rPr>
                        <m:t>=</m:t>
                      </m:r>
                      <m:f>
                        <m:fPr>
                          <m:ctrlPr>
                            <a:rPr lang="de-DE" sz="2000" i="1">
                              <a:latin typeface="Cambria Math" panose="02040503050406030204" pitchFamily="18" charset="0"/>
                            </a:rPr>
                          </m:ctrlPr>
                        </m:fPr>
                        <m:num>
                          <m:sSub>
                            <m:sSubPr>
                              <m:ctrlPr>
                                <a:rPr lang="de-DE" sz="2000" i="1">
                                  <a:latin typeface="Cambria Math" panose="02040503050406030204" pitchFamily="18" charset="0"/>
                                </a:rPr>
                              </m:ctrlPr>
                            </m:sSubPr>
                            <m:e>
                              <m:r>
                                <a:rPr lang="de-DE" sz="2000" i="1">
                                  <a:latin typeface="Cambria Math" panose="02040503050406030204" pitchFamily="18" charset="0"/>
                                </a:rPr>
                                <m:t>𝐺𝑃𝐿</m:t>
                              </m:r>
                            </m:e>
                            <m:sub>
                              <m:r>
                                <a:rPr lang="de-DE" sz="2000" i="1">
                                  <a:latin typeface="Cambria Math" panose="02040503050406030204" pitchFamily="18" charset="0"/>
                                </a:rPr>
                                <m:t>𝐺</m:t>
                              </m:r>
                            </m:sub>
                          </m:sSub>
                        </m:num>
                        <m:den>
                          <m:sSub>
                            <m:sSubPr>
                              <m:ctrlPr>
                                <a:rPr lang="de-DE" sz="2000" i="1">
                                  <a:latin typeface="Cambria Math" panose="02040503050406030204" pitchFamily="18" charset="0"/>
                                </a:rPr>
                              </m:ctrlPr>
                            </m:sSubPr>
                            <m:e>
                              <m:r>
                                <a:rPr lang="de-DE" sz="2000" i="1">
                                  <a:latin typeface="Cambria Math" panose="02040503050406030204" pitchFamily="18" charset="0"/>
                                </a:rPr>
                                <m:t>𝐺𝑃𝐿</m:t>
                              </m:r>
                            </m:e>
                            <m:sub>
                              <m:r>
                                <a:rPr lang="de-DE" sz="2000" b="0" i="1" smtClean="0">
                                  <a:latin typeface="Cambria Math" panose="02040503050406030204" pitchFamily="18" charset="0"/>
                                </a:rPr>
                                <m:t>𝑀</m:t>
                              </m:r>
                            </m:sub>
                          </m:sSub>
                        </m:den>
                      </m:f>
                      <m:r>
                        <a:rPr lang="de-DE" sz="2000" i="1">
                          <a:latin typeface="Cambria Math" panose="02040503050406030204" pitchFamily="18" charset="0"/>
                          <a:ea typeface="Cambria Math" panose="02040503050406030204" pitchFamily="18" charset="0"/>
                        </a:rPr>
                        <m:t>∙</m:t>
                      </m:r>
                      <m:f>
                        <m:fPr>
                          <m:ctrlPr>
                            <a:rPr lang="de-DE" sz="2000" i="1">
                              <a:latin typeface="Cambria Math" panose="02040503050406030204" pitchFamily="18" charset="0"/>
                            </a:rPr>
                          </m:ctrlPr>
                        </m:fPr>
                        <m:num>
                          <m:sSub>
                            <m:sSubPr>
                              <m:ctrlPr>
                                <a:rPr lang="de-DE" sz="2000" i="1">
                                  <a:latin typeface="Cambria Math" panose="02040503050406030204" pitchFamily="18" charset="0"/>
                                </a:rPr>
                              </m:ctrlPr>
                            </m:sSubPr>
                            <m:e>
                              <m:r>
                                <a:rPr lang="de-DE" sz="2000" b="0" i="1" smtClean="0">
                                  <a:latin typeface="Cambria Math" panose="02040503050406030204" pitchFamily="18" charset="0"/>
                                </a:rPr>
                                <m:t>𝑑</m:t>
                              </m:r>
                              <m:r>
                                <a:rPr lang="de-DE" sz="2000" i="1">
                                  <a:latin typeface="Cambria Math" panose="02040503050406030204" pitchFamily="18" charset="0"/>
                                </a:rPr>
                                <m:t>𝐿</m:t>
                              </m:r>
                            </m:e>
                            <m:sub>
                              <m:r>
                                <a:rPr lang="de-DE" sz="2000" i="1">
                                  <a:latin typeface="Cambria Math" panose="02040503050406030204" pitchFamily="18" charset="0"/>
                                </a:rPr>
                                <m:t>𝐺</m:t>
                              </m:r>
                            </m:sub>
                          </m:sSub>
                        </m:num>
                        <m:den>
                          <m:sSub>
                            <m:sSubPr>
                              <m:ctrlPr>
                                <a:rPr lang="de-DE" sz="2000" i="1">
                                  <a:latin typeface="Cambria Math" panose="02040503050406030204" pitchFamily="18" charset="0"/>
                                </a:rPr>
                              </m:ctrlPr>
                            </m:sSubPr>
                            <m:e>
                              <m:r>
                                <a:rPr lang="de-DE" sz="2000" b="0" i="1" smtClean="0">
                                  <a:latin typeface="Cambria Math" panose="02040503050406030204" pitchFamily="18" charset="0"/>
                                </a:rPr>
                                <m:t>𝑑</m:t>
                              </m:r>
                              <m:r>
                                <a:rPr lang="de-DE" sz="2000" i="1">
                                  <a:latin typeface="Cambria Math" panose="02040503050406030204" pitchFamily="18" charset="0"/>
                                </a:rPr>
                                <m:t>𝐿</m:t>
                              </m:r>
                            </m:e>
                            <m:sub>
                              <m:r>
                                <a:rPr lang="de-DE" sz="2000" i="1">
                                  <a:latin typeface="Cambria Math" panose="02040503050406030204" pitchFamily="18" charset="0"/>
                                </a:rPr>
                                <m:t>𝑀</m:t>
                              </m:r>
                            </m:sub>
                          </m:sSub>
                        </m:den>
                      </m:f>
                      <m:r>
                        <a:rPr lang="de-DE" sz="2000" b="0" i="1" smtClean="0">
                          <a:latin typeface="Cambria Math" panose="02040503050406030204" pitchFamily="18" charset="0"/>
                        </a:rPr>
                        <m:t>        (</m:t>
                      </m:r>
                      <m:r>
                        <a:rPr lang="de-DE" sz="2000" b="0" i="1" smtClean="0">
                          <a:latin typeface="Cambria Math" panose="02040503050406030204" pitchFamily="18" charset="0"/>
                        </a:rPr>
                        <m:t>1</m:t>
                      </m:r>
                      <m:r>
                        <a:rPr lang="de-DE" sz="2000" b="0" i="1" smtClean="0">
                          <a:latin typeface="Cambria Math" panose="02040503050406030204" pitchFamily="18" charset="0"/>
                        </a:rPr>
                        <m:t>)</m:t>
                      </m:r>
                    </m:oMath>
                  </m:oMathPara>
                </a14:m>
                <a:endParaRPr lang="de-DE" sz="2000" dirty="0">
                  <a:ea typeface="Cambria Math" panose="02040503050406030204" pitchFamily="18" charset="0"/>
                </a:endParaRPr>
              </a:p>
            </p:txBody>
          </p:sp>
        </mc:Choice>
        <mc:Fallback xmlns="">
          <p:sp>
            <p:nvSpPr>
              <p:cNvPr id="57" name="Textfeld 56">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3829887" y="2057804"/>
                <a:ext cx="3366052" cy="726994"/>
              </a:xfrm>
              <a:prstGeom prst="rect">
                <a:avLst/>
              </a:prstGeom>
              <a:blipFill>
                <a:blip r:embed="rId9"/>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8" name="Textfeld 57">
                <a:extLst>
                  <a:ext uri="{FF2B5EF4-FFF2-40B4-BE49-F238E27FC236}">
                    <a16:creationId xmlns:a16="http://schemas.microsoft.com/office/drawing/2014/main" id="{AC295E5F-81DA-4333-8E8E-760B9DD427A5}"/>
                  </a:ext>
                </a:extLst>
              </p:cNvPr>
              <p:cNvSpPr txBox="1"/>
              <p:nvPr/>
            </p:nvSpPr>
            <p:spPr>
              <a:xfrm>
                <a:off x="99401" y="3041774"/>
                <a:ext cx="6354408" cy="400110"/>
              </a:xfrm>
              <a:prstGeom prst="rect">
                <a:avLst/>
              </a:prstGeom>
              <a:noFill/>
            </p:spPr>
            <p:txBody>
              <a:bodyPr wrap="square" rtlCol="0">
                <a:spAutoFit/>
              </a:bodyPr>
              <a:lstStyle/>
              <a:p>
                <a:r>
                  <a:rPr lang="de-DE" sz="2000" dirty="0" smtClean="0"/>
                  <a:t>Aus der Ressourcenbeschränkung </a:t>
                </a:r>
                <a14:m>
                  <m:oMath xmlns:m="http://schemas.openxmlformats.org/officeDocument/2006/math">
                    <m:acc>
                      <m:accPr>
                        <m:chr m:val="̅"/>
                        <m:ctrlPr>
                          <a:rPr lang="de-DE" sz="2000" i="1">
                            <a:latin typeface="Cambria Math" panose="02040503050406030204" pitchFamily="18" charset="0"/>
                          </a:rPr>
                        </m:ctrlPr>
                      </m:accPr>
                      <m:e>
                        <m:r>
                          <a:rPr lang="de-DE" sz="2000" b="0" i="1">
                            <a:latin typeface="Cambria Math" panose="02040503050406030204" pitchFamily="18" charset="0"/>
                          </a:rPr>
                          <m:t>𝐿</m:t>
                        </m:r>
                      </m:e>
                    </m:acc>
                    <m:r>
                      <a:rPr lang="de-DE" sz="2000" b="0" i="1">
                        <a:latin typeface="Cambria Math" panose="02040503050406030204" pitchFamily="18" charset="0"/>
                      </a:rPr>
                      <m:t>=</m:t>
                    </m:r>
                    <m:sSub>
                      <m:sSubPr>
                        <m:ctrlPr>
                          <a:rPr lang="de-DE" sz="2000" i="1">
                            <a:latin typeface="Cambria Math" panose="02040503050406030204" pitchFamily="18" charset="0"/>
                          </a:rPr>
                        </m:ctrlPr>
                      </m:sSubPr>
                      <m:e>
                        <m:r>
                          <a:rPr lang="de-DE" sz="2000" b="0" i="1">
                            <a:latin typeface="Cambria Math" panose="02040503050406030204" pitchFamily="18" charset="0"/>
                          </a:rPr>
                          <m:t>𝐿</m:t>
                        </m:r>
                      </m:e>
                      <m:sub>
                        <m:r>
                          <a:rPr lang="de-DE" sz="2000" b="0" i="1">
                            <a:latin typeface="Cambria Math" panose="02040503050406030204" pitchFamily="18" charset="0"/>
                          </a:rPr>
                          <m:t>𝐺</m:t>
                        </m:r>
                      </m:sub>
                    </m:sSub>
                    <m:r>
                      <a:rPr lang="de-DE" sz="2000" b="0" i="1">
                        <a:latin typeface="Cambria Math" panose="02040503050406030204" pitchFamily="18" charset="0"/>
                      </a:rPr>
                      <m:t>+</m:t>
                    </m:r>
                    <m:sSub>
                      <m:sSubPr>
                        <m:ctrlPr>
                          <a:rPr lang="de-DE" sz="2000" i="1">
                            <a:latin typeface="Cambria Math" panose="02040503050406030204" pitchFamily="18" charset="0"/>
                          </a:rPr>
                        </m:ctrlPr>
                      </m:sSubPr>
                      <m:e>
                        <m:r>
                          <a:rPr lang="de-DE" sz="2000" b="0" i="1">
                            <a:latin typeface="Cambria Math" panose="02040503050406030204" pitchFamily="18" charset="0"/>
                          </a:rPr>
                          <m:t>𝐿</m:t>
                        </m:r>
                      </m:e>
                      <m:sub>
                        <m:r>
                          <a:rPr lang="de-DE" sz="2000" b="0" i="1">
                            <a:latin typeface="Cambria Math" panose="02040503050406030204" pitchFamily="18" charset="0"/>
                          </a:rPr>
                          <m:t>𝑀</m:t>
                        </m:r>
                      </m:sub>
                    </m:sSub>
                  </m:oMath>
                </a14:m>
                <a:r>
                  <a:rPr lang="de-DE" sz="2000" dirty="0" smtClean="0">
                    <a:ea typeface="Cambria Math" panose="02040503050406030204" pitchFamily="18" charset="0"/>
                  </a:rPr>
                  <a:t> folgt aber</a:t>
                </a:r>
                <a:endParaRPr lang="de-DE" sz="2000" dirty="0">
                  <a:ea typeface="Cambria Math" panose="02040503050406030204" pitchFamily="18" charset="0"/>
                </a:endParaRPr>
              </a:p>
            </p:txBody>
          </p:sp>
        </mc:Choice>
        <mc:Fallback xmlns="">
          <p:sp>
            <p:nvSpPr>
              <p:cNvPr id="58" name="Textfeld 57">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99401" y="3041774"/>
                <a:ext cx="6354408" cy="400110"/>
              </a:xfrm>
              <a:prstGeom prst="rect">
                <a:avLst/>
              </a:prstGeom>
              <a:blipFill>
                <a:blip r:embed="rId10"/>
                <a:stretch>
                  <a:fillRect l="-959" t="-9091" b="-25758"/>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9" name="Textfeld 58">
                <a:extLst>
                  <a:ext uri="{FF2B5EF4-FFF2-40B4-BE49-F238E27FC236}">
                    <a16:creationId xmlns:a16="http://schemas.microsoft.com/office/drawing/2014/main" id="{AC295E5F-81DA-4333-8E8E-760B9DD427A5}"/>
                  </a:ext>
                </a:extLst>
              </p:cNvPr>
              <p:cNvSpPr txBox="1"/>
              <p:nvPr/>
            </p:nvSpPr>
            <p:spPr>
              <a:xfrm>
                <a:off x="6142391" y="2899146"/>
                <a:ext cx="5983347" cy="72699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de-DE" sz="2000" b="0" i="0" smtClean="0">
                          <a:latin typeface="Cambria Math" panose="02040503050406030204" pitchFamily="18" charset="0"/>
                        </a:rPr>
                        <m:t>d</m:t>
                      </m:r>
                      <m:acc>
                        <m:accPr>
                          <m:chr m:val="̅"/>
                          <m:ctrlPr>
                            <a:rPr lang="de-DE" sz="2000" i="1">
                              <a:latin typeface="Cambria Math" panose="02040503050406030204" pitchFamily="18" charset="0"/>
                            </a:rPr>
                          </m:ctrlPr>
                        </m:accPr>
                        <m:e>
                          <m:r>
                            <a:rPr lang="de-DE" sz="2000" b="0" i="1">
                              <a:latin typeface="Cambria Math" panose="02040503050406030204" pitchFamily="18" charset="0"/>
                            </a:rPr>
                            <m:t>𝐿</m:t>
                          </m:r>
                        </m:e>
                      </m:acc>
                      <m:r>
                        <a:rPr lang="de-DE" sz="2000" b="0" i="1">
                          <a:latin typeface="Cambria Math" panose="02040503050406030204" pitchFamily="18" charset="0"/>
                        </a:rPr>
                        <m:t>=</m:t>
                      </m:r>
                      <m:sSub>
                        <m:sSubPr>
                          <m:ctrlPr>
                            <a:rPr lang="de-DE" sz="2000" i="1">
                              <a:latin typeface="Cambria Math" panose="02040503050406030204" pitchFamily="18" charset="0"/>
                            </a:rPr>
                          </m:ctrlPr>
                        </m:sSubPr>
                        <m:e>
                          <m:r>
                            <a:rPr lang="de-DE" sz="2000" b="0" i="1" smtClean="0">
                              <a:latin typeface="Cambria Math" panose="02040503050406030204" pitchFamily="18" charset="0"/>
                            </a:rPr>
                            <m:t>0</m:t>
                          </m:r>
                          <m:r>
                            <a:rPr lang="de-DE" sz="2000" b="0" i="1" smtClean="0">
                              <a:latin typeface="Cambria Math" panose="02040503050406030204" pitchFamily="18" charset="0"/>
                            </a:rPr>
                            <m:t>=</m:t>
                          </m:r>
                          <m:r>
                            <a:rPr lang="de-DE" sz="2000" b="0" i="1" smtClean="0">
                              <a:latin typeface="Cambria Math" panose="02040503050406030204" pitchFamily="18" charset="0"/>
                            </a:rPr>
                            <m:t>𝑑𝐿</m:t>
                          </m:r>
                        </m:e>
                        <m:sub>
                          <m:r>
                            <a:rPr lang="de-DE" sz="2000" b="0" i="1">
                              <a:latin typeface="Cambria Math" panose="02040503050406030204" pitchFamily="18" charset="0"/>
                            </a:rPr>
                            <m:t>𝐺</m:t>
                          </m:r>
                        </m:sub>
                      </m:sSub>
                      <m:r>
                        <a:rPr lang="de-DE" sz="2000" b="0" i="1">
                          <a:latin typeface="Cambria Math" panose="02040503050406030204" pitchFamily="18" charset="0"/>
                        </a:rPr>
                        <m:t>+</m:t>
                      </m:r>
                      <m:r>
                        <a:rPr lang="de-DE" sz="2000" b="0" i="1" smtClean="0">
                          <a:latin typeface="Cambria Math" panose="02040503050406030204" pitchFamily="18" charset="0"/>
                        </a:rPr>
                        <m:t>𝑑</m:t>
                      </m:r>
                      <m:sSub>
                        <m:sSubPr>
                          <m:ctrlPr>
                            <a:rPr lang="de-DE" sz="2000" i="1">
                              <a:latin typeface="Cambria Math" panose="02040503050406030204" pitchFamily="18" charset="0"/>
                            </a:rPr>
                          </m:ctrlPr>
                        </m:sSubPr>
                        <m:e>
                          <m:r>
                            <a:rPr lang="de-DE" sz="2000" b="0" i="1">
                              <a:latin typeface="Cambria Math" panose="02040503050406030204" pitchFamily="18" charset="0"/>
                            </a:rPr>
                            <m:t>𝐿</m:t>
                          </m:r>
                        </m:e>
                        <m:sub>
                          <m:r>
                            <a:rPr lang="de-DE" sz="2000" b="0" i="1">
                              <a:latin typeface="Cambria Math" panose="02040503050406030204" pitchFamily="18" charset="0"/>
                            </a:rPr>
                            <m:t>𝑀</m:t>
                          </m:r>
                        </m:sub>
                      </m:sSub>
                      <m:r>
                        <a:rPr lang="de-DE" sz="2000" i="1" smtClean="0">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rPr>
                          </m:ctrlPr>
                        </m:sSubPr>
                        <m:e>
                          <m:r>
                            <a:rPr lang="de-DE" sz="2000" b="0" i="1" smtClean="0">
                              <a:latin typeface="Cambria Math" panose="02040503050406030204" pitchFamily="18" charset="0"/>
                            </a:rPr>
                            <m:t>−</m:t>
                          </m:r>
                          <m:r>
                            <a:rPr lang="de-DE" sz="2000" i="1">
                              <a:latin typeface="Cambria Math" panose="02040503050406030204" pitchFamily="18" charset="0"/>
                            </a:rPr>
                            <m:t>𝑑𝐿</m:t>
                          </m:r>
                        </m:e>
                        <m:sub>
                          <m:r>
                            <a:rPr lang="de-DE" sz="2000" i="1">
                              <a:latin typeface="Cambria Math" panose="02040503050406030204" pitchFamily="18" charset="0"/>
                            </a:rPr>
                            <m:t>𝐺</m:t>
                          </m:r>
                        </m:sub>
                      </m:sSub>
                      <m:r>
                        <a:rPr lang="de-DE" sz="2000" b="0" i="1" smtClean="0">
                          <a:latin typeface="Cambria Math" panose="02040503050406030204" pitchFamily="18" charset="0"/>
                        </a:rPr>
                        <m:t>=</m:t>
                      </m:r>
                      <m:r>
                        <a:rPr lang="de-DE" sz="2000" i="1">
                          <a:latin typeface="Cambria Math" panose="02040503050406030204" pitchFamily="18" charset="0"/>
                        </a:rPr>
                        <m:t>𝑑</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𝑀</m:t>
                          </m:r>
                        </m:sub>
                      </m:sSub>
                      <m:r>
                        <a:rPr lang="de-DE" sz="2000" i="1">
                          <a:latin typeface="Cambria Math" panose="02040503050406030204" pitchFamily="18" charset="0"/>
                          <a:ea typeface="Cambria Math" panose="02040503050406030204" pitchFamily="18" charset="0"/>
                        </a:rPr>
                        <m:t>→</m:t>
                      </m:r>
                      <m:f>
                        <m:fPr>
                          <m:ctrlPr>
                            <a:rPr lang="de-DE" sz="2000" i="1">
                              <a:latin typeface="Cambria Math" panose="02040503050406030204" pitchFamily="18" charset="0"/>
                            </a:rPr>
                          </m:ctrlPr>
                        </m:fPr>
                        <m:num>
                          <m:sSub>
                            <m:sSubPr>
                              <m:ctrlPr>
                                <a:rPr lang="de-DE" sz="2000" i="1">
                                  <a:latin typeface="Cambria Math" panose="02040503050406030204" pitchFamily="18" charset="0"/>
                                </a:rPr>
                              </m:ctrlPr>
                            </m:sSubPr>
                            <m:e>
                              <m:r>
                                <a:rPr lang="de-DE" sz="2000" i="1">
                                  <a:latin typeface="Cambria Math" panose="02040503050406030204" pitchFamily="18" charset="0"/>
                                </a:rPr>
                                <m:t>𝑑𝐿</m:t>
                              </m:r>
                            </m:e>
                            <m:sub>
                              <m:r>
                                <a:rPr lang="de-DE" sz="2000" i="1">
                                  <a:latin typeface="Cambria Math" panose="02040503050406030204" pitchFamily="18" charset="0"/>
                                </a:rPr>
                                <m:t>𝐺</m:t>
                              </m:r>
                            </m:sub>
                          </m:sSub>
                        </m:num>
                        <m:den>
                          <m:sSub>
                            <m:sSubPr>
                              <m:ctrlPr>
                                <a:rPr lang="de-DE" sz="2000" i="1">
                                  <a:latin typeface="Cambria Math" panose="02040503050406030204" pitchFamily="18" charset="0"/>
                                </a:rPr>
                              </m:ctrlPr>
                            </m:sSubPr>
                            <m:e>
                              <m:r>
                                <a:rPr lang="de-DE" sz="2000" i="1">
                                  <a:latin typeface="Cambria Math" panose="02040503050406030204" pitchFamily="18" charset="0"/>
                                </a:rPr>
                                <m:t>𝑑𝐿</m:t>
                              </m:r>
                            </m:e>
                            <m:sub>
                              <m:r>
                                <a:rPr lang="de-DE" sz="2000" i="1">
                                  <a:latin typeface="Cambria Math" panose="02040503050406030204" pitchFamily="18" charset="0"/>
                                </a:rPr>
                                <m:t>𝑀</m:t>
                              </m:r>
                            </m:sub>
                          </m:sSub>
                        </m:den>
                      </m:f>
                      <m:r>
                        <a:rPr lang="de-DE" sz="2000" b="0" i="1" smtClean="0">
                          <a:latin typeface="Cambria Math" panose="02040503050406030204" pitchFamily="18" charset="0"/>
                        </a:rPr>
                        <m:t>=−</m:t>
                      </m:r>
                      <m:r>
                        <a:rPr lang="de-DE" sz="2000" b="0" i="1" smtClean="0">
                          <a:latin typeface="Cambria Math" panose="02040503050406030204" pitchFamily="18" charset="0"/>
                        </a:rPr>
                        <m:t>1</m:t>
                      </m:r>
                    </m:oMath>
                  </m:oMathPara>
                </a14:m>
                <a:endParaRPr lang="de-DE" sz="2000" dirty="0">
                  <a:ea typeface="Cambria Math" panose="02040503050406030204" pitchFamily="18" charset="0"/>
                </a:endParaRPr>
              </a:p>
            </p:txBody>
          </p:sp>
        </mc:Choice>
        <mc:Fallback xmlns="">
          <p:sp>
            <p:nvSpPr>
              <p:cNvPr id="59" name="Textfeld 58">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6142391" y="2899146"/>
                <a:ext cx="5983347" cy="726994"/>
              </a:xfrm>
              <a:prstGeom prst="rect">
                <a:avLst/>
              </a:prstGeom>
              <a:blipFill>
                <a:blip r:embed="rId11"/>
                <a:stretch>
                  <a:fillRect/>
                </a:stretch>
              </a:blipFill>
            </p:spPr>
            <p:txBody>
              <a:bodyPr/>
              <a:lstStyle/>
              <a:p>
                <a:r>
                  <a:rPr lang="de-DE">
                    <a:noFill/>
                  </a:rPr>
                  <a:t> </a:t>
                </a:r>
              </a:p>
            </p:txBody>
          </p:sp>
        </mc:Fallback>
      </mc:AlternateContent>
      <p:sp>
        <p:nvSpPr>
          <p:cNvPr id="60" name="Textfeld 59">
            <a:extLst>
              <a:ext uri="{FF2B5EF4-FFF2-40B4-BE49-F238E27FC236}">
                <a16:creationId xmlns:a16="http://schemas.microsoft.com/office/drawing/2014/main" id="{AC295E5F-81DA-4333-8E8E-760B9DD427A5}"/>
              </a:ext>
            </a:extLst>
          </p:cNvPr>
          <p:cNvSpPr txBox="1"/>
          <p:nvPr/>
        </p:nvSpPr>
        <p:spPr>
          <a:xfrm>
            <a:off x="59647" y="3887360"/>
            <a:ext cx="2020944" cy="400110"/>
          </a:xfrm>
          <a:prstGeom prst="rect">
            <a:avLst/>
          </a:prstGeom>
          <a:noFill/>
        </p:spPr>
        <p:txBody>
          <a:bodyPr wrap="square" rtlCol="0">
            <a:spAutoFit/>
          </a:bodyPr>
          <a:lstStyle/>
          <a:p>
            <a:r>
              <a:rPr lang="de-DE" sz="2000" dirty="0" smtClean="0"/>
              <a:t>Für (1) folgt dann</a:t>
            </a:r>
            <a:endParaRPr lang="de-DE" sz="2000" dirty="0">
              <a:ea typeface="Cambria Math" panose="02040503050406030204" pitchFamily="18" charset="0"/>
            </a:endParaRPr>
          </a:p>
        </p:txBody>
      </p:sp>
      <mc:AlternateContent xmlns:mc="http://schemas.openxmlformats.org/markup-compatibility/2006" xmlns:a14="http://schemas.microsoft.com/office/drawing/2010/main">
        <mc:Choice Requires="a14">
          <p:sp>
            <p:nvSpPr>
              <p:cNvPr id="61" name="Textfeld 60">
                <a:extLst>
                  <a:ext uri="{FF2B5EF4-FFF2-40B4-BE49-F238E27FC236}">
                    <a16:creationId xmlns:a16="http://schemas.microsoft.com/office/drawing/2014/main" id="{AC295E5F-81DA-4333-8E8E-760B9DD427A5}"/>
                  </a:ext>
                </a:extLst>
              </p:cNvPr>
              <p:cNvSpPr txBox="1"/>
              <p:nvPr/>
            </p:nvSpPr>
            <p:spPr>
              <a:xfrm>
                <a:off x="1987826" y="3723918"/>
                <a:ext cx="3366052" cy="72699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de-DE" sz="2000" i="1" smtClean="0">
                              <a:latin typeface="Cambria Math" panose="02040503050406030204" pitchFamily="18" charset="0"/>
                            </a:rPr>
                          </m:ctrlPr>
                        </m:fPr>
                        <m:num>
                          <m:r>
                            <a:rPr lang="de-DE" sz="2000" b="0" i="1" smtClean="0">
                              <a:latin typeface="Cambria Math" panose="02040503050406030204" pitchFamily="18" charset="0"/>
                            </a:rPr>
                            <m:t>𝑑</m:t>
                          </m:r>
                          <m:r>
                            <a:rPr lang="de-DE" sz="2000" i="1">
                              <a:latin typeface="Cambria Math" panose="02040503050406030204" pitchFamily="18" charset="0"/>
                            </a:rPr>
                            <m:t>𝐺</m:t>
                          </m:r>
                        </m:num>
                        <m:den>
                          <m:r>
                            <a:rPr lang="de-DE" sz="2000" b="0" i="1" smtClean="0">
                              <a:latin typeface="Cambria Math" panose="02040503050406030204" pitchFamily="18" charset="0"/>
                            </a:rPr>
                            <m:t>𝑑𝑀</m:t>
                          </m:r>
                        </m:den>
                      </m:f>
                      <m:r>
                        <a:rPr lang="de-DE" sz="2000" b="0" i="1" smtClean="0">
                          <a:latin typeface="Cambria Math" panose="02040503050406030204" pitchFamily="18" charset="0"/>
                        </a:rPr>
                        <m:t>=−</m:t>
                      </m:r>
                      <m:f>
                        <m:fPr>
                          <m:ctrlPr>
                            <a:rPr lang="de-DE" sz="2000" i="1">
                              <a:latin typeface="Cambria Math" panose="02040503050406030204" pitchFamily="18" charset="0"/>
                            </a:rPr>
                          </m:ctrlPr>
                        </m:fPr>
                        <m:num>
                          <m:sSub>
                            <m:sSubPr>
                              <m:ctrlPr>
                                <a:rPr lang="de-DE" sz="2000" i="1">
                                  <a:latin typeface="Cambria Math" panose="02040503050406030204" pitchFamily="18" charset="0"/>
                                </a:rPr>
                              </m:ctrlPr>
                            </m:sSubPr>
                            <m:e>
                              <m:r>
                                <a:rPr lang="de-DE" sz="2000" i="1">
                                  <a:latin typeface="Cambria Math" panose="02040503050406030204" pitchFamily="18" charset="0"/>
                                </a:rPr>
                                <m:t>𝐺𝑃𝐿</m:t>
                              </m:r>
                            </m:e>
                            <m:sub>
                              <m:r>
                                <a:rPr lang="de-DE" sz="2000" i="1">
                                  <a:latin typeface="Cambria Math" panose="02040503050406030204" pitchFamily="18" charset="0"/>
                                </a:rPr>
                                <m:t>𝐺</m:t>
                              </m:r>
                            </m:sub>
                          </m:sSub>
                        </m:num>
                        <m:den>
                          <m:sSub>
                            <m:sSubPr>
                              <m:ctrlPr>
                                <a:rPr lang="de-DE" sz="2000" i="1">
                                  <a:latin typeface="Cambria Math" panose="02040503050406030204" pitchFamily="18" charset="0"/>
                                </a:rPr>
                              </m:ctrlPr>
                            </m:sSubPr>
                            <m:e>
                              <m:r>
                                <a:rPr lang="de-DE" sz="2000" i="1">
                                  <a:latin typeface="Cambria Math" panose="02040503050406030204" pitchFamily="18" charset="0"/>
                                </a:rPr>
                                <m:t>𝐺𝑃𝐿</m:t>
                              </m:r>
                            </m:e>
                            <m:sub>
                              <m:r>
                                <a:rPr lang="de-DE" sz="2000" b="0" i="1" smtClean="0">
                                  <a:latin typeface="Cambria Math" panose="02040503050406030204" pitchFamily="18" charset="0"/>
                                </a:rPr>
                                <m:t>𝑀</m:t>
                              </m:r>
                            </m:sub>
                          </m:sSub>
                        </m:den>
                      </m:f>
                      <m:r>
                        <a:rPr lang="de-DE" sz="2000" b="0" i="1" smtClean="0">
                          <a:latin typeface="Cambria Math" panose="02040503050406030204" pitchFamily="18" charset="0"/>
                        </a:rPr>
                        <m:t>       (</m:t>
                      </m:r>
                      <m:r>
                        <a:rPr lang="de-DE" sz="2000" b="0" i="1" smtClean="0">
                          <a:latin typeface="Cambria Math" panose="02040503050406030204" pitchFamily="18" charset="0"/>
                        </a:rPr>
                        <m:t>2</m:t>
                      </m:r>
                      <m:r>
                        <a:rPr lang="de-DE" sz="2000" b="0" i="1" smtClean="0">
                          <a:latin typeface="Cambria Math" panose="02040503050406030204" pitchFamily="18" charset="0"/>
                        </a:rPr>
                        <m:t>)</m:t>
                      </m:r>
                    </m:oMath>
                  </m:oMathPara>
                </a14:m>
                <a:endParaRPr lang="de-DE" sz="2000" dirty="0">
                  <a:ea typeface="Cambria Math" panose="02040503050406030204" pitchFamily="18" charset="0"/>
                </a:endParaRPr>
              </a:p>
            </p:txBody>
          </p:sp>
        </mc:Choice>
        <mc:Fallback xmlns="">
          <p:sp>
            <p:nvSpPr>
              <p:cNvPr id="61" name="Textfeld 60">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1987826" y="3723918"/>
                <a:ext cx="3366052" cy="726994"/>
              </a:xfrm>
              <a:prstGeom prst="rect">
                <a:avLst/>
              </a:prstGeom>
              <a:blipFill>
                <a:blip r:embed="rId12"/>
                <a:stretch>
                  <a:fillRect/>
                </a:stretch>
              </a:blipFill>
            </p:spPr>
            <p:txBody>
              <a:bodyPr/>
              <a:lstStyle/>
              <a:p>
                <a:r>
                  <a:rPr lang="de-DE">
                    <a:noFill/>
                  </a:rPr>
                  <a:t> </a:t>
                </a:r>
              </a:p>
            </p:txBody>
          </p:sp>
        </mc:Fallback>
      </mc:AlternateContent>
      <p:sp>
        <p:nvSpPr>
          <p:cNvPr id="62" name="Textfeld 61">
            <a:extLst>
              <a:ext uri="{FF2B5EF4-FFF2-40B4-BE49-F238E27FC236}">
                <a16:creationId xmlns:a16="http://schemas.microsoft.com/office/drawing/2014/main" id="{AC295E5F-81DA-4333-8E8E-760B9DD427A5}"/>
              </a:ext>
            </a:extLst>
          </p:cNvPr>
          <p:cNvSpPr txBox="1"/>
          <p:nvPr/>
        </p:nvSpPr>
        <p:spPr>
          <a:xfrm>
            <a:off x="59647" y="4510212"/>
            <a:ext cx="11211332" cy="1323439"/>
          </a:xfrm>
          <a:prstGeom prst="rect">
            <a:avLst/>
          </a:prstGeom>
          <a:noFill/>
        </p:spPr>
        <p:txBody>
          <a:bodyPr wrap="square" rtlCol="0">
            <a:spAutoFit/>
          </a:bodyPr>
          <a:lstStyle/>
          <a:p>
            <a:r>
              <a:rPr lang="de-DE" sz="2000" dirty="0" smtClean="0"/>
              <a:t>Da, wie aus der neoklassischen Produktionsfunktion abgeleitet, beide Grenzprodukte der Arbeit positiv sind je mehr Arbeitsinput desto mehr Output!) folgt wieder wie schon vorher grafisch abgeleitet die negative Steigung der Transformationskurve. Die Steigung der Transformationskurve bedeutet damit wieder, ausgehend von einem bestimmten Punkt:</a:t>
            </a:r>
            <a:endParaRPr lang="de-DE" sz="2000" dirty="0">
              <a:ea typeface="Cambria Math" panose="02040503050406030204" pitchFamily="18" charset="0"/>
            </a:endParaRPr>
          </a:p>
        </p:txBody>
      </p:sp>
      <p:sp>
        <p:nvSpPr>
          <p:cNvPr id="63" name="Textfeld 62">
            <a:extLst>
              <a:ext uri="{FF2B5EF4-FFF2-40B4-BE49-F238E27FC236}">
                <a16:creationId xmlns:a16="http://schemas.microsoft.com/office/drawing/2014/main" id="{AC295E5F-81DA-4333-8E8E-760B9DD427A5}"/>
              </a:ext>
            </a:extLst>
          </p:cNvPr>
          <p:cNvSpPr txBox="1"/>
          <p:nvPr/>
        </p:nvSpPr>
        <p:spPr>
          <a:xfrm>
            <a:off x="53021" y="5855792"/>
            <a:ext cx="11211332" cy="1015663"/>
          </a:xfrm>
          <a:prstGeom prst="rect">
            <a:avLst/>
          </a:prstGeom>
          <a:noFill/>
        </p:spPr>
        <p:txBody>
          <a:bodyPr wrap="square" rtlCol="0">
            <a:spAutoFit/>
          </a:bodyPr>
          <a:lstStyle/>
          <a:p>
            <a:r>
              <a:rPr lang="de-DE" sz="2000" dirty="0" smtClean="0"/>
              <a:t>Auf wie viel von G muss man verzichten, wenn man eine zusätzliche Einheit von M produzieren möchte (im Hintergrund heißt das, dass Arbeiterinnen aus dem Sektor G in den Sektor M wechseln). Letztlich ist dies wieder nichts anderes als die Anwendung des Opportunitätskostenprinzips (vgl. </a:t>
            </a:r>
            <a:r>
              <a:rPr lang="de-DE" sz="2000" dirty="0" err="1" smtClean="0"/>
              <a:t>Ricardomodell</a:t>
            </a:r>
            <a:r>
              <a:rPr lang="de-DE" sz="2000" dirty="0" smtClean="0"/>
              <a:t>)</a:t>
            </a:r>
            <a:endParaRPr lang="de-DE" sz="2000" dirty="0">
              <a:ea typeface="Cambria Math" panose="02040503050406030204" pitchFamily="18" charset="0"/>
            </a:endParaRPr>
          </a:p>
        </p:txBody>
      </p:sp>
    </p:spTree>
    <p:extLst>
      <p:ext uri="{BB962C8B-B14F-4D97-AF65-F5344CB8AC3E}">
        <p14:creationId xmlns:p14="http://schemas.microsoft.com/office/powerpoint/2010/main" val="2666236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p:bldP spid="51" grpId="0"/>
      <p:bldP spid="52" grpId="0"/>
      <p:bldP spid="53" grpId="0"/>
      <p:bldP spid="56" grpId="0"/>
      <p:bldP spid="57" grpId="0"/>
      <p:bldP spid="58" grpId="0"/>
      <p:bldP spid="59" grpId="0"/>
      <p:bldP spid="60" grpId="0"/>
      <p:bldP spid="61" grpId="0"/>
      <p:bldP spid="62" grpId="0"/>
      <p:bldP spid="6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631" dirty="0" err="1">
                <a:solidFill>
                  <a:sysClr val="windowText" lastClr="000000"/>
                </a:solidFill>
              </a:rPr>
              <a:t>Arbeitsmarkt</a:t>
            </a:r>
            <a:endParaRPr lang="en-US" sz="2631" dirty="0">
              <a:solidFill>
                <a:sysClr val="windowText" lastClr="000000"/>
              </a:solidFill>
            </a:endParaRPr>
          </a:p>
        </p:txBody>
      </p:sp>
      <p:cxnSp>
        <p:nvCxnSpPr>
          <p:cNvPr id="7" name="Gerade Verbindung mit Pfeil 6">
            <a:extLst>
              <a:ext uri="{FF2B5EF4-FFF2-40B4-BE49-F238E27FC236}">
                <a16:creationId xmlns:a16="http://schemas.microsoft.com/office/drawing/2014/main" id="{BA800690-216E-4FFE-B74A-3F480F160225}"/>
              </a:ext>
            </a:extLst>
          </p:cNvPr>
          <p:cNvCxnSpPr/>
          <p:nvPr/>
        </p:nvCxnSpPr>
        <p:spPr>
          <a:xfrm flipV="1">
            <a:off x="1369875" y="889966"/>
            <a:ext cx="0" cy="367240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a:extLst>
              <a:ext uri="{FF2B5EF4-FFF2-40B4-BE49-F238E27FC236}">
                <a16:creationId xmlns:a16="http://schemas.microsoft.com/office/drawing/2014/main" id="{F6C83955-1540-4E27-938D-3A5266E03546}"/>
              </a:ext>
            </a:extLst>
          </p:cNvPr>
          <p:cNvCxnSpPr>
            <a:cxnSpLocks/>
          </p:cNvCxnSpPr>
          <p:nvPr/>
        </p:nvCxnSpPr>
        <p:spPr>
          <a:xfrm>
            <a:off x="1369875" y="4562374"/>
            <a:ext cx="525189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Textfeld 8">
            <a:extLst>
              <a:ext uri="{FF2B5EF4-FFF2-40B4-BE49-F238E27FC236}">
                <a16:creationId xmlns:a16="http://schemas.microsoft.com/office/drawing/2014/main" id="{D8A76E19-92E1-477C-81AF-342D4C547969}"/>
              </a:ext>
            </a:extLst>
          </p:cNvPr>
          <p:cNvSpPr txBox="1"/>
          <p:nvPr/>
        </p:nvSpPr>
        <p:spPr>
          <a:xfrm flipH="1">
            <a:off x="73731" y="1052764"/>
            <a:ext cx="1368148" cy="923330"/>
          </a:xfrm>
          <a:prstGeom prst="rect">
            <a:avLst/>
          </a:prstGeom>
          <a:noFill/>
        </p:spPr>
        <p:txBody>
          <a:bodyPr wrap="square" rtlCol="0">
            <a:spAutoFit/>
          </a:bodyPr>
          <a:lstStyle/>
          <a:p>
            <a:r>
              <a:rPr lang="de-DE" dirty="0"/>
              <a:t>Wertgrenz-produkt,</a:t>
            </a:r>
          </a:p>
          <a:p>
            <a:r>
              <a:rPr lang="de-DE" dirty="0"/>
              <a:t>Lohnsatz</a:t>
            </a:r>
          </a:p>
        </p:txBody>
      </p:sp>
      <p:sp>
        <p:nvSpPr>
          <p:cNvPr id="10" name="Textfeld 9">
            <a:extLst>
              <a:ext uri="{FF2B5EF4-FFF2-40B4-BE49-F238E27FC236}">
                <a16:creationId xmlns:a16="http://schemas.microsoft.com/office/drawing/2014/main" id="{E0570F9B-F66B-4DBF-9573-1CBC8359498B}"/>
              </a:ext>
            </a:extLst>
          </p:cNvPr>
          <p:cNvSpPr txBox="1"/>
          <p:nvPr/>
        </p:nvSpPr>
        <p:spPr>
          <a:xfrm flipH="1">
            <a:off x="6482449" y="4509120"/>
            <a:ext cx="576059" cy="369332"/>
          </a:xfrm>
          <a:prstGeom prst="rect">
            <a:avLst/>
          </a:prstGeom>
          <a:noFill/>
        </p:spPr>
        <p:txBody>
          <a:bodyPr wrap="square" rtlCol="0">
            <a:spAutoFit/>
          </a:bodyPr>
          <a:lstStyle/>
          <a:p>
            <a:r>
              <a:rPr lang="de-DE" dirty="0"/>
              <a:t>L</a:t>
            </a:r>
            <a:r>
              <a:rPr lang="de-DE" baseline="-25000" dirty="0"/>
              <a:t>G</a:t>
            </a:r>
            <a:endParaRPr lang="de-DE" dirty="0"/>
          </a:p>
        </p:txBody>
      </p:sp>
      <p:cxnSp>
        <p:nvCxnSpPr>
          <p:cNvPr id="13" name="Gerade Verbindung mit Pfeil 12">
            <a:extLst>
              <a:ext uri="{FF2B5EF4-FFF2-40B4-BE49-F238E27FC236}">
                <a16:creationId xmlns:a16="http://schemas.microsoft.com/office/drawing/2014/main" id="{E04ABFA5-E952-485F-ABFE-68893EA6C222}"/>
              </a:ext>
            </a:extLst>
          </p:cNvPr>
          <p:cNvCxnSpPr/>
          <p:nvPr/>
        </p:nvCxnSpPr>
        <p:spPr>
          <a:xfrm flipV="1">
            <a:off x="6338427" y="889966"/>
            <a:ext cx="0" cy="367240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Gerade Verbindung mit Pfeil 13">
            <a:extLst>
              <a:ext uri="{FF2B5EF4-FFF2-40B4-BE49-F238E27FC236}">
                <a16:creationId xmlns:a16="http://schemas.microsoft.com/office/drawing/2014/main" id="{6D3C6D04-596F-409E-A806-A6EB2F10FC83}"/>
              </a:ext>
            </a:extLst>
          </p:cNvPr>
          <p:cNvCxnSpPr>
            <a:cxnSpLocks/>
          </p:cNvCxnSpPr>
          <p:nvPr/>
        </p:nvCxnSpPr>
        <p:spPr>
          <a:xfrm flipH="1">
            <a:off x="1081843" y="4562374"/>
            <a:ext cx="1088504"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feld 14">
            <a:extLst>
              <a:ext uri="{FF2B5EF4-FFF2-40B4-BE49-F238E27FC236}">
                <a16:creationId xmlns:a16="http://schemas.microsoft.com/office/drawing/2014/main" id="{02D111B7-0529-4780-B1DE-7D2B4473D683}"/>
              </a:ext>
            </a:extLst>
          </p:cNvPr>
          <p:cNvSpPr txBox="1"/>
          <p:nvPr/>
        </p:nvSpPr>
        <p:spPr>
          <a:xfrm flipH="1">
            <a:off x="6410437" y="980728"/>
            <a:ext cx="1363457" cy="923330"/>
          </a:xfrm>
          <a:prstGeom prst="rect">
            <a:avLst/>
          </a:prstGeom>
          <a:noFill/>
        </p:spPr>
        <p:txBody>
          <a:bodyPr wrap="square" rtlCol="0">
            <a:spAutoFit/>
          </a:bodyPr>
          <a:lstStyle/>
          <a:p>
            <a:r>
              <a:rPr lang="de-DE" dirty="0"/>
              <a:t>Wertgrenz-produkt,</a:t>
            </a:r>
          </a:p>
          <a:p>
            <a:r>
              <a:rPr lang="de-DE" dirty="0"/>
              <a:t>Lohnsatz</a:t>
            </a:r>
          </a:p>
        </p:txBody>
      </p:sp>
      <p:sp>
        <p:nvSpPr>
          <p:cNvPr id="16" name="Textfeld 15">
            <a:extLst>
              <a:ext uri="{FF2B5EF4-FFF2-40B4-BE49-F238E27FC236}">
                <a16:creationId xmlns:a16="http://schemas.microsoft.com/office/drawing/2014/main" id="{93CDF5C6-01AA-492C-B4B1-0B523A8A0746}"/>
              </a:ext>
            </a:extLst>
          </p:cNvPr>
          <p:cNvSpPr txBox="1"/>
          <p:nvPr/>
        </p:nvSpPr>
        <p:spPr>
          <a:xfrm flipH="1">
            <a:off x="994825" y="4516293"/>
            <a:ext cx="576059" cy="369332"/>
          </a:xfrm>
          <a:prstGeom prst="rect">
            <a:avLst/>
          </a:prstGeom>
          <a:noFill/>
        </p:spPr>
        <p:txBody>
          <a:bodyPr wrap="square" rtlCol="0">
            <a:spAutoFit/>
          </a:bodyPr>
          <a:lstStyle/>
          <a:p>
            <a:r>
              <a:rPr lang="de-DE" dirty="0"/>
              <a:t>L</a:t>
            </a:r>
            <a:r>
              <a:rPr lang="de-DE" baseline="-25000" dirty="0"/>
              <a:t>M</a:t>
            </a:r>
            <a:endParaRPr lang="de-DE" dirty="0"/>
          </a:p>
        </p:txBody>
      </p:sp>
      <mc:AlternateContent xmlns:mc="http://schemas.openxmlformats.org/markup-compatibility/2006" xmlns:a14="http://schemas.microsoft.com/office/drawing/2010/main">
        <mc:Choice Requires="a14">
          <p:sp>
            <p:nvSpPr>
              <p:cNvPr id="17" name="Textfeld 16">
                <a:extLst>
                  <a:ext uri="{FF2B5EF4-FFF2-40B4-BE49-F238E27FC236}">
                    <a16:creationId xmlns:a16="http://schemas.microsoft.com/office/drawing/2014/main" id="{1D868D14-F4AF-43C2-8DBB-1BE1CA6BFAA6}"/>
                  </a:ext>
                </a:extLst>
              </p:cNvPr>
              <p:cNvSpPr txBox="1"/>
              <p:nvPr/>
            </p:nvSpPr>
            <p:spPr>
              <a:xfrm>
                <a:off x="0" y="5026794"/>
                <a:ext cx="11954107" cy="1421158"/>
              </a:xfrm>
              <a:prstGeom prst="rect">
                <a:avLst/>
              </a:prstGeom>
              <a:noFill/>
            </p:spPr>
            <p:txBody>
              <a:bodyPr wrap="square" rtlCol="0">
                <a:spAutoFit/>
              </a:bodyPr>
              <a:lstStyle/>
              <a:p>
                <a:pPr algn="ctr"/>
                <a:r>
                  <a:rPr lang="de-DE" sz="2400" dirty="0"/>
                  <a:t>Aus der Mobilität des Faktors Arbeit und Gewinnmaximierung folgt ein einheitlicher Lohnsatz →</a:t>
                </a:r>
              </a:p>
              <a:p>
                <a:pPr algn="ctr"/>
                <a14:m>
                  <m:oMath xmlns:m="http://schemas.openxmlformats.org/officeDocument/2006/math">
                    <m:f>
                      <m:fPr>
                        <m:ctrlPr>
                          <a:rPr lang="de-DE" sz="2400" i="1">
                            <a:latin typeface="Cambria Math" panose="02040503050406030204" pitchFamily="18" charset="0"/>
                          </a:rPr>
                        </m:ctrlPr>
                      </m:fPr>
                      <m:num>
                        <m:r>
                          <a:rPr lang="de-DE" sz="2400" i="1">
                            <a:latin typeface="Cambria Math" panose="02040503050406030204" pitchFamily="18" charset="0"/>
                          </a:rPr>
                          <m:t>𝑑𝐺</m:t>
                        </m:r>
                      </m:num>
                      <m:den>
                        <m:r>
                          <a:rPr lang="de-DE" sz="2400" i="1">
                            <a:latin typeface="Cambria Math" panose="02040503050406030204" pitchFamily="18" charset="0"/>
                          </a:rPr>
                          <m:t>𝑑𝑀</m:t>
                        </m:r>
                      </m:den>
                    </m:f>
                    <m:r>
                      <a:rPr lang="de-DE" sz="2400" i="1">
                        <a:latin typeface="Cambria Math" panose="02040503050406030204" pitchFamily="18" charset="0"/>
                      </a:rPr>
                      <m:t>=−</m:t>
                    </m:r>
                    <m:f>
                      <m:fPr>
                        <m:ctrlPr>
                          <a:rPr lang="de-DE" sz="2400" i="1">
                            <a:latin typeface="Cambria Math" panose="02040503050406030204" pitchFamily="18" charset="0"/>
                            <a:ea typeface="Cambria Math" panose="02040503050406030204" pitchFamily="18" charset="0"/>
                          </a:rPr>
                        </m:ctrlPr>
                      </m:fPr>
                      <m:num>
                        <m:r>
                          <m:rPr>
                            <m:nor/>
                          </m:rPr>
                          <a:rPr lang="de-DE" sz="2400">
                            <a:latin typeface="Cambria Math" panose="02040503050406030204" pitchFamily="18" charset="0"/>
                            <a:ea typeface="Cambria Math" panose="02040503050406030204" pitchFamily="18" charset="0"/>
                          </a:rPr>
                          <m:t>GP</m:t>
                        </m:r>
                        <m:r>
                          <m:rPr>
                            <m:nor/>
                          </m:rPr>
                          <a:rPr lang="de-DE" sz="2400" dirty="0">
                            <a:latin typeface="Cambria Math" panose="02040503050406030204" pitchFamily="18" charset="0"/>
                            <a:ea typeface="Cambria Math" panose="02040503050406030204" pitchFamily="18" charset="0"/>
                          </a:rPr>
                          <m:t>L</m:t>
                        </m:r>
                        <m:r>
                          <m:rPr>
                            <m:nor/>
                          </m:rPr>
                          <a:rPr lang="de-DE" sz="2400" baseline="-25000" dirty="0">
                            <a:latin typeface="Cambria Math" panose="02040503050406030204" pitchFamily="18" charset="0"/>
                            <a:ea typeface="Cambria Math" panose="02040503050406030204" pitchFamily="18" charset="0"/>
                          </a:rPr>
                          <m:t>G</m:t>
                        </m:r>
                      </m:num>
                      <m:den>
                        <m:r>
                          <m:rPr>
                            <m:nor/>
                          </m:rPr>
                          <a:rPr lang="de-DE" sz="2400">
                            <a:latin typeface="Cambria Math" panose="02040503050406030204" pitchFamily="18" charset="0"/>
                            <a:ea typeface="Cambria Math" panose="02040503050406030204" pitchFamily="18" charset="0"/>
                          </a:rPr>
                          <m:t>GP</m:t>
                        </m:r>
                        <m:r>
                          <m:rPr>
                            <m:nor/>
                          </m:rPr>
                          <a:rPr lang="de-DE" sz="2400" dirty="0">
                            <a:latin typeface="Cambria Math" panose="02040503050406030204" pitchFamily="18" charset="0"/>
                            <a:ea typeface="Cambria Math" panose="02040503050406030204" pitchFamily="18" charset="0"/>
                          </a:rPr>
                          <m:t>L</m:t>
                        </m:r>
                        <m:r>
                          <m:rPr>
                            <m:nor/>
                          </m:rPr>
                          <a:rPr lang="de-DE" sz="2400" baseline="-25000" dirty="0">
                            <a:latin typeface="Cambria Math" panose="02040503050406030204" pitchFamily="18" charset="0"/>
                            <a:ea typeface="Cambria Math" panose="02040503050406030204" pitchFamily="18" charset="0"/>
                          </a:rPr>
                          <m:t>M</m:t>
                        </m:r>
                      </m:den>
                    </m:f>
                    <m:r>
                      <a:rPr lang="de-DE" sz="2400" i="1">
                        <a:latin typeface="Cambria Math" panose="02040503050406030204" pitchFamily="18" charset="0"/>
                        <a:ea typeface="Cambria Math" panose="02040503050406030204" pitchFamily="18" charset="0"/>
                      </a:rPr>
                      <m:t>=−</m:t>
                    </m:r>
                    <m:f>
                      <m:fPr>
                        <m:ctrlPr>
                          <a:rPr lang="de-DE" sz="2400" i="1">
                            <a:latin typeface="Cambria Math" panose="02040503050406030204" pitchFamily="18" charset="0"/>
                          </a:rPr>
                        </m:ctrlPr>
                      </m:fPr>
                      <m:num>
                        <m:r>
                          <m:rPr>
                            <m:nor/>
                          </m:rPr>
                          <a:rPr lang="de-DE" sz="2400" dirty="0"/>
                          <m:t>P</m:t>
                        </m:r>
                        <m:r>
                          <m:rPr>
                            <m:nor/>
                          </m:rPr>
                          <a:rPr lang="de-DE" sz="2400" baseline="-25000" dirty="0"/>
                          <m:t>M</m:t>
                        </m:r>
                      </m:num>
                      <m:den>
                        <m:r>
                          <m:rPr>
                            <m:nor/>
                          </m:rPr>
                          <a:rPr lang="de-DE" sz="2400" dirty="0"/>
                          <m:t>P</m:t>
                        </m:r>
                        <m:r>
                          <m:rPr>
                            <m:nor/>
                          </m:rPr>
                          <a:rPr lang="de-DE" sz="2400" baseline="-25000" dirty="0"/>
                          <m:t>G</m:t>
                        </m:r>
                      </m:den>
                    </m:f>
                  </m:oMath>
                </a14:m>
                <a:r>
                  <a:rPr lang="de-DE" sz="2400" dirty="0">
                    <a:ea typeface="Cambria Math" panose="02040503050406030204" pitchFamily="18" charset="0"/>
                  </a:rPr>
                  <a:t>		Steigung der Transformationskurve = </a:t>
                </a:r>
                <a:r>
                  <a:rPr lang="de-DE" sz="2400">
                    <a:ea typeface="Cambria Math" panose="02040503050406030204" pitchFamily="18" charset="0"/>
                  </a:rPr>
                  <a:t>negatives </a:t>
                </a:r>
                <a:r>
                  <a:rPr lang="de-DE" sz="2400" smtClean="0">
                    <a:ea typeface="Cambria Math" panose="02040503050406030204" pitchFamily="18" charset="0"/>
                  </a:rPr>
                  <a:t>Preisverhältnis</a:t>
                </a:r>
                <a:endParaRPr lang="de-DE" sz="2400" dirty="0">
                  <a:ea typeface="Cambria Math" panose="02040503050406030204" pitchFamily="18" charset="0"/>
                </a:endParaRPr>
              </a:p>
            </p:txBody>
          </p:sp>
        </mc:Choice>
        <mc:Fallback xmlns="">
          <p:sp>
            <p:nvSpPr>
              <p:cNvPr id="17" name="Textfeld 16">
                <a:extLst>
                  <a:ext uri="{FF2B5EF4-FFF2-40B4-BE49-F238E27FC236}">
                    <a16:creationId xmlns:a16="http://schemas.microsoft.com/office/drawing/2014/main" id="{1D868D14-F4AF-43C2-8DBB-1BE1CA6BFAA6}"/>
                  </a:ext>
                </a:extLst>
              </p:cNvPr>
              <p:cNvSpPr txBox="1">
                <a:spLocks noRot="1" noChangeAspect="1" noMove="1" noResize="1" noEditPoints="1" noAdjustHandles="1" noChangeArrowheads="1" noChangeShapeType="1" noTextEdit="1"/>
              </p:cNvSpPr>
              <p:nvPr/>
            </p:nvSpPr>
            <p:spPr>
              <a:xfrm>
                <a:off x="0" y="5026794"/>
                <a:ext cx="11954107" cy="1421158"/>
              </a:xfrm>
              <a:prstGeom prst="rect">
                <a:avLst/>
              </a:prstGeom>
              <a:blipFill>
                <a:blip r:embed="rId3"/>
                <a:stretch>
                  <a:fillRect t="-3433" r="-204" b="-3433"/>
                </a:stretch>
              </a:blipFill>
            </p:spPr>
            <p:txBody>
              <a:bodyPr/>
              <a:lstStyle/>
              <a:p>
                <a:r>
                  <a:rPr lang="de-DE">
                    <a:noFill/>
                  </a:rPr>
                  <a:t> </a:t>
                </a:r>
              </a:p>
            </p:txBody>
          </p:sp>
        </mc:Fallback>
      </mc:AlternateContent>
      <p:sp>
        <p:nvSpPr>
          <p:cNvPr id="18" name="Freihandform: Form 17">
            <a:extLst>
              <a:ext uri="{FF2B5EF4-FFF2-40B4-BE49-F238E27FC236}">
                <a16:creationId xmlns:a16="http://schemas.microsoft.com/office/drawing/2014/main" id="{834CAF1B-C63B-42D2-86A9-DAA764F8F8B5}"/>
              </a:ext>
            </a:extLst>
          </p:cNvPr>
          <p:cNvSpPr/>
          <p:nvPr/>
        </p:nvSpPr>
        <p:spPr>
          <a:xfrm>
            <a:off x="1688729" y="980728"/>
            <a:ext cx="4046220" cy="3006090"/>
          </a:xfrm>
          <a:custGeom>
            <a:avLst/>
            <a:gdLst>
              <a:gd name="connsiteX0" fmla="*/ 0 w 4046220"/>
              <a:gd name="connsiteY0" fmla="*/ 0 h 3006090"/>
              <a:gd name="connsiteX1" fmla="*/ 994410 w 4046220"/>
              <a:gd name="connsiteY1" fmla="*/ 2080260 h 3006090"/>
              <a:gd name="connsiteX2" fmla="*/ 4046220 w 4046220"/>
              <a:gd name="connsiteY2" fmla="*/ 3006090 h 3006090"/>
            </a:gdLst>
            <a:ahLst/>
            <a:cxnLst>
              <a:cxn ang="0">
                <a:pos x="connsiteX0" y="connsiteY0"/>
              </a:cxn>
              <a:cxn ang="0">
                <a:pos x="connsiteX1" y="connsiteY1"/>
              </a:cxn>
              <a:cxn ang="0">
                <a:pos x="connsiteX2" y="connsiteY2"/>
              </a:cxn>
            </a:cxnLst>
            <a:rect l="l" t="t" r="r" b="b"/>
            <a:pathLst>
              <a:path w="4046220" h="3006090">
                <a:moveTo>
                  <a:pt x="0" y="0"/>
                </a:moveTo>
                <a:cubicBezTo>
                  <a:pt x="160020" y="789622"/>
                  <a:pt x="320040" y="1579245"/>
                  <a:pt x="994410" y="2080260"/>
                </a:cubicBezTo>
                <a:cubicBezTo>
                  <a:pt x="1668780" y="2581275"/>
                  <a:pt x="2857500" y="2793682"/>
                  <a:pt x="4046220" y="300609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Rechteck 1">
            <a:extLst>
              <a:ext uri="{FF2B5EF4-FFF2-40B4-BE49-F238E27FC236}">
                <a16:creationId xmlns:a16="http://schemas.microsoft.com/office/drawing/2014/main" id="{32745F81-A155-4C41-B4C1-372A8019F13F}"/>
              </a:ext>
            </a:extLst>
          </p:cNvPr>
          <p:cNvSpPr/>
          <p:nvPr/>
        </p:nvSpPr>
        <p:spPr>
          <a:xfrm>
            <a:off x="1726473" y="1118683"/>
            <a:ext cx="1024127" cy="369332"/>
          </a:xfrm>
          <a:prstGeom prst="rect">
            <a:avLst/>
          </a:prstGeom>
        </p:spPr>
        <p:txBody>
          <a:bodyPr wrap="none">
            <a:spAutoFit/>
          </a:bodyPr>
          <a:lstStyle/>
          <a:p>
            <a:r>
              <a:rPr lang="de-DE" dirty="0"/>
              <a:t>P</a:t>
            </a:r>
            <a:r>
              <a:rPr lang="de-DE" baseline="-25000" dirty="0"/>
              <a:t>G</a:t>
            </a:r>
            <a:r>
              <a:rPr lang="de-DE" dirty="0"/>
              <a:t>* GPL</a:t>
            </a:r>
            <a:r>
              <a:rPr lang="de-DE" baseline="-25000" dirty="0"/>
              <a:t>G</a:t>
            </a:r>
          </a:p>
        </p:txBody>
      </p:sp>
      <p:sp>
        <p:nvSpPr>
          <p:cNvPr id="6" name="Freihandform: Form 5">
            <a:extLst>
              <a:ext uri="{FF2B5EF4-FFF2-40B4-BE49-F238E27FC236}">
                <a16:creationId xmlns:a16="http://schemas.microsoft.com/office/drawing/2014/main" id="{8E9C2E9E-58AD-45F7-80AE-EF7F1983F67D}"/>
              </a:ext>
            </a:extLst>
          </p:cNvPr>
          <p:cNvSpPr/>
          <p:nvPr/>
        </p:nvSpPr>
        <p:spPr>
          <a:xfrm>
            <a:off x="2408819" y="960120"/>
            <a:ext cx="3577590" cy="3268980"/>
          </a:xfrm>
          <a:custGeom>
            <a:avLst/>
            <a:gdLst>
              <a:gd name="connsiteX0" fmla="*/ 3577590 w 3577590"/>
              <a:gd name="connsiteY0" fmla="*/ 0 h 3268980"/>
              <a:gd name="connsiteX1" fmla="*/ 2194560 w 3577590"/>
              <a:gd name="connsiteY1" fmla="*/ 2137410 h 3268980"/>
              <a:gd name="connsiteX2" fmla="*/ 22860 w 3577590"/>
              <a:gd name="connsiteY2" fmla="*/ 3257550 h 3268980"/>
              <a:gd name="connsiteX3" fmla="*/ 22860 w 3577590"/>
              <a:gd name="connsiteY3" fmla="*/ 3257550 h 3268980"/>
              <a:gd name="connsiteX4" fmla="*/ 0 w 3577590"/>
              <a:gd name="connsiteY4" fmla="*/ 3268980 h 326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7590" h="3268980">
                <a:moveTo>
                  <a:pt x="3577590" y="0"/>
                </a:moveTo>
                <a:cubicBezTo>
                  <a:pt x="3182302" y="797242"/>
                  <a:pt x="2787015" y="1594485"/>
                  <a:pt x="2194560" y="2137410"/>
                </a:cubicBezTo>
                <a:cubicBezTo>
                  <a:pt x="1602105" y="2680335"/>
                  <a:pt x="22860" y="3257550"/>
                  <a:pt x="22860" y="3257550"/>
                </a:cubicBezTo>
                <a:lnTo>
                  <a:pt x="22860" y="3257550"/>
                </a:lnTo>
                <a:lnTo>
                  <a:pt x="0" y="3268980"/>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a:extLst>
              <a:ext uri="{FF2B5EF4-FFF2-40B4-BE49-F238E27FC236}">
                <a16:creationId xmlns:a16="http://schemas.microsoft.com/office/drawing/2014/main" id="{2DECAC22-0C77-4874-A0FB-D41FC3E0F1AD}"/>
              </a:ext>
            </a:extLst>
          </p:cNvPr>
          <p:cNvSpPr/>
          <p:nvPr/>
        </p:nvSpPr>
        <p:spPr>
          <a:xfrm>
            <a:off x="4902956" y="789364"/>
            <a:ext cx="1043876" cy="369332"/>
          </a:xfrm>
          <a:prstGeom prst="rect">
            <a:avLst/>
          </a:prstGeom>
        </p:spPr>
        <p:txBody>
          <a:bodyPr wrap="none">
            <a:spAutoFit/>
          </a:bodyPr>
          <a:lstStyle/>
          <a:p>
            <a:r>
              <a:rPr lang="de-DE" dirty="0"/>
              <a:t>P</a:t>
            </a:r>
            <a:r>
              <a:rPr lang="de-DE" baseline="-25000" dirty="0"/>
              <a:t>M</a:t>
            </a:r>
            <a:r>
              <a:rPr lang="de-DE" dirty="0"/>
              <a:t>*GPL</a:t>
            </a:r>
            <a:r>
              <a:rPr lang="de-DE" baseline="-25000" dirty="0"/>
              <a:t>M</a:t>
            </a:r>
          </a:p>
        </p:txBody>
      </p:sp>
      <p:cxnSp>
        <p:nvCxnSpPr>
          <p:cNvPr id="19" name="Gerader Verbinder 18">
            <a:extLst>
              <a:ext uri="{FF2B5EF4-FFF2-40B4-BE49-F238E27FC236}">
                <a16:creationId xmlns:a16="http://schemas.microsoft.com/office/drawing/2014/main" id="{724D0FBE-C7E5-4A78-9B8F-DBCC03CF179A}"/>
              </a:ext>
            </a:extLst>
          </p:cNvPr>
          <p:cNvCxnSpPr>
            <a:cxnSpLocks/>
          </p:cNvCxnSpPr>
          <p:nvPr/>
        </p:nvCxnSpPr>
        <p:spPr>
          <a:xfrm flipH="1">
            <a:off x="1369875" y="3573016"/>
            <a:ext cx="2448272" cy="0"/>
          </a:xfrm>
          <a:prstGeom prst="line">
            <a:avLst/>
          </a:prstGeom>
        </p:spPr>
        <p:style>
          <a:lnRef idx="1">
            <a:schemeClr val="accent1"/>
          </a:lnRef>
          <a:fillRef idx="0">
            <a:schemeClr val="accent1"/>
          </a:fillRef>
          <a:effectRef idx="0">
            <a:schemeClr val="accent1"/>
          </a:effectRef>
          <a:fontRef idx="minor">
            <a:schemeClr val="tx1"/>
          </a:fontRef>
        </p:style>
      </p:cxnSp>
      <p:sp>
        <p:nvSpPr>
          <p:cNvPr id="21" name="Rechteck 20">
            <a:extLst>
              <a:ext uri="{FF2B5EF4-FFF2-40B4-BE49-F238E27FC236}">
                <a16:creationId xmlns:a16="http://schemas.microsoft.com/office/drawing/2014/main" id="{AEDE035B-534C-4052-8684-20AEEC30CB0D}"/>
              </a:ext>
            </a:extLst>
          </p:cNvPr>
          <p:cNvSpPr/>
          <p:nvPr/>
        </p:nvSpPr>
        <p:spPr>
          <a:xfrm>
            <a:off x="865819" y="3347700"/>
            <a:ext cx="465192" cy="369332"/>
          </a:xfrm>
          <a:prstGeom prst="rect">
            <a:avLst/>
          </a:prstGeom>
        </p:spPr>
        <p:txBody>
          <a:bodyPr wrap="none">
            <a:spAutoFit/>
          </a:bodyPr>
          <a:lstStyle/>
          <a:p>
            <a:r>
              <a:rPr lang="de-DE" dirty="0"/>
              <a:t>w*</a:t>
            </a:r>
            <a:endParaRPr lang="de-DE" baseline="-25000" dirty="0"/>
          </a:p>
        </p:txBody>
      </p:sp>
      <p:cxnSp>
        <p:nvCxnSpPr>
          <p:cNvPr id="23" name="Gerader Verbinder 22">
            <a:extLst>
              <a:ext uri="{FF2B5EF4-FFF2-40B4-BE49-F238E27FC236}">
                <a16:creationId xmlns:a16="http://schemas.microsoft.com/office/drawing/2014/main" id="{EBD40D49-C50C-4AC4-B9AE-BEF864829A09}"/>
              </a:ext>
            </a:extLst>
          </p:cNvPr>
          <p:cNvCxnSpPr>
            <a:cxnSpLocks/>
          </p:cNvCxnSpPr>
          <p:nvPr/>
        </p:nvCxnSpPr>
        <p:spPr>
          <a:xfrm flipH="1">
            <a:off x="1369875" y="4797152"/>
            <a:ext cx="21602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Gerader Verbinder 23">
            <a:extLst>
              <a:ext uri="{FF2B5EF4-FFF2-40B4-BE49-F238E27FC236}">
                <a16:creationId xmlns:a16="http://schemas.microsoft.com/office/drawing/2014/main" id="{021E1939-F060-4849-90BD-D5B9B91DD1EA}"/>
              </a:ext>
            </a:extLst>
          </p:cNvPr>
          <p:cNvCxnSpPr>
            <a:cxnSpLocks/>
          </p:cNvCxnSpPr>
          <p:nvPr/>
        </p:nvCxnSpPr>
        <p:spPr>
          <a:xfrm flipH="1">
            <a:off x="4106179" y="4797152"/>
            <a:ext cx="22322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Gerader Verbinder 27">
            <a:extLst>
              <a:ext uri="{FF2B5EF4-FFF2-40B4-BE49-F238E27FC236}">
                <a16:creationId xmlns:a16="http://schemas.microsoft.com/office/drawing/2014/main" id="{8259D62C-F502-4EA8-B9CA-751335475120}"/>
              </a:ext>
            </a:extLst>
          </p:cNvPr>
          <p:cNvCxnSpPr/>
          <p:nvPr/>
        </p:nvCxnSpPr>
        <p:spPr>
          <a:xfrm>
            <a:off x="6338427" y="4653136"/>
            <a:ext cx="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Gerader Verbinder 28">
            <a:extLst>
              <a:ext uri="{FF2B5EF4-FFF2-40B4-BE49-F238E27FC236}">
                <a16:creationId xmlns:a16="http://schemas.microsoft.com/office/drawing/2014/main" id="{FDB5A31C-83B4-4108-8C3C-0A53058AF4D9}"/>
              </a:ext>
            </a:extLst>
          </p:cNvPr>
          <p:cNvCxnSpPr/>
          <p:nvPr/>
        </p:nvCxnSpPr>
        <p:spPr>
          <a:xfrm>
            <a:off x="1369875" y="4653136"/>
            <a:ext cx="0" cy="288032"/>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0" name="Rechteck 29">
                <a:extLst>
                  <a:ext uri="{FF2B5EF4-FFF2-40B4-BE49-F238E27FC236}">
                    <a16:creationId xmlns:a16="http://schemas.microsoft.com/office/drawing/2014/main" id="{46C3B3F4-820A-4D5D-A3FE-6DB13DCD7B47}"/>
                  </a:ext>
                </a:extLst>
              </p:cNvPr>
              <p:cNvSpPr/>
              <p:nvPr/>
            </p:nvSpPr>
            <p:spPr>
              <a:xfrm>
                <a:off x="3617135" y="4643844"/>
                <a:ext cx="417037"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de-DE" i="1">
                              <a:latin typeface="Cambria Math" panose="02040503050406030204" pitchFamily="18" charset="0"/>
                            </a:rPr>
                          </m:ctrlPr>
                        </m:accPr>
                        <m:e>
                          <m:r>
                            <a:rPr lang="de-DE" i="1">
                              <a:latin typeface="Cambria Math" panose="02040503050406030204" pitchFamily="18" charset="0"/>
                            </a:rPr>
                            <m:t>𝐿</m:t>
                          </m:r>
                        </m:e>
                      </m:acc>
                      <m:r>
                        <a:rPr lang="de-DE" i="1">
                          <a:latin typeface="Cambria Math" panose="02040503050406030204" pitchFamily="18" charset="0"/>
                        </a:rPr>
                        <m:t> </m:t>
                      </m:r>
                    </m:oMath>
                  </m:oMathPara>
                </a14:m>
                <a:endParaRPr lang="de-DE" dirty="0"/>
              </a:p>
            </p:txBody>
          </p:sp>
        </mc:Choice>
        <mc:Fallback xmlns="">
          <p:sp>
            <p:nvSpPr>
              <p:cNvPr id="30" name="Rechteck 29">
                <a:extLst>
                  <a:ext uri="{FF2B5EF4-FFF2-40B4-BE49-F238E27FC236}">
                    <a16:creationId xmlns:a16="http://schemas.microsoft.com/office/drawing/2014/main" id="{46C3B3F4-820A-4D5D-A3FE-6DB13DCD7B47}"/>
                  </a:ext>
                </a:extLst>
              </p:cNvPr>
              <p:cNvSpPr>
                <a:spLocks noRot="1" noChangeAspect="1" noMove="1" noResize="1" noEditPoints="1" noAdjustHandles="1" noChangeArrowheads="1" noChangeShapeType="1" noTextEdit="1"/>
              </p:cNvSpPr>
              <p:nvPr/>
            </p:nvSpPr>
            <p:spPr>
              <a:xfrm>
                <a:off x="3617135" y="4643844"/>
                <a:ext cx="417037" cy="369332"/>
              </a:xfrm>
              <a:prstGeom prst="rect">
                <a:avLst/>
              </a:prstGeom>
              <a:blipFill>
                <a:blip r:embed="rId4"/>
                <a:stretch>
                  <a:fillRect/>
                </a:stretch>
              </a:blipFill>
            </p:spPr>
            <p:txBody>
              <a:bodyPr/>
              <a:lstStyle/>
              <a:p>
                <a:r>
                  <a:rPr lang="de-DE">
                    <a:noFill/>
                  </a:rPr>
                  <a:t> </a:t>
                </a:r>
              </a:p>
            </p:txBody>
          </p:sp>
        </mc:Fallback>
      </mc:AlternateContent>
      <p:sp>
        <p:nvSpPr>
          <p:cNvPr id="25" name="Textfeld 24">
            <a:extLst>
              <a:ext uri="{FF2B5EF4-FFF2-40B4-BE49-F238E27FC236}">
                <a16:creationId xmlns:a16="http://schemas.microsoft.com/office/drawing/2014/main" id="{AB62B75A-7654-4324-94C9-289FFE47A635}"/>
              </a:ext>
            </a:extLst>
          </p:cNvPr>
          <p:cNvSpPr txBox="1"/>
          <p:nvPr/>
        </p:nvSpPr>
        <p:spPr>
          <a:xfrm>
            <a:off x="7595863" y="179329"/>
            <a:ext cx="4041688" cy="598334"/>
          </a:xfrm>
          <a:prstGeom prst="rect">
            <a:avLst/>
          </a:prstGeom>
          <a:noFill/>
        </p:spPr>
        <p:txBody>
          <a:bodyPr wrap="square" rtlCol="0">
            <a:noAutofit/>
          </a:bodyPr>
          <a:lstStyle/>
          <a:p>
            <a:r>
              <a:rPr lang="de-DE" sz="1000" dirty="0" smtClean="0"/>
              <a:t>Die Arbeitsnachfrage ergibt sich aus der Gewinnoptimierung aus der Bedingung </a:t>
            </a:r>
          </a:p>
          <a:p>
            <a:r>
              <a:rPr lang="de-DE" sz="1000" dirty="0" smtClean="0"/>
              <a:t>	</a:t>
            </a:r>
            <a:r>
              <a:rPr lang="de-DE" sz="1000" b="1" dirty="0" smtClean="0"/>
              <a:t>Wertgrenzprodukt=Lohn</a:t>
            </a:r>
            <a:endParaRPr lang="de-DE" sz="1000" b="1" dirty="0"/>
          </a:p>
        </p:txBody>
      </p:sp>
      <p:sp>
        <p:nvSpPr>
          <p:cNvPr id="26" name="Textfeld 25">
            <a:extLst>
              <a:ext uri="{FF2B5EF4-FFF2-40B4-BE49-F238E27FC236}">
                <a16:creationId xmlns:a16="http://schemas.microsoft.com/office/drawing/2014/main" id="{AB62B75A-7654-4324-94C9-289FFE47A635}"/>
              </a:ext>
            </a:extLst>
          </p:cNvPr>
          <p:cNvSpPr txBox="1"/>
          <p:nvPr/>
        </p:nvSpPr>
        <p:spPr>
          <a:xfrm>
            <a:off x="7516973" y="745898"/>
            <a:ext cx="4041688" cy="598334"/>
          </a:xfrm>
          <a:prstGeom prst="rect">
            <a:avLst/>
          </a:prstGeom>
          <a:noFill/>
        </p:spPr>
        <p:txBody>
          <a:bodyPr wrap="square" rtlCol="0">
            <a:noAutofit/>
          </a:bodyPr>
          <a:lstStyle/>
          <a:p>
            <a:r>
              <a:rPr lang="de-DE" sz="1000" dirty="0" smtClean="0"/>
              <a:t>Damit können wir die Arbeitsnachfragekurve gemäß der vorherigen Folie einzeichnen, indem wir das Grenzprodukt der Arbeit in der Landwirtschaft mit </a:t>
            </a:r>
            <a:r>
              <a:rPr lang="de-DE" sz="1000" smtClean="0"/>
              <a:t>dem Preis </a:t>
            </a:r>
            <a:r>
              <a:rPr lang="de-DE" sz="1000" dirty="0" smtClean="0"/>
              <a:t>für Getreide multiplizieren</a:t>
            </a:r>
            <a:endParaRPr lang="de-DE" sz="1000" dirty="0"/>
          </a:p>
        </p:txBody>
      </p:sp>
      <p:sp>
        <p:nvSpPr>
          <p:cNvPr id="27" name="Textfeld 26">
            <a:extLst>
              <a:ext uri="{FF2B5EF4-FFF2-40B4-BE49-F238E27FC236}">
                <a16:creationId xmlns:a16="http://schemas.microsoft.com/office/drawing/2014/main" id="{AB62B75A-7654-4324-94C9-289FFE47A635}"/>
              </a:ext>
            </a:extLst>
          </p:cNvPr>
          <p:cNvSpPr txBox="1"/>
          <p:nvPr/>
        </p:nvSpPr>
        <p:spPr>
          <a:xfrm>
            <a:off x="7516973" y="1429858"/>
            <a:ext cx="4041688" cy="598334"/>
          </a:xfrm>
          <a:prstGeom prst="rect">
            <a:avLst/>
          </a:prstGeom>
          <a:noFill/>
        </p:spPr>
        <p:txBody>
          <a:bodyPr wrap="square" rtlCol="0">
            <a:noAutofit/>
          </a:bodyPr>
          <a:lstStyle/>
          <a:p>
            <a:r>
              <a:rPr lang="de-DE" sz="1000" dirty="0" smtClean="0"/>
              <a:t>Gleiches können wir mit dem Industriesektor machen. Allerdings gilt, dass jeder Arbeiter in der Landwirtschaft nicht im Industriesektor arbeiten kann. </a:t>
            </a:r>
            <a:endParaRPr lang="de-DE" sz="1000" dirty="0"/>
          </a:p>
        </p:txBody>
      </p:sp>
      <mc:AlternateContent xmlns:mc="http://schemas.openxmlformats.org/markup-compatibility/2006" xmlns:a14="http://schemas.microsoft.com/office/drawing/2010/main">
        <mc:Choice Requires="a14">
          <p:sp>
            <p:nvSpPr>
              <p:cNvPr id="31" name="Textfeld 30">
                <a:extLst>
                  <a:ext uri="{FF2B5EF4-FFF2-40B4-BE49-F238E27FC236}">
                    <a16:creationId xmlns:a16="http://schemas.microsoft.com/office/drawing/2014/main" id="{AB62B75A-7654-4324-94C9-289FFE47A635}"/>
                  </a:ext>
                </a:extLst>
              </p:cNvPr>
              <p:cNvSpPr txBox="1"/>
              <p:nvPr/>
            </p:nvSpPr>
            <p:spPr>
              <a:xfrm>
                <a:off x="7518767" y="2039457"/>
                <a:ext cx="4041688" cy="453154"/>
              </a:xfrm>
              <a:prstGeom prst="rect">
                <a:avLst/>
              </a:prstGeom>
              <a:noFill/>
            </p:spPr>
            <p:txBody>
              <a:bodyPr wrap="square" rtlCol="0">
                <a:noAutofit/>
              </a:bodyPr>
              <a:lstStyle/>
              <a:p>
                <a:r>
                  <a:rPr lang="de-DE" sz="1000" dirty="0" smtClean="0"/>
                  <a:t>Sind also </a:t>
                </a:r>
                <a14:m>
                  <m:oMath xmlns:m="http://schemas.openxmlformats.org/officeDocument/2006/math">
                    <m:acc>
                      <m:accPr>
                        <m:chr m:val="̅"/>
                        <m:ctrlPr>
                          <a:rPr lang="de-DE" sz="1000" i="1">
                            <a:latin typeface="Cambria Math" panose="02040503050406030204" pitchFamily="18" charset="0"/>
                          </a:rPr>
                        </m:ctrlPr>
                      </m:accPr>
                      <m:e>
                        <m:r>
                          <a:rPr lang="de-DE" sz="1000" i="1">
                            <a:latin typeface="Cambria Math" panose="02040503050406030204" pitchFamily="18" charset="0"/>
                          </a:rPr>
                          <m:t>𝐿</m:t>
                        </m:r>
                      </m:e>
                    </m:acc>
                    <m:r>
                      <a:rPr lang="de-DE" sz="1000" i="1">
                        <a:latin typeface="Cambria Math" panose="02040503050406030204" pitchFamily="18" charset="0"/>
                      </a:rPr>
                      <m:t> </m:t>
                    </m:r>
                  </m:oMath>
                </a14:m>
                <a:r>
                  <a:rPr lang="de-DE" sz="1000" dirty="0" smtClean="0"/>
                  <a:t>Arbeiter in der Landwirtschaft beschäftigt, arbeitet niemand im Industriesektor, und damit markiert dieser Punkt den Nullpunkt für den Arbeitsmarkt im Industriesektor (vgl. </a:t>
                </a:r>
                <a:r>
                  <a:rPr lang="de-DE" sz="1000" dirty="0" err="1" smtClean="0"/>
                  <a:t>Edgeworthbox</a:t>
                </a:r>
                <a:r>
                  <a:rPr lang="de-DE" sz="1000" dirty="0" smtClean="0"/>
                  <a:t> aus den öffentlichen Finanzen)</a:t>
                </a:r>
                <a:endParaRPr lang="de-DE" sz="1000" dirty="0"/>
              </a:p>
              <a:p>
                <a:endParaRPr lang="de-DE" sz="1000" dirty="0"/>
              </a:p>
            </p:txBody>
          </p:sp>
        </mc:Choice>
        <mc:Fallback xmlns="">
          <p:sp>
            <p:nvSpPr>
              <p:cNvPr id="31" name="Textfeld 30">
                <a:extLst>
                  <a:ext uri="{FF2B5EF4-FFF2-40B4-BE49-F238E27FC236}">
                    <a16:creationId xmlns:a16="http://schemas.microsoft.com/office/drawing/2014/main" id="{AB62B75A-7654-4324-94C9-289FFE47A635}"/>
                  </a:ext>
                </a:extLst>
              </p:cNvPr>
              <p:cNvSpPr txBox="1">
                <a:spLocks noRot="1" noChangeAspect="1" noMove="1" noResize="1" noEditPoints="1" noAdjustHandles="1" noChangeArrowheads="1" noChangeShapeType="1" noTextEdit="1"/>
              </p:cNvSpPr>
              <p:nvPr/>
            </p:nvSpPr>
            <p:spPr>
              <a:xfrm>
                <a:off x="7518767" y="2039457"/>
                <a:ext cx="4041688" cy="453154"/>
              </a:xfrm>
              <a:prstGeom prst="rect">
                <a:avLst/>
              </a:prstGeom>
              <a:blipFill>
                <a:blip r:embed="rId5"/>
                <a:stretch>
                  <a:fillRect b="-63514"/>
                </a:stretch>
              </a:blipFill>
            </p:spPr>
            <p:txBody>
              <a:bodyPr/>
              <a:lstStyle/>
              <a:p>
                <a:r>
                  <a:rPr lang="de-DE">
                    <a:noFill/>
                  </a:rPr>
                  <a:t> </a:t>
                </a:r>
              </a:p>
            </p:txBody>
          </p:sp>
        </mc:Fallback>
      </mc:AlternateContent>
      <p:sp>
        <p:nvSpPr>
          <p:cNvPr id="32" name="Textfeld 31">
            <a:extLst>
              <a:ext uri="{FF2B5EF4-FFF2-40B4-BE49-F238E27FC236}">
                <a16:creationId xmlns:a16="http://schemas.microsoft.com/office/drawing/2014/main" id="{AB62B75A-7654-4324-94C9-289FFE47A635}"/>
              </a:ext>
            </a:extLst>
          </p:cNvPr>
          <p:cNvSpPr txBox="1"/>
          <p:nvPr/>
        </p:nvSpPr>
        <p:spPr>
          <a:xfrm>
            <a:off x="7509803" y="2666886"/>
            <a:ext cx="4041688" cy="453154"/>
          </a:xfrm>
          <a:prstGeom prst="rect">
            <a:avLst/>
          </a:prstGeom>
          <a:noFill/>
        </p:spPr>
        <p:txBody>
          <a:bodyPr wrap="square" rtlCol="0">
            <a:noAutofit/>
          </a:bodyPr>
          <a:lstStyle/>
          <a:p>
            <a:r>
              <a:rPr lang="de-DE" sz="1000" dirty="0" smtClean="0"/>
              <a:t>Die Arbeit  für den Industriesektor wird dann nach links abgetragen, bis alle Arbeiter im Industriesektor arbeiten</a:t>
            </a:r>
            <a:endParaRPr lang="de-DE" sz="1000" dirty="0"/>
          </a:p>
          <a:p>
            <a:endParaRPr lang="de-DE" sz="1000" dirty="0"/>
          </a:p>
        </p:txBody>
      </p:sp>
      <p:sp>
        <p:nvSpPr>
          <p:cNvPr id="33" name="Textfeld 32">
            <a:extLst>
              <a:ext uri="{FF2B5EF4-FFF2-40B4-BE49-F238E27FC236}">
                <a16:creationId xmlns:a16="http://schemas.microsoft.com/office/drawing/2014/main" id="{AB62B75A-7654-4324-94C9-289FFE47A635}"/>
              </a:ext>
            </a:extLst>
          </p:cNvPr>
          <p:cNvSpPr txBox="1"/>
          <p:nvPr/>
        </p:nvSpPr>
        <p:spPr>
          <a:xfrm>
            <a:off x="7516973" y="3008295"/>
            <a:ext cx="4041688" cy="453154"/>
          </a:xfrm>
          <a:prstGeom prst="rect">
            <a:avLst/>
          </a:prstGeom>
          <a:noFill/>
        </p:spPr>
        <p:txBody>
          <a:bodyPr wrap="square" rtlCol="0">
            <a:noAutofit/>
          </a:bodyPr>
          <a:lstStyle/>
          <a:p>
            <a:r>
              <a:rPr lang="de-DE" sz="1000" dirty="0" smtClean="0"/>
              <a:t>Die Arbeitsnachfragekurve im Industriesektor (</a:t>
            </a:r>
            <a:r>
              <a:rPr lang="de-DE" sz="1000" dirty="0"/>
              <a:t>W</a:t>
            </a:r>
            <a:r>
              <a:rPr lang="de-DE" sz="1000" dirty="0" smtClean="0"/>
              <a:t>ertgrenzprodukt der Arbeit) fällt damit gerade in die andere Richtung</a:t>
            </a:r>
            <a:endParaRPr lang="de-DE" sz="1000" dirty="0"/>
          </a:p>
          <a:p>
            <a:endParaRPr lang="de-DE" sz="1000" dirty="0"/>
          </a:p>
        </p:txBody>
      </p:sp>
      <p:sp>
        <p:nvSpPr>
          <p:cNvPr id="34" name="Textfeld 33">
            <a:extLst>
              <a:ext uri="{FF2B5EF4-FFF2-40B4-BE49-F238E27FC236}">
                <a16:creationId xmlns:a16="http://schemas.microsoft.com/office/drawing/2014/main" id="{AB62B75A-7654-4324-94C9-289FFE47A635}"/>
              </a:ext>
            </a:extLst>
          </p:cNvPr>
          <p:cNvSpPr txBox="1"/>
          <p:nvPr/>
        </p:nvSpPr>
        <p:spPr>
          <a:xfrm>
            <a:off x="7524143" y="3388251"/>
            <a:ext cx="4041688" cy="453154"/>
          </a:xfrm>
          <a:prstGeom prst="rect">
            <a:avLst/>
          </a:prstGeom>
          <a:noFill/>
        </p:spPr>
        <p:txBody>
          <a:bodyPr wrap="square" rtlCol="0">
            <a:noAutofit/>
          </a:bodyPr>
          <a:lstStyle/>
          <a:p>
            <a:r>
              <a:rPr lang="de-DE" sz="1000" dirty="0" smtClean="0"/>
              <a:t>Im Schnittpunkt beider Kurven ergibt sich dann der Lohn im Gleichgewicht und die gewinnoptimalen Arbeitsmengen in beiden Sektoren</a:t>
            </a:r>
            <a:endParaRPr lang="de-DE" sz="1000" dirty="0"/>
          </a:p>
          <a:p>
            <a:endParaRPr lang="de-DE" sz="1000" dirty="0"/>
          </a:p>
        </p:txBody>
      </p:sp>
      <p:sp>
        <p:nvSpPr>
          <p:cNvPr id="35" name="Textfeld 34">
            <a:extLst>
              <a:ext uri="{FF2B5EF4-FFF2-40B4-BE49-F238E27FC236}">
                <a16:creationId xmlns:a16="http://schemas.microsoft.com/office/drawing/2014/main" id="{E0570F9B-F66B-4DBF-9573-1CBC8359498B}"/>
              </a:ext>
            </a:extLst>
          </p:cNvPr>
          <p:cNvSpPr txBox="1"/>
          <p:nvPr/>
        </p:nvSpPr>
        <p:spPr>
          <a:xfrm flipH="1">
            <a:off x="4461811" y="4516293"/>
            <a:ext cx="576059" cy="369332"/>
          </a:xfrm>
          <a:prstGeom prst="rect">
            <a:avLst/>
          </a:prstGeom>
          <a:noFill/>
        </p:spPr>
        <p:txBody>
          <a:bodyPr wrap="square" rtlCol="0">
            <a:spAutoFit/>
          </a:bodyPr>
          <a:lstStyle/>
          <a:p>
            <a:r>
              <a:rPr lang="de-DE" dirty="0" smtClean="0"/>
              <a:t>L*</a:t>
            </a:r>
            <a:r>
              <a:rPr lang="de-DE" baseline="-25000" dirty="0" smtClean="0"/>
              <a:t>G</a:t>
            </a:r>
            <a:endParaRPr lang="de-DE" dirty="0"/>
          </a:p>
        </p:txBody>
      </p:sp>
      <p:sp>
        <p:nvSpPr>
          <p:cNvPr id="36" name="Textfeld 35">
            <a:extLst>
              <a:ext uri="{FF2B5EF4-FFF2-40B4-BE49-F238E27FC236}">
                <a16:creationId xmlns:a16="http://schemas.microsoft.com/office/drawing/2014/main" id="{93CDF5C6-01AA-492C-B4B1-0B523A8A0746}"/>
              </a:ext>
            </a:extLst>
          </p:cNvPr>
          <p:cNvSpPr txBox="1"/>
          <p:nvPr/>
        </p:nvSpPr>
        <p:spPr>
          <a:xfrm flipH="1">
            <a:off x="2042279" y="4505531"/>
            <a:ext cx="576059" cy="369332"/>
          </a:xfrm>
          <a:prstGeom prst="rect">
            <a:avLst/>
          </a:prstGeom>
          <a:noFill/>
        </p:spPr>
        <p:txBody>
          <a:bodyPr wrap="square" rtlCol="0">
            <a:spAutoFit/>
          </a:bodyPr>
          <a:lstStyle/>
          <a:p>
            <a:r>
              <a:rPr lang="de-DE" dirty="0" smtClean="0"/>
              <a:t>L*</a:t>
            </a:r>
            <a:r>
              <a:rPr lang="de-DE" baseline="-25000" dirty="0" smtClean="0"/>
              <a:t>M</a:t>
            </a:r>
            <a:endParaRPr lang="de-DE" dirty="0"/>
          </a:p>
        </p:txBody>
      </p:sp>
      <p:cxnSp>
        <p:nvCxnSpPr>
          <p:cNvPr id="37" name="Gerader Verbinder 36">
            <a:extLst>
              <a:ext uri="{FF2B5EF4-FFF2-40B4-BE49-F238E27FC236}">
                <a16:creationId xmlns:a16="http://schemas.microsoft.com/office/drawing/2014/main" id="{724D0FBE-C7E5-4A78-9B8F-DBCC03CF179A}"/>
              </a:ext>
            </a:extLst>
          </p:cNvPr>
          <p:cNvCxnSpPr>
            <a:cxnSpLocks/>
          </p:cNvCxnSpPr>
          <p:nvPr/>
        </p:nvCxnSpPr>
        <p:spPr>
          <a:xfrm flipH="1" flipV="1">
            <a:off x="3848773" y="3573016"/>
            <a:ext cx="13220" cy="98935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5366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9"/>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6"/>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3"/>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4"/>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5"/>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6"/>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21"/>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19"/>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37"/>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5" grpId="0"/>
      <p:bldP spid="16" grpId="0"/>
      <p:bldP spid="17" grpId="0"/>
      <p:bldP spid="18" grpId="0" animBg="1"/>
      <p:bldP spid="2" grpId="0"/>
      <p:bldP spid="6" grpId="0" animBg="1"/>
      <p:bldP spid="11" grpId="0"/>
      <p:bldP spid="21" grpId="0"/>
      <p:bldP spid="30" grpId="0"/>
      <p:bldP spid="25" grpId="0"/>
      <p:bldP spid="26" grpId="0"/>
      <p:bldP spid="27" grpId="0"/>
      <p:bldP spid="31" grpId="0"/>
      <p:bldP spid="32" grpId="0"/>
      <p:bldP spid="33" grpId="0"/>
      <p:bldP spid="34" grpId="0"/>
      <p:bldP spid="35" grpId="0"/>
      <p:bldP spid="3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a:extLst>
              <a:ext uri="{FF2B5EF4-FFF2-40B4-BE49-F238E27FC236}">
                <a16:creationId xmlns:a16="http://schemas.microsoft.com/office/drawing/2014/main" id="{AC295E5F-81DA-4333-8E8E-760B9DD427A5}"/>
              </a:ext>
            </a:extLst>
          </p:cNvPr>
          <p:cNvSpPr txBox="1"/>
          <p:nvPr/>
        </p:nvSpPr>
        <p:spPr>
          <a:xfrm>
            <a:off x="556599" y="89061"/>
            <a:ext cx="5115331" cy="400110"/>
          </a:xfrm>
          <a:prstGeom prst="rect">
            <a:avLst/>
          </a:prstGeom>
          <a:noFill/>
        </p:spPr>
        <p:txBody>
          <a:bodyPr wrap="square" rtlCol="0">
            <a:spAutoFit/>
          </a:bodyPr>
          <a:lstStyle/>
          <a:p>
            <a:r>
              <a:rPr lang="de-DE" sz="2000" b="1" dirty="0" smtClean="0"/>
              <a:t>Ableitung des Gleichgewichts am Arbeitsmarkt</a:t>
            </a:r>
            <a:endParaRPr lang="de-DE" sz="2000" b="1" dirty="0">
              <a:ea typeface="Cambria Math" panose="02040503050406030204" pitchFamily="18" charset="0"/>
            </a:endParaRPr>
          </a:p>
        </p:txBody>
      </p:sp>
      <mc:AlternateContent xmlns:mc="http://schemas.openxmlformats.org/markup-compatibility/2006" xmlns:a14="http://schemas.microsoft.com/office/drawing/2010/main">
        <mc:Choice Requires="a14">
          <p:sp>
            <p:nvSpPr>
              <p:cNvPr id="13" name="Textfeld 12">
                <a:extLst>
                  <a:ext uri="{FF2B5EF4-FFF2-40B4-BE49-F238E27FC236}">
                    <a16:creationId xmlns:a16="http://schemas.microsoft.com/office/drawing/2014/main" id="{AC295E5F-81DA-4333-8E8E-760B9DD427A5}"/>
                  </a:ext>
                </a:extLst>
              </p:cNvPr>
              <p:cNvSpPr txBox="1"/>
              <p:nvPr/>
            </p:nvSpPr>
            <p:spPr>
              <a:xfrm>
                <a:off x="5751451" y="262011"/>
                <a:ext cx="3279905" cy="707886"/>
              </a:xfrm>
              <a:prstGeom prst="rect">
                <a:avLst/>
              </a:prstGeom>
              <a:noFill/>
            </p:spPr>
            <p:txBody>
              <a:bodyPr wrap="square" rtlCol="0">
                <a:spAutoFit/>
              </a:bodyPr>
              <a:lstStyle/>
              <a:p>
                <a:r>
                  <a:rPr lang="de-DE" sz="2000" dirty="0" smtClean="0"/>
                  <a:t>Umsatz=(Preis </a:t>
                </a:r>
                <a14:m>
                  <m:oMath xmlns:m="http://schemas.openxmlformats.org/officeDocument/2006/math">
                    <m:sSub>
                      <m:sSubPr>
                        <m:ctrlPr>
                          <a:rPr lang="de-DE" sz="2000" i="1">
                            <a:latin typeface="Cambria Math" panose="02040503050406030204" pitchFamily="18" charset="0"/>
                          </a:rPr>
                        </m:ctrlPr>
                      </m:sSubPr>
                      <m:e>
                        <m:r>
                          <a:rPr lang="de-DE" sz="2000" i="1">
                            <a:latin typeface="Cambria Math" panose="02040503050406030204" pitchFamily="18" charset="0"/>
                          </a:rPr>
                          <m:t>𝑝</m:t>
                        </m:r>
                      </m:e>
                      <m:sub>
                        <m:r>
                          <a:rPr lang="de-DE" sz="2000" i="1">
                            <a:latin typeface="Cambria Math" panose="02040503050406030204" pitchFamily="18" charset="0"/>
                          </a:rPr>
                          <m:t>𝑀</m:t>
                        </m:r>
                      </m:sub>
                    </m:sSub>
                  </m:oMath>
                </a14:m>
                <a:r>
                  <a:rPr lang="de-DE" sz="2000" dirty="0" smtClean="0"/>
                  <a:t> mal Menge</a:t>
                </a:r>
                <a:r>
                  <a:rPr lang="de-DE" sz="2000" dirty="0"/>
                  <a:t> </a:t>
                </a:r>
                <a14:m>
                  <m:oMath xmlns:m="http://schemas.openxmlformats.org/officeDocument/2006/math">
                    <m:r>
                      <a:rPr lang="de-DE" sz="2000" i="1">
                        <a:latin typeface="Cambria Math" panose="02040503050406030204" pitchFamily="18" charset="0"/>
                      </a:rPr>
                      <m:t>𝑀</m:t>
                    </m:r>
                  </m:oMath>
                </a14:m>
                <a:r>
                  <a:rPr lang="de-DE" sz="2000" dirty="0" smtClean="0"/>
                  <a:t>)</a:t>
                </a:r>
                <a:endParaRPr lang="de-DE" sz="2000" dirty="0">
                  <a:ea typeface="Cambria Math" panose="02040503050406030204" pitchFamily="18" charset="0"/>
                </a:endParaRPr>
              </a:p>
            </p:txBody>
          </p:sp>
        </mc:Choice>
        <mc:Fallback xmlns="">
          <p:sp>
            <p:nvSpPr>
              <p:cNvPr id="13" name="Textfeld 12">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5751451" y="262011"/>
                <a:ext cx="3279905" cy="707886"/>
              </a:xfrm>
              <a:prstGeom prst="rect">
                <a:avLst/>
              </a:prstGeom>
              <a:blipFill>
                <a:blip r:embed="rId3"/>
                <a:stretch>
                  <a:fillRect l="-1855" t="-5172" r="-1299" b="-1465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4" name="Textfeld 13">
                <a:extLst>
                  <a:ext uri="{FF2B5EF4-FFF2-40B4-BE49-F238E27FC236}">
                    <a16:creationId xmlns:a16="http://schemas.microsoft.com/office/drawing/2014/main" id="{AC295E5F-81DA-4333-8E8E-760B9DD427A5}"/>
                  </a:ext>
                </a:extLst>
              </p:cNvPr>
              <p:cNvSpPr txBox="1"/>
              <p:nvPr/>
            </p:nvSpPr>
            <p:spPr>
              <a:xfrm>
                <a:off x="0" y="3071645"/>
                <a:ext cx="12105853" cy="572208"/>
              </a:xfrm>
              <a:prstGeom prst="rect">
                <a:avLst/>
              </a:prstGeom>
              <a:noFill/>
            </p:spPr>
            <p:txBody>
              <a:bodyPr wrap="square" rtlCol="0">
                <a:spAutoFit/>
              </a:bodyPr>
              <a:lstStyle/>
              <a:p>
                <a:r>
                  <a:rPr lang="de-DE" sz="2000" dirty="0" smtClean="0"/>
                  <a:t> Aus der notwendigen Bedingung für das Gewinnoptimum </a:t>
                </a:r>
                <a14:m>
                  <m:oMath xmlns:m="http://schemas.openxmlformats.org/officeDocument/2006/math">
                    <m:f>
                      <m:fPr>
                        <m:ctrlPr>
                          <a:rPr lang="de-DE" sz="2000" i="1" smtClean="0">
                            <a:latin typeface="Cambria Math" panose="02040503050406030204" pitchFamily="18" charset="0"/>
                          </a:rPr>
                        </m:ctrlPr>
                      </m:fPr>
                      <m:num>
                        <m:r>
                          <a:rPr lang="de-DE" sz="2000" b="0" i="1" smtClean="0">
                            <a:latin typeface="Cambria Math" panose="02040503050406030204" pitchFamily="18" charset="0"/>
                          </a:rPr>
                          <m:t>𝑑</m:t>
                        </m:r>
                        <m:sSub>
                          <m:sSubPr>
                            <m:ctrlPr>
                              <a:rPr lang="de-DE" sz="2000" i="1">
                                <a:latin typeface="Cambria Math" panose="02040503050406030204" pitchFamily="18" charset="0"/>
                              </a:rPr>
                            </m:ctrlPr>
                          </m:sSubPr>
                          <m:e>
                            <m:r>
                              <a:rPr lang="de-DE" sz="2000" i="1">
                                <a:latin typeface="Cambria Math" panose="02040503050406030204" pitchFamily="18" charset="0"/>
                                <a:ea typeface="Cambria Math" panose="02040503050406030204" pitchFamily="18" charset="0"/>
                              </a:rPr>
                              <m:t>𝜋</m:t>
                            </m:r>
                          </m:e>
                          <m:sub>
                            <m:r>
                              <a:rPr lang="de-DE" sz="2000" i="1">
                                <a:latin typeface="Cambria Math" panose="02040503050406030204" pitchFamily="18" charset="0"/>
                              </a:rPr>
                              <m:t>𝑀</m:t>
                            </m:r>
                          </m:sub>
                        </m:sSub>
                      </m:num>
                      <m:den>
                        <m:r>
                          <a:rPr lang="de-DE" sz="2000" b="0" i="1" smtClean="0">
                            <a:latin typeface="Cambria Math" panose="02040503050406030204" pitchFamily="18" charset="0"/>
                          </a:rPr>
                          <m:t>𝑑</m:t>
                        </m:r>
                        <m:sSub>
                          <m:sSubPr>
                            <m:ctrlPr>
                              <a:rPr lang="de-DE" sz="2000" i="1">
                                <a:latin typeface="Cambria Math" panose="02040503050406030204" pitchFamily="18" charset="0"/>
                              </a:rPr>
                            </m:ctrlPr>
                          </m:sSubPr>
                          <m:e>
                            <m:r>
                              <a:rPr lang="de-DE" sz="2000" b="0" i="1" smtClean="0">
                                <a:latin typeface="Cambria Math" panose="02040503050406030204" pitchFamily="18" charset="0"/>
                              </a:rPr>
                              <m:t>𝐿</m:t>
                            </m:r>
                          </m:e>
                          <m:sub>
                            <m:r>
                              <a:rPr lang="de-DE" sz="2000" i="1">
                                <a:latin typeface="Cambria Math" panose="02040503050406030204" pitchFamily="18" charset="0"/>
                              </a:rPr>
                              <m:t>𝑀</m:t>
                            </m:r>
                          </m:sub>
                        </m:sSub>
                      </m:den>
                    </m:f>
                    <m:r>
                      <a:rPr lang="de-DE" sz="2000" b="0" i="1" smtClean="0">
                        <a:latin typeface="Cambria Math" panose="02040503050406030204" pitchFamily="18" charset="0"/>
                      </a:rPr>
                      <m:t>=0 </m:t>
                    </m:r>
                  </m:oMath>
                </a14:m>
                <a:r>
                  <a:rPr lang="de-DE" sz="2000" dirty="0" smtClean="0"/>
                  <a:t>folgt die allgemeine Optimalitätsbedingung:</a:t>
                </a:r>
                <a:endParaRPr lang="de-DE" sz="2000" dirty="0">
                  <a:ea typeface="Cambria Math" panose="02040503050406030204" pitchFamily="18" charset="0"/>
                </a:endParaRPr>
              </a:p>
            </p:txBody>
          </p:sp>
        </mc:Choice>
        <mc:Fallback xmlns="">
          <p:sp>
            <p:nvSpPr>
              <p:cNvPr id="14" name="Textfeld 13">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0" y="3071645"/>
                <a:ext cx="12105853" cy="572208"/>
              </a:xfrm>
              <a:prstGeom prst="rect">
                <a:avLst/>
              </a:prstGeom>
              <a:blipFill>
                <a:blip r:embed="rId4"/>
                <a:stretch>
                  <a:fillRect l="-50" b="-106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5" name="Textfeld 14">
                <a:extLst>
                  <a:ext uri="{FF2B5EF4-FFF2-40B4-BE49-F238E27FC236}">
                    <a16:creationId xmlns:a16="http://schemas.microsoft.com/office/drawing/2014/main" id="{AC295E5F-81DA-4333-8E8E-760B9DD427A5}"/>
                  </a:ext>
                </a:extLst>
              </p:cNvPr>
              <p:cNvSpPr txBox="1"/>
              <p:nvPr/>
            </p:nvSpPr>
            <p:spPr>
              <a:xfrm>
                <a:off x="7944686" y="1807599"/>
                <a:ext cx="4247314" cy="1015663"/>
              </a:xfrm>
              <a:prstGeom prst="rect">
                <a:avLst/>
              </a:prstGeom>
              <a:noFill/>
            </p:spPr>
            <p:txBody>
              <a:bodyPr wrap="square" rtlCol="0">
                <a:spAutoFit/>
              </a:bodyPr>
              <a:lstStyle/>
              <a:p>
                <a:r>
                  <a:rPr lang="de-DE" sz="2000" dirty="0" smtClean="0"/>
                  <a:t>Kosten=</a:t>
                </a:r>
                <a:r>
                  <a:rPr lang="de-DE" sz="2000" dirty="0"/>
                  <a:t> </a:t>
                </a:r>
                <a:r>
                  <a:rPr lang="de-DE" sz="2000" dirty="0" smtClean="0"/>
                  <a:t>Lohn</a:t>
                </a:r>
                <a:r>
                  <a:rPr lang="de-DE" sz="2000" dirty="0"/>
                  <a:t> </a:t>
                </a:r>
                <a14:m>
                  <m:oMath xmlns:m="http://schemas.openxmlformats.org/officeDocument/2006/math">
                    <m:r>
                      <a:rPr lang="de-DE" sz="2000" i="1">
                        <a:latin typeface="Cambria Math" panose="02040503050406030204" pitchFamily="18" charset="0"/>
                      </a:rPr>
                      <m:t>𝑤</m:t>
                    </m:r>
                    <m:r>
                      <a:rPr lang="de-DE" sz="2000" i="1">
                        <a:latin typeface="Cambria Math" panose="02040503050406030204" pitchFamily="18" charset="0"/>
                      </a:rPr>
                      <m:t> </m:t>
                    </m:r>
                  </m:oMath>
                </a14:m>
                <a:r>
                  <a:rPr lang="de-DE" sz="2000" dirty="0" smtClean="0"/>
                  <a:t>mal Arbeitseinsatz </a:t>
                </a:r>
                <a14:m>
                  <m:oMath xmlns:m="http://schemas.openxmlformats.org/officeDocument/2006/math">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𝑀</m:t>
                        </m:r>
                      </m:sub>
                    </m:sSub>
                    <m:r>
                      <a:rPr lang="de-DE" sz="2000" i="1">
                        <a:latin typeface="Cambria Math" panose="02040503050406030204" pitchFamily="18" charset="0"/>
                      </a:rPr>
                      <m:t> </m:t>
                    </m:r>
                  </m:oMath>
                </a14:m>
                <a:r>
                  <a:rPr lang="de-DE" sz="2000" dirty="0" smtClean="0"/>
                  <a:t>     		plus</a:t>
                </a:r>
              </a:p>
              <a:p>
                <a:r>
                  <a:rPr lang="de-DE" sz="2000" dirty="0"/>
                  <a:t>	</a:t>
                </a:r>
                <a:r>
                  <a:rPr lang="de-DE" sz="2000" dirty="0" smtClean="0"/>
                  <a:t>Zins </a:t>
                </a:r>
                <a14:m>
                  <m:oMath xmlns:m="http://schemas.openxmlformats.org/officeDocument/2006/math">
                    <m:r>
                      <a:rPr lang="de-DE" sz="2000" i="1">
                        <a:latin typeface="Cambria Math" panose="02040503050406030204" pitchFamily="18" charset="0"/>
                      </a:rPr>
                      <m:t>𝑟</m:t>
                    </m:r>
                  </m:oMath>
                </a14:m>
                <a:r>
                  <a:rPr lang="de-DE" sz="2000" dirty="0" smtClean="0"/>
                  <a:t> mal Kapitaleinsatz </a:t>
                </a:r>
                <a14:m>
                  <m:oMath xmlns:m="http://schemas.openxmlformats.org/officeDocument/2006/math">
                    <m:sSub>
                      <m:sSubPr>
                        <m:ctrlPr>
                          <a:rPr lang="de-DE" sz="2000" i="1">
                            <a:latin typeface="Cambria Math" panose="02040503050406030204" pitchFamily="18" charset="0"/>
                          </a:rPr>
                        </m:ctrlPr>
                      </m:sSubPr>
                      <m:e>
                        <m:r>
                          <a:rPr lang="de-DE" sz="2000" i="1">
                            <a:latin typeface="Cambria Math" panose="02040503050406030204" pitchFamily="18" charset="0"/>
                          </a:rPr>
                          <m:t>𝐾</m:t>
                        </m:r>
                      </m:e>
                      <m:sub>
                        <m:r>
                          <a:rPr lang="de-DE" sz="2000" i="1">
                            <a:latin typeface="Cambria Math" panose="02040503050406030204" pitchFamily="18" charset="0"/>
                          </a:rPr>
                          <m:t>𝑀</m:t>
                        </m:r>
                      </m:sub>
                    </m:sSub>
                  </m:oMath>
                </a14:m>
                <a:endParaRPr lang="de-DE" sz="2000" dirty="0">
                  <a:ea typeface="Cambria Math" panose="02040503050406030204" pitchFamily="18" charset="0"/>
                </a:endParaRPr>
              </a:p>
            </p:txBody>
          </p:sp>
        </mc:Choice>
        <mc:Fallback xmlns="">
          <p:sp>
            <p:nvSpPr>
              <p:cNvPr id="15" name="Textfeld 14">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7944686" y="1807599"/>
                <a:ext cx="4247314" cy="1015663"/>
              </a:xfrm>
              <a:prstGeom prst="rect">
                <a:avLst/>
              </a:prstGeom>
              <a:blipFill>
                <a:blip r:embed="rId5"/>
                <a:stretch>
                  <a:fillRect l="-1435" t="-3614" b="-10241"/>
                </a:stretch>
              </a:blipFill>
            </p:spPr>
            <p:txBody>
              <a:bodyPr/>
              <a:lstStyle/>
              <a:p>
                <a:r>
                  <a:rPr lang="de-DE">
                    <a:noFill/>
                  </a:rPr>
                  <a:t> </a:t>
                </a:r>
              </a:p>
            </p:txBody>
          </p:sp>
        </mc:Fallback>
      </mc:AlternateContent>
      <p:cxnSp>
        <p:nvCxnSpPr>
          <p:cNvPr id="3" name="Gerade Verbindung mit Pfeil 2"/>
          <p:cNvCxnSpPr/>
          <p:nvPr/>
        </p:nvCxnSpPr>
        <p:spPr>
          <a:xfrm>
            <a:off x="6440558" y="615977"/>
            <a:ext cx="629477" cy="50219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 name="Gerade Verbindung mit Pfeil 18"/>
          <p:cNvCxnSpPr/>
          <p:nvPr/>
        </p:nvCxnSpPr>
        <p:spPr>
          <a:xfrm flipV="1">
            <a:off x="8302495" y="1577009"/>
            <a:ext cx="728861" cy="31918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1" name="Textfeld 20">
                <a:extLst>
                  <a:ext uri="{FF2B5EF4-FFF2-40B4-BE49-F238E27FC236}">
                    <a16:creationId xmlns:a16="http://schemas.microsoft.com/office/drawing/2014/main" id="{AC295E5F-81DA-4333-8E8E-760B9DD427A5}"/>
                  </a:ext>
                </a:extLst>
              </p:cNvPr>
              <p:cNvSpPr txBox="1"/>
              <p:nvPr/>
            </p:nvSpPr>
            <p:spPr>
              <a:xfrm>
                <a:off x="72887" y="1736599"/>
                <a:ext cx="7619999" cy="1323439"/>
              </a:xfrm>
              <a:prstGeom prst="rect">
                <a:avLst/>
              </a:prstGeom>
              <a:noFill/>
            </p:spPr>
            <p:txBody>
              <a:bodyPr wrap="square" rtlCol="0">
                <a:spAutoFit/>
              </a:bodyPr>
              <a:lstStyle/>
              <a:p>
                <a:r>
                  <a:rPr lang="de-DE" sz="2000" dirty="0" smtClean="0"/>
                  <a:t>Da der Kapitaleinsatz </a:t>
                </a:r>
                <a:r>
                  <a:rPr lang="de-DE" sz="2000" dirty="0"/>
                  <a:t>i</a:t>
                </a:r>
                <a:r>
                  <a:rPr lang="de-DE" sz="2000" dirty="0" smtClean="0"/>
                  <a:t>n diesem Modell spezifisch ist, kann er als konstant angenommen werden und somit sind die Kapitalkosten </a:t>
                </a:r>
                <a14:m>
                  <m:oMath xmlns:m="http://schemas.openxmlformats.org/officeDocument/2006/math">
                    <m:r>
                      <a:rPr lang="de-DE" sz="2000" b="0" i="1" smtClean="0">
                        <a:latin typeface="Cambria Math" panose="02040503050406030204" pitchFamily="18" charset="0"/>
                      </a:rPr>
                      <m:t>𝑟</m:t>
                    </m:r>
                    <m:sSub>
                      <m:sSubPr>
                        <m:ctrlPr>
                          <a:rPr lang="de-DE" sz="2000" i="1">
                            <a:latin typeface="Cambria Math" panose="02040503050406030204" pitchFamily="18" charset="0"/>
                          </a:rPr>
                        </m:ctrlPr>
                      </m:sSubPr>
                      <m:e>
                        <m:r>
                          <a:rPr lang="de-DE" sz="2000" b="0" i="1" smtClean="0">
                            <a:latin typeface="Cambria Math" panose="02040503050406030204" pitchFamily="18" charset="0"/>
                          </a:rPr>
                          <m:t>𝐾</m:t>
                        </m:r>
                      </m:e>
                      <m:sub>
                        <m:r>
                          <a:rPr lang="de-DE" sz="2000" i="1">
                            <a:latin typeface="Cambria Math" panose="02040503050406030204" pitchFamily="18" charset="0"/>
                          </a:rPr>
                          <m:t>𝑀</m:t>
                        </m:r>
                      </m:sub>
                    </m:sSub>
                  </m:oMath>
                </a14:m>
                <a:r>
                  <a:rPr lang="de-DE" sz="2000" dirty="0" smtClean="0">
                    <a:ea typeface="Cambria Math" panose="02040503050406030204" pitchFamily="18" charset="0"/>
                  </a:rPr>
                  <a:t> als Fixkosten anzusehen. Die Gewinnoptimierung erfolgt dann nur bzgl. des Inputfaktors Arbeit </a:t>
                </a:r>
                <a14:m>
                  <m:oMath xmlns:m="http://schemas.openxmlformats.org/officeDocument/2006/math">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𝑀</m:t>
                        </m:r>
                      </m:sub>
                    </m:sSub>
                  </m:oMath>
                </a14:m>
                <a:r>
                  <a:rPr lang="de-DE" sz="2000" dirty="0" smtClean="0">
                    <a:ea typeface="Cambria Math" panose="02040503050406030204" pitchFamily="18" charset="0"/>
                  </a:rPr>
                  <a:t>.</a:t>
                </a:r>
                <a:endParaRPr lang="de-DE" sz="2000" dirty="0">
                  <a:ea typeface="Cambria Math" panose="02040503050406030204" pitchFamily="18" charset="0"/>
                </a:endParaRPr>
              </a:p>
            </p:txBody>
          </p:sp>
        </mc:Choice>
        <mc:Fallback xmlns="">
          <p:sp>
            <p:nvSpPr>
              <p:cNvPr id="21" name="Textfeld 20">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72887" y="1736599"/>
                <a:ext cx="7619999" cy="1323439"/>
              </a:xfrm>
              <a:prstGeom prst="rect">
                <a:avLst/>
              </a:prstGeom>
              <a:blipFill>
                <a:blip r:embed="rId6"/>
                <a:stretch>
                  <a:fillRect l="-880" t="-2765" b="-737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2" name="Textfeld 21">
                <a:extLst>
                  <a:ext uri="{FF2B5EF4-FFF2-40B4-BE49-F238E27FC236}">
                    <a16:creationId xmlns:a16="http://schemas.microsoft.com/office/drawing/2014/main" id="{AC295E5F-81DA-4333-8E8E-760B9DD427A5}"/>
                  </a:ext>
                </a:extLst>
              </p:cNvPr>
              <p:cNvSpPr txBox="1"/>
              <p:nvPr/>
            </p:nvSpPr>
            <p:spPr>
              <a:xfrm>
                <a:off x="152400" y="1207434"/>
                <a:ext cx="12105853" cy="400110"/>
              </a:xfrm>
              <a:prstGeom prst="rect">
                <a:avLst/>
              </a:prstGeom>
              <a:noFill/>
            </p:spPr>
            <p:txBody>
              <a:bodyPr wrap="square" rtlCol="0">
                <a:spAutoFit/>
              </a:bodyPr>
              <a:lstStyle/>
              <a:p>
                <a:r>
                  <a:rPr lang="de-DE" sz="2000" dirty="0" smtClean="0"/>
                  <a:t>Der Gewinn </a:t>
                </a:r>
                <a14:m>
                  <m:oMath xmlns:m="http://schemas.openxmlformats.org/officeDocument/2006/math">
                    <m:sSub>
                      <m:sSubPr>
                        <m:ctrlPr>
                          <a:rPr lang="de-DE" sz="2000" i="1" smtClean="0">
                            <a:latin typeface="Cambria Math" panose="02040503050406030204" pitchFamily="18" charset="0"/>
                          </a:rPr>
                        </m:ctrlPr>
                      </m:sSubPr>
                      <m:e>
                        <m:r>
                          <a:rPr lang="de-DE" sz="2000" i="1" smtClean="0">
                            <a:latin typeface="Cambria Math" panose="02040503050406030204" pitchFamily="18" charset="0"/>
                            <a:ea typeface="Cambria Math" panose="02040503050406030204" pitchFamily="18" charset="0"/>
                          </a:rPr>
                          <m:t>𝜋</m:t>
                        </m:r>
                      </m:e>
                      <m:sub>
                        <m:r>
                          <a:rPr lang="de-DE" sz="2000" b="0" i="1" smtClean="0">
                            <a:latin typeface="Cambria Math" panose="02040503050406030204" pitchFamily="18" charset="0"/>
                          </a:rPr>
                          <m:t>𝑀</m:t>
                        </m:r>
                      </m:sub>
                    </m:sSub>
                  </m:oMath>
                </a14:m>
                <a:r>
                  <a:rPr lang="de-DE" sz="2000" dirty="0" smtClean="0"/>
                  <a:t> im </a:t>
                </a:r>
                <a:r>
                  <a:rPr lang="de-DE" sz="2000" dirty="0"/>
                  <a:t>M</a:t>
                </a:r>
                <a:r>
                  <a:rPr lang="de-DE" sz="2000" dirty="0" smtClean="0"/>
                  <a:t>aschinensektor </a:t>
                </a:r>
                <a14:m>
                  <m:oMath xmlns:m="http://schemas.openxmlformats.org/officeDocument/2006/math">
                    <m:r>
                      <a:rPr lang="de-DE" sz="2000" b="0" i="1" smtClean="0">
                        <a:latin typeface="Cambria Math" panose="02040503050406030204" pitchFamily="18" charset="0"/>
                      </a:rPr>
                      <m:t>𝑀</m:t>
                    </m:r>
                  </m:oMath>
                </a14:m>
                <a:r>
                  <a:rPr lang="de-DE" sz="2000" dirty="0" smtClean="0"/>
                  <a:t> ist gegeben als </a:t>
                </a:r>
                <a14:m>
                  <m:oMath xmlns:m="http://schemas.openxmlformats.org/officeDocument/2006/math">
                    <m:sSub>
                      <m:sSubPr>
                        <m:ctrlPr>
                          <a:rPr lang="de-DE" sz="2000" i="1">
                            <a:latin typeface="Cambria Math" panose="02040503050406030204" pitchFamily="18" charset="0"/>
                          </a:rPr>
                        </m:ctrlPr>
                      </m:sSubPr>
                      <m:e>
                        <m:r>
                          <a:rPr lang="de-DE" sz="2000" i="1">
                            <a:latin typeface="Cambria Math" panose="02040503050406030204" pitchFamily="18" charset="0"/>
                            <a:ea typeface="Cambria Math" panose="02040503050406030204" pitchFamily="18" charset="0"/>
                          </a:rPr>
                          <m:t>𝜋</m:t>
                        </m:r>
                      </m:e>
                      <m:sub>
                        <m:r>
                          <a:rPr lang="de-DE" sz="2000" i="1">
                            <a:latin typeface="Cambria Math" panose="02040503050406030204" pitchFamily="18" charset="0"/>
                          </a:rPr>
                          <m:t>𝑀</m:t>
                        </m:r>
                      </m:sub>
                    </m:sSub>
                    <m:r>
                      <a:rPr lang="de-DE" sz="2000" b="0" i="1" smtClean="0">
                        <a:latin typeface="Cambria Math" panose="02040503050406030204" pitchFamily="18" charset="0"/>
                      </a:rPr>
                      <m:t>=</m:t>
                    </m:r>
                    <m:sSub>
                      <m:sSubPr>
                        <m:ctrlPr>
                          <a:rPr lang="de-DE" sz="2000" i="1">
                            <a:latin typeface="Cambria Math" panose="02040503050406030204" pitchFamily="18" charset="0"/>
                          </a:rPr>
                        </m:ctrlPr>
                      </m:sSubPr>
                      <m:e>
                        <m:r>
                          <a:rPr lang="de-DE" sz="2000" b="0" i="1" smtClean="0">
                            <a:latin typeface="Cambria Math" panose="02040503050406030204" pitchFamily="18" charset="0"/>
                          </a:rPr>
                          <m:t>𝑝</m:t>
                        </m:r>
                      </m:e>
                      <m:sub>
                        <m:r>
                          <a:rPr lang="de-DE" sz="2000" i="1">
                            <a:latin typeface="Cambria Math" panose="02040503050406030204" pitchFamily="18" charset="0"/>
                          </a:rPr>
                          <m:t>𝑀</m:t>
                        </m:r>
                      </m:sub>
                    </m:sSub>
                    <m:r>
                      <a:rPr lang="de-DE" sz="2000" b="0" i="1" smtClean="0">
                        <a:latin typeface="Cambria Math" panose="02040503050406030204" pitchFamily="18" charset="0"/>
                      </a:rPr>
                      <m:t>𝑀</m:t>
                    </m:r>
                    <m:d>
                      <m:dPr>
                        <m:ctrlPr>
                          <a:rPr lang="de-DE" sz="2000" b="0" i="1" smtClean="0">
                            <a:latin typeface="Cambria Math" panose="02040503050406030204" pitchFamily="18" charset="0"/>
                          </a:rPr>
                        </m:ctrlPr>
                      </m:dPr>
                      <m:e>
                        <m:sSub>
                          <m:sSubPr>
                            <m:ctrlPr>
                              <a:rPr lang="de-DE" sz="2000" i="1">
                                <a:latin typeface="Cambria Math" panose="02040503050406030204" pitchFamily="18" charset="0"/>
                              </a:rPr>
                            </m:ctrlPr>
                          </m:sSubPr>
                          <m:e>
                            <m:r>
                              <a:rPr lang="de-DE" sz="2000" b="0" i="1" smtClean="0">
                                <a:latin typeface="Cambria Math" panose="02040503050406030204" pitchFamily="18" charset="0"/>
                              </a:rPr>
                              <m:t>𝐿</m:t>
                            </m:r>
                          </m:e>
                          <m:sub>
                            <m:r>
                              <a:rPr lang="de-DE" sz="2000" i="1">
                                <a:latin typeface="Cambria Math" panose="02040503050406030204" pitchFamily="18" charset="0"/>
                              </a:rPr>
                              <m:t>𝑀</m:t>
                            </m:r>
                          </m:sub>
                        </m:sSub>
                        <m:r>
                          <a:rPr lang="de-DE" sz="2000" b="0" i="1" smtClean="0">
                            <a:latin typeface="Cambria Math" panose="02040503050406030204" pitchFamily="18" charset="0"/>
                          </a:rPr>
                          <m:t>,</m:t>
                        </m:r>
                        <m:sSub>
                          <m:sSubPr>
                            <m:ctrlPr>
                              <a:rPr lang="de-DE" sz="2000" i="1">
                                <a:latin typeface="Cambria Math" panose="02040503050406030204" pitchFamily="18" charset="0"/>
                              </a:rPr>
                            </m:ctrlPr>
                          </m:sSubPr>
                          <m:e>
                            <m:r>
                              <a:rPr lang="de-DE" sz="2000" b="0" i="1" smtClean="0">
                                <a:latin typeface="Cambria Math" panose="02040503050406030204" pitchFamily="18" charset="0"/>
                              </a:rPr>
                              <m:t>𝐾</m:t>
                            </m:r>
                          </m:e>
                          <m:sub>
                            <m:r>
                              <a:rPr lang="de-DE" sz="2000" i="1">
                                <a:latin typeface="Cambria Math" panose="02040503050406030204" pitchFamily="18" charset="0"/>
                              </a:rPr>
                              <m:t>𝑀</m:t>
                            </m:r>
                          </m:sub>
                        </m:sSub>
                      </m:e>
                    </m:d>
                    <m:r>
                      <a:rPr lang="de-DE" sz="2000" b="0" i="1" smtClean="0">
                        <a:latin typeface="Cambria Math" panose="02040503050406030204" pitchFamily="18" charset="0"/>
                      </a:rPr>
                      <m:t>−(</m:t>
                    </m:r>
                    <m:r>
                      <a:rPr lang="de-DE" sz="2000" b="0" i="1" smtClean="0">
                        <a:latin typeface="Cambria Math" panose="02040503050406030204" pitchFamily="18" charset="0"/>
                      </a:rPr>
                      <m:t>𝑤</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𝑀</m:t>
                        </m:r>
                      </m:sub>
                    </m:sSub>
                    <m:r>
                      <a:rPr lang="de-DE" sz="2000" b="0" i="1" smtClean="0">
                        <a:latin typeface="Cambria Math" panose="02040503050406030204" pitchFamily="18" charset="0"/>
                      </a:rPr>
                      <m:t>+</m:t>
                    </m:r>
                    <m:r>
                      <a:rPr lang="de-DE" sz="2000" b="0" i="1" smtClean="0">
                        <a:latin typeface="Cambria Math" panose="02040503050406030204" pitchFamily="18" charset="0"/>
                      </a:rPr>
                      <m:t>𝑟</m:t>
                    </m:r>
                    <m:sSub>
                      <m:sSubPr>
                        <m:ctrlPr>
                          <a:rPr lang="de-DE" sz="2000" i="1">
                            <a:latin typeface="Cambria Math" panose="02040503050406030204" pitchFamily="18" charset="0"/>
                          </a:rPr>
                        </m:ctrlPr>
                      </m:sSubPr>
                      <m:e>
                        <m:r>
                          <a:rPr lang="de-DE" sz="2000" b="0" i="1" smtClean="0">
                            <a:latin typeface="Cambria Math" panose="02040503050406030204" pitchFamily="18" charset="0"/>
                          </a:rPr>
                          <m:t>𝐾</m:t>
                        </m:r>
                      </m:e>
                      <m:sub>
                        <m:r>
                          <a:rPr lang="de-DE" sz="2000" i="1">
                            <a:latin typeface="Cambria Math" panose="02040503050406030204" pitchFamily="18" charset="0"/>
                          </a:rPr>
                          <m:t>𝑀</m:t>
                        </m:r>
                      </m:sub>
                    </m:sSub>
                    <m:r>
                      <a:rPr lang="de-DE" sz="2000" b="0" i="1" smtClean="0">
                        <a:latin typeface="Cambria Math" panose="02040503050406030204" pitchFamily="18" charset="0"/>
                      </a:rPr>
                      <m:t>)</m:t>
                    </m:r>
                  </m:oMath>
                </a14:m>
                <a:endParaRPr lang="de-DE" sz="2000" dirty="0">
                  <a:ea typeface="Cambria Math" panose="02040503050406030204" pitchFamily="18" charset="0"/>
                </a:endParaRPr>
              </a:p>
            </p:txBody>
          </p:sp>
        </mc:Choice>
        <mc:Fallback xmlns="">
          <p:sp>
            <p:nvSpPr>
              <p:cNvPr id="22" name="Textfeld 21">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152400" y="1207434"/>
                <a:ext cx="12105853" cy="400110"/>
              </a:xfrm>
              <a:prstGeom prst="rect">
                <a:avLst/>
              </a:prstGeom>
              <a:blipFill>
                <a:blip r:embed="rId7"/>
                <a:stretch>
                  <a:fillRect l="-504" t="-7576" b="-25758"/>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3" name="Textfeld 22">
                <a:extLst>
                  <a:ext uri="{FF2B5EF4-FFF2-40B4-BE49-F238E27FC236}">
                    <a16:creationId xmlns:a16="http://schemas.microsoft.com/office/drawing/2014/main" id="{AC295E5F-81DA-4333-8E8E-760B9DD427A5}"/>
                  </a:ext>
                </a:extLst>
              </p:cNvPr>
              <p:cNvSpPr txBox="1"/>
              <p:nvPr/>
            </p:nvSpPr>
            <p:spPr>
              <a:xfrm>
                <a:off x="2928731" y="3552200"/>
                <a:ext cx="8580782" cy="581441"/>
              </a:xfrm>
              <a:prstGeom prst="rect">
                <a:avLst/>
              </a:prstGeom>
              <a:noFill/>
            </p:spPr>
            <p:txBody>
              <a:bodyPr wrap="square" rtlCol="0">
                <a:spAutoFit/>
              </a:bodyPr>
              <a:lstStyle/>
              <a:p>
                <a14:m>
                  <m:oMath xmlns:m="http://schemas.openxmlformats.org/officeDocument/2006/math">
                    <m:f>
                      <m:fPr>
                        <m:ctrlPr>
                          <a:rPr lang="de-DE" sz="2000" i="1" smtClean="0">
                            <a:latin typeface="Cambria Math" panose="02040503050406030204" pitchFamily="18" charset="0"/>
                          </a:rPr>
                        </m:ctrlPr>
                      </m:fPr>
                      <m:num>
                        <m:r>
                          <a:rPr lang="de-DE" sz="2000" b="0" i="1" smtClean="0">
                            <a:latin typeface="Cambria Math" panose="02040503050406030204" pitchFamily="18" charset="0"/>
                          </a:rPr>
                          <m:t>𝑑</m:t>
                        </m:r>
                        <m:sSub>
                          <m:sSubPr>
                            <m:ctrlPr>
                              <a:rPr lang="de-DE" sz="2000" i="1">
                                <a:latin typeface="Cambria Math" panose="02040503050406030204" pitchFamily="18" charset="0"/>
                              </a:rPr>
                            </m:ctrlPr>
                          </m:sSubPr>
                          <m:e>
                            <m:r>
                              <a:rPr lang="de-DE" sz="2000" i="1">
                                <a:latin typeface="Cambria Math" panose="02040503050406030204" pitchFamily="18" charset="0"/>
                                <a:ea typeface="Cambria Math" panose="02040503050406030204" pitchFamily="18" charset="0"/>
                              </a:rPr>
                              <m:t>𝜋</m:t>
                            </m:r>
                          </m:e>
                          <m:sub>
                            <m:r>
                              <a:rPr lang="de-DE" sz="2000" i="1">
                                <a:latin typeface="Cambria Math" panose="02040503050406030204" pitchFamily="18" charset="0"/>
                              </a:rPr>
                              <m:t>𝑀</m:t>
                            </m:r>
                          </m:sub>
                        </m:sSub>
                      </m:num>
                      <m:den>
                        <m:r>
                          <a:rPr lang="de-DE" sz="2000" b="0" i="1" smtClean="0">
                            <a:latin typeface="Cambria Math" panose="02040503050406030204" pitchFamily="18" charset="0"/>
                          </a:rPr>
                          <m:t>𝑑</m:t>
                        </m:r>
                        <m:sSub>
                          <m:sSubPr>
                            <m:ctrlPr>
                              <a:rPr lang="de-DE" sz="2000" i="1">
                                <a:latin typeface="Cambria Math" panose="02040503050406030204" pitchFamily="18" charset="0"/>
                              </a:rPr>
                            </m:ctrlPr>
                          </m:sSubPr>
                          <m:e>
                            <m:r>
                              <a:rPr lang="de-DE" sz="2000" b="0" i="1" smtClean="0">
                                <a:latin typeface="Cambria Math" panose="02040503050406030204" pitchFamily="18" charset="0"/>
                              </a:rPr>
                              <m:t>𝐿</m:t>
                            </m:r>
                          </m:e>
                          <m:sub>
                            <m:r>
                              <a:rPr lang="de-DE" sz="2000" i="1">
                                <a:latin typeface="Cambria Math" panose="02040503050406030204" pitchFamily="18" charset="0"/>
                              </a:rPr>
                              <m:t>𝑀</m:t>
                            </m:r>
                          </m:sub>
                        </m:sSub>
                      </m:den>
                    </m:f>
                    <m:r>
                      <a:rPr lang="de-DE" sz="2000" b="0" i="1" smtClean="0">
                        <a:latin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panose="02040503050406030204" pitchFamily="18" charset="0"/>
                          </a:rPr>
                          <m:t>𝑝</m:t>
                        </m:r>
                      </m:e>
                      <m:sub>
                        <m:r>
                          <a:rPr lang="de-DE" sz="2000" i="1">
                            <a:latin typeface="Cambria Math" panose="02040503050406030204" pitchFamily="18" charset="0"/>
                          </a:rPr>
                          <m:t>𝑀</m:t>
                        </m:r>
                      </m:sub>
                    </m:sSub>
                    <m:f>
                      <m:fPr>
                        <m:ctrlPr>
                          <a:rPr lang="de-DE" sz="2000" i="1">
                            <a:latin typeface="Cambria Math" panose="02040503050406030204" pitchFamily="18" charset="0"/>
                          </a:rPr>
                        </m:ctrlPr>
                      </m:fPr>
                      <m:num>
                        <m:r>
                          <a:rPr lang="de-DE" sz="2000" i="1" smtClean="0">
                            <a:latin typeface="Cambria Math" panose="02040503050406030204" pitchFamily="18" charset="0"/>
                            <a:ea typeface="Cambria Math" panose="02040503050406030204" pitchFamily="18" charset="0"/>
                          </a:rPr>
                          <m:t>𝜕</m:t>
                        </m:r>
                        <m:r>
                          <a:rPr lang="de-DE" sz="2000" b="0" i="1" smtClean="0">
                            <a:latin typeface="Cambria Math" panose="02040503050406030204" pitchFamily="18" charset="0"/>
                          </a:rPr>
                          <m:t>𝑀</m:t>
                        </m:r>
                      </m:num>
                      <m:den>
                        <m:r>
                          <a:rPr lang="de-DE" sz="2000" i="1">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𝑀</m:t>
                            </m:r>
                          </m:sub>
                        </m:sSub>
                      </m:den>
                    </m:f>
                    <m:r>
                      <a:rPr lang="de-DE" sz="2000" b="0" i="1" smtClean="0">
                        <a:latin typeface="Cambria Math" panose="02040503050406030204" pitchFamily="18" charset="0"/>
                      </a:rPr>
                      <m:t>−</m:t>
                    </m:r>
                    <m:r>
                      <a:rPr lang="de-DE" sz="2000" i="1">
                        <a:latin typeface="Cambria Math" panose="02040503050406030204" pitchFamily="18" charset="0"/>
                      </a:rPr>
                      <m:t>𝑤</m:t>
                    </m:r>
                    <m:r>
                      <a:rPr lang="de-DE" sz="2000" b="0" i="1" smtClean="0">
                        <a:latin typeface="Cambria Math" panose="02040503050406030204" pitchFamily="18" charset="0"/>
                      </a:rPr>
                      <m:t>=0</m:t>
                    </m:r>
                  </m:oMath>
                </a14:m>
                <a:r>
                  <a:rPr lang="de-DE" sz="2000" dirty="0" smtClean="0">
                    <a:ea typeface="Cambria Math" panose="02040503050406030204" pitchFamily="18" charset="0"/>
                  </a:rPr>
                  <a:t> bzw. 	</a:t>
                </a:r>
                <a14:m>
                  <m:oMath xmlns:m="http://schemas.openxmlformats.org/officeDocument/2006/math">
                    <m:sSub>
                      <m:sSubPr>
                        <m:ctrlPr>
                          <a:rPr lang="de-DE" sz="2000" i="1">
                            <a:latin typeface="Cambria Math" panose="02040503050406030204" pitchFamily="18" charset="0"/>
                          </a:rPr>
                        </m:ctrlPr>
                      </m:sSubPr>
                      <m:e>
                        <m:r>
                          <a:rPr lang="de-DE" sz="2000" i="1">
                            <a:latin typeface="Cambria Math" panose="02040503050406030204" pitchFamily="18" charset="0"/>
                          </a:rPr>
                          <m:t>𝑝</m:t>
                        </m:r>
                      </m:e>
                      <m:sub>
                        <m:r>
                          <a:rPr lang="de-DE" sz="2000" i="1">
                            <a:latin typeface="Cambria Math" panose="02040503050406030204" pitchFamily="18" charset="0"/>
                          </a:rPr>
                          <m:t>𝑀</m:t>
                        </m:r>
                      </m:sub>
                    </m:sSub>
                    <m:f>
                      <m:fPr>
                        <m:ctrlPr>
                          <a:rPr lang="de-DE" sz="2000" i="1">
                            <a:latin typeface="Cambria Math" panose="02040503050406030204" pitchFamily="18" charset="0"/>
                          </a:rPr>
                        </m:ctrlPr>
                      </m:fPr>
                      <m:num>
                        <m:r>
                          <a:rPr lang="de-DE" sz="2000" i="1">
                            <a:latin typeface="Cambria Math" panose="02040503050406030204" pitchFamily="18" charset="0"/>
                            <a:ea typeface="Cambria Math" panose="02040503050406030204" pitchFamily="18" charset="0"/>
                          </a:rPr>
                          <m:t>𝜕</m:t>
                        </m:r>
                        <m:r>
                          <a:rPr lang="de-DE" sz="2000" i="1">
                            <a:latin typeface="Cambria Math" panose="02040503050406030204" pitchFamily="18" charset="0"/>
                          </a:rPr>
                          <m:t>𝑀</m:t>
                        </m:r>
                      </m:num>
                      <m:den>
                        <m:r>
                          <a:rPr lang="de-DE" sz="2000" i="1">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𝑀</m:t>
                            </m:r>
                          </m:sub>
                        </m:sSub>
                      </m:den>
                    </m:f>
                    <m:r>
                      <a:rPr lang="de-DE" sz="2000" b="0" i="1" smtClean="0">
                        <a:latin typeface="Cambria Math" panose="02040503050406030204" pitchFamily="18" charset="0"/>
                      </a:rPr>
                      <m:t>        </m:t>
                    </m:r>
                    <m:r>
                      <a:rPr lang="de-DE" sz="2000" i="1">
                        <a:latin typeface="Cambria Math" panose="02040503050406030204" pitchFamily="18" charset="0"/>
                      </a:rPr>
                      <m:t>=</m:t>
                    </m:r>
                    <m:sSub>
                      <m:sSubPr>
                        <m:ctrlPr>
                          <a:rPr lang="de-DE" sz="2000" i="1">
                            <a:latin typeface="Cambria Math" panose="02040503050406030204" pitchFamily="18" charset="0"/>
                          </a:rPr>
                        </m:ctrlPr>
                      </m:sSubPr>
                      <m:e>
                        <m:r>
                          <a:rPr lang="de-DE" sz="2000" b="0" i="1" smtClean="0">
                            <a:latin typeface="Cambria Math" panose="02040503050406030204" pitchFamily="18" charset="0"/>
                          </a:rPr>
                          <m:t>            </m:t>
                        </m:r>
                        <m:r>
                          <a:rPr lang="de-DE" sz="2000" i="1">
                            <a:latin typeface="Cambria Math" panose="02040503050406030204" pitchFamily="18" charset="0"/>
                          </a:rPr>
                          <m:t>𝑝</m:t>
                        </m:r>
                      </m:e>
                      <m:sub>
                        <m:r>
                          <a:rPr lang="de-DE" sz="2000" i="1">
                            <a:latin typeface="Cambria Math" panose="02040503050406030204" pitchFamily="18" charset="0"/>
                          </a:rPr>
                          <m:t>𝑀</m:t>
                        </m:r>
                      </m:sub>
                    </m:sSub>
                    <m:r>
                      <a:rPr lang="de-DE" sz="2000" b="0" i="1" smtClean="0">
                        <a:latin typeface="Cambria Math" panose="02040503050406030204" pitchFamily="18" charset="0"/>
                      </a:rPr>
                      <m:t>𝐺𝑃</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𝑀</m:t>
                        </m:r>
                      </m:sub>
                    </m:sSub>
                    <m:r>
                      <a:rPr lang="de-DE" sz="2000" b="0" i="1" smtClean="0">
                        <a:latin typeface="Cambria Math" panose="02040503050406030204" pitchFamily="18" charset="0"/>
                      </a:rPr>
                      <m:t>=</m:t>
                    </m:r>
                    <m:r>
                      <a:rPr lang="de-DE" sz="2000" b="0" i="1" smtClean="0">
                        <a:latin typeface="Cambria Math" panose="02040503050406030204" pitchFamily="18" charset="0"/>
                      </a:rPr>
                      <m:t>𝑤</m:t>
                    </m:r>
                    <m:r>
                      <a:rPr lang="de-DE" sz="2000" b="0" i="1" smtClean="0">
                        <a:latin typeface="Cambria Math" panose="02040503050406030204" pitchFamily="18" charset="0"/>
                      </a:rPr>
                      <m:t>   (1)</m:t>
                    </m:r>
                  </m:oMath>
                </a14:m>
                <a:r>
                  <a:rPr lang="de-DE" sz="2000" dirty="0" smtClean="0">
                    <a:ea typeface="Cambria Math" panose="02040503050406030204" pitchFamily="18" charset="0"/>
                  </a:rPr>
                  <a:t> </a:t>
                </a:r>
                <a:endParaRPr lang="de-DE" sz="2000" dirty="0">
                  <a:ea typeface="Cambria Math" panose="02040503050406030204" pitchFamily="18" charset="0"/>
                </a:endParaRPr>
              </a:p>
            </p:txBody>
          </p:sp>
        </mc:Choice>
        <mc:Fallback xmlns="">
          <p:sp>
            <p:nvSpPr>
              <p:cNvPr id="23" name="Textfeld 22">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2928731" y="3552200"/>
                <a:ext cx="8580782" cy="581441"/>
              </a:xfrm>
              <a:prstGeom prst="rect">
                <a:avLst/>
              </a:prstGeom>
              <a:blipFill>
                <a:blip r:embed="rId8"/>
                <a:stretch>
                  <a:fillRect b="-1053"/>
                </a:stretch>
              </a:blipFill>
            </p:spPr>
            <p:txBody>
              <a:bodyPr/>
              <a:lstStyle/>
              <a:p>
                <a:r>
                  <a:rPr lang="de-DE">
                    <a:noFill/>
                  </a:rPr>
                  <a:t> </a:t>
                </a:r>
              </a:p>
            </p:txBody>
          </p:sp>
        </mc:Fallback>
      </mc:AlternateContent>
      <p:sp>
        <p:nvSpPr>
          <p:cNvPr id="24" name="Textfeld 23">
            <a:extLst>
              <a:ext uri="{FF2B5EF4-FFF2-40B4-BE49-F238E27FC236}">
                <a16:creationId xmlns:a16="http://schemas.microsoft.com/office/drawing/2014/main" id="{AC295E5F-81DA-4333-8E8E-760B9DD427A5}"/>
              </a:ext>
            </a:extLst>
          </p:cNvPr>
          <p:cNvSpPr txBox="1"/>
          <p:nvPr/>
        </p:nvSpPr>
        <p:spPr>
          <a:xfrm>
            <a:off x="7563684" y="4254235"/>
            <a:ext cx="4091606" cy="400110"/>
          </a:xfrm>
          <a:prstGeom prst="rect">
            <a:avLst/>
          </a:prstGeom>
          <a:noFill/>
        </p:spPr>
        <p:txBody>
          <a:bodyPr wrap="square" rtlCol="0">
            <a:spAutoFit/>
          </a:bodyPr>
          <a:lstStyle/>
          <a:p>
            <a:r>
              <a:rPr lang="de-DE" sz="2000" dirty="0" smtClean="0"/>
              <a:t>Wertgrenzprodukt der Arbeit = Lohn</a:t>
            </a:r>
            <a:endParaRPr lang="de-DE" sz="2000" dirty="0">
              <a:ea typeface="Cambria Math" panose="02040503050406030204" pitchFamily="18" charset="0"/>
            </a:endParaRPr>
          </a:p>
        </p:txBody>
      </p:sp>
      <p:cxnSp>
        <p:nvCxnSpPr>
          <p:cNvPr id="25" name="Gerade Verbindung mit Pfeil 24"/>
          <p:cNvCxnSpPr/>
          <p:nvPr/>
        </p:nvCxnSpPr>
        <p:spPr>
          <a:xfrm flipH="1" flipV="1">
            <a:off x="9972263" y="4055167"/>
            <a:ext cx="735497" cy="27960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0" name="Textfeld 29">
            <a:extLst>
              <a:ext uri="{FF2B5EF4-FFF2-40B4-BE49-F238E27FC236}">
                <a16:creationId xmlns:a16="http://schemas.microsoft.com/office/drawing/2014/main" id="{AC295E5F-81DA-4333-8E8E-760B9DD427A5}"/>
              </a:ext>
            </a:extLst>
          </p:cNvPr>
          <p:cNvSpPr txBox="1"/>
          <p:nvPr/>
        </p:nvSpPr>
        <p:spPr>
          <a:xfrm>
            <a:off x="152398" y="4447184"/>
            <a:ext cx="5075583" cy="400110"/>
          </a:xfrm>
          <a:prstGeom prst="rect">
            <a:avLst/>
          </a:prstGeom>
          <a:noFill/>
        </p:spPr>
        <p:txBody>
          <a:bodyPr wrap="square" rtlCol="0">
            <a:spAutoFit/>
          </a:bodyPr>
          <a:lstStyle/>
          <a:p>
            <a:r>
              <a:rPr lang="de-DE" sz="2000" dirty="0" smtClean="0"/>
              <a:t>Gleiches gilt natürlich für den Agrarsektor G:</a:t>
            </a:r>
            <a:endParaRPr lang="de-DE" sz="2000" dirty="0">
              <a:ea typeface="Cambria Math" panose="02040503050406030204" pitchFamily="18" charset="0"/>
            </a:endParaRPr>
          </a:p>
        </p:txBody>
      </p:sp>
      <mc:AlternateContent xmlns:mc="http://schemas.openxmlformats.org/markup-compatibility/2006" xmlns:a14="http://schemas.microsoft.com/office/drawing/2010/main">
        <mc:Choice Requires="a14">
          <p:sp>
            <p:nvSpPr>
              <p:cNvPr id="31" name="Textfeld 30">
                <a:extLst>
                  <a:ext uri="{FF2B5EF4-FFF2-40B4-BE49-F238E27FC236}">
                    <a16:creationId xmlns:a16="http://schemas.microsoft.com/office/drawing/2014/main" id="{AC295E5F-81DA-4333-8E8E-760B9DD427A5}"/>
                  </a:ext>
                </a:extLst>
              </p:cNvPr>
              <p:cNvSpPr txBox="1"/>
              <p:nvPr/>
            </p:nvSpPr>
            <p:spPr>
              <a:xfrm>
                <a:off x="4194321" y="4428852"/>
                <a:ext cx="3114260" cy="400110"/>
              </a:xfrm>
              <a:prstGeom prst="rect">
                <a:avLst/>
              </a:prstGeom>
              <a:noFill/>
            </p:spPr>
            <p:txBody>
              <a:bodyPr wrap="square" rtlCol="0">
                <a:spAutoFit/>
              </a:bodyPr>
              <a:lstStyle/>
              <a:p>
                <a14:m>
                  <m:oMath xmlns:m="http://schemas.openxmlformats.org/officeDocument/2006/math">
                    <m:sSub>
                      <m:sSubPr>
                        <m:ctrlPr>
                          <a:rPr lang="de-DE" sz="2000" i="1" smtClean="0">
                            <a:latin typeface="Cambria Math" panose="02040503050406030204" pitchFamily="18" charset="0"/>
                          </a:rPr>
                        </m:ctrlPr>
                      </m:sSubPr>
                      <m:e>
                        <m:r>
                          <a:rPr lang="de-DE" sz="2000" b="0" i="1" smtClean="0">
                            <a:latin typeface="Cambria Math" panose="02040503050406030204" pitchFamily="18" charset="0"/>
                          </a:rPr>
                          <m:t>            </m:t>
                        </m:r>
                        <m:r>
                          <a:rPr lang="de-DE" sz="2000" i="1">
                            <a:latin typeface="Cambria Math" panose="02040503050406030204" pitchFamily="18" charset="0"/>
                          </a:rPr>
                          <m:t>𝑝</m:t>
                        </m:r>
                      </m:e>
                      <m:sub>
                        <m:r>
                          <a:rPr lang="de-DE" sz="2000" b="0" i="1" smtClean="0">
                            <a:latin typeface="Cambria Math" panose="02040503050406030204" pitchFamily="18" charset="0"/>
                          </a:rPr>
                          <m:t>𝐺</m:t>
                        </m:r>
                      </m:sub>
                    </m:sSub>
                    <m:r>
                      <a:rPr lang="de-DE" sz="2000" b="0" i="1" smtClean="0">
                        <a:latin typeface="Cambria Math" panose="02040503050406030204" pitchFamily="18" charset="0"/>
                      </a:rPr>
                      <m:t>𝐺𝑃</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b="0" i="1" smtClean="0">
                            <a:latin typeface="Cambria Math" panose="02040503050406030204" pitchFamily="18" charset="0"/>
                          </a:rPr>
                          <m:t>𝐺</m:t>
                        </m:r>
                      </m:sub>
                    </m:sSub>
                    <m:r>
                      <a:rPr lang="de-DE" sz="2000" b="0" i="1" smtClean="0">
                        <a:latin typeface="Cambria Math" panose="02040503050406030204" pitchFamily="18" charset="0"/>
                      </a:rPr>
                      <m:t>=</m:t>
                    </m:r>
                    <m:r>
                      <a:rPr lang="de-DE" sz="2000" b="0" i="1" smtClean="0">
                        <a:latin typeface="Cambria Math" panose="02040503050406030204" pitchFamily="18" charset="0"/>
                      </a:rPr>
                      <m:t>𝑤</m:t>
                    </m:r>
                    <m:r>
                      <a:rPr lang="de-DE" sz="2000" b="0" i="1" smtClean="0">
                        <a:latin typeface="Cambria Math" panose="02040503050406030204" pitchFamily="18" charset="0"/>
                      </a:rPr>
                      <m:t>   (2)</m:t>
                    </m:r>
                  </m:oMath>
                </a14:m>
                <a:r>
                  <a:rPr lang="de-DE" sz="2000" dirty="0" smtClean="0">
                    <a:ea typeface="Cambria Math" panose="02040503050406030204" pitchFamily="18" charset="0"/>
                  </a:rPr>
                  <a:t> </a:t>
                </a:r>
                <a:endParaRPr lang="de-DE" sz="2000" dirty="0">
                  <a:ea typeface="Cambria Math" panose="02040503050406030204" pitchFamily="18" charset="0"/>
                </a:endParaRPr>
              </a:p>
            </p:txBody>
          </p:sp>
        </mc:Choice>
        <mc:Fallback xmlns="">
          <p:sp>
            <p:nvSpPr>
              <p:cNvPr id="31" name="Textfeld 30">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4194321" y="4428852"/>
                <a:ext cx="3114260" cy="400110"/>
              </a:xfrm>
              <a:prstGeom prst="rect">
                <a:avLst/>
              </a:prstGeom>
              <a:blipFill>
                <a:blip r:embed="rId9"/>
                <a:stretch>
                  <a:fillRect b="-1538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2" name="Textfeld 31">
                <a:extLst>
                  <a:ext uri="{FF2B5EF4-FFF2-40B4-BE49-F238E27FC236}">
                    <a16:creationId xmlns:a16="http://schemas.microsoft.com/office/drawing/2014/main" id="{AC295E5F-81DA-4333-8E8E-760B9DD427A5}"/>
                  </a:ext>
                </a:extLst>
              </p:cNvPr>
              <p:cNvSpPr txBox="1"/>
              <p:nvPr/>
            </p:nvSpPr>
            <p:spPr>
              <a:xfrm>
                <a:off x="66253" y="4852798"/>
                <a:ext cx="12192000" cy="923330"/>
              </a:xfrm>
              <a:prstGeom prst="rect">
                <a:avLst/>
              </a:prstGeom>
              <a:noFill/>
            </p:spPr>
            <p:txBody>
              <a:bodyPr wrap="square" rtlCol="0">
                <a:spAutoFit/>
              </a:bodyPr>
              <a:lstStyle/>
              <a:p>
                <a:r>
                  <a:rPr lang="de-DE" dirty="0" smtClean="0"/>
                  <a:t>Genau wie im </a:t>
                </a:r>
                <a:r>
                  <a:rPr lang="de-DE" dirty="0" err="1" smtClean="0"/>
                  <a:t>Ricardomodell</a:t>
                </a:r>
                <a:r>
                  <a:rPr lang="de-DE" dirty="0" smtClean="0"/>
                  <a:t> muss auch hier der Lohn </a:t>
                </a:r>
                <a14:m>
                  <m:oMath xmlns:m="http://schemas.openxmlformats.org/officeDocument/2006/math">
                    <m:r>
                      <a:rPr lang="de-DE" i="1">
                        <a:latin typeface="Cambria Math" panose="02040503050406030204" pitchFamily="18" charset="0"/>
                      </a:rPr>
                      <m:t>𝑤</m:t>
                    </m:r>
                  </m:oMath>
                </a14:m>
                <a:r>
                  <a:rPr lang="de-DE" dirty="0" smtClean="0">
                    <a:ea typeface="Cambria Math" panose="02040503050406030204" pitchFamily="18" charset="0"/>
                  </a:rPr>
                  <a:t> in beiden Sektoren gleich sein, da die Arbeit flexibel ist, und bei Lohn- unterschieden die Arbeiterinnen automatisch in den Sektor wechseln würden, wo der höhere Lohn gezahlt wird. Damit folgt aus (1) und (2), dass die Wertgrenzprodukte in beiden Sektoren ebenfalls gleich sein müssen.</a:t>
                </a:r>
                <a:endParaRPr lang="de-DE" dirty="0">
                  <a:ea typeface="Cambria Math" panose="02040503050406030204" pitchFamily="18" charset="0"/>
                </a:endParaRPr>
              </a:p>
            </p:txBody>
          </p:sp>
        </mc:Choice>
        <mc:Fallback xmlns="">
          <p:sp>
            <p:nvSpPr>
              <p:cNvPr id="32" name="Textfeld 31">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66253" y="4852798"/>
                <a:ext cx="12192000" cy="923330"/>
              </a:xfrm>
              <a:prstGeom prst="rect">
                <a:avLst/>
              </a:prstGeom>
              <a:blipFill>
                <a:blip r:embed="rId10"/>
                <a:stretch>
                  <a:fillRect l="-450" t="-3289" b="-921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3" name="Textfeld 32">
                <a:extLst>
                  <a:ext uri="{FF2B5EF4-FFF2-40B4-BE49-F238E27FC236}">
                    <a16:creationId xmlns:a16="http://schemas.microsoft.com/office/drawing/2014/main" id="{AC295E5F-81DA-4333-8E8E-760B9DD427A5}"/>
                  </a:ext>
                </a:extLst>
              </p:cNvPr>
              <p:cNvSpPr txBox="1"/>
              <p:nvPr/>
            </p:nvSpPr>
            <p:spPr>
              <a:xfrm>
                <a:off x="0" y="5840953"/>
                <a:ext cx="4744278" cy="584199"/>
              </a:xfrm>
              <a:prstGeom prst="rect">
                <a:avLst/>
              </a:prstGeom>
              <a:noFill/>
            </p:spPr>
            <p:txBody>
              <a:bodyPr wrap="square" rtlCol="0">
                <a:spAutoFit/>
              </a:bodyPr>
              <a:lstStyle/>
              <a:p>
                <a14:m>
                  <m:oMath xmlns:m="http://schemas.openxmlformats.org/officeDocument/2006/math">
                    <m:sSub>
                      <m:sSubPr>
                        <m:ctrlPr>
                          <a:rPr lang="de-DE" sz="2000" i="1" smtClean="0">
                            <a:latin typeface="Cambria Math" panose="02040503050406030204" pitchFamily="18" charset="0"/>
                          </a:rPr>
                        </m:ctrlPr>
                      </m:sSubPr>
                      <m:e>
                        <m:r>
                          <a:rPr lang="de-DE" sz="2000" i="1">
                            <a:latin typeface="Cambria Math" panose="02040503050406030204" pitchFamily="18" charset="0"/>
                          </a:rPr>
                          <m:t>𝑝</m:t>
                        </m:r>
                      </m:e>
                      <m:sub>
                        <m:r>
                          <a:rPr lang="de-DE" sz="2000" i="1">
                            <a:latin typeface="Cambria Math" panose="02040503050406030204" pitchFamily="18" charset="0"/>
                          </a:rPr>
                          <m:t>𝑀</m:t>
                        </m:r>
                      </m:sub>
                    </m:sSub>
                    <m:r>
                      <a:rPr lang="de-DE" sz="2000" b="0" i="1" smtClean="0">
                        <a:latin typeface="Cambria Math" panose="02040503050406030204" pitchFamily="18" charset="0"/>
                      </a:rPr>
                      <m:t>𝐺𝑃</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𝑀</m:t>
                        </m:r>
                      </m:sub>
                    </m:sSub>
                    <m:r>
                      <a:rPr lang="de-DE" sz="2000" b="0" i="1" smtClean="0">
                        <a:latin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panose="02040503050406030204" pitchFamily="18" charset="0"/>
                          </a:rPr>
                          <m:t>𝑝</m:t>
                        </m:r>
                      </m:e>
                      <m:sub>
                        <m:r>
                          <a:rPr lang="de-DE" sz="2000" b="0" i="1" smtClean="0">
                            <a:latin typeface="Cambria Math" panose="02040503050406030204" pitchFamily="18" charset="0"/>
                          </a:rPr>
                          <m:t>𝐺</m:t>
                        </m:r>
                      </m:sub>
                    </m:sSub>
                    <m:r>
                      <a:rPr lang="de-DE" sz="2000" i="1">
                        <a:latin typeface="Cambria Math" panose="02040503050406030204" pitchFamily="18" charset="0"/>
                      </a:rPr>
                      <m:t>𝐺𝑃</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b="0" i="1" smtClean="0">
                            <a:latin typeface="Cambria Math" panose="02040503050406030204" pitchFamily="18" charset="0"/>
                          </a:rPr>
                          <m:t>𝐺</m:t>
                        </m:r>
                      </m:sub>
                    </m:sSub>
                    <m:r>
                      <a:rPr lang="de-DE" sz="2000" i="1" smtClean="0">
                        <a:latin typeface="Cambria Math" panose="02040503050406030204" pitchFamily="18" charset="0"/>
                        <a:ea typeface="Cambria Math" panose="02040503050406030204" pitchFamily="18" charset="0"/>
                      </a:rPr>
                      <m:t>→</m:t>
                    </m:r>
                  </m:oMath>
                </a14:m>
                <a:r>
                  <a:rPr lang="de-DE" sz="2000" dirty="0" smtClean="0">
                    <a:ea typeface="Cambria Math" panose="02040503050406030204" pitchFamily="18" charset="0"/>
                  </a:rPr>
                  <a:t> </a:t>
                </a:r>
                <a14:m>
                  <m:oMath xmlns:m="http://schemas.openxmlformats.org/officeDocument/2006/math">
                    <m:f>
                      <m:fPr>
                        <m:ctrlPr>
                          <a:rPr lang="de-DE" sz="2000" i="1">
                            <a:latin typeface="Cambria Math" panose="02040503050406030204" pitchFamily="18" charset="0"/>
                          </a:rPr>
                        </m:ctrlPr>
                      </m:fPr>
                      <m:num>
                        <m:sSub>
                          <m:sSubPr>
                            <m:ctrlPr>
                              <a:rPr lang="de-DE" sz="2000" i="1">
                                <a:latin typeface="Cambria Math" panose="02040503050406030204" pitchFamily="18" charset="0"/>
                              </a:rPr>
                            </m:ctrlPr>
                          </m:sSubPr>
                          <m:e>
                            <m:r>
                              <a:rPr lang="de-DE" sz="2000" b="0" i="1" smtClean="0">
                                <a:latin typeface="Cambria Math" panose="02040503050406030204" pitchFamily="18" charset="0"/>
                              </a:rPr>
                              <m:t>𝑝</m:t>
                            </m:r>
                          </m:e>
                          <m:sub>
                            <m:r>
                              <a:rPr lang="de-DE" sz="2000" b="0" i="1" smtClean="0">
                                <a:latin typeface="Cambria Math" panose="02040503050406030204" pitchFamily="18" charset="0"/>
                                <a:ea typeface="Cambria Math" panose="02040503050406030204" pitchFamily="18" charset="0"/>
                              </a:rPr>
                              <m:t>𝑀</m:t>
                            </m:r>
                          </m:sub>
                        </m:sSub>
                      </m:num>
                      <m:den>
                        <m:sSub>
                          <m:sSubPr>
                            <m:ctrlPr>
                              <a:rPr lang="de-DE" sz="2000" i="1">
                                <a:latin typeface="Cambria Math" panose="02040503050406030204" pitchFamily="18" charset="0"/>
                              </a:rPr>
                            </m:ctrlPr>
                          </m:sSubPr>
                          <m:e>
                            <m:r>
                              <a:rPr lang="de-DE" sz="2000" i="1">
                                <a:latin typeface="Cambria Math" panose="02040503050406030204" pitchFamily="18" charset="0"/>
                              </a:rPr>
                              <m:t>𝑝</m:t>
                            </m:r>
                          </m:e>
                          <m:sub>
                            <m:r>
                              <a:rPr lang="de-DE" sz="2000" b="0" i="1" smtClean="0">
                                <a:latin typeface="Cambria Math" panose="02040503050406030204" pitchFamily="18" charset="0"/>
                              </a:rPr>
                              <m:t>𝐺</m:t>
                            </m:r>
                          </m:sub>
                        </m:sSub>
                      </m:den>
                    </m:f>
                    <m:r>
                      <a:rPr lang="de-DE" sz="2000" b="0" i="1" smtClean="0">
                        <a:latin typeface="Cambria Math" panose="02040503050406030204" pitchFamily="18" charset="0"/>
                      </a:rPr>
                      <m:t>=</m:t>
                    </m:r>
                    <m:f>
                      <m:fPr>
                        <m:ctrlPr>
                          <a:rPr lang="de-DE" sz="2000" i="1">
                            <a:latin typeface="Cambria Math" panose="02040503050406030204" pitchFamily="18" charset="0"/>
                          </a:rPr>
                        </m:ctrlPr>
                      </m:fPr>
                      <m:num>
                        <m:r>
                          <a:rPr lang="de-DE" sz="2000" i="1">
                            <a:latin typeface="Cambria Math" panose="02040503050406030204" pitchFamily="18" charset="0"/>
                          </a:rPr>
                          <m:t>𝐺𝑃</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b="0" i="1" smtClean="0">
                                <a:latin typeface="Cambria Math" panose="02040503050406030204" pitchFamily="18" charset="0"/>
                              </a:rPr>
                              <m:t>𝐺</m:t>
                            </m:r>
                          </m:sub>
                        </m:sSub>
                      </m:num>
                      <m:den>
                        <m:r>
                          <a:rPr lang="de-DE" sz="2000" i="1">
                            <a:latin typeface="Cambria Math" panose="02040503050406030204" pitchFamily="18" charset="0"/>
                          </a:rPr>
                          <m:t>𝐺𝑃</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b="0" i="1" smtClean="0">
                                <a:latin typeface="Cambria Math" panose="02040503050406030204" pitchFamily="18" charset="0"/>
                              </a:rPr>
                              <m:t>𝑀</m:t>
                            </m:r>
                          </m:sub>
                        </m:sSub>
                      </m:den>
                    </m:f>
                    <m:r>
                      <a:rPr lang="de-DE" sz="2000" b="0" i="1" smtClean="0">
                        <a:latin typeface="Cambria Math" panose="02040503050406030204" pitchFamily="18" charset="0"/>
                      </a:rPr>
                      <m:t>=−</m:t>
                    </m:r>
                    <m:f>
                      <m:fPr>
                        <m:ctrlPr>
                          <a:rPr lang="de-DE" sz="2000" i="1">
                            <a:latin typeface="Cambria Math" panose="02040503050406030204" pitchFamily="18" charset="0"/>
                          </a:rPr>
                        </m:ctrlPr>
                      </m:fPr>
                      <m:num>
                        <m:r>
                          <a:rPr lang="de-DE" sz="2000" b="0" i="1" smtClean="0">
                            <a:latin typeface="Cambria Math" panose="02040503050406030204" pitchFamily="18" charset="0"/>
                          </a:rPr>
                          <m:t>𝑑𝐺</m:t>
                        </m:r>
                      </m:num>
                      <m:den>
                        <m:r>
                          <a:rPr lang="de-DE" sz="2000" b="0" i="1" smtClean="0">
                            <a:latin typeface="Cambria Math" panose="02040503050406030204" pitchFamily="18" charset="0"/>
                          </a:rPr>
                          <m:t>𝑑𝑀</m:t>
                        </m:r>
                      </m:den>
                    </m:f>
                  </m:oMath>
                </a14:m>
                <a:endParaRPr lang="de-DE" sz="2000" dirty="0">
                  <a:ea typeface="Cambria Math" panose="02040503050406030204" pitchFamily="18" charset="0"/>
                </a:endParaRPr>
              </a:p>
            </p:txBody>
          </p:sp>
        </mc:Choice>
        <mc:Fallback xmlns="">
          <p:sp>
            <p:nvSpPr>
              <p:cNvPr id="33" name="Textfeld 32">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0" y="5840953"/>
                <a:ext cx="4744278" cy="584199"/>
              </a:xfrm>
              <a:prstGeom prst="rect">
                <a:avLst/>
              </a:prstGeom>
              <a:blipFill>
                <a:blip r:embed="rId11"/>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4" name="Textfeld 33">
                <a:extLst>
                  <a:ext uri="{FF2B5EF4-FFF2-40B4-BE49-F238E27FC236}">
                    <a16:creationId xmlns:a16="http://schemas.microsoft.com/office/drawing/2014/main" id="{AC295E5F-81DA-4333-8E8E-760B9DD427A5}"/>
                  </a:ext>
                </a:extLst>
              </p:cNvPr>
              <p:cNvSpPr txBox="1"/>
              <p:nvPr/>
            </p:nvSpPr>
            <p:spPr>
              <a:xfrm>
                <a:off x="5022584" y="5805044"/>
                <a:ext cx="7156166" cy="896464"/>
              </a:xfrm>
              <a:prstGeom prst="rect">
                <a:avLst/>
              </a:prstGeom>
              <a:noFill/>
            </p:spPr>
            <p:txBody>
              <a:bodyPr wrap="square" rtlCol="0">
                <a:spAutoFit/>
              </a:bodyPr>
              <a:lstStyle/>
              <a:p>
                <a:r>
                  <a:rPr lang="de-DE" dirty="0" smtClean="0"/>
                  <a:t>Insgesamt folgt damit, dass im Gewinnoptimum das Preisverhältnis </a:t>
                </a:r>
                <a14:m>
                  <m:oMath xmlns:m="http://schemas.openxmlformats.org/officeDocument/2006/math">
                    <m:f>
                      <m:fPr>
                        <m:ctrlPr>
                          <a:rPr lang="de-DE" i="1">
                            <a:latin typeface="Cambria Math" panose="02040503050406030204" pitchFamily="18" charset="0"/>
                          </a:rPr>
                        </m:ctrlPr>
                      </m:fPr>
                      <m:num>
                        <m:sSub>
                          <m:sSubPr>
                            <m:ctrlPr>
                              <a:rPr lang="de-DE" i="1">
                                <a:latin typeface="Cambria Math" panose="02040503050406030204" pitchFamily="18" charset="0"/>
                              </a:rPr>
                            </m:ctrlPr>
                          </m:sSubPr>
                          <m:e>
                            <m:r>
                              <a:rPr lang="de-DE" i="1">
                                <a:latin typeface="Cambria Math" panose="02040503050406030204" pitchFamily="18" charset="0"/>
                              </a:rPr>
                              <m:t>𝑝</m:t>
                            </m:r>
                          </m:e>
                          <m:sub>
                            <m:r>
                              <a:rPr lang="de-DE" i="1">
                                <a:latin typeface="Cambria Math" panose="02040503050406030204" pitchFamily="18" charset="0"/>
                                <a:ea typeface="Cambria Math" panose="02040503050406030204" pitchFamily="18" charset="0"/>
                              </a:rPr>
                              <m:t>𝑀</m:t>
                            </m:r>
                          </m:sub>
                        </m:sSub>
                      </m:num>
                      <m:den>
                        <m:sSub>
                          <m:sSubPr>
                            <m:ctrlPr>
                              <a:rPr lang="de-DE" i="1">
                                <a:latin typeface="Cambria Math" panose="02040503050406030204" pitchFamily="18" charset="0"/>
                              </a:rPr>
                            </m:ctrlPr>
                          </m:sSubPr>
                          <m:e>
                            <m:r>
                              <a:rPr lang="de-DE" i="1">
                                <a:latin typeface="Cambria Math" panose="02040503050406030204" pitchFamily="18" charset="0"/>
                              </a:rPr>
                              <m:t>𝑝</m:t>
                            </m:r>
                          </m:e>
                          <m:sub>
                            <m:r>
                              <a:rPr lang="de-DE" i="1">
                                <a:latin typeface="Cambria Math" panose="02040503050406030204" pitchFamily="18" charset="0"/>
                              </a:rPr>
                              <m:t>𝐺</m:t>
                            </m:r>
                          </m:sub>
                        </m:sSub>
                      </m:den>
                    </m:f>
                  </m:oMath>
                </a14:m>
                <a:r>
                  <a:rPr lang="de-DE" dirty="0" smtClean="0"/>
                  <a:t> gerade der Steigung der Transformationskurve </a:t>
                </a:r>
                <a14:m>
                  <m:oMath xmlns:m="http://schemas.openxmlformats.org/officeDocument/2006/math">
                    <m:r>
                      <a:rPr lang="de-DE" i="1">
                        <a:latin typeface="Cambria Math" panose="02040503050406030204" pitchFamily="18" charset="0"/>
                      </a:rPr>
                      <m:t>−</m:t>
                    </m:r>
                    <m:f>
                      <m:fPr>
                        <m:ctrlPr>
                          <a:rPr lang="de-DE" i="1">
                            <a:latin typeface="Cambria Math" panose="02040503050406030204" pitchFamily="18" charset="0"/>
                          </a:rPr>
                        </m:ctrlPr>
                      </m:fPr>
                      <m:num>
                        <m:r>
                          <a:rPr lang="de-DE" i="1">
                            <a:latin typeface="Cambria Math" panose="02040503050406030204" pitchFamily="18" charset="0"/>
                          </a:rPr>
                          <m:t>𝑑𝐺</m:t>
                        </m:r>
                      </m:num>
                      <m:den>
                        <m:r>
                          <a:rPr lang="de-DE" i="1">
                            <a:latin typeface="Cambria Math" panose="02040503050406030204" pitchFamily="18" charset="0"/>
                          </a:rPr>
                          <m:t>𝑑𝑀</m:t>
                        </m:r>
                      </m:den>
                    </m:f>
                  </m:oMath>
                </a14:m>
                <a:r>
                  <a:rPr lang="de-DE" dirty="0" smtClean="0">
                    <a:ea typeface="Cambria Math" panose="02040503050406030204" pitchFamily="18" charset="0"/>
                  </a:rPr>
                  <a:t> entsprechen muss</a:t>
                </a:r>
                <a:endParaRPr lang="de-DE" dirty="0">
                  <a:ea typeface="Cambria Math" panose="02040503050406030204" pitchFamily="18" charset="0"/>
                </a:endParaRPr>
              </a:p>
            </p:txBody>
          </p:sp>
        </mc:Choice>
        <mc:Fallback xmlns="">
          <p:sp>
            <p:nvSpPr>
              <p:cNvPr id="34" name="Textfeld 33">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5022584" y="5805044"/>
                <a:ext cx="7156166" cy="896464"/>
              </a:xfrm>
              <a:prstGeom prst="rect">
                <a:avLst/>
              </a:prstGeom>
              <a:blipFill>
                <a:blip r:embed="rId12"/>
                <a:stretch>
                  <a:fillRect l="-767" b="-4082"/>
                </a:stretch>
              </a:blipFill>
            </p:spPr>
            <p:txBody>
              <a:bodyPr/>
              <a:lstStyle/>
              <a:p>
                <a:r>
                  <a:rPr lang="de-DE">
                    <a:noFill/>
                  </a:rPr>
                  <a:t> </a:t>
                </a:r>
              </a:p>
            </p:txBody>
          </p:sp>
        </mc:Fallback>
      </mc:AlternateContent>
      <p:cxnSp>
        <p:nvCxnSpPr>
          <p:cNvPr id="35" name="Gerade Verbindung mit Pfeil 34"/>
          <p:cNvCxnSpPr>
            <a:stCxn id="34" idx="1"/>
          </p:cNvCxnSpPr>
          <p:nvPr/>
        </p:nvCxnSpPr>
        <p:spPr>
          <a:xfrm flipH="1" flipV="1">
            <a:off x="4618383" y="6163177"/>
            <a:ext cx="404201" cy="9009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23101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21" grpId="0"/>
      <p:bldP spid="22" grpId="0"/>
      <p:bldP spid="23" grpId="0"/>
      <p:bldP spid="24" grpId="0"/>
      <p:bldP spid="30" grpId="0"/>
      <p:bldP spid="31" grpId="0"/>
      <p:bldP spid="32" grpId="0"/>
      <p:bldP spid="33" grpId="0"/>
      <p:bldP spid="3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Gerader Verbinder 19">
            <a:extLst>
              <a:ext uri="{FF2B5EF4-FFF2-40B4-BE49-F238E27FC236}">
                <a16:creationId xmlns:a16="http://schemas.microsoft.com/office/drawing/2014/main" id="{A8B28F62-6724-4A74-A82E-A8A17E779B87}"/>
              </a:ext>
            </a:extLst>
          </p:cNvPr>
          <p:cNvCxnSpPr>
            <a:cxnSpLocks/>
          </p:cNvCxnSpPr>
          <p:nvPr/>
        </p:nvCxnSpPr>
        <p:spPr>
          <a:xfrm>
            <a:off x="3316706" y="2857582"/>
            <a:ext cx="1843191"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Title 1"/>
          <p:cNvSpPr txBox="1">
            <a:spLocks/>
          </p:cNvSpPr>
          <p:nvPr/>
        </p:nvSpPr>
        <p:spPr>
          <a:xfrm>
            <a:off x="0" y="444501"/>
            <a:ext cx="7464960" cy="399362"/>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000" dirty="0" err="1">
                <a:solidFill>
                  <a:sysClr val="windowText" lastClr="000000"/>
                </a:solidFill>
              </a:rPr>
              <a:t>Produktions</a:t>
            </a:r>
            <a:r>
              <a:rPr lang="en-US" sz="2000" dirty="0">
                <a:solidFill>
                  <a:sysClr val="windowText" lastClr="000000"/>
                </a:solidFill>
              </a:rPr>
              <a:t>- und </a:t>
            </a:r>
            <a:r>
              <a:rPr lang="en-US" sz="2000" dirty="0" err="1">
                <a:solidFill>
                  <a:sysClr val="windowText" lastClr="000000"/>
                </a:solidFill>
              </a:rPr>
              <a:t>Konsumpunkt</a:t>
            </a:r>
            <a:r>
              <a:rPr lang="en-US" sz="2000" dirty="0">
                <a:solidFill>
                  <a:sysClr val="windowText" lastClr="000000"/>
                </a:solidFill>
              </a:rPr>
              <a:t> </a:t>
            </a:r>
            <a:r>
              <a:rPr lang="en-US" sz="2000" dirty="0" err="1">
                <a:solidFill>
                  <a:sysClr val="windowText" lastClr="000000"/>
                </a:solidFill>
              </a:rPr>
              <a:t>bei</a:t>
            </a:r>
            <a:r>
              <a:rPr lang="en-US" sz="2000" dirty="0">
                <a:solidFill>
                  <a:sysClr val="windowText" lastClr="000000"/>
                </a:solidFill>
              </a:rPr>
              <a:t> </a:t>
            </a:r>
            <a:r>
              <a:rPr lang="en-US" sz="2000" dirty="0" err="1">
                <a:solidFill>
                  <a:sysClr val="windowText" lastClr="000000"/>
                </a:solidFill>
              </a:rPr>
              <a:t>Autarkie</a:t>
            </a:r>
            <a:endParaRPr lang="en-US" sz="2000" dirty="0">
              <a:solidFill>
                <a:sysClr val="windowText" lastClr="000000"/>
              </a:solidFill>
            </a:endParaRPr>
          </a:p>
        </p:txBody>
      </p:sp>
      <p:grpSp>
        <p:nvGrpSpPr>
          <p:cNvPr id="2" name="Gruppieren 1">
            <a:extLst>
              <a:ext uri="{FF2B5EF4-FFF2-40B4-BE49-F238E27FC236}">
                <a16:creationId xmlns:a16="http://schemas.microsoft.com/office/drawing/2014/main" id="{F8D98D77-4D4F-4202-9DCE-16098244D090}"/>
              </a:ext>
            </a:extLst>
          </p:cNvPr>
          <p:cNvGrpSpPr/>
          <p:nvPr/>
        </p:nvGrpSpPr>
        <p:grpSpPr>
          <a:xfrm>
            <a:off x="2969307" y="1134298"/>
            <a:ext cx="6508723" cy="4442744"/>
            <a:chOff x="4003966" y="1102346"/>
            <a:chExt cx="3875714" cy="2701248"/>
          </a:xfrm>
        </p:grpSpPr>
        <p:cxnSp>
          <p:nvCxnSpPr>
            <p:cNvPr id="6" name="Gerade Verbindung mit Pfeil 5">
              <a:extLst>
                <a:ext uri="{FF2B5EF4-FFF2-40B4-BE49-F238E27FC236}">
                  <a16:creationId xmlns:a16="http://schemas.microsoft.com/office/drawing/2014/main" id="{BDE4D4F5-6555-4F23-AF47-7C68178B3B6D}"/>
                </a:ext>
              </a:extLst>
            </p:cNvPr>
            <p:cNvCxnSpPr/>
            <p:nvPr/>
          </p:nvCxnSpPr>
          <p:spPr>
            <a:xfrm flipV="1">
              <a:off x="4211960" y="1196752"/>
              <a:ext cx="0" cy="237626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8C8D97A7-83DE-4667-8946-E6BDC61A613E}"/>
                </a:ext>
              </a:extLst>
            </p:cNvPr>
            <p:cNvCxnSpPr>
              <a:cxnSpLocks/>
            </p:cNvCxnSpPr>
            <p:nvPr/>
          </p:nvCxnSpPr>
          <p:spPr>
            <a:xfrm>
              <a:off x="4211960" y="3573016"/>
              <a:ext cx="366772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AB5F8A5F-0800-4F24-90FD-4935FF4989EC}"/>
                </a:ext>
              </a:extLst>
            </p:cNvPr>
            <p:cNvSpPr txBox="1"/>
            <p:nvPr/>
          </p:nvSpPr>
          <p:spPr>
            <a:xfrm flipH="1">
              <a:off x="4003966" y="1102346"/>
              <a:ext cx="216024" cy="224559"/>
            </a:xfrm>
            <a:prstGeom prst="rect">
              <a:avLst/>
            </a:prstGeom>
            <a:noFill/>
          </p:spPr>
          <p:txBody>
            <a:bodyPr wrap="square" rtlCol="0">
              <a:spAutoFit/>
            </a:bodyPr>
            <a:lstStyle/>
            <a:p>
              <a:r>
                <a:rPr lang="de-DE" dirty="0"/>
                <a:t>G</a:t>
              </a:r>
            </a:p>
          </p:txBody>
        </p:sp>
        <p:sp>
          <p:nvSpPr>
            <p:cNvPr id="9" name="Textfeld 8">
              <a:extLst>
                <a:ext uri="{FF2B5EF4-FFF2-40B4-BE49-F238E27FC236}">
                  <a16:creationId xmlns:a16="http://schemas.microsoft.com/office/drawing/2014/main" id="{54EDBB72-1DDB-43DA-BE1B-79DE0B2FA8FF}"/>
                </a:ext>
              </a:extLst>
            </p:cNvPr>
            <p:cNvSpPr txBox="1"/>
            <p:nvPr/>
          </p:nvSpPr>
          <p:spPr>
            <a:xfrm flipH="1">
              <a:off x="7622044" y="3579035"/>
              <a:ext cx="216024" cy="224559"/>
            </a:xfrm>
            <a:prstGeom prst="rect">
              <a:avLst/>
            </a:prstGeom>
            <a:noFill/>
          </p:spPr>
          <p:txBody>
            <a:bodyPr wrap="square" rtlCol="0">
              <a:spAutoFit/>
            </a:bodyPr>
            <a:lstStyle/>
            <a:p>
              <a:r>
                <a:rPr lang="de-DE" dirty="0"/>
                <a:t>M</a:t>
              </a:r>
            </a:p>
          </p:txBody>
        </p:sp>
      </p:grpSp>
      <p:sp>
        <p:nvSpPr>
          <p:cNvPr id="10" name="Freihandform: Form 9">
            <a:extLst>
              <a:ext uri="{FF2B5EF4-FFF2-40B4-BE49-F238E27FC236}">
                <a16:creationId xmlns:a16="http://schemas.microsoft.com/office/drawing/2014/main" id="{FFD67BEF-C424-446C-B7D7-D788849E9332}"/>
              </a:ext>
            </a:extLst>
          </p:cNvPr>
          <p:cNvSpPr/>
          <p:nvPr/>
        </p:nvSpPr>
        <p:spPr>
          <a:xfrm>
            <a:off x="3316706" y="2201780"/>
            <a:ext cx="3224463" cy="2995863"/>
          </a:xfrm>
          <a:custGeom>
            <a:avLst/>
            <a:gdLst>
              <a:gd name="connsiteX0" fmla="*/ 0 w 3224463"/>
              <a:gd name="connsiteY0" fmla="*/ 0 h 2995863"/>
              <a:gd name="connsiteX1" fmla="*/ 2249906 w 3224463"/>
              <a:gd name="connsiteY1" fmla="*/ 986589 h 2995863"/>
              <a:gd name="connsiteX2" fmla="*/ 3224463 w 3224463"/>
              <a:gd name="connsiteY2" fmla="*/ 2995863 h 2995863"/>
            </a:gdLst>
            <a:ahLst/>
            <a:cxnLst>
              <a:cxn ang="0">
                <a:pos x="connsiteX0" y="connsiteY0"/>
              </a:cxn>
              <a:cxn ang="0">
                <a:pos x="connsiteX1" y="connsiteY1"/>
              </a:cxn>
              <a:cxn ang="0">
                <a:pos x="connsiteX2" y="connsiteY2"/>
              </a:cxn>
            </a:cxnLst>
            <a:rect l="l" t="t" r="r" b="b"/>
            <a:pathLst>
              <a:path w="3224463" h="2995863">
                <a:moveTo>
                  <a:pt x="0" y="0"/>
                </a:moveTo>
                <a:cubicBezTo>
                  <a:pt x="856248" y="243639"/>
                  <a:pt x="1712496" y="487279"/>
                  <a:pt x="2249906" y="986589"/>
                </a:cubicBezTo>
                <a:cubicBezTo>
                  <a:pt x="2787316" y="1485899"/>
                  <a:pt x="3005889" y="2240881"/>
                  <a:pt x="3224463" y="299586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2" name="Gerader Verbinder 11">
            <a:extLst>
              <a:ext uri="{FF2B5EF4-FFF2-40B4-BE49-F238E27FC236}">
                <a16:creationId xmlns:a16="http://schemas.microsoft.com/office/drawing/2014/main" id="{83842A7B-F8B6-4F2F-A431-BDFE78DB6EB7}"/>
              </a:ext>
            </a:extLst>
          </p:cNvPr>
          <p:cNvCxnSpPr>
            <a:cxnSpLocks/>
          </p:cNvCxnSpPr>
          <p:nvPr/>
        </p:nvCxnSpPr>
        <p:spPr>
          <a:xfrm>
            <a:off x="3276449" y="1658899"/>
            <a:ext cx="5470455" cy="353874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feld 13">
            <a:extLst>
              <a:ext uri="{FF2B5EF4-FFF2-40B4-BE49-F238E27FC236}">
                <a16:creationId xmlns:a16="http://schemas.microsoft.com/office/drawing/2014/main" id="{CD74BE2E-EB26-42E6-87A3-B69858D5C16A}"/>
              </a:ext>
            </a:extLst>
          </p:cNvPr>
          <p:cNvSpPr txBox="1"/>
          <p:nvPr/>
        </p:nvSpPr>
        <p:spPr>
          <a:xfrm>
            <a:off x="4975623" y="2667165"/>
            <a:ext cx="324128" cy="369332"/>
          </a:xfrm>
          <a:prstGeom prst="rect">
            <a:avLst/>
          </a:prstGeom>
          <a:noFill/>
        </p:spPr>
        <p:txBody>
          <a:bodyPr wrap="none" rtlCol="0">
            <a:spAutoFit/>
          </a:bodyPr>
          <a:lstStyle/>
          <a:p>
            <a:r>
              <a:rPr lang="de-DE" dirty="0"/>
              <a:t>●</a:t>
            </a:r>
          </a:p>
        </p:txBody>
      </p:sp>
      <mc:AlternateContent xmlns:mc="http://schemas.openxmlformats.org/markup-compatibility/2006" xmlns:a14="http://schemas.microsoft.com/office/drawing/2010/main">
        <mc:Choice Requires="a14">
          <p:sp>
            <p:nvSpPr>
              <p:cNvPr id="15" name="Rechteck 14">
                <a:extLst>
                  <a:ext uri="{FF2B5EF4-FFF2-40B4-BE49-F238E27FC236}">
                    <a16:creationId xmlns:a16="http://schemas.microsoft.com/office/drawing/2014/main" id="{F3B6BC3C-6981-49A6-99D8-C126C8F5BF81}"/>
                  </a:ext>
                </a:extLst>
              </p:cNvPr>
              <p:cNvSpPr/>
              <p:nvPr/>
            </p:nvSpPr>
            <p:spPr>
              <a:xfrm>
                <a:off x="3768225" y="1556505"/>
                <a:ext cx="699230" cy="60247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i="1">
                          <a:latin typeface="Cambria Math" panose="02040503050406030204" pitchFamily="18" charset="0"/>
                          <a:ea typeface="Cambria Math" panose="02040503050406030204" pitchFamily="18" charset="0"/>
                        </a:rPr>
                        <m:t>−</m:t>
                      </m:r>
                      <m:f>
                        <m:fPr>
                          <m:ctrlPr>
                            <a:rPr lang="de-DE" i="1">
                              <a:latin typeface="Cambria Math" panose="02040503050406030204" pitchFamily="18" charset="0"/>
                            </a:rPr>
                          </m:ctrlPr>
                        </m:fPr>
                        <m:num>
                          <m:r>
                            <m:rPr>
                              <m:nor/>
                            </m:rPr>
                            <a:rPr lang="de-DE" dirty="0"/>
                            <m:t>P</m:t>
                          </m:r>
                          <m:r>
                            <m:rPr>
                              <m:nor/>
                            </m:rPr>
                            <a:rPr lang="de-DE" baseline="-25000" dirty="0"/>
                            <m:t>M</m:t>
                          </m:r>
                        </m:num>
                        <m:den>
                          <m:r>
                            <m:rPr>
                              <m:nor/>
                            </m:rPr>
                            <a:rPr lang="de-DE" dirty="0"/>
                            <m:t>P</m:t>
                          </m:r>
                          <m:r>
                            <m:rPr>
                              <m:nor/>
                            </m:rPr>
                            <a:rPr lang="de-DE" baseline="-25000" dirty="0"/>
                            <m:t>G</m:t>
                          </m:r>
                        </m:den>
                      </m:f>
                    </m:oMath>
                  </m:oMathPara>
                </a14:m>
                <a:endParaRPr lang="de-DE" dirty="0"/>
              </a:p>
            </p:txBody>
          </p:sp>
        </mc:Choice>
        <mc:Fallback xmlns="">
          <p:sp>
            <p:nvSpPr>
              <p:cNvPr id="15" name="Rechteck 14">
                <a:extLst>
                  <a:ext uri="{FF2B5EF4-FFF2-40B4-BE49-F238E27FC236}">
                    <a16:creationId xmlns:a16="http://schemas.microsoft.com/office/drawing/2014/main" id="{F3B6BC3C-6981-49A6-99D8-C126C8F5BF81}"/>
                  </a:ext>
                </a:extLst>
              </p:cNvPr>
              <p:cNvSpPr>
                <a:spLocks noRot="1" noChangeAspect="1" noMove="1" noResize="1" noEditPoints="1" noAdjustHandles="1" noChangeArrowheads="1" noChangeShapeType="1" noTextEdit="1"/>
              </p:cNvSpPr>
              <p:nvPr/>
            </p:nvSpPr>
            <p:spPr>
              <a:xfrm>
                <a:off x="3768225" y="1556505"/>
                <a:ext cx="699230" cy="602473"/>
              </a:xfrm>
              <a:prstGeom prst="rect">
                <a:avLst/>
              </a:prstGeom>
              <a:blipFill>
                <a:blip r:embed="rId3"/>
                <a:stretch>
                  <a:fillRect b="-1010"/>
                </a:stretch>
              </a:blipFill>
            </p:spPr>
            <p:txBody>
              <a:bodyPr/>
              <a:lstStyle/>
              <a:p>
                <a:r>
                  <a:rPr lang="de-DE">
                    <a:noFill/>
                  </a:rPr>
                  <a:t> </a:t>
                </a:r>
              </a:p>
            </p:txBody>
          </p:sp>
        </mc:Fallback>
      </mc:AlternateContent>
      <p:cxnSp>
        <p:nvCxnSpPr>
          <p:cNvPr id="17" name="Gerade Verbindung mit Pfeil 16">
            <a:extLst>
              <a:ext uri="{FF2B5EF4-FFF2-40B4-BE49-F238E27FC236}">
                <a16:creationId xmlns:a16="http://schemas.microsoft.com/office/drawing/2014/main" id="{F49CEB0F-D62F-41F7-B3E4-358823A7343B}"/>
              </a:ext>
            </a:extLst>
          </p:cNvPr>
          <p:cNvCxnSpPr>
            <a:endCxn id="14" idx="0"/>
          </p:cNvCxnSpPr>
          <p:nvPr/>
        </p:nvCxnSpPr>
        <p:spPr>
          <a:xfrm>
            <a:off x="4284754" y="876648"/>
            <a:ext cx="852933" cy="17905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feld 17">
            <a:extLst>
              <a:ext uri="{FF2B5EF4-FFF2-40B4-BE49-F238E27FC236}">
                <a16:creationId xmlns:a16="http://schemas.microsoft.com/office/drawing/2014/main" id="{EA482EEC-2196-4E73-A3F5-DF32F40D0315}"/>
              </a:ext>
            </a:extLst>
          </p:cNvPr>
          <p:cNvSpPr txBox="1"/>
          <p:nvPr/>
        </p:nvSpPr>
        <p:spPr>
          <a:xfrm>
            <a:off x="1099936" y="5424814"/>
            <a:ext cx="7831888" cy="461665"/>
          </a:xfrm>
          <a:prstGeom prst="rect">
            <a:avLst/>
          </a:prstGeom>
          <a:noFill/>
        </p:spPr>
        <p:txBody>
          <a:bodyPr wrap="none" rtlCol="0">
            <a:spAutoFit/>
          </a:bodyPr>
          <a:lstStyle/>
          <a:p>
            <a:r>
              <a:rPr lang="de-DE" sz="2400" dirty="0"/>
              <a:t>→	Das </a:t>
            </a:r>
            <a:r>
              <a:rPr lang="de-DE" sz="2400" dirty="0" smtClean="0"/>
              <a:t>Preisverhältnis </a:t>
            </a:r>
            <a:r>
              <a:rPr lang="de-DE" sz="2400" dirty="0"/>
              <a:t>bestimmt die Aufteilung der Güter</a:t>
            </a:r>
          </a:p>
        </p:txBody>
      </p:sp>
      <p:cxnSp>
        <p:nvCxnSpPr>
          <p:cNvPr id="23" name="Gerader Verbinder 22">
            <a:extLst>
              <a:ext uri="{FF2B5EF4-FFF2-40B4-BE49-F238E27FC236}">
                <a16:creationId xmlns:a16="http://schemas.microsoft.com/office/drawing/2014/main" id="{1E3A8517-0071-46F3-A6CE-CB7153DE9620}"/>
              </a:ext>
            </a:extLst>
          </p:cNvPr>
          <p:cNvCxnSpPr>
            <a:cxnSpLocks/>
          </p:cNvCxnSpPr>
          <p:nvPr/>
        </p:nvCxnSpPr>
        <p:spPr>
          <a:xfrm flipH="1" flipV="1">
            <a:off x="5130880" y="2852936"/>
            <a:ext cx="29017" cy="2344706"/>
          </a:xfrm>
          <a:prstGeom prst="line">
            <a:avLst/>
          </a:prstGeom>
        </p:spPr>
        <p:style>
          <a:lnRef idx="1">
            <a:schemeClr val="accent1"/>
          </a:lnRef>
          <a:fillRef idx="0">
            <a:schemeClr val="accent1"/>
          </a:fillRef>
          <a:effectRef idx="0">
            <a:schemeClr val="accent1"/>
          </a:effectRef>
          <a:fontRef idx="minor">
            <a:schemeClr val="tx1"/>
          </a:fontRef>
        </p:style>
      </p:cxnSp>
      <p:sp>
        <p:nvSpPr>
          <p:cNvPr id="19" name="Title 1">
            <a:extLst>
              <a:ext uri="{FF2B5EF4-FFF2-40B4-BE49-F238E27FC236}">
                <a16:creationId xmlns:a16="http://schemas.microsoft.com/office/drawing/2014/main" id="{5CC21B54-6F0F-443B-BB1E-0CDF32B635AD}"/>
              </a:ext>
            </a:extLst>
          </p:cNvPr>
          <p:cNvSpPr txBox="1">
            <a:spLocks/>
          </p:cNvSpPr>
          <p:nvPr/>
        </p:nvSpPr>
        <p:spPr>
          <a:xfrm>
            <a:off x="1030584" y="1881537"/>
            <a:ext cx="2272638" cy="640485"/>
          </a:xfrm>
          <a:prstGeom prst="rect">
            <a:avLst/>
          </a:prstGeom>
        </p:spPr>
        <p:txBody>
          <a:bodyPr>
            <a:normAutofit fontScale="82500" lnSpcReduction="20000"/>
          </a:bodyPr>
          <a:lstStyle>
            <a:lvl1pPr algn="ctr" rtl="0" hangingPunct="0">
              <a:tabLst/>
              <a:defRPr lang="de-DE" sz="4400" b="0" i="0" u="none" strike="noStrike" kern="1200">
                <a:ln>
                  <a:noFill/>
                </a:ln>
                <a:latin typeface="Arial" pitchFamily="18"/>
              </a:defRPr>
            </a:lvl1pPr>
          </a:lstStyle>
          <a:p>
            <a:pPr algn="l"/>
            <a:r>
              <a:rPr lang="en-US" sz="2631" dirty="0" err="1">
                <a:solidFill>
                  <a:sysClr val="windowText" lastClr="000000"/>
                </a:solidFill>
              </a:rPr>
              <a:t>Einkommen</a:t>
            </a:r>
            <a:endParaRPr lang="en-US" sz="2631" dirty="0">
              <a:solidFill>
                <a:sysClr val="windowText" lastClr="000000"/>
              </a:solidFill>
            </a:endParaRPr>
          </a:p>
          <a:p>
            <a:pPr algn="l"/>
            <a:r>
              <a:rPr lang="en-US" sz="2631" dirty="0" err="1">
                <a:solidFill>
                  <a:sysClr val="windowText" lastClr="000000"/>
                </a:solidFill>
              </a:rPr>
              <a:t>g</a:t>
            </a:r>
            <a:r>
              <a:rPr lang="en-US" sz="2631" dirty="0" err="1" smtClean="0">
                <a:solidFill>
                  <a:sysClr val="windowText" lastClr="000000"/>
                </a:solidFill>
              </a:rPr>
              <a:t>emessen</a:t>
            </a:r>
            <a:r>
              <a:rPr lang="en-US" sz="2631" dirty="0" smtClean="0">
                <a:solidFill>
                  <a:sysClr val="windowText" lastClr="000000"/>
                </a:solidFill>
              </a:rPr>
              <a:t> </a:t>
            </a:r>
            <a:r>
              <a:rPr lang="en-US" sz="2631" dirty="0">
                <a:solidFill>
                  <a:sysClr val="windowText" lastClr="000000"/>
                </a:solidFill>
              </a:rPr>
              <a:t>in G</a:t>
            </a:r>
          </a:p>
        </p:txBody>
      </p:sp>
      <p:cxnSp>
        <p:nvCxnSpPr>
          <p:cNvPr id="21" name="Gerade Verbindung mit Pfeil 20">
            <a:extLst>
              <a:ext uri="{FF2B5EF4-FFF2-40B4-BE49-F238E27FC236}">
                <a16:creationId xmlns:a16="http://schemas.microsoft.com/office/drawing/2014/main" id="{C38FE784-4DEC-4E3F-9F66-3F16D7AAB1DA}"/>
              </a:ext>
            </a:extLst>
          </p:cNvPr>
          <p:cNvCxnSpPr>
            <a:cxnSpLocks/>
          </p:cNvCxnSpPr>
          <p:nvPr/>
        </p:nvCxnSpPr>
        <p:spPr>
          <a:xfrm flipV="1">
            <a:off x="2663455" y="1675265"/>
            <a:ext cx="525258" cy="3794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itle 1">
            <a:extLst>
              <a:ext uri="{FF2B5EF4-FFF2-40B4-BE49-F238E27FC236}">
                <a16:creationId xmlns:a16="http://schemas.microsoft.com/office/drawing/2014/main" id="{7BA2E78E-2A95-4EB2-ACBF-1659E3BC6BFE}"/>
              </a:ext>
            </a:extLst>
          </p:cNvPr>
          <p:cNvSpPr txBox="1">
            <a:spLocks/>
          </p:cNvSpPr>
          <p:nvPr/>
        </p:nvSpPr>
        <p:spPr>
          <a:xfrm>
            <a:off x="9699616" y="4201914"/>
            <a:ext cx="2272638" cy="640485"/>
          </a:xfrm>
          <a:prstGeom prst="rect">
            <a:avLst/>
          </a:prstGeom>
        </p:spPr>
        <p:txBody>
          <a:bodyPr>
            <a:normAutofit fontScale="82500" lnSpcReduction="20000"/>
          </a:bodyPr>
          <a:lstStyle>
            <a:lvl1pPr algn="ctr" rtl="0" hangingPunct="0">
              <a:tabLst/>
              <a:defRPr lang="de-DE" sz="4400" b="0" i="0" u="none" strike="noStrike" kern="1200">
                <a:ln>
                  <a:noFill/>
                </a:ln>
                <a:latin typeface="Arial" pitchFamily="18"/>
              </a:defRPr>
            </a:lvl1pPr>
          </a:lstStyle>
          <a:p>
            <a:pPr algn="l"/>
            <a:r>
              <a:rPr lang="en-US" sz="2631" dirty="0" err="1">
                <a:solidFill>
                  <a:sysClr val="windowText" lastClr="000000"/>
                </a:solidFill>
              </a:rPr>
              <a:t>Einkommen</a:t>
            </a:r>
            <a:endParaRPr lang="en-US" sz="2631" dirty="0">
              <a:solidFill>
                <a:sysClr val="windowText" lastClr="000000"/>
              </a:solidFill>
            </a:endParaRPr>
          </a:p>
          <a:p>
            <a:pPr algn="l"/>
            <a:r>
              <a:rPr lang="en-US" sz="2631" dirty="0" err="1">
                <a:solidFill>
                  <a:sysClr val="windowText" lastClr="000000"/>
                </a:solidFill>
              </a:rPr>
              <a:t>g</a:t>
            </a:r>
            <a:r>
              <a:rPr lang="en-US" sz="2631" dirty="0" err="1" smtClean="0">
                <a:solidFill>
                  <a:sysClr val="windowText" lastClr="000000"/>
                </a:solidFill>
              </a:rPr>
              <a:t>emessen</a:t>
            </a:r>
            <a:r>
              <a:rPr lang="en-US" sz="2631" dirty="0" smtClean="0">
                <a:solidFill>
                  <a:sysClr val="windowText" lastClr="000000"/>
                </a:solidFill>
              </a:rPr>
              <a:t> </a:t>
            </a:r>
            <a:r>
              <a:rPr lang="en-US" sz="2631" dirty="0">
                <a:solidFill>
                  <a:sysClr val="windowText" lastClr="000000"/>
                </a:solidFill>
              </a:rPr>
              <a:t>in M</a:t>
            </a:r>
          </a:p>
        </p:txBody>
      </p:sp>
      <p:cxnSp>
        <p:nvCxnSpPr>
          <p:cNvPr id="24" name="Gerade Verbindung mit Pfeil 23">
            <a:extLst>
              <a:ext uri="{FF2B5EF4-FFF2-40B4-BE49-F238E27FC236}">
                <a16:creationId xmlns:a16="http://schemas.microsoft.com/office/drawing/2014/main" id="{F2C49B1B-F42F-4D4A-BCB0-4881BA78C29B}"/>
              </a:ext>
            </a:extLst>
          </p:cNvPr>
          <p:cNvCxnSpPr>
            <a:cxnSpLocks/>
          </p:cNvCxnSpPr>
          <p:nvPr/>
        </p:nvCxnSpPr>
        <p:spPr>
          <a:xfrm flipH="1">
            <a:off x="8902161" y="4291349"/>
            <a:ext cx="847293" cy="8170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feld 24">
            <a:extLst>
              <a:ext uri="{FF2B5EF4-FFF2-40B4-BE49-F238E27FC236}">
                <a16:creationId xmlns:a16="http://schemas.microsoft.com/office/drawing/2014/main" id="{AB62B75A-7654-4324-94C9-289FFE47A635}"/>
              </a:ext>
            </a:extLst>
          </p:cNvPr>
          <p:cNvSpPr txBox="1"/>
          <p:nvPr/>
        </p:nvSpPr>
        <p:spPr>
          <a:xfrm>
            <a:off x="6267528" y="2399421"/>
            <a:ext cx="5924472" cy="521280"/>
          </a:xfrm>
          <a:prstGeom prst="rect">
            <a:avLst/>
          </a:prstGeom>
          <a:noFill/>
        </p:spPr>
        <p:txBody>
          <a:bodyPr wrap="square" rtlCol="0">
            <a:noAutofit/>
          </a:bodyPr>
          <a:lstStyle/>
          <a:p>
            <a:r>
              <a:rPr lang="de-DE" sz="1000" dirty="0" smtClean="0"/>
              <a:t>Letztlich machen wir wieder das Gleiche, wie bei Ricardo und schieben bei gegebener Transformationskurve die Einkommensgerade soweit wie möglich nach außen</a:t>
            </a:r>
            <a:endParaRPr lang="de-DE" sz="1000" dirty="0"/>
          </a:p>
          <a:p>
            <a:endParaRPr lang="de-DE" sz="1000" dirty="0"/>
          </a:p>
        </p:txBody>
      </p:sp>
      <mc:AlternateContent xmlns:mc="http://schemas.openxmlformats.org/markup-compatibility/2006" xmlns:a14="http://schemas.microsoft.com/office/drawing/2010/main">
        <mc:Choice Requires="a14">
          <p:sp>
            <p:nvSpPr>
              <p:cNvPr id="26" name="Textfeld 25">
                <a:extLst>
                  <a:ext uri="{FF2B5EF4-FFF2-40B4-BE49-F238E27FC236}">
                    <a16:creationId xmlns:a16="http://schemas.microsoft.com/office/drawing/2014/main" id="{AB62B75A-7654-4324-94C9-289FFE47A635}"/>
                  </a:ext>
                </a:extLst>
              </p:cNvPr>
              <p:cNvSpPr txBox="1"/>
              <p:nvPr/>
            </p:nvSpPr>
            <p:spPr>
              <a:xfrm>
                <a:off x="6541169" y="746261"/>
                <a:ext cx="5633796" cy="1620488"/>
              </a:xfrm>
              <a:prstGeom prst="rect">
                <a:avLst/>
              </a:prstGeom>
              <a:noFill/>
            </p:spPr>
            <p:txBody>
              <a:bodyPr wrap="square" rtlCol="0">
                <a:noAutofit/>
              </a:bodyPr>
              <a:lstStyle/>
              <a:p>
                <a:r>
                  <a:rPr lang="de-DE" sz="1000" dirty="0" smtClean="0"/>
                  <a:t>Aus den gewinnoptimalen </a:t>
                </a:r>
                <a:r>
                  <a:rPr lang="de-DE" sz="1000" dirty="0"/>
                  <a:t>Arbeitsmengen </a:t>
                </a:r>
                <a:r>
                  <a:rPr lang="de-DE" sz="1000" dirty="0" smtClean="0"/>
                  <a:t>L*</a:t>
                </a:r>
                <a:r>
                  <a:rPr lang="de-DE" sz="1000" baseline="-25000" dirty="0" smtClean="0"/>
                  <a:t>M</a:t>
                </a:r>
                <a:r>
                  <a:rPr lang="de-DE" sz="1000" dirty="0" smtClean="0"/>
                  <a:t> </a:t>
                </a:r>
                <a:r>
                  <a:rPr lang="de-DE" sz="1000" dirty="0"/>
                  <a:t>und </a:t>
                </a:r>
                <a:r>
                  <a:rPr lang="de-DE" sz="1000" dirty="0" smtClean="0"/>
                  <a:t>L*</a:t>
                </a:r>
                <a:r>
                  <a:rPr lang="de-DE" sz="1000" baseline="-25000" dirty="0" smtClean="0"/>
                  <a:t>G</a:t>
                </a:r>
                <a:r>
                  <a:rPr lang="de-DE" sz="1000" dirty="0" smtClean="0"/>
                  <a:t> oder Bedingung</a:t>
                </a:r>
              </a:p>
              <a:p>
                <a:endParaRPr lang="de-DE" sz="1000" dirty="0" smtClean="0"/>
              </a:p>
              <a:p>
                <a:pPr/>
                <a14:m>
                  <m:oMathPara xmlns:m="http://schemas.openxmlformats.org/officeDocument/2006/math">
                    <m:oMathParaPr>
                      <m:jc m:val="centerGroup"/>
                    </m:oMathParaPr>
                    <m:oMath xmlns:m="http://schemas.openxmlformats.org/officeDocument/2006/math">
                      <m:f>
                        <m:fPr>
                          <m:ctrlPr>
                            <a:rPr lang="de-DE" sz="1000" i="1">
                              <a:latin typeface="Cambria Math" panose="02040503050406030204" pitchFamily="18" charset="0"/>
                            </a:rPr>
                          </m:ctrlPr>
                        </m:fPr>
                        <m:num>
                          <m:r>
                            <a:rPr lang="de-DE" sz="1000" i="1">
                              <a:latin typeface="Cambria Math" panose="02040503050406030204" pitchFamily="18" charset="0"/>
                            </a:rPr>
                            <m:t>𝑑𝐺</m:t>
                          </m:r>
                        </m:num>
                        <m:den>
                          <m:r>
                            <a:rPr lang="de-DE" sz="1000" i="1">
                              <a:latin typeface="Cambria Math" panose="02040503050406030204" pitchFamily="18" charset="0"/>
                            </a:rPr>
                            <m:t>𝑑𝑀</m:t>
                          </m:r>
                        </m:den>
                      </m:f>
                      <m:r>
                        <a:rPr lang="de-DE" sz="1000" i="1">
                          <a:latin typeface="Cambria Math" panose="02040503050406030204" pitchFamily="18" charset="0"/>
                        </a:rPr>
                        <m:t>=−</m:t>
                      </m:r>
                      <m:f>
                        <m:fPr>
                          <m:ctrlPr>
                            <a:rPr lang="de-DE" sz="1000" i="1">
                              <a:latin typeface="Cambria Math" panose="02040503050406030204" pitchFamily="18" charset="0"/>
                              <a:ea typeface="Cambria Math" panose="02040503050406030204" pitchFamily="18" charset="0"/>
                            </a:rPr>
                          </m:ctrlPr>
                        </m:fPr>
                        <m:num>
                          <m:r>
                            <m:rPr>
                              <m:nor/>
                            </m:rPr>
                            <a:rPr lang="de-DE" sz="1000">
                              <a:latin typeface="Cambria Math" panose="02040503050406030204" pitchFamily="18" charset="0"/>
                              <a:ea typeface="Cambria Math" panose="02040503050406030204" pitchFamily="18" charset="0"/>
                            </a:rPr>
                            <m:t>GP</m:t>
                          </m:r>
                          <m:r>
                            <m:rPr>
                              <m:nor/>
                            </m:rPr>
                            <a:rPr lang="de-DE" sz="1000" dirty="0">
                              <a:latin typeface="Cambria Math" panose="02040503050406030204" pitchFamily="18" charset="0"/>
                              <a:ea typeface="Cambria Math" panose="02040503050406030204" pitchFamily="18" charset="0"/>
                            </a:rPr>
                            <m:t>L</m:t>
                          </m:r>
                          <m:r>
                            <m:rPr>
                              <m:nor/>
                            </m:rPr>
                            <a:rPr lang="de-DE" sz="1000" baseline="-25000" dirty="0">
                              <a:latin typeface="Cambria Math" panose="02040503050406030204" pitchFamily="18" charset="0"/>
                              <a:ea typeface="Cambria Math" panose="02040503050406030204" pitchFamily="18" charset="0"/>
                            </a:rPr>
                            <m:t>G</m:t>
                          </m:r>
                        </m:num>
                        <m:den>
                          <m:r>
                            <m:rPr>
                              <m:nor/>
                            </m:rPr>
                            <a:rPr lang="de-DE" sz="1000">
                              <a:latin typeface="Cambria Math" panose="02040503050406030204" pitchFamily="18" charset="0"/>
                              <a:ea typeface="Cambria Math" panose="02040503050406030204" pitchFamily="18" charset="0"/>
                            </a:rPr>
                            <m:t>GP</m:t>
                          </m:r>
                          <m:r>
                            <m:rPr>
                              <m:nor/>
                            </m:rPr>
                            <a:rPr lang="de-DE" sz="1000" dirty="0">
                              <a:latin typeface="Cambria Math" panose="02040503050406030204" pitchFamily="18" charset="0"/>
                              <a:ea typeface="Cambria Math" panose="02040503050406030204" pitchFamily="18" charset="0"/>
                            </a:rPr>
                            <m:t>L</m:t>
                          </m:r>
                          <m:r>
                            <m:rPr>
                              <m:nor/>
                            </m:rPr>
                            <a:rPr lang="de-DE" sz="1000" baseline="-25000" dirty="0">
                              <a:latin typeface="Cambria Math" panose="02040503050406030204" pitchFamily="18" charset="0"/>
                              <a:ea typeface="Cambria Math" panose="02040503050406030204" pitchFamily="18" charset="0"/>
                            </a:rPr>
                            <m:t>M</m:t>
                          </m:r>
                        </m:den>
                      </m:f>
                      <m:r>
                        <a:rPr lang="de-DE" sz="1000" i="1">
                          <a:latin typeface="Cambria Math" panose="02040503050406030204" pitchFamily="18" charset="0"/>
                          <a:ea typeface="Cambria Math" panose="02040503050406030204" pitchFamily="18" charset="0"/>
                        </a:rPr>
                        <m:t>=−</m:t>
                      </m:r>
                      <m:f>
                        <m:fPr>
                          <m:ctrlPr>
                            <a:rPr lang="de-DE" sz="1000" i="1">
                              <a:latin typeface="Cambria Math" panose="02040503050406030204" pitchFamily="18" charset="0"/>
                            </a:rPr>
                          </m:ctrlPr>
                        </m:fPr>
                        <m:num>
                          <m:r>
                            <m:rPr>
                              <m:nor/>
                            </m:rPr>
                            <a:rPr lang="de-DE" sz="1000" dirty="0"/>
                            <m:t>P</m:t>
                          </m:r>
                          <m:r>
                            <m:rPr>
                              <m:nor/>
                            </m:rPr>
                            <a:rPr lang="de-DE" sz="1000" baseline="-25000" dirty="0"/>
                            <m:t>M</m:t>
                          </m:r>
                        </m:num>
                        <m:den>
                          <m:r>
                            <m:rPr>
                              <m:nor/>
                            </m:rPr>
                            <a:rPr lang="de-DE" sz="1000" dirty="0"/>
                            <m:t>P</m:t>
                          </m:r>
                          <m:r>
                            <m:rPr>
                              <m:nor/>
                            </m:rPr>
                            <a:rPr lang="de-DE" sz="1000" baseline="-25000" dirty="0"/>
                            <m:t>G</m:t>
                          </m:r>
                        </m:den>
                      </m:f>
                    </m:oMath>
                  </m:oMathPara>
                </a14:m>
                <a:endParaRPr lang="de-DE" sz="1000" dirty="0" smtClean="0"/>
              </a:p>
              <a:p>
                <a:endParaRPr lang="de-DE" sz="1000" dirty="0"/>
              </a:p>
              <a:p>
                <a:r>
                  <a:rPr lang="de-DE" sz="1000" dirty="0" smtClean="0"/>
                  <a:t>Steigung der Transformationskurve = </a:t>
                </a:r>
                <a:r>
                  <a:rPr lang="de-DE" sz="1000" smtClean="0"/>
                  <a:t>|Preisverhältbis</a:t>
                </a:r>
                <a:r>
                  <a:rPr lang="de-DE" sz="1000" dirty="0" smtClean="0"/>
                  <a:t>|</a:t>
                </a:r>
              </a:p>
              <a:p>
                <a:endParaRPr lang="de-DE" sz="1000" dirty="0"/>
              </a:p>
              <a:p>
                <a:r>
                  <a:rPr lang="de-DE" sz="1000" dirty="0" smtClean="0"/>
                  <a:t>(Vergleiche wieder mit der Mikro und der Bedingung Steigung der </a:t>
                </a:r>
                <a:r>
                  <a:rPr lang="de-DE" sz="1000" dirty="0" err="1" smtClean="0"/>
                  <a:t>indiffernezkurve</a:t>
                </a:r>
                <a:r>
                  <a:rPr lang="de-DE" sz="1000" dirty="0" smtClean="0"/>
                  <a:t> = </a:t>
                </a:r>
                <a:r>
                  <a:rPr lang="de-DE" sz="1000"/>
                  <a:t>|</a:t>
                </a:r>
                <a:r>
                  <a:rPr lang="de-DE" sz="1000" smtClean="0"/>
                  <a:t>Preisverhältbis</a:t>
                </a:r>
                <a:r>
                  <a:rPr lang="de-DE" sz="1000" dirty="0" smtClean="0"/>
                  <a:t>|)</a:t>
                </a:r>
              </a:p>
              <a:p>
                <a:endParaRPr lang="de-DE" sz="1000" dirty="0"/>
              </a:p>
              <a:p>
                <a:r>
                  <a:rPr lang="de-DE" sz="1000" dirty="0" smtClean="0"/>
                  <a:t>Kann damit der optimale Produktionspunkt eines Landes ohne Handel bestimmt werden</a:t>
                </a:r>
                <a:endParaRPr lang="de-DE" sz="1000" dirty="0"/>
              </a:p>
              <a:p>
                <a:endParaRPr lang="de-DE" sz="1000" dirty="0"/>
              </a:p>
            </p:txBody>
          </p:sp>
        </mc:Choice>
        <mc:Fallback xmlns="">
          <p:sp>
            <p:nvSpPr>
              <p:cNvPr id="26" name="Textfeld 25">
                <a:extLst>
                  <a:ext uri="{FF2B5EF4-FFF2-40B4-BE49-F238E27FC236}">
                    <a16:creationId xmlns:a16="http://schemas.microsoft.com/office/drawing/2014/main" id="{AB62B75A-7654-4324-94C9-289FFE47A635}"/>
                  </a:ext>
                </a:extLst>
              </p:cNvPr>
              <p:cNvSpPr txBox="1">
                <a:spLocks noRot="1" noChangeAspect="1" noMove="1" noResize="1" noEditPoints="1" noAdjustHandles="1" noChangeArrowheads="1" noChangeShapeType="1" noTextEdit="1"/>
              </p:cNvSpPr>
              <p:nvPr/>
            </p:nvSpPr>
            <p:spPr>
              <a:xfrm>
                <a:off x="6541169" y="746261"/>
                <a:ext cx="5633796" cy="1620488"/>
              </a:xfrm>
              <a:prstGeom prst="rect">
                <a:avLst/>
              </a:prstGeom>
              <a:blipFill>
                <a:blip r:embed="rId4"/>
                <a:stretch>
                  <a:fillRect b="-1128"/>
                </a:stretch>
              </a:blipFill>
            </p:spPr>
            <p:txBody>
              <a:bodyPr/>
              <a:lstStyle/>
              <a:p>
                <a:r>
                  <a:rPr lang="de-DE">
                    <a:noFill/>
                  </a:rPr>
                  <a:t> </a:t>
                </a:r>
              </a:p>
            </p:txBody>
          </p:sp>
        </mc:Fallback>
      </mc:AlternateContent>
      <p:sp>
        <p:nvSpPr>
          <p:cNvPr id="27" name="Textfeld 26">
            <a:extLst>
              <a:ext uri="{FF2B5EF4-FFF2-40B4-BE49-F238E27FC236}">
                <a16:creationId xmlns:a16="http://schemas.microsoft.com/office/drawing/2014/main" id="{AB62B75A-7654-4324-94C9-289FFE47A635}"/>
              </a:ext>
            </a:extLst>
          </p:cNvPr>
          <p:cNvSpPr txBox="1"/>
          <p:nvPr/>
        </p:nvSpPr>
        <p:spPr>
          <a:xfrm>
            <a:off x="6669162" y="2837022"/>
            <a:ext cx="4969733" cy="521280"/>
          </a:xfrm>
          <a:prstGeom prst="rect">
            <a:avLst/>
          </a:prstGeom>
          <a:noFill/>
        </p:spPr>
        <p:txBody>
          <a:bodyPr wrap="square" rtlCol="0">
            <a:noAutofit/>
          </a:bodyPr>
          <a:lstStyle/>
          <a:p>
            <a:r>
              <a:rPr lang="de-DE" sz="1000" dirty="0" smtClean="0"/>
              <a:t>Da wir bisher aber nur das Land alleine betrachten, heißt das, dass der Produktionspunkt auch gleichzeitig der Konsumpunkt ist, denn ohne Handel kann nur das konsumiert werden, was man selbst produziert hat </a:t>
            </a:r>
            <a:endParaRPr lang="de-DE" sz="1000" dirty="0"/>
          </a:p>
          <a:p>
            <a:endParaRPr lang="de-DE" sz="1000" dirty="0"/>
          </a:p>
        </p:txBody>
      </p:sp>
      <p:sp>
        <p:nvSpPr>
          <p:cNvPr id="29" name="Title 1"/>
          <p:cNvSpPr txBox="1">
            <a:spLocks/>
          </p:cNvSpPr>
          <p:nvPr/>
        </p:nvSpPr>
        <p:spPr>
          <a:xfrm>
            <a:off x="2097195" y="19567"/>
            <a:ext cx="7464960"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631" dirty="0" smtClean="0">
                <a:solidFill>
                  <a:sysClr val="windowText" lastClr="000000"/>
                </a:solidFill>
              </a:rPr>
              <a:t>Land </a:t>
            </a:r>
            <a:r>
              <a:rPr lang="en-US" sz="2631" dirty="0" err="1" smtClean="0">
                <a:solidFill>
                  <a:sysClr val="windowText" lastClr="000000"/>
                </a:solidFill>
              </a:rPr>
              <a:t>unter</a:t>
            </a:r>
            <a:r>
              <a:rPr lang="en-US" sz="2631" dirty="0" smtClean="0">
                <a:solidFill>
                  <a:sysClr val="windowText" lastClr="000000"/>
                </a:solidFill>
              </a:rPr>
              <a:t> </a:t>
            </a:r>
            <a:r>
              <a:rPr lang="en-US" sz="2631" dirty="0" err="1" smtClean="0">
                <a:solidFill>
                  <a:sysClr val="windowText" lastClr="000000"/>
                </a:solidFill>
              </a:rPr>
              <a:t>Autarkie</a:t>
            </a:r>
            <a:endParaRPr lang="en-US" sz="2631" dirty="0">
              <a:solidFill>
                <a:sysClr val="windowText" lastClr="000000"/>
              </a:solidFill>
            </a:endParaRPr>
          </a:p>
        </p:txBody>
      </p:sp>
      <p:sp>
        <p:nvSpPr>
          <p:cNvPr id="28" name="Textfeld 27">
            <a:extLst>
              <a:ext uri="{FF2B5EF4-FFF2-40B4-BE49-F238E27FC236}">
                <a16:creationId xmlns:a16="http://schemas.microsoft.com/office/drawing/2014/main" id="{EA482EEC-2196-4E73-A3F5-DF32F40D0315}"/>
              </a:ext>
            </a:extLst>
          </p:cNvPr>
          <p:cNvSpPr txBox="1"/>
          <p:nvPr/>
        </p:nvSpPr>
        <p:spPr>
          <a:xfrm>
            <a:off x="636933" y="5921210"/>
            <a:ext cx="9543382" cy="646331"/>
          </a:xfrm>
          <a:prstGeom prst="rect">
            <a:avLst/>
          </a:prstGeom>
          <a:noFill/>
        </p:spPr>
        <p:txBody>
          <a:bodyPr wrap="non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smtClean="0"/>
              <a:t>Siehe auch allgemeines Video </a:t>
            </a:r>
            <a:r>
              <a:rPr lang="de-DE" dirty="0"/>
              <a:t>zur Optimierung (</a:t>
            </a:r>
            <a:r>
              <a:rPr lang="de-DE" dirty="0">
                <a:hlinkClick r:id="rId5"/>
              </a:rPr>
              <a:t>http://</a:t>
            </a:r>
            <a:r>
              <a:rPr lang="de-DE" dirty="0" smtClean="0">
                <a:hlinkClick r:id="rId5"/>
              </a:rPr>
              <a:t>www.bernhardkoester.de/video/inhalt.html</a:t>
            </a:r>
            <a:r>
              <a:rPr lang="de-DE" dirty="0" smtClean="0"/>
              <a:t>):</a:t>
            </a:r>
          </a:p>
          <a:p>
            <a:r>
              <a:rPr lang="de-DE" dirty="0"/>
              <a:t>b</a:t>
            </a:r>
            <a:r>
              <a:rPr lang="de-DE" dirty="0" smtClean="0"/>
              <a:t>zw.	</a:t>
            </a:r>
            <a:r>
              <a:rPr lang="de-DE" dirty="0" smtClean="0">
                <a:hlinkClick r:id="rId6"/>
              </a:rPr>
              <a:t>https</a:t>
            </a:r>
            <a:r>
              <a:rPr lang="de-DE" dirty="0">
                <a:hlinkClick r:id="rId6"/>
              </a:rPr>
              <a:t>://</a:t>
            </a:r>
            <a:r>
              <a:rPr lang="de-DE" dirty="0" smtClean="0">
                <a:hlinkClick r:id="rId6"/>
              </a:rPr>
              <a:t>www.youtube.com/watch?v=002HcSoycxA</a:t>
            </a:r>
            <a:endParaRPr lang="de-DE" dirty="0"/>
          </a:p>
        </p:txBody>
      </p:sp>
    </p:spTree>
    <p:extLst>
      <p:ext uri="{BB962C8B-B14F-4D97-AF65-F5344CB8AC3E}">
        <p14:creationId xmlns:p14="http://schemas.microsoft.com/office/powerpoint/2010/main" val="1939989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8" grpId="0"/>
      <p:bldP spid="25" grpId="0"/>
      <p:bldP spid="26" grpId="0"/>
      <p:bldP spid="2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631" smtClean="0">
                <a:solidFill>
                  <a:sysClr val="windowText" lastClr="000000"/>
                </a:solidFill>
              </a:rPr>
              <a:t>Preisanstieg </a:t>
            </a:r>
            <a:r>
              <a:rPr lang="en-US" sz="2631" dirty="0">
                <a:solidFill>
                  <a:sysClr val="windowText" lastClr="000000"/>
                </a:solidFill>
              </a:rPr>
              <a:t>des </a:t>
            </a:r>
            <a:r>
              <a:rPr lang="en-US" sz="2631" dirty="0" err="1">
                <a:solidFill>
                  <a:sysClr val="windowText" lastClr="000000"/>
                </a:solidFill>
              </a:rPr>
              <a:t>einen</a:t>
            </a:r>
            <a:r>
              <a:rPr lang="en-US" sz="2631" dirty="0">
                <a:solidFill>
                  <a:sysClr val="windowText" lastClr="000000"/>
                </a:solidFill>
              </a:rPr>
              <a:t> </a:t>
            </a:r>
            <a:r>
              <a:rPr lang="en-US" sz="2631" dirty="0" err="1">
                <a:solidFill>
                  <a:sysClr val="windowText" lastClr="000000"/>
                </a:solidFill>
              </a:rPr>
              <a:t>Gutes</a:t>
            </a:r>
            <a:r>
              <a:rPr lang="en-US" sz="2631" dirty="0">
                <a:solidFill>
                  <a:sysClr val="windowText" lastClr="000000"/>
                </a:solidFill>
              </a:rPr>
              <a:t> M</a:t>
            </a:r>
          </a:p>
        </p:txBody>
      </p:sp>
      <p:cxnSp>
        <p:nvCxnSpPr>
          <p:cNvPr id="10" name="Gerade Verbindung mit Pfeil 9">
            <a:extLst>
              <a:ext uri="{FF2B5EF4-FFF2-40B4-BE49-F238E27FC236}">
                <a16:creationId xmlns:a16="http://schemas.microsoft.com/office/drawing/2014/main" id="{3940E059-BC20-47D6-8C06-9A371A7BD9B3}"/>
              </a:ext>
            </a:extLst>
          </p:cNvPr>
          <p:cNvCxnSpPr/>
          <p:nvPr/>
        </p:nvCxnSpPr>
        <p:spPr>
          <a:xfrm flipV="1">
            <a:off x="2999656" y="889966"/>
            <a:ext cx="0" cy="367240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Gerade Verbindung mit Pfeil 10">
            <a:extLst>
              <a:ext uri="{FF2B5EF4-FFF2-40B4-BE49-F238E27FC236}">
                <a16:creationId xmlns:a16="http://schemas.microsoft.com/office/drawing/2014/main" id="{43E2E20E-CAE4-4956-A17C-35D6CF8F5AA1}"/>
              </a:ext>
            </a:extLst>
          </p:cNvPr>
          <p:cNvCxnSpPr>
            <a:cxnSpLocks/>
          </p:cNvCxnSpPr>
          <p:nvPr/>
        </p:nvCxnSpPr>
        <p:spPr>
          <a:xfrm>
            <a:off x="2999656" y="4562374"/>
            <a:ext cx="525189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feld 11">
            <a:extLst>
              <a:ext uri="{FF2B5EF4-FFF2-40B4-BE49-F238E27FC236}">
                <a16:creationId xmlns:a16="http://schemas.microsoft.com/office/drawing/2014/main" id="{B996E664-45FD-4C1E-A44E-A72F2419D670}"/>
              </a:ext>
            </a:extLst>
          </p:cNvPr>
          <p:cNvSpPr txBox="1"/>
          <p:nvPr/>
        </p:nvSpPr>
        <p:spPr>
          <a:xfrm flipH="1">
            <a:off x="128640" y="1052765"/>
            <a:ext cx="2943020" cy="646331"/>
          </a:xfrm>
          <a:prstGeom prst="rect">
            <a:avLst/>
          </a:prstGeom>
          <a:noFill/>
        </p:spPr>
        <p:txBody>
          <a:bodyPr wrap="square" rtlCol="0">
            <a:spAutoFit/>
          </a:bodyPr>
          <a:lstStyle/>
          <a:p>
            <a:r>
              <a:rPr lang="de-DE" dirty="0"/>
              <a:t>P</a:t>
            </a:r>
            <a:r>
              <a:rPr lang="de-DE" baseline="-25000" dirty="0"/>
              <a:t>G</a:t>
            </a:r>
            <a:r>
              <a:rPr lang="de-DE" dirty="0"/>
              <a:t>* GPL</a:t>
            </a:r>
            <a:r>
              <a:rPr lang="de-DE" baseline="-25000" dirty="0"/>
              <a:t>G </a:t>
            </a:r>
            <a:r>
              <a:rPr lang="de-DE" dirty="0"/>
              <a:t>=Wertgrenzprodukt</a:t>
            </a:r>
          </a:p>
          <a:p>
            <a:r>
              <a:rPr lang="de-DE" dirty="0"/>
              <a:t>W=Lohnsatz</a:t>
            </a:r>
          </a:p>
        </p:txBody>
      </p:sp>
      <p:cxnSp>
        <p:nvCxnSpPr>
          <p:cNvPr id="14" name="Gerade Verbindung mit Pfeil 13">
            <a:extLst>
              <a:ext uri="{FF2B5EF4-FFF2-40B4-BE49-F238E27FC236}">
                <a16:creationId xmlns:a16="http://schemas.microsoft.com/office/drawing/2014/main" id="{DBBA5383-AE0E-432A-BD35-9B6DCBCC5998}"/>
              </a:ext>
            </a:extLst>
          </p:cNvPr>
          <p:cNvCxnSpPr/>
          <p:nvPr/>
        </p:nvCxnSpPr>
        <p:spPr>
          <a:xfrm flipV="1">
            <a:off x="7968208" y="889966"/>
            <a:ext cx="0" cy="367240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Gerade Verbindung mit Pfeil 14">
            <a:extLst>
              <a:ext uri="{FF2B5EF4-FFF2-40B4-BE49-F238E27FC236}">
                <a16:creationId xmlns:a16="http://schemas.microsoft.com/office/drawing/2014/main" id="{3C2806A1-EC64-459F-873C-3FFA86755A56}"/>
              </a:ext>
            </a:extLst>
          </p:cNvPr>
          <p:cNvCxnSpPr>
            <a:cxnSpLocks/>
          </p:cNvCxnSpPr>
          <p:nvPr/>
        </p:nvCxnSpPr>
        <p:spPr>
          <a:xfrm flipH="1">
            <a:off x="2711624" y="4562374"/>
            <a:ext cx="1088504"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feld 15">
            <a:extLst>
              <a:ext uri="{FF2B5EF4-FFF2-40B4-BE49-F238E27FC236}">
                <a16:creationId xmlns:a16="http://schemas.microsoft.com/office/drawing/2014/main" id="{4CB80D15-788F-43E0-9430-577477BDD845}"/>
              </a:ext>
            </a:extLst>
          </p:cNvPr>
          <p:cNvSpPr txBox="1"/>
          <p:nvPr/>
        </p:nvSpPr>
        <p:spPr>
          <a:xfrm flipH="1">
            <a:off x="8040217" y="980729"/>
            <a:ext cx="3398645" cy="646331"/>
          </a:xfrm>
          <a:prstGeom prst="rect">
            <a:avLst/>
          </a:prstGeom>
          <a:noFill/>
        </p:spPr>
        <p:txBody>
          <a:bodyPr wrap="square" rtlCol="0">
            <a:spAutoFit/>
          </a:bodyPr>
          <a:lstStyle/>
          <a:p>
            <a:r>
              <a:rPr lang="de-DE" dirty="0"/>
              <a:t>P</a:t>
            </a:r>
            <a:r>
              <a:rPr lang="de-DE" baseline="-25000" dirty="0"/>
              <a:t>M</a:t>
            </a:r>
            <a:r>
              <a:rPr lang="de-DE" dirty="0"/>
              <a:t>*GPL</a:t>
            </a:r>
            <a:r>
              <a:rPr lang="de-DE" baseline="-25000" dirty="0"/>
              <a:t>M </a:t>
            </a:r>
            <a:r>
              <a:rPr lang="de-DE" dirty="0"/>
              <a:t>=Wertgrenzprodukt</a:t>
            </a:r>
          </a:p>
          <a:p>
            <a:r>
              <a:rPr lang="de-DE" dirty="0"/>
              <a:t>w =Lohnsatz</a:t>
            </a:r>
          </a:p>
        </p:txBody>
      </p:sp>
      <p:sp>
        <p:nvSpPr>
          <p:cNvPr id="18" name="Textfeld 17">
            <a:extLst>
              <a:ext uri="{FF2B5EF4-FFF2-40B4-BE49-F238E27FC236}">
                <a16:creationId xmlns:a16="http://schemas.microsoft.com/office/drawing/2014/main" id="{B5F4E884-4553-4D38-AA63-95D029B08FD5}"/>
              </a:ext>
            </a:extLst>
          </p:cNvPr>
          <p:cNvSpPr txBox="1"/>
          <p:nvPr/>
        </p:nvSpPr>
        <p:spPr>
          <a:xfrm>
            <a:off x="187842" y="6038281"/>
            <a:ext cx="11643447" cy="830997"/>
          </a:xfrm>
          <a:prstGeom prst="rect">
            <a:avLst/>
          </a:prstGeom>
          <a:noFill/>
        </p:spPr>
        <p:txBody>
          <a:bodyPr wrap="square" rtlCol="0">
            <a:spAutoFit/>
          </a:bodyPr>
          <a:lstStyle/>
          <a:p>
            <a:r>
              <a:rPr lang="de-DE" sz="1600"/>
              <a:t>Der </a:t>
            </a:r>
            <a:r>
              <a:rPr lang="de-DE" sz="1600" smtClean="0"/>
              <a:t>Preisanstieg </a:t>
            </a:r>
            <a:r>
              <a:rPr lang="de-DE" sz="1600" dirty="0"/>
              <a:t>bei Maschinen erhöht die Nachfrage nach Arbeit im Sektor der Maschinen und die Produktion dort wird ausgeweitet</a:t>
            </a:r>
            <a:r>
              <a:rPr lang="de-DE" sz="1600" dirty="0" smtClean="0"/>
              <a:t>:</a:t>
            </a:r>
            <a:endParaRPr lang="de-DE" sz="1600" dirty="0"/>
          </a:p>
          <a:p>
            <a:r>
              <a:rPr lang="de-DE" sz="1600" dirty="0"/>
              <a:t>→ dies senkt den Arbeitseinsatz bei Getreide und die Produktion in diesem Sektor </a:t>
            </a:r>
            <a:r>
              <a:rPr lang="de-DE" sz="1600" dirty="0" smtClean="0"/>
              <a:t>sinkt </a:t>
            </a:r>
            <a:endParaRPr lang="de-DE" sz="1600" dirty="0"/>
          </a:p>
          <a:p>
            <a:r>
              <a:rPr lang="de-DE" sz="1600" dirty="0"/>
              <a:t>→ Der Anstieg des Lohnsatzes fällt allerdings </a:t>
            </a:r>
            <a:r>
              <a:rPr lang="de-DE" sz="1600" b="1" dirty="0"/>
              <a:t>relativ</a:t>
            </a:r>
            <a:r>
              <a:rPr lang="de-DE" sz="1600" dirty="0"/>
              <a:t> geringer aus, als </a:t>
            </a:r>
            <a:r>
              <a:rPr lang="de-DE" sz="1600"/>
              <a:t>der </a:t>
            </a:r>
            <a:r>
              <a:rPr lang="de-DE" sz="1600" smtClean="0"/>
              <a:t>Preisanstieg </a:t>
            </a:r>
            <a:r>
              <a:rPr lang="de-DE" sz="1600" dirty="0"/>
              <a:t>bei Maschinen </a:t>
            </a:r>
          </a:p>
        </p:txBody>
      </p:sp>
      <p:sp>
        <p:nvSpPr>
          <p:cNvPr id="19" name="Freihandform: Form 18">
            <a:extLst>
              <a:ext uri="{FF2B5EF4-FFF2-40B4-BE49-F238E27FC236}">
                <a16:creationId xmlns:a16="http://schemas.microsoft.com/office/drawing/2014/main" id="{ABBF5D43-83D4-47AE-AD9D-01DD3BAB89AE}"/>
              </a:ext>
            </a:extLst>
          </p:cNvPr>
          <p:cNvSpPr/>
          <p:nvPr/>
        </p:nvSpPr>
        <p:spPr>
          <a:xfrm>
            <a:off x="3318510" y="980728"/>
            <a:ext cx="4046220" cy="3006090"/>
          </a:xfrm>
          <a:custGeom>
            <a:avLst/>
            <a:gdLst>
              <a:gd name="connsiteX0" fmla="*/ 0 w 4046220"/>
              <a:gd name="connsiteY0" fmla="*/ 0 h 3006090"/>
              <a:gd name="connsiteX1" fmla="*/ 994410 w 4046220"/>
              <a:gd name="connsiteY1" fmla="*/ 2080260 h 3006090"/>
              <a:gd name="connsiteX2" fmla="*/ 4046220 w 4046220"/>
              <a:gd name="connsiteY2" fmla="*/ 3006090 h 3006090"/>
            </a:gdLst>
            <a:ahLst/>
            <a:cxnLst>
              <a:cxn ang="0">
                <a:pos x="connsiteX0" y="connsiteY0"/>
              </a:cxn>
              <a:cxn ang="0">
                <a:pos x="connsiteX1" y="connsiteY1"/>
              </a:cxn>
              <a:cxn ang="0">
                <a:pos x="connsiteX2" y="connsiteY2"/>
              </a:cxn>
            </a:cxnLst>
            <a:rect l="l" t="t" r="r" b="b"/>
            <a:pathLst>
              <a:path w="4046220" h="3006090">
                <a:moveTo>
                  <a:pt x="0" y="0"/>
                </a:moveTo>
                <a:cubicBezTo>
                  <a:pt x="160020" y="789622"/>
                  <a:pt x="320040" y="1579245"/>
                  <a:pt x="994410" y="2080260"/>
                </a:cubicBezTo>
                <a:cubicBezTo>
                  <a:pt x="1668780" y="2581275"/>
                  <a:pt x="2857500" y="2793682"/>
                  <a:pt x="4046220" y="300609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0639F7BD-91C2-4FD8-9840-A1DC2815BAAF}"/>
              </a:ext>
            </a:extLst>
          </p:cNvPr>
          <p:cNvSpPr/>
          <p:nvPr/>
        </p:nvSpPr>
        <p:spPr>
          <a:xfrm>
            <a:off x="3356254" y="1118683"/>
            <a:ext cx="1024127" cy="369332"/>
          </a:xfrm>
          <a:prstGeom prst="rect">
            <a:avLst/>
          </a:prstGeom>
        </p:spPr>
        <p:txBody>
          <a:bodyPr wrap="none">
            <a:spAutoFit/>
          </a:bodyPr>
          <a:lstStyle/>
          <a:p>
            <a:r>
              <a:rPr lang="de-DE" dirty="0"/>
              <a:t>P</a:t>
            </a:r>
            <a:r>
              <a:rPr lang="de-DE" baseline="-25000" dirty="0"/>
              <a:t>G</a:t>
            </a:r>
            <a:r>
              <a:rPr lang="de-DE" dirty="0"/>
              <a:t>* GPL</a:t>
            </a:r>
            <a:r>
              <a:rPr lang="de-DE" baseline="-25000" dirty="0"/>
              <a:t>G</a:t>
            </a:r>
          </a:p>
        </p:txBody>
      </p:sp>
      <p:sp>
        <p:nvSpPr>
          <p:cNvPr id="21" name="Freihandform: Form 20">
            <a:extLst>
              <a:ext uri="{FF2B5EF4-FFF2-40B4-BE49-F238E27FC236}">
                <a16:creationId xmlns:a16="http://schemas.microsoft.com/office/drawing/2014/main" id="{C772E8ED-3629-46C9-9FA2-7BB8D928B372}"/>
              </a:ext>
            </a:extLst>
          </p:cNvPr>
          <p:cNvSpPr/>
          <p:nvPr/>
        </p:nvSpPr>
        <p:spPr>
          <a:xfrm>
            <a:off x="4038600" y="960120"/>
            <a:ext cx="3577590" cy="3268980"/>
          </a:xfrm>
          <a:custGeom>
            <a:avLst/>
            <a:gdLst>
              <a:gd name="connsiteX0" fmla="*/ 3577590 w 3577590"/>
              <a:gd name="connsiteY0" fmla="*/ 0 h 3268980"/>
              <a:gd name="connsiteX1" fmla="*/ 2194560 w 3577590"/>
              <a:gd name="connsiteY1" fmla="*/ 2137410 h 3268980"/>
              <a:gd name="connsiteX2" fmla="*/ 22860 w 3577590"/>
              <a:gd name="connsiteY2" fmla="*/ 3257550 h 3268980"/>
              <a:gd name="connsiteX3" fmla="*/ 22860 w 3577590"/>
              <a:gd name="connsiteY3" fmla="*/ 3257550 h 3268980"/>
              <a:gd name="connsiteX4" fmla="*/ 0 w 3577590"/>
              <a:gd name="connsiteY4" fmla="*/ 3268980 h 326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7590" h="3268980">
                <a:moveTo>
                  <a:pt x="3577590" y="0"/>
                </a:moveTo>
                <a:cubicBezTo>
                  <a:pt x="3182302" y="797242"/>
                  <a:pt x="2787015" y="1594485"/>
                  <a:pt x="2194560" y="2137410"/>
                </a:cubicBezTo>
                <a:cubicBezTo>
                  <a:pt x="1602105" y="2680335"/>
                  <a:pt x="22860" y="3257550"/>
                  <a:pt x="22860" y="3257550"/>
                </a:cubicBezTo>
                <a:lnTo>
                  <a:pt x="22860" y="3257550"/>
                </a:lnTo>
                <a:lnTo>
                  <a:pt x="0" y="3268980"/>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a:extLst>
              <a:ext uri="{FF2B5EF4-FFF2-40B4-BE49-F238E27FC236}">
                <a16:creationId xmlns:a16="http://schemas.microsoft.com/office/drawing/2014/main" id="{C94D7996-F0F5-4EB5-A3B8-66D640CAFBD3}"/>
              </a:ext>
            </a:extLst>
          </p:cNvPr>
          <p:cNvSpPr/>
          <p:nvPr/>
        </p:nvSpPr>
        <p:spPr>
          <a:xfrm>
            <a:off x="6532737" y="789364"/>
            <a:ext cx="1043876" cy="369332"/>
          </a:xfrm>
          <a:prstGeom prst="rect">
            <a:avLst/>
          </a:prstGeom>
        </p:spPr>
        <p:txBody>
          <a:bodyPr wrap="none">
            <a:spAutoFit/>
          </a:bodyPr>
          <a:lstStyle/>
          <a:p>
            <a:r>
              <a:rPr lang="de-DE" dirty="0"/>
              <a:t>P</a:t>
            </a:r>
            <a:r>
              <a:rPr lang="de-DE" baseline="-25000" dirty="0"/>
              <a:t>M</a:t>
            </a:r>
            <a:r>
              <a:rPr lang="de-DE" dirty="0"/>
              <a:t>*GPL</a:t>
            </a:r>
            <a:r>
              <a:rPr lang="de-DE" baseline="-25000" dirty="0"/>
              <a:t>M</a:t>
            </a:r>
          </a:p>
        </p:txBody>
      </p:sp>
      <p:sp>
        <p:nvSpPr>
          <p:cNvPr id="23" name="Freihandform: Form 22">
            <a:extLst>
              <a:ext uri="{FF2B5EF4-FFF2-40B4-BE49-F238E27FC236}">
                <a16:creationId xmlns:a16="http://schemas.microsoft.com/office/drawing/2014/main" id="{67251BA6-24E9-44C3-866F-BDE47F397C96}"/>
              </a:ext>
            </a:extLst>
          </p:cNvPr>
          <p:cNvSpPr/>
          <p:nvPr/>
        </p:nvSpPr>
        <p:spPr>
          <a:xfrm>
            <a:off x="3950317" y="942073"/>
            <a:ext cx="2520000" cy="2880000"/>
          </a:xfrm>
          <a:custGeom>
            <a:avLst/>
            <a:gdLst>
              <a:gd name="connsiteX0" fmla="*/ 3577590 w 3577590"/>
              <a:gd name="connsiteY0" fmla="*/ 0 h 3268980"/>
              <a:gd name="connsiteX1" fmla="*/ 2194560 w 3577590"/>
              <a:gd name="connsiteY1" fmla="*/ 2137410 h 3268980"/>
              <a:gd name="connsiteX2" fmla="*/ 22860 w 3577590"/>
              <a:gd name="connsiteY2" fmla="*/ 3257550 h 3268980"/>
              <a:gd name="connsiteX3" fmla="*/ 22860 w 3577590"/>
              <a:gd name="connsiteY3" fmla="*/ 3257550 h 3268980"/>
              <a:gd name="connsiteX4" fmla="*/ 0 w 3577590"/>
              <a:gd name="connsiteY4" fmla="*/ 3268980 h 326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7590" h="3268980">
                <a:moveTo>
                  <a:pt x="3577590" y="0"/>
                </a:moveTo>
                <a:cubicBezTo>
                  <a:pt x="3182302" y="797242"/>
                  <a:pt x="2787015" y="1594485"/>
                  <a:pt x="2194560" y="2137410"/>
                </a:cubicBezTo>
                <a:cubicBezTo>
                  <a:pt x="1602105" y="2680335"/>
                  <a:pt x="22860" y="3257550"/>
                  <a:pt x="22860" y="3257550"/>
                </a:cubicBezTo>
                <a:lnTo>
                  <a:pt x="22860" y="3257550"/>
                </a:lnTo>
                <a:lnTo>
                  <a:pt x="0" y="3268980"/>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4" name="Gerader Verbinder 23">
            <a:extLst>
              <a:ext uri="{FF2B5EF4-FFF2-40B4-BE49-F238E27FC236}">
                <a16:creationId xmlns:a16="http://schemas.microsoft.com/office/drawing/2014/main" id="{33E0EA9C-15FB-4325-810A-B6E60E642904}"/>
              </a:ext>
            </a:extLst>
          </p:cNvPr>
          <p:cNvCxnSpPr>
            <a:cxnSpLocks/>
          </p:cNvCxnSpPr>
          <p:nvPr/>
        </p:nvCxnSpPr>
        <p:spPr>
          <a:xfrm flipH="1">
            <a:off x="2999656" y="3596230"/>
            <a:ext cx="4968552" cy="3714"/>
          </a:xfrm>
          <a:prstGeom prst="line">
            <a:avLst/>
          </a:prstGeom>
        </p:spPr>
        <p:style>
          <a:lnRef idx="1">
            <a:schemeClr val="accent1"/>
          </a:lnRef>
          <a:fillRef idx="0">
            <a:schemeClr val="accent1"/>
          </a:fillRef>
          <a:effectRef idx="0">
            <a:schemeClr val="accent1"/>
          </a:effectRef>
          <a:fontRef idx="minor">
            <a:schemeClr val="tx1"/>
          </a:fontRef>
        </p:style>
      </p:cxnSp>
      <p:sp>
        <p:nvSpPr>
          <p:cNvPr id="25" name="Rechteck 24">
            <a:extLst>
              <a:ext uri="{FF2B5EF4-FFF2-40B4-BE49-F238E27FC236}">
                <a16:creationId xmlns:a16="http://schemas.microsoft.com/office/drawing/2014/main" id="{4E5783B4-00B1-460A-B460-D2A5BD242158}"/>
              </a:ext>
            </a:extLst>
          </p:cNvPr>
          <p:cNvSpPr/>
          <p:nvPr/>
        </p:nvSpPr>
        <p:spPr>
          <a:xfrm>
            <a:off x="2495600" y="3347700"/>
            <a:ext cx="465192" cy="369332"/>
          </a:xfrm>
          <a:prstGeom prst="rect">
            <a:avLst/>
          </a:prstGeom>
        </p:spPr>
        <p:txBody>
          <a:bodyPr wrap="none">
            <a:spAutoFit/>
          </a:bodyPr>
          <a:lstStyle/>
          <a:p>
            <a:r>
              <a:rPr lang="de-DE" dirty="0"/>
              <a:t>w*</a:t>
            </a:r>
            <a:endParaRPr lang="de-DE" baseline="-25000" dirty="0"/>
          </a:p>
        </p:txBody>
      </p:sp>
      <p:cxnSp>
        <p:nvCxnSpPr>
          <p:cNvPr id="26" name="Gerader Verbinder 25">
            <a:extLst>
              <a:ext uri="{FF2B5EF4-FFF2-40B4-BE49-F238E27FC236}">
                <a16:creationId xmlns:a16="http://schemas.microsoft.com/office/drawing/2014/main" id="{C36C913E-5F92-4547-B762-789061FC9CEB}"/>
              </a:ext>
            </a:extLst>
          </p:cNvPr>
          <p:cNvCxnSpPr>
            <a:cxnSpLocks/>
          </p:cNvCxnSpPr>
          <p:nvPr/>
        </p:nvCxnSpPr>
        <p:spPr>
          <a:xfrm flipH="1" flipV="1">
            <a:off x="2999656" y="3347700"/>
            <a:ext cx="1800200" cy="9292"/>
          </a:xfrm>
          <a:prstGeom prst="line">
            <a:avLst/>
          </a:prstGeom>
        </p:spPr>
        <p:style>
          <a:lnRef idx="1">
            <a:schemeClr val="accent1"/>
          </a:lnRef>
          <a:fillRef idx="0">
            <a:schemeClr val="accent1"/>
          </a:fillRef>
          <a:effectRef idx="0">
            <a:schemeClr val="accent1"/>
          </a:effectRef>
          <a:fontRef idx="minor">
            <a:schemeClr val="tx1"/>
          </a:fontRef>
        </p:style>
      </p:cxnSp>
      <p:sp>
        <p:nvSpPr>
          <p:cNvPr id="27" name="Rechteck 26">
            <a:extLst>
              <a:ext uri="{FF2B5EF4-FFF2-40B4-BE49-F238E27FC236}">
                <a16:creationId xmlns:a16="http://schemas.microsoft.com/office/drawing/2014/main" id="{33A433A6-6A77-49A4-8991-8D3464B44939}"/>
              </a:ext>
            </a:extLst>
          </p:cNvPr>
          <p:cNvSpPr/>
          <p:nvPr/>
        </p:nvSpPr>
        <p:spPr>
          <a:xfrm>
            <a:off x="2495600" y="3131676"/>
            <a:ext cx="522900" cy="369332"/>
          </a:xfrm>
          <a:prstGeom prst="rect">
            <a:avLst/>
          </a:prstGeom>
        </p:spPr>
        <p:txBody>
          <a:bodyPr wrap="none">
            <a:spAutoFit/>
          </a:bodyPr>
          <a:lstStyle/>
          <a:p>
            <a:r>
              <a:rPr lang="de-DE" dirty="0"/>
              <a:t>w*‘</a:t>
            </a:r>
            <a:endParaRPr lang="de-DE" baseline="-25000" dirty="0"/>
          </a:p>
        </p:txBody>
      </p:sp>
      <p:sp>
        <p:nvSpPr>
          <p:cNvPr id="28" name="Rechteck 27">
            <a:extLst>
              <a:ext uri="{FF2B5EF4-FFF2-40B4-BE49-F238E27FC236}">
                <a16:creationId xmlns:a16="http://schemas.microsoft.com/office/drawing/2014/main" id="{61696E40-28BD-4053-856C-D628C7B514BB}"/>
              </a:ext>
            </a:extLst>
          </p:cNvPr>
          <p:cNvSpPr/>
          <p:nvPr/>
        </p:nvSpPr>
        <p:spPr>
          <a:xfrm>
            <a:off x="5375920" y="764704"/>
            <a:ext cx="1095172" cy="369332"/>
          </a:xfrm>
          <a:prstGeom prst="rect">
            <a:avLst/>
          </a:prstGeom>
        </p:spPr>
        <p:txBody>
          <a:bodyPr wrap="none">
            <a:spAutoFit/>
          </a:bodyPr>
          <a:lstStyle/>
          <a:p>
            <a:r>
              <a:rPr lang="de-DE" dirty="0"/>
              <a:t>P‘</a:t>
            </a:r>
            <a:r>
              <a:rPr lang="de-DE" baseline="-25000" dirty="0"/>
              <a:t>M</a:t>
            </a:r>
            <a:r>
              <a:rPr lang="de-DE" dirty="0"/>
              <a:t>*GPL</a:t>
            </a:r>
            <a:r>
              <a:rPr lang="de-DE" baseline="-25000" dirty="0"/>
              <a:t>M</a:t>
            </a:r>
          </a:p>
        </p:txBody>
      </p:sp>
      <p:sp>
        <p:nvSpPr>
          <p:cNvPr id="31" name="Textfeld 30">
            <a:extLst>
              <a:ext uri="{FF2B5EF4-FFF2-40B4-BE49-F238E27FC236}">
                <a16:creationId xmlns:a16="http://schemas.microsoft.com/office/drawing/2014/main" id="{F37178C7-1959-4F46-AD2C-DA61655AB896}"/>
              </a:ext>
            </a:extLst>
          </p:cNvPr>
          <p:cNvSpPr txBox="1"/>
          <p:nvPr/>
        </p:nvSpPr>
        <p:spPr>
          <a:xfrm flipH="1">
            <a:off x="8112230" y="4509120"/>
            <a:ext cx="576059" cy="369332"/>
          </a:xfrm>
          <a:prstGeom prst="rect">
            <a:avLst/>
          </a:prstGeom>
          <a:noFill/>
        </p:spPr>
        <p:txBody>
          <a:bodyPr wrap="square" rtlCol="0">
            <a:spAutoFit/>
          </a:bodyPr>
          <a:lstStyle/>
          <a:p>
            <a:r>
              <a:rPr lang="de-DE" dirty="0"/>
              <a:t>L</a:t>
            </a:r>
            <a:r>
              <a:rPr lang="de-DE" baseline="-25000" dirty="0"/>
              <a:t>G</a:t>
            </a:r>
            <a:endParaRPr lang="de-DE" dirty="0"/>
          </a:p>
        </p:txBody>
      </p:sp>
      <p:sp>
        <p:nvSpPr>
          <p:cNvPr id="32" name="Textfeld 31">
            <a:extLst>
              <a:ext uri="{FF2B5EF4-FFF2-40B4-BE49-F238E27FC236}">
                <a16:creationId xmlns:a16="http://schemas.microsoft.com/office/drawing/2014/main" id="{08A64668-0246-44D7-837E-67BA4C42611E}"/>
              </a:ext>
            </a:extLst>
          </p:cNvPr>
          <p:cNvSpPr txBox="1"/>
          <p:nvPr/>
        </p:nvSpPr>
        <p:spPr>
          <a:xfrm flipH="1">
            <a:off x="2567609" y="4509120"/>
            <a:ext cx="576059" cy="369332"/>
          </a:xfrm>
          <a:prstGeom prst="rect">
            <a:avLst/>
          </a:prstGeom>
          <a:noFill/>
        </p:spPr>
        <p:txBody>
          <a:bodyPr wrap="square" rtlCol="0">
            <a:spAutoFit/>
          </a:bodyPr>
          <a:lstStyle/>
          <a:p>
            <a:r>
              <a:rPr lang="de-DE" dirty="0"/>
              <a:t>L</a:t>
            </a:r>
            <a:r>
              <a:rPr lang="de-DE" baseline="-25000" dirty="0"/>
              <a:t>M</a:t>
            </a:r>
            <a:endParaRPr lang="de-DE" dirty="0"/>
          </a:p>
        </p:txBody>
      </p:sp>
      <p:sp>
        <p:nvSpPr>
          <p:cNvPr id="29" name="Rectangle 12">
            <a:extLst>
              <a:ext uri="{FF2B5EF4-FFF2-40B4-BE49-F238E27FC236}">
                <a16:creationId xmlns:a16="http://schemas.microsoft.com/office/drawing/2014/main" id="{C5279C6D-BCE6-4254-93B2-8AF9C9BED943}"/>
              </a:ext>
            </a:extLst>
          </p:cNvPr>
          <p:cNvSpPr/>
          <p:nvPr/>
        </p:nvSpPr>
        <p:spPr>
          <a:xfrm>
            <a:off x="367989" y="3219631"/>
            <a:ext cx="2455600" cy="343620"/>
          </a:xfrm>
          <a:prstGeom prst="rect">
            <a:avLst/>
          </a:prstGeom>
        </p:spPr>
        <p:txBody>
          <a:bodyPr wrap="square">
            <a:spAutoFit/>
          </a:bodyPr>
          <a:lstStyle/>
          <a:p>
            <a:r>
              <a:rPr lang="de-DE" sz="1600" dirty="0">
                <a:ea typeface="Cambria Math" panose="02040503050406030204" pitchFamily="18" charset="0"/>
              </a:rPr>
              <a:t>Änderung des Lohnsatzes</a:t>
            </a:r>
            <a:endParaRPr lang="en-US" sz="1600" dirty="0"/>
          </a:p>
        </p:txBody>
      </p:sp>
      <p:cxnSp>
        <p:nvCxnSpPr>
          <p:cNvPr id="33" name="Gerader Verbinder 32">
            <a:extLst>
              <a:ext uri="{FF2B5EF4-FFF2-40B4-BE49-F238E27FC236}">
                <a16:creationId xmlns:a16="http://schemas.microsoft.com/office/drawing/2014/main" id="{F753D45F-BE9A-4EE3-838A-E5113CF670EF}"/>
              </a:ext>
            </a:extLst>
          </p:cNvPr>
          <p:cNvCxnSpPr>
            <a:cxnSpLocks/>
            <a:endCxn id="23" idx="1"/>
          </p:cNvCxnSpPr>
          <p:nvPr/>
        </p:nvCxnSpPr>
        <p:spPr>
          <a:xfrm flipV="1">
            <a:off x="5480549" y="2825150"/>
            <a:ext cx="15583" cy="1737223"/>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Gerader Verbinder 33">
            <a:extLst>
              <a:ext uri="{FF2B5EF4-FFF2-40B4-BE49-F238E27FC236}">
                <a16:creationId xmlns:a16="http://schemas.microsoft.com/office/drawing/2014/main" id="{915EF558-D90E-43B8-948A-9EEDC400B538}"/>
              </a:ext>
            </a:extLst>
          </p:cNvPr>
          <p:cNvCxnSpPr>
            <a:cxnSpLocks/>
          </p:cNvCxnSpPr>
          <p:nvPr/>
        </p:nvCxnSpPr>
        <p:spPr>
          <a:xfrm flipH="1">
            <a:off x="5481324" y="2810285"/>
            <a:ext cx="2466318" cy="28374"/>
          </a:xfrm>
          <a:prstGeom prst="line">
            <a:avLst/>
          </a:prstGeom>
        </p:spPr>
        <p:style>
          <a:lnRef idx="1">
            <a:schemeClr val="accent1"/>
          </a:lnRef>
          <a:fillRef idx="0">
            <a:schemeClr val="accent1"/>
          </a:fillRef>
          <a:effectRef idx="0">
            <a:schemeClr val="accent1"/>
          </a:effectRef>
          <a:fontRef idx="minor">
            <a:schemeClr val="tx1"/>
          </a:fontRef>
        </p:style>
      </p:cxnSp>
      <p:sp>
        <p:nvSpPr>
          <p:cNvPr id="35" name="Rectangle 12">
            <a:extLst>
              <a:ext uri="{FF2B5EF4-FFF2-40B4-BE49-F238E27FC236}">
                <a16:creationId xmlns:a16="http://schemas.microsoft.com/office/drawing/2014/main" id="{CB0F5D5D-C80D-4510-958D-2A1584CD3602}"/>
              </a:ext>
            </a:extLst>
          </p:cNvPr>
          <p:cNvSpPr/>
          <p:nvPr/>
        </p:nvSpPr>
        <p:spPr>
          <a:xfrm>
            <a:off x="7958792" y="3004080"/>
            <a:ext cx="3237031" cy="830997"/>
          </a:xfrm>
          <a:prstGeom prst="rect">
            <a:avLst/>
          </a:prstGeom>
        </p:spPr>
        <p:txBody>
          <a:bodyPr wrap="square">
            <a:spAutoFit/>
          </a:bodyPr>
          <a:lstStyle/>
          <a:p>
            <a:r>
              <a:rPr lang="de-DE" sz="1600" dirty="0">
                <a:ea typeface="Cambria Math" panose="02040503050406030204" pitchFamily="18" charset="0"/>
              </a:rPr>
              <a:t>Änderung des Wertgrenzprodukts</a:t>
            </a:r>
          </a:p>
          <a:p>
            <a:pPr algn="ctr"/>
            <a:r>
              <a:rPr lang="de-DE" sz="1600" dirty="0">
                <a:ea typeface="Cambria Math" panose="02040503050406030204" pitchFamily="18" charset="0"/>
              </a:rPr>
              <a:t>=</a:t>
            </a:r>
          </a:p>
          <a:p>
            <a:pPr algn="ctr"/>
            <a:r>
              <a:rPr lang="de-DE" sz="1600">
                <a:ea typeface="Cambria Math" panose="02040503050406030204" pitchFamily="18" charset="0"/>
              </a:rPr>
              <a:t>Absolute </a:t>
            </a:r>
            <a:r>
              <a:rPr lang="de-DE" sz="1600" smtClean="0">
                <a:ea typeface="Cambria Math" panose="02040503050406030204" pitchFamily="18" charset="0"/>
              </a:rPr>
              <a:t>Preisänderung</a:t>
            </a:r>
            <a:endParaRPr lang="en-US" sz="1600" dirty="0"/>
          </a:p>
        </p:txBody>
      </p:sp>
      <p:cxnSp>
        <p:nvCxnSpPr>
          <p:cNvPr id="36" name="Gerader Verbinder 35">
            <a:extLst>
              <a:ext uri="{FF2B5EF4-FFF2-40B4-BE49-F238E27FC236}">
                <a16:creationId xmlns:a16="http://schemas.microsoft.com/office/drawing/2014/main" id="{8EF7B4CF-72B1-485C-AD1E-10BDE6310F50}"/>
              </a:ext>
            </a:extLst>
          </p:cNvPr>
          <p:cNvCxnSpPr>
            <a:cxnSpLocks/>
          </p:cNvCxnSpPr>
          <p:nvPr/>
        </p:nvCxnSpPr>
        <p:spPr>
          <a:xfrm flipH="1" flipV="1">
            <a:off x="4822782" y="3346913"/>
            <a:ext cx="5286" cy="1215460"/>
          </a:xfrm>
          <a:prstGeom prst="line">
            <a:avLst/>
          </a:prstGeom>
        </p:spPr>
        <p:style>
          <a:lnRef idx="1">
            <a:schemeClr val="accent1"/>
          </a:lnRef>
          <a:fillRef idx="0">
            <a:schemeClr val="accent1"/>
          </a:fillRef>
          <a:effectRef idx="0">
            <a:schemeClr val="accent1"/>
          </a:effectRef>
          <a:fontRef idx="minor">
            <a:schemeClr val="tx1"/>
          </a:fontRef>
        </p:style>
      </p:cxnSp>
      <p:sp>
        <p:nvSpPr>
          <p:cNvPr id="17" name="Rechteck 16">
            <a:extLst>
              <a:ext uri="{FF2B5EF4-FFF2-40B4-BE49-F238E27FC236}">
                <a16:creationId xmlns:a16="http://schemas.microsoft.com/office/drawing/2014/main" id="{CA7B56E4-8A86-42AB-AC1D-CB11613069A6}"/>
              </a:ext>
            </a:extLst>
          </p:cNvPr>
          <p:cNvSpPr/>
          <p:nvPr/>
        </p:nvSpPr>
        <p:spPr>
          <a:xfrm>
            <a:off x="5339324" y="4555233"/>
            <a:ext cx="397866" cy="369332"/>
          </a:xfrm>
          <a:prstGeom prst="rect">
            <a:avLst/>
          </a:prstGeom>
        </p:spPr>
        <p:txBody>
          <a:bodyPr wrap="none">
            <a:spAutoFit/>
          </a:bodyPr>
          <a:lstStyle/>
          <a:p>
            <a:r>
              <a:rPr lang="de-DE" dirty="0"/>
              <a:t>L*</a:t>
            </a:r>
          </a:p>
        </p:txBody>
      </p:sp>
      <p:sp>
        <p:nvSpPr>
          <p:cNvPr id="37" name="Rechteck 36">
            <a:extLst>
              <a:ext uri="{FF2B5EF4-FFF2-40B4-BE49-F238E27FC236}">
                <a16:creationId xmlns:a16="http://schemas.microsoft.com/office/drawing/2014/main" id="{9C8962DD-501D-4258-9380-8D8E0E40BED4}"/>
              </a:ext>
            </a:extLst>
          </p:cNvPr>
          <p:cNvSpPr/>
          <p:nvPr/>
        </p:nvSpPr>
        <p:spPr>
          <a:xfrm>
            <a:off x="4655377" y="4562670"/>
            <a:ext cx="465192" cy="369332"/>
          </a:xfrm>
          <a:prstGeom prst="rect">
            <a:avLst/>
          </a:prstGeom>
        </p:spPr>
        <p:txBody>
          <a:bodyPr wrap="none">
            <a:spAutoFit/>
          </a:bodyPr>
          <a:lstStyle/>
          <a:p>
            <a:r>
              <a:rPr lang="de-DE" dirty="0"/>
              <a:t>L*´</a:t>
            </a:r>
          </a:p>
        </p:txBody>
      </p:sp>
      <p:sp>
        <p:nvSpPr>
          <p:cNvPr id="30" name="Textfeld 29">
            <a:extLst>
              <a:ext uri="{FF2B5EF4-FFF2-40B4-BE49-F238E27FC236}">
                <a16:creationId xmlns:a16="http://schemas.microsoft.com/office/drawing/2014/main" id="{AB62B75A-7654-4324-94C9-289FFE47A635}"/>
              </a:ext>
            </a:extLst>
          </p:cNvPr>
          <p:cNvSpPr txBox="1"/>
          <p:nvPr/>
        </p:nvSpPr>
        <p:spPr>
          <a:xfrm>
            <a:off x="10733" y="5064833"/>
            <a:ext cx="12181267" cy="289628"/>
          </a:xfrm>
          <a:prstGeom prst="rect">
            <a:avLst/>
          </a:prstGeom>
          <a:noFill/>
        </p:spPr>
        <p:txBody>
          <a:bodyPr wrap="square" rtlCol="0">
            <a:noAutofit/>
          </a:bodyPr>
          <a:lstStyle/>
          <a:p>
            <a:r>
              <a:rPr lang="de-DE" sz="1000" smtClean="0"/>
              <a:t>Der Preisanstieg </a:t>
            </a:r>
            <a:r>
              <a:rPr lang="de-DE" sz="1000" dirty="0" smtClean="0"/>
              <a:t>des </a:t>
            </a:r>
            <a:r>
              <a:rPr lang="de-DE" sz="1000" dirty="0"/>
              <a:t>Gutes M P‘</a:t>
            </a:r>
            <a:r>
              <a:rPr lang="de-DE" sz="1000" baseline="-25000" dirty="0"/>
              <a:t>M</a:t>
            </a:r>
            <a:r>
              <a:rPr lang="de-DE" sz="1000" dirty="0"/>
              <a:t> &gt;</a:t>
            </a:r>
            <a:r>
              <a:rPr lang="de-DE" sz="1000" dirty="0" smtClean="0"/>
              <a:t>P</a:t>
            </a:r>
            <a:r>
              <a:rPr lang="de-DE" sz="1000" baseline="-25000" dirty="0" smtClean="0"/>
              <a:t>M</a:t>
            </a:r>
            <a:r>
              <a:rPr lang="de-DE" sz="1000" dirty="0" smtClean="0"/>
              <a:t> führt zu einer erhöhten Arbeitsnachfrage im Industriesektor. Die Arbeitsnachfragekurve verschiebt sich nach oben</a:t>
            </a:r>
            <a:endParaRPr lang="de-DE" sz="1000" dirty="0"/>
          </a:p>
        </p:txBody>
      </p:sp>
      <p:sp>
        <p:nvSpPr>
          <p:cNvPr id="38" name="Textfeld 37">
            <a:extLst>
              <a:ext uri="{FF2B5EF4-FFF2-40B4-BE49-F238E27FC236}">
                <a16:creationId xmlns:a16="http://schemas.microsoft.com/office/drawing/2014/main" id="{AB62B75A-7654-4324-94C9-289FFE47A635}"/>
              </a:ext>
            </a:extLst>
          </p:cNvPr>
          <p:cNvSpPr txBox="1"/>
          <p:nvPr/>
        </p:nvSpPr>
        <p:spPr>
          <a:xfrm>
            <a:off x="-9794" y="5253621"/>
            <a:ext cx="12181267" cy="289628"/>
          </a:xfrm>
          <a:prstGeom prst="rect">
            <a:avLst/>
          </a:prstGeom>
          <a:noFill/>
        </p:spPr>
        <p:txBody>
          <a:bodyPr wrap="square" rtlCol="0">
            <a:noAutofit/>
          </a:bodyPr>
          <a:lstStyle/>
          <a:p>
            <a:r>
              <a:rPr lang="de-DE" sz="1000" dirty="0" smtClean="0"/>
              <a:t>Achtung! Keine Parallelverschiebung, denn </a:t>
            </a:r>
            <a:r>
              <a:rPr lang="de-DE" sz="1000" smtClean="0"/>
              <a:t>der Preis </a:t>
            </a:r>
            <a:r>
              <a:rPr lang="de-DE" sz="1000" dirty="0" smtClean="0"/>
              <a:t>ist ein Proportionalitätsfaktor. „Große“ Werte werden also umso mehr nach oben geschoben!</a:t>
            </a:r>
            <a:endParaRPr lang="de-DE" sz="1000" dirty="0"/>
          </a:p>
        </p:txBody>
      </p:sp>
      <p:sp>
        <p:nvSpPr>
          <p:cNvPr id="39" name="Textfeld 38">
            <a:extLst>
              <a:ext uri="{FF2B5EF4-FFF2-40B4-BE49-F238E27FC236}">
                <a16:creationId xmlns:a16="http://schemas.microsoft.com/office/drawing/2014/main" id="{AB62B75A-7654-4324-94C9-289FFE47A635}"/>
              </a:ext>
            </a:extLst>
          </p:cNvPr>
          <p:cNvSpPr txBox="1"/>
          <p:nvPr/>
        </p:nvSpPr>
        <p:spPr>
          <a:xfrm>
            <a:off x="-8805" y="5455475"/>
            <a:ext cx="12181267" cy="289628"/>
          </a:xfrm>
          <a:prstGeom prst="rect">
            <a:avLst/>
          </a:prstGeom>
          <a:noFill/>
        </p:spPr>
        <p:txBody>
          <a:bodyPr wrap="square" rtlCol="0">
            <a:noAutofit/>
          </a:bodyPr>
          <a:lstStyle/>
          <a:p>
            <a:r>
              <a:rPr lang="de-DE" sz="1000" dirty="0" smtClean="0"/>
              <a:t>Es ergibt sich damit ein neuer Schnittpunkt der beiden Arbeitsnachfragekurven</a:t>
            </a:r>
            <a:endParaRPr lang="de-DE" sz="1000" dirty="0"/>
          </a:p>
        </p:txBody>
      </p:sp>
      <p:sp>
        <p:nvSpPr>
          <p:cNvPr id="40" name="Textfeld 39">
            <a:extLst>
              <a:ext uri="{FF2B5EF4-FFF2-40B4-BE49-F238E27FC236}">
                <a16:creationId xmlns:a16="http://schemas.microsoft.com/office/drawing/2014/main" id="{AB62B75A-7654-4324-94C9-289FFE47A635}"/>
              </a:ext>
            </a:extLst>
          </p:cNvPr>
          <p:cNvSpPr txBox="1"/>
          <p:nvPr/>
        </p:nvSpPr>
        <p:spPr>
          <a:xfrm>
            <a:off x="-3608" y="5647539"/>
            <a:ext cx="12181267" cy="289628"/>
          </a:xfrm>
          <a:prstGeom prst="rect">
            <a:avLst/>
          </a:prstGeom>
          <a:noFill/>
        </p:spPr>
        <p:txBody>
          <a:bodyPr wrap="square" rtlCol="0">
            <a:noAutofit/>
          </a:bodyPr>
          <a:lstStyle/>
          <a:p>
            <a:r>
              <a:rPr lang="de-DE" sz="1000" dirty="0" smtClean="0"/>
              <a:t>Der Lohn steigt, die Arbeitsmenge im Industriesektor wird ausgeweitet und spiegelbildlich in der Landwirtschaft reduziert</a:t>
            </a:r>
            <a:endParaRPr lang="de-DE" sz="1000" dirty="0"/>
          </a:p>
        </p:txBody>
      </p:sp>
      <p:sp>
        <p:nvSpPr>
          <p:cNvPr id="41" name="Textfeld 40">
            <a:extLst>
              <a:ext uri="{FF2B5EF4-FFF2-40B4-BE49-F238E27FC236}">
                <a16:creationId xmlns:a16="http://schemas.microsoft.com/office/drawing/2014/main" id="{AB62B75A-7654-4324-94C9-289FFE47A635}"/>
              </a:ext>
            </a:extLst>
          </p:cNvPr>
          <p:cNvSpPr txBox="1"/>
          <p:nvPr/>
        </p:nvSpPr>
        <p:spPr>
          <a:xfrm>
            <a:off x="3561" y="5837588"/>
            <a:ext cx="12181267" cy="289628"/>
          </a:xfrm>
          <a:prstGeom prst="rect">
            <a:avLst/>
          </a:prstGeom>
          <a:noFill/>
        </p:spPr>
        <p:txBody>
          <a:bodyPr wrap="square" rtlCol="0">
            <a:noAutofit/>
          </a:bodyPr>
          <a:lstStyle/>
          <a:p>
            <a:r>
              <a:rPr lang="de-DE" sz="1000" dirty="0" smtClean="0"/>
              <a:t>Aber: Die Steigerung des Lohnsatzes fällt geringer aus, als die </a:t>
            </a:r>
            <a:r>
              <a:rPr lang="de-DE" sz="1000" smtClean="0"/>
              <a:t>ursprüngliche Preisänderung </a:t>
            </a:r>
            <a:r>
              <a:rPr lang="de-DE" sz="1000" dirty="0" smtClean="0"/>
              <a:t>im Industriesektor</a:t>
            </a:r>
            <a:endParaRPr lang="de-DE" sz="1000" dirty="0"/>
          </a:p>
        </p:txBody>
      </p:sp>
    </p:spTree>
    <p:extLst>
      <p:ext uri="{BB962C8B-B14F-4D97-AF65-F5344CB8AC3E}">
        <p14:creationId xmlns:p14="http://schemas.microsoft.com/office/powerpoint/2010/main" val="177975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40"/>
                                        </p:tgtEl>
                                        <p:attrNameLst>
                                          <p:attrName>style.visibility</p:attrName>
                                        </p:attrNameLst>
                                      </p:cBhvr>
                                      <p:to>
                                        <p:strVal val="visible"/>
                                      </p:to>
                                    </p:set>
                                    <p:animEffect transition="in" filter="fade">
                                      <p:cBhvr>
                                        <p:cTn id="29" dur="500"/>
                                        <p:tgtEl>
                                          <p:spTgt spid="40"/>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fade">
                                      <p:cBhvr>
                                        <p:cTn id="32" dur="500"/>
                                        <p:tgtEl>
                                          <p:spTgt spid="29"/>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fade">
                                      <p:cBhvr>
                                        <p:cTn id="35" dur="500"/>
                                        <p:tgtEl>
                                          <p:spTgt spid="27"/>
                                        </p:tgtEl>
                                      </p:cBhvr>
                                    </p:animEffect>
                                  </p:childTnLst>
                                </p:cTn>
                              </p:par>
                              <p:par>
                                <p:cTn id="36" presetID="1" presetClass="entr" presetSubtype="0" fill="hold" nodeType="withEffect">
                                  <p:stCondLst>
                                    <p:cond delay="0"/>
                                  </p:stCondLst>
                                  <p:childTnLst>
                                    <p:set>
                                      <p:cBhvr>
                                        <p:cTn id="37" dur="1" fill="hold">
                                          <p:stCondLst>
                                            <p:cond delay="0"/>
                                          </p:stCondLst>
                                        </p:cTn>
                                        <p:tgtEl>
                                          <p:spTgt spid="26"/>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fade">
                                      <p:cBhvr>
                                        <p:cTn id="42" dur="500"/>
                                        <p:tgtEl>
                                          <p:spTgt spid="41"/>
                                        </p:tgtEl>
                                      </p:cBhvr>
                                    </p:animEffect>
                                  </p:childTnLst>
                                </p:cTn>
                              </p:par>
                              <p:par>
                                <p:cTn id="43" presetID="1" presetClass="entr" presetSubtype="0" fill="hold" grpId="0" nodeType="withEffect">
                                  <p:stCondLst>
                                    <p:cond delay="0"/>
                                  </p:stCondLst>
                                  <p:childTnLst>
                                    <p:set>
                                      <p:cBhvr>
                                        <p:cTn id="44" dur="1" fill="hold">
                                          <p:stCondLst>
                                            <p:cond delay="0"/>
                                          </p:stCondLst>
                                        </p:cTn>
                                        <p:tgtEl>
                                          <p:spTgt spid="3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3" grpId="0" animBg="1"/>
      <p:bldP spid="27" grpId="0"/>
      <p:bldP spid="28" grpId="0"/>
      <p:bldP spid="29" grpId="0"/>
      <p:bldP spid="35" grpId="0"/>
      <p:bldP spid="37" grpId="0"/>
      <p:bldP spid="30" grpId="0"/>
      <p:bldP spid="38" grpId="0"/>
      <p:bldP spid="39" grpId="0"/>
      <p:bldP spid="40" grpId="0"/>
      <p:bldP spid="4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631" dirty="0" err="1">
                <a:solidFill>
                  <a:sysClr val="windowText" lastClr="000000"/>
                </a:solidFill>
              </a:rPr>
              <a:t>Einkommensverteilung</a:t>
            </a:r>
            <a:r>
              <a:rPr lang="en-US" sz="2631" dirty="0">
                <a:solidFill>
                  <a:sysClr val="windowText" lastClr="000000"/>
                </a:solidFill>
              </a:rPr>
              <a:t> </a:t>
            </a:r>
            <a:r>
              <a:rPr lang="en-US" sz="2631" dirty="0" err="1">
                <a:solidFill>
                  <a:sysClr val="windowText" lastClr="000000"/>
                </a:solidFill>
              </a:rPr>
              <a:t>nach</a:t>
            </a:r>
            <a:r>
              <a:rPr lang="en-US" sz="2631" dirty="0">
                <a:solidFill>
                  <a:sysClr val="windowText" lastClr="000000"/>
                </a:solidFill>
              </a:rPr>
              <a:t> </a:t>
            </a:r>
            <a:r>
              <a:rPr lang="en-US" sz="2631">
                <a:solidFill>
                  <a:sysClr val="windowText" lastClr="000000"/>
                </a:solidFill>
              </a:rPr>
              <a:t>der </a:t>
            </a:r>
            <a:r>
              <a:rPr lang="en-US" sz="2631" smtClean="0">
                <a:solidFill>
                  <a:sysClr val="windowText" lastClr="000000"/>
                </a:solidFill>
              </a:rPr>
              <a:t>Preisänderung</a:t>
            </a:r>
            <a:endParaRPr lang="en-US" sz="2631" dirty="0">
              <a:solidFill>
                <a:sysClr val="windowText" lastClr="000000"/>
              </a:solidFill>
            </a:endParaRPr>
          </a:p>
        </p:txBody>
      </p:sp>
      <p:sp>
        <p:nvSpPr>
          <p:cNvPr id="6" name="Textfeld 5">
            <a:extLst>
              <a:ext uri="{FF2B5EF4-FFF2-40B4-BE49-F238E27FC236}">
                <a16:creationId xmlns:a16="http://schemas.microsoft.com/office/drawing/2014/main" id="{07E277B9-BD12-4678-B902-5A0CDD9C235F}"/>
              </a:ext>
            </a:extLst>
          </p:cNvPr>
          <p:cNvSpPr txBox="1"/>
          <p:nvPr/>
        </p:nvSpPr>
        <p:spPr>
          <a:xfrm>
            <a:off x="1752600" y="883947"/>
            <a:ext cx="8930268" cy="5139869"/>
          </a:xfrm>
          <a:prstGeom prst="rect">
            <a:avLst/>
          </a:prstGeom>
          <a:noFill/>
        </p:spPr>
        <p:txBody>
          <a:bodyPr wrap="square" rtlCol="0">
            <a:spAutoFit/>
          </a:bodyPr>
          <a:lstStyle/>
          <a:p>
            <a:r>
              <a:rPr lang="de-DE" sz="2200" b="1" u="sng" dirty="0"/>
              <a:t>Kapitalbesitzer im Maschinensektor</a:t>
            </a:r>
            <a:r>
              <a:rPr lang="de-DE" sz="2200" b="1" dirty="0"/>
              <a:t>: </a:t>
            </a:r>
            <a:r>
              <a:rPr lang="de-DE" sz="2200"/>
              <a:t>Die </a:t>
            </a:r>
            <a:r>
              <a:rPr lang="de-DE" sz="2200" smtClean="0"/>
              <a:t>Güterpreise </a:t>
            </a:r>
            <a:r>
              <a:rPr lang="de-DE" sz="2200" dirty="0"/>
              <a:t>steigen nominal und auch relativ zum Lohnsatz und relativ zum Getreidesektor. Damit steigt insgesamt das Einkommen in diesem Sektor</a:t>
            </a:r>
          </a:p>
          <a:p>
            <a:r>
              <a:rPr lang="de-DE" sz="2200" dirty="0"/>
              <a:t>→ </a:t>
            </a:r>
            <a:r>
              <a:rPr lang="de-DE" sz="2200" b="1" dirty="0"/>
              <a:t>Besserstellung</a:t>
            </a:r>
          </a:p>
          <a:p>
            <a:endParaRPr lang="de-DE" sz="2200" dirty="0"/>
          </a:p>
          <a:p>
            <a:r>
              <a:rPr lang="de-DE" sz="2200" b="1" u="sng" dirty="0"/>
              <a:t>Kapitalbesitzer im Getreidesektor</a:t>
            </a:r>
            <a:r>
              <a:rPr lang="de-DE" sz="2200" b="1" dirty="0"/>
              <a:t>: </a:t>
            </a:r>
            <a:r>
              <a:rPr lang="de-DE" sz="2200"/>
              <a:t>Die </a:t>
            </a:r>
            <a:r>
              <a:rPr lang="de-DE" sz="2200" smtClean="0"/>
              <a:t>Güterpreise </a:t>
            </a:r>
            <a:r>
              <a:rPr lang="de-DE" sz="2200" dirty="0"/>
              <a:t>bleiben nominal unverändert, aber sie sinken relativ zum Lohnsatz und relativ zum Maschinensektor. Damit sinkt insgesamt das Einkommen in diesem Sektor</a:t>
            </a:r>
          </a:p>
          <a:p>
            <a:r>
              <a:rPr lang="de-DE" sz="2200" dirty="0"/>
              <a:t>→ </a:t>
            </a:r>
            <a:r>
              <a:rPr lang="de-DE" sz="2200" b="1" dirty="0"/>
              <a:t>Schlechterstellung</a:t>
            </a:r>
          </a:p>
          <a:p>
            <a:endParaRPr lang="de-DE" sz="2200" dirty="0"/>
          </a:p>
          <a:p>
            <a:r>
              <a:rPr lang="de-DE" sz="2200" b="1" dirty="0"/>
              <a:t>Arbeiter:</a:t>
            </a:r>
            <a:r>
              <a:rPr lang="de-DE" sz="2200" dirty="0"/>
              <a:t> Die Löhne steigen zwar nominal. Relativ zum Maschinensektor aber fallen sie, während sie relativ zum Getreidesektor steigen.</a:t>
            </a:r>
          </a:p>
          <a:p>
            <a:r>
              <a:rPr lang="de-DE" sz="2200" dirty="0"/>
              <a:t>→ </a:t>
            </a:r>
            <a:r>
              <a:rPr lang="de-DE" sz="2200" b="1" dirty="0"/>
              <a:t>Besser- oder Schlechterstellung hängt von den Präferenzen ab</a:t>
            </a:r>
          </a:p>
          <a:p>
            <a:endParaRPr lang="de-DE" sz="2200" dirty="0"/>
          </a:p>
          <a:p>
            <a:endParaRPr lang="de-DE" sz="2000" dirty="0"/>
          </a:p>
        </p:txBody>
      </p:sp>
    </p:spTree>
    <p:extLst>
      <p:ext uri="{BB962C8B-B14F-4D97-AF65-F5344CB8AC3E}">
        <p14:creationId xmlns:p14="http://schemas.microsoft.com/office/powerpoint/2010/main" val="18039149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122682"/>
            <a:ext cx="8721846" cy="449797"/>
          </a:xfrm>
          <a:prstGeom prst="rect">
            <a:avLst/>
          </a:prstGeom>
        </p:spPr>
        <p:txBody>
          <a:bodyPr>
            <a:normAutofit fontScale="82500" lnSpcReduction="10000"/>
          </a:bodyPr>
          <a:lstStyle>
            <a:lvl1pPr algn="ctr" rtl="0" hangingPunct="0">
              <a:tabLst/>
              <a:defRPr lang="de-DE" sz="4400" b="0" i="0" u="none" strike="noStrike" kern="1200">
                <a:ln>
                  <a:noFill/>
                </a:ln>
                <a:latin typeface="Arial" pitchFamily="18"/>
              </a:defRPr>
            </a:lvl1pPr>
          </a:lstStyle>
          <a:p>
            <a:r>
              <a:rPr lang="en-US" sz="2631" dirty="0" err="1">
                <a:solidFill>
                  <a:sysClr val="windowText" lastClr="000000"/>
                </a:solidFill>
              </a:rPr>
              <a:t>Produktion</a:t>
            </a:r>
            <a:r>
              <a:rPr lang="en-US" sz="2631" dirty="0">
                <a:solidFill>
                  <a:sysClr val="windowText" lastClr="000000"/>
                </a:solidFill>
              </a:rPr>
              <a:t> und </a:t>
            </a:r>
            <a:r>
              <a:rPr lang="en-US" sz="2631" dirty="0" err="1">
                <a:solidFill>
                  <a:sysClr val="windowText" lastClr="000000"/>
                </a:solidFill>
              </a:rPr>
              <a:t>Konsum</a:t>
            </a:r>
            <a:r>
              <a:rPr lang="en-US" sz="2631" dirty="0">
                <a:solidFill>
                  <a:sysClr val="windowText" lastClr="000000"/>
                </a:solidFill>
              </a:rPr>
              <a:t> </a:t>
            </a:r>
            <a:r>
              <a:rPr lang="en-US" sz="2631" dirty="0" err="1">
                <a:solidFill>
                  <a:sysClr val="windowText" lastClr="000000"/>
                </a:solidFill>
              </a:rPr>
              <a:t>Außenhandel</a:t>
            </a:r>
            <a:r>
              <a:rPr lang="en-US" sz="2631" dirty="0">
                <a:solidFill>
                  <a:sysClr val="windowText" lastClr="000000"/>
                </a:solidFill>
              </a:rPr>
              <a:t> </a:t>
            </a:r>
            <a:r>
              <a:rPr lang="en-US" sz="2631" dirty="0" err="1">
                <a:solidFill>
                  <a:sysClr val="windowText" lastClr="000000"/>
                </a:solidFill>
              </a:rPr>
              <a:t>nach</a:t>
            </a:r>
            <a:r>
              <a:rPr lang="en-US" sz="2631" dirty="0">
                <a:solidFill>
                  <a:sysClr val="windowText" lastClr="000000"/>
                </a:solidFill>
              </a:rPr>
              <a:t> </a:t>
            </a:r>
            <a:r>
              <a:rPr lang="en-US" sz="2631" err="1">
                <a:solidFill>
                  <a:sysClr val="windowText" lastClr="000000"/>
                </a:solidFill>
              </a:rPr>
              <a:t>dem</a:t>
            </a:r>
            <a:r>
              <a:rPr lang="en-US" sz="2631">
                <a:solidFill>
                  <a:sysClr val="windowText" lastClr="000000"/>
                </a:solidFill>
              </a:rPr>
              <a:t> </a:t>
            </a:r>
            <a:r>
              <a:rPr lang="en-US" sz="2631" smtClean="0">
                <a:solidFill>
                  <a:sysClr val="windowText" lastClr="000000"/>
                </a:solidFill>
              </a:rPr>
              <a:t>Preisanstieg </a:t>
            </a:r>
            <a:r>
              <a:rPr lang="en-US" sz="2631" dirty="0">
                <a:solidFill>
                  <a:sysClr val="windowText" lastClr="000000"/>
                </a:solidFill>
              </a:rPr>
              <a:t>von M</a:t>
            </a:r>
          </a:p>
        </p:txBody>
      </p:sp>
      <p:grpSp>
        <p:nvGrpSpPr>
          <p:cNvPr id="17" name="Gruppieren 16">
            <a:extLst>
              <a:ext uri="{FF2B5EF4-FFF2-40B4-BE49-F238E27FC236}">
                <a16:creationId xmlns:a16="http://schemas.microsoft.com/office/drawing/2014/main" id="{96760369-09BB-4A7D-91B4-68E784638C33}"/>
              </a:ext>
            </a:extLst>
          </p:cNvPr>
          <p:cNvGrpSpPr/>
          <p:nvPr/>
        </p:nvGrpSpPr>
        <p:grpSpPr>
          <a:xfrm>
            <a:off x="2692418" y="1289567"/>
            <a:ext cx="6486978" cy="4304022"/>
            <a:chOff x="4016915" y="1196752"/>
            <a:chExt cx="3862765" cy="2616903"/>
          </a:xfrm>
        </p:grpSpPr>
        <p:cxnSp>
          <p:nvCxnSpPr>
            <p:cNvPr id="18" name="Gerade Verbindung mit Pfeil 17">
              <a:extLst>
                <a:ext uri="{FF2B5EF4-FFF2-40B4-BE49-F238E27FC236}">
                  <a16:creationId xmlns:a16="http://schemas.microsoft.com/office/drawing/2014/main" id="{DE75726A-4309-49D8-B635-366159185D90}"/>
                </a:ext>
              </a:extLst>
            </p:cNvPr>
            <p:cNvCxnSpPr/>
            <p:nvPr/>
          </p:nvCxnSpPr>
          <p:spPr>
            <a:xfrm flipV="1">
              <a:off x="4211960" y="1196752"/>
              <a:ext cx="0" cy="237626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Gerade Verbindung mit Pfeil 18">
              <a:extLst>
                <a:ext uri="{FF2B5EF4-FFF2-40B4-BE49-F238E27FC236}">
                  <a16:creationId xmlns:a16="http://schemas.microsoft.com/office/drawing/2014/main" id="{7C252169-E35C-403B-941C-9CCEB70B6BEC}"/>
                </a:ext>
              </a:extLst>
            </p:cNvPr>
            <p:cNvCxnSpPr>
              <a:cxnSpLocks/>
            </p:cNvCxnSpPr>
            <p:nvPr/>
          </p:nvCxnSpPr>
          <p:spPr>
            <a:xfrm>
              <a:off x="4211960" y="3573016"/>
              <a:ext cx="366772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feld 19">
              <a:extLst>
                <a:ext uri="{FF2B5EF4-FFF2-40B4-BE49-F238E27FC236}">
                  <a16:creationId xmlns:a16="http://schemas.microsoft.com/office/drawing/2014/main" id="{D560060F-89E2-497E-B645-7F8891A9BDA6}"/>
                </a:ext>
              </a:extLst>
            </p:cNvPr>
            <p:cNvSpPr txBox="1"/>
            <p:nvPr/>
          </p:nvSpPr>
          <p:spPr>
            <a:xfrm flipH="1">
              <a:off x="4016915" y="1228012"/>
              <a:ext cx="216024" cy="224559"/>
            </a:xfrm>
            <a:prstGeom prst="rect">
              <a:avLst/>
            </a:prstGeom>
            <a:noFill/>
          </p:spPr>
          <p:txBody>
            <a:bodyPr wrap="square" rtlCol="0">
              <a:spAutoFit/>
            </a:bodyPr>
            <a:lstStyle/>
            <a:p>
              <a:r>
                <a:rPr lang="de-DE" dirty="0"/>
                <a:t>G</a:t>
              </a:r>
            </a:p>
          </p:txBody>
        </p:sp>
        <p:sp>
          <p:nvSpPr>
            <p:cNvPr id="21" name="Textfeld 20">
              <a:extLst>
                <a:ext uri="{FF2B5EF4-FFF2-40B4-BE49-F238E27FC236}">
                  <a16:creationId xmlns:a16="http://schemas.microsoft.com/office/drawing/2014/main" id="{CE164BB6-400C-466D-B392-BF97AB606C98}"/>
                </a:ext>
              </a:extLst>
            </p:cNvPr>
            <p:cNvSpPr txBox="1"/>
            <p:nvPr/>
          </p:nvSpPr>
          <p:spPr>
            <a:xfrm flipH="1">
              <a:off x="7663656" y="3589096"/>
              <a:ext cx="216024" cy="224559"/>
            </a:xfrm>
            <a:prstGeom prst="rect">
              <a:avLst/>
            </a:prstGeom>
            <a:noFill/>
          </p:spPr>
          <p:txBody>
            <a:bodyPr wrap="square" rtlCol="0">
              <a:spAutoFit/>
            </a:bodyPr>
            <a:lstStyle/>
            <a:p>
              <a:r>
                <a:rPr lang="de-DE" dirty="0"/>
                <a:t>M</a:t>
              </a:r>
            </a:p>
          </p:txBody>
        </p:sp>
      </p:grpSp>
      <p:sp>
        <p:nvSpPr>
          <p:cNvPr id="9" name="Freihandform: Form 8">
            <a:extLst>
              <a:ext uri="{FF2B5EF4-FFF2-40B4-BE49-F238E27FC236}">
                <a16:creationId xmlns:a16="http://schemas.microsoft.com/office/drawing/2014/main" id="{FA46ED26-B858-4292-925B-1DEE7ED8C959}"/>
              </a:ext>
            </a:extLst>
          </p:cNvPr>
          <p:cNvSpPr/>
          <p:nvPr/>
        </p:nvSpPr>
        <p:spPr>
          <a:xfrm>
            <a:off x="2999657" y="2201780"/>
            <a:ext cx="3224463" cy="2995863"/>
          </a:xfrm>
          <a:custGeom>
            <a:avLst/>
            <a:gdLst>
              <a:gd name="connsiteX0" fmla="*/ 0 w 3224463"/>
              <a:gd name="connsiteY0" fmla="*/ 0 h 2995863"/>
              <a:gd name="connsiteX1" fmla="*/ 2249906 w 3224463"/>
              <a:gd name="connsiteY1" fmla="*/ 986589 h 2995863"/>
              <a:gd name="connsiteX2" fmla="*/ 3224463 w 3224463"/>
              <a:gd name="connsiteY2" fmla="*/ 2995863 h 2995863"/>
            </a:gdLst>
            <a:ahLst/>
            <a:cxnLst>
              <a:cxn ang="0">
                <a:pos x="connsiteX0" y="connsiteY0"/>
              </a:cxn>
              <a:cxn ang="0">
                <a:pos x="connsiteX1" y="connsiteY1"/>
              </a:cxn>
              <a:cxn ang="0">
                <a:pos x="connsiteX2" y="connsiteY2"/>
              </a:cxn>
            </a:cxnLst>
            <a:rect l="l" t="t" r="r" b="b"/>
            <a:pathLst>
              <a:path w="3224463" h="2995863">
                <a:moveTo>
                  <a:pt x="0" y="0"/>
                </a:moveTo>
                <a:cubicBezTo>
                  <a:pt x="856248" y="243639"/>
                  <a:pt x="1712496" y="487279"/>
                  <a:pt x="2249906" y="986589"/>
                </a:cubicBezTo>
                <a:cubicBezTo>
                  <a:pt x="2787316" y="1485899"/>
                  <a:pt x="3005889" y="2240881"/>
                  <a:pt x="3224463" y="299586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0" name="Gerader Verbinder 9">
            <a:extLst>
              <a:ext uri="{FF2B5EF4-FFF2-40B4-BE49-F238E27FC236}">
                <a16:creationId xmlns:a16="http://schemas.microsoft.com/office/drawing/2014/main" id="{EC432E8F-AFBF-4D87-B2EB-69E8003AE8AC}"/>
              </a:ext>
            </a:extLst>
          </p:cNvPr>
          <p:cNvCxnSpPr>
            <a:cxnSpLocks/>
          </p:cNvCxnSpPr>
          <p:nvPr/>
        </p:nvCxnSpPr>
        <p:spPr>
          <a:xfrm>
            <a:off x="3402687" y="1988840"/>
            <a:ext cx="2232248" cy="136815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 name="Rechteck 10">
                <a:extLst>
                  <a:ext uri="{FF2B5EF4-FFF2-40B4-BE49-F238E27FC236}">
                    <a16:creationId xmlns:a16="http://schemas.microsoft.com/office/drawing/2014/main" id="{E3B5C445-33B9-4BC3-825E-A44EF38FDC76}"/>
                  </a:ext>
                </a:extLst>
              </p:cNvPr>
              <p:cNvSpPr/>
              <p:nvPr/>
            </p:nvSpPr>
            <p:spPr>
              <a:xfrm>
                <a:off x="3451176" y="1556505"/>
                <a:ext cx="699230" cy="60247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i="1">
                          <a:latin typeface="Cambria Math" panose="02040503050406030204" pitchFamily="18" charset="0"/>
                          <a:ea typeface="Cambria Math" panose="02040503050406030204" pitchFamily="18" charset="0"/>
                        </a:rPr>
                        <m:t>−</m:t>
                      </m:r>
                      <m:f>
                        <m:fPr>
                          <m:ctrlPr>
                            <a:rPr lang="de-DE" i="1">
                              <a:latin typeface="Cambria Math" panose="02040503050406030204" pitchFamily="18" charset="0"/>
                            </a:rPr>
                          </m:ctrlPr>
                        </m:fPr>
                        <m:num>
                          <m:r>
                            <m:rPr>
                              <m:nor/>
                            </m:rPr>
                            <a:rPr lang="de-DE" dirty="0"/>
                            <m:t>P</m:t>
                          </m:r>
                          <m:r>
                            <m:rPr>
                              <m:nor/>
                            </m:rPr>
                            <a:rPr lang="de-DE" baseline="-25000" dirty="0"/>
                            <m:t>M</m:t>
                          </m:r>
                        </m:num>
                        <m:den>
                          <m:r>
                            <m:rPr>
                              <m:nor/>
                            </m:rPr>
                            <a:rPr lang="de-DE" dirty="0"/>
                            <m:t>P</m:t>
                          </m:r>
                          <m:r>
                            <m:rPr>
                              <m:nor/>
                            </m:rPr>
                            <a:rPr lang="de-DE" baseline="-25000" dirty="0"/>
                            <m:t>G</m:t>
                          </m:r>
                        </m:den>
                      </m:f>
                    </m:oMath>
                  </m:oMathPara>
                </a14:m>
                <a:endParaRPr lang="de-DE" dirty="0"/>
              </a:p>
            </p:txBody>
          </p:sp>
        </mc:Choice>
        <mc:Fallback xmlns="">
          <p:sp>
            <p:nvSpPr>
              <p:cNvPr id="11" name="Rechteck 10">
                <a:extLst>
                  <a:ext uri="{FF2B5EF4-FFF2-40B4-BE49-F238E27FC236}">
                    <a16:creationId xmlns:a16="http://schemas.microsoft.com/office/drawing/2014/main" id="{E3B5C445-33B9-4BC3-825E-A44EF38FDC76}"/>
                  </a:ext>
                </a:extLst>
              </p:cNvPr>
              <p:cNvSpPr>
                <a:spLocks noRot="1" noChangeAspect="1" noMove="1" noResize="1" noEditPoints="1" noAdjustHandles="1" noChangeArrowheads="1" noChangeShapeType="1" noTextEdit="1"/>
              </p:cNvSpPr>
              <p:nvPr/>
            </p:nvSpPr>
            <p:spPr>
              <a:xfrm>
                <a:off x="3451176" y="1556505"/>
                <a:ext cx="699230" cy="602473"/>
              </a:xfrm>
              <a:prstGeom prst="rect">
                <a:avLst/>
              </a:prstGeom>
              <a:blipFill>
                <a:blip r:embed="rId3"/>
                <a:stretch>
                  <a:fillRect b="-1010"/>
                </a:stretch>
              </a:blipFill>
            </p:spPr>
            <p:txBody>
              <a:bodyPr/>
              <a:lstStyle/>
              <a:p>
                <a:r>
                  <a:rPr lang="de-DE">
                    <a:noFill/>
                  </a:rPr>
                  <a:t> </a:t>
                </a:r>
              </a:p>
            </p:txBody>
          </p:sp>
        </mc:Fallback>
      </mc:AlternateContent>
      <p:cxnSp>
        <p:nvCxnSpPr>
          <p:cNvPr id="12" name="Gerader Verbinder 11">
            <a:extLst>
              <a:ext uri="{FF2B5EF4-FFF2-40B4-BE49-F238E27FC236}">
                <a16:creationId xmlns:a16="http://schemas.microsoft.com/office/drawing/2014/main" id="{436ED30E-75D3-4AD3-A5DA-FDB7B6FFDFFD}"/>
              </a:ext>
            </a:extLst>
          </p:cNvPr>
          <p:cNvCxnSpPr>
            <a:cxnSpLocks/>
          </p:cNvCxnSpPr>
          <p:nvPr/>
        </p:nvCxnSpPr>
        <p:spPr>
          <a:xfrm>
            <a:off x="4460044" y="1119180"/>
            <a:ext cx="1907897" cy="410423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2" name="Rechteck 21">
                <a:extLst>
                  <a:ext uri="{FF2B5EF4-FFF2-40B4-BE49-F238E27FC236}">
                    <a16:creationId xmlns:a16="http://schemas.microsoft.com/office/drawing/2014/main" id="{6C38AC9C-7A11-4BD0-A8CC-44C100D7FEF7}"/>
                  </a:ext>
                </a:extLst>
              </p:cNvPr>
              <p:cNvSpPr/>
              <p:nvPr/>
            </p:nvSpPr>
            <p:spPr>
              <a:xfrm>
                <a:off x="5674465" y="3392242"/>
                <a:ext cx="750526" cy="61407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i="1">
                          <a:latin typeface="Cambria Math" panose="02040503050406030204" pitchFamily="18" charset="0"/>
                          <a:ea typeface="Cambria Math" panose="02040503050406030204" pitchFamily="18" charset="0"/>
                        </a:rPr>
                        <m:t>−</m:t>
                      </m:r>
                      <m:f>
                        <m:fPr>
                          <m:ctrlPr>
                            <a:rPr lang="de-DE" i="1">
                              <a:latin typeface="Cambria Math" panose="02040503050406030204" pitchFamily="18" charset="0"/>
                            </a:rPr>
                          </m:ctrlPr>
                        </m:fPr>
                        <m:num>
                          <m:r>
                            <m:rPr>
                              <m:nor/>
                            </m:rPr>
                            <a:rPr lang="de-DE" dirty="0"/>
                            <m:t>P</m:t>
                          </m:r>
                          <m:r>
                            <m:rPr>
                              <m:nor/>
                            </m:rPr>
                            <a:rPr lang="de-DE" dirty="0"/>
                            <m:t>′</m:t>
                          </m:r>
                          <m:r>
                            <m:rPr>
                              <m:nor/>
                            </m:rPr>
                            <a:rPr lang="de-DE" baseline="-25000" dirty="0"/>
                            <m:t>M</m:t>
                          </m:r>
                        </m:num>
                        <m:den>
                          <m:r>
                            <m:rPr>
                              <m:nor/>
                            </m:rPr>
                            <a:rPr lang="de-DE" dirty="0"/>
                            <m:t>P</m:t>
                          </m:r>
                          <m:r>
                            <m:rPr>
                              <m:nor/>
                            </m:rPr>
                            <a:rPr lang="de-DE" baseline="-25000" dirty="0"/>
                            <m:t>G</m:t>
                          </m:r>
                        </m:den>
                      </m:f>
                    </m:oMath>
                  </m:oMathPara>
                </a14:m>
                <a:endParaRPr lang="de-DE" dirty="0"/>
              </a:p>
            </p:txBody>
          </p:sp>
        </mc:Choice>
        <mc:Fallback xmlns="">
          <p:sp>
            <p:nvSpPr>
              <p:cNvPr id="22" name="Rechteck 21">
                <a:extLst>
                  <a:ext uri="{FF2B5EF4-FFF2-40B4-BE49-F238E27FC236}">
                    <a16:creationId xmlns:a16="http://schemas.microsoft.com/office/drawing/2014/main" id="{6C38AC9C-7A11-4BD0-A8CC-44C100D7FEF7}"/>
                  </a:ext>
                </a:extLst>
              </p:cNvPr>
              <p:cNvSpPr>
                <a:spLocks noRot="1" noChangeAspect="1" noMove="1" noResize="1" noEditPoints="1" noAdjustHandles="1" noChangeArrowheads="1" noChangeShapeType="1" noTextEdit="1"/>
              </p:cNvSpPr>
              <p:nvPr/>
            </p:nvSpPr>
            <p:spPr>
              <a:xfrm>
                <a:off x="5674465" y="3392242"/>
                <a:ext cx="750526" cy="614079"/>
              </a:xfrm>
              <a:prstGeom prst="rect">
                <a:avLst/>
              </a:prstGeom>
              <a:blipFill>
                <a:blip r:embed="rId4"/>
                <a:stretch>
                  <a:fillRect/>
                </a:stretch>
              </a:blipFill>
            </p:spPr>
            <p:txBody>
              <a:bodyPr/>
              <a:lstStyle/>
              <a:p>
                <a:r>
                  <a:rPr lang="de-DE">
                    <a:noFill/>
                  </a:rPr>
                  <a:t> </a:t>
                </a:r>
              </a:p>
            </p:txBody>
          </p:sp>
        </mc:Fallback>
      </mc:AlternateContent>
      <p:sp>
        <p:nvSpPr>
          <p:cNvPr id="15" name="Textfeld 14">
            <a:extLst>
              <a:ext uri="{FF2B5EF4-FFF2-40B4-BE49-F238E27FC236}">
                <a16:creationId xmlns:a16="http://schemas.microsoft.com/office/drawing/2014/main" id="{24DDB0AE-3AC4-493A-A126-9F4A955CFEB2}"/>
              </a:ext>
            </a:extLst>
          </p:cNvPr>
          <p:cNvSpPr txBox="1"/>
          <p:nvPr/>
        </p:nvSpPr>
        <p:spPr>
          <a:xfrm>
            <a:off x="22757" y="1331898"/>
            <a:ext cx="2747547" cy="369332"/>
          </a:xfrm>
          <a:prstGeom prst="rect">
            <a:avLst/>
          </a:prstGeom>
          <a:noFill/>
        </p:spPr>
        <p:txBody>
          <a:bodyPr wrap="none" rtlCol="0">
            <a:spAutoFit/>
          </a:bodyPr>
          <a:lstStyle/>
          <a:p>
            <a:r>
              <a:rPr lang="de-DE" smtClean="0"/>
              <a:t>Preisverhältnis </a:t>
            </a:r>
            <a:r>
              <a:rPr lang="de-DE" dirty="0"/>
              <a:t>bei Autarkie</a:t>
            </a:r>
          </a:p>
        </p:txBody>
      </p:sp>
      <p:sp>
        <p:nvSpPr>
          <p:cNvPr id="26" name="Textfeld 25">
            <a:extLst>
              <a:ext uri="{FF2B5EF4-FFF2-40B4-BE49-F238E27FC236}">
                <a16:creationId xmlns:a16="http://schemas.microsoft.com/office/drawing/2014/main" id="{5F8D2EB1-986E-449A-8D6D-027AAAE118BA}"/>
              </a:ext>
            </a:extLst>
          </p:cNvPr>
          <p:cNvSpPr txBox="1"/>
          <p:nvPr/>
        </p:nvSpPr>
        <p:spPr>
          <a:xfrm>
            <a:off x="8269423" y="3429903"/>
            <a:ext cx="2957156" cy="369332"/>
          </a:xfrm>
          <a:prstGeom prst="rect">
            <a:avLst/>
          </a:prstGeom>
          <a:noFill/>
        </p:spPr>
        <p:txBody>
          <a:bodyPr wrap="none" rtlCol="0">
            <a:spAutoFit/>
          </a:bodyPr>
          <a:lstStyle/>
          <a:p>
            <a:r>
              <a:rPr lang="de-DE" smtClean="0"/>
              <a:t>Preisverhältnis </a:t>
            </a:r>
            <a:r>
              <a:rPr lang="de-DE" dirty="0"/>
              <a:t>am Weltmarkt</a:t>
            </a:r>
          </a:p>
        </p:txBody>
      </p:sp>
      <p:cxnSp>
        <p:nvCxnSpPr>
          <p:cNvPr id="28" name="Gerade Verbindung mit Pfeil 27">
            <a:extLst>
              <a:ext uri="{FF2B5EF4-FFF2-40B4-BE49-F238E27FC236}">
                <a16:creationId xmlns:a16="http://schemas.microsoft.com/office/drawing/2014/main" id="{B0595867-1035-47FC-BA11-D69A0B354617}"/>
              </a:ext>
            </a:extLst>
          </p:cNvPr>
          <p:cNvCxnSpPr>
            <a:cxnSpLocks/>
            <a:endCxn id="11" idx="1"/>
          </p:cNvCxnSpPr>
          <p:nvPr/>
        </p:nvCxnSpPr>
        <p:spPr>
          <a:xfrm>
            <a:off x="2398266" y="1758531"/>
            <a:ext cx="1052910" cy="992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Gerade Verbindung mit Pfeil 30">
            <a:extLst>
              <a:ext uri="{FF2B5EF4-FFF2-40B4-BE49-F238E27FC236}">
                <a16:creationId xmlns:a16="http://schemas.microsoft.com/office/drawing/2014/main" id="{D9A04536-00C6-428A-BEB6-1B3A0716C7B2}"/>
              </a:ext>
            </a:extLst>
          </p:cNvPr>
          <p:cNvCxnSpPr>
            <a:cxnSpLocks/>
            <a:endCxn id="22" idx="3"/>
          </p:cNvCxnSpPr>
          <p:nvPr/>
        </p:nvCxnSpPr>
        <p:spPr>
          <a:xfrm flipH="1">
            <a:off x="6424991" y="3614569"/>
            <a:ext cx="1885291" cy="847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Textfeld 32">
            <a:extLst>
              <a:ext uri="{FF2B5EF4-FFF2-40B4-BE49-F238E27FC236}">
                <a16:creationId xmlns:a16="http://schemas.microsoft.com/office/drawing/2014/main" id="{5F790758-7E06-4A38-BC3B-D9951CA4B4C7}"/>
              </a:ext>
            </a:extLst>
          </p:cNvPr>
          <p:cNvSpPr txBox="1"/>
          <p:nvPr/>
        </p:nvSpPr>
        <p:spPr>
          <a:xfrm>
            <a:off x="6744072" y="4211796"/>
            <a:ext cx="3685624" cy="369332"/>
          </a:xfrm>
          <a:prstGeom prst="rect">
            <a:avLst/>
          </a:prstGeom>
          <a:noFill/>
        </p:spPr>
        <p:txBody>
          <a:bodyPr wrap="none" rtlCol="0">
            <a:spAutoFit/>
          </a:bodyPr>
          <a:lstStyle/>
          <a:p>
            <a:r>
              <a:rPr lang="de-DE" dirty="0" smtClean="0"/>
              <a:t>Einkommensgerade </a:t>
            </a:r>
            <a:r>
              <a:rPr lang="de-DE" dirty="0"/>
              <a:t>bei Außenhandel</a:t>
            </a:r>
          </a:p>
        </p:txBody>
      </p:sp>
      <p:cxnSp>
        <p:nvCxnSpPr>
          <p:cNvPr id="34" name="Gerade Verbindung mit Pfeil 33">
            <a:extLst>
              <a:ext uri="{FF2B5EF4-FFF2-40B4-BE49-F238E27FC236}">
                <a16:creationId xmlns:a16="http://schemas.microsoft.com/office/drawing/2014/main" id="{4AE9E1F6-34B0-4E19-ACE1-6215EBCDBCFC}"/>
              </a:ext>
            </a:extLst>
          </p:cNvPr>
          <p:cNvCxnSpPr>
            <a:cxnSpLocks/>
          </p:cNvCxnSpPr>
          <p:nvPr/>
        </p:nvCxnSpPr>
        <p:spPr>
          <a:xfrm flipH="1">
            <a:off x="6348516" y="4540505"/>
            <a:ext cx="577033" cy="1010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feld 35">
            <a:extLst>
              <a:ext uri="{FF2B5EF4-FFF2-40B4-BE49-F238E27FC236}">
                <a16:creationId xmlns:a16="http://schemas.microsoft.com/office/drawing/2014/main" id="{7783DDDC-6660-4008-89D1-A0F8422D7D04}"/>
              </a:ext>
            </a:extLst>
          </p:cNvPr>
          <p:cNvSpPr txBox="1"/>
          <p:nvPr/>
        </p:nvSpPr>
        <p:spPr>
          <a:xfrm>
            <a:off x="4710790" y="2672916"/>
            <a:ext cx="324128" cy="369332"/>
          </a:xfrm>
          <a:prstGeom prst="rect">
            <a:avLst/>
          </a:prstGeom>
          <a:noFill/>
        </p:spPr>
        <p:txBody>
          <a:bodyPr wrap="none" rtlCol="0">
            <a:spAutoFit/>
          </a:bodyPr>
          <a:lstStyle/>
          <a:p>
            <a:r>
              <a:rPr lang="de-DE" dirty="0"/>
              <a:t>●</a:t>
            </a:r>
          </a:p>
        </p:txBody>
      </p:sp>
      <p:sp>
        <p:nvSpPr>
          <p:cNvPr id="37" name="Textfeld 36">
            <a:extLst>
              <a:ext uri="{FF2B5EF4-FFF2-40B4-BE49-F238E27FC236}">
                <a16:creationId xmlns:a16="http://schemas.microsoft.com/office/drawing/2014/main" id="{BB7A91A8-181A-4640-BF9C-0659D11B2925}"/>
              </a:ext>
            </a:extLst>
          </p:cNvPr>
          <p:cNvSpPr txBox="1"/>
          <p:nvPr/>
        </p:nvSpPr>
        <p:spPr>
          <a:xfrm>
            <a:off x="5617945" y="3743032"/>
            <a:ext cx="306895" cy="369332"/>
          </a:xfrm>
          <a:prstGeom prst="rect">
            <a:avLst/>
          </a:prstGeom>
          <a:noFill/>
        </p:spPr>
        <p:txBody>
          <a:bodyPr wrap="square" rtlCol="0">
            <a:spAutoFit/>
          </a:bodyPr>
          <a:lstStyle/>
          <a:p>
            <a:r>
              <a:rPr lang="de-DE" dirty="0"/>
              <a:t>●</a:t>
            </a:r>
          </a:p>
        </p:txBody>
      </p:sp>
      <p:cxnSp>
        <p:nvCxnSpPr>
          <p:cNvPr id="38" name="Gerade Verbindung mit Pfeil 37">
            <a:extLst>
              <a:ext uri="{FF2B5EF4-FFF2-40B4-BE49-F238E27FC236}">
                <a16:creationId xmlns:a16="http://schemas.microsoft.com/office/drawing/2014/main" id="{0D363774-8CC0-4B16-9677-64492E0C3B73}"/>
              </a:ext>
            </a:extLst>
          </p:cNvPr>
          <p:cNvCxnSpPr>
            <a:cxnSpLocks/>
          </p:cNvCxnSpPr>
          <p:nvPr/>
        </p:nvCxnSpPr>
        <p:spPr>
          <a:xfrm flipV="1">
            <a:off x="5160828" y="4158373"/>
            <a:ext cx="529364" cy="13390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Textfeld 40">
            <a:extLst>
              <a:ext uri="{FF2B5EF4-FFF2-40B4-BE49-F238E27FC236}">
                <a16:creationId xmlns:a16="http://schemas.microsoft.com/office/drawing/2014/main" id="{D4482A76-5D3F-4FF3-BDAC-2624FF135919}"/>
              </a:ext>
            </a:extLst>
          </p:cNvPr>
          <p:cNvSpPr txBox="1"/>
          <p:nvPr/>
        </p:nvSpPr>
        <p:spPr>
          <a:xfrm>
            <a:off x="3356149" y="5497437"/>
            <a:ext cx="3511282" cy="369332"/>
          </a:xfrm>
          <a:prstGeom prst="rect">
            <a:avLst/>
          </a:prstGeom>
          <a:noFill/>
        </p:spPr>
        <p:txBody>
          <a:bodyPr wrap="none" rtlCol="0">
            <a:spAutoFit/>
          </a:bodyPr>
          <a:lstStyle/>
          <a:p>
            <a:r>
              <a:rPr lang="de-DE" dirty="0"/>
              <a:t>Produktionspunkt bei Außenhandel</a:t>
            </a:r>
          </a:p>
        </p:txBody>
      </p:sp>
      <p:cxnSp>
        <p:nvCxnSpPr>
          <p:cNvPr id="43" name="Gerader Verbinder 42">
            <a:extLst>
              <a:ext uri="{FF2B5EF4-FFF2-40B4-BE49-F238E27FC236}">
                <a16:creationId xmlns:a16="http://schemas.microsoft.com/office/drawing/2014/main" id="{A147B3CD-9750-4A24-B9CF-46B83D0E31C7}"/>
              </a:ext>
            </a:extLst>
          </p:cNvPr>
          <p:cNvCxnSpPr/>
          <p:nvPr/>
        </p:nvCxnSpPr>
        <p:spPr>
          <a:xfrm>
            <a:off x="4872854" y="2878757"/>
            <a:ext cx="1871218" cy="2487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4" name="Gerader Verbinder 43">
            <a:extLst>
              <a:ext uri="{FF2B5EF4-FFF2-40B4-BE49-F238E27FC236}">
                <a16:creationId xmlns:a16="http://schemas.microsoft.com/office/drawing/2014/main" id="{7A0FB0D5-46EA-4DDC-BD81-FB455100B18D}"/>
              </a:ext>
            </a:extLst>
          </p:cNvPr>
          <p:cNvCxnSpPr>
            <a:cxnSpLocks/>
          </p:cNvCxnSpPr>
          <p:nvPr/>
        </p:nvCxnSpPr>
        <p:spPr>
          <a:xfrm flipV="1">
            <a:off x="4871864" y="1337242"/>
            <a:ext cx="0" cy="151569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 name="Gerader Verbinder 2">
            <a:extLst>
              <a:ext uri="{FF2B5EF4-FFF2-40B4-BE49-F238E27FC236}">
                <a16:creationId xmlns:a16="http://schemas.microsoft.com/office/drawing/2014/main" id="{B8FDCD1C-9632-46A2-8B28-DFDB42EA9B9C}"/>
              </a:ext>
            </a:extLst>
          </p:cNvPr>
          <p:cNvCxnSpPr>
            <a:cxnSpLocks/>
          </p:cNvCxnSpPr>
          <p:nvPr/>
        </p:nvCxnSpPr>
        <p:spPr>
          <a:xfrm>
            <a:off x="4896901" y="2617433"/>
            <a:ext cx="283218" cy="2298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Gerader Verbinder 31">
            <a:extLst>
              <a:ext uri="{FF2B5EF4-FFF2-40B4-BE49-F238E27FC236}">
                <a16:creationId xmlns:a16="http://schemas.microsoft.com/office/drawing/2014/main" id="{AEEFC7EF-BB6C-4895-ACF6-76B241750F6E}"/>
              </a:ext>
            </a:extLst>
          </p:cNvPr>
          <p:cNvCxnSpPr>
            <a:cxnSpLocks/>
          </p:cNvCxnSpPr>
          <p:nvPr/>
        </p:nvCxnSpPr>
        <p:spPr>
          <a:xfrm>
            <a:off x="4877235" y="2407071"/>
            <a:ext cx="540400" cy="4402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Gerader Verbinder 34">
            <a:extLst>
              <a:ext uri="{FF2B5EF4-FFF2-40B4-BE49-F238E27FC236}">
                <a16:creationId xmlns:a16="http://schemas.microsoft.com/office/drawing/2014/main" id="{C9958AD7-31C9-4578-9568-FE9D379D4E71}"/>
              </a:ext>
            </a:extLst>
          </p:cNvPr>
          <p:cNvCxnSpPr>
            <a:cxnSpLocks/>
          </p:cNvCxnSpPr>
          <p:nvPr/>
        </p:nvCxnSpPr>
        <p:spPr>
          <a:xfrm>
            <a:off x="4896901" y="2176011"/>
            <a:ext cx="860914" cy="6573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Gerader Verbinder 38">
            <a:extLst>
              <a:ext uri="{FF2B5EF4-FFF2-40B4-BE49-F238E27FC236}">
                <a16:creationId xmlns:a16="http://schemas.microsoft.com/office/drawing/2014/main" id="{91389D5F-DC0F-4DC6-B548-579CDA0135A6}"/>
              </a:ext>
            </a:extLst>
          </p:cNvPr>
          <p:cNvCxnSpPr>
            <a:cxnSpLocks/>
          </p:cNvCxnSpPr>
          <p:nvPr/>
        </p:nvCxnSpPr>
        <p:spPr>
          <a:xfrm>
            <a:off x="4897627" y="1929562"/>
            <a:ext cx="1190629" cy="9138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Gerader Verbinder 39">
            <a:extLst>
              <a:ext uri="{FF2B5EF4-FFF2-40B4-BE49-F238E27FC236}">
                <a16:creationId xmlns:a16="http://schemas.microsoft.com/office/drawing/2014/main" id="{50C655F3-1AF2-4019-905E-5BBDF9BF36B6}"/>
              </a:ext>
            </a:extLst>
          </p:cNvPr>
          <p:cNvCxnSpPr>
            <a:cxnSpLocks/>
          </p:cNvCxnSpPr>
          <p:nvPr/>
        </p:nvCxnSpPr>
        <p:spPr>
          <a:xfrm>
            <a:off x="4886437" y="1626630"/>
            <a:ext cx="1498757" cy="12168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Gerader Verbinder 41">
            <a:extLst>
              <a:ext uri="{FF2B5EF4-FFF2-40B4-BE49-F238E27FC236}">
                <a16:creationId xmlns:a16="http://schemas.microsoft.com/office/drawing/2014/main" id="{A8AB1F71-D5E7-4A5A-9DEF-8AE2D7D8764A}"/>
              </a:ext>
            </a:extLst>
          </p:cNvPr>
          <p:cNvCxnSpPr>
            <a:cxnSpLocks/>
          </p:cNvCxnSpPr>
          <p:nvPr/>
        </p:nvCxnSpPr>
        <p:spPr>
          <a:xfrm>
            <a:off x="4921821" y="1395854"/>
            <a:ext cx="1784186" cy="14374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Textfeld 44">
            <a:extLst>
              <a:ext uri="{FF2B5EF4-FFF2-40B4-BE49-F238E27FC236}">
                <a16:creationId xmlns:a16="http://schemas.microsoft.com/office/drawing/2014/main" id="{AC769A9F-5086-4431-99F0-B85A2761B253}"/>
              </a:ext>
            </a:extLst>
          </p:cNvPr>
          <p:cNvSpPr txBox="1"/>
          <p:nvPr/>
        </p:nvSpPr>
        <p:spPr>
          <a:xfrm>
            <a:off x="907032" y="2991811"/>
            <a:ext cx="3045193" cy="369332"/>
          </a:xfrm>
          <a:prstGeom prst="rect">
            <a:avLst/>
          </a:prstGeom>
          <a:noFill/>
        </p:spPr>
        <p:txBody>
          <a:bodyPr wrap="none" rtlCol="0">
            <a:spAutoFit/>
          </a:bodyPr>
          <a:lstStyle/>
          <a:p>
            <a:r>
              <a:rPr lang="de-DE" dirty="0"/>
              <a:t>Produktionspunkt bei Autarkie</a:t>
            </a:r>
          </a:p>
        </p:txBody>
      </p:sp>
      <p:cxnSp>
        <p:nvCxnSpPr>
          <p:cNvPr id="46" name="Gerade Verbindung mit Pfeil 45">
            <a:extLst>
              <a:ext uri="{FF2B5EF4-FFF2-40B4-BE49-F238E27FC236}">
                <a16:creationId xmlns:a16="http://schemas.microsoft.com/office/drawing/2014/main" id="{6150C9C1-095A-499A-B454-387CEB1DD253}"/>
              </a:ext>
            </a:extLst>
          </p:cNvPr>
          <p:cNvCxnSpPr>
            <a:cxnSpLocks/>
            <a:stCxn id="45" idx="3"/>
          </p:cNvCxnSpPr>
          <p:nvPr/>
        </p:nvCxnSpPr>
        <p:spPr>
          <a:xfrm flipV="1">
            <a:off x="3952225" y="2928985"/>
            <a:ext cx="820350" cy="2474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Gleichschenkliges Dreieck 6">
            <a:extLst>
              <a:ext uri="{FF2B5EF4-FFF2-40B4-BE49-F238E27FC236}">
                <a16:creationId xmlns:a16="http://schemas.microsoft.com/office/drawing/2014/main" id="{E06BB9C2-6A79-4068-A9D2-6643B3B9B884}"/>
              </a:ext>
            </a:extLst>
          </p:cNvPr>
          <p:cNvSpPr/>
          <p:nvPr/>
        </p:nvSpPr>
        <p:spPr>
          <a:xfrm>
            <a:off x="4892502" y="2100380"/>
            <a:ext cx="347332" cy="766066"/>
          </a:xfrm>
          <a:prstGeom prst="triangle">
            <a:avLst>
              <a:gd name="adj" fmla="val 280"/>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7" name="Gerader Verbinder 46">
            <a:extLst>
              <a:ext uri="{FF2B5EF4-FFF2-40B4-BE49-F238E27FC236}">
                <a16:creationId xmlns:a16="http://schemas.microsoft.com/office/drawing/2014/main" id="{04685B58-EC6E-437B-BB5C-88EA2174E482}"/>
              </a:ext>
            </a:extLst>
          </p:cNvPr>
          <p:cNvCxnSpPr>
            <a:cxnSpLocks/>
          </p:cNvCxnSpPr>
          <p:nvPr/>
        </p:nvCxnSpPr>
        <p:spPr>
          <a:xfrm flipH="1">
            <a:off x="3347143" y="1311163"/>
            <a:ext cx="1091686" cy="42599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9" name="Gerader Verbinder 48">
            <a:extLst>
              <a:ext uri="{FF2B5EF4-FFF2-40B4-BE49-F238E27FC236}">
                <a16:creationId xmlns:a16="http://schemas.microsoft.com/office/drawing/2014/main" id="{B2CEBCA0-BBCF-480D-9FBA-8A60CE591E59}"/>
              </a:ext>
            </a:extLst>
          </p:cNvPr>
          <p:cNvCxnSpPr>
            <a:cxnSpLocks/>
          </p:cNvCxnSpPr>
          <p:nvPr/>
        </p:nvCxnSpPr>
        <p:spPr>
          <a:xfrm flipH="1">
            <a:off x="3229534" y="2082995"/>
            <a:ext cx="1420687" cy="589351"/>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0" name="Gerader Verbinder 49">
            <a:extLst>
              <a:ext uri="{FF2B5EF4-FFF2-40B4-BE49-F238E27FC236}">
                <a16:creationId xmlns:a16="http://schemas.microsoft.com/office/drawing/2014/main" id="{16D02352-4166-4362-80DC-8A0A88E6EB7C}"/>
              </a:ext>
            </a:extLst>
          </p:cNvPr>
          <p:cNvCxnSpPr>
            <a:cxnSpLocks/>
          </p:cNvCxnSpPr>
          <p:nvPr/>
        </p:nvCxnSpPr>
        <p:spPr>
          <a:xfrm flipH="1">
            <a:off x="3294201" y="3046554"/>
            <a:ext cx="1891871" cy="701596"/>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2" name="Gerader Verbinder 51">
            <a:extLst>
              <a:ext uri="{FF2B5EF4-FFF2-40B4-BE49-F238E27FC236}">
                <a16:creationId xmlns:a16="http://schemas.microsoft.com/office/drawing/2014/main" id="{729F8826-1DC0-44BA-9A5C-E05AFDCFC44B}"/>
              </a:ext>
            </a:extLst>
          </p:cNvPr>
          <p:cNvCxnSpPr>
            <a:cxnSpLocks/>
          </p:cNvCxnSpPr>
          <p:nvPr/>
        </p:nvCxnSpPr>
        <p:spPr>
          <a:xfrm flipH="1">
            <a:off x="3202790" y="3803633"/>
            <a:ext cx="2327406" cy="903048"/>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3" name="Gerader Verbinder 52">
            <a:extLst>
              <a:ext uri="{FF2B5EF4-FFF2-40B4-BE49-F238E27FC236}">
                <a16:creationId xmlns:a16="http://schemas.microsoft.com/office/drawing/2014/main" id="{D259AFD8-3DAC-4F46-BE88-A4762B5AE6A1}"/>
              </a:ext>
            </a:extLst>
          </p:cNvPr>
          <p:cNvCxnSpPr>
            <a:cxnSpLocks/>
          </p:cNvCxnSpPr>
          <p:nvPr/>
        </p:nvCxnSpPr>
        <p:spPr>
          <a:xfrm flipH="1">
            <a:off x="4792470" y="4511558"/>
            <a:ext cx="1091686" cy="42599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4" name="Gerade Verbindung mit Pfeil 53">
            <a:extLst>
              <a:ext uri="{FF2B5EF4-FFF2-40B4-BE49-F238E27FC236}">
                <a16:creationId xmlns:a16="http://schemas.microsoft.com/office/drawing/2014/main" id="{841ACFCB-7CFE-4C21-8072-088F48F39076}"/>
              </a:ext>
            </a:extLst>
          </p:cNvPr>
          <p:cNvCxnSpPr>
            <a:cxnSpLocks/>
          </p:cNvCxnSpPr>
          <p:nvPr/>
        </p:nvCxnSpPr>
        <p:spPr>
          <a:xfrm flipV="1">
            <a:off x="2463634" y="3936293"/>
            <a:ext cx="892515" cy="634499"/>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56" name="Textfeld 55">
            <a:extLst>
              <a:ext uri="{FF2B5EF4-FFF2-40B4-BE49-F238E27FC236}">
                <a16:creationId xmlns:a16="http://schemas.microsoft.com/office/drawing/2014/main" id="{500A53A6-32FB-4258-9655-220D6789E204}"/>
              </a:ext>
            </a:extLst>
          </p:cNvPr>
          <p:cNvSpPr txBox="1"/>
          <p:nvPr/>
        </p:nvSpPr>
        <p:spPr>
          <a:xfrm>
            <a:off x="27045" y="4515808"/>
            <a:ext cx="3142592" cy="2031325"/>
          </a:xfrm>
          <a:prstGeom prst="rect">
            <a:avLst/>
          </a:prstGeom>
          <a:noFill/>
        </p:spPr>
        <p:txBody>
          <a:bodyPr wrap="none" rtlCol="0">
            <a:spAutoFit/>
          </a:bodyPr>
          <a:lstStyle/>
          <a:p>
            <a:r>
              <a:rPr lang="de-DE" dirty="0">
                <a:solidFill>
                  <a:schemeClr val="accent2"/>
                </a:solidFill>
              </a:rPr>
              <a:t>Da bei Handel Konsum und</a:t>
            </a:r>
          </a:p>
          <a:p>
            <a:r>
              <a:rPr lang="de-DE" dirty="0">
                <a:solidFill>
                  <a:schemeClr val="accent2"/>
                </a:solidFill>
              </a:rPr>
              <a:t>Produktionspunkt auseinander-</a:t>
            </a:r>
          </a:p>
          <a:p>
            <a:r>
              <a:rPr lang="de-DE" dirty="0">
                <a:solidFill>
                  <a:schemeClr val="accent2"/>
                </a:solidFill>
              </a:rPr>
              <a:t>fallen können, stellt die gelb</a:t>
            </a:r>
          </a:p>
          <a:p>
            <a:r>
              <a:rPr lang="de-DE" dirty="0">
                <a:solidFill>
                  <a:schemeClr val="accent2"/>
                </a:solidFill>
              </a:rPr>
              <a:t>schraffierte Fläche die</a:t>
            </a:r>
          </a:p>
          <a:p>
            <a:r>
              <a:rPr lang="de-DE" dirty="0">
                <a:solidFill>
                  <a:schemeClr val="accent2"/>
                </a:solidFill>
              </a:rPr>
              <a:t>Konsummöglichkeitsmenge</a:t>
            </a:r>
          </a:p>
          <a:p>
            <a:r>
              <a:rPr lang="de-DE" dirty="0">
                <a:solidFill>
                  <a:schemeClr val="accent2"/>
                </a:solidFill>
              </a:rPr>
              <a:t>nach Aufnahme von </a:t>
            </a:r>
            <a:r>
              <a:rPr lang="de-DE" dirty="0" smtClean="0">
                <a:solidFill>
                  <a:schemeClr val="accent2"/>
                </a:solidFill>
              </a:rPr>
              <a:t>Handels-</a:t>
            </a:r>
            <a:endParaRPr lang="de-DE" dirty="0">
              <a:solidFill>
                <a:schemeClr val="accent2"/>
              </a:solidFill>
            </a:endParaRPr>
          </a:p>
          <a:p>
            <a:r>
              <a:rPr lang="de-DE" dirty="0" err="1">
                <a:solidFill>
                  <a:schemeClr val="accent2"/>
                </a:solidFill>
              </a:rPr>
              <a:t>beziehungen</a:t>
            </a:r>
            <a:r>
              <a:rPr lang="de-DE" dirty="0">
                <a:solidFill>
                  <a:schemeClr val="accent2"/>
                </a:solidFill>
              </a:rPr>
              <a:t> dar.</a:t>
            </a:r>
          </a:p>
        </p:txBody>
      </p:sp>
      <p:sp>
        <p:nvSpPr>
          <p:cNvPr id="55" name="Textfeld 54">
            <a:extLst>
              <a:ext uri="{FF2B5EF4-FFF2-40B4-BE49-F238E27FC236}">
                <a16:creationId xmlns:a16="http://schemas.microsoft.com/office/drawing/2014/main" id="{AB62B75A-7654-4324-94C9-289FFE47A635}"/>
              </a:ext>
            </a:extLst>
          </p:cNvPr>
          <p:cNvSpPr txBox="1"/>
          <p:nvPr/>
        </p:nvSpPr>
        <p:spPr>
          <a:xfrm>
            <a:off x="5417635" y="519828"/>
            <a:ext cx="6761984" cy="388059"/>
          </a:xfrm>
          <a:prstGeom prst="rect">
            <a:avLst/>
          </a:prstGeom>
          <a:noFill/>
        </p:spPr>
        <p:txBody>
          <a:bodyPr wrap="square" rtlCol="0">
            <a:noAutofit/>
          </a:bodyPr>
          <a:lstStyle/>
          <a:p>
            <a:r>
              <a:rPr lang="de-DE" sz="1000" dirty="0" smtClean="0"/>
              <a:t>Alle Güterbündel, bei denen das Land genau soviel Getreide konsumieren kann, wie bei Autarkie, aber mehr Maschinen würden eine Besserstellung bedeuten </a:t>
            </a:r>
            <a:endParaRPr lang="de-DE" sz="1000" dirty="0"/>
          </a:p>
        </p:txBody>
      </p:sp>
      <p:sp>
        <p:nvSpPr>
          <p:cNvPr id="57" name="Textfeld 56">
            <a:extLst>
              <a:ext uri="{FF2B5EF4-FFF2-40B4-BE49-F238E27FC236}">
                <a16:creationId xmlns:a16="http://schemas.microsoft.com/office/drawing/2014/main" id="{AB62B75A-7654-4324-94C9-289FFE47A635}"/>
              </a:ext>
            </a:extLst>
          </p:cNvPr>
          <p:cNvSpPr txBox="1"/>
          <p:nvPr/>
        </p:nvSpPr>
        <p:spPr>
          <a:xfrm>
            <a:off x="5419431" y="838971"/>
            <a:ext cx="6761984" cy="264465"/>
          </a:xfrm>
          <a:prstGeom prst="rect">
            <a:avLst/>
          </a:prstGeom>
          <a:noFill/>
        </p:spPr>
        <p:txBody>
          <a:bodyPr wrap="square" rtlCol="0">
            <a:noAutofit/>
          </a:bodyPr>
          <a:lstStyle/>
          <a:p>
            <a:r>
              <a:rPr lang="de-DE" sz="1000" dirty="0" smtClean="0"/>
              <a:t>Genauso bedeutet ein Güterbündel mit genau soviel Maschinen wie bei Autarkie, aber mehr Getreide eine Besserstellung</a:t>
            </a:r>
            <a:endParaRPr lang="de-DE" sz="1000" dirty="0"/>
          </a:p>
        </p:txBody>
      </p:sp>
      <p:sp>
        <p:nvSpPr>
          <p:cNvPr id="58" name="Textfeld 57">
            <a:extLst>
              <a:ext uri="{FF2B5EF4-FFF2-40B4-BE49-F238E27FC236}">
                <a16:creationId xmlns:a16="http://schemas.microsoft.com/office/drawing/2014/main" id="{AB62B75A-7654-4324-94C9-289FFE47A635}"/>
              </a:ext>
            </a:extLst>
          </p:cNvPr>
          <p:cNvSpPr txBox="1"/>
          <p:nvPr/>
        </p:nvSpPr>
        <p:spPr>
          <a:xfrm>
            <a:off x="5417635" y="1053789"/>
            <a:ext cx="6761984" cy="264465"/>
          </a:xfrm>
          <a:prstGeom prst="rect">
            <a:avLst/>
          </a:prstGeom>
          <a:noFill/>
        </p:spPr>
        <p:txBody>
          <a:bodyPr wrap="square" rtlCol="0">
            <a:noAutofit/>
          </a:bodyPr>
          <a:lstStyle/>
          <a:p>
            <a:r>
              <a:rPr lang="de-DE" sz="1000" dirty="0" smtClean="0"/>
              <a:t>Und natürlich auch Güterbündel mit mehr Maschinen </a:t>
            </a:r>
            <a:r>
              <a:rPr lang="de-DE" sz="1000" b="1" dirty="0" smtClean="0"/>
              <a:t>und</a:t>
            </a:r>
            <a:r>
              <a:rPr lang="de-DE" sz="1000" dirty="0" smtClean="0"/>
              <a:t> mehr Getreide.</a:t>
            </a:r>
            <a:endParaRPr lang="de-DE" sz="1000" dirty="0"/>
          </a:p>
        </p:txBody>
      </p:sp>
      <p:sp>
        <p:nvSpPr>
          <p:cNvPr id="59" name="Textfeld 58">
            <a:extLst>
              <a:ext uri="{FF2B5EF4-FFF2-40B4-BE49-F238E27FC236}">
                <a16:creationId xmlns:a16="http://schemas.microsoft.com/office/drawing/2014/main" id="{AB62B75A-7654-4324-94C9-289FFE47A635}"/>
              </a:ext>
            </a:extLst>
          </p:cNvPr>
          <p:cNvSpPr txBox="1"/>
          <p:nvPr/>
        </p:nvSpPr>
        <p:spPr>
          <a:xfrm>
            <a:off x="5415839" y="1266962"/>
            <a:ext cx="6761984" cy="264465"/>
          </a:xfrm>
          <a:prstGeom prst="rect">
            <a:avLst/>
          </a:prstGeom>
          <a:noFill/>
        </p:spPr>
        <p:txBody>
          <a:bodyPr wrap="square" rtlCol="0">
            <a:noAutofit/>
          </a:bodyPr>
          <a:lstStyle/>
          <a:p>
            <a:r>
              <a:rPr lang="de-DE" sz="1000" dirty="0" smtClean="0"/>
              <a:t>Alle Güterbündel im schraffierten Bereich bedeuten also eine Besserstellung</a:t>
            </a:r>
            <a:endParaRPr lang="de-DE" sz="1000" dirty="0"/>
          </a:p>
        </p:txBody>
      </p:sp>
      <p:sp>
        <p:nvSpPr>
          <p:cNvPr id="60" name="Textfeld 59">
            <a:extLst>
              <a:ext uri="{FF2B5EF4-FFF2-40B4-BE49-F238E27FC236}">
                <a16:creationId xmlns:a16="http://schemas.microsoft.com/office/drawing/2014/main" id="{AB62B75A-7654-4324-94C9-289FFE47A635}"/>
              </a:ext>
            </a:extLst>
          </p:cNvPr>
          <p:cNvSpPr txBox="1"/>
          <p:nvPr/>
        </p:nvSpPr>
        <p:spPr>
          <a:xfrm>
            <a:off x="5884156" y="1535549"/>
            <a:ext cx="6154814" cy="530062"/>
          </a:xfrm>
          <a:prstGeom prst="rect">
            <a:avLst/>
          </a:prstGeom>
          <a:noFill/>
        </p:spPr>
        <p:txBody>
          <a:bodyPr wrap="square" rtlCol="0">
            <a:noAutofit/>
          </a:bodyPr>
          <a:lstStyle/>
          <a:p>
            <a:r>
              <a:rPr lang="de-DE" sz="1000" dirty="0" smtClean="0"/>
              <a:t>Liegt nun </a:t>
            </a:r>
            <a:r>
              <a:rPr lang="de-DE" sz="1000" smtClean="0"/>
              <a:t>der Preis </a:t>
            </a:r>
            <a:r>
              <a:rPr lang="de-DE" sz="1000" dirty="0" smtClean="0"/>
              <a:t>für Maschinen am Weltmarkt höher als zu Hause, wird die Einkommensgerade steiler und die Optimalitätsbedingung </a:t>
            </a:r>
            <a:r>
              <a:rPr lang="de-DE" sz="1000" smtClean="0"/>
              <a:t>|Preisverhältnis</a:t>
            </a:r>
            <a:r>
              <a:rPr lang="de-DE" sz="1000" dirty="0" smtClean="0"/>
              <a:t>|=Steigung der Transformationskurve führt, wie vorher erläutert zu einer Ausweitung der Maschinenproduktion und einer Einschränkung der Getreideproduktion</a:t>
            </a:r>
            <a:endParaRPr lang="de-DE" sz="1000" dirty="0"/>
          </a:p>
        </p:txBody>
      </p:sp>
      <p:sp>
        <p:nvSpPr>
          <p:cNvPr id="61" name="Textfeld 60">
            <a:extLst>
              <a:ext uri="{FF2B5EF4-FFF2-40B4-BE49-F238E27FC236}">
                <a16:creationId xmlns:a16="http://schemas.microsoft.com/office/drawing/2014/main" id="{AB62B75A-7654-4324-94C9-289FFE47A635}"/>
              </a:ext>
            </a:extLst>
          </p:cNvPr>
          <p:cNvSpPr txBox="1"/>
          <p:nvPr/>
        </p:nvSpPr>
        <p:spPr>
          <a:xfrm>
            <a:off x="6706007" y="2081603"/>
            <a:ext cx="5421614" cy="530062"/>
          </a:xfrm>
          <a:prstGeom prst="rect">
            <a:avLst/>
          </a:prstGeom>
          <a:noFill/>
        </p:spPr>
        <p:txBody>
          <a:bodyPr wrap="square" rtlCol="0">
            <a:noAutofit/>
          </a:bodyPr>
          <a:lstStyle/>
          <a:p>
            <a:r>
              <a:rPr lang="de-DE" sz="1000" dirty="0" smtClean="0"/>
              <a:t>Da das Land jetzt aber Handel betreibt, muss es nicht mehr auch das konsumieren, was es produziert. Vielmehr können wir jetzt die gleiche Überlegung wie in der Mikro machen, dass das Land sich jetzt alle Güterbündel leisten kann, die unterhalb der Einkommensgeraden liegen</a:t>
            </a:r>
            <a:endParaRPr lang="de-DE" sz="1000" dirty="0"/>
          </a:p>
        </p:txBody>
      </p:sp>
      <p:sp>
        <p:nvSpPr>
          <p:cNvPr id="62" name="Textfeld 61">
            <a:extLst>
              <a:ext uri="{FF2B5EF4-FFF2-40B4-BE49-F238E27FC236}">
                <a16:creationId xmlns:a16="http://schemas.microsoft.com/office/drawing/2014/main" id="{AB62B75A-7654-4324-94C9-289FFE47A635}"/>
              </a:ext>
            </a:extLst>
          </p:cNvPr>
          <p:cNvSpPr txBox="1"/>
          <p:nvPr/>
        </p:nvSpPr>
        <p:spPr>
          <a:xfrm>
            <a:off x="6867431" y="2608603"/>
            <a:ext cx="5333593" cy="530062"/>
          </a:xfrm>
          <a:prstGeom prst="rect">
            <a:avLst/>
          </a:prstGeom>
          <a:noFill/>
        </p:spPr>
        <p:txBody>
          <a:bodyPr wrap="square" rtlCol="0">
            <a:noAutofit/>
          </a:bodyPr>
          <a:lstStyle/>
          <a:p>
            <a:r>
              <a:rPr lang="de-DE" sz="1000" dirty="0" smtClean="0"/>
              <a:t>Das grüne Dreieck repräsentiert damit Konsummöglichkeiten, bei denen sich das Land als ganzes besser stellt, als im </a:t>
            </a:r>
            <a:r>
              <a:rPr lang="de-DE" sz="1000" dirty="0" err="1" smtClean="0"/>
              <a:t>Optimalpunkt</a:t>
            </a:r>
            <a:r>
              <a:rPr lang="de-DE" sz="1000" dirty="0" smtClean="0"/>
              <a:t> der Autarkie.</a:t>
            </a:r>
          </a:p>
          <a:p>
            <a:r>
              <a:rPr lang="de-DE" sz="1000" dirty="0" smtClean="0"/>
              <a:t>Wie benötigen wir für dieses Ergebnis keine Modellierung der Konsumnachfrageseite, bis auf die Annahme „mehr ist immer besser“</a:t>
            </a:r>
            <a:endParaRPr lang="de-DE" sz="1000" dirty="0"/>
          </a:p>
        </p:txBody>
      </p:sp>
      <p:sp>
        <p:nvSpPr>
          <p:cNvPr id="63" name="Textfeld 62">
            <a:extLst>
              <a:ext uri="{FF2B5EF4-FFF2-40B4-BE49-F238E27FC236}">
                <a16:creationId xmlns:a16="http://schemas.microsoft.com/office/drawing/2014/main" id="{AB62B75A-7654-4324-94C9-289FFE47A635}"/>
              </a:ext>
            </a:extLst>
          </p:cNvPr>
          <p:cNvSpPr txBox="1"/>
          <p:nvPr/>
        </p:nvSpPr>
        <p:spPr>
          <a:xfrm>
            <a:off x="2873809" y="5780620"/>
            <a:ext cx="9253812" cy="897188"/>
          </a:xfrm>
          <a:prstGeom prst="rect">
            <a:avLst/>
          </a:prstGeom>
          <a:noFill/>
        </p:spPr>
        <p:txBody>
          <a:bodyPr wrap="square" rtlCol="0">
            <a:noAutofit/>
          </a:bodyPr>
          <a:lstStyle/>
          <a:p>
            <a:r>
              <a:rPr lang="de-DE" sz="1000" dirty="0" smtClean="0"/>
              <a:t>Vorher wurde festgestellt, dass bei Öffnung des Landes sich der entwickelnde Exportsektor besser stellt, während der Importsektor verliert, und bei den Arbeiter ist das Ergebnis ambivalent, da eine Besser- oder Schlechterstellung von den hier nicht modellierten Präferenzen abhängt. Das obige Ergebnis zeigt nun aber, dass der Einkommensgewinn des Landes insgesamt so groß ist, dass die „Gewinner“ einen Teil ihres Gewinns abgeben können, ohne dass es zu einer Schlechterstellung kommt und sie damit die „Verlierer“ derart kompensieren können, dass diese ebenfalls besser gestellt sind, gegenüber der Situation ohne Handel!</a:t>
            </a:r>
          </a:p>
          <a:p>
            <a:r>
              <a:rPr lang="de-DE" sz="1000" dirty="0" smtClean="0"/>
              <a:t>Aber diese Umverteilung ist nur eine Möglichkeit und in der Praxis muss es nicht dazu kommen. Das Ergebnis pro Außenhandel ist hier also etwas</a:t>
            </a:r>
          </a:p>
          <a:p>
            <a:r>
              <a:rPr lang="de-DE" sz="1000" dirty="0" smtClean="0"/>
              <a:t>schwächer, als bei Ricardo, da bei Ricardo nach dem Tausch alle automatisch besser gestellt sind.</a:t>
            </a:r>
            <a:endParaRPr lang="de-DE" sz="1000" dirty="0"/>
          </a:p>
        </p:txBody>
      </p:sp>
    </p:spTree>
    <p:extLst>
      <p:ext uri="{BB962C8B-B14F-4D97-AF65-F5344CB8AC3E}">
        <p14:creationId xmlns:p14="http://schemas.microsoft.com/office/powerpoint/2010/main" val="2068625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9"/>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6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2"/>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1"/>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3"/>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1"/>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8"/>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61"/>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53"/>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52"/>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50"/>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49"/>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47"/>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56"/>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54"/>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62"/>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7"/>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6" grpId="0"/>
      <p:bldP spid="33" grpId="0"/>
      <p:bldP spid="37" grpId="0"/>
      <p:bldP spid="41" grpId="0"/>
      <p:bldP spid="7" grpId="0" animBg="1"/>
      <p:bldP spid="56" grpId="0"/>
      <p:bldP spid="55" grpId="0"/>
      <p:bldP spid="57" grpId="0"/>
      <p:bldP spid="58" grpId="0"/>
      <p:bldP spid="59" grpId="0"/>
      <p:bldP spid="60" grpId="0"/>
      <p:bldP spid="61" grpId="0"/>
      <p:bldP spid="62" grpId="0"/>
      <p:bldP spid="6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FE98A675-886C-4B81-91F6-98F41EA094DB}"/>
              </a:ext>
            </a:extLst>
          </p:cNvPr>
          <p:cNvSpPr txBox="1">
            <a:spLocks/>
          </p:cNvSpPr>
          <p:nvPr/>
        </p:nvSpPr>
        <p:spPr>
          <a:xfrm>
            <a:off x="511316" y="1091467"/>
            <a:ext cx="8021840" cy="410544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fontAlgn="base">
              <a:spcAft>
                <a:spcPct val="0"/>
              </a:spcAft>
              <a:defRPr/>
            </a:pPr>
            <a:r>
              <a:rPr lang="en-US" altLang="en-US" sz="2400" b="1" kern="0" dirty="0" err="1">
                <a:solidFill>
                  <a:srgbClr val="000000"/>
                </a:solidFill>
                <a:latin typeface="Arial" panose="020B0604020202020204" pitchFamily="34" charset="0"/>
                <a:cs typeface="Arial" panose="020B0604020202020204" pitchFamily="34" charset="0"/>
              </a:rPr>
              <a:t>Annahmen</a:t>
            </a:r>
            <a:r>
              <a:rPr lang="en-US" altLang="en-US" sz="2400" b="1" kern="0" dirty="0">
                <a:solidFill>
                  <a:srgbClr val="000000"/>
                </a:solidFill>
                <a:latin typeface="Arial" panose="020B0604020202020204" pitchFamily="34" charset="0"/>
                <a:cs typeface="Arial" panose="020B0604020202020204" pitchFamily="34" charset="0"/>
              </a:rPr>
              <a:t>:</a:t>
            </a:r>
          </a:p>
          <a:p>
            <a:pPr fontAlgn="base">
              <a:spcAft>
                <a:spcPct val="0"/>
              </a:spcAft>
              <a:defRPr/>
            </a:pPr>
            <a:endParaRPr lang="en-US" altLang="en-US" sz="2400" b="1" kern="0" dirty="0">
              <a:solidFill>
                <a:srgbClr val="000000"/>
              </a:solidFill>
              <a:latin typeface="Arial" panose="020B0604020202020204" pitchFamily="34" charset="0"/>
              <a:cs typeface="Arial" panose="020B0604020202020204" pitchFamily="34" charset="0"/>
            </a:endParaRPr>
          </a:p>
          <a:p>
            <a:pPr marL="311045" indent="-311045" fontAlgn="base">
              <a:spcAft>
                <a:spcPct val="0"/>
              </a:spcAft>
              <a:buFont typeface="Arial" panose="020B0604020202020204" pitchFamily="34" charset="0"/>
              <a:buChar char="•"/>
              <a:defRPr/>
            </a:pPr>
            <a:r>
              <a:rPr lang="en-US" sz="2400" kern="0" dirty="0" err="1">
                <a:solidFill>
                  <a:srgbClr val="000000"/>
                </a:solidFill>
                <a:latin typeface="Arial" panose="020B0604020202020204" pitchFamily="34" charset="0"/>
                <a:cs typeface="Arial" panose="020B0604020202020204" pitchFamily="34" charset="0"/>
              </a:rPr>
              <a:t>Kurzfristig</a:t>
            </a:r>
            <a:r>
              <a:rPr lang="en-US" sz="2400" kern="0" dirty="0">
                <a:solidFill>
                  <a:srgbClr val="000000"/>
                </a:solidFill>
                <a:latin typeface="Arial" panose="020B0604020202020204" pitchFamily="34" charset="0"/>
                <a:cs typeface="Arial" panose="020B0604020202020204" pitchFamily="34" charset="0"/>
              </a:rPr>
              <a:t> </a:t>
            </a:r>
            <a:r>
              <a:rPr lang="en-US" sz="2400" kern="0" dirty="0" err="1">
                <a:solidFill>
                  <a:srgbClr val="000000"/>
                </a:solidFill>
                <a:latin typeface="Arial" panose="020B0604020202020204" pitchFamily="34" charset="0"/>
                <a:cs typeface="Arial" panose="020B0604020202020204" pitchFamily="34" charset="0"/>
              </a:rPr>
              <a:t>können</a:t>
            </a:r>
            <a:r>
              <a:rPr lang="en-US" sz="2400" kern="0" dirty="0">
                <a:solidFill>
                  <a:srgbClr val="000000"/>
                </a:solidFill>
                <a:latin typeface="Arial" panose="020B0604020202020204" pitchFamily="34" charset="0"/>
                <a:cs typeface="Arial" panose="020B0604020202020204" pitchFamily="34" charset="0"/>
              </a:rPr>
              <a:t> </a:t>
            </a:r>
            <a:r>
              <a:rPr lang="en-US" sz="2400" kern="0" dirty="0" err="1">
                <a:solidFill>
                  <a:srgbClr val="000000"/>
                </a:solidFill>
                <a:latin typeface="Arial" panose="020B0604020202020204" pitchFamily="34" charset="0"/>
                <a:cs typeface="Arial" panose="020B0604020202020204" pitchFamily="34" charset="0"/>
              </a:rPr>
              <a:t>Produktionsfaktoren</a:t>
            </a:r>
            <a:r>
              <a:rPr lang="en-US" sz="2400" kern="0" dirty="0">
                <a:solidFill>
                  <a:srgbClr val="000000"/>
                </a:solidFill>
                <a:latin typeface="Arial" panose="020B0604020202020204" pitchFamily="34" charset="0"/>
                <a:cs typeface="Arial" panose="020B0604020202020204" pitchFamily="34" charset="0"/>
              </a:rPr>
              <a:t> </a:t>
            </a:r>
            <a:r>
              <a:rPr lang="en-US" sz="2400" kern="0" dirty="0" err="1">
                <a:solidFill>
                  <a:srgbClr val="000000"/>
                </a:solidFill>
                <a:latin typeface="Arial" panose="020B0604020202020204" pitchFamily="34" charset="0"/>
                <a:cs typeface="Arial" panose="020B0604020202020204" pitchFamily="34" charset="0"/>
              </a:rPr>
              <a:t>nicht</a:t>
            </a:r>
            <a:r>
              <a:rPr lang="en-US" sz="2400" kern="0" dirty="0">
                <a:solidFill>
                  <a:srgbClr val="000000"/>
                </a:solidFill>
                <a:latin typeface="Arial" panose="020B0604020202020204" pitchFamily="34" charset="0"/>
                <a:cs typeface="Arial" panose="020B0604020202020204" pitchFamily="34" charset="0"/>
              </a:rPr>
              <a:t> </a:t>
            </a:r>
            <a:r>
              <a:rPr lang="en-US" sz="2400" kern="0" dirty="0" err="1">
                <a:solidFill>
                  <a:srgbClr val="000000"/>
                </a:solidFill>
                <a:latin typeface="Arial" panose="020B0604020202020204" pitchFamily="34" charset="0"/>
                <a:cs typeface="Arial" panose="020B0604020202020204" pitchFamily="34" charset="0"/>
              </a:rPr>
              <a:t>zwischen</a:t>
            </a:r>
            <a:r>
              <a:rPr lang="en-US" sz="2400" kern="0" dirty="0">
                <a:solidFill>
                  <a:srgbClr val="000000"/>
                </a:solidFill>
                <a:latin typeface="Arial" panose="020B0604020202020204" pitchFamily="34" charset="0"/>
                <a:cs typeface="Arial" panose="020B0604020202020204" pitchFamily="34" charset="0"/>
              </a:rPr>
              <a:t> den </a:t>
            </a:r>
            <a:r>
              <a:rPr lang="en-US" sz="2400" kern="0" dirty="0" err="1">
                <a:solidFill>
                  <a:srgbClr val="000000"/>
                </a:solidFill>
                <a:latin typeface="Arial" panose="020B0604020202020204" pitchFamily="34" charset="0"/>
                <a:cs typeface="Arial" panose="020B0604020202020204" pitchFamily="34" charset="0"/>
              </a:rPr>
              <a:t>Sektoren</a:t>
            </a:r>
            <a:r>
              <a:rPr lang="en-US" sz="2400" kern="0" dirty="0">
                <a:solidFill>
                  <a:srgbClr val="000000"/>
                </a:solidFill>
                <a:latin typeface="Arial" panose="020B0604020202020204" pitchFamily="34" charset="0"/>
                <a:cs typeface="Arial" panose="020B0604020202020204" pitchFamily="34" charset="0"/>
              </a:rPr>
              <a:t> </a:t>
            </a:r>
            <a:r>
              <a:rPr lang="en-US" sz="2400" kern="0" dirty="0" err="1">
                <a:solidFill>
                  <a:srgbClr val="000000"/>
                </a:solidFill>
                <a:latin typeface="Arial" panose="020B0604020202020204" pitchFamily="34" charset="0"/>
                <a:cs typeface="Arial" panose="020B0604020202020204" pitchFamily="34" charset="0"/>
              </a:rPr>
              <a:t>ausgetauscht</a:t>
            </a:r>
            <a:r>
              <a:rPr lang="en-US" sz="2400" kern="0" dirty="0">
                <a:solidFill>
                  <a:srgbClr val="000000"/>
                </a:solidFill>
                <a:latin typeface="Arial" panose="020B0604020202020204" pitchFamily="34" charset="0"/>
                <a:cs typeface="Arial" panose="020B0604020202020204" pitchFamily="34" charset="0"/>
              </a:rPr>
              <a:t> </a:t>
            </a:r>
            <a:r>
              <a:rPr lang="en-US" sz="2400" kern="0" dirty="0" err="1">
                <a:solidFill>
                  <a:srgbClr val="000000"/>
                </a:solidFill>
                <a:latin typeface="Arial" panose="020B0604020202020204" pitchFamily="34" charset="0"/>
                <a:cs typeface="Arial" panose="020B0604020202020204" pitchFamily="34" charset="0"/>
              </a:rPr>
              <a:t>werden</a:t>
            </a:r>
            <a:r>
              <a:rPr lang="en-US" sz="2400" kern="0" dirty="0">
                <a:solidFill>
                  <a:srgbClr val="000000"/>
                </a:solidFill>
                <a:latin typeface="Arial" panose="020B0604020202020204" pitchFamily="34" charset="0"/>
                <a:cs typeface="Arial" panose="020B0604020202020204" pitchFamily="34" charset="0"/>
              </a:rPr>
              <a:t>, </a:t>
            </a:r>
            <a:r>
              <a:rPr lang="en-US" sz="2400" kern="0" dirty="0" err="1">
                <a:solidFill>
                  <a:srgbClr val="000000"/>
                </a:solidFill>
                <a:latin typeface="Arial" panose="020B0604020202020204" pitchFamily="34" charset="0"/>
                <a:cs typeface="Arial" panose="020B0604020202020204" pitchFamily="34" charset="0"/>
              </a:rPr>
              <a:t>z.B</a:t>
            </a:r>
            <a:r>
              <a:rPr lang="en-US" sz="2400" kern="0" dirty="0">
                <a:solidFill>
                  <a:srgbClr val="000000"/>
                </a:solidFill>
                <a:latin typeface="Arial" panose="020B0604020202020204" pitchFamily="34" charset="0"/>
                <a:cs typeface="Arial" panose="020B0604020202020204" pitchFamily="34" charset="0"/>
              </a:rPr>
              <a:t>.</a:t>
            </a:r>
          </a:p>
          <a:p>
            <a:pPr marL="768245" lvl="1" indent="-311045" fontAlgn="base">
              <a:spcAft>
                <a:spcPct val="0"/>
              </a:spcAft>
              <a:buFont typeface="Arial" panose="020B0604020202020204" pitchFamily="34" charset="0"/>
              <a:buChar char="•"/>
              <a:defRPr/>
            </a:pPr>
            <a:endParaRPr lang="en-US" sz="2400" kern="0" dirty="0">
              <a:solidFill>
                <a:srgbClr val="000000"/>
              </a:solidFill>
              <a:latin typeface="Arial" panose="020B0604020202020204" pitchFamily="34" charset="0"/>
              <a:cs typeface="Arial" panose="020B0604020202020204" pitchFamily="34" charset="0"/>
            </a:endParaRPr>
          </a:p>
          <a:p>
            <a:pPr marL="768245" lvl="1" indent="-311045" fontAlgn="base">
              <a:spcAft>
                <a:spcPct val="0"/>
              </a:spcAft>
              <a:buFont typeface="Arial" panose="020B0604020202020204" pitchFamily="34" charset="0"/>
              <a:buChar char="•"/>
              <a:defRPr/>
            </a:pPr>
            <a:r>
              <a:rPr lang="en-US" sz="2400" kern="0" dirty="0" smtClean="0">
                <a:solidFill>
                  <a:srgbClr val="000000"/>
                </a:solidFill>
                <a:latin typeface="Arial" panose="020B0604020202020204" pitchFamily="34" charset="0"/>
                <a:cs typeface="Arial" panose="020B0604020202020204" pitchFamily="34" charset="0"/>
              </a:rPr>
              <a:t>Land</a:t>
            </a:r>
          </a:p>
          <a:p>
            <a:pPr marL="768245" lvl="1" indent="-311045" fontAlgn="base">
              <a:spcAft>
                <a:spcPct val="0"/>
              </a:spcAft>
              <a:buFont typeface="Arial" panose="020B0604020202020204" pitchFamily="34" charset="0"/>
              <a:buChar char="•"/>
              <a:defRPr/>
            </a:pPr>
            <a:endParaRPr lang="en-US" sz="2400" kern="0" dirty="0" smtClean="0">
              <a:solidFill>
                <a:srgbClr val="000000"/>
              </a:solidFill>
              <a:latin typeface="Arial" panose="020B0604020202020204" pitchFamily="34" charset="0"/>
              <a:cs typeface="Arial" panose="020B0604020202020204" pitchFamily="34" charset="0"/>
            </a:endParaRPr>
          </a:p>
          <a:p>
            <a:pPr marL="768245" lvl="1" indent="-311045" fontAlgn="base">
              <a:spcAft>
                <a:spcPct val="0"/>
              </a:spcAft>
              <a:buFont typeface="Arial" panose="020B0604020202020204" pitchFamily="34" charset="0"/>
              <a:buChar char="•"/>
              <a:defRPr/>
            </a:pPr>
            <a:endParaRPr lang="en-US" sz="2400" kern="0" dirty="0">
              <a:solidFill>
                <a:srgbClr val="000000"/>
              </a:solidFill>
              <a:latin typeface="Arial" panose="020B0604020202020204" pitchFamily="34" charset="0"/>
              <a:cs typeface="Arial" panose="020B0604020202020204" pitchFamily="34" charset="0"/>
            </a:endParaRPr>
          </a:p>
          <a:p>
            <a:pPr marL="768245" lvl="1" indent="-311045" fontAlgn="base">
              <a:spcAft>
                <a:spcPct val="0"/>
              </a:spcAft>
              <a:buFont typeface="Arial" panose="020B0604020202020204" pitchFamily="34" charset="0"/>
              <a:buChar char="•"/>
              <a:defRPr/>
            </a:pPr>
            <a:r>
              <a:rPr lang="en-US" sz="2400" kern="0" dirty="0" err="1">
                <a:solidFill>
                  <a:srgbClr val="000000"/>
                </a:solidFill>
                <a:latin typeface="Arial" panose="020B0604020202020204" pitchFamily="34" charset="0"/>
                <a:cs typeface="Arial" panose="020B0604020202020204" pitchFamily="34" charset="0"/>
              </a:rPr>
              <a:t>Industriespezifisches</a:t>
            </a:r>
            <a:r>
              <a:rPr lang="en-US" sz="2400" kern="0" dirty="0">
                <a:solidFill>
                  <a:srgbClr val="000000"/>
                </a:solidFill>
                <a:latin typeface="Arial" panose="020B0604020202020204" pitchFamily="34" charset="0"/>
                <a:cs typeface="Arial" panose="020B0604020202020204" pitchFamily="34" charset="0"/>
              </a:rPr>
              <a:t> </a:t>
            </a:r>
            <a:r>
              <a:rPr lang="en-US" sz="2400" kern="0" dirty="0" err="1" smtClean="0">
                <a:solidFill>
                  <a:srgbClr val="000000"/>
                </a:solidFill>
                <a:latin typeface="Arial" panose="020B0604020202020204" pitchFamily="34" charset="0"/>
                <a:cs typeface="Arial" panose="020B0604020202020204" pitchFamily="34" charset="0"/>
              </a:rPr>
              <a:t>Kapital</a:t>
            </a:r>
            <a:endParaRPr lang="en-US" sz="2400" kern="0" dirty="0" smtClean="0">
              <a:solidFill>
                <a:srgbClr val="000000"/>
              </a:solidFill>
              <a:latin typeface="Arial" panose="020B0604020202020204" pitchFamily="34" charset="0"/>
              <a:cs typeface="Arial" panose="020B0604020202020204" pitchFamily="34" charset="0"/>
            </a:endParaRPr>
          </a:p>
          <a:p>
            <a:pPr marL="768245" lvl="1" indent="-311045" fontAlgn="base">
              <a:spcAft>
                <a:spcPct val="0"/>
              </a:spcAft>
              <a:buFont typeface="Arial" panose="020B0604020202020204" pitchFamily="34" charset="0"/>
              <a:buChar char="•"/>
              <a:defRPr/>
            </a:pPr>
            <a:endParaRPr lang="en-US" sz="2400" kern="0" dirty="0">
              <a:solidFill>
                <a:srgbClr val="000000"/>
              </a:solidFill>
              <a:latin typeface="Arial" panose="020B0604020202020204" pitchFamily="34" charset="0"/>
              <a:cs typeface="Arial" panose="020B0604020202020204" pitchFamily="34" charset="0"/>
            </a:endParaRPr>
          </a:p>
          <a:p>
            <a:pPr marL="768245" lvl="1" indent="-311045" fontAlgn="base">
              <a:spcAft>
                <a:spcPct val="0"/>
              </a:spcAft>
              <a:buFont typeface="Arial" panose="020B0604020202020204" pitchFamily="34" charset="0"/>
              <a:buChar char="•"/>
              <a:defRPr/>
            </a:pPr>
            <a:endParaRPr lang="en-US" sz="2400" kern="0" dirty="0">
              <a:solidFill>
                <a:srgbClr val="000000"/>
              </a:solidFill>
              <a:latin typeface="Arial" panose="020B0604020202020204" pitchFamily="34" charset="0"/>
              <a:cs typeface="Arial" panose="020B0604020202020204" pitchFamily="34" charset="0"/>
            </a:endParaRPr>
          </a:p>
          <a:p>
            <a:pPr marL="768245" lvl="1" indent="-311045" fontAlgn="base">
              <a:spcAft>
                <a:spcPct val="0"/>
              </a:spcAft>
              <a:buFont typeface="Arial" panose="020B0604020202020204" pitchFamily="34" charset="0"/>
              <a:buChar char="•"/>
              <a:defRPr/>
            </a:pPr>
            <a:r>
              <a:rPr lang="en-US" sz="2400" kern="0" dirty="0" err="1">
                <a:solidFill>
                  <a:srgbClr val="000000"/>
                </a:solidFill>
                <a:latin typeface="Arial" panose="020B0604020202020204" pitchFamily="34" charset="0"/>
                <a:cs typeface="Arial" panose="020B0604020202020204" pitchFamily="34" charset="0"/>
              </a:rPr>
              <a:t>Hochspezialisierte</a:t>
            </a:r>
            <a:r>
              <a:rPr lang="en-US" sz="2400" kern="0" dirty="0">
                <a:solidFill>
                  <a:srgbClr val="000000"/>
                </a:solidFill>
                <a:latin typeface="Arial" panose="020B0604020202020204" pitchFamily="34" charset="0"/>
                <a:cs typeface="Arial" panose="020B0604020202020204" pitchFamily="34" charset="0"/>
              </a:rPr>
              <a:t> </a:t>
            </a:r>
            <a:r>
              <a:rPr lang="en-US" sz="2400" kern="0" dirty="0" err="1">
                <a:solidFill>
                  <a:srgbClr val="000000"/>
                </a:solidFill>
                <a:latin typeface="Arial" panose="020B0604020202020204" pitchFamily="34" charset="0"/>
                <a:cs typeface="Arial" panose="020B0604020202020204" pitchFamily="34" charset="0"/>
              </a:rPr>
              <a:t>Arbeiter</a:t>
            </a:r>
            <a:endParaRPr lang="en-US" sz="2400" kern="0" dirty="0">
              <a:solidFill>
                <a:srgbClr val="000000"/>
              </a:solidFill>
              <a:latin typeface="Arial" panose="020B0604020202020204" pitchFamily="34" charset="0"/>
              <a:cs typeface="Arial" panose="020B0604020202020204" pitchFamily="34" charset="0"/>
            </a:endParaRPr>
          </a:p>
          <a:p>
            <a:pPr lvl="1" fontAlgn="base">
              <a:spcAft>
                <a:spcPct val="0"/>
              </a:spcAft>
              <a:defRPr/>
            </a:pPr>
            <a:endParaRPr lang="en-US" sz="2400" kern="0" dirty="0">
              <a:solidFill>
                <a:srgbClr val="000000"/>
              </a:solidFill>
              <a:latin typeface="Arial" panose="020B0604020202020204" pitchFamily="34" charset="0"/>
              <a:cs typeface="Arial" panose="020B0604020202020204" pitchFamily="34" charset="0"/>
            </a:endParaRPr>
          </a:p>
          <a:p>
            <a:pPr marL="768245" lvl="1" indent="-311045" fontAlgn="base">
              <a:spcAft>
                <a:spcPct val="0"/>
              </a:spcAft>
              <a:buFont typeface="Arial" panose="020B0604020202020204" pitchFamily="34" charset="0"/>
              <a:buChar char="•"/>
              <a:defRPr/>
            </a:pPr>
            <a:endParaRPr lang="en-US" sz="1503" dirty="0">
              <a:solidFill>
                <a:sysClr val="windowText" lastClr="000000"/>
              </a:solidFill>
              <a:latin typeface="Arial" panose="020B0604020202020204" pitchFamily="34" charset="0"/>
              <a:cs typeface="Arial" panose="020B0604020202020204" pitchFamily="34" charset="0"/>
            </a:endParaRPr>
          </a:p>
        </p:txBody>
      </p:sp>
      <p:sp>
        <p:nvSpPr>
          <p:cNvPr id="8" name="Title 1">
            <a:extLst>
              <a:ext uri="{FF2B5EF4-FFF2-40B4-BE49-F238E27FC236}">
                <a16:creationId xmlns:a16="http://schemas.microsoft.com/office/drawing/2014/main" id="{B93B920F-8F68-4DA4-AC44-392E3F5C54EA}"/>
              </a:ext>
            </a:extLst>
          </p:cNvPr>
          <p:cNvSpPr txBox="1">
            <a:spLocks/>
          </p:cNvSpPr>
          <p:nvPr/>
        </p:nvSpPr>
        <p:spPr>
          <a:xfrm>
            <a:off x="1938720" y="249482"/>
            <a:ext cx="7464960"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631" b="1" dirty="0">
                <a:latin typeface="Times New Roman" panose="02020603050405020304" pitchFamily="18" charset="0"/>
                <a:cs typeface="Times New Roman" panose="02020603050405020304" pitchFamily="18" charset="0"/>
              </a:rPr>
              <a:t>Modell: </a:t>
            </a:r>
            <a:r>
              <a:rPr lang="en-US" sz="2631" b="1" dirty="0" err="1">
                <a:latin typeface="Times New Roman" panose="02020603050405020304" pitchFamily="18" charset="0"/>
                <a:cs typeface="Times New Roman" panose="02020603050405020304" pitchFamily="18" charset="0"/>
              </a:rPr>
              <a:t>Spezifische</a:t>
            </a:r>
            <a:r>
              <a:rPr lang="en-US" sz="2631" b="1" dirty="0">
                <a:latin typeface="Times New Roman" panose="02020603050405020304" pitchFamily="18" charset="0"/>
                <a:cs typeface="Times New Roman" panose="02020603050405020304" pitchFamily="18" charset="0"/>
              </a:rPr>
              <a:t> </a:t>
            </a:r>
            <a:r>
              <a:rPr lang="en-US" sz="2631" b="1" dirty="0" err="1">
                <a:latin typeface="Times New Roman" panose="02020603050405020304" pitchFamily="18" charset="0"/>
                <a:cs typeface="Times New Roman" panose="02020603050405020304" pitchFamily="18" charset="0"/>
              </a:rPr>
              <a:t>Faktoren</a:t>
            </a:r>
            <a:endParaRPr lang="en-US" sz="2631" b="1" dirty="0">
              <a:latin typeface="Times New Roman" panose="02020603050405020304" pitchFamily="18" charset="0"/>
              <a:cs typeface="Times New Roman" panose="02020603050405020304" pitchFamily="18" charset="0"/>
            </a:endParaRPr>
          </a:p>
        </p:txBody>
      </p:sp>
      <p:sp>
        <p:nvSpPr>
          <p:cNvPr id="6" name="TextBox 2"/>
          <p:cNvSpPr txBox="1"/>
          <p:nvPr/>
        </p:nvSpPr>
        <p:spPr>
          <a:xfrm>
            <a:off x="2187405" y="2731511"/>
            <a:ext cx="8080583" cy="581715"/>
          </a:xfrm>
          <a:prstGeom prst="rect">
            <a:avLst/>
          </a:prstGeom>
          <a:noFill/>
        </p:spPr>
        <p:txBody>
          <a:bodyPr wrap="square" rtlCol="0">
            <a:noAutofit/>
          </a:bodyPr>
          <a:lstStyle/>
          <a:p>
            <a:r>
              <a:rPr lang="en-US" sz="1400" dirty="0" smtClean="0">
                <a:latin typeface="Arial" panose="020B0604020202020204" pitchFamily="34" charset="0"/>
                <a:cs typeface="Arial" panose="020B0604020202020204" pitchFamily="34" charset="0"/>
              </a:rPr>
              <a:t>Land </a:t>
            </a:r>
            <a:r>
              <a:rPr lang="en-US" sz="1400" dirty="0" err="1" smtClean="0">
                <a:latin typeface="Arial" panose="020B0604020202020204" pitchFamily="34" charset="0"/>
                <a:cs typeface="Arial" panose="020B0604020202020204" pitchFamily="34" charset="0"/>
              </a:rPr>
              <a:t>ist</a:t>
            </a:r>
            <a:r>
              <a:rPr lang="en-US" sz="1400" dirty="0" smtClean="0">
                <a:latin typeface="Arial" panose="020B0604020202020204" pitchFamily="34" charset="0"/>
                <a:cs typeface="Arial" panose="020B0604020202020204" pitchFamily="34" charset="0"/>
              </a:rPr>
              <a:t> in der </a:t>
            </a:r>
            <a:r>
              <a:rPr lang="en-US" sz="1400" dirty="0" err="1" smtClean="0">
                <a:latin typeface="Arial" panose="020B0604020202020204" pitchFamily="34" charset="0"/>
                <a:cs typeface="Arial" panose="020B0604020202020204" pitchFamily="34" charset="0"/>
              </a:rPr>
              <a:t>Landwirtschaft</a:t>
            </a:r>
            <a:r>
              <a:rPr lang="en-US" sz="1400" dirty="0" smtClean="0">
                <a:latin typeface="Arial" panose="020B0604020202020204" pitchFamily="34" charset="0"/>
                <a:cs typeface="Arial" panose="020B0604020202020204" pitchFamily="34" charset="0"/>
              </a:rPr>
              <a:t> der </a:t>
            </a:r>
            <a:r>
              <a:rPr lang="en-US" sz="1400" dirty="0" err="1" smtClean="0">
                <a:latin typeface="Arial" panose="020B0604020202020204" pitchFamily="34" charset="0"/>
                <a:cs typeface="Arial" panose="020B0604020202020204" pitchFamily="34" charset="0"/>
              </a:rPr>
              <a:t>Hausptproduktionsfaktor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während</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für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eine</a:t>
            </a:r>
            <a:r>
              <a:rPr lang="en-US" sz="1400" dirty="0" smtClean="0">
                <a:latin typeface="Arial" panose="020B0604020202020204" pitchFamily="34" charset="0"/>
                <a:cs typeface="Arial" panose="020B0604020202020204" pitchFamily="34" charset="0"/>
              </a:rPr>
              <a:t> IT-Firma, das </a:t>
            </a:r>
            <a:r>
              <a:rPr lang="en-US" sz="1400" dirty="0" err="1" smtClean="0">
                <a:latin typeface="Arial" panose="020B0604020202020204" pitchFamily="34" charset="0"/>
                <a:cs typeface="Arial" panose="020B0604020202020204" pitchFamily="34" charset="0"/>
              </a:rPr>
              <a:t>Firmengelände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ausgenommen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nur</a:t>
            </a:r>
            <a:r>
              <a:rPr lang="en-US" sz="1400" dirty="0" smtClean="0">
                <a:latin typeface="Arial" panose="020B0604020202020204" pitchFamily="34" charset="0"/>
                <a:cs typeface="Arial" panose="020B0604020202020204" pitchFamily="34" charset="0"/>
              </a:rPr>
              <a:t> von </a:t>
            </a:r>
            <a:r>
              <a:rPr lang="en-US" sz="1400" dirty="0" err="1" smtClean="0">
                <a:latin typeface="Arial" panose="020B0604020202020204" pitchFamily="34" charset="0"/>
                <a:cs typeface="Arial" panose="020B0604020202020204" pitchFamily="34" charset="0"/>
              </a:rPr>
              <a:t>untergeordneter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Bedeutung</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ist</a:t>
            </a:r>
            <a:r>
              <a:rPr lang="en-US" sz="1400" dirty="0" smtClean="0">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p:txBody>
      </p:sp>
      <p:sp>
        <p:nvSpPr>
          <p:cNvPr id="9" name="TextBox 2"/>
          <p:cNvSpPr txBox="1"/>
          <p:nvPr/>
        </p:nvSpPr>
        <p:spPr>
          <a:xfrm>
            <a:off x="5218380" y="3313226"/>
            <a:ext cx="6784440" cy="1784756"/>
          </a:xfrm>
          <a:prstGeom prst="rect">
            <a:avLst/>
          </a:prstGeom>
          <a:noFill/>
        </p:spPr>
        <p:txBody>
          <a:bodyPr wrap="square" rtlCol="0">
            <a:noAutofit/>
          </a:bodyPr>
          <a:lstStyle/>
          <a:p>
            <a:r>
              <a:rPr lang="en-US" sz="1400" dirty="0" err="1" smtClean="0">
                <a:latin typeface="Arial" panose="020B0604020202020204" pitchFamily="34" charset="0"/>
                <a:cs typeface="Arial" panose="020B0604020202020204" pitchFamily="34" charset="0"/>
              </a:rPr>
              <a:t>Ein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Mähdrescher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ist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für</a:t>
            </a:r>
            <a:r>
              <a:rPr lang="en-US" sz="1400" dirty="0" smtClean="0">
                <a:latin typeface="Arial" panose="020B0604020202020204" pitchFamily="34" charset="0"/>
                <a:cs typeface="Arial" panose="020B0604020202020204" pitchFamily="34" charset="0"/>
              </a:rPr>
              <a:t> den </a:t>
            </a:r>
            <a:r>
              <a:rPr lang="en-US" sz="1400" dirty="0" err="1" smtClean="0">
                <a:latin typeface="Arial" panose="020B0604020202020204" pitchFamily="34" charset="0"/>
                <a:cs typeface="Arial" panose="020B0604020202020204" pitchFamily="34" charset="0"/>
              </a:rPr>
              <a:t>Landwirt</a:t>
            </a:r>
            <a:r>
              <a:rPr lang="en-US" sz="1400" dirty="0" smtClean="0">
                <a:latin typeface="Arial" panose="020B0604020202020204" pitchFamily="34" charset="0"/>
                <a:cs typeface="Arial" panose="020B0604020202020204" pitchFamily="34" charset="0"/>
              </a:rPr>
              <a:t> fundamental </a:t>
            </a:r>
            <a:r>
              <a:rPr lang="en-US" sz="1400" dirty="0" err="1" smtClean="0">
                <a:latin typeface="Arial" panose="020B0604020202020204" pitchFamily="34" charset="0"/>
                <a:cs typeface="Arial" panose="020B0604020202020204" pitchFamily="34" charset="0"/>
              </a:rPr>
              <a:t>wichtig</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während</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für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eine</a:t>
            </a:r>
            <a:r>
              <a:rPr lang="en-US" sz="1400" dirty="0" smtClean="0">
                <a:latin typeface="Arial" panose="020B0604020202020204" pitchFamily="34" charset="0"/>
                <a:cs typeface="Arial" panose="020B0604020202020204" pitchFamily="34" charset="0"/>
              </a:rPr>
              <a:t> IT-Firma </a:t>
            </a:r>
            <a:r>
              <a:rPr lang="en-US" sz="1400" dirty="0" err="1">
                <a:latin typeface="Arial" panose="020B0604020202020204" pitchFamily="34" charset="0"/>
                <a:cs typeface="Arial" panose="020B0604020202020204" pitchFamily="34" charset="0"/>
              </a:rPr>
              <a:t>b</a:t>
            </a:r>
            <a:r>
              <a:rPr lang="en-US" sz="1400" dirty="0" err="1" smtClean="0">
                <a:latin typeface="Arial" panose="020B0604020202020204" pitchFamily="34" charset="0"/>
                <a:cs typeface="Arial" panose="020B0604020202020204" pitchFamily="34" charset="0"/>
              </a:rPr>
              <a:t>edeutungslos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ist</a:t>
            </a:r>
            <a:r>
              <a:rPr lang="en-US" sz="1400" dirty="0" smtClean="0">
                <a:latin typeface="Arial" panose="020B0604020202020204" pitchFamily="34" charset="0"/>
                <a:cs typeface="Arial" panose="020B0604020202020204" pitchFamily="34" charset="0"/>
              </a:rPr>
              <a:t>.</a:t>
            </a:r>
          </a:p>
          <a:p>
            <a:r>
              <a:rPr lang="en-US" sz="1400" dirty="0" err="1" smtClean="0">
                <a:latin typeface="Arial" panose="020B0604020202020204" pitchFamily="34" charset="0"/>
                <a:cs typeface="Arial" panose="020B0604020202020204" pitchFamily="34" charset="0"/>
              </a:rPr>
              <a:t>Gleiches</a:t>
            </a:r>
            <a:r>
              <a:rPr lang="en-US" sz="1400" dirty="0" smtClean="0">
                <a:latin typeface="Arial" panose="020B0604020202020204" pitchFamily="34" charset="0"/>
                <a:cs typeface="Arial" panose="020B0604020202020204" pitchFamily="34" charset="0"/>
              </a:rPr>
              <a:t> gilt </a:t>
            </a:r>
            <a:r>
              <a:rPr lang="en-US" sz="1400" dirty="0" err="1" smtClean="0">
                <a:latin typeface="Arial" panose="020B0604020202020204" pitchFamily="34" charset="0"/>
                <a:cs typeface="Arial" panose="020B0604020202020204" pitchFamily="34" charset="0"/>
              </a:rPr>
              <a:t>für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spezielle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Fertigungsroboter</a:t>
            </a:r>
            <a:r>
              <a:rPr lang="en-US" sz="1400" dirty="0" smtClean="0">
                <a:latin typeface="Arial" panose="020B0604020202020204" pitchFamily="34" charset="0"/>
                <a:cs typeface="Arial" panose="020B0604020202020204" pitchFamily="34" charset="0"/>
              </a:rPr>
              <a:t>, die </a:t>
            </a:r>
            <a:r>
              <a:rPr lang="en-US" sz="1400" dirty="0" err="1" smtClean="0">
                <a:latin typeface="Arial" panose="020B0604020202020204" pitchFamily="34" charset="0"/>
                <a:cs typeface="Arial" panose="020B0604020202020204" pitchFamily="34" charset="0"/>
              </a:rPr>
              <a:t>nur</a:t>
            </a:r>
            <a:r>
              <a:rPr lang="en-US" sz="1400" dirty="0" smtClean="0">
                <a:latin typeface="Arial" panose="020B0604020202020204" pitchFamily="34" charset="0"/>
                <a:cs typeface="Arial" panose="020B0604020202020204" pitchFamily="34" charset="0"/>
              </a:rPr>
              <a:t> in </a:t>
            </a:r>
            <a:r>
              <a:rPr lang="en-US" sz="1400" dirty="0" err="1" smtClean="0">
                <a:latin typeface="Arial" panose="020B0604020202020204" pitchFamily="34" charset="0"/>
                <a:cs typeface="Arial" panose="020B0604020202020204" pitchFamily="34" charset="0"/>
              </a:rPr>
              <a:t>einem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speziellen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Produktionsprozess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verwendet</a:t>
            </a:r>
            <a:r>
              <a:rPr lang="en-US" sz="1400" dirty="0" smtClean="0">
                <a:latin typeface="Arial" panose="020B0604020202020204" pitchFamily="34" charset="0"/>
                <a:cs typeface="Arial" panose="020B0604020202020204" pitchFamily="34" charset="0"/>
              </a:rPr>
              <a:t> warden </a:t>
            </a:r>
            <a:r>
              <a:rPr lang="en-US" sz="1400" dirty="0" err="1" smtClean="0">
                <a:latin typeface="Arial" panose="020B0604020202020204" pitchFamily="34" charset="0"/>
                <a:cs typeface="Arial" panose="020B0604020202020204" pitchFamily="34" charset="0"/>
              </a:rPr>
              <a:t>können</a:t>
            </a:r>
            <a:r>
              <a:rPr lang="en-US" sz="1400" dirty="0" smtClean="0">
                <a:latin typeface="Arial" panose="020B0604020202020204" pitchFamily="34" charset="0"/>
                <a:cs typeface="Arial" panose="020B0604020202020204" pitchFamily="34" charset="0"/>
              </a:rPr>
              <a:t>.</a:t>
            </a:r>
          </a:p>
          <a:p>
            <a:r>
              <a:rPr lang="en-US" sz="1400" dirty="0" smtClean="0">
                <a:latin typeface="Arial" panose="020B0604020202020204" pitchFamily="34" charset="0"/>
                <a:cs typeface="Arial" panose="020B0604020202020204" pitchFamily="34" charset="0"/>
              </a:rPr>
              <a:t>Die </a:t>
            </a:r>
            <a:r>
              <a:rPr lang="en-US" sz="1400" dirty="0" err="1" smtClean="0">
                <a:latin typeface="Arial" panose="020B0604020202020204" pitchFamily="34" charset="0"/>
                <a:cs typeface="Arial" panose="020B0604020202020204" pitchFamily="34" charset="0"/>
              </a:rPr>
              <a:t>Zuordnung</a:t>
            </a:r>
            <a:r>
              <a:rPr lang="en-US" sz="1400" dirty="0" smtClean="0">
                <a:latin typeface="Arial" panose="020B0604020202020204" pitchFamily="34" charset="0"/>
                <a:cs typeface="Arial" panose="020B0604020202020204" pitchFamily="34" charset="0"/>
              </a:rPr>
              <a:t> muss </a:t>
            </a:r>
            <a:r>
              <a:rPr lang="en-US" sz="1400" dirty="0" err="1" smtClean="0">
                <a:latin typeface="Arial" panose="020B0604020202020204" pitchFamily="34" charset="0"/>
                <a:cs typeface="Arial" panose="020B0604020202020204" pitchFamily="34" charset="0"/>
              </a:rPr>
              <a:t>aber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nicht</a:t>
            </a:r>
            <a:r>
              <a:rPr lang="en-US" sz="1400" dirty="0" smtClean="0">
                <a:latin typeface="Arial" panose="020B0604020202020204" pitchFamily="34" charset="0"/>
                <a:cs typeface="Arial" panose="020B0604020202020204" pitchFamily="34" charset="0"/>
              </a:rPr>
              <a:t> in der </a:t>
            </a:r>
            <a:r>
              <a:rPr lang="en-US" sz="1400" dirty="0" err="1" smtClean="0">
                <a:latin typeface="Arial" panose="020B0604020202020204" pitchFamily="34" charset="0"/>
                <a:cs typeface="Arial" panose="020B0604020202020204" pitchFamily="34" charset="0"/>
              </a:rPr>
              <a:t>Zeit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stabil</a:t>
            </a:r>
            <a:r>
              <a:rPr lang="en-US" sz="1400" dirty="0" smtClean="0">
                <a:latin typeface="Arial" panose="020B0604020202020204" pitchFamily="34" charset="0"/>
                <a:cs typeface="Arial" panose="020B0604020202020204" pitchFamily="34" charset="0"/>
              </a:rPr>
              <a:t> sein. </a:t>
            </a:r>
            <a:r>
              <a:rPr lang="en-US" sz="1400" dirty="0" err="1" smtClean="0">
                <a:latin typeface="Arial" panose="020B0604020202020204" pitchFamily="34" charset="0"/>
                <a:cs typeface="Arial" panose="020B0604020202020204" pitchFamily="34" charset="0"/>
              </a:rPr>
              <a:t>Waren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früher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Gesichtsmasken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vornehmlich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im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Krankenhaussektor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zur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Produktion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notwendig</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werden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sie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uns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wohl</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noch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bis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zum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nächsten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Sommer</a:t>
            </a:r>
            <a:r>
              <a:rPr lang="en-US" sz="1400" dirty="0" smtClean="0">
                <a:latin typeface="Arial" panose="020B0604020202020204" pitchFamily="34" charset="0"/>
                <a:cs typeface="Arial" panose="020B0604020202020204" pitchFamily="34" charset="0"/>
              </a:rPr>
              <a:t> in </a:t>
            </a:r>
            <a:r>
              <a:rPr lang="en-US" sz="1400" dirty="0" err="1" smtClean="0">
                <a:latin typeface="Arial" panose="020B0604020202020204" pitchFamily="34" charset="0"/>
                <a:cs typeface="Arial" panose="020B0604020202020204" pitchFamily="34" charset="0"/>
              </a:rPr>
              <a:t>vielen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Bereichen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begleiten</a:t>
            </a:r>
            <a:r>
              <a:rPr lang="en-US" sz="1400" dirty="0" smtClean="0">
                <a:latin typeface="Arial" panose="020B0604020202020204" pitchFamily="34" charset="0"/>
                <a:cs typeface="Arial" panose="020B0604020202020204" pitchFamily="34" charset="0"/>
              </a:rPr>
              <a:t>. </a:t>
            </a:r>
          </a:p>
          <a:p>
            <a:r>
              <a:rPr lang="en-US" sz="1400" dirty="0" smtClean="0">
                <a:latin typeface="Arial" panose="020B0604020202020204" pitchFamily="34" charset="0"/>
                <a:cs typeface="Arial" panose="020B0604020202020204" pitchFamily="34" charset="0"/>
              </a:rPr>
              <a:t> </a:t>
            </a:r>
            <a:endParaRPr lang="en-US" sz="1400" dirty="0">
              <a:latin typeface="Arial" panose="020B0604020202020204" pitchFamily="34" charset="0"/>
              <a:cs typeface="Arial" panose="020B0604020202020204" pitchFamily="34" charset="0"/>
            </a:endParaRPr>
          </a:p>
        </p:txBody>
      </p:sp>
      <p:sp>
        <p:nvSpPr>
          <p:cNvPr id="10" name="TextBox 2"/>
          <p:cNvSpPr txBox="1"/>
          <p:nvPr/>
        </p:nvSpPr>
        <p:spPr>
          <a:xfrm>
            <a:off x="5140936" y="5215821"/>
            <a:ext cx="6784440" cy="532253"/>
          </a:xfrm>
          <a:prstGeom prst="rect">
            <a:avLst/>
          </a:prstGeom>
          <a:noFill/>
        </p:spPr>
        <p:txBody>
          <a:bodyPr wrap="square" rtlCol="0">
            <a:noAutofit/>
          </a:bodyPr>
          <a:lstStyle/>
          <a:p>
            <a:r>
              <a:rPr lang="en-US" sz="1400" dirty="0" smtClean="0">
                <a:latin typeface="Arial" panose="020B0604020202020204" pitchFamily="34" charset="0"/>
                <a:cs typeface="Arial" panose="020B0604020202020204" pitchFamily="34" charset="0"/>
              </a:rPr>
              <a:t>Der IT-</a:t>
            </a:r>
            <a:r>
              <a:rPr lang="en-US" sz="1400" dirty="0" err="1" smtClean="0">
                <a:latin typeface="Arial" panose="020B0604020202020204" pitchFamily="34" charset="0"/>
                <a:cs typeface="Arial" panose="020B0604020202020204" pitchFamily="34" charset="0"/>
              </a:rPr>
              <a:t>Fachmann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kann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mitunter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schwierig</a:t>
            </a:r>
            <a:r>
              <a:rPr lang="en-US" sz="1400" dirty="0" smtClean="0">
                <a:latin typeface="Arial" panose="020B0604020202020204" pitchFamily="34" charset="0"/>
                <a:cs typeface="Arial" panose="020B0604020202020204" pitchFamily="34" charset="0"/>
              </a:rPr>
              <a:t> am Band </a:t>
            </a:r>
            <a:r>
              <a:rPr lang="en-US" sz="1400" dirty="0" err="1" smtClean="0">
                <a:latin typeface="Arial" panose="020B0604020202020204" pitchFamily="34" charset="0"/>
                <a:cs typeface="Arial" panose="020B0604020202020204" pitchFamily="34" charset="0"/>
              </a:rPr>
              <a:t>als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Industiremechaniker</a:t>
            </a:r>
            <a:r>
              <a:rPr lang="en-US" sz="1400" dirty="0" smtClean="0">
                <a:latin typeface="Arial" panose="020B0604020202020204" pitchFamily="34" charset="0"/>
                <a:cs typeface="Arial" panose="020B0604020202020204" pitchFamily="34" charset="0"/>
              </a:rPr>
              <a:t> in </a:t>
            </a:r>
            <a:r>
              <a:rPr lang="en-US" sz="1400" dirty="0" err="1" smtClean="0">
                <a:latin typeface="Arial" panose="020B0604020202020204" pitchFamily="34" charset="0"/>
                <a:cs typeface="Arial" panose="020B0604020202020204" pitchFamily="34" charset="0"/>
              </a:rPr>
              <a:t>einem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Autokonzern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eingesetzt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werden</a:t>
            </a:r>
            <a:r>
              <a:rPr lang="en-US" sz="1400" dirty="0" smtClean="0">
                <a:latin typeface="Arial" panose="020B0604020202020204" pitchFamily="34" charset="0"/>
                <a:cs typeface="Arial" panose="020B0604020202020204" pitchFamily="34" charset="0"/>
              </a:rPr>
              <a:t> und </a:t>
            </a:r>
            <a:r>
              <a:rPr lang="en-US" sz="1400" dirty="0" err="1" smtClean="0">
                <a:latin typeface="Arial" panose="020B0604020202020204" pitchFamily="34" charset="0"/>
                <a:cs typeface="Arial" panose="020B0604020202020204" pitchFamily="34" charset="0"/>
              </a:rPr>
              <a:t>umgekehrt</a:t>
            </a:r>
            <a:r>
              <a:rPr lang="en-US" sz="1400" dirty="0" smtClean="0">
                <a:latin typeface="Arial" panose="020B0604020202020204" pitchFamily="34" charset="0"/>
                <a:cs typeface="Arial" panose="020B0604020202020204" pitchFamily="34" charset="0"/>
              </a:rPr>
              <a:t> </a:t>
            </a:r>
          </a:p>
          <a:p>
            <a:r>
              <a:rPr lang="en-US" sz="1400" dirty="0" smtClean="0">
                <a:latin typeface="Arial" panose="020B0604020202020204" pitchFamily="34" charset="0"/>
                <a:cs typeface="Arial" panose="020B0604020202020204" pitchFamily="34" charset="0"/>
              </a:rPr>
              <a:t> </a:t>
            </a:r>
            <a:endParaRPr lang="en-US" sz="1400" dirty="0">
              <a:latin typeface="Arial" panose="020B0604020202020204" pitchFamily="34" charset="0"/>
              <a:cs typeface="Arial" panose="020B0604020202020204" pitchFamily="34" charset="0"/>
            </a:endParaRPr>
          </a:p>
        </p:txBody>
      </p:sp>
      <p:sp>
        <p:nvSpPr>
          <p:cNvPr id="11" name="TextBox 2"/>
          <p:cNvSpPr txBox="1"/>
          <p:nvPr/>
        </p:nvSpPr>
        <p:spPr>
          <a:xfrm>
            <a:off x="511316" y="5872621"/>
            <a:ext cx="10453392" cy="532253"/>
          </a:xfrm>
          <a:prstGeom prst="rect">
            <a:avLst/>
          </a:prstGeom>
          <a:noFill/>
        </p:spPr>
        <p:txBody>
          <a:bodyPr wrap="square" rtlCol="0">
            <a:noAutofit/>
          </a:bodyPr>
          <a:lstStyle/>
          <a:p>
            <a:r>
              <a:rPr lang="en-US" sz="1400" dirty="0" err="1" smtClean="0">
                <a:latin typeface="Arial" panose="020B0604020202020204" pitchFamily="34" charset="0"/>
                <a:cs typeface="Arial" panose="020B0604020202020204" pitchFamily="34" charset="0"/>
              </a:rPr>
              <a:t>Wichtig</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ist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dabei</a:t>
            </a:r>
            <a:r>
              <a:rPr lang="en-US" sz="1400" dirty="0" smtClean="0">
                <a:latin typeface="Arial" panose="020B0604020202020204" pitchFamily="34" charset="0"/>
                <a:cs typeface="Arial" panose="020B0604020202020204" pitchFamily="34" charset="0"/>
              </a:rPr>
              <a:t> den </a:t>
            </a:r>
            <a:r>
              <a:rPr lang="en-US" sz="1400" dirty="0" err="1" smtClean="0">
                <a:latin typeface="Arial" panose="020B0604020202020204" pitchFamily="34" charset="0"/>
                <a:cs typeface="Arial" panose="020B0604020202020204" pitchFamily="34" charset="0"/>
              </a:rPr>
              <a:t>Aspekt</a:t>
            </a:r>
            <a:r>
              <a:rPr lang="en-US" sz="1400" dirty="0" smtClean="0">
                <a:latin typeface="Arial" panose="020B0604020202020204" pitchFamily="34" charset="0"/>
                <a:cs typeface="Arial" panose="020B0604020202020204" pitchFamily="34" charset="0"/>
              </a:rPr>
              <a:t> der </a:t>
            </a:r>
            <a:r>
              <a:rPr lang="en-US" sz="1400" dirty="0" err="1" smtClean="0">
                <a:latin typeface="Arial" panose="020B0604020202020204" pitchFamily="34" charset="0"/>
                <a:cs typeface="Arial" panose="020B0604020202020204" pitchFamily="34" charset="0"/>
              </a:rPr>
              <a:t>Kurzfristigkeit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nicht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zu</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vergessen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denn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langfristig</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kann</a:t>
            </a:r>
            <a:r>
              <a:rPr lang="en-US" sz="1400" dirty="0" smtClean="0">
                <a:latin typeface="Arial" panose="020B0604020202020204" pitchFamily="34" charset="0"/>
                <a:cs typeface="Arial" panose="020B0604020202020204" pitchFamily="34" charset="0"/>
              </a:rPr>
              <a:t> Land </a:t>
            </a:r>
            <a:r>
              <a:rPr lang="en-US" sz="1400" dirty="0" err="1" smtClean="0">
                <a:latin typeface="Arial" panose="020B0604020202020204" pitchFamily="34" charset="0"/>
                <a:cs typeface="Arial" panose="020B0604020202020204" pitchFamily="34" charset="0"/>
              </a:rPr>
              <a:t>z.B</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verkauft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werden</a:t>
            </a:r>
            <a:r>
              <a:rPr lang="en-US" sz="1400" dirty="0" smtClean="0">
                <a:latin typeface="Arial" panose="020B0604020202020204" pitchFamily="34" charset="0"/>
                <a:cs typeface="Arial" panose="020B0604020202020204" pitchFamily="34" charset="0"/>
              </a:rPr>
              <a:t> und von </a:t>
            </a:r>
            <a:r>
              <a:rPr lang="en-US" sz="1400" dirty="0" err="1" smtClean="0">
                <a:latin typeface="Arial" panose="020B0604020202020204" pitchFamily="34" charset="0"/>
                <a:cs typeface="Arial" panose="020B0604020202020204" pitchFamily="34" charset="0"/>
              </a:rPr>
              <a:t>dem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Erlös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können</a:t>
            </a:r>
            <a:r>
              <a:rPr lang="en-US" sz="1400" dirty="0" smtClean="0">
                <a:latin typeface="Arial" panose="020B0604020202020204" pitchFamily="34" charset="0"/>
                <a:cs typeface="Arial" panose="020B0604020202020204" pitchFamily="34" charset="0"/>
              </a:rPr>
              <a:t> Server </a:t>
            </a:r>
            <a:r>
              <a:rPr lang="en-US" sz="1400" dirty="0" err="1" smtClean="0">
                <a:latin typeface="Arial" panose="020B0604020202020204" pitchFamily="34" charset="0"/>
                <a:cs typeface="Arial" panose="020B0604020202020204" pitchFamily="34" charset="0"/>
              </a:rPr>
              <a:t>gekauft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werden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Genauso</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kann</a:t>
            </a:r>
            <a:r>
              <a:rPr lang="en-US" sz="1400" dirty="0" smtClean="0">
                <a:latin typeface="Arial" panose="020B0604020202020204" pitchFamily="34" charset="0"/>
                <a:cs typeface="Arial" panose="020B0604020202020204" pitchFamily="34" charset="0"/>
              </a:rPr>
              <a:t> der IT-</a:t>
            </a:r>
            <a:r>
              <a:rPr lang="en-US" sz="1400" dirty="0" err="1" smtClean="0">
                <a:latin typeface="Arial" panose="020B0604020202020204" pitchFamily="34" charset="0"/>
                <a:cs typeface="Arial" panose="020B0604020202020204" pitchFamily="34" charset="0"/>
              </a:rPr>
              <a:t>Fachmann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zum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Industiriemechaniker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umschulen</a:t>
            </a:r>
            <a:r>
              <a:rPr lang="en-US" sz="1400" dirty="0" smtClean="0">
                <a:latin typeface="Arial" panose="020B0604020202020204" pitchFamily="34" charset="0"/>
                <a:cs typeface="Arial" panose="020B0604020202020204" pitchFamily="34" charset="0"/>
              </a:rPr>
              <a:t> und </a:t>
            </a:r>
            <a:r>
              <a:rPr lang="en-US" sz="1400" dirty="0" err="1" smtClean="0">
                <a:latin typeface="Arial" panose="020B0604020202020204" pitchFamily="34" charset="0"/>
                <a:cs typeface="Arial" panose="020B0604020202020204" pitchFamily="34" charset="0"/>
              </a:rPr>
              <a:t>umgekehrt</a:t>
            </a:r>
            <a:r>
              <a:rPr lang="en-US" sz="1400" dirty="0" smtClean="0">
                <a:latin typeface="Arial" panose="020B0604020202020204" pitchFamily="34" charset="0"/>
                <a:cs typeface="Arial" panose="020B0604020202020204" pitchFamily="34" charset="0"/>
              </a:rPr>
              <a:t>. </a:t>
            </a:r>
          </a:p>
          <a:p>
            <a:r>
              <a:rPr lang="en-US" sz="1400" dirty="0" smtClean="0">
                <a:latin typeface="Arial" panose="020B0604020202020204" pitchFamily="34" charset="0"/>
                <a:cs typeface="Arial" panose="020B0604020202020204" pitchFamily="34" charset="0"/>
              </a:rPr>
              <a:t> </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5772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897892" y="55706"/>
            <a:ext cx="7464960" cy="640485"/>
          </a:xfrm>
          <a:prstGeom prst="rect">
            <a:avLst/>
          </a:prstGeom>
        </p:spPr>
        <p:txBody>
          <a:bodyPr>
            <a:normAutofit fontScale="90000"/>
          </a:bodyPr>
          <a:lstStyle>
            <a:lvl1pPr algn="ctr" rtl="0" hangingPunct="0">
              <a:tabLst/>
              <a:defRPr lang="de-DE" sz="4400" b="0" i="0" u="none" strike="noStrike" kern="1200">
                <a:ln>
                  <a:noFill/>
                </a:ln>
                <a:latin typeface="Arial" pitchFamily="18"/>
              </a:defRPr>
            </a:lvl1pPr>
          </a:lstStyle>
          <a:p>
            <a:r>
              <a:rPr lang="en-US" sz="2631" dirty="0" err="1">
                <a:solidFill>
                  <a:sysClr val="windowText" lastClr="000000"/>
                </a:solidFill>
              </a:rPr>
              <a:t>Welche</a:t>
            </a:r>
            <a:r>
              <a:rPr lang="en-US" sz="2631" dirty="0">
                <a:solidFill>
                  <a:sysClr val="windowText" lastClr="000000"/>
                </a:solidFill>
              </a:rPr>
              <a:t> </a:t>
            </a:r>
            <a:r>
              <a:rPr lang="en-US" sz="2631" dirty="0" err="1">
                <a:solidFill>
                  <a:sysClr val="windowText" lastClr="000000"/>
                </a:solidFill>
              </a:rPr>
              <a:t>Faktoren</a:t>
            </a:r>
            <a:r>
              <a:rPr lang="en-US" sz="2631" dirty="0">
                <a:solidFill>
                  <a:sysClr val="windowText" lastClr="000000"/>
                </a:solidFill>
              </a:rPr>
              <a:t> </a:t>
            </a:r>
            <a:r>
              <a:rPr lang="en-US" sz="2631" dirty="0" err="1">
                <a:solidFill>
                  <a:sysClr val="windowText" lastClr="000000"/>
                </a:solidFill>
              </a:rPr>
              <a:t>sind</a:t>
            </a:r>
            <a:r>
              <a:rPr lang="en-US" sz="2631" dirty="0">
                <a:solidFill>
                  <a:sysClr val="windowText" lastClr="000000"/>
                </a:solidFill>
              </a:rPr>
              <a:t> </a:t>
            </a:r>
            <a:r>
              <a:rPr lang="en-US" sz="2631" dirty="0" err="1">
                <a:solidFill>
                  <a:sysClr val="windowText" lastClr="000000"/>
                </a:solidFill>
              </a:rPr>
              <a:t>spezifisch</a:t>
            </a:r>
            <a:r>
              <a:rPr lang="en-US" sz="2631" dirty="0">
                <a:solidFill>
                  <a:sysClr val="windowText" lastClr="000000"/>
                </a:solidFill>
              </a:rPr>
              <a:t>, </a:t>
            </a:r>
            <a:r>
              <a:rPr lang="en-US" sz="2631" dirty="0" err="1">
                <a:solidFill>
                  <a:sysClr val="windowText" lastClr="000000"/>
                </a:solidFill>
              </a:rPr>
              <a:t>mobil</a:t>
            </a:r>
            <a:r>
              <a:rPr lang="en-US" sz="2631" dirty="0">
                <a:solidFill>
                  <a:sysClr val="windowText" lastClr="000000"/>
                </a:solidFill>
              </a:rPr>
              <a:t>, </a:t>
            </a:r>
            <a:r>
              <a:rPr lang="en-US" sz="2631" dirty="0" err="1">
                <a:solidFill>
                  <a:sysClr val="windowText" lastClr="000000"/>
                </a:solidFill>
              </a:rPr>
              <a:t>je</a:t>
            </a:r>
            <a:r>
              <a:rPr lang="en-US" sz="2631" dirty="0">
                <a:solidFill>
                  <a:sysClr val="windowText" lastClr="000000"/>
                </a:solidFill>
              </a:rPr>
              <a:t> </a:t>
            </a:r>
            <a:r>
              <a:rPr lang="en-US" sz="2631" dirty="0" err="1">
                <a:solidFill>
                  <a:sysClr val="windowText" lastClr="000000"/>
                </a:solidFill>
              </a:rPr>
              <a:t>nach</a:t>
            </a:r>
            <a:r>
              <a:rPr lang="en-US" sz="2631" dirty="0">
                <a:solidFill>
                  <a:sysClr val="windowText" lastClr="000000"/>
                </a:solidFill>
              </a:rPr>
              <a:t> </a:t>
            </a:r>
            <a:r>
              <a:rPr lang="en-US" sz="2631" dirty="0" err="1">
                <a:solidFill>
                  <a:sysClr val="windowText" lastClr="000000"/>
                </a:solidFill>
              </a:rPr>
              <a:t>dem</a:t>
            </a:r>
            <a:r>
              <a:rPr lang="en-US" sz="2631" dirty="0">
                <a:solidFill>
                  <a:sysClr val="windowText" lastClr="000000"/>
                </a:solidFill>
              </a:rPr>
              <a:t>?</a:t>
            </a:r>
          </a:p>
        </p:txBody>
      </p:sp>
      <p:sp>
        <p:nvSpPr>
          <p:cNvPr id="6" name="Content Placeholder 2"/>
          <p:cNvSpPr txBox="1">
            <a:spLocks/>
          </p:cNvSpPr>
          <p:nvPr/>
        </p:nvSpPr>
        <p:spPr>
          <a:xfrm>
            <a:off x="69462" y="359459"/>
            <a:ext cx="11669386" cy="6014059"/>
          </a:xfrm>
          <a:prstGeom prst="rect">
            <a:avLst/>
          </a:prstGeom>
        </p:spPr>
        <p:txBody>
          <a:bodyPr>
            <a:norm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r>
              <a:rPr lang="en-US" sz="1800" b="1" dirty="0" err="1">
                <a:solidFill>
                  <a:sysClr val="windowText" lastClr="000000"/>
                </a:solidFill>
                <a:latin typeface="Arial" panose="020B0604020202020204" pitchFamily="34" charset="0"/>
                <a:cs typeface="Arial" panose="020B0604020202020204" pitchFamily="34" charset="0"/>
              </a:rPr>
              <a:t>Landwirtschaft</a:t>
            </a:r>
            <a:endParaRPr lang="en-US" sz="1800" b="1" dirty="0">
              <a:solidFill>
                <a:sysClr val="windowText" lastClr="000000"/>
              </a:solidFill>
              <a:latin typeface="Arial" panose="020B0604020202020204" pitchFamily="34" charset="0"/>
              <a:cs typeface="Arial" panose="020B0604020202020204" pitchFamily="34" charset="0"/>
            </a:endParaRPr>
          </a:p>
          <a:p>
            <a:r>
              <a:rPr lang="en-US" sz="1800" dirty="0" err="1">
                <a:solidFill>
                  <a:sysClr val="windowText" lastClr="000000"/>
                </a:solidFill>
                <a:latin typeface="Arial" panose="020B0604020202020204" pitchFamily="34" charset="0"/>
                <a:cs typeface="Arial" panose="020B0604020202020204" pitchFamily="34" charset="0"/>
              </a:rPr>
              <a:t>Produktionsfaktoren</a:t>
            </a:r>
            <a:r>
              <a:rPr lang="en-US" sz="1800" dirty="0">
                <a:solidFill>
                  <a:sysClr val="windowText" lastClr="000000"/>
                </a:solidFill>
                <a:latin typeface="Arial" panose="020B0604020202020204" pitchFamily="34" charset="0"/>
                <a:cs typeface="Arial" panose="020B0604020202020204" pitchFamily="34" charset="0"/>
              </a:rPr>
              <a:t>: </a:t>
            </a:r>
          </a:p>
          <a:p>
            <a:pPr marL="311045" indent="-311045">
              <a:buFont typeface="Arial" panose="020B0604020202020204" pitchFamily="34" charset="0"/>
              <a:buChar char="•"/>
            </a:pPr>
            <a:r>
              <a:rPr lang="en-US" sz="1800" dirty="0">
                <a:solidFill>
                  <a:sysClr val="windowText" lastClr="000000"/>
                </a:solidFill>
                <a:latin typeface="Arial" panose="020B0604020202020204" pitchFamily="34" charset="0"/>
                <a:cs typeface="Arial" panose="020B0604020202020204" pitchFamily="34" charset="0"/>
              </a:rPr>
              <a:t>Land</a:t>
            </a:r>
          </a:p>
          <a:p>
            <a:pPr marL="311045" indent="-311045">
              <a:buFont typeface="Arial" panose="020B0604020202020204" pitchFamily="34" charset="0"/>
              <a:buChar char="•"/>
            </a:pPr>
            <a:r>
              <a:rPr lang="en-US" sz="1800" dirty="0" err="1">
                <a:solidFill>
                  <a:sysClr val="windowText" lastClr="000000"/>
                </a:solidFill>
                <a:latin typeface="Arial" panose="020B0604020202020204" pitchFamily="34" charset="0"/>
                <a:cs typeface="Arial" panose="020B0604020202020204" pitchFamily="34" charset="0"/>
              </a:rPr>
              <a:t>Kapital</a:t>
            </a:r>
            <a:r>
              <a:rPr lang="en-US" sz="1800" dirty="0">
                <a:solidFill>
                  <a:sysClr val="windowText" lastClr="000000"/>
                </a:solidFill>
                <a:latin typeface="Arial" panose="020B0604020202020204" pitchFamily="34" charset="0"/>
                <a:cs typeface="Arial" panose="020B0604020202020204" pitchFamily="34" charset="0"/>
              </a:rPr>
              <a:t>: </a:t>
            </a:r>
            <a:r>
              <a:rPr lang="en-US" sz="1800" dirty="0" err="1">
                <a:solidFill>
                  <a:sysClr val="windowText" lastClr="000000"/>
                </a:solidFill>
                <a:latin typeface="Arial" panose="020B0604020202020204" pitchFamily="34" charset="0"/>
                <a:cs typeface="Arial" panose="020B0604020202020204" pitchFamily="34" charset="0"/>
              </a:rPr>
              <a:t>Traktor</a:t>
            </a:r>
            <a:r>
              <a:rPr lang="en-US" sz="1800" dirty="0">
                <a:solidFill>
                  <a:sysClr val="windowText" lastClr="000000"/>
                </a:solidFill>
                <a:latin typeface="Arial" panose="020B0604020202020204" pitchFamily="34" charset="0"/>
                <a:cs typeface="Arial" panose="020B0604020202020204" pitchFamily="34" charset="0"/>
              </a:rPr>
              <a:t>, </a:t>
            </a:r>
            <a:r>
              <a:rPr lang="en-US" sz="1800" dirty="0" smtClean="0">
                <a:solidFill>
                  <a:sysClr val="windowText" lastClr="000000"/>
                </a:solidFill>
                <a:latin typeface="Arial" panose="020B0604020202020204" pitchFamily="34" charset="0"/>
                <a:cs typeface="Arial" panose="020B0604020202020204" pitchFamily="34" charset="0"/>
              </a:rPr>
              <a:t>							</a:t>
            </a:r>
            <a:r>
              <a:rPr lang="en-US" sz="1800" dirty="0" err="1" smtClean="0">
                <a:solidFill>
                  <a:sysClr val="windowText" lastClr="000000"/>
                </a:solidFill>
                <a:latin typeface="Arial" panose="020B0604020202020204" pitchFamily="34" charset="0"/>
                <a:cs typeface="Arial" panose="020B0604020202020204" pitchFamily="34" charset="0"/>
              </a:rPr>
              <a:t>Mähdrescher</a:t>
            </a:r>
            <a:endParaRPr lang="en-US" sz="1800" dirty="0" smtClean="0">
              <a:solidFill>
                <a:sysClr val="windowText" lastClr="000000"/>
              </a:solidFill>
              <a:latin typeface="Arial" panose="020B0604020202020204" pitchFamily="34" charset="0"/>
              <a:cs typeface="Arial" panose="020B0604020202020204" pitchFamily="34" charset="0"/>
            </a:endParaRPr>
          </a:p>
          <a:p>
            <a:endParaRPr lang="en-US" sz="1800" dirty="0">
              <a:solidFill>
                <a:sysClr val="windowText" lastClr="000000"/>
              </a:solidFill>
              <a:latin typeface="Arial" panose="020B0604020202020204" pitchFamily="34" charset="0"/>
              <a:cs typeface="Arial" panose="020B0604020202020204" pitchFamily="34" charset="0"/>
            </a:endParaRPr>
          </a:p>
          <a:p>
            <a:pPr marL="311045" indent="-311045">
              <a:buFont typeface="Arial" panose="020B0604020202020204" pitchFamily="34" charset="0"/>
              <a:buChar char="•"/>
            </a:pPr>
            <a:r>
              <a:rPr lang="en-US" sz="1800" dirty="0">
                <a:solidFill>
                  <a:sysClr val="windowText" lastClr="000000"/>
                </a:solidFill>
                <a:latin typeface="Arial" panose="020B0604020202020204" pitchFamily="34" charset="0"/>
                <a:cs typeface="Arial" panose="020B0604020202020204" pitchFamily="34" charset="0"/>
              </a:rPr>
              <a:t>Arbeit: Manager, </a:t>
            </a:r>
            <a:r>
              <a:rPr lang="en-US" sz="1800" dirty="0" smtClean="0">
                <a:solidFill>
                  <a:sysClr val="windowText" lastClr="000000"/>
                </a:solidFill>
                <a:latin typeface="Arial" panose="020B0604020202020204" pitchFamily="34" charset="0"/>
                <a:cs typeface="Arial" panose="020B0604020202020204" pitchFamily="34" charset="0"/>
              </a:rPr>
              <a:t>				</a:t>
            </a:r>
            <a:r>
              <a:rPr lang="en-US" sz="1800" dirty="0" err="1" smtClean="0">
                <a:solidFill>
                  <a:sysClr val="windowText" lastClr="000000"/>
                </a:solidFill>
                <a:latin typeface="Arial" panose="020B0604020202020204" pitchFamily="34" charset="0"/>
                <a:cs typeface="Arial" panose="020B0604020202020204" pitchFamily="34" charset="0"/>
              </a:rPr>
              <a:t>Techniker</a:t>
            </a:r>
            <a:r>
              <a:rPr lang="en-US" sz="1800" dirty="0">
                <a:solidFill>
                  <a:sysClr val="windowText" lastClr="000000"/>
                </a:solidFill>
                <a:latin typeface="Arial" panose="020B0604020202020204" pitchFamily="34" charset="0"/>
                <a:cs typeface="Arial" panose="020B0604020202020204" pitchFamily="34" charset="0"/>
              </a:rPr>
              <a:t>, </a:t>
            </a:r>
            <a:r>
              <a:rPr lang="en-US" sz="1800" dirty="0" smtClean="0">
                <a:solidFill>
                  <a:sysClr val="windowText" lastClr="000000"/>
                </a:solidFill>
                <a:latin typeface="Arial" panose="020B0604020202020204" pitchFamily="34" charset="0"/>
                <a:cs typeface="Arial" panose="020B0604020202020204" pitchFamily="34" charset="0"/>
              </a:rPr>
              <a:t>		</a:t>
            </a:r>
            <a:r>
              <a:rPr lang="en-US" sz="1800" dirty="0" err="1" smtClean="0">
                <a:solidFill>
                  <a:sysClr val="windowText" lastClr="000000"/>
                </a:solidFill>
                <a:latin typeface="Arial" panose="020B0604020202020204" pitchFamily="34" charset="0"/>
                <a:cs typeface="Arial" panose="020B0604020202020204" pitchFamily="34" charset="0"/>
              </a:rPr>
              <a:t>ungelernte</a:t>
            </a:r>
            <a:r>
              <a:rPr lang="en-US" sz="1800" dirty="0" smtClean="0">
                <a:solidFill>
                  <a:sysClr val="windowText" lastClr="000000"/>
                </a:solidFill>
                <a:latin typeface="Arial" panose="020B0604020202020204" pitchFamily="34" charset="0"/>
                <a:cs typeface="Arial" panose="020B0604020202020204" pitchFamily="34" charset="0"/>
              </a:rPr>
              <a:t> </a:t>
            </a:r>
            <a:r>
              <a:rPr lang="en-US" sz="1800" dirty="0" err="1" smtClean="0">
                <a:solidFill>
                  <a:sysClr val="windowText" lastClr="000000"/>
                </a:solidFill>
                <a:latin typeface="Arial" panose="020B0604020202020204" pitchFamily="34" charset="0"/>
                <a:cs typeface="Arial" panose="020B0604020202020204" pitchFamily="34" charset="0"/>
              </a:rPr>
              <a:t>Arbeiter</a:t>
            </a:r>
            <a:endParaRPr lang="en-US" sz="1800" dirty="0" smtClean="0">
              <a:solidFill>
                <a:sysClr val="windowText" lastClr="000000"/>
              </a:solidFill>
              <a:latin typeface="Arial" panose="020B0604020202020204" pitchFamily="34" charset="0"/>
              <a:cs typeface="Arial" panose="020B0604020202020204" pitchFamily="34" charset="0"/>
            </a:endParaRPr>
          </a:p>
          <a:p>
            <a:pPr marL="311045" indent="-311045">
              <a:buFont typeface="Arial" panose="020B0604020202020204" pitchFamily="34" charset="0"/>
              <a:buChar char="•"/>
            </a:pPr>
            <a:endParaRPr lang="en-US" sz="1800" dirty="0">
              <a:solidFill>
                <a:sysClr val="windowText" lastClr="000000"/>
              </a:solidFill>
              <a:latin typeface="Arial" panose="020B0604020202020204" pitchFamily="34" charset="0"/>
              <a:cs typeface="Arial" panose="020B0604020202020204" pitchFamily="34" charset="0"/>
            </a:endParaRPr>
          </a:p>
          <a:p>
            <a:pPr marL="311045" indent="-311045">
              <a:buFont typeface="Arial" panose="020B0604020202020204" pitchFamily="34" charset="0"/>
              <a:buChar char="•"/>
            </a:pPr>
            <a:endParaRPr lang="en-US" sz="1800" dirty="0">
              <a:solidFill>
                <a:sysClr val="windowText" lastClr="000000"/>
              </a:solidFill>
              <a:latin typeface="Arial" panose="020B0604020202020204" pitchFamily="34" charset="0"/>
              <a:cs typeface="Arial" panose="020B0604020202020204" pitchFamily="34" charset="0"/>
            </a:endParaRPr>
          </a:p>
          <a:p>
            <a:r>
              <a:rPr lang="en-US" sz="1800" dirty="0">
                <a:solidFill>
                  <a:sysClr val="windowText" lastClr="000000"/>
                </a:solidFill>
                <a:latin typeface="Arial" panose="020B0604020202020204" pitchFamily="34" charset="0"/>
                <a:cs typeface="Arial" panose="020B0604020202020204" pitchFamily="34" charset="0"/>
              </a:rPr>
              <a:t> </a:t>
            </a:r>
            <a:r>
              <a:rPr lang="en-US" sz="1800" b="1" dirty="0" err="1">
                <a:solidFill>
                  <a:sysClr val="windowText" lastClr="000000"/>
                </a:solidFill>
                <a:latin typeface="Arial" panose="020B0604020202020204" pitchFamily="34" charset="0"/>
                <a:cs typeface="Arial" panose="020B0604020202020204" pitchFamily="34" charset="0"/>
              </a:rPr>
              <a:t>Elektronik</a:t>
            </a:r>
            <a:endParaRPr lang="en-US" sz="1800" b="1" dirty="0">
              <a:solidFill>
                <a:sysClr val="windowText" lastClr="000000"/>
              </a:solidFill>
              <a:latin typeface="Arial" panose="020B0604020202020204" pitchFamily="34" charset="0"/>
              <a:cs typeface="Arial" panose="020B0604020202020204" pitchFamily="34" charset="0"/>
            </a:endParaRPr>
          </a:p>
          <a:p>
            <a:r>
              <a:rPr lang="en-US" sz="1800" dirty="0" err="1">
                <a:solidFill>
                  <a:sysClr val="windowText" lastClr="000000"/>
                </a:solidFill>
                <a:latin typeface="Arial" panose="020B0604020202020204" pitchFamily="34" charset="0"/>
                <a:cs typeface="Arial" panose="020B0604020202020204" pitchFamily="34" charset="0"/>
              </a:rPr>
              <a:t>Produktionsfaktoren</a:t>
            </a:r>
            <a:r>
              <a:rPr lang="en-US" sz="1800" dirty="0">
                <a:solidFill>
                  <a:sysClr val="windowText" lastClr="000000"/>
                </a:solidFill>
                <a:latin typeface="Arial" panose="020B0604020202020204" pitchFamily="34" charset="0"/>
                <a:cs typeface="Arial" panose="020B0604020202020204" pitchFamily="34" charset="0"/>
              </a:rPr>
              <a:t> : </a:t>
            </a:r>
          </a:p>
          <a:p>
            <a:pPr marL="311045" indent="-311045">
              <a:buFont typeface="Arial" panose="020B0604020202020204" pitchFamily="34" charset="0"/>
              <a:buChar char="•"/>
            </a:pPr>
            <a:r>
              <a:rPr lang="en-US" sz="1800" dirty="0" err="1">
                <a:solidFill>
                  <a:sysClr val="windowText" lastClr="000000"/>
                </a:solidFill>
                <a:latin typeface="Arial" panose="020B0604020202020204" pitchFamily="34" charset="0"/>
                <a:cs typeface="Arial" panose="020B0604020202020204" pitchFamily="34" charset="0"/>
              </a:rPr>
              <a:t>Kapital</a:t>
            </a:r>
            <a:r>
              <a:rPr lang="en-US" sz="1800" dirty="0">
                <a:solidFill>
                  <a:sysClr val="windowText" lastClr="000000"/>
                </a:solidFill>
                <a:latin typeface="Arial" panose="020B0604020202020204" pitchFamily="34" charset="0"/>
                <a:cs typeface="Arial" panose="020B0604020202020204" pitchFamily="34" charset="0"/>
              </a:rPr>
              <a:t>: </a:t>
            </a:r>
            <a:r>
              <a:rPr lang="en-US" sz="1800" dirty="0" err="1">
                <a:solidFill>
                  <a:sysClr val="windowText" lastClr="000000"/>
                </a:solidFill>
                <a:latin typeface="Arial" panose="020B0604020202020204" pitchFamily="34" charset="0"/>
                <a:cs typeface="Arial" panose="020B0604020202020204" pitchFamily="34" charset="0"/>
              </a:rPr>
              <a:t>Werkshalle</a:t>
            </a:r>
            <a:r>
              <a:rPr lang="en-US" sz="1800" dirty="0">
                <a:solidFill>
                  <a:sysClr val="windowText" lastClr="000000"/>
                </a:solidFill>
                <a:latin typeface="Arial" panose="020B0604020202020204" pitchFamily="34" charset="0"/>
                <a:cs typeface="Arial" panose="020B0604020202020204" pitchFamily="34" charset="0"/>
              </a:rPr>
              <a:t>, </a:t>
            </a:r>
            <a:r>
              <a:rPr lang="en-US" sz="1800" dirty="0" smtClean="0">
                <a:solidFill>
                  <a:sysClr val="windowText" lastClr="000000"/>
                </a:solidFill>
                <a:latin typeface="Arial" panose="020B0604020202020204" pitchFamily="34" charset="0"/>
                <a:cs typeface="Arial" panose="020B0604020202020204" pitchFamily="34" charset="0"/>
              </a:rPr>
              <a:t>			</a:t>
            </a:r>
            <a:r>
              <a:rPr lang="en-US" sz="1800" dirty="0" err="1" smtClean="0">
                <a:solidFill>
                  <a:sysClr val="windowText" lastClr="000000"/>
                </a:solidFill>
                <a:latin typeface="Arial" panose="020B0604020202020204" pitchFamily="34" charset="0"/>
                <a:cs typeface="Arial" panose="020B0604020202020204" pitchFamily="34" charset="0"/>
              </a:rPr>
              <a:t>Maschinen</a:t>
            </a:r>
            <a:r>
              <a:rPr lang="en-US" sz="1800" dirty="0">
                <a:solidFill>
                  <a:sysClr val="windowText" lastClr="000000"/>
                </a:solidFill>
                <a:latin typeface="Arial" panose="020B0604020202020204" pitchFamily="34" charset="0"/>
                <a:cs typeface="Arial" panose="020B0604020202020204" pitchFamily="34" charset="0"/>
              </a:rPr>
              <a:t>, </a:t>
            </a:r>
            <a:r>
              <a:rPr lang="en-US" sz="1800" dirty="0" smtClean="0">
                <a:solidFill>
                  <a:sysClr val="windowText" lastClr="000000"/>
                </a:solidFill>
                <a:latin typeface="Arial" panose="020B0604020202020204" pitchFamily="34" charset="0"/>
                <a:cs typeface="Arial" panose="020B0604020202020204" pitchFamily="34" charset="0"/>
              </a:rPr>
              <a:t>			</a:t>
            </a:r>
            <a:r>
              <a:rPr lang="en-US" sz="1800" dirty="0" err="1" smtClean="0">
                <a:solidFill>
                  <a:sysClr val="windowText" lastClr="000000"/>
                </a:solidFill>
                <a:latin typeface="Arial" panose="020B0604020202020204" pitchFamily="34" charset="0"/>
                <a:cs typeface="Arial" panose="020B0604020202020204" pitchFamily="34" charset="0"/>
              </a:rPr>
              <a:t>Werkzeuge</a:t>
            </a:r>
            <a:endParaRPr lang="en-US" sz="1800" dirty="0" smtClean="0">
              <a:solidFill>
                <a:sysClr val="windowText" lastClr="000000"/>
              </a:solidFill>
              <a:latin typeface="Arial" panose="020B0604020202020204" pitchFamily="34" charset="0"/>
              <a:cs typeface="Arial" panose="020B0604020202020204" pitchFamily="34" charset="0"/>
            </a:endParaRPr>
          </a:p>
          <a:p>
            <a:pPr marL="311045" indent="-311045">
              <a:buFont typeface="Arial" panose="020B0604020202020204" pitchFamily="34" charset="0"/>
              <a:buChar char="•"/>
            </a:pPr>
            <a:endParaRPr lang="en-US" sz="1800" dirty="0">
              <a:solidFill>
                <a:sysClr val="windowText" lastClr="000000"/>
              </a:solidFill>
              <a:latin typeface="Arial" panose="020B0604020202020204" pitchFamily="34" charset="0"/>
              <a:cs typeface="Arial" panose="020B0604020202020204" pitchFamily="34" charset="0"/>
            </a:endParaRPr>
          </a:p>
          <a:p>
            <a:pPr marL="311045" indent="-311045">
              <a:buFont typeface="Arial" panose="020B0604020202020204" pitchFamily="34" charset="0"/>
              <a:buChar char="•"/>
            </a:pPr>
            <a:r>
              <a:rPr lang="en-US" sz="1800" dirty="0">
                <a:solidFill>
                  <a:sysClr val="windowText" lastClr="000000"/>
                </a:solidFill>
                <a:latin typeface="Arial" panose="020B0604020202020204" pitchFamily="34" charset="0"/>
                <a:cs typeface="Arial" panose="020B0604020202020204" pitchFamily="34" charset="0"/>
              </a:rPr>
              <a:t>Arbeit: Manager, </a:t>
            </a:r>
            <a:r>
              <a:rPr lang="en-US" sz="1800" dirty="0" smtClean="0">
                <a:solidFill>
                  <a:sysClr val="windowText" lastClr="000000"/>
                </a:solidFill>
                <a:latin typeface="Arial" panose="020B0604020202020204" pitchFamily="34" charset="0"/>
                <a:cs typeface="Arial" panose="020B0604020202020204" pitchFamily="34" charset="0"/>
              </a:rPr>
              <a:t>		</a:t>
            </a:r>
            <a:r>
              <a:rPr lang="en-US" sz="1800" dirty="0" err="1" smtClean="0">
                <a:solidFill>
                  <a:sysClr val="windowText" lastClr="000000"/>
                </a:solidFill>
                <a:latin typeface="Arial" panose="020B0604020202020204" pitchFamily="34" charset="0"/>
                <a:cs typeface="Arial" panose="020B0604020202020204" pitchFamily="34" charset="0"/>
              </a:rPr>
              <a:t>Ingenieure</a:t>
            </a:r>
            <a:r>
              <a:rPr lang="en-US" sz="1800" dirty="0">
                <a:solidFill>
                  <a:sysClr val="windowText" lastClr="000000"/>
                </a:solidFill>
                <a:latin typeface="Arial" panose="020B0604020202020204" pitchFamily="34" charset="0"/>
                <a:cs typeface="Arial" panose="020B0604020202020204" pitchFamily="34" charset="0"/>
              </a:rPr>
              <a:t>, </a:t>
            </a:r>
            <a:r>
              <a:rPr lang="en-US" sz="1800" dirty="0" smtClean="0">
                <a:solidFill>
                  <a:sysClr val="windowText" lastClr="000000"/>
                </a:solidFill>
                <a:latin typeface="Arial" panose="020B0604020202020204" pitchFamily="34" charset="0"/>
                <a:cs typeface="Arial" panose="020B0604020202020204" pitchFamily="34" charset="0"/>
              </a:rPr>
              <a:t>		</a:t>
            </a:r>
            <a:r>
              <a:rPr lang="en-US" sz="1800" dirty="0" err="1" smtClean="0">
                <a:solidFill>
                  <a:sysClr val="windowText" lastClr="000000"/>
                </a:solidFill>
                <a:latin typeface="Arial" panose="020B0604020202020204" pitchFamily="34" charset="0"/>
                <a:cs typeface="Arial" panose="020B0604020202020204" pitchFamily="34" charset="0"/>
              </a:rPr>
              <a:t>ungelernte</a:t>
            </a:r>
            <a:r>
              <a:rPr lang="en-US" sz="1800" dirty="0" smtClean="0">
                <a:solidFill>
                  <a:sysClr val="windowText" lastClr="000000"/>
                </a:solidFill>
                <a:latin typeface="Arial" panose="020B0604020202020204" pitchFamily="34" charset="0"/>
                <a:cs typeface="Arial" panose="020B0604020202020204" pitchFamily="34" charset="0"/>
              </a:rPr>
              <a:t> </a:t>
            </a:r>
            <a:r>
              <a:rPr lang="en-US" sz="1800" dirty="0" err="1">
                <a:solidFill>
                  <a:sysClr val="windowText" lastClr="000000"/>
                </a:solidFill>
                <a:latin typeface="Arial" panose="020B0604020202020204" pitchFamily="34" charset="0"/>
                <a:cs typeface="Arial" panose="020B0604020202020204" pitchFamily="34" charset="0"/>
              </a:rPr>
              <a:t>Arbeiter</a:t>
            </a:r>
            <a:endParaRPr lang="en-US" sz="1800" dirty="0">
              <a:solidFill>
                <a:sysClr val="windowText" lastClr="000000"/>
              </a:solidFill>
              <a:latin typeface="Arial" panose="020B0604020202020204" pitchFamily="34" charset="0"/>
              <a:cs typeface="Arial" panose="020B0604020202020204" pitchFamily="34" charset="0"/>
            </a:endParaRPr>
          </a:p>
        </p:txBody>
      </p:sp>
      <p:sp>
        <p:nvSpPr>
          <p:cNvPr id="7" name="TextBox 2"/>
          <p:cNvSpPr txBox="1"/>
          <p:nvPr/>
        </p:nvSpPr>
        <p:spPr>
          <a:xfrm>
            <a:off x="1054522" y="1276979"/>
            <a:ext cx="2141833" cy="299404"/>
          </a:xfrm>
          <a:prstGeom prst="rect">
            <a:avLst/>
          </a:prstGeom>
          <a:noFill/>
        </p:spPr>
        <p:txBody>
          <a:bodyPr wrap="square" rtlCol="0">
            <a:noAutofit/>
          </a:bodyPr>
          <a:lstStyle/>
          <a:p>
            <a:r>
              <a:rPr lang="en-US" sz="1400" dirty="0" err="1" smtClean="0">
                <a:latin typeface="Arial" panose="020B0604020202020204" pitchFamily="34" charset="0"/>
                <a:cs typeface="Arial" panose="020B0604020202020204" pitchFamily="34" charset="0"/>
              </a:rPr>
              <a:t>Spezifisch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siehe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vorher</a:t>
            </a:r>
            <a:endParaRPr lang="en-US" sz="1400" dirty="0">
              <a:latin typeface="Arial" panose="020B0604020202020204" pitchFamily="34" charset="0"/>
              <a:cs typeface="Arial" panose="020B0604020202020204" pitchFamily="34" charset="0"/>
            </a:endParaRPr>
          </a:p>
        </p:txBody>
      </p:sp>
      <p:sp>
        <p:nvSpPr>
          <p:cNvPr id="8" name="TextBox 2"/>
          <p:cNvSpPr txBox="1"/>
          <p:nvPr/>
        </p:nvSpPr>
        <p:spPr>
          <a:xfrm>
            <a:off x="1280425" y="1998286"/>
            <a:ext cx="6714508" cy="461248"/>
          </a:xfrm>
          <a:prstGeom prst="rect">
            <a:avLst/>
          </a:prstGeom>
          <a:noFill/>
        </p:spPr>
        <p:txBody>
          <a:bodyPr wrap="square" rtlCol="0">
            <a:noAutofit/>
          </a:bodyPr>
          <a:lstStyle/>
          <a:p>
            <a:r>
              <a:rPr lang="en-US" sz="1400" dirty="0" err="1" smtClean="0">
                <a:latin typeface="Arial" panose="020B0604020202020204" pitchFamily="34" charset="0"/>
                <a:cs typeface="Arial" panose="020B0604020202020204" pitchFamily="34" charset="0"/>
              </a:rPr>
              <a:t>bedingt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spezifisch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Ein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Traktor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kann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durchaus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auch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anderweitig</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eingesetzt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werden</a:t>
            </a:r>
            <a:r>
              <a:rPr lang="en-US" sz="1400" dirty="0" smtClean="0">
                <a:latin typeface="Arial" panose="020B0604020202020204" pitchFamily="34" charset="0"/>
                <a:cs typeface="Arial" panose="020B0604020202020204" pitchFamily="34" charset="0"/>
              </a:rPr>
              <a:t>. So </a:t>
            </a:r>
            <a:r>
              <a:rPr lang="en-US" sz="1400" dirty="0" err="1" smtClean="0">
                <a:latin typeface="Arial" panose="020B0604020202020204" pitchFamily="34" charset="0"/>
                <a:cs typeface="Arial" panose="020B0604020202020204" pitchFamily="34" charset="0"/>
              </a:rPr>
              <a:t>sieht</a:t>
            </a:r>
            <a:r>
              <a:rPr lang="en-US" sz="1400" dirty="0" smtClean="0">
                <a:latin typeface="Arial" panose="020B0604020202020204" pitchFamily="34" charset="0"/>
                <a:cs typeface="Arial" panose="020B0604020202020204" pitchFamily="34" charset="0"/>
              </a:rPr>
              <a:t> man </a:t>
            </a:r>
            <a:r>
              <a:rPr lang="en-US" sz="1400" dirty="0" err="1" smtClean="0">
                <a:latin typeface="Arial" panose="020B0604020202020204" pitchFamily="34" charset="0"/>
                <a:cs typeface="Arial" panose="020B0604020202020204" pitchFamily="34" charset="0"/>
              </a:rPr>
              <a:t>immer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wieder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Landwirte</a:t>
            </a:r>
            <a:r>
              <a:rPr lang="en-US" sz="1400" dirty="0" smtClean="0">
                <a:latin typeface="Arial" panose="020B0604020202020204" pitchFamily="34" charset="0"/>
                <a:cs typeface="Arial" panose="020B0604020202020204" pitchFamily="34" charset="0"/>
              </a:rPr>
              <a:t>, die </a:t>
            </a:r>
            <a:r>
              <a:rPr lang="en-US" sz="1400" dirty="0" err="1" smtClean="0">
                <a:latin typeface="Arial" panose="020B0604020202020204" pitchFamily="34" charset="0"/>
                <a:cs typeface="Arial" panose="020B0604020202020204" pitchFamily="34" charset="0"/>
              </a:rPr>
              <a:t>für</a:t>
            </a:r>
            <a:r>
              <a:rPr lang="en-US" sz="1400" dirty="0" smtClean="0">
                <a:latin typeface="Arial" panose="020B0604020202020204" pitchFamily="34" charset="0"/>
                <a:cs typeface="Arial" panose="020B0604020202020204" pitchFamily="34" charset="0"/>
              </a:rPr>
              <a:t> den </a:t>
            </a:r>
            <a:r>
              <a:rPr lang="en-US" sz="1400" dirty="0" err="1" smtClean="0">
                <a:latin typeface="Arial" panose="020B0604020202020204" pitchFamily="34" charset="0"/>
                <a:cs typeface="Arial" panose="020B0604020202020204" pitchFamily="34" charset="0"/>
              </a:rPr>
              <a:t>Bau</a:t>
            </a:r>
            <a:r>
              <a:rPr lang="en-US" sz="1400" dirty="0" smtClean="0">
                <a:latin typeface="Arial" panose="020B0604020202020204" pitchFamily="34" charset="0"/>
                <a:cs typeface="Arial" panose="020B0604020202020204" pitchFamily="34" charset="0"/>
              </a:rPr>
              <a:t> des </a:t>
            </a:r>
            <a:r>
              <a:rPr lang="en-US" sz="1400" dirty="0" err="1" smtClean="0">
                <a:latin typeface="Arial" panose="020B0604020202020204" pitchFamily="34" charset="0"/>
                <a:cs typeface="Arial" panose="020B0604020202020204" pitchFamily="34" charset="0"/>
              </a:rPr>
              <a:t>Bahndamms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nach</a:t>
            </a:r>
            <a:r>
              <a:rPr lang="en-US" sz="1400" dirty="0" smtClean="0">
                <a:latin typeface="Arial" panose="020B0604020202020204" pitchFamily="34" charset="0"/>
                <a:cs typeface="Arial" panose="020B0604020202020204" pitchFamily="34" charset="0"/>
              </a:rPr>
              <a:t> WHV </a:t>
            </a:r>
            <a:r>
              <a:rPr lang="en-US" sz="1400" dirty="0" err="1" smtClean="0">
                <a:latin typeface="Arial" panose="020B0604020202020204" pitchFamily="34" charset="0"/>
                <a:cs typeface="Arial" panose="020B0604020202020204" pitchFamily="34" charset="0"/>
              </a:rPr>
              <a:t>ihre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Traktoren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als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Zugmaschinen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zur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Verfügung</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stellen</a:t>
            </a:r>
            <a:endParaRPr lang="en-US" sz="1400" dirty="0">
              <a:latin typeface="Arial" panose="020B0604020202020204" pitchFamily="34" charset="0"/>
              <a:cs typeface="Arial" panose="020B0604020202020204" pitchFamily="34" charset="0"/>
            </a:endParaRPr>
          </a:p>
        </p:txBody>
      </p:sp>
      <p:sp>
        <p:nvSpPr>
          <p:cNvPr id="10" name="TextBox 2"/>
          <p:cNvSpPr txBox="1"/>
          <p:nvPr/>
        </p:nvSpPr>
        <p:spPr>
          <a:xfrm>
            <a:off x="8295545" y="1998286"/>
            <a:ext cx="2141833" cy="299404"/>
          </a:xfrm>
          <a:prstGeom prst="rect">
            <a:avLst/>
          </a:prstGeom>
          <a:noFill/>
        </p:spPr>
        <p:txBody>
          <a:bodyPr wrap="square" rtlCol="0">
            <a:noAutofit/>
          </a:bodyPr>
          <a:lstStyle/>
          <a:p>
            <a:r>
              <a:rPr lang="en-US" sz="1400" dirty="0" err="1" smtClean="0">
                <a:latin typeface="Arial" panose="020B0604020202020204" pitchFamily="34" charset="0"/>
                <a:cs typeface="Arial" panose="020B0604020202020204" pitchFamily="34" charset="0"/>
              </a:rPr>
              <a:t>Spezifisch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siehe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vorher</a:t>
            </a:r>
            <a:endParaRPr lang="en-US" sz="1400" dirty="0">
              <a:latin typeface="Arial" panose="020B0604020202020204" pitchFamily="34" charset="0"/>
              <a:cs typeface="Arial" panose="020B0604020202020204" pitchFamily="34" charset="0"/>
            </a:endParaRPr>
          </a:p>
        </p:txBody>
      </p:sp>
      <p:sp>
        <p:nvSpPr>
          <p:cNvPr id="11" name="TextBox 2"/>
          <p:cNvSpPr txBox="1"/>
          <p:nvPr/>
        </p:nvSpPr>
        <p:spPr>
          <a:xfrm>
            <a:off x="8349527" y="3022237"/>
            <a:ext cx="2359042" cy="688502"/>
          </a:xfrm>
          <a:prstGeom prst="rect">
            <a:avLst/>
          </a:prstGeom>
          <a:noFill/>
        </p:spPr>
        <p:txBody>
          <a:bodyPr wrap="square" rtlCol="0">
            <a:noAutofit/>
          </a:bodyPr>
          <a:lstStyle/>
          <a:p>
            <a:r>
              <a:rPr lang="en-US" sz="1400" dirty="0" err="1" smtClean="0">
                <a:latin typeface="Arial" panose="020B0604020202020204" pitchFamily="34" charset="0"/>
                <a:cs typeface="Arial" panose="020B0604020202020204" pitchFamily="34" charset="0"/>
              </a:rPr>
              <a:t>Kann</a:t>
            </a:r>
            <a:r>
              <a:rPr lang="en-US" sz="1400" dirty="0" smtClean="0">
                <a:latin typeface="Arial" panose="020B0604020202020204" pitchFamily="34" charset="0"/>
                <a:cs typeface="Arial" panose="020B0604020202020204" pitchFamily="34" charset="0"/>
              </a:rPr>
              <a:t> man </a:t>
            </a:r>
            <a:r>
              <a:rPr lang="en-US" sz="1400" dirty="0" err="1" smtClean="0">
                <a:latin typeface="Arial" panose="020B0604020202020204" pitchFamily="34" charset="0"/>
                <a:cs typeface="Arial" panose="020B0604020202020204" pitchFamily="34" charset="0"/>
              </a:rPr>
              <a:t>grundsätzlich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als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mobilen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Faktor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über</a:t>
            </a:r>
            <a:r>
              <a:rPr lang="en-US" sz="1400" dirty="0" smtClean="0">
                <a:latin typeface="Arial" panose="020B0604020202020204" pitchFamily="34" charset="0"/>
                <a:cs typeface="Arial" panose="020B0604020202020204" pitchFamily="34" charset="0"/>
              </a:rPr>
              <a:t> die </a:t>
            </a:r>
            <a:r>
              <a:rPr lang="en-US" sz="1400" dirty="0" err="1" smtClean="0">
                <a:latin typeface="Arial" panose="020B0604020202020204" pitchFamily="34" charset="0"/>
                <a:cs typeface="Arial" panose="020B0604020202020204" pitchFamily="34" charset="0"/>
              </a:rPr>
              <a:t>Sektoren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ansehen</a:t>
            </a:r>
            <a:endParaRPr lang="en-US" sz="1400" dirty="0">
              <a:latin typeface="Arial" panose="020B0604020202020204" pitchFamily="34" charset="0"/>
              <a:cs typeface="Arial" panose="020B0604020202020204" pitchFamily="34" charset="0"/>
            </a:endParaRPr>
          </a:p>
        </p:txBody>
      </p:sp>
      <p:sp>
        <p:nvSpPr>
          <p:cNvPr id="12" name="TextBox 2"/>
          <p:cNvSpPr txBox="1"/>
          <p:nvPr/>
        </p:nvSpPr>
        <p:spPr>
          <a:xfrm>
            <a:off x="4360258" y="5251721"/>
            <a:ext cx="3440463" cy="355720"/>
          </a:xfrm>
          <a:prstGeom prst="rect">
            <a:avLst/>
          </a:prstGeom>
          <a:noFill/>
        </p:spPr>
        <p:txBody>
          <a:bodyPr wrap="square" rtlCol="0">
            <a:noAutofit/>
          </a:bodyPr>
          <a:lstStyle/>
          <a:p>
            <a:r>
              <a:rPr lang="en-US" sz="1400" dirty="0" err="1" smtClean="0">
                <a:latin typeface="Arial" panose="020B0604020202020204" pitchFamily="34" charset="0"/>
                <a:cs typeface="Arial" panose="020B0604020202020204" pitchFamily="34" charset="0"/>
              </a:rPr>
              <a:t>Kommt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wieder</a:t>
            </a:r>
            <a:r>
              <a:rPr lang="en-US" sz="1400" dirty="0" smtClean="0">
                <a:latin typeface="Arial" panose="020B0604020202020204" pitchFamily="34" charset="0"/>
                <a:cs typeface="Arial" panose="020B0604020202020204" pitchFamily="34" charset="0"/>
              </a:rPr>
              <a:t> auf die </a:t>
            </a:r>
            <a:r>
              <a:rPr lang="en-US" sz="1400" dirty="0" err="1" smtClean="0">
                <a:latin typeface="Arial" panose="020B0604020202020204" pitchFamily="34" charset="0"/>
                <a:cs typeface="Arial" panose="020B0604020202020204" pitchFamily="34" charset="0"/>
              </a:rPr>
              <a:t>Spezialisierung</a:t>
            </a:r>
            <a:r>
              <a:rPr lang="en-US" sz="1400" dirty="0" smtClean="0">
                <a:latin typeface="Arial" panose="020B0604020202020204" pitchFamily="34" charset="0"/>
                <a:cs typeface="Arial" panose="020B0604020202020204" pitchFamily="34" charset="0"/>
              </a:rPr>
              <a:t> an</a:t>
            </a:r>
            <a:endParaRPr lang="en-US" sz="1400" dirty="0">
              <a:latin typeface="Arial" panose="020B0604020202020204" pitchFamily="34" charset="0"/>
              <a:cs typeface="Arial" panose="020B0604020202020204" pitchFamily="34" charset="0"/>
            </a:endParaRPr>
          </a:p>
        </p:txBody>
      </p:sp>
      <p:sp>
        <p:nvSpPr>
          <p:cNvPr id="13" name="TextBox 2"/>
          <p:cNvSpPr txBox="1"/>
          <p:nvPr/>
        </p:nvSpPr>
        <p:spPr>
          <a:xfrm>
            <a:off x="5521255" y="3033837"/>
            <a:ext cx="2359042" cy="688502"/>
          </a:xfrm>
          <a:prstGeom prst="rect">
            <a:avLst/>
          </a:prstGeom>
          <a:noFill/>
        </p:spPr>
        <p:txBody>
          <a:bodyPr wrap="square" rtlCol="0">
            <a:noAutofit/>
          </a:bodyPr>
          <a:lstStyle/>
          <a:p>
            <a:r>
              <a:rPr lang="en-US" sz="1400" dirty="0" err="1" smtClean="0">
                <a:latin typeface="Arial" panose="020B0604020202020204" pitchFamily="34" charset="0"/>
                <a:cs typeface="Arial" panose="020B0604020202020204" pitchFamily="34" charset="0"/>
              </a:rPr>
              <a:t>Kommt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darauf</a:t>
            </a:r>
            <a:r>
              <a:rPr lang="en-US" sz="1400" dirty="0" smtClean="0">
                <a:latin typeface="Arial" panose="020B0604020202020204" pitchFamily="34" charset="0"/>
                <a:cs typeface="Arial" panose="020B0604020202020204" pitchFamily="34" charset="0"/>
              </a:rPr>
              <a:t> an, </a:t>
            </a:r>
            <a:r>
              <a:rPr lang="en-US" sz="1400" dirty="0" err="1" smtClean="0">
                <a:latin typeface="Arial" panose="020B0604020202020204" pitchFamily="34" charset="0"/>
                <a:cs typeface="Arial" panose="020B0604020202020204" pitchFamily="34" charset="0"/>
              </a:rPr>
              <a:t>wie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spezialisiert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dieser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Techniker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ist</a:t>
            </a:r>
            <a:r>
              <a:rPr lang="en-US" sz="1400" dirty="0" smtClean="0">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p:txBody>
      </p:sp>
      <p:sp>
        <p:nvSpPr>
          <p:cNvPr id="14" name="TextBox 2"/>
          <p:cNvSpPr txBox="1"/>
          <p:nvPr/>
        </p:nvSpPr>
        <p:spPr>
          <a:xfrm>
            <a:off x="1118585" y="6070403"/>
            <a:ext cx="637387" cy="417230"/>
          </a:xfrm>
          <a:prstGeom prst="rect">
            <a:avLst/>
          </a:prstGeom>
          <a:noFill/>
        </p:spPr>
        <p:txBody>
          <a:bodyPr wrap="square" rtlCol="0">
            <a:noAutofit/>
          </a:bodyPr>
          <a:lstStyle/>
          <a:p>
            <a:r>
              <a:rPr lang="en-US" sz="1400" dirty="0" err="1" smtClean="0">
                <a:latin typeface="Arial" panose="020B0604020202020204" pitchFamily="34" charset="0"/>
                <a:cs typeface="Arial" panose="020B0604020202020204" pitchFamily="34" charset="0"/>
              </a:rPr>
              <a:t>s.o</a:t>
            </a:r>
            <a:r>
              <a:rPr lang="en-US" sz="1400" dirty="0" smtClean="0">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p:txBody>
      </p:sp>
      <p:sp>
        <p:nvSpPr>
          <p:cNvPr id="15" name="TextBox 2"/>
          <p:cNvSpPr txBox="1"/>
          <p:nvPr/>
        </p:nvSpPr>
        <p:spPr>
          <a:xfrm>
            <a:off x="1054522" y="5187252"/>
            <a:ext cx="3342010" cy="570393"/>
          </a:xfrm>
          <a:prstGeom prst="rect">
            <a:avLst/>
          </a:prstGeom>
          <a:noFill/>
        </p:spPr>
        <p:txBody>
          <a:bodyPr wrap="square" rtlCol="0">
            <a:noAutofit/>
          </a:bodyPr>
          <a:lstStyle/>
          <a:p>
            <a:r>
              <a:rPr lang="en-US" sz="1400" dirty="0" err="1" smtClean="0">
                <a:latin typeface="Arial" panose="020B0604020202020204" pitchFamily="34" charset="0"/>
                <a:cs typeface="Arial" panose="020B0604020202020204" pitchFamily="34" charset="0"/>
              </a:rPr>
              <a:t>Relativ</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mobil</a:t>
            </a:r>
            <a:r>
              <a:rPr lang="en-US" sz="1400" dirty="0" smtClean="0">
                <a:latin typeface="Arial" panose="020B0604020202020204" pitchFamily="34" charset="0"/>
                <a:cs typeface="Arial" panose="020B0604020202020204" pitchFamily="34" charset="0"/>
              </a:rPr>
              <a:t>, was in </a:t>
            </a:r>
            <a:r>
              <a:rPr lang="en-US" sz="1400" dirty="0" err="1" smtClean="0">
                <a:latin typeface="Arial" panose="020B0604020202020204" pitchFamily="34" charset="0"/>
                <a:cs typeface="Arial" panose="020B0604020202020204" pitchFamily="34" charset="0"/>
              </a:rPr>
              <a:t>einer</a:t>
            </a:r>
            <a:r>
              <a:rPr lang="en-US" sz="1400" dirty="0" smtClean="0">
                <a:latin typeface="Arial" panose="020B0604020202020204" pitchFamily="34" charset="0"/>
                <a:cs typeface="Arial" panose="020B0604020202020204" pitchFamily="34" charset="0"/>
              </a:rPr>
              <a:t> Halle </a:t>
            </a:r>
            <a:r>
              <a:rPr lang="en-US" sz="1400" dirty="0" err="1" smtClean="0">
                <a:latin typeface="Arial" panose="020B0604020202020204" pitchFamily="34" charset="0"/>
                <a:cs typeface="Arial" panose="020B0604020202020204" pitchFamily="34" charset="0"/>
              </a:rPr>
              <a:t>gefertigt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wird</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ist</a:t>
            </a:r>
            <a:r>
              <a:rPr lang="en-US" sz="1400" dirty="0" smtClean="0">
                <a:latin typeface="Arial" panose="020B0604020202020204" pitchFamily="34" charset="0"/>
                <a:cs typeface="Arial" panose="020B0604020202020204" pitchFamily="34" charset="0"/>
              </a:rPr>
              <a:t> der Halle </a:t>
            </a:r>
            <a:r>
              <a:rPr lang="en-US" sz="1400" dirty="0" err="1" smtClean="0">
                <a:latin typeface="Arial" panose="020B0604020202020204" pitchFamily="34" charset="0"/>
                <a:cs typeface="Arial" panose="020B0604020202020204" pitchFamily="34" charset="0"/>
              </a:rPr>
              <a:t>letztlich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egal</a:t>
            </a:r>
            <a:endParaRPr lang="en-US" sz="1400" dirty="0">
              <a:latin typeface="Arial" panose="020B0604020202020204" pitchFamily="34" charset="0"/>
              <a:cs typeface="Arial" panose="020B0604020202020204" pitchFamily="34" charset="0"/>
            </a:endParaRPr>
          </a:p>
        </p:txBody>
      </p:sp>
      <p:sp>
        <p:nvSpPr>
          <p:cNvPr id="16" name="TextBox 2"/>
          <p:cNvSpPr txBox="1"/>
          <p:nvPr/>
        </p:nvSpPr>
        <p:spPr>
          <a:xfrm>
            <a:off x="8298385" y="5155141"/>
            <a:ext cx="3440463" cy="705070"/>
          </a:xfrm>
          <a:prstGeom prst="rect">
            <a:avLst/>
          </a:prstGeom>
          <a:noFill/>
        </p:spPr>
        <p:txBody>
          <a:bodyPr wrap="square" rtlCol="0">
            <a:noAutofit/>
          </a:bodyPr>
          <a:lstStyle/>
          <a:p>
            <a:r>
              <a:rPr lang="en-US" sz="1400" dirty="0" err="1" smtClean="0">
                <a:latin typeface="Arial" panose="020B0604020202020204" pitchFamily="34" charset="0"/>
                <a:cs typeface="Arial" panose="020B0604020202020204" pitchFamily="34" charset="0"/>
              </a:rPr>
              <a:t>Ein</a:t>
            </a:r>
            <a:r>
              <a:rPr lang="en-US" sz="1400" dirty="0" smtClean="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n</a:t>
            </a:r>
            <a:r>
              <a:rPr lang="en-US" sz="1400" dirty="0" err="1" smtClean="0">
                <a:latin typeface="Arial" panose="020B0604020202020204" pitchFamily="34" charset="0"/>
                <a:cs typeface="Arial" panose="020B0604020202020204" pitchFamily="34" charset="0"/>
              </a:rPr>
              <a:t>ormales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Werkzeug</a:t>
            </a:r>
            <a:r>
              <a:rPr lang="en-US" sz="1400" dirty="0" smtClean="0">
                <a:latin typeface="Arial" panose="020B0604020202020204" pitchFamily="34" charset="0"/>
                <a:cs typeface="Arial" panose="020B0604020202020204" pitchFamily="34" charset="0"/>
              </a:rPr>
              <a:t> hat </a:t>
            </a:r>
            <a:r>
              <a:rPr lang="en-US" sz="1400" dirty="0" err="1" smtClean="0">
                <a:latin typeface="Arial" panose="020B0604020202020204" pitchFamily="34" charset="0"/>
                <a:cs typeface="Arial" panose="020B0604020202020204" pitchFamily="34" charset="0"/>
              </a:rPr>
              <a:t>sicherlich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vielfältige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Anwendungsgebiete</a:t>
            </a:r>
            <a:r>
              <a:rPr lang="en-US" sz="1400" dirty="0" smtClean="0">
                <a:latin typeface="Arial" panose="020B0604020202020204" pitchFamily="34" charset="0"/>
                <a:cs typeface="Arial" panose="020B0604020202020204" pitchFamily="34" charset="0"/>
              </a:rPr>
              <a:t> und </a:t>
            </a:r>
            <a:r>
              <a:rPr lang="en-US" sz="1400" dirty="0" err="1" smtClean="0">
                <a:latin typeface="Arial" panose="020B0604020202020204" pitchFamily="34" charset="0"/>
                <a:cs typeface="Arial" panose="020B0604020202020204" pitchFamily="34" charset="0"/>
              </a:rPr>
              <a:t>kann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daber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als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mobil</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angesehen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werden</a:t>
            </a:r>
            <a:endParaRPr lang="en-US" sz="1400" dirty="0">
              <a:latin typeface="Arial" panose="020B0604020202020204" pitchFamily="34" charset="0"/>
              <a:cs typeface="Arial" panose="020B0604020202020204" pitchFamily="34" charset="0"/>
            </a:endParaRPr>
          </a:p>
        </p:txBody>
      </p:sp>
      <p:sp>
        <p:nvSpPr>
          <p:cNvPr id="17" name="TextBox 2"/>
          <p:cNvSpPr txBox="1"/>
          <p:nvPr/>
        </p:nvSpPr>
        <p:spPr>
          <a:xfrm>
            <a:off x="1280425" y="2946451"/>
            <a:ext cx="3997607" cy="954189"/>
          </a:xfrm>
          <a:prstGeom prst="rect">
            <a:avLst/>
          </a:prstGeom>
          <a:noFill/>
        </p:spPr>
        <p:txBody>
          <a:bodyPr wrap="square" rtlCol="0">
            <a:noAutofit/>
          </a:bodyPr>
          <a:lstStyle/>
          <a:p>
            <a:r>
              <a:rPr lang="en-US" sz="1400" dirty="0" smtClean="0">
                <a:latin typeface="Arial" panose="020B0604020202020204" pitchFamily="34" charset="0"/>
                <a:cs typeface="Arial" panose="020B0604020202020204" pitchFamily="34" charset="0"/>
              </a:rPr>
              <a:t>Mobil, </a:t>
            </a:r>
            <a:r>
              <a:rPr lang="en-US" sz="1400" dirty="0" err="1" smtClean="0">
                <a:latin typeface="Arial" panose="020B0604020202020204" pitchFamily="34" charset="0"/>
                <a:cs typeface="Arial" panose="020B0604020202020204" pitchFamily="34" charset="0"/>
              </a:rPr>
              <a:t>zumindest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sollte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ein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guter</a:t>
            </a:r>
            <a:r>
              <a:rPr lang="en-US" sz="1400" dirty="0" smtClean="0">
                <a:latin typeface="Arial" panose="020B0604020202020204" pitchFamily="34" charset="0"/>
                <a:cs typeface="Arial" panose="020B0604020202020204" pitchFamily="34" charset="0"/>
              </a:rPr>
              <a:t> Manager </a:t>
            </a:r>
            <a:r>
              <a:rPr lang="en-US" sz="1400" dirty="0" err="1" smtClean="0">
                <a:latin typeface="Arial" panose="020B0604020202020204" pitchFamily="34" charset="0"/>
                <a:cs typeface="Arial" panose="020B0604020202020204" pitchFamily="34" charset="0"/>
              </a:rPr>
              <a:t>nicht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nur</a:t>
            </a:r>
            <a:r>
              <a:rPr lang="en-US" sz="1400" dirty="0" smtClean="0">
                <a:latin typeface="Arial" panose="020B0604020202020204" pitchFamily="34" charset="0"/>
                <a:cs typeface="Arial" panose="020B0604020202020204" pitchFamily="34" charset="0"/>
              </a:rPr>
              <a:t> in der </a:t>
            </a:r>
            <a:r>
              <a:rPr lang="en-US" sz="1400" dirty="0" err="1" smtClean="0">
                <a:latin typeface="Arial" panose="020B0604020202020204" pitchFamily="34" charset="0"/>
                <a:cs typeface="Arial" panose="020B0604020202020204" pitchFamily="34" charset="0"/>
              </a:rPr>
              <a:t>Lage</a:t>
            </a:r>
            <a:r>
              <a:rPr lang="en-US" sz="1400" dirty="0" smtClean="0">
                <a:latin typeface="Arial" panose="020B0604020202020204" pitchFamily="34" charset="0"/>
                <a:cs typeface="Arial" panose="020B0604020202020204" pitchFamily="34" charset="0"/>
              </a:rPr>
              <a:t> sein, in </a:t>
            </a:r>
            <a:r>
              <a:rPr lang="en-US" sz="1400" dirty="0" err="1" smtClean="0">
                <a:latin typeface="Arial" panose="020B0604020202020204" pitchFamily="34" charset="0"/>
                <a:cs typeface="Arial" panose="020B0604020202020204" pitchFamily="34" charset="0"/>
              </a:rPr>
              <a:t>einer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Branche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zur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arbeiten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Genauso</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kann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ein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Landwirt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als</a:t>
            </a:r>
            <a:r>
              <a:rPr lang="en-US" sz="1400" dirty="0" smtClean="0">
                <a:latin typeface="Arial" panose="020B0604020202020204" pitchFamily="34" charset="0"/>
                <a:cs typeface="Arial" panose="020B0604020202020204" pitchFamily="34" charset="0"/>
              </a:rPr>
              <a:t> Manager </a:t>
            </a:r>
            <a:r>
              <a:rPr lang="en-US" sz="1400" dirty="0" err="1" smtClean="0">
                <a:latin typeface="Arial" panose="020B0604020202020204" pitchFamily="34" charset="0"/>
                <a:cs typeface="Arial" panose="020B0604020202020204" pitchFamily="34" charset="0"/>
              </a:rPr>
              <a:t>eines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mittelständischen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Betriebes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angesehen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werden</a:t>
            </a:r>
            <a:endParaRPr lang="en-US" sz="1400" dirty="0">
              <a:latin typeface="Arial" panose="020B0604020202020204" pitchFamily="34" charset="0"/>
              <a:cs typeface="Arial" panose="020B0604020202020204" pitchFamily="34" charset="0"/>
            </a:endParaRPr>
          </a:p>
        </p:txBody>
      </p:sp>
      <p:sp>
        <p:nvSpPr>
          <p:cNvPr id="18" name="TextBox 2"/>
          <p:cNvSpPr txBox="1"/>
          <p:nvPr/>
        </p:nvSpPr>
        <p:spPr>
          <a:xfrm>
            <a:off x="3295605" y="6086325"/>
            <a:ext cx="2870526" cy="688502"/>
          </a:xfrm>
          <a:prstGeom prst="rect">
            <a:avLst/>
          </a:prstGeom>
          <a:noFill/>
        </p:spPr>
        <p:txBody>
          <a:bodyPr wrap="square" rtlCol="0">
            <a:noAutofit/>
          </a:bodyPr>
          <a:lstStyle/>
          <a:p>
            <a:r>
              <a:rPr lang="en-US" sz="1400" dirty="0" err="1" smtClean="0">
                <a:latin typeface="Arial" panose="020B0604020202020204" pitchFamily="34" charset="0"/>
                <a:cs typeface="Arial" panose="020B0604020202020204" pitchFamily="34" charset="0"/>
              </a:rPr>
              <a:t>Kommt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wieder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darauf</a:t>
            </a:r>
            <a:r>
              <a:rPr lang="en-US" sz="1400" dirty="0" smtClean="0">
                <a:latin typeface="Arial" panose="020B0604020202020204" pitchFamily="34" charset="0"/>
                <a:cs typeface="Arial" panose="020B0604020202020204" pitchFamily="34" charset="0"/>
              </a:rPr>
              <a:t> an, </a:t>
            </a:r>
            <a:r>
              <a:rPr lang="en-US" sz="1400" dirty="0" err="1" smtClean="0">
                <a:latin typeface="Arial" panose="020B0604020202020204" pitchFamily="34" charset="0"/>
                <a:cs typeface="Arial" panose="020B0604020202020204" pitchFamily="34" charset="0"/>
              </a:rPr>
              <a:t>wie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spezialisiert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dieser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Ingenieur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ist</a:t>
            </a:r>
            <a:r>
              <a:rPr lang="en-US" sz="1400" dirty="0" smtClean="0">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p:txBody>
      </p:sp>
      <p:sp>
        <p:nvSpPr>
          <p:cNvPr id="19" name="TextBox 2"/>
          <p:cNvSpPr txBox="1"/>
          <p:nvPr/>
        </p:nvSpPr>
        <p:spPr>
          <a:xfrm>
            <a:off x="6546992" y="6097296"/>
            <a:ext cx="637387" cy="417230"/>
          </a:xfrm>
          <a:prstGeom prst="rect">
            <a:avLst/>
          </a:prstGeom>
          <a:noFill/>
        </p:spPr>
        <p:txBody>
          <a:bodyPr wrap="square" rtlCol="0">
            <a:noAutofit/>
          </a:bodyPr>
          <a:lstStyle/>
          <a:p>
            <a:r>
              <a:rPr lang="en-US" sz="1400" dirty="0" err="1" smtClean="0">
                <a:latin typeface="Arial" panose="020B0604020202020204" pitchFamily="34" charset="0"/>
                <a:cs typeface="Arial" panose="020B0604020202020204" pitchFamily="34" charset="0"/>
              </a:rPr>
              <a:t>s.o</a:t>
            </a:r>
            <a:r>
              <a:rPr lang="en-US" sz="1400" dirty="0" smtClean="0">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p:txBody>
      </p:sp>
      <p:sp>
        <p:nvSpPr>
          <p:cNvPr id="20" name="TextBox 2"/>
          <p:cNvSpPr txBox="1"/>
          <p:nvPr/>
        </p:nvSpPr>
        <p:spPr>
          <a:xfrm>
            <a:off x="2765386" y="480167"/>
            <a:ext cx="9155530" cy="461248"/>
          </a:xfrm>
          <a:prstGeom prst="rect">
            <a:avLst/>
          </a:prstGeom>
          <a:noFill/>
        </p:spPr>
        <p:txBody>
          <a:bodyPr wrap="square" rtlCol="0">
            <a:noAutofit/>
          </a:bodyPr>
          <a:lstStyle/>
          <a:p>
            <a:r>
              <a:rPr lang="en-US" sz="1400" b="1" dirty="0" err="1" smtClean="0">
                <a:latin typeface="Arial" panose="020B0604020202020204" pitchFamily="34" charset="0"/>
                <a:cs typeface="Arial" panose="020B0604020202020204" pitchFamily="34" charset="0"/>
              </a:rPr>
              <a:t>Grundsätzlich</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ist</a:t>
            </a:r>
            <a:r>
              <a:rPr lang="en-US" sz="1400" b="1" dirty="0" smtClean="0">
                <a:latin typeface="Arial" panose="020B0604020202020204" pitchFamily="34" charset="0"/>
                <a:cs typeface="Arial" panose="020B0604020202020204" pitchFamily="34" charset="0"/>
              </a:rPr>
              <a:t> die </a:t>
            </a:r>
            <a:r>
              <a:rPr lang="en-US" sz="1400" b="1" dirty="0" err="1" smtClean="0">
                <a:latin typeface="Arial" panose="020B0604020202020204" pitchFamily="34" charset="0"/>
                <a:cs typeface="Arial" panose="020B0604020202020204" pitchFamily="34" charset="0"/>
              </a:rPr>
              <a:t>Einteilung</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spezifisch</a:t>
            </a:r>
            <a:r>
              <a:rPr lang="en-US" sz="1400" b="1" dirty="0" smtClean="0">
                <a:latin typeface="Arial" panose="020B0604020202020204" pitchFamily="34" charset="0"/>
                <a:cs typeface="Arial" panose="020B0604020202020204" pitchFamily="34" charset="0"/>
              </a:rPr>
              <a:t>/</a:t>
            </a:r>
            <a:r>
              <a:rPr lang="en-US" sz="1400" b="1" dirty="0" err="1" smtClean="0">
                <a:latin typeface="Arial" panose="020B0604020202020204" pitchFamily="34" charset="0"/>
                <a:cs typeface="Arial" panose="020B0604020202020204" pitchFamily="34" charset="0"/>
              </a:rPr>
              <a:t>mobil</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nicht</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immer</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eindeutig</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festzulegen</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jedoch</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ist</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aus</a:t>
            </a:r>
            <a:r>
              <a:rPr lang="en-US" sz="1400" b="1" dirty="0" smtClean="0">
                <a:latin typeface="Arial" panose="020B0604020202020204" pitchFamily="34" charset="0"/>
                <a:cs typeface="Arial" panose="020B0604020202020204" pitchFamily="34" charset="0"/>
              </a:rPr>
              <a:t> den </a:t>
            </a:r>
            <a:r>
              <a:rPr lang="en-US" sz="1400" b="1" dirty="0" err="1" smtClean="0">
                <a:latin typeface="Arial" panose="020B0604020202020204" pitchFamily="34" charset="0"/>
                <a:cs typeface="Arial" panose="020B0604020202020204" pitchFamily="34" charset="0"/>
              </a:rPr>
              <a:t>Beispielen</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klar</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dass</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es</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mobilere</a:t>
            </a:r>
            <a:r>
              <a:rPr lang="en-US" sz="1400" b="1" dirty="0" smtClean="0">
                <a:latin typeface="Arial" panose="020B0604020202020204" pitchFamily="34" charset="0"/>
                <a:cs typeface="Arial" panose="020B0604020202020204" pitchFamily="34" charset="0"/>
              </a:rPr>
              <a:t> und </a:t>
            </a:r>
            <a:r>
              <a:rPr lang="en-US" sz="1400" b="1" dirty="0" err="1" smtClean="0">
                <a:latin typeface="Arial" panose="020B0604020202020204" pitchFamily="34" charset="0"/>
                <a:cs typeface="Arial" panose="020B0604020202020204" pitchFamily="34" charset="0"/>
              </a:rPr>
              <a:t>weniger</a:t>
            </a:r>
            <a:r>
              <a:rPr lang="en-US" sz="1400" b="1" dirty="0" smtClean="0">
                <a:latin typeface="Arial" panose="020B0604020202020204" pitchFamily="34" charset="0"/>
                <a:cs typeface="Arial" panose="020B0604020202020204" pitchFamily="34" charset="0"/>
              </a:rPr>
              <a:t> mobile </a:t>
            </a:r>
            <a:r>
              <a:rPr lang="en-US" sz="1400" b="1" dirty="0" err="1" smtClean="0">
                <a:latin typeface="Arial" panose="020B0604020202020204" pitchFamily="34" charset="0"/>
                <a:cs typeface="Arial" panose="020B0604020202020204" pitchFamily="34" charset="0"/>
              </a:rPr>
              <a:t>Produktionsfaktoren</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gibt</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Im</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folgenden</a:t>
            </a:r>
            <a:r>
              <a:rPr lang="en-US" sz="1400" b="1" dirty="0" smtClean="0">
                <a:latin typeface="Arial" panose="020B0604020202020204" pitchFamily="34" charset="0"/>
                <a:cs typeface="Arial" panose="020B0604020202020204" pitchFamily="34" charset="0"/>
              </a:rPr>
              <a:t> Modell </a:t>
            </a:r>
            <a:r>
              <a:rPr lang="en-US" sz="1400" b="1" dirty="0" err="1" smtClean="0">
                <a:latin typeface="Arial" panose="020B0604020202020204" pitchFamily="34" charset="0"/>
                <a:cs typeface="Arial" panose="020B0604020202020204" pitchFamily="34" charset="0"/>
              </a:rPr>
              <a:t>machen</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wir</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dann</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aber</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eine</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strikte</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Trennung</a:t>
            </a:r>
            <a:r>
              <a:rPr lang="en-US" sz="1400" b="1" dirty="0" smtClean="0">
                <a:latin typeface="Arial" panose="020B0604020202020204" pitchFamily="34" charset="0"/>
                <a:cs typeface="Arial" panose="020B0604020202020204" pitchFamily="34" charset="0"/>
              </a:rPr>
              <a:t> </a:t>
            </a:r>
            <a:endParaRPr lang="en-US" sz="1400" b="1" dirty="0">
              <a:latin typeface="Arial" panose="020B0604020202020204" pitchFamily="34" charset="0"/>
              <a:cs typeface="Arial" panose="020B0604020202020204" pitchFamily="34" charset="0"/>
            </a:endParaRPr>
          </a:p>
        </p:txBody>
      </p:sp>
      <p:sp>
        <p:nvSpPr>
          <p:cNvPr id="21" name="TextBox 2"/>
          <p:cNvSpPr txBox="1"/>
          <p:nvPr/>
        </p:nvSpPr>
        <p:spPr>
          <a:xfrm>
            <a:off x="8679246" y="5806346"/>
            <a:ext cx="3440463" cy="705070"/>
          </a:xfrm>
          <a:prstGeom prst="rect">
            <a:avLst/>
          </a:prstGeom>
          <a:noFill/>
        </p:spPr>
        <p:txBody>
          <a:bodyPr wrap="square" rtlCol="0">
            <a:noAutofit/>
          </a:bodyPr>
          <a:lstStyle/>
          <a:p>
            <a:r>
              <a:rPr lang="en-US" sz="1400" dirty="0" err="1" smtClean="0">
                <a:latin typeface="Arial" panose="020B0604020202020204" pitchFamily="34" charset="0"/>
                <a:cs typeface="Arial" panose="020B0604020202020204" pitchFamily="34" charset="0"/>
              </a:rPr>
              <a:t>Vergleichen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Sie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z.B</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mit</a:t>
            </a:r>
            <a:r>
              <a:rPr lang="en-US" sz="1400" dirty="0" smtClean="0">
                <a:latin typeface="Arial" panose="020B0604020202020204" pitchFamily="34" charset="0"/>
                <a:cs typeface="Arial" panose="020B0604020202020204" pitchFamily="34" charset="0"/>
              </a:rPr>
              <a:t> den </a:t>
            </a:r>
            <a:r>
              <a:rPr lang="en-US" sz="1400" dirty="0" err="1" smtClean="0">
                <a:latin typeface="Arial" panose="020B0604020202020204" pitchFamily="34" charset="0"/>
                <a:cs typeface="Arial" panose="020B0604020202020204" pitchFamily="34" charset="0"/>
              </a:rPr>
              <a:t>Posten</a:t>
            </a:r>
            <a:r>
              <a:rPr lang="en-US" sz="1400" dirty="0" smtClean="0">
                <a:latin typeface="Arial" panose="020B0604020202020204" pitchFamily="34" charset="0"/>
                <a:cs typeface="Arial" panose="020B0604020202020204" pitchFamily="34" charset="0"/>
              </a:rPr>
              <a:t> der </a:t>
            </a:r>
            <a:r>
              <a:rPr lang="en-US" sz="1400" dirty="0" err="1" smtClean="0">
                <a:latin typeface="Arial" panose="020B0604020202020204" pitchFamily="34" charset="0"/>
                <a:cs typeface="Arial" panose="020B0604020202020204" pitchFamily="34" charset="0"/>
              </a:rPr>
              <a:t>Sondereinzelkosten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aus</a:t>
            </a:r>
            <a:r>
              <a:rPr lang="en-US" sz="1400" dirty="0" smtClean="0">
                <a:latin typeface="Arial" panose="020B0604020202020204" pitchFamily="34" charset="0"/>
                <a:cs typeface="Arial" panose="020B0604020202020204" pitchFamily="34" charset="0"/>
              </a:rPr>
              <a:t> der KLR, </a:t>
            </a:r>
            <a:r>
              <a:rPr lang="en-US" sz="1400" dirty="0" err="1" smtClean="0">
                <a:latin typeface="Arial" panose="020B0604020202020204" pitchFamily="34" charset="0"/>
                <a:cs typeface="Arial" panose="020B0604020202020204" pitchFamily="34" charset="0"/>
              </a:rPr>
              <a:t>wenn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ein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Werkzeug</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speziell</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für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eine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Kundin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gefertigt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wird</a:t>
            </a:r>
            <a:r>
              <a:rPr lang="en-US" sz="1400" dirty="0" smtClean="0">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6903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9"/>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0" grpId="0"/>
      <p:bldP spid="11" grpId="0"/>
      <p:bldP spid="12" grpId="0"/>
      <p:bldP spid="13" grpId="0"/>
      <p:bldP spid="14" grpId="0"/>
      <p:bldP spid="15" grpId="0"/>
      <p:bldP spid="16" grpId="0"/>
      <p:bldP spid="17" grpId="0"/>
      <p:bldP spid="18" grpId="0"/>
      <p:bldP spid="19" grpId="0"/>
      <p:bldP spid="20" grpId="0"/>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818CC6C-78AF-4AF0-AAAC-AA516D0396CF}"/>
              </a:ext>
            </a:extLst>
          </p:cNvPr>
          <p:cNvSpPr txBox="1">
            <a:spLocks/>
          </p:cNvSpPr>
          <p:nvPr/>
        </p:nvSpPr>
        <p:spPr>
          <a:xfrm>
            <a:off x="1938720" y="249482"/>
            <a:ext cx="7464960"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631" dirty="0">
                <a:solidFill>
                  <a:sysClr val="windowText" lastClr="000000"/>
                </a:solidFill>
              </a:rPr>
              <a:t>Modell: </a:t>
            </a:r>
            <a:r>
              <a:rPr lang="en-US" sz="2631" dirty="0" err="1">
                <a:solidFill>
                  <a:sysClr val="windowText" lastClr="000000"/>
                </a:solidFill>
              </a:rPr>
              <a:t>Spezifische</a:t>
            </a:r>
            <a:r>
              <a:rPr lang="en-US" sz="2631" dirty="0">
                <a:solidFill>
                  <a:sysClr val="windowText" lastClr="000000"/>
                </a:solidFill>
              </a:rPr>
              <a:t> </a:t>
            </a:r>
            <a:r>
              <a:rPr lang="en-US" sz="2631" dirty="0" err="1">
                <a:solidFill>
                  <a:sysClr val="windowText" lastClr="000000"/>
                </a:solidFill>
              </a:rPr>
              <a:t>Faktoren</a:t>
            </a:r>
            <a:endParaRPr lang="en-US" sz="2631" dirty="0">
              <a:solidFill>
                <a:sysClr val="windowText" lastClr="000000"/>
              </a:solidFill>
            </a:endParaRPr>
          </a:p>
        </p:txBody>
      </p:sp>
      <mc:AlternateContent xmlns:mc="http://schemas.openxmlformats.org/markup-compatibility/2006" xmlns:a14="http://schemas.microsoft.com/office/drawing/2010/main">
        <mc:Choice Requires="a14">
          <p:sp>
            <p:nvSpPr>
              <p:cNvPr id="3" name="Textfeld 2">
                <a:extLst>
                  <a:ext uri="{FF2B5EF4-FFF2-40B4-BE49-F238E27FC236}">
                    <a16:creationId xmlns:a16="http://schemas.microsoft.com/office/drawing/2014/main" id="{AB62B75A-7654-4324-94C9-289FFE47A635}"/>
                  </a:ext>
                </a:extLst>
              </p:cNvPr>
              <p:cNvSpPr txBox="1"/>
              <p:nvPr/>
            </p:nvSpPr>
            <p:spPr>
              <a:xfrm>
                <a:off x="2279576" y="1376772"/>
                <a:ext cx="7848872" cy="4104456"/>
              </a:xfrm>
              <a:prstGeom prst="rect">
                <a:avLst/>
              </a:prstGeom>
              <a:noFill/>
            </p:spPr>
            <p:txBody>
              <a:bodyPr wrap="square" rtlCol="0">
                <a:noAutofit/>
              </a:bodyPr>
              <a:lstStyle/>
              <a:p>
                <a:pPr marL="342900" indent="-342900">
                  <a:buFont typeface="Arial" panose="020B0604020202020204" pitchFamily="34" charset="0"/>
                  <a:buChar char="•"/>
                </a:pPr>
                <a:r>
                  <a:rPr lang="de-DE" sz="2400" dirty="0"/>
                  <a:t>2 Länder: 	Land A und B</a:t>
                </a:r>
              </a:p>
              <a:p>
                <a:pPr marL="342900" indent="-342900">
                  <a:buFont typeface="Arial" panose="020B0604020202020204" pitchFamily="34" charset="0"/>
                  <a:buChar char="•"/>
                </a:pPr>
                <a:r>
                  <a:rPr lang="de-DE" sz="2400" dirty="0"/>
                  <a:t>2 Güter:	Getreide G und Maschinen M </a:t>
                </a:r>
              </a:p>
              <a:p>
                <a:pPr marL="342900" indent="-342900">
                  <a:buFont typeface="Arial" panose="020B0604020202020204" pitchFamily="34" charset="0"/>
                  <a:buChar char="•"/>
                </a:pPr>
                <a:r>
                  <a:rPr lang="de-DE" sz="2400" dirty="0" smtClean="0"/>
                  <a:t>2 Produktionsfaktoren: Arbeit L und Kapital K</a:t>
                </a:r>
                <a:r>
                  <a:rPr lang="de-DE" sz="2400" baseline="-25000" dirty="0" smtClean="0"/>
                  <a:t>G</a:t>
                </a:r>
                <a:r>
                  <a:rPr lang="de-DE" sz="2400" dirty="0" smtClean="0"/>
                  <a:t> bzw. K</a:t>
                </a:r>
                <a:r>
                  <a:rPr lang="de-DE" sz="2400" baseline="-25000" dirty="0" smtClean="0"/>
                  <a:t>M</a:t>
                </a:r>
                <a:r>
                  <a:rPr lang="de-DE" sz="2400" dirty="0" smtClean="0"/>
                  <a:t> </a:t>
                </a:r>
                <a:endParaRPr lang="de-DE" sz="2400" dirty="0"/>
              </a:p>
              <a:p>
                <a:pPr marL="342900" indent="-342900">
                  <a:buFont typeface="Arial" panose="020B0604020202020204" pitchFamily="34" charset="0"/>
                  <a:buChar char="•"/>
                </a:pPr>
                <a:endParaRPr lang="de-DE" sz="2400" dirty="0"/>
              </a:p>
              <a:p>
                <a:pPr marL="800100" lvl="1" indent="-342900">
                  <a:buFont typeface="Wingdings" panose="05000000000000000000" pitchFamily="2" charset="2"/>
                  <a:buChar char="Ø"/>
                </a:pPr>
                <a:r>
                  <a:rPr lang="de-DE" sz="2400" dirty="0"/>
                  <a:t>L ist mobil zwischen den Sektoren</a:t>
                </a:r>
              </a:p>
              <a:p>
                <a:pPr marL="800100" lvl="1" indent="-342900">
                  <a:buFont typeface="Wingdings" panose="05000000000000000000" pitchFamily="2" charset="2"/>
                  <a:buChar char="Ø"/>
                </a:pPr>
                <a:r>
                  <a:rPr lang="de-DE" sz="2400" dirty="0"/>
                  <a:t>Für das gesamte Arbeitsangebot gilt </a:t>
                </a:r>
                <a14:m>
                  <m:oMath xmlns:m="http://schemas.openxmlformats.org/officeDocument/2006/math">
                    <m:acc>
                      <m:accPr>
                        <m:chr m:val="̅"/>
                        <m:ctrlPr>
                          <a:rPr lang="de-DE" sz="2400" i="1">
                            <a:latin typeface="Cambria Math" panose="02040503050406030204" pitchFamily="18" charset="0"/>
                          </a:rPr>
                        </m:ctrlPr>
                      </m:accPr>
                      <m:e>
                        <m:r>
                          <a:rPr lang="de-DE" sz="2400" i="1">
                            <a:latin typeface="Cambria Math" panose="02040503050406030204" pitchFamily="18" charset="0"/>
                          </a:rPr>
                          <m:t>𝐿</m:t>
                        </m:r>
                      </m:e>
                    </m:acc>
                  </m:oMath>
                </a14:m>
                <a:r>
                  <a:rPr lang="de-DE" sz="2400" dirty="0"/>
                  <a:t>= L</a:t>
                </a:r>
                <a:r>
                  <a:rPr lang="de-DE" sz="2400" baseline="-25000" dirty="0"/>
                  <a:t>G</a:t>
                </a:r>
                <a:r>
                  <a:rPr lang="de-DE" sz="2400" dirty="0"/>
                  <a:t> + L</a:t>
                </a:r>
                <a:r>
                  <a:rPr lang="de-DE" sz="2400" baseline="-25000" dirty="0"/>
                  <a:t>M</a:t>
                </a:r>
              </a:p>
              <a:p>
                <a:pPr lvl="1"/>
                <a:r>
                  <a:rPr lang="de-DE" sz="2400" baseline="-25000" dirty="0"/>
                  <a:t>       </a:t>
                </a:r>
                <a:r>
                  <a:rPr lang="de-DE" sz="2400" dirty="0"/>
                  <a:t>und </a:t>
                </a:r>
                <a14:m>
                  <m:oMath xmlns:m="http://schemas.openxmlformats.org/officeDocument/2006/math">
                    <m:acc>
                      <m:accPr>
                        <m:chr m:val="̅"/>
                        <m:ctrlPr>
                          <a:rPr lang="de-DE" sz="2400" i="1">
                            <a:latin typeface="Cambria Math" panose="02040503050406030204" pitchFamily="18" charset="0"/>
                          </a:rPr>
                        </m:ctrlPr>
                      </m:accPr>
                      <m:e>
                        <m:r>
                          <a:rPr lang="de-DE" sz="2400" i="1">
                            <a:latin typeface="Cambria Math" panose="02040503050406030204" pitchFamily="18" charset="0"/>
                          </a:rPr>
                          <m:t>𝐿</m:t>
                        </m:r>
                      </m:e>
                    </m:acc>
                    <m:r>
                      <a:rPr lang="de-DE" sz="2400" i="1">
                        <a:latin typeface="Cambria Math" panose="02040503050406030204" pitchFamily="18" charset="0"/>
                      </a:rPr>
                      <m:t> </m:t>
                    </m:r>
                  </m:oMath>
                </a14:m>
                <a:r>
                  <a:rPr lang="de-DE" sz="2400" dirty="0"/>
                  <a:t>= </a:t>
                </a:r>
                <a:r>
                  <a:rPr lang="de-DE" sz="2400" dirty="0" err="1"/>
                  <a:t>const</a:t>
                </a:r>
                <a:r>
                  <a:rPr lang="de-DE" sz="2400" dirty="0"/>
                  <a:t>.</a:t>
                </a:r>
              </a:p>
              <a:p>
                <a:pPr marL="800100" lvl="1" indent="-342900">
                  <a:buFont typeface="Wingdings" panose="05000000000000000000" pitchFamily="2" charset="2"/>
                  <a:buChar char="Ø"/>
                </a:pPr>
                <a:r>
                  <a:rPr lang="de-DE" sz="2400" dirty="0"/>
                  <a:t>K</a:t>
                </a:r>
                <a:r>
                  <a:rPr lang="de-DE" sz="2400" baseline="-25000" dirty="0"/>
                  <a:t>G</a:t>
                </a:r>
                <a:r>
                  <a:rPr lang="de-DE" sz="2400" dirty="0"/>
                  <a:t> bzw. K</a:t>
                </a:r>
                <a:r>
                  <a:rPr lang="de-DE" sz="2400" baseline="-25000" dirty="0"/>
                  <a:t>M</a:t>
                </a:r>
                <a:r>
                  <a:rPr lang="de-DE" sz="2400" dirty="0"/>
                  <a:t> sind nur spezifisch in beiden Sektoren einsetzbar</a:t>
                </a:r>
              </a:p>
            </p:txBody>
          </p:sp>
        </mc:Choice>
        <mc:Fallback xmlns="">
          <p:sp>
            <p:nvSpPr>
              <p:cNvPr id="3" name="Textfeld 2">
                <a:extLst>
                  <a:ext uri="{FF2B5EF4-FFF2-40B4-BE49-F238E27FC236}">
                    <a16:creationId xmlns:a16="http://schemas.microsoft.com/office/drawing/2014/main" id="{AB62B75A-7654-4324-94C9-289FFE47A635}"/>
                  </a:ext>
                </a:extLst>
              </p:cNvPr>
              <p:cNvSpPr txBox="1">
                <a:spLocks noRot="1" noChangeAspect="1" noMove="1" noResize="1" noEditPoints="1" noAdjustHandles="1" noChangeArrowheads="1" noChangeShapeType="1" noTextEdit="1"/>
              </p:cNvSpPr>
              <p:nvPr/>
            </p:nvSpPr>
            <p:spPr>
              <a:xfrm>
                <a:off x="2279576" y="1376772"/>
                <a:ext cx="7848872" cy="4104456"/>
              </a:xfrm>
              <a:prstGeom prst="rect">
                <a:avLst/>
              </a:prstGeom>
              <a:blipFill>
                <a:blip r:embed="rId3"/>
                <a:stretch>
                  <a:fillRect l="-1088" t="-1189"/>
                </a:stretch>
              </a:blipFill>
            </p:spPr>
            <p:txBody>
              <a:bodyPr/>
              <a:lstStyle/>
              <a:p>
                <a:r>
                  <a:rPr lang="de-DE">
                    <a:noFill/>
                  </a:rPr>
                  <a:t> </a:t>
                </a:r>
              </a:p>
            </p:txBody>
          </p:sp>
        </mc:Fallback>
      </mc:AlternateContent>
    </p:spTree>
    <p:extLst>
      <p:ext uri="{BB962C8B-B14F-4D97-AF65-F5344CB8AC3E}">
        <p14:creationId xmlns:p14="http://schemas.microsoft.com/office/powerpoint/2010/main" val="33292514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5243" y="237764"/>
            <a:ext cx="6660431" cy="564042"/>
          </a:xfrm>
          <a:prstGeom prst="rect">
            <a:avLst/>
          </a:prstGeom>
          <a:noFill/>
          <a:ln>
            <a:noFill/>
          </a:ln>
        </p:spPr>
        <p:txBody>
          <a:bodyPr vert="horz" wrap="none" lIns="81638" tIns="40819" rIns="81638" bIns="40819" anchorCtr="0" compatLnSpc="0">
            <a:spAutoFit/>
          </a:bodyPr>
          <a:lstStyle/>
          <a:p>
            <a:r>
              <a:rPr lang="de-DE" sz="3266" dirty="0">
                <a:latin typeface="Arial" pitchFamily="18"/>
                <a:ea typeface="Droid Sans Fallback" pitchFamily="2"/>
                <a:cs typeface="Lohit Hindi" pitchFamily="2"/>
              </a:rPr>
              <a:t>Neoklassische Produktionsfunktion</a:t>
            </a:r>
          </a:p>
        </p:txBody>
      </p:sp>
      <p:cxnSp>
        <p:nvCxnSpPr>
          <p:cNvPr id="26" name="Straight Arrow Connector 7"/>
          <p:cNvCxnSpPr/>
          <p:nvPr/>
        </p:nvCxnSpPr>
        <p:spPr>
          <a:xfrm>
            <a:off x="1685290" y="5841328"/>
            <a:ext cx="640111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9"/>
          <p:cNvCxnSpPr/>
          <p:nvPr/>
        </p:nvCxnSpPr>
        <p:spPr>
          <a:xfrm flipV="1">
            <a:off x="1685290" y="2183548"/>
            <a:ext cx="0" cy="365778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 name="Rectangle 12"/>
              <p:cNvSpPr/>
              <p:nvPr/>
            </p:nvSpPr>
            <p:spPr>
              <a:xfrm>
                <a:off x="835770" y="2304256"/>
                <a:ext cx="979762" cy="30777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400" b="1" i="1">
                          <a:latin typeface="Cambria Math" panose="02040503050406030204" pitchFamily="18" charset="0"/>
                        </a:rPr>
                        <m:t>𝒀</m:t>
                      </m:r>
                    </m:oMath>
                  </m:oMathPara>
                </a14:m>
                <a:endParaRPr lang="en-US" sz="1400" b="1" dirty="0"/>
              </a:p>
            </p:txBody>
          </p:sp>
        </mc:Choice>
        <mc:Fallback xmlns="">
          <p:sp>
            <p:nvSpPr>
              <p:cNvPr id="29" name="Rectangle 12"/>
              <p:cNvSpPr>
                <a:spLocks noRot="1" noChangeAspect="1" noMove="1" noResize="1" noEditPoints="1" noAdjustHandles="1" noChangeArrowheads="1" noChangeShapeType="1" noTextEdit="1"/>
              </p:cNvSpPr>
              <p:nvPr/>
            </p:nvSpPr>
            <p:spPr>
              <a:xfrm>
                <a:off x="835770" y="2304256"/>
                <a:ext cx="979762" cy="307777"/>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0" name="Rectangle 14"/>
              <p:cNvSpPr/>
              <p:nvPr/>
            </p:nvSpPr>
            <p:spPr>
              <a:xfrm>
                <a:off x="7204854" y="5881111"/>
                <a:ext cx="1077974" cy="30777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400" b="1" i="1">
                          <a:solidFill>
                            <a:srgbClr val="FF0000"/>
                          </a:solidFill>
                          <a:latin typeface="Cambria Math" panose="02040503050406030204" pitchFamily="18" charset="0"/>
                        </a:rPr>
                        <m:t>𝑳</m:t>
                      </m:r>
                    </m:oMath>
                  </m:oMathPara>
                </a14:m>
                <a:endParaRPr lang="en-US" sz="1400" b="1" dirty="0">
                  <a:solidFill>
                    <a:srgbClr val="FF0000"/>
                  </a:solidFill>
                </a:endParaRPr>
              </a:p>
            </p:txBody>
          </p:sp>
        </mc:Choice>
        <mc:Fallback xmlns="">
          <p:sp>
            <p:nvSpPr>
              <p:cNvPr id="30" name="Rectangle 14"/>
              <p:cNvSpPr>
                <a:spLocks noRot="1" noChangeAspect="1" noMove="1" noResize="1" noEditPoints="1" noAdjustHandles="1" noChangeArrowheads="1" noChangeShapeType="1" noTextEdit="1"/>
              </p:cNvSpPr>
              <p:nvPr/>
            </p:nvSpPr>
            <p:spPr>
              <a:xfrm>
                <a:off x="7204854" y="5881111"/>
                <a:ext cx="1077974" cy="307777"/>
              </a:xfrm>
              <a:prstGeom prst="rect">
                <a:avLst/>
              </a:prstGeom>
              <a:blipFill>
                <a:blip r:embed="rId4"/>
                <a:stretch>
                  <a:fillRect/>
                </a:stretch>
              </a:blipFill>
            </p:spPr>
            <p:txBody>
              <a:bodyPr/>
              <a:lstStyle/>
              <a:p>
                <a:r>
                  <a:rPr lang="de-DE">
                    <a:noFill/>
                  </a:rPr>
                  <a:t> </a:t>
                </a:r>
              </a:p>
            </p:txBody>
          </p:sp>
        </mc:Fallback>
      </mc:AlternateContent>
      <p:sp>
        <p:nvSpPr>
          <p:cNvPr id="31" name="Freeform 16"/>
          <p:cNvSpPr/>
          <p:nvPr/>
        </p:nvSpPr>
        <p:spPr>
          <a:xfrm>
            <a:off x="1680764" y="2482808"/>
            <a:ext cx="4514145" cy="3307340"/>
          </a:xfrm>
          <a:custGeom>
            <a:avLst/>
            <a:gdLst>
              <a:gd name="connsiteX0" fmla="*/ 0 w 5316279"/>
              <a:gd name="connsiteY0" fmla="*/ 2998381 h 2998381"/>
              <a:gd name="connsiteX1" fmla="*/ 2041451 w 5316279"/>
              <a:gd name="connsiteY1" fmla="*/ 914400 h 2998381"/>
              <a:gd name="connsiteX2" fmla="*/ 5316279 w 5316279"/>
              <a:gd name="connsiteY2" fmla="*/ 0 h 2998381"/>
              <a:gd name="connsiteX3" fmla="*/ 5316279 w 5316279"/>
              <a:gd name="connsiteY3" fmla="*/ 0 h 2998381"/>
            </a:gdLst>
            <a:ahLst/>
            <a:cxnLst>
              <a:cxn ang="0">
                <a:pos x="connsiteX0" y="connsiteY0"/>
              </a:cxn>
              <a:cxn ang="0">
                <a:pos x="connsiteX1" y="connsiteY1"/>
              </a:cxn>
              <a:cxn ang="0">
                <a:pos x="connsiteX2" y="connsiteY2"/>
              </a:cxn>
              <a:cxn ang="0">
                <a:pos x="connsiteX3" y="connsiteY3"/>
              </a:cxn>
            </a:cxnLst>
            <a:rect l="l" t="t" r="r" b="b"/>
            <a:pathLst>
              <a:path w="5316279" h="2998381">
                <a:moveTo>
                  <a:pt x="0" y="2998381"/>
                </a:moveTo>
                <a:cubicBezTo>
                  <a:pt x="577702" y="2206255"/>
                  <a:pt x="1155405" y="1414130"/>
                  <a:pt x="2041451" y="914400"/>
                </a:cubicBezTo>
                <a:cubicBezTo>
                  <a:pt x="2927497" y="414670"/>
                  <a:pt x="5316279" y="0"/>
                  <a:pt x="5316279" y="0"/>
                </a:cubicBezTo>
                <a:lnTo>
                  <a:pt x="5316279" y="0"/>
                </a:lnTo>
              </a:path>
            </a:pathLst>
          </a:custGeom>
          <a:noFill/>
          <a:ln w="508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33"/>
          </a:p>
        </p:txBody>
      </p:sp>
      <mc:AlternateContent xmlns:mc="http://schemas.openxmlformats.org/markup-compatibility/2006" xmlns:a14="http://schemas.microsoft.com/office/drawing/2010/main">
        <mc:Choice Requires="a14">
          <p:sp>
            <p:nvSpPr>
              <p:cNvPr id="32" name="TextBox 2"/>
              <p:cNvSpPr txBox="1"/>
              <p:nvPr/>
            </p:nvSpPr>
            <p:spPr>
              <a:xfrm>
                <a:off x="5081800" y="3489900"/>
                <a:ext cx="4147694" cy="1374479"/>
              </a:xfrm>
              <a:prstGeom prst="rect">
                <a:avLst/>
              </a:prstGeom>
              <a:noFill/>
            </p:spPr>
            <p:txBody>
              <a:bodyPr wrap="square" rtlCol="0">
                <a:spAutoFit/>
              </a:bodyPr>
              <a:lstStyle/>
              <a:p>
                <a:r>
                  <a:rPr lang="en-US" sz="1633" dirty="0">
                    <a:latin typeface="Arial" panose="020B0604020202020204" pitchFamily="34" charset="0"/>
                    <a:cs typeface="Arial" panose="020B0604020202020204" pitchFamily="34" charset="0"/>
                  </a:rPr>
                  <a:t>Positive </a:t>
                </a:r>
                <a:r>
                  <a:rPr lang="en-US" sz="1633" dirty="0" err="1">
                    <a:latin typeface="Arial" panose="020B0604020202020204" pitchFamily="34" charset="0"/>
                    <a:cs typeface="Arial" panose="020B0604020202020204" pitchFamily="34" charset="0"/>
                  </a:rPr>
                  <a:t>abnehmende</a:t>
                </a:r>
                <a:r>
                  <a:rPr lang="en-US" sz="1633" dirty="0">
                    <a:latin typeface="Arial" panose="020B0604020202020204" pitchFamily="34" charset="0"/>
                    <a:cs typeface="Arial" panose="020B0604020202020204" pitchFamily="34" charset="0"/>
                  </a:rPr>
                  <a:t> </a:t>
                </a:r>
                <a:r>
                  <a:rPr lang="en-US" sz="1633" dirty="0" err="1">
                    <a:latin typeface="Arial" panose="020B0604020202020204" pitchFamily="34" charset="0"/>
                    <a:cs typeface="Arial" panose="020B0604020202020204" pitchFamily="34" charset="0"/>
                  </a:rPr>
                  <a:t>Grenzerträge</a:t>
                </a:r>
                <a:r>
                  <a:rPr lang="en-US" sz="1633" dirty="0">
                    <a:latin typeface="Arial" panose="020B0604020202020204" pitchFamily="34" charset="0"/>
                    <a:cs typeface="Arial" panose="020B0604020202020204" pitchFamily="34" charset="0"/>
                  </a:rPr>
                  <a:t> </a:t>
                </a:r>
                <a:r>
                  <a:rPr lang="en-US" sz="1633" dirty="0">
                    <a:latin typeface="Arial" panose="020B0604020202020204" pitchFamily="34" charset="0"/>
                    <a:cs typeface="Arial" panose="020B0604020202020204" pitchFamily="34" charset="0"/>
                    <a:sym typeface="Wingdings" panose="05000000000000000000" pitchFamily="2" charset="2"/>
                  </a:rPr>
                  <a:t></a:t>
                </a:r>
                <a:r>
                  <a:rPr lang="en-US" sz="1633" dirty="0">
                    <a:latin typeface="Arial" panose="020B0604020202020204" pitchFamily="34" charset="0"/>
                    <a:cs typeface="Arial" panose="020B0604020202020204" pitchFamily="34" charset="0"/>
                  </a:rPr>
                  <a:t>  </a:t>
                </a:r>
                <a:br>
                  <a:rPr lang="en-US" sz="1633" dirty="0">
                    <a:latin typeface="Arial" panose="020B0604020202020204" pitchFamily="34" charset="0"/>
                    <a:cs typeface="Arial" panose="020B0604020202020204" pitchFamily="34" charset="0"/>
                  </a:rPr>
                </a:br>
                <a:r>
                  <a:rPr lang="en-US" sz="1633" dirty="0">
                    <a:latin typeface="Arial" panose="020B0604020202020204" pitchFamily="34" charset="0"/>
                    <a:cs typeface="Arial" panose="020B0604020202020204" pitchFamily="34" charset="0"/>
                  </a:rPr>
                  <a:t>je </a:t>
                </a:r>
                <a:r>
                  <a:rPr lang="en-US" sz="1633" dirty="0" err="1">
                    <a:latin typeface="Arial" panose="020B0604020202020204" pitchFamily="34" charset="0"/>
                    <a:cs typeface="Arial" panose="020B0604020202020204" pitchFamily="34" charset="0"/>
                  </a:rPr>
                  <a:t>höher</a:t>
                </a:r>
                <a:r>
                  <a:rPr lang="en-US" sz="1633" dirty="0">
                    <a:latin typeface="Arial" panose="020B0604020202020204" pitchFamily="34" charset="0"/>
                    <a:cs typeface="Arial" panose="020B0604020202020204" pitchFamily="34" charset="0"/>
                  </a:rPr>
                  <a:t> der </a:t>
                </a:r>
                <a:r>
                  <a:rPr lang="en-US" sz="1633" dirty="0" err="1">
                    <a:latin typeface="Arial" panose="020B0604020202020204" pitchFamily="34" charset="0"/>
                    <a:cs typeface="Arial" panose="020B0604020202020204" pitchFamily="34" charset="0"/>
                  </a:rPr>
                  <a:t>Arbeitseinsatz</a:t>
                </a:r>
                <a:r>
                  <a:rPr lang="en-US" sz="1633" dirty="0">
                    <a:latin typeface="Arial" panose="020B0604020202020204" pitchFamily="34" charset="0"/>
                    <a:cs typeface="Arial" panose="020B0604020202020204" pitchFamily="34" charset="0"/>
                  </a:rPr>
                  <a:t>, um so </a:t>
                </a:r>
                <a:r>
                  <a:rPr lang="en-US" sz="1633" dirty="0" err="1">
                    <a:latin typeface="Arial" panose="020B0604020202020204" pitchFamily="34" charset="0"/>
                    <a:cs typeface="Arial" panose="020B0604020202020204" pitchFamily="34" charset="0"/>
                  </a:rPr>
                  <a:t>niedriger</a:t>
                </a:r>
                <a:r>
                  <a:rPr lang="en-US" sz="1633" dirty="0">
                    <a:latin typeface="Arial" panose="020B0604020202020204" pitchFamily="34" charset="0"/>
                    <a:cs typeface="Arial" panose="020B0604020202020204" pitchFamily="34" charset="0"/>
                  </a:rPr>
                  <a:t> </a:t>
                </a:r>
                <a:r>
                  <a:rPr lang="en-US" sz="1633" dirty="0" err="1">
                    <a:latin typeface="Arial" panose="020B0604020202020204" pitchFamily="34" charset="0"/>
                    <a:cs typeface="Arial" panose="020B0604020202020204" pitchFamily="34" charset="0"/>
                  </a:rPr>
                  <a:t>ist</a:t>
                </a:r>
                <a:r>
                  <a:rPr lang="en-US" sz="1633" dirty="0">
                    <a:latin typeface="Arial" panose="020B0604020202020204" pitchFamily="34" charset="0"/>
                    <a:cs typeface="Arial" panose="020B0604020202020204" pitchFamily="34" charset="0"/>
                  </a:rPr>
                  <a:t> der </a:t>
                </a:r>
                <a:r>
                  <a:rPr lang="en-US" sz="1633" b="1" dirty="0" err="1">
                    <a:latin typeface="Arial" panose="020B0604020202020204" pitchFamily="34" charset="0"/>
                    <a:cs typeface="Arial" panose="020B0604020202020204" pitchFamily="34" charset="0"/>
                  </a:rPr>
                  <a:t>Zuwachs</a:t>
                </a:r>
                <a:r>
                  <a:rPr lang="en-US" sz="1633" dirty="0">
                    <a:latin typeface="Arial" panose="020B0604020202020204" pitchFamily="34" charset="0"/>
                    <a:cs typeface="Arial" panose="020B0604020202020204" pitchFamily="34" charset="0"/>
                  </a:rPr>
                  <a:t> der </a:t>
                </a:r>
                <a:r>
                  <a:rPr lang="en-US" sz="1633" dirty="0" err="1">
                    <a:latin typeface="Arial" panose="020B0604020202020204" pitchFamily="34" charset="0"/>
                    <a:cs typeface="Arial" panose="020B0604020202020204" pitchFamily="34" charset="0"/>
                  </a:rPr>
                  <a:t>Produktion</a:t>
                </a:r>
                <a:r>
                  <a:rPr lang="en-US" sz="1633" dirty="0">
                    <a:latin typeface="Arial" panose="020B0604020202020204" pitchFamily="34" charset="0"/>
                    <a:cs typeface="Arial" panose="020B0604020202020204" pitchFamily="34" charset="0"/>
                  </a:rPr>
                  <a:t> </a:t>
                </a:r>
                <a:r>
                  <a:rPr lang="en-US" sz="1633" dirty="0" err="1">
                    <a:latin typeface="Arial" panose="020B0604020202020204" pitchFamily="34" charset="0"/>
                    <a:cs typeface="Arial" panose="020B0604020202020204" pitchFamily="34" charset="0"/>
                  </a:rPr>
                  <a:t>durch</a:t>
                </a:r>
                <a:r>
                  <a:rPr lang="en-US" sz="1633" dirty="0">
                    <a:latin typeface="Arial" panose="020B0604020202020204" pitchFamily="34" charset="0"/>
                    <a:cs typeface="Arial" panose="020B0604020202020204" pitchFamily="34" charset="0"/>
                  </a:rPr>
                  <a:t> die </a:t>
                </a:r>
                <a:r>
                  <a:rPr lang="en-US" sz="1633" dirty="0" err="1">
                    <a:latin typeface="Arial" panose="020B0604020202020204" pitchFamily="34" charset="0"/>
                    <a:cs typeface="Arial" panose="020B0604020202020204" pitchFamily="34" charset="0"/>
                  </a:rPr>
                  <a:t>Ausweitung</a:t>
                </a:r>
                <a:r>
                  <a:rPr lang="en-US" sz="1633" dirty="0">
                    <a:latin typeface="Arial" panose="020B0604020202020204" pitchFamily="34" charset="0"/>
                    <a:cs typeface="Arial" panose="020B0604020202020204" pitchFamily="34" charset="0"/>
                  </a:rPr>
                  <a:t> des </a:t>
                </a:r>
                <a:r>
                  <a:rPr lang="en-US" sz="1633" dirty="0" err="1">
                    <a:latin typeface="Arial" panose="020B0604020202020204" pitchFamily="34" charset="0"/>
                    <a:cs typeface="Arial" panose="020B0604020202020204" pitchFamily="34" charset="0"/>
                  </a:rPr>
                  <a:t>Arbeitseinsatzes</a:t>
                </a:r>
                <a:r>
                  <a:rPr lang="en-US" sz="1633" dirty="0">
                    <a:latin typeface="Arial" panose="020B0604020202020204" pitchFamily="34" charset="0"/>
                    <a:cs typeface="Arial" panose="020B0604020202020204" pitchFamily="34" charset="0"/>
                  </a:rPr>
                  <a:t> um </a:t>
                </a:r>
                <a:r>
                  <a:rPr lang="en-US" sz="1633" dirty="0" err="1">
                    <a:latin typeface="Arial" panose="020B0604020202020204" pitchFamily="34" charset="0"/>
                    <a:cs typeface="Arial" panose="020B0604020202020204" pitchFamily="34" charset="0"/>
                  </a:rPr>
                  <a:t>eine</a:t>
                </a:r>
                <a:r>
                  <a:rPr lang="en-US" sz="1633" dirty="0">
                    <a:latin typeface="Arial" panose="020B0604020202020204" pitchFamily="34" charset="0"/>
                    <a:cs typeface="Arial" panose="020B0604020202020204" pitchFamily="34" charset="0"/>
                  </a:rPr>
                  <a:t> </a:t>
                </a:r>
                <a:r>
                  <a:rPr lang="en-US" sz="1633" dirty="0" smtClean="0">
                    <a:latin typeface="Arial" panose="020B0604020202020204" pitchFamily="34" charset="0"/>
                    <a:cs typeface="Arial" panose="020B0604020202020204" pitchFamily="34" charset="0"/>
                  </a:rPr>
                  <a:t>Einheit </a:t>
                </a:r>
                <a:r>
                  <a:rPr lang="en-US" sz="1633" dirty="0" err="1" smtClean="0">
                    <a:latin typeface="Arial" panose="020B0604020202020204" pitchFamily="34" charset="0"/>
                    <a:cs typeface="Arial" panose="020B0604020202020204" pitchFamily="34" charset="0"/>
                  </a:rPr>
                  <a:t>Arbeit</a:t>
                </a:r>
                <a:r>
                  <a:rPr lang="en-US" sz="1633" dirty="0" smtClean="0">
                    <a:latin typeface="Arial" panose="020B0604020202020204" pitchFamily="34" charset="0"/>
                    <a:cs typeface="Arial" panose="020B0604020202020204" pitchFamily="34" charset="0"/>
                  </a:rPr>
                  <a:t> </a:t>
                </a:r>
                <a14:m>
                  <m:oMath xmlns:m="http://schemas.openxmlformats.org/officeDocument/2006/math">
                    <m:r>
                      <a:rPr lang="de-DE" b="1" i="1">
                        <a:solidFill>
                          <a:srgbClr val="FF0000"/>
                        </a:solidFill>
                        <a:latin typeface="Cambria Math" panose="02040503050406030204" pitchFamily="18" charset="0"/>
                        <a:ea typeface="Cambria Math" panose="02040503050406030204" pitchFamily="18" charset="0"/>
                      </a:rPr>
                      <m:t>∆</m:t>
                    </m:r>
                    <m:r>
                      <a:rPr lang="de-DE" b="1" i="1">
                        <a:solidFill>
                          <a:srgbClr val="FF0000"/>
                        </a:solidFill>
                        <a:latin typeface="Cambria Math" panose="02040503050406030204" pitchFamily="18" charset="0"/>
                        <a:ea typeface="Cambria Math" panose="02040503050406030204" pitchFamily="18" charset="0"/>
                      </a:rPr>
                      <m:t>𝑳</m:t>
                    </m:r>
                  </m:oMath>
                </a14:m>
                <a:endParaRPr lang="en-US" b="1" dirty="0">
                  <a:solidFill>
                    <a:srgbClr val="FF0000"/>
                  </a:solidFill>
                </a:endParaRPr>
              </a:p>
            </p:txBody>
          </p:sp>
        </mc:Choice>
        <mc:Fallback xmlns="">
          <p:sp>
            <p:nvSpPr>
              <p:cNvPr id="32" name="TextBox 2"/>
              <p:cNvSpPr txBox="1">
                <a:spLocks noRot="1" noChangeAspect="1" noMove="1" noResize="1" noEditPoints="1" noAdjustHandles="1" noChangeArrowheads="1" noChangeShapeType="1" noTextEdit="1"/>
              </p:cNvSpPr>
              <p:nvPr/>
            </p:nvSpPr>
            <p:spPr>
              <a:xfrm>
                <a:off x="5081800" y="3489900"/>
                <a:ext cx="4147694" cy="1374479"/>
              </a:xfrm>
              <a:prstGeom prst="rect">
                <a:avLst/>
              </a:prstGeom>
              <a:blipFill>
                <a:blip r:embed="rId5"/>
                <a:stretch>
                  <a:fillRect l="-882" t="-1327" b="-4425"/>
                </a:stretch>
              </a:blipFill>
            </p:spPr>
            <p:txBody>
              <a:bodyPr/>
              <a:lstStyle/>
              <a:p>
                <a:r>
                  <a:rPr lang="de-DE">
                    <a:noFill/>
                  </a:rPr>
                  <a:t> </a:t>
                </a:r>
              </a:p>
            </p:txBody>
          </p:sp>
        </mc:Fallback>
      </mc:AlternateContent>
      <p:cxnSp>
        <p:nvCxnSpPr>
          <p:cNvPr id="33" name="Straight Connector 8"/>
          <p:cNvCxnSpPr/>
          <p:nvPr/>
        </p:nvCxnSpPr>
        <p:spPr>
          <a:xfrm>
            <a:off x="2142513" y="4992201"/>
            <a:ext cx="391905"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Connector 13"/>
          <p:cNvCxnSpPr/>
          <p:nvPr/>
        </p:nvCxnSpPr>
        <p:spPr>
          <a:xfrm flipV="1">
            <a:off x="2534418" y="4483452"/>
            <a:ext cx="0" cy="457222"/>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Connector 17"/>
          <p:cNvCxnSpPr/>
          <p:nvPr/>
        </p:nvCxnSpPr>
        <p:spPr>
          <a:xfrm>
            <a:off x="3648928" y="3426917"/>
            <a:ext cx="391905"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Connector 18"/>
          <p:cNvCxnSpPr/>
          <p:nvPr/>
        </p:nvCxnSpPr>
        <p:spPr>
          <a:xfrm flipV="1">
            <a:off x="4040833" y="3156177"/>
            <a:ext cx="0" cy="246372"/>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28"/>
          <p:cNvCxnSpPr>
            <a:cxnSpLocks/>
            <a:stCxn id="32" idx="1"/>
          </p:cNvCxnSpPr>
          <p:nvPr/>
        </p:nvCxnSpPr>
        <p:spPr>
          <a:xfrm flipH="1" flipV="1">
            <a:off x="4414554" y="3514327"/>
            <a:ext cx="667246" cy="66281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0"/>
          <p:cNvCxnSpPr>
            <a:cxnSpLocks/>
            <a:stCxn id="32" idx="1"/>
          </p:cNvCxnSpPr>
          <p:nvPr/>
        </p:nvCxnSpPr>
        <p:spPr>
          <a:xfrm flipH="1">
            <a:off x="2958046" y="4177140"/>
            <a:ext cx="2123754" cy="46105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TextBox 41"/>
          <p:cNvSpPr txBox="1"/>
          <p:nvPr/>
        </p:nvSpPr>
        <p:spPr>
          <a:xfrm>
            <a:off x="2698000" y="5973543"/>
            <a:ext cx="3347070" cy="594906"/>
          </a:xfrm>
          <a:prstGeom prst="rect">
            <a:avLst/>
          </a:prstGeom>
          <a:solidFill>
            <a:schemeClr val="bg1"/>
          </a:solidFill>
        </p:spPr>
        <p:txBody>
          <a:bodyPr wrap="none" rtlCol="0">
            <a:spAutoFit/>
          </a:bodyPr>
          <a:lstStyle/>
          <a:p>
            <a:r>
              <a:rPr lang="en-US" sz="1633" dirty="0" err="1">
                <a:latin typeface="Arial" panose="020B0604020202020204" pitchFamily="34" charset="0"/>
                <a:cs typeface="Arial" panose="020B0604020202020204" pitchFamily="34" charset="0"/>
              </a:rPr>
              <a:t>Erhöhung</a:t>
            </a:r>
            <a:r>
              <a:rPr lang="en-US" sz="1633" dirty="0">
                <a:latin typeface="Arial" panose="020B0604020202020204" pitchFamily="34" charset="0"/>
                <a:cs typeface="Arial" panose="020B0604020202020204" pitchFamily="34" charset="0"/>
              </a:rPr>
              <a:t> der </a:t>
            </a:r>
            <a:r>
              <a:rPr lang="en-US" sz="1633" dirty="0" err="1">
                <a:latin typeface="Arial" panose="020B0604020202020204" pitchFamily="34" charset="0"/>
                <a:cs typeface="Arial" panose="020B0604020202020204" pitchFamily="34" charset="0"/>
              </a:rPr>
              <a:t>eingesetzten</a:t>
            </a:r>
            <a:r>
              <a:rPr lang="en-US" sz="1633" dirty="0">
                <a:latin typeface="Arial" panose="020B0604020202020204" pitchFamily="34" charset="0"/>
                <a:cs typeface="Arial" panose="020B0604020202020204" pitchFamily="34" charset="0"/>
              </a:rPr>
              <a:t> Arbeit</a:t>
            </a:r>
          </a:p>
          <a:p>
            <a:r>
              <a:rPr lang="en-US" sz="1633" dirty="0">
                <a:latin typeface="Arial" panose="020B0604020202020204" pitchFamily="34" charset="0"/>
                <a:cs typeface="Arial" panose="020B0604020202020204" pitchFamily="34" charset="0"/>
              </a:rPr>
              <a:t>um </a:t>
            </a:r>
            <a:r>
              <a:rPr lang="en-US" sz="1633" dirty="0" err="1">
                <a:latin typeface="Arial" panose="020B0604020202020204" pitchFamily="34" charset="0"/>
                <a:cs typeface="Arial" panose="020B0604020202020204" pitchFamily="34" charset="0"/>
              </a:rPr>
              <a:t>eine</a:t>
            </a:r>
            <a:r>
              <a:rPr lang="en-US" sz="1633" dirty="0">
                <a:latin typeface="Arial" panose="020B0604020202020204" pitchFamily="34" charset="0"/>
                <a:cs typeface="Arial" panose="020B0604020202020204" pitchFamily="34" charset="0"/>
              </a:rPr>
              <a:t> Einheit </a:t>
            </a:r>
          </a:p>
        </p:txBody>
      </p:sp>
      <p:cxnSp>
        <p:nvCxnSpPr>
          <p:cNvPr id="41" name="Straight Arrow Connector 42"/>
          <p:cNvCxnSpPr/>
          <p:nvPr/>
        </p:nvCxnSpPr>
        <p:spPr>
          <a:xfrm flipH="1" flipV="1">
            <a:off x="2432146" y="5271914"/>
            <a:ext cx="1941169" cy="71206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5"/>
          <p:cNvCxnSpPr>
            <a:stCxn id="40" idx="0"/>
            <a:endCxn id="50" idx="2"/>
          </p:cNvCxnSpPr>
          <p:nvPr/>
        </p:nvCxnSpPr>
        <p:spPr>
          <a:xfrm flipH="1" flipV="1">
            <a:off x="3844880" y="3746169"/>
            <a:ext cx="526655" cy="222737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6" name="Textfeld 45"/>
              <p:cNvSpPr txBox="1"/>
              <p:nvPr/>
            </p:nvSpPr>
            <p:spPr>
              <a:xfrm>
                <a:off x="7743841" y="2521407"/>
                <a:ext cx="3079689" cy="822469"/>
              </a:xfrm>
              <a:prstGeom prst="rect">
                <a:avLst/>
              </a:prstGeom>
              <a:noFill/>
            </p:spPr>
            <p:txBody>
              <a:bodyPr wrap="none" rtlCol="0">
                <a:spAutoFit/>
              </a:bodyPr>
              <a:lstStyle/>
              <a:p>
                <a14:m>
                  <m:oMath xmlns:m="http://schemas.openxmlformats.org/officeDocument/2006/math">
                    <m:r>
                      <a:rPr lang="de-DE" sz="2400" b="1" i="1">
                        <a:latin typeface="Cambria Math" panose="02040503050406030204" pitchFamily="18" charset="0"/>
                      </a:rPr>
                      <m:t>𝒀</m:t>
                    </m:r>
                    <m:r>
                      <a:rPr lang="de-DE" sz="2400" b="1">
                        <a:latin typeface="Cambria Math" panose="02040503050406030204" pitchFamily="18" charset="0"/>
                      </a:rPr>
                      <m:t>=</m:t>
                    </m:r>
                    <m:r>
                      <a:rPr lang="de-DE" sz="2400" b="1">
                        <a:latin typeface="Cambria Math" panose="02040503050406030204" pitchFamily="18" charset="0"/>
                      </a:rPr>
                      <m:t>𝐅</m:t>
                    </m:r>
                    <m:r>
                      <a:rPr lang="de-DE" sz="2400" b="1">
                        <a:latin typeface="Cambria Math" panose="02040503050406030204" pitchFamily="18" charset="0"/>
                      </a:rPr>
                      <m:t>(</m:t>
                    </m:r>
                    <m:r>
                      <a:rPr lang="de-DE" sz="2400" b="1">
                        <a:latin typeface="Cambria Math" panose="02040503050406030204" pitchFamily="18" charset="0"/>
                      </a:rPr>
                      <m:t>𝐊</m:t>
                    </m:r>
                    <m:r>
                      <a:rPr lang="de-DE" sz="2400" b="1">
                        <a:latin typeface="Cambria Math" panose="02040503050406030204" pitchFamily="18" charset="0"/>
                      </a:rPr>
                      <m:t>.</m:t>
                    </m:r>
                    <m:r>
                      <a:rPr lang="de-DE" sz="2400" b="1">
                        <a:solidFill>
                          <a:srgbClr val="FF0000"/>
                        </a:solidFill>
                        <a:latin typeface="Cambria Math" panose="02040503050406030204" pitchFamily="18" charset="0"/>
                      </a:rPr>
                      <m:t>𝐋</m:t>
                    </m:r>
                  </m:oMath>
                </a14:m>
                <a:r>
                  <a:rPr lang="en-US" sz="2400" b="1" dirty="0"/>
                  <a:t>)</a:t>
                </a:r>
              </a:p>
              <a:p>
                <a:r>
                  <a:rPr lang="de-DE" sz="2177" dirty="0" smtClean="0"/>
                  <a:t>angenommen </a:t>
                </a:r>
                <a14:m>
                  <m:oMath xmlns:m="http://schemas.openxmlformats.org/officeDocument/2006/math">
                    <m:r>
                      <a:rPr lang="de-DE" sz="2000" b="1">
                        <a:latin typeface="Cambria Math" panose="02040503050406030204" pitchFamily="18" charset="0"/>
                      </a:rPr>
                      <m:t>𝐊</m:t>
                    </m:r>
                  </m:oMath>
                </a14:m>
                <a:r>
                  <a:rPr lang="de-DE" sz="2177" dirty="0"/>
                  <a:t> konstant</a:t>
                </a:r>
              </a:p>
            </p:txBody>
          </p:sp>
        </mc:Choice>
        <mc:Fallback xmlns="">
          <p:sp>
            <p:nvSpPr>
              <p:cNvPr id="46" name="Textfeld 45"/>
              <p:cNvSpPr txBox="1">
                <a:spLocks noRot="1" noChangeAspect="1" noMove="1" noResize="1" noEditPoints="1" noAdjustHandles="1" noChangeArrowheads="1" noChangeShapeType="1" noTextEdit="1"/>
              </p:cNvSpPr>
              <p:nvPr/>
            </p:nvSpPr>
            <p:spPr>
              <a:xfrm>
                <a:off x="7743841" y="2521407"/>
                <a:ext cx="3079689" cy="822469"/>
              </a:xfrm>
              <a:prstGeom prst="rect">
                <a:avLst/>
              </a:prstGeom>
              <a:blipFill>
                <a:blip r:embed="rId6"/>
                <a:stretch>
                  <a:fillRect l="-2372" t="-5926" b="-1037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5" name="Rectangle 12">
                <a:extLst>
                  <a:ext uri="{FF2B5EF4-FFF2-40B4-BE49-F238E27FC236}">
                    <a16:creationId xmlns:a16="http://schemas.microsoft.com/office/drawing/2014/main" id="{90E9C5FB-1D8C-4D79-8924-6028BA5AA6F3}"/>
                  </a:ext>
                </a:extLst>
              </p:cNvPr>
              <p:cNvSpPr/>
              <p:nvPr/>
            </p:nvSpPr>
            <p:spPr>
              <a:xfrm>
                <a:off x="2564809" y="4566621"/>
                <a:ext cx="526164" cy="3436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600" b="1" i="1" smtClean="0">
                          <a:latin typeface="Cambria Math" panose="02040503050406030204" pitchFamily="18" charset="0"/>
                          <a:ea typeface="Cambria Math" panose="02040503050406030204" pitchFamily="18" charset="0"/>
                        </a:rPr>
                        <m:t>∆</m:t>
                      </m:r>
                      <m:sSub>
                        <m:sSubPr>
                          <m:ctrlPr>
                            <a:rPr lang="de-DE" sz="1600" b="1" i="1" smtClean="0">
                              <a:latin typeface="Cambria Math" panose="02040503050406030204" pitchFamily="18" charset="0"/>
                              <a:ea typeface="Cambria Math" panose="02040503050406030204" pitchFamily="18" charset="0"/>
                            </a:rPr>
                          </m:ctrlPr>
                        </m:sSubPr>
                        <m:e>
                          <m:r>
                            <a:rPr lang="de-DE" sz="1600" b="1" i="1">
                              <a:latin typeface="Cambria Math" panose="02040503050406030204" pitchFamily="18" charset="0"/>
                            </a:rPr>
                            <m:t>𝒀</m:t>
                          </m:r>
                        </m:e>
                        <m:sub>
                          <m:r>
                            <a:rPr lang="de-DE" sz="1600" b="1" i="1" smtClean="0">
                              <a:latin typeface="Cambria Math" panose="02040503050406030204" pitchFamily="18" charset="0"/>
                              <a:ea typeface="Cambria Math" panose="02040503050406030204" pitchFamily="18" charset="0"/>
                            </a:rPr>
                            <m:t>𝟏</m:t>
                          </m:r>
                        </m:sub>
                      </m:sSub>
                    </m:oMath>
                  </m:oMathPara>
                </a14:m>
                <a:endParaRPr lang="en-US" sz="1600" b="1" dirty="0"/>
              </a:p>
            </p:txBody>
          </p:sp>
        </mc:Choice>
        <mc:Fallback xmlns="">
          <p:sp>
            <p:nvSpPr>
              <p:cNvPr id="25" name="Rectangle 12">
                <a:extLst>
                  <a:ext uri="{FF2B5EF4-FFF2-40B4-BE49-F238E27FC236}">
                    <a16:creationId xmlns:a16="http://schemas.microsoft.com/office/drawing/2014/main" id="{90E9C5FB-1D8C-4D79-8924-6028BA5AA6F3}"/>
                  </a:ext>
                </a:extLst>
              </p:cNvPr>
              <p:cNvSpPr>
                <a:spLocks noRot="1" noChangeAspect="1" noMove="1" noResize="1" noEditPoints="1" noAdjustHandles="1" noChangeArrowheads="1" noChangeShapeType="1" noTextEdit="1"/>
              </p:cNvSpPr>
              <p:nvPr/>
            </p:nvSpPr>
            <p:spPr>
              <a:xfrm>
                <a:off x="2564809" y="4566621"/>
                <a:ext cx="526164" cy="343620"/>
              </a:xfrm>
              <a:prstGeom prst="rect">
                <a:avLst/>
              </a:prstGeom>
              <a:blipFill>
                <a:blip r:embed="rId7"/>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8" name="Rectangle 12">
                <a:extLst>
                  <a:ext uri="{FF2B5EF4-FFF2-40B4-BE49-F238E27FC236}">
                    <a16:creationId xmlns:a16="http://schemas.microsoft.com/office/drawing/2014/main" id="{7E4F5FCD-3FA4-4E07-8562-4393C4CFDEFB}"/>
                  </a:ext>
                </a:extLst>
              </p:cNvPr>
              <p:cNvSpPr/>
              <p:nvPr/>
            </p:nvSpPr>
            <p:spPr>
              <a:xfrm>
                <a:off x="4040833" y="3119525"/>
                <a:ext cx="465470" cy="3436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600" b="1" i="1" smtClean="0">
                          <a:latin typeface="Cambria Math" panose="02040503050406030204" pitchFamily="18" charset="0"/>
                          <a:ea typeface="Cambria Math" panose="02040503050406030204" pitchFamily="18" charset="0"/>
                        </a:rPr>
                        <m:t>∆</m:t>
                      </m:r>
                      <m:sSub>
                        <m:sSubPr>
                          <m:ctrlPr>
                            <a:rPr lang="de-DE" sz="1600" b="1" i="1" smtClean="0">
                              <a:latin typeface="Cambria Math" panose="02040503050406030204" pitchFamily="18" charset="0"/>
                              <a:ea typeface="Cambria Math" panose="02040503050406030204" pitchFamily="18" charset="0"/>
                            </a:rPr>
                          </m:ctrlPr>
                        </m:sSubPr>
                        <m:e>
                          <m:r>
                            <a:rPr lang="de-DE" sz="1600" b="1" i="1">
                              <a:latin typeface="Cambria Math" panose="02040503050406030204" pitchFamily="18" charset="0"/>
                            </a:rPr>
                            <m:t>𝒀</m:t>
                          </m:r>
                        </m:e>
                        <m:sub>
                          <m:r>
                            <a:rPr lang="de-DE" sz="1600" b="1" i="1" smtClean="0">
                              <a:latin typeface="Cambria Math" panose="02040503050406030204" pitchFamily="18" charset="0"/>
                              <a:ea typeface="Cambria Math" panose="02040503050406030204" pitchFamily="18" charset="0"/>
                            </a:rPr>
                            <m:t>𝟐</m:t>
                          </m:r>
                        </m:sub>
                      </m:sSub>
                    </m:oMath>
                  </m:oMathPara>
                </a14:m>
                <a:endParaRPr lang="en-US" sz="1600" b="1" dirty="0"/>
              </a:p>
            </p:txBody>
          </p:sp>
        </mc:Choice>
        <mc:Fallback xmlns="">
          <p:sp>
            <p:nvSpPr>
              <p:cNvPr id="28" name="Rectangle 12">
                <a:extLst>
                  <a:ext uri="{FF2B5EF4-FFF2-40B4-BE49-F238E27FC236}">
                    <a16:creationId xmlns:a16="http://schemas.microsoft.com/office/drawing/2014/main" id="{7E4F5FCD-3FA4-4E07-8562-4393C4CFDEFB}"/>
                  </a:ext>
                </a:extLst>
              </p:cNvPr>
              <p:cNvSpPr>
                <a:spLocks noRot="1" noChangeAspect="1" noMove="1" noResize="1" noEditPoints="1" noAdjustHandles="1" noChangeArrowheads="1" noChangeShapeType="1" noTextEdit="1"/>
              </p:cNvSpPr>
              <p:nvPr/>
            </p:nvSpPr>
            <p:spPr>
              <a:xfrm>
                <a:off x="4040833" y="3119525"/>
                <a:ext cx="465470" cy="343620"/>
              </a:xfrm>
              <a:prstGeom prst="rect">
                <a:avLst/>
              </a:prstGeom>
              <a:blipFill>
                <a:blip r:embed="rId8"/>
                <a:stretch>
                  <a:fillRect r="-2632"/>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5" name="Rectangle 12">
                <a:extLst>
                  <a:ext uri="{FF2B5EF4-FFF2-40B4-BE49-F238E27FC236}">
                    <a16:creationId xmlns:a16="http://schemas.microsoft.com/office/drawing/2014/main" id="{BD8EF474-3B71-4113-B1C0-731B63D41213}"/>
                  </a:ext>
                </a:extLst>
              </p:cNvPr>
              <p:cNvSpPr/>
              <p:nvPr/>
            </p:nvSpPr>
            <p:spPr>
              <a:xfrm>
                <a:off x="212774" y="1671351"/>
                <a:ext cx="1245991" cy="3436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633" b="1" i="1" smtClean="0">
                          <a:latin typeface="Cambria Math" panose="02040503050406030204" pitchFamily="18" charset="0"/>
                        </a:rPr>
                        <m:t>𝒀</m:t>
                      </m:r>
                      <m:r>
                        <a:rPr lang="de-DE" sz="1633" b="1" i="1" smtClean="0">
                          <a:latin typeface="Cambria Math" panose="02040503050406030204" pitchFamily="18" charset="0"/>
                        </a:rPr>
                        <m:t>=</m:t>
                      </m:r>
                      <m:r>
                        <a:rPr lang="de-DE" sz="1633" b="1" i="1" smtClean="0">
                          <a:latin typeface="Cambria Math" panose="02040503050406030204" pitchFamily="18" charset="0"/>
                        </a:rPr>
                        <m:t>𝑮</m:t>
                      </m:r>
                      <m:r>
                        <a:rPr lang="de-DE" sz="1633" b="1" i="1" smtClean="0">
                          <a:latin typeface="Cambria Math" panose="02040503050406030204" pitchFamily="18" charset="0"/>
                        </a:rPr>
                        <m:t>,</m:t>
                      </m:r>
                      <m:r>
                        <a:rPr lang="de-DE" sz="1633" b="1" i="1" smtClean="0">
                          <a:latin typeface="Cambria Math" panose="02040503050406030204" pitchFamily="18" charset="0"/>
                        </a:rPr>
                        <m:t>𝑴</m:t>
                      </m:r>
                    </m:oMath>
                  </m:oMathPara>
                </a14:m>
                <a:endParaRPr lang="en-US" sz="1633" b="1" dirty="0"/>
              </a:p>
            </p:txBody>
          </p:sp>
        </mc:Choice>
        <mc:Fallback xmlns="">
          <p:sp>
            <p:nvSpPr>
              <p:cNvPr id="45" name="Rectangle 12">
                <a:extLst>
                  <a:ext uri="{FF2B5EF4-FFF2-40B4-BE49-F238E27FC236}">
                    <a16:creationId xmlns:a16="http://schemas.microsoft.com/office/drawing/2014/main" id="{BD8EF474-3B71-4113-B1C0-731B63D41213}"/>
                  </a:ext>
                </a:extLst>
              </p:cNvPr>
              <p:cNvSpPr>
                <a:spLocks noRot="1" noChangeAspect="1" noMove="1" noResize="1" noEditPoints="1" noAdjustHandles="1" noChangeArrowheads="1" noChangeShapeType="1" noTextEdit="1"/>
              </p:cNvSpPr>
              <p:nvPr/>
            </p:nvSpPr>
            <p:spPr>
              <a:xfrm>
                <a:off x="212774" y="1671351"/>
                <a:ext cx="1245991" cy="343620"/>
              </a:xfrm>
              <a:prstGeom prst="rect">
                <a:avLst/>
              </a:prstGeom>
              <a:blipFill>
                <a:blip r:embed="rId9"/>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7" name="Rectangle 12">
                <a:extLst>
                  <a:ext uri="{FF2B5EF4-FFF2-40B4-BE49-F238E27FC236}">
                    <a16:creationId xmlns:a16="http://schemas.microsoft.com/office/drawing/2014/main" id="{2027250F-DA81-47AF-9CF7-632B04DFD1F4}"/>
                  </a:ext>
                </a:extLst>
              </p:cNvPr>
              <p:cNvSpPr/>
              <p:nvPr/>
            </p:nvSpPr>
            <p:spPr>
              <a:xfrm>
                <a:off x="5415981" y="4928294"/>
                <a:ext cx="1453172" cy="343620"/>
              </a:xfrm>
              <a:prstGeom prst="rect">
                <a:avLst/>
              </a:prstGeom>
            </p:spPr>
            <p:txBody>
              <a:bodyPr wrap="square">
                <a:spAutoFit/>
              </a:bodyPr>
              <a:lstStyle/>
              <a:p>
                <a14:m>
                  <m:oMath xmlns:m="http://schemas.openxmlformats.org/officeDocument/2006/math">
                    <m:r>
                      <a:rPr lang="de-DE" sz="1633" b="1" i="1" smtClean="0">
                        <a:latin typeface="Cambria Math" panose="02040503050406030204" pitchFamily="18" charset="0"/>
                        <a:ea typeface="Cambria Math" panose="02040503050406030204" pitchFamily="18" charset="0"/>
                      </a:rPr>
                      <m:t>∆</m:t>
                    </m:r>
                    <m:sSub>
                      <m:sSubPr>
                        <m:ctrlPr>
                          <a:rPr lang="de-DE" sz="1633" b="1" i="1" smtClean="0">
                            <a:latin typeface="Cambria Math" panose="02040503050406030204" pitchFamily="18" charset="0"/>
                            <a:ea typeface="Cambria Math" panose="02040503050406030204" pitchFamily="18" charset="0"/>
                          </a:rPr>
                        </m:ctrlPr>
                      </m:sSubPr>
                      <m:e>
                        <m:r>
                          <a:rPr lang="de-DE" sz="1633" b="1" i="1">
                            <a:latin typeface="Cambria Math" panose="02040503050406030204" pitchFamily="18" charset="0"/>
                          </a:rPr>
                          <m:t>𝒀</m:t>
                        </m:r>
                      </m:e>
                      <m:sub>
                        <m:r>
                          <a:rPr lang="de-DE" sz="1633" b="1" i="1" smtClean="0">
                            <a:latin typeface="Cambria Math" panose="02040503050406030204" pitchFamily="18" charset="0"/>
                            <a:ea typeface="Cambria Math" panose="02040503050406030204" pitchFamily="18" charset="0"/>
                          </a:rPr>
                          <m:t>𝟏</m:t>
                        </m:r>
                      </m:sub>
                    </m:sSub>
                  </m:oMath>
                </a14:m>
                <a:r>
                  <a:rPr lang="en-US" sz="1633" b="1" dirty="0"/>
                  <a:t>&gt;</a:t>
                </a:r>
                <a:r>
                  <a:rPr lang="de-DE" sz="1633" b="1" dirty="0">
                    <a:ea typeface="Cambria Math" panose="02040503050406030204" pitchFamily="18" charset="0"/>
                  </a:rPr>
                  <a:t> </a:t>
                </a:r>
                <a14:m>
                  <m:oMath xmlns:m="http://schemas.openxmlformats.org/officeDocument/2006/math">
                    <m:r>
                      <a:rPr lang="de-DE" sz="1633" b="1" i="1">
                        <a:latin typeface="Cambria Math" panose="02040503050406030204" pitchFamily="18" charset="0"/>
                        <a:ea typeface="Cambria Math" panose="02040503050406030204" pitchFamily="18" charset="0"/>
                      </a:rPr>
                      <m:t>∆</m:t>
                    </m:r>
                    <m:sSub>
                      <m:sSubPr>
                        <m:ctrlPr>
                          <a:rPr lang="de-DE" sz="1633" b="1" i="1">
                            <a:latin typeface="Cambria Math" panose="02040503050406030204" pitchFamily="18" charset="0"/>
                            <a:ea typeface="Cambria Math" panose="02040503050406030204" pitchFamily="18" charset="0"/>
                          </a:rPr>
                        </m:ctrlPr>
                      </m:sSubPr>
                      <m:e>
                        <m:r>
                          <a:rPr lang="de-DE" sz="1633" b="1" i="1">
                            <a:latin typeface="Cambria Math" panose="02040503050406030204" pitchFamily="18" charset="0"/>
                          </a:rPr>
                          <m:t>𝒀</m:t>
                        </m:r>
                      </m:e>
                      <m:sub>
                        <m:r>
                          <a:rPr lang="de-DE" sz="1633" b="1" i="1" smtClean="0">
                            <a:latin typeface="Cambria Math" panose="02040503050406030204" pitchFamily="18" charset="0"/>
                          </a:rPr>
                          <m:t>𝟐</m:t>
                        </m:r>
                      </m:sub>
                    </m:sSub>
                  </m:oMath>
                </a14:m>
                <a:endParaRPr lang="en-US" sz="1633" b="1" dirty="0"/>
              </a:p>
            </p:txBody>
          </p:sp>
        </mc:Choice>
        <mc:Fallback xmlns="">
          <p:sp>
            <p:nvSpPr>
              <p:cNvPr id="47" name="Rectangle 12">
                <a:extLst>
                  <a:ext uri="{FF2B5EF4-FFF2-40B4-BE49-F238E27FC236}">
                    <a16:creationId xmlns:a16="http://schemas.microsoft.com/office/drawing/2014/main" id="{2027250F-DA81-47AF-9CF7-632B04DFD1F4}"/>
                  </a:ext>
                </a:extLst>
              </p:cNvPr>
              <p:cNvSpPr>
                <a:spLocks noRot="1" noChangeAspect="1" noMove="1" noResize="1" noEditPoints="1" noAdjustHandles="1" noChangeArrowheads="1" noChangeShapeType="1" noTextEdit="1"/>
              </p:cNvSpPr>
              <p:nvPr/>
            </p:nvSpPr>
            <p:spPr>
              <a:xfrm>
                <a:off x="5415981" y="4928294"/>
                <a:ext cx="1453172" cy="343620"/>
              </a:xfrm>
              <a:prstGeom prst="rect">
                <a:avLst/>
              </a:prstGeom>
              <a:blipFill>
                <a:blip r:embed="rId10"/>
                <a:stretch>
                  <a:fillRect t="-5263" b="-22807"/>
                </a:stretch>
              </a:blipFill>
            </p:spPr>
            <p:txBody>
              <a:bodyPr/>
              <a:lstStyle/>
              <a:p>
                <a:r>
                  <a:rPr lang="de-DE">
                    <a:noFill/>
                  </a:rPr>
                  <a:t> </a:t>
                </a:r>
              </a:p>
            </p:txBody>
          </p:sp>
        </mc:Fallback>
      </mc:AlternateContent>
      <p:sp>
        <p:nvSpPr>
          <p:cNvPr id="7" name="Textfeld 6">
            <a:extLst>
              <a:ext uri="{FF2B5EF4-FFF2-40B4-BE49-F238E27FC236}">
                <a16:creationId xmlns:a16="http://schemas.microsoft.com/office/drawing/2014/main" id="{37EFE004-AFD0-4AAE-827A-259200DCA891}"/>
              </a:ext>
            </a:extLst>
          </p:cNvPr>
          <p:cNvSpPr txBox="1"/>
          <p:nvPr/>
        </p:nvSpPr>
        <p:spPr>
          <a:xfrm>
            <a:off x="3721827" y="1091365"/>
            <a:ext cx="8293424" cy="461665"/>
          </a:xfrm>
          <a:prstGeom prst="rect">
            <a:avLst/>
          </a:prstGeom>
          <a:noFill/>
        </p:spPr>
        <p:txBody>
          <a:bodyPr wrap="none" rtlCol="0">
            <a:spAutoFit/>
          </a:bodyPr>
          <a:lstStyle/>
          <a:p>
            <a:r>
              <a:rPr lang="de-DE" sz="2400" dirty="0"/>
              <a:t>Produktionsfunktion mit </a:t>
            </a:r>
            <a:r>
              <a:rPr lang="de-DE" sz="2400" b="1" dirty="0"/>
              <a:t>positiven abnehmenden Grenzerträgen</a:t>
            </a:r>
          </a:p>
        </p:txBody>
      </p:sp>
      <p:sp>
        <p:nvSpPr>
          <p:cNvPr id="44" name="TextBox 2"/>
          <p:cNvSpPr txBox="1"/>
          <p:nvPr/>
        </p:nvSpPr>
        <p:spPr>
          <a:xfrm>
            <a:off x="6364674" y="4878449"/>
            <a:ext cx="5729640" cy="523220"/>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Es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wird</a:t>
            </a:r>
            <a:r>
              <a:rPr lang="en-US" sz="1400" dirty="0" smtClean="0">
                <a:latin typeface="Arial" panose="020B0604020202020204" pitchFamily="34" charset="0"/>
                <a:cs typeface="Arial" panose="020B0604020202020204" pitchFamily="34" charset="0"/>
              </a:rPr>
              <a:t> also </a:t>
            </a:r>
            <a:r>
              <a:rPr lang="en-US" sz="1400" dirty="0" err="1" smtClean="0">
                <a:latin typeface="Arial" panose="020B0604020202020204" pitchFamily="34" charset="0"/>
                <a:cs typeface="Arial" panose="020B0604020202020204" pitchFamily="34" charset="0"/>
              </a:rPr>
              <a:t>immer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schwerer</a:t>
            </a:r>
            <a:r>
              <a:rPr lang="en-US" sz="1400" dirty="0" smtClean="0">
                <a:latin typeface="Arial" panose="020B0604020202020204" pitchFamily="34" charset="0"/>
                <a:cs typeface="Arial" panose="020B0604020202020204" pitchFamily="34" charset="0"/>
              </a:rPr>
              <a:t> die </a:t>
            </a:r>
            <a:r>
              <a:rPr lang="en-US" sz="1400" dirty="0" err="1" smtClean="0">
                <a:latin typeface="Arial" panose="020B0604020202020204" pitchFamily="34" charset="0"/>
                <a:cs typeface="Arial" panose="020B0604020202020204" pitchFamily="34" charset="0"/>
              </a:rPr>
              <a:t>Produktion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noch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weiter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zu</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erhöhen</a:t>
            </a:r>
            <a:endParaRPr lang="en-US" sz="1400" dirty="0" smtClean="0">
              <a:latin typeface="Arial" panose="020B0604020202020204" pitchFamily="34" charset="0"/>
              <a:cs typeface="Arial" panose="020B0604020202020204" pitchFamily="34" charset="0"/>
            </a:endParaRPr>
          </a:p>
          <a:p>
            <a:r>
              <a:rPr lang="en-US" sz="1400" dirty="0" smtClean="0">
                <a:latin typeface="Arial" panose="020B0604020202020204" pitchFamily="34" charset="0"/>
                <a:cs typeface="Arial" panose="020B0604020202020204" pitchFamily="34" charset="0"/>
              </a:rPr>
              <a:t>Meister </a:t>
            </a:r>
            <a:r>
              <a:rPr lang="en-US" sz="1400" dirty="0" err="1" smtClean="0">
                <a:latin typeface="Arial" panose="020B0604020202020204" pitchFamily="34" charset="0"/>
                <a:cs typeface="Arial" panose="020B0604020202020204" pitchFamily="34" charset="0"/>
              </a:rPr>
              <a:t>zu</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werden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ist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einfacher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als</a:t>
            </a:r>
            <a:r>
              <a:rPr lang="en-US" sz="1400" dirty="0" smtClean="0">
                <a:latin typeface="Arial" panose="020B0604020202020204" pitchFamily="34" charset="0"/>
                <a:cs typeface="Arial" panose="020B0604020202020204" pitchFamily="34" charset="0"/>
              </a:rPr>
              <a:t> die </a:t>
            </a:r>
            <a:r>
              <a:rPr lang="en-US" sz="1400" dirty="0" err="1" smtClean="0">
                <a:latin typeface="Arial" panose="020B0604020202020204" pitchFamily="34" charset="0"/>
                <a:cs typeface="Arial" panose="020B0604020202020204" pitchFamily="34" charset="0"/>
              </a:rPr>
              <a:t>Meisterschaft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zu</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verteidigen</a:t>
            </a:r>
            <a:r>
              <a:rPr lang="en-US" sz="1400" dirty="0" smtClean="0">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48" name="TextBox 2"/>
              <p:cNvSpPr txBox="1"/>
              <p:nvPr/>
            </p:nvSpPr>
            <p:spPr>
              <a:xfrm>
                <a:off x="1935176" y="1654353"/>
                <a:ext cx="8123224" cy="543482"/>
              </a:xfrm>
              <a:prstGeom prst="rect">
                <a:avLst/>
              </a:prstGeom>
              <a:noFill/>
            </p:spPr>
            <p:txBody>
              <a:bodyPr wrap="square" rtlCol="0">
                <a:spAutoFit/>
              </a:bodyPr>
              <a:lstStyle/>
              <a:p>
                <a:r>
                  <a:rPr lang="en-US" sz="1400" dirty="0" smtClean="0">
                    <a:latin typeface="Arial" panose="020B0604020202020204" pitchFamily="34" charset="0"/>
                    <a:cs typeface="Arial" panose="020B0604020202020204" pitchFamily="34" charset="0"/>
                  </a:rPr>
                  <a:t>Gängiges </a:t>
                </a:r>
                <a:r>
                  <a:rPr lang="en-US" sz="1400" dirty="0" err="1" smtClean="0">
                    <a:latin typeface="Arial" panose="020B0604020202020204" pitchFamily="34" charset="0"/>
                    <a:cs typeface="Arial" panose="020B0604020202020204" pitchFamily="34" charset="0"/>
                  </a:rPr>
                  <a:t>Beispiel</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fü</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solch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eine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Produktionsfunktion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ist</a:t>
                </a:r>
                <a:r>
                  <a:rPr lang="en-US" sz="1400" dirty="0" smtClean="0">
                    <a:latin typeface="Arial" panose="020B0604020202020204" pitchFamily="34" charset="0"/>
                    <a:cs typeface="Arial" panose="020B0604020202020204" pitchFamily="34" charset="0"/>
                  </a:rPr>
                  <a:t> </a:t>
                </a:r>
                <a14:m>
                  <m:oMath xmlns:m="http://schemas.openxmlformats.org/officeDocument/2006/math">
                    <m:r>
                      <a:rPr lang="de-DE" sz="1400" b="0" i="1" smtClean="0">
                        <a:latin typeface="Cambria Math" panose="02040503050406030204" pitchFamily="18" charset="0"/>
                        <a:cs typeface="Arial" panose="020B0604020202020204" pitchFamily="34" charset="0"/>
                      </a:rPr>
                      <m:t>𝑌</m:t>
                    </m:r>
                    <m:r>
                      <a:rPr lang="de-DE" sz="1400" b="0" i="1" smtClean="0">
                        <a:latin typeface="Cambria Math" panose="02040503050406030204" pitchFamily="18" charset="0"/>
                        <a:cs typeface="Arial" panose="020B0604020202020204" pitchFamily="34" charset="0"/>
                      </a:rPr>
                      <m:t>=</m:t>
                    </m:r>
                    <m:rad>
                      <m:radPr>
                        <m:degHide m:val="on"/>
                        <m:ctrlPr>
                          <a:rPr lang="de-DE" sz="1400" b="0" i="1" smtClean="0">
                            <a:latin typeface="Cambria Math" panose="02040503050406030204" pitchFamily="18" charset="0"/>
                            <a:cs typeface="Arial" panose="020B0604020202020204" pitchFamily="34" charset="0"/>
                          </a:rPr>
                        </m:ctrlPr>
                      </m:radPr>
                      <m:deg/>
                      <m:e>
                        <m:r>
                          <a:rPr lang="de-DE" sz="1400" b="0" i="1" smtClean="0">
                            <a:latin typeface="Cambria Math" panose="02040503050406030204" pitchFamily="18" charset="0"/>
                            <a:cs typeface="Arial" panose="020B0604020202020204" pitchFamily="34" charset="0"/>
                          </a:rPr>
                          <m:t>𝐾𝐿</m:t>
                        </m:r>
                      </m:e>
                    </m:rad>
                  </m:oMath>
                </a14:m>
                <a:r>
                  <a:rPr lang="en-US" sz="1400" dirty="0" smtClean="0">
                    <a:latin typeface="Arial" panose="020B0604020202020204" pitchFamily="34" charset="0"/>
                    <a:cs typeface="Arial" panose="020B0604020202020204" pitchFamily="34" charset="0"/>
                  </a:rPr>
                  <a:t> (Cobb-Douglas </a:t>
                </a:r>
                <a:r>
                  <a:rPr lang="en-US" sz="1400" dirty="0" err="1" smtClean="0">
                    <a:latin typeface="Arial" panose="020B0604020202020204" pitchFamily="34" charset="0"/>
                    <a:cs typeface="Arial" panose="020B0604020202020204" pitchFamily="34" charset="0"/>
                  </a:rPr>
                  <a:t>Funktion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entspricht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dem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geometrischen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Mittel</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aus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beiden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Produktionsfaktoren</a:t>
                </a:r>
                <a:r>
                  <a:rPr lang="en-US" sz="1400" dirty="0" smtClean="0">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p:txBody>
          </p:sp>
        </mc:Choice>
        <mc:Fallback xmlns="">
          <p:sp>
            <p:nvSpPr>
              <p:cNvPr id="48" name="TextBox 2"/>
              <p:cNvSpPr txBox="1">
                <a:spLocks noRot="1" noChangeAspect="1" noMove="1" noResize="1" noEditPoints="1" noAdjustHandles="1" noChangeArrowheads="1" noChangeShapeType="1" noTextEdit="1"/>
              </p:cNvSpPr>
              <p:nvPr/>
            </p:nvSpPr>
            <p:spPr>
              <a:xfrm>
                <a:off x="1935176" y="1654353"/>
                <a:ext cx="8123224" cy="543482"/>
              </a:xfrm>
              <a:prstGeom prst="rect">
                <a:avLst/>
              </a:prstGeom>
              <a:blipFill>
                <a:blip r:embed="rId11"/>
                <a:stretch>
                  <a:fillRect l="-225" b="-1111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9" name="Rectangle 12">
                <a:extLst>
                  <a:ext uri="{FF2B5EF4-FFF2-40B4-BE49-F238E27FC236}">
                    <a16:creationId xmlns:a16="http://schemas.microsoft.com/office/drawing/2014/main" id="{7E4F5FCD-3FA4-4E07-8562-4393C4CFDEFB}"/>
                  </a:ext>
                </a:extLst>
              </p:cNvPr>
              <p:cNvSpPr/>
              <p:nvPr/>
            </p:nvSpPr>
            <p:spPr>
              <a:xfrm>
                <a:off x="2101839" y="5000079"/>
                <a:ext cx="507482" cy="3436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600" b="1" i="1" smtClean="0">
                          <a:solidFill>
                            <a:srgbClr val="FF0000"/>
                          </a:solidFill>
                          <a:latin typeface="Cambria Math" panose="02040503050406030204" pitchFamily="18" charset="0"/>
                          <a:ea typeface="Cambria Math" panose="02040503050406030204" pitchFamily="18" charset="0"/>
                        </a:rPr>
                        <m:t>∆</m:t>
                      </m:r>
                      <m:r>
                        <a:rPr lang="de-DE" sz="1600" b="1" i="1" smtClean="0">
                          <a:solidFill>
                            <a:srgbClr val="FF0000"/>
                          </a:solidFill>
                          <a:latin typeface="Cambria Math" panose="02040503050406030204" pitchFamily="18" charset="0"/>
                          <a:ea typeface="Cambria Math" panose="02040503050406030204" pitchFamily="18" charset="0"/>
                        </a:rPr>
                        <m:t>𝑳</m:t>
                      </m:r>
                    </m:oMath>
                  </m:oMathPara>
                </a14:m>
                <a:endParaRPr lang="en-US" sz="1600" b="1" dirty="0">
                  <a:solidFill>
                    <a:srgbClr val="FF0000"/>
                  </a:solidFill>
                </a:endParaRPr>
              </a:p>
            </p:txBody>
          </p:sp>
        </mc:Choice>
        <mc:Fallback xmlns="">
          <p:sp>
            <p:nvSpPr>
              <p:cNvPr id="49" name="Rectangle 12">
                <a:extLst>
                  <a:ext uri="{FF2B5EF4-FFF2-40B4-BE49-F238E27FC236}">
                    <a16:creationId xmlns:a16="http://schemas.microsoft.com/office/drawing/2014/main" id="{7E4F5FCD-3FA4-4E07-8562-4393C4CFDEFB}"/>
                  </a:ext>
                </a:extLst>
              </p:cNvPr>
              <p:cNvSpPr>
                <a:spLocks noRot="1" noChangeAspect="1" noMove="1" noResize="1" noEditPoints="1" noAdjustHandles="1" noChangeArrowheads="1" noChangeShapeType="1" noTextEdit="1"/>
              </p:cNvSpPr>
              <p:nvPr/>
            </p:nvSpPr>
            <p:spPr>
              <a:xfrm>
                <a:off x="2101839" y="5000079"/>
                <a:ext cx="507482" cy="343620"/>
              </a:xfrm>
              <a:prstGeom prst="rect">
                <a:avLst/>
              </a:prstGeom>
              <a:blipFill>
                <a:blip r:embed="rId12"/>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0" name="Rectangle 12">
                <a:extLst>
                  <a:ext uri="{FF2B5EF4-FFF2-40B4-BE49-F238E27FC236}">
                    <a16:creationId xmlns:a16="http://schemas.microsoft.com/office/drawing/2014/main" id="{7E4F5FCD-3FA4-4E07-8562-4393C4CFDEFB}"/>
                  </a:ext>
                </a:extLst>
              </p:cNvPr>
              <p:cNvSpPr/>
              <p:nvPr/>
            </p:nvSpPr>
            <p:spPr>
              <a:xfrm>
                <a:off x="3591139" y="3402549"/>
                <a:ext cx="507482" cy="3436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600" b="1" i="1" smtClean="0">
                          <a:solidFill>
                            <a:srgbClr val="FF0000"/>
                          </a:solidFill>
                          <a:latin typeface="Cambria Math" panose="02040503050406030204" pitchFamily="18" charset="0"/>
                          <a:ea typeface="Cambria Math" panose="02040503050406030204" pitchFamily="18" charset="0"/>
                        </a:rPr>
                        <m:t>∆</m:t>
                      </m:r>
                      <m:r>
                        <a:rPr lang="de-DE" sz="1600" b="1" i="1" smtClean="0">
                          <a:solidFill>
                            <a:srgbClr val="FF0000"/>
                          </a:solidFill>
                          <a:latin typeface="Cambria Math" panose="02040503050406030204" pitchFamily="18" charset="0"/>
                          <a:ea typeface="Cambria Math" panose="02040503050406030204" pitchFamily="18" charset="0"/>
                        </a:rPr>
                        <m:t>𝑳</m:t>
                      </m:r>
                    </m:oMath>
                  </m:oMathPara>
                </a14:m>
                <a:endParaRPr lang="en-US" sz="1600" b="1" dirty="0">
                  <a:solidFill>
                    <a:srgbClr val="FF0000"/>
                  </a:solidFill>
                </a:endParaRPr>
              </a:p>
            </p:txBody>
          </p:sp>
        </mc:Choice>
        <mc:Fallback xmlns="">
          <p:sp>
            <p:nvSpPr>
              <p:cNvPr id="50" name="Rectangle 12">
                <a:extLst>
                  <a:ext uri="{FF2B5EF4-FFF2-40B4-BE49-F238E27FC236}">
                    <a16:creationId xmlns:a16="http://schemas.microsoft.com/office/drawing/2014/main" id="{7E4F5FCD-3FA4-4E07-8562-4393C4CFDEFB}"/>
                  </a:ext>
                </a:extLst>
              </p:cNvPr>
              <p:cNvSpPr>
                <a:spLocks noRot="1" noChangeAspect="1" noMove="1" noResize="1" noEditPoints="1" noAdjustHandles="1" noChangeArrowheads="1" noChangeShapeType="1" noTextEdit="1"/>
              </p:cNvSpPr>
              <p:nvPr/>
            </p:nvSpPr>
            <p:spPr>
              <a:xfrm>
                <a:off x="3591139" y="3402549"/>
                <a:ext cx="507482" cy="343620"/>
              </a:xfrm>
              <a:prstGeom prst="rect">
                <a:avLst/>
              </a:prstGeom>
              <a:blipFill>
                <a:blip r:embed="rId13"/>
                <a:stretch>
                  <a:fillRect/>
                </a:stretch>
              </a:blipFill>
            </p:spPr>
            <p:txBody>
              <a:bodyPr/>
              <a:lstStyle/>
              <a:p>
                <a:r>
                  <a:rPr lang="de-DE">
                    <a:noFill/>
                  </a:rPr>
                  <a:t> </a:t>
                </a:r>
              </a:p>
            </p:txBody>
          </p:sp>
        </mc:Fallback>
      </mc:AlternateContent>
    </p:spTree>
    <p:extLst>
      <p:ext uri="{BB962C8B-B14F-4D97-AF65-F5344CB8AC3E}">
        <p14:creationId xmlns:p14="http://schemas.microsoft.com/office/powerpoint/2010/main" val="743320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40" grpId="0" animBg="1"/>
      <p:bldP spid="25" grpId="0"/>
      <p:bldP spid="28" grpId="0"/>
      <p:bldP spid="47" grpId="0"/>
      <p:bldP spid="44" grpId="0"/>
      <p:bldP spid="48" grpId="0"/>
      <p:bldP spid="49" grpId="0"/>
      <p:bldP spid="5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818CC6C-78AF-4AF0-AAAC-AA516D0396CF}"/>
              </a:ext>
            </a:extLst>
          </p:cNvPr>
          <p:cNvSpPr txBox="1">
            <a:spLocks/>
          </p:cNvSpPr>
          <p:nvPr/>
        </p:nvSpPr>
        <p:spPr>
          <a:xfrm>
            <a:off x="1728327" y="129817"/>
            <a:ext cx="7464960"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631" dirty="0" err="1" smtClean="0">
                <a:solidFill>
                  <a:sysClr val="windowText" lastClr="000000"/>
                </a:solidFill>
              </a:rPr>
              <a:t>Transformationskurve</a:t>
            </a:r>
            <a:endParaRPr lang="en-US" sz="2631" dirty="0">
              <a:solidFill>
                <a:sysClr val="windowText" lastClr="000000"/>
              </a:solidFill>
            </a:endParaRPr>
          </a:p>
        </p:txBody>
      </p:sp>
      <p:sp>
        <p:nvSpPr>
          <p:cNvPr id="3" name="Textfeld 2">
            <a:extLst>
              <a:ext uri="{FF2B5EF4-FFF2-40B4-BE49-F238E27FC236}">
                <a16:creationId xmlns:a16="http://schemas.microsoft.com/office/drawing/2014/main" id="{AB62B75A-7654-4324-94C9-289FFE47A635}"/>
              </a:ext>
            </a:extLst>
          </p:cNvPr>
          <p:cNvSpPr txBox="1"/>
          <p:nvPr/>
        </p:nvSpPr>
        <p:spPr>
          <a:xfrm>
            <a:off x="96832" y="1519501"/>
            <a:ext cx="11385766" cy="857913"/>
          </a:xfrm>
          <a:prstGeom prst="rect">
            <a:avLst/>
          </a:prstGeom>
          <a:noFill/>
        </p:spPr>
        <p:txBody>
          <a:bodyPr wrap="square" rtlCol="0">
            <a:noAutofit/>
          </a:bodyPr>
          <a:lstStyle/>
          <a:p>
            <a:r>
              <a:rPr lang="de-DE" sz="2000" dirty="0" smtClean="0"/>
              <a:t>Beide Produkte sollen einer neoklassischen Produktionsfunktion unterliegen, abhängig einmal vom mobilen Faktor L dem </a:t>
            </a:r>
            <a:r>
              <a:rPr lang="de-DE" sz="2000" dirty="0" err="1" smtClean="0"/>
              <a:t>dem</a:t>
            </a:r>
            <a:r>
              <a:rPr lang="de-DE" sz="2000" dirty="0" smtClean="0"/>
              <a:t> spezifischen Faktor Kapital</a:t>
            </a:r>
            <a:endParaRPr lang="de-DE" sz="2000" dirty="0"/>
          </a:p>
        </p:txBody>
      </p:sp>
      <p:sp>
        <p:nvSpPr>
          <p:cNvPr id="7" name="Textfeld 6">
            <a:extLst>
              <a:ext uri="{FF2B5EF4-FFF2-40B4-BE49-F238E27FC236}">
                <a16:creationId xmlns:a16="http://schemas.microsoft.com/office/drawing/2014/main" id="{AB62B75A-7654-4324-94C9-289FFE47A635}"/>
              </a:ext>
            </a:extLst>
          </p:cNvPr>
          <p:cNvSpPr txBox="1"/>
          <p:nvPr/>
        </p:nvSpPr>
        <p:spPr>
          <a:xfrm>
            <a:off x="96832" y="653949"/>
            <a:ext cx="10592072" cy="857913"/>
          </a:xfrm>
          <a:prstGeom prst="rect">
            <a:avLst/>
          </a:prstGeom>
          <a:noFill/>
        </p:spPr>
        <p:txBody>
          <a:bodyPr wrap="square" rtlCol="0">
            <a:noAutofit/>
          </a:bodyPr>
          <a:lstStyle/>
          <a:p>
            <a:r>
              <a:rPr lang="de-DE" sz="2000" dirty="0" smtClean="0"/>
              <a:t>Ähnlich wie im </a:t>
            </a:r>
            <a:r>
              <a:rPr lang="de-DE" sz="2000" dirty="0" err="1" smtClean="0"/>
              <a:t>Ricardomodell</a:t>
            </a:r>
            <a:r>
              <a:rPr lang="de-DE" sz="2000" dirty="0" smtClean="0"/>
              <a:t>, ist die Frage zu klären, wie die beiden Güter M und G bei endlichen Ressourcen zusammenhängen. </a:t>
            </a:r>
            <a:endParaRPr lang="de-DE" sz="2000" dirty="0"/>
          </a:p>
        </p:txBody>
      </p:sp>
      <mc:AlternateContent xmlns:mc="http://schemas.openxmlformats.org/markup-compatibility/2006" xmlns:a14="http://schemas.microsoft.com/office/drawing/2010/main">
        <mc:Choice Requires="a14">
          <p:sp>
            <p:nvSpPr>
              <p:cNvPr id="8" name="Textfeld 7">
                <a:extLst>
                  <a:ext uri="{FF2B5EF4-FFF2-40B4-BE49-F238E27FC236}">
                    <a16:creationId xmlns:a16="http://schemas.microsoft.com/office/drawing/2014/main" id="{AB62B75A-7654-4324-94C9-289FFE47A635}"/>
                  </a:ext>
                </a:extLst>
              </p:cNvPr>
              <p:cNvSpPr txBox="1"/>
              <p:nvPr/>
            </p:nvSpPr>
            <p:spPr>
              <a:xfrm>
                <a:off x="96832" y="2377414"/>
                <a:ext cx="11385766" cy="857913"/>
              </a:xfrm>
              <a:prstGeom prst="rect">
                <a:avLst/>
              </a:prstGeom>
              <a:noFill/>
            </p:spPr>
            <p:txBody>
              <a:bodyPr wrap="square" rtlCol="0">
                <a:noAutofit/>
              </a:bodyPr>
              <a:lstStyle/>
              <a:p>
                <a:r>
                  <a:rPr lang="de-DE" sz="2000" dirty="0" smtClean="0"/>
                  <a:t>G=G(K</a:t>
                </a:r>
                <a:r>
                  <a:rPr lang="de-DE" sz="2000" baseline="-25000" dirty="0" smtClean="0"/>
                  <a:t>G</a:t>
                </a:r>
                <a:r>
                  <a:rPr lang="de-DE" sz="2000" dirty="0" smtClean="0"/>
                  <a:t>,L</a:t>
                </a:r>
                <a:r>
                  <a:rPr lang="de-DE" sz="2000" baseline="-25000" dirty="0"/>
                  <a:t>G</a:t>
                </a:r>
                <a:r>
                  <a:rPr lang="de-DE" sz="2000" dirty="0" smtClean="0"/>
                  <a:t>) und M=M(K</a:t>
                </a:r>
                <a:r>
                  <a:rPr lang="de-DE" sz="2000" baseline="-25000" dirty="0" smtClean="0"/>
                  <a:t>M</a:t>
                </a:r>
                <a:r>
                  <a:rPr lang="de-DE" sz="2000" dirty="0" smtClean="0"/>
                  <a:t>,L</a:t>
                </a:r>
                <a:r>
                  <a:rPr lang="de-DE" sz="2000" baseline="-25000" dirty="0" smtClean="0"/>
                  <a:t>M</a:t>
                </a:r>
                <a:r>
                  <a:rPr lang="de-DE" sz="2000" dirty="0" smtClean="0"/>
                  <a:t>), wobei K</a:t>
                </a:r>
                <a:r>
                  <a:rPr lang="de-DE" sz="2000" baseline="-25000" dirty="0" smtClean="0"/>
                  <a:t>G</a:t>
                </a:r>
                <a:r>
                  <a:rPr lang="de-DE" sz="2000" dirty="0" smtClean="0"/>
                  <a:t> und K</a:t>
                </a:r>
                <a:r>
                  <a:rPr lang="de-DE" sz="2000" baseline="-25000" dirty="0" smtClean="0"/>
                  <a:t>M</a:t>
                </a:r>
                <a:r>
                  <a:rPr lang="de-DE" sz="2000" dirty="0" smtClean="0"/>
                  <a:t> als konstanten angesehen werden können, während  L</a:t>
                </a:r>
                <a:r>
                  <a:rPr lang="de-DE" sz="2000" baseline="-25000" dirty="0" smtClean="0"/>
                  <a:t>G</a:t>
                </a:r>
                <a:r>
                  <a:rPr lang="de-DE" sz="2000" dirty="0" smtClean="0"/>
                  <a:t> </a:t>
                </a:r>
                <a:r>
                  <a:rPr lang="de-DE" sz="2000" dirty="0"/>
                  <a:t>und </a:t>
                </a:r>
                <a:r>
                  <a:rPr lang="de-DE" sz="2000" dirty="0" smtClean="0"/>
                  <a:t>L</a:t>
                </a:r>
                <a:r>
                  <a:rPr lang="de-DE" sz="2000" baseline="-25000" dirty="0" smtClean="0"/>
                  <a:t>M</a:t>
                </a:r>
                <a:r>
                  <a:rPr lang="de-DE" sz="2000" dirty="0" smtClean="0"/>
                  <a:t> über die verfügbare Anzahl an Arbeitern </a:t>
                </a:r>
                <a14:m>
                  <m:oMath xmlns:m="http://schemas.openxmlformats.org/officeDocument/2006/math">
                    <m:acc>
                      <m:accPr>
                        <m:chr m:val="̅"/>
                        <m:ctrlPr>
                          <a:rPr lang="de-DE" sz="2000" i="1">
                            <a:latin typeface="Cambria Math" panose="02040503050406030204" pitchFamily="18" charset="0"/>
                          </a:rPr>
                        </m:ctrlPr>
                      </m:accPr>
                      <m:e>
                        <m:r>
                          <a:rPr lang="de-DE" sz="2000" i="1">
                            <a:latin typeface="Cambria Math" panose="02040503050406030204" pitchFamily="18" charset="0"/>
                          </a:rPr>
                          <m:t>𝐿</m:t>
                        </m:r>
                      </m:e>
                    </m:acc>
                  </m:oMath>
                </a14:m>
                <a:r>
                  <a:rPr lang="de-DE" sz="2000" dirty="0" smtClean="0"/>
                  <a:t>=</a:t>
                </a:r>
                <a:r>
                  <a:rPr lang="de-DE" sz="2000" dirty="0"/>
                  <a:t> L</a:t>
                </a:r>
                <a:r>
                  <a:rPr lang="de-DE" sz="2000" baseline="-25000" dirty="0"/>
                  <a:t>G</a:t>
                </a:r>
                <a:r>
                  <a:rPr lang="de-DE" sz="2000" dirty="0"/>
                  <a:t> </a:t>
                </a:r>
                <a:r>
                  <a:rPr lang="de-DE" sz="2000" dirty="0" smtClean="0"/>
                  <a:t>+ L</a:t>
                </a:r>
                <a:r>
                  <a:rPr lang="de-DE" sz="2000" baseline="-25000" dirty="0" smtClean="0"/>
                  <a:t>M</a:t>
                </a:r>
                <a:r>
                  <a:rPr lang="de-DE" sz="2000" dirty="0" smtClean="0"/>
                  <a:t> zusammenhängen. </a:t>
                </a:r>
                <a:endParaRPr lang="de-DE" sz="2000" dirty="0"/>
              </a:p>
              <a:p>
                <a:endParaRPr lang="de-DE" sz="2000" dirty="0"/>
              </a:p>
            </p:txBody>
          </p:sp>
        </mc:Choice>
        <mc:Fallback xmlns="">
          <p:sp>
            <p:nvSpPr>
              <p:cNvPr id="8" name="Textfeld 7">
                <a:extLst>
                  <a:ext uri="{FF2B5EF4-FFF2-40B4-BE49-F238E27FC236}">
                    <a16:creationId xmlns:a16="http://schemas.microsoft.com/office/drawing/2014/main" id="{AB62B75A-7654-4324-94C9-289FFE47A635}"/>
                  </a:ext>
                </a:extLst>
              </p:cNvPr>
              <p:cNvSpPr txBox="1">
                <a:spLocks noRot="1" noChangeAspect="1" noMove="1" noResize="1" noEditPoints="1" noAdjustHandles="1" noChangeArrowheads="1" noChangeShapeType="1" noTextEdit="1"/>
              </p:cNvSpPr>
              <p:nvPr/>
            </p:nvSpPr>
            <p:spPr>
              <a:xfrm>
                <a:off x="96832" y="2377414"/>
                <a:ext cx="11385766" cy="857913"/>
              </a:xfrm>
              <a:prstGeom prst="rect">
                <a:avLst/>
              </a:prstGeom>
              <a:blipFill>
                <a:blip r:embed="rId4"/>
                <a:stretch>
                  <a:fillRect l="-589" t="-4255"/>
                </a:stretch>
              </a:blipFill>
            </p:spPr>
            <p:txBody>
              <a:bodyPr/>
              <a:lstStyle/>
              <a:p>
                <a:r>
                  <a:rPr lang="de-DE">
                    <a:noFill/>
                  </a:rPr>
                  <a:t> </a:t>
                </a:r>
              </a:p>
            </p:txBody>
          </p:sp>
        </mc:Fallback>
      </mc:AlternateContent>
      <p:sp>
        <p:nvSpPr>
          <p:cNvPr id="9" name="Textfeld 8">
            <a:extLst>
              <a:ext uri="{FF2B5EF4-FFF2-40B4-BE49-F238E27FC236}">
                <a16:creationId xmlns:a16="http://schemas.microsoft.com/office/drawing/2014/main" id="{AB62B75A-7654-4324-94C9-289FFE47A635}"/>
              </a:ext>
            </a:extLst>
          </p:cNvPr>
          <p:cNvSpPr txBox="1"/>
          <p:nvPr/>
        </p:nvSpPr>
        <p:spPr>
          <a:xfrm>
            <a:off x="96832" y="3177041"/>
            <a:ext cx="11385766" cy="857913"/>
          </a:xfrm>
          <a:prstGeom prst="rect">
            <a:avLst/>
          </a:prstGeom>
          <a:noFill/>
        </p:spPr>
        <p:txBody>
          <a:bodyPr wrap="square" rtlCol="0">
            <a:noAutofit/>
          </a:bodyPr>
          <a:lstStyle/>
          <a:p>
            <a:r>
              <a:rPr lang="de-DE" sz="2000" dirty="0" smtClean="0"/>
              <a:t>Jeder Arbeiter, der in der Landwirtschaft eingesetzt wird, kann nicht in der Industrie arbeiten</a:t>
            </a:r>
            <a:endParaRPr lang="de-DE" sz="2000" dirty="0"/>
          </a:p>
          <a:p>
            <a:endParaRPr lang="de-DE" sz="2000" dirty="0"/>
          </a:p>
        </p:txBody>
      </p:sp>
      <p:sp>
        <p:nvSpPr>
          <p:cNvPr id="10" name="Textfeld 9">
            <a:extLst>
              <a:ext uri="{FF2B5EF4-FFF2-40B4-BE49-F238E27FC236}">
                <a16:creationId xmlns:a16="http://schemas.microsoft.com/office/drawing/2014/main" id="{AB62B75A-7654-4324-94C9-289FFE47A635}"/>
              </a:ext>
            </a:extLst>
          </p:cNvPr>
          <p:cNvSpPr txBox="1"/>
          <p:nvPr/>
        </p:nvSpPr>
        <p:spPr>
          <a:xfrm>
            <a:off x="96832" y="3710056"/>
            <a:ext cx="11385766" cy="1124525"/>
          </a:xfrm>
          <a:prstGeom prst="rect">
            <a:avLst/>
          </a:prstGeom>
          <a:noFill/>
        </p:spPr>
        <p:txBody>
          <a:bodyPr wrap="square" rtlCol="0">
            <a:noAutofit/>
          </a:bodyPr>
          <a:lstStyle/>
          <a:p>
            <a:r>
              <a:rPr lang="de-DE" sz="2000" dirty="0" smtClean="0"/>
              <a:t>Aus diesem Aspekt lässt sich wieder eine Transformationskurve ableiten, indem man ausgehend von irgend einer Aufteilung der Arbeiter auf die beiden Sektoren sich fragt, wie die Produktionsmengen sich ändern, wenn ein Arbeiter vom einen Sektor in den anderen wechselt</a:t>
            </a:r>
            <a:endParaRPr lang="de-DE" sz="2000" dirty="0"/>
          </a:p>
          <a:p>
            <a:endParaRPr lang="de-DE" sz="2000" dirty="0"/>
          </a:p>
        </p:txBody>
      </p:sp>
      <p:sp>
        <p:nvSpPr>
          <p:cNvPr id="11" name="Textfeld 10">
            <a:extLst>
              <a:ext uri="{FF2B5EF4-FFF2-40B4-BE49-F238E27FC236}">
                <a16:creationId xmlns:a16="http://schemas.microsoft.com/office/drawing/2014/main" id="{AB62B75A-7654-4324-94C9-289FFE47A635}"/>
              </a:ext>
            </a:extLst>
          </p:cNvPr>
          <p:cNvSpPr txBox="1"/>
          <p:nvPr/>
        </p:nvSpPr>
        <p:spPr>
          <a:xfrm>
            <a:off x="96832" y="4810506"/>
            <a:ext cx="11385766" cy="997608"/>
          </a:xfrm>
          <a:prstGeom prst="rect">
            <a:avLst/>
          </a:prstGeom>
          <a:noFill/>
        </p:spPr>
        <p:txBody>
          <a:bodyPr wrap="square" rtlCol="0">
            <a:noAutofit/>
          </a:bodyPr>
          <a:lstStyle/>
          <a:p>
            <a:r>
              <a:rPr lang="de-DE" sz="2000" dirty="0" smtClean="0"/>
              <a:t>Alle möglichen Aufteilungen der Arbeit ergeben damit alle möglichen Güterkombinationen der beiden Güter G und M</a:t>
            </a:r>
            <a:endParaRPr lang="de-DE" sz="2000" dirty="0"/>
          </a:p>
          <a:p>
            <a:endParaRPr lang="de-DE" sz="2000" dirty="0"/>
          </a:p>
        </p:txBody>
      </p:sp>
      <p:sp>
        <p:nvSpPr>
          <p:cNvPr id="13" name="Textfeld 12">
            <a:extLst>
              <a:ext uri="{FF2B5EF4-FFF2-40B4-BE49-F238E27FC236}">
                <a16:creationId xmlns:a16="http://schemas.microsoft.com/office/drawing/2014/main" id="{AB62B75A-7654-4324-94C9-289FFE47A635}"/>
              </a:ext>
            </a:extLst>
          </p:cNvPr>
          <p:cNvSpPr txBox="1"/>
          <p:nvPr/>
        </p:nvSpPr>
        <p:spPr>
          <a:xfrm>
            <a:off x="96832" y="5610057"/>
            <a:ext cx="11385766" cy="997608"/>
          </a:xfrm>
          <a:prstGeom prst="rect">
            <a:avLst/>
          </a:prstGeom>
          <a:noFill/>
        </p:spPr>
        <p:txBody>
          <a:bodyPr wrap="square" rtlCol="0">
            <a:noAutofit/>
          </a:bodyPr>
          <a:lstStyle/>
          <a:p>
            <a:r>
              <a:rPr lang="de-DE" sz="2000" dirty="0" smtClean="0"/>
              <a:t>Im Folgenden betrachten wir die Ableitung der Transformationskurve auf grafische Weise in einem Vier-Felder-Diagramm</a:t>
            </a:r>
            <a:endParaRPr lang="de-DE" sz="2000" dirty="0"/>
          </a:p>
          <a:p>
            <a:endParaRPr lang="de-DE" sz="2000" dirty="0"/>
          </a:p>
        </p:txBody>
      </p:sp>
    </p:spTree>
    <p:extLst>
      <p:ext uri="{BB962C8B-B14F-4D97-AF65-F5344CB8AC3E}">
        <p14:creationId xmlns:p14="http://schemas.microsoft.com/office/powerpoint/2010/main" val="2062193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8" grpId="0"/>
      <p:bldP spid="9" grpId="0"/>
      <p:bldP spid="10" grpId="0"/>
      <p:bldP spid="11"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ieren 1"/>
          <p:cNvGrpSpPr/>
          <p:nvPr/>
        </p:nvGrpSpPr>
        <p:grpSpPr>
          <a:xfrm>
            <a:off x="449070" y="869177"/>
            <a:ext cx="5593458" cy="5069366"/>
            <a:chOff x="449070" y="869177"/>
            <a:chExt cx="5593458" cy="5069366"/>
          </a:xfrm>
        </p:grpSpPr>
        <p:grpSp>
          <p:nvGrpSpPr>
            <p:cNvPr id="15" name="Gruppieren 14"/>
            <p:cNvGrpSpPr/>
            <p:nvPr/>
          </p:nvGrpSpPr>
          <p:grpSpPr>
            <a:xfrm>
              <a:off x="566065" y="982052"/>
              <a:ext cx="5343558" cy="4771825"/>
              <a:chOff x="2910924" y="420786"/>
              <a:chExt cx="5343558" cy="4771825"/>
            </a:xfrm>
          </p:grpSpPr>
          <p:cxnSp>
            <p:nvCxnSpPr>
              <p:cNvPr id="5" name="Gerade Verbindung mit Pfeil 4"/>
              <p:cNvCxnSpPr/>
              <p:nvPr/>
            </p:nvCxnSpPr>
            <p:spPr>
              <a:xfrm>
                <a:off x="4627984" y="3085322"/>
                <a:ext cx="3626498" cy="18662"/>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cxnSp>
            <p:nvCxnSpPr>
              <p:cNvPr id="6" name="Gerade Verbindung mit Pfeil 5"/>
              <p:cNvCxnSpPr/>
              <p:nvPr/>
            </p:nvCxnSpPr>
            <p:spPr>
              <a:xfrm flipH="1">
                <a:off x="2910924" y="3085322"/>
                <a:ext cx="1959657" cy="9067"/>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cxnSp>
            <p:nvCxnSpPr>
              <p:cNvPr id="8" name="Gerade Verbindung mit Pfeil 7"/>
              <p:cNvCxnSpPr/>
              <p:nvPr/>
            </p:nvCxnSpPr>
            <p:spPr>
              <a:xfrm flipV="1">
                <a:off x="4870580" y="420786"/>
                <a:ext cx="0" cy="2630819"/>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cxnSp>
            <p:nvCxnSpPr>
              <p:cNvPr id="10" name="Gerade Verbindung mit Pfeil 9"/>
              <p:cNvCxnSpPr/>
              <p:nvPr/>
            </p:nvCxnSpPr>
            <p:spPr>
              <a:xfrm>
                <a:off x="4870580" y="3108484"/>
                <a:ext cx="0" cy="2084127"/>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grpSp>
        <p:sp>
          <p:nvSpPr>
            <p:cNvPr id="19" name="Textfeld 18"/>
            <p:cNvSpPr txBox="1"/>
            <p:nvPr/>
          </p:nvSpPr>
          <p:spPr>
            <a:xfrm>
              <a:off x="5660692" y="3633354"/>
              <a:ext cx="381836" cy="369332"/>
            </a:xfrm>
            <a:prstGeom prst="rect">
              <a:avLst/>
            </a:prstGeom>
            <a:noFill/>
          </p:spPr>
          <p:txBody>
            <a:bodyPr wrap="none" rtlCol="0">
              <a:spAutoFit/>
            </a:bodyPr>
            <a:lstStyle/>
            <a:p>
              <a:r>
                <a:rPr lang="de-DE" dirty="0" smtClean="0"/>
                <a:t>M</a:t>
              </a:r>
              <a:endParaRPr lang="de-DE" dirty="0"/>
            </a:p>
          </p:txBody>
        </p:sp>
        <p:sp>
          <p:nvSpPr>
            <p:cNvPr id="20" name="Textfeld 19"/>
            <p:cNvSpPr txBox="1"/>
            <p:nvPr/>
          </p:nvSpPr>
          <p:spPr>
            <a:xfrm>
              <a:off x="2143885" y="869177"/>
              <a:ext cx="330540" cy="369332"/>
            </a:xfrm>
            <a:prstGeom prst="rect">
              <a:avLst/>
            </a:prstGeom>
            <a:noFill/>
          </p:spPr>
          <p:txBody>
            <a:bodyPr wrap="none" rtlCol="0">
              <a:spAutoFit/>
            </a:bodyPr>
            <a:lstStyle/>
            <a:p>
              <a:r>
                <a:rPr lang="de-DE" dirty="0"/>
                <a:t>G</a:t>
              </a:r>
            </a:p>
          </p:txBody>
        </p:sp>
        <p:sp>
          <p:nvSpPr>
            <p:cNvPr id="21" name="Textfeld 20">
              <a:extLst>
                <a:ext uri="{FF2B5EF4-FFF2-40B4-BE49-F238E27FC236}">
                  <a16:creationId xmlns:a16="http://schemas.microsoft.com/office/drawing/2014/main" id="{FFE1E00B-8440-404A-A8FC-683BE6792240}"/>
                </a:ext>
              </a:extLst>
            </p:cNvPr>
            <p:cNvSpPr txBox="1"/>
            <p:nvPr/>
          </p:nvSpPr>
          <p:spPr>
            <a:xfrm>
              <a:off x="449070" y="3612871"/>
              <a:ext cx="374911" cy="369332"/>
            </a:xfrm>
            <a:prstGeom prst="rect">
              <a:avLst/>
            </a:prstGeom>
            <a:noFill/>
          </p:spPr>
          <p:txBody>
            <a:bodyPr wrap="none" rtlCol="0">
              <a:spAutoFit/>
            </a:bodyPr>
            <a:lstStyle/>
            <a:p>
              <a:r>
                <a:rPr lang="de-DE" dirty="0"/>
                <a:t>L</a:t>
              </a:r>
              <a:r>
                <a:rPr lang="de-DE" baseline="-25000" dirty="0"/>
                <a:t>G</a:t>
              </a:r>
              <a:endParaRPr lang="de-DE" dirty="0"/>
            </a:p>
          </p:txBody>
        </p:sp>
        <p:sp>
          <p:nvSpPr>
            <p:cNvPr id="22" name="Textfeld 21">
              <a:extLst>
                <a:ext uri="{FF2B5EF4-FFF2-40B4-BE49-F238E27FC236}">
                  <a16:creationId xmlns:a16="http://schemas.microsoft.com/office/drawing/2014/main" id="{1132EFE1-CC06-4A2F-B7E5-22BC27B7C9A0}"/>
                </a:ext>
              </a:extLst>
            </p:cNvPr>
            <p:cNvSpPr txBox="1"/>
            <p:nvPr/>
          </p:nvSpPr>
          <p:spPr>
            <a:xfrm>
              <a:off x="2525721" y="5569211"/>
              <a:ext cx="413896" cy="369332"/>
            </a:xfrm>
            <a:prstGeom prst="rect">
              <a:avLst/>
            </a:prstGeom>
            <a:noFill/>
          </p:spPr>
          <p:txBody>
            <a:bodyPr wrap="none" rtlCol="0">
              <a:spAutoFit/>
            </a:bodyPr>
            <a:lstStyle/>
            <a:p>
              <a:r>
                <a:rPr lang="de-DE" dirty="0"/>
                <a:t>L</a:t>
              </a:r>
              <a:r>
                <a:rPr lang="de-DE" baseline="-25000" dirty="0"/>
                <a:t>M</a:t>
              </a:r>
              <a:endParaRPr lang="de-DE" dirty="0"/>
            </a:p>
          </p:txBody>
        </p:sp>
      </p:grpSp>
      <mc:AlternateContent xmlns:mc="http://schemas.openxmlformats.org/markup-compatibility/2006" xmlns:a14="http://schemas.microsoft.com/office/drawing/2010/main">
        <mc:Choice Requires="a14">
          <p:sp>
            <p:nvSpPr>
              <p:cNvPr id="23" name="Rectangle 12">
                <a:extLst>
                  <a:ext uri="{FF2B5EF4-FFF2-40B4-BE49-F238E27FC236}">
                    <a16:creationId xmlns:a16="http://schemas.microsoft.com/office/drawing/2014/main" id="{6CA2F0F6-2DB0-4792-9F64-96428F82F3FE}"/>
                  </a:ext>
                </a:extLst>
              </p:cNvPr>
              <p:cNvSpPr/>
              <p:nvPr/>
            </p:nvSpPr>
            <p:spPr>
              <a:xfrm>
                <a:off x="299902" y="1146562"/>
                <a:ext cx="1245991" cy="3436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633" b="1" i="1" smtClean="0">
                          <a:latin typeface="Cambria Math" panose="02040503050406030204" pitchFamily="18" charset="0"/>
                        </a:rPr>
                        <m:t>𝑮</m:t>
                      </m:r>
                      <m:r>
                        <a:rPr lang="de-DE" sz="1633" b="1" i="1" smtClean="0">
                          <a:latin typeface="Cambria Math" panose="02040503050406030204" pitchFamily="18" charset="0"/>
                        </a:rPr>
                        <m:t>(</m:t>
                      </m:r>
                      <m:r>
                        <a:rPr lang="de-DE" sz="1633" b="1" i="1" smtClean="0">
                          <a:latin typeface="Cambria Math" panose="02040503050406030204" pitchFamily="18" charset="0"/>
                        </a:rPr>
                        <m:t>𝑳</m:t>
                      </m:r>
                      <m:r>
                        <a:rPr lang="de-DE" sz="1633" b="1" i="1" smtClean="0">
                          <a:latin typeface="Cambria Math" panose="02040503050406030204" pitchFamily="18" charset="0"/>
                        </a:rPr>
                        <m:t>)</m:t>
                      </m:r>
                    </m:oMath>
                  </m:oMathPara>
                </a14:m>
                <a:endParaRPr lang="en-US" sz="1633" b="1" dirty="0"/>
              </a:p>
            </p:txBody>
          </p:sp>
        </mc:Choice>
        <mc:Fallback xmlns="">
          <p:sp>
            <p:nvSpPr>
              <p:cNvPr id="23" name="Rectangle 12">
                <a:extLst>
                  <a:ext uri="{FF2B5EF4-FFF2-40B4-BE49-F238E27FC236}">
                    <a16:creationId xmlns:a16="http://schemas.microsoft.com/office/drawing/2014/main" id="{6CA2F0F6-2DB0-4792-9F64-96428F82F3FE}"/>
                  </a:ext>
                </a:extLst>
              </p:cNvPr>
              <p:cNvSpPr>
                <a:spLocks noRot="1" noChangeAspect="1" noMove="1" noResize="1" noEditPoints="1" noAdjustHandles="1" noChangeArrowheads="1" noChangeShapeType="1" noTextEdit="1"/>
              </p:cNvSpPr>
              <p:nvPr/>
            </p:nvSpPr>
            <p:spPr>
              <a:xfrm>
                <a:off x="299902" y="1146562"/>
                <a:ext cx="1245991" cy="343620"/>
              </a:xfrm>
              <a:prstGeom prst="rect">
                <a:avLst/>
              </a:prstGeom>
              <a:blipFill>
                <a:blip r:embed="rId4"/>
                <a:stretch>
                  <a:fillRect b="-14286"/>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4" name="Rectangle 12">
                <a:extLst>
                  <a:ext uri="{FF2B5EF4-FFF2-40B4-BE49-F238E27FC236}">
                    <a16:creationId xmlns:a16="http://schemas.microsoft.com/office/drawing/2014/main" id="{6CA2F0F6-2DB0-4792-9F64-96428F82F3FE}"/>
                  </a:ext>
                </a:extLst>
              </p:cNvPr>
              <p:cNvSpPr/>
              <p:nvPr/>
            </p:nvSpPr>
            <p:spPr>
              <a:xfrm>
                <a:off x="4780858" y="5225591"/>
                <a:ext cx="937847" cy="343620"/>
              </a:xfrm>
              <a:prstGeom prst="rect">
                <a:avLst/>
              </a:prstGeom>
            </p:spPr>
            <p:txBody>
              <a:bodyPr wrap="square">
                <a:spAutoFit/>
              </a:bodyPr>
              <a:lstStyle/>
              <a:p>
                <a:r>
                  <a:rPr lang="de-DE" sz="1633" b="1" dirty="0" smtClean="0"/>
                  <a:t>M</a:t>
                </a:r>
                <a14:m>
                  <m:oMath xmlns:m="http://schemas.openxmlformats.org/officeDocument/2006/math">
                    <m:r>
                      <a:rPr lang="de-DE" sz="1633" b="1" i="1" smtClean="0">
                        <a:latin typeface="Cambria Math" panose="02040503050406030204" pitchFamily="18" charset="0"/>
                      </a:rPr>
                      <m:t>(</m:t>
                    </m:r>
                    <m:r>
                      <a:rPr lang="de-DE" sz="1633" b="1" i="1" smtClean="0">
                        <a:latin typeface="Cambria Math" panose="02040503050406030204" pitchFamily="18" charset="0"/>
                      </a:rPr>
                      <m:t>𝑳</m:t>
                    </m:r>
                    <m:r>
                      <a:rPr lang="de-DE" sz="1633" b="1" i="1" smtClean="0">
                        <a:latin typeface="Cambria Math" panose="02040503050406030204" pitchFamily="18" charset="0"/>
                      </a:rPr>
                      <m:t>)</m:t>
                    </m:r>
                  </m:oMath>
                </a14:m>
                <a:endParaRPr lang="en-US" sz="1633" b="1" dirty="0"/>
              </a:p>
            </p:txBody>
          </p:sp>
        </mc:Choice>
        <mc:Fallback xmlns="">
          <p:sp>
            <p:nvSpPr>
              <p:cNvPr id="24" name="Rectangle 12">
                <a:extLst>
                  <a:ext uri="{FF2B5EF4-FFF2-40B4-BE49-F238E27FC236}">
                    <a16:creationId xmlns:a16="http://schemas.microsoft.com/office/drawing/2014/main" id="{6CA2F0F6-2DB0-4792-9F64-96428F82F3FE}"/>
                  </a:ext>
                </a:extLst>
              </p:cNvPr>
              <p:cNvSpPr>
                <a:spLocks noRot="1" noChangeAspect="1" noMove="1" noResize="1" noEditPoints="1" noAdjustHandles="1" noChangeArrowheads="1" noChangeShapeType="1" noTextEdit="1"/>
              </p:cNvSpPr>
              <p:nvPr/>
            </p:nvSpPr>
            <p:spPr>
              <a:xfrm>
                <a:off x="4780858" y="5225591"/>
                <a:ext cx="937847" cy="343620"/>
              </a:xfrm>
              <a:prstGeom prst="rect">
                <a:avLst/>
              </a:prstGeom>
              <a:blipFill>
                <a:blip r:embed="rId5"/>
                <a:stretch>
                  <a:fillRect l="-3896" t="-5263" b="-22807"/>
                </a:stretch>
              </a:blipFill>
            </p:spPr>
            <p:txBody>
              <a:bodyPr/>
              <a:lstStyle/>
              <a:p>
                <a:r>
                  <a:rPr lang="de-DE">
                    <a:noFill/>
                  </a:rPr>
                  <a:t> </a:t>
                </a:r>
              </a:p>
            </p:txBody>
          </p:sp>
        </mc:Fallback>
      </mc:AlternateContent>
      <p:sp>
        <p:nvSpPr>
          <p:cNvPr id="25" name="Title 1"/>
          <p:cNvSpPr txBox="1">
            <a:spLocks/>
          </p:cNvSpPr>
          <p:nvPr/>
        </p:nvSpPr>
        <p:spPr>
          <a:xfrm>
            <a:off x="26079" y="13656"/>
            <a:ext cx="5572288"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631" dirty="0" err="1">
                <a:solidFill>
                  <a:sysClr val="windowText" lastClr="000000"/>
                </a:solidFill>
              </a:rPr>
              <a:t>Transformationskurve</a:t>
            </a:r>
            <a:endParaRPr lang="en-US" sz="2631" dirty="0">
              <a:solidFill>
                <a:sysClr val="windowText" lastClr="000000"/>
              </a:solidFill>
            </a:endParaRPr>
          </a:p>
        </p:txBody>
      </p:sp>
      <p:sp>
        <p:nvSpPr>
          <p:cNvPr id="14" name="Textfeld 13">
            <a:extLst>
              <a:ext uri="{FF2B5EF4-FFF2-40B4-BE49-F238E27FC236}">
                <a16:creationId xmlns:a16="http://schemas.microsoft.com/office/drawing/2014/main" id="{AB62B75A-7654-4324-94C9-289FFE47A635}"/>
              </a:ext>
            </a:extLst>
          </p:cNvPr>
          <p:cNvSpPr txBox="1"/>
          <p:nvPr/>
        </p:nvSpPr>
        <p:spPr>
          <a:xfrm>
            <a:off x="6015135" y="56236"/>
            <a:ext cx="6176865" cy="242344"/>
          </a:xfrm>
          <a:prstGeom prst="rect">
            <a:avLst/>
          </a:prstGeom>
          <a:noFill/>
        </p:spPr>
        <p:txBody>
          <a:bodyPr wrap="square" rtlCol="0">
            <a:noAutofit/>
          </a:bodyPr>
          <a:lstStyle/>
          <a:p>
            <a:r>
              <a:rPr lang="de-DE" sz="1000" dirty="0" smtClean="0"/>
              <a:t>Zunächst tragen wir die beiden neoklassischen Produktionsfunktion ab. </a:t>
            </a:r>
            <a:endParaRPr lang="de-DE" sz="2000" dirty="0"/>
          </a:p>
        </p:txBody>
      </p:sp>
      <p:sp>
        <p:nvSpPr>
          <p:cNvPr id="16" name="Textfeld 15">
            <a:extLst>
              <a:ext uri="{FF2B5EF4-FFF2-40B4-BE49-F238E27FC236}">
                <a16:creationId xmlns:a16="http://schemas.microsoft.com/office/drawing/2014/main" id="{AB62B75A-7654-4324-94C9-289FFE47A635}"/>
              </a:ext>
            </a:extLst>
          </p:cNvPr>
          <p:cNvSpPr txBox="1"/>
          <p:nvPr/>
        </p:nvSpPr>
        <p:spPr>
          <a:xfrm>
            <a:off x="6015134" y="253608"/>
            <a:ext cx="6176865" cy="466279"/>
          </a:xfrm>
          <a:prstGeom prst="rect">
            <a:avLst/>
          </a:prstGeom>
          <a:noFill/>
        </p:spPr>
        <p:txBody>
          <a:bodyPr wrap="square" rtlCol="0">
            <a:noAutofit/>
          </a:bodyPr>
          <a:lstStyle/>
          <a:p>
            <a:r>
              <a:rPr lang="de-DE" sz="1000" dirty="0" smtClean="0"/>
              <a:t>Der Output M wird nach rechts abgetragen und die dafür notwendige Arbeit nach unten. Gegenüber der vorherigen Grafik ist die Kurve damit um 90° nach rechts gedreht</a:t>
            </a:r>
            <a:endParaRPr lang="de-DE" sz="1000" dirty="0"/>
          </a:p>
        </p:txBody>
      </p:sp>
      <p:pic>
        <p:nvPicPr>
          <p:cNvPr id="17" name="Grafik 16"/>
          <p:cNvPicPr>
            <a:picLocks noChangeAspect="1"/>
          </p:cNvPicPr>
          <p:nvPr/>
        </p:nvPicPr>
        <p:blipFill>
          <a:blip r:embed="rId6"/>
          <a:stretch>
            <a:fillRect/>
          </a:stretch>
        </p:blipFill>
        <p:spPr>
          <a:xfrm>
            <a:off x="104400" y="468000"/>
            <a:ext cx="5602710" cy="5608806"/>
          </a:xfrm>
          <a:prstGeom prst="rect">
            <a:avLst/>
          </a:prstGeom>
        </p:spPr>
      </p:pic>
      <p:sp>
        <p:nvSpPr>
          <p:cNvPr id="18" name="Textfeld 17">
            <a:extLst>
              <a:ext uri="{FF2B5EF4-FFF2-40B4-BE49-F238E27FC236}">
                <a16:creationId xmlns:a16="http://schemas.microsoft.com/office/drawing/2014/main" id="{AB62B75A-7654-4324-94C9-289FFE47A635}"/>
              </a:ext>
            </a:extLst>
          </p:cNvPr>
          <p:cNvSpPr txBox="1"/>
          <p:nvPr/>
        </p:nvSpPr>
        <p:spPr>
          <a:xfrm>
            <a:off x="6012026" y="580182"/>
            <a:ext cx="6176865" cy="466279"/>
          </a:xfrm>
          <a:prstGeom prst="rect">
            <a:avLst/>
          </a:prstGeom>
          <a:noFill/>
        </p:spPr>
        <p:txBody>
          <a:bodyPr wrap="square" rtlCol="0">
            <a:noAutofit/>
          </a:bodyPr>
          <a:lstStyle/>
          <a:p>
            <a:r>
              <a:rPr lang="de-DE" sz="1000" dirty="0" smtClean="0"/>
              <a:t>Der Output G wird nach oben abgetragen und die dafür notwendige Arbeit nach ´links. Gegenüber der vorherigen Grafik ist die Kurve damit an der vertikalen Achse gespiegelt</a:t>
            </a:r>
            <a:endParaRPr lang="de-DE" sz="1000" dirty="0"/>
          </a:p>
        </p:txBody>
      </p:sp>
      <p:pic>
        <p:nvPicPr>
          <p:cNvPr id="3" name="Grafik 2"/>
          <p:cNvPicPr>
            <a:picLocks noChangeAspect="1"/>
          </p:cNvPicPr>
          <p:nvPr/>
        </p:nvPicPr>
        <p:blipFill>
          <a:blip r:embed="rId7"/>
          <a:stretch>
            <a:fillRect/>
          </a:stretch>
        </p:blipFill>
        <p:spPr>
          <a:xfrm>
            <a:off x="104400" y="468000"/>
            <a:ext cx="5602710" cy="5608806"/>
          </a:xfrm>
          <a:prstGeom prst="rect">
            <a:avLst/>
          </a:prstGeom>
        </p:spPr>
      </p:pic>
      <mc:AlternateContent xmlns:mc="http://schemas.openxmlformats.org/markup-compatibility/2006" xmlns:a14="http://schemas.microsoft.com/office/drawing/2010/main">
        <mc:Choice Requires="a14">
          <p:sp>
            <p:nvSpPr>
              <p:cNvPr id="26" name="Textfeld 25">
                <a:extLst>
                  <a:ext uri="{FF2B5EF4-FFF2-40B4-BE49-F238E27FC236}">
                    <a16:creationId xmlns:a16="http://schemas.microsoft.com/office/drawing/2014/main" id="{AB62B75A-7654-4324-94C9-289FFE47A635}"/>
                  </a:ext>
                </a:extLst>
              </p:cNvPr>
              <p:cNvSpPr txBox="1"/>
              <p:nvPr/>
            </p:nvSpPr>
            <p:spPr>
              <a:xfrm>
                <a:off x="6008918" y="895491"/>
                <a:ext cx="6176865" cy="466279"/>
              </a:xfrm>
              <a:prstGeom prst="rect">
                <a:avLst/>
              </a:prstGeom>
              <a:noFill/>
            </p:spPr>
            <p:txBody>
              <a:bodyPr wrap="square" rtlCol="0">
                <a:noAutofit/>
              </a:bodyPr>
              <a:lstStyle/>
              <a:p>
                <a:r>
                  <a:rPr lang="de-DE" sz="1000" dirty="0" smtClean="0"/>
                  <a:t>Die verfügbare Menge an Arbeit </a:t>
                </a:r>
                <a14:m>
                  <m:oMath xmlns:m="http://schemas.openxmlformats.org/officeDocument/2006/math">
                    <m:acc>
                      <m:accPr>
                        <m:chr m:val="̅"/>
                        <m:ctrlPr>
                          <a:rPr lang="de-DE" sz="1000" i="1">
                            <a:latin typeface="Cambria Math" panose="02040503050406030204" pitchFamily="18" charset="0"/>
                          </a:rPr>
                        </m:ctrlPr>
                      </m:accPr>
                      <m:e>
                        <m:r>
                          <a:rPr lang="de-DE" sz="1000" i="1">
                            <a:latin typeface="Cambria Math" panose="02040503050406030204" pitchFamily="18" charset="0"/>
                          </a:rPr>
                          <m:t>𝐿</m:t>
                        </m:r>
                      </m:e>
                    </m:acc>
                  </m:oMath>
                </a14:m>
                <a:r>
                  <a:rPr lang="de-DE" sz="1000" dirty="0"/>
                  <a:t>= L</a:t>
                </a:r>
                <a:r>
                  <a:rPr lang="de-DE" sz="1000" baseline="-25000" dirty="0"/>
                  <a:t>G</a:t>
                </a:r>
                <a:r>
                  <a:rPr lang="de-DE" sz="1000" dirty="0"/>
                  <a:t> + L</a:t>
                </a:r>
                <a:r>
                  <a:rPr lang="de-DE" sz="1000" baseline="-25000" dirty="0"/>
                  <a:t>M</a:t>
                </a:r>
                <a:r>
                  <a:rPr lang="de-DE" sz="1000" dirty="0"/>
                  <a:t> </a:t>
                </a:r>
                <a:r>
                  <a:rPr lang="de-DE" sz="1000" dirty="0" smtClean="0"/>
                  <a:t>lässt sich nun genauso wie die Budgetmenge in der Mikroökonomie darstellen. Wir lösen nach der Arbeit in der Landwirtschaft auf, und erhalten die Gleichung  </a:t>
                </a:r>
                <a:r>
                  <a:rPr lang="de-DE" sz="1000" dirty="0"/>
                  <a:t>L</a:t>
                </a:r>
                <a:r>
                  <a:rPr lang="de-DE" sz="1000" baseline="-25000" dirty="0"/>
                  <a:t>G </a:t>
                </a:r>
                <a:r>
                  <a:rPr lang="de-DE" sz="1000" dirty="0" smtClean="0"/>
                  <a:t>=</a:t>
                </a:r>
                <a14:m>
                  <m:oMath xmlns:m="http://schemas.openxmlformats.org/officeDocument/2006/math">
                    <m:acc>
                      <m:accPr>
                        <m:chr m:val="̅"/>
                        <m:ctrlPr>
                          <a:rPr lang="de-DE" sz="1000" i="1">
                            <a:latin typeface="Cambria Math" panose="02040503050406030204" pitchFamily="18" charset="0"/>
                          </a:rPr>
                        </m:ctrlPr>
                      </m:accPr>
                      <m:e>
                        <m:r>
                          <a:rPr lang="de-DE" sz="1000" i="1">
                            <a:latin typeface="Cambria Math" panose="02040503050406030204" pitchFamily="18" charset="0"/>
                          </a:rPr>
                          <m:t>𝐿</m:t>
                        </m:r>
                      </m:e>
                    </m:acc>
                  </m:oMath>
                </a14:m>
                <a:r>
                  <a:rPr lang="de-DE" sz="1000" dirty="0" smtClean="0"/>
                  <a:t> </a:t>
                </a:r>
                <a:r>
                  <a:rPr lang="de-DE" sz="1000" dirty="0"/>
                  <a:t>-</a:t>
                </a:r>
                <a:r>
                  <a:rPr lang="de-DE" sz="1000" dirty="0" smtClean="0"/>
                  <a:t> </a:t>
                </a:r>
                <a:r>
                  <a:rPr lang="de-DE" sz="1000" dirty="0"/>
                  <a:t>L</a:t>
                </a:r>
                <a:r>
                  <a:rPr lang="de-DE" sz="1000" baseline="-25000" dirty="0"/>
                  <a:t>M</a:t>
                </a:r>
                <a:r>
                  <a:rPr lang="de-DE" sz="1000" dirty="0" smtClean="0"/>
                  <a:t> mit der Steigung -1. Zu beachten ist nur, dass wir diese „Arbeitsbudgetgerade“ nicht im oberen rechten Quadranten einzeichnen, sondern im linken unteren, wo die jeweiligen Arbeitsmengen in den beiden Sektoren abgetragen sind </a:t>
                </a:r>
                <a:endParaRPr lang="de-DE" sz="1000" dirty="0"/>
              </a:p>
            </p:txBody>
          </p:sp>
        </mc:Choice>
        <mc:Fallback xmlns="">
          <p:sp>
            <p:nvSpPr>
              <p:cNvPr id="26" name="Textfeld 25">
                <a:extLst>
                  <a:ext uri="{FF2B5EF4-FFF2-40B4-BE49-F238E27FC236}">
                    <a16:creationId xmlns:a16="http://schemas.microsoft.com/office/drawing/2014/main" id="{AB62B75A-7654-4324-94C9-289FFE47A635}"/>
                  </a:ext>
                </a:extLst>
              </p:cNvPr>
              <p:cNvSpPr txBox="1">
                <a:spLocks noRot="1" noChangeAspect="1" noMove="1" noResize="1" noEditPoints="1" noAdjustHandles="1" noChangeArrowheads="1" noChangeShapeType="1" noTextEdit="1"/>
              </p:cNvSpPr>
              <p:nvPr/>
            </p:nvSpPr>
            <p:spPr>
              <a:xfrm>
                <a:off x="6008918" y="895491"/>
                <a:ext cx="6176865" cy="466279"/>
              </a:xfrm>
              <a:prstGeom prst="rect">
                <a:avLst/>
              </a:prstGeom>
              <a:blipFill>
                <a:blip r:embed="rId24"/>
                <a:stretch>
                  <a:fillRect b="-5921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7" name="Textfeld 26">
                <a:extLst>
                  <a:ext uri="{FF2B5EF4-FFF2-40B4-BE49-F238E27FC236}">
                    <a16:creationId xmlns:a16="http://schemas.microsoft.com/office/drawing/2014/main" id="{AB62B75A-7654-4324-94C9-289FFE47A635}"/>
                  </a:ext>
                </a:extLst>
              </p:cNvPr>
              <p:cNvSpPr txBox="1"/>
              <p:nvPr/>
            </p:nvSpPr>
            <p:spPr>
              <a:xfrm>
                <a:off x="6015135" y="1537374"/>
                <a:ext cx="6176865" cy="272765"/>
              </a:xfrm>
              <a:prstGeom prst="rect">
                <a:avLst/>
              </a:prstGeom>
              <a:noFill/>
            </p:spPr>
            <p:txBody>
              <a:bodyPr wrap="square" rtlCol="0">
                <a:noAutofit/>
              </a:bodyPr>
              <a:lstStyle/>
              <a:p>
                <a:r>
                  <a:rPr lang="de-DE" sz="1000" dirty="0" smtClean="0"/>
                  <a:t>Es ergibt sich eine Gerade, mit der Steigung -1, die die beiden Achsen bei der Arbeitsmenge </a:t>
                </a:r>
                <a14:m>
                  <m:oMath xmlns:m="http://schemas.openxmlformats.org/officeDocument/2006/math">
                    <m:acc>
                      <m:accPr>
                        <m:chr m:val="̅"/>
                        <m:ctrlPr>
                          <a:rPr lang="de-DE" sz="1000" i="1">
                            <a:latin typeface="Cambria Math" panose="02040503050406030204" pitchFamily="18" charset="0"/>
                          </a:rPr>
                        </m:ctrlPr>
                      </m:accPr>
                      <m:e>
                        <m:r>
                          <a:rPr lang="de-DE" sz="1000" i="1">
                            <a:latin typeface="Cambria Math" panose="02040503050406030204" pitchFamily="18" charset="0"/>
                          </a:rPr>
                          <m:t>𝐿</m:t>
                        </m:r>
                      </m:e>
                    </m:acc>
                  </m:oMath>
                </a14:m>
                <a:r>
                  <a:rPr lang="de-DE" sz="1000" dirty="0" smtClean="0"/>
                  <a:t> schneidet </a:t>
                </a:r>
                <a:endParaRPr lang="de-DE" sz="1000" dirty="0"/>
              </a:p>
            </p:txBody>
          </p:sp>
        </mc:Choice>
        <mc:Fallback xmlns="">
          <p:sp>
            <p:nvSpPr>
              <p:cNvPr id="27" name="Textfeld 26">
                <a:extLst>
                  <a:ext uri="{FF2B5EF4-FFF2-40B4-BE49-F238E27FC236}">
                    <a16:creationId xmlns:a16="http://schemas.microsoft.com/office/drawing/2014/main" id="{AB62B75A-7654-4324-94C9-289FFE47A635}"/>
                  </a:ext>
                </a:extLst>
              </p:cNvPr>
              <p:cNvSpPr txBox="1">
                <a:spLocks noRot="1" noChangeAspect="1" noMove="1" noResize="1" noEditPoints="1" noAdjustHandles="1" noChangeArrowheads="1" noChangeShapeType="1" noTextEdit="1"/>
              </p:cNvSpPr>
              <p:nvPr/>
            </p:nvSpPr>
            <p:spPr>
              <a:xfrm>
                <a:off x="6015135" y="1537374"/>
                <a:ext cx="6176865" cy="272765"/>
              </a:xfrm>
              <a:prstGeom prst="rect">
                <a:avLst/>
              </a:prstGeom>
              <a:blipFill>
                <a:blip r:embed="rId25"/>
                <a:stretch>
                  <a:fillRect b="-4444"/>
                </a:stretch>
              </a:blipFill>
            </p:spPr>
            <p:txBody>
              <a:bodyPr/>
              <a:lstStyle/>
              <a:p>
                <a:r>
                  <a:rPr lang="de-DE">
                    <a:noFill/>
                  </a:rPr>
                  <a:t> </a:t>
                </a:r>
              </a:p>
            </p:txBody>
          </p:sp>
        </mc:Fallback>
      </mc:AlternateContent>
      <p:pic>
        <p:nvPicPr>
          <p:cNvPr id="4" name="Grafik 3"/>
          <p:cNvPicPr>
            <a:picLocks noChangeAspect="1"/>
          </p:cNvPicPr>
          <p:nvPr/>
        </p:nvPicPr>
        <p:blipFill>
          <a:blip r:embed="rId26"/>
          <a:stretch>
            <a:fillRect/>
          </a:stretch>
        </p:blipFill>
        <p:spPr>
          <a:xfrm>
            <a:off x="104400" y="468000"/>
            <a:ext cx="5602710" cy="5608806"/>
          </a:xfrm>
          <a:prstGeom prst="rect">
            <a:avLst/>
          </a:prstGeom>
        </p:spPr>
      </p:pic>
      <mc:AlternateContent xmlns:mc="http://schemas.openxmlformats.org/markup-compatibility/2006" xmlns:a14="http://schemas.microsoft.com/office/drawing/2010/main">
        <mc:Choice Requires="a14">
          <p:sp>
            <p:nvSpPr>
              <p:cNvPr id="9" name="Rechteck 8"/>
              <p:cNvSpPr/>
              <p:nvPr/>
            </p:nvSpPr>
            <p:spPr>
              <a:xfrm>
                <a:off x="2166204" y="5062047"/>
                <a:ext cx="365741"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de-DE" i="1">
                              <a:latin typeface="Cambria Math" panose="02040503050406030204" pitchFamily="18" charset="0"/>
                            </a:rPr>
                          </m:ctrlPr>
                        </m:accPr>
                        <m:e>
                          <m:r>
                            <a:rPr lang="de-DE" i="1">
                              <a:latin typeface="Cambria Math" panose="02040503050406030204" pitchFamily="18" charset="0"/>
                            </a:rPr>
                            <m:t>𝐿</m:t>
                          </m:r>
                        </m:e>
                      </m:acc>
                    </m:oMath>
                  </m:oMathPara>
                </a14:m>
                <a:endParaRPr lang="de-DE" dirty="0"/>
              </a:p>
            </p:txBody>
          </p:sp>
        </mc:Choice>
        <mc:Fallback xmlns="">
          <p:sp>
            <p:nvSpPr>
              <p:cNvPr id="9" name="Rechteck 8"/>
              <p:cNvSpPr>
                <a:spLocks noRot="1" noChangeAspect="1" noMove="1" noResize="1" noEditPoints="1" noAdjustHandles="1" noChangeArrowheads="1" noChangeShapeType="1" noTextEdit="1"/>
              </p:cNvSpPr>
              <p:nvPr/>
            </p:nvSpPr>
            <p:spPr>
              <a:xfrm>
                <a:off x="2166204" y="5062047"/>
                <a:ext cx="365741" cy="369332"/>
              </a:xfrm>
              <a:prstGeom prst="rect">
                <a:avLst/>
              </a:prstGeom>
              <a:blipFill>
                <a:blip r:embed="rId11"/>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8" name="Rechteck 27"/>
              <p:cNvSpPr/>
              <p:nvPr/>
            </p:nvSpPr>
            <p:spPr>
              <a:xfrm>
                <a:off x="737649" y="3646588"/>
                <a:ext cx="365741"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de-DE" i="1">
                              <a:latin typeface="Cambria Math" panose="02040503050406030204" pitchFamily="18" charset="0"/>
                            </a:rPr>
                          </m:ctrlPr>
                        </m:accPr>
                        <m:e>
                          <m:r>
                            <a:rPr lang="de-DE" i="1">
                              <a:latin typeface="Cambria Math" panose="02040503050406030204" pitchFamily="18" charset="0"/>
                            </a:rPr>
                            <m:t>𝐿</m:t>
                          </m:r>
                        </m:e>
                      </m:acc>
                    </m:oMath>
                  </m:oMathPara>
                </a14:m>
                <a:endParaRPr lang="de-DE" dirty="0"/>
              </a:p>
            </p:txBody>
          </p:sp>
        </mc:Choice>
        <mc:Fallback xmlns="">
          <p:sp>
            <p:nvSpPr>
              <p:cNvPr id="28" name="Rechteck 27"/>
              <p:cNvSpPr>
                <a:spLocks noRot="1" noChangeAspect="1" noMove="1" noResize="1" noEditPoints="1" noAdjustHandles="1" noChangeArrowheads="1" noChangeShapeType="1" noTextEdit="1"/>
              </p:cNvSpPr>
              <p:nvPr/>
            </p:nvSpPr>
            <p:spPr>
              <a:xfrm>
                <a:off x="737649" y="3646588"/>
                <a:ext cx="365741" cy="369332"/>
              </a:xfrm>
              <a:prstGeom prst="rect">
                <a:avLst/>
              </a:prstGeom>
              <a:blipFill>
                <a:blip r:embed="rId12"/>
                <a:stretch>
                  <a:fillRect/>
                </a:stretch>
              </a:blipFill>
            </p:spPr>
            <p:txBody>
              <a:bodyPr/>
              <a:lstStyle/>
              <a:p>
                <a:r>
                  <a:rPr lang="de-DE">
                    <a:noFill/>
                  </a:rPr>
                  <a:t> </a:t>
                </a:r>
              </a:p>
            </p:txBody>
          </p:sp>
        </mc:Fallback>
      </mc:AlternateContent>
      <p:sp>
        <p:nvSpPr>
          <p:cNvPr id="29" name="Textfeld 28">
            <a:extLst>
              <a:ext uri="{FF2B5EF4-FFF2-40B4-BE49-F238E27FC236}">
                <a16:creationId xmlns:a16="http://schemas.microsoft.com/office/drawing/2014/main" id="{AB62B75A-7654-4324-94C9-289FFE47A635}"/>
              </a:ext>
            </a:extLst>
          </p:cNvPr>
          <p:cNvSpPr txBox="1"/>
          <p:nvPr/>
        </p:nvSpPr>
        <p:spPr>
          <a:xfrm>
            <a:off x="6024467" y="1832842"/>
            <a:ext cx="6176865" cy="272765"/>
          </a:xfrm>
          <a:prstGeom prst="rect">
            <a:avLst/>
          </a:prstGeom>
          <a:noFill/>
        </p:spPr>
        <p:txBody>
          <a:bodyPr wrap="square" rtlCol="0">
            <a:noAutofit/>
          </a:bodyPr>
          <a:lstStyle/>
          <a:p>
            <a:r>
              <a:rPr lang="de-DE" sz="1000" dirty="0" smtClean="0"/>
              <a:t>Wir wählen nun einen Punkt der Arbeitsaufteilung auf der Arbeitsbudgetgeraden</a:t>
            </a:r>
            <a:endParaRPr lang="de-DE" sz="1000" dirty="0"/>
          </a:p>
        </p:txBody>
      </p:sp>
      <p:sp>
        <p:nvSpPr>
          <p:cNvPr id="31" name="Textfeld 30">
            <a:extLst>
              <a:ext uri="{FF2B5EF4-FFF2-40B4-BE49-F238E27FC236}">
                <a16:creationId xmlns:a16="http://schemas.microsoft.com/office/drawing/2014/main" id="{AB62B75A-7654-4324-94C9-289FFE47A635}"/>
              </a:ext>
            </a:extLst>
          </p:cNvPr>
          <p:cNvSpPr txBox="1"/>
          <p:nvPr/>
        </p:nvSpPr>
        <p:spPr>
          <a:xfrm>
            <a:off x="6024464" y="2175757"/>
            <a:ext cx="6176865" cy="272765"/>
          </a:xfrm>
          <a:prstGeom prst="rect">
            <a:avLst/>
          </a:prstGeom>
          <a:noFill/>
        </p:spPr>
        <p:txBody>
          <a:bodyPr wrap="square" rtlCol="0">
            <a:noAutofit/>
          </a:bodyPr>
          <a:lstStyle/>
          <a:p>
            <a:r>
              <a:rPr lang="de-DE" sz="1000" dirty="0" smtClean="0"/>
              <a:t>Und tragen nach oben den zugehörigen Output von G ab</a:t>
            </a:r>
            <a:endParaRPr lang="de-DE" sz="1000" dirty="0"/>
          </a:p>
        </p:txBody>
      </p:sp>
      <p:pic>
        <p:nvPicPr>
          <p:cNvPr id="11" name="Grafik 10"/>
          <p:cNvPicPr>
            <a:picLocks noChangeAspect="1"/>
          </p:cNvPicPr>
          <p:nvPr/>
        </p:nvPicPr>
        <p:blipFill>
          <a:blip r:embed="rId27"/>
          <a:stretch>
            <a:fillRect/>
          </a:stretch>
        </p:blipFill>
        <p:spPr>
          <a:xfrm>
            <a:off x="104400" y="468000"/>
            <a:ext cx="5602710" cy="5608806"/>
          </a:xfrm>
          <a:prstGeom prst="rect">
            <a:avLst/>
          </a:prstGeom>
        </p:spPr>
      </p:pic>
      <p:sp>
        <p:nvSpPr>
          <p:cNvPr id="32" name="Textfeld 31">
            <a:extLst>
              <a:ext uri="{FF2B5EF4-FFF2-40B4-BE49-F238E27FC236}">
                <a16:creationId xmlns:a16="http://schemas.microsoft.com/office/drawing/2014/main" id="{AB62B75A-7654-4324-94C9-289FFE47A635}"/>
              </a:ext>
            </a:extLst>
          </p:cNvPr>
          <p:cNvSpPr txBox="1"/>
          <p:nvPr/>
        </p:nvSpPr>
        <p:spPr>
          <a:xfrm>
            <a:off x="6024467" y="2518673"/>
            <a:ext cx="6176865" cy="272765"/>
          </a:xfrm>
          <a:prstGeom prst="rect">
            <a:avLst/>
          </a:prstGeom>
          <a:noFill/>
        </p:spPr>
        <p:txBody>
          <a:bodyPr wrap="square" rtlCol="0">
            <a:noAutofit/>
          </a:bodyPr>
          <a:lstStyle/>
          <a:p>
            <a:r>
              <a:rPr lang="de-DE" sz="1000" dirty="0" smtClean="0"/>
              <a:t>Und nach rechts den zugehörigen Output von M</a:t>
            </a:r>
            <a:endParaRPr lang="de-DE" sz="1000" dirty="0"/>
          </a:p>
        </p:txBody>
      </p:sp>
      <p:pic>
        <p:nvPicPr>
          <p:cNvPr id="12" name="Grafik 11"/>
          <p:cNvPicPr>
            <a:picLocks noChangeAspect="1"/>
          </p:cNvPicPr>
          <p:nvPr/>
        </p:nvPicPr>
        <p:blipFill>
          <a:blip r:embed="rId28"/>
          <a:stretch>
            <a:fillRect/>
          </a:stretch>
        </p:blipFill>
        <p:spPr>
          <a:xfrm>
            <a:off x="104400" y="468000"/>
            <a:ext cx="5602710" cy="5608806"/>
          </a:xfrm>
          <a:prstGeom prst="rect">
            <a:avLst/>
          </a:prstGeom>
        </p:spPr>
      </p:pic>
      <p:sp>
        <p:nvSpPr>
          <p:cNvPr id="33" name="Textfeld 32">
            <a:extLst>
              <a:ext uri="{FF2B5EF4-FFF2-40B4-BE49-F238E27FC236}">
                <a16:creationId xmlns:a16="http://schemas.microsoft.com/office/drawing/2014/main" id="{AB62B75A-7654-4324-94C9-289FFE47A635}"/>
              </a:ext>
            </a:extLst>
          </p:cNvPr>
          <p:cNvSpPr txBox="1"/>
          <p:nvPr/>
        </p:nvSpPr>
        <p:spPr>
          <a:xfrm>
            <a:off x="6040023" y="2733447"/>
            <a:ext cx="6176865" cy="272765"/>
          </a:xfrm>
          <a:prstGeom prst="rect">
            <a:avLst/>
          </a:prstGeom>
          <a:noFill/>
        </p:spPr>
        <p:txBody>
          <a:bodyPr wrap="square" rtlCol="0">
            <a:noAutofit/>
          </a:bodyPr>
          <a:lstStyle/>
          <a:p>
            <a:r>
              <a:rPr lang="de-DE" sz="1000" dirty="0" smtClean="0"/>
              <a:t>Tragen wir die </a:t>
            </a:r>
            <a:r>
              <a:rPr lang="de-DE" sz="1000" dirty="0" err="1" smtClean="0"/>
              <a:t>Outputmenge</a:t>
            </a:r>
            <a:r>
              <a:rPr lang="de-DE" sz="1000" dirty="0" smtClean="0"/>
              <a:t> G nach  rechts ab</a:t>
            </a:r>
            <a:endParaRPr lang="de-DE" sz="1000" dirty="0"/>
          </a:p>
        </p:txBody>
      </p:sp>
      <p:pic>
        <p:nvPicPr>
          <p:cNvPr id="13" name="Grafik 12"/>
          <p:cNvPicPr>
            <a:picLocks noChangeAspect="1"/>
          </p:cNvPicPr>
          <p:nvPr/>
        </p:nvPicPr>
        <p:blipFill>
          <a:blip r:embed="rId29"/>
          <a:stretch>
            <a:fillRect/>
          </a:stretch>
        </p:blipFill>
        <p:spPr>
          <a:xfrm>
            <a:off x="104400" y="468000"/>
            <a:ext cx="5602710" cy="5608806"/>
          </a:xfrm>
          <a:prstGeom prst="rect">
            <a:avLst/>
          </a:prstGeom>
        </p:spPr>
      </p:pic>
      <p:sp>
        <p:nvSpPr>
          <p:cNvPr id="34" name="Textfeld 33">
            <a:extLst>
              <a:ext uri="{FF2B5EF4-FFF2-40B4-BE49-F238E27FC236}">
                <a16:creationId xmlns:a16="http://schemas.microsoft.com/office/drawing/2014/main" id="{AB62B75A-7654-4324-94C9-289FFE47A635}"/>
              </a:ext>
            </a:extLst>
          </p:cNvPr>
          <p:cNvSpPr txBox="1"/>
          <p:nvPr/>
        </p:nvSpPr>
        <p:spPr>
          <a:xfrm>
            <a:off x="6062951" y="3007227"/>
            <a:ext cx="6176865" cy="272765"/>
          </a:xfrm>
          <a:prstGeom prst="rect">
            <a:avLst/>
          </a:prstGeom>
          <a:noFill/>
        </p:spPr>
        <p:txBody>
          <a:bodyPr wrap="square" rtlCol="0">
            <a:noAutofit/>
          </a:bodyPr>
          <a:lstStyle/>
          <a:p>
            <a:r>
              <a:rPr lang="de-DE" sz="1000" dirty="0" smtClean="0"/>
              <a:t>Und die </a:t>
            </a:r>
            <a:r>
              <a:rPr lang="de-DE" sz="1000" dirty="0" err="1" smtClean="0"/>
              <a:t>Outputmenge</a:t>
            </a:r>
            <a:r>
              <a:rPr lang="de-DE" sz="1000" dirty="0" smtClean="0"/>
              <a:t> M nach  oben ab, erhalten wir in dem Schnittpunkt einen ersten Punkt auf der Transformationskurve</a:t>
            </a:r>
            <a:endParaRPr lang="de-DE" sz="1000" dirty="0"/>
          </a:p>
        </p:txBody>
      </p:sp>
      <p:pic>
        <p:nvPicPr>
          <p:cNvPr id="36" name="Grafik 35"/>
          <p:cNvPicPr>
            <a:picLocks noChangeAspect="1"/>
          </p:cNvPicPr>
          <p:nvPr/>
        </p:nvPicPr>
        <p:blipFill>
          <a:blip r:embed="rId30"/>
          <a:stretch>
            <a:fillRect/>
          </a:stretch>
        </p:blipFill>
        <p:spPr>
          <a:xfrm>
            <a:off x="104400" y="468000"/>
            <a:ext cx="5602710" cy="5608806"/>
          </a:xfrm>
          <a:prstGeom prst="rect">
            <a:avLst/>
          </a:prstGeom>
        </p:spPr>
      </p:pic>
      <p:sp>
        <p:nvSpPr>
          <p:cNvPr id="37" name="Textfeld 36">
            <a:extLst>
              <a:ext uri="{FF2B5EF4-FFF2-40B4-BE49-F238E27FC236}">
                <a16:creationId xmlns:a16="http://schemas.microsoft.com/office/drawing/2014/main" id="{AB62B75A-7654-4324-94C9-289FFE47A635}"/>
              </a:ext>
            </a:extLst>
          </p:cNvPr>
          <p:cNvSpPr txBox="1"/>
          <p:nvPr/>
        </p:nvSpPr>
        <p:spPr>
          <a:xfrm>
            <a:off x="6062950" y="3519272"/>
            <a:ext cx="6176865" cy="272765"/>
          </a:xfrm>
          <a:prstGeom prst="rect">
            <a:avLst/>
          </a:prstGeom>
          <a:noFill/>
        </p:spPr>
        <p:txBody>
          <a:bodyPr wrap="square" rtlCol="0">
            <a:noAutofit/>
          </a:bodyPr>
          <a:lstStyle/>
          <a:p>
            <a:r>
              <a:rPr lang="de-DE" sz="1000" dirty="0" smtClean="0"/>
              <a:t>Dies können wir nun für weitere Punkte auf der Arbeitsbudgetgeraden durchführen, insbesondere auch für die beiden Extrempunkte, wenn alle Arbeiter in dem einen oder anderen Sektor arbeiten.</a:t>
            </a:r>
            <a:endParaRPr lang="de-DE" sz="1000" dirty="0"/>
          </a:p>
        </p:txBody>
      </p:sp>
      <p:pic>
        <p:nvPicPr>
          <p:cNvPr id="38" name="Grafik 37"/>
          <p:cNvPicPr>
            <a:picLocks noChangeAspect="1"/>
          </p:cNvPicPr>
          <p:nvPr/>
        </p:nvPicPr>
        <p:blipFill>
          <a:blip r:embed="rId31"/>
          <a:stretch>
            <a:fillRect/>
          </a:stretch>
        </p:blipFill>
        <p:spPr>
          <a:xfrm>
            <a:off x="104400" y="468000"/>
            <a:ext cx="5602710" cy="5608806"/>
          </a:xfrm>
          <a:prstGeom prst="rect">
            <a:avLst/>
          </a:prstGeom>
        </p:spPr>
      </p:pic>
      <p:pic>
        <p:nvPicPr>
          <p:cNvPr id="39" name="Grafik 38"/>
          <p:cNvPicPr>
            <a:picLocks noChangeAspect="1"/>
          </p:cNvPicPr>
          <p:nvPr/>
        </p:nvPicPr>
        <p:blipFill>
          <a:blip r:embed="rId32"/>
          <a:stretch>
            <a:fillRect/>
          </a:stretch>
        </p:blipFill>
        <p:spPr>
          <a:xfrm>
            <a:off x="104400" y="468000"/>
            <a:ext cx="5602710" cy="5608806"/>
          </a:xfrm>
          <a:prstGeom prst="rect">
            <a:avLst/>
          </a:prstGeom>
        </p:spPr>
      </p:pic>
      <p:pic>
        <p:nvPicPr>
          <p:cNvPr id="40" name="Grafik 39"/>
          <p:cNvPicPr>
            <a:picLocks noChangeAspect="1"/>
          </p:cNvPicPr>
          <p:nvPr/>
        </p:nvPicPr>
        <p:blipFill>
          <a:blip r:embed="rId33"/>
          <a:stretch>
            <a:fillRect/>
          </a:stretch>
        </p:blipFill>
        <p:spPr>
          <a:xfrm>
            <a:off x="104400" y="468000"/>
            <a:ext cx="5602710" cy="5608806"/>
          </a:xfrm>
          <a:prstGeom prst="rect">
            <a:avLst/>
          </a:prstGeom>
        </p:spPr>
      </p:pic>
      <p:pic>
        <p:nvPicPr>
          <p:cNvPr id="41" name="Grafik 40"/>
          <p:cNvPicPr>
            <a:picLocks noChangeAspect="1"/>
          </p:cNvPicPr>
          <p:nvPr/>
        </p:nvPicPr>
        <p:blipFill>
          <a:blip r:embed="rId34"/>
          <a:stretch>
            <a:fillRect/>
          </a:stretch>
        </p:blipFill>
        <p:spPr>
          <a:xfrm>
            <a:off x="104400" y="468000"/>
            <a:ext cx="5602710" cy="5608806"/>
          </a:xfrm>
          <a:prstGeom prst="rect">
            <a:avLst/>
          </a:prstGeom>
        </p:spPr>
      </p:pic>
      <p:pic>
        <p:nvPicPr>
          <p:cNvPr id="42" name="Grafik 41"/>
          <p:cNvPicPr>
            <a:picLocks noChangeAspect="1"/>
          </p:cNvPicPr>
          <p:nvPr/>
        </p:nvPicPr>
        <p:blipFill>
          <a:blip r:embed="rId35"/>
          <a:stretch>
            <a:fillRect/>
          </a:stretch>
        </p:blipFill>
        <p:spPr>
          <a:xfrm>
            <a:off x="104400" y="468000"/>
            <a:ext cx="5602710" cy="5608806"/>
          </a:xfrm>
          <a:prstGeom prst="rect">
            <a:avLst/>
          </a:prstGeom>
        </p:spPr>
      </p:pic>
      <p:pic>
        <p:nvPicPr>
          <p:cNvPr id="43" name="Grafik 42"/>
          <p:cNvPicPr>
            <a:picLocks noChangeAspect="1"/>
          </p:cNvPicPr>
          <p:nvPr/>
        </p:nvPicPr>
        <p:blipFill>
          <a:blip r:embed="rId36"/>
          <a:stretch>
            <a:fillRect/>
          </a:stretch>
        </p:blipFill>
        <p:spPr>
          <a:xfrm>
            <a:off x="104400" y="468000"/>
            <a:ext cx="5602710" cy="5608806"/>
          </a:xfrm>
          <a:prstGeom prst="rect">
            <a:avLst/>
          </a:prstGeom>
        </p:spPr>
      </p:pic>
      <p:sp>
        <p:nvSpPr>
          <p:cNvPr id="44" name="Textfeld 43">
            <a:extLst>
              <a:ext uri="{FF2B5EF4-FFF2-40B4-BE49-F238E27FC236}">
                <a16:creationId xmlns:a16="http://schemas.microsoft.com/office/drawing/2014/main" id="{AB62B75A-7654-4324-94C9-289FFE47A635}"/>
              </a:ext>
            </a:extLst>
          </p:cNvPr>
          <p:cNvSpPr txBox="1"/>
          <p:nvPr/>
        </p:nvSpPr>
        <p:spPr>
          <a:xfrm>
            <a:off x="6040022" y="3932212"/>
            <a:ext cx="6176865" cy="327557"/>
          </a:xfrm>
          <a:prstGeom prst="rect">
            <a:avLst/>
          </a:prstGeom>
          <a:noFill/>
        </p:spPr>
        <p:txBody>
          <a:bodyPr wrap="square" rtlCol="0">
            <a:noAutofit/>
          </a:bodyPr>
          <a:lstStyle/>
          <a:p>
            <a:r>
              <a:rPr lang="de-DE" sz="1000" dirty="0" smtClean="0"/>
              <a:t>Verbinden wir nun alle diese Punkte, so erhält man die Transformationskurve</a:t>
            </a:r>
            <a:endParaRPr lang="de-DE" sz="1000" dirty="0"/>
          </a:p>
        </p:txBody>
      </p:sp>
      <p:pic>
        <p:nvPicPr>
          <p:cNvPr id="45" name="Grafik 44"/>
          <p:cNvPicPr>
            <a:picLocks noChangeAspect="1"/>
          </p:cNvPicPr>
          <p:nvPr/>
        </p:nvPicPr>
        <p:blipFill>
          <a:blip r:embed="rId37"/>
          <a:stretch>
            <a:fillRect/>
          </a:stretch>
        </p:blipFill>
        <p:spPr>
          <a:xfrm>
            <a:off x="104400" y="468000"/>
            <a:ext cx="5602710" cy="5608806"/>
          </a:xfrm>
          <a:prstGeom prst="rect">
            <a:avLst/>
          </a:prstGeom>
        </p:spPr>
      </p:pic>
      <p:sp>
        <p:nvSpPr>
          <p:cNvPr id="46" name="Textfeld 45">
            <a:extLst>
              <a:ext uri="{FF2B5EF4-FFF2-40B4-BE49-F238E27FC236}">
                <a16:creationId xmlns:a16="http://schemas.microsoft.com/office/drawing/2014/main" id="{AB62B75A-7654-4324-94C9-289FFE47A635}"/>
              </a:ext>
            </a:extLst>
          </p:cNvPr>
          <p:cNvSpPr txBox="1"/>
          <p:nvPr/>
        </p:nvSpPr>
        <p:spPr>
          <a:xfrm>
            <a:off x="6015135" y="4207314"/>
            <a:ext cx="6176865" cy="327557"/>
          </a:xfrm>
          <a:prstGeom prst="rect">
            <a:avLst/>
          </a:prstGeom>
          <a:noFill/>
        </p:spPr>
        <p:txBody>
          <a:bodyPr wrap="square" rtlCol="0">
            <a:noAutofit/>
          </a:bodyPr>
          <a:lstStyle/>
          <a:p>
            <a:r>
              <a:rPr lang="de-DE" sz="1000" dirty="0" smtClean="0"/>
              <a:t>Aufgrund der Eigenschaft, der abnehmenden Grenzerträge der beiden Produktionsfunktionen im Faktor Arbeit ergibt die charakteristische Rechtskrümmung der Transformationskurve. Wären die Produktionsfunktionen linear wie bei Ricardo, also Geraden, würde sich auch die bekannte Gerade als Transformationskurve ergeben.</a:t>
            </a:r>
            <a:endParaRPr lang="de-DE" sz="1000" dirty="0"/>
          </a:p>
        </p:txBody>
      </p:sp>
      <p:sp>
        <p:nvSpPr>
          <p:cNvPr id="47" name="Textfeld 46">
            <a:extLst>
              <a:ext uri="{FF2B5EF4-FFF2-40B4-BE49-F238E27FC236}">
                <a16:creationId xmlns:a16="http://schemas.microsoft.com/office/drawing/2014/main" id="{AB62B75A-7654-4324-94C9-289FFE47A635}"/>
              </a:ext>
            </a:extLst>
          </p:cNvPr>
          <p:cNvSpPr txBox="1"/>
          <p:nvPr/>
        </p:nvSpPr>
        <p:spPr>
          <a:xfrm>
            <a:off x="6015135" y="4800610"/>
            <a:ext cx="6176865" cy="627933"/>
          </a:xfrm>
          <a:prstGeom prst="rect">
            <a:avLst/>
          </a:prstGeom>
          <a:noFill/>
        </p:spPr>
        <p:txBody>
          <a:bodyPr wrap="square" rtlCol="0">
            <a:noAutofit/>
          </a:bodyPr>
          <a:lstStyle/>
          <a:p>
            <a:r>
              <a:rPr lang="de-DE" sz="1000" dirty="0" smtClean="0"/>
              <a:t>Wichtiger Unterschied zu Ricardo ist, dass die Steigung der Transformationskurve nicht konstant ist, sondern </a:t>
            </a:r>
            <a:r>
              <a:rPr lang="de-DE" sz="1000" dirty="0"/>
              <a:t>a</a:t>
            </a:r>
            <a:r>
              <a:rPr lang="de-DE" sz="1000" dirty="0" smtClean="0"/>
              <a:t>nfangs flach und dann immer steiler wird. D.h., je nach Produktionspunkt ändern sich auch die Opportunitätskosten der beiden Güter.</a:t>
            </a:r>
            <a:endParaRPr lang="de-DE" sz="1000" dirty="0"/>
          </a:p>
        </p:txBody>
      </p:sp>
      <p:sp>
        <p:nvSpPr>
          <p:cNvPr id="48" name="Textfeld 47">
            <a:extLst>
              <a:ext uri="{FF2B5EF4-FFF2-40B4-BE49-F238E27FC236}">
                <a16:creationId xmlns:a16="http://schemas.microsoft.com/office/drawing/2014/main" id="{AB62B75A-7654-4324-94C9-289FFE47A635}"/>
              </a:ext>
            </a:extLst>
          </p:cNvPr>
          <p:cNvSpPr txBox="1"/>
          <p:nvPr/>
        </p:nvSpPr>
        <p:spPr>
          <a:xfrm>
            <a:off x="6024466" y="5310610"/>
            <a:ext cx="6176865" cy="443267"/>
          </a:xfrm>
          <a:prstGeom prst="rect">
            <a:avLst/>
          </a:prstGeom>
          <a:noFill/>
        </p:spPr>
        <p:txBody>
          <a:bodyPr wrap="square" rtlCol="0">
            <a:noAutofit/>
          </a:bodyPr>
          <a:lstStyle/>
          <a:p>
            <a:r>
              <a:rPr lang="de-DE" sz="1000" dirty="0" smtClean="0"/>
              <a:t>Die Transformationskurve gibt also wieder an: Auf wieviel des einen Gutes muss man verzichten, wenn man eine zusätzliche Einheit des anderen Gutes produzieren </a:t>
            </a:r>
            <a:r>
              <a:rPr lang="de-DE" sz="1000" dirty="0" err="1" smtClean="0"/>
              <a:t>mlöhte</a:t>
            </a:r>
            <a:r>
              <a:rPr lang="de-DE" sz="1000" dirty="0" smtClean="0"/>
              <a:t>.</a:t>
            </a:r>
            <a:endParaRPr lang="de-DE" sz="1000" dirty="0"/>
          </a:p>
        </p:txBody>
      </p:sp>
      <p:sp>
        <p:nvSpPr>
          <p:cNvPr id="49" name="Textfeld 48">
            <a:extLst>
              <a:ext uri="{FF2B5EF4-FFF2-40B4-BE49-F238E27FC236}">
                <a16:creationId xmlns:a16="http://schemas.microsoft.com/office/drawing/2014/main" id="{AB62B75A-7654-4324-94C9-289FFE47A635}"/>
              </a:ext>
            </a:extLst>
          </p:cNvPr>
          <p:cNvSpPr txBox="1"/>
          <p:nvPr/>
        </p:nvSpPr>
        <p:spPr>
          <a:xfrm>
            <a:off x="6024465" y="5761015"/>
            <a:ext cx="6176865" cy="443267"/>
          </a:xfrm>
          <a:prstGeom prst="rect">
            <a:avLst/>
          </a:prstGeom>
          <a:noFill/>
        </p:spPr>
        <p:txBody>
          <a:bodyPr wrap="square" rtlCol="0">
            <a:noAutofit/>
          </a:bodyPr>
          <a:lstStyle/>
          <a:p>
            <a:r>
              <a:rPr lang="de-DE" sz="1000" dirty="0" smtClean="0"/>
              <a:t>Ein ähnlicher konkaver Verlauf ergibt sich übrigens, wenn wir das </a:t>
            </a:r>
            <a:r>
              <a:rPr lang="de-DE" sz="1000" dirty="0" err="1" smtClean="0"/>
              <a:t>Ricardomodell</a:t>
            </a:r>
            <a:r>
              <a:rPr lang="de-DE" sz="1000" dirty="0" smtClean="0"/>
              <a:t> von zwei Produzenten auf immer mehr erweitern. Gemäß den komparativen Kostenvorteilen würden wir dann auch beginnend mit der flachsten Kurve  die nächst steilere Kurve ansetzen, um zur aggregierten Transformationskurve aller Produzenten zu gelangen.</a:t>
            </a:r>
            <a:endParaRPr lang="de-DE" sz="1000" dirty="0"/>
          </a:p>
        </p:txBody>
      </p:sp>
    </p:spTree>
    <p:extLst>
      <p:ext uri="{BB962C8B-B14F-4D97-AF65-F5344CB8AC3E}">
        <p14:creationId xmlns:p14="http://schemas.microsoft.com/office/powerpoint/2010/main" val="1989477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2"/>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2"/>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3"/>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4"/>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7"/>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38"/>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39"/>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40"/>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42"/>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41"/>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43"/>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44"/>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45"/>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46"/>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47"/>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48"/>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14" grpId="0"/>
      <p:bldP spid="16" grpId="0"/>
      <p:bldP spid="18" grpId="0"/>
      <p:bldP spid="26" grpId="0"/>
      <p:bldP spid="27" grpId="0"/>
      <p:bldP spid="9" grpId="0"/>
      <p:bldP spid="28" grpId="0"/>
      <p:bldP spid="29" grpId="0"/>
      <p:bldP spid="31" grpId="0"/>
      <p:bldP spid="32" grpId="0"/>
      <p:bldP spid="33" grpId="0"/>
      <p:bldP spid="34" grpId="0"/>
      <p:bldP spid="37" grpId="0"/>
      <p:bldP spid="44" grpId="0"/>
      <p:bldP spid="46" grpId="0"/>
      <p:bldP spid="47" grpId="0"/>
      <p:bldP spid="48" grpId="0"/>
      <p:bldP spid="4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631" dirty="0" err="1">
                <a:solidFill>
                  <a:sysClr val="windowText" lastClr="000000"/>
                </a:solidFill>
              </a:rPr>
              <a:t>Transformationskurve</a:t>
            </a:r>
            <a:endParaRPr lang="en-US" sz="2631" dirty="0">
              <a:solidFill>
                <a:sysClr val="windowText" lastClr="000000"/>
              </a:solidFill>
            </a:endParaRPr>
          </a:p>
        </p:txBody>
      </p:sp>
      <p:cxnSp>
        <p:nvCxnSpPr>
          <p:cNvPr id="3" name="Gerade Verbindung mit Pfeil 2">
            <a:extLst>
              <a:ext uri="{FF2B5EF4-FFF2-40B4-BE49-F238E27FC236}">
                <a16:creationId xmlns:a16="http://schemas.microsoft.com/office/drawing/2014/main" id="{4B83DEF4-978B-4467-8855-EE69900CD371}"/>
              </a:ext>
            </a:extLst>
          </p:cNvPr>
          <p:cNvCxnSpPr/>
          <p:nvPr/>
        </p:nvCxnSpPr>
        <p:spPr>
          <a:xfrm flipV="1">
            <a:off x="5735960" y="1196752"/>
            <a:ext cx="0" cy="237626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a:extLst>
              <a:ext uri="{FF2B5EF4-FFF2-40B4-BE49-F238E27FC236}">
                <a16:creationId xmlns:a16="http://schemas.microsoft.com/office/drawing/2014/main" id="{91AAFDED-DDE0-4945-A950-8F330D7A80B8}"/>
              </a:ext>
            </a:extLst>
          </p:cNvPr>
          <p:cNvCxnSpPr>
            <a:cxnSpLocks/>
          </p:cNvCxnSpPr>
          <p:nvPr/>
        </p:nvCxnSpPr>
        <p:spPr>
          <a:xfrm>
            <a:off x="5735960" y="3573016"/>
            <a:ext cx="366772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a:extLst>
              <a:ext uri="{FF2B5EF4-FFF2-40B4-BE49-F238E27FC236}">
                <a16:creationId xmlns:a16="http://schemas.microsoft.com/office/drawing/2014/main" id="{AB16C916-2B05-4883-AE9B-CCA150222622}"/>
              </a:ext>
            </a:extLst>
          </p:cNvPr>
          <p:cNvCxnSpPr>
            <a:cxnSpLocks/>
          </p:cNvCxnSpPr>
          <p:nvPr/>
        </p:nvCxnSpPr>
        <p:spPr>
          <a:xfrm flipH="1">
            <a:off x="2207568" y="3573016"/>
            <a:ext cx="3528392"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Gerade Verbindung mit Pfeil 16">
            <a:extLst>
              <a:ext uri="{FF2B5EF4-FFF2-40B4-BE49-F238E27FC236}">
                <a16:creationId xmlns:a16="http://schemas.microsoft.com/office/drawing/2014/main" id="{080E7CC5-6BDF-408C-B4E9-7ADF0CDA4FA0}"/>
              </a:ext>
            </a:extLst>
          </p:cNvPr>
          <p:cNvCxnSpPr>
            <a:cxnSpLocks/>
          </p:cNvCxnSpPr>
          <p:nvPr/>
        </p:nvCxnSpPr>
        <p:spPr>
          <a:xfrm>
            <a:off x="5735960" y="3573016"/>
            <a:ext cx="0" cy="279992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feld 22">
            <a:extLst>
              <a:ext uri="{FF2B5EF4-FFF2-40B4-BE49-F238E27FC236}">
                <a16:creationId xmlns:a16="http://schemas.microsoft.com/office/drawing/2014/main" id="{3B9BC58F-6FFA-40BA-9DE7-8D73C55FF724}"/>
              </a:ext>
            </a:extLst>
          </p:cNvPr>
          <p:cNvSpPr txBox="1"/>
          <p:nvPr/>
        </p:nvSpPr>
        <p:spPr>
          <a:xfrm flipH="1">
            <a:off x="5375920" y="1052764"/>
            <a:ext cx="216024" cy="369332"/>
          </a:xfrm>
          <a:prstGeom prst="rect">
            <a:avLst/>
          </a:prstGeom>
          <a:noFill/>
        </p:spPr>
        <p:txBody>
          <a:bodyPr wrap="square" rtlCol="0">
            <a:spAutoFit/>
          </a:bodyPr>
          <a:lstStyle/>
          <a:p>
            <a:r>
              <a:rPr lang="de-DE" dirty="0"/>
              <a:t>G</a:t>
            </a:r>
          </a:p>
        </p:txBody>
      </p:sp>
      <p:sp>
        <p:nvSpPr>
          <p:cNvPr id="24" name="Textfeld 23">
            <a:extLst>
              <a:ext uri="{FF2B5EF4-FFF2-40B4-BE49-F238E27FC236}">
                <a16:creationId xmlns:a16="http://schemas.microsoft.com/office/drawing/2014/main" id="{122BB2F6-61E3-4E5D-8DB7-48B39A7BC583}"/>
              </a:ext>
            </a:extLst>
          </p:cNvPr>
          <p:cNvSpPr txBox="1"/>
          <p:nvPr/>
        </p:nvSpPr>
        <p:spPr>
          <a:xfrm flipH="1">
            <a:off x="9035988" y="3573016"/>
            <a:ext cx="216024" cy="369332"/>
          </a:xfrm>
          <a:prstGeom prst="rect">
            <a:avLst/>
          </a:prstGeom>
          <a:noFill/>
        </p:spPr>
        <p:txBody>
          <a:bodyPr wrap="square" rtlCol="0">
            <a:spAutoFit/>
          </a:bodyPr>
          <a:lstStyle/>
          <a:p>
            <a:r>
              <a:rPr lang="de-DE" dirty="0"/>
              <a:t>M</a:t>
            </a:r>
          </a:p>
        </p:txBody>
      </p:sp>
      <p:sp>
        <p:nvSpPr>
          <p:cNvPr id="25" name="Textfeld 24">
            <a:extLst>
              <a:ext uri="{FF2B5EF4-FFF2-40B4-BE49-F238E27FC236}">
                <a16:creationId xmlns:a16="http://schemas.microsoft.com/office/drawing/2014/main" id="{FFE1E00B-8440-404A-A8FC-683BE6792240}"/>
              </a:ext>
            </a:extLst>
          </p:cNvPr>
          <p:cNvSpPr txBox="1"/>
          <p:nvPr/>
        </p:nvSpPr>
        <p:spPr>
          <a:xfrm>
            <a:off x="2207568" y="3203684"/>
            <a:ext cx="374911" cy="369332"/>
          </a:xfrm>
          <a:prstGeom prst="rect">
            <a:avLst/>
          </a:prstGeom>
          <a:noFill/>
        </p:spPr>
        <p:txBody>
          <a:bodyPr wrap="none" rtlCol="0">
            <a:spAutoFit/>
          </a:bodyPr>
          <a:lstStyle/>
          <a:p>
            <a:r>
              <a:rPr lang="de-DE" dirty="0"/>
              <a:t>L</a:t>
            </a:r>
            <a:r>
              <a:rPr lang="de-DE" baseline="-25000" dirty="0"/>
              <a:t>G</a:t>
            </a:r>
            <a:endParaRPr lang="de-DE" dirty="0"/>
          </a:p>
        </p:txBody>
      </p:sp>
      <p:sp>
        <p:nvSpPr>
          <p:cNvPr id="26" name="Textfeld 25">
            <a:extLst>
              <a:ext uri="{FF2B5EF4-FFF2-40B4-BE49-F238E27FC236}">
                <a16:creationId xmlns:a16="http://schemas.microsoft.com/office/drawing/2014/main" id="{1132EFE1-CC06-4A2F-B7E5-22BC27B7C9A0}"/>
              </a:ext>
            </a:extLst>
          </p:cNvPr>
          <p:cNvSpPr txBox="1"/>
          <p:nvPr/>
        </p:nvSpPr>
        <p:spPr>
          <a:xfrm>
            <a:off x="5735960" y="5867980"/>
            <a:ext cx="413896" cy="369332"/>
          </a:xfrm>
          <a:prstGeom prst="rect">
            <a:avLst/>
          </a:prstGeom>
          <a:noFill/>
        </p:spPr>
        <p:txBody>
          <a:bodyPr wrap="none" rtlCol="0">
            <a:spAutoFit/>
          </a:bodyPr>
          <a:lstStyle/>
          <a:p>
            <a:r>
              <a:rPr lang="de-DE" dirty="0"/>
              <a:t>L</a:t>
            </a:r>
            <a:r>
              <a:rPr lang="de-DE" baseline="-25000" dirty="0"/>
              <a:t>M</a:t>
            </a:r>
            <a:endParaRPr lang="de-DE" dirty="0"/>
          </a:p>
        </p:txBody>
      </p:sp>
      <p:sp>
        <p:nvSpPr>
          <p:cNvPr id="7" name="Freihandform: Form 6">
            <a:extLst>
              <a:ext uri="{FF2B5EF4-FFF2-40B4-BE49-F238E27FC236}">
                <a16:creationId xmlns:a16="http://schemas.microsoft.com/office/drawing/2014/main" id="{0A871B41-5BB8-430A-B924-4FEFAC07679C}"/>
              </a:ext>
            </a:extLst>
          </p:cNvPr>
          <p:cNvSpPr/>
          <p:nvPr/>
        </p:nvSpPr>
        <p:spPr>
          <a:xfrm>
            <a:off x="5715000" y="3571875"/>
            <a:ext cx="2476500" cy="2381250"/>
          </a:xfrm>
          <a:custGeom>
            <a:avLst/>
            <a:gdLst>
              <a:gd name="connsiteX0" fmla="*/ 0 w 2476500"/>
              <a:gd name="connsiteY0" fmla="*/ 0 h 2381250"/>
              <a:gd name="connsiteX1" fmla="*/ 1466850 w 2476500"/>
              <a:gd name="connsiteY1" fmla="*/ 742950 h 2381250"/>
              <a:gd name="connsiteX2" fmla="*/ 2476500 w 2476500"/>
              <a:gd name="connsiteY2" fmla="*/ 2381250 h 2381250"/>
              <a:gd name="connsiteX3" fmla="*/ 2476500 w 2476500"/>
              <a:gd name="connsiteY3" fmla="*/ 2381250 h 2381250"/>
            </a:gdLst>
            <a:ahLst/>
            <a:cxnLst>
              <a:cxn ang="0">
                <a:pos x="connsiteX0" y="connsiteY0"/>
              </a:cxn>
              <a:cxn ang="0">
                <a:pos x="connsiteX1" y="connsiteY1"/>
              </a:cxn>
              <a:cxn ang="0">
                <a:pos x="connsiteX2" y="connsiteY2"/>
              </a:cxn>
              <a:cxn ang="0">
                <a:pos x="connsiteX3" y="connsiteY3"/>
              </a:cxn>
            </a:cxnLst>
            <a:rect l="l" t="t" r="r" b="b"/>
            <a:pathLst>
              <a:path w="2476500" h="2381250">
                <a:moveTo>
                  <a:pt x="0" y="0"/>
                </a:moveTo>
                <a:cubicBezTo>
                  <a:pt x="527050" y="173037"/>
                  <a:pt x="1054100" y="346075"/>
                  <a:pt x="1466850" y="742950"/>
                </a:cubicBezTo>
                <a:cubicBezTo>
                  <a:pt x="1879600" y="1139825"/>
                  <a:pt x="2476500" y="2381250"/>
                  <a:pt x="2476500" y="2381250"/>
                </a:cubicBezTo>
                <a:lnTo>
                  <a:pt x="2476500" y="238125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Freihandform: Form 10">
            <a:extLst>
              <a:ext uri="{FF2B5EF4-FFF2-40B4-BE49-F238E27FC236}">
                <a16:creationId xmlns:a16="http://schemas.microsoft.com/office/drawing/2014/main" id="{0CB94E24-0F48-495C-B11F-20991EB6E20E}"/>
              </a:ext>
            </a:extLst>
          </p:cNvPr>
          <p:cNvSpPr/>
          <p:nvPr/>
        </p:nvSpPr>
        <p:spPr>
          <a:xfrm>
            <a:off x="3267075" y="1857375"/>
            <a:ext cx="2457450" cy="1695450"/>
          </a:xfrm>
          <a:custGeom>
            <a:avLst/>
            <a:gdLst>
              <a:gd name="connsiteX0" fmla="*/ 2457450 w 2457450"/>
              <a:gd name="connsiteY0" fmla="*/ 1695450 h 1695450"/>
              <a:gd name="connsiteX1" fmla="*/ 1562100 w 2457450"/>
              <a:gd name="connsiteY1" fmla="*/ 733425 h 1695450"/>
              <a:gd name="connsiteX2" fmla="*/ 0 w 2457450"/>
              <a:gd name="connsiteY2" fmla="*/ 0 h 1695450"/>
            </a:gdLst>
            <a:ahLst/>
            <a:cxnLst>
              <a:cxn ang="0">
                <a:pos x="connsiteX0" y="connsiteY0"/>
              </a:cxn>
              <a:cxn ang="0">
                <a:pos x="connsiteX1" y="connsiteY1"/>
              </a:cxn>
              <a:cxn ang="0">
                <a:pos x="connsiteX2" y="connsiteY2"/>
              </a:cxn>
            </a:cxnLst>
            <a:rect l="l" t="t" r="r" b="b"/>
            <a:pathLst>
              <a:path w="2457450" h="1695450">
                <a:moveTo>
                  <a:pt x="2457450" y="1695450"/>
                </a:moveTo>
                <a:cubicBezTo>
                  <a:pt x="2214562" y="1355725"/>
                  <a:pt x="1971675" y="1016000"/>
                  <a:pt x="1562100" y="733425"/>
                </a:cubicBezTo>
                <a:cubicBezTo>
                  <a:pt x="1152525" y="450850"/>
                  <a:pt x="576262" y="225425"/>
                  <a:pt x="0" y="0"/>
                </a:cubicBezTo>
              </a:path>
            </a:pathLst>
          </a:cu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Gleichschenkliges Dreieck 14">
            <a:extLst>
              <a:ext uri="{FF2B5EF4-FFF2-40B4-BE49-F238E27FC236}">
                <a16:creationId xmlns:a16="http://schemas.microsoft.com/office/drawing/2014/main" id="{16390E3D-552E-4698-BC88-15D62D9AE2D4}"/>
              </a:ext>
            </a:extLst>
          </p:cNvPr>
          <p:cNvSpPr/>
          <p:nvPr/>
        </p:nvSpPr>
        <p:spPr>
          <a:xfrm rot="2700000">
            <a:off x="3760039" y="3364742"/>
            <a:ext cx="2892425" cy="1456250"/>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8" name="Gerader Verbinder 17">
            <a:extLst>
              <a:ext uri="{FF2B5EF4-FFF2-40B4-BE49-F238E27FC236}">
                <a16:creationId xmlns:a16="http://schemas.microsoft.com/office/drawing/2014/main" id="{D92F0BA4-21C2-4E6F-BEC9-F2F415576DD5}"/>
              </a:ext>
            </a:extLst>
          </p:cNvPr>
          <p:cNvCxnSpPr>
            <a:cxnSpLocks/>
            <a:stCxn id="15" idx="4"/>
          </p:cNvCxnSpPr>
          <p:nvPr/>
        </p:nvCxnSpPr>
        <p:spPr>
          <a:xfrm>
            <a:off x="5714016" y="5630356"/>
            <a:ext cx="2326201" cy="100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Gerader Verbinder 26">
            <a:extLst>
              <a:ext uri="{FF2B5EF4-FFF2-40B4-BE49-F238E27FC236}">
                <a16:creationId xmlns:a16="http://schemas.microsoft.com/office/drawing/2014/main" id="{176E811F-BA91-4D05-8B6B-DD6AF53C29F3}"/>
              </a:ext>
            </a:extLst>
          </p:cNvPr>
          <p:cNvCxnSpPr>
            <a:cxnSpLocks/>
          </p:cNvCxnSpPr>
          <p:nvPr/>
        </p:nvCxnSpPr>
        <p:spPr>
          <a:xfrm>
            <a:off x="8040216" y="3573016"/>
            <a:ext cx="0" cy="205834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Gerader Verbinder 27">
            <a:extLst>
              <a:ext uri="{FF2B5EF4-FFF2-40B4-BE49-F238E27FC236}">
                <a16:creationId xmlns:a16="http://schemas.microsoft.com/office/drawing/2014/main" id="{EBF6C89F-014B-4BC2-A909-5C02EDEEC549}"/>
              </a:ext>
            </a:extLst>
          </p:cNvPr>
          <p:cNvCxnSpPr>
            <a:cxnSpLocks/>
          </p:cNvCxnSpPr>
          <p:nvPr/>
        </p:nvCxnSpPr>
        <p:spPr>
          <a:xfrm flipH="1">
            <a:off x="3668763" y="1983660"/>
            <a:ext cx="6367" cy="156960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Gerader Verbinder 29">
            <a:extLst>
              <a:ext uri="{FF2B5EF4-FFF2-40B4-BE49-F238E27FC236}">
                <a16:creationId xmlns:a16="http://schemas.microsoft.com/office/drawing/2014/main" id="{28C84FF8-4C85-4158-81F6-79CEC13AACCE}"/>
              </a:ext>
            </a:extLst>
          </p:cNvPr>
          <p:cNvCxnSpPr>
            <a:cxnSpLocks/>
          </p:cNvCxnSpPr>
          <p:nvPr/>
        </p:nvCxnSpPr>
        <p:spPr>
          <a:xfrm>
            <a:off x="3675130" y="2009231"/>
            <a:ext cx="2025574" cy="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Gerader Verbinder 35">
            <a:extLst>
              <a:ext uri="{FF2B5EF4-FFF2-40B4-BE49-F238E27FC236}">
                <a16:creationId xmlns:a16="http://schemas.microsoft.com/office/drawing/2014/main" id="{B0A19775-9E14-4A30-A37C-8F25007630F3}"/>
              </a:ext>
            </a:extLst>
          </p:cNvPr>
          <p:cNvCxnSpPr>
            <a:cxnSpLocks/>
          </p:cNvCxnSpPr>
          <p:nvPr/>
        </p:nvCxnSpPr>
        <p:spPr>
          <a:xfrm>
            <a:off x="4133085" y="2213248"/>
            <a:ext cx="0" cy="1855382"/>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Gerader Verbinder 37">
            <a:extLst>
              <a:ext uri="{FF2B5EF4-FFF2-40B4-BE49-F238E27FC236}">
                <a16:creationId xmlns:a16="http://schemas.microsoft.com/office/drawing/2014/main" id="{DBB969DB-0461-4619-B9A3-C9FC88353F60}"/>
              </a:ext>
            </a:extLst>
          </p:cNvPr>
          <p:cNvCxnSpPr>
            <a:cxnSpLocks/>
          </p:cNvCxnSpPr>
          <p:nvPr/>
        </p:nvCxnSpPr>
        <p:spPr>
          <a:xfrm flipH="1" flipV="1">
            <a:off x="4144802" y="4050000"/>
            <a:ext cx="2744059" cy="1863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Gerader Verbinder 40">
            <a:extLst>
              <a:ext uri="{FF2B5EF4-FFF2-40B4-BE49-F238E27FC236}">
                <a16:creationId xmlns:a16="http://schemas.microsoft.com/office/drawing/2014/main" id="{60688DDE-2B46-46FF-B229-60988A0235E0}"/>
              </a:ext>
            </a:extLst>
          </p:cNvPr>
          <p:cNvCxnSpPr>
            <a:cxnSpLocks/>
          </p:cNvCxnSpPr>
          <p:nvPr/>
        </p:nvCxnSpPr>
        <p:spPr>
          <a:xfrm>
            <a:off x="6878570" y="2213248"/>
            <a:ext cx="0" cy="1855382"/>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Gerader Verbinder 41">
            <a:extLst>
              <a:ext uri="{FF2B5EF4-FFF2-40B4-BE49-F238E27FC236}">
                <a16:creationId xmlns:a16="http://schemas.microsoft.com/office/drawing/2014/main" id="{CB46F786-2443-41FD-B263-59076BC4E0C3}"/>
              </a:ext>
            </a:extLst>
          </p:cNvPr>
          <p:cNvCxnSpPr>
            <a:cxnSpLocks/>
          </p:cNvCxnSpPr>
          <p:nvPr/>
        </p:nvCxnSpPr>
        <p:spPr>
          <a:xfrm flipH="1" flipV="1">
            <a:off x="4144801" y="2204675"/>
            <a:ext cx="2744059" cy="1863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sp>
        <p:nvSpPr>
          <p:cNvPr id="44" name="Freihandform: Form 43">
            <a:extLst>
              <a:ext uri="{FF2B5EF4-FFF2-40B4-BE49-F238E27FC236}">
                <a16:creationId xmlns:a16="http://schemas.microsoft.com/office/drawing/2014/main" id="{CD71BB55-C4B6-4822-80B4-50AE69F13232}"/>
              </a:ext>
            </a:extLst>
          </p:cNvPr>
          <p:cNvSpPr/>
          <p:nvPr/>
        </p:nvSpPr>
        <p:spPr>
          <a:xfrm>
            <a:off x="5724525" y="2009231"/>
            <a:ext cx="2324100" cy="1562646"/>
          </a:xfrm>
          <a:custGeom>
            <a:avLst/>
            <a:gdLst>
              <a:gd name="connsiteX0" fmla="*/ 0 w 2324100"/>
              <a:gd name="connsiteY0" fmla="*/ 0 h 1514475"/>
              <a:gd name="connsiteX1" fmla="*/ 657225 w 2324100"/>
              <a:gd name="connsiteY1" fmla="*/ 57150 h 1514475"/>
              <a:gd name="connsiteX2" fmla="*/ 1162050 w 2324100"/>
              <a:gd name="connsiteY2" fmla="*/ 171450 h 1514475"/>
              <a:gd name="connsiteX3" fmla="*/ 1809750 w 2324100"/>
              <a:gd name="connsiteY3" fmla="*/ 590550 h 1514475"/>
              <a:gd name="connsiteX4" fmla="*/ 2324100 w 2324100"/>
              <a:gd name="connsiteY4" fmla="*/ 1514475 h 1514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24100" h="1514475">
                <a:moveTo>
                  <a:pt x="0" y="0"/>
                </a:moveTo>
                <a:cubicBezTo>
                  <a:pt x="231775" y="14287"/>
                  <a:pt x="463550" y="28575"/>
                  <a:pt x="657225" y="57150"/>
                </a:cubicBezTo>
                <a:cubicBezTo>
                  <a:pt x="850900" y="85725"/>
                  <a:pt x="969963" y="82550"/>
                  <a:pt x="1162050" y="171450"/>
                </a:cubicBezTo>
                <a:cubicBezTo>
                  <a:pt x="1354137" y="260350"/>
                  <a:pt x="1616075" y="366713"/>
                  <a:pt x="1809750" y="590550"/>
                </a:cubicBezTo>
                <a:cubicBezTo>
                  <a:pt x="2003425" y="814387"/>
                  <a:pt x="2163762" y="1164431"/>
                  <a:pt x="2324100" y="1514475"/>
                </a:cubicBezTo>
              </a:path>
            </a:pathLst>
          </a:cu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5" name="Gerader Verbinder 44">
            <a:extLst>
              <a:ext uri="{FF2B5EF4-FFF2-40B4-BE49-F238E27FC236}">
                <a16:creationId xmlns:a16="http://schemas.microsoft.com/office/drawing/2014/main" id="{B8C6A8A8-186C-4F7C-988D-69A753F4E995}"/>
              </a:ext>
            </a:extLst>
          </p:cNvPr>
          <p:cNvCxnSpPr>
            <a:cxnSpLocks/>
          </p:cNvCxnSpPr>
          <p:nvPr/>
        </p:nvCxnSpPr>
        <p:spPr>
          <a:xfrm>
            <a:off x="4943872" y="2653738"/>
            <a:ext cx="0" cy="2215422"/>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Gerader Verbinder 46">
            <a:extLst>
              <a:ext uri="{FF2B5EF4-FFF2-40B4-BE49-F238E27FC236}">
                <a16:creationId xmlns:a16="http://schemas.microsoft.com/office/drawing/2014/main" id="{AF6EC243-B6E9-45B2-B976-F6FF1397DD61}"/>
              </a:ext>
            </a:extLst>
          </p:cNvPr>
          <p:cNvCxnSpPr>
            <a:cxnSpLocks/>
          </p:cNvCxnSpPr>
          <p:nvPr/>
        </p:nvCxnSpPr>
        <p:spPr>
          <a:xfrm flipH="1" flipV="1">
            <a:off x="4943873" y="4850530"/>
            <a:ext cx="2622652" cy="1863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Gerader Verbinder 48">
            <a:extLst>
              <a:ext uri="{FF2B5EF4-FFF2-40B4-BE49-F238E27FC236}">
                <a16:creationId xmlns:a16="http://schemas.microsoft.com/office/drawing/2014/main" id="{8C6392ED-7734-475A-B7AD-9D982D275A2B}"/>
              </a:ext>
            </a:extLst>
          </p:cNvPr>
          <p:cNvCxnSpPr>
            <a:cxnSpLocks/>
          </p:cNvCxnSpPr>
          <p:nvPr/>
        </p:nvCxnSpPr>
        <p:spPr>
          <a:xfrm flipH="1" flipV="1">
            <a:off x="4930573" y="2652597"/>
            <a:ext cx="2622652" cy="1863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Gerader Verbinder 49">
            <a:extLst>
              <a:ext uri="{FF2B5EF4-FFF2-40B4-BE49-F238E27FC236}">
                <a16:creationId xmlns:a16="http://schemas.microsoft.com/office/drawing/2014/main" id="{90264F76-9CDF-4195-8EF1-D70A820089CF}"/>
              </a:ext>
            </a:extLst>
          </p:cNvPr>
          <p:cNvCxnSpPr>
            <a:cxnSpLocks/>
          </p:cNvCxnSpPr>
          <p:nvPr/>
        </p:nvCxnSpPr>
        <p:spPr>
          <a:xfrm>
            <a:off x="7566525" y="2671227"/>
            <a:ext cx="0" cy="216024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4" name="Rechteck 33">
                <a:extLst>
                  <a:ext uri="{FF2B5EF4-FFF2-40B4-BE49-F238E27FC236}">
                    <a16:creationId xmlns:a16="http://schemas.microsoft.com/office/drawing/2014/main" id="{D6A30C0A-9B6D-4B23-9340-BD4868C50978}"/>
                  </a:ext>
                </a:extLst>
              </p:cNvPr>
              <p:cNvSpPr/>
              <p:nvPr/>
            </p:nvSpPr>
            <p:spPr>
              <a:xfrm>
                <a:off x="3494292" y="3683952"/>
                <a:ext cx="365741"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de-DE" i="1">
                              <a:latin typeface="Cambria Math" panose="02040503050406030204" pitchFamily="18" charset="0"/>
                            </a:rPr>
                          </m:ctrlPr>
                        </m:accPr>
                        <m:e>
                          <m:r>
                            <a:rPr lang="de-DE" i="1">
                              <a:latin typeface="Cambria Math" panose="02040503050406030204" pitchFamily="18" charset="0"/>
                            </a:rPr>
                            <m:t>𝐿</m:t>
                          </m:r>
                        </m:e>
                      </m:acc>
                    </m:oMath>
                  </m:oMathPara>
                </a14:m>
                <a:endParaRPr lang="de-DE" dirty="0"/>
              </a:p>
            </p:txBody>
          </p:sp>
        </mc:Choice>
        <mc:Fallback xmlns="">
          <p:sp>
            <p:nvSpPr>
              <p:cNvPr id="34" name="Rechteck 33">
                <a:extLst>
                  <a:ext uri="{FF2B5EF4-FFF2-40B4-BE49-F238E27FC236}">
                    <a16:creationId xmlns:a16="http://schemas.microsoft.com/office/drawing/2014/main" id="{D6A30C0A-9B6D-4B23-9340-BD4868C50978}"/>
                  </a:ext>
                </a:extLst>
              </p:cNvPr>
              <p:cNvSpPr>
                <a:spLocks noRot="1" noChangeAspect="1" noMove="1" noResize="1" noEditPoints="1" noAdjustHandles="1" noChangeArrowheads="1" noChangeShapeType="1" noTextEdit="1"/>
              </p:cNvSpPr>
              <p:nvPr/>
            </p:nvSpPr>
            <p:spPr>
              <a:xfrm>
                <a:off x="3494292" y="3683952"/>
                <a:ext cx="365741" cy="369332"/>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6" name="Rechteck 45">
                <a:extLst>
                  <a:ext uri="{FF2B5EF4-FFF2-40B4-BE49-F238E27FC236}">
                    <a16:creationId xmlns:a16="http://schemas.microsoft.com/office/drawing/2014/main" id="{31F9EE35-972D-4ABB-A417-07F36707B0C7}"/>
                  </a:ext>
                </a:extLst>
              </p:cNvPr>
              <p:cNvSpPr/>
              <p:nvPr/>
            </p:nvSpPr>
            <p:spPr>
              <a:xfrm>
                <a:off x="5314064" y="5471849"/>
                <a:ext cx="365741"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de-DE" i="1">
                              <a:latin typeface="Cambria Math" panose="02040503050406030204" pitchFamily="18" charset="0"/>
                            </a:rPr>
                          </m:ctrlPr>
                        </m:accPr>
                        <m:e>
                          <m:r>
                            <a:rPr lang="de-DE" i="1">
                              <a:latin typeface="Cambria Math" panose="02040503050406030204" pitchFamily="18" charset="0"/>
                            </a:rPr>
                            <m:t>𝐿</m:t>
                          </m:r>
                        </m:e>
                      </m:acc>
                    </m:oMath>
                  </m:oMathPara>
                </a14:m>
                <a:endParaRPr lang="de-DE" dirty="0"/>
              </a:p>
            </p:txBody>
          </p:sp>
        </mc:Choice>
        <mc:Fallback xmlns="">
          <p:sp>
            <p:nvSpPr>
              <p:cNvPr id="46" name="Rechteck 45">
                <a:extLst>
                  <a:ext uri="{FF2B5EF4-FFF2-40B4-BE49-F238E27FC236}">
                    <a16:creationId xmlns:a16="http://schemas.microsoft.com/office/drawing/2014/main" id="{31F9EE35-972D-4ABB-A417-07F36707B0C7}"/>
                  </a:ext>
                </a:extLst>
              </p:cNvPr>
              <p:cNvSpPr>
                <a:spLocks noRot="1" noChangeAspect="1" noMove="1" noResize="1" noEditPoints="1" noAdjustHandles="1" noChangeArrowheads="1" noChangeShapeType="1" noTextEdit="1"/>
              </p:cNvSpPr>
              <p:nvPr/>
            </p:nvSpPr>
            <p:spPr>
              <a:xfrm>
                <a:off x="5314064" y="5471849"/>
                <a:ext cx="365741" cy="369332"/>
              </a:xfrm>
              <a:prstGeom prst="rect">
                <a:avLst/>
              </a:prstGeom>
              <a:blipFill>
                <a:blip r:embed="rId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8" name="Rectangle 12">
                <a:extLst>
                  <a:ext uri="{FF2B5EF4-FFF2-40B4-BE49-F238E27FC236}">
                    <a16:creationId xmlns:a16="http://schemas.microsoft.com/office/drawing/2014/main" id="{6CA2F0F6-2DB0-4792-9F64-96428F82F3FE}"/>
                  </a:ext>
                </a:extLst>
              </p:cNvPr>
              <p:cNvSpPr/>
              <p:nvPr/>
            </p:nvSpPr>
            <p:spPr>
              <a:xfrm>
                <a:off x="2371113" y="1935070"/>
                <a:ext cx="1245991" cy="3436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633" b="1" i="1" smtClean="0">
                          <a:latin typeface="Cambria Math" panose="02040503050406030204" pitchFamily="18" charset="0"/>
                        </a:rPr>
                        <m:t>𝒀</m:t>
                      </m:r>
                      <m:r>
                        <a:rPr lang="de-DE" sz="1633" b="1" i="1" smtClean="0">
                          <a:latin typeface="Cambria Math" panose="02040503050406030204" pitchFamily="18" charset="0"/>
                        </a:rPr>
                        <m:t>=</m:t>
                      </m:r>
                      <m:r>
                        <a:rPr lang="de-DE" sz="1633" b="1" i="1" smtClean="0">
                          <a:latin typeface="Cambria Math" panose="02040503050406030204" pitchFamily="18" charset="0"/>
                        </a:rPr>
                        <m:t>𝑮</m:t>
                      </m:r>
                      <m:r>
                        <a:rPr lang="de-DE" sz="1633" b="1" i="1" smtClean="0">
                          <a:latin typeface="Cambria Math" panose="02040503050406030204" pitchFamily="18" charset="0"/>
                        </a:rPr>
                        <m:t>(</m:t>
                      </m:r>
                      <m:r>
                        <a:rPr lang="de-DE" sz="1633" b="1" i="1" smtClean="0">
                          <a:latin typeface="Cambria Math" panose="02040503050406030204" pitchFamily="18" charset="0"/>
                        </a:rPr>
                        <m:t>𝑳</m:t>
                      </m:r>
                      <m:r>
                        <a:rPr lang="de-DE" sz="1633" b="1" i="1" smtClean="0">
                          <a:latin typeface="Cambria Math" panose="02040503050406030204" pitchFamily="18" charset="0"/>
                        </a:rPr>
                        <m:t>)</m:t>
                      </m:r>
                    </m:oMath>
                  </m:oMathPara>
                </a14:m>
                <a:endParaRPr lang="en-US" sz="1633" b="1" dirty="0"/>
              </a:p>
            </p:txBody>
          </p:sp>
        </mc:Choice>
        <mc:Fallback xmlns="">
          <p:sp>
            <p:nvSpPr>
              <p:cNvPr id="48" name="Rectangle 12">
                <a:extLst>
                  <a:ext uri="{FF2B5EF4-FFF2-40B4-BE49-F238E27FC236}">
                    <a16:creationId xmlns:a16="http://schemas.microsoft.com/office/drawing/2014/main" id="{6CA2F0F6-2DB0-4792-9F64-96428F82F3FE}"/>
                  </a:ext>
                </a:extLst>
              </p:cNvPr>
              <p:cNvSpPr>
                <a:spLocks noRot="1" noChangeAspect="1" noMove="1" noResize="1" noEditPoints="1" noAdjustHandles="1" noChangeArrowheads="1" noChangeShapeType="1" noTextEdit="1"/>
              </p:cNvSpPr>
              <p:nvPr/>
            </p:nvSpPr>
            <p:spPr>
              <a:xfrm>
                <a:off x="2371113" y="1935070"/>
                <a:ext cx="1245991" cy="343620"/>
              </a:xfrm>
              <a:prstGeom prst="rect">
                <a:avLst/>
              </a:prstGeom>
              <a:blipFill>
                <a:blip r:embed="rId5"/>
                <a:stretch>
                  <a:fillRect b="-122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1" name="Rectangle 12">
                <a:extLst>
                  <a:ext uri="{FF2B5EF4-FFF2-40B4-BE49-F238E27FC236}">
                    <a16:creationId xmlns:a16="http://schemas.microsoft.com/office/drawing/2014/main" id="{47455C1A-5DA9-489E-888B-62914A86FF5B}"/>
                  </a:ext>
                </a:extLst>
              </p:cNvPr>
              <p:cNvSpPr/>
              <p:nvPr/>
            </p:nvSpPr>
            <p:spPr>
              <a:xfrm>
                <a:off x="8023312" y="5579789"/>
                <a:ext cx="1245991" cy="3436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633" b="1" i="1" smtClean="0">
                          <a:latin typeface="Cambria Math" panose="02040503050406030204" pitchFamily="18" charset="0"/>
                        </a:rPr>
                        <m:t>𝒀</m:t>
                      </m:r>
                      <m:r>
                        <a:rPr lang="de-DE" sz="1633" b="1" i="1" smtClean="0">
                          <a:latin typeface="Cambria Math" panose="02040503050406030204" pitchFamily="18" charset="0"/>
                        </a:rPr>
                        <m:t>=</m:t>
                      </m:r>
                      <m:r>
                        <a:rPr lang="de-DE" sz="1633" b="1" i="1" smtClean="0">
                          <a:latin typeface="Cambria Math" panose="02040503050406030204" pitchFamily="18" charset="0"/>
                        </a:rPr>
                        <m:t>𝑴</m:t>
                      </m:r>
                      <m:r>
                        <a:rPr lang="de-DE" sz="1633" b="1" i="1" smtClean="0">
                          <a:latin typeface="Cambria Math" panose="02040503050406030204" pitchFamily="18" charset="0"/>
                        </a:rPr>
                        <m:t>(</m:t>
                      </m:r>
                      <m:r>
                        <a:rPr lang="de-DE" sz="1633" b="1" i="1" smtClean="0">
                          <a:latin typeface="Cambria Math" panose="02040503050406030204" pitchFamily="18" charset="0"/>
                        </a:rPr>
                        <m:t>𝑳</m:t>
                      </m:r>
                      <m:r>
                        <a:rPr lang="de-DE" sz="1633" b="1" i="1" smtClean="0">
                          <a:latin typeface="Cambria Math" panose="02040503050406030204" pitchFamily="18" charset="0"/>
                        </a:rPr>
                        <m:t>)</m:t>
                      </m:r>
                    </m:oMath>
                  </m:oMathPara>
                </a14:m>
                <a:endParaRPr lang="en-US" sz="1633" b="1" dirty="0"/>
              </a:p>
            </p:txBody>
          </p:sp>
        </mc:Choice>
        <mc:Fallback xmlns="">
          <p:sp>
            <p:nvSpPr>
              <p:cNvPr id="51" name="Rectangle 12">
                <a:extLst>
                  <a:ext uri="{FF2B5EF4-FFF2-40B4-BE49-F238E27FC236}">
                    <a16:creationId xmlns:a16="http://schemas.microsoft.com/office/drawing/2014/main" id="{47455C1A-5DA9-489E-888B-62914A86FF5B}"/>
                  </a:ext>
                </a:extLst>
              </p:cNvPr>
              <p:cNvSpPr>
                <a:spLocks noRot="1" noChangeAspect="1" noMove="1" noResize="1" noEditPoints="1" noAdjustHandles="1" noChangeArrowheads="1" noChangeShapeType="1" noTextEdit="1"/>
              </p:cNvSpPr>
              <p:nvPr/>
            </p:nvSpPr>
            <p:spPr>
              <a:xfrm>
                <a:off x="8023312" y="5579789"/>
                <a:ext cx="1245991" cy="343620"/>
              </a:xfrm>
              <a:prstGeom prst="rect">
                <a:avLst/>
              </a:prstGeom>
              <a:blipFill>
                <a:blip r:embed="rId6"/>
                <a:stretch>
                  <a:fillRect b="-12281"/>
                </a:stretch>
              </a:blipFill>
            </p:spPr>
            <p:txBody>
              <a:bodyPr/>
              <a:lstStyle/>
              <a:p>
                <a:r>
                  <a:rPr lang="de-DE">
                    <a:noFill/>
                  </a:rPr>
                  <a:t> </a:t>
                </a:r>
              </a:p>
            </p:txBody>
          </p:sp>
        </mc:Fallback>
      </mc:AlternateContent>
    </p:spTree>
    <p:extLst>
      <p:ext uri="{BB962C8B-B14F-4D97-AF65-F5344CB8AC3E}">
        <p14:creationId xmlns:p14="http://schemas.microsoft.com/office/powerpoint/2010/main" val="19933680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58061" y="249482"/>
            <a:ext cx="7464960"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631" dirty="0" err="1">
                <a:solidFill>
                  <a:sysClr val="windowText" lastClr="000000"/>
                </a:solidFill>
              </a:rPr>
              <a:t>Grenzprodukt</a:t>
            </a:r>
            <a:r>
              <a:rPr lang="en-US" sz="2631" dirty="0">
                <a:solidFill>
                  <a:sysClr val="windowText" lastClr="000000"/>
                </a:solidFill>
              </a:rPr>
              <a:t> der Arbeit (GPL)</a:t>
            </a:r>
          </a:p>
        </p:txBody>
      </p:sp>
      <p:grpSp>
        <p:nvGrpSpPr>
          <p:cNvPr id="2" name="Gruppieren 1">
            <a:extLst>
              <a:ext uri="{FF2B5EF4-FFF2-40B4-BE49-F238E27FC236}">
                <a16:creationId xmlns:a16="http://schemas.microsoft.com/office/drawing/2014/main" id="{1E352180-2995-4E0F-A879-B7C7D40D9D25}"/>
              </a:ext>
            </a:extLst>
          </p:cNvPr>
          <p:cNvGrpSpPr/>
          <p:nvPr/>
        </p:nvGrpSpPr>
        <p:grpSpPr>
          <a:xfrm>
            <a:off x="2018997" y="889966"/>
            <a:ext cx="5251896" cy="3672408"/>
            <a:chOff x="4211960" y="1196752"/>
            <a:chExt cx="3667720" cy="2376264"/>
          </a:xfrm>
        </p:grpSpPr>
        <p:cxnSp>
          <p:nvCxnSpPr>
            <p:cNvPr id="6" name="Gerade Verbindung mit Pfeil 5">
              <a:extLst>
                <a:ext uri="{FF2B5EF4-FFF2-40B4-BE49-F238E27FC236}">
                  <a16:creationId xmlns:a16="http://schemas.microsoft.com/office/drawing/2014/main" id="{FC1EA2BE-07FE-48C7-A181-238BEBB592D7}"/>
                </a:ext>
              </a:extLst>
            </p:cNvPr>
            <p:cNvCxnSpPr/>
            <p:nvPr/>
          </p:nvCxnSpPr>
          <p:spPr>
            <a:xfrm flipV="1">
              <a:off x="4211960" y="1196752"/>
              <a:ext cx="0" cy="237626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9881068D-50A3-4DD3-B615-36B69B6FFE5D}"/>
                </a:ext>
              </a:extLst>
            </p:cNvPr>
            <p:cNvCxnSpPr>
              <a:cxnSpLocks/>
            </p:cNvCxnSpPr>
            <p:nvPr/>
          </p:nvCxnSpPr>
          <p:spPr>
            <a:xfrm>
              <a:off x="4211960" y="3573016"/>
              <a:ext cx="366772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8" name="Textfeld 7">
            <a:extLst>
              <a:ext uri="{FF2B5EF4-FFF2-40B4-BE49-F238E27FC236}">
                <a16:creationId xmlns:a16="http://schemas.microsoft.com/office/drawing/2014/main" id="{0C44DE80-65E5-4D07-901A-972AE9BC91F1}"/>
              </a:ext>
            </a:extLst>
          </p:cNvPr>
          <p:cNvSpPr txBox="1"/>
          <p:nvPr/>
        </p:nvSpPr>
        <p:spPr>
          <a:xfrm flipH="1">
            <a:off x="1442939" y="1052764"/>
            <a:ext cx="576059" cy="369332"/>
          </a:xfrm>
          <a:prstGeom prst="rect">
            <a:avLst/>
          </a:prstGeom>
          <a:noFill/>
        </p:spPr>
        <p:txBody>
          <a:bodyPr wrap="square" rtlCol="0">
            <a:spAutoFit/>
          </a:bodyPr>
          <a:lstStyle/>
          <a:p>
            <a:r>
              <a:rPr lang="de-DE" dirty="0"/>
              <a:t>GPL</a:t>
            </a:r>
          </a:p>
        </p:txBody>
      </p:sp>
      <p:sp>
        <p:nvSpPr>
          <p:cNvPr id="9" name="Textfeld 8">
            <a:extLst>
              <a:ext uri="{FF2B5EF4-FFF2-40B4-BE49-F238E27FC236}">
                <a16:creationId xmlns:a16="http://schemas.microsoft.com/office/drawing/2014/main" id="{6E57E6CF-2A8E-41F1-9425-3F1A3B527941}"/>
              </a:ext>
            </a:extLst>
          </p:cNvPr>
          <p:cNvSpPr txBox="1"/>
          <p:nvPr/>
        </p:nvSpPr>
        <p:spPr>
          <a:xfrm flipH="1">
            <a:off x="6702638" y="4567510"/>
            <a:ext cx="576059" cy="369332"/>
          </a:xfrm>
          <a:prstGeom prst="rect">
            <a:avLst/>
          </a:prstGeom>
          <a:noFill/>
        </p:spPr>
        <p:txBody>
          <a:bodyPr wrap="square" rtlCol="0">
            <a:spAutoFit/>
          </a:bodyPr>
          <a:lstStyle/>
          <a:p>
            <a:r>
              <a:rPr lang="de-DE" dirty="0"/>
              <a:t>L</a:t>
            </a:r>
          </a:p>
        </p:txBody>
      </p:sp>
      <mc:AlternateContent xmlns:mc="http://schemas.openxmlformats.org/markup-compatibility/2006" xmlns:a14="http://schemas.microsoft.com/office/drawing/2010/main">
        <mc:Choice Requires="a14">
          <p:sp>
            <p:nvSpPr>
              <p:cNvPr id="3" name="Textfeld 2">
                <a:extLst>
                  <a:ext uri="{FF2B5EF4-FFF2-40B4-BE49-F238E27FC236}">
                    <a16:creationId xmlns:a16="http://schemas.microsoft.com/office/drawing/2014/main" id="{AC295E5F-81DA-4333-8E8E-760B9DD427A5}"/>
                  </a:ext>
                </a:extLst>
              </p:cNvPr>
              <p:cNvSpPr txBox="1"/>
              <p:nvPr/>
            </p:nvSpPr>
            <p:spPr>
              <a:xfrm>
                <a:off x="69103" y="4977327"/>
                <a:ext cx="7560838" cy="1194879"/>
              </a:xfrm>
              <a:prstGeom prst="rect">
                <a:avLst/>
              </a:prstGeom>
              <a:noFill/>
            </p:spPr>
            <p:txBody>
              <a:bodyPr wrap="square" rtlCol="0">
                <a:spAutoFit/>
              </a:bodyPr>
              <a:lstStyle/>
              <a:p>
                <a:r>
                  <a:rPr lang="de-DE" sz="2800" dirty="0"/>
                  <a:t>Aus </a:t>
                </a:r>
                <a14:m>
                  <m:oMath xmlns:m="http://schemas.openxmlformats.org/officeDocument/2006/math">
                    <m:acc>
                      <m:accPr>
                        <m:chr m:val="̅"/>
                        <m:ctrlPr>
                          <a:rPr lang="de-DE" sz="2800" i="1">
                            <a:latin typeface="Cambria Math" panose="02040503050406030204" pitchFamily="18" charset="0"/>
                          </a:rPr>
                        </m:ctrlPr>
                      </m:accPr>
                      <m:e>
                        <m:r>
                          <a:rPr lang="de-DE" sz="2800" i="1">
                            <a:latin typeface="Cambria Math" panose="02040503050406030204" pitchFamily="18" charset="0"/>
                          </a:rPr>
                          <m:t>𝐿</m:t>
                        </m:r>
                      </m:e>
                    </m:acc>
                    <m:r>
                      <a:rPr lang="de-DE" sz="2800" i="1">
                        <a:latin typeface="Cambria Math" panose="02040503050406030204" pitchFamily="18" charset="0"/>
                      </a:rPr>
                      <m:t>=</m:t>
                    </m:r>
                    <m:sSub>
                      <m:sSubPr>
                        <m:ctrlPr>
                          <a:rPr lang="de-DE" sz="2800" i="1">
                            <a:latin typeface="Cambria Math" panose="02040503050406030204" pitchFamily="18" charset="0"/>
                          </a:rPr>
                        </m:ctrlPr>
                      </m:sSubPr>
                      <m:e>
                        <m:r>
                          <a:rPr lang="de-DE" sz="2800" i="1">
                            <a:latin typeface="Cambria Math" panose="02040503050406030204" pitchFamily="18" charset="0"/>
                          </a:rPr>
                          <m:t>𝐿</m:t>
                        </m:r>
                      </m:e>
                      <m:sub>
                        <m:r>
                          <a:rPr lang="de-DE" sz="2800" i="1">
                            <a:latin typeface="Cambria Math" panose="02040503050406030204" pitchFamily="18" charset="0"/>
                          </a:rPr>
                          <m:t>𝐺</m:t>
                        </m:r>
                      </m:sub>
                    </m:sSub>
                    <m:r>
                      <a:rPr lang="de-DE" sz="2800" i="1">
                        <a:latin typeface="Cambria Math" panose="02040503050406030204" pitchFamily="18" charset="0"/>
                      </a:rPr>
                      <m:t>+</m:t>
                    </m:r>
                    <m:sSub>
                      <m:sSubPr>
                        <m:ctrlPr>
                          <a:rPr lang="de-DE" sz="2800" i="1">
                            <a:latin typeface="Cambria Math" panose="02040503050406030204" pitchFamily="18" charset="0"/>
                          </a:rPr>
                        </m:ctrlPr>
                      </m:sSubPr>
                      <m:e>
                        <m:r>
                          <a:rPr lang="de-DE" sz="2800" i="1">
                            <a:latin typeface="Cambria Math" panose="02040503050406030204" pitchFamily="18" charset="0"/>
                          </a:rPr>
                          <m:t>𝐿</m:t>
                        </m:r>
                      </m:e>
                      <m:sub>
                        <m:r>
                          <a:rPr lang="de-DE" sz="2800" i="1">
                            <a:latin typeface="Cambria Math" panose="02040503050406030204" pitchFamily="18" charset="0"/>
                          </a:rPr>
                          <m:t>𝑀</m:t>
                        </m:r>
                      </m:sub>
                    </m:sSub>
                  </m:oMath>
                </a14:m>
                <a:r>
                  <a:rPr lang="de-DE" sz="2800" baseline="-25000" dirty="0"/>
                  <a:t>	</a:t>
                </a:r>
                <a:r>
                  <a:rPr lang="de-DE" sz="2800" dirty="0"/>
                  <a:t>folgt 	</a:t>
                </a:r>
                <a14:m>
                  <m:oMath xmlns:m="http://schemas.openxmlformats.org/officeDocument/2006/math">
                    <m:f>
                      <m:fPr>
                        <m:ctrlPr>
                          <a:rPr lang="de-DE" sz="2800" i="1">
                            <a:latin typeface="Cambria Math" panose="02040503050406030204" pitchFamily="18" charset="0"/>
                          </a:rPr>
                        </m:ctrlPr>
                      </m:fPr>
                      <m:num>
                        <m:r>
                          <a:rPr lang="de-DE" sz="2800" i="1">
                            <a:latin typeface="Cambria Math" panose="02040503050406030204" pitchFamily="18" charset="0"/>
                          </a:rPr>
                          <m:t>𝑑𝐺</m:t>
                        </m:r>
                      </m:num>
                      <m:den>
                        <m:r>
                          <a:rPr lang="de-DE" sz="2800" i="1">
                            <a:latin typeface="Cambria Math" panose="02040503050406030204" pitchFamily="18" charset="0"/>
                          </a:rPr>
                          <m:t>𝑑𝑀</m:t>
                        </m:r>
                      </m:den>
                    </m:f>
                    <m:r>
                      <a:rPr lang="de-DE" sz="2800" i="1">
                        <a:latin typeface="Cambria Math" panose="02040503050406030204" pitchFamily="18" charset="0"/>
                      </a:rPr>
                      <m:t>=−</m:t>
                    </m:r>
                    <m:f>
                      <m:fPr>
                        <m:ctrlPr>
                          <a:rPr lang="de-DE" sz="2800" i="1">
                            <a:latin typeface="Cambria Math" panose="02040503050406030204" pitchFamily="18" charset="0"/>
                          </a:rPr>
                        </m:ctrlPr>
                      </m:fPr>
                      <m:num>
                        <m:sSub>
                          <m:sSubPr>
                            <m:ctrlPr>
                              <a:rPr lang="de-DE" sz="2800" i="1">
                                <a:latin typeface="Cambria Math" panose="02040503050406030204" pitchFamily="18" charset="0"/>
                              </a:rPr>
                            </m:ctrlPr>
                          </m:sSubPr>
                          <m:e>
                            <m:r>
                              <a:rPr lang="de-DE" sz="2800" i="1">
                                <a:latin typeface="Cambria Math" panose="02040503050406030204" pitchFamily="18" charset="0"/>
                              </a:rPr>
                              <m:t>𝐺𝑃𝐿</m:t>
                            </m:r>
                          </m:e>
                          <m:sub>
                            <m:r>
                              <a:rPr lang="de-DE" sz="2800" i="1">
                                <a:latin typeface="Cambria Math" panose="02040503050406030204" pitchFamily="18" charset="0"/>
                              </a:rPr>
                              <m:t>𝐺</m:t>
                            </m:r>
                          </m:sub>
                        </m:sSub>
                      </m:num>
                      <m:den>
                        <m:sSub>
                          <m:sSubPr>
                            <m:ctrlPr>
                              <a:rPr lang="de-DE" sz="2800" i="1">
                                <a:latin typeface="Cambria Math" panose="02040503050406030204" pitchFamily="18" charset="0"/>
                              </a:rPr>
                            </m:ctrlPr>
                          </m:sSubPr>
                          <m:e>
                            <m:r>
                              <a:rPr lang="de-DE" sz="2800" i="1">
                                <a:latin typeface="Cambria Math" panose="02040503050406030204" pitchFamily="18" charset="0"/>
                              </a:rPr>
                              <m:t>𝐺𝑃𝐿</m:t>
                            </m:r>
                          </m:e>
                          <m:sub>
                            <m:r>
                              <a:rPr lang="de-DE" sz="2800" i="1">
                                <a:latin typeface="Cambria Math" panose="02040503050406030204" pitchFamily="18" charset="0"/>
                              </a:rPr>
                              <m:t>𝑀</m:t>
                            </m:r>
                          </m:sub>
                        </m:sSub>
                      </m:den>
                    </m:f>
                    <m:r>
                      <a:rPr lang="de-DE" sz="2800" i="1">
                        <a:latin typeface="Cambria Math" panose="02040503050406030204" pitchFamily="18" charset="0"/>
                      </a:rPr>
                      <m:t>&lt;0</m:t>
                    </m:r>
                  </m:oMath>
                </a14:m>
                <a:r>
                  <a:rPr lang="de-DE" sz="2800" dirty="0">
                    <a:ea typeface="Cambria Math" panose="02040503050406030204" pitchFamily="18" charset="0"/>
                  </a:rPr>
                  <a:t> </a:t>
                </a:r>
                <a:endParaRPr lang="de-DE" sz="2800" dirty="0">
                  <a:latin typeface="Cambria Math" panose="02040503050406030204" pitchFamily="18" charset="0"/>
                  <a:ea typeface="Cambria Math" panose="02040503050406030204" pitchFamily="18" charset="0"/>
                </a:endParaRPr>
              </a:p>
              <a:p>
                <a:r>
                  <a:rPr lang="de-DE" sz="2800" dirty="0">
                    <a:latin typeface="Cambria Math" panose="02040503050406030204" pitchFamily="18" charset="0"/>
                    <a:ea typeface="Cambria Math" panose="02040503050406030204" pitchFamily="18" charset="0"/>
                  </a:rPr>
                  <a:t>für die Steigung der Transformationskurve</a:t>
                </a:r>
              </a:p>
            </p:txBody>
          </p:sp>
        </mc:Choice>
        <mc:Fallback xmlns="">
          <p:sp>
            <p:nvSpPr>
              <p:cNvPr id="3" name="Textfeld 2">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69103" y="4977327"/>
                <a:ext cx="7560838" cy="1194879"/>
              </a:xfrm>
              <a:prstGeom prst="rect">
                <a:avLst/>
              </a:prstGeom>
              <a:blipFill>
                <a:blip r:embed="rId3"/>
                <a:stretch>
                  <a:fillRect l="-1612" b="-12690"/>
                </a:stretch>
              </a:blipFill>
            </p:spPr>
            <p:txBody>
              <a:bodyPr/>
              <a:lstStyle/>
              <a:p>
                <a:r>
                  <a:rPr lang="de-DE">
                    <a:noFill/>
                  </a:rPr>
                  <a:t> </a:t>
                </a:r>
              </a:p>
            </p:txBody>
          </p:sp>
        </mc:Fallback>
      </mc:AlternateContent>
      <p:sp>
        <p:nvSpPr>
          <p:cNvPr id="11" name="Freihandform: Form 10">
            <a:extLst>
              <a:ext uri="{FF2B5EF4-FFF2-40B4-BE49-F238E27FC236}">
                <a16:creationId xmlns:a16="http://schemas.microsoft.com/office/drawing/2014/main" id="{C39DDC74-BFD5-45C3-BB19-6223A8BA1975}"/>
              </a:ext>
            </a:extLst>
          </p:cNvPr>
          <p:cNvSpPr/>
          <p:nvPr/>
        </p:nvSpPr>
        <p:spPr>
          <a:xfrm>
            <a:off x="2337851" y="1325880"/>
            <a:ext cx="4046220" cy="3006090"/>
          </a:xfrm>
          <a:custGeom>
            <a:avLst/>
            <a:gdLst>
              <a:gd name="connsiteX0" fmla="*/ 0 w 4046220"/>
              <a:gd name="connsiteY0" fmla="*/ 0 h 3006090"/>
              <a:gd name="connsiteX1" fmla="*/ 994410 w 4046220"/>
              <a:gd name="connsiteY1" fmla="*/ 2080260 h 3006090"/>
              <a:gd name="connsiteX2" fmla="*/ 4046220 w 4046220"/>
              <a:gd name="connsiteY2" fmla="*/ 3006090 h 3006090"/>
            </a:gdLst>
            <a:ahLst/>
            <a:cxnLst>
              <a:cxn ang="0">
                <a:pos x="connsiteX0" y="connsiteY0"/>
              </a:cxn>
              <a:cxn ang="0">
                <a:pos x="connsiteX1" y="connsiteY1"/>
              </a:cxn>
              <a:cxn ang="0">
                <a:pos x="connsiteX2" y="connsiteY2"/>
              </a:cxn>
            </a:cxnLst>
            <a:rect l="l" t="t" r="r" b="b"/>
            <a:pathLst>
              <a:path w="4046220" h="3006090">
                <a:moveTo>
                  <a:pt x="0" y="0"/>
                </a:moveTo>
                <a:cubicBezTo>
                  <a:pt x="160020" y="789622"/>
                  <a:pt x="320040" y="1579245"/>
                  <a:pt x="994410" y="2080260"/>
                </a:cubicBezTo>
                <a:cubicBezTo>
                  <a:pt x="1668780" y="2581275"/>
                  <a:pt x="2857500" y="2793682"/>
                  <a:pt x="4046220" y="300609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p:cNvSpPr txBox="1"/>
          <p:nvPr/>
        </p:nvSpPr>
        <p:spPr>
          <a:xfrm>
            <a:off x="7278698" y="94589"/>
            <a:ext cx="4913302" cy="1261319"/>
          </a:xfrm>
          <a:prstGeom prst="rect">
            <a:avLst/>
          </a:prstGeom>
          <a:noFill/>
        </p:spPr>
        <p:txBody>
          <a:bodyPr wrap="square" rtlCol="0">
            <a:noAutofit/>
          </a:bodyPr>
          <a:lstStyle/>
          <a:p>
            <a:r>
              <a:rPr lang="de-DE" dirty="0" smtClean="0"/>
              <a:t>Aus der Annahme der neoklassischen Produktionsfunktion folgt, dass mit zunehmendem Arbeitseinsatz die Zunahme des Outputs fällt. </a:t>
            </a:r>
            <a:endParaRPr lang="de-DE" dirty="0"/>
          </a:p>
        </p:txBody>
      </p:sp>
      <p:sp>
        <p:nvSpPr>
          <p:cNvPr id="12" name="Textfeld 11"/>
          <p:cNvSpPr txBox="1"/>
          <p:nvPr/>
        </p:nvSpPr>
        <p:spPr>
          <a:xfrm>
            <a:off x="7270893" y="1050420"/>
            <a:ext cx="4796287" cy="2149292"/>
          </a:xfrm>
          <a:prstGeom prst="rect">
            <a:avLst/>
          </a:prstGeom>
          <a:noFill/>
        </p:spPr>
        <p:txBody>
          <a:bodyPr wrap="square" rtlCol="0">
            <a:noAutofit/>
          </a:bodyPr>
          <a:lstStyle/>
          <a:p>
            <a:r>
              <a:rPr lang="de-DE" dirty="0" smtClean="0"/>
              <a:t>Damit ist das Grenzprodukt der Arbeit GPL eine fallende Funktion in Abhängigkeit des Arbeitseinsatzes L. Das Grenzprodukt der Arbeit ist definiert als die Änderung des Outputs, wenn sich der Arbeitseinsatz um eine Einheit ändert. Es entspricht damit der 1. Ableitung der Produktionsfunktion nach der Arbeit L </a:t>
            </a:r>
            <a:endParaRPr lang="de-DE" dirty="0"/>
          </a:p>
        </p:txBody>
      </p:sp>
      <mc:AlternateContent xmlns:mc="http://schemas.openxmlformats.org/markup-compatibility/2006" xmlns:a14="http://schemas.microsoft.com/office/drawing/2010/main">
        <mc:Choice Requires="a14">
          <p:sp>
            <p:nvSpPr>
              <p:cNvPr id="13" name="Textfeld 12"/>
              <p:cNvSpPr txBox="1"/>
              <p:nvPr/>
            </p:nvSpPr>
            <p:spPr>
              <a:xfrm>
                <a:off x="7629942" y="3145827"/>
                <a:ext cx="4562058" cy="1410328"/>
              </a:xfrm>
              <a:prstGeom prst="rect">
                <a:avLst/>
              </a:prstGeom>
              <a:noFill/>
            </p:spPr>
            <p:txBody>
              <a:bodyPr wrap="square" rtlCol="0">
                <a:noAutofit/>
              </a:bodyPr>
              <a:lstStyle/>
              <a:p>
                <a:r>
                  <a:rPr lang="de-DE" dirty="0" smtClean="0"/>
                  <a:t>Da dies für beide Güter M und G gilt, die Gesamtarbeit </a:t>
                </a:r>
                <a14:m>
                  <m:oMath xmlns:m="http://schemas.openxmlformats.org/officeDocument/2006/math">
                    <m:acc>
                      <m:accPr>
                        <m:chr m:val="̅"/>
                        <m:ctrlPr>
                          <a:rPr lang="de-DE" i="1">
                            <a:latin typeface="Cambria Math" panose="02040503050406030204" pitchFamily="18" charset="0"/>
                          </a:rPr>
                        </m:ctrlPr>
                      </m:accPr>
                      <m:e>
                        <m:r>
                          <a:rPr lang="de-DE" i="1">
                            <a:latin typeface="Cambria Math" panose="02040503050406030204" pitchFamily="18" charset="0"/>
                          </a:rPr>
                          <m:t>𝐿</m:t>
                        </m:r>
                      </m:e>
                    </m:acc>
                  </m:oMath>
                </a14:m>
                <a:r>
                  <a:rPr lang="de-DE" dirty="0" smtClean="0"/>
                  <a:t> sich aber auf beide Sektoren aufteilt lässt sich daraus folgender Zusammenhang ableiten:</a:t>
                </a:r>
                <a:endParaRPr lang="de-DE" dirty="0"/>
              </a:p>
            </p:txBody>
          </p:sp>
        </mc:Choice>
        <mc:Fallback xmlns="">
          <p:sp>
            <p:nvSpPr>
              <p:cNvPr id="13" name="Textfeld 12"/>
              <p:cNvSpPr txBox="1">
                <a:spLocks noRot="1" noChangeAspect="1" noMove="1" noResize="1" noEditPoints="1" noAdjustHandles="1" noChangeArrowheads="1" noChangeShapeType="1" noTextEdit="1"/>
              </p:cNvSpPr>
              <p:nvPr/>
            </p:nvSpPr>
            <p:spPr>
              <a:xfrm>
                <a:off x="7629942" y="3145827"/>
                <a:ext cx="4562058" cy="1410328"/>
              </a:xfrm>
              <a:prstGeom prst="rect">
                <a:avLst/>
              </a:prstGeom>
              <a:blipFill>
                <a:blip r:embed="rId4"/>
                <a:stretch>
                  <a:fillRect l="-1203" t="-2165"/>
                </a:stretch>
              </a:blipFill>
            </p:spPr>
            <p:txBody>
              <a:bodyPr/>
              <a:lstStyle/>
              <a:p>
                <a:r>
                  <a:rPr lang="de-DE">
                    <a:noFill/>
                  </a:rPr>
                  <a:t> </a:t>
                </a:r>
              </a:p>
            </p:txBody>
          </p:sp>
        </mc:Fallback>
      </mc:AlternateContent>
    </p:spTree>
    <p:extLst>
      <p:ext uri="{BB962C8B-B14F-4D97-AF65-F5344CB8AC3E}">
        <p14:creationId xmlns:p14="http://schemas.microsoft.com/office/powerpoint/2010/main" val="1438698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 grpId="0" animBg="1"/>
      <p:bldP spid="10" grpId="0"/>
      <p:bldP spid="13"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3429</Words>
  <Application>Microsoft Office PowerPoint</Application>
  <PresentationFormat>Breitbild</PresentationFormat>
  <Paragraphs>276</Paragraphs>
  <Slides>16</Slides>
  <Notes>15</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16</vt:i4>
      </vt:variant>
    </vt:vector>
  </HeadingPairs>
  <TitlesOfParts>
    <vt:vector size="25" baseType="lpstr">
      <vt:lpstr>Arial</vt:lpstr>
      <vt:lpstr>Calibri</vt:lpstr>
      <vt:lpstr>Calibri Light</vt:lpstr>
      <vt:lpstr>Cambria Math</vt:lpstr>
      <vt:lpstr>Droid Sans Fallback</vt:lpstr>
      <vt:lpstr>Lohit Hindi</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bjk</cp:lastModifiedBy>
  <cp:revision>370</cp:revision>
  <dcterms:created xsi:type="dcterms:W3CDTF">2019-02-11T10:45:01Z</dcterms:created>
  <dcterms:modified xsi:type="dcterms:W3CDTF">2021-10-16T08:48:14Z</dcterms:modified>
</cp:coreProperties>
</file>