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26" r:id="rId2"/>
    <p:sldId id="544" r:id="rId3"/>
    <p:sldId id="545" r:id="rId4"/>
    <p:sldId id="546" r:id="rId5"/>
    <p:sldId id="534" r:id="rId6"/>
    <p:sldId id="535" r:id="rId7"/>
    <p:sldId id="536" r:id="rId8"/>
    <p:sldId id="537" r:id="rId9"/>
    <p:sldId id="538" r:id="rId10"/>
    <p:sldId id="539" r:id="rId11"/>
    <p:sldId id="540" r:id="rId12"/>
    <p:sldId id="542" r:id="rId13"/>
    <p:sldId id="543" r:id="rId14"/>
    <p:sldId id="1031" r:id="rId15"/>
    <p:sldId id="1111" r:id="rId16"/>
    <p:sldId id="528" r:id="rId17"/>
    <p:sldId id="529" r:id="rId18"/>
    <p:sldId id="1110" r:id="rId19"/>
    <p:sldId id="532" r:id="rId20"/>
    <p:sldId id="548" r:id="rId21"/>
    <p:sldId id="549"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94" d="100"/>
          <a:sy n="94" d="100"/>
        </p:scale>
        <p:origin x="34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30.09.2021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7137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897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82657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4321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913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79394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8832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048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6115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27693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065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701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30.09.2021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30.09.2021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30.09.2021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30.09.2021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30.09.2021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30.09.2021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30.09.2021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30.09.2021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30.09.2021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30.09.2021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30.09.2021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30.09.2021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1.png"/></Relationships>
</file>

<file path=ppt/slides/_rels/slide12.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3.xml.rels><?xml version="1.0" encoding="UTF-8" standalone="yes"?>
<Relationships xmlns="http://schemas.openxmlformats.org/package/2006/relationships"><Relationship Id="rId8" Type="http://schemas.openxmlformats.org/officeDocument/2006/relationships/image" Target="../media/image440.png"/><Relationship Id="rId13" Type="http://schemas.openxmlformats.org/officeDocument/2006/relationships/image" Target="../media/image55.png"/><Relationship Id="rId3" Type="http://schemas.openxmlformats.org/officeDocument/2006/relationships/image" Target="../media/image48.png"/><Relationship Id="rId7" Type="http://schemas.openxmlformats.org/officeDocument/2006/relationships/image" Target="../media/image430.png"/><Relationship Id="rId12" Type="http://schemas.openxmlformats.org/officeDocument/2006/relationships/image" Target="../media/image54.png"/><Relationship Id="rId17" Type="http://schemas.openxmlformats.org/officeDocument/2006/relationships/image" Target="../media/image59.png"/><Relationship Id="rId2" Type="http://schemas.openxmlformats.org/officeDocument/2006/relationships/notesSlide" Target="../notesSlides/notesSlide9.xml"/><Relationship Id="rId16" Type="http://schemas.openxmlformats.org/officeDocument/2006/relationships/image" Target="../media/image58.png"/><Relationship Id="rId1" Type="http://schemas.openxmlformats.org/officeDocument/2006/relationships/slideLayout" Target="../slideLayouts/slideLayout7.xml"/><Relationship Id="rId6" Type="http://schemas.openxmlformats.org/officeDocument/2006/relationships/image" Target="../media/image51.png"/><Relationship Id="rId11" Type="http://schemas.openxmlformats.org/officeDocument/2006/relationships/image" Target="../media/image53.png"/><Relationship Id="rId5" Type="http://schemas.openxmlformats.org/officeDocument/2006/relationships/image" Target="../media/image50.png"/><Relationship Id="rId15" Type="http://schemas.openxmlformats.org/officeDocument/2006/relationships/image" Target="../media/image57.png"/><Relationship Id="rId10" Type="http://schemas.openxmlformats.org/officeDocument/2006/relationships/image" Target="../media/image52.png"/><Relationship Id="rId4" Type="http://schemas.openxmlformats.org/officeDocument/2006/relationships/image" Target="../media/image49.png"/><Relationship Id="rId9" Type="http://schemas.openxmlformats.org/officeDocument/2006/relationships/image" Target="../media/image450.png"/><Relationship Id="rId14" Type="http://schemas.openxmlformats.org/officeDocument/2006/relationships/image" Target="../media/image56.png"/></Relationships>
</file>

<file path=ppt/slides/_rels/slide14.xml.rels><?xml version="1.0" encoding="UTF-8" standalone="yes"?>
<Relationships xmlns="http://schemas.openxmlformats.org/package/2006/relationships"><Relationship Id="rId3" Type="http://schemas.openxmlformats.org/officeDocument/2006/relationships/hyperlink" Target="https://www.wto.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ec.europa.eu/commission/presscorner/detail/en/ip_21_1047" TargetMode="External"/><Relationship Id="rId4" Type="http://schemas.openxmlformats.org/officeDocument/2006/relationships/hyperlink" Target="https://www.bbc.com/news/world-africa-5490378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893619" y="2132855"/>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a:t>
            </a:r>
            <a:r>
              <a:rPr lang="en-US" sz="2400" b="1" dirty="0" smtClean="0">
                <a:latin typeface="Times New Roman" panose="02020603050405020304" pitchFamily="18" charset="0"/>
                <a:cs typeface="Times New Roman" panose="02020603050405020304" pitchFamily="18" charset="0"/>
              </a:rPr>
              <a:t>Ricardo:</a:t>
            </a:r>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Vom</a:t>
            </a:r>
            <a:r>
              <a:rPr lang="en-US" sz="2400" b="1" dirty="0">
                <a:latin typeface="Times New Roman" panose="02020603050405020304" pitchFamily="18" charset="0"/>
                <a:cs typeface="Times New Roman" panose="02020603050405020304" pitchFamily="18" charset="0"/>
              </a:rPr>
              <a:t> Handel </a:t>
            </a:r>
            <a:r>
              <a:rPr lang="en-US" sz="2400" b="1" dirty="0" err="1">
                <a:latin typeface="Times New Roman" panose="02020603050405020304" pitchFamily="18" charset="0"/>
                <a:cs typeface="Times New Roman" panose="02020603050405020304" pitchFamily="18" charset="0"/>
              </a:rPr>
              <a:t>zwischen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zwei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Ländern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profitieren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sich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gemäß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ihrer</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komparativen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spezialisieren</a:t>
            </a:r>
            <a:r>
              <a:rPr lang="en-US" sz="2400" b="1" dirty="0">
                <a:latin typeface="Times New Roman" panose="02020603050405020304" pitchFamily="18" charset="0"/>
                <a:cs typeface="Times New Roman" panose="02020603050405020304" pitchFamily="18" charset="0"/>
              </a:rPr>
              <a:t>. Dies gilt </a:t>
            </a:r>
            <a:r>
              <a:rPr lang="en-US" sz="2400" b="1" dirty="0" err="1">
                <a:latin typeface="Times New Roman" panose="02020603050405020304" pitchFamily="18" charset="0"/>
                <a:cs typeface="Times New Roman" panose="02020603050405020304" pitchFamily="18" charset="0"/>
              </a:rPr>
              <a:t>insbesondere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auch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a:t>
            </a:r>
            <a:r>
              <a:rPr lang="en-US" sz="2400" b="1" dirty="0">
                <a:latin typeface="Times New Roman" panose="02020603050405020304" pitchFamily="18" charset="0"/>
                <a:cs typeface="Times New Roman" panose="02020603050405020304" pitchFamily="18" charset="0"/>
              </a:rPr>
              <a:t> Land in der </a:t>
            </a:r>
            <a:r>
              <a:rPr lang="en-US" sz="2400" b="1" dirty="0" err="1">
                <a:latin typeface="Times New Roman" panose="02020603050405020304" pitchFamily="18" charset="0"/>
                <a:cs typeface="Times New Roman" panose="02020603050405020304" pitchFamily="18" charset="0"/>
              </a:rPr>
              <a:t>Produktion</a:t>
            </a:r>
            <a:r>
              <a:rPr lang="en-US" sz="2400" b="1" dirty="0">
                <a:latin typeface="Times New Roman" panose="02020603050405020304" pitchFamily="18" charset="0"/>
                <a:cs typeface="Times New Roman" panose="02020603050405020304" pitchFamily="18" charset="0"/>
              </a:rPr>
              <a:t> von </a:t>
            </a:r>
            <a:r>
              <a:rPr lang="en-US" sz="2400" b="1" dirty="0" err="1">
                <a:latin typeface="Times New Roman" panose="02020603050405020304" pitchFamily="18" charset="0"/>
                <a:cs typeface="Times New Roman" panose="02020603050405020304" pitchFamily="18" charset="0"/>
              </a:rPr>
              <a:t>allen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Gütern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absoluten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a:t>
            </a:r>
            <a:r>
              <a:rPr lang="en-US" sz="2400" b="1" dirty="0">
                <a:latin typeface="Times New Roman" panose="02020603050405020304" pitchFamily="18" charset="0"/>
                <a:cs typeface="Times New Roman" panose="02020603050405020304" pitchFamily="18" charset="0"/>
              </a:rPr>
              <a:t> hat</a:t>
            </a:r>
            <a:r>
              <a:rPr lang="en-US" sz="2400" b="1" dirty="0" smtClean="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cs typeface="Times New Roman" panose="02020603050405020304" pitchFamily="18" charset="0"/>
            </a:endParaRPr>
          </a:p>
          <a:p>
            <a:endParaRPr lang="en-US" sz="2400" b="1"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Quelle</a:t>
            </a:r>
            <a:r>
              <a:rPr lang="en-US" dirty="0" smtClean="0">
                <a:latin typeface="Times New Roman" panose="02020603050405020304" pitchFamily="18" charset="0"/>
                <a:cs typeface="Times New Roman" panose="02020603050405020304" pitchFamily="18" charset="0"/>
              </a:rPr>
              <a:t>: David Ricardo (1817): </a:t>
            </a:r>
            <a:r>
              <a:rPr lang="en-US" dirty="0">
                <a:latin typeface="Times New Roman" panose="02020603050405020304" pitchFamily="18" charset="0"/>
                <a:cs typeface="Times New Roman" panose="02020603050405020304" pitchFamily="18" charset="0"/>
              </a:rPr>
              <a:t>The Principles of Political Economy and Taxation. John Murray, </a:t>
            </a:r>
            <a:r>
              <a:rPr lang="en-US" dirty="0" smtClean="0">
                <a:latin typeface="Times New Roman" panose="02020603050405020304" pitchFamily="18" charset="0"/>
                <a:cs typeface="Times New Roman" panose="02020603050405020304" pitchFamily="18" charset="0"/>
              </a:rPr>
              <a:t>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Modell komparativer Kostenvorteil </a:t>
            </a:r>
            <a:r>
              <a:rPr lang="de-DE" sz="2400" b="1" dirty="0" smtClean="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Ricardomodell</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1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smtClean="0">
                <a:latin typeface="Times New Roman" panose="02020603050405020304" pitchFamily="18" charset="0"/>
                <a:cs typeface="Times New Roman" panose="02020603050405020304" pitchFamily="18" charset="0"/>
              </a:rPr>
              <a:t>Preise</a:t>
            </a:r>
            <a:r>
              <a:rPr lang="en-US" sz="1814" b="1" i="1" dirty="0" smtClean="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ohne</a:t>
            </a:r>
            <a:r>
              <a:rPr lang="en-US" sz="1814" b="1" i="1" dirty="0">
                <a:latin typeface="Times New Roman" panose="02020603050405020304" pitchFamily="18" charset="0"/>
                <a:cs typeface="Times New Roman" panose="02020603050405020304" pitchFamily="18" charset="0"/>
              </a:rPr>
              <a:t> Handel</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675428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rPr>
                  <a:t>D</a:t>
                </a:r>
                <a14:m>
                  <m:oMath xmlns:m="http://schemas.openxmlformats.org/officeDocument/2006/math">
                    <m:r>
                      <m:rPr>
                        <m:sty m:val="p"/>
                      </m:rPr>
                      <a:rPr lang="de-DE" sz="1633">
                        <a:latin typeface="Cambria Math" panose="02040503050406030204" pitchFamily="18" charset="0"/>
                      </a:rPr>
                      <m:t>a</m:t>
                    </m:r>
                    <m:r>
                      <a:rPr lang="de-DE" sz="1633">
                        <a:latin typeface="Cambria Math" panose="02040503050406030204" pitchFamily="18" charset="0"/>
                      </a:rPr>
                      <m:t> </m:t>
                    </m:r>
                    <m:r>
                      <m:rPr>
                        <m:sty m:val="p"/>
                      </m:rPr>
                      <a:rPr lang="de-DE" sz="1633">
                        <a:latin typeface="Cambria Math" panose="02040503050406030204" pitchFamily="18" charset="0"/>
                      </a:rPr>
                      <m:t>Arbeit</m:t>
                    </m:r>
                    <m:r>
                      <a:rPr lang="de-DE" sz="1633">
                        <a:latin typeface="Cambria Math" panose="02040503050406030204" pitchFamily="18" charset="0"/>
                      </a:rPr>
                      <m:t> </m:t>
                    </m:r>
                    <m:r>
                      <m:rPr>
                        <m:sty m:val="p"/>
                      </m:rPr>
                      <a:rPr lang="de-DE" sz="1633">
                        <a:latin typeface="Cambria Math" panose="02040503050406030204" pitchFamily="18" charset="0"/>
                      </a:rPr>
                      <m:t>vollkommen</m:t>
                    </m:r>
                    <m:r>
                      <a:rPr lang="de-DE" sz="1633">
                        <a:latin typeface="Cambria Math" panose="02040503050406030204" pitchFamily="18" charset="0"/>
                      </a:rPr>
                      <m:t> </m:t>
                    </m:r>
                    <m:r>
                      <m:rPr>
                        <m:sty m:val="p"/>
                      </m:rPr>
                      <a:rPr lang="de-DE" sz="1633">
                        <a:latin typeface="Cambria Math" panose="02040503050406030204" pitchFamily="18" charset="0"/>
                      </a:rPr>
                      <m:t>flexibel</m:t>
                    </m:r>
                    <m:r>
                      <a:rPr lang="de-DE" sz="1633">
                        <a:latin typeface="Cambria Math" panose="02040503050406030204" pitchFamily="18" charset="0"/>
                      </a:rPr>
                      <m:t> </m:t>
                    </m:r>
                    <m:r>
                      <m:rPr>
                        <m:sty m:val="p"/>
                      </m:rPr>
                      <a:rPr lang="de-DE" sz="1633">
                        <a:latin typeface="Cambria Math" panose="02040503050406030204" pitchFamily="18" charset="0"/>
                      </a:rPr>
                      <m:t>zwischen</m:t>
                    </m:r>
                    <m:r>
                      <a:rPr lang="de-DE" sz="1633">
                        <a:latin typeface="Cambria Math" panose="02040503050406030204" pitchFamily="18" charset="0"/>
                      </a:rPr>
                      <m:t> </m:t>
                    </m:r>
                    <m:r>
                      <m:rPr>
                        <m:sty m:val="p"/>
                      </m:rPr>
                      <a:rPr lang="de-DE" sz="1633">
                        <a:latin typeface="Cambria Math" panose="02040503050406030204" pitchFamily="18" charset="0"/>
                      </a:rPr>
                      <m:t>den</m:t>
                    </m:r>
                    <m:r>
                      <a:rPr lang="de-DE" sz="1633">
                        <a:latin typeface="Cambria Math" panose="02040503050406030204" pitchFamily="18" charset="0"/>
                      </a:rPr>
                      <m:t> </m:t>
                    </m:r>
                    <m:r>
                      <m:rPr>
                        <m:sty m:val="p"/>
                      </m:rPr>
                      <a:rPr lang="de-DE" sz="1633">
                        <a:latin typeface="Cambria Math" panose="02040503050406030204" pitchFamily="18" charset="0"/>
                      </a:rPr>
                      <m:t>Sektoren</m:t>
                    </m:r>
                    <m:r>
                      <a:rPr lang="de-DE" sz="1633">
                        <a:latin typeface="Cambria Math" panose="02040503050406030204" pitchFamily="18" charset="0"/>
                      </a:rPr>
                      <m:t> </m:t>
                    </m:r>
                    <m:r>
                      <m:rPr>
                        <m:sty m:val="p"/>
                      </m:rPr>
                      <a:rPr lang="de-DE" sz="1633" b="0" i="0" smtClean="0">
                        <a:latin typeface="Cambria Math" panose="02040503050406030204" pitchFamily="18" charset="0"/>
                      </a:rPr>
                      <m:t>ist</m:t>
                    </m:r>
                    <m:r>
                      <a:rPr lang="de-DE" sz="1633" b="0" i="0" smtClean="0">
                        <a:latin typeface="Cambria Math" panose="02040503050406030204" pitchFamily="18" charset="0"/>
                      </a:rPr>
                      <m:t>, </m:t>
                    </m:r>
                    <m:r>
                      <m:rPr>
                        <m:sty m:val="p"/>
                      </m:rPr>
                      <a:rPr lang="de-DE" sz="1633">
                        <a:latin typeface="Cambria Math" panose="02040503050406030204" pitchFamily="18" charset="0"/>
                      </a:rPr>
                      <m:t>gilt</m:t>
                    </m:r>
                    <m:sSub>
                      <m:sSubPr>
                        <m:ctrlPr>
                          <a:rPr lang="de-DE" sz="1633" i="1">
                            <a:latin typeface="Cambria Math" panose="02040503050406030204" pitchFamily="18" charset="0"/>
                          </a:rPr>
                        </m:ctrlPr>
                      </m:sSubPr>
                      <m:e>
                        <m:r>
                          <a:rPr lang="de-DE" sz="1633" i="1">
                            <a:latin typeface="Cambria Math"/>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𝑃𝐾</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6754285" cy="343620"/>
              </a:xfrm>
              <a:prstGeom prst="rect">
                <a:avLst/>
              </a:prstGeom>
              <a:blipFill>
                <a:blip r:embed="rId3"/>
                <a:stretch>
                  <a:fillRect l="-54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948005" y="5639240"/>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𝐾</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oMath>
                </a14:m>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oder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948005" y="5639240"/>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a:latin typeface="Times New Roman" panose="02020603050405020304" pitchFamily="18" charset="0"/>
                <a:cs typeface="Times New Roman" panose="02020603050405020304" pitchFamily="18" charset="0"/>
                <a:sym typeface="Wingdings" panose="05000000000000000000" pitchFamily="2" charset="2"/>
              </a:rPr>
              <a:t>Die </a:t>
            </a:r>
            <a:r>
              <a:rPr lang="en-US" sz="1633" b="1" smtClean="0">
                <a:latin typeface="Times New Roman" panose="02020603050405020304" pitchFamily="18" charset="0"/>
                <a:cs typeface="Times New Roman" panose="02020603050405020304" pitchFamily="18" charset="0"/>
                <a:sym typeface="Wingdings" panose="05000000000000000000" pitchFamily="2" charset="2"/>
              </a:rPr>
              <a:t>Preise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entsprechen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den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smtClean="0"/>
                  <a:t>Aus der Gewinnoptimierung folgt im Allgemeinen (p: Preis, w: Lohn):</a:t>
                </a:r>
                <a:endParaRPr lang="de-DE" dirty="0"/>
              </a:p>
              <a:p>
                <a:endParaRPr lang="de-DE" dirty="0"/>
              </a:p>
              <a:p>
                <a:r>
                  <a:rPr lang="de-DE" dirty="0"/>
                  <a:t>Gewinn = Umsatz – </a:t>
                </a:r>
                <a:r>
                  <a:rPr lang="de-DE" dirty="0" smtClean="0"/>
                  <a:t>Kosten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smtClean="0">
                    <a:latin typeface="Cambria Math" panose="02040503050406030204" pitchFamily="18" charset="0"/>
                    <a:ea typeface="Cambria Math" panose="02040503050406030204" pitchFamily="18" charset="0"/>
                  </a:rPr>
                  <a:t> im Gewinnoptimum (Wertgrenzprodukt=Faktorpreis, vgl. Mikro!)</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F134F8D2-7681-4CE7-A9D7-8EC32F697412}"/>
              </a:ext>
            </a:extLst>
          </p:cNvPr>
          <p:cNvSpPr txBox="1"/>
          <p:nvPr/>
        </p:nvSpPr>
        <p:spPr>
          <a:xfrm>
            <a:off x="7218090" y="3910715"/>
            <a:ext cx="4551123" cy="1477328"/>
          </a:xfrm>
          <a:prstGeom prst="rect">
            <a:avLst/>
          </a:prstGeom>
          <a:noFill/>
        </p:spPr>
        <p:txBody>
          <a:bodyPr wrap="square" rtlCol="0">
            <a:spAutoFit/>
          </a:bodyPr>
          <a:lstStyle/>
          <a:p>
            <a:r>
              <a:rPr lang="de-DE" dirty="0" smtClean="0"/>
              <a:t>Würden sich die Löhne unterscheiden, würden die Arbeiter alle in den Sektor abwandern, in dem die höheren Löhne gezahlt werden. Damit müssen im Gleichgewicht in beiden Sektoren sich die Löhne angleichen!</a:t>
            </a:r>
            <a:endParaRPr lang="de-DE" dirty="0"/>
          </a:p>
        </p:txBody>
      </p:sp>
      <mc:AlternateContent xmlns:mc="http://schemas.openxmlformats.org/markup-compatibility/2006" xmlns:a14="http://schemas.microsoft.com/office/drawing/2010/main">
        <mc:Choice Requires="a14">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3" name="Rechteck 2"/>
          <p:cNvSpPr/>
          <p:nvPr/>
        </p:nvSpPr>
        <p:spPr>
          <a:xfrm>
            <a:off x="1788780" y="3603860"/>
            <a:ext cx="2226700"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Wein </a:t>
            </a:r>
            <a:endParaRPr lang="de-DE" dirty="0"/>
          </a:p>
        </p:txBody>
      </p:sp>
      <p:sp>
        <p:nvSpPr>
          <p:cNvPr id="4" name="Rechteck 3"/>
          <p:cNvSpPr/>
          <p:nvPr/>
        </p:nvSpPr>
        <p:spPr>
          <a:xfrm>
            <a:off x="1760521" y="4157558"/>
            <a:ext cx="2723536" cy="369332"/>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𝑃𝐾</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𝑃𝐾</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14747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24" grpId="0"/>
      <p:bldP spid="3" grpId="0"/>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der </a:t>
            </a:r>
            <a:r>
              <a:rPr lang="en-US" sz="2540" b="1" i="1" dirty="0" err="1">
                <a:latin typeface="Times New Roman" panose="02020603050405020304" pitchFamily="18" charset="0"/>
                <a:cs typeface="Times New Roman" panose="02020603050405020304" pitchFamily="18" charset="0"/>
              </a:rPr>
              <a:t>relativen</a:t>
            </a:r>
            <a:r>
              <a:rPr lang="en-US" sz="2540" b="1" i="1" dirty="0">
                <a:latin typeface="Times New Roman" panose="02020603050405020304" pitchFamily="18" charset="0"/>
                <a:cs typeface="Times New Roman" panose="02020603050405020304" pitchFamily="18" charset="0"/>
              </a:rPr>
              <a:t> </a:t>
            </a:r>
            <a:r>
              <a:rPr lang="en-US" sz="2540" b="1" i="1" dirty="0" err="1" smtClean="0">
                <a:latin typeface="Times New Roman" panose="02020603050405020304" pitchFamily="18" charset="0"/>
                <a:cs typeface="Times New Roman" panose="02020603050405020304" pitchFamily="18" charset="0"/>
              </a:rPr>
              <a:t>Preise</a:t>
            </a:r>
            <a:r>
              <a:rPr lang="en-US" sz="2540" b="1" i="1" dirty="0">
                <a:latin typeface="Times New Roman" panose="02020603050405020304" pitchFamily="18" charset="0"/>
                <a:cs typeface="Times New Roman" panose="02020603050405020304" pitchFamily="18" charset="0"/>
              </a:rPr>
              <a:t>:</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1893380" y="4194473"/>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a:latin typeface="Times New Roman" panose="02020603050405020304" pitchFamily="18" charset="0"/>
                <a:cs typeface="Times New Roman" panose="02020603050405020304" pitchFamily="18" charset="0"/>
                <a:sym typeface="Wingdings" panose="05000000000000000000" pitchFamily="2" charset="2"/>
              </a:rPr>
              <a:t>Relative </a:t>
            </a:r>
            <a:r>
              <a:rPr lang="en-US" sz="2540" b="1" dirty="0" err="1" smtClean="0">
                <a:latin typeface="Times New Roman" panose="02020603050405020304" pitchFamily="18" charset="0"/>
                <a:cs typeface="Times New Roman" panose="02020603050405020304" pitchFamily="18" charset="0"/>
                <a:sym typeface="Wingdings" panose="05000000000000000000" pitchFamily="2" charset="2"/>
              </a:rPr>
              <a:t>Preise</a:t>
            </a:r>
            <a:r>
              <a:rPr lang="en-US" sz="2540"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Austauschverhältnis</a:t>
            </a:r>
            <a:r>
              <a:rPr lang="en-US" sz="2540" b="1" dirty="0">
                <a:latin typeface="Times New Roman" panose="02020603050405020304" pitchFamily="18" charset="0"/>
                <a:cs typeface="Times New Roman" panose="02020603050405020304" pitchFamily="18" charset="0"/>
                <a:sym typeface="Wingdings" panose="05000000000000000000" pitchFamily="2" charset="2"/>
              </a:rPr>
              <a:t> der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Güter</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dirty="0">
                    <a:latin typeface="Times New Roman" panose="02020603050405020304" pitchFamily="18" charset="0"/>
                    <a:cs typeface="Times New Roman" panose="02020603050405020304" pitchFamily="18" charset="0"/>
                    <a:sym typeface="Wingdings" panose="05000000000000000000" pitchFamily="2" charset="2"/>
                  </a:rPr>
                  <a:t>1 </a:t>
                </a:r>
                <a:r>
                  <a:rPr lang="de-DE" sz="2540" dirty="0" smtClean="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a:t>
                </a:r>
                <a:r>
                  <a:rPr lang="en-US" sz="2540" dirty="0" smtClean="0">
                    <a:latin typeface="Times New Roman" panose="02020603050405020304" pitchFamily="18" charset="0"/>
                    <a:cs typeface="Times New Roman" panose="02020603050405020304" pitchFamily="18" charset="0"/>
                  </a:rPr>
                  <a:t>Kleider eingetauscht </a:t>
                </a:r>
                <a:r>
                  <a:rPr lang="en-US" sz="2540" dirty="0" err="1" smtClean="0">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dirty="0">
                    <a:latin typeface="Times New Roman" panose="02020603050405020304" pitchFamily="18" charset="0"/>
                    <a:cs typeface="Times New Roman" panose="02020603050405020304" pitchFamily="18" charset="0"/>
                    <a:sym typeface="Wingdings" panose="05000000000000000000" pitchFamily="2" charset="2"/>
                  </a:rPr>
                  <a:t>1 </a:t>
                </a:r>
                <a:r>
                  <a:rPr lang="de-DE" sz="2540" dirty="0" smtClean="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b="0" i="1" smtClean="0">
                        <a:latin typeface="Cambria Math" panose="02040503050406030204" pitchFamily="18" charset="0"/>
                        <a:sym typeface="Wingdings" panose="05000000000000000000" pitchFamily="2" charset="2"/>
                      </a:rPr>
                      <m:t>UK</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a:t>
                </a:r>
                <a:r>
                  <a:rPr lang="en-US" sz="2540" dirty="0" smtClean="0">
                    <a:latin typeface="Times New Roman" panose="02020603050405020304" pitchFamily="18" charset="0"/>
                    <a:cs typeface="Times New Roman" panose="02020603050405020304" pitchFamily="18" charset="0"/>
                  </a:rPr>
                  <a:t>Kleider eingetauscht </a:t>
                </a:r>
                <a:r>
                  <a:rPr lang="en-US" sz="2540" dirty="0" err="1" smtClean="0">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0" name="Textfeld 9">
            <a:extLst>
              <a:ext uri="{FF2B5EF4-FFF2-40B4-BE49-F238E27FC236}">
                <a16:creationId xmlns:a16="http://schemas.microsoft.com/office/drawing/2014/main" id="{F134F8D2-7681-4CE7-A9D7-8EC32F697412}"/>
              </a:ext>
            </a:extLst>
          </p:cNvPr>
          <p:cNvSpPr txBox="1"/>
          <p:nvPr/>
        </p:nvSpPr>
        <p:spPr>
          <a:xfrm>
            <a:off x="2138516" y="4859363"/>
            <a:ext cx="8622892" cy="923330"/>
          </a:xfrm>
          <a:prstGeom prst="rect">
            <a:avLst/>
          </a:prstGeom>
          <a:noFill/>
        </p:spPr>
        <p:txBody>
          <a:bodyPr wrap="square" rtlCol="0">
            <a:spAutoFit/>
          </a:bodyPr>
          <a:lstStyle/>
          <a:p>
            <a:r>
              <a:rPr lang="de-DE" dirty="0" smtClean="0"/>
              <a:t>Erinnern Sie sich an die Makroökonomie und die Einführung von Geld als </a:t>
            </a:r>
            <a:r>
              <a:rPr lang="de-DE" dirty="0"/>
              <a:t>T</a:t>
            </a:r>
            <a:r>
              <a:rPr lang="de-DE" dirty="0" smtClean="0"/>
              <a:t>auschmittel!</a:t>
            </a:r>
          </a:p>
          <a:p>
            <a:r>
              <a:rPr lang="de-DE" dirty="0" smtClean="0"/>
              <a:t>Jedes Gut wird gegen Geld getauscht und damit stellen die Geldwerte die relativen Austauschverhältnisse der realen Güter dar! </a:t>
            </a:r>
            <a:endParaRPr lang="de-DE" dirty="0"/>
          </a:p>
        </p:txBody>
      </p:sp>
    </p:spTree>
    <p:extLst>
      <p:ext uri="{BB962C8B-B14F-4D97-AF65-F5344CB8AC3E}">
        <p14:creationId xmlns:p14="http://schemas.microsoft.com/office/powerpoint/2010/main" val="315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200848" y="4000029"/>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a:t>
            </a:r>
            <a:r>
              <a:rPr lang="en-US" sz="1633" smtClean="0">
                <a:latin typeface="Times New Roman" panose="02020603050405020304" pitchFamily="18" charset="0"/>
                <a:cs typeface="Times New Roman" panose="02020603050405020304" pitchFamily="18" charset="0"/>
              </a:rPr>
              <a:t>Weltmarktpreis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289096"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Britische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Arbeiterin</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Sie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kann</a:t>
                </a:r>
                <a:r>
                  <a:rPr lang="en-US" sz="1633" dirty="0" smtClean="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289096" cy="950581"/>
              </a:xfrm>
              <a:prstGeom prst="rect">
                <a:avLst/>
              </a:prstGeom>
              <a:blipFill>
                <a:blip r:embed="rId7"/>
                <a:stretch>
                  <a:fillRect l="-1113" t="-2581" b="-1935"/>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646358" y="3206115"/>
            <a:ext cx="3411053"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Portugiesischer</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Wohlfahrtsgewinne, wenn der relative Weltmarktpreis zwischen den relativen Preisen der Handelspartner liegt. Angenommen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𝐾</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22" name="TextBox 14"/>
          <p:cNvSpPr txBox="1"/>
          <p:nvPr/>
        </p:nvSpPr>
        <p:spPr>
          <a:xfrm>
            <a:off x="7107289" y="1766004"/>
            <a:ext cx="5084712" cy="46154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Durch den </a:t>
            </a:r>
            <a:r>
              <a:rPr lang="de-DE" sz="1633" dirty="0">
                <a:latin typeface="Times New Roman" panose="02020603050405020304" pitchFamily="18" charset="0"/>
                <a:cs typeface="Times New Roman" panose="02020603050405020304" pitchFamily="18" charset="0"/>
              </a:rPr>
              <a:t>T</a:t>
            </a:r>
            <a:r>
              <a:rPr lang="de-DE" sz="1633" dirty="0" smtClean="0">
                <a:latin typeface="Times New Roman" panose="02020603050405020304" pitchFamily="18" charset="0"/>
                <a:cs typeface="Times New Roman" panose="02020603050405020304" pitchFamily="18" charset="0"/>
              </a:rPr>
              <a:t>ausch von 3 Kleider gegen 1 L Wein stellen sich damit beide Länder sowohl aus Konsumenten, als auch Produzentensicht besser!</a:t>
            </a:r>
          </a:p>
          <a:p>
            <a:endParaRPr lang="de-DE" sz="1633" dirty="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In der BWL nennt man dies eine klassische</a:t>
            </a:r>
          </a:p>
          <a:p>
            <a:endParaRPr lang="de-DE" sz="1633" dirty="0" smtClean="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   	    </a:t>
            </a:r>
            <a:r>
              <a:rPr lang="de-DE" sz="1633" b="1" dirty="0" err="1" smtClean="0">
                <a:latin typeface="Times New Roman" panose="02020603050405020304" pitchFamily="18" charset="0"/>
                <a:cs typeface="Times New Roman" panose="02020603050405020304" pitchFamily="18" charset="0"/>
              </a:rPr>
              <a:t>Win</a:t>
            </a:r>
            <a:r>
              <a:rPr lang="de-DE" sz="1633" b="1" dirty="0" smtClean="0">
                <a:latin typeface="Times New Roman" panose="02020603050405020304" pitchFamily="18" charset="0"/>
                <a:cs typeface="Times New Roman" panose="02020603050405020304" pitchFamily="18" charset="0"/>
              </a:rPr>
              <a:t>-</a:t>
            </a:r>
            <a:r>
              <a:rPr lang="de-DE" sz="1633" b="1" dirty="0" err="1" smtClean="0">
                <a:latin typeface="Times New Roman" panose="02020603050405020304" pitchFamily="18" charset="0"/>
                <a:cs typeface="Times New Roman" panose="02020603050405020304" pitchFamily="18" charset="0"/>
              </a:rPr>
              <a:t>Win</a:t>
            </a:r>
            <a:r>
              <a:rPr lang="de-DE" sz="1633" b="1" dirty="0" smtClean="0">
                <a:latin typeface="Times New Roman" panose="02020603050405020304" pitchFamily="18" charset="0"/>
                <a:cs typeface="Times New Roman" panose="02020603050405020304" pitchFamily="18" charset="0"/>
              </a:rPr>
              <a:t>-Situation!</a:t>
            </a:r>
          </a:p>
          <a:p>
            <a:endParaRPr lang="de-DE" sz="1633" b="1" dirty="0" smtClean="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Bzw. sollten Sie das aus allen Einführungsveranstaltungen kennen, denn das ist nicht anderes der Grund dafür, weswegen unsere Marktwirtschaft funktioniert! Wenn unsere Zahlungsbereitschaft höher ist, als der aus den Produktionsbedingungen abgeleitete Mindestpreis der Anbieter kommt es bei einem Preis zwischen beiden Werten zum Tausch und beide Seiten stellen sich besser.</a:t>
            </a:r>
          </a:p>
          <a:p>
            <a:endParaRPr lang="de-DE" sz="1633" b="1" dirty="0" smtClean="0">
              <a:latin typeface="Times New Roman" panose="02020603050405020304" pitchFamily="18" charset="0"/>
              <a:cs typeface="Times New Roman" panose="02020603050405020304" pitchFamily="18" charset="0"/>
            </a:endParaRPr>
          </a:p>
          <a:p>
            <a:r>
              <a:rPr lang="de-DE" sz="1633" b="1" dirty="0" smtClean="0">
                <a:latin typeface="Times New Roman" panose="02020603050405020304" pitchFamily="18" charset="0"/>
                <a:cs typeface="Times New Roman" panose="02020603050405020304" pitchFamily="18" charset="0"/>
              </a:rPr>
              <a:t>Der Tausch führt also zu einer </a:t>
            </a:r>
            <a:r>
              <a:rPr lang="de-DE" sz="1633" b="1" u="sng" dirty="0" smtClean="0">
                <a:latin typeface="Times New Roman" panose="02020603050405020304" pitchFamily="18" charset="0"/>
                <a:cs typeface="Times New Roman" panose="02020603050405020304" pitchFamily="18" charset="0"/>
              </a:rPr>
              <a:t>Pareto-Verbesserung</a:t>
            </a:r>
            <a:r>
              <a:rPr lang="de-DE" sz="1633" b="1" dirty="0" smtClean="0">
                <a:latin typeface="Times New Roman" panose="02020603050405020304" pitchFamily="18" charset="0"/>
                <a:cs typeface="Times New Roman" panose="02020603050405020304" pitchFamily="18" charset="0"/>
              </a:rPr>
              <a:t> (siehe öffentliche Finanzen!) </a:t>
            </a:r>
            <a:endParaRPr lang="en-US" sz="1633" b="1" dirty="0">
              <a:latin typeface="Times New Roman" panose="02020603050405020304" pitchFamily="18" charset="0"/>
              <a:cs typeface="Times New Roman" panose="02020603050405020304" pitchFamily="18" charset="0"/>
            </a:endParaRPr>
          </a:p>
        </p:txBody>
      </p:sp>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Tree>
    <p:extLst>
      <p:ext uri="{BB962C8B-B14F-4D97-AF65-F5344CB8AC3E}">
        <p14:creationId xmlns:p14="http://schemas.microsoft.com/office/powerpoint/2010/main" val="256658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2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031056" y="6097828"/>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Beide</a:t>
            </a:r>
            <a:r>
              <a:rPr lang="en-US" sz="1633" dirty="0">
                <a:latin typeface="Times New Roman" panose="02020603050405020304" pitchFamily="18" charset="0"/>
                <a:cs typeface="Times New Roman" panose="02020603050405020304" pitchFamily="18" charset="0"/>
              </a:rPr>
              <a:t> Länder </a:t>
            </a:r>
            <a:r>
              <a:rPr lang="en-US" sz="1633" dirty="0" err="1">
                <a:latin typeface="Times New Roman" panose="02020603050405020304" pitchFamily="18" charset="0"/>
                <a:cs typeface="Times New Roman" panose="02020603050405020304" pitchFamily="18" charset="0"/>
              </a:rPr>
              <a:t>gewinnen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wenn</a:t>
            </a:r>
            <a:r>
              <a:rPr lang="en-US" sz="1633" dirty="0">
                <a:latin typeface="Times New Roman" panose="02020603050405020304" pitchFamily="18" charset="0"/>
                <a:cs typeface="Times New Roman" panose="02020603050405020304" pitchFamily="18" charset="0"/>
              </a:rPr>
              <a:t> Sie </a:t>
            </a:r>
            <a:r>
              <a:rPr lang="en-US" sz="1633" dirty="0" err="1">
                <a:latin typeface="Times New Roman" panose="02020603050405020304" pitchFamily="18" charset="0"/>
                <a:cs typeface="Times New Roman" panose="02020603050405020304" pitchFamily="18" charset="0"/>
              </a:rPr>
              <a:t>sich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gemäß</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Ihrer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komparativen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Kostenvorteile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spezialisieren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Sowohl</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Produzenten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auch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Konsumenten</a:t>
            </a:r>
            <a:endParaRPr lang="en-US" sz="1633" dirty="0">
              <a:latin typeface="Times New Roman" panose="02020603050405020304" pitchFamily="18" charset="0"/>
              <a:cs typeface="Times New Roman" panose="02020603050405020304" pitchFamily="18" charset="0"/>
            </a:endParaRPr>
          </a:p>
        </p:txBody>
      </p:sp>
      <p:cxnSp>
        <p:nvCxnSpPr>
          <p:cNvPr id="7" name="Straight Arrow Connector 7"/>
          <p:cNvCxnSpPr/>
          <p:nvPr/>
        </p:nvCxnSpPr>
        <p:spPr>
          <a:xfrm flipV="1">
            <a:off x="2761390"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8266962"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765409" y="1419072"/>
                <a:ext cx="3672531"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Weltmarktpreis</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𝐾</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𝑅</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765409" y="1419072"/>
                <a:ext cx="3672531" cy="471155"/>
              </a:xfrm>
              <a:prstGeom prst="rect">
                <a:avLst/>
              </a:prstGeom>
              <a:blipFill>
                <a:blip r:embed="rId3"/>
                <a:stretch>
                  <a:fillRect l="-9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6381135" y="1364514"/>
                <a:ext cx="4078715"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Weltmarktpreis</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Kleidung</a:t>
                </a:r>
                <a:r>
                  <a:rPr lang="en-US" sz="1633"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𝑅</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𝐾</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6381135" y="1364514"/>
                <a:ext cx="4078715" cy="471155"/>
              </a:xfrm>
              <a:prstGeom prst="rect">
                <a:avLst/>
              </a:prstGeom>
              <a:blipFill>
                <a:blip r:embed="rId4"/>
                <a:stretch>
                  <a:fillRect l="-8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434802"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434802"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383158"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383158"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434050"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8266962"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678446"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678446"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678446"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8266962"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8266962"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8283785" y="2663758"/>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8283785" y="2663758"/>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8345953"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8345953"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8332280"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8332280"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8617531" y="3903839"/>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err="1">
                <a:latin typeface="Times New Roman" panose="02020603050405020304" pitchFamily="18" charset="0"/>
                <a:cs typeface="Times New Roman" panose="02020603050405020304" pitchFamily="18" charset="0"/>
              </a:rPr>
              <a:t>relativer</a:t>
            </a:r>
            <a:r>
              <a:rPr lang="en-US" sz="1400">
                <a:latin typeface="Times New Roman" panose="02020603050405020304" pitchFamily="18" charset="0"/>
                <a:cs typeface="Times New Roman" panose="02020603050405020304" pitchFamily="18" charset="0"/>
              </a:rPr>
              <a:t> </a:t>
            </a:r>
            <a:r>
              <a:rPr lang="en-US" sz="1400" smtClean="0">
                <a:latin typeface="Times New Roman" panose="02020603050405020304" pitchFamily="18" charset="0"/>
                <a:cs typeface="Times New Roman" panose="02020603050405020304" pitchFamily="18" charset="0"/>
              </a:rPr>
              <a:t>Weltmarktpreis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8431930" y="2701914"/>
                <a:ext cx="611642" cy="497508"/>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8431930" y="2701914"/>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8472265" y="4964004"/>
                <a:ext cx="598818" cy="497187"/>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8472265" y="4964004"/>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977183" y="2682145"/>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Times New Roman" panose="02020603050405020304" pitchFamily="18" charset="0"/>
                <a:cs typeface="Times New Roman" panose="02020603050405020304" pitchFamily="18" charset="0"/>
              </a:rPr>
              <a:t>UK: </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9053054" y="4938292"/>
            <a:ext cx="1186543"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Times New Roman" panose="02020603050405020304" pitchFamily="18" charset="0"/>
                <a:cs typeface="Times New Roman" panose="02020603050405020304" pitchFamily="18" charset="0"/>
              </a:rPr>
              <a:t>Portugal: </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6026353" y="4236034"/>
                <a:ext cx="2223787" cy="10441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smtClean="0">
                    <a:latin typeface="Times New Roman" panose="02020603050405020304" pitchFamily="18" charset="0"/>
                    <a:cs typeface="Times New Roman" panose="02020603050405020304" pitchFamily="18" charset="0"/>
                  </a:rPr>
                  <a:t>Portugiesischer</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Arbeiter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Kleidung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verkaufen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6026353" y="4236034"/>
                <a:ext cx="2223787" cy="1044197"/>
              </a:xfrm>
              <a:prstGeom prst="rect">
                <a:avLst/>
              </a:prstGeom>
              <a:blipFill>
                <a:blip r:embed="rId12"/>
                <a:stretch>
                  <a:fillRect l="-824" t="-1170" r="-1923" b="-5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6070277" y="2581193"/>
                <a:ext cx="2257972" cy="1044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smtClean="0">
                    <a:latin typeface="Times New Roman" panose="02020603050405020304" pitchFamily="18" charset="0"/>
                    <a:cs typeface="Times New Roman" panose="02020603050405020304" pitchFamily="18" charset="0"/>
                  </a:rPr>
                  <a:t>Britische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Konsumentin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Kleidung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kaufen</a:t>
                </a:r>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6070277" y="2581193"/>
                <a:ext cx="2257972" cy="1044388"/>
              </a:xfrm>
              <a:prstGeom prst="rect">
                <a:avLst/>
              </a:prstGeom>
              <a:blipFill>
                <a:blip r:embed="rId13"/>
                <a:stretch>
                  <a:fillRect l="-811" t="-581" r="-270" b="-581"/>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p:sp>
        <p:nvSpPr>
          <p:cNvPr id="3" name="Textfeld 2">
            <a:extLst>
              <a:ext uri="{FF2B5EF4-FFF2-40B4-BE49-F238E27FC236}">
                <a16:creationId xmlns:a16="http://schemas.microsoft.com/office/drawing/2014/main" id="{871D7625-4659-4B02-B495-DBE4712744A5}"/>
              </a:ext>
            </a:extLst>
          </p:cNvPr>
          <p:cNvSpPr txBox="1"/>
          <p:nvPr/>
        </p:nvSpPr>
        <p:spPr>
          <a:xfrm>
            <a:off x="2001040" y="1000559"/>
            <a:ext cx="2059988"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UK </a:t>
            </a:r>
            <a:r>
              <a:rPr lang="de-DE" dirty="0">
                <a:latin typeface="Times New Roman" panose="02020603050405020304" pitchFamily="18" charset="0"/>
                <a:cs typeface="Times New Roman" panose="02020603050405020304" pitchFamily="18" charset="0"/>
              </a:rPr>
              <a:t>produziert </a:t>
            </a:r>
            <a:r>
              <a:rPr lang="de-DE" dirty="0" smtClean="0">
                <a:latin typeface="Times New Roman" panose="02020603050405020304" pitchFamily="18" charset="0"/>
                <a:cs typeface="Times New Roman" panose="02020603050405020304" pitchFamily="18" charset="0"/>
              </a:rPr>
              <a:t>Wein</a:t>
            </a:r>
            <a:endParaRPr lang="de-DE" dirty="0">
              <a:latin typeface="Times New Roman" panose="02020603050405020304" pitchFamily="18" charset="0"/>
              <a:cs typeface="Times New Roman" panose="02020603050405020304" pitchFamily="18" charset="0"/>
            </a:endParaRPr>
          </a:p>
        </p:txBody>
      </p:sp>
      <p:sp>
        <p:nvSpPr>
          <p:cNvPr id="45" name="Textfeld 44">
            <a:extLst>
              <a:ext uri="{FF2B5EF4-FFF2-40B4-BE49-F238E27FC236}">
                <a16:creationId xmlns:a16="http://schemas.microsoft.com/office/drawing/2014/main" id="{91469601-E696-4C62-9E17-EE1B3D0F15DF}"/>
              </a:ext>
            </a:extLst>
          </p:cNvPr>
          <p:cNvSpPr txBox="1"/>
          <p:nvPr/>
        </p:nvSpPr>
        <p:spPr>
          <a:xfrm>
            <a:off x="6838927" y="947005"/>
            <a:ext cx="2890535"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Portugal </a:t>
            </a:r>
            <a:r>
              <a:rPr lang="de-DE" dirty="0">
                <a:latin typeface="Times New Roman" panose="02020603050405020304" pitchFamily="18" charset="0"/>
                <a:cs typeface="Times New Roman" panose="02020603050405020304" pitchFamily="18" charset="0"/>
              </a:rPr>
              <a:t>produziert </a:t>
            </a:r>
            <a:r>
              <a:rPr lang="de-DE" dirty="0" smtClean="0">
                <a:latin typeface="Times New Roman" panose="02020603050405020304" pitchFamily="18" charset="0"/>
                <a:cs typeface="Times New Roman" panose="02020603050405020304" pitchFamily="18" charset="0"/>
              </a:rPr>
              <a:t>Kleidung</a:t>
            </a:r>
            <a:endParaRPr lang="de-DE" dirty="0">
              <a:latin typeface="Times New Roman" panose="02020603050405020304" pitchFamily="18" charset="0"/>
              <a:cs typeface="Times New Roman" panose="02020603050405020304" pitchFamily="18" charset="0"/>
            </a:endParaRPr>
          </a:p>
        </p:txBody>
      </p:sp>
      <p:sp>
        <p:nvSpPr>
          <p:cNvPr id="43" name="TextBox 14">
            <a:extLst>
              <a:ext uri="{FF2B5EF4-FFF2-40B4-BE49-F238E27FC236}">
                <a16:creationId xmlns:a16="http://schemas.microsoft.com/office/drawing/2014/main" id="{180D3DB3-A052-4609-843A-22A3E8A475F4}"/>
              </a:ext>
            </a:extLst>
          </p:cNvPr>
          <p:cNvSpPr txBox="1"/>
          <p:nvPr/>
        </p:nvSpPr>
        <p:spPr>
          <a:xfrm>
            <a:off x="2953610"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Somit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ist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es</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sinnvoll</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dass</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UK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nur</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Wein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produziert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und Portugal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nur</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1009566"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1009566"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663352"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663352"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274591" y="3768974"/>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a:t>
            </a:r>
            <a:r>
              <a:rPr lang="en-US" sz="1633" smtClean="0">
                <a:latin typeface="Times New Roman" panose="02020603050405020304" pitchFamily="18" charset="0"/>
                <a:cs typeface="Times New Roman" panose="02020603050405020304" pitchFamily="18" charset="0"/>
              </a:rPr>
              <a:t>Weltmarktpreis</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284878" y="2498346"/>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50" name="Rechteck 49"/>
          <p:cNvSpPr/>
          <p:nvPr/>
        </p:nvSpPr>
        <p:spPr>
          <a:xfrm>
            <a:off x="300991" y="4640328"/>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mc:AlternateContent xmlns:mc="http://schemas.openxmlformats.org/markup-compatibility/2006" xmlns:a14="http://schemas.microsoft.com/office/drawing/2010/main">
        <mc:Choice Requires="a14">
          <p:sp>
            <p:nvSpPr>
              <p:cNvPr id="51" name="TextBox 14"/>
              <p:cNvSpPr txBox="1"/>
              <p:nvPr/>
            </p:nvSpPr>
            <p:spPr>
              <a:xfrm>
                <a:off x="3059938" y="4189557"/>
                <a:ext cx="2746028" cy="12018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Britische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Arbeiterin</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Sie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kann</a:t>
                </a:r>
                <a:r>
                  <a:rPr lang="en-US" sz="1633" dirty="0" smtClean="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51" name="TextBox 14"/>
              <p:cNvSpPr txBox="1">
                <a:spLocks noRot="1" noChangeAspect="1" noMove="1" noResize="1" noEditPoints="1" noAdjustHandles="1" noChangeArrowheads="1" noChangeShapeType="1" noTextEdit="1"/>
              </p:cNvSpPr>
              <p:nvPr/>
            </p:nvSpPr>
            <p:spPr>
              <a:xfrm>
                <a:off x="3059938" y="4189557"/>
                <a:ext cx="2746028" cy="1201867"/>
              </a:xfrm>
              <a:prstGeom prst="rect">
                <a:avLst/>
              </a:prstGeom>
              <a:blipFill>
                <a:blip r:embed="rId16"/>
                <a:stretch>
                  <a:fillRect l="-1333" t="-1523" b="-1523"/>
                </a:stretch>
              </a:blipFill>
            </p:spPr>
            <p:txBody>
              <a:bodyPr/>
              <a:lstStyle/>
              <a:p>
                <a:r>
                  <a:rPr lang="de-DE">
                    <a:noFill/>
                  </a:rPr>
                  <a:t> </a:t>
                </a:r>
              </a:p>
            </p:txBody>
          </p:sp>
        </mc:Fallback>
      </mc:AlternateContent>
      <p:sp>
        <p:nvSpPr>
          <p:cNvPr id="52" name="TextBox 39"/>
          <p:cNvSpPr txBox="1"/>
          <p:nvPr/>
        </p:nvSpPr>
        <p:spPr>
          <a:xfrm>
            <a:off x="3042804" y="2595937"/>
            <a:ext cx="2625493" cy="10974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Portugiesischer</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53" name="TextBox 11"/>
          <p:cNvSpPr txBox="1"/>
          <p:nvPr/>
        </p:nvSpPr>
        <p:spPr>
          <a:xfrm>
            <a:off x="1532095"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1 Liter Wein gegen 3 Kleider</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831067" y="1831510"/>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1 Kleid gegen </a:t>
                </a:r>
                <a14:m>
                  <m:oMath xmlns:m="http://schemas.openxmlformats.org/officeDocument/2006/math">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smtClean="0">
                    <a:latin typeface="Times New Roman" panose="02020603050405020304" pitchFamily="18" charset="0"/>
                    <a:cs typeface="Times New Roman" panose="02020603050405020304" pitchFamily="18" charset="0"/>
                  </a:rPr>
                  <a:t> Liter Wein</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831067" y="1831510"/>
                <a:ext cx="3009056" cy="448777"/>
              </a:xfrm>
              <a:prstGeom prst="rect">
                <a:avLst/>
              </a:prstGeom>
              <a:blipFill>
                <a:blip r:embed="rId17"/>
                <a:stretch>
                  <a:fillRect l="-1217" r="-609" b="-5405"/>
                </a:stretch>
              </a:blipFill>
            </p:spPr>
            <p:txBody>
              <a:bodyPr/>
              <a:lstStyle/>
              <a:p>
                <a:r>
                  <a:rPr lang="de-DE">
                    <a:noFill/>
                  </a:rPr>
                  <a:t> </a:t>
                </a:r>
              </a:p>
            </p:txBody>
          </p:sp>
        </mc:Fallback>
      </mc:AlternateContent>
    </p:spTree>
    <p:extLst>
      <p:ext uri="{BB962C8B-B14F-4D97-AF65-F5344CB8AC3E}">
        <p14:creationId xmlns:p14="http://schemas.microsoft.com/office/powerpoint/2010/main" val="213762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1" grpId="0"/>
      <p:bldP spid="52" grpId="0"/>
      <p:bldP spid="53" grpId="0"/>
      <p:bldP spid="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5DE82FD-E3DD-4E0B-AEA7-F13746C2B8D5}"/>
              </a:ext>
            </a:extLst>
          </p:cNvPr>
          <p:cNvSpPr txBox="1"/>
          <p:nvPr/>
        </p:nvSpPr>
        <p:spPr>
          <a:xfrm>
            <a:off x="39330" y="755073"/>
            <a:ext cx="12088760" cy="9975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Aufgrund</a:t>
            </a:r>
            <a:r>
              <a:rPr lang="en-US" dirty="0" smtClean="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sehr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strikten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Annahmen</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dem</a:t>
            </a:r>
            <a:r>
              <a:rPr lang="en-US" dirty="0" smtClean="0">
                <a:latin typeface="Times New Roman" panose="02020603050405020304" pitchFamily="18" charset="0"/>
                <a:cs typeface="Times New Roman" panose="02020603050405020304" pitchFamily="18" charset="0"/>
              </a:rPr>
              <a:t> Modell und </a:t>
            </a:r>
            <a:r>
              <a:rPr lang="en-US" dirty="0" err="1" smtClean="0">
                <a:latin typeface="Times New Roman" panose="02020603050405020304" pitchFamily="18" charset="0"/>
                <a:cs typeface="Times New Roman" panose="02020603050405020304" pitchFamily="18" charset="0"/>
              </a:rPr>
              <a:t>dem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einfachen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funktionalen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Zusammenhang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über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lineare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Produktionsfunktion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erscheint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das Modell </a:t>
            </a:r>
            <a:r>
              <a:rPr lang="en-US" dirty="0" err="1" smtClean="0">
                <a:latin typeface="Times New Roman" panose="02020603050405020304" pitchFamily="18" charset="0"/>
                <a:cs typeface="Times New Roman" panose="02020603050405020304" pitchFamily="18" charset="0"/>
              </a:rPr>
              <a:t>sehr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einfach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Unterschätzen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nicht</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Schwierigkeit</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dahinter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steht</a:t>
            </a:r>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F5DE82FD-E3DD-4E0B-AEA7-F13746C2B8D5}"/>
              </a:ext>
            </a:extLst>
          </p:cNvPr>
          <p:cNvSpPr txBox="1"/>
          <p:nvPr/>
        </p:nvSpPr>
        <p:spPr>
          <a:xfrm>
            <a:off x="990599" y="1385221"/>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Eine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Ankedote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von Paul Samuelson (2. </a:t>
            </a:r>
            <a:r>
              <a:rPr lang="en-US" dirty="0" err="1" smtClean="0">
                <a:latin typeface="Times New Roman" panose="02020603050405020304" pitchFamily="18" charset="0"/>
                <a:cs typeface="Times New Roman" panose="02020603050405020304" pitchFamily="18" charset="0"/>
              </a:rPr>
              <a:t>Nobelpreisträger</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Wirtschaftswissenschaften</a:t>
            </a:r>
            <a:r>
              <a:rPr lang="en-US" dirty="0" smtClean="0">
                <a:latin typeface="Times New Roman" panose="02020603050405020304" pitchFamily="18" charset="0"/>
                <a:cs typeface="Times New Roman" panose="02020603050405020304" pitchFamily="18" charset="0"/>
              </a:rPr>
              <a:t> 1970): </a:t>
            </a:r>
            <a:endParaRPr lang="en-US" dirty="0">
              <a:latin typeface="Times New Roman" panose="02020603050405020304" pitchFamily="18" charset="0"/>
              <a:cs typeface="Times New Roman" panose="02020603050405020304" pitchFamily="18" charset="0"/>
            </a:endParaRPr>
          </a:p>
        </p:txBody>
      </p:sp>
      <p:sp>
        <p:nvSpPr>
          <p:cNvPr id="48" name="TextBox 39">
            <a:extLst>
              <a:ext uri="{FF2B5EF4-FFF2-40B4-BE49-F238E27FC236}">
                <a16:creationId xmlns:a16="http://schemas.microsoft.com/office/drawing/2014/main" id="{F5DE82FD-E3DD-4E0B-AEA7-F13746C2B8D5}"/>
              </a:ext>
            </a:extLst>
          </p:cNvPr>
          <p:cNvSpPr txBox="1"/>
          <p:nvPr/>
        </p:nvSpPr>
        <p:spPr>
          <a:xfrm>
            <a:off x="39331" y="1752600"/>
            <a:ext cx="12088759" cy="1487129"/>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smtClean="0">
                <a:latin typeface="Times New Roman" panose="02020603050405020304" pitchFamily="18" charset="0"/>
                <a:cs typeface="Times New Roman" panose="02020603050405020304" pitchFamily="18" charset="0"/>
              </a:rPr>
              <a:t>Paul Samuelson (</a:t>
            </a:r>
            <a:r>
              <a:rPr lang="en-US" i="1" dirty="0">
                <a:latin typeface="Times New Roman" panose="02020603050405020304" pitchFamily="18" charset="0"/>
                <a:cs typeface="Times New Roman" panose="02020603050405020304" pitchFamily="18" charset="0"/>
              </a:rPr>
              <a:t>Nobel laureate </a:t>
            </a:r>
            <a:r>
              <a:rPr lang="en-US" i="1" dirty="0" smtClean="0">
                <a:latin typeface="Times New Roman" panose="02020603050405020304" pitchFamily="18" charset="0"/>
                <a:cs typeface="Times New Roman" panose="02020603050405020304" pitchFamily="18" charset="0"/>
              </a:rPr>
              <a:t>) was </a:t>
            </a:r>
            <a:r>
              <a:rPr lang="en-US" i="1" dirty="0">
                <a:latin typeface="Times New Roman" panose="02020603050405020304" pitchFamily="18" charset="0"/>
                <a:cs typeface="Times New Roman" panose="02020603050405020304" pitchFamily="18" charset="0"/>
              </a:rPr>
              <a:t>once challenged by the mathematician Stanislaw </a:t>
            </a:r>
            <a:r>
              <a:rPr lang="en-US" i="1" dirty="0" err="1" smtClean="0">
                <a:latin typeface="Times New Roman" panose="02020603050405020304" pitchFamily="18" charset="0"/>
                <a:cs typeface="Times New Roman" panose="02020603050405020304" pitchFamily="18" charset="0"/>
              </a:rPr>
              <a:t>Ulam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Mitentwickler</a:t>
            </a:r>
            <a:r>
              <a:rPr lang="en-US" i="1" dirty="0" smtClean="0">
                <a:latin typeface="Times New Roman" panose="02020603050405020304" pitchFamily="18" charset="0"/>
                <a:cs typeface="Times New Roman" panose="02020603050405020304" pitchFamily="18" charset="0"/>
              </a:rPr>
              <a:t> der </a:t>
            </a:r>
            <a:r>
              <a:rPr lang="en-US" i="1" dirty="0" err="1" smtClean="0">
                <a:latin typeface="Times New Roman" panose="02020603050405020304" pitchFamily="18" charset="0"/>
                <a:cs typeface="Times New Roman" panose="02020603050405020304" pitchFamily="18" charset="0"/>
              </a:rPr>
              <a:t>Wasserstoffombe</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to "name me one proposition in all of the social sciences which is both true and non-trivial." It was several years later than he thought of the correct response: comparative advantage. "That it is logically true need not be argued before a mathematician; that is </a:t>
            </a:r>
            <a:r>
              <a:rPr lang="en-US" i="1" dirty="0" err="1">
                <a:latin typeface="Times New Roman" panose="02020603050405020304" pitchFamily="18" charset="0"/>
                <a:cs typeface="Times New Roman" panose="02020603050405020304" pitchFamily="18" charset="0"/>
              </a:rPr>
              <a:t>is</a:t>
            </a:r>
            <a:r>
              <a:rPr lang="en-US"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p:txBody>
      </p:sp>
      <p:sp>
        <p:nvSpPr>
          <p:cNvPr id="4" name="Rechteck 3"/>
          <p:cNvSpPr/>
          <p:nvPr/>
        </p:nvSpPr>
        <p:spPr>
          <a:xfrm>
            <a:off x="382565" y="3163257"/>
            <a:ext cx="11208327" cy="461665"/>
          </a:xfrm>
          <a:prstGeom prst="rect">
            <a:avLst/>
          </a:prstGeom>
        </p:spPr>
        <p:txBody>
          <a:bodyPr wrap="square">
            <a:spAutoFit/>
          </a:bodyPr>
          <a:lstStyle/>
          <a:p>
            <a:r>
              <a:rPr lang="en-US" sz="1200" dirty="0" err="1" smtClean="0">
                <a:solidFill>
                  <a:srgbClr val="000000"/>
                </a:solidFill>
                <a:latin typeface="Times New Roman" panose="02020603050405020304" pitchFamily="18" charset="0"/>
              </a:rPr>
              <a:t>Quelle</a:t>
            </a:r>
            <a:r>
              <a:rPr lang="en-US" sz="1200" dirty="0" smtClean="0">
                <a:solidFill>
                  <a:srgbClr val="000000"/>
                </a:solidFill>
                <a:latin typeface="Times New Roman" panose="02020603050405020304" pitchFamily="18" charset="0"/>
              </a:rPr>
              <a:t>: P.A</a:t>
            </a:r>
            <a:r>
              <a:rPr lang="en-US" sz="1200" dirty="0">
                <a:solidFill>
                  <a:srgbClr val="000000"/>
                </a:solidFill>
                <a:latin typeface="Times New Roman" panose="02020603050405020304" pitchFamily="18" charset="0"/>
              </a:rPr>
              <a:t>.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p:txBody>
      </p:sp>
      <p:sp>
        <p:nvSpPr>
          <p:cNvPr id="49" name="TextBox 39">
            <a:extLst>
              <a:ext uri="{FF2B5EF4-FFF2-40B4-BE49-F238E27FC236}">
                <a16:creationId xmlns:a16="http://schemas.microsoft.com/office/drawing/2014/main" id="{F5DE82FD-E3DD-4E0B-AEA7-F13746C2B8D5}"/>
              </a:ext>
            </a:extLst>
          </p:cNvPr>
          <p:cNvSpPr txBox="1"/>
          <p:nvPr/>
        </p:nvSpPr>
        <p:spPr>
          <a:xfrm>
            <a:off x="0" y="3537648"/>
            <a:ext cx="12128090" cy="62345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heute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kann</a:t>
            </a:r>
            <a:r>
              <a:rPr lang="en-US" dirty="0" smtClean="0">
                <a:latin typeface="Times New Roman" panose="02020603050405020304" pitchFamily="18" charset="0"/>
                <a:cs typeface="Times New Roman" panose="02020603050405020304" pitchFamily="18" charset="0"/>
              </a:rPr>
              <a:t> man </a:t>
            </a:r>
            <a:r>
              <a:rPr lang="en-US" dirty="0" err="1" smtClean="0">
                <a:latin typeface="Times New Roman" panose="02020603050405020304" pitchFamily="18" charset="0"/>
                <a:cs typeface="Times New Roman" panose="02020603050405020304" pitchFamily="18" charset="0"/>
              </a:rPr>
              <a:t>sagen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dass</a:t>
            </a:r>
            <a:r>
              <a:rPr lang="en-US" dirty="0" smtClean="0">
                <a:latin typeface="Times New Roman" panose="02020603050405020304" pitchFamily="18" charset="0"/>
                <a:cs typeface="Times New Roman" panose="02020603050405020304" pitchFamily="18" charset="0"/>
              </a:rPr>
              <a:t> dieses Modell </a:t>
            </a:r>
            <a:r>
              <a:rPr lang="en-US" dirty="0" err="1" smtClean="0">
                <a:latin typeface="Times New Roman" panose="02020603050405020304" pitchFamily="18" charset="0"/>
                <a:cs typeface="Times New Roman" panose="02020603050405020304" pitchFamily="18" charset="0"/>
              </a:rPr>
              <a:t>immer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noch</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Grundlage</a:t>
            </a:r>
            <a:r>
              <a:rPr lang="en-US" dirty="0" smtClean="0">
                <a:latin typeface="Times New Roman" panose="02020603050405020304" pitchFamily="18" charset="0"/>
                <a:cs typeface="Times New Roman" panose="02020603050405020304" pitchFamily="18" charset="0"/>
              </a:rPr>
              <a:t> in der Argumentation </a:t>
            </a:r>
            <a:r>
              <a:rPr lang="en-US" dirty="0" err="1" smtClean="0">
                <a:latin typeface="Times New Roman" panose="02020603050405020304" pitchFamily="18" charset="0"/>
                <a:cs typeface="Times New Roman" panose="02020603050405020304" pitchFamily="18" charset="0"/>
              </a:rPr>
              <a:t>für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Freihandel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ist</a:t>
            </a:r>
            <a:r>
              <a:rPr lang="en-US" dirty="0" smtClean="0">
                <a:latin typeface="Times New Roman" panose="02020603050405020304" pitchFamily="18" charset="0"/>
                <a:cs typeface="Times New Roman" panose="02020603050405020304" pitchFamily="18" charset="0"/>
              </a:rPr>
              <a:t>, und </a:t>
            </a:r>
            <a:r>
              <a:rPr lang="en-US" dirty="0" err="1" smtClean="0">
                <a:latin typeface="Times New Roman" panose="02020603050405020304" pitchFamily="18" charset="0"/>
                <a:cs typeface="Times New Roman" panose="02020603050405020304" pitchFamily="18" charset="0"/>
              </a:rPr>
              <a:t>damit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Grundlage</a:t>
            </a:r>
            <a:r>
              <a:rPr lang="en-US" dirty="0" smtClean="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Welthandelsorganisation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hlinkClick r:id="rId3"/>
              </a:rPr>
              <a:t>WTO</a:t>
            </a:r>
            <a:endParaRPr lang="en-US" dirty="0">
              <a:latin typeface="Times New Roman" panose="02020603050405020304" pitchFamily="18" charset="0"/>
              <a:cs typeface="Times New Roman" panose="02020603050405020304" pitchFamily="18" charset="0"/>
            </a:endParaRPr>
          </a:p>
        </p:txBody>
      </p:sp>
      <p:sp>
        <p:nvSpPr>
          <p:cNvPr id="50" name="TextBox 39">
            <a:extLst>
              <a:ext uri="{FF2B5EF4-FFF2-40B4-BE49-F238E27FC236}">
                <a16:creationId xmlns:a16="http://schemas.microsoft.com/office/drawing/2014/main" id="{F5DE82FD-E3DD-4E0B-AEA7-F13746C2B8D5}"/>
              </a:ext>
            </a:extLst>
          </p:cNvPr>
          <p:cNvSpPr txBox="1"/>
          <p:nvPr/>
        </p:nvSpPr>
        <p:spPr>
          <a:xfrm>
            <a:off x="0" y="4237256"/>
            <a:ext cx="12128090" cy="2620744"/>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latin typeface="Times New Roman" panose="02020603050405020304" pitchFamily="18" charset="0"/>
                <a:cs typeface="Times New Roman" panose="02020603050405020304" pitchFamily="18" charset="0"/>
              </a:rPr>
              <a:t>Die WTO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derzeit</a:t>
            </a:r>
            <a:r>
              <a:rPr lang="en-US" sz="1600" dirty="0" smtClean="0">
                <a:latin typeface="Times New Roman" panose="02020603050405020304" pitchFamily="18" charset="0"/>
                <a:cs typeface="Times New Roman" panose="02020603050405020304" pitchFamily="18" charset="0"/>
              </a:rPr>
              <a:t> in </a:t>
            </a:r>
            <a:r>
              <a:rPr lang="en-US" sz="1600" dirty="0" err="1" smtClean="0">
                <a:latin typeface="Times New Roman" panose="02020603050405020304" pitchFamily="18" charset="0"/>
                <a:cs typeface="Times New Roman" panose="02020603050405020304" pitchFamily="18" charset="0"/>
              </a:rPr>
              <a:t>Ihrer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Arbeit</a:t>
            </a:r>
            <a:r>
              <a:rPr lang="en-US" sz="1600" dirty="0" smtClean="0">
                <a:latin typeface="Times New Roman" panose="02020603050405020304" pitchFamily="18" charset="0"/>
                <a:cs typeface="Times New Roman" panose="02020603050405020304" pitchFamily="18" charset="0"/>
              </a:rPr>
              <a:t> stark </a:t>
            </a:r>
            <a:r>
              <a:rPr lang="en-US" sz="1600" dirty="0" err="1" smtClean="0">
                <a:latin typeface="Times New Roman" panose="02020603050405020304" pitchFamily="18" charset="0"/>
                <a:cs typeface="Times New Roman" panose="02020603050405020304" pitchFamily="18" charset="0"/>
              </a:rPr>
              <a:t>eingeschränkt</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haben</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aus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bekannten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Gründen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(die </a:t>
            </a:r>
            <a:r>
              <a:rPr lang="en-US" sz="1600" dirty="0" err="1" smtClean="0">
                <a:latin typeface="Times New Roman" panose="02020603050405020304" pitchFamily="18" charset="0"/>
                <a:cs typeface="Times New Roman" panose="02020603050405020304" pitchFamily="18" charset="0"/>
              </a:rPr>
              <a:t>Vorgängerregierung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hätte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vielleicht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einmal</a:t>
            </a:r>
            <a:r>
              <a:rPr lang="en-US" sz="1600" dirty="0" smtClean="0">
                <a:latin typeface="Times New Roman" panose="02020603050405020304" pitchFamily="18" charset="0"/>
                <a:cs typeface="Times New Roman" panose="02020603050405020304" pitchFamily="18" charset="0"/>
              </a:rPr>
              <a:t> die </a:t>
            </a:r>
            <a:r>
              <a:rPr lang="en-US" sz="1600" dirty="0" err="1" smtClean="0">
                <a:latin typeface="Times New Roman" panose="02020603050405020304" pitchFamily="18" charset="0"/>
                <a:cs typeface="Times New Roman" panose="02020603050405020304" pitchFamily="18" charset="0"/>
              </a:rPr>
              <a:t>ein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oder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andere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Außenhandelsvorlesung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besuchen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sollten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über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mehrere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Jahre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nicht</a:t>
            </a:r>
            <a:r>
              <a:rPr lang="en-US" sz="1600" dirty="0" smtClean="0">
                <a:latin typeface="Times New Roman" panose="02020603050405020304" pitchFamily="18" charset="0"/>
                <a:cs typeface="Times New Roman" panose="02020603050405020304" pitchFamily="18" charset="0"/>
              </a:rPr>
              <a:t> die </a:t>
            </a:r>
            <a:r>
              <a:rPr lang="en-US" sz="1600" dirty="0" err="1" smtClean="0">
                <a:latin typeface="Times New Roman" panose="02020603050405020304" pitchFamily="18" charset="0"/>
                <a:cs typeface="Times New Roman" panose="02020603050405020304" pitchFamily="18" charset="0"/>
              </a:rPr>
              <a:t>ihnen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zustehen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Sitze</a:t>
            </a:r>
            <a:r>
              <a:rPr lang="en-US" sz="1600" dirty="0" smtClean="0">
                <a:latin typeface="Times New Roman" panose="02020603050405020304" pitchFamily="18" charset="0"/>
                <a:cs typeface="Times New Roman" panose="02020603050405020304" pitchFamily="18" charset="0"/>
              </a:rPr>
              <a:t> in den </a:t>
            </a:r>
            <a:r>
              <a:rPr lang="en-US" sz="1600" dirty="0" err="1" smtClean="0">
                <a:latin typeface="Times New Roman" panose="02020603050405020304" pitchFamily="18" charset="0"/>
                <a:cs typeface="Times New Roman" panose="02020603050405020304" pitchFamily="18" charset="0"/>
              </a:rPr>
              <a:t>Schiedsgerichten</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neu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besetzt</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derzeit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Konflikte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formalen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Gründen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vor</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nicht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verhandelt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werden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können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ganzen</a:t>
            </a:r>
            <a:r>
              <a:rPr lang="en-US" sz="1600" dirty="0" smtClean="0">
                <a:latin typeface="Times New Roman" panose="02020603050405020304" pitchFamily="18" charset="0"/>
                <a:cs typeface="Times New Roman" panose="02020603050405020304" pitchFamily="18" charset="0"/>
              </a:rPr>
              <a:t> Geschichte </a:t>
            </a:r>
            <a:r>
              <a:rPr lang="en-US" sz="1600" dirty="0" err="1" smtClean="0">
                <a:latin typeface="Times New Roman" panose="02020603050405020304" pitchFamily="18" charset="0"/>
                <a:cs typeface="Times New Roman" panose="02020603050405020304" pitchFamily="18" charset="0"/>
              </a:rPr>
              <a:t>gehört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unabhängig</a:t>
            </a:r>
            <a:r>
              <a:rPr lang="en-US" sz="1600" dirty="0" smtClean="0">
                <a:latin typeface="Times New Roman" panose="02020603050405020304" pitchFamily="18" charset="0"/>
                <a:cs typeface="Times New Roman" panose="02020603050405020304" pitchFamily="18" charset="0"/>
              </a:rPr>
              <a:t> von </a:t>
            </a:r>
            <a:r>
              <a:rPr lang="en-US" sz="1600" dirty="0" err="1" smtClean="0">
                <a:latin typeface="Times New Roman" panose="02020603050405020304" pitchFamily="18" charset="0"/>
                <a:cs typeface="Times New Roman" panose="02020603050405020304" pitchFamily="18" charset="0"/>
              </a:rPr>
              <a:t>aller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Trumpelei</a:t>
            </a:r>
            <a:r>
              <a:rPr lang="en-US" sz="1600" dirty="0" smtClean="0">
                <a:latin typeface="Times New Roman" panose="02020603050405020304" pitchFamily="18" charset="0"/>
                <a:cs typeface="Times New Roman" panose="02020603050405020304" pitchFamily="18" charset="0"/>
              </a:rPr>
              <a:t> auf </a:t>
            </a:r>
            <a:r>
              <a:rPr lang="en-US" sz="1600" dirty="0" err="1" smtClean="0">
                <a:latin typeface="Times New Roman" panose="02020603050405020304" pitchFamily="18" charset="0"/>
                <a:cs typeface="Times New Roman" panose="02020603050405020304" pitchFamily="18" charset="0"/>
              </a:rPr>
              <a:t>Reformen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bei</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drängen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bzw</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dieser</a:t>
            </a:r>
            <a:r>
              <a:rPr lang="en-US" sz="1600" dirty="0" smtClean="0">
                <a:latin typeface="Times New Roman" panose="02020603050405020304" pitchFamily="18" charset="0"/>
                <a:cs typeface="Times New Roman" panose="02020603050405020304" pitchFamily="18" charset="0"/>
              </a:rPr>
              <a:t> Institution </a:t>
            </a:r>
            <a:r>
              <a:rPr lang="en-US" sz="1600" dirty="0" err="1" smtClean="0">
                <a:latin typeface="Times New Roman" panose="02020603050405020304" pitchFamily="18" charset="0"/>
                <a:cs typeface="Times New Roman" panose="02020603050405020304" pitchFamily="18" charset="0"/>
              </a:rPr>
              <a:t>reserviert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gegenüberstehen</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hlinkClick r:id="rId4"/>
              </a:rPr>
              <a:t>https://</a:t>
            </a:r>
            <a:r>
              <a:rPr lang="en-US" sz="1600" dirty="0" smtClean="0">
                <a:latin typeface="Times New Roman" panose="02020603050405020304" pitchFamily="18" charset="0"/>
                <a:cs typeface="Times New Roman" panose="02020603050405020304" pitchFamily="18" charset="0"/>
                <a:hlinkClick r:id="rId4"/>
              </a:rPr>
              <a:t>www.bbc.com/news/world-africa-54903788</a:t>
            </a:r>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Umgekehrt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jüngst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einer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gewissen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Entspannung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bei</a:t>
            </a:r>
            <a:r>
              <a:rPr lang="en-US" sz="1600" dirty="0" smtClean="0">
                <a:latin typeface="Times New Roman" panose="02020603050405020304" pitchFamily="18" charset="0"/>
                <a:cs typeface="Times New Roman" panose="02020603050405020304" pitchFamily="18" charset="0"/>
              </a:rPr>
              <a:t> den </a:t>
            </a:r>
            <a:r>
              <a:rPr lang="en-US" sz="1600" dirty="0" err="1" smtClean="0">
                <a:latin typeface="Times New Roman" panose="02020603050405020304" pitchFamily="18" charset="0"/>
                <a:cs typeface="Times New Roman" panose="02020603050405020304" pitchFamily="18" charset="0"/>
              </a:rPr>
              <a:t>Handelsbeziehungen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zwischen</a:t>
            </a:r>
            <a:r>
              <a:rPr lang="en-US" sz="1600" dirty="0" smtClean="0">
                <a:latin typeface="Times New Roman" panose="02020603050405020304" pitchFamily="18" charset="0"/>
                <a:cs typeface="Times New Roman" panose="02020603050405020304" pitchFamily="18" charset="0"/>
              </a:rPr>
              <a:t> den USA und der EU </a:t>
            </a:r>
            <a:r>
              <a:rPr lang="en-US" sz="1600" dirty="0" err="1" smtClean="0">
                <a:latin typeface="Times New Roman" panose="02020603050405020304" pitchFamily="18" charset="0"/>
                <a:cs typeface="Times New Roman" panose="02020603050405020304" pitchFamily="18" charset="0"/>
              </a:rPr>
              <a:t>gekommen</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Davon </a:t>
            </a:r>
            <a:r>
              <a:rPr lang="en-US" sz="1600" dirty="0" err="1" smtClean="0">
                <a:latin typeface="Times New Roman" panose="02020603050405020304" pitchFamily="18" charset="0"/>
                <a:cs typeface="Times New Roman" panose="02020603050405020304" pitchFamily="18" charset="0"/>
              </a:rPr>
              <a:t>auszugehen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sich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wirtschaftspolitisch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wieder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mehr</a:t>
            </a:r>
            <a:r>
              <a:rPr lang="en-US" sz="1600" dirty="0" smtClean="0">
                <a:latin typeface="Times New Roman" panose="02020603050405020304" pitchFamily="18" charset="0"/>
                <a:cs typeface="Times New Roman" panose="02020603050405020304" pitchFamily="18" charset="0"/>
              </a:rPr>
              <a:t> von </a:t>
            </a:r>
            <a:r>
              <a:rPr lang="en-US" sz="1600" dirty="0" err="1" smtClean="0">
                <a:latin typeface="Times New Roman" panose="02020603050405020304" pitchFamily="18" charset="0"/>
                <a:cs typeface="Times New Roman" panose="02020603050405020304" pitchFamily="18" charset="0"/>
              </a:rPr>
              <a:t>jahrzehntelanger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wirtschaftswissenschaftlicher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Erkenntnis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leiten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lassen</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5"/>
              </a:rPr>
              <a:t>https://</a:t>
            </a:r>
            <a:r>
              <a:rPr lang="en-US" sz="1600" dirty="0" smtClean="0">
                <a:latin typeface="Times New Roman" panose="02020603050405020304" pitchFamily="18" charset="0"/>
                <a:cs typeface="Times New Roman" panose="02020603050405020304" pitchFamily="18" charset="0"/>
                <a:hlinkClick r:id="rId5"/>
              </a:rPr>
              <a:t>ec.europa.eu/commission/presscorner/detail/en/ip_21_1047</a:t>
            </a:r>
            <a:endParaRPr lang="en-US" sz="1600"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4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 grpId="0"/>
      <p:bldP spid="49" grpId="0"/>
      <p:bldP spid="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9162" y="681621"/>
            <a:ext cx="1214283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Aus den Grundlagenveranstaltungen der BWL und VWL kennen Sie das Konzept der Transformationskurve</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449320" y="63909"/>
            <a:ext cx="9616885" cy="554225"/>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Transformationkurve</a:t>
            </a:r>
            <a:r>
              <a:rPr lang="de-DE" sz="3200" b="1" dirty="0" smtClean="0">
                <a:latin typeface="Times New Roman" panose="02020603050405020304" pitchFamily="18" charset="0"/>
                <a:cs typeface="Times New Roman" panose="02020603050405020304" pitchFamily="18" charset="0"/>
              </a:rPr>
              <a:t>/Produktionsmöglichkeitskurve</a:t>
            </a:r>
            <a:endParaRPr lang="de-DE" sz="3200" b="1" dirty="0">
              <a:latin typeface="Times New Roman" panose="02020603050405020304" pitchFamily="18" charset="0"/>
              <a:cs typeface="Times New Roman" panose="02020603050405020304" pitchFamily="18" charset="0"/>
            </a:endParaRPr>
          </a:p>
        </p:txBody>
      </p:sp>
      <p:sp>
        <p:nvSpPr>
          <p:cNvPr id="17" name="Textfeld 16"/>
          <p:cNvSpPr txBox="1"/>
          <p:nvPr/>
        </p:nvSpPr>
        <p:spPr>
          <a:xfrm>
            <a:off x="0" y="1125793"/>
            <a:ext cx="12142838" cy="663678"/>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Transformationskurve:	Ort der effizienten Gütermengenkombinationen, die bei konstantem Input und 					Technologie produziert werden können. </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3849330" y="1789471"/>
            <a:ext cx="5289755"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Vgl. Sie mit dem Konzept der Indifferenzkurven!</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27251" y="2169898"/>
            <a:ext cx="12142838" cy="447368"/>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Im Allgemeinen geht man von einem konkaven Verlauf einer Transformationskurve aus</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0" name="Straight Arrow Connector 7"/>
          <p:cNvCxnSpPr/>
          <p:nvPr/>
        </p:nvCxnSpPr>
        <p:spPr>
          <a:xfrm flipV="1">
            <a:off x="421083" y="5431513"/>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9"/>
          <p:cNvCxnSpPr/>
          <p:nvPr/>
        </p:nvCxnSpPr>
        <p:spPr>
          <a:xfrm flipH="1" flipV="1">
            <a:off x="407278" y="2780860"/>
            <a:ext cx="13805" cy="266637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Freeform 16"/>
          <p:cNvSpPr/>
          <p:nvPr/>
        </p:nvSpPr>
        <p:spPr>
          <a:xfrm rot="10800000" flipV="1">
            <a:off x="407279" y="3105267"/>
            <a:ext cx="3774903" cy="2326247"/>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23" name="Textfeld 22"/>
          <p:cNvSpPr txBox="1"/>
          <p:nvPr/>
        </p:nvSpPr>
        <p:spPr>
          <a:xfrm>
            <a:off x="68365" y="2963674"/>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961641" y="5431512"/>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5" name="Textfeld 24"/>
          <p:cNvSpPr txBox="1"/>
          <p:nvPr/>
        </p:nvSpPr>
        <p:spPr>
          <a:xfrm>
            <a:off x="1866877" y="3128314"/>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X</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6" name="Textfeld 25"/>
          <p:cNvSpPr txBox="1"/>
          <p:nvPr/>
        </p:nvSpPr>
        <p:spPr>
          <a:xfrm>
            <a:off x="1928629" y="2928745"/>
            <a:ext cx="393288" cy="673558"/>
          </a:xfrm>
          <a:prstGeom prst="rect">
            <a:avLst/>
          </a:prstGeom>
          <a:noFill/>
        </p:spPr>
        <p:txBody>
          <a:bodyPr wrap="square" rtlCol="0">
            <a:noAutofit/>
          </a:bodyPr>
          <a:lstStyle/>
          <a:p>
            <a:r>
              <a:rPr lang="de-DE" sz="5000" b="1" dirty="0" smtClean="0">
                <a:latin typeface="Times New Roman" panose="02020603050405020304" pitchFamily="18" charset="0"/>
                <a:cs typeface="Times New Roman" panose="02020603050405020304" pitchFamily="18" charset="0"/>
              </a:rPr>
              <a:t>.</a:t>
            </a:r>
            <a:endParaRPr lang="de-DE" sz="50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8" name="Gerader Verbinder 27"/>
          <p:cNvCxnSpPr/>
          <p:nvPr/>
        </p:nvCxnSpPr>
        <p:spPr>
          <a:xfrm flipH="1">
            <a:off x="407278" y="3538713"/>
            <a:ext cx="1656243" cy="416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flipH="1">
            <a:off x="2088421" y="3538713"/>
            <a:ext cx="1633" cy="18472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27251" y="3330657"/>
            <a:ext cx="588299"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r>
              <a:rPr lang="de-DE" sz="2000" baseline="-25000" dirty="0" smtClean="0">
                <a:latin typeface="Times New Roman" panose="02020603050405020304" pitchFamily="18" charset="0"/>
                <a:cs typeface="Times New Roman" panose="02020603050405020304" pitchFamily="18" charset="0"/>
              </a:rPr>
              <a:t>X</a:t>
            </a:r>
            <a:endParaRPr lang="de-DE" sz="2000" baseline="-25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7" name="Textfeld 46"/>
          <p:cNvSpPr txBox="1"/>
          <p:nvPr/>
        </p:nvSpPr>
        <p:spPr>
          <a:xfrm>
            <a:off x="1768684" y="5395530"/>
            <a:ext cx="588299"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r>
              <a:rPr lang="de-DE" sz="2000" baseline="-25000" dirty="0" smtClean="0">
                <a:latin typeface="Times New Roman" panose="02020603050405020304" pitchFamily="18" charset="0"/>
                <a:cs typeface="Times New Roman" panose="02020603050405020304" pitchFamily="18" charset="0"/>
              </a:rPr>
              <a:t>X</a:t>
            </a:r>
            <a:endParaRPr lang="de-DE" sz="2000" baseline="-25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4474083" y="2575147"/>
            <a:ext cx="3133018" cy="254203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Der Punkt X gibt eine effiziente Gütermengenkombination (A</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,B</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an, die bei gegebener Technologie und konstantem Input möglich ist. Man stellt die Frage: Gegeben ich produziere </a:t>
            </a:r>
            <a:r>
              <a:rPr lang="de-DE" sz="1600" dirty="0">
                <a:latin typeface="Times New Roman" panose="02020603050405020304" pitchFamily="18" charset="0"/>
                <a:cs typeface="Times New Roman" panose="02020603050405020304" pitchFamily="18" charset="0"/>
              </a:rPr>
              <a:t>A</a:t>
            </a:r>
            <a:r>
              <a:rPr lang="de-DE" sz="1600" baseline="-250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wieviel von Gut B kann ich dann noch produzieren.</a:t>
            </a:r>
          </a:p>
          <a:p>
            <a:r>
              <a:rPr lang="de-DE" sz="1600" dirty="0" smtClean="0">
                <a:latin typeface="Times New Roman" panose="02020603050405020304" pitchFamily="18" charset="0"/>
                <a:cs typeface="Times New Roman" panose="02020603050405020304" pitchFamily="18" charset="0"/>
              </a:rPr>
              <a:t>Oder umgekehrt: </a:t>
            </a:r>
            <a:r>
              <a:rPr lang="de-DE" sz="1600" dirty="0">
                <a:latin typeface="Times New Roman" panose="02020603050405020304" pitchFamily="18" charset="0"/>
                <a:cs typeface="Times New Roman" panose="02020603050405020304" pitchFamily="18" charset="0"/>
              </a:rPr>
              <a:t>Gegeben ich produziere </a:t>
            </a:r>
            <a:r>
              <a:rPr lang="de-DE" sz="1600" dirty="0" smtClean="0">
                <a:latin typeface="Times New Roman" panose="02020603050405020304" pitchFamily="18" charset="0"/>
                <a:cs typeface="Times New Roman" panose="02020603050405020304" pitchFamily="18" charset="0"/>
              </a:rPr>
              <a:t>B</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cs typeface="Times New Roman" panose="02020603050405020304" pitchFamily="18" charset="0"/>
              </a:rPr>
              <a:t>wieviel von Gut B kann ich dann noch produzieren.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9" name="Textfeld 48"/>
          <p:cNvSpPr txBox="1"/>
          <p:nvPr/>
        </p:nvSpPr>
        <p:spPr>
          <a:xfrm>
            <a:off x="4475386" y="5032188"/>
            <a:ext cx="3133018" cy="1051859"/>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 Transformationskurve stellt alle möglichen Punkte dar, die diese beiden Fragen für alle möglichen Mengen von A und B beantworten</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0" name="Textfeld 49"/>
          <p:cNvSpPr txBox="1"/>
          <p:nvPr/>
        </p:nvSpPr>
        <p:spPr>
          <a:xfrm>
            <a:off x="3581903" y="6084047"/>
            <a:ext cx="4253249" cy="597647"/>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Vgl. wieder mit der </a:t>
            </a:r>
            <a:r>
              <a:rPr lang="de-DE" sz="1600" dirty="0" err="1" smtClean="0">
                <a:latin typeface="Times New Roman" panose="02020603050405020304" pitchFamily="18" charset="0"/>
                <a:cs typeface="Times New Roman" panose="02020603050405020304" pitchFamily="18" charset="0"/>
              </a:rPr>
              <a:t>Indiffernezkurve</a:t>
            </a:r>
            <a:r>
              <a:rPr lang="de-DE" sz="1600" dirty="0" smtClean="0">
                <a:latin typeface="Times New Roman" panose="02020603050405020304" pitchFamily="18" charset="0"/>
                <a:cs typeface="Times New Roman" panose="02020603050405020304" pitchFamily="18" charset="0"/>
              </a:rPr>
              <a:t> oder den </a:t>
            </a:r>
            <a:r>
              <a:rPr lang="de-DE" sz="1600" dirty="0" err="1" smtClean="0">
                <a:latin typeface="Times New Roman" panose="02020603050405020304" pitchFamily="18" charset="0"/>
                <a:cs typeface="Times New Roman" panose="02020603050405020304" pitchFamily="18" charset="0"/>
              </a:rPr>
              <a:t>Isoquanten</a:t>
            </a:r>
            <a:r>
              <a:rPr lang="de-DE" sz="1600" dirty="0" smtClean="0">
                <a:latin typeface="Times New Roman" panose="02020603050405020304" pitchFamily="18" charset="0"/>
                <a:cs typeface="Times New Roman" panose="02020603050405020304" pitchFamily="18" charset="0"/>
              </a:rPr>
              <a:t> aus Mikro!</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1" name="Textfeld 50"/>
          <p:cNvSpPr txBox="1"/>
          <p:nvPr/>
        </p:nvSpPr>
        <p:spPr>
          <a:xfrm>
            <a:off x="7548283" y="2545650"/>
            <a:ext cx="4617002" cy="226541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Da im </a:t>
            </a:r>
            <a:r>
              <a:rPr lang="de-DE" sz="1600" b="1" dirty="0" err="1" smtClean="0">
                <a:latin typeface="Times New Roman" panose="02020603050405020304" pitchFamily="18" charset="0"/>
                <a:cs typeface="Times New Roman" panose="02020603050405020304" pitchFamily="18" charset="0"/>
              </a:rPr>
              <a:t>Ricardomodell</a:t>
            </a:r>
            <a:r>
              <a:rPr lang="de-DE" sz="1600" dirty="0" smtClean="0">
                <a:latin typeface="Times New Roman" panose="02020603050405020304" pitchFamily="18" charset="0"/>
                <a:cs typeface="Times New Roman" panose="02020603050405020304" pitchFamily="18" charset="0"/>
              </a:rPr>
              <a:t> von </a:t>
            </a:r>
            <a:r>
              <a:rPr lang="de-DE" sz="1600" b="1" dirty="0" smtClean="0">
                <a:latin typeface="Times New Roman" panose="02020603050405020304" pitchFamily="18" charset="0"/>
                <a:cs typeface="Times New Roman" panose="02020603050405020304" pitchFamily="18" charset="0"/>
              </a:rPr>
              <a:t>linearen Produktionsfunktionen </a:t>
            </a:r>
            <a:r>
              <a:rPr lang="de-DE" sz="1600" dirty="0" smtClean="0">
                <a:latin typeface="Times New Roman" panose="02020603050405020304" pitchFamily="18" charset="0"/>
                <a:cs typeface="Times New Roman" panose="02020603050405020304" pitchFamily="18" charset="0"/>
              </a:rPr>
              <a:t>ausgegangen wird sind die </a:t>
            </a:r>
            <a:r>
              <a:rPr lang="de-DE" sz="1600" b="1" dirty="0" smtClean="0">
                <a:latin typeface="Times New Roman" panose="02020603050405020304" pitchFamily="18" charset="0"/>
                <a:cs typeface="Times New Roman" panose="02020603050405020304" pitchFamily="18" charset="0"/>
              </a:rPr>
              <a:t>Transformationskurven Geraden</a:t>
            </a:r>
            <a:r>
              <a:rPr lang="de-DE" sz="1600" dirty="0" smtClean="0">
                <a:latin typeface="Times New Roman" panose="02020603050405020304" pitchFamily="18" charset="0"/>
                <a:cs typeface="Times New Roman" panose="02020603050405020304" pitchFamily="18" charset="0"/>
              </a:rPr>
              <a:t>, denn jede Einheit die von Gut A oder B produziert wird benötigt jeweils die gleiche Menge Arbeit (vgl. Arbeitskoeffizient für Gut A bzw. B). Reduziert man also die ausgehend von einem bestimmten Produktionsniveau die Menge von A um eine Einheit kann man immer die gleiche zusätzliche Menge von B produzieren.</a:t>
            </a:r>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2" name="Straight Arrow Connector 7"/>
          <p:cNvCxnSpPr/>
          <p:nvPr/>
        </p:nvCxnSpPr>
        <p:spPr>
          <a:xfrm flipV="1">
            <a:off x="7917466" y="6266324"/>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9"/>
          <p:cNvCxnSpPr/>
          <p:nvPr/>
        </p:nvCxnSpPr>
        <p:spPr>
          <a:xfrm flipH="1" flipV="1">
            <a:off x="7917466" y="4811060"/>
            <a:ext cx="1" cy="1470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7578879" y="4852460"/>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5" name="Textfeld 54"/>
          <p:cNvSpPr txBox="1"/>
          <p:nvPr/>
        </p:nvSpPr>
        <p:spPr>
          <a:xfrm>
            <a:off x="11571097" y="6238292"/>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8" name="Gerader Verbinder 57"/>
          <p:cNvCxnSpPr/>
          <p:nvPr/>
        </p:nvCxnSpPr>
        <p:spPr>
          <a:xfrm>
            <a:off x="7917465" y="5186812"/>
            <a:ext cx="3431853" cy="108737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7835152" y="6313837"/>
            <a:ext cx="3097476" cy="343958"/>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Vgl. perfekte Substitute aus Mikro!</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6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19" grpId="0"/>
      <p:bldP spid="22" grpId="0" animBg="1"/>
      <p:bldP spid="23" grpId="0"/>
      <p:bldP spid="24" grpId="0"/>
      <p:bldP spid="25" grpId="0"/>
      <p:bldP spid="26" grpId="0"/>
      <p:bldP spid="46" grpId="0"/>
      <p:bldP spid="47" grpId="0"/>
      <p:bldP spid="48" grpId="0"/>
      <p:bldP spid="49" grpId="0"/>
      <p:bldP spid="50" grpId="0"/>
      <p:bldP spid="51" grpId="0"/>
      <p:bldP spid="54" grpId="0"/>
      <p:bldP spid="55" grpId="0"/>
      <p:bldP spid="5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121"/>
          <p:cNvGraphicFramePr>
            <a:graphicFrameLocks noGrp="1"/>
          </p:cNvGraphicFramePr>
          <p:nvPr>
            <p:extLst>
              <p:ext uri="{D42A27DB-BD31-4B8C-83A1-F6EECF244321}">
                <p14:modId xmlns:p14="http://schemas.microsoft.com/office/powerpoint/2010/main" val="1341201537"/>
              </p:ext>
            </p:extLst>
          </p:nvPr>
        </p:nvGraphicFramePr>
        <p:xfrm>
          <a:off x="2207568" y="1484785"/>
          <a:ext cx="3048000" cy="374491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83">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smtClean="0">
                          <a:ln>
                            <a:noFill/>
                          </a:ln>
                          <a:solidFill>
                            <a:srgbClr val="FF0000"/>
                          </a:solidFill>
                          <a:effectLst/>
                          <a:latin typeface="Arial" charset="0"/>
                        </a:rPr>
                        <a:t>Robinson</a:t>
                      </a:r>
                      <a:endParaRPr kumimoji="0" lang="de-DE" sz="1400" b="0" i="0" u="none" strike="noStrike" cap="none" normalizeH="0" baseline="0" dirty="0">
                        <a:ln>
                          <a:noFill/>
                        </a:ln>
                        <a:solidFill>
                          <a:schemeClr val="tx1"/>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smtClean="0">
                          <a:ln>
                            <a:noFill/>
                          </a:ln>
                          <a:solidFill>
                            <a:srgbClr val="000000"/>
                          </a:solidFill>
                          <a:effectLst/>
                          <a:latin typeface="Arial" charset="0"/>
                        </a:rPr>
                        <a:t>Fische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smtClean="0">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53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9</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Group 119"/>
          <p:cNvGraphicFramePr>
            <a:graphicFrameLocks noGrp="1"/>
          </p:cNvGraphicFramePr>
          <p:nvPr>
            <p:extLst>
              <p:ext uri="{D42A27DB-BD31-4B8C-83A1-F6EECF244321}">
                <p14:modId xmlns:p14="http://schemas.microsoft.com/office/powerpoint/2010/main" val="3354449109"/>
              </p:ext>
            </p:extLst>
          </p:nvPr>
        </p:nvGraphicFramePr>
        <p:xfrm>
          <a:off x="6312024" y="1124745"/>
          <a:ext cx="3048000" cy="4908549"/>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49">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smtClean="0">
                          <a:ln>
                            <a:noFill/>
                          </a:ln>
                          <a:solidFill>
                            <a:schemeClr val="tx2"/>
                          </a:solidFill>
                          <a:effectLst/>
                          <a:latin typeface="Arial" charset="0"/>
                        </a:rPr>
                        <a:t>Freitag</a:t>
                      </a:r>
                      <a:endParaRPr kumimoji="0" lang="de-DE" sz="1400" b="0" i="0" u="none" strike="noStrike" cap="none" normalizeH="0" baseline="0" dirty="0">
                        <a:ln>
                          <a:noFill/>
                        </a:ln>
                        <a:solidFill>
                          <a:schemeClr val="tx2"/>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smtClean="0">
                          <a:ln>
                            <a:noFill/>
                          </a:ln>
                          <a:solidFill>
                            <a:srgbClr val="000000"/>
                          </a:solidFill>
                          <a:effectLst/>
                          <a:latin typeface="Arial" charset="0"/>
                        </a:rPr>
                        <a:t>Fische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smtClean="0">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feld 9">
            <a:extLst>
              <a:ext uri="{FF2B5EF4-FFF2-40B4-BE49-F238E27FC236}">
                <a16:creationId xmlns:a16="http://schemas.microsoft.com/office/drawing/2014/main" id="{6DB6958F-5A5B-4CB6-9775-E129F1268906}"/>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476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a:t>
            </a:r>
            <a:r>
              <a:rPr lang="de-DE" sz="2400" b="1" dirty="0" smtClean="0">
                <a:latin typeface="Times New Roman" panose="02020603050405020304" pitchFamily="18" charset="0"/>
                <a:cs typeface="Times New Roman" panose="02020603050405020304" pitchFamily="18" charset="0"/>
              </a:rPr>
              <a:t>in Anlehnung an die Budgetgerade aus der Mikroökonomie die </a:t>
            </a:r>
            <a:r>
              <a:rPr lang="de-DE" sz="2400" b="1" dirty="0">
                <a:latin typeface="Times New Roman" panose="02020603050405020304" pitchFamily="18" charset="0"/>
                <a:cs typeface="Times New Roman" panose="02020603050405020304" pitchFamily="18" charset="0"/>
              </a:rPr>
              <a:t>Produktionsmöglichkeiten der beiden Produzenten. </a:t>
            </a:r>
            <a:r>
              <a:rPr lang="de-DE" sz="2400" b="1" dirty="0" smtClean="0">
                <a:latin typeface="Times New Roman" panose="02020603050405020304" pitchFamily="18" charset="0"/>
                <a:cs typeface="Times New Roman" panose="02020603050405020304" pitchFamily="18" charset="0"/>
              </a:rPr>
              <a:t>Übertragen Sie dafür die beiden Tabellen in ein K(</a:t>
            </a:r>
            <a:r>
              <a:rPr lang="de-DE" sz="2400" b="1" dirty="0" err="1" smtClean="0">
                <a:latin typeface="Times New Roman" panose="02020603050405020304" pitchFamily="18" charset="0"/>
                <a:cs typeface="Times New Roman" panose="02020603050405020304" pitchFamily="18" charset="0"/>
              </a:rPr>
              <a:t>okusnuss</a:t>
            </a:r>
            <a:r>
              <a:rPr lang="de-DE" sz="2400" b="1" dirty="0" smtClean="0">
                <a:latin typeface="Times New Roman" panose="02020603050405020304" pitchFamily="18" charset="0"/>
                <a:cs typeface="Times New Roman" panose="02020603050405020304" pitchFamily="18" charset="0"/>
              </a:rPr>
              <a:t>)-F(</a:t>
            </a:r>
            <a:r>
              <a:rPr lang="de-DE" sz="2400" b="1" dirty="0" err="1" smtClean="0">
                <a:latin typeface="Times New Roman" panose="02020603050405020304" pitchFamily="18" charset="0"/>
                <a:cs typeface="Times New Roman" panose="02020603050405020304" pitchFamily="18" charset="0"/>
              </a:rPr>
              <a:t>isch</a:t>
            </a:r>
            <a:r>
              <a:rPr lang="de-DE" sz="2400" b="1" dirty="0" smtClean="0">
                <a:latin typeface="Times New Roman" panose="02020603050405020304" pitchFamily="18" charset="0"/>
                <a:cs typeface="Times New Roman" panose="02020603050405020304" pitchFamily="18" charset="0"/>
              </a:rPr>
              <a:t>)-Diagramm.</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Wie kann </a:t>
            </a:r>
            <a:r>
              <a:rPr lang="de-DE" sz="2400" b="1" dirty="0">
                <a:latin typeface="Times New Roman" panose="02020603050405020304" pitchFamily="18" charset="0"/>
                <a:cs typeface="Times New Roman" panose="02020603050405020304" pitchFamily="18" charset="0"/>
              </a:rPr>
              <a:t>es in dieser Situation sinnvollerweise zu Handel kommen </a:t>
            </a:r>
            <a:r>
              <a:rPr lang="de-DE" sz="2400" b="1" dirty="0" smtClean="0">
                <a:latin typeface="Times New Roman" panose="02020603050405020304" pitchFamily="18" charset="0"/>
                <a:cs typeface="Times New Roman" panose="02020603050405020304" pitchFamily="18" charset="0"/>
              </a:rPr>
              <a:t>(Zahlenbeispiel</a:t>
            </a:r>
            <a:r>
              <a:rPr lang="de-DE" sz="24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a:t>
            </a:r>
            <a:r>
              <a:rPr lang="de-DE" sz="2400" b="1" dirty="0" smtClean="0">
                <a:latin typeface="Times New Roman" panose="02020603050405020304" pitchFamily="18" charset="0"/>
                <a:cs typeface="Times New Roman" panose="02020603050405020304" pitchFamily="18" charset="0"/>
              </a:rPr>
              <a:t>ein qualitativer </a:t>
            </a:r>
            <a:r>
              <a:rPr lang="de-DE" sz="2400" b="1" dirty="0">
                <a:latin typeface="Times New Roman" panose="02020603050405020304" pitchFamily="18" charset="0"/>
                <a:cs typeface="Times New Roman" panose="02020603050405020304" pitchFamily="18" charset="0"/>
              </a:rPr>
              <a:t>Unterschied zum Beispiel </a:t>
            </a:r>
            <a:r>
              <a:rPr lang="de-DE" sz="2400" b="1" dirty="0" smtClean="0">
                <a:latin typeface="Times New Roman" panose="02020603050405020304" pitchFamily="18" charset="0"/>
                <a:cs typeface="Times New Roman" panose="02020603050405020304" pitchFamily="18" charset="0"/>
              </a:rPr>
              <a:t>UK </a:t>
            </a:r>
            <a:r>
              <a:rPr lang="de-DE" sz="2400" b="1" dirty="0">
                <a:latin typeface="Times New Roman" panose="02020603050405020304" pitchFamily="18" charset="0"/>
                <a:cs typeface="Times New Roman" panose="02020603050405020304" pitchFamily="18" charset="0"/>
              </a:rPr>
              <a:t>und </a:t>
            </a:r>
            <a:r>
              <a:rPr lang="de-DE" sz="2400" b="1" dirty="0" smtClean="0">
                <a:latin typeface="Times New Roman" panose="02020603050405020304" pitchFamily="18" charset="0"/>
                <a:cs typeface="Times New Roman" panose="02020603050405020304" pitchFamily="18" charset="0"/>
              </a:rPr>
              <a:t>Portugal? </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t>
            </a:r>
            <a:r>
              <a:rPr lang="de-DE" sz="2400" b="1" dirty="0" smtClean="0">
                <a:latin typeface="Times New Roman" panose="02020603050405020304" pitchFamily="18" charset="0"/>
                <a:cs typeface="Times New Roman" panose="02020603050405020304" pitchFamily="18" charset="0"/>
              </a:rPr>
              <a:t>komparativen </a:t>
            </a:r>
            <a:r>
              <a:rPr lang="de-DE" sz="2400" b="1" dirty="0">
                <a:latin typeface="Times New Roman" panose="02020603050405020304" pitchFamily="18" charset="0"/>
                <a:cs typeface="Times New Roman" panose="02020603050405020304" pitchFamily="18" charset="0"/>
              </a:rPr>
              <a:t>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253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a:t>
            </a:r>
            <a:r>
              <a:rPr lang="de-DE" sz="2400" b="1" dirty="0" smtClean="0">
                <a:latin typeface="Times New Roman" panose="02020603050405020304" pitchFamily="18" charset="0"/>
                <a:cs typeface="Times New Roman" panose="02020603050405020304" pitchFamily="18" charset="0"/>
              </a:rPr>
              <a:t>in Anlehnung an die Budgetgerade aus der Mikroökonomie die </a:t>
            </a:r>
            <a:r>
              <a:rPr lang="de-DE" sz="2400" b="1" dirty="0">
                <a:latin typeface="Times New Roman" panose="02020603050405020304" pitchFamily="18" charset="0"/>
                <a:cs typeface="Times New Roman" panose="02020603050405020304" pitchFamily="18" charset="0"/>
              </a:rPr>
              <a:t>Produktionsmöglichkeiten der beiden Produzenten. </a:t>
            </a:r>
            <a:r>
              <a:rPr lang="de-DE" sz="2400" b="1" dirty="0" smtClean="0">
                <a:latin typeface="Times New Roman" panose="02020603050405020304" pitchFamily="18" charset="0"/>
                <a:cs typeface="Times New Roman" panose="02020603050405020304" pitchFamily="18" charset="0"/>
              </a:rPr>
              <a:t>Übertragen Sie dafür die beiden Tabellen in ein K(</a:t>
            </a:r>
            <a:r>
              <a:rPr lang="de-DE" sz="2400" b="1" dirty="0" err="1" smtClean="0">
                <a:latin typeface="Times New Roman" panose="02020603050405020304" pitchFamily="18" charset="0"/>
                <a:cs typeface="Times New Roman" panose="02020603050405020304" pitchFamily="18" charset="0"/>
              </a:rPr>
              <a:t>okusnuss</a:t>
            </a:r>
            <a:r>
              <a:rPr lang="de-DE" sz="2400" b="1" dirty="0" smtClean="0">
                <a:latin typeface="Times New Roman" panose="02020603050405020304" pitchFamily="18" charset="0"/>
                <a:cs typeface="Times New Roman" panose="02020603050405020304" pitchFamily="18" charset="0"/>
              </a:rPr>
              <a:t>)-F(</a:t>
            </a:r>
            <a:r>
              <a:rPr lang="de-DE" sz="2400" b="1" dirty="0" err="1" smtClean="0">
                <a:latin typeface="Times New Roman" panose="02020603050405020304" pitchFamily="18" charset="0"/>
                <a:cs typeface="Times New Roman" panose="02020603050405020304" pitchFamily="18" charset="0"/>
              </a:rPr>
              <a:t>isch</a:t>
            </a:r>
            <a:r>
              <a:rPr lang="de-DE" sz="2400" b="1" dirty="0" smtClean="0">
                <a:latin typeface="Times New Roman" panose="02020603050405020304" pitchFamily="18" charset="0"/>
                <a:cs typeface="Times New Roman" panose="02020603050405020304" pitchFamily="18" charset="0"/>
              </a:rPr>
              <a:t>)-Diagramm.</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Wie kann </a:t>
            </a:r>
            <a:r>
              <a:rPr lang="de-DE" sz="2400" b="1" dirty="0">
                <a:latin typeface="Times New Roman" panose="02020603050405020304" pitchFamily="18" charset="0"/>
                <a:cs typeface="Times New Roman" panose="02020603050405020304" pitchFamily="18" charset="0"/>
              </a:rPr>
              <a:t>es in dieser Situation sinnvollerweise zu Handel kommen </a:t>
            </a:r>
            <a:r>
              <a:rPr lang="de-DE" sz="2400" b="1" dirty="0" smtClean="0">
                <a:latin typeface="Times New Roman" panose="02020603050405020304" pitchFamily="18" charset="0"/>
                <a:cs typeface="Times New Roman" panose="02020603050405020304" pitchFamily="18" charset="0"/>
              </a:rPr>
              <a:t>(Zahlenbeispiel</a:t>
            </a:r>
            <a:r>
              <a:rPr lang="de-DE" sz="24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a:t>
            </a:r>
            <a:r>
              <a:rPr lang="de-DE" sz="2400" b="1" dirty="0" smtClean="0">
                <a:latin typeface="Times New Roman" panose="02020603050405020304" pitchFamily="18" charset="0"/>
                <a:cs typeface="Times New Roman" panose="02020603050405020304" pitchFamily="18" charset="0"/>
              </a:rPr>
              <a:t>ein qualitativer </a:t>
            </a:r>
            <a:r>
              <a:rPr lang="de-DE" sz="2400" b="1" dirty="0">
                <a:latin typeface="Times New Roman" panose="02020603050405020304" pitchFamily="18" charset="0"/>
                <a:cs typeface="Times New Roman" panose="02020603050405020304" pitchFamily="18" charset="0"/>
              </a:rPr>
              <a:t>Unterschied zum Beispiel </a:t>
            </a:r>
            <a:r>
              <a:rPr lang="de-DE" sz="2400" b="1" dirty="0" smtClean="0">
                <a:latin typeface="Times New Roman" panose="02020603050405020304" pitchFamily="18" charset="0"/>
                <a:cs typeface="Times New Roman" panose="02020603050405020304" pitchFamily="18" charset="0"/>
              </a:rPr>
              <a:t>UK </a:t>
            </a:r>
            <a:r>
              <a:rPr lang="de-DE" sz="2400" b="1" dirty="0">
                <a:latin typeface="Times New Roman" panose="02020603050405020304" pitchFamily="18" charset="0"/>
                <a:cs typeface="Times New Roman" panose="02020603050405020304" pitchFamily="18" charset="0"/>
              </a:rPr>
              <a:t>und </a:t>
            </a:r>
            <a:r>
              <a:rPr lang="de-DE" sz="2400" b="1" dirty="0" smtClean="0">
                <a:latin typeface="Times New Roman" panose="02020603050405020304" pitchFamily="18" charset="0"/>
                <a:cs typeface="Times New Roman" panose="02020603050405020304" pitchFamily="18" charset="0"/>
              </a:rPr>
              <a:t>Portugal? </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t>
            </a:r>
            <a:r>
              <a:rPr lang="de-DE" sz="2400" b="1" dirty="0" smtClean="0">
                <a:latin typeface="Times New Roman" panose="02020603050405020304" pitchFamily="18" charset="0"/>
                <a:cs typeface="Times New Roman" panose="02020603050405020304" pitchFamily="18" charset="0"/>
              </a:rPr>
              <a:t>komparativen </a:t>
            </a:r>
            <a:r>
              <a:rPr lang="de-DE" sz="2400" b="1" dirty="0">
                <a:latin typeface="Times New Roman" panose="02020603050405020304" pitchFamily="18" charset="0"/>
                <a:cs typeface="Times New Roman" panose="02020603050405020304" pitchFamily="18" charset="0"/>
              </a:rPr>
              <a:t>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15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150374" y="1751326"/>
            <a:ext cx="10368116" cy="3477875"/>
          </a:xfrm>
          <a:prstGeom prst="rect">
            <a:avLst/>
          </a:prstGeom>
          <a:noFill/>
        </p:spPr>
        <p:txBody>
          <a:bodyPr wrap="square" rtlCol="0">
            <a:spAutoFit/>
          </a:bodyPr>
          <a:lstStyle/>
          <a:p>
            <a:r>
              <a:rPr lang="de-DE" sz="2200" b="1" dirty="0">
                <a:latin typeface="Times New Roman" panose="02020603050405020304" pitchFamily="18" charset="0"/>
                <a:cs typeface="Times New Roman" panose="02020603050405020304" pitchFamily="18" charset="0"/>
              </a:rPr>
              <a:t>Nehmen sie an, </a:t>
            </a:r>
            <a:r>
              <a:rPr lang="de-DE" sz="2200" b="1" dirty="0" smtClean="0">
                <a:latin typeface="Times New Roman" panose="02020603050405020304" pitchFamily="18" charset="0"/>
                <a:cs typeface="Times New Roman" panose="02020603050405020304" pitchFamily="18" charset="0"/>
              </a:rPr>
              <a:t>dass die Weltmarktpreise </a:t>
            </a:r>
            <a:r>
              <a:rPr lang="de-DE" sz="2200" b="1" dirty="0">
                <a:latin typeface="Times New Roman" panose="02020603050405020304" pitchFamily="18" charset="0"/>
                <a:cs typeface="Times New Roman" panose="02020603050405020304" pitchFamily="18" charset="0"/>
              </a:rPr>
              <a:t>(gemessen z.B. </a:t>
            </a:r>
            <a:r>
              <a:rPr lang="de-DE" sz="2200" b="1" dirty="0" smtClean="0">
                <a:latin typeface="Times New Roman" panose="02020603050405020304" pitchFamily="18" charset="0"/>
                <a:cs typeface="Times New Roman" panose="02020603050405020304" pitchFamily="18" charset="0"/>
              </a:rPr>
              <a:t>gemessen in </a:t>
            </a:r>
            <a:r>
              <a:rPr lang="de-DE" sz="2200" b="1" dirty="0">
                <a:latin typeface="Times New Roman" panose="02020603050405020304" pitchFamily="18" charset="0"/>
                <a:cs typeface="Times New Roman" panose="02020603050405020304" pitchFamily="18" charset="0"/>
              </a:rPr>
              <a:t>Gold) von </a:t>
            </a:r>
            <a:r>
              <a:rPr lang="de-DE" sz="2200" b="1" dirty="0" smtClean="0">
                <a:latin typeface="Times New Roman" panose="02020603050405020304" pitchFamily="18" charset="0"/>
                <a:cs typeface="Times New Roman" panose="02020603050405020304" pitchFamily="18" charset="0"/>
              </a:rPr>
              <a:t>Fischen </a:t>
            </a:r>
            <a:r>
              <a:rPr lang="de-DE" sz="2200" b="1" dirty="0">
                <a:latin typeface="Times New Roman" panose="02020603050405020304" pitchFamily="18" charset="0"/>
                <a:cs typeface="Times New Roman" panose="02020603050405020304" pitchFamily="18" charset="0"/>
              </a:rPr>
              <a:t>und </a:t>
            </a:r>
            <a:r>
              <a:rPr lang="de-DE" sz="2200" b="1" dirty="0" err="1" smtClean="0">
                <a:latin typeface="Times New Roman" panose="02020603050405020304" pitchFamily="18" charset="0"/>
                <a:cs typeface="Times New Roman" panose="02020603050405020304" pitchFamily="18" charset="0"/>
              </a:rPr>
              <a:t>Kokusnüssen</a:t>
            </a:r>
            <a:r>
              <a:rPr lang="de-DE" sz="2200" b="1" dirty="0" smtClean="0">
                <a:latin typeface="Times New Roman" panose="02020603050405020304" pitchFamily="18" charset="0"/>
                <a:cs typeface="Times New Roman" panose="02020603050405020304" pitchFamily="18" charset="0"/>
              </a:rPr>
              <a:t> P</a:t>
            </a:r>
            <a:r>
              <a:rPr lang="de-DE" sz="2200" b="1" baseline="-25000" dirty="0" smtClean="0">
                <a:latin typeface="Times New Roman" panose="02020603050405020304" pitchFamily="18" charset="0"/>
                <a:cs typeface="Times New Roman" panose="02020603050405020304" pitchFamily="18" charset="0"/>
              </a:rPr>
              <a:t>F</a:t>
            </a:r>
            <a:r>
              <a:rPr lang="de-DE" sz="2200" b="1" dirty="0" smtClean="0">
                <a:latin typeface="Times New Roman" panose="02020603050405020304" pitchFamily="18" charset="0"/>
                <a:cs typeface="Times New Roman" panose="02020603050405020304" pitchFamily="18" charset="0"/>
              </a:rPr>
              <a:t>=4 </a:t>
            </a:r>
            <a:r>
              <a:rPr lang="de-DE" sz="2200" b="1" dirty="0">
                <a:latin typeface="Times New Roman" panose="02020603050405020304" pitchFamily="18" charset="0"/>
                <a:cs typeface="Times New Roman" panose="02020603050405020304" pitchFamily="18" charset="0"/>
              </a:rPr>
              <a:t>und </a:t>
            </a:r>
            <a:r>
              <a:rPr lang="de-DE" sz="2200" b="1" dirty="0" smtClean="0">
                <a:latin typeface="Times New Roman" panose="02020603050405020304" pitchFamily="18" charset="0"/>
                <a:cs typeface="Times New Roman" panose="02020603050405020304" pitchFamily="18" charset="0"/>
              </a:rPr>
              <a:t>P</a:t>
            </a:r>
            <a:r>
              <a:rPr lang="de-DE" sz="2200" b="1" baseline="-25000" dirty="0" smtClean="0">
                <a:latin typeface="Times New Roman" panose="02020603050405020304" pitchFamily="18" charset="0"/>
                <a:cs typeface="Times New Roman" panose="02020603050405020304" pitchFamily="18" charset="0"/>
              </a:rPr>
              <a:t>K</a:t>
            </a:r>
            <a:r>
              <a:rPr lang="de-DE" sz="2200" b="1" dirty="0" smtClean="0">
                <a:latin typeface="Times New Roman" panose="02020603050405020304" pitchFamily="18" charset="0"/>
                <a:cs typeface="Times New Roman" panose="02020603050405020304" pitchFamily="18" charset="0"/>
              </a:rPr>
              <a:t>=2 sind.</a:t>
            </a:r>
            <a:endParaRPr lang="de-DE" sz="2200" b="1" dirty="0">
              <a:latin typeface="Times New Roman" panose="02020603050405020304" pitchFamily="18" charset="0"/>
              <a:cs typeface="Times New Roman" panose="02020603050405020304" pitchFamily="18" charset="0"/>
            </a:endParaRPr>
          </a:p>
          <a:p>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jeweils das Einkommen der beiden Länder einzeln, wenn sie die jeweiligen Transformationskurven (</a:t>
            </a:r>
            <a:r>
              <a:rPr lang="de-DE" sz="2200" b="1" dirty="0" err="1">
                <a:latin typeface="Times New Roman" panose="02020603050405020304" pitchFamily="18" charset="0"/>
                <a:cs typeface="Times New Roman" panose="02020603050405020304" pitchFamily="18" charset="0"/>
              </a:rPr>
              <a:t>Produktionsmöglichkeitenkurve</a:t>
            </a:r>
            <a:r>
              <a:rPr lang="de-DE" sz="2200" b="1" dirty="0">
                <a:latin typeface="Times New Roman" panose="02020603050405020304" pitchFamily="18" charset="0"/>
                <a:cs typeface="Times New Roman" panose="02020603050405020304" pitchFamily="18" charset="0"/>
              </a:rPr>
              <a:t>) betrachten.</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das Welteinkommen, wenn sie die gemeinsame Transformationskurve </a:t>
            </a:r>
            <a:r>
              <a:rPr lang="de-DE" sz="2200" b="1" dirty="0" smtClean="0">
                <a:latin typeface="Times New Roman" panose="02020603050405020304" pitchFamily="18" charset="0"/>
                <a:cs typeface="Times New Roman" panose="02020603050405020304" pitchFamily="18" charset="0"/>
              </a:rPr>
              <a:t>(</a:t>
            </a:r>
            <a:r>
              <a:rPr lang="de-DE" sz="2200" b="1" dirty="0" err="1" smtClean="0">
                <a:latin typeface="Times New Roman" panose="02020603050405020304" pitchFamily="18" charset="0"/>
                <a:cs typeface="Times New Roman" panose="02020603050405020304" pitchFamily="18" charset="0"/>
              </a:rPr>
              <a:t>Produktionsmöglichkeitenkurve</a:t>
            </a:r>
            <a:r>
              <a:rPr lang="de-DE" sz="2200" b="1" dirty="0" smtClean="0">
                <a:latin typeface="Times New Roman" panose="02020603050405020304" pitchFamily="18" charset="0"/>
                <a:cs typeface="Times New Roman" panose="02020603050405020304" pitchFamily="18" charset="0"/>
              </a:rPr>
              <a:t>) betrachten</a:t>
            </a:r>
            <a:r>
              <a:rPr lang="de-DE" sz="2200" b="1" dirty="0">
                <a:latin typeface="Times New Roman" panose="02020603050405020304" pitchFamily="18" charset="0"/>
                <a:cs typeface="Times New Roman" panose="02020603050405020304" pitchFamily="18" charset="0"/>
              </a:rPr>
              <a:t>.</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Vergleichen Sie die Situation mit der Produktion unter Autarkie.</a:t>
            </a:r>
          </a:p>
        </p:txBody>
      </p:sp>
      <p:sp>
        <p:nvSpPr>
          <p:cNvPr id="8" name="Textfeld 7">
            <a:extLst>
              <a:ext uri="{FF2B5EF4-FFF2-40B4-BE49-F238E27FC236}">
                <a16:creationId xmlns:a16="http://schemas.microsoft.com/office/drawing/2014/main" id="{839BA4D3-4DB3-4ACE-84B9-BBD2537577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030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16224"/>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absoluter Kostenvortei</a:t>
            </a:r>
            <a:r>
              <a:rPr lang="de-DE" sz="2400" dirty="0">
                <a:latin typeface="Times New Roman" panose="02020603050405020304" pitchFamily="18" charset="0"/>
                <a:cs typeface="Times New Roman" panose="02020603050405020304" pitchFamily="18" charset="0"/>
              </a:rPr>
              <a:t>l besteht, wenn Produzent A ein Gut </a:t>
            </a:r>
          </a:p>
          <a:p>
            <a:r>
              <a:rPr lang="de-DE" sz="2400" dirty="0">
                <a:latin typeface="Times New Roman" panose="02020603050405020304" pitchFamily="18" charset="0"/>
                <a:cs typeface="Times New Roman" panose="02020603050405020304" pitchFamily="18" charset="0"/>
              </a:rPr>
              <a:t>kostengünstiger herstellen kann, als Produzent B </a:t>
            </a:r>
          </a:p>
          <a:p>
            <a:r>
              <a:rPr lang="de-DE" sz="2400" dirty="0">
                <a:latin typeface="Times New Roman" panose="02020603050405020304" pitchFamily="18" charset="0"/>
                <a:cs typeface="Times New Roman" panose="02020603050405020304" pitchFamily="18" charset="0"/>
              </a:rPr>
              <a:t>(z. B. gemessen in Zeiteinheiten).</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3356992"/>
            <a:ext cx="9144000" cy="1584176"/>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Als </a:t>
            </a:r>
            <a:r>
              <a:rPr lang="de-DE" sz="2400" b="1" dirty="0">
                <a:latin typeface="Times New Roman" panose="02020603050405020304" pitchFamily="18" charset="0"/>
                <a:cs typeface="Times New Roman" panose="02020603050405020304" pitchFamily="18" charset="0"/>
              </a:rPr>
              <a:t>Opportunitätskoste</a:t>
            </a:r>
            <a:r>
              <a:rPr lang="de-DE" sz="2400" dirty="0">
                <a:latin typeface="Times New Roman" panose="02020603050405020304" pitchFamily="18" charset="0"/>
                <a:cs typeface="Times New Roman" panose="02020603050405020304" pitchFamily="18" charset="0"/>
              </a:rPr>
              <a:t>n einer Handlung bezeichnet man die </a:t>
            </a:r>
          </a:p>
          <a:p>
            <a:r>
              <a:rPr lang="de-DE" sz="2400" dirty="0">
                <a:latin typeface="Times New Roman" panose="02020603050405020304" pitchFamily="18" charset="0"/>
                <a:cs typeface="Times New Roman" panose="02020603050405020304" pitchFamily="18" charset="0"/>
              </a:rPr>
              <a:t>entgangenen  Erträge bzw. den entgangenen Nutzen der besten nicht </a:t>
            </a:r>
          </a:p>
          <a:p>
            <a:r>
              <a:rPr lang="de-DE" sz="2400" dirty="0">
                <a:latin typeface="Times New Roman" panose="02020603050405020304" pitchFamily="18" charset="0"/>
                <a:cs typeface="Times New Roman" panose="02020603050405020304" pitchFamily="18" charset="0"/>
              </a:rPr>
              <a:t>realisierten Handlungsalternative.</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Begriffe</a:t>
            </a:r>
          </a:p>
        </p:txBody>
      </p:sp>
      <p:sp>
        <p:nvSpPr>
          <p:cNvPr id="5" name="Textfeld 4">
            <a:extLst>
              <a:ext uri="{FF2B5EF4-FFF2-40B4-BE49-F238E27FC236}">
                <a16:creationId xmlns:a16="http://schemas.microsoft.com/office/drawing/2014/main" id="{57E4A691-383D-4399-B93E-2A38241FA9F4}"/>
              </a:ext>
            </a:extLst>
          </p:cNvPr>
          <p:cNvSpPr txBox="1"/>
          <p:nvPr/>
        </p:nvSpPr>
        <p:spPr>
          <a:xfrm>
            <a:off x="5709558" y="2387411"/>
            <a:ext cx="5334000" cy="90551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Wichtig ist an dieser Stelle sich klar zu machen, das bei absoluten Kosten beide Güter in der </a:t>
            </a:r>
            <a:r>
              <a:rPr lang="de-DE" b="1" u="sng" dirty="0" smtClean="0">
                <a:latin typeface="Times New Roman" panose="02020603050405020304" pitchFamily="18" charset="0"/>
                <a:cs typeface="Times New Roman" panose="02020603050405020304" pitchFamily="18" charset="0"/>
              </a:rPr>
              <a:t>gleichen Einheit </a:t>
            </a:r>
            <a:r>
              <a:rPr lang="de-DE" dirty="0" smtClean="0">
                <a:latin typeface="Times New Roman" panose="02020603050405020304" pitchFamily="18" charset="0"/>
                <a:cs typeface="Times New Roman" panose="02020603050405020304" pitchFamily="18" charset="0"/>
              </a:rPr>
              <a:t>gemessen werden!</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902940" y="371768"/>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err="1">
                <a:solidFill>
                  <a:schemeClr val="tx1"/>
                </a:solidFill>
                <a:latin typeface="Times New Roman" panose="02020603050405020304" pitchFamily="18" charset="0"/>
                <a:cs typeface="Times New Roman" panose="02020603050405020304" pitchFamily="18" charset="0"/>
              </a:rPr>
              <a:t>Folgerungen</a:t>
            </a:r>
            <a:r>
              <a:rPr lang="en-US" sz="2903" b="1" dirty="0">
                <a:solidFill>
                  <a:schemeClr val="tx1"/>
                </a:solidFill>
                <a:latin typeface="Times New Roman" panose="02020603050405020304" pitchFamily="18" charset="0"/>
                <a:cs typeface="Times New Roman" panose="02020603050405020304" pitchFamily="18" charset="0"/>
              </a:rPr>
              <a:t> </a:t>
            </a:r>
            <a:r>
              <a:rPr lang="en-US" sz="2903" b="1" dirty="0" err="1">
                <a:solidFill>
                  <a:schemeClr val="tx1"/>
                </a:solidFill>
                <a:latin typeface="Times New Roman" panose="02020603050405020304" pitchFamily="18" charset="0"/>
                <a:cs typeface="Times New Roman" panose="02020603050405020304" pitchFamily="18" charset="0"/>
              </a:rPr>
              <a:t>aus</a:t>
            </a:r>
            <a:r>
              <a:rPr lang="en-US" sz="2903" b="1" dirty="0">
                <a:solidFill>
                  <a:schemeClr val="tx1"/>
                </a:solidFill>
                <a:latin typeface="Times New Roman" panose="02020603050405020304" pitchFamily="18" charset="0"/>
                <a:cs typeface="Times New Roman" panose="02020603050405020304" pitchFamily="18" charset="0"/>
              </a:rPr>
              <a:t> dem </a:t>
            </a:r>
            <a:r>
              <a:rPr lang="en-US" sz="2903" b="1" dirty="0" err="1">
                <a:solidFill>
                  <a:schemeClr val="tx1"/>
                </a:solidFill>
                <a:latin typeface="Times New Roman" panose="02020603050405020304" pitchFamily="18" charset="0"/>
                <a:cs typeface="Times New Roman" panose="02020603050405020304" pitchFamily="18" charset="0"/>
              </a:rPr>
              <a:t>Ricardomodell</a:t>
            </a:r>
            <a:endParaRPr lang="en-US" sz="2903" b="1" dirty="0">
              <a:solidFill>
                <a:schemeClr val="tx1"/>
              </a:solidFill>
              <a:latin typeface="Times New Roman" panose="02020603050405020304" pitchFamily="18" charset="0"/>
              <a:cs typeface="Times New Roman" panose="02020603050405020304" pitchFamily="18" charset="0"/>
            </a:endParaRPr>
          </a:p>
        </p:txBody>
      </p:sp>
      <p:sp>
        <p:nvSpPr>
          <p:cNvPr id="23" name="Textfeld 22"/>
          <p:cNvSpPr txBox="1"/>
          <p:nvPr/>
        </p:nvSpPr>
        <p:spPr>
          <a:xfrm>
            <a:off x="1729097" y="1012253"/>
            <a:ext cx="8733807" cy="4833494"/>
          </a:xfrm>
          <a:prstGeom prst="rect">
            <a:avLst/>
          </a:prstGeom>
          <a:noFill/>
        </p:spPr>
        <p:txBody>
          <a:bodyPr wrap="square" rtlCol="0">
            <a:noAutofit/>
          </a:bodyPr>
          <a:lstStyle/>
          <a:p>
            <a:r>
              <a:rPr lang="de-DE" sz="2177" dirty="0">
                <a:latin typeface="Times New Roman" panose="02020603050405020304" pitchFamily="18" charset="0"/>
                <a:cs typeface="Times New Roman" panose="02020603050405020304" pitchFamily="18" charset="0"/>
              </a:rPr>
              <a:t>Durch Handel können beide Handelspartner profitieren, selbst wenn ein Handelspartner in der Produktion von beiden Gütern einen absoluten Kostenvorteil hat.</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die komparativen Kostenvorteile sind entscheidend:</a:t>
            </a:r>
          </a:p>
          <a:p>
            <a:endParaRPr lang="de-DE" sz="2177" dirty="0">
              <a:latin typeface="Times New Roman" panose="02020603050405020304" pitchFamily="18" charset="0"/>
              <a:ea typeface="Arial Unicode MS"/>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a:t>
            </a:r>
            <a:r>
              <a:rPr lang="en-US" altLang="en-US" sz="2177" dirty="0">
                <a:latin typeface="Times New Roman" panose="02020603050405020304" pitchFamily="18" charset="0"/>
                <a:ea typeface="ヒラギノ角ゴ Pro W3" pitchFamily="-84" charset="-128"/>
                <a:cs typeface="Times New Roman" panose="02020603050405020304" pitchFamily="18" charset="0"/>
              </a:rPr>
              <a:t>Ein Land hat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komparativen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Kostenvorteil</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wenn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seine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Opportunitätskosten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Produktion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Gutes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niedriger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sind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einem</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anderen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Land.</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Über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sich</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err="1">
                <a:latin typeface="Times New Roman" panose="02020603050405020304" pitchFamily="18" charset="0"/>
                <a:ea typeface="ヒラギノ角ゴ Pro W3" pitchFamily="-84" charset="-128"/>
                <a:cs typeface="Times New Roman" panose="02020603050405020304" pitchFamily="18" charset="0"/>
              </a:rPr>
              <a:t>ein</a:t>
            </a:r>
            <a:r>
              <a:rPr lang="en-US" altLang="en-US" sz="2177">
                <a:latin typeface="Times New Roman" panose="02020603050405020304" pitchFamily="18" charset="0"/>
                <a:ea typeface="ヒラギノ角ゴ Pro W3" pitchFamily="-84" charset="-128"/>
                <a:cs typeface="Times New Roman" panose="02020603050405020304" pitchFamily="18" charset="0"/>
              </a:rPr>
              <a:t>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einstellen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dass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den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Preisverhältnissen </a:t>
            </a:r>
            <a:r>
              <a:rPr lang="en-US" altLang="en-US" sz="2177" dirty="0">
                <a:latin typeface="Times New Roman" panose="02020603050405020304" pitchFamily="18" charset="0"/>
                <a:ea typeface="ヒラギノ角ゴ Pro W3" pitchFamily="-84" charset="-128"/>
                <a:cs typeface="Times New Roman" panose="02020603050405020304" pitchFamily="18" charset="0"/>
              </a:rPr>
              <a:t>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Handelspartner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ohne</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liegt</a:t>
            </a:r>
            <a:r>
              <a:rPr lang="en-US" altLang="en-US" sz="2177" dirty="0">
                <a:latin typeface="Times New Roman" panose="02020603050405020304" pitchFamily="18" charset="0"/>
                <a:ea typeface="ヒラギノ角ゴ Pro W3" pitchFamily="-84" charset="-128"/>
                <a:cs typeface="Times New Roman" panose="02020603050405020304" pitchFamily="18" charset="0"/>
              </a:rPr>
              <a:t>.</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Das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widerspiegelt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das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Austauschverhältnis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den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Gütern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Dieses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b="1" dirty="0">
                <a:latin typeface="Times New Roman" panose="02020603050405020304" pitchFamily="18" charset="0"/>
                <a:ea typeface="ヒラギノ角ゴ Pro W3" pitchFamily="-84" charset="-128"/>
                <a:cs typeface="Times New Roman" panose="02020603050405020304" pitchFamily="18" charset="0"/>
              </a:rPr>
              <a:t>Terms of Trade (TOT)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bezeichnet</a:t>
            </a:r>
            <a:endParaRPr lang="en-US" altLang="en-US" sz="2177" b="1" dirty="0">
              <a:latin typeface="Times New Roman" panose="02020603050405020304" pitchFamily="18" charset="0"/>
              <a:ea typeface="ヒラギノ角ゴ Pro W3" pitchFamily="-84" charset="-128"/>
              <a:cs typeface="Times New Roman" panose="02020603050405020304" pitchFamily="18" charset="0"/>
            </a:endParaRP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3405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847529" y="136525"/>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a:solidFill>
                  <a:schemeClr val="tx1"/>
                </a:solidFill>
                <a:latin typeface="Times New Roman" panose="02020603050405020304" pitchFamily="18" charset="0"/>
                <a:cs typeface="Times New Roman" panose="02020603050405020304" pitchFamily="18" charset="0"/>
              </a:rPr>
              <a:t>Terms of Trade:</a:t>
            </a:r>
          </a:p>
        </p:txBody>
      </p:sp>
      <p:sp>
        <p:nvSpPr>
          <p:cNvPr id="23" name="Textfeld 22"/>
          <p:cNvSpPr txBox="1"/>
          <p:nvPr/>
        </p:nvSpPr>
        <p:spPr>
          <a:xfrm>
            <a:off x="1847529" y="736031"/>
            <a:ext cx="8733807" cy="5617304"/>
          </a:xfrm>
          <a:prstGeom prst="rect">
            <a:avLst/>
          </a:prstGeom>
          <a:noFill/>
        </p:spPr>
        <p:txBody>
          <a:bodyPr wrap="square" rtlCol="0">
            <a:noAutofit/>
          </a:bodyPr>
          <a:lstStyle/>
          <a:p>
            <a:r>
              <a:rPr lang="de-DE" sz="2177" b="1" u="sng" dirty="0">
                <a:latin typeface="Times New Roman" panose="02020603050405020304" pitchFamily="18" charset="0"/>
                <a:ea typeface="Arial Unicode MS"/>
                <a:cs typeface="Times New Roman" panose="02020603050405020304" pitchFamily="18" charset="0"/>
              </a:rPr>
              <a:t>Allgemeine Definition:</a:t>
            </a:r>
          </a:p>
          <a:p>
            <a:r>
              <a:rPr lang="en-US" sz="2177" dirty="0">
                <a:latin typeface="Times New Roman" panose="02020603050405020304" pitchFamily="18" charset="0"/>
                <a:cs typeface="Times New Roman" panose="02020603050405020304" pitchFamily="18" charset="0"/>
              </a:rPr>
              <a:t>Die terms of trade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definiert</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als</a:t>
            </a:r>
            <a:r>
              <a:rPr lang="en-US" sz="2177" dirty="0">
                <a:latin typeface="Times New Roman" panose="02020603050405020304" pitchFamily="18" charset="0"/>
                <a:cs typeface="Times New Roman" panose="02020603050405020304" pitchFamily="18" charset="0"/>
              </a:rPr>
              <a:t> der relative </a:t>
            </a:r>
            <a:r>
              <a:rPr lang="en-US" sz="2177" dirty="0" err="1" smtClean="0">
                <a:latin typeface="Times New Roman" panose="02020603050405020304" pitchFamily="18" charset="0"/>
                <a:cs typeface="Times New Roman" panose="02020603050405020304" pitchFamily="18" charset="0"/>
              </a:rPr>
              <a:t>Preis</a:t>
            </a:r>
            <a:r>
              <a:rPr lang="en-US" sz="2177" dirty="0" smtClean="0">
                <a:latin typeface="Times New Roman" panose="02020603050405020304" pitchFamily="18" charset="0"/>
                <a:cs typeface="Times New Roman" panose="02020603050405020304" pitchFamily="18" charset="0"/>
              </a:rPr>
              <a:t> </a:t>
            </a:r>
            <a:r>
              <a:rPr lang="en-US" sz="2177" dirty="0">
                <a:latin typeface="Times New Roman" panose="02020603050405020304" pitchFamily="18" charset="0"/>
                <a:cs typeface="Times New Roman" panose="02020603050405020304" pitchFamily="18" charset="0"/>
              </a:rPr>
              <a:t>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in </a:t>
            </a:r>
            <a:r>
              <a:rPr lang="en-US" sz="2177" dirty="0" err="1">
                <a:latin typeface="Times New Roman" panose="02020603050405020304" pitchFamily="18" charset="0"/>
                <a:cs typeface="Times New Roman" panose="02020603050405020304" pitchFamily="18" charset="0"/>
              </a:rPr>
              <a:t>Einheiten</a:t>
            </a:r>
            <a:r>
              <a:rPr lang="en-US" sz="2177" dirty="0">
                <a:latin typeface="Times New Roman" panose="02020603050405020304" pitchFamily="18" charset="0"/>
                <a:cs typeface="Times New Roman" panose="02020603050405020304" pitchFamily="18" charset="0"/>
              </a:rPr>
              <a:t> des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Falls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ex</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im</a:t>
            </a:r>
            <a:r>
              <a:rPr lang="en-US" sz="2177" dirty="0">
                <a:latin typeface="Times New Roman" panose="02020603050405020304" pitchFamily="18" charset="0"/>
                <a:cs typeface="Times New Roman" panose="02020603050405020304" pitchFamily="18" charset="0"/>
              </a:rPr>
              <a:t> die </a:t>
            </a:r>
            <a:r>
              <a:rPr lang="en-US" sz="2177" dirty="0" err="1" smtClean="0">
                <a:latin typeface="Times New Roman" panose="02020603050405020304" pitchFamily="18" charset="0"/>
                <a:cs typeface="Times New Roman" panose="02020603050405020304" pitchFamily="18" charset="0"/>
              </a:rPr>
              <a:t>Weltmarktpreise</a:t>
            </a:r>
            <a:r>
              <a:rPr lang="en-US" sz="2177" dirty="0" smtClean="0">
                <a:latin typeface="Times New Roman" panose="02020603050405020304" pitchFamily="18" charset="0"/>
                <a:cs typeface="Times New Roman" panose="02020603050405020304" pitchFamily="18" charset="0"/>
              </a:rPr>
              <a:t> </a:t>
            </a:r>
            <a:r>
              <a:rPr lang="en-US" sz="2177" dirty="0">
                <a:latin typeface="Times New Roman" panose="02020603050405020304" pitchFamily="18" charset="0"/>
                <a:cs typeface="Times New Roman" panose="02020603050405020304" pitchFamily="18" charset="0"/>
              </a:rPr>
              <a:t>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eines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Landes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dann</a:t>
            </a:r>
            <a:r>
              <a:rPr lang="en-US" sz="2177" dirty="0">
                <a:latin typeface="Times New Roman" panose="02020603050405020304" pitchFamily="18" charset="0"/>
                <a:cs typeface="Times New Roman" panose="02020603050405020304" pitchFamily="18" charset="0"/>
              </a:rPr>
              <a:t> gilt:</a:t>
            </a:r>
          </a:p>
          <a:p>
            <a:endParaRPr lang="en-US" sz="2177" dirty="0">
              <a:latin typeface="Times New Roman" panose="02020603050405020304" pitchFamily="18" charset="0"/>
              <a:ea typeface="Arial Unicode MS"/>
              <a:cs typeface="Times New Roman" panose="02020603050405020304" pitchFamily="18" charset="0"/>
            </a:endParaRPr>
          </a:p>
          <a:p>
            <a:pPr algn="ctr"/>
            <a:r>
              <a:rPr lang="en-US" sz="3200" dirty="0">
                <a:latin typeface="Times New Roman" panose="02020603050405020304" pitchFamily="18" charset="0"/>
                <a:ea typeface="Arial Unicode MS"/>
                <a:cs typeface="Times New Roman" panose="02020603050405020304" pitchFamily="18" charset="0"/>
              </a:rPr>
              <a:t>TOT=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ex</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im</a:t>
            </a:r>
            <a:r>
              <a:rPr lang="en-US" sz="3200" dirty="0">
                <a:latin typeface="Times New Roman" panose="02020603050405020304" pitchFamily="18" charset="0"/>
                <a:cs typeface="Times New Roman" panose="02020603050405020304" pitchFamily="18" charset="0"/>
              </a:rPr>
              <a:t> </a:t>
            </a:r>
            <a:endParaRPr lang="de-DE" sz="3200"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Ein Land kann grundsätzlich an einer Senkung und Erhöhung der </a:t>
            </a:r>
            <a:r>
              <a:rPr lang="de-DE" dirty="0" smtClean="0">
                <a:latin typeface="Times New Roman" panose="02020603050405020304" pitchFamily="18" charset="0"/>
                <a:cs typeface="Times New Roman" panose="02020603050405020304" pitchFamily="18" charset="0"/>
              </a:rPr>
              <a:t>TOT 	interessiert </a:t>
            </a:r>
            <a:r>
              <a:rPr lang="de-DE" dirty="0">
                <a:latin typeface="Times New Roman" panose="02020603050405020304" pitchFamily="18" charset="0"/>
                <a:cs typeface="Times New Roman" panose="02020603050405020304" pitchFamily="18" charset="0"/>
              </a:rPr>
              <a:t>sein: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1</a:t>
            </a:r>
            <a:r>
              <a:rPr lang="de-DE" dirty="0">
                <a:latin typeface="Times New Roman" panose="02020603050405020304" pitchFamily="18" charset="0"/>
                <a:cs typeface="Times New Roman" panose="02020603050405020304" pitchFamily="18" charset="0"/>
              </a:rPr>
              <a:t>: Deutschland war nach dem Zweiten Weltkrieg daran </a:t>
            </a:r>
            <a:r>
              <a:rPr lang="de-DE" dirty="0" smtClean="0">
                <a:latin typeface="Times New Roman" panose="02020603050405020304" pitchFamily="18" charset="0"/>
                <a:cs typeface="Times New Roman" panose="02020603050405020304" pitchFamily="18" charset="0"/>
              </a:rPr>
              <a:t>interessiert </a:t>
            </a:r>
            <a:r>
              <a:rPr lang="de-DE" dirty="0">
                <a:latin typeface="Times New Roman" panose="02020603050405020304" pitchFamily="18" charset="0"/>
                <a:cs typeface="Times New Roman" panose="02020603050405020304" pitchFamily="18" charset="0"/>
              </a:rPr>
              <a:t>auf </a:t>
            </a:r>
            <a:r>
              <a:rPr lang="de-DE" dirty="0" smtClean="0">
                <a:latin typeface="Times New Roman" panose="02020603050405020304" pitchFamily="18" charset="0"/>
                <a:cs typeface="Times New Roman" panose="02020603050405020304" pitchFamily="18" charset="0"/>
              </a:rPr>
              <a:t>	den </a:t>
            </a:r>
            <a:r>
              <a:rPr lang="de-DE" dirty="0">
                <a:latin typeface="Times New Roman" panose="02020603050405020304" pitchFamily="18" charset="0"/>
                <a:cs typeface="Times New Roman" panose="02020603050405020304" pitchFamily="18" charset="0"/>
              </a:rPr>
              <a:t>Weltmarkt zurückzukehren und hat daher seine </a:t>
            </a:r>
            <a:r>
              <a:rPr lang="de-DE" dirty="0" smtClean="0">
                <a:latin typeface="Times New Roman" panose="02020603050405020304" pitchFamily="18" charset="0"/>
                <a:cs typeface="Times New Roman" panose="02020603050405020304" pitchFamily="18" charset="0"/>
              </a:rPr>
              <a:t>Exportpreise </a:t>
            </a:r>
            <a:r>
              <a:rPr lang="de-DE" dirty="0">
                <a:latin typeface="Times New Roman" panose="02020603050405020304" pitchFamily="18" charset="0"/>
                <a:cs typeface="Times New Roman" panose="02020603050405020304" pitchFamily="18" charset="0"/>
              </a:rPr>
              <a:t>künstlich niedrig </a:t>
            </a:r>
            <a:r>
              <a:rPr lang="de-DE" dirty="0" smtClean="0">
                <a:latin typeface="Times New Roman" panose="02020603050405020304" pitchFamily="18" charset="0"/>
                <a:cs typeface="Times New Roman" panose="02020603050405020304" pitchFamily="18" charset="0"/>
              </a:rPr>
              <a:t>	gehalten. Ähnliches verfolgt China immer noch, indem der Yuan weiterhin an den 	US-Dollar gekoppelt ist und nur langsam durch staatliche Intervention aufwertet </a:t>
            </a:r>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2</a:t>
            </a:r>
            <a:r>
              <a:rPr lang="de-DE" b="1" dirty="0">
                <a:latin typeface="Times New Roman" panose="02020603050405020304" pitchFamily="18" charset="0"/>
                <a:cs typeface="Times New Roman" panose="02020603050405020304" pitchFamily="18" charset="0"/>
              </a:rPr>
              <a:t>:</a:t>
            </a:r>
            <a:r>
              <a:rPr lang="de-DE" b="1" u="sng"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als rohstoffbasiertes Land ist an relativ hohen </a:t>
            </a:r>
            <a:r>
              <a:rPr lang="de-DE" dirty="0" smtClean="0">
                <a:latin typeface="Times New Roman" panose="02020603050405020304" pitchFamily="18" charset="0"/>
                <a:cs typeface="Times New Roman" panose="02020603050405020304" pitchFamily="18" charset="0"/>
              </a:rPr>
              <a:t>Öl- </a:t>
            </a:r>
            <a:r>
              <a:rPr lang="de-DE" dirty="0">
                <a:latin typeface="Times New Roman" panose="02020603050405020304" pitchFamily="18" charset="0"/>
                <a:cs typeface="Times New Roman" panose="02020603050405020304" pitchFamily="18" charset="0"/>
              </a:rPr>
              <a:t>und </a:t>
            </a:r>
            <a:r>
              <a:rPr lang="de-DE" dirty="0" smtClean="0">
                <a:latin typeface="Times New Roman" panose="02020603050405020304" pitchFamily="18" charset="0"/>
                <a:cs typeface="Times New Roman" panose="02020603050405020304" pitchFamily="18" charset="0"/>
              </a:rPr>
              <a:t>	Gaspreisen </a:t>
            </a:r>
            <a:r>
              <a:rPr lang="de-DE" dirty="0">
                <a:latin typeface="Times New Roman" panose="02020603050405020304" pitchFamily="18" charset="0"/>
                <a:cs typeface="Times New Roman" panose="02020603050405020304" pitchFamily="18" charset="0"/>
              </a:rPr>
              <a:t>interessiert, da knapp 2/3 </a:t>
            </a:r>
            <a:r>
              <a:rPr lang="de-DE" dirty="0" smtClean="0">
                <a:latin typeface="Times New Roman" panose="02020603050405020304" pitchFamily="18" charset="0"/>
                <a:cs typeface="Times New Roman" panose="02020603050405020304" pitchFamily="18" charset="0"/>
              </a:rPr>
              <a:t>seines</a:t>
            </a:r>
            <a:r>
              <a:rPr lang="de-DE" dirty="0">
                <a:latin typeface="Times New Roman" panose="02020603050405020304" pitchFamily="18" charset="0"/>
                <a:cs typeface="Times New Roman" panose="02020603050405020304" pitchFamily="18" charset="0"/>
              </a:rPr>
              <a:t> </a:t>
            </a:r>
            <a:r>
              <a:rPr lang="de-DE" dirty="0" smtClean="0">
                <a:latin typeface="Times New Roman" panose="02020603050405020304" pitchFamily="18" charset="0"/>
                <a:cs typeface="Times New Roman" panose="02020603050405020304" pitchFamily="18" charset="0"/>
              </a:rPr>
              <a:t>Staatshaushaltes </a:t>
            </a:r>
            <a:r>
              <a:rPr lang="de-DE" dirty="0">
                <a:latin typeface="Times New Roman" panose="02020603050405020304" pitchFamily="18" charset="0"/>
                <a:cs typeface="Times New Roman" panose="02020603050405020304" pitchFamily="18" charset="0"/>
              </a:rPr>
              <a:t>aus diesen </a:t>
            </a:r>
            <a:r>
              <a:rPr lang="de-DE" dirty="0" smtClean="0">
                <a:latin typeface="Times New Roman" panose="02020603050405020304" pitchFamily="18" charset="0"/>
                <a:cs typeface="Times New Roman" panose="02020603050405020304" pitchFamily="18" charset="0"/>
              </a:rPr>
              <a:t>	Einnahmen </a:t>
            </a:r>
            <a:r>
              <a:rPr lang="de-DE" dirty="0">
                <a:latin typeface="Times New Roman" panose="02020603050405020304" pitchFamily="18" charset="0"/>
                <a:cs typeface="Times New Roman" panose="02020603050405020304" pitchFamily="18" charset="0"/>
              </a:rPr>
              <a:t>gedeckt werden.</a:t>
            </a:r>
          </a:p>
        </p:txBody>
      </p:sp>
    </p:spTree>
    <p:extLst>
      <p:ext uri="{BB962C8B-B14F-4D97-AF65-F5344CB8AC3E}">
        <p14:creationId xmlns:p14="http://schemas.microsoft.com/office/powerpoint/2010/main" val="1710449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5498" y="683349"/>
            <a:ext cx="9036497" cy="1132128"/>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Beispiel:</a:t>
            </a:r>
          </a:p>
          <a:p>
            <a:r>
              <a:rPr lang="de-DE" sz="2200" dirty="0">
                <a:latin typeface="Times New Roman" panose="02020603050405020304" pitchFamily="18" charset="0"/>
                <a:cs typeface="Times New Roman" panose="02020603050405020304" pitchFamily="18" charset="0"/>
              </a:rPr>
              <a:t>Sie stehen am 17.07.2014 vor der entscheidenden Klausur Ihres Studiums und haben am Sonntag vorher drei  alternative Handlungsmöglichkeiten</a:t>
            </a:r>
          </a:p>
          <a:p>
            <a:endParaRPr lang="de-DE" sz="22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295498" y="2018757"/>
            <a:ext cx="9036497" cy="732825"/>
          </a:xfrm>
          <a:prstGeom prst="rect">
            <a:avLst/>
          </a:prstGeom>
          <a:noFill/>
        </p:spPr>
        <p:txBody>
          <a:bodyPr wrap="square" rtlCol="0">
            <a:noAutofit/>
          </a:bodyPr>
          <a:lstStyle/>
          <a:p>
            <a:pPr marL="457200" indent="-457200">
              <a:buFont typeface="+mj-lt"/>
              <a:buAutoNum type="arabicPeriod"/>
            </a:pPr>
            <a:r>
              <a:rPr lang="de-DE" sz="2200" dirty="0">
                <a:latin typeface="Times New Roman" panose="02020603050405020304" pitchFamily="18" charset="0"/>
                <a:cs typeface="Times New Roman" panose="02020603050405020304" pitchFamily="18" charset="0"/>
              </a:rPr>
              <a:t>Sie schauen das WM-Finale Deutschland-Argentinien, trinken dabei ein paar Bier und lernen nicht </a:t>
            </a:r>
          </a:p>
          <a:p>
            <a:endParaRPr lang="de-DE" sz="22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295498" y="2955659"/>
            <a:ext cx="9036497" cy="1092067"/>
          </a:xfrm>
          <a:prstGeom prst="rect">
            <a:avLst/>
          </a:prstGeom>
          <a:noFill/>
        </p:spPr>
        <p:txBody>
          <a:bodyPr wrap="square" rtlCol="0">
            <a:noAutofit/>
          </a:bodyPr>
          <a:lstStyle/>
          <a:p>
            <a:pPr marL="457200" indent="-457200">
              <a:buFont typeface="+mj-lt"/>
              <a:buAutoNum type="arabicPeriod" startAt="2"/>
            </a:pPr>
            <a:r>
              <a:rPr lang="de-DE" sz="2200" dirty="0">
                <a:latin typeface="Times New Roman" panose="02020603050405020304" pitchFamily="18" charset="0"/>
                <a:cs typeface="Times New Roman" panose="02020603050405020304" pitchFamily="18" charset="0"/>
              </a:rPr>
              <a:t>Sie gehen ihrem </a:t>
            </a:r>
            <a:r>
              <a:rPr lang="de-DE" sz="2200" dirty="0" err="1">
                <a:latin typeface="Times New Roman" panose="02020603050405020304" pitchFamily="18" charset="0"/>
                <a:cs typeface="Times New Roman" panose="02020603050405020304" pitchFamily="18" charset="0"/>
              </a:rPr>
              <a:t>Kellnerjob</a:t>
            </a:r>
            <a:r>
              <a:rPr lang="de-DE" sz="2200" dirty="0">
                <a:latin typeface="Times New Roman" panose="02020603050405020304" pitchFamily="18" charset="0"/>
                <a:cs typeface="Times New Roman" panose="02020603050405020304" pitchFamily="18" charset="0"/>
              </a:rPr>
              <a:t> im Kulturrestaurant nach, in dem definitiv kein </a:t>
            </a:r>
            <a:r>
              <a:rPr lang="de-DE" sz="2200" dirty="0" err="1">
                <a:latin typeface="Times New Roman" panose="02020603050405020304" pitchFamily="18" charset="0"/>
                <a:cs typeface="Times New Roman" panose="02020603050405020304" pitchFamily="18" charset="0"/>
              </a:rPr>
              <a:t>Fussball</a:t>
            </a:r>
            <a:r>
              <a:rPr lang="de-DE" sz="2200" dirty="0">
                <a:latin typeface="Times New Roman" panose="02020603050405020304" pitchFamily="18" charset="0"/>
                <a:cs typeface="Times New Roman" panose="02020603050405020304" pitchFamily="18" charset="0"/>
              </a:rPr>
              <a:t> gezeigt wird und erhalten dafür voraussichtlich 150 Euro Trinkgeld und lernen nicht</a:t>
            </a:r>
          </a:p>
          <a:p>
            <a:endParaRPr lang="de-DE" sz="22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295498" y="4267291"/>
            <a:ext cx="9036497" cy="1076579"/>
          </a:xfrm>
          <a:prstGeom prst="rect">
            <a:avLst/>
          </a:prstGeom>
          <a:noFill/>
        </p:spPr>
        <p:txBody>
          <a:bodyPr wrap="square" rtlCol="0">
            <a:noAutofit/>
          </a:bodyPr>
          <a:lstStyle/>
          <a:p>
            <a:pPr marL="457200" indent="-457200">
              <a:buFont typeface="+mj-lt"/>
              <a:buAutoNum type="arabicPeriod" startAt="3"/>
            </a:pPr>
            <a:r>
              <a:rPr lang="de-DE" sz="2200" dirty="0">
                <a:latin typeface="Times New Roman" panose="02020603050405020304" pitchFamily="18" charset="0"/>
                <a:cs typeface="Times New Roman" panose="02020603050405020304" pitchFamily="18" charset="0"/>
              </a:rPr>
              <a:t>Sie schließen ihren Fernseher im Keller ein, werfen den Schlüssel weg und lernen den ganzen Abend</a:t>
            </a:r>
          </a:p>
          <a:p>
            <a:endParaRPr lang="de-DE" sz="22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EBDC51A3-DC92-4D81-887F-A838D96BF09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Beispiel Opportunitätskosten</a:t>
            </a:r>
          </a:p>
        </p:txBody>
      </p:sp>
      <p:sp>
        <p:nvSpPr>
          <p:cNvPr id="7" name="Textfeld 6">
            <a:extLst>
              <a:ext uri="{FF2B5EF4-FFF2-40B4-BE49-F238E27FC236}">
                <a16:creationId xmlns:a16="http://schemas.microsoft.com/office/drawing/2014/main" id="{57E4A691-383D-4399-B93E-2A38241FA9F4}"/>
              </a:ext>
            </a:extLst>
          </p:cNvPr>
          <p:cNvSpPr txBox="1"/>
          <p:nvPr/>
        </p:nvSpPr>
        <p:spPr>
          <a:xfrm>
            <a:off x="9448799" y="1249413"/>
            <a:ext cx="2389415" cy="354139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Jede Person wird eine eigene Reihenfolge gemäß ihrer Präferenzen haben. Ist also beispielsweise diese Reihenfolge so wie hier gewählt, so kann man sagen, dass das Schauen des WM-Finales Opportunitätskosten von 150 Euro hat.</a:t>
            </a:r>
            <a:endParaRPr lang="de-DE" b="1" u="sng"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57E4A691-383D-4399-B93E-2A38241FA9F4}"/>
              </a:ext>
            </a:extLst>
          </p:cNvPr>
          <p:cNvSpPr txBox="1"/>
          <p:nvPr/>
        </p:nvSpPr>
        <p:spPr>
          <a:xfrm>
            <a:off x="473587" y="5050970"/>
            <a:ext cx="10956794" cy="141514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andere Person wird aber vielleicht die Reihenfolge 1. 3. 2. haben, dann lassen sich die Opportunitätskosten nicht mehr exakt in Euro bemessen, denn wir wissen nur, dass Lernen einen höheren Wert als 150 Euro hat und somit kann nur die Aussage getroffen werden, dass das Schauen des WM-Spiel Opportunitätskosten von mehr als 150 Euro hat. Die Opportunitätskosten sind damit ein fundamental allgemeines Konzept, welches in Nutzeneinheiten das Durchführen einer Alternative bemisst!</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0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7"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88232"/>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komparativer Kostenvorteil </a:t>
            </a:r>
            <a:r>
              <a:rPr lang="de-DE" sz="2400" dirty="0">
                <a:latin typeface="Times New Roman" panose="02020603050405020304" pitchFamily="18" charset="0"/>
                <a:cs typeface="Times New Roman" panose="02020603050405020304" pitchFamily="18" charset="0"/>
              </a:rPr>
              <a:t>besteht, wenn Produzent A in der </a:t>
            </a:r>
          </a:p>
          <a:p>
            <a:r>
              <a:rPr lang="de-DE" sz="2400" dirty="0">
                <a:latin typeface="Times New Roman" panose="02020603050405020304" pitchFamily="18" charset="0"/>
                <a:cs typeface="Times New Roman" panose="02020603050405020304" pitchFamily="18" charset="0"/>
              </a:rPr>
              <a:t>Produktion eines Gutes geringere </a:t>
            </a:r>
            <a:r>
              <a:rPr lang="de-DE" sz="2400" b="1" dirty="0">
                <a:latin typeface="Times New Roman" panose="02020603050405020304" pitchFamily="18" charset="0"/>
                <a:cs typeface="Times New Roman" panose="02020603050405020304" pitchFamily="18" charset="0"/>
              </a:rPr>
              <a:t>Opportunitätskosten</a:t>
            </a:r>
            <a:r>
              <a:rPr lang="de-DE" sz="2400" dirty="0">
                <a:latin typeface="Times New Roman" panose="02020603050405020304" pitchFamily="18" charset="0"/>
                <a:cs typeface="Times New Roman" panose="02020603050405020304" pitchFamily="18" charset="0"/>
              </a:rPr>
              <a:t> hat als</a:t>
            </a:r>
          </a:p>
          <a:p>
            <a:r>
              <a:rPr lang="de-DE" sz="2400" dirty="0">
                <a:latin typeface="Times New Roman" panose="02020603050405020304" pitchFamily="18" charset="0"/>
                <a:cs typeface="Times New Roman" panose="02020603050405020304" pitchFamily="18" charset="0"/>
              </a:rPr>
              <a:t>Produzent B.</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2685831"/>
            <a:ext cx="9144000" cy="136815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In einer 2-Güter-2-Produzenten-Ökonomie misst man damit die 	Produktion einer Einheit des Gutes 1 in den damit entgangenen 	Einheiten des Gutes 2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57E4A691-383D-4399-B93E-2A38241FA9F4}"/>
              </a:ext>
            </a:extLst>
          </p:cNvPr>
          <p:cNvSpPr txBox="1"/>
          <p:nvPr/>
        </p:nvSpPr>
        <p:spPr>
          <a:xfrm>
            <a:off x="435487" y="4018654"/>
            <a:ext cx="10956794" cy="9144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Vergleichen Sie dies mit Ihren Mikrokenntnissen, wenn Sie auf der Budgetgeraden entlanggehen, und die Steigung angibt, auf wieviel sie von einem Gut verzichten müssen, wenn Sie eine zusätzliche Einheit des anderen Gutes erwerben möchten.</a:t>
            </a:r>
            <a:endParaRPr lang="de-DE" b="1" u="sng"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57E4A691-383D-4399-B93E-2A38241FA9F4}"/>
              </a:ext>
            </a:extLst>
          </p:cNvPr>
          <p:cNvSpPr txBox="1"/>
          <p:nvPr/>
        </p:nvSpPr>
        <p:spPr>
          <a:xfrm>
            <a:off x="435487" y="4996544"/>
            <a:ext cx="10956794" cy="39026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Wichtig ist, den fundamentalen Unterschied zwischen komparativen Kosten und absoluten Kosten zu erkennen: </a:t>
            </a:r>
            <a:endParaRPr lang="de-DE" b="1" u="sng"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57E4A691-383D-4399-B93E-2A38241FA9F4}"/>
              </a:ext>
            </a:extLst>
          </p:cNvPr>
          <p:cNvSpPr txBox="1"/>
          <p:nvPr/>
        </p:nvSpPr>
        <p:spPr>
          <a:xfrm>
            <a:off x="435487" y="5386806"/>
            <a:ext cx="10956794" cy="39026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Absolute Kosten bemessen beide Güter in der </a:t>
            </a:r>
            <a:r>
              <a:rPr lang="de-DE" b="1" dirty="0" smtClean="0">
                <a:latin typeface="Times New Roman" panose="02020603050405020304" pitchFamily="18" charset="0"/>
                <a:cs typeface="Times New Roman" panose="02020603050405020304" pitchFamily="18" charset="0"/>
              </a:rPr>
              <a:t>gleichen Einheit</a:t>
            </a:r>
            <a:endParaRPr lang="de-DE" b="1" u="sng"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479732" y="5761149"/>
            <a:ext cx="10956794" cy="6752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Komparative Kosten bemessen beide Güter in </a:t>
            </a:r>
            <a:r>
              <a:rPr lang="de-DE" b="1" dirty="0" smtClean="0">
                <a:latin typeface="Times New Roman" panose="02020603050405020304" pitchFamily="18" charset="0"/>
                <a:cs typeface="Times New Roman" panose="02020603050405020304" pitchFamily="18" charset="0"/>
              </a:rPr>
              <a:t>unterschiedlichen Einheiten</a:t>
            </a:r>
            <a:r>
              <a:rPr lang="de-DE"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de-DE" b="1" u="sng" dirty="0" smtClean="0">
                <a:latin typeface="Times New Roman" panose="02020603050405020304" pitchFamily="18" charset="0"/>
                <a:cs typeface="Times New Roman" panose="02020603050405020304" pitchFamily="18" charset="0"/>
              </a:rPr>
              <a:t>nämlich jeweils in Einheiten des anderen Gutes!</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66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15191" y="4715437"/>
            <a:ext cx="11786839" cy="729703"/>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Times New Roman" panose="02020603050405020304" pitchFamily="18" charset="0"/>
                <a:cs typeface="Times New Roman" panose="02020603050405020304" pitchFamily="18" charset="0"/>
              </a:rPr>
              <a:t>Die </a:t>
            </a:r>
            <a:r>
              <a:rPr lang="en-US" sz="1800" dirty="0" err="1" smtClean="0">
                <a:latin typeface="Times New Roman" panose="02020603050405020304" pitchFamily="18" charset="0"/>
                <a:cs typeface="Times New Roman" panose="02020603050405020304" pitchFamily="18" charset="0"/>
              </a:rPr>
              <a:t>Produktionsfunktion</a:t>
            </a:r>
            <a:r>
              <a:rPr lang="en-US" sz="1800" dirty="0" smtClean="0">
                <a:latin typeface="Times New Roman" panose="02020603050405020304" pitchFamily="18" charset="0"/>
                <a:cs typeface="Times New Roman" panose="02020603050405020304" pitchFamily="18" charset="0"/>
              </a:rPr>
              <a:t> hat </a:t>
            </a:r>
            <a:r>
              <a:rPr lang="en-US" sz="1800" dirty="0" err="1" smtClean="0">
                <a:latin typeface="Times New Roman" panose="02020603050405020304" pitchFamily="18" charset="0"/>
                <a:cs typeface="Times New Roman" panose="02020603050405020304" pitchFamily="18" charset="0"/>
              </a:rPr>
              <a:t>damit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konstante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Skalenerträge</a:t>
            </a:r>
            <a:r>
              <a:rPr lang="en-US" sz="1800" dirty="0" smtClean="0">
                <a:latin typeface="Times New Roman" panose="02020603050405020304" pitchFamily="18" charset="0"/>
                <a:cs typeface="Times New Roman" panose="02020603050405020304" pitchFamily="18" charset="0"/>
              </a:rPr>
              <a:t>, was </a:t>
            </a:r>
            <a:r>
              <a:rPr lang="en-US" sz="1800" dirty="0" err="1" smtClean="0">
                <a:latin typeface="Times New Roman" panose="02020603050405020304" pitchFamily="18" charset="0"/>
                <a:cs typeface="Times New Roman" panose="02020603050405020304" pitchFamily="18" charset="0"/>
              </a:rPr>
              <a:t>wiederum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kompatibel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mit</a:t>
            </a:r>
            <a:r>
              <a:rPr lang="en-US" sz="1800" dirty="0" smtClean="0">
                <a:latin typeface="Times New Roman" panose="02020603050405020304" pitchFamily="18" charset="0"/>
                <a:cs typeface="Times New Roman" panose="02020603050405020304" pitchFamily="18" charset="0"/>
              </a:rPr>
              <a:t> der </a:t>
            </a:r>
            <a:r>
              <a:rPr lang="en-US" sz="1800" dirty="0" err="1" smtClean="0">
                <a:latin typeface="Times New Roman" panose="02020603050405020304" pitchFamily="18" charset="0"/>
                <a:cs typeface="Times New Roman" panose="02020603050405020304" pitchFamily="18" charset="0"/>
              </a:rPr>
              <a:t>Modellierung</a:t>
            </a:r>
            <a:r>
              <a:rPr lang="en-US" sz="1800" dirty="0" smtClean="0">
                <a:latin typeface="Times New Roman" panose="02020603050405020304" pitchFamily="18" charset="0"/>
                <a:cs typeface="Times New Roman" panose="02020603050405020304" pitchFamily="18" charset="0"/>
              </a:rPr>
              <a:t> von </a:t>
            </a:r>
            <a:r>
              <a:rPr lang="en-US" sz="1800" dirty="0" err="1" smtClean="0">
                <a:latin typeface="Times New Roman" panose="02020603050405020304" pitchFamily="18" charset="0"/>
                <a:cs typeface="Times New Roman" panose="02020603050405020304" pitchFamily="18" charset="0"/>
              </a:rPr>
              <a:t>vollkommenem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Wettbewerb</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Gewinnoptimum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ergeben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Nullgewinne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es</a:t>
            </a:r>
            <a:r>
              <a:rPr lang="en-US" sz="1800" dirty="0" smtClean="0">
                <a:latin typeface="Times New Roman" panose="02020603050405020304" pitchFamily="18" charset="0"/>
                <a:cs typeface="Times New Roman" panose="02020603050405020304" pitchFamily="18" charset="0"/>
              </a:rPr>
              <a:t> in </a:t>
            </a:r>
            <a:r>
              <a:rPr lang="en-US" sz="1800" dirty="0" err="1" smtClean="0">
                <a:latin typeface="Times New Roman" panose="02020603050405020304" pitchFamily="18" charset="0"/>
                <a:cs typeface="Times New Roman" panose="02020603050405020304" pitchFamily="18" charset="0"/>
              </a:rPr>
              <a:t>Mikro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abgeleitet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haben</a:t>
            </a:r>
            <a:r>
              <a:rPr lang="en-US" sz="18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D8487C15-A534-4455-BED5-9598DF16A639}"/>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7" y="3068197"/>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 L: Arbeit; a: </a:t>
                </a:r>
                <a:r>
                  <a:rPr lang="en-US" sz="2200" dirty="0" err="1">
                    <a:latin typeface="Times New Roman" panose="02020603050405020304" pitchFamily="18" charset="0"/>
                    <a:cs typeface="Times New Roman" panose="02020603050405020304" pitchFamily="18" charset="0"/>
                  </a:rPr>
                  <a:t>Arbeitskoeffizient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7" y="3068197"/>
                <a:ext cx="11786839" cy="674912"/>
              </a:xfrm>
              <a:prstGeom prst="rect">
                <a:avLst/>
              </a:prstGeom>
              <a:blipFill>
                <a:blip r:embed="rId3"/>
                <a:stretch>
                  <a:fillRect/>
                </a:stretch>
              </a:blipFill>
            </p:spPr>
            <p:txBody>
              <a:bodyPr/>
              <a:lstStyle/>
              <a:p>
                <a:r>
                  <a:rPr lang="de-DE">
                    <a:noFill/>
                  </a:rPr>
                  <a:t> </a:t>
                </a:r>
              </a:p>
            </p:txBody>
          </p:sp>
        </mc:Fallback>
      </mc:AlternateContent>
      <p:sp>
        <p:nvSpPr>
          <p:cNvPr id="5" name="Inhaltsplatzhalter 2"/>
          <p:cNvSpPr>
            <a:spLocks noGrp="1"/>
          </p:cNvSpPr>
          <p:nvPr/>
        </p:nvSpPr>
        <p:spPr>
          <a:xfrm>
            <a:off x="128107" y="2534795"/>
            <a:ext cx="11786839" cy="571500"/>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d.h</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a:t>
            </a:r>
            <a:r>
              <a:rPr lang="en-US" sz="2200" dirty="0" err="1" smtClean="0">
                <a:latin typeface="Times New Roman" panose="02020603050405020304" pitchFamily="18" charset="0"/>
                <a:cs typeface="Times New Roman" panose="02020603050405020304" pitchFamily="18" charset="0"/>
              </a:rPr>
              <a:t>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ergibt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eine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lineare</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Inhaltsplatzhalter 2"/>
              <p:cNvSpPr>
                <a:spLocks noGrp="1"/>
              </p:cNvSpPr>
              <p:nvPr/>
            </p:nvSpPr>
            <p:spPr>
              <a:xfrm>
                <a:off x="0" y="3606675"/>
                <a:ext cx="11786839" cy="729705"/>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smtClean="0">
                    <a:latin typeface="Times New Roman" panose="02020603050405020304" pitchFamily="18" charset="0"/>
                    <a:cs typeface="Times New Roman" panose="02020603050405020304" pitchFamily="18" charset="0"/>
                  </a:rPr>
                  <a:t>Arbeitskoeffizient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𝐴𝑟𝑏𝑒𝑖𝑡𝑠𝑒𝑖𝑛𝑠𝑎𝑡𝑧</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Arbeitsproduktivität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b="0" i="1" smtClean="0">
                            <a:latin typeface="Cambria Math" panose="02040503050406030204" pitchFamily="18" charset="0"/>
                            <a:cs typeface="Times New Roman" panose="02020603050405020304" pitchFamily="18" charset="0"/>
                          </a:rPr>
                          <m:t>𝐴𝑟𝑏𝑒𝑖𝑡𝑠𝑒𝑖𝑛𝑠𝑎𝑡𝑧</m:t>
                        </m:r>
                      </m:den>
                    </m:f>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606675"/>
                <a:ext cx="11786839" cy="729705"/>
              </a:xfrm>
              <a:prstGeom prst="rect">
                <a:avLst/>
              </a:prstGeom>
              <a:blipFill>
                <a:blip r:embed="rId4"/>
                <a:stretch>
                  <a:fillRect/>
                </a:stretch>
              </a:blipFill>
            </p:spPr>
            <p:txBody>
              <a:bodyPr/>
              <a:lstStyle/>
              <a:p>
                <a:r>
                  <a:rPr lang="de-DE">
                    <a:noFill/>
                  </a:rPr>
                  <a:t> </a:t>
                </a:r>
              </a:p>
            </p:txBody>
          </p:sp>
        </mc:Fallback>
      </mc:AlternateContent>
      <p:sp>
        <p:nvSpPr>
          <p:cNvPr id="9" name="Inhaltsplatzhalter 2"/>
          <p:cNvSpPr>
            <a:spLocks noGrp="1"/>
          </p:cNvSpPr>
          <p:nvPr/>
        </p:nvSpPr>
        <p:spPr>
          <a:xfrm>
            <a:off x="128107" y="3849065"/>
            <a:ext cx="11786839" cy="85489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zwischen</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Produktionssektoren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vollkommen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flextibel</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367592" y="608305"/>
            <a:ext cx="11786839" cy="2280275"/>
          </a:xfrm>
          <a:prstGeom prst="rect">
            <a:avLst/>
          </a:prstGeom>
        </p:spPr>
        <p:txBody>
          <a:bodyPr vert="horz" lIns="82944" tIns="41472" rIns="82944" bIns="41472"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err="1">
                <a:latin typeface="Times New Roman" panose="02020603050405020304" pitchFamily="18" charset="0"/>
                <a:cs typeface="Times New Roman" panose="02020603050405020304" pitchFamily="18" charset="0"/>
              </a:rPr>
              <a:t>Annahmen</a:t>
            </a:r>
            <a:r>
              <a:rPr lang="en-US" sz="2540" dirty="0">
                <a:latin typeface="Times New Roman" panose="02020603050405020304" pitchFamily="18" charset="0"/>
                <a:cs typeface="Times New Roman" panose="02020603050405020304" pitchFamily="18" charset="0"/>
              </a:rPr>
              <a:t>:</a:t>
            </a:r>
          </a:p>
          <a:p>
            <a:pPr marL="0" indent="0">
              <a:buNone/>
            </a:pPr>
            <a:endParaRPr lang="en-US" sz="254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der </a:t>
            </a:r>
            <a:r>
              <a:rPr lang="en-US" sz="2200" b="1" u="sng" dirty="0" err="1">
                <a:latin typeface="Times New Roman" panose="02020603050405020304" pitchFamily="18" charset="0"/>
                <a:cs typeface="Times New Roman" panose="02020603050405020304" pitchFamily="18" charset="0"/>
              </a:rPr>
              <a:t>einzige</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Produktionsfaktor</a:t>
            </a:r>
            <a:endParaRPr lang="en-US" sz="2200" b="1"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Die Länder </a:t>
            </a:r>
            <a:r>
              <a:rPr lang="en-US" sz="2200" dirty="0" err="1">
                <a:latin typeface="Times New Roman" panose="02020603050405020304" pitchFamily="18" charset="0"/>
                <a:cs typeface="Times New Roman" panose="02020603050405020304" pitchFamily="18" charset="0"/>
              </a:rPr>
              <a:t>unterscheiden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nur</a:t>
            </a:r>
            <a:r>
              <a:rPr lang="en-US" sz="2200" dirty="0">
                <a:latin typeface="Times New Roman" panose="02020603050405020304" pitchFamily="18" charset="0"/>
                <a:cs typeface="Times New Roman" panose="02020603050405020304" pitchFamily="18" charset="0"/>
              </a:rPr>
              <a:t> in der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bzw</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Arbeitskoeffizienten</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11" name="Inhaltsplatzhalter 2"/>
          <p:cNvSpPr>
            <a:spLocks noGrp="1"/>
          </p:cNvSpPr>
          <p:nvPr/>
        </p:nvSpPr>
        <p:spPr>
          <a:xfrm>
            <a:off x="215191" y="5356734"/>
            <a:ext cx="11786839" cy="1245627"/>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Times New Roman" panose="02020603050405020304" pitchFamily="18" charset="0"/>
                <a:cs typeface="Times New Roman" panose="02020603050405020304" pitchFamily="18" charset="0"/>
              </a:rPr>
              <a:t>Die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 von </a:t>
            </a:r>
            <a:r>
              <a:rPr lang="en-US" sz="1800" dirty="0" err="1" smtClean="0">
                <a:latin typeface="Times New Roman" panose="02020603050405020304" pitchFamily="18" charset="0"/>
                <a:cs typeface="Times New Roman" panose="02020603050405020304" pitchFamily="18" charset="0"/>
              </a:rPr>
              <a:t>vollkommen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flexibler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eine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sehr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weitreichende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letztlich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bedeutet</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das, </a:t>
            </a:r>
            <a:r>
              <a:rPr lang="en-US" sz="1800" dirty="0" err="1" smtClean="0">
                <a:latin typeface="Times New Roman" panose="02020603050405020304" pitchFamily="18" charset="0"/>
                <a:cs typeface="Times New Roman" panose="02020603050405020304" pitchFamily="18" charset="0"/>
              </a:rPr>
              <a:t>dass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jede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Arbeiterin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egal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welche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Ausbildung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sie</a:t>
            </a:r>
            <a:r>
              <a:rPr lang="en-US" sz="1800" dirty="0" smtClean="0">
                <a:latin typeface="Times New Roman" panose="02020603050405020304" pitchFamily="18" charset="0"/>
                <a:cs typeface="Times New Roman" panose="02020603050405020304" pitchFamily="18" charset="0"/>
              </a:rPr>
              <a:t> hat, </a:t>
            </a:r>
            <a:r>
              <a:rPr lang="en-US" sz="1800" dirty="0" err="1" smtClean="0">
                <a:latin typeface="Times New Roman" panose="02020603050405020304" pitchFamily="18" charset="0"/>
                <a:cs typeface="Times New Roman" panose="02020603050405020304" pitchFamily="18" charset="0"/>
              </a:rPr>
              <a:t>überall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Über</a:t>
            </a:r>
            <a:r>
              <a:rPr lang="en-US" sz="1800" dirty="0" smtClean="0">
                <a:latin typeface="Times New Roman" panose="02020603050405020304" pitchFamily="18" charset="0"/>
                <a:cs typeface="Times New Roman" panose="02020603050405020304" pitchFamily="18" charset="0"/>
              </a:rPr>
              <a:t> die </a:t>
            </a:r>
            <a:r>
              <a:rPr lang="en-US" sz="1800" dirty="0" err="1" smtClean="0">
                <a:latin typeface="Times New Roman" panose="02020603050405020304" pitchFamily="18" charset="0"/>
                <a:cs typeface="Times New Roman" panose="02020603050405020304" pitchFamily="18" charset="0"/>
              </a:rPr>
              <a:t>Annahmen</a:t>
            </a:r>
            <a:r>
              <a:rPr lang="en-US" sz="1800" dirty="0" smtClean="0">
                <a:latin typeface="Times New Roman" panose="02020603050405020304" pitchFamily="18" charset="0"/>
                <a:cs typeface="Times New Roman" panose="02020603050405020304" pitchFamily="18" charset="0"/>
              </a:rPr>
              <a:t> und </a:t>
            </a:r>
            <a:r>
              <a:rPr lang="en-US" sz="1800" dirty="0" err="1" smtClean="0">
                <a:latin typeface="Times New Roman" panose="02020603050405020304" pitchFamily="18" charset="0"/>
                <a:cs typeface="Times New Roman" panose="02020603050405020304" pitchFamily="18" charset="0"/>
              </a:rPr>
              <a:t>inwieweit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diese</a:t>
            </a:r>
            <a:r>
              <a:rPr lang="en-US" sz="1800" dirty="0" smtClean="0">
                <a:latin typeface="Times New Roman" panose="02020603050405020304" pitchFamily="18" charset="0"/>
                <a:cs typeface="Times New Roman" panose="02020603050405020304" pitchFamily="18" charset="0"/>
              </a:rPr>
              <a:t> in der Praxis </a:t>
            </a:r>
            <a:r>
              <a:rPr lang="en-US" sz="1800" dirty="0" err="1" smtClean="0">
                <a:latin typeface="Times New Roman" panose="02020603050405020304" pitchFamily="18" charset="0"/>
                <a:cs typeface="Times New Roman" panose="02020603050405020304" pitchFamily="18" charset="0"/>
              </a:rPr>
              <a:t>wiedergefunden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werden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können</a:t>
            </a:r>
            <a:r>
              <a:rPr lang="en-US" sz="1800" dirty="0" smtClean="0">
                <a:latin typeface="Times New Roman" panose="02020603050405020304" pitchFamily="18" charset="0"/>
                <a:cs typeface="Times New Roman" panose="02020603050405020304" pitchFamily="18" charset="0"/>
              </a:rPr>
              <a:t>, muss man </a:t>
            </a:r>
            <a:r>
              <a:rPr lang="en-US" sz="1800" dirty="0" err="1" smtClean="0">
                <a:latin typeface="Times New Roman" panose="02020603050405020304" pitchFamily="18" charset="0"/>
                <a:cs typeface="Times New Roman" panose="02020603050405020304" pitchFamily="18" charset="0"/>
              </a:rPr>
              <a:t>sich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immer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wieder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klar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werden</a:t>
            </a:r>
            <a:r>
              <a:rPr lang="en-US" sz="1800" dirty="0" smtClean="0">
                <a:latin typeface="Times New Roman" panose="02020603050405020304" pitchFamily="18" charset="0"/>
                <a:cs typeface="Times New Roman" panose="02020603050405020304" pitchFamily="18" charset="0"/>
              </a:rPr>
              <a:t>! In der </a:t>
            </a:r>
            <a:r>
              <a:rPr lang="en-US" sz="1800" dirty="0" err="1" smtClean="0">
                <a:latin typeface="Times New Roman" panose="02020603050405020304" pitchFamily="18" charset="0"/>
                <a:cs typeface="Times New Roman" panose="02020603050405020304" pitchFamily="18" charset="0"/>
              </a:rPr>
              <a:t>langen</a:t>
            </a:r>
            <a:r>
              <a:rPr lang="en-US" sz="1800" dirty="0" smtClean="0">
                <a:latin typeface="Times New Roman" panose="02020603050405020304" pitchFamily="18" charset="0"/>
                <a:cs typeface="Times New Roman" panose="02020603050405020304" pitchFamily="18" charset="0"/>
              </a:rPr>
              <a:t> Frist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dies </a:t>
            </a:r>
            <a:r>
              <a:rPr lang="en-US" sz="1800" dirty="0" err="1" smtClean="0">
                <a:latin typeface="Times New Roman" panose="02020603050405020304" pitchFamily="18" charset="0"/>
                <a:cs typeface="Times New Roman" panose="02020603050405020304" pitchFamily="18" charset="0"/>
              </a:rPr>
              <a:t>aber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genauso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dasVerschwinden</a:t>
            </a:r>
            <a:r>
              <a:rPr lang="en-US" sz="1800" dirty="0" smtClean="0">
                <a:latin typeface="Times New Roman" panose="02020603050405020304" pitchFamily="18" charset="0"/>
                <a:cs typeface="Times New Roman" panose="02020603050405020304" pitchFamily="18" charset="0"/>
              </a:rPr>
              <a:t> der </a:t>
            </a:r>
            <a:r>
              <a:rPr lang="en-US" sz="1800" dirty="0" err="1" smtClean="0">
                <a:latin typeface="Times New Roman" panose="02020603050405020304" pitchFamily="18" charset="0"/>
                <a:cs typeface="Times New Roman" panose="02020603050405020304" pitchFamily="18" charset="0"/>
              </a:rPr>
              <a:t>Fixkosten</a:t>
            </a:r>
            <a:r>
              <a:rPr lang="en-US" sz="1800" dirty="0" smtClean="0">
                <a:latin typeface="Times New Roman" panose="02020603050405020304" pitchFamily="18" charset="0"/>
                <a:cs typeface="Times New Roman" panose="02020603050405020304" pitchFamily="18" charset="0"/>
              </a:rPr>
              <a:t> in der </a:t>
            </a:r>
            <a:r>
              <a:rPr lang="en-US" sz="1800" dirty="0" err="1" smtClean="0">
                <a:latin typeface="Times New Roman" panose="02020603050405020304" pitchFamily="18" charset="0"/>
                <a:cs typeface="Times New Roman" panose="02020603050405020304" pitchFamily="18" charset="0"/>
              </a:rPr>
              <a:t>langen</a:t>
            </a:r>
            <a:r>
              <a:rPr lang="en-US" sz="1800" dirty="0" smtClean="0">
                <a:latin typeface="Times New Roman" panose="02020603050405020304" pitchFamily="18" charset="0"/>
                <a:cs typeface="Times New Roman" panose="02020603050405020304" pitchFamily="18" charset="0"/>
              </a:rPr>
              <a:t> Frist </a:t>
            </a:r>
            <a:r>
              <a:rPr lang="en-US" sz="1800" dirty="0" err="1" smtClean="0">
                <a:latin typeface="Times New Roman" panose="02020603050405020304" pitchFamily="18" charset="0"/>
                <a:cs typeface="Times New Roman" panose="02020603050405020304" pitchFamily="18" charset="0"/>
              </a:rPr>
              <a:t>aus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Mikro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durchaus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eine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sinnvolle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8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1429889" y="984324"/>
            <a:ext cx="4616069" cy="336981"/>
          </a:xfrm>
          <a:prstGeom prst="rect">
            <a:avLst/>
          </a:prstGeom>
        </p:spPr>
        <p:txBody>
          <a:bodyPr vert="horz" lIns="82944" tIns="41472" rIns="82944" bIns="41472"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err="1">
                <a:latin typeface="Times New Roman" panose="02020603050405020304" pitchFamily="18" charset="0"/>
                <a:cs typeface="Times New Roman" panose="02020603050405020304" pitchFamily="18" charset="0"/>
              </a:rPr>
              <a:t>Arbeitseinsatz</a:t>
            </a:r>
            <a:r>
              <a:rPr lang="en-US" sz="1633" i="1" dirty="0">
                <a:latin typeface="Times New Roman" panose="02020603050405020304" pitchFamily="18" charset="0"/>
                <a:cs typeface="Times New Roman" panose="02020603050405020304" pitchFamily="18" charset="0"/>
              </a:rPr>
              <a:t> </a:t>
            </a:r>
            <a:r>
              <a:rPr lang="en-US" sz="1633" i="1" dirty="0" smtClean="0">
                <a:latin typeface="Times New Roman" panose="02020603050405020304" pitchFamily="18" charset="0"/>
                <a:cs typeface="Times New Roman" panose="02020603050405020304" pitchFamily="18" charset="0"/>
              </a:rPr>
              <a:t>(</a:t>
            </a:r>
            <a:r>
              <a:rPr lang="en-US" sz="1633" i="1" dirty="0" err="1" smtClean="0">
                <a:latin typeface="Times New Roman" panose="02020603050405020304" pitchFamily="18" charset="0"/>
                <a:cs typeface="Times New Roman" panose="02020603050405020304" pitchFamily="18" charset="0"/>
              </a:rPr>
              <a:t>z.B</a:t>
            </a:r>
            <a:r>
              <a:rPr lang="en-US" sz="1633" i="1" dirty="0" smtClean="0">
                <a:latin typeface="Times New Roman" panose="02020603050405020304" pitchFamily="18" charset="0"/>
                <a:cs typeface="Times New Roman" panose="02020603050405020304" pitchFamily="18" charset="0"/>
              </a:rPr>
              <a:t>. in </a:t>
            </a:r>
            <a:r>
              <a:rPr lang="en-US" sz="1633" i="1" dirty="0" err="1" smtClean="0">
                <a:latin typeface="Times New Roman" panose="02020603050405020304" pitchFamily="18" charset="0"/>
                <a:cs typeface="Times New Roman" panose="02020603050405020304" pitchFamily="18" charset="0"/>
              </a:rPr>
              <a:t>Stunden</a:t>
            </a:r>
            <a:r>
              <a:rPr lang="en-US" sz="1633" i="1" dirty="0" smtClean="0">
                <a:latin typeface="Times New Roman" panose="02020603050405020304" pitchFamily="18" charset="0"/>
                <a:cs typeface="Times New Roman" panose="02020603050405020304" pitchFamily="18" charset="0"/>
              </a:rPr>
              <a:t>) </a:t>
            </a:r>
            <a:r>
              <a:rPr lang="en-US" sz="1633" i="1" dirty="0">
                <a:latin typeface="Times New Roman" panose="02020603050405020304" pitchFamily="18" charset="0"/>
                <a:cs typeface="Times New Roman" panose="02020603050405020304" pitchFamily="18" charset="0"/>
              </a:rPr>
              <a:t>pro Gut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a:t>
            </a:r>
            <a:r>
              <a:rPr lang="en-US" sz="1633" i="1" dirty="0" smtClean="0">
                <a:latin typeface="Times New Roman" panose="02020603050405020304" pitchFamily="18" charset="0"/>
                <a:cs typeface="Times New Roman" panose="02020603050405020304" pitchFamily="18" charset="0"/>
              </a:rPr>
              <a:t>Liter/</a:t>
            </a:r>
            <a:r>
              <a:rPr lang="en-US" sz="1633" i="1" dirty="0" err="1" smtClean="0">
                <a:latin typeface="Times New Roman" panose="02020603050405020304" pitchFamily="18" charset="0"/>
                <a:cs typeface="Times New Roman" panose="02020603050405020304" pitchFamily="18" charset="0"/>
              </a:rPr>
              <a:t>Anzahl</a:t>
            </a:r>
            <a:r>
              <a:rPr lang="en-US" sz="1633" i="1" dirty="0" smtClean="0">
                <a:latin typeface="Times New Roman" panose="02020603050405020304" pitchFamily="18" charset="0"/>
                <a:cs typeface="Times New Roman" panose="02020603050405020304" pitchFamily="18" charset="0"/>
              </a:rPr>
              <a:t>) </a:t>
            </a:r>
            <a:endParaRPr lang="en-US" sz="1633" i="1" dirty="0">
              <a:latin typeface="Times New Roman" panose="02020603050405020304" pitchFamily="18" charset="0"/>
              <a:cs typeface="Times New Roman" panose="02020603050405020304" pitchFamily="18" charset="0"/>
            </a:endParaRP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6198038" y="961197"/>
                <a:ext cx="3130207" cy="3549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t>Arbeitskoeffizient: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i="1">
                            <a:latin typeface="Cambria Math" panose="02040503050406030204" pitchFamily="18" charset="0"/>
                          </a:rPr>
                          <m:t>𝐿𝑎𝑛𝑑</m:t>
                        </m:r>
                        <m:r>
                          <a:rPr lang="de-DE" sz="1633" b="0" i="1" smtClean="0">
                            <a:latin typeface="Cambria Math" panose="02040503050406030204" pitchFamily="18" charset="0"/>
                          </a:rPr>
                          <m:t>,</m:t>
                        </m:r>
                        <m:r>
                          <a:rPr lang="de-DE" sz="1633" i="1">
                            <a:latin typeface="Cambria Math" panose="02040503050406030204" pitchFamily="18" charset="0"/>
                          </a:rPr>
                          <m:t>𝐺𝑢𝑡</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6198038" y="961197"/>
                <a:ext cx="3130207" cy="354969"/>
              </a:xfrm>
              <a:prstGeom prst="rect">
                <a:avLst/>
              </a:prstGeom>
              <a:blipFill>
                <a:blip r:embed="rId3"/>
                <a:stretch>
                  <a:fillRect l="-1170" t="-6897" b="-1896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4"/>
              <p:cNvSpPr txBox="1"/>
              <p:nvPr/>
            </p:nvSpPr>
            <p:spPr>
              <a:xfrm>
                <a:off x="2495601" y="3461155"/>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oMath>
                </a14:m>
                <a:r>
                  <a:rPr lang="en-US" sz="1633" dirty="0">
                    <a:latin typeface="Times New Roman" panose="02020603050405020304" pitchFamily="18" charset="0"/>
                    <a:cs typeface="Times New Roman" panose="02020603050405020304" pitchFamily="18" charset="0"/>
                  </a:rPr>
                  <a:t>=5</a:t>
                </a:r>
              </a:p>
            </p:txBody>
          </p:sp>
        </mc:Choice>
        <mc:Fallback xmlns="">
          <p:sp>
            <p:nvSpPr>
              <p:cNvPr id="13" name="TextBox 14"/>
              <p:cNvSpPr txBox="1">
                <a:spLocks noRot="1" noChangeAspect="1" noMove="1" noResize="1" noEditPoints="1" noAdjustHandles="1" noChangeArrowheads="1" noChangeShapeType="1" noTextEdit="1"/>
              </p:cNvSpPr>
              <p:nvPr/>
            </p:nvSpPr>
            <p:spPr>
              <a:xfrm>
                <a:off x="2495601" y="3461155"/>
                <a:ext cx="926635" cy="343620"/>
              </a:xfrm>
              <a:prstGeom prst="rect">
                <a:avLst/>
              </a:prstGeom>
              <a:blipFill>
                <a:blip r:embed="rId4"/>
                <a:stretch>
                  <a:fillRect t="-5357" b="-23214"/>
                </a:stretch>
              </a:blipFill>
            </p:spPr>
            <p:txBody>
              <a:bodyPr/>
              <a:lstStyle/>
              <a:p>
                <a:r>
                  <a:rPr lang="de-DE">
                    <a:noFill/>
                  </a:rPr>
                  <a:t> </a:t>
                </a:r>
              </a:p>
            </p:txBody>
          </p:sp>
        </mc:Fallback>
      </mc:AlternateContent>
      <p:sp>
        <p:nvSpPr>
          <p:cNvPr id="14" name="TextBox 6"/>
          <p:cNvSpPr txBox="1"/>
          <p:nvPr/>
        </p:nvSpPr>
        <p:spPr>
          <a:xfrm>
            <a:off x="3233740" y="3461155"/>
            <a:ext cx="8215925"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5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L</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2495601" y="5745241"/>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𝑈𝐾</m:t>
                        </m:r>
                      </m:sub>
                    </m:sSub>
                  </m:oMath>
                </a14:m>
                <a:r>
                  <a:rPr lang="en-US" sz="1633" dirty="0">
                    <a:latin typeface="Times New Roman" panose="02020603050405020304" pitchFamily="18" charset="0"/>
                    <a:cs typeface="Times New Roman" panose="02020603050405020304" pitchFamily="18" charset="0"/>
                  </a:rPr>
                  <a:t>=2</a:t>
                </a:r>
              </a:p>
            </p:txBody>
          </p:sp>
        </mc:Choice>
        <mc:Fallback xmlns="">
          <p:sp>
            <p:nvSpPr>
              <p:cNvPr id="15" name="TextBox 15"/>
              <p:cNvSpPr txBox="1">
                <a:spLocks noRot="1" noChangeAspect="1" noMove="1" noResize="1" noEditPoints="1" noAdjustHandles="1" noChangeArrowheads="1" noChangeShapeType="1" noTextEdit="1"/>
              </p:cNvSpPr>
              <p:nvPr/>
            </p:nvSpPr>
            <p:spPr>
              <a:xfrm>
                <a:off x="2495601" y="5745241"/>
                <a:ext cx="926635" cy="343620"/>
              </a:xfrm>
              <a:prstGeom prst="rect">
                <a:avLst/>
              </a:prstGeom>
              <a:blipFill>
                <a:blip r:embed="rId5"/>
                <a:stretch>
                  <a:fillRect t="-5263" b="-22807"/>
                </a:stretch>
              </a:blipFill>
            </p:spPr>
            <p:txBody>
              <a:bodyPr/>
              <a:lstStyle/>
              <a:p>
                <a:r>
                  <a:rPr lang="de-DE">
                    <a:noFill/>
                  </a:rPr>
                  <a:t> </a:t>
                </a:r>
              </a:p>
            </p:txBody>
          </p:sp>
        </mc:Fallback>
      </mc:AlternateContent>
      <p:sp>
        <p:nvSpPr>
          <p:cNvPr id="16" name="TextBox 16"/>
          <p:cNvSpPr txBox="1"/>
          <p:nvPr/>
        </p:nvSpPr>
        <p:spPr>
          <a:xfrm>
            <a:off x="3233738" y="5745241"/>
            <a:ext cx="7683305"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2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r>
              <a:rPr lang="de-DE" sz="3200" b="1" dirty="0" smtClean="0">
                <a:latin typeface="Times New Roman" panose="02020603050405020304" pitchFamily="18" charset="0"/>
                <a:cs typeface="Times New Roman" panose="02020603050405020304" pitchFamily="18" charset="0"/>
              </a:rPr>
              <a:t> – Beispiel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531" t="-108197" r="-100796" b="-124590"/>
                          </a:stretch>
                        </a:blipFill>
                      </a:tcPr>
                    </a:tc>
                    <a:tc>
                      <a:txBody>
                        <a:bodyPr/>
                        <a:lstStyle/>
                        <a:p>
                          <a:endParaRPr lang="de-DE"/>
                        </a:p>
                      </a:txBody>
                      <a:tcPr>
                        <a:blipFill>
                          <a:blip r:embed="rId6"/>
                          <a:stretch>
                            <a:fillRect l="-200000" t="-108197" r="-529"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531" t="-208197" r="-100796" b="-24590"/>
                          </a:stretch>
                        </a:blipFill>
                      </a:tcPr>
                    </a:tc>
                    <a:tc>
                      <a:txBody>
                        <a:bodyPr/>
                        <a:lstStyle/>
                        <a:p>
                          <a:endParaRPr lang="de-DE"/>
                        </a:p>
                      </a:txBody>
                      <a:tcPr>
                        <a:blipFill>
                          <a:blip r:embed="rId6"/>
                          <a:stretch>
                            <a:fillRect l="-200000" t="-208197" r="-529" b="-24590"/>
                          </a:stretch>
                        </a:blipFill>
                      </a:tcPr>
                    </a:tc>
                    <a:extLst>
                      <a:ext uri="{0D108BD9-81ED-4DB2-BD59-A6C34878D82A}">
                        <a16:rowId xmlns:a16="http://schemas.microsoft.com/office/drawing/2014/main" val="3078704704"/>
                      </a:ext>
                    </a:extLst>
                  </a:tr>
                </a:tbl>
              </a:graphicData>
            </a:graphic>
          </p:graphicFrame>
        </mc:Fallback>
      </mc:AlternateContent>
      <mc:AlternateContent xmlns:mc="http://schemas.openxmlformats.org/markup-compatibility/2006" xmlns:a14="http://schemas.microsoft.com/office/drawing/2010/main">
        <mc:Choice Requires="a14">
          <p:sp>
            <p:nvSpPr>
              <p:cNvPr id="10" name="TextBox 14"/>
              <p:cNvSpPr txBox="1"/>
              <p:nvPr/>
            </p:nvSpPr>
            <p:spPr>
              <a:xfrm>
                <a:off x="2545642" y="4248177"/>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oMath>
                </a14:m>
                <a:r>
                  <a:rPr lang="en-US" sz="1633" dirty="0" smtClean="0">
                    <a:latin typeface="Times New Roman" panose="02020603050405020304" pitchFamily="18" charset="0"/>
                    <a:cs typeface="Times New Roman" panose="02020603050405020304" pitchFamily="18" charset="0"/>
                  </a:rPr>
                  <a:t>=1</a:t>
                </a:r>
                <a:endParaRPr lang="en-US" sz="1633" dirty="0">
                  <a:latin typeface="Times New Roman" panose="02020603050405020304" pitchFamily="18" charset="0"/>
                  <a:cs typeface="Times New Roman" panose="02020603050405020304" pitchFamily="18" charset="0"/>
                </a:endParaRPr>
              </a:p>
            </p:txBody>
          </p:sp>
        </mc:Choice>
        <mc:Fallback xmlns="">
          <p:sp>
            <p:nvSpPr>
              <p:cNvPr id="10" name="TextBox 14"/>
              <p:cNvSpPr txBox="1">
                <a:spLocks noRot="1" noChangeAspect="1" noMove="1" noResize="1" noEditPoints="1" noAdjustHandles="1" noChangeArrowheads="1" noChangeShapeType="1" noTextEdit="1"/>
              </p:cNvSpPr>
              <p:nvPr/>
            </p:nvSpPr>
            <p:spPr>
              <a:xfrm>
                <a:off x="2545642" y="4248177"/>
                <a:ext cx="926635" cy="343620"/>
              </a:xfrm>
              <a:prstGeom prst="rect">
                <a:avLst/>
              </a:prstGeom>
              <a:blipFill>
                <a:blip r:embed="rId7"/>
                <a:stretch>
                  <a:fillRect t="-5357" b="-23214"/>
                </a:stretch>
              </a:blipFill>
            </p:spPr>
            <p:txBody>
              <a:bodyPr/>
              <a:lstStyle/>
              <a:p>
                <a:r>
                  <a:rPr lang="de-DE">
                    <a:noFill/>
                  </a:rPr>
                  <a:t> </a:t>
                </a:r>
              </a:p>
            </p:txBody>
          </p:sp>
        </mc:Fallback>
      </mc:AlternateContent>
      <p:sp>
        <p:nvSpPr>
          <p:cNvPr id="11" name="TextBox 6"/>
          <p:cNvSpPr txBox="1"/>
          <p:nvPr/>
        </p:nvSpPr>
        <p:spPr>
          <a:xfrm>
            <a:off x="3283781" y="4248177"/>
            <a:ext cx="7890580"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Stunde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8" name="TextBox 15"/>
              <p:cNvSpPr txBox="1"/>
              <p:nvPr/>
            </p:nvSpPr>
            <p:spPr>
              <a:xfrm>
                <a:off x="2559289" y="5092422"/>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oMath>
                </a14:m>
                <a:r>
                  <a:rPr lang="en-US" sz="1633" dirty="0" smtClean="0">
                    <a:latin typeface="Times New Roman" panose="02020603050405020304" pitchFamily="18" charset="0"/>
                    <a:cs typeface="Times New Roman" panose="02020603050405020304" pitchFamily="18" charset="0"/>
                  </a:rPr>
                  <a:t>=3</a:t>
                </a:r>
                <a:endParaRPr lang="en-US" sz="1633" dirty="0">
                  <a:latin typeface="Times New Roman" panose="02020603050405020304" pitchFamily="18" charset="0"/>
                  <a:cs typeface="Times New Roman" panose="02020603050405020304" pitchFamily="18" charset="0"/>
                </a:endParaRPr>
              </a:p>
            </p:txBody>
          </p:sp>
        </mc:Choice>
        <mc:Fallback xmlns="">
          <p:sp>
            <p:nvSpPr>
              <p:cNvPr id="18" name="TextBox 15"/>
              <p:cNvSpPr txBox="1">
                <a:spLocks noRot="1" noChangeAspect="1" noMove="1" noResize="1" noEditPoints="1" noAdjustHandles="1" noChangeArrowheads="1" noChangeShapeType="1" noTextEdit="1"/>
              </p:cNvSpPr>
              <p:nvPr/>
            </p:nvSpPr>
            <p:spPr>
              <a:xfrm>
                <a:off x="2559289" y="5092422"/>
                <a:ext cx="926635" cy="343620"/>
              </a:xfrm>
              <a:prstGeom prst="rect">
                <a:avLst/>
              </a:prstGeom>
              <a:blipFill>
                <a:blip r:embed="rId8"/>
                <a:stretch>
                  <a:fillRect t="-5263" b="-22807"/>
                </a:stretch>
              </a:blipFill>
            </p:spPr>
            <p:txBody>
              <a:bodyPr/>
              <a:lstStyle/>
              <a:p>
                <a:r>
                  <a:rPr lang="de-DE">
                    <a:noFill/>
                  </a:rPr>
                  <a:t> </a:t>
                </a:r>
              </a:p>
            </p:txBody>
          </p:sp>
        </mc:Fallback>
      </mc:AlternateContent>
      <p:sp>
        <p:nvSpPr>
          <p:cNvPr id="19" name="TextBox 16"/>
          <p:cNvSpPr txBox="1"/>
          <p:nvPr/>
        </p:nvSpPr>
        <p:spPr>
          <a:xfrm>
            <a:off x="3297426" y="5092422"/>
            <a:ext cx="819648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Arbeiterin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3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L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22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6" grpId="0"/>
      <p:bldP spid="10" grpId="0"/>
      <p:bldP spid="11"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1496161"/>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absoluten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4"/>
              <p:cNvSpPr txBox="1"/>
              <p:nvPr/>
            </p:nvSpPr>
            <p:spPr>
              <a:xfrm>
                <a:off x="7728460" y="4857793"/>
                <a:ext cx="2935420"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de-DE" sz="2000" i="1" smtClean="0">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𝑈𝑊</m:t>
                          </m:r>
                        </m:sub>
                      </m:sSub>
                      <m:r>
                        <m:rPr>
                          <m:nor/>
                        </m:rPr>
                        <a:rPr lang="de-DE" sz="2000">
                          <a:latin typeface="Times New Roman" panose="02020603050405020304" pitchFamily="18" charset="0"/>
                          <a:cs typeface="Times New Roman" panose="02020603050405020304" pitchFamily="18" charset="0"/>
                        </a:rPr>
                        <m:t>= 3</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m:t>
                          </m:r>
                          <m:r>
                            <a:rPr lang="de-DE" sz="2000" b="0" i="1" smtClean="0">
                              <a:latin typeface="Cambria Math" panose="02040503050406030204" pitchFamily="18" charset="0"/>
                            </a:rPr>
                            <m:t>𝑊</m:t>
                          </m:r>
                        </m:sub>
                      </m:sSub>
                      <m:r>
                        <m:rPr>
                          <m:nor/>
                        </m:rPr>
                        <a:rPr lang="de-DE" sz="2000">
                          <a:latin typeface="Times New Roman" panose="02020603050405020304" pitchFamily="18" charset="0"/>
                          <a:cs typeface="Times New Roman" panose="02020603050405020304" pitchFamily="18" charset="0"/>
                        </a:rPr>
                        <m:t>= 5</m:t>
                      </m:r>
                    </m:oMath>
                  </m:oMathPara>
                </a14:m>
                <a:endParaRPr lang="en-US" sz="2000" dirty="0">
                  <a:latin typeface="Times New Roman" panose="02020603050405020304" pitchFamily="18" charset="0"/>
                  <a:cs typeface="Times New Roman" panose="02020603050405020304" pitchFamily="18" charset="0"/>
                </a:endParaRPr>
              </a:p>
            </p:txBody>
          </p:sp>
        </mc:Choice>
        <mc:Fallback xmlns="">
          <p:sp>
            <p:nvSpPr>
              <p:cNvPr id="12" name="TextBox 14"/>
              <p:cNvSpPr txBox="1">
                <a:spLocks noRot="1" noChangeAspect="1" noMove="1" noResize="1" noEditPoints="1" noAdjustHandles="1" noChangeArrowheads="1" noChangeShapeType="1" noTextEdit="1"/>
              </p:cNvSpPr>
              <p:nvPr/>
            </p:nvSpPr>
            <p:spPr>
              <a:xfrm>
                <a:off x="7728460" y="4857793"/>
                <a:ext cx="2935420" cy="400110"/>
              </a:xfrm>
              <a:prstGeom prst="rect">
                <a:avLst/>
              </a:prstGeom>
              <a:blipFill>
                <a:blip r:embed="rId3"/>
                <a:stretch>
                  <a:fillRect b="-1515"/>
                </a:stretch>
              </a:blipFill>
            </p:spPr>
            <p:txBody>
              <a:bodyPr/>
              <a:lstStyle/>
              <a:p>
                <a:r>
                  <a:rPr lang="de-DE">
                    <a:noFill/>
                  </a:rPr>
                  <a:t> </a:t>
                </a:r>
              </a:p>
            </p:txBody>
          </p:sp>
        </mc:Fallback>
      </mc:AlternateContent>
      <p:sp>
        <p:nvSpPr>
          <p:cNvPr id="13" name="TextBox 6"/>
          <p:cNvSpPr txBox="1"/>
          <p:nvPr/>
        </p:nvSpPr>
        <p:spPr>
          <a:xfrm>
            <a:off x="536688" y="3776613"/>
            <a:ext cx="7584757"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sz="2000" dirty="0">
                <a:latin typeface="Times New Roman" panose="02020603050405020304" pitchFamily="18" charset="0"/>
                <a:cs typeface="Times New Roman" panose="02020603050405020304" pitchFamily="18" charset="0"/>
                <a:sym typeface="Wingdings" panose="05000000000000000000" pitchFamily="2" charset="2"/>
              </a:rPr>
              <a:t>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7"/>
              <p:cNvSpPr txBox="1"/>
              <p:nvPr/>
            </p:nvSpPr>
            <p:spPr>
              <a:xfrm>
                <a:off x="8588729" y="3730446"/>
                <a:ext cx="293542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𝑃𝐾</m:t>
                        </m:r>
                      </m:sub>
                    </m:sSub>
                    <m:r>
                      <a:rPr lang="de-DE" sz="2000" i="1">
                        <a:latin typeface="Cambria Math" panose="02040503050406030204" pitchFamily="18" charset="0"/>
                      </a:rPr>
                      <m:t>=1</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𝑈𝐾</m:t>
                        </m:r>
                      </m:sub>
                    </m:sSub>
                    <m:r>
                      <a:rPr lang="de-DE" sz="2000" i="1">
                        <a:latin typeface="Cambria Math" panose="02040503050406030204" pitchFamily="18" charset="0"/>
                      </a:rPr>
                      <m:t>=2</m:t>
                    </m:r>
                  </m:oMath>
                </a14:m>
                <a:r>
                  <a:rPr lang="en-US" sz="2000" dirty="0">
                    <a:latin typeface="Times New Roman" panose="02020603050405020304" pitchFamily="18" charset="0"/>
                    <a:cs typeface="Times New Roman" panose="02020603050405020304" pitchFamily="18" charset="0"/>
                  </a:rPr>
                  <a:t> </a:t>
                </a:r>
              </a:p>
            </p:txBody>
          </p:sp>
        </mc:Choice>
        <mc:Fallback xmlns="">
          <p:sp>
            <p:nvSpPr>
              <p:cNvPr id="14" name="TextBox 17"/>
              <p:cNvSpPr txBox="1">
                <a:spLocks noRot="1" noChangeAspect="1" noMove="1" noResize="1" noEditPoints="1" noAdjustHandles="1" noChangeArrowheads="1" noChangeShapeType="1" noTextEdit="1"/>
              </p:cNvSpPr>
              <p:nvPr/>
            </p:nvSpPr>
            <p:spPr>
              <a:xfrm>
                <a:off x="8588729" y="3730446"/>
                <a:ext cx="2935421" cy="400110"/>
              </a:xfrm>
              <a:prstGeom prst="rect">
                <a:avLst/>
              </a:prstGeom>
              <a:blipFill>
                <a:blip r:embed="rId4"/>
                <a:stretch>
                  <a:fillRect b="-1515"/>
                </a:stretch>
              </a:blipFill>
            </p:spPr>
            <p:txBody>
              <a:bodyPr/>
              <a:lstStyle/>
              <a:p>
                <a:r>
                  <a:rPr lang="de-DE">
                    <a:noFill/>
                  </a:rPr>
                  <a:t> </a:t>
                </a:r>
              </a:p>
            </p:txBody>
          </p:sp>
        </mc:Fallback>
      </mc:AlternateContent>
      <p:sp>
        <p:nvSpPr>
          <p:cNvPr id="15" name="TextBox 18"/>
          <p:cNvSpPr txBox="1"/>
          <p:nvPr/>
        </p:nvSpPr>
        <p:spPr>
          <a:xfrm>
            <a:off x="536687" y="4906338"/>
            <a:ext cx="69674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sz="2000" dirty="0">
                <a:latin typeface="Times New Roman" panose="02020603050405020304" pitchFamily="18" charset="0"/>
                <a:cs typeface="Times New Roman" panose="02020603050405020304" pitchFamily="18" charset="0"/>
                <a:sym typeface="Wingdings" panose="05000000000000000000" pitchFamily="2" charset="2"/>
              </a:rPr>
              <a:t>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Wein</a:t>
            </a:r>
            <a:endParaRPr lang="en-US" sz="2000"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7846F103-68FE-4E40-980E-73937985F2E3}"/>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1" name="TextBox 6"/>
          <p:cNvSpPr txBox="1"/>
          <p:nvPr/>
        </p:nvSpPr>
        <p:spPr>
          <a:xfrm>
            <a:off x="536687" y="4219873"/>
            <a:ext cx="726983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Portugal muss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1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als</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UK!</a:t>
            </a:r>
            <a:endParaRPr lang="en-US" sz="2000" dirty="0">
              <a:latin typeface="Times New Roman" panose="02020603050405020304" pitchFamily="18" charset="0"/>
              <a:cs typeface="Times New Roman" panose="02020603050405020304" pitchFamily="18" charset="0"/>
            </a:endParaRPr>
          </a:p>
        </p:txBody>
      </p:sp>
      <p:sp>
        <p:nvSpPr>
          <p:cNvPr id="18" name="TextBox 18"/>
          <p:cNvSpPr txBox="1"/>
          <p:nvPr/>
        </p:nvSpPr>
        <p:spPr>
          <a:xfrm>
            <a:off x="536687" y="5360590"/>
            <a:ext cx="80068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UK muss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1 </a:t>
            </a:r>
            <a:r>
              <a:rPr lang="en-US" sz="2000" dirty="0">
                <a:latin typeface="Times New Roman" panose="02020603050405020304" pitchFamily="18" charset="0"/>
                <a:cs typeface="Times New Roman" panose="02020603050405020304" pitchFamily="18" charset="0"/>
                <a:sym typeface="Wingdings" panose="05000000000000000000" pitchFamily="2" charset="2"/>
              </a:rPr>
              <a:t>L</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Wein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als</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Portugal!</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5"/>
                          <a:stretch>
                            <a:fillRect l="-100531" t="-106452" r="-100796" b="-120968"/>
                          </a:stretch>
                        </a:blipFill>
                      </a:tcPr>
                    </a:tc>
                    <a:tc>
                      <a:txBody>
                        <a:bodyPr/>
                        <a:lstStyle/>
                        <a:p>
                          <a:endParaRPr lang="de-DE"/>
                        </a:p>
                      </a:txBody>
                      <a:tcPr>
                        <a:blipFill>
                          <a:blip r:embed="rId5"/>
                          <a:stretch>
                            <a:fillRect l="-200000" t="-106452" r="-529"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5"/>
                          <a:stretch>
                            <a:fillRect l="-100531" t="-209836" r="-100796" b="-22951"/>
                          </a:stretch>
                        </a:blipFill>
                      </a:tcPr>
                    </a:tc>
                    <a:tc>
                      <a:txBody>
                        <a:bodyPr/>
                        <a:lstStyle/>
                        <a:p>
                          <a:endParaRPr lang="de-DE"/>
                        </a:p>
                      </a:txBody>
                      <a:tcPr>
                        <a:blipFill>
                          <a:blip r:embed="rId5"/>
                          <a:stretch>
                            <a:fillRect l="-200000" t="-209836" r="-529"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51527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1"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338720" y="2763709"/>
            <a:ext cx="710598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von </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b="1" dirty="0">
                <a:latin typeface="Times New Roman" panose="02020603050405020304" pitchFamily="18" charset="0"/>
                <a:cs typeface="Times New Roman" panose="02020603050405020304" pitchFamily="18" charset="0"/>
                <a:sym typeface="Wingdings" panose="05000000000000000000" pitchFamily="2" charset="2"/>
              </a:rPr>
              <a:t>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en-US" sz="1633"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63184" y="4723615"/>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15" name="TextBox 13"/>
          <p:cNvSpPr txBox="1"/>
          <p:nvPr/>
        </p:nvSpPr>
        <p:spPr>
          <a:xfrm>
            <a:off x="2731661" y="6027888"/>
            <a:ext cx="61613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b="1" dirty="0" smtClean="0">
                <a:latin typeface="Times New Roman" panose="02020603050405020304" pitchFamily="18" charset="0"/>
                <a:cs typeface="Times New Roman" panose="02020603050405020304" pitchFamily="18" charset="0"/>
              </a:rPr>
              <a:t>Beachten Sie, dass wir hier jedes Mal </a:t>
            </a:r>
            <a:r>
              <a:rPr lang="de-DE" sz="1633" b="1" u="sng" dirty="0" smtClean="0">
                <a:latin typeface="Times New Roman" panose="02020603050405020304" pitchFamily="18" charset="0"/>
                <a:cs typeface="Times New Roman" panose="02020603050405020304" pitchFamily="18" charset="0"/>
              </a:rPr>
              <a:t>RELATIV </a:t>
            </a:r>
            <a:r>
              <a:rPr lang="de-DE" sz="1633" b="1" dirty="0" smtClean="0">
                <a:latin typeface="Times New Roman" panose="02020603050405020304" pitchFamily="18" charset="0"/>
                <a:cs typeface="Times New Roman" panose="02020603050405020304" pitchFamily="18" charset="0"/>
              </a:rPr>
              <a:t> argumentieren!!!</a:t>
            </a:r>
            <a:endParaRPr lang="en-US" sz="1633" b="1" u="sng"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hteck 1"/>
              <p:cNvSpPr/>
              <p:nvPr/>
            </p:nvSpPr>
            <p:spPr>
              <a:xfrm>
                <a:off x="7266038" y="3239925"/>
                <a:ext cx="2121671" cy="52225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5</m:t>
                        </m:r>
                      </m:num>
                      <m:den>
                        <m:r>
                          <a:rPr lang="de-DE" i="1">
                            <a:latin typeface="Cambria Math" panose="02040503050406030204" pitchFamily="18" charset="0"/>
                          </a:rPr>
                          <m:t>1</m:t>
                        </m:r>
                      </m:den>
                    </m:f>
                    <m:r>
                      <a:rPr lang="de-DE" b="0" i="1" smtClean="0">
                        <a:latin typeface="Cambria Math" panose="02040503050406030204" pitchFamily="18" charset="0"/>
                      </a:rPr>
                      <m:t>=5</m:t>
                    </m:r>
                  </m:oMath>
                </a14:m>
                <a:r>
                  <a:rPr lang="de-DE" dirty="0" smtClean="0"/>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Kleider</a:t>
                </a:r>
                <a:endParaRPr lang="de-DE" dirty="0"/>
              </a:p>
            </p:txBody>
          </p:sp>
        </mc:Choice>
        <mc:Fallback xmlns="">
          <p:sp>
            <p:nvSpPr>
              <p:cNvPr id="2" name="Rechteck 1"/>
              <p:cNvSpPr>
                <a:spLocks noRot="1" noChangeAspect="1" noMove="1" noResize="1" noEditPoints="1" noAdjustHandles="1" noChangeArrowheads="1" noChangeShapeType="1" noTextEdit="1"/>
              </p:cNvSpPr>
              <p:nvPr/>
            </p:nvSpPr>
            <p:spPr>
              <a:xfrm>
                <a:off x="7266038" y="3239925"/>
                <a:ext cx="2121671" cy="522259"/>
              </a:xfrm>
              <a:prstGeom prst="rect">
                <a:avLst/>
              </a:prstGeom>
              <a:blipFill>
                <a:blip r:embed="rId3"/>
                <a:stretch>
                  <a:fillRect r="-2299"/>
                </a:stretch>
              </a:blipFill>
            </p:spPr>
            <p:txBody>
              <a:bodyPr/>
              <a:lstStyle/>
              <a:p>
                <a:r>
                  <a:rPr lang="de-DE">
                    <a:noFill/>
                  </a:rPr>
                  <a:t> </a:t>
                </a:r>
              </a:p>
            </p:txBody>
          </p:sp>
        </mc:Fallback>
      </mc:AlternateContent>
      <p:sp>
        <p:nvSpPr>
          <p:cNvPr id="3" name="Rechteck 2"/>
          <p:cNvSpPr/>
          <p:nvPr/>
        </p:nvSpPr>
        <p:spPr>
          <a:xfrm>
            <a:off x="160044" y="3348872"/>
            <a:ext cx="6596293" cy="369332"/>
          </a:xfrm>
          <a:prstGeom prst="rect">
            <a:avLst/>
          </a:prstGeom>
        </p:spPr>
        <p:txBody>
          <a:bodyPr wrap="none">
            <a:spAutoFit/>
          </a:bodyPr>
          <a:lstStyle/>
          <a:p>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a:latin typeface="Times New Roman" panose="02020603050405020304" pitchFamily="18" charset="0"/>
                <a:cs typeface="Times New Roman" panose="02020603050405020304" pitchFamily="18" charset="0"/>
                <a:sym typeface="Wingdings" panose="05000000000000000000" pitchFamily="2" charset="2"/>
              </a:rPr>
              <a:t>1 </a:t>
            </a:r>
            <a:r>
              <a:rPr lang="en-US" dirty="0" smtClean="0">
                <a:latin typeface="Times New Roman" panose="02020603050405020304" pitchFamily="18" charset="0"/>
                <a:cs typeface="Times New Roman" panose="02020603050405020304" pitchFamily="18" charset="0"/>
                <a:sym typeface="Wingdings" panose="05000000000000000000" pitchFamily="2" charset="2"/>
              </a:rPr>
              <a:t>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a:latin typeface="Times New Roman" panose="02020603050405020304" pitchFamily="18" charset="0"/>
                <a:cs typeface="Times New Roman" panose="02020603050405020304" pitchFamily="18" charset="0"/>
                <a:sym typeface="Wingdings" panose="05000000000000000000" pitchFamily="2" charset="2"/>
              </a:rPr>
              <a:t>auf</a:t>
            </a:r>
            <a:endParaRPr lang="de-DE" dirty="0"/>
          </a:p>
        </p:txBody>
      </p:sp>
      <p:sp>
        <p:nvSpPr>
          <p:cNvPr id="23" name="Rechteck 22"/>
          <p:cNvSpPr/>
          <p:nvPr/>
        </p:nvSpPr>
        <p:spPr>
          <a:xfrm>
            <a:off x="4547616" y="3838323"/>
            <a:ext cx="6313973"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sym typeface="Wingdings" panose="05000000000000000000" pitchFamily="2" charset="2"/>
              </a:rPr>
              <a:t>Vgl</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Wieder</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mit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der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Bewegung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auf der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Budgetgeraden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aus</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Mikro</a:t>
            </a:r>
            <a:r>
              <a:rPr lang="en-US" dirty="0" smtClean="0">
                <a:latin typeface="Times New Roman" panose="02020603050405020304" pitchFamily="18" charset="0"/>
                <a:cs typeface="Times New Roman" panose="02020603050405020304" pitchFamily="18" charset="0"/>
                <a:sym typeface="Wingdings" panose="05000000000000000000" pitchFamily="2" charset="2"/>
              </a:rPr>
              <a:t>!</a:t>
            </a:r>
            <a:endParaRPr lang="de-DE" dirty="0"/>
          </a:p>
        </p:txBody>
      </p:sp>
      <p:sp>
        <p:nvSpPr>
          <p:cNvPr id="4" name="Rechteck 3"/>
          <p:cNvSpPr/>
          <p:nvPr/>
        </p:nvSpPr>
        <p:spPr>
          <a:xfrm>
            <a:off x="160044" y="4359932"/>
            <a:ext cx="7457023" cy="369332"/>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a:latin typeface="Times New Roman" panose="02020603050405020304" pitchFamily="18" charset="0"/>
                <a:cs typeface="Times New Roman" panose="02020603050405020304" pitchFamily="18" charset="0"/>
                <a:sym typeface="Wingdings" panose="05000000000000000000" pitchFamily="2" charset="2"/>
              </a:rPr>
              <a:t>1 </a:t>
            </a:r>
            <a:r>
              <a:rPr lang="en-US" dirty="0" smtClean="0">
                <a:latin typeface="Times New Roman" panose="02020603050405020304" pitchFamily="18" charset="0"/>
                <a:cs typeface="Times New Roman" panose="02020603050405020304" pitchFamily="18" charset="0"/>
                <a:sym typeface="Wingdings" panose="05000000000000000000" pitchFamily="2" charset="2"/>
              </a:rPr>
              <a:t>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a:latin typeface="Times New Roman" panose="02020603050405020304" pitchFamily="18" charset="0"/>
                <a:cs typeface="Times New Roman" panose="02020603050405020304" pitchFamily="18" charset="0"/>
                <a:sym typeface="Wingdings" panose="05000000000000000000" pitchFamily="2" charset="2"/>
              </a:rPr>
              <a:t>auf</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7321680" y="4310793"/>
                <a:ext cx="2315634" cy="52007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3</m:t>
                        </m:r>
                      </m:num>
                      <m:den>
                        <m:r>
                          <a:rPr lang="de-DE" i="1">
                            <a:latin typeface="Cambria Math" panose="02040503050406030204" pitchFamily="18" charset="0"/>
                          </a:rPr>
                          <m:t>2</m:t>
                        </m:r>
                      </m:den>
                    </m:f>
                    <m:r>
                      <a:rPr lang="de-DE" b="0" i="1" smtClean="0">
                        <a:latin typeface="Cambria Math" panose="02040503050406030204" pitchFamily="18" charset="0"/>
                      </a:rPr>
                      <m:t>=1,5</m:t>
                    </m:r>
                  </m:oMath>
                </a14:m>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Kleider</a:t>
                </a:r>
                <a:endParaRPr lang="en-US" dirty="0">
                  <a:latin typeface="Times New Roman" panose="02020603050405020304" pitchFamily="18" charset="0"/>
                  <a:cs typeface="Times New Roman" panose="02020603050405020304" pitchFamily="18"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7321680" y="4310793"/>
                <a:ext cx="2315634" cy="520079"/>
              </a:xfrm>
              <a:prstGeom prst="rect">
                <a:avLst/>
              </a:prstGeom>
              <a:blipFill>
                <a:blip r:embed="rId4"/>
                <a:stretch>
                  <a:fillRect r="-1842" b="-117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TextBox 13"/>
              <p:cNvSpPr txBox="1"/>
              <p:nvPr/>
            </p:nvSpPr>
            <p:spPr>
              <a:xfrm>
                <a:off x="1403417" y="5156876"/>
                <a:ext cx="8577463" cy="70577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33" b="1" i="1">
                            <a:latin typeface="Cambria Math" panose="02040503050406030204" pitchFamily="18" charset="0"/>
                          </a:rPr>
                        </m:ctrlPr>
                      </m:fPr>
                      <m:num>
                        <m:r>
                          <a:rPr lang="de-DE" sz="1633" b="1" i="1">
                            <a:latin typeface="Cambria Math"/>
                          </a:rPr>
                          <m:t>𝟑</m:t>
                        </m:r>
                      </m:num>
                      <m:den>
                        <m:r>
                          <a:rPr lang="de-DE" sz="1633" b="1" i="1">
                            <a:latin typeface="Cambria Math"/>
                          </a:rPr>
                          <m:t>𝟐</m:t>
                        </m:r>
                      </m:den>
                    </m:f>
                    <m:r>
                      <a:rPr lang="de-DE" sz="1633" b="1" i="1">
                        <a:latin typeface="Cambria Math"/>
                      </a:rPr>
                      <m:t>&lt;</m:t>
                    </m:r>
                    <m:r>
                      <a:rPr lang="de-DE" sz="1633" b="1" i="1">
                        <a:latin typeface="Cambria Math"/>
                      </a:rPr>
                      <m:t>𝟓</m:t>
                    </m:r>
                  </m:oMath>
                </a14:m>
                <a:r>
                  <a:rPr lang="en-US" sz="1633" b="1" dirty="0" smtClean="0">
                    <a:latin typeface="Times New Roman" panose="02020603050405020304" pitchFamily="18" charset="0"/>
                    <a:cs typeface="Times New Roman" panose="02020603050405020304" pitchFamily="18" charset="0"/>
                  </a:rPr>
                  <a:t>	UK </a:t>
                </a:r>
                <a:r>
                  <a:rPr lang="en-US" sz="1633" b="1" dirty="0">
                    <a:latin typeface="Times New Roman" panose="02020603050405020304" pitchFamily="18" charset="0"/>
                    <a:cs typeface="Times New Roman" panose="02020603050405020304" pitchFamily="18" charset="0"/>
                  </a:rPr>
                  <a:t>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komparativen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Kostenvorteil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a:t>
                </a:r>
                <a:r>
                  <a:rPr lang="en-US" sz="1633" b="1" dirty="0" smtClean="0">
                    <a:latin typeface="Times New Roman" panose="02020603050405020304" pitchFamily="18" charset="0"/>
                    <a:cs typeface="Times New Roman" panose="02020603050405020304" pitchFamily="18" charset="0"/>
                  </a:rPr>
                  <a:t>Wein, </a:t>
                </a:r>
                <a:r>
                  <a:rPr lang="en-US" sz="1633" b="1" dirty="0" err="1" smtClean="0">
                    <a:latin typeface="Times New Roman" panose="02020603050405020304" pitchFamily="18" charset="0"/>
                    <a:cs typeface="Times New Roman" panose="02020603050405020304" pitchFamily="18" charset="0"/>
                  </a:rPr>
                  <a:t>denn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für</a:t>
                </a:r>
                <a:r>
                  <a:rPr lang="en-US" sz="1633" b="1" dirty="0" smtClean="0">
                    <a:latin typeface="Times New Roman" panose="02020603050405020304" pitchFamily="18" charset="0"/>
                    <a:cs typeface="Times New Roman" panose="02020603050405020304" pitchFamily="18" charset="0"/>
                  </a:rPr>
                  <a:t> 1 L Wein muss UK auf </a:t>
                </a:r>
                <a:r>
                  <a:rPr lang="en-US" sz="1633" b="1" dirty="0" err="1" smtClean="0">
                    <a:latin typeface="Times New Roman" panose="02020603050405020304" pitchFamily="18" charset="0"/>
                    <a:cs typeface="Times New Roman" panose="02020603050405020304" pitchFamily="18" charset="0"/>
                  </a:rPr>
                  <a:t>weniger</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Kleider</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verzichten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als</a:t>
                </a:r>
                <a:r>
                  <a:rPr lang="en-US" sz="1633" b="1" dirty="0" smtClean="0">
                    <a:latin typeface="Times New Roman" panose="02020603050405020304" pitchFamily="18" charset="0"/>
                    <a:cs typeface="Times New Roman" panose="02020603050405020304" pitchFamily="18" charset="0"/>
                  </a:rPr>
                  <a:t> Portugal</a:t>
                </a:r>
                <a:endParaRPr lang="en-US" sz="1633" b="1" dirty="0">
                  <a:latin typeface="Times New Roman" panose="02020603050405020304" pitchFamily="18" charset="0"/>
                  <a:cs typeface="Times New Roman" panose="02020603050405020304" pitchFamily="18" charset="0"/>
                </a:endParaRPr>
              </a:p>
            </p:txBody>
          </p:sp>
        </mc:Choice>
        <mc:Fallback xmlns="">
          <p:sp>
            <p:nvSpPr>
              <p:cNvPr id="24" name="TextBox 13"/>
              <p:cNvSpPr txBox="1">
                <a:spLocks noRot="1" noChangeAspect="1" noMove="1" noResize="1" noEditPoints="1" noAdjustHandles="1" noChangeArrowheads="1" noChangeShapeType="1" noTextEdit="1"/>
              </p:cNvSpPr>
              <p:nvPr/>
            </p:nvSpPr>
            <p:spPr>
              <a:xfrm>
                <a:off x="1403417" y="5156876"/>
                <a:ext cx="8577463" cy="705771"/>
              </a:xfrm>
              <a:prstGeom prst="rect">
                <a:avLst/>
              </a:prstGeom>
              <a:blipFill>
                <a:blip r:embed="rId5"/>
                <a:stretch>
                  <a:fillRect b="-1034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16884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1" grpId="0"/>
      <p:bldP spid="2" grpId="0"/>
      <p:bldP spid="3" grpId="0"/>
      <p:bldP spid="23" grpId="0"/>
      <p:bldP spid="4" grpId="0"/>
      <p:bldP spid="5"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7"/>
          <p:cNvGrpSpPr/>
          <p:nvPr/>
        </p:nvGrpSpPr>
        <p:grpSpPr>
          <a:xfrm>
            <a:off x="716931" y="3581737"/>
            <a:ext cx="1894207" cy="1097480"/>
            <a:chOff x="683568" y="4316903"/>
            <a:chExt cx="2088232" cy="1209896"/>
          </a:xfrm>
        </p:grpSpPr>
        <p:sp>
          <p:nvSpPr>
            <p:cNvPr id="18" name="TextBox 18"/>
            <p:cNvSpPr txBox="1"/>
            <p:nvPr/>
          </p:nvSpPr>
          <p:spPr>
            <a:xfrm>
              <a:off x="683568" y="4316903"/>
              <a:ext cx="1894792"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TextBox 14"/>
                <p:cNvSpPr txBox="1"/>
                <p:nvPr/>
              </p:nvSpPr>
              <p:spPr>
                <a:xfrm>
                  <a:off x="1043608" y="4468686"/>
                  <a:ext cx="1728192" cy="66800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9" name="TextBox 14"/>
                <p:cNvSpPr txBox="1">
                  <a:spLocks noRot="1" noChangeAspect="1" noMove="1" noResize="1" noEditPoints="1" noAdjustHandles="1" noChangeArrowheads="1" noChangeShapeType="1" noTextEdit="1"/>
                </p:cNvSpPr>
                <p:nvPr/>
              </p:nvSpPr>
              <p:spPr>
                <a:xfrm>
                  <a:off x="1043608" y="4468686"/>
                  <a:ext cx="1728192" cy="668002"/>
                </a:xfrm>
                <a:prstGeom prst="rect">
                  <a:avLst/>
                </a:prstGeom>
                <a:blipFill>
                  <a:blip r:embed="rId3"/>
                  <a:stretch>
                    <a:fillRect/>
                  </a:stretch>
                </a:blipFill>
              </p:spPr>
              <p:txBody>
                <a:bodyPr/>
                <a:lstStyle/>
                <a:p>
                  <a:r>
                    <a:rPr lang="de-DE">
                      <a:noFill/>
                    </a:rPr>
                    <a:t> </a:t>
                  </a:r>
                </a:p>
              </p:txBody>
            </p:sp>
          </mc:Fallback>
        </mc:AlternateContent>
      </p:grpSp>
      <mc:AlternateContent xmlns:mc="http://schemas.openxmlformats.org/markup-compatibility/2006" xmlns:a14="http://schemas.microsoft.com/office/drawing/2010/main">
        <mc:Choice Requires="a14">
          <p:sp>
            <p:nvSpPr>
              <p:cNvPr id="14" name="TextBox 13"/>
              <p:cNvSpPr txBox="1"/>
              <p:nvPr/>
            </p:nvSpPr>
            <p:spPr>
              <a:xfrm>
                <a:off x="1606915" y="5320892"/>
                <a:ext cx="8151233" cy="7069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f>
                      <m:fPr>
                        <m:ctrlPr>
                          <a:rPr lang="en-US" sz="1633" b="1" i="1" smtClean="0">
                            <a:latin typeface="Cambria Math" panose="02040503050406030204" pitchFamily="18" charset="0"/>
                          </a:rPr>
                        </m:ctrlPr>
                      </m:fPr>
                      <m:num>
                        <m:r>
                          <a:rPr lang="de-DE" sz="1633" b="1" i="1">
                            <a:latin typeface="Cambria Math"/>
                          </a:rPr>
                          <m:t>𝟏</m:t>
                        </m:r>
                      </m:num>
                      <m:den>
                        <m:r>
                          <a:rPr lang="de-DE" sz="1633" b="1" i="1">
                            <a:latin typeface="Cambria Math"/>
                          </a:rPr>
                          <m:t>𝟓</m:t>
                        </m:r>
                      </m:den>
                    </m:f>
                    <m:r>
                      <a:rPr lang="de-DE" sz="1633" b="1" i="1">
                        <a:latin typeface="Cambria Math"/>
                      </a:rPr>
                      <m:t>&lt;</m:t>
                    </m:r>
                    <m:f>
                      <m:fPr>
                        <m:ctrlPr>
                          <a:rPr lang="de-DE" sz="1633" b="1" i="1">
                            <a:latin typeface="Cambria Math" panose="02040503050406030204" pitchFamily="18" charset="0"/>
                          </a:rPr>
                        </m:ctrlPr>
                      </m:fPr>
                      <m:num>
                        <m:r>
                          <a:rPr lang="de-DE" sz="1633" b="1" i="1">
                            <a:latin typeface="Cambria Math"/>
                          </a:rPr>
                          <m:t>𝟐</m:t>
                        </m:r>
                      </m:num>
                      <m:den>
                        <m:r>
                          <a:rPr lang="de-DE" sz="1633" b="1" i="1">
                            <a:latin typeface="Cambria Math"/>
                          </a:rPr>
                          <m:t>𝟑</m:t>
                        </m:r>
                      </m:den>
                    </m:f>
                  </m:oMath>
                </a14:m>
                <a:r>
                  <a:rPr lang="en-US" sz="1633" b="1" dirty="0" smtClean="0">
                    <a:latin typeface="Times New Roman" panose="02020603050405020304" pitchFamily="18" charset="0"/>
                    <a:cs typeface="Times New Roman" panose="02020603050405020304" pitchFamily="18" charset="0"/>
                  </a:rPr>
                  <a:t>	Portugal </a:t>
                </a:r>
                <a:r>
                  <a:rPr lang="en-US" sz="1633" b="1" dirty="0">
                    <a:latin typeface="Times New Roman" panose="02020603050405020304" pitchFamily="18" charset="0"/>
                    <a:cs typeface="Times New Roman" panose="02020603050405020304" pitchFamily="18" charset="0"/>
                  </a:rPr>
                  <a:t>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a:t>
                </a:r>
                <a:r>
                  <a:rPr lang="en-US" sz="1633" b="1" dirty="0" err="1" smtClean="0">
                    <a:latin typeface="Times New Roman" panose="02020603050405020304" pitchFamily="18" charset="0"/>
                    <a:cs typeface="Times New Roman" panose="02020603050405020304" pitchFamily="18" charset="0"/>
                  </a:rPr>
                  <a:t>Kleidung</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denn</a:t>
                </a:r>
                <a:r>
                  <a:rPr lang="en-US" sz="1633" b="1" dirty="0" smtClean="0">
                    <a:latin typeface="Times New Roman" panose="02020603050405020304" pitchFamily="18" charset="0"/>
                    <a:cs typeface="Times New Roman" panose="02020603050405020304" pitchFamily="18" charset="0"/>
                  </a:rPr>
                  <a:t> 	Portugal muss </a:t>
                </a:r>
                <a:r>
                  <a:rPr lang="en-US" sz="1633" b="1" dirty="0" err="1" smtClean="0">
                    <a:latin typeface="Times New Roman" panose="02020603050405020304" pitchFamily="18" charset="0"/>
                    <a:cs typeface="Times New Roman" panose="02020603050405020304" pitchFamily="18" charset="0"/>
                  </a:rPr>
                  <a:t>für</a:t>
                </a:r>
                <a:r>
                  <a:rPr lang="en-US" sz="1633" b="1" dirty="0" smtClean="0">
                    <a:latin typeface="Times New Roman" panose="02020603050405020304" pitchFamily="18" charset="0"/>
                    <a:cs typeface="Times New Roman" panose="02020603050405020304" pitchFamily="18" charset="0"/>
                  </a:rPr>
                  <a:t> 1 </a:t>
                </a:r>
                <a:r>
                  <a:rPr lang="en-US" sz="1633" b="1" dirty="0" err="1" smtClean="0">
                    <a:latin typeface="Times New Roman" panose="02020603050405020304" pitchFamily="18" charset="0"/>
                    <a:cs typeface="Times New Roman" panose="02020603050405020304" pitchFamily="18" charset="0"/>
                  </a:rPr>
                  <a:t>Kleid</a:t>
                </a:r>
                <a:r>
                  <a:rPr lang="en-US" sz="1633" b="1" dirty="0" smtClean="0">
                    <a:latin typeface="Times New Roman" panose="02020603050405020304" pitchFamily="18" charset="0"/>
                    <a:cs typeface="Times New Roman" panose="02020603050405020304" pitchFamily="18" charset="0"/>
                  </a:rPr>
                  <a:t> auf </a:t>
                </a:r>
                <a:r>
                  <a:rPr lang="en-US" sz="1633" b="1" dirty="0" err="1" smtClean="0">
                    <a:latin typeface="Times New Roman" panose="02020603050405020304" pitchFamily="18" charset="0"/>
                    <a:cs typeface="Times New Roman" panose="02020603050405020304" pitchFamily="18" charset="0"/>
                  </a:rPr>
                  <a:t>weniger</a:t>
                </a:r>
                <a:r>
                  <a:rPr lang="en-US" sz="1633" b="1" dirty="0" smtClean="0">
                    <a:latin typeface="Times New Roman" panose="02020603050405020304" pitchFamily="18" charset="0"/>
                    <a:cs typeface="Times New Roman" panose="02020603050405020304" pitchFamily="18" charset="0"/>
                  </a:rPr>
                  <a:t> Liter Wein </a:t>
                </a:r>
                <a:r>
                  <a:rPr lang="en-US" sz="1633" b="1" dirty="0" err="1" smtClean="0">
                    <a:latin typeface="Times New Roman" panose="02020603050405020304" pitchFamily="18" charset="0"/>
                    <a:cs typeface="Times New Roman" panose="02020603050405020304" pitchFamily="18" charset="0"/>
                  </a:rPr>
                  <a:t>verzichten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als</a:t>
                </a:r>
                <a:r>
                  <a:rPr lang="en-US" sz="1633" b="1" dirty="0" smtClean="0">
                    <a:latin typeface="Times New Roman" panose="02020603050405020304" pitchFamily="18" charset="0"/>
                    <a:cs typeface="Times New Roman" panose="02020603050405020304" pitchFamily="18" charset="0"/>
                  </a:rPr>
                  <a:t> UK </a:t>
                </a:r>
                <a:endParaRPr lang="en-US" sz="1633" b="1" dirty="0">
                  <a:latin typeface="Times New Roman" panose="02020603050405020304" pitchFamily="18" charset="0"/>
                  <a:cs typeface="Times New Roman" panose="02020603050405020304" pitchFamily="18" charset="0"/>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1606915" y="5320892"/>
                <a:ext cx="8151233" cy="706925"/>
              </a:xfrm>
              <a:prstGeom prst="rect">
                <a:avLst/>
              </a:prstGeom>
              <a:blipFill>
                <a:blip r:embed="rId4"/>
                <a:stretch>
                  <a:fillRect b="-10345"/>
                </a:stretch>
              </a:blipFill>
            </p:spPr>
            <p:txBody>
              <a:bodyPr/>
              <a:lstStyle/>
              <a:p>
                <a:r>
                  <a:rPr lang="de-DE">
                    <a:noFill/>
                  </a:rPr>
                  <a:t> </a:t>
                </a:r>
              </a:p>
            </p:txBody>
          </p:sp>
        </mc:Fallback>
      </mc:AlternateContent>
      <p:grpSp>
        <p:nvGrpSpPr>
          <p:cNvPr id="15" name="Group 21"/>
          <p:cNvGrpSpPr/>
          <p:nvPr/>
        </p:nvGrpSpPr>
        <p:grpSpPr>
          <a:xfrm>
            <a:off x="343402" y="4499896"/>
            <a:ext cx="2327588" cy="1097480"/>
            <a:chOff x="683568" y="4316903"/>
            <a:chExt cx="2566004" cy="1209896"/>
          </a:xfrm>
        </p:grpSpPr>
        <p:sp>
          <p:nvSpPr>
            <p:cNvPr id="16" name="TextBox 22"/>
            <p:cNvSpPr txBox="1"/>
            <p:nvPr/>
          </p:nvSpPr>
          <p:spPr>
            <a:xfrm>
              <a:off x="683568" y="4316903"/>
              <a:ext cx="1894791"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23"/>
                <p:cNvSpPr txBox="1"/>
                <p:nvPr/>
              </p:nvSpPr>
              <p:spPr>
                <a:xfrm>
                  <a:off x="1521380" y="4473210"/>
                  <a:ext cx="1728192" cy="6918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2</m:t>
                            </m:r>
                          </m:num>
                          <m:den>
                            <m:r>
                              <a:rPr lang="de-DE" sz="1633" i="1">
                                <a:latin typeface="Cambria Math" panose="02040503050406030204" pitchFamily="18" charset="0"/>
                              </a:rPr>
                              <m:t>3</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7" name="TextBox 23"/>
                <p:cNvSpPr txBox="1">
                  <a:spLocks noRot="1" noChangeAspect="1" noMove="1" noResize="1" noEditPoints="1" noAdjustHandles="1" noChangeArrowheads="1" noChangeShapeType="1" noTextEdit="1"/>
                </p:cNvSpPr>
                <p:nvPr/>
              </p:nvSpPr>
              <p:spPr>
                <a:xfrm>
                  <a:off x="1521380" y="4473210"/>
                  <a:ext cx="1728192" cy="691895"/>
                </a:xfrm>
                <a:prstGeom prst="rect">
                  <a:avLst/>
                </a:prstGeom>
                <a:blipFill>
                  <a:blip r:embed="rId5"/>
                  <a:stretch>
                    <a:fillRect/>
                  </a:stretch>
                </a:blipFill>
              </p:spPr>
              <p:txBody>
                <a:bodyPr/>
                <a:lstStyle/>
                <a:p>
                  <a:r>
                    <a:rPr lang="de-DE">
                      <a:noFill/>
                    </a:rPr>
                    <a:t> </a:t>
                  </a:r>
                </a:p>
              </p:txBody>
            </p:sp>
          </mc:Fallback>
        </mc:AlternateContent>
      </p:grpSp>
      <p:sp>
        <p:nvSpPr>
          <p:cNvPr id="21" name="TextBox 6">
            <a:extLst>
              <a:ext uri="{FF2B5EF4-FFF2-40B4-BE49-F238E27FC236}">
                <a16:creationId xmlns:a16="http://schemas.microsoft.com/office/drawing/2014/main" id="{BBC7A274-E9CD-488D-AA2B-5249E80A5849}"/>
              </a:ext>
            </a:extLst>
          </p:cNvPr>
          <p:cNvSpPr txBox="1"/>
          <p:nvPr/>
        </p:nvSpPr>
        <p:spPr>
          <a:xfrm>
            <a:off x="2503539" y="2789078"/>
            <a:ext cx="782310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Diesmal</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von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Kleidung</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Wein</a:t>
            </a:r>
            <a:endParaRPr lang="en-US" sz="1633" b="1"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ACEBB222-A7BE-4C22-BFFC-C73936D65D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3" name="Inhaltsplatzhalter 2">
            <a:extLst>
              <a:ext uri="{FF2B5EF4-FFF2-40B4-BE49-F238E27FC236}">
                <a16:creationId xmlns:a16="http://schemas.microsoft.com/office/drawing/2014/main" id="{E163B29F-84DA-4974-A597-3DA8D0DA92A1}"/>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a:extLst>
              <a:ext uri="{FF2B5EF4-FFF2-40B4-BE49-F238E27FC236}">
                <a16:creationId xmlns:a16="http://schemas.microsoft.com/office/drawing/2014/main" id="{BBC7A274-E9CD-488D-AA2B-5249E80A5849}"/>
              </a:ext>
            </a:extLst>
          </p:cNvPr>
          <p:cNvSpPr txBox="1"/>
          <p:nvPr/>
        </p:nvSpPr>
        <p:spPr>
          <a:xfrm>
            <a:off x="4612943" y="3132698"/>
            <a:ext cx="7579057"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Beachten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dass</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die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wechseln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Jetzt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wird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in Wein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gemessen</a:t>
            </a:r>
            <a:endParaRPr lang="en-US" sz="1633" dirty="0" smtClean="0">
              <a:latin typeface="Times New Roman" panose="02020603050405020304" pitchFamily="18" charset="0"/>
              <a:cs typeface="Times New Roman" panose="02020603050405020304" pitchFamily="18" charset="0"/>
              <a:sym typeface="Wingdings" panose="05000000000000000000" pitchFamily="2" charset="2"/>
            </a:endParaRPr>
          </a:p>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Auf der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Folie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vorher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ist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Maßeinheit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Kleidung</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 name="TextBox 6">
                <a:extLst>
                  <a:ext uri="{FF2B5EF4-FFF2-40B4-BE49-F238E27FC236}">
                    <a16:creationId xmlns:a16="http://schemas.microsoft.com/office/drawing/2014/main" id="{BBC7A274-E9CD-488D-AA2B-5249E80A5849}"/>
                  </a:ext>
                </a:extLst>
              </p:cNvPr>
              <p:cNvSpPr txBox="1"/>
              <p:nvPr/>
            </p:nvSpPr>
            <p:spPr>
              <a:xfrm>
                <a:off x="2817497" y="3832625"/>
                <a:ext cx="4560800" cy="4490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Portugal auf  </a:t>
                </a:r>
                <a14:m>
                  <m:oMath xmlns:m="http://schemas.openxmlformats.org/officeDocument/2006/math">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r>
                      <a:rPr lang="de-DE" sz="1633" b="0" i="0" smtClean="0">
                        <a:latin typeface="Cambria Math" panose="02040503050406030204" pitchFamily="18" charset="0"/>
                      </a:rPr>
                      <m:t>=0,2</m:t>
                    </m:r>
                  </m:oMath>
                </a14:m>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L Wein </a:t>
                </a:r>
                <a:endParaRPr lang="en-US" sz="1633" dirty="0">
                  <a:latin typeface="Times New Roman" panose="02020603050405020304" pitchFamily="18" charset="0"/>
                  <a:cs typeface="Times New Roman" panose="02020603050405020304" pitchFamily="18" charset="0"/>
                </a:endParaRPr>
              </a:p>
            </p:txBody>
          </p:sp>
        </mc:Choice>
        <mc:Fallback xmlns="">
          <p:sp>
            <p:nvSpPr>
              <p:cNvPr id="24"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17497" y="3832625"/>
                <a:ext cx="4560800" cy="449097"/>
              </a:xfrm>
              <a:prstGeom prst="rect">
                <a:avLst/>
              </a:prstGeom>
              <a:blipFill>
                <a:blip r:embed="rId6"/>
                <a:stretch>
                  <a:fillRect l="-802" b="-547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TextBox 6">
                <a:extLst>
                  <a:ext uri="{FF2B5EF4-FFF2-40B4-BE49-F238E27FC236}">
                    <a16:creationId xmlns:a16="http://schemas.microsoft.com/office/drawing/2014/main" id="{BBC7A274-E9CD-488D-AA2B-5249E80A5849}"/>
                  </a:ext>
                </a:extLst>
              </p:cNvPr>
              <p:cNvSpPr txBox="1"/>
              <p:nvPr/>
            </p:nvSpPr>
            <p:spPr>
              <a:xfrm>
                <a:off x="2809200" y="4660057"/>
                <a:ext cx="4135684" cy="4492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UK auf  </a:t>
                </a:r>
                <a14:m>
                  <m:oMath xmlns:m="http://schemas.openxmlformats.org/officeDocument/2006/math">
                    <m:f>
                      <m:fPr>
                        <m:ctrlPr>
                          <a:rPr lang="de-DE" sz="1633" i="1">
                            <a:latin typeface="Cambria Math" panose="02040503050406030204" pitchFamily="18" charset="0"/>
                          </a:rPr>
                        </m:ctrlPr>
                      </m:fPr>
                      <m:num>
                        <m:r>
                          <a:rPr lang="de-DE" sz="1633" b="0" i="1" smtClean="0">
                            <a:latin typeface="Cambria Math" panose="02040503050406030204" pitchFamily="18" charset="0"/>
                          </a:rPr>
                          <m:t>2</m:t>
                        </m:r>
                      </m:num>
                      <m:den>
                        <m:r>
                          <a:rPr lang="de-DE" sz="1633" b="0" i="1" smtClean="0">
                            <a:latin typeface="Cambria Math" panose="02040503050406030204" pitchFamily="18" charset="0"/>
                          </a:rPr>
                          <m:t>3</m:t>
                        </m:r>
                      </m:den>
                    </m:f>
                    <m:r>
                      <a:rPr lang="de-DE" sz="1633" b="0" i="1" smtClean="0">
                        <a:latin typeface="Cambria Math" panose="02040503050406030204" pitchFamily="18" charset="0"/>
                      </a:rPr>
                      <m:t>=0,</m:t>
                    </m:r>
                    <m:bar>
                      <m:barPr>
                        <m:pos m:val="top"/>
                        <m:ctrlPr>
                          <a:rPr lang="de-DE" sz="1633" b="0" i="1" smtClean="0">
                            <a:latin typeface="Cambria Math" panose="02040503050406030204" pitchFamily="18" charset="0"/>
                          </a:rPr>
                        </m:ctrlPr>
                      </m:barPr>
                      <m:e>
                        <m:r>
                          <a:rPr lang="de-DE" sz="1633" i="1" dirty="0">
                            <a:latin typeface="Cambria Math" panose="02040503050406030204" pitchFamily="18" charset="0"/>
                          </a:rPr>
                          <m:t>6</m:t>
                        </m:r>
                      </m:e>
                    </m:bar>
                  </m:oMath>
                </a14:m>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L Wein</a:t>
                </a:r>
                <a:endParaRPr lang="en-US" sz="1633" dirty="0">
                  <a:latin typeface="Times New Roman" panose="02020603050405020304" pitchFamily="18" charset="0"/>
                  <a:cs typeface="Times New Roman" panose="02020603050405020304" pitchFamily="18" charset="0"/>
                </a:endParaRPr>
              </a:p>
            </p:txBody>
          </p:sp>
        </mc:Choice>
        <mc:Fallback xmlns="">
          <p:sp>
            <p:nvSpPr>
              <p:cNvPr id="25"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09200" y="4660057"/>
                <a:ext cx="4135684" cy="449290"/>
              </a:xfrm>
              <a:prstGeom prst="rect">
                <a:avLst/>
              </a:prstGeom>
              <a:blipFill>
                <a:blip r:embed="rId7"/>
                <a:stretch>
                  <a:fillRect l="-885" b="-5405"/>
                </a:stretch>
              </a:blipFill>
            </p:spPr>
            <p:txBody>
              <a:bodyPr/>
              <a:lstStyle/>
              <a:p>
                <a:r>
                  <a:rPr lang="de-DE">
                    <a:noFill/>
                  </a:rPr>
                  <a:t> </a:t>
                </a:r>
              </a:p>
            </p:txBody>
          </p:sp>
        </mc:Fallback>
      </mc:AlternateContent>
      <p:sp>
        <p:nvSpPr>
          <p:cNvPr id="26" name="TextBox 6">
            <a:extLst>
              <a:ext uri="{FF2B5EF4-FFF2-40B4-BE49-F238E27FC236}">
                <a16:creationId xmlns:a16="http://schemas.microsoft.com/office/drawing/2014/main" id="{BBC7A274-E9CD-488D-AA2B-5249E80A5849}"/>
              </a:ext>
            </a:extLst>
          </p:cNvPr>
          <p:cNvSpPr txBox="1"/>
          <p:nvPr/>
        </p:nvSpPr>
        <p:spPr>
          <a:xfrm>
            <a:off x="1439797" y="6079421"/>
            <a:ext cx="874506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Gehen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diese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Argumentation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langsam</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durch</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denn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sehr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schnell</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dreht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man die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Verhältnisse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um,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bzw</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erfällt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in die Argumentation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mit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absoluten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Kosten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8"/>
                          <a:stretch>
                            <a:fillRect l="-100000" t="-108197" r="-100265" b="-124590"/>
                          </a:stretch>
                        </a:blipFill>
                      </a:tcPr>
                    </a:tc>
                    <a:tc>
                      <a:txBody>
                        <a:bodyPr/>
                        <a:lstStyle/>
                        <a:p>
                          <a:endParaRPr lang="de-DE"/>
                        </a:p>
                      </a:txBody>
                      <a:tcPr>
                        <a:blipFill>
                          <a:blip r:embed="rId8"/>
                          <a:stretch>
                            <a:fillRect l="-200531" t="-108197" r="-531"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8"/>
                          <a:stretch>
                            <a:fillRect l="-100000" t="-208197" r="-100265" b="-24590"/>
                          </a:stretch>
                        </a:blipFill>
                      </a:tcPr>
                    </a:tc>
                    <a:tc>
                      <a:txBody>
                        <a:bodyPr/>
                        <a:lstStyle/>
                        <a:p>
                          <a:endParaRPr lang="de-DE"/>
                        </a:p>
                      </a:txBody>
                      <a:tcPr>
                        <a:blipFill>
                          <a:blip r:embed="rId8"/>
                          <a:stretch>
                            <a:fillRect l="-200531"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 name="Rechteck 1"/>
          <p:cNvSpPr/>
          <p:nvPr/>
        </p:nvSpPr>
        <p:spPr>
          <a:xfrm>
            <a:off x="201405" y="3858626"/>
            <a:ext cx="1031051"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Portugal:</a:t>
            </a:r>
            <a:endParaRPr lang="de-DE" dirty="0"/>
          </a:p>
        </p:txBody>
      </p:sp>
    </p:spTree>
    <p:extLst>
      <p:ext uri="{BB962C8B-B14F-4D97-AF65-F5344CB8AC3E}">
        <p14:creationId xmlns:p14="http://schemas.microsoft.com/office/powerpoint/2010/main" val="385165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23" grpId="0"/>
      <p:bldP spid="13" grpId="0"/>
      <p:bldP spid="24" grpId="0"/>
      <p:bldP spid="25" grpId="0"/>
      <p:bldP spid="26" grpId="0"/>
      <p:bldP spid="2"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3548</Words>
  <Application>Microsoft Office PowerPoint</Application>
  <PresentationFormat>Breitbild</PresentationFormat>
  <Paragraphs>381</Paragraphs>
  <Slides>21</Slides>
  <Notes>12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21</vt:i4>
      </vt:variant>
    </vt:vector>
  </HeadingPairs>
  <TitlesOfParts>
    <vt:vector size="30" baseType="lpstr">
      <vt:lpstr>Arial</vt:lpstr>
      <vt:lpstr>Arial Unicode MS</vt:lpstr>
      <vt:lpstr>Calibri</vt:lpstr>
      <vt:lpstr>Calibri Light</vt:lpstr>
      <vt:lpstr>Cambria Math</vt:lpstr>
      <vt:lpstr>Times New Roman</vt:lpstr>
      <vt:lpstr>Wingdings</vt:lpstr>
      <vt:lpstr>ヒラギノ角ゴ Pro W3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364</cp:revision>
  <dcterms:created xsi:type="dcterms:W3CDTF">2019-02-11T10:45:01Z</dcterms:created>
  <dcterms:modified xsi:type="dcterms:W3CDTF">2021-09-30T07:41:35Z</dcterms:modified>
</cp:coreProperties>
</file>