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485" r:id="rId3"/>
    <p:sldId id="1026" r:id="rId4"/>
    <p:sldId id="1030" r:id="rId5"/>
    <p:sldId id="261" r:id="rId6"/>
    <p:sldId id="488" r:id="rId7"/>
    <p:sldId id="1027" r:id="rId8"/>
    <p:sldId id="487" r:id="rId9"/>
    <p:sldId id="489" r:id="rId10"/>
    <p:sldId id="1028" r:id="rId11"/>
    <p:sldId id="522" r:id="rId12"/>
    <p:sldId id="1029" r:id="rId13"/>
    <p:sldId id="1000"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420" autoAdjust="0"/>
    <p:restoredTop sz="94660"/>
  </p:normalViewPr>
  <p:slideViewPr>
    <p:cSldViewPr snapToGrid="0">
      <p:cViewPr varScale="1">
        <p:scale>
          <a:sx n="88" d="100"/>
          <a:sy n="88" d="100"/>
        </p:scale>
        <p:origin x="588" y="7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19.09.2021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19.09.2021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19.09.2021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19.09.2021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19.09.2021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19.09.2021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19.09.2021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19.09.2021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19.09.2021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19.09.2021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19.09.2021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19.09.2021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19.09.2021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r>
              <a:rPr lang="de-DE" dirty="0">
                <a:latin typeface="Times New Roman" panose="02020603050405020304" pitchFamily="18" charset="0"/>
                <a:cs typeface="Times New Roman" panose="02020603050405020304" pitchFamily="18" charset="0"/>
              </a:rPr>
              <a:t>Außenwirtschaft</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3581400"/>
            <a:ext cx="9077325" cy="438788"/>
          </a:xfrm>
        </p:spPr>
        <p:txBody>
          <a:bodyPr>
            <a:noAutofit/>
          </a:bodyPr>
          <a:lstStyle/>
          <a:p>
            <a:r>
              <a:rPr lang="de-DE" dirty="0" smtClean="0">
                <a:latin typeface="Times New Roman" panose="02020603050405020304" pitchFamily="18" charset="0"/>
                <a:cs typeface="Times New Roman" panose="02020603050405020304" pitchFamily="18" charset="0"/>
              </a:rPr>
              <a:t>Wintersemester 2021</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5681382" y="6724"/>
            <a:ext cx="6441142" cy="567680"/>
          </a:xfrm>
          <a:prstGeom prst="rect">
            <a:avLst/>
          </a:prstGeom>
          <a:noFill/>
        </p:spPr>
        <p:txBody>
          <a:bodyPr wrap="square" rtlCol="0">
            <a:noAutofit/>
          </a:bodyPr>
          <a:lstStyle/>
          <a:p>
            <a:pPr algn="ctr"/>
            <a:r>
              <a:rPr lang="de-DE" sz="2400" b="1" dirty="0" smtClean="0">
                <a:latin typeface="Times New Roman" panose="02020603050405020304" pitchFamily="18" charset="0"/>
                <a:cs typeface="Times New Roman" panose="02020603050405020304" pitchFamily="18" charset="0"/>
              </a:rPr>
              <a:t>Internationale Verflechtungen der 20 größten Volkswirtschaften – gemessen am BIP</a:t>
            </a:r>
            <a:endParaRPr lang="de-DE" sz="2400" b="1" dirty="0">
              <a:latin typeface="Times New Roman" panose="02020603050405020304" pitchFamily="18" charset="0"/>
              <a:cs typeface="Times New Roman" panose="02020603050405020304" pitchFamily="18" charset="0"/>
            </a:endParaRPr>
          </a:p>
          <a:p>
            <a:endParaRPr lang="de-DE" sz="2400" dirty="0"/>
          </a:p>
        </p:txBody>
      </p:sp>
      <p:sp>
        <p:nvSpPr>
          <p:cNvPr id="11" name="Textfeld 10">
            <a:extLst>
              <a:ext uri="{FF2B5EF4-FFF2-40B4-BE49-F238E27FC236}">
                <a16:creationId xmlns:a16="http://schemas.microsoft.com/office/drawing/2014/main" id="{3C423D06-614E-4CCF-A19B-A8C947E20749}"/>
              </a:ext>
            </a:extLst>
          </p:cNvPr>
          <p:cNvSpPr txBox="1"/>
          <p:nvPr/>
        </p:nvSpPr>
        <p:spPr>
          <a:xfrm>
            <a:off x="0" y="5531249"/>
            <a:ext cx="5681382" cy="305529"/>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Quelle: </a:t>
            </a:r>
            <a:r>
              <a:rPr lang="de-DE" sz="1200" dirty="0" smtClean="0">
                <a:latin typeface="Times New Roman" panose="02020603050405020304" pitchFamily="18" charset="0"/>
                <a:cs typeface="Times New Roman" panose="02020603050405020304" pitchFamily="18" charset="0"/>
              </a:rPr>
              <a:t>ITC, </a:t>
            </a:r>
            <a:r>
              <a:rPr lang="de-DE" sz="1200" dirty="0" err="1" smtClean="0">
                <a:latin typeface="Times New Roman" panose="02020603050405020304" pitchFamily="18" charset="0"/>
                <a:cs typeface="Times New Roman" panose="02020603050405020304" pitchFamily="18" charset="0"/>
              </a:rPr>
              <a:t>eigeneBerechnungen</a:t>
            </a:r>
            <a:r>
              <a:rPr lang="de-DE" sz="1200" dirty="0" smtClean="0">
                <a:latin typeface="Times New Roman" panose="02020603050405020304" pitchFamily="18" charset="0"/>
                <a:cs typeface="Times New Roman" panose="02020603050405020304" pitchFamily="18" charset="0"/>
              </a:rPr>
              <a:t>, *80% der </a:t>
            </a:r>
            <a:r>
              <a:rPr lang="de-DE" sz="1200" dirty="0" err="1" smtClean="0">
                <a:latin typeface="Times New Roman" panose="02020603050405020304" pitchFamily="18" charset="0"/>
                <a:cs typeface="Times New Roman" panose="02020603050405020304" pitchFamily="18" charset="0"/>
              </a:rPr>
              <a:t>xporte</a:t>
            </a:r>
            <a:r>
              <a:rPr lang="de-DE" sz="1200" dirty="0" smtClean="0">
                <a:latin typeface="Times New Roman" panose="02020603050405020304" pitchFamily="18" charset="0"/>
                <a:cs typeface="Times New Roman" panose="02020603050405020304" pitchFamily="18" charset="0"/>
              </a:rPr>
              <a:t> regional nicht spezifiziert. Auch hier liegen noch nicht für alle Länder Daten von 2020 vor</a:t>
            </a:r>
            <a:endParaRPr lang="de-DE" sz="1200" dirty="0">
              <a:latin typeface="Times New Roman" panose="02020603050405020304" pitchFamily="18" charset="0"/>
              <a:cs typeface="Times New Roman" panose="02020603050405020304" pitchFamily="18" charset="0"/>
            </a:endParaRPr>
          </a:p>
        </p:txBody>
      </p:sp>
      <p:pic>
        <p:nvPicPr>
          <p:cNvPr id="2" name="Grafik 1"/>
          <p:cNvPicPr>
            <a:picLocks noChangeAspect="1"/>
          </p:cNvPicPr>
          <p:nvPr/>
        </p:nvPicPr>
        <p:blipFill>
          <a:blip r:embed="rId2"/>
          <a:stretch>
            <a:fillRect/>
          </a:stretch>
        </p:blipFill>
        <p:spPr>
          <a:xfrm>
            <a:off x="93148" y="131249"/>
            <a:ext cx="5598393" cy="5400000"/>
          </a:xfrm>
          <a:prstGeom prst="rect">
            <a:avLst/>
          </a:prstGeom>
        </p:spPr>
      </p:pic>
      <p:sp>
        <p:nvSpPr>
          <p:cNvPr id="21" name="Textfeld 20">
            <a:extLst>
              <a:ext uri="{FF2B5EF4-FFF2-40B4-BE49-F238E27FC236}">
                <a16:creationId xmlns:a16="http://schemas.microsoft.com/office/drawing/2014/main" id="{3C423D06-614E-4CCF-A19B-A8C947E20749}"/>
              </a:ext>
            </a:extLst>
          </p:cNvPr>
          <p:cNvSpPr txBox="1"/>
          <p:nvPr/>
        </p:nvSpPr>
        <p:spPr>
          <a:xfrm>
            <a:off x="5784688" y="907687"/>
            <a:ext cx="6407311" cy="93820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Eine singuläre Betrachtung der Verflechtungen der Außenwirtschaft Deutschlands alleine kann natürlich nicht die im internationalen Vergleich enorme Prosperität erklären.</a:t>
            </a:r>
            <a:endParaRPr lang="de-DE" dirty="0">
              <a:latin typeface="Times New Roman" panose="02020603050405020304" pitchFamily="18" charset="0"/>
              <a:cs typeface="Times New Roman" panose="02020603050405020304" pitchFamily="18" charset="0"/>
            </a:endParaRPr>
          </a:p>
        </p:txBody>
      </p:sp>
      <p:sp>
        <p:nvSpPr>
          <p:cNvPr id="22" name="Textfeld 21">
            <a:extLst>
              <a:ext uri="{FF2B5EF4-FFF2-40B4-BE49-F238E27FC236}">
                <a16:creationId xmlns:a16="http://schemas.microsoft.com/office/drawing/2014/main" id="{3C423D06-614E-4CCF-A19B-A8C947E20749}"/>
              </a:ext>
            </a:extLst>
          </p:cNvPr>
          <p:cNvSpPr txBox="1"/>
          <p:nvPr/>
        </p:nvSpPr>
        <p:spPr>
          <a:xfrm>
            <a:off x="5784687" y="1845889"/>
            <a:ext cx="6407311" cy="93820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Betrachtet man allerdings die regionale Verflechtung der 20 größten Volkswirtschaften, so zeigt Deutschland auch hier – ähnlich wie beim Offenheitsgrad – einen ganz besonderen Befund.</a:t>
            </a:r>
            <a:endParaRPr lang="de-DE" dirty="0">
              <a:latin typeface="Times New Roman" panose="02020603050405020304" pitchFamily="18" charset="0"/>
              <a:cs typeface="Times New Roman" panose="02020603050405020304" pitchFamily="18" charset="0"/>
            </a:endParaRPr>
          </a:p>
        </p:txBody>
      </p:sp>
      <p:sp>
        <p:nvSpPr>
          <p:cNvPr id="23" name="Textfeld 22">
            <a:extLst>
              <a:ext uri="{FF2B5EF4-FFF2-40B4-BE49-F238E27FC236}">
                <a16:creationId xmlns:a16="http://schemas.microsoft.com/office/drawing/2014/main" id="{3C423D06-614E-4CCF-A19B-A8C947E20749}"/>
              </a:ext>
            </a:extLst>
          </p:cNvPr>
          <p:cNvSpPr txBox="1"/>
          <p:nvPr/>
        </p:nvSpPr>
        <p:spPr>
          <a:xfrm>
            <a:off x="5784686" y="2786985"/>
            <a:ext cx="6407311" cy="121244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Sowohl bei den Exporten als auch bei den Importen ist Deutschland das einzige große Land der Welt, dessen Verflechtung mit dem jeweils größten Handelspartner bei Aus- bzw. Einfuhr kleiner als 10% ist.</a:t>
            </a:r>
            <a:endParaRPr lang="de-DE" dirty="0">
              <a:latin typeface="Times New Roman" panose="02020603050405020304" pitchFamily="18" charset="0"/>
              <a:cs typeface="Times New Roman" panose="02020603050405020304" pitchFamily="18" charset="0"/>
            </a:endParaRPr>
          </a:p>
        </p:txBody>
      </p:sp>
      <p:sp>
        <p:nvSpPr>
          <p:cNvPr id="24" name="Textfeld 23">
            <a:extLst>
              <a:ext uri="{FF2B5EF4-FFF2-40B4-BE49-F238E27FC236}">
                <a16:creationId xmlns:a16="http://schemas.microsoft.com/office/drawing/2014/main" id="{3C423D06-614E-4CCF-A19B-A8C947E20749}"/>
              </a:ext>
            </a:extLst>
          </p:cNvPr>
          <p:cNvSpPr txBox="1"/>
          <p:nvPr/>
        </p:nvSpPr>
        <p:spPr>
          <a:xfrm>
            <a:off x="5784689" y="4815825"/>
            <a:ext cx="6407311" cy="1001279"/>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Dies bedeutet, dass obwohl Deutschland der „größte“ Händler der Welt ist, die bilaterale Abhängigkeit verglichen mit den anderen großen Ländern nur relativ gering ist</a:t>
            </a:r>
            <a:endParaRPr lang="de-DE" dirty="0">
              <a:latin typeface="Times New Roman" panose="02020603050405020304" pitchFamily="18" charset="0"/>
              <a:cs typeface="Times New Roman" panose="02020603050405020304" pitchFamily="18" charset="0"/>
            </a:endParaRPr>
          </a:p>
        </p:txBody>
      </p:sp>
      <p:sp>
        <p:nvSpPr>
          <p:cNvPr id="25" name="Textfeld 24">
            <a:extLst>
              <a:ext uri="{FF2B5EF4-FFF2-40B4-BE49-F238E27FC236}">
                <a16:creationId xmlns:a16="http://schemas.microsoft.com/office/drawing/2014/main" id="{3C423D06-614E-4CCF-A19B-A8C947E20749}"/>
              </a:ext>
            </a:extLst>
          </p:cNvPr>
          <p:cNvSpPr txBox="1"/>
          <p:nvPr/>
        </p:nvSpPr>
        <p:spPr>
          <a:xfrm>
            <a:off x="5808899" y="3895088"/>
            <a:ext cx="6407311" cy="1001279"/>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Bei allen anderen großen Länder ist mindestens ein Handelspartner bei Ex- bzw. Importen im Anteil deutlich größer als 10%. Meist ist dies sogar bei beiden Seiten, Ex- und Importen, der Fall.</a:t>
            </a:r>
            <a:endParaRPr lang="de-DE" dirty="0">
              <a:latin typeface="Times New Roman" panose="02020603050405020304" pitchFamily="18" charset="0"/>
              <a:cs typeface="Times New Roman" panose="02020603050405020304" pitchFamily="18" charset="0"/>
            </a:endParaRPr>
          </a:p>
        </p:txBody>
      </p:sp>
      <p:sp>
        <p:nvSpPr>
          <p:cNvPr id="26" name="Textfeld 25">
            <a:extLst>
              <a:ext uri="{FF2B5EF4-FFF2-40B4-BE49-F238E27FC236}">
                <a16:creationId xmlns:a16="http://schemas.microsoft.com/office/drawing/2014/main" id="{3C423D06-614E-4CCF-A19B-A8C947E20749}"/>
              </a:ext>
            </a:extLst>
          </p:cNvPr>
          <p:cNvSpPr txBox="1"/>
          <p:nvPr/>
        </p:nvSpPr>
        <p:spPr>
          <a:xfrm>
            <a:off x="0" y="5867711"/>
            <a:ext cx="12122524" cy="435136"/>
          </a:xfrm>
          <a:prstGeom prst="rect">
            <a:avLst/>
          </a:prstGeom>
          <a:noFill/>
        </p:spPr>
        <p:txBody>
          <a:bodyPr wrap="square" rtlCol="0">
            <a:noAutofit/>
          </a:bodyPr>
          <a:lstStyle/>
          <a:p>
            <a:pPr algn="ctr"/>
            <a:r>
              <a:rPr lang="de-DE" b="1" dirty="0" smtClean="0">
                <a:latin typeface="Times New Roman" panose="02020603050405020304" pitchFamily="18" charset="0"/>
                <a:cs typeface="Times New Roman" panose="02020603050405020304" pitchFamily="18" charset="0"/>
              </a:rPr>
              <a:t>Deutschland kann damit als so etwas wie die regional diversifizierteste große Volkswirtschaft der Welt angesehen werden</a:t>
            </a:r>
            <a:endParaRPr lang="de-DE" b="1" dirty="0">
              <a:latin typeface="Times New Roman" panose="02020603050405020304" pitchFamily="18" charset="0"/>
              <a:cs typeface="Times New Roman" panose="02020603050405020304" pitchFamily="18" charset="0"/>
            </a:endParaRPr>
          </a:p>
        </p:txBody>
      </p:sp>
      <p:sp>
        <p:nvSpPr>
          <p:cNvPr id="27" name="Textfeld 26">
            <a:extLst>
              <a:ext uri="{FF2B5EF4-FFF2-40B4-BE49-F238E27FC236}">
                <a16:creationId xmlns:a16="http://schemas.microsoft.com/office/drawing/2014/main" id="{3C423D06-614E-4CCF-A19B-A8C947E20749}"/>
              </a:ext>
            </a:extLst>
          </p:cNvPr>
          <p:cNvSpPr txBox="1"/>
          <p:nvPr/>
        </p:nvSpPr>
        <p:spPr>
          <a:xfrm>
            <a:off x="-1" y="6141606"/>
            <a:ext cx="12191997" cy="716393"/>
          </a:xfrm>
          <a:prstGeom prst="rect">
            <a:avLst/>
          </a:prstGeom>
          <a:noFill/>
        </p:spPr>
        <p:txBody>
          <a:bodyPr wrap="square" rtlCol="0">
            <a:noAutofit/>
          </a:bodyPr>
          <a:lstStyle/>
          <a:p>
            <a:r>
              <a:rPr lang="de-DE" sz="1400" dirty="0" smtClean="0">
                <a:latin typeface="Times New Roman" panose="02020603050405020304" pitchFamily="18" charset="0"/>
                <a:cs typeface="Times New Roman" panose="02020603050405020304" pitchFamily="18" charset="0"/>
              </a:rPr>
              <a:t>Anmerkung: Einzig die Türkei kann in der Diversifizierung auf Ex- und Importseite ähnliche Anteile wie Deutschland aufweisen. Mitunter weist man der Türkei auch Drehscheibencharakter zwischen Europa und der arabischen Welt zu. Inwieweit dies bei der derzeitigen Politik aufrechterhalten werden kann bleibt abzuwarten</a:t>
            </a:r>
            <a:r>
              <a:rPr lang="de-DE" sz="1500" dirty="0" smtClean="0">
                <a:latin typeface="Times New Roman" panose="02020603050405020304" pitchFamily="18" charset="0"/>
                <a:cs typeface="Times New Roman" panose="02020603050405020304" pitchFamily="18" charset="0"/>
              </a:rPr>
              <a:t>.</a:t>
            </a:r>
            <a:r>
              <a:rPr lang="de-DE" dirty="0" smtClean="0">
                <a:latin typeface="Times New Roman" panose="02020603050405020304" pitchFamily="18" charset="0"/>
                <a:cs typeface="Times New Roman" panose="02020603050405020304" pitchFamily="18" charset="0"/>
              </a:rPr>
              <a:t> </a:t>
            </a:r>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3319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P spid="24" grpId="0"/>
      <p:bldP spid="25" grpId="0"/>
      <p:bldP spid="26" grpId="0"/>
      <p:bldP spid="2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0" y="540000"/>
            <a:ext cx="8799999" cy="3960000"/>
          </a:xfrm>
          <a:prstGeom prst="rect">
            <a:avLst/>
          </a:prstGeom>
        </p:spPr>
      </p:pic>
      <p:sp>
        <p:nvSpPr>
          <p:cNvPr id="5" name="Textfeld 4">
            <a:extLst>
              <a:ext uri="{FF2B5EF4-FFF2-40B4-BE49-F238E27FC236}">
                <a16:creationId xmlns:a16="http://schemas.microsoft.com/office/drawing/2014/main" id="{B9808947-CEF8-43EC-BF62-5E76F31F3A12}"/>
              </a:ext>
            </a:extLst>
          </p:cNvPr>
          <p:cNvSpPr txBox="1"/>
          <p:nvPr/>
        </p:nvSpPr>
        <p:spPr>
          <a:xfrm>
            <a:off x="0" y="0"/>
            <a:ext cx="9264353" cy="567680"/>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Verflechtung Deutschlands mit ausgewählten Ländern </a:t>
            </a:r>
            <a:r>
              <a:rPr lang="de-DE" sz="3200" dirty="0" smtClean="0">
                <a:latin typeface="Times New Roman" panose="02020603050405020304" pitchFamily="18" charset="0"/>
                <a:cs typeface="Times New Roman" panose="02020603050405020304" pitchFamily="18" charset="0"/>
              </a:rPr>
              <a:t>I</a:t>
            </a:r>
            <a:endParaRPr lang="de-DE" sz="32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57E4A691-383D-4399-B93E-2A38241FA9F4}"/>
              </a:ext>
            </a:extLst>
          </p:cNvPr>
          <p:cNvSpPr txBox="1"/>
          <p:nvPr/>
        </p:nvSpPr>
        <p:spPr>
          <a:xfrm>
            <a:off x="3990885" y="4272897"/>
            <a:ext cx="1179321" cy="297618"/>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Quelle: Destatis</a:t>
            </a:r>
          </a:p>
        </p:txBody>
      </p:sp>
      <p:sp>
        <p:nvSpPr>
          <p:cNvPr id="9" name="Textfeld 8">
            <a:extLst>
              <a:ext uri="{FF2B5EF4-FFF2-40B4-BE49-F238E27FC236}">
                <a16:creationId xmlns:a16="http://schemas.microsoft.com/office/drawing/2014/main" id="{57E4A691-383D-4399-B93E-2A38241FA9F4}"/>
              </a:ext>
            </a:extLst>
          </p:cNvPr>
          <p:cNvSpPr txBox="1"/>
          <p:nvPr/>
        </p:nvSpPr>
        <p:spPr>
          <a:xfrm>
            <a:off x="8759439" y="551115"/>
            <a:ext cx="3432561" cy="1222050"/>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Eine Betrachtung der Anteile von Deutschlands größten Handelspart- </a:t>
            </a:r>
            <a:r>
              <a:rPr lang="de-DE" sz="1600" dirty="0" err="1" smtClean="0">
                <a:latin typeface="Times New Roman" panose="02020603050405020304" pitchFamily="18" charset="0"/>
                <a:cs typeface="Times New Roman" panose="02020603050405020304" pitchFamily="18" charset="0"/>
              </a:rPr>
              <a:t>nern</a:t>
            </a:r>
            <a:r>
              <a:rPr lang="de-DE" sz="1600" dirty="0" smtClean="0">
                <a:latin typeface="Times New Roman" panose="02020603050405020304" pitchFamily="18" charset="0"/>
                <a:cs typeface="Times New Roman" panose="02020603050405020304" pitchFamily="18" charset="0"/>
              </a:rPr>
              <a:t> zeigt in den letzten 20 Jahren deutliche Verschiebungen</a:t>
            </a:r>
            <a:endParaRPr lang="de-DE" sz="1600"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57E4A691-383D-4399-B93E-2A38241FA9F4}"/>
              </a:ext>
            </a:extLst>
          </p:cNvPr>
          <p:cNvSpPr txBox="1"/>
          <p:nvPr/>
        </p:nvSpPr>
        <p:spPr>
          <a:xfrm>
            <a:off x="8759439" y="1773165"/>
            <a:ext cx="3432561" cy="1768980"/>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Insbesondere die Verflechtung mit China hat sich sowohl auf Ex- als auch Importseite deutlich intensiviert, so dass China bei den Importen mittlerweile der wichtigste </a:t>
            </a:r>
            <a:r>
              <a:rPr lang="de-DE" sz="1600" dirty="0">
                <a:latin typeface="Times New Roman" panose="02020603050405020304" pitchFamily="18" charset="0"/>
                <a:cs typeface="Times New Roman" panose="02020603050405020304" pitchFamily="18" charset="0"/>
              </a:rPr>
              <a:t>H</a:t>
            </a:r>
            <a:r>
              <a:rPr lang="de-DE" sz="1600" dirty="0" smtClean="0">
                <a:latin typeface="Times New Roman" panose="02020603050405020304" pitchFamily="18" charset="0"/>
                <a:cs typeface="Times New Roman" panose="02020603050405020304" pitchFamily="18" charset="0"/>
              </a:rPr>
              <a:t>andelspartner ist</a:t>
            </a:r>
            <a:endParaRPr lang="de-DE" sz="16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57E4A691-383D-4399-B93E-2A38241FA9F4}"/>
              </a:ext>
            </a:extLst>
          </p:cNvPr>
          <p:cNvSpPr txBox="1"/>
          <p:nvPr/>
        </p:nvSpPr>
        <p:spPr>
          <a:xfrm>
            <a:off x="8759434" y="3463809"/>
            <a:ext cx="3432561" cy="991667"/>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Die Verflechtung mit Frankreich, dem früher wichtigsten Handels- </a:t>
            </a:r>
            <a:r>
              <a:rPr lang="de-DE" sz="1600" dirty="0" err="1" smtClean="0">
                <a:latin typeface="Times New Roman" panose="02020603050405020304" pitchFamily="18" charset="0"/>
                <a:cs typeface="Times New Roman" panose="02020603050405020304" pitchFamily="18" charset="0"/>
              </a:rPr>
              <a:t>partner</a:t>
            </a:r>
            <a:r>
              <a:rPr lang="de-DE" sz="1600" dirty="0" smtClean="0">
                <a:latin typeface="Times New Roman" panose="02020603050405020304" pitchFamily="18" charset="0"/>
                <a:cs typeface="Times New Roman" panose="02020603050405020304" pitchFamily="18" charset="0"/>
              </a:rPr>
              <a:t> nimmt dagegen mehr oder weniger kontinuierlich ab</a:t>
            </a:r>
            <a:endParaRPr lang="de-DE" sz="1600"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57E4A691-383D-4399-B93E-2A38241FA9F4}"/>
              </a:ext>
            </a:extLst>
          </p:cNvPr>
          <p:cNvSpPr txBox="1"/>
          <p:nvPr/>
        </p:nvSpPr>
        <p:spPr>
          <a:xfrm>
            <a:off x="-4" y="6217008"/>
            <a:ext cx="12191999" cy="653814"/>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Am aktuellen Rand sieht man die Verwerfungen durch die zeitlich versetzte </a:t>
            </a:r>
            <a:r>
              <a:rPr lang="de-DE" sz="1600" dirty="0" err="1" smtClean="0">
                <a:latin typeface="Times New Roman" panose="02020603050405020304" pitchFamily="18" charset="0"/>
                <a:cs typeface="Times New Roman" panose="02020603050405020304" pitchFamily="18" charset="0"/>
              </a:rPr>
              <a:t>Coronakrise</a:t>
            </a:r>
            <a:r>
              <a:rPr lang="de-DE" sz="1600" dirty="0" smtClean="0">
                <a:latin typeface="Times New Roman" panose="02020603050405020304" pitchFamily="18" charset="0"/>
                <a:cs typeface="Times New Roman" panose="02020603050405020304" pitchFamily="18" charset="0"/>
              </a:rPr>
              <a:t> bei der die Anteile von China, erst deutlich zugenommen haben, um auf das alte Niveau zurückzugehen.</a:t>
            </a:r>
            <a:endParaRPr lang="de-DE" sz="1600" dirty="0">
              <a:latin typeface="Times New Roman" panose="02020603050405020304" pitchFamily="18" charset="0"/>
              <a:cs typeface="Times New Roman" panose="02020603050405020304" pitchFamily="18" charset="0"/>
            </a:endParaRPr>
          </a:p>
        </p:txBody>
      </p:sp>
      <p:sp>
        <p:nvSpPr>
          <p:cNvPr id="13" name="Textfeld 12">
            <a:extLst>
              <a:ext uri="{FF2B5EF4-FFF2-40B4-BE49-F238E27FC236}">
                <a16:creationId xmlns:a16="http://schemas.microsoft.com/office/drawing/2014/main" id="{57E4A691-383D-4399-B93E-2A38241FA9F4}"/>
              </a:ext>
            </a:extLst>
          </p:cNvPr>
          <p:cNvSpPr txBox="1"/>
          <p:nvPr/>
        </p:nvSpPr>
        <p:spPr>
          <a:xfrm>
            <a:off x="-2" y="4469571"/>
            <a:ext cx="12191999" cy="1791322"/>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Die Verflechtung mit den USA unterliegt dagegen einer Wellenbewegung, während die Anteile bis zur Finanzkrise deutlich zurückgegangen sind, haben Sie sich im Nachgang etwas erholt, um im </a:t>
            </a:r>
            <a:r>
              <a:rPr lang="de-DE" sz="1600" dirty="0" err="1" smtClean="0">
                <a:latin typeface="Times New Roman" panose="02020603050405020304" pitchFamily="18" charset="0"/>
                <a:cs typeface="Times New Roman" panose="02020603050405020304" pitchFamily="18" charset="0"/>
              </a:rPr>
              <a:t>Anschluß</a:t>
            </a:r>
            <a:r>
              <a:rPr lang="de-DE" sz="1600" dirty="0" smtClean="0">
                <a:latin typeface="Times New Roman" panose="02020603050405020304" pitchFamily="18" charset="0"/>
                <a:cs typeface="Times New Roman" panose="02020603050405020304" pitchFamily="18" charset="0"/>
              </a:rPr>
              <a:t> mehr oder weniger zu stagnieren. Da beide Seiten der Handelsbeziehungen den gleichen Trend aufweisen, ist es damit der Trump-Administration gerade nicht gelungen das </a:t>
            </a:r>
            <a:r>
              <a:rPr lang="de-DE" sz="1600" dirty="0" err="1" smtClean="0">
                <a:latin typeface="Times New Roman" panose="02020603050405020304" pitchFamily="18" charset="0"/>
                <a:cs typeface="Times New Roman" panose="02020603050405020304" pitchFamily="18" charset="0"/>
              </a:rPr>
              <a:t>Handelsbilansdefizit</a:t>
            </a:r>
            <a:r>
              <a:rPr lang="de-DE" sz="1600" dirty="0" smtClean="0">
                <a:latin typeface="Times New Roman" panose="02020603050405020304" pitchFamily="18" charset="0"/>
                <a:cs typeface="Times New Roman" panose="02020603050405020304" pitchFamily="18" charset="0"/>
              </a:rPr>
              <a:t> zu verringern, sondern es ist mit ca. 4 Mrd. Euro pro Monat – ausgenommen der Zeit des weltweiten </a:t>
            </a:r>
            <a:r>
              <a:rPr lang="de-DE" sz="1600" dirty="0" err="1" smtClean="0">
                <a:latin typeface="Times New Roman" panose="02020603050405020304" pitchFamily="18" charset="0"/>
                <a:cs typeface="Times New Roman" panose="02020603050405020304" pitchFamily="18" charset="0"/>
              </a:rPr>
              <a:t>Lockdowns</a:t>
            </a:r>
            <a:r>
              <a:rPr lang="de-DE" sz="1600" dirty="0" smtClean="0">
                <a:latin typeface="Times New Roman" panose="02020603050405020304" pitchFamily="18" charset="0"/>
                <a:cs typeface="Times New Roman" panose="02020603050405020304" pitchFamily="18" charset="0"/>
              </a:rPr>
              <a:t> im Frühjahr 2020 – nahezu konstant geblieben. Gegenwärtig verbleibt es unter der neuen Regierung auf dem gleichen Niveau. Allerdings stehen die USA und Europa auch gerade erst in Verhandlungen über die zukünftigen Handelsbeziehungen. Ob die Initiative zu TTIP wieder aufgenommen wird, bleibt abzuwarten. Ganz aktuell belasten allerdings die Spannungen zwischen den USA und Frankreich aufgrund des US-U-</a:t>
            </a:r>
            <a:r>
              <a:rPr lang="de-DE" sz="1600" dirty="0">
                <a:latin typeface="Times New Roman" panose="02020603050405020304" pitchFamily="18" charset="0"/>
                <a:cs typeface="Times New Roman" panose="02020603050405020304" pitchFamily="18" charset="0"/>
              </a:rPr>
              <a:t>B</a:t>
            </a:r>
            <a:r>
              <a:rPr lang="de-DE" sz="1600" dirty="0" smtClean="0">
                <a:latin typeface="Times New Roman" panose="02020603050405020304" pitchFamily="18" charset="0"/>
                <a:cs typeface="Times New Roman" panose="02020603050405020304" pitchFamily="18" charset="0"/>
              </a:rPr>
              <a:t>ootgeschäfts mit Australien sicherlich auch diese Verhandlungen  </a:t>
            </a:r>
            <a:endParaRPr lang="de-DE" sz="1600" dirty="0">
              <a:latin typeface="Times New Roman" panose="02020603050405020304" pitchFamily="18" charset="0"/>
              <a:cs typeface="Times New Roman" panose="02020603050405020304" pitchFamily="18" charset="0"/>
            </a:endParaRPr>
          </a:p>
        </p:txBody>
      </p:sp>
      <p:cxnSp>
        <p:nvCxnSpPr>
          <p:cNvPr id="6" name="Gerade Verbindung mit Pfeil 5"/>
          <p:cNvCxnSpPr/>
          <p:nvPr/>
        </p:nvCxnSpPr>
        <p:spPr>
          <a:xfrm flipV="1">
            <a:off x="1174013" y="2025777"/>
            <a:ext cx="2729840" cy="970780"/>
          </a:xfrm>
          <a:prstGeom prst="straightConnector1">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p:cNvCxnSpPr/>
          <p:nvPr/>
        </p:nvCxnSpPr>
        <p:spPr>
          <a:xfrm flipV="1">
            <a:off x="5170206" y="1693808"/>
            <a:ext cx="2972993" cy="1087913"/>
          </a:xfrm>
          <a:prstGeom prst="straightConnector1">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p:cNvCxnSpPr/>
          <p:nvPr/>
        </p:nvCxnSpPr>
        <p:spPr>
          <a:xfrm>
            <a:off x="804017" y="1397894"/>
            <a:ext cx="3155925" cy="593276"/>
          </a:xfrm>
          <a:prstGeom prst="straightConnector1">
            <a:avLst/>
          </a:prstGeom>
          <a:ln w="508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p:cNvCxnSpPr/>
          <p:nvPr/>
        </p:nvCxnSpPr>
        <p:spPr>
          <a:xfrm>
            <a:off x="5170206" y="1962737"/>
            <a:ext cx="3332859" cy="683272"/>
          </a:xfrm>
          <a:prstGeom prst="straightConnector1">
            <a:avLst/>
          </a:prstGeom>
          <a:ln w="508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p:nvPr/>
        </p:nvCxnSpPr>
        <p:spPr>
          <a:xfrm>
            <a:off x="631677" y="1522429"/>
            <a:ext cx="1581684" cy="666351"/>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p:cNvCxnSpPr/>
          <p:nvPr/>
        </p:nvCxnSpPr>
        <p:spPr>
          <a:xfrm>
            <a:off x="5099776" y="2129304"/>
            <a:ext cx="1865047" cy="492772"/>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Gerade Verbindung mit Pfeil 31"/>
          <p:cNvCxnSpPr/>
          <p:nvPr/>
        </p:nvCxnSpPr>
        <p:spPr>
          <a:xfrm flipV="1">
            <a:off x="2265029" y="1693808"/>
            <a:ext cx="914176" cy="476483"/>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Gerade Verbindung mit Pfeil 33"/>
          <p:cNvCxnSpPr/>
          <p:nvPr/>
        </p:nvCxnSpPr>
        <p:spPr>
          <a:xfrm>
            <a:off x="3401226" y="1746890"/>
            <a:ext cx="685088" cy="0"/>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Gerade Verbindung mit Pfeil 35"/>
          <p:cNvCxnSpPr/>
          <p:nvPr/>
        </p:nvCxnSpPr>
        <p:spPr>
          <a:xfrm flipV="1">
            <a:off x="7035253" y="2413073"/>
            <a:ext cx="814061" cy="176860"/>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Gerade Verbindung mit Pfeil 36"/>
          <p:cNvCxnSpPr/>
          <p:nvPr/>
        </p:nvCxnSpPr>
        <p:spPr>
          <a:xfrm flipV="1">
            <a:off x="7952525" y="2384509"/>
            <a:ext cx="576205" cy="28564"/>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3" name="Ellipse 42"/>
          <p:cNvSpPr/>
          <p:nvPr/>
        </p:nvSpPr>
        <p:spPr>
          <a:xfrm>
            <a:off x="3743995" y="1539550"/>
            <a:ext cx="597269" cy="972454"/>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a:off x="8213630" y="989452"/>
            <a:ext cx="359865" cy="1264301"/>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8775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43" grpId="0" animBg="1"/>
      <p:bldP spid="4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0" y="540000"/>
            <a:ext cx="8761061" cy="3960000"/>
          </a:xfrm>
          <a:prstGeom prst="rect">
            <a:avLst/>
          </a:prstGeom>
        </p:spPr>
      </p:pic>
      <p:sp>
        <p:nvSpPr>
          <p:cNvPr id="5" name="Textfeld 4">
            <a:extLst>
              <a:ext uri="{FF2B5EF4-FFF2-40B4-BE49-F238E27FC236}">
                <a16:creationId xmlns:a16="http://schemas.microsoft.com/office/drawing/2014/main" id="{B9808947-CEF8-43EC-BF62-5E76F31F3A12}"/>
              </a:ext>
            </a:extLst>
          </p:cNvPr>
          <p:cNvSpPr txBox="1"/>
          <p:nvPr/>
        </p:nvSpPr>
        <p:spPr>
          <a:xfrm>
            <a:off x="0" y="0"/>
            <a:ext cx="9264353" cy="567680"/>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Verflechtung Deutschlands mit ausgewählten Ländern </a:t>
            </a:r>
            <a:r>
              <a:rPr lang="de-DE" sz="3200" dirty="0" smtClean="0">
                <a:latin typeface="Times New Roman" panose="02020603050405020304" pitchFamily="18" charset="0"/>
                <a:cs typeface="Times New Roman" panose="02020603050405020304" pitchFamily="18" charset="0"/>
              </a:rPr>
              <a:t>II</a:t>
            </a:r>
            <a:endParaRPr lang="de-DE" sz="32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57E4A691-383D-4399-B93E-2A38241FA9F4}"/>
              </a:ext>
            </a:extLst>
          </p:cNvPr>
          <p:cNvSpPr txBox="1"/>
          <p:nvPr/>
        </p:nvSpPr>
        <p:spPr>
          <a:xfrm>
            <a:off x="3990885" y="4272897"/>
            <a:ext cx="1179321" cy="297618"/>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Quelle: Destatis</a:t>
            </a:r>
          </a:p>
        </p:txBody>
      </p:sp>
      <p:sp>
        <p:nvSpPr>
          <p:cNvPr id="23" name="Textfeld 22">
            <a:extLst>
              <a:ext uri="{FF2B5EF4-FFF2-40B4-BE49-F238E27FC236}">
                <a16:creationId xmlns:a16="http://schemas.microsoft.com/office/drawing/2014/main" id="{57E4A691-383D-4399-B93E-2A38241FA9F4}"/>
              </a:ext>
            </a:extLst>
          </p:cNvPr>
          <p:cNvSpPr txBox="1"/>
          <p:nvPr/>
        </p:nvSpPr>
        <p:spPr>
          <a:xfrm>
            <a:off x="8759437" y="283840"/>
            <a:ext cx="3432561" cy="122205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Anhand der Verflechtung Deutsch- </a:t>
            </a:r>
            <a:r>
              <a:rPr lang="de-DE" dirty="0" err="1" smtClean="0">
                <a:latin typeface="Times New Roman" panose="02020603050405020304" pitchFamily="18" charset="0"/>
                <a:cs typeface="Times New Roman" panose="02020603050405020304" pitchFamily="18" charset="0"/>
              </a:rPr>
              <a:t>lands</a:t>
            </a:r>
            <a:r>
              <a:rPr lang="de-DE" dirty="0" smtClean="0">
                <a:latin typeface="Times New Roman" panose="02020603050405020304" pitchFamily="18" charset="0"/>
                <a:cs typeface="Times New Roman" panose="02020603050405020304" pitchFamily="18" charset="0"/>
              </a:rPr>
              <a:t> mit Polen, UK und </a:t>
            </a:r>
            <a:r>
              <a:rPr lang="de-DE" dirty="0" err="1" smtClean="0">
                <a:latin typeface="Times New Roman" panose="02020603050405020304" pitchFamily="18" charset="0"/>
                <a:cs typeface="Times New Roman" panose="02020603050405020304" pitchFamily="18" charset="0"/>
              </a:rPr>
              <a:t>Rußland</a:t>
            </a:r>
            <a:r>
              <a:rPr lang="de-DE" dirty="0" smtClean="0">
                <a:latin typeface="Times New Roman" panose="02020603050405020304" pitchFamily="18" charset="0"/>
                <a:cs typeface="Times New Roman" panose="02020603050405020304" pitchFamily="18" charset="0"/>
              </a:rPr>
              <a:t> lassen sich direkt aktuelle wirt- </a:t>
            </a:r>
            <a:r>
              <a:rPr lang="de-DE" dirty="0" err="1" smtClean="0">
                <a:latin typeface="Times New Roman" panose="02020603050405020304" pitchFamily="18" charset="0"/>
                <a:cs typeface="Times New Roman" panose="02020603050405020304" pitchFamily="18" charset="0"/>
              </a:rPr>
              <a:t>schaftspolitische</a:t>
            </a:r>
            <a:r>
              <a:rPr lang="de-DE" dirty="0" smtClean="0">
                <a:latin typeface="Times New Roman" panose="02020603050405020304" pitchFamily="18" charset="0"/>
                <a:cs typeface="Times New Roman" panose="02020603050405020304" pitchFamily="18" charset="0"/>
              </a:rPr>
              <a:t> Trends ablesen</a:t>
            </a:r>
            <a:endParaRPr lang="de-DE" dirty="0">
              <a:latin typeface="Times New Roman" panose="02020603050405020304" pitchFamily="18" charset="0"/>
              <a:cs typeface="Times New Roman" panose="02020603050405020304" pitchFamily="18" charset="0"/>
            </a:endParaRPr>
          </a:p>
        </p:txBody>
      </p:sp>
      <p:sp>
        <p:nvSpPr>
          <p:cNvPr id="24" name="Textfeld 23">
            <a:extLst>
              <a:ext uri="{FF2B5EF4-FFF2-40B4-BE49-F238E27FC236}">
                <a16:creationId xmlns:a16="http://schemas.microsoft.com/office/drawing/2014/main" id="{57E4A691-383D-4399-B93E-2A38241FA9F4}"/>
              </a:ext>
            </a:extLst>
          </p:cNvPr>
          <p:cNvSpPr txBox="1"/>
          <p:nvPr/>
        </p:nvSpPr>
        <p:spPr>
          <a:xfrm>
            <a:off x="8759436" y="1437847"/>
            <a:ext cx="3432561" cy="3364889"/>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Genau wie bei der Entwicklung zu China erkennt man in Bezug auf Polen eine kontinuierliche Zunahme, so dass Polen </a:t>
            </a:r>
            <a:r>
              <a:rPr lang="de-DE" dirty="0" err="1" smtClean="0">
                <a:latin typeface="Times New Roman" panose="02020603050405020304" pitchFamily="18" charset="0"/>
                <a:cs typeface="Times New Roman" panose="02020603050405020304" pitchFamily="18" charset="0"/>
              </a:rPr>
              <a:t>mittler</a:t>
            </a:r>
            <a:r>
              <a:rPr lang="de-DE" dirty="0" smtClean="0">
                <a:latin typeface="Times New Roman" panose="02020603050405020304" pitchFamily="18" charset="0"/>
                <a:cs typeface="Times New Roman" panose="02020603050405020304" pitchFamily="18" charset="0"/>
              </a:rPr>
              <a:t>- weile UK als 5. wichtigsten Handelspartner abgelöst hat, obwohl die britische Wirtschaft rund fünfmal so groß wie die polnische ist. Man spricht sogar davon, dass Deutschland und Polen sich in der letzten Dekade gegen- seitig gestützt haben</a:t>
            </a:r>
            <a:endParaRPr lang="de-DE" dirty="0">
              <a:latin typeface="Times New Roman" panose="02020603050405020304" pitchFamily="18" charset="0"/>
              <a:cs typeface="Times New Roman" panose="02020603050405020304" pitchFamily="18" charset="0"/>
            </a:endParaRPr>
          </a:p>
        </p:txBody>
      </p:sp>
      <p:sp>
        <p:nvSpPr>
          <p:cNvPr id="26" name="Textfeld 25">
            <a:extLst>
              <a:ext uri="{FF2B5EF4-FFF2-40B4-BE49-F238E27FC236}">
                <a16:creationId xmlns:a16="http://schemas.microsoft.com/office/drawing/2014/main" id="{57E4A691-383D-4399-B93E-2A38241FA9F4}"/>
              </a:ext>
            </a:extLst>
          </p:cNvPr>
          <p:cNvSpPr txBox="1"/>
          <p:nvPr/>
        </p:nvSpPr>
        <p:spPr>
          <a:xfrm>
            <a:off x="29624" y="4742179"/>
            <a:ext cx="12162376" cy="1221319"/>
          </a:xfrm>
          <a:prstGeom prst="rect">
            <a:avLst/>
          </a:prstGeom>
          <a:noFill/>
        </p:spPr>
        <p:txBody>
          <a:bodyPr wrap="square" rtlCol="0">
            <a:noAutofit/>
          </a:bodyPr>
          <a:lstStyle/>
          <a:p>
            <a:r>
              <a:rPr lang="de-DE" sz="1400" dirty="0" smtClean="0">
                <a:latin typeface="Times New Roman" panose="02020603050405020304" pitchFamily="18" charset="0"/>
                <a:cs typeface="Times New Roman" panose="02020603050405020304" pitchFamily="18" charset="0"/>
              </a:rPr>
              <a:t>Die Anteile mit UK haben dagegen bis zur Finanzkrise deutlich abgenommen, der leichte Anstieg nach der Finanzkrise ist vornehmlich auf die Aufwertung des britischen Pfund gegenüber dem Euro zurückzuführen, da die deutschen Exportmengen relativ </a:t>
            </a:r>
            <a:r>
              <a:rPr lang="de-DE" sz="1400" dirty="0" err="1" smtClean="0">
                <a:latin typeface="Times New Roman" panose="02020603050405020304" pitchFamily="18" charset="0"/>
                <a:cs typeface="Times New Roman" panose="02020603050405020304" pitchFamily="18" charset="0"/>
              </a:rPr>
              <a:t>inelastisch</a:t>
            </a:r>
            <a:r>
              <a:rPr lang="de-DE" sz="1400" dirty="0" smtClean="0">
                <a:latin typeface="Times New Roman" panose="02020603050405020304" pitchFamily="18" charset="0"/>
                <a:cs typeface="Times New Roman" panose="02020603050405020304" pitchFamily="18" charset="0"/>
              </a:rPr>
              <a:t> bzgl. Wechselkursschwankungen sind. Seit dem </a:t>
            </a:r>
            <a:r>
              <a:rPr lang="de-DE" sz="1400" dirty="0" err="1" smtClean="0">
                <a:latin typeface="Times New Roman" panose="02020603050405020304" pitchFamily="18" charset="0"/>
                <a:cs typeface="Times New Roman" panose="02020603050405020304" pitchFamily="18" charset="0"/>
              </a:rPr>
              <a:t>Brexitreferendum</a:t>
            </a:r>
            <a:r>
              <a:rPr lang="de-DE" sz="1400" dirty="0" smtClean="0">
                <a:latin typeface="Times New Roman" panose="02020603050405020304" pitchFamily="18" charset="0"/>
                <a:cs typeface="Times New Roman" panose="02020603050405020304" pitchFamily="18" charset="0"/>
              </a:rPr>
              <a:t> (23. Juni 2016) sind allerdings auch die deutschen Exporte weiter deutlich zurückgegangen, so dass der Anteil von UK bei den Importen nur roch bei 3% und bei den Exporten bei 5% liegt. Mittlerweile manifestieren sich in UK auch breite Lieferschwierigkeiten, da die Handelsbeziehungen zur EU jetzt deutlich höhere Hürden nehmen müssen, und diese Handelsbeziehungen eben nicht einfach durch Handel mit anderen Nicht-EU-Ländern ersetzt werden können.</a:t>
            </a:r>
            <a:endParaRPr lang="de-DE" sz="1400" dirty="0">
              <a:latin typeface="Times New Roman" panose="02020603050405020304" pitchFamily="18" charset="0"/>
              <a:cs typeface="Times New Roman" panose="02020603050405020304" pitchFamily="18" charset="0"/>
            </a:endParaRPr>
          </a:p>
        </p:txBody>
      </p:sp>
      <p:sp>
        <p:nvSpPr>
          <p:cNvPr id="27" name="Textfeld 26">
            <a:extLst>
              <a:ext uri="{FF2B5EF4-FFF2-40B4-BE49-F238E27FC236}">
                <a16:creationId xmlns:a16="http://schemas.microsoft.com/office/drawing/2014/main" id="{57E4A691-383D-4399-B93E-2A38241FA9F4}"/>
              </a:ext>
            </a:extLst>
          </p:cNvPr>
          <p:cNvSpPr txBox="1"/>
          <p:nvPr/>
        </p:nvSpPr>
        <p:spPr>
          <a:xfrm>
            <a:off x="-4560" y="5893563"/>
            <a:ext cx="12196560" cy="842977"/>
          </a:xfrm>
          <a:prstGeom prst="rect">
            <a:avLst/>
          </a:prstGeom>
          <a:noFill/>
        </p:spPr>
        <p:txBody>
          <a:bodyPr wrap="square" rtlCol="0">
            <a:noAutofit/>
          </a:bodyPr>
          <a:lstStyle/>
          <a:p>
            <a:r>
              <a:rPr lang="de-DE" sz="1450" dirty="0" smtClean="0">
                <a:latin typeface="Times New Roman" panose="02020603050405020304" pitchFamily="18" charset="0"/>
                <a:cs typeface="Times New Roman" panose="02020603050405020304" pitchFamily="18" charset="0"/>
              </a:rPr>
              <a:t>Die Entwicklung bzgl. </a:t>
            </a:r>
            <a:r>
              <a:rPr lang="de-DE" sz="1450" dirty="0" err="1" smtClean="0">
                <a:latin typeface="Times New Roman" panose="02020603050405020304" pitchFamily="18" charset="0"/>
                <a:cs typeface="Times New Roman" panose="02020603050405020304" pitchFamily="18" charset="0"/>
              </a:rPr>
              <a:t>Rußlands</a:t>
            </a:r>
            <a:r>
              <a:rPr lang="de-DE" sz="1450" dirty="0" smtClean="0">
                <a:latin typeface="Times New Roman" panose="02020603050405020304" pitchFamily="18" charset="0"/>
                <a:cs typeface="Times New Roman" panose="02020603050405020304" pitchFamily="18" charset="0"/>
              </a:rPr>
              <a:t> lässt bis zum Jahr 2014 in etwa eine stetige Zunahme der Verflechtungen sowohl auf Ex- als auch auf </a:t>
            </a:r>
            <a:r>
              <a:rPr lang="de-DE" sz="1450" dirty="0">
                <a:latin typeface="Times New Roman" panose="02020603050405020304" pitchFamily="18" charset="0"/>
                <a:cs typeface="Times New Roman" panose="02020603050405020304" pitchFamily="18" charset="0"/>
              </a:rPr>
              <a:t>I</a:t>
            </a:r>
            <a:r>
              <a:rPr lang="de-DE" sz="1450" dirty="0" smtClean="0">
                <a:latin typeface="Times New Roman" panose="02020603050405020304" pitchFamily="18" charset="0"/>
                <a:cs typeface="Times New Roman" panose="02020603050405020304" pitchFamily="18" charset="0"/>
              </a:rPr>
              <a:t>mportseite erkennen, bedingt durch die zunehmende Rohstoffabhängigkeit. Mit der völkerrechtswidrigen Annexion der Krim (März 2014) und der im Zuge dessen in Kraft gesetzten Handelssanktionen seitens der EU sind die Anteile aber deutlich gesunken und sinken seit den jüngsten sich weiter verschärfenden Spannungen bei den für die russische sehr wichtigen Importseite weiter.</a:t>
            </a:r>
            <a:endParaRPr lang="de-DE" sz="1450" dirty="0">
              <a:latin typeface="Times New Roman" panose="02020603050405020304" pitchFamily="18" charset="0"/>
              <a:cs typeface="Times New Roman" panose="02020603050405020304" pitchFamily="18" charset="0"/>
            </a:endParaRPr>
          </a:p>
        </p:txBody>
      </p:sp>
      <p:cxnSp>
        <p:nvCxnSpPr>
          <p:cNvPr id="14" name="Gerade Verbindung mit Pfeil 13"/>
          <p:cNvCxnSpPr/>
          <p:nvPr/>
        </p:nvCxnSpPr>
        <p:spPr>
          <a:xfrm flipV="1">
            <a:off x="725141" y="2239688"/>
            <a:ext cx="3085032" cy="668995"/>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30" name="Gerade Verbindung mit Pfeil 29"/>
          <p:cNvCxnSpPr/>
          <p:nvPr/>
        </p:nvCxnSpPr>
        <p:spPr>
          <a:xfrm flipV="1">
            <a:off x="5294711" y="2193832"/>
            <a:ext cx="3085032" cy="668995"/>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p:nvPr/>
        </p:nvCxnSpPr>
        <p:spPr>
          <a:xfrm>
            <a:off x="667990" y="1483381"/>
            <a:ext cx="1854441" cy="614178"/>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Gerade Verbindung mit Pfeil 32"/>
          <p:cNvCxnSpPr/>
          <p:nvPr/>
        </p:nvCxnSpPr>
        <p:spPr>
          <a:xfrm>
            <a:off x="5288702" y="1947106"/>
            <a:ext cx="3342550" cy="743607"/>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Gerade Verbindung mit Pfeil 37"/>
          <p:cNvCxnSpPr/>
          <p:nvPr/>
        </p:nvCxnSpPr>
        <p:spPr>
          <a:xfrm flipV="1">
            <a:off x="2426853" y="1772941"/>
            <a:ext cx="746336" cy="307089"/>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Gerade Verbindung mit Pfeil 38"/>
          <p:cNvCxnSpPr/>
          <p:nvPr/>
        </p:nvCxnSpPr>
        <p:spPr>
          <a:xfrm>
            <a:off x="3176043" y="1811861"/>
            <a:ext cx="895771" cy="486323"/>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Gerade Verbindung mit Pfeil 44"/>
          <p:cNvCxnSpPr/>
          <p:nvPr/>
        </p:nvCxnSpPr>
        <p:spPr>
          <a:xfrm flipH="1">
            <a:off x="3258544" y="1078767"/>
            <a:ext cx="370037" cy="628188"/>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feld 45">
            <a:extLst>
              <a:ext uri="{FF2B5EF4-FFF2-40B4-BE49-F238E27FC236}">
                <a16:creationId xmlns:a16="http://schemas.microsoft.com/office/drawing/2014/main" id="{57E4A691-383D-4399-B93E-2A38241FA9F4}"/>
              </a:ext>
            </a:extLst>
          </p:cNvPr>
          <p:cNvSpPr txBox="1"/>
          <p:nvPr/>
        </p:nvSpPr>
        <p:spPr>
          <a:xfrm>
            <a:off x="3142714" y="760667"/>
            <a:ext cx="1525427" cy="314727"/>
          </a:xfrm>
          <a:prstGeom prst="rect">
            <a:avLst/>
          </a:prstGeom>
          <a:noFill/>
        </p:spPr>
        <p:txBody>
          <a:bodyPr wrap="square" rtlCol="0">
            <a:noAutofit/>
          </a:bodyPr>
          <a:lstStyle/>
          <a:p>
            <a:r>
              <a:rPr lang="de-DE" sz="1200" b="1" dirty="0" err="1" smtClean="0">
                <a:latin typeface="Times New Roman" panose="02020603050405020304" pitchFamily="18" charset="0"/>
                <a:cs typeface="Times New Roman" panose="02020603050405020304" pitchFamily="18" charset="0"/>
              </a:rPr>
              <a:t>Brexitreferendum</a:t>
            </a:r>
            <a:endParaRPr lang="de-DE" sz="1200" b="1" dirty="0">
              <a:latin typeface="Times New Roman" panose="02020603050405020304" pitchFamily="18" charset="0"/>
              <a:cs typeface="Times New Roman" panose="02020603050405020304" pitchFamily="18" charset="0"/>
            </a:endParaRPr>
          </a:p>
        </p:txBody>
      </p:sp>
      <p:cxnSp>
        <p:nvCxnSpPr>
          <p:cNvPr id="49" name="Gerade Verbindung mit Pfeil 48"/>
          <p:cNvCxnSpPr/>
          <p:nvPr/>
        </p:nvCxnSpPr>
        <p:spPr>
          <a:xfrm flipV="1">
            <a:off x="596957" y="2690713"/>
            <a:ext cx="2109959" cy="492565"/>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Gerade Verbindung mit Pfeil 49"/>
          <p:cNvCxnSpPr/>
          <p:nvPr/>
        </p:nvCxnSpPr>
        <p:spPr>
          <a:xfrm flipV="1">
            <a:off x="4911719" y="2253262"/>
            <a:ext cx="2324037" cy="593575"/>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Gerade Verbindung mit Pfeil 52"/>
          <p:cNvCxnSpPr/>
          <p:nvPr/>
        </p:nvCxnSpPr>
        <p:spPr>
          <a:xfrm>
            <a:off x="2734537" y="2690713"/>
            <a:ext cx="524007" cy="350739"/>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Gerade Verbindung mit Pfeil 53"/>
          <p:cNvCxnSpPr/>
          <p:nvPr/>
        </p:nvCxnSpPr>
        <p:spPr>
          <a:xfrm>
            <a:off x="7203656" y="2215582"/>
            <a:ext cx="481486" cy="619939"/>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Gerade Verbindung mit Pfeil 56"/>
          <p:cNvCxnSpPr/>
          <p:nvPr/>
        </p:nvCxnSpPr>
        <p:spPr>
          <a:xfrm flipH="1">
            <a:off x="7802941" y="1844585"/>
            <a:ext cx="370037" cy="628188"/>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Textfeld 57">
            <a:extLst>
              <a:ext uri="{FF2B5EF4-FFF2-40B4-BE49-F238E27FC236}">
                <a16:creationId xmlns:a16="http://schemas.microsoft.com/office/drawing/2014/main" id="{57E4A691-383D-4399-B93E-2A38241FA9F4}"/>
              </a:ext>
            </a:extLst>
          </p:cNvPr>
          <p:cNvSpPr txBox="1"/>
          <p:nvPr/>
        </p:nvSpPr>
        <p:spPr>
          <a:xfrm>
            <a:off x="7391954" y="1549591"/>
            <a:ext cx="1436227" cy="314727"/>
          </a:xfrm>
          <a:prstGeom prst="rect">
            <a:avLst/>
          </a:prstGeom>
          <a:noFill/>
        </p:spPr>
        <p:txBody>
          <a:bodyPr wrap="square" rtlCol="0">
            <a:noAutofit/>
          </a:bodyPr>
          <a:lstStyle/>
          <a:p>
            <a:r>
              <a:rPr lang="de-DE" sz="1200" b="1" dirty="0" err="1" smtClean="0">
                <a:latin typeface="Times New Roman" panose="02020603050405020304" pitchFamily="18" charset="0"/>
                <a:cs typeface="Times New Roman" panose="02020603050405020304" pitchFamily="18" charset="0"/>
              </a:rPr>
              <a:t>Brexitreferendum</a:t>
            </a:r>
            <a:endParaRPr lang="de-DE" sz="1200" b="1" dirty="0">
              <a:latin typeface="Times New Roman" panose="02020603050405020304" pitchFamily="18" charset="0"/>
              <a:cs typeface="Times New Roman" panose="02020603050405020304" pitchFamily="18" charset="0"/>
            </a:endParaRPr>
          </a:p>
        </p:txBody>
      </p:sp>
      <p:cxnSp>
        <p:nvCxnSpPr>
          <p:cNvPr id="59" name="Gerade Verbindung mit Pfeil 58"/>
          <p:cNvCxnSpPr/>
          <p:nvPr/>
        </p:nvCxnSpPr>
        <p:spPr>
          <a:xfrm>
            <a:off x="1822813" y="2318909"/>
            <a:ext cx="957137" cy="273446"/>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Textfeld 59">
            <a:extLst>
              <a:ext uri="{FF2B5EF4-FFF2-40B4-BE49-F238E27FC236}">
                <a16:creationId xmlns:a16="http://schemas.microsoft.com/office/drawing/2014/main" id="{57E4A691-383D-4399-B93E-2A38241FA9F4}"/>
              </a:ext>
            </a:extLst>
          </p:cNvPr>
          <p:cNvSpPr txBox="1"/>
          <p:nvPr/>
        </p:nvSpPr>
        <p:spPr>
          <a:xfrm>
            <a:off x="658113" y="2132613"/>
            <a:ext cx="1525427" cy="314727"/>
          </a:xfrm>
          <a:prstGeom prst="rect">
            <a:avLst/>
          </a:prstGeom>
          <a:noFill/>
        </p:spPr>
        <p:txBody>
          <a:bodyPr wrap="square" rtlCol="0">
            <a:noAutofit/>
          </a:bodyPr>
          <a:lstStyle/>
          <a:p>
            <a:r>
              <a:rPr lang="de-DE" sz="1200" b="1" dirty="0" smtClean="0">
                <a:latin typeface="Times New Roman" panose="02020603050405020304" pitchFamily="18" charset="0"/>
                <a:cs typeface="Times New Roman" panose="02020603050405020304" pitchFamily="18" charset="0"/>
              </a:rPr>
              <a:t>Krim-Annexion</a:t>
            </a:r>
            <a:endParaRPr lang="de-DE" sz="1200" b="1" dirty="0">
              <a:latin typeface="Times New Roman" panose="02020603050405020304" pitchFamily="18" charset="0"/>
              <a:cs typeface="Times New Roman" panose="02020603050405020304" pitchFamily="18" charset="0"/>
            </a:endParaRPr>
          </a:p>
        </p:txBody>
      </p:sp>
      <p:cxnSp>
        <p:nvCxnSpPr>
          <p:cNvPr id="61" name="Gerade Verbindung mit Pfeil 60"/>
          <p:cNvCxnSpPr/>
          <p:nvPr/>
        </p:nvCxnSpPr>
        <p:spPr>
          <a:xfrm>
            <a:off x="6512594" y="1521219"/>
            <a:ext cx="649267" cy="646732"/>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2" name="Textfeld 61">
            <a:extLst>
              <a:ext uri="{FF2B5EF4-FFF2-40B4-BE49-F238E27FC236}">
                <a16:creationId xmlns:a16="http://schemas.microsoft.com/office/drawing/2014/main" id="{57E4A691-383D-4399-B93E-2A38241FA9F4}"/>
              </a:ext>
            </a:extLst>
          </p:cNvPr>
          <p:cNvSpPr txBox="1"/>
          <p:nvPr/>
        </p:nvSpPr>
        <p:spPr>
          <a:xfrm>
            <a:off x="5567689" y="1236898"/>
            <a:ext cx="1525427" cy="314727"/>
          </a:xfrm>
          <a:prstGeom prst="rect">
            <a:avLst/>
          </a:prstGeom>
          <a:noFill/>
        </p:spPr>
        <p:txBody>
          <a:bodyPr wrap="square" rtlCol="0">
            <a:noAutofit/>
          </a:bodyPr>
          <a:lstStyle/>
          <a:p>
            <a:r>
              <a:rPr lang="de-DE" sz="1200" b="1" dirty="0">
                <a:latin typeface="Times New Roman" panose="02020603050405020304" pitchFamily="18" charset="0"/>
                <a:cs typeface="Times New Roman" panose="02020603050405020304" pitchFamily="18" charset="0"/>
              </a:rPr>
              <a:t>Krim-Annexion</a:t>
            </a:r>
          </a:p>
        </p:txBody>
      </p:sp>
      <p:cxnSp>
        <p:nvCxnSpPr>
          <p:cNvPr id="29" name="Gerade Verbindung mit Pfeil 28"/>
          <p:cNvCxnSpPr/>
          <p:nvPr/>
        </p:nvCxnSpPr>
        <p:spPr>
          <a:xfrm>
            <a:off x="7771971" y="2665448"/>
            <a:ext cx="677438" cy="197379"/>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3245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4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0"/>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9"/>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2"/>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53"/>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4"/>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6" grpId="0"/>
      <p:bldP spid="27" grpId="0"/>
      <p:bldP spid="46" grpId="0"/>
      <p:bldP spid="58" grpId="0"/>
      <p:bldP spid="60" grpId="0"/>
      <p:bldP spid="6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1122829" y="0"/>
            <a:ext cx="10219765" cy="567680"/>
          </a:xfrm>
          <a:prstGeom prst="rect">
            <a:avLst/>
          </a:prstGeom>
          <a:noFill/>
        </p:spPr>
        <p:txBody>
          <a:bodyPr wrap="square" rtlCol="0">
            <a:noAutofit/>
          </a:bodyPr>
          <a:lstStyle/>
          <a:p>
            <a:pPr algn="ctr"/>
            <a:r>
              <a:rPr lang="de-DE" sz="3200" dirty="0">
                <a:latin typeface="Times New Roman" panose="02020603050405020304" pitchFamily="18" charset="0"/>
                <a:cs typeface="Times New Roman" panose="02020603050405020304" pitchFamily="18" charset="0"/>
              </a:rPr>
              <a:t>Der </a:t>
            </a:r>
            <a:r>
              <a:rPr lang="de-DE" sz="3200" dirty="0" smtClean="0">
                <a:latin typeface="Times New Roman" panose="02020603050405020304" pitchFamily="18" charset="0"/>
                <a:cs typeface="Times New Roman" panose="02020603050405020304" pitchFamily="18" charset="0"/>
              </a:rPr>
              <a:t>Außenhandel </a:t>
            </a:r>
            <a:r>
              <a:rPr lang="de-DE" sz="3200" dirty="0">
                <a:latin typeface="Times New Roman" panose="02020603050405020304" pitchFamily="18" charset="0"/>
                <a:cs typeface="Times New Roman" panose="02020603050405020304" pitchFamily="18" charset="0"/>
              </a:rPr>
              <a:t>Deutschlands nach </a:t>
            </a:r>
            <a:r>
              <a:rPr lang="de-DE" sz="3200" dirty="0" smtClean="0">
                <a:latin typeface="Times New Roman" panose="02020603050405020304" pitchFamily="18" charset="0"/>
                <a:cs typeface="Times New Roman" panose="02020603050405020304" pitchFamily="18" charset="0"/>
              </a:rPr>
              <a:t>Ländern 2020</a:t>
            </a:r>
            <a:endParaRPr lang="de-DE" sz="2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57E4A691-383D-4399-B93E-2A38241FA9F4}"/>
              </a:ext>
            </a:extLst>
          </p:cNvPr>
          <p:cNvSpPr txBox="1"/>
          <p:nvPr/>
        </p:nvSpPr>
        <p:spPr>
          <a:xfrm>
            <a:off x="422525" y="5481750"/>
            <a:ext cx="1661545"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Destatis</a:t>
            </a:r>
          </a:p>
        </p:txBody>
      </p:sp>
      <p:sp>
        <p:nvSpPr>
          <p:cNvPr id="8" name="Textfeld 7">
            <a:extLst>
              <a:ext uri="{FF2B5EF4-FFF2-40B4-BE49-F238E27FC236}">
                <a16:creationId xmlns:a16="http://schemas.microsoft.com/office/drawing/2014/main" id="{57E4A691-383D-4399-B93E-2A38241FA9F4}"/>
              </a:ext>
            </a:extLst>
          </p:cNvPr>
          <p:cNvSpPr txBox="1"/>
          <p:nvPr/>
        </p:nvSpPr>
        <p:spPr>
          <a:xfrm>
            <a:off x="7699761" y="3046251"/>
            <a:ext cx="4492239" cy="2889903"/>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Der hohe Anteil der Niederlande bei den Importen – </a:t>
            </a:r>
            <a:r>
              <a:rPr lang="de-DE" sz="1600" dirty="0">
                <a:latin typeface="Times New Roman" panose="02020603050405020304" pitchFamily="18" charset="0"/>
                <a:cs typeface="Times New Roman" panose="02020603050405020304" pitchFamily="18" charset="0"/>
              </a:rPr>
              <a:t>n</a:t>
            </a:r>
            <a:r>
              <a:rPr lang="de-DE" sz="1600" dirty="0" smtClean="0">
                <a:latin typeface="Times New Roman" panose="02020603050405020304" pitchFamily="18" charset="0"/>
                <a:cs typeface="Times New Roman" panose="02020603050405020304" pitchFamily="18" charset="0"/>
              </a:rPr>
              <a:t>ach China hat Deutschland gegenüber den Niederlanden das höchste </a:t>
            </a:r>
            <a:r>
              <a:rPr lang="de-DE" sz="1600" dirty="0" err="1" smtClean="0">
                <a:latin typeface="Times New Roman" panose="02020603050405020304" pitchFamily="18" charset="0"/>
                <a:cs typeface="Times New Roman" panose="02020603050405020304" pitchFamily="18" charset="0"/>
              </a:rPr>
              <a:t>Außendandelsdefizit</a:t>
            </a:r>
            <a:r>
              <a:rPr lang="de-DE" sz="1600" dirty="0">
                <a:latin typeface="Times New Roman" panose="02020603050405020304" pitchFamily="18" charset="0"/>
                <a:cs typeface="Times New Roman" panose="02020603050405020304" pitchFamily="18" charset="0"/>
              </a:rPr>
              <a:t> </a:t>
            </a:r>
            <a:r>
              <a:rPr lang="de-DE" sz="1600" dirty="0" smtClean="0">
                <a:latin typeface="Times New Roman" panose="02020603050405020304" pitchFamily="18" charset="0"/>
                <a:cs typeface="Times New Roman" panose="02020603050405020304" pitchFamily="18" charset="0"/>
              </a:rPr>
              <a:t>– ist allerdings dem Umstand geschuldet, dass die </a:t>
            </a:r>
            <a:r>
              <a:rPr lang="de-DE" sz="1600" dirty="0">
                <a:latin typeface="Times New Roman" panose="02020603050405020304" pitchFamily="18" charset="0"/>
                <a:cs typeface="Times New Roman" panose="02020603050405020304" pitchFamily="18" charset="0"/>
              </a:rPr>
              <a:t>N</a:t>
            </a:r>
            <a:r>
              <a:rPr lang="de-DE" sz="1600" dirty="0" smtClean="0">
                <a:latin typeface="Times New Roman" panose="02020603050405020304" pitchFamily="18" charset="0"/>
                <a:cs typeface="Times New Roman" panose="02020603050405020304" pitchFamily="18" charset="0"/>
              </a:rPr>
              <a:t>iederlande mit Rotterdam den größten Hafen in Europa haben und Deutschland daher sehr viele Güter (insb. Öl, der größte deutsche </a:t>
            </a:r>
            <a:r>
              <a:rPr lang="de-DE" sz="1600" dirty="0" err="1" smtClean="0">
                <a:latin typeface="Times New Roman" panose="02020603050405020304" pitchFamily="18" charset="0"/>
                <a:cs typeface="Times New Roman" panose="02020603050405020304" pitchFamily="18" charset="0"/>
              </a:rPr>
              <a:t>Ölhafen</a:t>
            </a:r>
            <a:r>
              <a:rPr lang="de-DE" sz="1600" dirty="0" smtClean="0">
                <a:latin typeface="Times New Roman" panose="02020603050405020304" pitchFamily="18" charset="0"/>
                <a:cs typeface="Times New Roman" panose="02020603050405020304" pitchFamily="18" charset="0"/>
              </a:rPr>
              <a:t> ist übrigens Wilhelmshafen) als Zwischenprodukt aus den Niederlanden bezieht.</a:t>
            </a:r>
            <a:endParaRPr lang="de-DE" sz="1600"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57E4A691-383D-4399-B93E-2A38241FA9F4}"/>
              </a:ext>
            </a:extLst>
          </p:cNvPr>
          <p:cNvSpPr txBox="1"/>
          <p:nvPr/>
        </p:nvSpPr>
        <p:spPr>
          <a:xfrm>
            <a:off x="7699761" y="686416"/>
            <a:ext cx="4492239" cy="2287001"/>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Bezeichnend an der aktuellen Aufteilung  des </a:t>
            </a:r>
            <a:r>
              <a:rPr lang="de-DE" sz="1600" dirty="0">
                <a:latin typeface="Times New Roman" panose="02020603050405020304" pitchFamily="18" charset="0"/>
                <a:cs typeface="Times New Roman" panose="02020603050405020304" pitchFamily="18" charset="0"/>
              </a:rPr>
              <a:t>J</a:t>
            </a:r>
            <a:r>
              <a:rPr lang="de-DE" sz="1600" dirty="0" smtClean="0">
                <a:latin typeface="Times New Roman" panose="02020603050405020304" pitchFamily="18" charset="0"/>
                <a:cs typeface="Times New Roman" panose="02020603050405020304" pitchFamily="18" charset="0"/>
              </a:rPr>
              <a:t>ahres 2020 ist der mittlerweile auf über 11% angestiegene Anteil Chinas bei den Importen. Dies ist aber vornehmlich der früheren Öffnung des Landes nach dem </a:t>
            </a:r>
            <a:r>
              <a:rPr lang="de-DE" sz="1600" dirty="0" err="1" smtClean="0">
                <a:latin typeface="Times New Roman" panose="02020603050405020304" pitchFamily="18" charset="0"/>
                <a:cs typeface="Times New Roman" panose="02020603050405020304" pitchFamily="18" charset="0"/>
              </a:rPr>
              <a:t>Lockdown</a:t>
            </a:r>
            <a:r>
              <a:rPr lang="de-DE" sz="1600" dirty="0" smtClean="0">
                <a:latin typeface="Times New Roman" panose="02020603050405020304" pitchFamily="18" charset="0"/>
                <a:cs typeface="Times New Roman" panose="02020603050405020304" pitchFamily="18" charset="0"/>
              </a:rPr>
              <a:t> geschuldet. Zusätzlich hat sich Polen mittlerweile auf Platz 4 bei Importen vorgeschoben und gegenüber 2019 UK verdrängt.</a:t>
            </a:r>
            <a:endParaRPr lang="de-DE" sz="1600"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57E4A691-383D-4399-B93E-2A38241FA9F4}"/>
              </a:ext>
            </a:extLst>
          </p:cNvPr>
          <p:cNvSpPr txBox="1"/>
          <p:nvPr/>
        </p:nvSpPr>
        <p:spPr>
          <a:xfrm>
            <a:off x="128187" y="5936154"/>
            <a:ext cx="11921383" cy="661199"/>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Bezeichnend ist außerdem, dass UK mittlerweile nicht mehr zu den 10 wichtigsten Importpartnern Deutschlands gehört. Ebenso wie der Trump-Administration (hat sich </a:t>
            </a:r>
            <a:r>
              <a:rPr lang="de-DE" sz="1600" smtClean="0">
                <a:latin typeface="Times New Roman" panose="02020603050405020304" pitchFamily="18" charset="0"/>
                <a:cs typeface="Times New Roman" panose="02020603050405020304" pitchFamily="18" charset="0"/>
              </a:rPr>
              <a:t>mittlerweile erledigt) wäre </a:t>
            </a:r>
            <a:r>
              <a:rPr lang="de-DE" sz="1600" dirty="0" smtClean="0">
                <a:latin typeface="Times New Roman" panose="02020603050405020304" pitchFamily="18" charset="0"/>
                <a:cs typeface="Times New Roman" panose="02020603050405020304" pitchFamily="18" charset="0"/>
              </a:rPr>
              <a:t>auch der Johnson-Administration der Besuch einer Außenhandelsvorlesung anzuraten.</a:t>
            </a:r>
            <a:endParaRPr lang="de-DE" sz="1600" dirty="0">
              <a:latin typeface="Times New Roman" panose="02020603050405020304" pitchFamily="18" charset="0"/>
              <a:cs typeface="Times New Roman" panose="02020603050405020304" pitchFamily="18" charset="0"/>
            </a:endParaRPr>
          </a:p>
        </p:txBody>
      </p:sp>
      <p:pic>
        <p:nvPicPr>
          <p:cNvPr id="2" name="Grafik 1"/>
          <p:cNvPicPr>
            <a:picLocks noChangeAspect="1"/>
          </p:cNvPicPr>
          <p:nvPr/>
        </p:nvPicPr>
        <p:blipFill>
          <a:blip r:embed="rId2"/>
          <a:stretch>
            <a:fillRect/>
          </a:stretch>
        </p:blipFill>
        <p:spPr>
          <a:xfrm>
            <a:off x="360000" y="720000"/>
            <a:ext cx="7200000" cy="4743926"/>
          </a:xfrm>
          <a:prstGeom prst="rect">
            <a:avLst/>
          </a:prstGeom>
        </p:spPr>
      </p:pic>
    </p:spTree>
    <p:extLst>
      <p:ext uri="{BB962C8B-B14F-4D97-AF65-F5344CB8AC3E}">
        <p14:creationId xmlns:p14="http://schemas.microsoft.com/office/powerpoint/2010/main" val="208187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631505"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a:t>
            </a:r>
            <a:r>
              <a:rPr lang="de-DE" sz="2400" dirty="0" smtClean="0">
                <a:solidFill>
                  <a:srgbClr val="000000"/>
                </a:solidFill>
                <a:latin typeface="Arial"/>
                <a:ea typeface="Droid Sans Fallback"/>
              </a:rPr>
              <a:t>Friedrich-</a:t>
            </a:r>
            <a:r>
              <a:rPr lang="de-DE" sz="2400" dirty="0" err="1" smtClean="0">
                <a:solidFill>
                  <a:srgbClr val="000000"/>
                </a:solidFill>
                <a:latin typeface="Arial"/>
                <a:ea typeface="Droid Sans Fallback"/>
              </a:rPr>
              <a:t>Paffrath</a:t>
            </a:r>
            <a:r>
              <a:rPr lang="de-DE" sz="2400" dirty="0" smtClean="0">
                <a:solidFill>
                  <a:srgbClr val="000000"/>
                </a:solidFill>
                <a:latin typeface="Arial"/>
                <a:ea typeface="Droid Sans Fallback"/>
              </a:rPr>
              <a:t>-Straße </a:t>
            </a:r>
            <a:r>
              <a:rPr lang="de-DE" sz="2400" dirty="0">
                <a:solidFill>
                  <a:srgbClr val="000000"/>
                </a:solidFill>
                <a:latin typeface="Arial"/>
                <a:ea typeface="Droid Sans Fallback"/>
              </a:rPr>
              <a:t>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bernhard.koester@jade-hs.de</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endParaRPr lang="de-DE" sz="2400" dirty="0"/>
          </a:p>
          <a:p>
            <a:endParaRPr lang="de-DE" sz="2400" dirty="0"/>
          </a:p>
          <a:p>
            <a:endParaRPr lang="de-DE" sz="2400" dirty="0"/>
          </a:p>
        </p:txBody>
      </p:sp>
    </p:spTree>
    <p:extLst>
      <p:ext uri="{BB962C8B-B14F-4D97-AF65-F5344CB8AC3E}">
        <p14:creationId xmlns:p14="http://schemas.microsoft.com/office/powerpoint/2010/main" val="512550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Literatur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386042" y="153618"/>
            <a:ext cx="10680887" cy="5832102"/>
          </a:xfrm>
          <a:prstGeom prst="rect">
            <a:avLst/>
          </a:prstGeom>
          <a:noFill/>
        </p:spPr>
        <p:txBody>
          <a:bodyPr wrap="square" rtlCol="0">
            <a:noAutofit/>
          </a:bodyPr>
          <a:lstStyle/>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Appleyard, D. und A. Field </a:t>
            </a:r>
            <a:r>
              <a:rPr lang="de-DE" sz="2000" dirty="0" smtClean="0">
                <a:latin typeface="Times New Roman" panose="02020603050405020304" pitchFamily="18" charset="0"/>
                <a:cs typeface="Times New Roman" panose="02020603050405020304" pitchFamily="18" charset="0"/>
              </a:rPr>
              <a:t>International </a:t>
            </a:r>
            <a:r>
              <a:rPr lang="de-DE" sz="2000" dirty="0">
                <a:latin typeface="Times New Roman" panose="02020603050405020304" pitchFamily="18" charset="0"/>
                <a:cs typeface="Times New Roman" panose="02020603050405020304" pitchFamily="18" charset="0"/>
              </a:rPr>
              <a:t>Economics, McGraw-Hill</a:t>
            </a:r>
            <a:r>
              <a:rPr lang="en-US" sz="20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sz="20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err="1">
                <a:latin typeface="Times New Roman" panose="02020603050405020304" pitchFamily="18" charset="0"/>
                <a:cs typeface="Times New Roman" panose="02020603050405020304" pitchFamily="18" charset="0"/>
              </a:rPr>
              <a:t>Broll</a:t>
            </a:r>
            <a:r>
              <a:rPr lang="en-US" sz="2000" dirty="0">
                <a:latin typeface="Times New Roman" panose="02020603050405020304" pitchFamily="18" charset="0"/>
                <a:cs typeface="Times New Roman" panose="02020603050405020304" pitchFamily="18" charset="0"/>
              </a:rPr>
              <a:t> U</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Einführung</a:t>
            </a:r>
            <a:r>
              <a:rPr lang="en-US" sz="2000" dirty="0">
                <a:latin typeface="Times New Roman" panose="02020603050405020304" pitchFamily="18" charset="0"/>
                <a:cs typeface="Times New Roman" panose="02020603050405020304" pitchFamily="18" charset="0"/>
              </a:rPr>
              <a:t> in die </a:t>
            </a:r>
            <a:r>
              <a:rPr lang="en-US" sz="2000" dirty="0" err="1">
                <a:latin typeface="Times New Roman" panose="02020603050405020304" pitchFamily="18" charset="0"/>
                <a:cs typeface="Times New Roman" panose="02020603050405020304" pitchFamily="18" charset="0"/>
              </a:rPr>
              <a:t>moneträre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Außenwirtschaft</a:t>
            </a:r>
            <a:r>
              <a:rPr lang="en-US" sz="2000" dirty="0">
                <a:latin typeface="Times New Roman" panose="02020603050405020304" pitchFamily="18" charset="0"/>
                <a:cs typeface="Times New Roman" panose="02020603050405020304" pitchFamily="18" charset="0"/>
              </a:rPr>
              <a:t>, De Gruyter.</a:t>
            </a: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err="1">
                <a:latin typeface="Times New Roman" panose="02020603050405020304" pitchFamily="18" charset="0"/>
                <a:cs typeface="Times New Roman" panose="02020603050405020304" pitchFamily="18" charset="0"/>
              </a:rPr>
              <a:t>Feenstra</a:t>
            </a:r>
            <a:r>
              <a:rPr lang="en-US" sz="2000" dirty="0">
                <a:latin typeface="Times New Roman" panose="02020603050405020304" pitchFamily="18" charset="0"/>
                <a:cs typeface="Times New Roman" panose="02020603050405020304" pitchFamily="18" charset="0"/>
              </a:rPr>
              <a:t>, R. und A </a:t>
            </a:r>
            <a:r>
              <a:rPr lang="en-US" sz="2000" dirty="0" smtClean="0">
                <a:latin typeface="Times New Roman" panose="02020603050405020304" pitchFamily="18" charset="0"/>
                <a:cs typeface="Times New Roman" panose="02020603050405020304" pitchFamily="18" charset="0"/>
              </a:rPr>
              <a:t>Taylor, </a:t>
            </a:r>
            <a:r>
              <a:rPr lang="en-US" sz="2000" dirty="0">
                <a:latin typeface="Times New Roman" panose="02020603050405020304" pitchFamily="18" charset="0"/>
                <a:cs typeface="Times New Roman" panose="02020603050405020304" pitchFamily="18" charset="0"/>
              </a:rPr>
              <a:t>International Economics MacMillan.</a:t>
            </a:r>
          </a:p>
          <a:p>
            <a:pPr marL="342900" indent="-342900">
              <a:buFont typeface="Arial" panose="020B0604020202020204" pitchFamily="34" charset="0"/>
              <a:buChar char="•"/>
            </a:pPr>
            <a:endParaRPr lang="de-DE" sz="20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Gandolfo, G</a:t>
            </a:r>
            <a:r>
              <a:rPr lang="de-DE" sz="2000" dirty="0" smtClean="0">
                <a:latin typeface="Times New Roman" panose="02020603050405020304" pitchFamily="18" charset="0"/>
                <a:cs typeface="Times New Roman" panose="02020603050405020304" pitchFamily="18" charset="0"/>
              </a:rPr>
              <a:t>., </a:t>
            </a:r>
            <a:r>
              <a:rPr lang="de-DE" sz="2000" dirty="0">
                <a:latin typeface="Times New Roman" panose="02020603050405020304" pitchFamily="18" charset="0"/>
                <a:cs typeface="Times New Roman" panose="02020603050405020304" pitchFamily="18" charset="0"/>
              </a:rPr>
              <a:t>Elements </a:t>
            </a:r>
            <a:r>
              <a:rPr lang="de-DE" sz="2000" dirty="0" err="1">
                <a:latin typeface="Times New Roman" panose="02020603050405020304" pitchFamily="18" charset="0"/>
                <a:cs typeface="Times New Roman" panose="02020603050405020304" pitchFamily="18" charset="0"/>
              </a:rPr>
              <a:t>of</a:t>
            </a:r>
            <a:r>
              <a:rPr lang="de-DE" sz="2000" dirty="0">
                <a:latin typeface="Times New Roman" panose="02020603050405020304" pitchFamily="18" charset="0"/>
                <a:cs typeface="Times New Roman" panose="02020603050405020304" pitchFamily="18" charset="0"/>
              </a:rPr>
              <a:t> International Economics, </a:t>
            </a:r>
            <a:r>
              <a:rPr lang="de-DE" sz="2000" dirty="0" err="1">
                <a:latin typeface="Times New Roman" panose="02020603050405020304" pitchFamily="18" charset="0"/>
                <a:cs typeface="Times New Roman" panose="02020603050405020304" pitchFamily="18" charset="0"/>
              </a:rPr>
              <a:t>Spinger</a:t>
            </a:r>
            <a:r>
              <a:rPr lang="de-DE" sz="2000" dirty="0" smtClean="0">
                <a:latin typeface="Times New Roman" panose="02020603050405020304" pitchFamily="18" charset="0"/>
                <a:cs typeface="Times New Roman" panose="02020603050405020304" pitchFamily="18" charset="0"/>
              </a:rPr>
              <a:t>.</a:t>
            </a: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Gandolfo, G</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International Finance and Open-Economy Macroeconomics, Springer.</a:t>
            </a: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smtClean="0">
                <a:latin typeface="Times New Roman" panose="02020603050405020304" pitchFamily="18" charset="0"/>
                <a:cs typeface="Times New Roman" panose="02020603050405020304" pitchFamily="18" charset="0"/>
              </a:rPr>
              <a:t>Lorz </a:t>
            </a:r>
            <a:r>
              <a:rPr lang="de-DE" sz="2000" dirty="0">
                <a:latin typeface="Times New Roman" panose="02020603050405020304" pitchFamily="18" charset="0"/>
                <a:cs typeface="Times New Roman" panose="02020603050405020304" pitchFamily="18" charset="0"/>
              </a:rPr>
              <a:t>O. und H. </a:t>
            </a:r>
            <a:r>
              <a:rPr lang="de-DE" sz="2000" dirty="0" smtClean="0">
                <a:latin typeface="Times New Roman" panose="02020603050405020304" pitchFamily="18" charset="0"/>
                <a:cs typeface="Times New Roman" panose="02020603050405020304" pitchFamily="18" charset="0"/>
              </a:rPr>
              <a:t>Siebert, </a:t>
            </a:r>
            <a:r>
              <a:rPr lang="de-DE" sz="2000" dirty="0">
                <a:latin typeface="Times New Roman" panose="02020603050405020304" pitchFamily="18" charset="0"/>
                <a:cs typeface="Times New Roman" panose="02020603050405020304" pitchFamily="18" charset="0"/>
              </a:rPr>
              <a:t>Außenwirtschaft, UTB.</a:t>
            </a:r>
          </a:p>
          <a:p>
            <a:pPr marL="342900" indent="-342900">
              <a:buFont typeface="Arial" panose="020B0604020202020204" pitchFamily="34" charset="0"/>
              <a:buChar char="•"/>
            </a:pPr>
            <a:endParaRPr lang="de-DE" sz="20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Krugman</a:t>
            </a:r>
            <a:r>
              <a:rPr lang="de-DE" sz="2000" dirty="0">
                <a:latin typeface="Times New Roman" panose="02020603050405020304" pitchFamily="18" charset="0"/>
                <a:cs typeface="Times New Roman" panose="02020603050405020304" pitchFamily="18" charset="0"/>
              </a:rPr>
              <a:t>, P., </a:t>
            </a:r>
            <a:r>
              <a:rPr lang="de-DE" sz="2000" dirty="0" err="1">
                <a:latin typeface="Times New Roman" panose="02020603050405020304" pitchFamily="18" charset="0"/>
                <a:cs typeface="Times New Roman" panose="02020603050405020304" pitchFamily="18" charset="0"/>
              </a:rPr>
              <a:t>Obstfeld</a:t>
            </a:r>
            <a:r>
              <a:rPr lang="de-DE" sz="2000" dirty="0">
                <a:latin typeface="Times New Roman" panose="02020603050405020304" pitchFamily="18" charset="0"/>
                <a:cs typeface="Times New Roman" panose="02020603050405020304" pitchFamily="18" charset="0"/>
              </a:rPr>
              <a:t>, M. und M. </a:t>
            </a:r>
            <a:r>
              <a:rPr lang="de-DE" sz="2000" dirty="0" err="1" smtClean="0">
                <a:latin typeface="Times New Roman" panose="02020603050405020304" pitchFamily="18" charset="0"/>
                <a:cs typeface="Times New Roman" panose="02020603050405020304" pitchFamily="18" charset="0"/>
              </a:rPr>
              <a:t>Melitz</a:t>
            </a:r>
            <a:r>
              <a:rPr lang="de-DE" sz="2000" dirty="0" smtClean="0">
                <a:latin typeface="Times New Roman" panose="02020603050405020304" pitchFamily="18" charset="0"/>
                <a:cs typeface="Times New Roman" panose="02020603050405020304" pitchFamily="18" charset="0"/>
              </a:rPr>
              <a:t>, </a:t>
            </a:r>
            <a:r>
              <a:rPr lang="de-DE" sz="2000" dirty="0">
                <a:latin typeface="Times New Roman" panose="02020603050405020304" pitchFamily="18" charset="0"/>
                <a:cs typeface="Times New Roman" panose="02020603050405020304" pitchFamily="18" charset="0"/>
              </a:rPr>
              <a:t>International Economics, Pearson.</a:t>
            </a:r>
          </a:p>
          <a:p>
            <a:endParaRPr lang="de-DE" sz="2000" dirty="0">
              <a:latin typeface="Times New Roman" panose="02020603050405020304" pitchFamily="18" charset="0"/>
              <a:cs typeface="Times New Roman" panose="02020603050405020304" pitchFamily="18" charset="0"/>
            </a:endParaRPr>
          </a:p>
        </p:txBody>
      </p:sp>
      <p:sp>
        <p:nvSpPr>
          <p:cNvPr id="2" name="Textfeld 1"/>
          <p:cNvSpPr txBox="1"/>
          <p:nvPr/>
        </p:nvSpPr>
        <p:spPr>
          <a:xfrm>
            <a:off x="3195171" y="837516"/>
            <a:ext cx="2891304" cy="369332"/>
          </a:xfrm>
          <a:prstGeom prst="rect">
            <a:avLst/>
          </a:prstGeom>
          <a:noFill/>
        </p:spPr>
        <p:txBody>
          <a:bodyPr wrap="none" rtlCol="0">
            <a:spAutoFit/>
          </a:bodyPr>
          <a:lstStyle/>
          <a:p>
            <a:r>
              <a:rPr lang="de-DE" dirty="0" smtClean="0">
                <a:latin typeface="Times New Roman" panose="02020603050405020304" pitchFamily="18" charset="0"/>
                <a:cs typeface="Times New Roman" panose="02020603050405020304" pitchFamily="18" charset="0"/>
              </a:rPr>
              <a:t>Weltweites Standardlehrbuch</a:t>
            </a:r>
            <a:endParaRPr lang="de-DE" dirty="0">
              <a:latin typeface="Times New Roman" panose="02020603050405020304" pitchFamily="18" charset="0"/>
              <a:cs typeface="Times New Roman" panose="02020603050405020304" pitchFamily="18" charset="0"/>
            </a:endParaRPr>
          </a:p>
        </p:txBody>
      </p:sp>
      <p:sp>
        <p:nvSpPr>
          <p:cNvPr id="5" name="Textfeld 4"/>
          <p:cNvSpPr txBox="1"/>
          <p:nvPr/>
        </p:nvSpPr>
        <p:spPr>
          <a:xfrm>
            <a:off x="2121221" y="5084766"/>
            <a:ext cx="4192173" cy="369332"/>
          </a:xfrm>
          <a:prstGeom prst="rect">
            <a:avLst/>
          </a:prstGeom>
          <a:noFill/>
        </p:spPr>
        <p:txBody>
          <a:bodyPr wrap="none" rtlCol="0">
            <a:spAutoFit/>
          </a:bodyPr>
          <a:lstStyle/>
          <a:p>
            <a:r>
              <a:rPr lang="de-DE" dirty="0" smtClean="0">
                <a:latin typeface="Times New Roman" panose="02020603050405020304" pitchFamily="18" charset="0"/>
                <a:cs typeface="Times New Roman" panose="02020603050405020304" pitchFamily="18" charset="0"/>
              </a:rPr>
              <a:t>Gängiges Standardlehrbuch im FH-Bereich</a:t>
            </a:r>
            <a:endParaRPr lang="de-DE" dirty="0">
              <a:latin typeface="Times New Roman" panose="02020603050405020304" pitchFamily="18" charset="0"/>
              <a:cs typeface="Times New Roman" panose="02020603050405020304" pitchFamily="18" charset="0"/>
            </a:endParaRPr>
          </a:p>
        </p:txBody>
      </p:sp>
      <p:sp>
        <p:nvSpPr>
          <p:cNvPr id="6" name="Textfeld 5"/>
          <p:cNvSpPr txBox="1"/>
          <p:nvPr/>
        </p:nvSpPr>
        <p:spPr>
          <a:xfrm>
            <a:off x="2956111" y="6028053"/>
            <a:ext cx="2891304" cy="369332"/>
          </a:xfrm>
          <a:prstGeom prst="rect">
            <a:avLst/>
          </a:prstGeom>
          <a:noFill/>
        </p:spPr>
        <p:txBody>
          <a:bodyPr wrap="none" rtlCol="0">
            <a:spAutoFit/>
          </a:bodyPr>
          <a:lstStyle/>
          <a:p>
            <a:r>
              <a:rPr lang="de-DE" dirty="0" smtClean="0">
                <a:latin typeface="Times New Roman" panose="02020603050405020304" pitchFamily="18" charset="0"/>
                <a:cs typeface="Times New Roman" panose="02020603050405020304" pitchFamily="18" charset="0"/>
              </a:rPr>
              <a:t>Weltweites Standardlehrbuch</a:t>
            </a:r>
            <a:endParaRPr lang="de-DE" dirty="0">
              <a:latin typeface="Times New Roman" panose="02020603050405020304" pitchFamily="18" charset="0"/>
              <a:cs typeface="Times New Roman" panose="02020603050405020304" pitchFamily="18" charset="0"/>
            </a:endParaRPr>
          </a:p>
        </p:txBody>
      </p:sp>
      <p:sp>
        <p:nvSpPr>
          <p:cNvPr id="7" name="Textfeld 6"/>
          <p:cNvSpPr txBox="1"/>
          <p:nvPr/>
        </p:nvSpPr>
        <p:spPr>
          <a:xfrm>
            <a:off x="1398494" y="1808186"/>
            <a:ext cx="9967605" cy="369332"/>
          </a:xfrm>
          <a:prstGeom prst="rect">
            <a:avLst/>
          </a:prstGeom>
          <a:noFill/>
        </p:spPr>
        <p:txBody>
          <a:bodyPr wrap="square" rtlCol="0">
            <a:spAutoFit/>
          </a:bodyPr>
          <a:lstStyle/>
          <a:p>
            <a:r>
              <a:rPr lang="de-DE" dirty="0" smtClean="0">
                <a:latin typeface="Times New Roman" panose="02020603050405020304" pitchFamily="18" charset="0"/>
                <a:cs typeface="Times New Roman" panose="02020603050405020304" pitchFamily="18" charset="0"/>
              </a:rPr>
              <a:t>Älteres Standardlehrbuch insb. für </a:t>
            </a:r>
            <a:r>
              <a:rPr lang="de-DE" dirty="0" err="1" smtClean="0">
                <a:latin typeface="Times New Roman" panose="02020603050405020304" pitchFamily="18" charset="0"/>
                <a:cs typeface="Times New Roman" panose="02020603050405020304" pitchFamily="18" charset="0"/>
              </a:rPr>
              <a:t>Mundell</a:t>
            </a:r>
            <a:r>
              <a:rPr lang="de-DE" dirty="0" smtClean="0">
                <a:latin typeface="Times New Roman" panose="02020603050405020304" pitchFamily="18" charset="0"/>
                <a:cs typeface="Times New Roman" panose="02020603050405020304" pitchFamily="18" charset="0"/>
              </a:rPr>
              <a:t>-Fleming-Modell (IS-LM + Außenhandel!) </a:t>
            </a:r>
            <a:endParaRPr lang="de-DE"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1783074" y="2700337"/>
            <a:ext cx="6586615" cy="369332"/>
          </a:xfrm>
          <a:prstGeom prst="rect">
            <a:avLst/>
          </a:prstGeom>
          <a:noFill/>
        </p:spPr>
        <p:txBody>
          <a:bodyPr wrap="square" rtlCol="0">
            <a:spAutoFit/>
          </a:bodyPr>
          <a:lstStyle/>
          <a:p>
            <a:r>
              <a:rPr lang="de-DE" dirty="0" smtClean="0">
                <a:latin typeface="Times New Roman" panose="02020603050405020304" pitchFamily="18" charset="0"/>
                <a:cs typeface="Times New Roman" panose="02020603050405020304" pitchFamily="18" charset="0"/>
              </a:rPr>
              <a:t>Weltweites Standardlehrbuch mit formal höherem Anspruch</a:t>
            </a:r>
            <a:endParaRPr lang="de-DE" dirty="0">
              <a:latin typeface="Times New Roman" panose="02020603050405020304" pitchFamily="18" charset="0"/>
              <a:cs typeface="Times New Roman" panose="02020603050405020304" pitchFamily="18" charset="0"/>
            </a:endParaRPr>
          </a:p>
        </p:txBody>
      </p:sp>
      <p:sp>
        <p:nvSpPr>
          <p:cNvPr id="9" name="Textfeld 8"/>
          <p:cNvSpPr txBox="1"/>
          <p:nvPr/>
        </p:nvSpPr>
        <p:spPr>
          <a:xfrm>
            <a:off x="907676" y="3896953"/>
            <a:ext cx="11034278" cy="646331"/>
          </a:xfrm>
          <a:prstGeom prst="rect">
            <a:avLst/>
          </a:prstGeom>
          <a:noFill/>
        </p:spPr>
        <p:txBody>
          <a:bodyPr wrap="square" rtlCol="0">
            <a:spAutoFit/>
          </a:bodyPr>
          <a:lstStyle/>
          <a:p>
            <a:r>
              <a:rPr lang="de-DE" dirty="0" smtClean="0">
                <a:latin typeface="Times New Roman" panose="02020603050405020304" pitchFamily="18" charset="0"/>
                <a:cs typeface="Times New Roman" panose="02020603050405020304" pitchFamily="18" charset="0"/>
              </a:rPr>
              <a:t>Seit Jahrzehnten ist </a:t>
            </a:r>
            <a:r>
              <a:rPr lang="de-DE" b="1" u="sng" dirty="0" smtClean="0">
                <a:latin typeface="Times New Roman" panose="02020603050405020304" pitchFamily="18" charset="0"/>
                <a:cs typeface="Times New Roman" panose="02020603050405020304" pitchFamily="18" charset="0"/>
              </a:rPr>
              <a:t>der Gandolfo</a:t>
            </a:r>
            <a:r>
              <a:rPr lang="de-DE" dirty="0" smtClean="0">
                <a:latin typeface="Times New Roman" panose="02020603050405020304" pitchFamily="18" charset="0"/>
                <a:cs typeface="Times New Roman" panose="02020603050405020304" pitchFamily="18" charset="0"/>
              </a:rPr>
              <a:t> die „</a:t>
            </a:r>
            <a:r>
              <a:rPr lang="de-DE" dirty="0">
                <a:latin typeface="Times New Roman" panose="02020603050405020304" pitchFamily="18" charset="0"/>
                <a:cs typeface="Times New Roman" panose="02020603050405020304" pitchFamily="18" charset="0"/>
              </a:rPr>
              <a:t>B</a:t>
            </a:r>
            <a:r>
              <a:rPr lang="de-DE" dirty="0" smtClean="0">
                <a:latin typeface="Times New Roman" panose="02020603050405020304" pitchFamily="18" charset="0"/>
                <a:cs typeface="Times New Roman" panose="02020603050405020304" pitchFamily="18" charset="0"/>
              </a:rPr>
              <a:t>ibel“ für internationale Wirtschaftsbeziehungen</a:t>
            </a:r>
          </a:p>
          <a:p>
            <a:r>
              <a:rPr lang="de-DE" dirty="0" smtClean="0">
                <a:latin typeface="Times New Roman" panose="02020603050405020304" pitchFamily="18" charset="0"/>
                <a:cs typeface="Times New Roman" panose="02020603050405020304" pitchFamily="18" charset="0"/>
              </a:rPr>
              <a:t>(formal sehr anspruchsvoll, aber es steht auch alles drin, wenn man es ganz genau wissen will)</a:t>
            </a:r>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174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Allgemeines</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591141" y="645637"/>
            <a:ext cx="10680887" cy="6001558"/>
          </a:xfrm>
          <a:prstGeom prst="rect">
            <a:avLst/>
          </a:prstGeom>
          <a:noFill/>
        </p:spPr>
        <p:txBody>
          <a:bodyPr wrap="square" rtlCol="0">
            <a:noAutofit/>
          </a:bodyPr>
          <a:lstStyle/>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Wie in jeder Vorlesung ist es immer ratsam über den Tellerrand hinauszuschauen und das eine oder andere Buch über die Thematik zur </a:t>
            </a:r>
            <a:r>
              <a:rPr lang="de-DE" sz="2400" dirty="0">
                <a:latin typeface="Times New Roman" panose="02020603050405020304" pitchFamily="18" charset="0"/>
                <a:cs typeface="Times New Roman" panose="02020603050405020304" pitchFamily="18" charset="0"/>
              </a:rPr>
              <a:t>H</a:t>
            </a:r>
            <a:r>
              <a:rPr lang="de-DE" sz="2400" dirty="0" smtClean="0">
                <a:latin typeface="Times New Roman" panose="02020603050405020304" pitchFamily="18" charset="0"/>
                <a:cs typeface="Times New Roman" panose="02020603050405020304" pitchFamily="18" charset="0"/>
              </a:rPr>
              <a:t>and zu 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Ich gehöre allerdings noch zu den Dozenten, die nicht die vorgefertigten Foliensätze der Verlage verwenden und </a:t>
            </a:r>
            <a:r>
              <a:rPr lang="de-DE" sz="2400" b="1" dirty="0" smtClean="0">
                <a:latin typeface="Times New Roman" panose="02020603050405020304" pitchFamily="18" charset="0"/>
                <a:cs typeface="Times New Roman" panose="02020603050405020304" pitchFamily="18" charset="0"/>
              </a:rPr>
              <a:t>den </a:t>
            </a:r>
            <a:r>
              <a:rPr lang="de-DE" sz="2400" b="1" dirty="0" err="1" smtClean="0">
                <a:latin typeface="Times New Roman" panose="02020603050405020304" pitchFamily="18" charset="0"/>
                <a:cs typeface="Times New Roman" panose="02020603050405020304" pitchFamily="18" charset="0"/>
              </a:rPr>
              <a:t>Krugman</a:t>
            </a:r>
            <a:r>
              <a:rPr lang="de-DE" sz="2400" dirty="0" smtClean="0">
                <a:latin typeface="Times New Roman" panose="02020603050405020304" pitchFamily="18" charset="0"/>
                <a:cs typeface="Times New Roman" panose="02020603050405020304" pitchFamily="18" charset="0"/>
              </a:rPr>
              <a:t> 1:1 nachbeten, das können Sie auch alleine, sondern gestalte noch meine eigenen Vorlesungsinhalte. Trotzdem werden Sie natürlich viele Inhalte meiner Vorlesung insbesondere in den Standardlehrbüchern wiederfinden, aber an der einen oder anderen Stelle etwas anders dargestellt.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Für die Prüfung am Ende des Semesters gilt, dass nur die Inhalte dieser Vorlesung/Übung prüfungsrelevant sind.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Das Tutorium ist vorlesungsbegleitend und muss nicht zwingend zur </a:t>
            </a:r>
            <a:r>
              <a:rPr lang="de-DE" sz="2400" dirty="0">
                <a:latin typeface="Times New Roman" panose="02020603050405020304" pitchFamily="18" charset="0"/>
                <a:cs typeface="Times New Roman" panose="02020603050405020304" pitchFamily="18" charset="0"/>
              </a:rPr>
              <a:t>P</a:t>
            </a:r>
            <a:r>
              <a:rPr lang="de-DE" sz="2400" dirty="0" smtClean="0">
                <a:latin typeface="Times New Roman" panose="02020603050405020304" pitchFamily="18" charset="0"/>
                <a:cs typeface="Times New Roman" panose="02020603050405020304" pitchFamily="18" charset="0"/>
              </a:rPr>
              <a:t>rüfungsvorbereitung besucht werden. Die Inhalte des Tutoriums werden aber auch allgemein zur Verfügung gestellt.</a:t>
            </a: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49764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B0F35BEA-CB47-4C5D-98A3-9C3243FE0824}"/>
              </a:ext>
            </a:extLst>
          </p:cNvPr>
          <p:cNvSpPr txBox="1"/>
          <p:nvPr/>
        </p:nvSpPr>
        <p:spPr>
          <a:xfrm>
            <a:off x="0" y="0"/>
            <a:ext cx="7265439" cy="567680"/>
          </a:xfrm>
          <a:prstGeom prst="rect">
            <a:avLst/>
          </a:prstGeom>
          <a:noFill/>
        </p:spPr>
        <p:txBody>
          <a:bodyPr wrap="square" rtlCol="0">
            <a:noAutofit/>
          </a:bodyPr>
          <a:lstStyle/>
          <a:p>
            <a:pPr algn="ctr"/>
            <a:r>
              <a:rPr lang="de-DE" sz="3000" b="1" dirty="0">
                <a:latin typeface="Times New Roman" panose="02020603050405020304" pitchFamily="18" charset="0"/>
                <a:cs typeface="Times New Roman" panose="02020603050405020304" pitchFamily="18" charset="0"/>
              </a:rPr>
              <a:t>Welthandel und Weltproduktion (nominal)</a:t>
            </a:r>
          </a:p>
          <a:p>
            <a:endParaRPr lang="de-DE" sz="2400" dirty="0">
              <a:latin typeface="Times New Roman" panose="02020603050405020304" pitchFamily="18" charset="0"/>
              <a:cs typeface="Times New Roman" panose="02020603050405020304" pitchFamily="18" charset="0"/>
            </a:endParaRPr>
          </a:p>
        </p:txBody>
      </p:sp>
      <p:sp>
        <p:nvSpPr>
          <p:cNvPr id="13" name="Textfeld 12">
            <a:extLst>
              <a:ext uri="{FF2B5EF4-FFF2-40B4-BE49-F238E27FC236}">
                <a16:creationId xmlns:a16="http://schemas.microsoft.com/office/drawing/2014/main" id="{4EFE902C-4502-4719-BE52-6C2F9B3BFC6F}"/>
              </a:ext>
            </a:extLst>
          </p:cNvPr>
          <p:cNvSpPr txBox="1"/>
          <p:nvPr/>
        </p:nvSpPr>
        <p:spPr>
          <a:xfrm>
            <a:off x="0" y="5643785"/>
            <a:ext cx="12192000" cy="1110949"/>
          </a:xfrm>
          <a:prstGeom prst="rect">
            <a:avLst/>
          </a:prstGeom>
          <a:noFill/>
        </p:spPr>
        <p:txBody>
          <a:bodyPr wrap="square" rtlCol="0">
            <a:noAutofit/>
          </a:bodyPr>
          <a:lstStyle/>
          <a:p>
            <a:pPr marL="285750" indent="-285750">
              <a:buFont typeface="Arial" panose="020B0604020202020204" pitchFamily="34" charset="0"/>
              <a:buChar char="•"/>
            </a:pPr>
            <a:r>
              <a:rPr lang="de-DE" b="1" dirty="0" smtClean="0">
                <a:latin typeface="Times New Roman" panose="02020603050405020304" pitchFamily="18" charset="0"/>
                <a:cs typeface="Times New Roman" panose="02020603050405020304" pitchFamily="18" charset="0"/>
              </a:rPr>
              <a:t>Der Welthandel ist seit dem Zusammenbruch des Kommunismus deutlich schneller gewachsen, als die Weltproduktion.</a:t>
            </a:r>
          </a:p>
          <a:p>
            <a:pPr marL="285750" indent="-285750">
              <a:buFont typeface="Arial" panose="020B0604020202020204" pitchFamily="34" charset="0"/>
              <a:buChar char="•"/>
            </a:pPr>
            <a:r>
              <a:rPr lang="de-DE" b="1" dirty="0" smtClean="0">
                <a:latin typeface="Times New Roman" panose="02020603050405020304" pitchFamily="18" charset="0"/>
                <a:cs typeface="Times New Roman" panose="02020603050405020304" pitchFamily="18" charset="0"/>
              </a:rPr>
              <a:t>Dies bestätigt die gängige Beobachtung, dass in den letzten drei </a:t>
            </a:r>
            <a:r>
              <a:rPr lang="de-DE" b="1" dirty="0">
                <a:latin typeface="Times New Roman" panose="02020603050405020304" pitchFamily="18" charset="0"/>
                <a:cs typeface="Times New Roman" panose="02020603050405020304" pitchFamily="18" charset="0"/>
              </a:rPr>
              <a:t>J</a:t>
            </a:r>
            <a:r>
              <a:rPr lang="de-DE" b="1" dirty="0" smtClean="0">
                <a:latin typeface="Times New Roman" panose="02020603050405020304" pitchFamily="18" charset="0"/>
                <a:cs typeface="Times New Roman" panose="02020603050405020304" pitchFamily="18" charset="0"/>
              </a:rPr>
              <a:t>ahrzehnten die internationale Verflechtung deutlich zugenommen hat. Setzt man den Welthandel in Relation zur Weltproduktion, so hat Corona 2020 eine Reduktion des sogenannten Offenheitsgrads um 2 Prozentpunkte bewirkt. Für 2021 stehen die Zeichen aber auf Expansion.  </a:t>
            </a:r>
            <a:endParaRPr lang="de-DE" b="1"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4EFE902C-4502-4719-BE52-6C2F9B3BFC6F}"/>
              </a:ext>
            </a:extLst>
          </p:cNvPr>
          <p:cNvSpPr txBox="1"/>
          <p:nvPr/>
        </p:nvSpPr>
        <p:spPr>
          <a:xfrm>
            <a:off x="55418" y="4143507"/>
            <a:ext cx="1018309" cy="465782"/>
          </a:xfrm>
          <a:prstGeom prst="rect">
            <a:avLst/>
          </a:prstGeom>
          <a:noFill/>
        </p:spPr>
        <p:txBody>
          <a:bodyPr wrap="square" rtlCol="0">
            <a:noAutofit/>
          </a:bodyPr>
          <a:lstStyle/>
          <a:p>
            <a:r>
              <a:rPr lang="de-DE" sz="1000" dirty="0" smtClean="0">
                <a:latin typeface="Times New Roman" panose="02020603050405020304" pitchFamily="18" charset="0"/>
                <a:cs typeface="Times New Roman" panose="02020603050405020304" pitchFamily="18" charset="0"/>
              </a:rPr>
              <a:t>Quelle:</a:t>
            </a:r>
          </a:p>
          <a:p>
            <a:r>
              <a:rPr lang="de-DE" sz="1000" dirty="0" smtClean="0">
                <a:latin typeface="Times New Roman" panose="02020603050405020304" pitchFamily="18" charset="0"/>
                <a:cs typeface="Times New Roman" panose="02020603050405020304" pitchFamily="18" charset="0"/>
              </a:rPr>
              <a:t>World Bank</a:t>
            </a:r>
            <a:endParaRPr lang="de-DE" sz="1000"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4EFE902C-4502-4719-BE52-6C2F9B3BFC6F}"/>
              </a:ext>
            </a:extLst>
          </p:cNvPr>
          <p:cNvSpPr txBox="1"/>
          <p:nvPr/>
        </p:nvSpPr>
        <p:spPr>
          <a:xfrm>
            <a:off x="6979911" y="614512"/>
            <a:ext cx="5209309" cy="2015130"/>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Auf den ersten Blick scheint die Produktion deutlich „stärker“ zuzunehmen, denn die absolute Zunahme zwischen 1991-2020 ist mit gut 60 </a:t>
            </a:r>
            <a:r>
              <a:rPr lang="de-DE" sz="1600" dirty="0" err="1" smtClean="0">
                <a:latin typeface="Times New Roman" panose="02020603050405020304" pitchFamily="18" charset="0"/>
                <a:cs typeface="Times New Roman" panose="02020603050405020304" pitchFamily="18" charset="0"/>
              </a:rPr>
              <a:t>Bil</a:t>
            </a:r>
            <a:r>
              <a:rPr lang="de-DE" sz="1600" dirty="0" smtClean="0">
                <a:latin typeface="Times New Roman" panose="02020603050405020304" pitchFamily="18" charset="0"/>
                <a:cs typeface="Times New Roman" panose="02020603050405020304" pitchFamily="18" charset="0"/>
              </a:rPr>
              <a:t>. US-Dollar ungefähr 3x so hoch, wie beim Welthandel (ca. 20. </a:t>
            </a:r>
            <a:r>
              <a:rPr lang="de-DE" sz="1600" dirty="0" err="1" smtClean="0">
                <a:latin typeface="Times New Roman" panose="02020603050405020304" pitchFamily="18" charset="0"/>
                <a:cs typeface="Times New Roman" panose="02020603050405020304" pitchFamily="18" charset="0"/>
              </a:rPr>
              <a:t>Bil</a:t>
            </a:r>
            <a:r>
              <a:rPr lang="de-DE" sz="1600" dirty="0" smtClean="0">
                <a:latin typeface="Times New Roman" panose="02020603050405020304" pitchFamily="18" charset="0"/>
                <a:cs typeface="Times New Roman" panose="02020603050405020304" pitchFamily="18" charset="0"/>
              </a:rPr>
              <a:t>. US-Dollar). Für 2020 sehen wir weltweit einen Rückgang der Weltproduktion um rund 3 </a:t>
            </a:r>
            <a:r>
              <a:rPr lang="de-DE" sz="1600" dirty="0" err="1" smtClean="0">
                <a:latin typeface="Times New Roman" panose="02020603050405020304" pitchFamily="18" charset="0"/>
                <a:cs typeface="Times New Roman" panose="02020603050405020304" pitchFamily="18" charset="0"/>
              </a:rPr>
              <a:t>Bil</a:t>
            </a:r>
            <a:r>
              <a:rPr lang="de-DE" sz="1600" dirty="0" smtClean="0">
                <a:latin typeface="Times New Roman" panose="02020603050405020304" pitchFamily="18" charset="0"/>
                <a:cs typeface="Times New Roman" panose="02020603050405020304" pitchFamily="18" charset="0"/>
              </a:rPr>
              <a:t>. USD, was in der Größenordnung des BIP der Deutschen Volkswirtschaft liegt.</a:t>
            </a:r>
            <a:endParaRPr lang="de-DE" sz="16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4EFE902C-4502-4719-BE52-6C2F9B3BFC6F}"/>
              </a:ext>
            </a:extLst>
          </p:cNvPr>
          <p:cNvSpPr txBox="1"/>
          <p:nvPr/>
        </p:nvSpPr>
        <p:spPr>
          <a:xfrm>
            <a:off x="6979911" y="2629642"/>
            <a:ext cx="5212089" cy="1533086"/>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In der Ökonomie und insbesondere der VWL sind aber die Wachstumsraten meist die interessanteren Größe und nicht die absoluten Änderungen. Denn eine Zahl, die schon groß ist, wird tendenziell eine größere absolute Änderung aufweisen, als eine kleine Zahl. Also stellen wir die Frage, welche Größe seit 1991 p.a. stärker gewachsen ist. </a:t>
            </a:r>
            <a:endParaRPr lang="de-DE" sz="16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4EFE902C-4502-4719-BE52-6C2F9B3BFC6F}"/>
              </a:ext>
            </a:extLst>
          </p:cNvPr>
          <p:cNvSpPr txBox="1"/>
          <p:nvPr/>
        </p:nvSpPr>
        <p:spPr>
          <a:xfrm>
            <a:off x="7049184" y="70369"/>
            <a:ext cx="5142816" cy="606524"/>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Grundsätzlich erkennt man im Allgemeinen eine Zunahme sowohl des Welthandels, als auch der Weltproduktion. </a:t>
            </a:r>
            <a:endParaRPr lang="de-DE" sz="1600" dirty="0">
              <a:latin typeface="Times New Roman" panose="02020603050405020304" pitchFamily="18" charset="0"/>
              <a:cs typeface="Times New Roman" panose="02020603050405020304" pitchFamily="18" charset="0"/>
            </a:endParaRPr>
          </a:p>
        </p:txBody>
      </p:sp>
      <p:pic>
        <p:nvPicPr>
          <p:cNvPr id="4" name="Grafik 3"/>
          <p:cNvPicPr>
            <a:picLocks noChangeAspect="1"/>
          </p:cNvPicPr>
          <p:nvPr/>
        </p:nvPicPr>
        <p:blipFill>
          <a:blip r:embed="rId2"/>
          <a:stretch>
            <a:fillRect/>
          </a:stretch>
        </p:blipFill>
        <p:spPr>
          <a:xfrm>
            <a:off x="0" y="540000"/>
            <a:ext cx="6599999" cy="3960000"/>
          </a:xfrm>
          <a:prstGeom prst="rect">
            <a:avLst/>
          </a:prstGeom>
        </p:spPr>
      </p:pic>
      <p:pic>
        <p:nvPicPr>
          <p:cNvPr id="5" name="Grafik 4"/>
          <p:cNvPicPr>
            <a:picLocks noChangeAspect="1"/>
          </p:cNvPicPr>
          <p:nvPr/>
        </p:nvPicPr>
        <p:blipFill>
          <a:blip r:embed="rId3"/>
          <a:stretch>
            <a:fillRect/>
          </a:stretch>
        </p:blipFill>
        <p:spPr>
          <a:xfrm>
            <a:off x="0" y="540000"/>
            <a:ext cx="6599999" cy="3960000"/>
          </a:xfrm>
          <a:prstGeom prst="rect">
            <a:avLst/>
          </a:prstGeom>
        </p:spPr>
      </p:pic>
      <mc:AlternateContent xmlns:mc="http://schemas.openxmlformats.org/markup-compatibility/2006" xmlns:a14="http://schemas.microsoft.com/office/drawing/2010/main">
        <mc:Choice Requires="a14">
          <p:sp>
            <p:nvSpPr>
              <p:cNvPr id="12" name="Textfeld 11">
                <a:extLst>
                  <a:ext uri="{FF2B5EF4-FFF2-40B4-BE49-F238E27FC236}">
                    <a16:creationId xmlns:a16="http://schemas.microsoft.com/office/drawing/2014/main" id="{4EFE902C-4502-4719-BE52-6C2F9B3BFC6F}"/>
                  </a:ext>
                </a:extLst>
              </p:cNvPr>
              <p:cNvSpPr txBox="1"/>
              <p:nvPr/>
            </p:nvSpPr>
            <p:spPr>
              <a:xfrm>
                <a:off x="55418" y="4333106"/>
                <a:ext cx="12038940" cy="1353130"/>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Durch einen einfachen „Fit“ mit der Exponentialfunktion (sehr einfach z.B. in Excel durchzuführen) erhält man etwa 5% Wachstum </a:t>
                </a:r>
                <a:r>
                  <a:rPr lang="de-DE" sz="1600" dirty="0" err="1" smtClean="0">
                    <a:latin typeface="Times New Roman" panose="02020603050405020304" pitchFamily="18" charset="0"/>
                    <a:cs typeface="Times New Roman" panose="02020603050405020304" pitchFamily="18" charset="0"/>
                  </a:rPr>
                  <a:t>p.a</a:t>
                </a:r>
                <a:r>
                  <a:rPr lang="de-DE" sz="1600" dirty="0" smtClean="0">
                    <a:latin typeface="Times New Roman" panose="02020603050405020304" pitchFamily="18" charset="0"/>
                    <a:cs typeface="Times New Roman" panose="02020603050405020304" pitchFamily="18" charset="0"/>
                  </a:rPr>
                  <a:t> für die Weltproduktion und gut 6,5% Wachstum p.a. für den Welthandel. Prinzipiell können Sie das auch über die durchschnittliche Wachstumsrate und dem geometrische Mittel erhalten. Beide Werte werden sich aber unterscheiden. Insbesondere in diesem Fall, da die </a:t>
                </a:r>
                <a:r>
                  <a:rPr lang="de-DE" sz="1600" dirty="0" err="1" smtClean="0">
                    <a:latin typeface="Times New Roman" panose="02020603050405020304" pitchFamily="18" charset="0"/>
                    <a:cs typeface="Times New Roman" panose="02020603050405020304" pitchFamily="18" charset="0"/>
                  </a:rPr>
                  <a:t>Wachstumraten</a:t>
                </a:r>
                <a:r>
                  <a:rPr lang="de-DE" sz="1600" dirty="0" smtClean="0">
                    <a:latin typeface="Times New Roman" panose="02020603050405020304" pitchFamily="18" charset="0"/>
                    <a:cs typeface="Times New Roman" panose="02020603050405020304" pitchFamily="18" charset="0"/>
                  </a:rPr>
                  <a:t> bei 5% und mehr liegen und damit nicht mehr </a:t>
                </a:r>
                <a14:m>
                  <m:oMath xmlns:m="http://schemas.openxmlformats.org/officeDocument/2006/math">
                    <m:r>
                      <a:rPr lang="de-DE" sz="1600" b="0" i="1" smtClean="0">
                        <a:latin typeface="Cambria Math" panose="02040503050406030204" pitchFamily="18" charset="0"/>
                        <a:cs typeface="Times New Roman" panose="02020603050405020304" pitchFamily="18" charset="0"/>
                      </a:rPr>
                      <m:t>𝑙𝑛</m:t>
                    </m:r>
                    <m:r>
                      <a:rPr lang="de-DE" sz="1600" b="0" i="1" smtClean="0">
                        <a:latin typeface="Cambria Math" panose="02040503050406030204" pitchFamily="18" charset="0"/>
                        <a:cs typeface="Times New Roman" panose="02020603050405020304" pitchFamily="18" charset="0"/>
                      </a:rPr>
                      <m:t>(</m:t>
                    </m:r>
                    <m:r>
                      <a:rPr lang="de-DE" sz="1600" b="0" i="1" smtClean="0">
                        <a:latin typeface="Cambria Math" panose="02040503050406030204" pitchFamily="18" charset="0"/>
                        <a:cs typeface="Times New Roman" panose="02020603050405020304" pitchFamily="18" charset="0"/>
                      </a:rPr>
                      <m:t>1</m:t>
                    </m:r>
                    <m:r>
                      <a:rPr lang="de-DE" sz="1600" b="0" i="1" smtClean="0">
                        <a:latin typeface="Cambria Math" panose="02040503050406030204" pitchFamily="18" charset="0"/>
                        <a:cs typeface="Times New Roman" panose="02020603050405020304" pitchFamily="18" charset="0"/>
                      </a:rPr>
                      <m:t>+</m:t>
                    </m:r>
                    <m:r>
                      <a:rPr lang="de-DE" sz="1600" b="0" i="1" smtClean="0">
                        <a:latin typeface="Cambria Math" panose="02040503050406030204" pitchFamily="18" charset="0"/>
                        <a:cs typeface="Times New Roman" panose="02020603050405020304" pitchFamily="18" charset="0"/>
                      </a:rPr>
                      <m:t>𝑥</m:t>
                    </m:r>
                    <m:r>
                      <a:rPr lang="de-DE" sz="1600" b="0" i="1" smtClean="0">
                        <a:latin typeface="Cambria Math" panose="02040503050406030204" pitchFamily="18" charset="0"/>
                        <a:cs typeface="Times New Roman" panose="02020603050405020304" pitchFamily="18" charset="0"/>
                      </a:rPr>
                      <m:t>)≈</m:t>
                    </m:r>
                    <m:r>
                      <a:rPr lang="de-DE" sz="1600" b="0" i="1" smtClean="0">
                        <a:latin typeface="Cambria Math" panose="02040503050406030204" pitchFamily="18" charset="0"/>
                        <a:ea typeface="Cambria Math" panose="02040503050406030204" pitchFamily="18" charset="0"/>
                        <a:cs typeface="Times New Roman" panose="02020603050405020304" pitchFamily="18" charset="0"/>
                      </a:rPr>
                      <m:t>𝑥</m:t>
                    </m:r>
                  </m:oMath>
                </a14:m>
                <a:r>
                  <a:rPr lang="de-DE" sz="1600" dirty="0" smtClean="0">
                    <a:latin typeface="Times New Roman" panose="02020603050405020304" pitchFamily="18" charset="0"/>
                    <a:cs typeface="Times New Roman" panose="02020603050405020304" pitchFamily="18" charset="0"/>
                  </a:rPr>
                  <a:t> gilt. Für eine grobe Abschätzung, welche Größe stärker wächst als die andere reicht sind aber beide Varianten als gleich „gut“ anzusehen. Trotzdem ist es aber immer wichtig zu wissen auf welcher Datenbasis man arbeitet!</a:t>
                </a:r>
                <a:endParaRPr lang="de-DE" sz="1600" dirty="0">
                  <a:latin typeface="Times New Roman" panose="02020603050405020304" pitchFamily="18" charset="0"/>
                  <a:cs typeface="Times New Roman" panose="02020603050405020304" pitchFamily="18" charset="0"/>
                </a:endParaRPr>
              </a:p>
            </p:txBody>
          </p:sp>
        </mc:Choice>
        <mc:Fallback xmlns="">
          <p:sp>
            <p:nvSpPr>
              <p:cNvPr id="12" name="Textfeld 11">
                <a:extLst>
                  <a:ext uri="{FF2B5EF4-FFF2-40B4-BE49-F238E27FC236}">
                    <a16:creationId xmlns:a16="http://schemas.microsoft.com/office/drawing/2014/main" id="{4EFE902C-4502-4719-BE52-6C2F9B3BFC6F}"/>
                  </a:ext>
                </a:extLst>
              </p:cNvPr>
              <p:cNvSpPr txBox="1">
                <a:spLocks noRot="1" noChangeAspect="1" noMove="1" noResize="1" noEditPoints="1" noAdjustHandles="1" noChangeArrowheads="1" noChangeShapeType="1" noTextEdit="1"/>
              </p:cNvSpPr>
              <p:nvPr/>
            </p:nvSpPr>
            <p:spPr>
              <a:xfrm>
                <a:off x="55418" y="4333106"/>
                <a:ext cx="12038940" cy="1353130"/>
              </a:xfrm>
              <a:prstGeom prst="rect">
                <a:avLst/>
              </a:prstGeom>
              <a:blipFill>
                <a:blip r:embed="rId4"/>
                <a:stretch>
                  <a:fillRect l="-253" t="-1351" b="-2703"/>
                </a:stretch>
              </a:blipFill>
            </p:spPr>
            <p:txBody>
              <a:bodyPr/>
              <a:lstStyle/>
              <a:p>
                <a:r>
                  <a:rPr lang="de-DE">
                    <a:noFill/>
                  </a:rPr>
                  <a:t> </a:t>
                </a:r>
              </a:p>
            </p:txBody>
          </p:sp>
        </mc:Fallback>
      </mc:AlternateContent>
    </p:spTree>
    <p:extLst>
      <p:ext uri="{BB962C8B-B14F-4D97-AF65-F5344CB8AC3E}">
        <p14:creationId xmlns:p14="http://schemas.microsoft.com/office/powerpoint/2010/main" val="3912305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11" grpId="0"/>
      <p:bldP spid="7"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0" y="540000"/>
            <a:ext cx="6989663" cy="4320000"/>
          </a:xfrm>
          <a:prstGeom prst="rect">
            <a:avLst/>
          </a:prstGeom>
        </p:spPr>
      </p:pic>
      <p:sp>
        <p:nvSpPr>
          <p:cNvPr id="5" name="Textfeld 4">
            <a:extLst>
              <a:ext uri="{FF2B5EF4-FFF2-40B4-BE49-F238E27FC236}">
                <a16:creationId xmlns:a16="http://schemas.microsoft.com/office/drawing/2014/main" id="{B9808947-CEF8-43EC-BF62-5E76F31F3A12}"/>
              </a:ext>
            </a:extLst>
          </p:cNvPr>
          <p:cNvSpPr txBox="1"/>
          <p:nvPr/>
        </p:nvSpPr>
        <p:spPr>
          <a:xfrm>
            <a:off x="192751" y="25136"/>
            <a:ext cx="6545138" cy="567680"/>
          </a:xfrm>
          <a:prstGeom prst="rect">
            <a:avLst/>
          </a:prstGeom>
          <a:noFill/>
        </p:spPr>
        <p:txBody>
          <a:bodyPr wrap="square" rtlCol="0">
            <a:noAutofit/>
          </a:bodyPr>
          <a:lstStyle/>
          <a:p>
            <a:pPr algn="ctr"/>
            <a:r>
              <a:rPr lang="de-DE" sz="3200" dirty="0"/>
              <a:t>Welthandel und Weltproduktion (real)</a:t>
            </a:r>
          </a:p>
          <a:p>
            <a:endParaRPr lang="de-DE" sz="2400" dirty="0"/>
          </a:p>
        </p:txBody>
      </p:sp>
      <p:sp>
        <p:nvSpPr>
          <p:cNvPr id="9" name="Textfeld 8">
            <a:extLst>
              <a:ext uri="{FF2B5EF4-FFF2-40B4-BE49-F238E27FC236}">
                <a16:creationId xmlns:a16="http://schemas.microsoft.com/office/drawing/2014/main" id="{4EFE902C-4502-4719-BE52-6C2F9B3BFC6F}"/>
              </a:ext>
            </a:extLst>
          </p:cNvPr>
          <p:cNvSpPr txBox="1"/>
          <p:nvPr/>
        </p:nvSpPr>
        <p:spPr>
          <a:xfrm>
            <a:off x="7664152" y="719999"/>
            <a:ext cx="4402509" cy="1236988"/>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Neben der nominalen Betrachtung, stellt sich in der VWL natürlich auch immer die Frage, wie sich die makroökonomischen Aggregate real (also „ohne</a:t>
            </a:r>
            <a:r>
              <a:rPr lang="de-DE" smtClean="0">
                <a:latin typeface="Times New Roman" panose="02020603050405020304" pitchFamily="18" charset="0"/>
                <a:cs typeface="Times New Roman" panose="02020603050405020304" pitchFamily="18" charset="0"/>
              </a:rPr>
              <a:t>“ Preisentwicklung</a:t>
            </a:r>
            <a:r>
              <a:rPr lang="de-DE" dirty="0" smtClean="0">
                <a:latin typeface="Times New Roman" panose="02020603050405020304" pitchFamily="18" charset="0"/>
                <a:cs typeface="Times New Roman" panose="02020603050405020304" pitchFamily="18" charset="0"/>
              </a:rPr>
              <a:t>) verhalten</a:t>
            </a:r>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4EFE902C-4502-4719-BE52-6C2F9B3BFC6F}"/>
              </a:ext>
            </a:extLst>
          </p:cNvPr>
          <p:cNvSpPr txBox="1"/>
          <p:nvPr/>
        </p:nvSpPr>
        <p:spPr>
          <a:xfrm>
            <a:off x="7664151" y="1956987"/>
            <a:ext cx="4402509" cy="91440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Betrachtet man die realen Wachstumsraten von Welthandel und Weltproduktion, so ergibt sich seit 2001 ein differenziertes Bild:</a:t>
            </a:r>
            <a:endParaRPr lang="de-DE"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4EFE902C-4502-4719-BE52-6C2F9B3BFC6F}"/>
              </a:ext>
            </a:extLst>
          </p:cNvPr>
          <p:cNvSpPr txBox="1"/>
          <p:nvPr/>
        </p:nvSpPr>
        <p:spPr>
          <a:xfrm>
            <a:off x="7664150" y="2933215"/>
            <a:ext cx="4402509" cy="2365178"/>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Bis zur Finanzkrise (2008/09) wächst der Welthandel mit knapp 10% p.a. nahezu doppelt so schnell, wie die Weltproduktion (ca. 5% p.a.) [1]. Hauptsächlich ist dies dem Hinzutreten der Emerging </a:t>
            </a:r>
            <a:r>
              <a:rPr lang="de-DE" dirty="0" err="1" smtClean="0">
                <a:latin typeface="Times New Roman" panose="02020603050405020304" pitchFamily="18" charset="0"/>
                <a:cs typeface="Times New Roman" panose="02020603050405020304" pitchFamily="18" charset="0"/>
              </a:rPr>
              <a:t>Markets</a:t>
            </a:r>
            <a:r>
              <a:rPr lang="de-DE" dirty="0" smtClean="0">
                <a:latin typeface="Times New Roman" panose="02020603050405020304" pitchFamily="18" charset="0"/>
                <a:cs typeface="Times New Roman" panose="02020603050405020304" pitchFamily="18" charset="0"/>
              </a:rPr>
              <a:t>, häufig repräsentiert durch die BRICS (Brasilien, </a:t>
            </a:r>
            <a:r>
              <a:rPr lang="de-DE" dirty="0" err="1" smtClean="0">
                <a:latin typeface="Times New Roman" panose="02020603050405020304" pitchFamily="18" charset="0"/>
                <a:cs typeface="Times New Roman" panose="02020603050405020304" pitchFamily="18" charset="0"/>
              </a:rPr>
              <a:t>Rußland</a:t>
            </a:r>
            <a:r>
              <a:rPr lang="de-DE" dirty="0" smtClean="0">
                <a:latin typeface="Times New Roman" panose="02020603050405020304" pitchFamily="18" charset="0"/>
                <a:cs typeface="Times New Roman" panose="02020603050405020304" pitchFamily="18" charset="0"/>
              </a:rPr>
              <a:t>, Portugal, China, Südafrika) zum internationalen Handel zu erklären.</a:t>
            </a:r>
            <a:endParaRPr lang="de-DE"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4EFE902C-4502-4719-BE52-6C2F9B3BFC6F}"/>
              </a:ext>
            </a:extLst>
          </p:cNvPr>
          <p:cNvSpPr txBox="1"/>
          <p:nvPr/>
        </p:nvSpPr>
        <p:spPr>
          <a:xfrm>
            <a:off x="-28486" y="4862765"/>
            <a:ext cx="4076344"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a:t>
            </a:r>
            <a:r>
              <a:rPr lang="de-DE" dirty="0" smtClean="0">
                <a:latin typeface="Times New Roman" panose="02020603050405020304" pitchFamily="18" charset="0"/>
                <a:cs typeface="Times New Roman" panose="02020603050405020304" pitchFamily="18" charset="0"/>
              </a:rPr>
              <a:t>IMF, CPB, eigene </a:t>
            </a:r>
            <a:r>
              <a:rPr lang="de-DE" dirty="0">
                <a:latin typeface="Times New Roman" panose="02020603050405020304" pitchFamily="18" charset="0"/>
                <a:cs typeface="Times New Roman" panose="02020603050405020304" pitchFamily="18" charset="0"/>
              </a:rPr>
              <a:t>B</a:t>
            </a:r>
            <a:r>
              <a:rPr lang="de-DE" dirty="0" smtClean="0">
                <a:latin typeface="Times New Roman" panose="02020603050405020304" pitchFamily="18" charset="0"/>
                <a:cs typeface="Times New Roman" panose="02020603050405020304" pitchFamily="18" charset="0"/>
              </a:rPr>
              <a:t>erechnungen</a:t>
            </a:r>
            <a:endParaRPr lang="de-DE"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4EFE902C-4502-4719-BE52-6C2F9B3BFC6F}"/>
              </a:ext>
            </a:extLst>
          </p:cNvPr>
          <p:cNvSpPr txBox="1"/>
          <p:nvPr/>
        </p:nvSpPr>
        <p:spPr>
          <a:xfrm>
            <a:off x="-14243" y="5129401"/>
            <a:ext cx="12192000" cy="929564"/>
          </a:xfrm>
          <a:prstGeom prst="rect">
            <a:avLst/>
          </a:prstGeom>
          <a:noFill/>
        </p:spPr>
        <p:txBody>
          <a:bodyPr wrap="square" rtlCol="0">
            <a:noAutofit/>
          </a:bodyPr>
          <a:lstStyle/>
          <a:p>
            <a:r>
              <a:rPr lang="de-DE" sz="1400" dirty="0" smtClean="0">
                <a:latin typeface="Times New Roman" panose="02020603050405020304" pitchFamily="18" charset="0"/>
                <a:cs typeface="Times New Roman" panose="02020603050405020304" pitchFamily="18" charset="0"/>
              </a:rPr>
              <a:t>Im Nachgang der Verwerfungen in der Finanzkrise [2] ergibt sich so etwas wie ein Paradigmenwechsel, dass nämlich der „Turbo“ der Globalisierung – die immer engere Verflechtung durch zunehmende Handelsbeziehungen etwas nachlässt – und Welthandel und Weltproduktion nur noch mit rund 4% p.a. etwa gleich schnell wachsen [3].</a:t>
            </a:r>
            <a:endParaRPr lang="de-DE" sz="1400" dirty="0">
              <a:latin typeface="Times New Roman" panose="02020603050405020304" pitchFamily="18" charset="0"/>
              <a:cs typeface="Times New Roman" panose="02020603050405020304" pitchFamily="18" charset="0"/>
            </a:endParaRPr>
          </a:p>
        </p:txBody>
      </p:sp>
      <p:sp>
        <p:nvSpPr>
          <p:cNvPr id="13" name="Textfeld 12">
            <a:extLst>
              <a:ext uri="{FF2B5EF4-FFF2-40B4-BE49-F238E27FC236}">
                <a16:creationId xmlns:a16="http://schemas.microsoft.com/office/drawing/2014/main" id="{4EFE902C-4502-4719-BE52-6C2F9B3BFC6F}"/>
              </a:ext>
            </a:extLst>
          </p:cNvPr>
          <p:cNvSpPr txBox="1"/>
          <p:nvPr/>
        </p:nvSpPr>
        <p:spPr>
          <a:xfrm>
            <a:off x="-14243" y="5731376"/>
            <a:ext cx="12192000" cy="816483"/>
          </a:xfrm>
          <a:prstGeom prst="rect">
            <a:avLst/>
          </a:prstGeom>
          <a:noFill/>
        </p:spPr>
        <p:txBody>
          <a:bodyPr wrap="square" rtlCol="0">
            <a:noAutofit/>
          </a:bodyPr>
          <a:lstStyle/>
          <a:p>
            <a:r>
              <a:rPr lang="de-DE" sz="1400" dirty="0" smtClean="0">
                <a:latin typeface="Times New Roman" panose="02020603050405020304" pitchFamily="18" charset="0"/>
                <a:cs typeface="Times New Roman" panose="02020603050405020304" pitchFamily="18" charset="0"/>
              </a:rPr>
              <a:t>Am aktuellen Rand (2019-2020) geht schon 2019 der Welthandels zurück, bevor Corona relevant wurde [4], was als Resultat der starken protektionistischen </a:t>
            </a:r>
            <a:r>
              <a:rPr lang="de-DE" sz="1400" dirty="0">
                <a:latin typeface="Times New Roman" panose="02020603050405020304" pitchFamily="18" charset="0"/>
                <a:cs typeface="Times New Roman" panose="02020603050405020304" pitchFamily="18" charset="0"/>
              </a:rPr>
              <a:t>T</a:t>
            </a:r>
            <a:r>
              <a:rPr lang="de-DE" sz="1400" dirty="0" smtClean="0">
                <a:latin typeface="Times New Roman" panose="02020603050405020304" pitchFamily="18" charset="0"/>
                <a:cs typeface="Times New Roman" panose="02020603050405020304" pitchFamily="18" charset="0"/>
              </a:rPr>
              <a:t>endenzen in der Wirtschaftspolitik, insbesondere der USA unter der mittlerweile geendeten Trump-Administration, ist. Der Einbruch im Jahr 2020 fiel dann allerdings nur halb so stark aus, wie in der globalen Finanz- und Wirtschaftskrise und mittlerweile hat dich der Handel wieder erholt, was auch darauf zurückzuführen ist, dass sich der bilaterale Konflikt zwischen China und den USA zwar verschärft, beide Administrationen aber im Prinzip keinen Anreiz mehr haben den weltweiten Handel einzuschränken. </a:t>
            </a:r>
            <a:endParaRPr lang="de-DE" sz="1400" dirty="0">
              <a:latin typeface="Times New Roman" panose="02020603050405020304" pitchFamily="18" charset="0"/>
              <a:cs typeface="Times New Roman" panose="02020603050405020304" pitchFamily="18" charset="0"/>
            </a:endParaRPr>
          </a:p>
        </p:txBody>
      </p:sp>
      <p:sp>
        <p:nvSpPr>
          <p:cNvPr id="14" name="Ellipse 13"/>
          <p:cNvSpPr/>
          <p:nvPr/>
        </p:nvSpPr>
        <p:spPr>
          <a:xfrm>
            <a:off x="997584" y="1181975"/>
            <a:ext cx="2091703" cy="1492964"/>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Ellipse 14"/>
          <p:cNvSpPr/>
          <p:nvPr/>
        </p:nvSpPr>
        <p:spPr>
          <a:xfrm>
            <a:off x="3137438" y="676737"/>
            <a:ext cx="1107550" cy="3621798"/>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349139" y="1676626"/>
            <a:ext cx="2082216" cy="1152453"/>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Ellipse 16"/>
          <p:cNvSpPr/>
          <p:nvPr/>
        </p:nvSpPr>
        <p:spPr>
          <a:xfrm>
            <a:off x="6410877" y="2000865"/>
            <a:ext cx="666211" cy="151276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feld 17">
            <a:extLst>
              <a:ext uri="{FF2B5EF4-FFF2-40B4-BE49-F238E27FC236}">
                <a16:creationId xmlns:a16="http://schemas.microsoft.com/office/drawing/2014/main" id="{4EFE902C-4502-4719-BE52-6C2F9B3BFC6F}"/>
              </a:ext>
            </a:extLst>
          </p:cNvPr>
          <p:cNvSpPr txBox="1"/>
          <p:nvPr/>
        </p:nvSpPr>
        <p:spPr>
          <a:xfrm>
            <a:off x="1674366" y="862706"/>
            <a:ext cx="475718" cy="27002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[1]</a:t>
            </a:r>
            <a:endParaRPr lang="de-DE" dirty="0">
              <a:latin typeface="Times New Roman" panose="02020603050405020304" pitchFamily="18" charset="0"/>
              <a:cs typeface="Times New Roman" panose="02020603050405020304" pitchFamily="18" charset="0"/>
            </a:endParaRPr>
          </a:p>
        </p:txBody>
      </p:sp>
      <p:sp>
        <p:nvSpPr>
          <p:cNvPr id="19" name="Textfeld 18">
            <a:extLst>
              <a:ext uri="{FF2B5EF4-FFF2-40B4-BE49-F238E27FC236}">
                <a16:creationId xmlns:a16="http://schemas.microsoft.com/office/drawing/2014/main" id="{4EFE902C-4502-4719-BE52-6C2F9B3BFC6F}"/>
              </a:ext>
            </a:extLst>
          </p:cNvPr>
          <p:cNvSpPr txBox="1"/>
          <p:nvPr/>
        </p:nvSpPr>
        <p:spPr>
          <a:xfrm>
            <a:off x="3297311" y="669938"/>
            <a:ext cx="475718" cy="27002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[2]</a:t>
            </a:r>
            <a:endParaRPr lang="de-DE" dirty="0">
              <a:latin typeface="Times New Roman" panose="02020603050405020304" pitchFamily="18" charset="0"/>
              <a:cs typeface="Times New Roman" panose="02020603050405020304" pitchFamily="18" charset="0"/>
            </a:endParaRPr>
          </a:p>
        </p:txBody>
      </p:sp>
      <p:sp>
        <p:nvSpPr>
          <p:cNvPr id="20" name="Textfeld 19">
            <a:extLst>
              <a:ext uri="{FF2B5EF4-FFF2-40B4-BE49-F238E27FC236}">
                <a16:creationId xmlns:a16="http://schemas.microsoft.com/office/drawing/2014/main" id="{4EFE902C-4502-4719-BE52-6C2F9B3BFC6F}"/>
              </a:ext>
            </a:extLst>
          </p:cNvPr>
          <p:cNvSpPr txBox="1"/>
          <p:nvPr/>
        </p:nvSpPr>
        <p:spPr>
          <a:xfrm>
            <a:off x="4960486" y="1357357"/>
            <a:ext cx="475718" cy="27002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[3]</a:t>
            </a:r>
            <a:endParaRPr lang="de-DE" dirty="0">
              <a:latin typeface="Times New Roman" panose="02020603050405020304" pitchFamily="18" charset="0"/>
              <a:cs typeface="Times New Roman" panose="02020603050405020304" pitchFamily="18" charset="0"/>
            </a:endParaRPr>
          </a:p>
        </p:txBody>
      </p:sp>
      <p:sp>
        <p:nvSpPr>
          <p:cNvPr id="21" name="Textfeld 20">
            <a:extLst>
              <a:ext uri="{FF2B5EF4-FFF2-40B4-BE49-F238E27FC236}">
                <a16:creationId xmlns:a16="http://schemas.microsoft.com/office/drawing/2014/main" id="{4EFE902C-4502-4719-BE52-6C2F9B3BFC6F}"/>
              </a:ext>
            </a:extLst>
          </p:cNvPr>
          <p:cNvSpPr txBox="1"/>
          <p:nvPr/>
        </p:nvSpPr>
        <p:spPr>
          <a:xfrm>
            <a:off x="6623563" y="1633218"/>
            <a:ext cx="475718" cy="27002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[4]</a:t>
            </a:r>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8279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animBg="1"/>
      <p:bldP spid="15" grpId="0" animBg="1"/>
      <p:bldP spid="16" grpId="0" animBg="1"/>
      <p:bldP spid="17" grpId="0" animBg="1"/>
      <p:bldP spid="18" grpId="0"/>
      <p:bldP spid="19" grpId="0"/>
      <p:bldP spid="20" grpId="0"/>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205099" y="0"/>
            <a:ext cx="11083895" cy="567680"/>
          </a:xfrm>
          <a:prstGeom prst="rect">
            <a:avLst/>
          </a:prstGeom>
          <a:noFill/>
        </p:spPr>
        <p:txBody>
          <a:bodyPr wrap="square" rtlCol="0">
            <a:noAutofit/>
          </a:bodyPr>
          <a:lstStyle/>
          <a:p>
            <a:pPr algn="ctr"/>
            <a:r>
              <a:rPr lang="de-DE" sz="3200" dirty="0" smtClean="0"/>
              <a:t>Internationale Handelsverflechtungen im weltweiten Vergleich</a:t>
            </a:r>
            <a:endParaRPr lang="de-DE" sz="3200" dirty="0"/>
          </a:p>
          <a:p>
            <a:endParaRPr lang="de-DE" sz="2400" dirty="0"/>
          </a:p>
        </p:txBody>
      </p:sp>
      <p:sp>
        <p:nvSpPr>
          <p:cNvPr id="8" name="Textfeld 7">
            <a:extLst>
              <a:ext uri="{FF2B5EF4-FFF2-40B4-BE49-F238E27FC236}">
                <a16:creationId xmlns:a16="http://schemas.microsoft.com/office/drawing/2014/main" id="{4EFE902C-4502-4719-BE52-6C2F9B3BFC6F}"/>
              </a:ext>
            </a:extLst>
          </p:cNvPr>
          <p:cNvSpPr txBox="1"/>
          <p:nvPr/>
        </p:nvSpPr>
        <p:spPr>
          <a:xfrm>
            <a:off x="99700" y="4427249"/>
            <a:ext cx="5660164" cy="360995"/>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Quelle: </a:t>
            </a:r>
            <a:r>
              <a:rPr lang="de-DE" sz="1200" dirty="0" smtClean="0">
                <a:latin typeface="Times New Roman" panose="02020603050405020304" pitchFamily="18" charset="0"/>
                <a:cs typeface="Times New Roman" panose="02020603050405020304" pitchFamily="18" charset="0"/>
              </a:rPr>
              <a:t>World Bank, eigene Berechnungen, für 2020 liegen noch nicht für alle großen Volkswirtschaften der Welt Daten der Weltbank vor, so dass aufgrund der </a:t>
            </a:r>
            <a:r>
              <a:rPr lang="de-DE" sz="1200" dirty="0" err="1" smtClean="0">
                <a:latin typeface="Times New Roman" panose="02020603050405020304" pitchFamily="18" charset="0"/>
                <a:cs typeface="Times New Roman" panose="02020603050405020304" pitchFamily="18" charset="0"/>
              </a:rPr>
              <a:t>Coronapandemie</a:t>
            </a:r>
            <a:r>
              <a:rPr lang="de-DE" sz="1200" dirty="0" smtClean="0">
                <a:latin typeface="Times New Roman" panose="02020603050405020304" pitchFamily="18" charset="0"/>
                <a:cs typeface="Times New Roman" panose="02020603050405020304" pitchFamily="18" charset="0"/>
              </a:rPr>
              <a:t> ein Vergleich mit unterschiedlichen Jahren unangebracht wäre.</a:t>
            </a:r>
            <a:endParaRPr lang="de-DE" sz="1200" dirty="0">
              <a:latin typeface="Times New Roman" panose="02020603050405020304" pitchFamily="18" charset="0"/>
              <a:cs typeface="Times New Roman" panose="02020603050405020304" pitchFamily="18" charset="0"/>
            </a:endParaRPr>
          </a:p>
        </p:txBody>
      </p:sp>
      <p:sp>
        <p:nvSpPr>
          <p:cNvPr id="22" name="Textfeld 21">
            <a:extLst>
              <a:ext uri="{FF2B5EF4-FFF2-40B4-BE49-F238E27FC236}">
                <a16:creationId xmlns:a16="http://schemas.microsoft.com/office/drawing/2014/main" id="{4EFE902C-4502-4719-BE52-6C2F9B3BFC6F}"/>
              </a:ext>
            </a:extLst>
          </p:cNvPr>
          <p:cNvSpPr txBox="1"/>
          <p:nvPr/>
        </p:nvSpPr>
        <p:spPr>
          <a:xfrm>
            <a:off x="141189" y="5327704"/>
            <a:ext cx="5660165" cy="360995"/>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Offenheitsgrad: Summe aus Exporten und Importen in 	          Relation zum Bruttoinlandsprodukt</a:t>
            </a:r>
            <a:endParaRPr lang="de-DE" dirty="0">
              <a:latin typeface="Times New Roman" panose="02020603050405020304" pitchFamily="18" charset="0"/>
              <a:cs typeface="Times New Roman" panose="02020603050405020304" pitchFamily="18" charset="0"/>
            </a:endParaRPr>
          </a:p>
        </p:txBody>
      </p:sp>
      <p:sp>
        <p:nvSpPr>
          <p:cNvPr id="23" name="Textfeld 22">
            <a:extLst>
              <a:ext uri="{FF2B5EF4-FFF2-40B4-BE49-F238E27FC236}">
                <a16:creationId xmlns:a16="http://schemas.microsoft.com/office/drawing/2014/main" id="{4EFE902C-4502-4719-BE52-6C2F9B3BFC6F}"/>
              </a:ext>
            </a:extLst>
          </p:cNvPr>
          <p:cNvSpPr txBox="1"/>
          <p:nvPr/>
        </p:nvSpPr>
        <p:spPr>
          <a:xfrm>
            <a:off x="5801354" y="489065"/>
            <a:ext cx="6288089" cy="66657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Als gängiges Maß für die Verflechtung eines Landes in den internationalen Handel wird der Offenheitsgrad  -- die Summe aus Exporten und Importen </a:t>
            </a:r>
            <a:r>
              <a:rPr lang="de-DE" dirty="0">
                <a:latin typeface="Times New Roman" panose="02020603050405020304" pitchFamily="18" charset="0"/>
                <a:cs typeface="Times New Roman" panose="02020603050405020304" pitchFamily="18" charset="0"/>
              </a:rPr>
              <a:t>G</a:t>
            </a:r>
            <a:r>
              <a:rPr lang="de-DE" dirty="0" smtClean="0">
                <a:latin typeface="Times New Roman" panose="02020603050405020304" pitchFamily="18" charset="0"/>
                <a:cs typeface="Times New Roman" panose="02020603050405020304" pitchFamily="18" charset="0"/>
              </a:rPr>
              <a:t>eteilt durch das Bruttoinlandsprodukt verwendet.</a:t>
            </a:r>
            <a:endParaRPr lang="de-DE" dirty="0">
              <a:latin typeface="Times New Roman" panose="02020603050405020304" pitchFamily="18" charset="0"/>
              <a:cs typeface="Times New Roman" panose="02020603050405020304" pitchFamily="18" charset="0"/>
            </a:endParaRPr>
          </a:p>
        </p:txBody>
      </p:sp>
      <p:sp>
        <p:nvSpPr>
          <p:cNvPr id="24" name="Textfeld 23">
            <a:extLst>
              <a:ext uri="{FF2B5EF4-FFF2-40B4-BE49-F238E27FC236}">
                <a16:creationId xmlns:a16="http://schemas.microsoft.com/office/drawing/2014/main" id="{4EFE902C-4502-4719-BE52-6C2F9B3BFC6F}"/>
              </a:ext>
            </a:extLst>
          </p:cNvPr>
          <p:cNvSpPr txBox="1"/>
          <p:nvPr/>
        </p:nvSpPr>
        <p:spPr>
          <a:xfrm>
            <a:off x="5759864" y="1837278"/>
            <a:ext cx="6386416" cy="937945"/>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B</a:t>
            </a:r>
            <a:r>
              <a:rPr lang="de-DE" dirty="0" smtClean="0">
                <a:latin typeface="Times New Roman" panose="02020603050405020304" pitchFamily="18" charset="0"/>
                <a:cs typeface="Times New Roman" panose="02020603050405020304" pitchFamily="18" charset="0"/>
              </a:rPr>
              <a:t>etrachtet man die – gemessen am Bruttoinlandsprodukt – 10 größten Volkswirtschaften der Welt, so ergibt sich für Deutschland ein bemerkenswerter Befund.</a:t>
            </a:r>
            <a:endParaRPr lang="de-DE" dirty="0">
              <a:latin typeface="Times New Roman" panose="02020603050405020304" pitchFamily="18" charset="0"/>
              <a:cs typeface="Times New Roman" panose="02020603050405020304" pitchFamily="18" charset="0"/>
            </a:endParaRPr>
          </a:p>
        </p:txBody>
      </p:sp>
      <p:sp>
        <p:nvSpPr>
          <p:cNvPr id="25" name="Textfeld 24">
            <a:extLst>
              <a:ext uri="{FF2B5EF4-FFF2-40B4-BE49-F238E27FC236}">
                <a16:creationId xmlns:a16="http://schemas.microsoft.com/office/drawing/2014/main" id="{4EFE902C-4502-4719-BE52-6C2F9B3BFC6F}"/>
              </a:ext>
            </a:extLst>
          </p:cNvPr>
          <p:cNvSpPr txBox="1"/>
          <p:nvPr/>
        </p:nvSpPr>
        <p:spPr>
          <a:xfrm>
            <a:off x="5801360" y="3120069"/>
            <a:ext cx="6288085" cy="1483648"/>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Gemessen am Offenheitsgrad ist Deutschland (rund 90%) die mit Abstand verflochtenste Volkswirtschaft der Welt im Vergleich zu den anderen großen Volkswirtschaften der Welt. Die nächst größten Werte liegen alle rund 20 Prozentpunkte niedriger  </a:t>
            </a:r>
            <a:endParaRPr lang="de-DE" dirty="0">
              <a:latin typeface="Times New Roman" panose="02020603050405020304" pitchFamily="18" charset="0"/>
              <a:cs typeface="Times New Roman" panose="02020603050405020304" pitchFamily="18" charset="0"/>
            </a:endParaRPr>
          </a:p>
        </p:txBody>
      </p:sp>
      <p:sp>
        <p:nvSpPr>
          <p:cNvPr id="26" name="Textfeld 25">
            <a:extLst>
              <a:ext uri="{FF2B5EF4-FFF2-40B4-BE49-F238E27FC236}">
                <a16:creationId xmlns:a16="http://schemas.microsoft.com/office/drawing/2014/main" id="{4EFE902C-4502-4719-BE52-6C2F9B3BFC6F}"/>
              </a:ext>
            </a:extLst>
          </p:cNvPr>
          <p:cNvSpPr txBox="1"/>
          <p:nvPr/>
        </p:nvSpPr>
        <p:spPr>
          <a:xfrm>
            <a:off x="5943592" y="4490167"/>
            <a:ext cx="6145851" cy="692209"/>
          </a:xfrm>
          <a:prstGeom prst="rect">
            <a:avLst/>
          </a:prstGeom>
          <a:noFill/>
        </p:spPr>
        <p:txBody>
          <a:bodyPr wrap="square" rtlCol="0">
            <a:noAutofit/>
          </a:bodyPr>
          <a:lstStyle/>
          <a:p>
            <a:r>
              <a:rPr lang="de-DE" b="1" dirty="0" smtClean="0">
                <a:latin typeface="Times New Roman" panose="02020603050405020304" pitchFamily="18" charset="0"/>
                <a:cs typeface="Times New Roman" panose="02020603050405020304" pitchFamily="18" charset="0"/>
              </a:rPr>
              <a:t>Deutschland kann damit plakativ als der „größte“ Händler der Welt angesehen werden</a:t>
            </a:r>
            <a:endParaRPr lang="de-DE" b="1" dirty="0">
              <a:latin typeface="Times New Roman" panose="02020603050405020304" pitchFamily="18" charset="0"/>
              <a:cs typeface="Times New Roman" panose="02020603050405020304" pitchFamily="18" charset="0"/>
            </a:endParaRPr>
          </a:p>
        </p:txBody>
      </p:sp>
      <p:sp>
        <p:nvSpPr>
          <p:cNvPr id="27" name="Textfeld 26">
            <a:extLst>
              <a:ext uri="{FF2B5EF4-FFF2-40B4-BE49-F238E27FC236}">
                <a16:creationId xmlns:a16="http://schemas.microsoft.com/office/drawing/2014/main" id="{4EFE902C-4502-4719-BE52-6C2F9B3BFC6F}"/>
              </a:ext>
            </a:extLst>
          </p:cNvPr>
          <p:cNvSpPr txBox="1"/>
          <p:nvPr/>
        </p:nvSpPr>
        <p:spPr>
          <a:xfrm>
            <a:off x="5943591" y="5149239"/>
            <a:ext cx="6248409" cy="1448114"/>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Anmerkung: In absoluten Zahlen ist das Handelsvolumen von China (5,6) und den USA (5,1) im Vergleich zu Deutschland (3,4) gemessen an der Summe aus Ex- und Importen in </a:t>
            </a:r>
            <a:r>
              <a:rPr lang="de-DE" dirty="0" err="1" smtClean="0">
                <a:latin typeface="Times New Roman" panose="02020603050405020304" pitchFamily="18" charset="0"/>
                <a:cs typeface="Times New Roman" panose="02020603050405020304" pitchFamily="18" charset="0"/>
              </a:rPr>
              <a:t>Bil</a:t>
            </a:r>
            <a:r>
              <a:rPr lang="de-DE" dirty="0" smtClean="0">
                <a:latin typeface="Times New Roman" panose="02020603050405020304" pitchFamily="18" charset="0"/>
                <a:cs typeface="Times New Roman" panose="02020603050405020304" pitchFamily="18" charset="0"/>
              </a:rPr>
              <a:t>. US-Dollar zwar größer, aufgrund der Größe der Volkswirtschaften, ist der Offenheitsgrad aber deutlich geringer als in Deutschland. </a:t>
            </a:r>
            <a:endParaRPr lang="de-DE" dirty="0">
              <a:latin typeface="Times New Roman" panose="02020603050405020304" pitchFamily="18" charset="0"/>
              <a:cs typeface="Times New Roman" panose="02020603050405020304" pitchFamily="18" charset="0"/>
            </a:endParaRPr>
          </a:p>
        </p:txBody>
      </p:sp>
      <p:pic>
        <p:nvPicPr>
          <p:cNvPr id="3" name="Grafik 2"/>
          <p:cNvPicPr>
            <a:picLocks noChangeAspect="1"/>
          </p:cNvPicPr>
          <p:nvPr/>
        </p:nvPicPr>
        <p:blipFill>
          <a:blip r:embed="rId2"/>
          <a:stretch>
            <a:fillRect/>
          </a:stretch>
        </p:blipFill>
        <p:spPr>
          <a:xfrm>
            <a:off x="0" y="625324"/>
            <a:ext cx="5760000" cy="3767163"/>
          </a:xfrm>
          <a:prstGeom prst="rect">
            <a:avLst/>
          </a:prstGeom>
        </p:spPr>
      </p:pic>
    </p:spTree>
    <p:extLst>
      <p:ext uri="{BB962C8B-B14F-4D97-AF65-F5344CB8AC3E}">
        <p14:creationId xmlns:p14="http://schemas.microsoft.com/office/powerpoint/2010/main" val="2232305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2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stretch>
            <a:fillRect/>
          </a:stretch>
        </p:blipFill>
        <p:spPr>
          <a:xfrm>
            <a:off x="0" y="360000"/>
            <a:ext cx="7180044" cy="4860000"/>
          </a:xfrm>
          <a:prstGeom prst="rect">
            <a:avLst/>
          </a:prstGeom>
        </p:spPr>
      </p:pic>
      <p:sp>
        <p:nvSpPr>
          <p:cNvPr id="17" name="Ellipse 16"/>
          <p:cNvSpPr/>
          <p:nvPr/>
        </p:nvSpPr>
        <p:spPr>
          <a:xfrm>
            <a:off x="3849504" y="621338"/>
            <a:ext cx="2224751" cy="3062736"/>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feld 17">
            <a:extLst>
              <a:ext uri="{FF2B5EF4-FFF2-40B4-BE49-F238E27FC236}">
                <a16:creationId xmlns:a16="http://schemas.microsoft.com/office/drawing/2014/main" id="{4EFE902C-4502-4719-BE52-6C2F9B3BFC6F}"/>
              </a:ext>
            </a:extLst>
          </p:cNvPr>
          <p:cNvSpPr txBox="1"/>
          <p:nvPr/>
        </p:nvSpPr>
        <p:spPr>
          <a:xfrm>
            <a:off x="3962174" y="533872"/>
            <a:ext cx="475718" cy="27002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[2]</a:t>
            </a:r>
            <a:endParaRPr lang="de-DE"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B9808947-CEF8-43EC-BF62-5E76F31F3A12}"/>
              </a:ext>
            </a:extLst>
          </p:cNvPr>
          <p:cNvSpPr txBox="1"/>
          <p:nvPr/>
        </p:nvSpPr>
        <p:spPr>
          <a:xfrm>
            <a:off x="143653" y="-13447"/>
            <a:ext cx="8899494" cy="567680"/>
          </a:xfrm>
          <a:prstGeom prst="rect">
            <a:avLst/>
          </a:prstGeom>
          <a:noFill/>
        </p:spPr>
        <p:txBody>
          <a:bodyPr wrap="square" rtlCol="0">
            <a:noAutofit/>
          </a:bodyPr>
          <a:lstStyle/>
          <a:p>
            <a:pPr algn="ctr"/>
            <a:r>
              <a:rPr lang="de-DE" sz="3200" dirty="0" smtClean="0"/>
              <a:t>Der Außenhandel Deutschlands </a:t>
            </a:r>
            <a:r>
              <a:rPr lang="de-DE" sz="3200" dirty="0" err="1" smtClean="0"/>
              <a:t>vs</a:t>
            </a:r>
            <a:r>
              <a:rPr lang="de-DE" sz="3200" dirty="0" smtClean="0"/>
              <a:t> Welthandel </a:t>
            </a:r>
            <a:r>
              <a:rPr lang="de-DE" sz="3200" dirty="0"/>
              <a:t>(real</a:t>
            </a:r>
            <a:r>
              <a:rPr lang="de-DE" sz="3200" dirty="0" smtClean="0"/>
              <a:t>)</a:t>
            </a:r>
            <a:endParaRPr lang="de-DE" sz="3200" dirty="0"/>
          </a:p>
        </p:txBody>
      </p:sp>
      <p:sp>
        <p:nvSpPr>
          <p:cNvPr id="9" name="Textfeld 8">
            <a:extLst>
              <a:ext uri="{FF2B5EF4-FFF2-40B4-BE49-F238E27FC236}">
                <a16:creationId xmlns:a16="http://schemas.microsoft.com/office/drawing/2014/main" id="{3C423D06-614E-4CCF-A19B-A8C947E20749}"/>
              </a:ext>
            </a:extLst>
          </p:cNvPr>
          <p:cNvSpPr txBox="1"/>
          <p:nvPr/>
        </p:nvSpPr>
        <p:spPr>
          <a:xfrm>
            <a:off x="6805029" y="404385"/>
            <a:ext cx="5386972" cy="962935"/>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Ein Vergleich der Entwicklung des Außenhandels Deutschlands mit der Welt zeigt bis zur Finanzkrise einen mehr oder weniger synchronen Verlauf [1].</a:t>
            </a:r>
            <a:endParaRPr lang="de-DE" sz="16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3C423D06-614E-4CCF-A19B-A8C947E20749}"/>
              </a:ext>
            </a:extLst>
          </p:cNvPr>
          <p:cNvSpPr txBox="1"/>
          <p:nvPr/>
        </p:nvSpPr>
        <p:spPr>
          <a:xfrm>
            <a:off x="-1" y="5386007"/>
            <a:ext cx="6805027" cy="1145385"/>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Außenhandel Deutschlands berechnet aus der Summe von Ex- und Importen, basierend auf Quartalsdaten inkl. </a:t>
            </a:r>
            <a:r>
              <a:rPr lang="de-DE" dirty="0">
                <a:latin typeface="Times New Roman" panose="02020603050405020304" pitchFamily="18" charset="0"/>
                <a:cs typeface="Times New Roman" panose="02020603050405020304" pitchFamily="18" charset="0"/>
              </a:rPr>
              <a:t>l</a:t>
            </a:r>
            <a:r>
              <a:rPr lang="de-DE" dirty="0" smtClean="0">
                <a:latin typeface="Times New Roman" panose="02020603050405020304" pitchFamily="18" charset="0"/>
                <a:cs typeface="Times New Roman" panose="02020603050405020304" pitchFamily="18" charset="0"/>
              </a:rPr>
              <a:t>inearer Interpolation für den Monatsvergleich, da für reale Größen keine Daten seitens des statistischen Bundesamtes verfügbar sind.</a:t>
            </a:r>
            <a:endParaRPr lang="de-DE"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3C423D06-614E-4CCF-A19B-A8C947E20749}"/>
              </a:ext>
            </a:extLst>
          </p:cNvPr>
          <p:cNvSpPr txBox="1"/>
          <p:nvPr/>
        </p:nvSpPr>
        <p:spPr>
          <a:xfrm>
            <a:off x="6805028" y="1162892"/>
            <a:ext cx="5386972" cy="962935"/>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Dies ist im Einklang mit der gängigen Argumentation, dass Deutschland ökonomisch einer der großen Gewinner der Globalisierung gewesen ist.</a:t>
            </a:r>
            <a:endParaRPr lang="de-DE" sz="1600"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3C423D06-614E-4CCF-A19B-A8C947E20749}"/>
              </a:ext>
            </a:extLst>
          </p:cNvPr>
          <p:cNvSpPr txBox="1"/>
          <p:nvPr/>
        </p:nvSpPr>
        <p:spPr>
          <a:xfrm>
            <a:off x="6805027" y="1910366"/>
            <a:ext cx="5386972" cy="1164968"/>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Im Nachgang der Finanzkrise ergibt sich aber eine Divergenz, mit einem deutlich höheren Tempo bei der Zunahme des Außenhandels Deutschlands im Vergleich zum Welthandel [2]. </a:t>
            </a:r>
            <a:endParaRPr lang="de-DE" sz="16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3C423D06-614E-4CCF-A19B-A8C947E20749}"/>
              </a:ext>
            </a:extLst>
          </p:cNvPr>
          <p:cNvSpPr txBox="1"/>
          <p:nvPr/>
        </p:nvSpPr>
        <p:spPr>
          <a:xfrm>
            <a:off x="0" y="4762879"/>
            <a:ext cx="1565506" cy="64633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Destatis, CPB</a:t>
            </a:r>
          </a:p>
        </p:txBody>
      </p:sp>
      <p:sp>
        <p:nvSpPr>
          <p:cNvPr id="12" name="Textfeld 11">
            <a:extLst>
              <a:ext uri="{FF2B5EF4-FFF2-40B4-BE49-F238E27FC236}">
                <a16:creationId xmlns:a16="http://schemas.microsoft.com/office/drawing/2014/main" id="{3C423D06-614E-4CCF-A19B-A8C947E20749}"/>
              </a:ext>
            </a:extLst>
          </p:cNvPr>
          <p:cNvSpPr txBox="1"/>
          <p:nvPr/>
        </p:nvSpPr>
        <p:spPr>
          <a:xfrm>
            <a:off x="6805028" y="2662690"/>
            <a:ext cx="5401207" cy="1164968"/>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Dies überrascht, denn gerade der „größte“ Händler der Welt sollte eigentlich von einem Rückgang der Zunahme des Welthandels eher negativ beeinflusst werden.</a:t>
            </a:r>
            <a:endParaRPr lang="de-DE" sz="1600" dirty="0">
              <a:latin typeface="Times New Roman" panose="02020603050405020304" pitchFamily="18" charset="0"/>
              <a:cs typeface="Times New Roman" panose="02020603050405020304" pitchFamily="18" charset="0"/>
            </a:endParaRPr>
          </a:p>
        </p:txBody>
      </p:sp>
      <p:sp>
        <p:nvSpPr>
          <p:cNvPr id="13" name="Textfeld 12">
            <a:extLst>
              <a:ext uri="{FF2B5EF4-FFF2-40B4-BE49-F238E27FC236}">
                <a16:creationId xmlns:a16="http://schemas.microsoft.com/office/drawing/2014/main" id="{3C423D06-614E-4CCF-A19B-A8C947E20749}"/>
              </a:ext>
            </a:extLst>
          </p:cNvPr>
          <p:cNvSpPr txBox="1"/>
          <p:nvPr/>
        </p:nvSpPr>
        <p:spPr>
          <a:xfrm>
            <a:off x="6805027" y="3417736"/>
            <a:ext cx="5315364" cy="1449816"/>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Umgekehrt ist dieser deskriptive </a:t>
            </a:r>
            <a:r>
              <a:rPr lang="de-DE" sz="1600" dirty="0">
                <a:latin typeface="Times New Roman" panose="02020603050405020304" pitchFamily="18" charset="0"/>
                <a:cs typeface="Times New Roman" panose="02020603050405020304" pitchFamily="18" charset="0"/>
              </a:rPr>
              <a:t>B</a:t>
            </a:r>
            <a:r>
              <a:rPr lang="de-DE" sz="1600" dirty="0" smtClean="0">
                <a:latin typeface="Times New Roman" panose="02020603050405020304" pitchFamily="18" charset="0"/>
                <a:cs typeface="Times New Roman" panose="02020603050405020304" pitchFamily="18" charset="0"/>
              </a:rPr>
              <a:t>efund eine mögliche Erklärung für die 10 Jahre Wachstum Deutschlands (mitunter wird dies als 2. Wirtschafts- wunder bezeichnet) seit der Finanzkrise bis zur aktuellen Corona-Krise. </a:t>
            </a:r>
            <a:endParaRPr lang="de-DE" sz="1600" dirty="0">
              <a:latin typeface="Times New Roman" panose="02020603050405020304" pitchFamily="18" charset="0"/>
              <a:cs typeface="Times New Roman" panose="02020603050405020304" pitchFamily="18" charset="0"/>
            </a:endParaRPr>
          </a:p>
        </p:txBody>
      </p:sp>
      <p:sp>
        <p:nvSpPr>
          <p:cNvPr id="14" name="Textfeld 13">
            <a:extLst>
              <a:ext uri="{FF2B5EF4-FFF2-40B4-BE49-F238E27FC236}">
                <a16:creationId xmlns:a16="http://schemas.microsoft.com/office/drawing/2014/main" id="{3C423D06-614E-4CCF-A19B-A8C947E20749}"/>
              </a:ext>
            </a:extLst>
          </p:cNvPr>
          <p:cNvSpPr txBox="1"/>
          <p:nvPr/>
        </p:nvSpPr>
        <p:spPr>
          <a:xfrm>
            <a:off x="6828733" y="4432165"/>
            <a:ext cx="5267951" cy="1469042"/>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Am aktuellen Rand erkennt man den drastischen Einbruch aufgrund der Corona-Krise. Im Aufholprozess spiegeln sich die unterschiedlichen insbesondere zeitversetzen Verläufe der Pandemie wieder, denn China hat sich deutlich schneller erholt, als der Rest der Welt und auch in den USA hat aufgrund der schnelleren Impfung die Erholung früher eingesetzt. Der Welthandel liegt damit schon über dem Vorkrisenniveau, während Deutschland dieses noch nicht ganz erreicht hat. [3] </a:t>
            </a:r>
            <a:endParaRPr lang="de-DE" sz="1600" dirty="0">
              <a:latin typeface="Times New Roman" panose="02020603050405020304" pitchFamily="18" charset="0"/>
              <a:cs typeface="Times New Roman" panose="02020603050405020304" pitchFamily="18" charset="0"/>
            </a:endParaRPr>
          </a:p>
        </p:txBody>
      </p:sp>
      <p:grpSp>
        <p:nvGrpSpPr>
          <p:cNvPr id="3" name="Gruppieren 2"/>
          <p:cNvGrpSpPr/>
          <p:nvPr/>
        </p:nvGrpSpPr>
        <p:grpSpPr>
          <a:xfrm>
            <a:off x="1341690" y="1800743"/>
            <a:ext cx="2023063" cy="2449581"/>
            <a:chOff x="1341690" y="1800743"/>
            <a:chExt cx="2023063" cy="2449581"/>
          </a:xfrm>
        </p:grpSpPr>
        <p:sp>
          <p:nvSpPr>
            <p:cNvPr id="15" name="Ellipse 14"/>
            <p:cNvSpPr/>
            <p:nvPr/>
          </p:nvSpPr>
          <p:spPr>
            <a:xfrm>
              <a:off x="1341690" y="1918448"/>
              <a:ext cx="2023063" cy="2331876"/>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4EFE902C-4502-4719-BE52-6C2F9B3BFC6F}"/>
                </a:ext>
              </a:extLst>
            </p:cNvPr>
            <p:cNvSpPr txBox="1"/>
            <p:nvPr/>
          </p:nvSpPr>
          <p:spPr>
            <a:xfrm>
              <a:off x="1487812" y="1800743"/>
              <a:ext cx="475718" cy="27002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[1]</a:t>
              </a:r>
              <a:endParaRPr lang="de-DE" dirty="0">
                <a:latin typeface="Times New Roman" panose="02020603050405020304" pitchFamily="18" charset="0"/>
                <a:cs typeface="Times New Roman" panose="02020603050405020304" pitchFamily="18" charset="0"/>
              </a:endParaRPr>
            </a:p>
          </p:txBody>
        </p:sp>
      </p:grpSp>
      <p:grpSp>
        <p:nvGrpSpPr>
          <p:cNvPr id="21" name="Gruppieren 20"/>
          <p:cNvGrpSpPr/>
          <p:nvPr/>
        </p:nvGrpSpPr>
        <p:grpSpPr>
          <a:xfrm>
            <a:off x="6074255" y="486328"/>
            <a:ext cx="938164" cy="2173201"/>
            <a:chOff x="6329310" y="486328"/>
            <a:chExt cx="475718" cy="2173201"/>
          </a:xfrm>
        </p:grpSpPr>
        <p:sp>
          <p:nvSpPr>
            <p:cNvPr id="19" name="Ellipse 18"/>
            <p:cNvSpPr/>
            <p:nvPr/>
          </p:nvSpPr>
          <p:spPr>
            <a:xfrm>
              <a:off x="6369530" y="832597"/>
              <a:ext cx="288258" cy="1826932"/>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Textfeld 19">
              <a:extLst>
                <a:ext uri="{FF2B5EF4-FFF2-40B4-BE49-F238E27FC236}">
                  <a16:creationId xmlns:a16="http://schemas.microsoft.com/office/drawing/2014/main" id="{4EFE902C-4502-4719-BE52-6C2F9B3BFC6F}"/>
                </a:ext>
              </a:extLst>
            </p:cNvPr>
            <p:cNvSpPr txBox="1"/>
            <p:nvPr/>
          </p:nvSpPr>
          <p:spPr>
            <a:xfrm>
              <a:off x="6329310" y="486328"/>
              <a:ext cx="475718" cy="27002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[3]</a:t>
              </a:r>
              <a:endParaRPr lang="de-DE"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3969847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p:bldP spid="9" grpId="0"/>
      <p:bldP spid="8" grpId="0"/>
      <p:bldP spid="10" grpId="0"/>
      <p:bldP spid="12" grpId="0"/>
      <p:bldP spid="13"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0" y="0"/>
            <a:ext cx="5369318" cy="6300000"/>
          </a:xfrm>
          <a:prstGeom prst="rect">
            <a:avLst/>
          </a:prstGeom>
        </p:spPr>
      </p:pic>
      <p:sp>
        <p:nvSpPr>
          <p:cNvPr id="5" name="Textfeld 4">
            <a:extLst>
              <a:ext uri="{FF2B5EF4-FFF2-40B4-BE49-F238E27FC236}">
                <a16:creationId xmlns:a16="http://schemas.microsoft.com/office/drawing/2014/main" id="{B9808947-CEF8-43EC-BF62-5E76F31F3A12}"/>
              </a:ext>
            </a:extLst>
          </p:cNvPr>
          <p:cNvSpPr txBox="1"/>
          <p:nvPr/>
        </p:nvSpPr>
        <p:spPr>
          <a:xfrm>
            <a:off x="5801465" y="0"/>
            <a:ext cx="5950324" cy="370574"/>
          </a:xfrm>
          <a:prstGeom prst="rect">
            <a:avLst/>
          </a:prstGeom>
          <a:noFill/>
        </p:spPr>
        <p:txBody>
          <a:bodyPr wrap="square" rtlCol="0">
            <a:noAutofit/>
          </a:bodyPr>
          <a:lstStyle/>
          <a:p>
            <a:pPr algn="ctr"/>
            <a:r>
              <a:rPr lang="de-DE" sz="2000" dirty="0" smtClean="0">
                <a:latin typeface="Times New Roman" panose="02020603050405020304" pitchFamily="18" charset="0"/>
                <a:cs typeface="Times New Roman" panose="02020603050405020304" pitchFamily="18" charset="0"/>
              </a:rPr>
              <a:t>Regionale Entwicklung des Außenhandels Deutschlands</a:t>
            </a:r>
            <a:endParaRPr lang="de-DE" sz="20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3C423D06-614E-4CCF-A19B-A8C947E20749}"/>
              </a:ext>
            </a:extLst>
          </p:cNvPr>
          <p:cNvSpPr txBox="1"/>
          <p:nvPr/>
        </p:nvSpPr>
        <p:spPr>
          <a:xfrm>
            <a:off x="5253200" y="370574"/>
            <a:ext cx="6938800" cy="919841"/>
          </a:xfrm>
          <a:prstGeom prst="rect">
            <a:avLst/>
          </a:prstGeom>
          <a:noFill/>
        </p:spPr>
        <p:txBody>
          <a:bodyPr wrap="square" rtlCol="0">
            <a:noAutofit/>
          </a:bodyPr>
          <a:lstStyle/>
          <a:p>
            <a:r>
              <a:rPr lang="de-DE" sz="1500" dirty="0" smtClean="0">
                <a:latin typeface="Times New Roman" panose="02020603050405020304" pitchFamily="18" charset="0"/>
                <a:cs typeface="Times New Roman" panose="02020603050405020304" pitchFamily="18" charset="0"/>
              </a:rPr>
              <a:t>Eine Erklärung für die hohe Widerstandsfähigkeit des deutschen Außenhandels in Bezug auf die weltweiten Schwankungen kann in der regionalen Diversifizierung der </a:t>
            </a:r>
            <a:r>
              <a:rPr lang="de-DE" sz="1500" dirty="0">
                <a:latin typeface="Times New Roman" panose="02020603050405020304" pitchFamily="18" charset="0"/>
                <a:cs typeface="Times New Roman" panose="02020603050405020304" pitchFamily="18" charset="0"/>
              </a:rPr>
              <a:t>H</a:t>
            </a:r>
            <a:r>
              <a:rPr lang="de-DE" sz="1500" dirty="0" smtClean="0">
                <a:latin typeface="Times New Roman" panose="02020603050405020304" pitchFamily="18" charset="0"/>
                <a:cs typeface="Times New Roman" panose="02020603050405020304" pitchFamily="18" charset="0"/>
              </a:rPr>
              <a:t>andelsbeziehungen gesehen werden  </a:t>
            </a:r>
            <a:endParaRPr lang="de-DE" sz="15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3C423D06-614E-4CCF-A19B-A8C947E20749}"/>
              </a:ext>
            </a:extLst>
          </p:cNvPr>
          <p:cNvSpPr txBox="1"/>
          <p:nvPr/>
        </p:nvSpPr>
        <p:spPr>
          <a:xfrm>
            <a:off x="8546" y="6254977"/>
            <a:ext cx="5405719" cy="538930"/>
          </a:xfrm>
          <a:prstGeom prst="rect">
            <a:avLst/>
          </a:prstGeom>
          <a:noFill/>
        </p:spPr>
        <p:txBody>
          <a:bodyPr wrap="square" rtlCol="0">
            <a:noAutofit/>
          </a:bodyPr>
          <a:lstStyle/>
          <a:p>
            <a:r>
              <a:rPr lang="de-DE" sz="1000" b="1" dirty="0" smtClean="0">
                <a:latin typeface="Times New Roman" panose="02020603050405020304" pitchFamily="18" charset="0"/>
                <a:cs typeface="Times New Roman" panose="02020603050405020304" pitchFamily="18" charset="0"/>
              </a:rPr>
              <a:t>USMCA:</a:t>
            </a:r>
            <a:r>
              <a:rPr lang="de-DE" sz="1000" dirty="0" smtClean="0">
                <a:latin typeface="Times New Roman" panose="02020603050405020304" pitchFamily="18" charset="0"/>
                <a:cs typeface="Times New Roman" panose="02020603050405020304" pitchFamily="18" charset="0"/>
              </a:rPr>
              <a:t> USA, Mexiko, Kanada; </a:t>
            </a:r>
            <a:r>
              <a:rPr lang="de-DE" sz="1000" b="1" dirty="0" smtClean="0">
                <a:latin typeface="Times New Roman" panose="02020603050405020304" pitchFamily="18" charset="0"/>
                <a:cs typeface="Times New Roman" panose="02020603050405020304" pitchFamily="18" charset="0"/>
              </a:rPr>
              <a:t>BRICS:</a:t>
            </a:r>
            <a:r>
              <a:rPr lang="de-DE" sz="1000" dirty="0" smtClean="0">
                <a:latin typeface="Times New Roman" panose="02020603050405020304" pitchFamily="18" charset="0"/>
                <a:cs typeface="Times New Roman" panose="02020603050405020304" pitchFamily="18" charset="0"/>
              </a:rPr>
              <a:t> Brasilien, </a:t>
            </a:r>
            <a:r>
              <a:rPr lang="de-DE" sz="1000" dirty="0" err="1" smtClean="0">
                <a:latin typeface="Times New Roman" panose="02020603050405020304" pitchFamily="18" charset="0"/>
                <a:cs typeface="Times New Roman" panose="02020603050405020304" pitchFamily="18" charset="0"/>
              </a:rPr>
              <a:t>Rußland</a:t>
            </a:r>
            <a:r>
              <a:rPr lang="de-DE" sz="1000" dirty="0" smtClean="0">
                <a:latin typeface="Times New Roman" panose="02020603050405020304" pitchFamily="18" charset="0"/>
                <a:cs typeface="Times New Roman" panose="02020603050405020304" pitchFamily="18" charset="0"/>
              </a:rPr>
              <a:t>, Portugal, China, Südafrika</a:t>
            </a:r>
          </a:p>
          <a:p>
            <a:r>
              <a:rPr lang="de-DE" sz="1000" b="1" dirty="0" smtClean="0">
                <a:latin typeface="Times New Roman" panose="02020603050405020304" pitchFamily="18" charset="0"/>
                <a:cs typeface="Times New Roman" panose="02020603050405020304" pitchFamily="18" charset="0"/>
              </a:rPr>
              <a:t>EU-alt:</a:t>
            </a:r>
            <a:r>
              <a:rPr lang="de-DE" sz="1000" dirty="0" smtClean="0">
                <a:latin typeface="Times New Roman" panose="02020603050405020304" pitchFamily="18" charset="0"/>
                <a:cs typeface="Times New Roman" panose="02020603050405020304" pitchFamily="18" charset="0"/>
              </a:rPr>
              <a:t> BEL, DNK, FIN, FRA, GRE, IRL, ITA, LUX, NDL, AUT, POR, SWE, ESP</a:t>
            </a:r>
          </a:p>
          <a:p>
            <a:r>
              <a:rPr lang="de-DE" sz="1000" dirty="0" smtClean="0">
                <a:latin typeface="Times New Roman" panose="02020603050405020304" pitchFamily="18" charset="0"/>
                <a:cs typeface="Times New Roman" panose="02020603050405020304" pitchFamily="18" charset="0"/>
              </a:rPr>
              <a:t>EU-neu: BUL, EST, CRO, LET, LIT, MLT, POL, ROM, SVL, SLO, CZE, HUN, CYP </a:t>
            </a:r>
            <a:endParaRPr lang="de-DE" sz="1000" dirty="0">
              <a:latin typeface="Times New Roman" panose="02020603050405020304" pitchFamily="18" charset="0"/>
              <a:cs typeface="Times New Roman" panose="02020603050405020304" pitchFamily="18" charset="0"/>
            </a:endParaRPr>
          </a:p>
        </p:txBody>
      </p:sp>
      <p:sp>
        <p:nvSpPr>
          <p:cNvPr id="13" name="Textfeld 12">
            <a:extLst>
              <a:ext uri="{FF2B5EF4-FFF2-40B4-BE49-F238E27FC236}">
                <a16:creationId xmlns:a16="http://schemas.microsoft.com/office/drawing/2014/main" id="{3C423D06-614E-4CCF-A19B-A8C947E20749}"/>
              </a:ext>
            </a:extLst>
          </p:cNvPr>
          <p:cNvSpPr txBox="1"/>
          <p:nvPr/>
        </p:nvSpPr>
        <p:spPr>
          <a:xfrm>
            <a:off x="3746781" y="3105238"/>
            <a:ext cx="1655170" cy="409650"/>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Quelle: </a:t>
            </a:r>
            <a:r>
              <a:rPr lang="de-DE" sz="1200" dirty="0" err="1" smtClean="0">
                <a:latin typeface="Times New Roman" panose="02020603050405020304" pitchFamily="18" charset="0"/>
                <a:cs typeface="Times New Roman" panose="02020603050405020304" pitchFamily="18" charset="0"/>
              </a:rPr>
              <a:t>Destatis</a:t>
            </a:r>
            <a:r>
              <a:rPr lang="de-DE" sz="1200" dirty="0" smtClean="0">
                <a:latin typeface="Times New Roman" panose="02020603050405020304" pitchFamily="18" charset="0"/>
                <a:cs typeface="Times New Roman" panose="02020603050405020304" pitchFamily="18" charset="0"/>
              </a:rPr>
              <a:t>,</a:t>
            </a:r>
          </a:p>
          <a:p>
            <a:r>
              <a:rPr lang="de-DE" sz="1200" dirty="0" smtClean="0">
                <a:latin typeface="Times New Roman" panose="02020603050405020304" pitchFamily="18" charset="0"/>
                <a:cs typeface="Times New Roman" panose="02020603050405020304" pitchFamily="18" charset="0"/>
              </a:rPr>
              <a:t>eigene Berechnungen</a:t>
            </a:r>
            <a:endParaRPr lang="de-DE" sz="1200" dirty="0">
              <a:latin typeface="Times New Roman" panose="02020603050405020304" pitchFamily="18" charset="0"/>
              <a:cs typeface="Times New Roman" panose="02020603050405020304" pitchFamily="18" charset="0"/>
            </a:endParaRPr>
          </a:p>
        </p:txBody>
      </p:sp>
      <p:sp>
        <p:nvSpPr>
          <p:cNvPr id="14" name="Textfeld 13">
            <a:extLst>
              <a:ext uri="{FF2B5EF4-FFF2-40B4-BE49-F238E27FC236}">
                <a16:creationId xmlns:a16="http://schemas.microsoft.com/office/drawing/2014/main" id="{3C423D06-614E-4CCF-A19B-A8C947E20749}"/>
              </a:ext>
            </a:extLst>
          </p:cNvPr>
          <p:cNvSpPr txBox="1"/>
          <p:nvPr/>
        </p:nvSpPr>
        <p:spPr>
          <a:xfrm>
            <a:off x="5253200" y="1108728"/>
            <a:ext cx="6938800" cy="424688"/>
          </a:xfrm>
          <a:prstGeom prst="rect">
            <a:avLst/>
          </a:prstGeom>
          <a:noFill/>
        </p:spPr>
        <p:txBody>
          <a:bodyPr wrap="square" rtlCol="0">
            <a:noAutofit/>
          </a:bodyPr>
          <a:lstStyle/>
          <a:p>
            <a:r>
              <a:rPr lang="de-DE" sz="1500" dirty="0" smtClean="0">
                <a:latin typeface="Times New Roman" panose="02020603050405020304" pitchFamily="18" charset="0"/>
                <a:cs typeface="Times New Roman" panose="02020603050405020304" pitchFamily="18" charset="0"/>
              </a:rPr>
              <a:t>Folgende Trends lassen sich simultan bei Ex- und Importen erkennen:</a:t>
            </a:r>
            <a:endParaRPr lang="de-DE" sz="1500" dirty="0">
              <a:latin typeface="Times New Roman" panose="02020603050405020304" pitchFamily="18" charset="0"/>
              <a:cs typeface="Times New Roman" panose="02020603050405020304" pitchFamily="18" charset="0"/>
            </a:endParaRPr>
          </a:p>
        </p:txBody>
      </p:sp>
      <p:sp>
        <p:nvSpPr>
          <p:cNvPr id="20" name="Textfeld 19">
            <a:extLst>
              <a:ext uri="{FF2B5EF4-FFF2-40B4-BE49-F238E27FC236}">
                <a16:creationId xmlns:a16="http://schemas.microsoft.com/office/drawing/2014/main" id="{3C423D06-614E-4CCF-A19B-A8C947E20749}"/>
              </a:ext>
            </a:extLst>
          </p:cNvPr>
          <p:cNvSpPr txBox="1"/>
          <p:nvPr/>
        </p:nvSpPr>
        <p:spPr>
          <a:xfrm>
            <a:off x="5178751" y="3547302"/>
            <a:ext cx="7013249" cy="1021057"/>
          </a:xfrm>
          <a:prstGeom prst="rect">
            <a:avLst/>
          </a:prstGeom>
          <a:noFill/>
        </p:spPr>
        <p:txBody>
          <a:bodyPr wrap="square" rtlCol="0">
            <a:noAutofit/>
          </a:bodyPr>
          <a:lstStyle/>
          <a:p>
            <a:r>
              <a:rPr lang="de-DE" sz="1500" dirty="0" smtClean="0">
                <a:latin typeface="Times New Roman" panose="02020603050405020304" pitchFamily="18" charset="0"/>
                <a:cs typeface="Times New Roman" panose="02020603050405020304" pitchFamily="18" charset="0"/>
              </a:rPr>
              <a:t>Bis zur Finanzkrise haben die Anteile der Handelsverflechtungen mit den „traditionellen“ Handelspartnern (EU-alt und USMCA) deutlich abgenommen, während im gleichen Zu- </a:t>
            </a:r>
            <a:r>
              <a:rPr lang="de-DE" sz="1500" dirty="0" err="1" smtClean="0">
                <a:latin typeface="Times New Roman" panose="02020603050405020304" pitchFamily="18" charset="0"/>
                <a:cs typeface="Times New Roman" panose="02020603050405020304" pitchFamily="18" charset="0"/>
              </a:rPr>
              <a:t>ge</a:t>
            </a:r>
            <a:r>
              <a:rPr lang="de-DE" sz="1500" dirty="0" smtClean="0">
                <a:latin typeface="Times New Roman" panose="02020603050405020304" pitchFamily="18" charset="0"/>
                <a:cs typeface="Times New Roman" panose="02020603050405020304" pitchFamily="18" charset="0"/>
              </a:rPr>
              <a:t> die Anteile mit den aufstreben- den Ländern in Europa (EU-neu, insbesondere Polen) und den Emerging </a:t>
            </a:r>
            <a:r>
              <a:rPr lang="de-DE" sz="1500" dirty="0" err="1" smtClean="0">
                <a:latin typeface="Times New Roman" panose="02020603050405020304" pitchFamily="18" charset="0"/>
                <a:cs typeface="Times New Roman" panose="02020603050405020304" pitchFamily="18" charset="0"/>
              </a:rPr>
              <a:t>Markets</a:t>
            </a:r>
            <a:r>
              <a:rPr lang="de-DE" sz="1500" dirty="0" smtClean="0">
                <a:latin typeface="Times New Roman" panose="02020603050405020304" pitchFamily="18" charset="0"/>
                <a:cs typeface="Times New Roman" panose="02020603050405020304" pitchFamily="18" charset="0"/>
              </a:rPr>
              <a:t> (BRICS, insbesondere China) deutlich zugenommen haben</a:t>
            </a:r>
            <a:endParaRPr lang="de-DE" sz="1500" dirty="0">
              <a:latin typeface="Times New Roman" panose="02020603050405020304" pitchFamily="18" charset="0"/>
              <a:cs typeface="Times New Roman" panose="02020603050405020304" pitchFamily="18" charset="0"/>
            </a:endParaRPr>
          </a:p>
        </p:txBody>
      </p:sp>
      <p:sp>
        <p:nvSpPr>
          <p:cNvPr id="21" name="Textfeld 20">
            <a:extLst>
              <a:ext uri="{FF2B5EF4-FFF2-40B4-BE49-F238E27FC236}">
                <a16:creationId xmlns:a16="http://schemas.microsoft.com/office/drawing/2014/main" id="{3C423D06-614E-4CCF-A19B-A8C947E20749}"/>
              </a:ext>
            </a:extLst>
          </p:cNvPr>
          <p:cNvSpPr txBox="1"/>
          <p:nvPr/>
        </p:nvSpPr>
        <p:spPr>
          <a:xfrm>
            <a:off x="5178750" y="4500889"/>
            <a:ext cx="7013249" cy="1071865"/>
          </a:xfrm>
          <a:prstGeom prst="rect">
            <a:avLst/>
          </a:prstGeom>
          <a:noFill/>
        </p:spPr>
        <p:txBody>
          <a:bodyPr wrap="square" rtlCol="0">
            <a:noAutofit/>
          </a:bodyPr>
          <a:lstStyle/>
          <a:p>
            <a:r>
              <a:rPr lang="de-DE" sz="1500" dirty="0" smtClean="0">
                <a:latin typeface="Times New Roman" panose="02020603050405020304" pitchFamily="18" charset="0"/>
                <a:cs typeface="Times New Roman" panose="02020603050405020304" pitchFamily="18" charset="0"/>
              </a:rPr>
              <a:t>Nach der Finanzkrise hat dann das Tempo der Zunahme bei den BRICS im Zuge der Krise bei den Emerging </a:t>
            </a:r>
            <a:r>
              <a:rPr lang="de-DE" sz="1500" dirty="0" err="1" smtClean="0">
                <a:latin typeface="Times New Roman" panose="02020603050405020304" pitchFamily="18" charset="0"/>
                <a:cs typeface="Times New Roman" panose="02020603050405020304" pitchFamily="18" charset="0"/>
              </a:rPr>
              <a:t>Markets</a:t>
            </a:r>
            <a:r>
              <a:rPr lang="de-DE" sz="1500" dirty="0" smtClean="0">
                <a:latin typeface="Times New Roman" panose="02020603050405020304" pitchFamily="18" charset="0"/>
                <a:cs typeface="Times New Roman" panose="02020603050405020304" pitchFamily="18" charset="0"/>
              </a:rPr>
              <a:t> deutlich abgenommen, während sich die Anteile mit der Verflechtung mit Nordamerika (USMCA, insbesondere USA) wieder erholen konnten. Gleichzeitig ist die Verflechtung mit den alten EU-Ländern weiter zurückgegangen </a:t>
            </a:r>
            <a:endParaRPr lang="de-DE" sz="1500" dirty="0">
              <a:latin typeface="Times New Roman" panose="02020603050405020304" pitchFamily="18" charset="0"/>
              <a:cs typeface="Times New Roman" panose="02020603050405020304" pitchFamily="18" charset="0"/>
            </a:endParaRPr>
          </a:p>
        </p:txBody>
      </p:sp>
      <p:sp>
        <p:nvSpPr>
          <p:cNvPr id="22" name="Textfeld 21">
            <a:extLst>
              <a:ext uri="{FF2B5EF4-FFF2-40B4-BE49-F238E27FC236}">
                <a16:creationId xmlns:a16="http://schemas.microsoft.com/office/drawing/2014/main" id="{3C423D06-614E-4CCF-A19B-A8C947E20749}"/>
              </a:ext>
            </a:extLst>
          </p:cNvPr>
          <p:cNvSpPr txBox="1"/>
          <p:nvPr/>
        </p:nvSpPr>
        <p:spPr>
          <a:xfrm>
            <a:off x="5178749" y="5838860"/>
            <a:ext cx="7013249" cy="1071865"/>
          </a:xfrm>
          <a:prstGeom prst="rect">
            <a:avLst/>
          </a:prstGeom>
          <a:noFill/>
        </p:spPr>
        <p:txBody>
          <a:bodyPr wrap="square" rtlCol="0">
            <a:noAutofit/>
          </a:bodyPr>
          <a:lstStyle/>
          <a:p>
            <a:r>
              <a:rPr lang="de-DE" sz="1500" b="1" dirty="0" smtClean="0">
                <a:latin typeface="Times New Roman" panose="02020603050405020304" pitchFamily="18" charset="0"/>
                <a:cs typeface="Times New Roman" panose="02020603050405020304" pitchFamily="18" charset="0"/>
              </a:rPr>
              <a:t>In den letzten 20 Jahren konnte damit der deutsche Außenhandel und hier insbesondere die Exportwirtschaft sich bei traditionell eher längerfristigen Liefer- </a:t>
            </a:r>
            <a:r>
              <a:rPr lang="de-DE" sz="1500" b="1" dirty="0" err="1" smtClean="0">
                <a:latin typeface="Times New Roman" panose="02020603050405020304" pitchFamily="18" charset="0"/>
                <a:cs typeface="Times New Roman" panose="02020603050405020304" pitchFamily="18" charset="0"/>
              </a:rPr>
              <a:t>beziehungen</a:t>
            </a:r>
            <a:r>
              <a:rPr lang="de-DE" sz="1500" b="1" dirty="0" smtClean="0">
                <a:latin typeface="Times New Roman" panose="02020603050405020304" pitchFamily="18" charset="0"/>
                <a:cs typeface="Times New Roman" panose="02020603050405020304" pitchFamily="18" charset="0"/>
              </a:rPr>
              <a:t> überraschenderweise sehr schnell umorientieren und die Warenströme auch kurzfristig in die jeweiligen prosperierenden Regionen der Welt umsteuern.</a:t>
            </a:r>
            <a:endParaRPr lang="de-DE" sz="1500" b="1" dirty="0">
              <a:latin typeface="Times New Roman" panose="02020603050405020304" pitchFamily="18" charset="0"/>
              <a:cs typeface="Times New Roman" panose="02020603050405020304" pitchFamily="18" charset="0"/>
            </a:endParaRPr>
          </a:p>
        </p:txBody>
      </p:sp>
      <p:pic>
        <p:nvPicPr>
          <p:cNvPr id="3" name="Grafik 2"/>
          <p:cNvPicPr>
            <a:picLocks noChangeAspect="1"/>
          </p:cNvPicPr>
          <p:nvPr/>
        </p:nvPicPr>
        <p:blipFill>
          <a:blip r:embed="rId3"/>
          <a:stretch>
            <a:fillRect/>
          </a:stretch>
        </p:blipFill>
        <p:spPr>
          <a:xfrm>
            <a:off x="5400000" y="1440000"/>
            <a:ext cx="5760000" cy="2025000"/>
          </a:xfrm>
          <a:prstGeom prst="rect">
            <a:avLst/>
          </a:prstGeom>
        </p:spPr>
      </p:pic>
      <p:sp>
        <p:nvSpPr>
          <p:cNvPr id="16" name="Textfeld 15">
            <a:extLst>
              <a:ext uri="{FF2B5EF4-FFF2-40B4-BE49-F238E27FC236}">
                <a16:creationId xmlns:a16="http://schemas.microsoft.com/office/drawing/2014/main" id="{3C423D06-614E-4CCF-A19B-A8C947E20749}"/>
              </a:ext>
            </a:extLst>
          </p:cNvPr>
          <p:cNvSpPr txBox="1"/>
          <p:nvPr/>
        </p:nvSpPr>
        <p:spPr>
          <a:xfrm>
            <a:off x="5178751" y="5409174"/>
            <a:ext cx="7013249" cy="383533"/>
          </a:xfrm>
          <a:prstGeom prst="rect">
            <a:avLst/>
          </a:prstGeom>
          <a:noFill/>
        </p:spPr>
        <p:txBody>
          <a:bodyPr wrap="square" rtlCol="0">
            <a:noAutofit/>
          </a:bodyPr>
          <a:lstStyle/>
          <a:p>
            <a:r>
              <a:rPr lang="de-DE" sz="1500" dirty="0" smtClean="0">
                <a:latin typeface="Times New Roman" panose="02020603050405020304" pitchFamily="18" charset="0"/>
                <a:cs typeface="Times New Roman" panose="02020603050405020304" pitchFamily="18" charset="0"/>
              </a:rPr>
              <a:t>Die </a:t>
            </a:r>
            <a:r>
              <a:rPr lang="de-DE" sz="1500" dirty="0" err="1" smtClean="0">
                <a:latin typeface="Times New Roman" panose="02020603050405020304" pitchFamily="18" charset="0"/>
                <a:cs typeface="Times New Roman" panose="02020603050405020304" pitchFamily="18" charset="0"/>
              </a:rPr>
              <a:t>Coronakrise</a:t>
            </a:r>
            <a:r>
              <a:rPr lang="de-DE" sz="1500" dirty="0" smtClean="0">
                <a:latin typeface="Times New Roman" panose="02020603050405020304" pitchFamily="18" charset="0"/>
                <a:cs typeface="Times New Roman" panose="02020603050405020304" pitchFamily="18" charset="0"/>
              </a:rPr>
              <a:t> hat zwar zu einem absoluten Rückgang von Ex- und Importen geführt</a:t>
            </a:r>
          </a:p>
          <a:p>
            <a:r>
              <a:rPr lang="de-DE" sz="1500" dirty="0" smtClean="0">
                <a:latin typeface="Times New Roman" panose="02020603050405020304" pitchFamily="18" charset="0"/>
                <a:cs typeface="Times New Roman" panose="02020603050405020304" pitchFamily="18" charset="0"/>
              </a:rPr>
              <a:t>In der relativen Zusammensetzung haben sich aber bisher keine Veränderungen ergeben</a:t>
            </a:r>
            <a:endParaRPr lang="de-DE"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4443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4" grpId="0"/>
      <p:bldP spid="20" grpId="0"/>
      <p:bldP spid="21" grpId="0"/>
      <p:bldP spid="22" grpId="0"/>
      <p:bldP spid="16"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2699</Words>
  <Application>Microsoft Office PowerPoint</Application>
  <PresentationFormat>Breitbild</PresentationFormat>
  <Paragraphs>138</Paragraphs>
  <Slides>13</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13</vt:i4>
      </vt:variant>
    </vt:vector>
  </HeadingPairs>
  <TitlesOfParts>
    <vt:vector size="20" baseType="lpstr">
      <vt:lpstr>Arial</vt:lpstr>
      <vt:lpstr>Calibri</vt:lpstr>
      <vt:lpstr>Calibri Light</vt:lpstr>
      <vt:lpstr>Cambria Math</vt:lpstr>
      <vt:lpstr>Droid Sans Fallback</vt:lpstr>
      <vt:lpstr>Times New Roman</vt:lpstr>
      <vt:lpstr>Office</vt:lpstr>
      <vt:lpstr>Außenwirtschaft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363</cp:revision>
  <dcterms:created xsi:type="dcterms:W3CDTF">2019-02-11T10:45:01Z</dcterms:created>
  <dcterms:modified xsi:type="dcterms:W3CDTF">2021-09-19T12:36:22Z</dcterms:modified>
</cp:coreProperties>
</file>