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9" autoAdjust="0"/>
    <p:restoredTop sz="94660"/>
  </p:normalViewPr>
  <p:slideViewPr>
    <p:cSldViewPr snapToGrid="0">
      <p:cViewPr varScale="1">
        <p:scale>
          <a:sx n="83" d="100"/>
          <a:sy n="83" d="100"/>
        </p:scale>
        <p:origin x="21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860E-34A5-4A20-B308-74D27AB3AC3D}" type="datetimeFigureOut">
              <a:rPr lang="de-DE" smtClean="0"/>
              <a:t>11.11.2021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5A52-1E75-4ED6-8E80-72EFB98652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090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860E-34A5-4A20-B308-74D27AB3AC3D}" type="datetimeFigureOut">
              <a:rPr lang="de-DE" smtClean="0"/>
              <a:t>11.11.2021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5A52-1E75-4ED6-8E80-72EFB98652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9747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860E-34A5-4A20-B308-74D27AB3AC3D}" type="datetimeFigureOut">
              <a:rPr lang="de-DE" smtClean="0"/>
              <a:t>11.11.2021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5A52-1E75-4ED6-8E80-72EFB98652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6733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860E-34A5-4A20-B308-74D27AB3AC3D}" type="datetimeFigureOut">
              <a:rPr lang="de-DE" smtClean="0"/>
              <a:t>11.11.2021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5A52-1E75-4ED6-8E80-72EFB98652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9285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860E-34A5-4A20-B308-74D27AB3AC3D}" type="datetimeFigureOut">
              <a:rPr lang="de-DE" smtClean="0"/>
              <a:t>11.11.2021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5A52-1E75-4ED6-8E80-72EFB98652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776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860E-34A5-4A20-B308-74D27AB3AC3D}" type="datetimeFigureOut">
              <a:rPr lang="de-DE" smtClean="0"/>
              <a:t>11.11.2021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5A52-1E75-4ED6-8E80-72EFB98652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609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860E-34A5-4A20-B308-74D27AB3AC3D}" type="datetimeFigureOut">
              <a:rPr lang="de-DE" smtClean="0"/>
              <a:t>11.11.2021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5A52-1E75-4ED6-8E80-72EFB98652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2349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860E-34A5-4A20-B308-74D27AB3AC3D}" type="datetimeFigureOut">
              <a:rPr lang="de-DE" smtClean="0"/>
              <a:t>11.11.2021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5A52-1E75-4ED6-8E80-72EFB98652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730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860E-34A5-4A20-B308-74D27AB3AC3D}" type="datetimeFigureOut">
              <a:rPr lang="de-DE" smtClean="0"/>
              <a:t>11.11.2021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5A52-1E75-4ED6-8E80-72EFB98652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1101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860E-34A5-4A20-B308-74D27AB3AC3D}" type="datetimeFigureOut">
              <a:rPr lang="de-DE" smtClean="0"/>
              <a:t>11.11.2021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5A52-1E75-4ED6-8E80-72EFB98652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7981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860E-34A5-4A20-B308-74D27AB3AC3D}" type="datetimeFigureOut">
              <a:rPr lang="de-DE" smtClean="0"/>
              <a:t>11.11.2021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05A52-1E75-4ED6-8E80-72EFB98652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38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F860E-34A5-4A20-B308-74D27AB3AC3D}" type="datetimeFigureOut">
              <a:rPr lang="de-DE" smtClean="0"/>
              <a:t>11.11.2021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05A52-1E75-4ED6-8E80-72EFB98652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795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878" y="49852"/>
            <a:ext cx="4584589" cy="275563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8921" y="49852"/>
            <a:ext cx="4584589" cy="275563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86" y="3322137"/>
            <a:ext cx="4584589" cy="275563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8921" y="3299132"/>
            <a:ext cx="4584589" cy="275563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/>
              <p:cNvSpPr txBox="1"/>
              <p:nvPr/>
            </p:nvSpPr>
            <p:spPr>
              <a:xfrm>
                <a:off x="6849374" y="1667769"/>
                <a:ext cx="6927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𝑃𝑅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9374" y="1667769"/>
                <a:ext cx="69275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8261229" y="1243001"/>
                <a:ext cx="8325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𝐾𝑅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1229" y="1243001"/>
                <a:ext cx="83253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7375589" y="1256571"/>
                <a:ext cx="8133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𝑃𝑅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5589" y="1256571"/>
                <a:ext cx="81330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859767" y="1321605"/>
                <a:ext cx="5344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767" y="1321605"/>
                <a:ext cx="53444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649857" y="859921"/>
                <a:ext cx="459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0" dirty="0" smtClean="0"/>
                  <a:t>K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de-DE" dirty="0"/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857" y="859921"/>
                <a:ext cx="459100" cy="369332"/>
              </a:xfrm>
              <a:prstGeom prst="rect">
                <a:avLst/>
              </a:prstGeom>
              <a:blipFill>
                <a:blip r:embed="rId10"/>
                <a:stretch>
                  <a:fillRect l="-12000" t="-8197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898099" y="4393708"/>
                <a:ext cx="1166153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𝑃𝑅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𝑤𝑡𝑜𝑝𝑡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099" y="4393708"/>
                <a:ext cx="1166153" cy="390748"/>
              </a:xfrm>
              <a:prstGeom prst="rect">
                <a:avLst/>
              </a:prstGeom>
              <a:blipFill>
                <a:blip r:embed="rId11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2240945" y="4646427"/>
                <a:ext cx="855171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𝑤𝑡𝑜𝑝𝑡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0945" y="4646427"/>
                <a:ext cx="855171" cy="390748"/>
              </a:xfrm>
              <a:prstGeom prst="rect">
                <a:avLst/>
              </a:prstGeom>
              <a:blipFill>
                <a:blip r:embed="rId12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7468514" y="4385080"/>
                <a:ext cx="9571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 smtClean="0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de-DE" sz="1400" b="0" i="1" smtClean="0">
                              <a:latin typeface="Cambria Math" panose="02040503050406030204" pitchFamily="18" charset="0"/>
                            </a:rPr>
                            <m:t>𝑃𝑅</m:t>
                          </m:r>
                        </m:e>
                        <m:sub>
                          <m:r>
                            <a:rPr lang="de-DE" sz="1400" b="0" i="1" smtClean="0">
                              <a:latin typeface="Cambria Math" panose="02040503050406030204" pitchFamily="18" charset="0"/>
                            </a:rPr>
                            <m:t>𝑤𝑡𝑠𝑢𝑏</m:t>
                          </m:r>
                        </m:sub>
                      </m:sSub>
                    </m:oMath>
                  </m:oMathPara>
                </a14:m>
                <a:endParaRPr lang="de-DE" sz="1400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8514" y="4385080"/>
                <a:ext cx="957185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8811360" y="4637799"/>
                <a:ext cx="7165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de-DE" sz="1400" b="0" i="1" smtClean="0">
                              <a:latin typeface="Cambria Math" panose="02040503050406030204" pitchFamily="18" charset="0"/>
                            </a:rPr>
                            <m:t>𝑤𝑡𝑠𝑢𝑏</m:t>
                          </m:r>
                        </m:sub>
                      </m:sSub>
                    </m:oMath>
                  </m:oMathPara>
                </a14:m>
                <a:endParaRPr lang="de-DE" sz="1400" dirty="0"/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1360" y="4637799"/>
                <a:ext cx="716543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7061864" y="2825487"/>
                <a:ext cx="387266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200" i="1" smtClean="0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de-DE" sz="1200" b="0" i="1" smtClean="0">
                            <a:latin typeface="Cambria Math" panose="02040503050406030204" pitchFamily="18" charset="0"/>
                          </a:rPr>
                          <m:t>𝑃𝑅</m:t>
                        </m:r>
                      </m:e>
                      <m:sub>
                        <m:r>
                          <a:rPr lang="de-DE" sz="12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de-DE" sz="1200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de-DE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200" i="1" smtClean="0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de-DE" sz="1200" b="0" i="1" smtClean="0">
                            <a:latin typeface="Cambria Math" panose="02040503050406030204" pitchFamily="18" charset="0"/>
                          </a:rPr>
                          <m:t>𝐾𝑅</m:t>
                        </m:r>
                      </m:e>
                      <m:sub>
                        <m:r>
                          <a:rPr lang="de-DE" sz="12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de-DE" sz="1200" dirty="0" smtClean="0"/>
                  <a:t> Wohlfahrtsverbesserung für das ganze Land</a:t>
                </a:r>
              </a:p>
              <a:p>
                <a:r>
                  <a:rPr lang="de-DE" sz="1200" dirty="0" smtClean="0"/>
                  <a:t>Aber </a:t>
                </a:r>
                <a14:m>
                  <m:oMath xmlns:m="http://schemas.openxmlformats.org/officeDocument/2006/math">
                    <m:r>
                      <a:rPr lang="de-DE" sz="120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sz="12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de-DE" sz="1200" b="0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de-DE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200" b="0" i="1" smtClean="0">
                            <a:latin typeface="Cambria Math" panose="02040503050406030204" pitchFamily="18" charset="0"/>
                          </a:rPr>
                          <m:t>𝑃𝑅</m:t>
                        </m:r>
                      </m:e>
                      <m:sub>
                        <m:r>
                          <a:rPr lang="de-DE" sz="12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de-DE" sz="1200" dirty="0" smtClean="0"/>
                  <a:t> damit keine </a:t>
                </a:r>
                <a:r>
                  <a:rPr lang="de-DE" sz="1200" dirty="0" err="1" smtClean="0"/>
                  <a:t>Paretoverbesserung</a:t>
                </a:r>
                <a:endParaRPr lang="de-DE" sz="1200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1864" y="2825487"/>
                <a:ext cx="3872663" cy="461665"/>
              </a:xfrm>
              <a:prstGeom prst="rect">
                <a:avLst/>
              </a:prstGeom>
              <a:blipFill>
                <a:blip r:embed="rId1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0" y="6021832"/>
                <a:ext cx="6296891" cy="83616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2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sz="1200" b="0" i="1" smtClean="0">
                            <a:latin typeface="Cambria Math" panose="02040503050406030204" pitchFamily="18" charset="0"/>
                          </a:rPr>
                          <m:t>𝑤𝑡𝑜𝑝𝑡</m:t>
                        </m:r>
                      </m:sub>
                    </m:sSub>
                    <m:r>
                      <a:rPr lang="de-DE" sz="1200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de-DE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200" i="1" smtClean="0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de-DE" sz="1200" b="0" i="1" smtClean="0">
                            <a:latin typeface="Cambria Math" panose="02040503050406030204" pitchFamily="18" charset="0"/>
                          </a:rPr>
                          <m:t>𝑃𝑅</m:t>
                        </m:r>
                      </m:e>
                      <m:sub>
                        <m:r>
                          <a:rPr lang="de-DE" sz="1200" b="0" i="1" smtClean="0">
                            <a:latin typeface="Cambria Math" panose="02040503050406030204" pitchFamily="18" charset="0"/>
                          </a:rPr>
                          <m:t>𝑤𝑡𝑜𝑝𝑡</m:t>
                        </m:r>
                      </m:sub>
                    </m:sSub>
                  </m:oMath>
                </a14:m>
                <a:r>
                  <a:rPr lang="de-DE" sz="1200" dirty="0" smtClean="0"/>
                  <a:t> Damit reichen die Zolleinnahmen nicht, um die Produzenten zu entschädigen, obwohl die maximalen </a:t>
                </a:r>
                <a:r>
                  <a:rPr lang="de-DE" sz="1200" dirty="0" err="1" smtClean="0"/>
                  <a:t>Zolleinnnahmen</a:t>
                </a:r>
                <a:r>
                  <a:rPr lang="de-DE" sz="1200" dirty="0" smtClean="0"/>
                  <a:t> generiert worden sind und es ergibt sich wieder keine </a:t>
                </a:r>
                <a:r>
                  <a:rPr lang="de-DE" sz="1200" dirty="0" err="1" smtClean="0"/>
                  <a:t>Paretoverbesserung</a:t>
                </a:r>
                <a:r>
                  <a:rPr lang="de-DE" sz="1200" dirty="0" smtClean="0"/>
                  <a:t>. </a:t>
                </a:r>
                <a:r>
                  <a:rPr lang="de-DE" sz="1200" dirty="0" err="1" smtClean="0"/>
                  <a:t>Trumpel</a:t>
                </a:r>
                <a:r>
                  <a:rPr lang="de-DE" sz="1200" dirty="0" smtClean="0"/>
                  <a:t> und viele andere übersehen leider diese Zusammenhänge, wenn </a:t>
                </a:r>
                <a:r>
                  <a:rPr lang="de-DE" sz="1200" dirty="0" err="1"/>
                  <a:t>w</a:t>
                </a:r>
                <a:r>
                  <a:rPr lang="de-DE" sz="1200" dirty="0" err="1" smtClean="0"/>
                  <a:t>irtschaftpolitische</a:t>
                </a:r>
                <a:r>
                  <a:rPr lang="de-DE" sz="1200" dirty="0" smtClean="0"/>
                  <a:t> Entscheidung getroffen werden.</a:t>
                </a:r>
                <a:endParaRPr lang="de-DE" sz="1200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21832"/>
                <a:ext cx="6296891" cy="836167"/>
              </a:xfrm>
              <a:prstGeom prst="rect">
                <a:avLst/>
              </a:prstGeom>
              <a:blipFill>
                <a:blip r:embed="rId16"/>
                <a:stretch>
                  <a:fillRect b="-656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6172201" y="6014555"/>
                <a:ext cx="6025191" cy="83616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2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sz="1200" b="0" i="1" smtClean="0">
                            <a:latin typeface="Cambria Math" panose="02040503050406030204" pitchFamily="18" charset="0"/>
                          </a:rPr>
                          <m:t>𝑤𝑡</m:t>
                        </m:r>
                        <m:r>
                          <a:rPr lang="de-DE" sz="1200" b="0" i="1" smtClean="0">
                            <a:latin typeface="Cambria Math" panose="02040503050406030204" pitchFamily="18" charset="0"/>
                          </a:rPr>
                          <m:t>𝑠𝑢𝑏</m:t>
                        </m:r>
                      </m:sub>
                    </m:sSub>
                    <m:r>
                      <a:rPr lang="de-DE" sz="1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200" i="1" smtClean="0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de-DE" sz="1200" b="0" i="1" smtClean="0">
                            <a:latin typeface="Cambria Math" panose="02040503050406030204" pitchFamily="18" charset="0"/>
                          </a:rPr>
                          <m:t>𝑃𝑅</m:t>
                        </m:r>
                      </m:e>
                      <m:sub>
                        <m:r>
                          <a:rPr lang="de-DE" sz="12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de-DE" sz="1200" b="0" i="1" smtClean="0">
                            <a:latin typeface="Cambria Math" panose="02040503050406030204" pitchFamily="18" charset="0"/>
                          </a:rPr>
                          <m:t>𝑡𝑠𝑢𝑏</m:t>
                        </m:r>
                      </m:sub>
                    </m:sSub>
                  </m:oMath>
                </a14:m>
                <a:r>
                  <a:rPr lang="de-DE" sz="1200" dirty="0" smtClean="0"/>
                  <a:t> Somit ergibt sich eine </a:t>
                </a:r>
                <a:r>
                  <a:rPr lang="de-DE" sz="1200" dirty="0" err="1" smtClean="0"/>
                  <a:t>Paretoverbesserung</a:t>
                </a:r>
                <a:r>
                  <a:rPr lang="de-DE" sz="1200" dirty="0" smtClean="0"/>
                  <a:t>, da jetzt alle drei Spieler (Staat, Konsumenten, Produzenten) durch die Öffnung bei gleichzeitiger Zollerhebung entweder besser (Konsumenten) gestellt und zumindest nicht schlechter gestellt (Staat, Produzenten) werden	.</a:t>
                </a:r>
                <a:endParaRPr lang="de-DE" sz="1200" dirty="0"/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1" y="6014555"/>
                <a:ext cx="6025191" cy="836167"/>
              </a:xfrm>
              <a:prstGeom prst="rect">
                <a:avLst/>
              </a:prstGeom>
              <a:blipFill>
                <a:blip r:embed="rId17"/>
                <a:stretch>
                  <a:fillRect l="-101" t="-730" r="-405" b="-438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8442063" y="4415858"/>
                <a:ext cx="8599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200" i="1" smtClean="0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de-DE" sz="1200" b="0" i="1" smtClean="0">
                              <a:latin typeface="Cambria Math" panose="02040503050406030204" pitchFamily="18" charset="0"/>
                            </a:rPr>
                            <m:t>𝐾𝑅</m:t>
                          </m:r>
                        </m:e>
                        <m:sub>
                          <m:r>
                            <a:rPr lang="de-DE" sz="1200" b="0" i="1" smtClean="0">
                              <a:latin typeface="Cambria Math" panose="02040503050406030204" pitchFamily="18" charset="0"/>
                            </a:rPr>
                            <m:t>𝑤𝑡𝑠𝑢𝑏</m:t>
                          </m:r>
                        </m:sub>
                      </m:sSub>
                    </m:oMath>
                  </m:oMathPara>
                </a14:m>
                <a:endParaRPr lang="de-DE" sz="1200" dirty="0"/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2063" y="4415858"/>
                <a:ext cx="859914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1980126" y="4440842"/>
                <a:ext cx="8599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200" i="1" smtClean="0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de-DE" sz="1200" b="0" i="1" smtClean="0">
                              <a:latin typeface="Cambria Math" panose="02040503050406030204" pitchFamily="18" charset="0"/>
                            </a:rPr>
                            <m:t>𝐾𝑅</m:t>
                          </m:r>
                        </m:e>
                        <m:sub>
                          <m:r>
                            <a:rPr lang="de-DE" sz="1200" b="0" i="1" smtClean="0">
                              <a:latin typeface="Cambria Math" panose="02040503050406030204" pitchFamily="18" charset="0"/>
                            </a:rPr>
                            <m:t>𝑤𝑡𝑠𝑢𝑏</m:t>
                          </m:r>
                        </m:sub>
                      </m:sSub>
                    </m:oMath>
                  </m:oMathPara>
                </a14:m>
                <a:endParaRPr lang="de-DE" sz="1200" dirty="0"/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0126" y="4440842"/>
                <a:ext cx="859914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139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304" y="396816"/>
            <a:ext cx="9807137" cy="589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23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Breitbild</PresentationFormat>
  <Paragraphs>15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bjk</cp:lastModifiedBy>
  <cp:revision>7</cp:revision>
  <dcterms:created xsi:type="dcterms:W3CDTF">2021-11-11T11:38:24Z</dcterms:created>
  <dcterms:modified xsi:type="dcterms:W3CDTF">2021-11-11T15:13:53Z</dcterms:modified>
</cp:coreProperties>
</file>