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1612" r:id="rId2"/>
    <p:sldId id="1613" r:id="rId3"/>
    <p:sldId id="1614" r:id="rId4"/>
    <p:sldId id="1615" r:id="rId5"/>
    <p:sldId id="1629" r:id="rId6"/>
    <p:sldId id="1630" r:id="rId7"/>
    <p:sldId id="1616" r:id="rId8"/>
    <p:sldId id="1617" r:id="rId9"/>
    <p:sldId id="1618" r:id="rId10"/>
    <p:sldId id="1619" r:id="rId11"/>
    <p:sldId id="1620" r:id="rId12"/>
    <p:sldId id="1621" r:id="rId13"/>
    <p:sldId id="1622" r:id="rId14"/>
    <p:sldId id="1628" r:id="rId15"/>
    <p:sldId id="1631" r:id="rId16"/>
    <p:sldId id="1632" r:id="rId17"/>
    <p:sldId id="1633" r:id="rId18"/>
    <p:sldId id="1634" r:id="rId19"/>
    <p:sldId id="1635" r:id="rId20"/>
    <p:sldId id="1636" r:id="rId21"/>
    <p:sldId id="1637" r:id="rId22"/>
    <p:sldId id="1638" r:id="rId23"/>
    <p:sldId id="1639" r:id="rId24"/>
    <p:sldId id="1640" r:id="rId25"/>
    <p:sldId id="1641" r:id="rId26"/>
    <p:sldId id="1642" r:id="rId27"/>
    <p:sldId id="1643" r:id="rId28"/>
    <p:sldId id="1644" r:id="rId2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348" autoAdjust="0"/>
    <p:restoredTop sz="94660"/>
  </p:normalViewPr>
  <p:slideViewPr>
    <p:cSldViewPr snapToGrid="0">
      <p:cViewPr varScale="1">
        <p:scale>
          <a:sx n="58" d="100"/>
          <a:sy n="58" d="100"/>
        </p:scale>
        <p:origin x="340" y="5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Mappe1"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Mappe1"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Mappe1"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Mappe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a:t>W1</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strRef>
              <c:f>Tabelle1!$B$4</c:f>
              <c:strCache>
                <c:ptCount val="1"/>
                <c:pt idx="0">
                  <c:v>W1</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Tabelle1!$C$3:$E$3</c:f>
              <c:strCache>
                <c:ptCount val="3"/>
                <c:pt idx="0">
                  <c:v>A</c:v>
                </c:pt>
                <c:pt idx="1">
                  <c:v>B</c:v>
                </c:pt>
                <c:pt idx="2">
                  <c:v>C</c:v>
                </c:pt>
              </c:strCache>
            </c:strRef>
          </c:cat>
          <c:val>
            <c:numRef>
              <c:f>Tabelle1!$C$4:$E$4</c:f>
              <c:numCache>
                <c:formatCode>General</c:formatCode>
                <c:ptCount val="3"/>
                <c:pt idx="0">
                  <c:v>30</c:v>
                </c:pt>
                <c:pt idx="1">
                  <c:v>10</c:v>
                </c:pt>
                <c:pt idx="2">
                  <c:v>20</c:v>
                </c:pt>
              </c:numCache>
            </c:numRef>
          </c:val>
          <c:smooth val="0"/>
          <c:extLst>
            <c:ext xmlns:c16="http://schemas.microsoft.com/office/drawing/2014/chart" uri="{C3380CC4-5D6E-409C-BE32-E72D297353CC}">
              <c16:uniqueId val="{00000000-BFDB-45C8-82BA-08A384F3929C}"/>
            </c:ext>
          </c:extLst>
        </c:ser>
        <c:dLbls>
          <c:showLegendKey val="0"/>
          <c:showVal val="0"/>
          <c:showCatName val="0"/>
          <c:showSerName val="0"/>
          <c:showPercent val="0"/>
          <c:showBubbleSize val="0"/>
        </c:dLbls>
        <c:marker val="1"/>
        <c:smooth val="0"/>
        <c:axId val="275346608"/>
        <c:axId val="275341032"/>
        <c:extLst>
          <c:ext xmlns:c15="http://schemas.microsoft.com/office/drawing/2012/chart" uri="{02D57815-91ED-43cb-92C2-25804820EDAC}">
            <c15:filteredLineSeries>
              <c15:ser>
                <c:idx val="1"/>
                <c:order val="1"/>
                <c:tx>
                  <c:strRef>
                    <c:extLst>
                      <c:ext uri="{02D57815-91ED-43cb-92C2-25804820EDAC}">
                        <c15:formulaRef>
                          <c15:sqref>Tabelle1!$B$5</c15:sqref>
                        </c15:formulaRef>
                      </c:ext>
                    </c:extLst>
                    <c:strCache>
                      <c:ptCount val="1"/>
                      <c:pt idx="0">
                        <c:v>W2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extLst>
                      <c:ext uri="{02D57815-91ED-43cb-92C2-25804820EDAC}">
                        <c15:formulaRef>
                          <c15:sqref>Tabelle1!$C$3:$E$3</c15:sqref>
                        </c15:formulaRef>
                      </c:ext>
                    </c:extLst>
                    <c:strCache>
                      <c:ptCount val="3"/>
                      <c:pt idx="0">
                        <c:v>A</c:v>
                      </c:pt>
                      <c:pt idx="1">
                        <c:v>B</c:v>
                      </c:pt>
                      <c:pt idx="2">
                        <c:v>C</c:v>
                      </c:pt>
                    </c:strCache>
                  </c:strRef>
                </c:cat>
                <c:val>
                  <c:numRef>
                    <c:extLst>
                      <c:ext uri="{02D57815-91ED-43cb-92C2-25804820EDAC}">
                        <c15:formulaRef>
                          <c15:sqref>Tabelle1!$C$5:$E$5</c15:sqref>
                        </c15:formulaRef>
                      </c:ext>
                    </c:extLst>
                    <c:numCache>
                      <c:formatCode>General</c:formatCode>
                      <c:ptCount val="3"/>
                      <c:pt idx="0">
                        <c:v>30</c:v>
                      </c:pt>
                      <c:pt idx="1">
                        <c:v>40</c:v>
                      </c:pt>
                      <c:pt idx="2">
                        <c:v>20</c:v>
                      </c:pt>
                    </c:numCache>
                  </c:numRef>
                </c:val>
                <c:smooth val="0"/>
                <c:extLst>
                  <c:ext xmlns:c16="http://schemas.microsoft.com/office/drawing/2014/chart" uri="{C3380CC4-5D6E-409C-BE32-E72D297353CC}">
                    <c16:uniqueId val="{00000001-BFDB-45C8-82BA-08A384F3929C}"/>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Tabelle1!$B$6</c15:sqref>
                        </c15:formulaRef>
                      </c:ext>
                    </c:extLst>
                    <c:strCache>
                      <c:ptCount val="1"/>
                      <c:pt idx="0">
                        <c:v>W3</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extLst xmlns:c15="http://schemas.microsoft.com/office/drawing/2012/chart">
                      <c:ext xmlns:c15="http://schemas.microsoft.com/office/drawing/2012/chart" uri="{02D57815-91ED-43cb-92C2-25804820EDAC}">
                        <c15:formulaRef>
                          <c15:sqref>Tabelle1!$C$3:$E$3</c15:sqref>
                        </c15:formulaRef>
                      </c:ext>
                    </c:extLst>
                    <c:strCache>
                      <c:ptCount val="3"/>
                      <c:pt idx="0">
                        <c:v>A</c:v>
                      </c:pt>
                      <c:pt idx="1">
                        <c:v>B</c:v>
                      </c:pt>
                      <c:pt idx="2">
                        <c:v>C</c:v>
                      </c:pt>
                    </c:strCache>
                  </c:strRef>
                </c:cat>
                <c:val>
                  <c:numRef>
                    <c:extLst xmlns:c15="http://schemas.microsoft.com/office/drawing/2012/chart">
                      <c:ext xmlns:c15="http://schemas.microsoft.com/office/drawing/2012/chart" uri="{02D57815-91ED-43cb-92C2-25804820EDAC}">
                        <c15:formulaRef>
                          <c15:sqref>Tabelle1!$C$6:$E$6</c15:sqref>
                        </c15:formulaRef>
                      </c:ext>
                    </c:extLst>
                    <c:numCache>
                      <c:formatCode>General</c:formatCode>
                      <c:ptCount val="3"/>
                      <c:pt idx="0">
                        <c:v>30</c:v>
                      </c:pt>
                      <c:pt idx="1">
                        <c:v>40</c:v>
                      </c:pt>
                      <c:pt idx="2">
                        <c:v>50</c:v>
                      </c:pt>
                    </c:numCache>
                  </c:numRef>
                </c:val>
                <c:smooth val="0"/>
                <c:extLst xmlns:c15="http://schemas.microsoft.com/office/drawing/2012/chart">
                  <c:ext xmlns:c16="http://schemas.microsoft.com/office/drawing/2014/chart" uri="{C3380CC4-5D6E-409C-BE32-E72D297353CC}">
                    <c16:uniqueId val="{00000002-BFDB-45C8-82BA-08A384F3929C}"/>
                  </c:ext>
                </c:extLst>
              </c15:ser>
            </c15:filteredLineSeries>
          </c:ext>
        </c:extLst>
      </c:lineChart>
      <c:catAx>
        <c:axId val="275346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75341032"/>
        <c:crosses val="autoZero"/>
        <c:auto val="1"/>
        <c:lblAlgn val="ctr"/>
        <c:lblOffset val="100"/>
        <c:noMultiLvlLbl val="0"/>
      </c:catAx>
      <c:valAx>
        <c:axId val="275341032"/>
        <c:scaling>
          <c:orientation val="minMax"/>
          <c:max val="5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75346608"/>
        <c:crosses val="autoZero"/>
        <c:crossBetween val="between"/>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a:t>W2</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1"/>
          <c:order val="1"/>
          <c:tx>
            <c:strRef>
              <c:f>Tabelle1!$B$5</c:f>
              <c:strCache>
                <c:ptCount val="1"/>
                <c:pt idx="0">
                  <c:v>W2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Tabelle1!$C$3:$E$3</c:f>
              <c:strCache>
                <c:ptCount val="3"/>
                <c:pt idx="0">
                  <c:v>A</c:v>
                </c:pt>
                <c:pt idx="1">
                  <c:v>B</c:v>
                </c:pt>
                <c:pt idx="2">
                  <c:v>C</c:v>
                </c:pt>
              </c:strCache>
            </c:strRef>
          </c:cat>
          <c:val>
            <c:numRef>
              <c:f>Tabelle1!$C$5:$E$5</c:f>
              <c:numCache>
                <c:formatCode>General</c:formatCode>
                <c:ptCount val="3"/>
                <c:pt idx="0">
                  <c:v>30</c:v>
                </c:pt>
                <c:pt idx="1">
                  <c:v>40</c:v>
                </c:pt>
                <c:pt idx="2">
                  <c:v>20</c:v>
                </c:pt>
              </c:numCache>
            </c:numRef>
          </c:val>
          <c:smooth val="0"/>
          <c:extLst>
            <c:ext xmlns:c16="http://schemas.microsoft.com/office/drawing/2014/chart" uri="{C3380CC4-5D6E-409C-BE32-E72D297353CC}">
              <c16:uniqueId val="{00000000-5E69-477F-98F2-8E414464A261}"/>
            </c:ext>
          </c:extLst>
        </c:ser>
        <c:dLbls>
          <c:showLegendKey val="0"/>
          <c:showVal val="0"/>
          <c:showCatName val="0"/>
          <c:showSerName val="0"/>
          <c:showPercent val="0"/>
          <c:showBubbleSize val="0"/>
        </c:dLbls>
        <c:marker val="1"/>
        <c:smooth val="0"/>
        <c:axId val="275346608"/>
        <c:axId val="275341032"/>
        <c:extLst>
          <c:ext xmlns:c15="http://schemas.microsoft.com/office/drawing/2012/chart" uri="{02D57815-91ED-43cb-92C2-25804820EDAC}">
            <c15:filteredLineSeries>
              <c15:ser>
                <c:idx val="0"/>
                <c:order val="0"/>
                <c:tx>
                  <c:strRef>
                    <c:extLst>
                      <c:ext uri="{02D57815-91ED-43cb-92C2-25804820EDAC}">
                        <c15:formulaRef>
                          <c15:sqref>Tabelle1!$B$4</c15:sqref>
                        </c15:formulaRef>
                      </c:ext>
                    </c:extLst>
                    <c:strCache>
                      <c:ptCount val="1"/>
                      <c:pt idx="0">
                        <c:v>W1</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extLst>
                      <c:ext uri="{02D57815-91ED-43cb-92C2-25804820EDAC}">
                        <c15:formulaRef>
                          <c15:sqref>Tabelle1!$C$3:$E$3</c15:sqref>
                        </c15:formulaRef>
                      </c:ext>
                    </c:extLst>
                    <c:strCache>
                      <c:ptCount val="3"/>
                      <c:pt idx="0">
                        <c:v>A</c:v>
                      </c:pt>
                      <c:pt idx="1">
                        <c:v>B</c:v>
                      </c:pt>
                      <c:pt idx="2">
                        <c:v>C</c:v>
                      </c:pt>
                    </c:strCache>
                  </c:strRef>
                </c:cat>
                <c:val>
                  <c:numRef>
                    <c:extLst>
                      <c:ext uri="{02D57815-91ED-43cb-92C2-25804820EDAC}">
                        <c15:formulaRef>
                          <c15:sqref>Tabelle1!$C$4:$E$4</c15:sqref>
                        </c15:formulaRef>
                      </c:ext>
                    </c:extLst>
                    <c:numCache>
                      <c:formatCode>General</c:formatCode>
                      <c:ptCount val="3"/>
                      <c:pt idx="0">
                        <c:v>30</c:v>
                      </c:pt>
                      <c:pt idx="1">
                        <c:v>10</c:v>
                      </c:pt>
                      <c:pt idx="2">
                        <c:v>20</c:v>
                      </c:pt>
                    </c:numCache>
                  </c:numRef>
                </c:val>
                <c:smooth val="0"/>
                <c:extLst>
                  <c:ext xmlns:c16="http://schemas.microsoft.com/office/drawing/2014/chart" uri="{C3380CC4-5D6E-409C-BE32-E72D297353CC}">
                    <c16:uniqueId val="{00000001-5E69-477F-98F2-8E414464A261}"/>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Tabelle1!$B$6</c15:sqref>
                        </c15:formulaRef>
                      </c:ext>
                    </c:extLst>
                    <c:strCache>
                      <c:ptCount val="1"/>
                      <c:pt idx="0">
                        <c:v>W3</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extLst xmlns:c15="http://schemas.microsoft.com/office/drawing/2012/chart">
                      <c:ext xmlns:c15="http://schemas.microsoft.com/office/drawing/2012/chart" uri="{02D57815-91ED-43cb-92C2-25804820EDAC}">
                        <c15:formulaRef>
                          <c15:sqref>Tabelle1!$C$3:$E$3</c15:sqref>
                        </c15:formulaRef>
                      </c:ext>
                    </c:extLst>
                    <c:strCache>
                      <c:ptCount val="3"/>
                      <c:pt idx="0">
                        <c:v>A</c:v>
                      </c:pt>
                      <c:pt idx="1">
                        <c:v>B</c:v>
                      </c:pt>
                      <c:pt idx="2">
                        <c:v>C</c:v>
                      </c:pt>
                    </c:strCache>
                  </c:strRef>
                </c:cat>
                <c:val>
                  <c:numRef>
                    <c:extLst xmlns:c15="http://schemas.microsoft.com/office/drawing/2012/chart">
                      <c:ext xmlns:c15="http://schemas.microsoft.com/office/drawing/2012/chart" uri="{02D57815-91ED-43cb-92C2-25804820EDAC}">
                        <c15:formulaRef>
                          <c15:sqref>Tabelle1!$C$6:$E$6</c15:sqref>
                        </c15:formulaRef>
                      </c:ext>
                    </c:extLst>
                    <c:numCache>
                      <c:formatCode>General</c:formatCode>
                      <c:ptCount val="3"/>
                      <c:pt idx="0">
                        <c:v>30</c:v>
                      </c:pt>
                      <c:pt idx="1">
                        <c:v>40</c:v>
                      </c:pt>
                      <c:pt idx="2">
                        <c:v>50</c:v>
                      </c:pt>
                    </c:numCache>
                  </c:numRef>
                </c:val>
                <c:smooth val="0"/>
                <c:extLst xmlns:c15="http://schemas.microsoft.com/office/drawing/2012/chart">
                  <c:ext xmlns:c16="http://schemas.microsoft.com/office/drawing/2014/chart" uri="{C3380CC4-5D6E-409C-BE32-E72D297353CC}">
                    <c16:uniqueId val="{00000002-5E69-477F-98F2-8E414464A261}"/>
                  </c:ext>
                </c:extLst>
              </c15:ser>
            </c15:filteredLineSeries>
          </c:ext>
        </c:extLst>
      </c:lineChart>
      <c:catAx>
        <c:axId val="275346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75341032"/>
        <c:crosses val="autoZero"/>
        <c:auto val="1"/>
        <c:lblAlgn val="ctr"/>
        <c:lblOffset val="100"/>
        <c:noMultiLvlLbl val="0"/>
      </c:catAx>
      <c:valAx>
        <c:axId val="275341032"/>
        <c:scaling>
          <c:orientation val="minMax"/>
          <c:max val="5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75346608"/>
        <c:crosses val="autoZero"/>
        <c:crossBetween val="between"/>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a:t>W3</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2"/>
          <c:order val="2"/>
          <c:tx>
            <c:strRef>
              <c:f>Tabelle1!$B$6</c:f>
              <c:strCache>
                <c:ptCount val="1"/>
                <c:pt idx="0">
                  <c:v>W3</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Tabelle1!$C$3:$E$3</c:f>
              <c:strCache>
                <c:ptCount val="3"/>
                <c:pt idx="0">
                  <c:v>A</c:v>
                </c:pt>
                <c:pt idx="1">
                  <c:v>B</c:v>
                </c:pt>
                <c:pt idx="2">
                  <c:v>C</c:v>
                </c:pt>
              </c:strCache>
            </c:strRef>
          </c:cat>
          <c:val>
            <c:numRef>
              <c:f>Tabelle1!$C$6:$E$6</c:f>
              <c:numCache>
                <c:formatCode>General</c:formatCode>
                <c:ptCount val="3"/>
                <c:pt idx="0">
                  <c:v>30</c:v>
                </c:pt>
                <c:pt idx="1">
                  <c:v>40</c:v>
                </c:pt>
                <c:pt idx="2">
                  <c:v>50</c:v>
                </c:pt>
              </c:numCache>
            </c:numRef>
          </c:val>
          <c:smooth val="0"/>
          <c:extLst>
            <c:ext xmlns:c16="http://schemas.microsoft.com/office/drawing/2014/chart" uri="{C3380CC4-5D6E-409C-BE32-E72D297353CC}">
              <c16:uniqueId val="{00000000-B646-4E49-920D-C5D12A96C982}"/>
            </c:ext>
          </c:extLst>
        </c:ser>
        <c:dLbls>
          <c:showLegendKey val="0"/>
          <c:showVal val="0"/>
          <c:showCatName val="0"/>
          <c:showSerName val="0"/>
          <c:showPercent val="0"/>
          <c:showBubbleSize val="0"/>
        </c:dLbls>
        <c:marker val="1"/>
        <c:smooth val="0"/>
        <c:axId val="275346608"/>
        <c:axId val="275341032"/>
        <c:extLst>
          <c:ext xmlns:c15="http://schemas.microsoft.com/office/drawing/2012/chart" uri="{02D57815-91ED-43cb-92C2-25804820EDAC}">
            <c15:filteredLineSeries>
              <c15:ser>
                <c:idx val="0"/>
                <c:order val="0"/>
                <c:tx>
                  <c:strRef>
                    <c:extLst>
                      <c:ext uri="{02D57815-91ED-43cb-92C2-25804820EDAC}">
                        <c15:formulaRef>
                          <c15:sqref>Tabelle1!$B$4</c15:sqref>
                        </c15:formulaRef>
                      </c:ext>
                    </c:extLst>
                    <c:strCache>
                      <c:ptCount val="1"/>
                      <c:pt idx="0">
                        <c:v>W1</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extLst>
                      <c:ext uri="{02D57815-91ED-43cb-92C2-25804820EDAC}">
                        <c15:formulaRef>
                          <c15:sqref>Tabelle1!$C$3:$E$3</c15:sqref>
                        </c15:formulaRef>
                      </c:ext>
                    </c:extLst>
                    <c:strCache>
                      <c:ptCount val="3"/>
                      <c:pt idx="0">
                        <c:v>A</c:v>
                      </c:pt>
                      <c:pt idx="1">
                        <c:v>B</c:v>
                      </c:pt>
                      <c:pt idx="2">
                        <c:v>C</c:v>
                      </c:pt>
                    </c:strCache>
                  </c:strRef>
                </c:cat>
                <c:val>
                  <c:numRef>
                    <c:extLst>
                      <c:ext uri="{02D57815-91ED-43cb-92C2-25804820EDAC}">
                        <c15:formulaRef>
                          <c15:sqref>Tabelle1!$C$4:$E$4</c15:sqref>
                        </c15:formulaRef>
                      </c:ext>
                    </c:extLst>
                    <c:numCache>
                      <c:formatCode>General</c:formatCode>
                      <c:ptCount val="3"/>
                      <c:pt idx="0">
                        <c:v>30</c:v>
                      </c:pt>
                      <c:pt idx="1">
                        <c:v>10</c:v>
                      </c:pt>
                      <c:pt idx="2">
                        <c:v>20</c:v>
                      </c:pt>
                    </c:numCache>
                  </c:numRef>
                </c:val>
                <c:smooth val="0"/>
                <c:extLst>
                  <c:ext xmlns:c16="http://schemas.microsoft.com/office/drawing/2014/chart" uri="{C3380CC4-5D6E-409C-BE32-E72D297353CC}">
                    <c16:uniqueId val="{00000001-B646-4E49-920D-C5D12A96C982}"/>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Tabelle1!$B$5</c15:sqref>
                        </c15:formulaRef>
                      </c:ext>
                    </c:extLst>
                    <c:strCache>
                      <c:ptCount val="1"/>
                      <c:pt idx="0">
                        <c:v>W2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extLst xmlns:c15="http://schemas.microsoft.com/office/drawing/2012/chart">
                      <c:ext xmlns:c15="http://schemas.microsoft.com/office/drawing/2012/chart" uri="{02D57815-91ED-43cb-92C2-25804820EDAC}">
                        <c15:formulaRef>
                          <c15:sqref>Tabelle1!$C$3:$E$3</c15:sqref>
                        </c15:formulaRef>
                      </c:ext>
                    </c:extLst>
                    <c:strCache>
                      <c:ptCount val="3"/>
                      <c:pt idx="0">
                        <c:v>A</c:v>
                      </c:pt>
                      <c:pt idx="1">
                        <c:v>B</c:v>
                      </c:pt>
                      <c:pt idx="2">
                        <c:v>C</c:v>
                      </c:pt>
                    </c:strCache>
                  </c:strRef>
                </c:cat>
                <c:val>
                  <c:numRef>
                    <c:extLst xmlns:c15="http://schemas.microsoft.com/office/drawing/2012/chart">
                      <c:ext xmlns:c15="http://schemas.microsoft.com/office/drawing/2012/chart" uri="{02D57815-91ED-43cb-92C2-25804820EDAC}">
                        <c15:formulaRef>
                          <c15:sqref>Tabelle1!$C$5:$E$5</c15:sqref>
                        </c15:formulaRef>
                      </c:ext>
                    </c:extLst>
                    <c:numCache>
                      <c:formatCode>General</c:formatCode>
                      <c:ptCount val="3"/>
                      <c:pt idx="0">
                        <c:v>30</c:v>
                      </c:pt>
                      <c:pt idx="1">
                        <c:v>40</c:v>
                      </c:pt>
                      <c:pt idx="2">
                        <c:v>20</c:v>
                      </c:pt>
                    </c:numCache>
                  </c:numRef>
                </c:val>
                <c:smooth val="0"/>
                <c:extLst xmlns:c15="http://schemas.microsoft.com/office/drawing/2012/chart">
                  <c:ext xmlns:c16="http://schemas.microsoft.com/office/drawing/2014/chart" uri="{C3380CC4-5D6E-409C-BE32-E72D297353CC}">
                    <c16:uniqueId val="{00000002-B646-4E49-920D-C5D12A96C982}"/>
                  </c:ext>
                </c:extLst>
              </c15:ser>
            </c15:filteredLineSeries>
          </c:ext>
        </c:extLst>
      </c:lineChart>
      <c:catAx>
        <c:axId val="275346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75341032"/>
        <c:crosses val="autoZero"/>
        <c:auto val="1"/>
        <c:lblAlgn val="ctr"/>
        <c:lblOffset val="100"/>
        <c:noMultiLvlLbl val="0"/>
      </c:catAx>
      <c:valAx>
        <c:axId val="275341032"/>
        <c:scaling>
          <c:orientation val="minMax"/>
          <c:max val="5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75346608"/>
        <c:crosses val="autoZero"/>
        <c:crossBetween val="between"/>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a:t>W1</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strRef>
              <c:f>Tabelle1!$B$4</c:f>
              <c:strCache>
                <c:ptCount val="1"/>
                <c:pt idx="0">
                  <c:v>W1</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Tabelle1!$C$3:$E$3</c:f>
              <c:strCache>
                <c:ptCount val="3"/>
                <c:pt idx="0">
                  <c:v>A</c:v>
                </c:pt>
                <c:pt idx="1">
                  <c:v>B</c:v>
                </c:pt>
                <c:pt idx="2">
                  <c:v>C</c:v>
                </c:pt>
              </c:strCache>
            </c:strRef>
          </c:cat>
          <c:val>
            <c:numRef>
              <c:f>Tabelle1!$C$4:$E$4</c:f>
              <c:numCache>
                <c:formatCode>General</c:formatCode>
                <c:ptCount val="3"/>
                <c:pt idx="0">
                  <c:v>30</c:v>
                </c:pt>
                <c:pt idx="1">
                  <c:v>10</c:v>
                </c:pt>
                <c:pt idx="2">
                  <c:v>20</c:v>
                </c:pt>
              </c:numCache>
            </c:numRef>
          </c:val>
          <c:smooth val="0"/>
          <c:extLst>
            <c:ext xmlns:c16="http://schemas.microsoft.com/office/drawing/2014/chart" uri="{C3380CC4-5D6E-409C-BE32-E72D297353CC}">
              <c16:uniqueId val="{00000000-7F1D-486F-9EAB-6620DCC45DE0}"/>
            </c:ext>
          </c:extLst>
        </c:ser>
        <c:ser>
          <c:idx val="1"/>
          <c:order val="1"/>
          <c:tx>
            <c:strRef>
              <c:f>Tabelle1!$B$5</c:f>
              <c:strCache>
                <c:ptCount val="1"/>
                <c:pt idx="0">
                  <c:v>W2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Tabelle1!$C$3:$E$3</c:f>
              <c:strCache>
                <c:ptCount val="3"/>
                <c:pt idx="0">
                  <c:v>A</c:v>
                </c:pt>
                <c:pt idx="1">
                  <c:v>B</c:v>
                </c:pt>
                <c:pt idx="2">
                  <c:v>C</c:v>
                </c:pt>
              </c:strCache>
            </c:strRef>
          </c:cat>
          <c:val>
            <c:numRef>
              <c:f>Tabelle1!$C$5:$E$5</c:f>
              <c:numCache>
                <c:formatCode>General</c:formatCode>
                <c:ptCount val="3"/>
                <c:pt idx="0">
                  <c:v>30</c:v>
                </c:pt>
                <c:pt idx="1">
                  <c:v>40</c:v>
                </c:pt>
                <c:pt idx="2">
                  <c:v>20</c:v>
                </c:pt>
              </c:numCache>
            </c:numRef>
          </c:val>
          <c:smooth val="0"/>
          <c:extLst>
            <c:ext xmlns:c16="http://schemas.microsoft.com/office/drawing/2014/chart" uri="{C3380CC4-5D6E-409C-BE32-E72D297353CC}">
              <c16:uniqueId val="{00000001-7F1D-486F-9EAB-6620DCC45DE0}"/>
            </c:ext>
          </c:extLst>
        </c:ser>
        <c:ser>
          <c:idx val="2"/>
          <c:order val="2"/>
          <c:tx>
            <c:strRef>
              <c:f>Tabelle1!$B$6</c:f>
              <c:strCache>
                <c:ptCount val="1"/>
                <c:pt idx="0">
                  <c:v>W3</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Tabelle1!$C$3:$E$3</c:f>
              <c:strCache>
                <c:ptCount val="3"/>
                <c:pt idx="0">
                  <c:v>A</c:v>
                </c:pt>
                <c:pt idx="1">
                  <c:v>B</c:v>
                </c:pt>
                <c:pt idx="2">
                  <c:v>C</c:v>
                </c:pt>
              </c:strCache>
            </c:strRef>
          </c:cat>
          <c:val>
            <c:numRef>
              <c:f>Tabelle1!$C$6:$E$6</c:f>
              <c:numCache>
                <c:formatCode>General</c:formatCode>
                <c:ptCount val="3"/>
                <c:pt idx="0">
                  <c:v>30</c:v>
                </c:pt>
                <c:pt idx="1">
                  <c:v>40</c:v>
                </c:pt>
                <c:pt idx="2">
                  <c:v>50</c:v>
                </c:pt>
              </c:numCache>
            </c:numRef>
          </c:val>
          <c:smooth val="0"/>
          <c:extLst>
            <c:ext xmlns:c16="http://schemas.microsoft.com/office/drawing/2014/chart" uri="{C3380CC4-5D6E-409C-BE32-E72D297353CC}">
              <c16:uniqueId val="{00000002-7F1D-486F-9EAB-6620DCC45DE0}"/>
            </c:ext>
          </c:extLst>
        </c:ser>
        <c:dLbls>
          <c:showLegendKey val="0"/>
          <c:showVal val="0"/>
          <c:showCatName val="0"/>
          <c:showSerName val="0"/>
          <c:showPercent val="0"/>
          <c:showBubbleSize val="0"/>
        </c:dLbls>
        <c:marker val="1"/>
        <c:smooth val="0"/>
        <c:axId val="275346608"/>
        <c:axId val="275341032"/>
      </c:lineChart>
      <c:catAx>
        <c:axId val="275346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75341032"/>
        <c:crosses val="autoZero"/>
        <c:auto val="1"/>
        <c:lblAlgn val="ctr"/>
        <c:lblOffset val="100"/>
        <c:noMultiLvlLbl val="0"/>
      </c:catAx>
      <c:valAx>
        <c:axId val="275341032"/>
        <c:scaling>
          <c:orientation val="minMax"/>
          <c:max val="5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75346608"/>
        <c:crosses val="autoZero"/>
        <c:crossBetween val="between"/>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02.05.2026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1072F95-1129-E007-1388-129078F6F87A}"/>
            </a:ext>
          </a:extLst>
        </p:cNvPr>
        <p:cNvGrpSpPr/>
        <p:nvPr/>
      </p:nvGrpSpPr>
      <p:grpSpPr>
        <a:xfrm>
          <a:off x="0" y="0"/>
          <a:ext cx="0" cy="0"/>
          <a:chOff x="0" y="0"/>
          <a:chExt cx="0" cy="0"/>
        </a:xfrm>
      </p:grpSpPr>
      <p:sp>
        <p:nvSpPr>
          <p:cNvPr id="333826" name="Rectangle 26">
            <a:extLst>
              <a:ext uri="{FF2B5EF4-FFF2-40B4-BE49-F238E27FC236}">
                <a16:creationId xmlns:a16="http://schemas.microsoft.com/office/drawing/2014/main" id="{7F1F83BC-B12C-6D87-9646-EA6D386FCF39}"/>
              </a:ext>
            </a:extLst>
          </p:cNvPr>
          <p:cNvSpPr>
            <a:spLocks noGrp="1" noChangeArrowheads="1"/>
          </p:cNvSpPr>
          <p:nvPr>
            <p:ph type="sldNum" sz="quarter"/>
          </p:nvPr>
        </p:nvSpPr>
        <p:spPr>
          <a:noFill/>
        </p:spPr>
        <p:txBody>
          <a:bodyPr/>
          <a:lstStyle>
            <a:lvl1pPr eaLnBrk="0" hangingPunct="0">
              <a:tabLst>
                <a:tab pos="784128" algn="l"/>
                <a:tab pos="1566538" algn="l"/>
                <a:tab pos="2354106" algn="l"/>
                <a:tab pos="3136514" algn="l"/>
              </a:tabLst>
              <a:defRPr sz="2400">
                <a:solidFill>
                  <a:schemeClr val="bg1"/>
                </a:solidFill>
                <a:latin typeface="Times New Roman" pitchFamily="18" charset="0"/>
              </a:defRPr>
            </a:lvl1pPr>
            <a:lvl2pPr eaLnBrk="0" hangingPunct="0">
              <a:tabLst>
                <a:tab pos="784128" algn="l"/>
                <a:tab pos="1566538" algn="l"/>
                <a:tab pos="2354106" algn="l"/>
                <a:tab pos="3136514" algn="l"/>
              </a:tabLst>
              <a:defRPr sz="2400">
                <a:solidFill>
                  <a:schemeClr val="bg1"/>
                </a:solidFill>
                <a:latin typeface="Times New Roman" pitchFamily="18" charset="0"/>
              </a:defRPr>
            </a:lvl2pPr>
            <a:lvl3pPr eaLnBrk="0" hangingPunct="0">
              <a:tabLst>
                <a:tab pos="784128" algn="l"/>
                <a:tab pos="1566538" algn="l"/>
                <a:tab pos="2354106" algn="l"/>
                <a:tab pos="3136514" algn="l"/>
              </a:tabLst>
              <a:defRPr sz="2400">
                <a:solidFill>
                  <a:schemeClr val="bg1"/>
                </a:solidFill>
                <a:latin typeface="Times New Roman" pitchFamily="18" charset="0"/>
              </a:defRPr>
            </a:lvl3pPr>
            <a:lvl4pPr eaLnBrk="0" hangingPunct="0">
              <a:tabLst>
                <a:tab pos="784128" algn="l"/>
                <a:tab pos="1566538" algn="l"/>
                <a:tab pos="2354106" algn="l"/>
                <a:tab pos="3136514" algn="l"/>
              </a:tabLst>
              <a:defRPr sz="2400">
                <a:solidFill>
                  <a:schemeClr val="bg1"/>
                </a:solidFill>
                <a:latin typeface="Times New Roman" pitchFamily="18" charset="0"/>
              </a:defRPr>
            </a:lvl4pPr>
            <a:lvl5pPr eaLnBrk="0" hangingPunct="0">
              <a:tabLst>
                <a:tab pos="784128" algn="l"/>
                <a:tab pos="1566538" algn="l"/>
                <a:tab pos="2354106" algn="l"/>
                <a:tab pos="3136514" algn="l"/>
              </a:tabLst>
              <a:defRPr sz="2400">
                <a:solidFill>
                  <a:schemeClr val="bg1"/>
                </a:solidFill>
                <a:latin typeface="Times New Roman" pitchFamily="18" charset="0"/>
              </a:defRPr>
            </a:lvl5pPr>
            <a:lvl6pPr marL="2723815"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6pPr>
            <a:lvl7pPr marL="3219054"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7pPr>
            <a:lvl8pPr marL="3714293"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8pPr>
            <a:lvl9pPr marL="4209532"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9pPr>
          </a:lstStyle>
          <a:p>
            <a:pPr eaLnBrk="1" hangingPunct="1"/>
            <a:fld id="{A9D37A7D-E720-4A45-9D64-0A7ACBBC781D}" type="slidenum">
              <a:rPr lang="de-DE" sz="1300">
                <a:solidFill>
                  <a:srgbClr val="000000"/>
                </a:solidFill>
                <a:latin typeface="Sparkasse Rg" pitchFamily="34" charset="0"/>
              </a:rPr>
              <a:pPr eaLnBrk="1" hangingPunct="1"/>
              <a:t>1</a:t>
            </a:fld>
            <a:endParaRPr lang="de-DE" sz="1300">
              <a:solidFill>
                <a:srgbClr val="000000"/>
              </a:solidFill>
              <a:latin typeface="Sparkasse Rg" pitchFamily="34" charset="0"/>
            </a:endParaRPr>
          </a:p>
        </p:txBody>
      </p:sp>
      <p:sp>
        <p:nvSpPr>
          <p:cNvPr id="333827" name="Rectangle 28">
            <a:extLst>
              <a:ext uri="{FF2B5EF4-FFF2-40B4-BE49-F238E27FC236}">
                <a16:creationId xmlns:a16="http://schemas.microsoft.com/office/drawing/2014/main" id="{DBFC8E81-725A-069B-2274-55308FEA9943}"/>
              </a:ext>
            </a:extLst>
          </p:cNvPr>
          <p:cNvSpPr txBox="1">
            <a:spLocks noGrp="1" noChangeArrowheads="1"/>
          </p:cNvSpPr>
          <p:nvPr/>
        </p:nvSpPr>
        <p:spPr bwMode="auto">
          <a:xfrm>
            <a:off x="3988427" y="10552668"/>
            <a:ext cx="3013916" cy="5170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478" tIns="50689" rIns="97478" bIns="50689"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B22B2BB9-1ADA-498A-BFE4-0490C2CA987E}" type="slidenum">
              <a:rPr lang="de-DE" sz="1300">
                <a:solidFill>
                  <a:srgbClr val="000000"/>
                </a:solidFill>
                <a:latin typeface="Sparkasse Rg" pitchFamily="34" charset="0"/>
              </a:rPr>
              <a:pPr algn="r" eaLnBrk="1" hangingPunct="1">
                <a:buClrTx/>
                <a:buFontTx/>
                <a:buNone/>
              </a:pPr>
              <a:t>1</a:t>
            </a:fld>
            <a:endParaRPr lang="de-DE" sz="1300">
              <a:solidFill>
                <a:srgbClr val="000000"/>
              </a:solidFill>
              <a:latin typeface="Sparkasse Rg" pitchFamily="34" charset="0"/>
            </a:endParaRPr>
          </a:p>
        </p:txBody>
      </p:sp>
      <p:sp>
        <p:nvSpPr>
          <p:cNvPr id="333828" name="Rectangle 1">
            <a:extLst>
              <a:ext uri="{FF2B5EF4-FFF2-40B4-BE49-F238E27FC236}">
                <a16:creationId xmlns:a16="http://schemas.microsoft.com/office/drawing/2014/main" id="{F9C39662-A337-3C75-CF20-9360A278D5AD}"/>
              </a:ext>
            </a:extLst>
          </p:cNvPr>
          <p:cNvSpPr>
            <a:spLocks noGrp="1" noRot="1" noChangeAspect="1" noChangeArrowheads="1" noTextEdit="1"/>
          </p:cNvSpPr>
          <p:nvPr>
            <p:ph type="sldImg"/>
          </p:nvPr>
        </p:nvSpPr>
        <p:spPr>
          <a:xfrm>
            <a:off x="-182563" y="831850"/>
            <a:ext cx="7410451" cy="41687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3829" name="Rectangle 2">
            <a:extLst>
              <a:ext uri="{FF2B5EF4-FFF2-40B4-BE49-F238E27FC236}">
                <a16:creationId xmlns:a16="http://schemas.microsoft.com/office/drawing/2014/main" id="{9D2A2F6C-1CA1-C490-9911-923F3FA87376}"/>
              </a:ext>
            </a:extLst>
          </p:cNvPr>
          <p:cNvSpPr>
            <a:spLocks noGrp="1" noChangeArrowheads="1"/>
          </p:cNvSpPr>
          <p:nvPr>
            <p:ph type="body" idx="1"/>
          </p:nvPr>
        </p:nvSpPr>
        <p:spPr>
          <a:xfrm>
            <a:off x="935071" y="5279000"/>
            <a:ext cx="5168356" cy="500003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7478" tIns="50689" rIns="97478" bIns="50689" anchor="ctr"/>
          <a:lstStyle/>
          <a:p>
            <a:endParaRPr lang="de-DE"/>
          </a:p>
        </p:txBody>
      </p:sp>
    </p:spTree>
    <p:extLst>
      <p:ext uri="{BB962C8B-B14F-4D97-AF65-F5344CB8AC3E}">
        <p14:creationId xmlns:p14="http://schemas.microsoft.com/office/powerpoint/2010/main" val="2069907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617E0-5A9B-0451-CCF9-1BC7749C98A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EFAD3A5-C854-1D2D-F286-D7DDE86143C2}"/>
              </a:ext>
            </a:extLst>
          </p:cNvPr>
          <p:cNvSpPr>
            <a:spLocks noGrp="1" noRot="1" noChangeAspect="1" noResize="1"/>
          </p:cNvSpPr>
          <p:nvPr>
            <p:ph type="sldImg"/>
          </p:nvPr>
        </p:nvSpPr>
        <p:spPr>
          <a:xfrm>
            <a:off x="-204788" y="849313"/>
            <a:ext cx="7442201" cy="418782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71F37114-7B7C-36DE-A1FD-540028B9C06A}"/>
              </a:ext>
            </a:extLst>
          </p:cNvPr>
          <p:cNvSpPr txBox="1">
            <a:spLocks noGrp="1"/>
          </p:cNvSpPr>
          <p:nvPr>
            <p:ph type="body" sz="quarter" idx="1"/>
          </p:nvPr>
        </p:nvSpPr>
        <p:spPr>
          <a:xfrm>
            <a:off x="703356" y="5307074"/>
            <a:ext cx="5626853" cy="284681"/>
          </a:xfrm>
        </p:spPr>
        <p:txBody>
          <a:bodyPr>
            <a:spAutoFit/>
          </a:bodyPr>
          <a:lstStyle/>
          <a:p>
            <a:endParaRPr lang="de-DE" dirty="0"/>
          </a:p>
        </p:txBody>
      </p:sp>
    </p:spTree>
    <p:extLst>
      <p:ext uri="{BB962C8B-B14F-4D97-AF65-F5344CB8AC3E}">
        <p14:creationId xmlns:p14="http://schemas.microsoft.com/office/powerpoint/2010/main" val="29490805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81CAB-EEDF-1F99-B5BB-06314188D9D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1548BAE-8C1D-A4C0-930D-5581A88CAE70}"/>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2253C3EF-6C76-63C3-B552-969317973EAA}"/>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7175242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DBE8C-FC3B-5C5B-25E6-ECAB4DCE3BB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7F97D13-9D30-49B4-B03D-FE4BE413EA95}"/>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783A4975-3C87-54F7-8DD7-8EFC300B6D60}"/>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2869059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44FED-0D80-626C-3A51-E17E1A3A51B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7AF317E-2201-6450-E017-39ABE61C2517}"/>
              </a:ext>
            </a:extLst>
          </p:cNvPr>
          <p:cNvSpPr>
            <a:spLocks noGrp="1" noRot="1" noChangeAspect="1" noResize="1"/>
          </p:cNvSpPr>
          <p:nvPr>
            <p:ph type="sldImg"/>
          </p:nvPr>
        </p:nvSpPr>
        <p:spPr>
          <a:xfrm>
            <a:off x="71438" y="758825"/>
            <a:ext cx="6650037" cy="37417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B9DB4749-5E42-3AD5-8D09-D8E1F5A46F71}"/>
              </a:ext>
            </a:extLst>
          </p:cNvPr>
          <p:cNvSpPr txBox="1">
            <a:spLocks noGrp="1"/>
          </p:cNvSpPr>
          <p:nvPr>
            <p:ph type="body" sz="quarter" idx="1"/>
          </p:nvPr>
        </p:nvSpPr>
        <p:spPr>
          <a:xfrm>
            <a:off x="679450" y="4741545"/>
            <a:ext cx="5435600" cy="276999"/>
          </a:xfrm>
        </p:spPr>
        <p:txBody>
          <a:bodyPr>
            <a:spAutoFit/>
          </a:bodyPr>
          <a:lstStyle/>
          <a:p>
            <a:endParaRPr lang="de-DE" dirty="0"/>
          </a:p>
        </p:txBody>
      </p:sp>
    </p:spTree>
    <p:extLst>
      <p:ext uri="{BB962C8B-B14F-4D97-AF65-F5344CB8AC3E}">
        <p14:creationId xmlns:p14="http://schemas.microsoft.com/office/powerpoint/2010/main" val="16262299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082B0-F450-020C-E3B5-4CB28AC6A89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023CE25-8CC5-C990-E2CA-BA9C0CC1A7C7}"/>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6E116AC1-0D8E-43B1-0216-189354FC412E}"/>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7790883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B149D-634C-F195-9048-83FF46C9452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073F035-A42C-CA28-2208-46498FEFB50A}"/>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F365A860-EB11-227F-7EE9-06B058CA8D98}"/>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10634200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C5A62-E709-9C4B-76EC-2A9EBBD14B4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3FDC89D-2583-B150-D432-1DDAE44C1206}"/>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FFD84E80-1067-098E-9DC4-90EA65A5AF75}"/>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2636335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14E40-58FA-BF38-08D5-5AECAAD07B8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C6B5350-7365-A30F-5EF9-DA88351F3507}"/>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6A1E38FF-4078-B462-85B2-74C2706F37DC}"/>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9794243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F4E16-5A34-81CB-32C7-8238F4CA578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622B96F-C6BE-70BE-2F99-2D4291D0D692}"/>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95215932-3371-2E7B-4116-7D1427F89DF7}"/>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3900996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4B105-7D1F-0A78-0876-27AAB25D8B6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D9417E9-913A-92B4-9F40-3DD1716B8BD0}"/>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8C2D8BF2-E815-BC71-436D-E2C2B4899C24}"/>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1058587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7D10C93-3826-9AFB-C97B-32021459F668}"/>
            </a:ext>
          </a:extLst>
        </p:cNvPr>
        <p:cNvGrpSpPr/>
        <p:nvPr/>
      </p:nvGrpSpPr>
      <p:grpSpPr>
        <a:xfrm>
          <a:off x="0" y="0"/>
          <a:ext cx="0" cy="0"/>
          <a:chOff x="0" y="0"/>
          <a:chExt cx="0" cy="0"/>
        </a:xfrm>
      </p:grpSpPr>
      <p:sp>
        <p:nvSpPr>
          <p:cNvPr id="334850" name="Rectangle 26">
            <a:extLst>
              <a:ext uri="{FF2B5EF4-FFF2-40B4-BE49-F238E27FC236}">
                <a16:creationId xmlns:a16="http://schemas.microsoft.com/office/drawing/2014/main" id="{68A0925A-BAB6-EF03-A698-C9B29370546D}"/>
              </a:ext>
            </a:extLst>
          </p:cNvPr>
          <p:cNvSpPr>
            <a:spLocks noGrp="1" noChangeArrowheads="1"/>
          </p:cNvSpPr>
          <p:nvPr>
            <p:ph type="sldNum" sz="quarter"/>
          </p:nvPr>
        </p:nvSpPr>
        <p:spPr>
          <a:noFill/>
        </p:spPr>
        <p:txBody>
          <a:bodyPr/>
          <a:lstStyle>
            <a:lvl1pPr eaLnBrk="0" hangingPunct="0">
              <a:tabLst>
                <a:tab pos="784128" algn="l"/>
                <a:tab pos="1566538" algn="l"/>
                <a:tab pos="2354106" algn="l"/>
                <a:tab pos="3136514" algn="l"/>
              </a:tabLst>
              <a:defRPr sz="2400">
                <a:solidFill>
                  <a:schemeClr val="bg1"/>
                </a:solidFill>
                <a:latin typeface="Times New Roman" pitchFamily="18" charset="0"/>
              </a:defRPr>
            </a:lvl1pPr>
            <a:lvl2pPr eaLnBrk="0" hangingPunct="0">
              <a:tabLst>
                <a:tab pos="784128" algn="l"/>
                <a:tab pos="1566538" algn="l"/>
                <a:tab pos="2354106" algn="l"/>
                <a:tab pos="3136514" algn="l"/>
              </a:tabLst>
              <a:defRPr sz="2400">
                <a:solidFill>
                  <a:schemeClr val="bg1"/>
                </a:solidFill>
                <a:latin typeface="Times New Roman" pitchFamily="18" charset="0"/>
              </a:defRPr>
            </a:lvl2pPr>
            <a:lvl3pPr eaLnBrk="0" hangingPunct="0">
              <a:tabLst>
                <a:tab pos="784128" algn="l"/>
                <a:tab pos="1566538" algn="l"/>
                <a:tab pos="2354106" algn="l"/>
                <a:tab pos="3136514" algn="l"/>
              </a:tabLst>
              <a:defRPr sz="2400">
                <a:solidFill>
                  <a:schemeClr val="bg1"/>
                </a:solidFill>
                <a:latin typeface="Times New Roman" pitchFamily="18" charset="0"/>
              </a:defRPr>
            </a:lvl3pPr>
            <a:lvl4pPr eaLnBrk="0" hangingPunct="0">
              <a:tabLst>
                <a:tab pos="784128" algn="l"/>
                <a:tab pos="1566538" algn="l"/>
                <a:tab pos="2354106" algn="l"/>
                <a:tab pos="3136514" algn="l"/>
              </a:tabLst>
              <a:defRPr sz="2400">
                <a:solidFill>
                  <a:schemeClr val="bg1"/>
                </a:solidFill>
                <a:latin typeface="Times New Roman" pitchFamily="18" charset="0"/>
              </a:defRPr>
            </a:lvl4pPr>
            <a:lvl5pPr eaLnBrk="0" hangingPunct="0">
              <a:tabLst>
                <a:tab pos="784128" algn="l"/>
                <a:tab pos="1566538" algn="l"/>
                <a:tab pos="2354106" algn="l"/>
                <a:tab pos="3136514" algn="l"/>
              </a:tabLst>
              <a:defRPr sz="2400">
                <a:solidFill>
                  <a:schemeClr val="bg1"/>
                </a:solidFill>
                <a:latin typeface="Times New Roman" pitchFamily="18" charset="0"/>
              </a:defRPr>
            </a:lvl5pPr>
            <a:lvl6pPr marL="2723815"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6pPr>
            <a:lvl7pPr marL="3219054"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7pPr>
            <a:lvl8pPr marL="3714293"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8pPr>
            <a:lvl9pPr marL="4209532"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9pPr>
          </a:lstStyle>
          <a:p>
            <a:pPr eaLnBrk="1" hangingPunct="1"/>
            <a:fld id="{A5625151-3D25-46E5-8C05-3F39028BCDDC}" type="slidenum">
              <a:rPr lang="de-DE" sz="1300">
                <a:solidFill>
                  <a:srgbClr val="000000"/>
                </a:solidFill>
                <a:latin typeface="Sparkasse Rg" pitchFamily="34" charset="0"/>
              </a:rPr>
              <a:pPr eaLnBrk="1" hangingPunct="1"/>
              <a:t>2</a:t>
            </a:fld>
            <a:endParaRPr lang="de-DE" sz="1300">
              <a:solidFill>
                <a:srgbClr val="000000"/>
              </a:solidFill>
              <a:latin typeface="Sparkasse Rg" pitchFamily="34" charset="0"/>
            </a:endParaRPr>
          </a:p>
        </p:txBody>
      </p:sp>
      <p:sp>
        <p:nvSpPr>
          <p:cNvPr id="334851" name="Rectangle 28">
            <a:extLst>
              <a:ext uri="{FF2B5EF4-FFF2-40B4-BE49-F238E27FC236}">
                <a16:creationId xmlns:a16="http://schemas.microsoft.com/office/drawing/2014/main" id="{9AA3C080-16A2-43F7-84DE-3D4A2718369D}"/>
              </a:ext>
            </a:extLst>
          </p:cNvPr>
          <p:cNvSpPr txBox="1">
            <a:spLocks noGrp="1" noChangeArrowheads="1"/>
          </p:cNvSpPr>
          <p:nvPr/>
        </p:nvSpPr>
        <p:spPr bwMode="auto">
          <a:xfrm>
            <a:off x="3988427" y="10552668"/>
            <a:ext cx="3013916" cy="5170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478" tIns="50689" rIns="97478" bIns="50689"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DC4F38AA-52C0-4EBE-B07A-1615AFCDD3F3}" type="slidenum">
              <a:rPr lang="de-DE" sz="1300">
                <a:solidFill>
                  <a:srgbClr val="000000"/>
                </a:solidFill>
                <a:latin typeface="Sparkasse Rg" pitchFamily="34" charset="0"/>
              </a:rPr>
              <a:pPr algn="r" eaLnBrk="1" hangingPunct="1">
                <a:buClrTx/>
                <a:buFontTx/>
                <a:buNone/>
              </a:pPr>
              <a:t>2</a:t>
            </a:fld>
            <a:endParaRPr lang="de-DE" sz="1300">
              <a:solidFill>
                <a:srgbClr val="000000"/>
              </a:solidFill>
              <a:latin typeface="Sparkasse Rg" pitchFamily="34" charset="0"/>
            </a:endParaRPr>
          </a:p>
        </p:txBody>
      </p:sp>
      <p:sp>
        <p:nvSpPr>
          <p:cNvPr id="334852" name="Rectangle 1">
            <a:extLst>
              <a:ext uri="{FF2B5EF4-FFF2-40B4-BE49-F238E27FC236}">
                <a16:creationId xmlns:a16="http://schemas.microsoft.com/office/drawing/2014/main" id="{27E64285-204E-562F-1C3F-A093060F5ADA}"/>
              </a:ext>
            </a:extLst>
          </p:cNvPr>
          <p:cNvSpPr>
            <a:spLocks noGrp="1" noRot="1" noChangeAspect="1" noChangeArrowheads="1" noTextEdit="1"/>
          </p:cNvSpPr>
          <p:nvPr>
            <p:ph type="sldImg"/>
          </p:nvPr>
        </p:nvSpPr>
        <p:spPr>
          <a:xfrm>
            <a:off x="-182563" y="831850"/>
            <a:ext cx="7410451" cy="41687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4853" name="Rectangle 2">
            <a:extLst>
              <a:ext uri="{FF2B5EF4-FFF2-40B4-BE49-F238E27FC236}">
                <a16:creationId xmlns:a16="http://schemas.microsoft.com/office/drawing/2014/main" id="{347FD915-4DC9-7C71-B563-998562B22783}"/>
              </a:ext>
            </a:extLst>
          </p:cNvPr>
          <p:cNvSpPr>
            <a:spLocks noGrp="1" noChangeArrowheads="1"/>
          </p:cNvSpPr>
          <p:nvPr>
            <p:ph type="body" idx="1"/>
          </p:nvPr>
        </p:nvSpPr>
        <p:spPr>
          <a:xfrm>
            <a:off x="935071" y="5279000"/>
            <a:ext cx="5168356" cy="500003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7478" tIns="50689" rIns="97478" bIns="50689" anchor="ctr"/>
          <a:lstStyle/>
          <a:p>
            <a:endParaRPr lang="de-DE"/>
          </a:p>
        </p:txBody>
      </p:sp>
    </p:spTree>
    <p:extLst>
      <p:ext uri="{BB962C8B-B14F-4D97-AF65-F5344CB8AC3E}">
        <p14:creationId xmlns:p14="http://schemas.microsoft.com/office/powerpoint/2010/main" val="2812549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09699-DCF7-64AF-59A3-592033C35DC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1E5BE5C-C6FA-690D-2A41-26017CE95465}"/>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539A1398-4BFF-23A3-84D6-1EBEC126FABA}"/>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33254820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96B1D-D685-428E-A5E5-8F43040875D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C308DA2-EC9F-B822-61B8-5EFEAFBD0BEA}"/>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2EC7B247-B5C6-C550-280C-7515362E218A}"/>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4887560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49D7F-F596-50E1-A44A-DFA9A5BF3CD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C220CB3-178A-F62B-5696-AA47570A4278}"/>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44691FDC-19F3-ACE8-A47D-410E7CCE9C45}"/>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31513385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44F3A-1326-30C2-C06F-B3D6222B537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89954B0-F3CB-F8C1-1584-439F151479AC}"/>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C375B96E-0554-CEED-0820-33E7C27730EF}"/>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6432172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68A49-D0A2-2BF6-36E6-C1E7D914A9C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1F43320-B263-B6C5-25F1-352F45581E9B}"/>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66E087B4-01C4-0103-381B-DA072158EB4D}"/>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38678172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D9A80-FB9D-6481-47DA-523BF2CF179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367911E-AFCE-4BFD-1073-2F8A32115262}"/>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6627394C-DC69-4FB9-276D-C2EE6B731121}"/>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28927334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3A960-BC6F-03B1-8A10-3A7B806BDC5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8D30097-8841-4F7B-BC01-6F58529BEB45}"/>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27BB20CC-1908-BBCA-E3C4-31A55FDF0946}"/>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6757363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A60F9-A4DB-C91F-DB94-3CE90E85F13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D0E4FB2-F142-EED1-F678-0F2EBF0F8F33}"/>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167DE78D-E99F-757C-CAB7-5844C1226CD2}"/>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883277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F056E99-8000-BBE3-A352-8CD30AE1D21F}"/>
            </a:ext>
          </a:extLst>
        </p:cNvPr>
        <p:cNvGrpSpPr/>
        <p:nvPr/>
      </p:nvGrpSpPr>
      <p:grpSpPr>
        <a:xfrm>
          <a:off x="0" y="0"/>
          <a:ext cx="0" cy="0"/>
          <a:chOff x="0" y="0"/>
          <a:chExt cx="0" cy="0"/>
        </a:xfrm>
      </p:grpSpPr>
      <p:sp>
        <p:nvSpPr>
          <p:cNvPr id="338946" name="Rectangle 26">
            <a:extLst>
              <a:ext uri="{FF2B5EF4-FFF2-40B4-BE49-F238E27FC236}">
                <a16:creationId xmlns:a16="http://schemas.microsoft.com/office/drawing/2014/main" id="{01EB53C9-62DD-117D-5FD0-B59A71526757}"/>
              </a:ext>
            </a:extLst>
          </p:cNvPr>
          <p:cNvSpPr>
            <a:spLocks noGrp="1" noChangeArrowheads="1"/>
          </p:cNvSpPr>
          <p:nvPr>
            <p:ph type="sldNum" sz="quarter"/>
          </p:nvPr>
        </p:nvSpPr>
        <p:spPr>
          <a:noFill/>
        </p:spPr>
        <p:txBody>
          <a:bodyPr/>
          <a:lstStyle>
            <a:lvl1pPr eaLnBrk="0" hangingPunct="0">
              <a:tabLst>
                <a:tab pos="784128" algn="l"/>
                <a:tab pos="1566538" algn="l"/>
                <a:tab pos="2354106" algn="l"/>
                <a:tab pos="3136514" algn="l"/>
              </a:tabLst>
              <a:defRPr sz="2400">
                <a:solidFill>
                  <a:schemeClr val="bg1"/>
                </a:solidFill>
                <a:latin typeface="Times New Roman" pitchFamily="18" charset="0"/>
              </a:defRPr>
            </a:lvl1pPr>
            <a:lvl2pPr eaLnBrk="0" hangingPunct="0">
              <a:tabLst>
                <a:tab pos="784128" algn="l"/>
                <a:tab pos="1566538" algn="l"/>
                <a:tab pos="2354106" algn="l"/>
                <a:tab pos="3136514" algn="l"/>
              </a:tabLst>
              <a:defRPr sz="2400">
                <a:solidFill>
                  <a:schemeClr val="bg1"/>
                </a:solidFill>
                <a:latin typeface="Times New Roman" pitchFamily="18" charset="0"/>
              </a:defRPr>
            </a:lvl2pPr>
            <a:lvl3pPr eaLnBrk="0" hangingPunct="0">
              <a:tabLst>
                <a:tab pos="784128" algn="l"/>
                <a:tab pos="1566538" algn="l"/>
                <a:tab pos="2354106" algn="l"/>
                <a:tab pos="3136514" algn="l"/>
              </a:tabLst>
              <a:defRPr sz="2400">
                <a:solidFill>
                  <a:schemeClr val="bg1"/>
                </a:solidFill>
                <a:latin typeface="Times New Roman" pitchFamily="18" charset="0"/>
              </a:defRPr>
            </a:lvl3pPr>
            <a:lvl4pPr eaLnBrk="0" hangingPunct="0">
              <a:tabLst>
                <a:tab pos="784128" algn="l"/>
                <a:tab pos="1566538" algn="l"/>
                <a:tab pos="2354106" algn="l"/>
                <a:tab pos="3136514" algn="l"/>
              </a:tabLst>
              <a:defRPr sz="2400">
                <a:solidFill>
                  <a:schemeClr val="bg1"/>
                </a:solidFill>
                <a:latin typeface="Times New Roman" pitchFamily="18" charset="0"/>
              </a:defRPr>
            </a:lvl4pPr>
            <a:lvl5pPr eaLnBrk="0" hangingPunct="0">
              <a:tabLst>
                <a:tab pos="784128" algn="l"/>
                <a:tab pos="1566538" algn="l"/>
                <a:tab pos="2354106" algn="l"/>
                <a:tab pos="3136514" algn="l"/>
              </a:tabLst>
              <a:defRPr sz="2400">
                <a:solidFill>
                  <a:schemeClr val="bg1"/>
                </a:solidFill>
                <a:latin typeface="Times New Roman" pitchFamily="18" charset="0"/>
              </a:defRPr>
            </a:lvl5pPr>
            <a:lvl6pPr marL="2723815"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6pPr>
            <a:lvl7pPr marL="3219054"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7pPr>
            <a:lvl8pPr marL="3714293"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8pPr>
            <a:lvl9pPr marL="4209532"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9pPr>
          </a:lstStyle>
          <a:p>
            <a:pPr eaLnBrk="1" hangingPunct="1"/>
            <a:fld id="{132B1D19-BED2-4088-9BA2-86DBF307A1E6}" type="slidenum">
              <a:rPr lang="de-DE" sz="1300">
                <a:solidFill>
                  <a:srgbClr val="000000"/>
                </a:solidFill>
                <a:latin typeface="Sparkasse Rg" pitchFamily="34" charset="0"/>
              </a:rPr>
              <a:pPr eaLnBrk="1" hangingPunct="1"/>
              <a:t>3</a:t>
            </a:fld>
            <a:endParaRPr lang="de-DE" sz="1300">
              <a:solidFill>
                <a:srgbClr val="000000"/>
              </a:solidFill>
              <a:latin typeface="Sparkasse Rg" pitchFamily="34" charset="0"/>
            </a:endParaRPr>
          </a:p>
        </p:txBody>
      </p:sp>
      <p:sp>
        <p:nvSpPr>
          <p:cNvPr id="338947" name="Rectangle 28">
            <a:extLst>
              <a:ext uri="{FF2B5EF4-FFF2-40B4-BE49-F238E27FC236}">
                <a16:creationId xmlns:a16="http://schemas.microsoft.com/office/drawing/2014/main" id="{2B7EFF95-058B-8E76-D07A-43F9E8FF91C5}"/>
              </a:ext>
            </a:extLst>
          </p:cNvPr>
          <p:cNvSpPr txBox="1">
            <a:spLocks noGrp="1" noChangeArrowheads="1"/>
          </p:cNvSpPr>
          <p:nvPr/>
        </p:nvSpPr>
        <p:spPr bwMode="auto">
          <a:xfrm>
            <a:off x="3988427" y="10552668"/>
            <a:ext cx="3013916" cy="5170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478" tIns="50689" rIns="97478" bIns="50689"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B11D9D1A-A938-4A3C-893E-04F647EF9B5E}" type="slidenum">
              <a:rPr lang="de-DE" sz="1300">
                <a:solidFill>
                  <a:srgbClr val="000000"/>
                </a:solidFill>
                <a:latin typeface="Sparkasse Rg" pitchFamily="34" charset="0"/>
              </a:rPr>
              <a:pPr algn="r" eaLnBrk="1" hangingPunct="1">
                <a:buClrTx/>
                <a:buFontTx/>
                <a:buNone/>
              </a:pPr>
              <a:t>3</a:t>
            </a:fld>
            <a:endParaRPr lang="de-DE" sz="1300">
              <a:solidFill>
                <a:srgbClr val="000000"/>
              </a:solidFill>
              <a:latin typeface="Sparkasse Rg" pitchFamily="34" charset="0"/>
            </a:endParaRPr>
          </a:p>
        </p:txBody>
      </p:sp>
      <p:sp>
        <p:nvSpPr>
          <p:cNvPr id="338948" name="Rectangle 1">
            <a:extLst>
              <a:ext uri="{FF2B5EF4-FFF2-40B4-BE49-F238E27FC236}">
                <a16:creationId xmlns:a16="http://schemas.microsoft.com/office/drawing/2014/main" id="{6E766162-3A13-C98D-BEFA-EAE85B7F2985}"/>
              </a:ext>
            </a:extLst>
          </p:cNvPr>
          <p:cNvSpPr>
            <a:spLocks noGrp="1" noRot="1" noChangeAspect="1" noChangeArrowheads="1" noTextEdit="1"/>
          </p:cNvSpPr>
          <p:nvPr>
            <p:ph type="sldImg"/>
          </p:nvPr>
        </p:nvSpPr>
        <p:spPr>
          <a:xfrm>
            <a:off x="-182563" y="831850"/>
            <a:ext cx="7410451" cy="41687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8949" name="Rectangle 2">
            <a:extLst>
              <a:ext uri="{FF2B5EF4-FFF2-40B4-BE49-F238E27FC236}">
                <a16:creationId xmlns:a16="http://schemas.microsoft.com/office/drawing/2014/main" id="{1CC6E9D2-7FC8-58A0-AC9D-46461364399C}"/>
              </a:ext>
            </a:extLst>
          </p:cNvPr>
          <p:cNvSpPr>
            <a:spLocks noGrp="1" noChangeArrowheads="1"/>
          </p:cNvSpPr>
          <p:nvPr>
            <p:ph type="body" idx="1"/>
          </p:nvPr>
        </p:nvSpPr>
        <p:spPr>
          <a:xfrm>
            <a:off x="935071" y="5279000"/>
            <a:ext cx="5168356" cy="500003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7478" tIns="50689" rIns="97478" bIns="50689" anchor="ctr"/>
          <a:lstStyle/>
          <a:p>
            <a:endParaRPr lang="de-DE"/>
          </a:p>
        </p:txBody>
      </p:sp>
    </p:spTree>
    <p:extLst>
      <p:ext uri="{BB962C8B-B14F-4D97-AF65-F5344CB8AC3E}">
        <p14:creationId xmlns:p14="http://schemas.microsoft.com/office/powerpoint/2010/main" val="2065515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184FE-26DD-1743-11D0-699DB10AF4C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17E30D1-C0A4-23CB-EF1A-DC24C249DC2B}"/>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8FE6D999-27BE-DE39-89EB-209B6FEB8707}"/>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2588726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2A2BA-3B5F-E94C-C780-40F687C6AFC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BF0ACA5-46E9-4BDE-232A-9CA786396E76}"/>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728219F-A23C-8523-FA38-FBC94F6B81CE}"/>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1613895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2A4CC-3D6F-845C-9602-B5A828426BA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15CD58A-F257-7463-6D2B-5B087FEFA312}"/>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6EEB7913-3E77-D0B1-F01F-F3EE2C8D29D5}"/>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2810115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93DBD-4F46-4945-B3AB-4B4D4493725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4CF9353-79C0-FAAF-EB06-1BB6AAEF6AB8}"/>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8F7917D6-7159-68B3-72AB-B51A7BD649F9}"/>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4212697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D7956-8AB1-3E56-4598-0B43DA62DC5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8417FE0-7316-9DC3-21CF-A853D37F75A5}"/>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7B0E6A75-4042-4D9A-F216-3EFE8010C661}"/>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1967917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C6518-F638-8ED4-A35D-D16E7FF7AA9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A64DC76-8FD7-CA33-0777-20E9F818D961}"/>
              </a:ext>
            </a:extLst>
          </p:cNvPr>
          <p:cNvSpPr>
            <a:spLocks noGrp="1" noRot="1" noChangeAspect="1" noResize="1"/>
          </p:cNvSpPr>
          <p:nvPr>
            <p:ph type="sldImg"/>
          </p:nvPr>
        </p:nvSpPr>
        <p:spPr>
          <a:xfrm>
            <a:off x="-204788" y="849313"/>
            <a:ext cx="7442201" cy="418782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1A5A70CD-4921-850C-4A78-0889C43FEAA7}"/>
              </a:ext>
            </a:extLst>
          </p:cNvPr>
          <p:cNvSpPr txBox="1">
            <a:spLocks noGrp="1"/>
          </p:cNvSpPr>
          <p:nvPr>
            <p:ph type="body" sz="quarter" idx="1"/>
          </p:nvPr>
        </p:nvSpPr>
        <p:spPr>
          <a:xfrm>
            <a:off x="703356" y="5307074"/>
            <a:ext cx="5626853" cy="284681"/>
          </a:xfrm>
        </p:spPr>
        <p:txBody>
          <a:bodyPr>
            <a:spAutoFit/>
          </a:bodyPr>
          <a:lstStyle/>
          <a:p>
            <a:endParaRPr lang="de-DE" dirty="0"/>
          </a:p>
        </p:txBody>
      </p:sp>
    </p:spTree>
    <p:extLst>
      <p:ext uri="{BB962C8B-B14F-4D97-AF65-F5344CB8AC3E}">
        <p14:creationId xmlns:p14="http://schemas.microsoft.com/office/powerpoint/2010/main" val="2604924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02.05.2026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02.05.2026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02.05.2026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563" y="273353"/>
            <a:ext cx="10971684" cy="1145009"/>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609562" y="1604841"/>
            <a:ext cx="10727860" cy="3977484"/>
          </a:xfrm>
          <a:prstGeom prst="rect">
            <a:avLst/>
          </a:prstGeom>
        </p:spPr>
        <p:txBody>
          <a:bodyPr lIns="0" tIns="0" rIns="0" bIns="0" anchor="ctr"/>
          <a:lstStyle/>
          <a:p>
            <a:pPr algn="ctr"/>
            <a:endParaRPr/>
          </a:p>
        </p:txBody>
      </p:sp>
    </p:spTree>
    <p:extLst>
      <p:ext uri="{BB962C8B-B14F-4D97-AF65-F5344CB8AC3E}">
        <p14:creationId xmlns:p14="http://schemas.microsoft.com/office/powerpoint/2010/main" val="3525933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02.05.2026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02.05.2026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02.05.2026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02.05.2026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02.05.2026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02.05.2026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02.05.2026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02.05.2026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02.05.2026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clipboard/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clipboard/media/image7.png"/><Relationship Id="rId5" Type="http://schemas.openxmlformats.org/officeDocument/2006/relationships/image" Target="../../clipboard/media/image6.png"/><Relationship Id="rId4" Type="http://schemas.openxmlformats.org/officeDocument/2006/relationships/image" Target="../../clipboard/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172.png"/><Relationship Id="rId4" Type="http://schemas.openxmlformats.org/officeDocument/2006/relationships/image" Target="../media/image16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statbase.org/datasets/indexes-and-ratings/bigmac-index/#:~:text=Feb%202%2C%202026-,In%20January%202026%2C%20the%20highest%20overvaluation%20of%20local%20currencies%20according,in%202002)%20to%20+22.8"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8" Type="http://schemas.openxmlformats.org/officeDocument/2006/relationships/image" Target="../media/image310.png"/><Relationship Id="rId3" Type="http://schemas.openxmlformats.org/officeDocument/2006/relationships/chart" Target="../charts/chart1.xml"/><Relationship Id="rId7" Type="http://schemas.openxmlformats.org/officeDocument/2006/relationships/image" Target="../media/image213.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 Id="rId9" Type="http://schemas.openxmlformats.org/officeDocument/2006/relationships/image" Target="../media/image412.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image" Target="../media/image105.png"/><Relationship Id="rId3" Type="http://schemas.openxmlformats.org/officeDocument/2006/relationships/image" Target="../media/image100.png"/><Relationship Id="rId7" Type="http://schemas.openxmlformats.org/officeDocument/2006/relationships/image" Target="../media/image104.png"/><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image" Target="../media/image103.png"/><Relationship Id="rId5" Type="http://schemas.openxmlformats.org/officeDocument/2006/relationships/image" Target="../media/image102.png"/><Relationship Id="rId4" Type="http://schemas.openxmlformats.org/officeDocument/2006/relationships/image" Target="../media/image7.emf"/></Relationships>
</file>

<file path=ppt/slides/_rels/slide26.xml.rels><?xml version="1.0" encoding="UTF-8" standalone="yes"?>
<Relationships xmlns="http://schemas.openxmlformats.org/package/2006/relationships"><Relationship Id="rId3" Type="http://schemas.openxmlformats.org/officeDocument/2006/relationships/hyperlink" Target="https://www.journals.uchicago.edu/doi/10.1086/256633"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s://archiv.ub.uni-heidelberg.de/volltextserver/11560/" TargetMode="External"/><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13.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hyperlink" Target="https://www.youtube.com/watch?v=S5PVHRQZe1E&amp;feature=youtu.be" TargetMode="External"/><Relationship Id="rId4" Type="http://schemas.openxmlformats.org/officeDocument/2006/relationships/hyperlink" Target="http://www.bernhardkoester.de/video/inhalt.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7BF3-4ED9-D648-EED0-DFB260B7D48F}"/>
            </a:ext>
          </a:extLst>
        </p:cNvPr>
        <p:cNvGrpSpPr/>
        <p:nvPr/>
      </p:nvGrpSpPr>
      <p:grpSpPr>
        <a:xfrm>
          <a:off x="0" y="0"/>
          <a:ext cx="0" cy="0"/>
          <a:chOff x="0" y="0"/>
          <a:chExt cx="0" cy="0"/>
        </a:xfrm>
      </p:grpSpPr>
      <p:sp>
        <p:nvSpPr>
          <p:cNvPr id="102403" name="Rectangle 1">
            <a:extLst>
              <a:ext uri="{FF2B5EF4-FFF2-40B4-BE49-F238E27FC236}">
                <a16:creationId xmlns:a16="http://schemas.microsoft.com/office/drawing/2014/main" id="{3609B043-D101-8338-D72C-E52AB3AE58A8}"/>
              </a:ext>
            </a:extLst>
          </p:cNvPr>
          <p:cNvSpPr>
            <a:spLocks noChangeArrowheads="1"/>
          </p:cNvSpPr>
          <p:nvPr/>
        </p:nvSpPr>
        <p:spPr bwMode="auto">
          <a:xfrm>
            <a:off x="2999657" y="215753"/>
            <a:ext cx="719685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Außenwirtschaftliche Verflechtungen: Zahlungsbilanz</a:t>
            </a:r>
          </a:p>
        </p:txBody>
      </p:sp>
      <p:sp>
        <p:nvSpPr>
          <p:cNvPr id="102404" name="Text Box 2">
            <a:extLst>
              <a:ext uri="{FF2B5EF4-FFF2-40B4-BE49-F238E27FC236}">
                <a16:creationId xmlns:a16="http://schemas.microsoft.com/office/drawing/2014/main" id="{3BF87016-E055-4223-5F28-5FFC89954682}"/>
              </a:ext>
            </a:extLst>
          </p:cNvPr>
          <p:cNvSpPr txBox="1">
            <a:spLocks noChangeArrowheads="1"/>
          </p:cNvSpPr>
          <p:nvPr/>
        </p:nvSpPr>
        <p:spPr bwMode="auto">
          <a:xfrm>
            <a:off x="713016" y="679599"/>
            <a:ext cx="8569325"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r>
              <a:rPr lang="de-DE" sz="2400" u="sng" dirty="0">
                <a:solidFill>
                  <a:srgbClr val="000000"/>
                </a:solidFill>
              </a:rPr>
              <a:t>Definition:</a:t>
            </a:r>
          </a:p>
          <a:p>
            <a:pPr eaLnBrk="1" hangingPunct="1">
              <a:buFontTx/>
              <a:buNone/>
            </a:pPr>
            <a:r>
              <a:rPr lang="de-DE" sz="2400" dirty="0">
                <a:solidFill>
                  <a:srgbClr val="000000"/>
                </a:solidFill>
              </a:rPr>
              <a:t>Die Zahlungsbilanz ist die systematische Aufzeichnung </a:t>
            </a:r>
          </a:p>
          <a:p>
            <a:pPr eaLnBrk="1" hangingPunct="1">
              <a:buFontTx/>
              <a:buNone/>
            </a:pPr>
            <a:r>
              <a:rPr lang="de-DE" sz="2400" dirty="0">
                <a:solidFill>
                  <a:srgbClr val="000000"/>
                </a:solidFill>
              </a:rPr>
              <a:t>wirtschaftlicher Vorgänge zwischen Inländern und Ausländern </a:t>
            </a:r>
          </a:p>
          <a:p>
            <a:pPr eaLnBrk="1" hangingPunct="1">
              <a:buFontTx/>
              <a:buNone/>
            </a:pPr>
            <a:r>
              <a:rPr lang="de-DE" sz="2400" dirty="0">
                <a:solidFill>
                  <a:srgbClr val="000000"/>
                </a:solidFill>
              </a:rPr>
              <a:t>innerhalb einer Periode (meist ein Jahr)</a:t>
            </a:r>
          </a:p>
          <a:p>
            <a:pPr eaLnBrk="1" hangingPunct="1">
              <a:buFontTx/>
              <a:buNone/>
            </a:pPr>
            <a:endParaRPr lang="de-DE" sz="2400" dirty="0">
              <a:solidFill>
                <a:srgbClr val="000000"/>
              </a:solidFill>
            </a:endParaRPr>
          </a:p>
          <a:p>
            <a:pPr eaLnBrk="1" hangingPunct="1">
              <a:buFontTx/>
              <a:buNone/>
            </a:pPr>
            <a:endParaRPr lang="de-DE" sz="2400" dirty="0">
              <a:solidFill>
                <a:srgbClr val="000000"/>
              </a:solidFill>
            </a:endParaRPr>
          </a:p>
          <a:p>
            <a:pPr eaLnBrk="1" hangingPunct="1">
              <a:buFontTx/>
              <a:buNone/>
            </a:pPr>
            <a:r>
              <a:rPr lang="de-DE" sz="2400" dirty="0">
                <a:solidFill>
                  <a:srgbClr val="000000"/>
                </a:solidFill>
              </a:rPr>
              <a:t>Die Zahlungsbilanz basiert auf dem Prinzip der </a:t>
            </a:r>
          </a:p>
          <a:p>
            <a:pPr eaLnBrk="1" hangingPunct="1">
              <a:buFontTx/>
              <a:buNone/>
            </a:pPr>
            <a:r>
              <a:rPr lang="de-DE" sz="2400" dirty="0">
                <a:solidFill>
                  <a:srgbClr val="000000"/>
                </a:solidFill>
              </a:rPr>
              <a:t>doppelten Buchführung</a:t>
            </a:r>
          </a:p>
          <a:p>
            <a:pPr eaLnBrk="1" hangingPunct="1">
              <a:buFontTx/>
              <a:buNone/>
            </a:pPr>
            <a:endParaRPr lang="de-DE" sz="2400" dirty="0">
              <a:solidFill>
                <a:srgbClr val="000000"/>
              </a:solidFill>
            </a:endParaRPr>
          </a:p>
          <a:p>
            <a:pPr eaLnBrk="1" hangingPunct="1">
              <a:buFontTx/>
              <a:buNone/>
            </a:pPr>
            <a:endParaRPr lang="de-DE" sz="2400" dirty="0">
              <a:solidFill>
                <a:srgbClr val="000000"/>
              </a:solidFill>
            </a:endParaRPr>
          </a:p>
          <a:p>
            <a:pPr eaLnBrk="1" hangingPunct="1">
              <a:buFontTx/>
              <a:buNone/>
            </a:pPr>
            <a:r>
              <a:rPr lang="de-DE" sz="2400" u="sng" dirty="0">
                <a:solidFill>
                  <a:srgbClr val="000000"/>
                </a:solidFill>
              </a:rPr>
              <a:t>Achtung:</a:t>
            </a:r>
            <a:r>
              <a:rPr lang="de-DE" sz="2400" dirty="0">
                <a:solidFill>
                  <a:srgbClr val="000000"/>
                </a:solidFill>
              </a:rPr>
              <a:t> 	</a:t>
            </a:r>
          </a:p>
          <a:p>
            <a:pPr eaLnBrk="1" hangingPunct="1">
              <a:buFontTx/>
              <a:buNone/>
            </a:pPr>
            <a:r>
              <a:rPr lang="de-DE" sz="2400" dirty="0">
                <a:solidFill>
                  <a:srgbClr val="000000"/>
                </a:solidFill>
              </a:rPr>
              <a:t>Die Zahlungsbilanz erfasst mit den innerhalb eines Zeitraums </a:t>
            </a:r>
          </a:p>
          <a:p>
            <a:pPr eaLnBrk="1" hangingPunct="1">
              <a:buFontTx/>
              <a:buNone/>
            </a:pPr>
            <a:r>
              <a:rPr lang="de-DE" sz="2400" dirty="0">
                <a:solidFill>
                  <a:srgbClr val="000000"/>
                </a:solidFill>
              </a:rPr>
              <a:t>vollzogenen Transaktionen </a:t>
            </a:r>
            <a:r>
              <a:rPr lang="de-DE" sz="2400" u="sng" dirty="0">
                <a:solidFill>
                  <a:srgbClr val="000000"/>
                </a:solidFill>
              </a:rPr>
              <a:t>Stromgrößen</a:t>
            </a:r>
            <a:r>
              <a:rPr lang="de-DE" sz="2400" dirty="0">
                <a:solidFill>
                  <a:srgbClr val="000000"/>
                </a:solidFill>
              </a:rPr>
              <a:t> und nicht, wie </a:t>
            </a:r>
          </a:p>
          <a:p>
            <a:pPr eaLnBrk="1" hangingPunct="1">
              <a:buFontTx/>
              <a:buNone/>
            </a:pPr>
            <a:r>
              <a:rPr lang="de-DE" sz="2400" dirty="0">
                <a:solidFill>
                  <a:srgbClr val="000000"/>
                </a:solidFill>
              </a:rPr>
              <a:t>normalerweise in einer Bilanz </a:t>
            </a:r>
            <a:r>
              <a:rPr lang="de-DE" sz="2400" u="sng" dirty="0">
                <a:solidFill>
                  <a:srgbClr val="000000"/>
                </a:solidFill>
              </a:rPr>
              <a:t>Bestandsgrößen!</a:t>
            </a:r>
            <a:r>
              <a:rPr lang="de-DE" sz="2400" dirty="0">
                <a:solidFill>
                  <a:srgbClr val="000000"/>
                </a:solidFill>
              </a:rPr>
              <a:t>			</a:t>
            </a:r>
            <a:endParaRPr lang="de-DE" sz="2400" u="sng" dirty="0">
              <a:solidFill>
                <a:srgbClr val="000000"/>
              </a:solidFill>
            </a:endParaRPr>
          </a:p>
        </p:txBody>
      </p:sp>
      <p:sp>
        <p:nvSpPr>
          <p:cNvPr id="5" name="Rechteck 4">
            <a:extLst>
              <a:ext uri="{FF2B5EF4-FFF2-40B4-BE49-F238E27FC236}">
                <a16:creationId xmlns:a16="http://schemas.microsoft.com/office/drawing/2014/main" id="{C40E2520-A91C-DB8A-7896-EF9B13E8BEF3}"/>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28804424"/>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1C02A-7F7F-227F-B5C4-E6B90DA7B65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315F87C-8198-ECD0-7CF5-FFC2CB8A6576}"/>
              </a:ext>
            </a:extLst>
          </p:cNvPr>
          <p:cNvSpPr txBox="1">
            <a:spLocks/>
          </p:cNvSpPr>
          <p:nvPr/>
        </p:nvSpPr>
        <p:spPr>
          <a:xfrm>
            <a:off x="1115760" y="-15013"/>
            <a:ext cx="7464960" cy="640552"/>
          </a:xfrm>
          <a:prstGeom prst="rect">
            <a:avLst/>
          </a:prstGeom>
        </p:spPr>
        <p:txBody>
          <a:bodyPr lIns="82945" tIns="41473" rIns="82945" bIns="41473">
            <a:noAutofit/>
          </a:bodyPr>
          <a:lstStyle>
            <a:lvl1pPr algn="ctr" rtl="0" hangingPunct="0">
              <a:tabLst/>
              <a:defRPr lang="de-DE" sz="4400" b="0" i="0" u="none" strike="noStrike" kern="1200">
                <a:ln>
                  <a:noFill/>
                </a:ln>
                <a:latin typeface="Arial" pitchFamily="18"/>
              </a:defRPr>
            </a:lvl1pPr>
          </a:lstStyle>
          <a:p>
            <a:r>
              <a:rPr lang="de-DE" sz="2000" dirty="0"/>
              <a:t>Ungedeckte Zinsparität</a:t>
            </a:r>
          </a:p>
        </p:txBody>
      </p:sp>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EF137981-40F7-BF88-F30A-0A3D29365FCF}"/>
                  </a:ext>
                </a:extLst>
              </p:cNvPr>
              <p:cNvSpPr txBox="1">
                <a:spLocks/>
              </p:cNvSpPr>
              <p:nvPr/>
            </p:nvSpPr>
            <p:spPr>
              <a:xfrm>
                <a:off x="1115760" y="1187513"/>
                <a:ext cx="9034080" cy="3757890"/>
              </a:xfrm>
              <a:prstGeom prst="rect">
                <a:avLst/>
              </a:prstGeom>
            </p:spPr>
            <p:txBody>
              <a:bodyPr lIns="82945" tIns="41473" rIns="82945" bIns="41473">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Aft>
                    <a:spcPts val="544"/>
                  </a:spcAft>
                  <a:buFont typeface="Wingdings" panose="05000000000000000000" pitchFamily="2" charset="2"/>
                  <a:buChar char="Ø"/>
                </a:pPr>
                <a:r>
                  <a:rPr lang="en-US" sz="1800" dirty="0">
                    <a:solidFill>
                      <a:sysClr val="windowText" lastClr="000000"/>
                    </a:solidFill>
                    <a:latin typeface="Arial" panose="020B0604020202020204" pitchFamily="34" charset="0"/>
                    <a:cs typeface="Arial" panose="020B0604020202020204" pitchFamily="34" charset="0"/>
                  </a:rPr>
                  <a:t> 	</a:t>
                </a:r>
                <a:r>
                  <a:rPr lang="en-US" sz="1800" dirty="0" err="1">
                    <a:solidFill>
                      <a:sysClr val="windowText" lastClr="000000"/>
                    </a:solidFill>
                    <a:latin typeface="Arial" panose="020B0604020202020204" pitchFamily="34" charset="0"/>
                    <a:cs typeface="Arial" panose="020B0604020202020204" pitchFamily="34" charset="0"/>
                  </a:rPr>
                  <a:t>Zinsparität</a:t>
                </a:r>
                <a:r>
                  <a:rPr lang="en-US" sz="1800" dirty="0">
                    <a:solidFill>
                      <a:sysClr val="windowText" lastClr="000000"/>
                    </a:solidFill>
                    <a:latin typeface="Arial" panose="020B0604020202020204" pitchFamily="34" charset="0"/>
                    <a:cs typeface="Arial" panose="020B0604020202020204" pitchFamily="34" charset="0"/>
                  </a:rPr>
                  <a:t> gilt falls</a:t>
                </a:r>
              </a:p>
              <a:p>
                <a:pPr>
                  <a:spcAft>
                    <a:spcPts val="544"/>
                  </a:spcAft>
                  <a:buFont typeface="Wingdings" panose="05000000000000000000" pitchFamily="2" charset="2"/>
                  <a:buChar char="Ø"/>
                </a:pPr>
                <a:endParaRPr lang="en-US" sz="1800" i="1" dirty="0">
                  <a:solidFill>
                    <a:sysClr val="windowText" lastClr="000000"/>
                  </a:solidFill>
                  <a:latin typeface="Arial" panose="020B0604020202020204" pitchFamily="34" charset="0"/>
                  <a:cs typeface="Arial" panose="020B0604020202020204" pitchFamily="34" charset="0"/>
                </a:endParaRPr>
              </a:p>
              <a:p>
                <a:pPr>
                  <a:spcAft>
                    <a:spcPts val="544"/>
                  </a:spcAft>
                  <a:buFont typeface="Wingdings" panose="05000000000000000000" pitchFamily="2" charset="2"/>
                  <a:buChar char="Ø"/>
                </a:pPr>
                <a:r>
                  <a:rPr lang="en-US" sz="1800" dirty="0">
                    <a:solidFill>
                      <a:sysClr val="windowText" lastClr="000000"/>
                    </a:solidFill>
                    <a:latin typeface="Arial" panose="020B0604020202020204" pitchFamily="34" charset="0"/>
                    <a:cs typeface="Arial" panose="020B0604020202020204" pitchFamily="34" charset="0"/>
                  </a:rPr>
                  <a:t> 	falls </a:t>
                </a:r>
              </a:p>
              <a:p>
                <a:pPr>
                  <a:spcAft>
                    <a:spcPts val="544"/>
                  </a:spcAft>
                  <a:buFont typeface="Wingdings" panose="05000000000000000000" pitchFamily="2" charset="2"/>
                  <a:buChar char="Ø"/>
                </a:pPr>
                <a:endParaRPr lang="en-US" sz="1800" i="1" dirty="0">
                  <a:solidFill>
                    <a:sysClr val="windowText" lastClr="000000"/>
                  </a:solidFill>
                  <a:latin typeface="Arial" panose="020B0604020202020204" pitchFamily="34" charset="0"/>
                  <a:cs typeface="Arial" panose="020B0604020202020204" pitchFamily="34" charset="0"/>
                </a:endParaRPr>
              </a:p>
              <a:p>
                <a:pPr marL="0" lvl="1">
                  <a:spcAft>
                    <a:spcPts val="544"/>
                  </a:spcAft>
                  <a:buFont typeface="Wingdings" charset="2"/>
                  <a:buChar char="à"/>
                </a:pP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hätten</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Euro-Anlagen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einen</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höheren</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erwarteten</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Gewinn</a:t>
                </a:r>
                <a:endPar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endParaRPr>
              </a:p>
              <a:p>
                <a:pPr marL="0" lvl="1">
                  <a:spcAft>
                    <a:spcPts val="544"/>
                  </a:spcAft>
                  <a:buFont typeface="Wingdings" charset="2"/>
                  <a:buChar char="à"/>
                </a:pPr>
                <a:endPar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endParaRPr>
              </a:p>
              <a:p>
                <a:pPr marL="0" lvl="1">
                  <a:spcAft>
                    <a:spcPts val="544"/>
                  </a:spcAft>
                  <a:buFont typeface="Wingdings" charset="2"/>
                  <a:buChar char="à"/>
                </a:pP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Investoren</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würden</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ihre</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Dollar-Anlagen in Euro-Anlagen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umwandeln</a:t>
                </a:r>
                <a:endPar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endParaRPr>
              </a:p>
              <a:p>
                <a:pPr marL="0" lvl="1">
                  <a:spcAft>
                    <a:spcPts val="544"/>
                  </a:spcAft>
                  <a:buFont typeface="Wingdings" charset="2"/>
                  <a:buChar char="à"/>
                </a:pPr>
                <a:endPar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endParaRPr>
              </a:p>
              <a:p>
                <a:pPr marL="0" lvl="1">
                  <a:spcAft>
                    <a:spcPts val="544"/>
                  </a:spcAft>
                  <a:buFont typeface="Wingdings" charset="2"/>
                  <a:buChar char="à"/>
                </a:pP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Der Dollar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würde</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abwerten</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und (</a:t>
                </a:r>
                <a14:m>
                  <m:oMath xmlns:m="http://schemas.openxmlformats.org/officeDocument/2006/math">
                    <m:sSub>
                      <m:sSubPr>
                        <m:ctrlPr>
                          <a:rPr lang="en-US" i="1" kern="0">
                            <a:solidFill>
                              <a:sysClr val="windowText" lastClr="000000"/>
                            </a:solidFill>
                            <a:latin typeface="Cambria Math" panose="02040503050406030204" pitchFamily="18" charset="0"/>
                            <a:cs typeface="Arial" panose="020B0604020202020204" pitchFamily="34" charset="0"/>
                            <a:sym typeface="Wingdings" panose="05000000000000000000" pitchFamily="2" charset="2"/>
                          </a:rPr>
                        </m:ctrlPr>
                      </m:sSubPr>
                      <m:e>
                        <m:r>
                          <a:rPr lang="de-DE" i="1" kern="0">
                            <a:solidFill>
                              <a:sysClr val="windowText" lastClr="000000"/>
                            </a:solidFill>
                            <a:latin typeface="Cambria Math"/>
                            <a:cs typeface="Arial" panose="020B0604020202020204" pitchFamily="34" charset="0"/>
                            <a:sym typeface="Wingdings" panose="05000000000000000000" pitchFamily="2" charset="2"/>
                          </a:rPr>
                          <m:t>𝑒</m:t>
                        </m:r>
                      </m:e>
                      <m:sub>
                        <m:r>
                          <a:rPr lang="de-DE" i="1" kern="0">
                            <a:solidFill>
                              <a:sysClr val="windowText" lastClr="000000"/>
                            </a:solidFill>
                            <a:latin typeface="Cambria Math"/>
                            <a:cs typeface="Arial" panose="020B0604020202020204" pitchFamily="34" charset="0"/>
                            <a:sym typeface="Wingdings" panose="05000000000000000000" pitchFamily="2" charset="2"/>
                          </a:rPr>
                          <m:t>𝑡</m:t>
                        </m:r>
                      </m:sub>
                    </m:sSub>
                    <m:r>
                      <a:rPr lang="en-US" i="1" kern="0">
                        <a:solidFill>
                          <a:sysClr val="windowText" lastClr="000000"/>
                        </a:solidFill>
                        <a:latin typeface="Cambria Math"/>
                        <a:ea typeface="Cambria Math"/>
                        <a:cs typeface="Arial" panose="020B0604020202020204" pitchFamily="34" charset="0"/>
                        <a:sym typeface="Wingdings" panose="05000000000000000000" pitchFamily="2" charset="2"/>
                      </a:rPr>
                      <m:t>↑</m:t>
                    </m:r>
                    <m:r>
                      <a:rPr lang="de-DE" i="1" kern="0">
                        <a:solidFill>
                          <a:sysClr val="windowText" lastClr="000000"/>
                        </a:solidFill>
                        <a:latin typeface="Cambria Math"/>
                        <a:ea typeface="Cambria Math"/>
                        <a:cs typeface="Arial" panose="020B0604020202020204" pitchFamily="34" charset="0"/>
                        <a:sym typeface="Wingdings" panose="05000000000000000000" pitchFamily="2" charset="2"/>
                      </a:rPr>
                      <m:t>) </m:t>
                    </m:r>
                  </m:oMath>
                </a14:m>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bis</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die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Zinsparität</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r>
                  <a:rPr lang="en-US" kern="0" dirty="0" err="1">
                    <a:solidFill>
                      <a:sysClr val="windowText" lastClr="000000"/>
                    </a:solidFill>
                    <a:latin typeface="Arial" panose="020B0604020202020204" pitchFamily="34" charset="0"/>
                    <a:cs typeface="Arial" panose="020B0604020202020204" pitchFamily="34" charset="0"/>
                    <a:sym typeface="Wingdings" panose="05000000000000000000" pitchFamily="2" charset="2"/>
                  </a:rPr>
                  <a:t>wieder</a:t>
                </a:r>
                <a:r>
                  <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gilt</a:t>
                </a:r>
              </a:p>
              <a:p>
                <a:pPr marL="414726" lvl="1">
                  <a:spcAft>
                    <a:spcPts val="544"/>
                  </a:spcAft>
                </a:pPr>
                <a:endParaRPr lang="en-US" kern="0" dirty="0">
                  <a:solidFill>
                    <a:sysClr val="windowText" lastClr="000000"/>
                  </a:solidFill>
                  <a:latin typeface="Arial" panose="020B0604020202020204" pitchFamily="34" charset="0"/>
                  <a:cs typeface="Arial" panose="020B0604020202020204" pitchFamily="34" charset="0"/>
                  <a:sym typeface="Wingdings" panose="05000000000000000000" pitchFamily="2" charset="2"/>
                </a:endParaRPr>
              </a:p>
            </p:txBody>
          </p:sp>
        </mc:Choice>
        <mc:Fallback xmlns="">
          <p:sp>
            <p:nvSpPr>
              <p:cNvPr id="6" name="Content Placeholder 2"/>
              <p:cNvSpPr txBox="1">
                <a:spLocks noRot="1" noChangeAspect="1" noMove="1" noResize="1" noEditPoints="1" noAdjustHandles="1" noChangeArrowheads="1" noChangeShapeType="1" noTextEdit="1"/>
              </p:cNvSpPr>
              <p:nvPr/>
            </p:nvSpPr>
            <p:spPr>
              <a:xfrm>
                <a:off x="1115760" y="1187513"/>
                <a:ext cx="9034080" cy="3757890"/>
              </a:xfrm>
              <a:prstGeom prst="rect">
                <a:avLst/>
              </a:prstGeom>
              <a:blipFill>
                <a:blip r:embed="rId3"/>
                <a:stretch>
                  <a:fillRect l="-540" t="-974"/>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2F7DC93D-FEFA-484D-95F0-0410F3D408DE}"/>
                  </a:ext>
                </a:extLst>
              </p:cNvPr>
              <p:cNvSpPr txBox="1"/>
              <p:nvPr/>
            </p:nvSpPr>
            <p:spPr>
              <a:xfrm>
                <a:off x="4138360" y="1086652"/>
                <a:ext cx="2151515" cy="529776"/>
              </a:xfrm>
              <a:prstGeom prst="rect">
                <a:avLst/>
              </a:prstGeom>
              <a:noFill/>
            </p:spPr>
            <p:txBody>
              <a:bodyPr wrap="none" lIns="82945" tIns="41473" rIns="82945" bIns="41473" rtlCol="0">
                <a:spAutoFit/>
              </a:bodyPr>
              <a:lstStyle/>
              <a:p>
                <a14:m>
                  <m:oMath xmlns:m="http://schemas.openxmlformats.org/officeDocument/2006/math">
                    <m:r>
                      <a:rPr lang="de-DE" i="1">
                        <a:latin typeface="Cambria Math" panose="02040503050406030204" pitchFamily="18" charset="0"/>
                        <a:ea typeface="Cambria Math"/>
                        <a:cs typeface="Arial" panose="020B0604020202020204" pitchFamily="34" charset="0"/>
                      </a:rPr>
                      <m:t>(</m:t>
                    </m:r>
                    <m:r>
                      <a:rPr lang="de-DE" i="1">
                        <a:latin typeface="Cambria Math"/>
                        <a:cs typeface="Arial" panose="020B0604020202020204" pitchFamily="34" charset="0"/>
                      </a:rPr>
                      <m:t>1</m:t>
                    </m:r>
                    <m:r>
                      <a:rPr lang="de-DE" i="1">
                        <a:latin typeface="Cambria Math"/>
                        <a:cs typeface="Arial" panose="020B0604020202020204" pitchFamily="34" charset="0"/>
                      </a:rPr>
                      <m:t>+</m:t>
                    </m:r>
                    <m:sSub>
                      <m:sSubPr>
                        <m:ctrlPr>
                          <a:rPr lang="de-DE" i="1">
                            <a:latin typeface="Cambria Math" panose="02040503050406030204" pitchFamily="18" charset="0"/>
                            <a:cs typeface="Arial" panose="020B0604020202020204" pitchFamily="34" charset="0"/>
                          </a:rPr>
                        </m:ctrlPr>
                      </m:sSubPr>
                      <m:e>
                        <m:r>
                          <a:rPr lang="de-DE" i="1">
                            <a:latin typeface="Cambria Math"/>
                            <a:cs typeface="Arial" panose="020B0604020202020204" pitchFamily="34" charset="0"/>
                          </a:rPr>
                          <m:t>𝑖</m:t>
                        </m:r>
                      </m:e>
                      <m:sub>
                        <m:r>
                          <a:rPr lang="de-DE" i="1">
                            <a:latin typeface="Cambria Math"/>
                          </a:rPr>
                          <m:t>€</m:t>
                        </m:r>
                      </m:sub>
                    </m:sSub>
                    <m:r>
                      <a:rPr lang="de-DE" i="1">
                        <a:latin typeface="Cambria Math" panose="02040503050406030204" pitchFamily="18" charset="0"/>
                        <a:cs typeface="Arial" panose="020B0604020202020204" pitchFamily="34" charset="0"/>
                      </a:rPr>
                      <m:t>)</m:t>
                    </m:r>
                    <m:r>
                      <a:rPr lang="de-DE" i="1">
                        <a:latin typeface="Cambria Math"/>
                      </a:rPr>
                      <m:t>=</m:t>
                    </m:r>
                    <m:f>
                      <m:fPr>
                        <m:ctrlPr>
                          <a:rPr lang="en-US" i="1">
                            <a:latin typeface="Cambria Math" panose="02040503050406030204" pitchFamily="18" charset="0"/>
                            <a:cs typeface="Arial" panose="020B0604020202020204" pitchFamily="34" charset="0"/>
                          </a:rPr>
                        </m:ctrlPr>
                      </m:fPr>
                      <m:num>
                        <m:sSub>
                          <m:sSubPr>
                            <m:ctrlPr>
                              <a:rPr lang="en-US" i="1">
                                <a:latin typeface="Cambria Math" panose="02040503050406030204" pitchFamily="18" charset="0"/>
                                <a:cs typeface="Arial" panose="020B0604020202020204" pitchFamily="34" charset="0"/>
                              </a:rPr>
                            </m:ctrlPr>
                          </m:sSubPr>
                          <m:e>
                            <m:r>
                              <a:rPr lang="de-DE" i="1">
                                <a:latin typeface="Cambria Math"/>
                                <a:cs typeface="Arial" panose="020B0604020202020204" pitchFamily="34" charset="0"/>
                              </a:rPr>
                              <m:t>𝑒</m:t>
                            </m:r>
                          </m:e>
                          <m:sub>
                            <m:r>
                              <a:rPr lang="de-DE" i="1">
                                <a:latin typeface="Cambria Math" panose="02040503050406030204" pitchFamily="18" charset="0"/>
                                <a:cs typeface="Arial" panose="020B0604020202020204" pitchFamily="34" charset="0"/>
                              </a:rPr>
                              <m:t>0</m:t>
                            </m:r>
                          </m:sub>
                        </m:sSub>
                        <m:r>
                          <a:rPr lang="en-US" i="1">
                            <a:latin typeface="Cambria Math"/>
                            <a:ea typeface="Cambria Math"/>
                            <a:cs typeface="Arial" panose="020B0604020202020204" pitchFamily="34" charset="0"/>
                          </a:rPr>
                          <m:t>∙</m:t>
                        </m:r>
                        <m:r>
                          <a:rPr lang="de-DE" i="1">
                            <a:latin typeface="Cambria Math" panose="02040503050406030204" pitchFamily="18" charset="0"/>
                            <a:ea typeface="Cambria Math"/>
                            <a:cs typeface="Arial" panose="020B0604020202020204" pitchFamily="34" charset="0"/>
                          </a:rPr>
                          <m:t>(</m:t>
                        </m:r>
                        <m:r>
                          <a:rPr lang="de-DE" i="1">
                            <a:latin typeface="Cambria Math"/>
                            <a:cs typeface="Arial" panose="020B0604020202020204" pitchFamily="34" charset="0"/>
                          </a:rPr>
                          <m:t>1</m:t>
                        </m:r>
                        <m:r>
                          <a:rPr lang="de-DE" i="1">
                            <a:latin typeface="Cambria Math"/>
                            <a:cs typeface="Arial" panose="020B0604020202020204" pitchFamily="34" charset="0"/>
                          </a:rPr>
                          <m:t>+</m:t>
                        </m:r>
                        <m:sSub>
                          <m:sSubPr>
                            <m:ctrlPr>
                              <a:rPr lang="de-DE" i="1">
                                <a:latin typeface="Cambria Math" panose="02040503050406030204" pitchFamily="18" charset="0"/>
                                <a:cs typeface="Arial" panose="020B0604020202020204" pitchFamily="34" charset="0"/>
                              </a:rPr>
                            </m:ctrlPr>
                          </m:sSubPr>
                          <m:e>
                            <m:r>
                              <a:rPr lang="de-DE" i="1">
                                <a:latin typeface="Cambria Math"/>
                                <a:cs typeface="Arial" panose="020B0604020202020204" pitchFamily="34" charset="0"/>
                              </a:rPr>
                              <m:t>𝑖</m:t>
                            </m:r>
                          </m:e>
                          <m:sub>
                            <m:r>
                              <a:rPr lang="de-DE" i="1">
                                <a:latin typeface="Cambria Math"/>
                                <a:cs typeface="Arial" panose="020B0604020202020204" pitchFamily="34" charset="0"/>
                              </a:rPr>
                              <m:t>$</m:t>
                            </m:r>
                          </m:sub>
                        </m:sSub>
                        <m:r>
                          <a:rPr lang="de-DE" i="1">
                            <a:latin typeface="Cambria Math" panose="02040503050406030204" pitchFamily="18" charset="0"/>
                            <a:cs typeface="Arial" panose="020B0604020202020204" pitchFamily="34" charset="0"/>
                          </a:rPr>
                          <m:t>)</m:t>
                        </m:r>
                      </m:num>
                      <m:den>
                        <m:sSub>
                          <m:sSubPr>
                            <m:ctrlPr>
                              <a:rPr lang="en-US" i="1">
                                <a:latin typeface="Cambria Math" panose="02040503050406030204" pitchFamily="18" charset="0"/>
                                <a:cs typeface="Arial" panose="020B0604020202020204" pitchFamily="34" charset="0"/>
                              </a:rPr>
                            </m:ctrlPr>
                          </m:sSubPr>
                          <m:e>
                            <m:r>
                              <a:rPr lang="de-DE" i="1">
                                <a:latin typeface="Cambria Math"/>
                                <a:cs typeface="Arial" panose="020B0604020202020204" pitchFamily="34" charset="0"/>
                              </a:rPr>
                              <m:t>𝐸</m:t>
                            </m:r>
                            <m:r>
                              <a:rPr lang="de-DE" i="1">
                                <a:latin typeface="Cambria Math"/>
                                <a:cs typeface="Arial" panose="020B0604020202020204" pitchFamily="34" charset="0"/>
                              </a:rPr>
                              <m:t>(</m:t>
                            </m:r>
                            <m:r>
                              <a:rPr lang="de-DE" i="1">
                                <a:latin typeface="Cambria Math"/>
                                <a:cs typeface="Arial" panose="020B0604020202020204" pitchFamily="34" charset="0"/>
                              </a:rPr>
                              <m:t>𝑒</m:t>
                            </m:r>
                          </m:e>
                          <m:sub>
                            <m:r>
                              <a:rPr lang="de-DE" i="1">
                                <a:latin typeface="Cambria Math"/>
                                <a:cs typeface="Arial" panose="020B0604020202020204" pitchFamily="34" charset="0"/>
                              </a:rPr>
                              <m:t>1</m:t>
                            </m:r>
                          </m:sub>
                        </m:sSub>
                        <m:r>
                          <a:rPr lang="de-DE" i="1">
                            <a:latin typeface="Cambria Math"/>
                            <a:cs typeface="Arial" panose="020B0604020202020204" pitchFamily="34" charset="0"/>
                          </a:rPr>
                          <m:t>)</m:t>
                        </m:r>
                      </m:den>
                    </m:f>
                  </m:oMath>
                </a14:m>
                <a:r>
                  <a:rPr lang="en-US" dirty="0"/>
                  <a:t>  </a:t>
                </a:r>
              </a:p>
            </p:txBody>
          </p:sp>
        </mc:Choice>
        <mc:Fallback xmlns="">
          <p:sp>
            <p:nvSpPr>
              <p:cNvPr id="7" name="TextBox 6"/>
              <p:cNvSpPr txBox="1">
                <a:spLocks noRot="1" noChangeAspect="1" noMove="1" noResize="1" noEditPoints="1" noAdjustHandles="1" noChangeArrowheads="1" noChangeShapeType="1" noTextEdit="1"/>
              </p:cNvSpPr>
              <p:nvPr/>
            </p:nvSpPr>
            <p:spPr>
              <a:xfrm>
                <a:off x="4138360" y="1086652"/>
                <a:ext cx="2151515" cy="529776"/>
              </a:xfrm>
              <a:prstGeom prst="rect">
                <a:avLst/>
              </a:prstGeom>
              <a:blipFill>
                <a:blip r:embed="rId4"/>
                <a:stretch>
                  <a:fillRect l="-1416" b="-8046"/>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9" name="TextBox 6">
                <a:extLst>
                  <a:ext uri="{FF2B5EF4-FFF2-40B4-BE49-F238E27FC236}">
                    <a16:creationId xmlns:a16="http://schemas.microsoft.com/office/drawing/2014/main" id="{FFCB9E75-4DF5-7542-A5A3-2F3106EA97DF}"/>
                  </a:ext>
                </a:extLst>
              </p:cNvPr>
              <p:cNvSpPr txBox="1"/>
              <p:nvPr/>
            </p:nvSpPr>
            <p:spPr>
              <a:xfrm>
                <a:off x="3400833" y="1648626"/>
                <a:ext cx="2097847" cy="529776"/>
              </a:xfrm>
              <a:prstGeom prst="rect">
                <a:avLst/>
              </a:prstGeom>
              <a:noFill/>
            </p:spPr>
            <p:txBody>
              <a:bodyPr wrap="none" lIns="82945" tIns="41473" rIns="82945" bIns="41473" rtlCol="0">
                <a:spAutoFit/>
              </a:bodyPr>
              <a:lstStyle/>
              <a:p>
                <a14:m>
                  <m:oMath xmlns:m="http://schemas.openxmlformats.org/officeDocument/2006/math">
                    <m:d>
                      <m:dPr>
                        <m:ctrlPr>
                          <a:rPr lang="de-DE" i="1">
                            <a:latin typeface="Cambria Math" panose="02040503050406030204" pitchFamily="18" charset="0"/>
                            <a:ea typeface="Cambria Math"/>
                            <a:cs typeface="Arial" panose="020B0604020202020204" pitchFamily="34" charset="0"/>
                          </a:rPr>
                        </m:ctrlPr>
                      </m:dPr>
                      <m:e>
                        <m:r>
                          <a:rPr lang="de-DE" i="1">
                            <a:latin typeface="Cambria Math"/>
                            <a:cs typeface="Arial" panose="020B0604020202020204" pitchFamily="34" charset="0"/>
                          </a:rPr>
                          <m:t>1</m:t>
                        </m:r>
                        <m:r>
                          <a:rPr lang="de-DE" i="1">
                            <a:latin typeface="Cambria Math"/>
                            <a:cs typeface="Arial" panose="020B0604020202020204" pitchFamily="34" charset="0"/>
                          </a:rPr>
                          <m:t>+</m:t>
                        </m:r>
                        <m:sSub>
                          <m:sSubPr>
                            <m:ctrlPr>
                              <a:rPr lang="de-DE" i="1">
                                <a:latin typeface="Cambria Math" panose="02040503050406030204" pitchFamily="18" charset="0"/>
                                <a:cs typeface="Arial" panose="020B0604020202020204" pitchFamily="34" charset="0"/>
                              </a:rPr>
                            </m:ctrlPr>
                          </m:sSubPr>
                          <m:e>
                            <m:r>
                              <a:rPr lang="de-DE" i="1">
                                <a:latin typeface="Cambria Math"/>
                                <a:cs typeface="Arial" panose="020B0604020202020204" pitchFamily="34" charset="0"/>
                              </a:rPr>
                              <m:t>𝑖</m:t>
                            </m:r>
                          </m:e>
                          <m:sub>
                            <m:r>
                              <a:rPr lang="de-DE" i="1">
                                <a:latin typeface="Cambria Math"/>
                              </a:rPr>
                              <m:t>€</m:t>
                            </m:r>
                          </m:sub>
                        </m:sSub>
                      </m:e>
                    </m:d>
                    <m:r>
                      <a:rPr lang="de-DE" i="1">
                        <a:latin typeface="Cambria Math" panose="02040503050406030204" pitchFamily="18" charset="0"/>
                        <a:cs typeface="Arial" panose="020B0604020202020204" pitchFamily="34" charset="0"/>
                      </a:rPr>
                      <m:t>&gt;</m:t>
                    </m:r>
                    <m:f>
                      <m:fPr>
                        <m:ctrlPr>
                          <a:rPr lang="en-US" i="1">
                            <a:latin typeface="Cambria Math" panose="02040503050406030204" pitchFamily="18" charset="0"/>
                            <a:cs typeface="Arial" panose="020B0604020202020204" pitchFamily="34" charset="0"/>
                          </a:rPr>
                        </m:ctrlPr>
                      </m:fPr>
                      <m:num>
                        <m:sSub>
                          <m:sSubPr>
                            <m:ctrlPr>
                              <a:rPr lang="en-US" i="1">
                                <a:latin typeface="Cambria Math" panose="02040503050406030204" pitchFamily="18" charset="0"/>
                                <a:cs typeface="Arial" panose="020B0604020202020204" pitchFamily="34" charset="0"/>
                              </a:rPr>
                            </m:ctrlPr>
                          </m:sSubPr>
                          <m:e>
                            <m:r>
                              <a:rPr lang="de-DE" i="1">
                                <a:latin typeface="Cambria Math"/>
                                <a:cs typeface="Arial" panose="020B0604020202020204" pitchFamily="34" charset="0"/>
                              </a:rPr>
                              <m:t>𝑒</m:t>
                            </m:r>
                          </m:e>
                          <m:sub>
                            <m:r>
                              <a:rPr lang="de-DE" i="1">
                                <a:latin typeface="Cambria Math" panose="02040503050406030204" pitchFamily="18" charset="0"/>
                                <a:cs typeface="Arial" panose="020B0604020202020204" pitchFamily="34" charset="0"/>
                              </a:rPr>
                              <m:t>0</m:t>
                            </m:r>
                          </m:sub>
                        </m:sSub>
                        <m:r>
                          <a:rPr lang="en-US" i="1">
                            <a:latin typeface="Cambria Math"/>
                            <a:ea typeface="Cambria Math"/>
                            <a:cs typeface="Arial" panose="020B0604020202020204" pitchFamily="34" charset="0"/>
                          </a:rPr>
                          <m:t>∙</m:t>
                        </m:r>
                        <m:r>
                          <a:rPr lang="de-DE" i="1">
                            <a:latin typeface="Cambria Math" panose="02040503050406030204" pitchFamily="18" charset="0"/>
                            <a:ea typeface="Cambria Math"/>
                            <a:cs typeface="Arial" panose="020B0604020202020204" pitchFamily="34" charset="0"/>
                          </a:rPr>
                          <m:t>(</m:t>
                        </m:r>
                        <m:r>
                          <a:rPr lang="de-DE" i="1">
                            <a:latin typeface="Cambria Math"/>
                            <a:cs typeface="Arial" panose="020B0604020202020204" pitchFamily="34" charset="0"/>
                          </a:rPr>
                          <m:t>1</m:t>
                        </m:r>
                        <m:r>
                          <a:rPr lang="de-DE" i="1">
                            <a:latin typeface="Cambria Math"/>
                            <a:cs typeface="Arial" panose="020B0604020202020204" pitchFamily="34" charset="0"/>
                          </a:rPr>
                          <m:t>+</m:t>
                        </m:r>
                        <m:sSub>
                          <m:sSubPr>
                            <m:ctrlPr>
                              <a:rPr lang="de-DE" i="1">
                                <a:latin typeface="Cambria Math" panose="02040503050406030204" pitchFamily="18" charset="0"/>
                                <a:cs typeface="Arial" panose="020B0604020202020204" pitchFamily="34" charset="0"/>
                              </a:rPr>
                            </m:ctrlPr>
                          </m:sSubPr>
                          <m:e>
                            <m:r>
                              <a:rPr lang="de-DE" i="1">
                                <a:latin typeface="Cambria Math"/>
                                <a:cs typeface="Arial" panose="020B0604020202020204" pitchFamily="34" charset="0"/>
                              </a:rPr>
                              <m:t>𝑖</m:t>
                            </m:r>
                          </m:e>
                          <m:sub>
                            <m:r>
                              <a:rPr lang="de-DE" i="1">
                                <a:latin typeface="Cambria Math"/>
                                <a:cs typeface="Arial" panose="020B0604020202020204" pitchFamily="34" charset="0"/>
                              </a:rPr>
                              <m:t>$</m:t>
                            </m:r>
                          </m:sub>
                        </m:sSub>
                        <m:r>
                          <a:rPr lang="de-DE" i="1">
                            <a:latin typeface="Cambria Math" panose="02040503050406030204" pitchFamily="18" charset="0"/>
                            <a:cs typeface="Arial" panose="020B0604020202020204" pitchFamily="34" charset="0"/>
                          </a:rPr>
                          <m:t>)</m:t>
                        </m:r>
                      </m:num>
                      <m:den>
                        <m:sSub>
                          <m:sSubPr>
                            <m:ctrlPr>
                              <a:rPr lang="en-US" i="1">
                                <a:latin typeface="Cambria Math" panose="02040503050406030204" pitchFamily="18" charset="0"/>
                                <a:cs typeface="Arial" panose="020B0604020202020204" pitchFamily="34" charset="0"/>
                              </a:rPr>
                            </m:ctrlPr>
                          </m:sSubPr>
                          <m:e>
                            <m:r>
                              <a:rPr lang="de-DE" i="1">
                                <a:latin typeface="Cambria Math"/>
                                <a:cs typeface="Arial" panose="020B0604020202020204" pitchFamily="34" charset="0"/>
                              </a:rPr>
                              <m:t>𝐸</m:t>
                            </m:r>
                            <m:r>
                              <a:rPr lang="de-DE" i="1">
                                <a:latin typeface="Cambria Math"/>
                                <a:cs typeface="Arial" panose="020B0604020202020204" pitchFamily="34" charset="0"/>
                              </a:rPr>
                              <m:t>(</m:t>
                            </m:r>
                            <m:r>
                              <a:rPr lang="de-DE" i="1">
                                <a:latin typeface="Cambria Math"/>
                                <a:cs typeface="Arial" panose="020B0604020202020204" pitchFamily="34" charset="0"/>
                              </a:rPr>
                              <m:t>𝑒</m:t>
                            </m:r>
                          </m:e>
                          <m:sub>
                            <m:r>
                              <a:rPr lang="de-DE" i="1">
                                <a:latin typeface="Cambria Math"/>
                                <a:cs typeface="Arial" panose="020B0604020202020204" pitchFamily="34" charset="0"/>
                              </a:rPr>
                              <m:t>1</m:t>
                            </m:r>
                          </m:sub>
                        </m:sSub>
                        <m:r>
                          <a:rPr lang="de-DE" i="1">
                            <a:latin typeface="Cambria Math"/>
                            <a:cs typeface="Arial" panose="020B0604020202020204" pitchFamily="34" charset="0"/>
                          </a:rPr>
                          <m:t>)</m:t>
                        </m:r>
                      </m:den>
                    </m:f>
                  </m:oMath>
                </a14:m>
                <a:r>
                  <a:rPr lang="en-US" dirty="0"/>
                  <a:t> </a:t>
                </a:r>
              </a:p>
            </p:txBody>
          </p:sp>
        </mc:Choice>
        <mc:Fallback xmlns="">
          <p:sp>
            <p:nvSpPr>
              <p:cNvPr id="9" name="TextBox 6"/>
              <p:cNvSpPr txBox="1">
                <a:spLocks noRot="1" noChangeAspect="1" noMove="1" noResize="1" noEditPoints="1" noAdjustHandles="1" noChangeArrowheads="1" noChangeShapeType="1" noTextEdit="1"/>
              </p:cNvSpPr>
              <p:nvPr/>
            </p:nvSpPr>
            <p:spPr>
              <a:xfrm>
                <a:off x="3400833" y="1648626"/>
                <a:ext cx="2097847" cy="529776"/>
              </a:xfrm>
              <a:prstGeom prst="rect">
                <a:avLst/>
              </a:prstGeom>
              <a:blipFill>
                <a:blip r:embed="rId5"/>
                <a:stretch>
                  <a:fillRect b="-8046"/>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8" name="Textfeld 7">
                <a:extLst>
                  <a:ext uri="{FF2B5EF4-FFF2-40B4-BE49-F238E27FC236}">
                    <a16:creationId xmlns:a16="http://schemas.microsoft.com/office/drawing/2014/main" id="{87B0A24F-ED91-127F-5AFE-306DCED6A93F}"/>
                  </a:ext>
                </a:extLst>
              </p:cNvPr>
              <p:cNvSpPr txBox="1"/>
              <p:nvPr/>
            </p:nvSpPr>
            <p:spPr>
              <a:xfrm>
                <a:off x="6605290" y="1351540"/>
                <a:ext cx="4207280" cy="654603"/>
              </a:xfrm>
              <a:prstGeom prst="rect">
                <a:avLst/>
              </a:prstGeom>
              <a:noFill/>
            </p:spPr>
            <p:txBody>
              <a:bodyPr wrap="square" rtlCol="0">
                <a:spAutoFit/>
              </a:bodyPr>
              <a:lstStyle/>
              <a:p>
                <a:pPr algn="ctr"/>
                <a:r>
                  <a:rPr lang="de-DE" sz="1400" dirty="0">
                    <a:solidFill>
                      <a:srgbClr val="000000"/>
                    </a:solidFill>
                  </a:rPr>
                  <a:t>Für </a:t>
                </a:r>
                <a14:m>
                  <m:oMath xmlns:m="http://schemas.openxmlformats.org/officeDocument/2006/math">
                    <m:d>
                      <m:dPr>
                        <m:ctrlPr>
                          <a:rPr lang="de-DE" sz="1400" i="1">
                            <a:latin typeface="Cambria Math" panose="02040503050406030204" pitchFamily="18" charset="0"/>
                            <a:ea typeface="Cambria Math"/>
                            <a:cs typeface="Arial" panose="020B0604020202020204" pitchFamily="34" charset="0"/>
                          </a:rPr>
                        </m:ctrlPr>
                      </m:dPr>
                      <m:e>
                        <m:r>
                          <a:rPr lang="de-DE" sz="1400" i="1">
                            <a:latin typeface="Cambria Math"/>
                            <a:cs typeface="Arial" panose="020B0604020202020204" pitchFamily="34" charset="0"/>
                          </a:rPr>
                          <m:t>1</m:t>
                        </m:r>
                        <m:r>
                          <a:rPr lang="de-DE" sz="1400" i="1">
                            <a:latin typeface="Cambria Math"/>
                            <a:cs typeface="Arial" panose="020B0604020202020204" pitchFamily="34" charset="0"/>
                          </a:rPr>
                          <m:t>+</m:t>
                        </m:r>
                        <m:sSub>
                          <m:sSubPr>
                            <m:ctrlPr>
                              <a:rPr lang="de-DE" sz="1400" i="1">
                                <a:latin typeface="Cambria Math" panose="02040503050406030204" pitchFamily="18" charset="0"/>
                                <a:cs typeface="Arial" panose="020B0604020202020204" pitchFamily="34" charset="0"/>
                              </a:rPr>
                            </m:ctrlPr>
                          </m:sSubPr>
                          <m:e>
                            <m:r>
                              <a:rPr lang="de-DE" sz="1400" i="1">
                                <a:latin typeface="Cambria Math"/>
                                <a:cs typeface="Arial" panose="020B0604020202020204" pitchFamily="34" charset="0"/>
                              </a:rPr>
                              <m:t>𝑖</m:t>
                            </m:r>
                          </m:e>
                          <m:sub>
                            <m:r>
                              <a:rPr lang="de-DE" sz="1400" i="1">
                                <a:latin typeface="Cambria Math"/>
                              </a:rPr>
                              <m:t>€</m:t>
                            </m:r>
                          </m:sub>
                        </m:sSub>
                      </m:e>
                    </m:d>
                    <m:r>
                      <a:rPr lang="de-DE" sz="1400" b="0" i="1" smtClean="0">
                        <a:latin typeface="Cambria Math" panose="02040503050406030204" pitchFamily="18" charset="0"/>
                      </a:rPr>
                      <m:t>&lt;</m:t>
                    </m:r>
                    <m:f>
                      <m:fPr>
                        <m:ctrlPr>
                          <a:rPr lang="en-US" sz="1400" i="1">
                            <a:latin typeface="Cambria Math" panose="02040503050406030204" pitchFamily="18" charset="0"/>
                            <a:cs typeface="Arial" panose="020B0604020202020204" pitchFamily="34" charset="0"/>
                          </a:rPr>
                        </m:ctrlPr>
                      </m:fPr>
                      <m:num>
                        <m:sSub>
                          <m:sSubPr>
                            <m:ctrlPr>
                              <a:rPr lang="en-US" sz="1400" i="1">
                                <a:latin typeface="Cambria Math" panose="02040503050406030204" pitchFamily="18" charset="0"/>
                                <a:cs typeface="Arial" panose="020B0604020202020204" pitchFamily="34" charset="0"/>
                              </a:rPr>
                            </m:ctrlPr>
                          </m:sSubPr>
                          <m:e>
                            <m:r>
                              <a:rPr lang="de-DE" sz="1400" i="1">
                                <a:latin typeface="Cambria Math"/>
                                <a:cs typeface="Arial" panose="020B0604020202020204" pitchFamily="34" charset="0"/>
                              </a:rPr>
                              <m:t>𝑒</m:t>
                            </m:r>
                          </m:e>
                          <m:sub>
                            <m:r>
                              <a:rPr lang="de-DE" sz="1400" i="1">
                                <a:latin typeface="Cambria Math" panose="02040503050406030204" pitchFamily="18" charset="0"/>
                                <a:cs typeface="Arial" panose="020B0604020202020204" pitchFamily="34" charset="0"/>
                              </a:rPr>
                              <m:t>0</m:t>
                            </m:r>
                          </m:sub>
                        </m:sSub>
                        <m:r>
                          <a:rPr lang="en-US" sz="1400" i="1">
                            <a:latin typeface="Cambria Math"/>
                            <a:ea typeface="Cambria Math"/>
                            <a:cs typeface="Arial" panose="020B0604020202020204" pitchFamily="34" charset="0"/>
                          </a:rPr>
                          <m:t>∙</m:t>
                        </m:r>
                        <m:r>
                          <a:rPr lang="de-DE" sz="1400" i="1">
                            <a:latin typeface="Cambria Math" panose="02040503050406030204" pitchFamily="18" charset="0"/>
                            <a:ea typeface="Cambria Math"/>
                            <a:cs typeface="Arial" panose="020B0604020202020204" pitchFamily="34" charset="0"/>
                          </a:rPr>
                          <m:t>(</m:t>
                        </m:r>
                        <m:r>
                          <a:rPr lang="de-DE" sz="1400" i="1">
                            <a:latin typeface="Cambria Math"/>
                            <a:cs typeface="Arial" panose="020B0604020202020204" pitchFamily="34" charset="0"/>
                          </a:rPr>
                          <m:t>1</m:t>
                        </m:r>
                        <m:r>
                          <a:rPr lang="de-DE" sz="1400" i="1">
                            <a:latin typeface="Cambria Math"/>
                            <a:cs typeface="Arial" panose="020B0604020202020204" pitchFamily="34" charset="0"/>
                          </a:rPr>
                          <m:t>+</m:t>
                        </m:r>
                        <m:sSub>
                          <m:sSubPr>
                            <m:ctrlPr>
                              <a:rPr lang="de-DE" sz="1400" i="1">
                                <a:latin typeface="Cambria Math" panose="02040503050406030204" pitchFamily="18" charset="0"/>
                                <a:cs typeface="Arial" panose="020B0604020202020204" pitchFamily="34" charset="0"/>
                              </a:rPr>
                            </m:ctrlPr>
                          </m:sSubPr>
                          <m:e>
                            <m:r>
                              <a:rPr lang="de-DE" sz="1400" i="1">
                                <a:latin typeface="Cambria Math"/>
                                <a:cs typeface="Arial" panose="020B0604020202020204" pitchFamily="34" charset="0"/>
                              </a:rPr>
                              <m:t>𝑖</m:t>
                            </m:r>
                          </m:e>
                          <m:sub>
                            <m:r>
                              <a:rPr lang="de-DE" sz="1400" i="1">
                                <a:latin typeface="Cambria Math"/>
                                <a:cs typeface="Arial" panose="020B0604020202020204" pitchFamily="34" charset="0"/>
                              </a:rPr>
                              <m:t>$</m:t>
                            </m:r>
                          </m:sub>
                        </m:sSub>
                        <m:r>
                          <a:rPr lang="de-DE" sz="1400" i="1">
                            <a:latin typeface="Cambria Math" panose="02040503050406030204" pitchFamily="18" charset="0"/>
                            <a:cs typeface="Arial" panose="020B0604020202020204" pitchFamily="34" charset="0"/>
                          </a:rPr>
                          <m:t>)</m:t>
                        </m:r>
                      </m:num>
                      <m:den>
                        <m:sSub>
                          <m:sSubPr>
                            <m:ctrlPr>
                              <a:rPr lang="en-US" sz="1400" i="1">
                                <a:latin typeface="Cambria Math" panose="02040503050406030204" pitchFamily="18" charset="0"/>
                                <a:cs typeface="Arial" panose="020B0604020202020204" pitchFamily="34" charset="0"/>
                              </a:rPr>
                            </m:ctrlPr>
                          </m:sSubPr>
                          <m:e>
                            <m:r>
                              <a:rPr lang="de-DE" sz="1400" i="1">
                                <a:latin typeface="Cambria Math"/>
                                <a:cs typeface="Arial" panose="020B0604020202020204" pitchFamily="34" charset="0"/>
                              </a:rPr>
                              <m:t>𝐸</m:t>
                            </m:r>
                            <m:r>
                              <a:rPr lang="de-DE" sz="1400" i="1">
                                <a:latin typeface="Cambria Math"/>
                                <a:cs typeface="Arial" panose="020B0604020202020204" pitchFamily="34" charset="0"/>
                              </a:rPr>
                              <m:t>(</m:t>
                            </m:r>
                            <m:r>
                              <a:rPr lang="de-DE" sz="1400" i="1">
                                <a:latin typeface="Cambria Math"/>
                                <a:cs typeface="Arial" panose="020B0604020202020204" pitchFamily="34" charset="0"/>
                              </a:rPr>
                              <m:t>𝑒</m:t>
                            </m:r>
                          </m:e>
                          <m:sub>
                            <m:r>
                              <a:rPr lang="de-DE" sz="1400" i="1">
                                <a:latin typeface="Cambria Math"/>
                                <a:cs typeface="Arial" panose="020B0604020202020204" pitchFamily="34" charset="0"/>
                              </a:rPr>
                              <m:t>1</m:t>
                            </m:r>
                          </m:sub>
                        </m:sSub>
                        <m:r>
                          <a:rPr lang="de-DE" sz="1400" i="1">
                            <a:latin typeface="Cambria Math"/>
                            <a:cs typeface="Arial" panose="020B0604020202020204" pitchFamily="34" charset="0"/>
                          </a:rPr>
                          <m:t>)</m:t>
                        </m:r>
                      </m:den>
                    </m:f>
                  </m:oMath>
                </a14:m>
                <a:r>
                  <a:rPr lang="en-US" sz="1400" dirty="0"/>
                  <a:t> </a:t>
                </a:r>
              </a:p>
              <a:p>
                <a:pPr algn="ctr"/>
                <a:r>
                  <a:rPr lang="en-US" sz="1400" dirty="0"/>
                  <a:t>gilt </a:t>
                </a:r>
                <a:r>
                  <a:rPr lang="en-US" sz="1400" dirty="0" err="1"/>
                  <a:t>dann</a:t>
                </a:r>
                <a:r>
                  <a:rPr lang="en-US" sz="1400" dirty="0"/>
                  <a:t> </a:t>
                </a:r>
                <a:r>
                  <a:rPr lang="en-US" sz="1400" dirty="0" err="1"/>
                  <a:t>natürlich</a:t>
                </a:r>
                <a:r>
                  <a:rPr lang="en-US" sz="1400" dirty="0"/>
                  <a:t> die </a:t>
                </a:r>
                <a:r>
                  <a:rPr lang="en-US" sz="1400" dirty="0" err="1"/>
                  <a:t>umgekehrte</a:t>
                </a:r>
                <a:r>
                  <a:rPr lang="en-US" sz="1400" dirty="0"/>
                  <a:t> Argumentation!</a:t>
                </a:r>
              </a:p>
            </p:txBody>
          </p:sp>
        </mc:Choice>
        <mc:Fallback xmlns="">
          <p:sp>
            <p:nvSpPr>
              <p:cNvPr id="8" name="Textfeld 7"/>
              <p:cNvSpPr txBox="1">
                <a:spLocks noRot="1" noChangeAspect="1" noMove="1" noResize="1" noEditPoints="1" noAdjustHandles="1" noChangeArrowheads="1" noChangeShapeType="1" noTextEdit="1"/>
              </p:cNvSpPr>
              <p:nvPr/>
            </p:nvSpPr>
            <p:spPr>
              <a:xfrm>
                <a:off x="6605290" y="1351540"/>
                <a:ext cx="4207280" cy="654603"/>
              </a:xfrm>
              <a:prstGeom prst="rect">
                <a:avLst/>
              </a:prstGeom>
              <a:blipFill>
                <a:blip r:embed="rId6"/>
                <a:stretch>
                  <a:fillRect b="-9346"/>
                </a:stretch>
              </a:blipFill>
            </p:spPr>
            <p:txBody>
              <a:bodyPr/>
              <a:lstStyle/>
              <a:p>
                <a:r>
                  <a:rPr lang="de-DE">
                    <a:noFill/>
                  </a:rPr>
                  <a:t> </a:t>
                </a:r>
              </a:p>
            </p:txBody>
          </p:sp>
        </mc:Fallback>
      </mc:AlternateContent>
      <p:sp>
        <p:nvSpPr>
          <p:cNvPr id="10" name="Rechteck 9">
            <a:extLst>
              <a:ext uri="{FF2B5EF4-FFF2-40B4-BE49-F238E27FC236}">
                <a16:creationId xmlns:a16="http://schemas.microsoft.com/office/drawing/2014/main" id="{FC736F8B-3953-396D-91E4-D9C9738C46D2}"/>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39755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878C9-E79D-CF16-28BB-8E4BAF0156C4}"/>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320B4F3-21B4-DB5B-B067-93420BED645C}"/>
              </a:ext>
            </a:extLst>
          </p:cNvPr>
          <p:cNvSpPr txBox="1">
            <a:spLocks/>
          </p:cNvSpPr>
          <p:nvPr/>
        </p:nvSpPr>
        <p:spPr>
          <a:xfrm>
            <a:off x="1938720" y="249482"/>
            <a:ext cx="7464960" cy="640485"/>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sz="3991" dirty="0" err="1">
                <a:solidFill>
                  <a:sysClr val="windowText" lastClr="000000"/>
                </a:solidFill>
              </a:rPr>
              <a:t>Wechselkursprognosen</a:t>
            </a:r>
            <a:endParaRPr lang="en-US" sz="3991" dirty="0">
              <a:solidFill>
                <a:sysClr val="windowText" lastClr="000000"/>
              </a:solidFill>
            </a:endParaRPr>
          </a:p>
        </p:txBody>
      </p:sp>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8043925F-E366-8C45-2DA2-4C00D1F71F66}"/>
                  </a:ext>
                </a:extLst>
              </p:cNvPr>
              <p:cNvSpPr txBox="1">
                <a:spLocks/>
              </p:cNvSpPr>
              <p:nvPr/>
            </p:nvSpPr>
            <p:spPr>
              <a:xfrm>
                <a:off x="599777" y="1150111"/>
                <a:ext cx="9621909" cy="4105440"/>
              </a:xfrm>
              <a:prstGeom prst="rect">
                <a:avLst/>
              </a:prstGeom>
            </p:spPr>
            <p:txBody>
              <a:bodyPr>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Aft>
                    <a:spcPts val="1089"/>
                  </a:spcAft>
                </a:pPr>
                <a:r>
                  <a:rPr lang="en-US" sz="2177" dirty="0">
                    <a:solidFill>
                      <a:sysClr val="windowText" lastClr="000000"/>
                    </a:solidFill>
                    <a:latin typeface="Arial" panose="020B0604020202020204" pitchFamily="34" charset="0"/>
                    <a:cs typeface="Arial" panose="020B0604020202020204" pitchFamily="34" charset="0"/>
                  </a:rPr>
                  <a:t>Effizienzmarkthypothese: In </a:t>
                </a:r>
                <a:r>
                  <a:rPr lang="en-US" sz="2177">
                    <a:solidFill>
                      <a:sysClr val="windowText" lastClr="000000"/>
                    </a:solidFill>
                    <a:latin typeface="Arial" panose="020B0604020202020204" pitchFamily="34" charset="0"/>
                    <a:cs typeface="Arial" panose="020B0604020202020204" pitchFamily="34" charset="0"/>
                  </a:rPr>
                  <a:t>den Assetpreisen </a:t>
                </a:r>
                <a:r>
                  <a:rPr lang="en-US" sz="2177" dirty="0" err="1">
                    <a:solidFill>
                      <a:sysClr val="windowText" lastClr="000000"/>
                    </a:solidFill>
                    <a:latin typeface="Arial" panose="020B0604020202020204" pitchFamily="34" charset="0"/>
                    <a:cs typeface="Arial" panose="020B0604020202020204" pitchFamily="34" charset="0"/>
                  </a:rPr>
                  <a:t>sind</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alle</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öffentlich</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verfügbaren</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Informationen</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enthalten</a:t>
                </a:r>
                <a:r>
                  <a:rPr lang="en-US" sz="2177" dirty="0">
                    <a:solidFill>
                      <a:sysClr val="windowText" lastClr="000000"/>
                    </a:solidFill>
                    <a:latin typeface="Arial" panose="020B0604020202020204" pitchFamily="34" charset="0"/>
                    <a:cs typeface="Arial" panose="020B0604020202020204" pitchFamily="34" charset="0"/>
                  </a:rPr>
                  <a:t> die den Wert </a:t>
                </a:r>
                <a:r>
                  <a:rPr lang="en-US" sz="2177" dirty="0" err="1">
                    <a:solidFill>
                      <a:sysClr val="windowText" lastClr="000000"/>
                    </a:solidFill>
                    <a:latin typeface="Arial" panose="020B0604020202020204" pitchFamily="34" charset="0"/>
                    <a:cs typeface="Arial" panose="020B0604020202020204" pitchFamily="34" charset="0"/>
                  </a:rPr>
                  <a:t>einer</a:t>
                </a:r>
                <a:r>
                  <a:rPr lang="en-US" sz="2177" dirty="0">
                    <a:solidFill>
                      <a:sysClr val="windowText" lastClr="000000"/>
                    </a:solidFill>
                    <a:latin typeface="Arial" panose="020B0604020202020204" pitchFamily="34" charset="0"/>
                    <a:cs typeface="Arial" panose="020B0604020202020204" pitchFamily="34" charset="0"/>
                  </a:rPr>
                  <a:t> Anlage </a:t>
                </a:r>
                <a:r>
                  <a:rPr lang="en-US" sz="2177" dirty="0" err="1">
                    <a:solidFill>
                      <a:sysClr val="windowText" lastClr="000000"/>
                    </a:solidFill>
                    <a:latin typeface="Arial" panose="020B0604020202020204" pitchFamily="34" charset="0"/>
                    <a:cs typeface="Arial" panose="020B0604020202020204" pitchFamily="34" charset="0"/>
                  </a:rPr>
                  <a:t>bestimmen</a:t>
                </a:r>
                <a:r>
                  <a:rPr lang="en-US" sz="2177" dirty="0">
                    <a:solidFill>
                      <a:sysClr val="windowText" lastClr="000000"/>
                    </a:solidFill>
                    <a:latin typeface="Arial" panose="020B0604020202020204" pitchFamily="34" charset="0"/>
                    <a:cs typeface="Arial" panose="020B0604020202020204" pitchFamily="34" charset="0"/>
                  </a:rPr>
                  <a:t>.</a:t>
                </a:r>
              </a:p>
              <a:p>
                <a:r>
                  <a:rPr lang="en-US" sz="2177" dirty="0">
                    <a:solidFill>
                      <a:sysClr val="windowText" lastClr="000000"/>
                    </a:solidFill>
                    <a:latin typeface="Arial" panose="020B0604020202020204" pitchFamily="34" charset="0"/>
                    <a:cs typeface="Arial" panose="020B0604020202020204" pitchFamily="34" charset="0"/>
                  </a:rPr>
                  <a:t> </a:t>
                </a:r>
                <a:r>
                  <a:rPr lang="en-US" sz="2177"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14:m>
                  <m:oMath xmlns:m="http://schemas.openxmlformats.org/officeDocument/2006/math">
                    <m:r>
                      <a:rPr lang="en-US" sz="2177" i="1">
                        <a:solidFill>
                          <a:sysClr val="windowText" lastClr="000000"/>
                        </a:solidFill>
                        <a:latin typeface="Cambria Math"/>
                        <a:cs typeface="Arial" panose="020B0604020202020204" pitchFamily="34" charset="0"/>
                      </a:rPr>
                      <m:t>𝐸</m:t>
                    </m:r>
                    <m:sSub>
                      <m:sSubPr>
                        <m:ctrlPr>
                          <a:rPr lang="ar-AE" sz="2177" i="1">
                            <a:solidFill>
                              <a:sysClr val="windowText" lastClr="000000"/>
                            </a:solidFill>
                            <a:latin typeface="Cambria Math" panose="02040503050406030204" pitchFamily="18" charset="0"/>
                            <a:cs typeface="Arial" panose="020B0604020202020204" pitchFamily="34" charset="0"/>
                          </a:rPr>
                        </m:ctrlPr>
                      </m:sSubPr>
                      <m:e>
                        <m:r>
                          <a:rPr lang="ar-AE" sz="2177" i="1">
                            <a:solidFill>
                              <a:sysClr val="windowText" lastClr="000000"/>
                            </a:solidFill>
                            <a:latin typeface="Cambria Math"/>
                            <a:cs typeface="Arial" panose="020B0604020202020204" pitchFamily="34" charset="0"/>
                          </a:rPr>
                          <m:t>(</m:t>
                        </m:r>
                        <m:r>
                          <a:rPr lang="en-US" sz="2177" i="1">
                            <a:solidFill>
                              <a:sysClr val="windowText" lastClr="000000"/>
                            </a:solidFill>
                            <a:latin typeface="Cambria Math"/>
                            <a:cs typeface="Arial" panose="020B0604020202020204" pitchFamily="34" charset="0"/>
                          </a:rPr>
                          <m:t>𝑒</m:t>
                        </m:r>
                      </m:e>
                      <m:sub>
                        <m:r>
                          <a:rPr lang="de-DE" sz="2177" i="1">
                            <a:solidFill>
                              <a:sysClr val="windowText" lastClr="000000"/>
                            </a:solidFill>
                            <a:latin typeface="Cambria Math" panose="02040503050406030204" pitchFamily="18" charset="0"/>
                            <a:cs typeface="Arial" panose="020B0604020202020204" pitchFamily="34" charset="0"/>
                          </a:rPr>
                          <m:t>1</m:t>
                        </m:r>
                      </m:sub>
                    </m:sSub>
                    <m:r>
                      <a:rPr lang="ar-AE" sz="2177" i="1">
                        <a:solidFill>
                          <a:sysClr val="windowText" lastClr="000000"/>
                        </a:solidFill>
                        <a:latin typeface="Cambria Math"/>
                        <a:cs typeface="Arial" panose="020B0604020202020204" pitchFamily="34" charset="0"/>
                      </a:rPr>
                      <m:t>)</m:t>
                    </m:r>
                  </m:oMath>
                </a14:m>
                <a:r>
                  <a:rPr lang="ar-AE" sz="2177" dirty="0">
                    <a:solidFill>
                      <a:sysClr val="windowText" lastClr="000000"/>
                    </a:solidFill>
                    <a:latin typeface="Arial" panose="020B0604020202020204" pitchFamily="34" charset="0"/>
                    <a:cs typeface="Arial" panose="020B0604020202020204" pitchFamily="34" charset="0"/>
                  </a:rPr>
                  <a:t> </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ist</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dann</a:t>
                </a:r>
                <a:r>
                  <a:rPr lang="en-US" sz="2177" dirty="0">
                    <a:solidFill>
                      <a:sysClr val="windowText" lastClr="000000"/>
                    </a:solidFill>
                    <a:latin typeface="Arial" panose="020B0604020202020204" pitchFamily="34" charset="0"/>
                    <a:cs typeface="Arial" panose="020B0604020202020204" pitchFamily="34" charset="0"/>
                  </a:rPr>
                  <a:t> die </a:t>
                </a:r>
                <a:r>
                  <a:rPr lang="en-US" sz="2177" dirty="0" err="1">
                    <a:solidFill>
                      <a:sysClr val="windowText" lastClr="000000"/>
                    </a:solidFill>
                    <a:latin typeface="Arial" panose="020B0604020202020204" pitchFamily="34" charset="0"/>
                    <a:cs typeface="Arial" panose="020B0604020202020204" pitchFamily="34" charset="0"/>
                  </a:rPr>
                  <a:t>beste</a:t>
                </a:r>
                <a:r>
                  <a:rPr lang="en-US" sz="2177" dirty="0">
                    <a:solidFill>
                      <a:sysClr val="windowText" lastClr="000000"/>
                    </a:solidFill>
                    <a:latin typeface="Arial" panose="020B0604020202020204" pitchFamily="34" charset="0"/>
                    <a:cs typeface="Arial" panose="020B0604020202020204" pitchFamily="34" charset="0"/>
                  </a:rPr>
                  <a:t> Prognose </a:t>
                </a:r>
                <a:r>
                  <a:rPr lang="en-US" sz="2177" dirty="0" err="1">
                    <a:solidFill>
                      <a:sysClr val="windowText" lastClr="000000"/>
                    </a:solidFill>
                    <a:latin typeface="Arial" panose="020B0604020202020204" pitchFamily="34" charset="0"/>
                    <a:cs typeface="Arial" panose="020B0604020202020204" pitchFamily="34" charset="0"/>
                  </a:rPr>
                  <a:t>für</a:t>
                </a:r>
                <a:r>
                  <a:rPr lang="en-US" sz="2177" dirty="0">
                    <a:solidFill>
                      <a:sysClr val="windowText" lastClr="000000"/>
                    </a:solidFill>
                    <a:latin typeface="Arial" panose="020B0604020202020204" pitchFamily="34" charset="0"/>
                    <a:cs typeface="Arial" panose="020B0604020202020204" pitchFamily="34" charset="0"/>
                  </a:rPr>
                  <a:t> den  $/€ </a:t>
                </a:r>
                <a:r>
                  <a:rPr lang="en-US" sz="2177" dirty="0" err="1">
                    <a:solidFill>
                      <a:sysClr val="windowText" lastClr="000000"/>
                    </a:solidFill>
                    <a:latin typeface="Arial" panose="020B0604020202020204" pitchFamily="34" charset="0"/>
                    <a:cs typeface="Arial" panose="020B0604020202020204" pitchFamily="34" charset="0"/>
                  </a:rPr>
                  <a:t>Wechselkurs</a:t>
                </a:r>
                <a:r>
                  <a:rPr lang="en-US" sz="2177" dirty="0">
                    <a:solidFill>
                      <a:sysClr val="windowText" lastClr="000000"/>
                    </a:solidFill>
                    <a:latin typeface="Arial" panose="020B0604020202020204" pitchFamily="34" charset="0"/>
                    <a:cs typeface="Arial" panose="020B0604020202020204" pitchFamily="34" charset="0"/>
                  </a:rPr>
                  <a:t> und </a:t>
                </a:r>
                <a:r>
                  <a:rPr lang="en-US" sz="2177" dirty="0" err="1">
                    <a:solidFill>
                      <a:sysClr val="windowText" lastClr="000000"/>
                    </a:solidFill>
                    <a:latin typeface="Arial" panose="020B0604020202020204" pitchFamily="34" charset="0"/>
                    <a:cs typeface="Arial" panose="020B0604020202020204" pitchFamily="34" charset="0"/>
                  </a:rPr>
                  <a:t>widerspiegelt</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alle</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Marktinformationen</a:t>
                </a:r>
                <a:r>
                  <a:rPr lang="en-US" sz="2177" dirty="0">
                    <a:solidFill>
                      <a:sysClr val="windowText" lastClr="000000"/>
                    </a:solidFill>
                    <a:latin typeface="Arial" panose="020B0604020202020204" pitchFamily="34" charset="0"/>
                    <a:cs typeface="Arial" panose="020B0604020202020204" pitchFamily="34" charset="0"/>
                  </a:rPr>
                  <a:t> (“</a:t>
                </a:r>
                <a:r>
                  <a:rPr lang="en-US" sz="2177" dirty="0" err="1">
                    <a:solidFill>
                      <a:sysClr val="windowText" lastClr="000000"/>
                    </a:solidFill>
                    <a:latin typeface="Arial" panose="020B0604020202020204" pitchFamily="34" charset="0"/>
                    <a:cs typeface="Arial" panose="020B0604020202020204" pitchFamily="34" charset="0"/>
                  </a:rPr>
                  <a:t>marktkonsistente</a:t>
                </a:r>
                <a:r>
                  <a:rPr lang="en-US" sz="2177" dirty="0">
                    <a:solidFill>
                      <a:sysClr val="windowText" lastClr="000000"/>
                    </a:solidFill>
                    <a:latin typeface="Arial" panose="020B0604020202020204" pitchFamily="34" charset="0"/>
                    <a:cs typeface="Arial" panose="020B0604020202020204" pitchFamily="34" charset="0"/>
                  </a:rPr>
                  <a:t> Prognose”)</a:t>
                </a:r>
              </a:p>
              <a:p>
                <a:r>
                  <a:rPr lang="en-US" sz="2903" dirty="0">
                    <a:solidFill>
                      <a:sysClr val="windowText" lastClr="000000"/>
                    </a:solidFill>
                    <a:latin typeface="Arial" panose="020B0604020202020204" pitchFamily="34" charset="0"/>
                    <a:cs typeface="Arial" panose="020B0604020202020204" pitchFamily="34" charset="0"/>
                  </a:rPr>
                  <a:t>   </a:t>
                </a:r>
              </a:p>
              <a:p>
                <a:endParaRPr lang="en-US" sz="2903" dirty="0">
                  <a:solidFill>
                    <a:sysClr val="windowText" lastClr="000000"/>
                  </a:solidFill>
                  <a:latin typeface="Arial" panose="020B0604020202020204" pitchFamily="34" charset="0"/>
                  <a:cs typeface="Arial" panose="020B0604020202020204" pitchFamily="34" charset="0"/>
                </a:endParaRPr>
              </a:p>
            </p:txBody>
          </p:sp>
        </mc:Choice>
        <mc:Fallback xmlns="">
          <p:sp>
            <p:nvSpPr>
              <p:cNvPr id="6" name="Content Placeholder 2"/>
              <p:cNvSpPr txBox="1">
                <a:spLocks noRot="1" noChangeAspect="1" noMove="1" noResize="1" noEditPoints="1" noAdjustHandles="1" noChangeArrowheads="1" noChangeShapeType="1" noTextEdit="1"/>
              </p:cNvSpPr>
              <p:nvPr/>
            </p:nvSpPr>
            <p:spPr>
              <a:xfrm>
                <a:off x="599777" y="1150111"/>
                <a:ext cx="9621909" cy="4105440"/>
              </a:xfrm>
              <a:prstGeom prst="rect">
                <a:avLst/>
              </a:prstGeom>
              <a:blipFill>
                <a:blip r:embed="rId3"/>
                <a:stretch>
                  <a:fillRect l="-760" t="-892" r="-380"/>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C2678739-476F-5A07-E55C-1604C783593E}"/>
                  </a:ext>
                </a:extLst>
              </p:cNvPr>
              <p:cNvSpPr txBox="1"/>
              <p:nvPr/>
            </p:nvSpPr>
            <p:spPr>
              <a:xfrm>
                <a:off x="2568866" y="3005703"/>
                <a:ext cx="2887457" cy="686919"/>
              </a:xfrm>
              <a:prstGeom prst="rect">
                <a:avLst/>
              </a:prstGeom>
              <a:noFill/>
            </p:spPr>
            <p:txBody>
              <a:bodyPr wrap="none" rtlCol="0">
                <a:spAutoFit/>
              </a:bodyPr>
              <a:lstStyle/>
              <a:p>
                <a14:m>
                  <m:oMath xmlns:m="http://schemas.openxmlformats.org/officeDocument/2006/math">
                    <m:r>
                      <a:rPr lang="de-DE" sz="2400" i="1">
                        <a:latin typeface="Cambria Math" panose="02040503050406030204" pitchFamily="18" charset="0"/>
                        <a:ea typeface="Cambria Math"/>
                        <a:cs typeface="Arial" panose="020B0604020202020204" pitchFamily="34" charset="0"/>
                      </a:rPr>
                      <m:t>(</m:t>
                    </m:r>
                    <m:r>
                      <a:rPr lang="de-DE" sz="2400" i="1">
                        <a:latin typeface="Cambria Math"/>
                        <a:cs typeface="Arial" panose="020B0604020202020204" pitchFamily="34" charset="0"/>
                      </a:rPr>
                      <m:t>1</m:t>
                    </m:r>
                    <m:r>
                      <a:rPr lang="de-DE" sz="2400" i="1">
                        <a:latin typeface="Cambria Math"/>
                        <a:cs typeface="Arial" panose="020B0604020202020204" pitchFamily="34" charset="0"/>
                      </a:rPr>
                      <m:t>+</m:t>
                    </m:r>
                    <m:sSub>
                      <m:sSubPr>
                        <m:ctrlPr>
                          <a:rPr lang="de-DE" sz="2400" i="1">
                            <a:latin typeface="Cambria Math" panose="02040503050406030204" pitchFamily="18" charset="0"/>
                            <a:cs typeface="Arial" panose="020B0604020202020204" pitchFamily="34" charset="0"/>
                          </a:rPr>
                        </m:ctrlPr>
                      </m:sSubPr>
                      <m:e>
                        <m:r>
                          <a:rPr lang="de-DE" sz="2400" i="1">
                            <a:latin typeface="Cambria Math"/>
                            <a:cs typeface="Arial" panose="020B0604020202020204" pitchFamily="34" charset="0"/>
                          </a:rPr>
                          <m:t>𝑖</m:t>
                        </m:r>
                      </m:e>
                      <m:sub>
                        <m:r>
                          <a:rPr lang="de-DE" sz="2400" i="1">
                            <a:latin typeface="Cambria Math"/>
                          </a:rPr>
                          <m:t>€</m:t>
                        </m:r>
                      </m:sub>
                    </m:sSub>
                    <m:r>
                      <a:rPr lang="de-DE" sz="2400" i="1">
                        <a:latin typeface="Cambria Math" panose="02040503050406030204" pitchFamily="18" charset="0"/>
                        <a:cs typeface="Arial" panose="020B0604020202020204" pitchFamily="34" charset="0"/>
                      </a:rPr>
                      <m:t>)</m:t>
                    </m:r>
                    <m:r>
                      <a:rPr lang="de-DE" sz="2400" i="1">
                        <a:latin typeface="Cambria Math"/>
                      </a:rPr>
                      <m:t>=</m:t>
                    </m:r>
                    <m:f>
                      <m:fPr>
                        <m:ctrlPr>
                          <a:rPr lang="en-US" sz="2400" i="1">
                            <a:latin typeface="Cambria Math" panose="02040503050406030204" pitchFamily="18" charset="0"/>
                            <a:cs typeface="Arial" panose="020B0604020202020204" pitchFamily="34" charset="0"/>
                          </a:rPr>
                        </m:ctrlPr>
                      </m:fPr>
                      <m:num>
                        <m:sSub>
                          <m:sSubPr>
                            <m:ctrlPr>
                              <a:rPr lang="en-US" sz="2400" i="1">
                                <a:latin typeface="Cambria Math" panose="02040503050406030204" pitchFamily="18" charset="0"/>
                                <a:cs typeface="Arial" panose="020B0604020202020204" pitchFamily="34" charset="0"/>
                              </a:rPr>
                            </m:ctrlPr>
                          </m:sSubPr>
                          <m:e>
                            <m:r>
                              <a:rPr lang="de-DE" sz="2400" i="1">
                                <a:latin typeface="Cambria Math"/>
                                <a:cs typeface="Arial" panose="020B0604020202020204" pitchFamily="34" charset="0"/>
                              </a:rPr>
                              <m:t>𝑒</m:t>
                            </m:r>
                          </m:e>
                          <m:sub>
                            <m:r>
                              <a:rPr lang="de-DE" sz="2400" i="1">
                                <a:latin typeface="Cambria Math" panose="02040503050406030204" pitchFamily="18" charset="0"/>
                                <a:cs typeface="Arial" panose="020B0604020202020204" pitchFamily="34" charset="0"/>
                              </a:rPr>
                              <m:t>0</m:t>
                            </m:r>
                          </m:sub>
                        </m:sSub>
                        <m:r>
                          <a:rPr lang="en-US" sz="2400" i="1">
                            <a:latin typeface="Cambria Math"/>
                            <a:ea typeface="Cambria Math"/>
                            <a:cs typeface="Arial" panose="020B0604020202020204" pitchFamily="34" charset="0"/>
                          </a:rPr>
                          <m:t>∙</m:t>
                        </m:r>
                        <m:r>
                          <a:rPr lang="de-DE" sz="2400" i="1">
                            <a:latin typeface="Cambria Math" panose="02040503050406030204" pitchFamily="18" charset="0"/>
                            <a:ea typeface="Cambria Math"/>
                            <a:cs typeface="Arial" panose="020B0604020202020204" pitchFamily="34" charset="0"/>
                          </a:rPr>
                          <m:t>(</m:t>
                        </m:r>
                        <m:r>
                          <a:rPr lang="de-DE" sz="2400" i="1">
                            <a:latin typeface="Cambria Math"/>
                            <a:cs typeface="Arial" panose="020B0604020202020204" pitchFamily="34" charset="0"/>
                          </a:rPr>
                          <m:t>1</m:t>
                        </m:r>
                        <m:r>
                          <a:rPr lang="de-DE" sz="2400" i="1">
                            <a:latin typeface="Cambria Math"/>
                            <a:cs typeface="Arial" panose="020B0604020202020204" pitchFamily="34" charset="0"/>
                          </a:rPr>
                          <m:t>+</m:t>
                        </m:r>
                        <m:sSub>
                          <m:sSubPr>
                            <m:ctrlPr>
                              <a:rPr lang="de-DE" sz="2400" i="1">
                                <a:latin typeface="Cambria Math" panose="02040503050406030204" pitchFamily="18" charset="0"/>
                                <a:cs typeface="Arial" panose="020B0604020202020204" pitchFamily="34" charset="0"/>
                              </a:rPr>
                            </m:ctrlPr>
                          </m:sSubPr>
                          <m:e>
                            <m:r>
                              <a:rPr lang="de-DE" sz="2400" i="1">
                                <a:latin typeface="Cambria Math"/>
                                <a:cs typeface="Arial" panose="020B0604020202020204" pitchFamily="34" charset="0"/>
                              </a:rPr>
                              <m:t>𝑖</m:t>
                            </m:r>
                          </m:e>
                          <m:sub>
                            <m:r>
                              <a:rPr lang="de-DE" sz="2400" i="1">
                                <a:latin typeface="Cambria Math"/>
                                <a:cs typeface="Arial" panose="020B0604020202020204" pitchFamily="34" charset="0"/>
                              </a:rPr>
                              <m:t>$</m:t>
                            </m:r>
                          </m:sub>
                        </m:sSub>
                        <m:r>
                          <a:rPr lang="de-DE" sz="2400" i="1">
                            <a:latin typeface="Cambria Math" panose="02040503050406030204" pitchFamily="18" charset="0"/>
                            <a:cs typeface="Arial" panose="020B0604020202020204" pitchFamily="34" charset="0"/>
                          </a:rPr>
                          <m:t>)</m:t>
                        </m:r>
                      </m:num>
                      <m:den>
                        <m:sSub>
                          <m:sSubPr>
                            <m:ctrlPr>
                              <a:rPr lang="en-US" sz="2400" i="1">
                                <a:latin typeface="Cambria Math" panose="02040503050406030204" pitchFamily="18" charset="0"/>
                                <a:cs typeface="Arial" panose="020B0604020202020204" pitchFamily="34" charset="0"/>
                              </a:rPr>
                            </m:ctrlPr>
                          </m:sSubPr>
                          <m:e>
                            <m:r>
                              <a:rPr lang="de-DE" sz="2400" i="1">
                                <a:latin typeface="Cambria Math"/>
                                <a:cs typeface="Arial" panose="020B0604020202020204" pitchFamily="34" charset="0"/>
                              </a:rPr>
                              <m:t>𝐸</m:t>
                            </m:r>
                            <m:r>
                              <a:rPr lang="de-DE" sz="2400" i="1">
                                <a:latin typeface="Cambria Math"/>
                                <a:cs typeface="Arial" panose="020B0604020202020204" pitchFamily="34" charset="0"/>
                              </a:rPr>
                              <m:t>(</m:t>
                            </m:r>
                            <m:r>
                              <a:rPr lang="de-DE" sz="2400" i="1">
                                <a:latin typeface="Cambria Math"/>
                                <a:cs typeface="Arial" panose="020B0604020202020204" pitchFamily="34" charset="0"/>
                              </a:rPr>
                              <m:t>𝑒</m:t>
                            </m:r>
                          </m:e>
                          <m:sub>
                            <m:r>
                              <a:rPr lang="de-DE" sz="2400" i="1">
                                <a:latin typeface="Cambria Math"/>
                                <a:cs typeface="Arial" panose="020B0604020202020204" pitchFamily="34" charset="0"/>
                              </a:rPr>
                              <m:t>1</m:t>
                            </m:r>
                          </m:sub>
                        </m:sSub>
                        <m:r>
                          <a:rPr lang="de-DE" sz="2400" i="1">
                            <a:latin typeface="Cambria Math"/>
                            <a:cs typeface="Arial" panose="020B0604020202020204" pitchFamily="34" charset="0"/>
                          </a:rPr>
                          <m:t>)</m:t>
                        </m:r>
                      </m:den>
                    </m:f>
                  </m:oMath>
                </a14:m>
                <a:r>
                  <a:rPr lang="en-US" sz="2400" dirty="0"/>
                  <a:t> </a:t>
                </a:r>
                <a14:m>
                  <m:oMath xmlns:m="http://schemas.openxmlformats.org/officeDocument/2006/math">
                    <m:r>
                      <a:rPr lang="en-US" sz="2177" i="1">
                        <a:latin typeface="Cambria Math" panose="02040503050406030204" pitchFamily="18" charset="0"/>
                        <a:ea typeface="Cambria Math" panose="02040503050406030204" pitchFamily="18" charset="0"/>
                        <a:cs typeface="Arial" panose="020B0604020202020204" pitchFamily="34" charset="0"/>
                      </a:rPr>
                      <m:t>→</m:t>
                    </m:r>
                  </m:oMath>
                </a14:m>
                <a:endParaRPr lang="en-US" sz="2177" dirty="0"/>
              </a:p>
            </p:txBody>
          </p:sp>
        </mc:Choice>
        <mc:Fallback xmlns="">
          <p:sp>
            <p:nvSpPr>
              <p:cNvPr id="7" name="TextBox 6"/>
              <p:cNvSpPr txBox="1">
                <a:spLocks noRot="1" noChangeAspect="1" noMove="1" noResize="1" noEditPoints="1" noAdjustHandles="1" noChangeArrowheads="1" noChangeShapeType="1" noTextEdit="1"/>
              </p:cNvSpPr>
              <p:nvPr/>
            </p:nvSpPr>
            <p:spPr>
              <a:xfrm>
                <a:off x="2568866" y="3005703"/>
                <a:ext cx="2887457" cy="686919"/>
              </a:xfrm>
              <a:prstGeom prst="rect">
                <a:avLst/>
              </a:prstGeom>
              <a:blipFill>
                <a:blip r:embed="rId4"/>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8" name="TextBox 8">
                <a:extLst>
                  <a:ext uri="{FF2B5EF4-FFF2-40B4-BE49-F238E27FC236}">
                    <a16:creationId xmlns:a16="http://schemas.microsoft.com/office/drawing/2014/main" id="{2E2EEE98-F585-6D67-2795-82B7BA514915}"/>
                  </a:ext>
                </a:extLst>
              </p:cNvPr>
              <p:cNvSpPr txBox="1"/>
              <p:nvPr/>
            </p:nvSpPr>
            <p:spPr>
              <a:xfrm>
                <a:off x="2893014" y="3763940"/>
                <a:ext cx="2133405" cy="626197"/>
              </a:xfrm>
              <a:prstGeom prst="rect">
                <a:avLst/>
              </a:prstGeom>
              <a:noFill/>
            </p:spPr>
            <p:txBody>
              <a:bodyPr wrap="none" rtlCol="0">
                <a:spAutoFit/>
              </a:bodyPr>
              <a:lstStyle/>
              <a:p>
                <a14:m>
                  <m:oMath xmlns:m="http://schemas.openxmlformats.org/officeDocument/2006/math">
                    <m:sSub>
                      <m:sSubPr>
                        <m:ctrlPr>
                          <a:rPr lang="en-US" sz="2177" i="1">
                            <a:latin typeface="Cambria Math" panose="02040503050406030204" pitchFamily="18" charset="0"/>
                            <a:cs typeface="Arial" panose="020B0604020202020204" pitchFamily="34" charset="0"/>
                          </a:rPr>
                        </m:ctrlPr>
                      </m:sSubPr>
                      <m:e>
                        <m:r>
                          <a:rPr lang="de-DE" sz="2177" i="1">
                            <a:latin typeface="Cambria Math"/>
                            <a:cs typeface="Arial" panose="020B0604020202020204" pitchFamily="34" charset="0"/>
                          </a:rPr>
                          <m:t>𝐸</m:t>
                        </m:r>
                        <m:r>
                          <a:rPr lang="de-DE" sz="2177" i="1">
                            <a:latin typeface="Cambria Math"/>
                            <a:cs typeface="Arial" panose="020B0604020202020204" pitchFamily="34" charset="0"/>
                          </a:rPr>
                          <m:t>(</m:t>
                        </m:r>
                        <m:r>
                          <a:rPr lang="de-DE" sz="2177" i="1">
                            <a:latin typeface="Cambria Math"/>
                            <a:cs typeface="Arial" panose="020B0604020202020204" pitchFamily="34" charset="0"/>
                          </a:rPr>
                          <m:t>𝑒</m:t>
                        </m:r>
                      </m:e>
                      <m:sub>
                        <m:r>
                          <a:rPr lang="de-DE" sz="2177" i="1">
                            <a:latin typeface="Cambria Math" panose="02040503050406030204" pitchFamily="18" charset="0"/>
                            <a:cs typeface="Arial" panose="020B0604020202020204" pitchFamily="34" charset="0"/>
                          </a:rPr>
                          <m:t>1</m:t>
                        </m:r>
                      </m:sub>
                    </m:sSub>
                    <m:r>
                      <a:rPr lang="de-DE" sz="2177" i="1">
                        <a:latin typeface="Cambria Math"/>
                        <a:cs typeface="Arial" panose="020B0604020202020204" pitchFamily="34" charset="0"/>
                      </a:rPr>
                      <m:t>)</m:t>
                    </m:r>
                    <m:r>
                      <a:rPr lang="de-DE" sz="2177" i="1">
                        <a:latin typeface="Cambria Math"/>
                      </a:rPr>
                      <m:t>=</m:t>
                    </m:r>
                    <m:sSub>
                      <m:sSubPr>
                        <m:ctrlPr>
                          <a:rPr lang="de-DE" sz="2177" i="1">
                            <a:latin typeface="Cambria Math" panose="02040503050406030204" pitchFamily="18" charset="0"/>
                          </a:rPr>
                        </m:ctrlPr>
                      </m:sSubPr>
                      <m:e>
                        <m:r>
                          <a:rPr lang="de-DE" sz="2177" i="1">
                            <a:latin typeface="Cambria Math"/>
                          </a:rPr>
                          <m:t>𝑒</m:t>
                        </m:r>
                      </m:e>
                      <m:sub>
                        <m:r>
                          <a:rPr lang="de-DE" sz="2177" i="1">
                            <a:latin typeface="Cambria Math" panose="02040503050406030204" pitchFamily="18" charset="0"/>
                          </a:rPr>
                          <m:t>0</m:t>
                        </m:r>
                      </m:sub>
                    </m:sSub>
                    <m:r>
                      <a:rPr lang="de-DE" sz="2177" i="1">
                        <a:latin typeface="Cambria Math"/>
                        <a:ea typeface="Cambria Math"/>
                      </a:rPr>
                      <m:t>∙</m:t>
                    </m:r>
                  </m:oMath>
                </a14:m>
                <a:r>
                  <a:rPr lang="de-DE" sz="2177" dirty="0"/>
                  <a:t> </a:t>
                </a:r>
                <a14:m>
                  <m:oMath xmlns:m="http://schemas.openxmlformats.org/officeDocument/2006/math">
                    <m:f>
                      <m:fPr>
                        <m:ctrlPr>
                          <a:rPr lang="de-DE" sz="2177" i="1">
                            <a:latin typeface="Cambria Math" panose="02040503050406030204" pitchFamily="18" charset="0"/>
                          </a:rPr>
                        </m:ctrlPr>
                      </m:fPr>
                      <m:num>
                        <m:r>
                          <a:rPr lang="de-DE" sz="2177" i="1">
                            <a:latin typeface="Cambria Math"/>
                          </a:rPr>
                          <m:t>1</m:t>
                        </m:r>
                        <m:r>
                          <a:rPr lang="de-DE" sz="2177" i="1">
                            <a:latin typeface="Cambria Math"/>
                          </a:rPr>
                          <m:t>+</m:t>
                        </m:r>
                        <m:sSub>
                          <m:sSubPr>
                            <m:ctrlPr>
                              <a:rPr lang="de-DE" sz="2177" i="1">
                                <a:latin typeface="Cambria Math" panose="02040503050406030204" pitchFamily="18" charset="0"/>
                              </a:rPr>
                            </m:ctrlPr>
                          </m:sSubPr>
                          <m:e>
                            <m:r>
                              <a:rPr lang="de-DE" sz="2177" i="1">
                                <a:latin typeface="Cambria Math"/>
                              </a:rPr>
                              <m:t>𝑖</m:t>
                            </m:r>
                          </m:e>
                          <m:sub>
                            <m:r>
                              <a:rPr lang="de-DE" sz="2177" i="1">
                                <a:latin typeface="Cambria Math"/>
                              </a:rPr>
                              <m:t>$</m:t>
                            </m:r>
                          </m:sub>
                        </m:sSub>
                      </m:num>
                      <m:den>
                        <m:r>
                          <a:rPr lang="de-DE" sz="2177" i="1">
                            <a:latin typeface="Cambria Math"/>
                          </a:rPr>
                          <m:t>1</m:t>
                        </m:r>
                        <m:r>
                          <a:rPr lang="de-DE" sz="2177" i="1">
                            <a:latin typeface="Cambria Math"/>
                          </a:rPr>
                          <m:t>+</m:t>
                        </m:r>
                        <m:sSub>
                          <m:sSubPr>
                            <m:ctrlPr>
                              <a:rPr lang="de-DE" sz="2177" i="1">
                                <a:latin typeface="Cambria Math" panose="02040503050406030204" pitchFamily="18" charset="0"/>
                              </a:rPr>
                            </m:ctrlPr>
                          </m:sSubPr>
                          <m:e>
                            <m:r>
                              <a:rPr lang="de-DE" sz="2177" i="1">
                                <a:latin typeface="Cambria Math"/>
                              </a:rPr>
                              <m:t>𝑖</m:t>
                            </m:r>
                          </m:e>
                          <m:sub>
                            <m:r>
                              <a:rPr lang="de-DE" sz="2177" i="1">
                                <a:latin typeface="Cambria Math"/>
                              </a:rPr>
                              <m:t>€</m:t>
                            </m:r>
                          </m:sub>
                        </m:sSub>
                      </m:den>
                    </m:f>
                  </m:oMath>
                </a14:m>
                <a:endParaRPr lang="en-US" sz="2177" dirty="0"/>
              </a:p>
            </p:txBody>
          </p:sp>
        </mc:Choice>
        <mc:Fallback xmlns="">
          <p:sp>
            <p:nvSpPr>
              <p:cNvPr id="8" name="TextBox 8"/>
              <p:cNvSpPr txBox="1">
                <a:spLocks noRot="1" noChangeAspect="1" noMove="1" noResize="1" noEditPoints="1" noAdjustHandles="1" noChangeArrowheads="1" noChangeShapeType="1" noTextEdit="1"/>
              </p:cNvSpPr>
              <p:nvPr/>
            </p:nvSpPr>
            <p:spPr>
              <a:xfrm>
                <a:off x="2893014" y="3763940"/>
                <a:ext cx="2133405" cy="626197"/>
              </a:xfrm>
              <a:prstGeom prst="rect">
                <a:avLst/>
              </a:prstGeom>
              <a:blipFill>
                <a:blip r:embed="rId5"/>
                <a:stretch>
                  <a:fillRect/>
                </a:stretch>
              </a:blipFill>
            </p:spPr>
            <p:txBody>
              <a:bodyPr/>
              <a:lstStyle/>
              <a:p>
                <a:r>
                  <a:rPr lang="de-DE">
                    <a:noFill/>
                  </a:rPr>
                  <a:t> </a:t>
                </a:r>
              </a:p>
            </p:txBody>
          </p:sp>
        </mc:Fallback>
      </mc:AlternateContent>
      <p:sp>
        <p:nvSpPr>
          <p:cNvPr id="2" name="Textfeld 1">
            <a:extLst>
              <a:ext uri="{FF2B5EF4-FFF2-40B4-BE49-F238E27FC236}">
                <a16:creationId xmlns:a16="http://schemas.microsoft.com/office/drawing/2014/main" id="{329C182E-178C-4DFA-FB6F-1697C56F0BCE}"/>
              </a:ext>
            </a:extLst>
          </p:cNvPr>
          <p:cNvSpPr txBox="1"/>
          <p:nvPr/>
        </p:nvSpPr>
        <p:spPr>
          <a:xfrm>
            <a:off x="729283" y="4652020"/>
            <a:ext cx="8014178" cy="1200329"/>
          </a:xfrm>
          <a:prstGeom prst="rect">
            <a:avLst/>
          </a:prstGeom>
          <a:noFill/>
        </p:spPr>
        <p:txBody>
          <a:bodyPr wrap="square" rtlCol="0">
            <a:spAutoFit/>
          </a:bodyPr>
          <a:lstStyle/>
          <a:p>
            <a:r>
              <a:rPr lang="de-DE" dirty="0"/>
              <a:t>Empirische Untersuchungen zeigen bisher, dass kein Modellansatz die „naive“ Prognose verbessern kann (vgl. der Hinweis zur Effizienzmarkthypothese vorher!). Ex </a:t>
            </a:r>
            <a:r>
              <a:rPr lang="de-DE" dirty="0" err="1"/>
              <a:t>post</a:t>
            </a:r>
            <a:r>
              <a:rPr lang="de-DE" dirty="0"/>
              <a:t> gesehen können Modelle die „naive“ Prognose zwar schlagen, aber ex ante weiß man nicht, welches Modell man wählen muss!</a:t>
            </a:r>
          </a:p>
        </p:txBody>
      </p:sp>
      <p:sp>
        <p:nvSpPr>
          <p:cNvPr id="9" name="Rechteck 8">
            <a:extLst>
              <a:ext uri="{FF2B5EF4-FFF2-40B4-BE49-F238E27FC236}">
                <a16:creationId xmlns:a16="http://schemas.microsoft.com/office/drawing/2014/main" id="{72940FAE-E09D-33C2-C14A-1B6311B620A1}"/>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8117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FFF1F-B653-C2C3-B02C-5BC23F1CDFD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430AF6A-5220-001A-CCE2-FD4F8E1F31D6}"/>
              </a:ext>
            </a:extLst>
          </p:cNvPr>
          <p:cNvSpPr txBox="1">
            <a:spLocks/>
          </p:cNvSpPr>
          <p:nvPr/>
        </p:nvSpPr>
        <p:spPr>
          <a:xfrm>
            <a:off x="1938720" y="249482"/>
            <a:ext cx="7464960" cy="640485"/>
          </a:xfrm>
          <a:prstGeom prst="rect">
            <a:avLst/>
          </a:prstGeom>
        </p:spPr>
        <p:txBody>
          <a:bodyPr>
            <a:normAutofit fontScale="52500" lnSpcReduction="20000"/>
          </a:bodyPr>
          <a:lstStyle>
            <a:lvl1pPr algn="ctr" rtl="0" hangingPunct="0">
              <a:tabLst/>
              <a:defRPr lang="de-DE" sz="4400" b="0" i="0" u="none" strike="noStrike" kern="1200">
                <a:ln>
                  <a:noFill/>
                </a:ln>
                <a:latin typeface="Arial" pitchFamily="18"/>
              </a:defRPr>
            </a:lvl1pPr>
          </a:lstStyle>
          <a:p>
            <a:r>
              <a:rPr lang="en-US" sz="3991" dirty="0" err="1">
                <a:solidFill>
                  <a:sysClr val="windowText" lastClr="000000"/>
                </a:solidFill>
              </a:rPr>
              <a:t>Kaufkraftparität</a:t>
            </a:r>
            <a:r>
              <a:rPr lang="en-US" sz="3991" dirty="0">
                <a:solidFill>
                  <a:sysClr val="windowText" lastClr="000000"/>
                </a:solidFill>
              </a:rPr>
              <a:t> (KKP): </a:t>
            </a:r>
            <a:r>
              <a:rPr lang="en-US" sz="3991" dirty="0" err="1">
                <a:solidFill>
                  <a:sysClr val="windowText" lastClr="000000"/>
                </a:solidFill>
              </a:rPr>
              <a:t>langfristige</a:t>
            </a:r>
            <a:r>
              <a:rPr lang="en-US" sz="3991" dirty="0">
                <a:solidFill>
                  <a:sysClr val="windowText" lastClr="000000"/>
                </a:solidFill>
              </a:rPr>
              <a:t> </a:t>
            </a:r>
            <a:r>
              <a:rPr lang="en-US" sz="3991" dirty="0" err="1">
                <a:solidFill>
                  <a:sysClr val="windowText" lastClr="000000"/>
                </a:solidFill>
              </a:rPr>
              <a:t>Wechselkursbestimmung</a:t>
            </a:r>
            <a:endParaRPr lang="en-US" sz="3991" dirty="0">
              <a:solidFill>
                <a:sysClr val="windowText" lastClr="000000"/>
              </a:solidFill>
            </a:endParaRPr>
          </a:p>
        </p:txBody>
      </p:sp>
      <p:sp>
        <p:nvSpPr>
          <p:cNvPr id="6" name="Content Placeholder 2">
            <a:extLst>
              <a:ext uri="{FF2B5EF4-FFF2-40B4-BE49-F238E27FC236}">
                <a16:creationId xmlns:a16="http://schemas.microsoft.com/office/drawing/2014/main" id="{355EE238-7C91-E75B-847D-D863A46D6F8C}"/>
              </a:ext>
            </a:extLst>
          </p:cNvPr>
          <p:cNvSpPr txBox="1">
            <a:spLocks/>
          </p:cNvSpPr>
          <p:nvPr/>
        </p:nvSpPr>
        <p:spPr>
          <a:xfrm>
            <a:off x="1146242" y="1116602"/>
            <a:ext cx="7815059" cy="4328549"/>
          </a:xfrm>
          <a:prstGeom prst="rect">
            <a:avLst/>
          </a:prstGeom>
        </p:spPr>
        <p:txBody>
          <a:bodyPr>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buClr>
                <a:schemeClr val="tx1"/>
              </a:buClr>
            </a:pPr>
            <a:r>
              <a:rPr lang="en-US" altLang="en-US" sz="2400" dirty="0">
                <a:solidFill>
                  <a:sysClr val="windowText" lastClr="000000"/>
                </a:solidFill>
                <a:latin typeface="Arial" panose="020B0604020202020204" pitchFamily="34" charset="0"/>
                <a:cs typeface="Arial" panose="020B0604020202020204" pitchFamily="34" charset="0"/>
              </a:rPr>
              <a:t>Die </a:t>
            </a:r>
            <a:r>
              <a:rPr lang="en-US" altLang="en-US" sz="2400" dirty="0" err="1">
                <a:solidFill>
                  <a:sysClr val="windowText" lastClr="000000"/>
                </a:solidFill>
                <a:latin typeface="Arial" panose="020B0604020202020204" pitchFamily="34" charset="0"/>
                <a:cs typeface="Arial" panose="020B0604020202020204" pitchFamily="34" charset="0"/>
              </a:rPr>
              <a:t>Kaufkraftparität</a:t>
            </a:r>
            <a:r>
              <a:rPr lang="en-US" altLang="en-US" sz="2400" dirty="0">
                <a:solidFill>
                  <a:sysClr val="windowText" lastClr="000000"/>
                </a:solidFill>
                <a:latin typeface="Arial" panose="020B0604020202020204" pitchFamily="34" charset="0"/>
                <a:cs typeface="Arial" panose="020B0604020202020204" pitchFamily="34" charset="0"/>
              </a:rPr>
              <a:t> </a:t>
            </a:r>
            <a:r>
              <a:rPr lang="en-US" altLang="en-US" sz="2400" dirty="0" err="1">
                <a:solidFill>
                  <a:sysClr val="windowText" lastClr="000000"/>
                </a:solidFill>
                <a:latin typeface="Arial" panose="020B0604020202020204" pitchFamily="34" charset="0"/>
                <a:cs typeface="Arial" panose="020B0604020202020204" pitchFamily="34" charset="0"/>
              </a:rPr>
              <a:t>beruhen</a:t>
            </a:r>
            <a:r>
              <a:rPr lang="en-US" altLang="en-US" sz="2400" dirty="0">
                <a:solidFill>
                  <a:sysClr val="windowText" lastClr="000000"/>
                </a:solidFill>
                <a:latin typeface="Arial" panose="020B0604020202020204" pitchFamily="34" charset="0"/>
                <a:cs typeface="Arial" panose="020B0604020202020204" pitchFamily="34" charset="0"/>
              </a:rPr>
              <a:t> auf der </a:t>
            </a:r>
            <a:r>
              <a:rPr lang="en-US" altLang="en-US" sz="2400" dirty="0" err="1">
                <a:solidFill>
                  <a:sysClr val="windowText" lastClr="000000"/>
                </a:solidFill>
                <a:latin typeface="Arial" panose="020B0604020202020204" pitchFamily="34" charset="0"/>
                <a:cs typeface="Arial" panose="020B0604020202020204" pitchFamily="34" charset="0"/>
              </a:rPr>
              <a:t>Annahme</a:t>
            </a:r>
            <a:r>
              <a:rPr lang="en-US" altLang="en-US" sz="2400" dirty="0">
                <a:solidFill>
                  <a:sysClr val="windowText" lastClr="000000"/>
                </a:solidFill>
                <a:latin typeface="Arial" panose="020B0604020202020204" pitchFamily="34" charset="0"/>
                <a:cs typeface="Arial" panose="020B0604020202020204" pitchFamily="34" charset="0"/>
              </a:rPr>
              <a:t>, </a:t>
            </a:r>
            <a:r>
              <a:rPr lang="en-US" altLang="en-US" sz="2400" dirty="0" err="1">
                <a:solidFill>
                  <a:sysClr val="windowText" lastClr="000000"/>
                </a:solidFill>
                <a:latin typeface="Arial" panose="020B0604020202020204" pitchFamily="34" charset="0"/>
                <a:cs typeface="Arial" panose="020B0604020202020204" pitchFamily="34" charset="0"/>
              </a:rPr>
              <a:t>dass</a:t>
            </a:r>
            <a:r>
              <a:rPr lang="en-US" altLang="en-US" sz="2400" dirty="0">
                <a:solidFill>
                  <a:sysClr val="windowText" lastClr="000000"/>
                </a:solidFill>
                <a:latin typeface="Arial" panose="020B0604020202020204" pitchFamily="34" charset="0"/>
                <a:cs typeface="Arial" panose="020B0604020202020204" pitchFamily="34" charset="0"/>
              </a:rPr>
              <a:t> man </a:t>
            </a:r>
            <a:r>
              <a:rPr lang="en-US" altLang="en-US" sz="2400" dirty="0" err="1">
                <a:solidFill>
                  <a:sysClr val="windowText" lastClr="000000"/>
                </a:solidFill>
                <a:latin typeface="Arial" panose="020B0604020202020204" pitchFamily="34" charset="0"/>
                <a:cs typeface="Arial" panose="020B0604020202020204" pitchFamily="34" charset="0"/>
              </a:rPr>
              <a:t>mit</a:t>
            </a:r>
            <a:r>
              <a:rPr lang="en-US" altLang="en-US" sz="2400" dirty="0">
                <a:solidFill>
                  <a:sysClr val="windowText" lastClr="000000"/>
                </a:solidFill>
                <a:latin typeface="Arial" panose="020B0604020202020204" pitchFamily="34" charset="0"/>
                <a:cs typeface="Arial" panose="020B0604020202020204" pitchFamily="34" charset="0"/>
              </a:rPr>
              <a:t> </a:t>
            </a:r>
            <a:r>
              <a:rPr lang="en-US" altLang="en-US" sz="2400" dirty="0" err="1">
                <a:solidFill>
                  <a:sysClr val="windowText" lastClr="000000"/>
                </a:solidFill>
                <a:latin typeface="Arial" panose="020B0604020202020204" pitchFamily="34" charset="0"/>
                <a:cs typeface="Arial" panose="020B0604020202020204" pitchFamily="34" charset="0"/>
              </a:rPr>
              <a:t>einer</a:t>
            </a:r>
            <a:r>
              <a:rPr lang="en-US" altLang="en-US" sz="2400" dirty="0">
                <a:solidFill>
                  <a:sysClr val="windowText" lastClr="000000"/>
                </a:solidFill>
                <a:latin typeface="Arial" panose="020B0604020202020204" pitchFamily="34" charset="0"/>
                <a:cs typeface="Arial" panose="020B0604020202020204" pitchFamily="34" charset="0"/>
              </a:rPr>
              <a:t> Einheit </a:t>
            </a:r>
            <a:r>
              <a:rPr lang="en-US" altLang="en-US" sz="2400" dirty="0" err="1">
                <a:solidFill>
                  <a:sysClr val="windowText" lastClr="000000"/>
                </a:solidFill>
                <a:latin typeface="Arial" panose="020B0604020202020204" pitchFamily="34" charset="0"/>
                <a:cs typeface="Arial" panose="020B0604020202020204" pitchFamily="34" charset="0"/>
              </a:rPr>
              <a:t>einer</a:t>
            </a:r>
            <a:r>
              <a:rPr lang="en-US" altLang="en-US" sz="2400" dirty="0">
                <a:solidFill>
                  <a:sysClr val="windowText" lastClr="000000"/>
                </a:solidFill>
                <a:latin typeface="Arial" panose="020B0604020202020204" pitchFamily="34" charset="0"/>
                <a:cs typeface="Arial" panose="020B0604020202020204" pitchFamily="34" charset="0"/>
              </a:rPr>
              <a:t> </a:t>
            </a:r>
            <a:r>
              <a:rPr lang="en-US" altLang="en-US" sz="2400" dirty="0" err="1">
                <a:solidFill>
                  <a:sysClr val="windowText" lastClr="000000"/>
                </a:solidFill>
                <a:latin typeface="Arial" panose="020B0604020202020204" pitchFamily="34" charset="0"/>
                <a:cs typeface="Arial" panose="020B0604020202020204" pitchFamily="34" charset="0"/>
              </a:rPr>
              <a:t>Währung</a:t>
            </a:r>
            <a:r>
              <a:rPr lang="en-US" altLang="en-US" sz="2400" dirty="0">
                <a:solidFill>
                  <a:sysClr val="windowText" lastClr="000000"/>
                </a:solidFill>
                <a:latin typeface="Arial" panose="020B0604020202020204" pitchFamily="34" charset="0"/>
                <a:cs typeface="Arial" panose="020B0604020202020204" pitchFamily="34" charset="0"/>
              </a:rPr>
              <a:t> auf der </a:t>
            </a:r>
            <a:r>
              <a:rPr lang="en-US" altLang="en-US" sz="2400" dirty="0" err="1">
                <a:solidFill>
                  <a:sysClr val="windowText" lastClr="000000"/>
                </a:solidFill>
                <a:latin typeface="Arial" panose="020B0604020202020204" pitchFamily="34" charset="0"/>
                <a:cs typeface="Arial" panose="020B0604020202020204" pitchFamily="34" charset="0"/>
              </a:rPr>
              <a:t>ganzen</a:t>
            </a:r>
            <a:r>
              <a:rPr lang="en-US" altLang="en-US" sz="2400" dirty="0">
                <a:solidFill>
                  <a:sysClr val="windowText" lastClr="000000"/>
                </a:solidFill>
                <a:latin typeface="Arial" panose="020B0604020202020204" pitchFamily="34" charset="0"/>
                <a:cs typeface="Arial" panose="020B0604020202020204" pitchFamily="34" charset="0"/>
              </a:rPr>
              <a:t> Welt </a:t>
            </a:r>
            <a:r>
              <a:rPr lang="en-US" altLang="en-US" sz="2400" dirty="0" err="1">
                <a:solidFill>
                  <a:sysClr val="windowText" lastClr="000000"/>
                </a:solidFill>
                <a:latin typeface="Arial" panose="020B0604020202020204" pitchFamily="34" charset="0"/>
                <a:cs typeface="Arial" panose="020B0604020202020204" pitchFamily="34" charset="0"/>
              </a:rPr>
              <a:t>nach</a:t>
            </a:r>
            <a:r>
              <a:rPr lang="en-US" altLang="en-US" sz="2400" dirty="0">
                <a:solidFill>
                  <a:sysClr val="windowText" lastClr="000000"/>
                </a:solidFill>
                <a:latin typeface="Arial" panose="020B0604020202020204" pitchFamily="34" charset="0"/>
                <a:cs typeface="Arial" panose="020B0604020202020204" pitchFamily="34" charset="0"/>
              </a:rPr>
              <a:t> </a:t>
            </a:r>
            <a:r>
              <a:rPr lang="en-US" altLang="en-US" sz="2400" dirty="0" err="1">
                <a:solidFill>
                  <a:sysClr val="windowText" lastClr="000000"/>
                </a:solidFill>
                <a:latin typeface="Arial" panose="020B0604020202020204" pitchFamily="34" charset="0"/>
                <a:cs typeface="Arial" panose="020B0604020202020204" pitchFamily="34" charset="0"/>
              </a:rPr>
              <a:t>Umtausch</a:t>
            </a:r>
            <a:r>
              <a:rPr lang="en-US" altLang="en-US" sz="2400" dirty="0">
                <a:solidFill>
                  <a:sysClr val="windowText" lastClr="000000"/>
                </a:solidFill>
                <a:latin typeface="Arial" panose="020B0604020202020204" pitchFamily="34" charset="0"/>
                <a:cs typeface="Arial" panose="020B0604020202020204" pitchFamily="34" charset="0"/>
              </a:rPr>
              <a:t> die </a:t>
            </a:r>
            <a:r>
              <a:rPr lang="en-US" altLang="en-US" sz="2400" dirty="0" err="1">
                <a:solidFill>
                  <a:sysClr val="windowText" lastClr="000000"/>
                </a:solidFill>
                <a:latin typeface="Arial" panose="020B0604020202020204" pitchFamily="34" charset="0"/>
                <a:cs typeface="Arial" panose="020B0604020202020204" pitchFamily="34" charset="0"/>
              </a:rPr>
              <a:t>selbe</a:t>
            </a:r>
            <a:r>
              <a:rPr lang="en-US" altLang="en-US" sz="2400" dirty="0">
                <a:solidFill>
                  <a:sysClr val="windowText" lastClr="000000"/>
                </a:solidFill>
                <a:latin typeface="Arial" panose="020B0604020202020204" pitchFamily="34" charset="0"/>
                <a:cs typeface="Arial" panose="020B0604020202020204" pitchFamily="34" charset="0"/>
              </a:rPr>
              <a:t> </a:t>
            </a:r>
            <a:r>
              <a:rPr lang="en-US" altLang="en-US" sz="2400" dirty="0" err="1">
                <a:solidFill>
                  <a:sysClr val="windowText" lastClr="000000"/>
                </a:solidFill>
                <a:latin typeface="Arial" panose="020B0604020202020204" pitchFamily="34" charset="0"/>
                <a:cs typeface="Arial" panose="020B0604020202020204" pitchFamily="34" charset="0"/>
              </a:rPr>
              <a:t>Menge</a:t>
            </a:r>
            <a:r>
              <a:rPr lang="en-US" altLang="en-US" sz="2400" dirty="0">
                <a:solidFill>
                  <a:sysClr val="windowText" lastClr="000000"/>
                </a:solidFill>
                <a:latin typeface="Arial" panose="020B0604020202020204" pitchFamily="34" charset="0"/>
                <a:cs typeface="Arial" panose="020B0604020202020204" pitchFamily="34" charset="0"/>
              </a:rPr>
              <a:t> an </a:t>
            </a:r>
            <a:r>
              <a:rPr lang="en-US" altLang="en-US" sz="2400" dirty="0" err="1">
                <a:solidFill>
                  <a:sysClr val="windowText" lastClr="000000"/>
                </a:solidFill>
                <a:latin typeface="Arial" panose="020B0604020202020204" pitchFamily="34" charset="0"/>
                <a:cs typeface="Arial" panose="020B0604020202020204" pitchFamily="34" charset="0"/>
              </a:rPr>
              <a:t>Güterm</a:t>
            </a:r>
            <a:r>
              <a:rPr lang="en-US" altLang="en-US" sz="2400" dirty="0">
                <a:solidFill>
                  <a:sysClr val="windowText" lastClr="000000"/>
                </a:solidFill>
                <a:latin typeface="Arial" panose="020B0604020202020204" pitchFamily="34" charset="0"/>
                <a:cs typeface="Arial" panose="020B0604020202020204" pitchFamily="34" charset="0"/>
              </a:rPr>
              <a:t> </a:t>
            </a:r>
            <a:r>
              <a:rPr lang="en-US" altLang="en-US" sz="2400" dirty="0" err="1">
                <a:solidFill>
                  <a:sysClr val="windowText" lastClr="000000"/>
                </a:solidFill>
                <a:latin typeface="Arial" panose="020B0604020202020204" pitchFamily="34" charset="0"/>
                <a:cs typeface="Arial" panose="020B0604020202020204" pitchFamily="34" charset="0"/>
              </a:rPr>
              <a:t>kaufen</a:t>
            </a:r>
            <a:r>
              <a:rPr lang="en-US" altLang="en-US" sz="2400" dirty="0">
                <a:solidFill>
                  <a:sysClr val="windowText" lastClr="000000"/>
                </a:solidFill>
                <a:latin typeface="Arial" panose="020B0604020202020204" pitchFamily="34" charset="0"/>
                <a:cs typeface="Arial" panose="020B0604020202020204" pitchFamily="34" charset="0"/>
              </a:rPr>
              <a:t> </a:t>
            </a:r>
            <a:r>
              <a:rPr lang="en-US" altLang="en-US" sz="2400" dirty="0" err="1">
                <a:solidFill>
                  <a:sysClr val="windowText" lastClr="000000"/>
                </a:solidFill>
                <a:latin typeface="Arial" panose="020B0604020202020204" pitchFamily="34" charset="0"/>
                <a:cs typeface="Arial" panose="020B0604020202020204" pitchFamily="34" charset="0"/>
              </a:rPr>
              <a:t>kann</a:t>
            </a:r>
            <a:r>
              <a:rPr lang="en-US" altLang="en-US" sz="2400" dirty="0">
                <a:solidFill>
                  <a:sysClr val="windowText" lastClr="000000"/>
                </a:solidFill>
                <a:latin typeface="Arial" panose="020B0604020202020204" pitchFamily="34" charset="0"/>
                <a:cs typeface="Arial" panose="020B0604020202020204" pitchFamily="34" charset="0"/>
              </a:rPr>
              <a:t>.</a:t>
            </a:r>
          </a:p>
          <a:p>
            <a:pPr marL="414726" indent="-414726">
              <a:spcBef>
                <a:spcPts val="726"/>
              </a:spcBef>
              <a:buFont typeface="Arial" panose="020B0604020202020204" pitchFamily="34" charset="0"/>
              <a:buChar char="•"/>
            </a:pPr>
            <a:r>
              <a:rPr lang="en-US" altLang="en-US" sz="2631" dirty="0" err="1">
                <a:solidFill>
                  <a:sysClr val="windowText" lastClr="000000"/>
                </a:solidFill>
                <a:latin typeface="Arial" panose="020B0604020202020204" pitchFamily="34" charset="0"/>
                <a:ea typeface="ＭＳ Ｐゴシック" pitchFamily="34" charset="-128"/>
                <a:cs typeface="Arial" panose="020B0604020202020204" pitchFamily="34" charset="0"/>
              </a:rPr>
              <a:t>Prinzip</a:t>
            </a:r>
            <a:r>
              <a:rPr lang="en-US" altLang="en-US" sz="2631" dirty="0">
                <a:solidFill>
                  <a:sysClr val="windowText" lastClr="000000"/>
                </a:solidFill>
                <a:latin typeface="Arial" panose="020B0604020202020204" pitchFamily="34" charset="0"/>
                <a:ea typeface="ＭＳ Ｐゴシック" pitchFamily="34" charset="-128"/>
                <a:cs typeface="Arial" panose="020B0604020202020204" pitchFamily="34" charset="0"/>
              </a:rPr>
              <a:t> von </a:t>
            </a:r>
            <a:r>
              <a:rPr lang="en-US" altLang="en-US" sz="2631" dirty="0" err="1">
                <a:solidFill>
                  <a:sysClr val="windowText" lastClr="000000"/>
                </a:solidFill>
                <a:latin typeface="Arial" panose="020B0604020202020204" pitchFamily="34" charset="0"/>
                <a:ea typeface="ＭＳ Ｐゴシック" pitchFamily="34" charset="-128"/>
                <a:cs typeface="Arial" panose="020B0604020202020204" pitchFamily="34" charset="0"/>
              </a:rPr>
              <a:t>einem</a:t>
            </a:r>
            <a:r>
              <a:rPr lang="en-US" altLang="en-US" sz="2631" dirty="0">
                <a:solidFill>
                  <a:sysClr val="windowText" lastClr="000000"/>
                </a:solidFill>
                <a:latin typeface="Arial" panose="020B0604020202020204" pitchFamily="34" charset="0"/>
                <a:ea typeface="ＭＳ Ｐゴシック" pitchFamily="34" charset="-128"/>
                <a:cs typeface="Arial" panose="020B0604020202020204" pitchFamily="34" charset="0"/>
              </a:rPr>
              <a:t> </a:t>
            </a:r>
            <a:r>
              <a:rPr lang="en-US" altLang="en-US" sz="2631" dirty="0" err="1">
                <a:solidFill>
                  <a:sysClr val="windowText" lastClr="000000"/>
                </a:solidFill>
                <a:latin typeface="Arial" panose="020B0604020202020204" pitchFamily="34" charset="0"/>
                <a:ea typeface="ＭＳ Ｐゴシック" pitchFamily="34" charset="-128"/>
                <a:cs typeface="Arial" panose="020B0604020202020204" pitchFamily="34" charset="0"/>
              </a:rPr>
              <a:t>Preis</a:t>
            </a:r>
            <a:r>
              <a:rPr lang="en-US" altLang="en-US" sz="2631" dirty="0">
                <a:solidFill>
                  <a:sysClr val="windowText" lastClr="000000"/>
                </a:solidFill>
                <a:latin typeface="Arial" panose="020B0604020202020204" pitchFamily="34" charset="0"/>
                <a:ea typeface="ＭＳ Ｐゴシック" pitchFamily="34" charset="-128"/>
                <a:cs typeface="Arial" panose="020B0604020202020204" pitchFamily="34" charset="0"/>
              </a:rPr>
              <a:t> auf der </a:t>
            </a:r>
            <a:r>
              <a:rPr lang="en-US" altLang="en-US" sz="2631" dirty="0" err="1">
                <a:solidFill>
                  <a:sysClr val="windowText" lastClr="000000"/>
                </a:solidFill>
                <a:latin typeface="Arial" panose="020B0604020202020204" pitchFamily="34" charset="0"/>
                <a:ea typeface="ＭＳ Ｐゴシック" pitchFamily="34" charset="-128"/>
                <a:cs typeface="Arial" panose="020B0604020202020204" pitchFamily="34" charset="0"/>
              </a:rPr>
              <a:t>ganzen</a:t>
            </a:r>
            <a:r>
              <a:rPr lang="en-US" altLang="en-US" sz="2631" dirty="0">
                <a:solidFill>
                  <a:sysClr val="windowText" lastClr="000000"/>
                </a:solidFill>
                <a:latin typeface="Arial" panose="020B0604020202020204" pitchFamily="34" charset="0"/>
                <a:ea typeface="ＭＳ Ｐゴシック" pitchFamily="34" charset="-128"/>
                <a:cs typeface="Arial" panose="020B0604020202020204" pitchFamily="34" charset="0"/>
              </a:rPr>
              <a:t> Welt</a:t>
            </a:r>
          </a:p>
          <a:p>
            <a:pPr marL="414726" indent="-414726">
              <a:spcBef>
                <a:spcPts val="726"/>
              </a:spcBef>
              <a:buFont typeface="Arial" panose="020B0604020202020204" pitchFamily="34" charset="0"/>
              <a:buChar char="•"/>
            </a:pP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In der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kurzen</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Frist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ist</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das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sicher</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nicht</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erfüllt</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aber</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langfristig</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sollten</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sich</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die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Wechselkurse</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gemäß</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der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Kaufkraftparitäten</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 </a:t>
            </a:r>
            <a:r>
              <a:rPr lang="en-US" altLang="en-US" sz="2631" kern="0" dirty="0" err="1">
                <a:solidFill>
                  <a:sysClr val="windowText" lastClr="000000"/>
                </a:solidFill>
                <a:latin typeface="Arial" panose="020B0604020202020204" pitchFamily="34" charset="0"/>
                <a:ea typeface="ＭＳ Ｐゴシック" pitchFamily="34" charset="-128"/>
                <a:cs typeface="Arial" panose="020B0604020202020204" pitchFamily="34" charset="0"/>
              </a:rPr>
              <a:t>anpassen</a:t>
            </a:r>
            <a:r>
              <a:rPr lang="en-US" altLang="en-US" sz="2631" kern="0" dirty="0">
                <a:solidFill>
                  <a:sysClr val="windowText" lastClr="000000"/>
                </a:solidFill>
                <a:latin typeface="Arial" panose="020B0604020202020204" pitchFamily="34" charset="0"/>
                <a:ea typeface="ＭＳ Ｐゴシック" pitchFamily="34" charset="-128"/>
                <a:cs typeface="Arial" panose="020B0604020202020204" pitchFamily="34" charset="0"/>
              </a:rPr>
              <a:t>.</a:t>
            </a:r>
            <a:endParaRPr lang="en-US" altLang="en-US" sz="2358" kern="0" dirty="0">
              <a:solidFill>
                <a:sysClr val="windowText" lastClr="000000"/>
              </a:solidFill>
              <a:latin typeface="Arial" panose="020B0604020202020204" pitchFamily="34" charset="0"/>
              <a:ea typeface="ＭＳ Ｐゴシック" pitchFamily="34" charset="-128"/>
              <a:cs typeface="Arial" panose="020B0604020202020204" pitchFamily="34" charset="0"/>
            </a:endParaRPr>
          </a:p>
          <a:p>
            <a:endParaRPr lang="en-US" sz="2903" dirty="0">
              <a:solidFill>
                <a:sysClr val="windowText" lastClr="000000"/>
              </a:solidFill>
              <a:latin typeface="Arial" panose="020B0604020202020204" pitchFamily="34" charset="0"/>
              <a:cs typeface="Arial" panose="020B0604020202020204" pitchFamily="34" charset="0"/>
            </a:endParaRPr>
          </a:p>
        </p:txBody>
      </p:sp>
      <p:sp>
        <p:nvSpPr>
          <p:cNvPr id="5" name="Rechteck 4">
            <a:extLst>
              <a:ext uri="{FF2B5EF4-FFF2-40B4-BE49-F238E27FC236}">
                <a16:creationId xmlns:a16="http://schemas.microsoft.com/office/drawing/2014/main" id="{A2B95207-1541-4DDA-218C-C76C236F5ADF}"/>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23704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47C50-0FD5-C5EB-A343-4DB262383E5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9A46766-8720-2546-CFEF-FCD774DD78DF}"/>
              </a:ext>
            </a:extLst>
          </p:cNvPr>
          <p:cNvSpPr txBox="1">
            <a:spLocks/>
          </p:cNvSpPr>
          <p:nvPr/>
        </p:nvSpPr>
        <p:spPr>
          <a:xfrm>
            <a:off x="1938720" y="249147"/>
            <a:ext cx="7464960" cy="640552"/>
          </a:xfrm>
          <a:prstGeom prst="rect">
            <a:avLst/>
          </a:prstGeom>
        </p:spPr>
        <p:txBody>
          <a:bodyPr lIns="82945" tIns="41473" rIns="82945" bIns="41473"/>
          <a:lstStyle>
            <a:lvl1pPr algn="ctr" rtl="0" hangingPunct="0">
              <a:tabLst/>
              <a:defRPr lang="de-DE" sz="4400" b="0" i="0" u="none" strike="noStrike" kern="1200">
                <a:ln>
                  <a:noFill/>
                </a:ln>
                <a:latin typeface="Arial" pitchFamily="18"/>
              </a:defRPr>
            </a:lvl1pPr>
          </a:lstStyle>
          <a:p>
            <a:r>
              <a:rPr lang="en-US" dirty="0">
                <a:solidFill>
                  <a:sysClr val="windowText" lastClr="000000"/>
                </a:solidFill>
              </a:rPr>
              <a:t>KKP</a:t>
            </a:r>
          </a:p>
        </p:txBody>
      </p:sp>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4B5E37E6-09DF-2630-FF5D-8DC3381E0841}"/>
                  </a:ext>
                </a:extLst>
              </p:cNvPr>
              <p:cNvSpPr txBox="1">
                <a:spLocks/>
              </p:cNvSpPr>
              <p:nvPr/>
            </p:nvSpPr>
            <p:spPr>
              <a:xfrm>
                <a:off x="963387" y="1451673"/>
                <a:ext cx="10099220" cy="4105872"/>
              </a:xfrm>
              <a:prstGeom prst="rect">
                <a:avLst/>
              </a:prstGeom>
            </p:spPr>
            <p:txBody>
              <a:bodyPr lIns="82945" tIns="41473" rIns="82945" bIns="41473">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lnSpc>
                    <a:spcPct val="140000"/>
                  </a:lnSpc>
                </a:pPr>
                <a:r>
                  <a:rPr lang="en-US" altLang="en-US" sz="1800" dirty="0">
                    <a:solidFill>
                      <a:sysClr val="windowText" lastClr="000000"/>
                    </a:solidFill>
                    <a:latin typeface="Arial" panose="020B0604020202020204" pitchFamily="34" charset="0"/>
                    <a:cs typeface="Arial" panose="020B0604020202020204" pitchFamily="34" charset="0"/>
                  </a:rPr>
                  <a:t>Der </a:t>
                </a:r>
                <a:r>
                  <a:rPr lang="en-US" altLang="en-US" sz="1800" dirty="0" err="1">
                    <a:solidFill>
                      <a:sysClr val="windowText" lastClr="000000"/>
                    </a:solidFill>
                    <a:latin typeface="Arial" panose="020B0604020202020204" pitchFamily="34" charset="0"/>
                    <a:cs typeface="Arial" panose="020B0604020202020204" pitchFamily="34" charset="0"/>
                  </a:rPr>
                  <a:t>nominale</a:t>
                </a:r>
                <a:r>
                  <a:rPr lang="en-US" altLang="en-US" sz="1800" dirty="0">
                    <a:solidFill>
                      <a:sysClr val="windowText" lastClr="000000"/>
                    </a:solidFill>
                    <a:latin typeface="Arial" panose="020B0604020202020204" pitchFamily="34" charset="0"/>
                    <a:cs typeface="Arial" panose="020B0604020202020204" pitchFamily="34" charset="0"/>
                  </a:rPr>
                  <a:t> </a:t>
                </a:r>
                <a:r>
                  <a:rPr lang="en-US" altLang="en-US" sz="1800" dirty="0" err="1">
                    <a:solidFill>
                      <a:sysClr val="windowText" lastClr="000000"/>
                    </a:solidFill>
                    <a:latin typeface="Arial" panose="020B0604020202020204" pitchFamily="34" charset="0"/>
                    <a:cs typeface="Arial" panose="020B0604020202020204" pitchFamily="34" charset="0"/>
                  </a:rPr>
                  <a:t>Wechselkurs</a:t>
                </a:r>
                <a:r>
                  <a:rPr lang="en-US" altLang="en-US" sz="1800" dirty="0">
                    <a:solidFill>
                      <a:sysClr val="windowText" lastClr="000000"/>
                    </a:solidFill>
                    <a:latin typeface="Arial" panose="020B0604020202020204" pitchFamily="34" charset="0"/>
                    <a:cs typeface="Arial" panose="020B0604020202020204" pitchFamily="34" charset="0"/>
                  </a:rPr>
                  <a:t> </a:t>
                </a:r>
                <a:r>
                  <a:rPr lang="en-US" altLang="en-US" sz="1800" dirty="0" err="1">
                    <a:solidFill>
                      <a:sysClr val="windowText" lastClr="000000"/>
                    </a:solidFill>
                    <a:latin typeface="Arial" panose="020B0604020202020204" pitchFamily="34" charset="0"/>
                    <a:cs typeface="Arial" panose="020B0604020202020204" pitchFamily="34" charset="0"/>
                  </a:rPr>
                  <a:t>sollte</a:t>
                </a:r>
                <a:r>
                  <a:rPr lang="en-US" altLang="en-US" sz="1800" dirty="0">
                    <a:solidFill>
                      <a:sysClr val="windowText" lastClr="000000"/>
                    </a:solidFill>
                    <a:latin typeface="Arial" panose="020B0604020202020204" pitchFamily="34" charset="0"/>
                    <a:cs typeface="Arial" panose="020B0604020202020204" pitchFamily="34" charset="0"/>
                  </a:rPr>
                  <a:t> die </a:t>
                </a:r>
                <a:r>
                  <a:rPr lang="en-US" altLang="en-US" sz="1800" err="1">
                    <a:solidFill>
                      <a:sysClr val="windowText" lastClr="000000"/>
                    </a:solidFill>
                    <a:latin typeface="Arial" panose="020B0604020202020204" pitchFamily="34" charset="0"/>
                    <a:cs typeface="Arial" panose="020B0604020202020204" pitchFamily="34" charset="0"/>
                  </a:rPr>
                  <a:t>unterschiedlichen</a:t>
                </a:r>
                <a:r>
                  <a:rPr lang="en-US" altLang="en-US" sz="1800">
                    <a:solidFill>
                      <a:sysClr val="windowText" lastClr="000000"/>
                    </a:solidFill>
                    <a:latin typeface="Arial" panose="020B0604020202020204" pitchFamily="34" charset="0"/>
                    <a:cs typeface="Arial" panose="020B0604020202020204" pitchFamily="34" charset="0"/>
                  </a:rPr>
                  <a:t> Preisniveaus </a:t>
                </a:r>
                <a:r>
                  <a:rPr lang="en-US" altLang="en-US" sz="1800" dirty="0">
                    <a:solidFill>
                      <a:sysClr val="windowText" lastClr="000000"/>
                    </a:solidFill>
                    <a:latin typeface="Arial" panose="020B0604020202020204" pitchFamily="34" charset="0"/>
                    <a:cs typeface="Arial" panose="020B0604020202020204" pitchFamily="34" charset="0"/>
                  </a:rPr>
                  <a:t>der </a:t>
                </a:r>
                <a:r>
                  <a:rPr lang="en-US" altLang="en-US" sz="1800" dirty="0" err="1">
                    <a:solidFill>
                      <a:sysClr val="windowText" lastClr="000000"/>
                    </a:solidFill>
                    <a:latin typeface="Arial" panose="020B0604020202020204" pitchFamily="34" charset="0"/>
                    <a:cs typeface="Arial" panose="020B0604020202020204" pitchFamily="34" charset="0"/>
                  </a:rPr>
                  <a:t>Länder</a:t>
                </a:r>
                <a:r>
                  <a:rPr lang="en-US" altLang="en-US" sz="1800" dirty="0">
                    <a:solidFill>
                      <a:sysClr val="windowText" lastClr="000000"/>
                    </a:solidFill>
                    <a:latin typeface="Arial" panose="020B0604020202020204" pitchFamily="34" charset="0"/>
                    <a:cs typeface="Arial" panose="020B0604020202020204" pitchFamily="34" charset="0"/>
                  </a:rPr>
                  <a:t> </a:t>
                </a:r>
                <a:r>
                  <a:rPr lang="en-US" altLang="en-US" sz="1800" dirty="0" err="1">
                    <a:solidFill>
                      <a:sysClr val="windowText" lastClr="000000"/>
                    </a:solidFill>
                    <a:latin typeface="Arial" panose="020B0604020202020204" pitchFamily="34" charset="0"/>
                    <a:cs typeface="Arial" panose="020B0604020202020204" pitchFamily="34" charset="0"/>
                  </a:rPr>
                  <a:t>widerspiegeln</a:t>
                </a:r>
                <a:endParaRPr lang="en-US" altLang="en-US" sz="1800" dirty="0">
                  <a:solidFill>
                    <a:sysClr val="windowText" lastClr="000000"/>
                  </a:solidFill>
                  <a:latin typeface="Arial" panose="020B0604020202020204" pitchFamily="34" charset="0"/>
                  <a:cs typeface="Arial" panose="020B0604020202020204" pitchFamily="34" charset="0"/>
                </a:endParaRPr>
              </a:p>
              <a:p>
                <a:pPr>
                  <a:lnSpc>
                    <a:spcPct val="140000"/>
                  </a:lnSpc>
                </a:pPr>
                <a14:m>
                  <m:oMath xmlns:m="http://schemas.openxmlformats.org/officeDocument/2006/math">
                    <m:r>
                      <a:rPr lang="en-US" altLang="en-US" sz="1800" i="1">
                        <a:solidFill>
                          <a:sysClr val="windowText" lastClr="000000"/>
                        </a:solidFill>
                        <a:latin typeface="Cambria Math"/>
                        <a:cs typeface="Arial" charset="0"/>
                      </a:rPr>
                      <m:t>𝑒</m:t>
                    </m:r>
                    <m:r>
                      <a:rPr lang="en-US" altLang="en-US" sz="1800" i="1">
                        <a:solidFill>
                          <a:sysClr val="windowText" lastClr="000000"/>
                        </a:solidFill>
                        <a:latin typeface="Cambria Math"/>
                        <a:cs typeface="Arial" charset="0"/>
                      </a:rPr>
                      <m:t>= </m:t>
                    </m:r>
                    <m:f>
                      <m:fPr>
                        <m:ctrlPr>
                          <a:rPr lang="ar-AE" altLang="en-US" sz="1800" i="1">
                            <a:solidFill>
                              <a:sysClr val="windowText" lastClr="000000"/>
                            </a:solidFill>
                            <a:latin typeface="Cambria Math" panose="02040503050406030204" pitchFamily="18" charset="0"/>
                            <a:cs typeface="Arial" charset="0"/>
                          </a:rPr>
                        </m:ctrlPr>
                      </m:fPr>
                      <m:num>
                        <m:sSub>
                          <m:sSubPr>
                            <m:ctrlPr>
                              <a:rPr lang="ar-AE" altLang="en-US" sz="1800" i="1">
                                <a:solidFill>
                                  <a:sysClr val="windowText" lastClr="000000"/>
                                </a:solidFill>
                                <a:latin typeface="Cambria Math" panose="02040503050406030204" pitchFamily="18" charset="0"/>
                                <a:cs typeface="Arial" charset="0"/>
                              </a:rPr>
                            </m:ctrlPr>
                          </m:sSubPr>
                          <m:e>
                            <m:r>
                              <a:rPr lang="en-US" altLang="en-US" sz="1800" i="1">
                                <a:solidFill>
                                  <a:sysClr val="windowText" lastClr="000000"/>
                                </a:solidFill>
                                <a:latin typeface="Cambria Math"/>
                                <a:cs typeface="Arial" charset="0"/>
                              </a:rPr>
                              <m:t>𝑃</m:t>
                            </m:r>
                          </m:e>
                          <m:sub>
                            <m:r>
                              <a:rPr lang="ar-AE" altLang="en-US" sz="1800" i="1">
                                <a:solidFill>
                                  <a:sysClr val="windowText" lastClr="000000"/>
                                </a:solidFill>
                                <a:latin typeface="Cambria Math"/>
                                <a:cs typeface="Arial" charset="0"/>
                              </a:rPr>
                              <m:t>$</m:t>
                            </m:r>
                          </m:sub>
                        </m:sSub>
                      </m:num>
                      <m:den>
                        <m:sSub>
                          <m:sSubPr>
                            <m:ctrlPr>
                              <a:rPr lang="ar-AE" altLang="en-US" sz="1800" i="1">
                                <a:solidFill>
                                  <a:sysClr val="windowText" lastClr="000000"/>
                                </a:solidFill>
                                <a:latin typeface="Cambria Math" panose="02040503050406030204" pitchFamily="18" charset="0"/>
                                <a:cs typeface="Arial" charset="0"/>
                              </a:rPr>
                            </m:ctrlPr>
                          </m:sSubPr>
                          <m:e>
                            <m:r>
                              <a:rPr lang="en-US" altLang="en-US" sz="1800" i="1">
                                <a:solidFill>
                                  <a:sysClr val="windowText" lastClr="000000"/>
                                </a:solidFill>
                                <a:latin typeface="Cambria Math"/>
                                <a:cs typeface="Arial" charset="0"/>
                              </a:rPr>
                              <m:t>𝑃</m:t>
                            </m:r>
                          </m:e>
                          <m:sub>
                            <m:r>
                              <a:rPr lang="ar-AE" altLang="en-US" sz="1800" i="1">
                                <a:solidFill>
                                  <a:sysClr val="windowText" lastClr="000000"/>
                                </a:solidFill>
                                <a:latin typeface="Cambria Math"/>
                                <a:cs typeface="Arial" charset="0"/>
                              </a:rPr>
                              <m:t>€</m:t>
                            </m:r>
                          </m:sub>
                        </m:sSub>
                      </m:den>
                    </m:f>
                  </m:oMath>
                </a14:m>
                <a:r>
                  <a:rPr lang="de-DE" altLang="en-US" sz="1800" dirty="0">
                    <a:solidFill>
                      <a:sysClr val="windowText" lastClr="000000"/>
                    </a:solidFill>
                    <a:latin typeface="Arial" panose="020B0604020202020204" pitchFamily="34" charset="0"/>
                    <a:cs typeface="Arial" panose="020B0604020202020204" pitchFamily="34" charset="0"/>
                  </a:rPr>
                  <a:t>		mit </a:t>
                </a:r>
                <a:r>
                  <a:rPr lang="de-DE" altLang="en-US" sz="1800">
                    <a:solidFill>
                      <a:sysClr val="windowText" lastClr="000000"/>
                    </a:solidFill>
                    <a:latin typeface="Arial" panose="020B0604020202020204" pitchFamily="34" charset="0"/>
                    <a:cs typeface="Arial" panose="020B0604020202020204" pitchFamily="34" charset="0"/>
                  </a:rPr>
                  <a:t>den Preisniveaus (Verbraucherpreisindex</a:t>
                </a:r>
                <a:r>
                  <a:rPr lang="de-DE" altLang="en-US" sz="1800" dirty="0">
                    <a:solidFill>
                      <a:sysClr val="windowText" lastClr="000000"/>
                    </a:solidFill>
                    <a:latin typeface="Arial" panose="020B0604020202020204" pitchFamily="34" charset="0"/>
                    <a:cs typeface="Arial" panose="020B0604020202020204" pitchFamily="34" charset="0"/>
                  </a:rPr>
                  <a:t>) in der Eurozone und den USA</a:t>
                </a:r>
                <a:endParaRPr lang="ar-AE" altLang="en-US" sz="1800" dirty="0">
                  <a:solidFill>
                    <a:sysClr val="windowText" lastClr="000000"/>
                  </a:solidFill>
                  <a:latin typeface="Arial" panose="020B0604020202020204" pitchFamily="34" charset="0"/>
                  <a:cs typeface="Arial" panose="020B0604020202020204" pitchFamily="34" charset="0"/>
                </a:endParaRPr>
              </a:p>
              <a:p>
                <a:endParaRPr lang="ar-AE" sz="2200" dirty="0">
                  <a:solidFill>
                    <a:sysClr val="windowText" lastClr="000000"/>
                  </a:solidFill>
                  <a:latin typeface="Arial" panose="020B0604020202020204" pitchFamily="34" charset="0"/>
                  <a:cs typeface="Arial" panose="020B0604020202020204" pitchFamily="34" charset="0"/>
                </a:endParaRPr>
              </a:p>
            </p:txBody>
          </p:sp>
        </mc:Choice>
        <mc:Fallback xmlns="">
          <p:sp>
            <p:nvSpPr>
              <p:cNvPr id="6" name="Content Placeholder 2"/>
              <p:cNvSpPr txBox="1">
                <a:spLocks noRot="1" noChangeAspect="1" noMove="1" noResize="1" noEditPoints="1" noAdjustHandles="1" noChangeArrowheads="1" noChangeShapeType="1" noTextEdit="1"/>
              </p:cNvSpPr>
              <p:nvPr/>
            </p:nvSpPr>
            <p:spPr>
              <a:xfrm>
                <a:off x="963387" y="1451673"/>
                <a:ext cx="10099220" cy="4105872"/>
              </a:xfrm>
              <a:prstGeom prst="rect">
                <a:avLst/>
              </a:prstGeom>
              <a:blipFill>
                <a:blip r:embed="rId3"/>
                <a:stretch>
                  <a:fillRect l="-604"/>
                </a:stretch>
              </a:blipFill>
            </p:spPr>
            <p:txBody>
              <a:bodyPr/>
              <a:lstStyle/>
              <a:p>
                <a:r>
                  <a:rPr lang="de-DE">
                    <a:noFill/>
                  </a:rPr>
                  <a:t> </a:t>
                </a:r>
              </a:p>
            </p:txBody>
          </p:sp>
        </mc:Fallback>
      </mc:AlternateContent>
      <p:sp>
        <p:nvSpPr>
          <p:cNvPr id="3" name="Rechteck 2">
            <a:extLst>
              <a:ext uri="{FF2B5EF4-FFF2-40B4-BE49-F238E27FC236}">
                <a16:creationId xmlns:a16="http://schemas.microsoft.com/office/drawing/2014/main" id="{9E412317-86D2-E718-B6DB-AAC0A6809EF9}"/>
              </a:ext>
            </a:extLst>
          </p:cNvPr>
          <p:cNvSpPr/>
          <p:nvPr/>
        </p:nvSpPr>
        <p:spPr>
          <a:xfrm>
            <a:off x="1626535" y="3232398"/>
            <a:ext cx="7713408" cy="1643527"/>
          </a:xfrm>
          <a:prstGeom prst="rect">
            <a:avLst/>
          </a:prstGeom>
        </p:spPr>
        <p:txBody>
          <a:bodyPr wrap="square">
            <a:spAutoFit/>
          </a:bodyPr>
          <a:lstStyle/>
          <a:p>
            <a:pPr marL="285750" indent="-285750">
              <a:lnSpc>
                <a:spcPct val="140000"/>
              </a:lnSpc>
              <a:buFont typeface="Arial" panose="020B0604020202020204" pitchFamily="34" charset="0"/>
              <a:buChar char="•"/>
            </a:pPr>
            <a:r>
              <a:rPr lang="en-US" altLang="en-US" dirty="0" err="1">
                <a:solidFill>
                  <a:sysClr val="windowText" lastClr="000000"/>
                </a:solidFill>
                <a:latin typeface="Arial" panose="020B0604020202020204" pitchFamily="34" charset="0"/>
                <a:cs typeface="Arial" panose="020B0604020202020204" pitchFamily="34" charset="0"/>
              </a:rPr>
              <a:t>Allerdings</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gibt</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es</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viele</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Güter</a:t>
            </a:r>
            <a:r>
              <a:rPr lang="en-US" altLang="en-US" dirty="0">
                <a:solidFill>
                  <a:sysClr val="windowText" lastClr="000000"/>
                </a:solidFill>
                <a:latin typeface="Arial" panose="020B0604020202020204" pitchFamily="34" charset="0"/>
                <a:cs typeface="Arial" panose="020B0604020202020204" pitchFamily="34" charset="0"/>
              </a:rPr>
              <a:t>, die </a:t>
            </a:r>
            <a:r>
              <a:rPr lang="en-US" altLang="en-US" dirty="0" err="1">
                <a:solidFill>
                  <a:sysClr val="windowText" lastClr="000000"/>
                </a:solidFill>
                <a:latin typeface="Arial" panose="020B0604020202020204" pitchFamily="34" charset="0"/>
                <a:cs typeface="Arial" panose="020B0604020202020204" pitchFamily="34" charset="0"/>
              </a:rPr>
              <a:t>nicht</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direkt</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gehandelt</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werden</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können</a:t>
            </a:r>
            <a:endParaRPr lang="en-US" altLang="en-US" dirty="0">
              <a:solidFill>
                <a:sysClr val="windowText" lastClr="000000"/>
              </a:solidFill>
              <a:latin typeface="Arial" panose="020B0604020202020204" pitchFamily="34" charset="0"/>
              <a:cs typeface="Arial" panose="020B0604020202020204" pitchFamily="34" charset="0"/>
            </a:endParaRPr>
          </a:p>
          <a:p>
            <a:pPr marL="285750" indent="-285750">
              <a:lnSpc>
                <a:spcPct val="140000"/>
              </a:lnSpc>
              <a:buFont typeface="Arial" panose="020B0604020202020204" pitchFamily="34" charset="0"/>
              <a:buChar char="•"/>
            </a:pPr>
            <a:r>
              <a:rPr lang="en-US" altLang="en-US" dirty="0" err="1">
                <a:solidFill>
                  <a:sysClr val="windowText" lastClr="000000"/>
                </a:solidFill>
                <a:latin typeface="Arial" panose="020B0604020202020204" pitchFamily="34" charset="0"/>
                <a:cs typeface="Arial" panose="020B0604020202020204" pitchFamily="34" charset="0"/>
              </a:rPr>
              <a:t>Viele</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handelbare</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Güter</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sind</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keine</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perfekten</a:t>
            </a:r>
            <a:r>
              <a:rPr lang="en-US" altLang="en-US" dirty="0">
                <a:solidFill>
                  <a:sysClr val="windowText" lastClr="000000"/>
                </a:solidFill>
                <a:latin typeface="Arial" panose="020B0604020202020204" pitchFamily="34" charset="0"/>
                <a:cs typeface="Arial" panose="020B0604020202020204" pitchFamily="34" charset="0"/>
              </a:rPr>
              <a:t> Substitute</a:t>
            </a:r>
          </a:p>
          <a:p>
            <a:pPr marL="742950" lvl="1" indent="-285750">
              <a:lnSpc>
                <a:spcPct val="140000"/>
              </a:lnSpc>
              <a:buFont typeface="Wingdings" panose="05000000000000000000" pitchFamily="2" charset="2"/>
              <a:buChar char="Ø"/>
            </a:pPr>
            <a:r>
              <a:rPr lang="en-US" altLang="en-US" dirty="0">
                <a:solidFill>
                  <a:sysClr val="windowText" lastClr="000000"/>
                </a:solidFill>
                <a:latin typeface="Arial" panose="020B0604020202020204" pitchFamily="34" charset="0"/>
                <a:cs typeface="Arial" panose="020B0604020202020204" pitchFamily="34" charset="0"/>
              </a:rPr>
              <a:t>Dies </a:t>
            </a:r>
            <a:r>
              <a:rPr lang="en-US" altLang="en-US" dirty="0" err="1">
                <a:solidFill>
                  <a:sysClr val="windowText" lastClr="000000"/>
                </a:solidFill>
                <a:latin typeface="Arial" panose="020B0604020202020204" pitchFamily="34" charset="0"/>
                <a:cs typeface="Arial" panose="020B0604020202020204" pitchFamily="34" charset="0"/>
              </a:rPr>
              <a:t>erschwert</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bzw</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Stellt</a:t>
            </a:r>
            <a:r>
              <a:rPr lang="en-US" altLang="en-US" dirty="0">
                <a:solidFill>
                  <a:sysClr val="windowText" lastClr="000000"/>
                </a:solidFill>
                <a:latin typeface="Arial" panose="020B0604020202020204" pitchFamily="34" charset="0"/>
                <a:cs typeface="Arial" panose="020B0604020202020204" pitchFamily="34" charset="0"/>
              </a:rPr>
              <a:t> das </a:t>
            </a:r>
            <a:r>
              <a:rPr lang="en-US" altLang="en-US" dirty="0" err="1">
                <a:solidFill>
                  <a:sysClr val="windowText" lastClr="000000"/>
                </a:solidFill>
                <a:latin typeface="Arial" panose="020B0604020202020204" pitchFamily="34" charset="0"/>
                <a:cs typeface="Arial" panose="020B0604020202020204" pitchFamily="34" charset="0"/>
              </a:rPr>
              <a:t>Konzept</a:t>
            </a:r>
            <a:r>
              <a:rPr lang="en-US" altLang="en-US" dirty="0">
                <a:solidFill>
                  <a:sysClr val="windowText" lastClr="000000"/>
                </a:solidFill>
                <a:latin typeface="Arial" panose="020B0604020202020204" pitchFamily="34" charset="0"/>
                <a:cs typeface="Arial" panose="020B0604020202020204" pitchFamily="34" charset="0"/>
              </a:rPr>
              <a:t> von </a:t>
            </a:r>
            <a:r>
              <a:rPr lang="en-US" altLang="en-US" dirty="0" err="1">
                <a:solidFill>
                  <a:sysClr val="windowText" lastClr="000000"/>
                </a:solidFill>
                <a:latin typeface="Arial" panose="020B0604020202020204" pitchFamily="34" charset="0"/>
                <a:cs typeface="Arial" panose="020B0604020202020204" pitchFamily="34" charset="0"/>
              </a:rPr>
              <a:t>vergleichbaren</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Warenkörben</a:t>
            </a:r>
            <a:r>
              <a:rPr lang="en-US" altLang="en-US" dirty="0">
                <a:solidFill>
                  <a:sysClr val="windowText" lastClr="000000"/>
                </a:solidFill>
                <a:latin typeface="Arial" panose="020B0604020202020204" pitchFamily="34" charset="0"/>
                <a:cs typeface="Arial" panose="020B0604020202020204" pitchFamily="34" charset="0"/>
              </a:rPr>
              <a:t> in </a:t>
            </a:r>
            <a:r>
              <a:rPr lang="en-US" altLang="en-US" dirty="0" err="1">
                <a:solidFill>
                  <a:sysClr val="windowText" lastClr="000000"/>
                </a:solidFill>
                <a:latin typeface="Arial" panose="020B0604020202020204" pitchFamily="34" charset="0"/>
                <a:cs typeface="Arial" panose="020B0604020202020204" pitchFamily="34" charset="0"/>
              </a:rPr>
              <a:t>verschiedenen</a:t>
            </a:r>
            <a:r>
              <a:rPr lang="en-US" altLang="en-US" dirty="0">
                <a:solidFill>
                  <a:sysClr val="windowText" lastClr="000000"/>
                </a:solidFill>
                <a:latin typeface="Arial" panose="020B0604020202020204" pitchFamily="34" charset="0"/>
                <a:cs typeface="Arial" panose="020B0604020202020204" pitchFamily="34" charset="0"/>
              </a:rPr>
              <a:t> </a:t>
            </a:r>
            <a:r>
              <a:rPr lang="en-US" altLang="en-US" dirty="0" err="1">
                <a:solidFill>
                  <a:sysClr val="windowText" lastClr="000000"/>
                </a:solidFill>
                <a:latin typeface="Arial" panose="020B0604020202020204" pitchFamily="34" charset="0"/>
                <a:cs typeface="Arial" panose="020B0604020202020204" pitchFamily="34" charset="0"/>
              </a:rPr>
              <a:t>Ländern</a:t>
            </a:r>
            <a:r>
              <a:rPr lang="en-US" altLang="en-US" dirty="0">
                <a:solidFill>
                  <a:sysClr val="windowText" lastClr="000000"/>
                </a:solidFill>
                <a:latin typeface="Arial" panose="020B0604020202020204" pitchFamily="34" charset="0"/>
                <a:cs typeface="Arial" panose="020B0604020202020204" pitchFamily="34" charset="0"/>
              </a:rPr>
              <a:t> in </a:t>
            </a:r>
            <a:r>
              <a:rPr lang="en-US" altLang="en-US" dirty="0" err="1">
                <a:solidFill>
                  <a:sysClr val="windowText" lastClr="000000"/>
                </a:solidFill>
                <a:latin typeface="Arial" panose="020B0604020202020204" pitchFamily="34" charset="0"/>
                <a:cs typeface="Arial" panose="020B0604020202020204" pitchFamily="34" charset="0"/>
              </a:rPr>
              <a:t>Frage</a:t>
            </a:r>
            <a:endParaRPr lang="en-US" altLang="en-US" dirty="0">
              <a:solidFill>
                <a:sysClr val="windowText" lastClr="000000"/>
              </a:solidFill>
              <a:latin typeface="Arial" panose="020B0604020202020204" pitchFamily="34" charset="0"/>
              <a:cs typeface="Arial" panose="020B0604020202020204" pitchFamily="34" charset="0"/>
            </a:endParaRPr>
          </a:p>
        </p:txBody>
      </p:sp>
      <p:sp>
        <p:nvSpPr>
          <p:cNvPr id="5" name="Rechteck 4">
            <a:extLst>
              <a:ext uri="{FF2B5EF4-FFF2-40B4-BE49-F238E27FC236}">
                <a16:creationId xmlns:a16="http://schemas.microsoft.com/office/drawing/2014/main" id="{DB25FF4D-F182-ABCA-192B-2B5B8D6B1E7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360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C6436-D990-8660-98B3-1E1DAD5D18C5}"/>
            </a:ext>
          </a:extLst>
        </p:cNvPr>
        <p:cNvGrpSpPr/>
        <p:nvPr/>
      </p:nvGrpSpPr>
      <p:grpSpPr>
        <a:xfrm>
          <a:off x="0" y="0"/>
          <a:ext cx="0" cy="0"/>
          <a:chOff x="0" y="0"/>
          <a:chExt cx="0" cy="0"/>
        </a:xfrm>
      </p:grpSpPr>
      <p:sp>
        <p:nvSpPr>
          <p:cNvPr id="10" name="Rechteck 9">
            <a:extLst>
              <a:ext uri="{FF2B5EF4-FFF2-40B4-BE49-F238E27FC236}">
                <a16:creationId xmlns:a16="http://schemas.microsoft.com/office/drawing/2014/main" id="{F4C87404-43A3-82EF-B733-8E3360073B3B}"/>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itle 1">
            <a:extLst>
              <a:ext uri="{FF2B5EF4-FFF2-40B4-BE49-F238E27FC236}">
                <a16:creationId xmlns:a16="http://schemas.microsoft.com/office/drawing/2014/main" id="{1CF1759B-2D36-1D76-5FCD-E343A1F8C5F8}"/>
              </a:ext>
            </a:extLst>
          </p:cNvPr>
          <p:cNvSpPr txBox="1">
            <a:spLocks/>
          </p:cNvSpPr>
          <p:nvPr/>
        </p:nvSpPr>
        <p:spPr>
          <a:xfrm>
            <a:off x="3204724" y="94892"/>
            <a:ext cx="5544616" cy="395158"/>
          </a:xfrm>
          <a:prstGeom prst="rect">
            <a:avLst/>
          </a:prstGeom>
        </p:spPr>
        <p:txBody>
          <a:bodyPr/>
          <a:lstStyle>
            <a:lvl1pPr algn="ctr" rtl="0" hangingPunct="0">
              <a:tabLst/>
              <a:defRPr lang="de-DE" sz="4400" b="0" i="0" u="none" strike="noStrike" kern="1200">
                <a:ln>
                  <a:noFill/>
                </a:ln>
                <a:latin typeface="Arial" pitchFamily="18"/>
              </a:defRPr>
            </a:lvl1pPr>
          </a:lstStyle>
          <a:p>
            <a:r>
              <a:rPr lang="en-US" sz="2000" dirty="0">
                <a:solidFill>
                  <a:sysClr val="windowText" lastClr="000000"/>
                </a:solidFill>
              </a:rPr>
              <a:t>The Big Mac Index</a:t>
            </a:r>
          </a:p>
        </p:txBody>
      </p:sp>
      <p:sp>
        <p:nvSpPr>
          <p:cNvPr id="3" name="Textfeld 2">
            <a:extLst>
              <a:ext uri="{FF2B5EF4-FFF2-40B4-BE49-F238E27FC236}">
                <a16:creationId xmlns:a16="http://schemas.microsoft.com/office/drawing/2014/main" id="{13A90ADD-5985-3746-7920-638FA4EE3970}"/>
              </a:ext>
            </a:extLst>
          </p:cNvPr>
          <p:cNvSpPr txBox="1"/>
          <p:nvPr/>
        </p:nvSpPr>
        <p:spPr>
          <a:xfrm>
            <a:off x="0" y="562912"/>
            <a:ext cx="11897360" cy="1200329"/>
          </a:xfrm>
          <a:prstGeom prst="rect">
            <a:avLst/>
          </a:prstGeom>
          <a:noFill/>
        </p:spPr>
        <p:txBody>
          <a:bodyPr wrap="square">
            <a:spAutoFit/>
          </a:bodyPr>
          <a:lstStyle/>
          <a:p>
            <a:r>
              <a:rPr lang="de-DE" dirty="0">
                <a:hlinkClick r:id="rId2"/>
              </a:rPr>
              <a:t>https://statbase.org/datasets/indexes-and-ratings/bigmac-index/#:~:text=Feb%202%2C%202026-,In%20January%202026%2C%20the%20highest%20overvaluation%20of%20local%20currencies%20according,in%202002)%20to%20+22.8</a:t>
            </a:r>
            <a:r>
              <a:rPr lang="de-DE" dirty="0"/>
              <a:t>.</a:t>
            </a:r>
          </a:p>
          <a:p>
            <a:endParaRPr lang="de-DE" dirty="0"/>
          </a:p>
        </p:txBody>
      </p:sp>
      <p:pic>
        <p:nvPicPr>
          <p:cNvPr id="7" name="Grafik 6">
            <a:extLst>
              <a:ext uri="{FF2B5EF4-FFF2-40B4-BE49-F238E27FC236}">
                <a16:creationId xmlns:a16="http://schemas.microsoft.com/office/drawing/2014/main" id="{2480BD2E-67D6-467C-8636-B1E69AD21BED}"/>
              </a:ext>
            </a:extLst>
          </p:cNvPr>
          <p:cNvPicPr>
            <a:picLocks noChangeAspect="1"/>
          </p:cNvPicPr>
          <p:nvPr/>
        </p:nvPicPr>
        <p:blipFill>
          <a:blip r:embed="rId3"/>
          <a:stretch>
            <a:fillRect/>
          </a:stretch>
        </p:blipFill>
        <p:spPr>
          <a:xfrm>
            <a:off x="884876" y="1957578"/>
            <a:ext cx="4381833" cy="3695981"/>
          </a:xfrm>
          <a:prstGeom prst="rect">
            <a:avLst/>
          </a:prstGeom>
        </p:spPr>
      </p:pic>
    </p:spTree>
    <p:extLst>
      <p:ext uri="{BB962C8B-B14F-4D97-AF65-F5344CB8AC3E}">
        <p14:creationId xmlns:p14="http://schemas.microsoft.com/office/powerpoint/2010/main" val="3999267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96254-1861-00CC-61B3-3ECE4D2C0FA6}"/>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02862547-CA2B-AD1D-ECBE-A08A5C718A1F}"/>
              </a:ext>
            </a:extLst>
          </p:cNvPr>
          <p:cNvSpPr txBox="1"/>
          <p:nvPr/>
        </p:nvSpPr>
        <p:spPr>
          <a:xfrm>
            <a:off x="1600741" y="104531"/>
            <a:ext cx="7597213" cy="744863"/>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Wahlentscheidungen</a:t>
            </a:r>
            <a:endParaRPr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4183553A-E9BD-615E-E984-FE792456DF63}"/>
              </a:ext>
            </a:extLst>
          </p:cNvPr>
          <p:cNvSpPr/>
          <p:nvPr/>
        </p:nvSpPr>
        <p:spPr>
          <a:xfrm>
            <a:off x="348748" y="721321"/>
            <a:ext cx="11363092" cy="2060207"/>
          </a:xfrm>
          <a:prstGeom prst="rect">
            <a:avLst/>
          </a:prstGeom>
        </p:spPr>
        <p:txBody>
          <a:bodyPr wrap="square">
            <a:noAutofit/>
          </a:bodyPr>
          <a:lstStyle/>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Häufig muss eine Gesellschaft eine Entscheidung über mehrere Alternativen treffen, die letztlich für alle gilt.</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800100" lvl="1" indent="-342900">
              <a:buFont typeface="Wingdings" panose="05000000000000000000" pitchFamily="2" charset="2"/>
              <a:buChar char="Ø"/>
            </a:pPr>
            <a:r>
              <a:rPr lang="de-DE" sz="2400" dirty="0">
                <a:latin typeface="Times New Roman" panose="02020603050405020304" pitchFamily="18" charset="0"/>
                <a:cs typeface="Times New Roman" panose="02020603050405020304" pitchFamily="18" charset="0"/>
              </a:rPr>
              <a:t>Es stellt sich die Frage, welche Entscheidung von der Mehrheit gewählt wird?</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p:txBody>
      </p:sp>
      <p:sp>
        <p:nvSpPr>
          <p:cNvPr id="7" name="Rechteck 6">
            <a:extLst>
              <a:ext uri="{FF2B5EF4-FFF2-40B4-BE49-F238E27FC236}">
                <a16:creationId xmlns:a16="http://schemas.microsoft.com/office/drawing/2014/main" id="{7CB56F83-FD83-A61A-E623-4674A9AD6846}"/>
              </a:ext>
            </a:extLst>
          </p:cNvPr>
          <p:cNvSpPr/>
          <p:nvPr/>
        </p:nvSpPr>
        <p:spPr>
          <a:xfrm>
            <a:off x="196348" y="2584407"/>
            <a:ext cx="11363092" cy="3628727"/>
          </a:xfrm>
          <a:prstGeom prst="rect">
            <a:avLst/>
          </a:prstGeom>
        </p:spPr>
        <p:txBody>
          <a:bodyPr wrap="square">
            <a:noAutofit/>
          </a:bodyPr>
          <a:lstStyle/>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Weitere Beispiele:</a:t>
            </a:r>
          </a:p>
          <a:p>
            <a:pPr marL="800100" lvl="1"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Allgemeine politische Sachfragen </a:t>
            </a:r>
          </a:p>
          <a:p>
            <a:pPr marL="1257300" lvl="2" indent="-342900">
              <a:buFont typeface="Symbol" panose="05050102010706020507" pitchFamily="18" charset="2"/>
              <a:buChar char="-"/>
            </a:pPr>
            <a:r>
              <a:rPr lang="de-DE" sz="2400" dirty="0">
                <a:latin typeface="Times New Roman" panose="02020603050405020304" pitchFamily="18" charset="0"/>
                <a:cs typeface="Times New Roman" panose="02020603050405020304" pitchFamily="18" charset="0"/>
              </a:rPr>
              <a:t>Wahl eines Kandidaten</a:t>
            </a:r>
          </a:p>
          <a:p>
            <a:pPr marL="1257300" lvl="2" indent="-342900">
              <a:buFont typeface="Symbol" panose="05050102010706020507" pitchFamily="18" charset="2"/>
              <a:buChar char="-"/>
            </a:pPr>
            <a:r>
              <a:rPr lang="de-DE" sz="2400" dirty="0">
                <a:latin typeface="Times New Roman" panose="02020603050405020304" pitchFamily="18" charset="0"/>
                <a:cs typeface="Times New Roman" panose="02020603050405020304" pitchFamily="18" charset="0"/>
              </a:rPr>
              <a:t>Austritt aus der EU</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Entscheidung über die Bereitstellung eines öffentlichen Gutes </a:t>
            </a:r>
          </a:p>
          <a:p>
            <a:pPr marL="1257300" lvl="2" indent="-342900">
              <a:buFont typeface="Symbol" panose="05050102010706020507" pitchFamily="18" charset="2"/>
              <a:buChar char="-"/>
            </a:pPr>
            <a:r>
              <a:rPr lang="de-DE" sz="2400" dirty="0">
                <a:latin typeface="Times New Roman" panose="02020603050405020304" pitchFamily="18" charset="0"/>
                <a:cs typeface="Times New Roman" panose="02020603050405020304" pitchFamily="18" charset="0"/>
              </a:rPr>
              <a:t>Bau und Finanzierung eines Vereinsheimes</a:t>
            </a:r>
          </a:p>
          <a:p>
            <a:pPr marL="1257300" lvl="2" indent="-342900">
              <a:buFont typeface="Symbol" panose="05050102010706020507" pitchFamily="18" charset="2"/>
              <a:buChar char="-"/>
            </a:pPr>
            <a:r>
              <a:rPr lang="de-DE" sz="2400" dirty="0">
                <a:latin typeface="Times New Roman" panose="02020603050405020304" pitchFamily="18" charset="0"/>
                <a:cs typeface="Times New Roman" panose="02020603050405020304" pitchFamily="18" charset="0"/>
              </a:rPr>
              <a:t>Finanzierung der Kinderbetreuung</a:t>
            </a:r>
          </a:p>
        </p:txBody>
      </p:sp>
      <p:sp>
        <p:nvSpPr>
          <p:cNvPr id="8" name="Rechteck 7">
            <a:extLst>
              <a:ext uri="{FF2B5EF4-FFF2-40B4-BE49-F238E27FC236}">
                <a16:creationId xmlns:a16="http://schemas.microsoft.com/office/drawing/2014/main" id="{CA953E36-6869-E59D-A4B6-D666C231F0C0}"/>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14159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E73B2-11EB-EF0C-0806-E16021DDD597}"/>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82BF0AC3-C6D9-915C-857C-B8F827FCFF7E}"/>
              </a:ext>
            </a:extLst>
          </p:cNvPr>
          <p:cNvSpPr txBox="1"/>
          <p:nvPr/>
        </p:nvSpPr>
        <p:spPr>
          <a:xfrm>
            <a:off x="1600741" y="104531"/>
            <a:ext cx="7597213" cy="744863"/>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Condorcet (1743 – 1794) Sieger – Paradoxon</a:t>
            </a:r>
            <a:endParaRPr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D16A6997-8913-4F57-510A-AAC202AC9743}"/>
              </a:ext>
            </a:extLst>
          </p:cNvPr>
          <p:cNvSpPr/>
          <p:nvPr/>
        </p:nvSpPr>
        <p:spPr>
          <a:xfrm>
            <a:off x="1" y="1609782"/>
            <a:ext cx="8969432" cy="4243473"/>
          </a:xfrm>
          <a:prstGeom prst="rect">
            <a:avLst/>
          </a:prstGeom>
        </p:spPr>
        <p:txBody>
          <a:bodyPr wrap="square">
            <a:noAutofit/>
          </a:bodyPr>
          <a:lstStyle/>
          <a:p>
            <a:pPr marL="342900" indent="-342900">
              <a:buFont typeface="Arial" panose="020B0604020202020204" pitchFamily="34" charset="0"/>
              <a:buChar char="•"/>
            </a:pPr>
            <a:r>
              <a:rPr lang="de-DE" sz="2200" u="sng" dirty="0">
                <a:latin typeface="Times New Roman" panose="02020603050405020304" pitchFamily="18" charset="0"/>
                <a:cs typeface="Times New Roman" panose="02020603050405020304" pitchFamily="18" charset="0"/>
              </a:rPr>
              <a:t>Paarweise Abstimmung</a:t>
            </a:r>
            <a:r>
              <a:rPr lang="de-DE" sz="2200" dirty="0">
                <a:latin typeface="Times New Roman" panose="02020603050405020304" pitchFamily="18" charset="0"/>
                <a:cs typeface="Times New Roman" panose="02020603050405020304" pitchFamily="18" charset="0"/>
              </a:rPr>
              <a:t>:</a:t>
            </a:r>
          </a:p>
          <a:p>
            <a:pPr marL="800100" lvl="1" indent="-342900">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Zwei Alternativen werden gegeneinander zur Abstimmung gestellt.</a:t>
            </a:r>
          </a:p>
          <a:p>
            <a:pPr marL="800100" lvl="1" indent="-342900">
              <a:buFont typeface="Arial" panose="020B0604020202020204" pitchFamily="34" charset="0"/>
              <a:buChar char="•"/>
            </a:pPr>
            <a:endParaRPr lang="de-DE" sz="2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200" u="sng" dirty="0">
                <a:latin typeface="Times New Roman" panose="02020603050405020304" pitchFamily="18" charset="0"/>
                <a:cs typeface="Times New Roman" panose="02020603050405020304" pitchFamily="18" charset="0"/>
              </a:rPr>
              <a:t>Mehrheitsentscheidung</a:t>
            </a:r>
            <a:r>
              <a:rPr lang="de-DE" sz="2200" dirty="0">
                <a:latin typeface="Times New Roman" panose="02020603050405020304" pitchFamily="18" charset="0"/>
                <a:cs typeface="Times New Roman" panose="02020603050405020304" pitchFamily="18" charset="0"/>
              </a:rPr>
              <a:t>:</a:t>
            </a:r>
          </a:p>
          <a:p>
            <a:pPr marL="800100" lvl="1" indent="-342900">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Die Alternative mit der Mehrheit der Stimmen, gewinnt die Abstimmung</a:t>
            </a:r>
          </a:p>
          <a:p>
            <a:pPr marL="800100" lvl="1" indent="-342900">
              <a:buFont typeface="Arial" panose="020B0604020202020204" pitchFamily="34" charset="0"/>
              <a:buChar char="•"/>
            </a:pPr>
            <a:endParaRPr lang="de-DE" sz="2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200" u="sng" dirty="0">
                <a:latin typeface="Times New Roman" panose="02020603050405020304" pitchFamily="18" charset="0"/>
                <a:cs typeface="Times New Roman" panose="02020603050405020304" pitchFamily="18" charset="0"/>
              </a:rPr>
              <a:t>Agenda-Setting</a:t>
            </a:r>
            <a:r>
              <a:rPr lang="de-DE" sz="2200" dirty="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Ø"/>
            </a:pPr>
            <a:r>
              <a:rPr lang="de-DE" sz="2200" dirty="0">
                <a:latin typeface="Times New Roman" panose="02020603050405020304" pitchFamily="18" charset="0"/>
                <a:cs typeface="Times New Roman" panose="02020603050405020304" pitchFamily="18" charset="0"/>
              </a:rPr>
              <a:t>Die Alternative, die eine paarweise Abstimmung gegen eine andere Alternative verloren hat, wird aus der Abstimmung entfernt</a:t>
            </a:r>
          </a:p>
          <a:p>
            <a:pPr marL="1257300" lvl="2" indent="-342900">
              <a:buFont typeface="Wingdings" panose="05000000000000000000" pitchFamily="2" charset="2"/>
              <a:buChar char="Ø"/>
            </a:pPr>
            <a:r>
              <a:rPr lang="de-DE" sz="2200" dirty="0">
                <a:latin typeface="Times New Roman" panose="02020603050405020304" pitchFamily="18" charset="0"/>
                <a:cs typeface="Times New Roman" panose="02020603050405020304" pitchFamily="18" charset="0"/>
              </a:rPr>
              <a:t>Der Sieger tritt gegen eine weitere Alternative an.</a:t>
            </a:r>
          </a:p>
          <a:p>
            <a:pPr marL="1714500" lvl="3" indent="-342900">
              <a:buFont typeface="Wingdings" panose="05000000000000000000" pitchFamily="2" charset="2"/>
              <a:buChar char="Ø"/>
            </a:pPr>
            <a:r>
              <a:rPr lang="de-DE" sz="2200" dirty="0">
                <a:latin typeface="Times New Roman" panose="02020603050405020304" pitchFamily="18" charset="0"/>
                <a:cs typeface="Times New Roman" panose="02020603050405020304" pitchFamily="18" charset="0"/>
              </a:rPr>
              <a:t>Dieser Prozess wird fortgesetzt, bis nur noch eine Alternative übrig bleibt.</a:t>
            </a:r>
          </a:p>
        </p:txBody>
      </p:sp>
      <p:sp>
        <p:nvSpPr>
          <p:cNvPr id="2" name="Rechteck 1">
            <a:extLst>
              <a:ext uri="{FF2B5EF4-FFF2-40B4-BE49-F238E27FC236}">
                <a16:creationId xmlns:a16="http://schemas.microsoft.com/office/drawing/2014/main" id="{1976E307-408B-E3C8-9794-AAE078C0565F}"/>
              </a:ext>
            </a:extLst>
          </p:cNvPr>
          <p:cNvSpPr/>
          <p:nvPr/>
        </p:nvSpPr>
        <p:spPr>
          <a:xfrm>
            <a:off x="0" y="5922472"/>
            <a:ext cx="8689605" cy="830997"/>
          </a:xfrm>
          <a:prstGeom prst="rect">
            <a:avLst/>
          </a:prstGeom>
        </p:spPr>
        <p:txBody>
          <a:bodyPr wrap="square">
            <a:spAutoFit/>
          </a:bodyPr>
          <a:lstStyle/>
          <a:p>
            <a:pPr algn="ctr"/>
            <a:r>
              <a:rPr lang="de-DE" sz="2400" b="1" dirty="0">
                <a:latin typeface="Times New Roman" panose="02020603050405020304" pitchFamily="18" charset="0"/>
                <a:cs typeface="Times New Roman" panose="02020603050405020304" pitchFamily="18" charset="0"/>
              </a:rPr>
              <a:t>Es stellt sich die Frage, ob diese Art der Abstimmung unabhängig von der Reihenfolge zu einem eindeutigen Ergebnis führt</a:t>
            </a:r>
          </a:p>
        </p:txBody>
      </p:sp>
      <p:sp>
        <p:nvSpPr>
          <p:cNvPr id="7" name="Rechteck 6">
            <a:extLst>
              <a:ext uri="{FF2B5EF4-FFF2-40B4-BE49-F238E27FC236}">
                <a16:creationId xmlns:a16="http://schemas.microsoft.com/office/drawing/2014/main" id="{8C632BB1-2254-FFEE-F507-4EC33D893AAB}"/>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38132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55628-16C7-2D6F-DB79-70B133DA1661}"/>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61CB4DDF-841C-2407-0AF8-DD1F9B787305}"/>
              </a:ext>
            </a:extLst>
          </p:cNvPr>
          <p:cNvSpPr txBox="1"/>
          <p:nvPr/>
        </p:nvSpPr>
        <p:spPr>
          <a:xfrm>
            <a:off x="1600741" y="104531"/>
            <a:ext cx="7597213" cy="744863"/>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Condorcet-Sieger</a:t>
            </a:r>
            <a:endParaRPr lang="de-DE"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DB094D4E-3FE4-F9C8-EC25-21F90BE95B84}"/>
              </a:ext>
            </a:extLst>
          </p:cNvPr>
          <p:cNvSpPr/>
          <p:nvPr/>
        </p:nvSpPr>
        <p:spPr>
          <a:xfrm>
            <a:off x="91440" y="865871"/>
            <a:ext cx="10526751" cy="3510733"/>
          </a:xfrm>
          <a:prstGeom prst="rect">
            <a:avLst/>
          </a:prstGeom>
        </p:spPr>
        <p:txBody>
          <a:bodyPr wrap="square">
            <a:noAutofit/>
          </a:bodyPr>
          <a:lstStyle/>
          <a:p>
            <a:r>
              <a:rPr lang="de-DE" sz="3200" u="sng" dirty="0">
                <a:latin typeface="Times New Roman" panose="02020603050405020304" pitchFamily="18" charset="0"/>
                <a:cs typeface="Times New Roman" panose="02020603050405020304" pitchFamily="18" charset="0"/>
              </a:rPr>
              <a:t>Definition</a:t>
            </a:r>
            <a:r>
              <a:rPr lang="de-DE" sz="3200" dirty="0">
                <a:latin typeface="Times New Roman" panose="02020603050405020304" pitchFamily="18" charset="0"/>
                <a:cs typeface="Times New Roman" panose="02020603050405020304" pitchFamily="18" charset="0"/>
              </a:rPr>
              <a:t>:</a:t>
            </a:r>
          </a:p>
          <a:p>
            <a:endParaRPr lang="de-DE" sz="3200" dirty="0">
              <a:latin typeface="Times New Roman" panose="02020603050405020304" pitchFamily="18" charset="0"/>
              <a:cs typeface="Times New Roman" panose="02020603050405020304" pitchFamily="18" charset="0"/>
            </a:endParaRPr>
          </a:p>
          <a:p>
            <a:endParaRPr lang="de-DE" sz="3200" dirty="0">
              <a:latin typeface="Times New Roman" panose="02020603050405020304" pitchFamily="18" charset="0"/>
              <a:cs typeface="Times New Roman" panose="02020603050405020304" pitchFamily="18" charset="0"/>
            </a:endParaRPr>
          </a:p>
          <a:p>
            <a:r>
              <a:rPr lang="de-DE" sz="3200" dirty="0">
                <a:latin typeface="Times New Roman" panose="02020603050405020304" pitchFamily="18" charset="0"/>
                <a:cs typeface="Times New Roman" panose="02020603050405020304" pitchFamily="18" charset="0"/>
              </a:rPr>
              <a:t>Eine Alternative, die jede andere mögliche Alternative in einer paarweisen Abstimmung besiegt, heißt </a:t>
            </a:r>
            <a:r>
              <a:rPr lang="de-DE" sz="3200" b="1" dirty="0">
                <a:latin typeface="Times New Roman" panose="02020603050405020304" pitchFamily="18" charset="0"/>
                <a:cs typeface="Times New Roman" panose="02020603050405020304" pitchFamily="18" charset="0"/>
              </a:rPr>
              <a:t>Condorcet-Sieger</a:t>
            </a:r>
            <a:r>
              <a:rPr lang="de-DE" sz="3200" dirty="0">
                <a:latin typeface="Times New Roman" panose="02020603050405020304" pitchFamily="18" charset="0"/>
                <a:cs typeface="Times New Roman" panose="02020603050405020304" pitchFamily="18" charset="0"/>
              </a:rPr>
              <a:t>.</a:t>
            </a:r>
          </a:p>
        </p:txBody>
      </p:sp>
      <p:sp>
        <p:nvSpPr>
          <p:cNvPr id="4" name="Rechteck 3">
            <a:extLst>
              <a:ext uri="{FF2B5EF4-FFF2-40B4-BE49-F238E27FC236}">
                <a16:creationId xmlns:a16="http://schemas.microsoft.com/office/drawing/2014/main" id="{8D2216AF-26E6-55A7-9056-16DE7FD40928}"/>
              </a:ext>
            </a:extLst>
          </p:cNvPr>
          <p:cNvSpPr/>
          <p:nvPr/>
        </p:nvSpPr>
        <p:spPr>
          <a:xfrm>
            <a:off x="603681" y="3832464"/>
            <a:ext cx="9502268" cy="830997"/>
          </a:xfrm>
          <a:prstGeom prst="rect">
            <a:avLst/>
          </a:prstGeom>
        </p:spPr>
        <p:txBody>
          <a:bodyPr wrap="square">
            <a:spAutoFit/>
          </a:bodyPr>
          <a:lstStyle/>
          <a:p>
            <a:pPr algn="ctr"/>
            <a:r>
              <a:rPr lang="de-DE" sz="2400" b="1" dirty="0">
                <a:latin typeface="Times New Roman" panose="02020603050405020304" pitchFamily="18" charset="0"/>
                <a:cs typeface="Times New Roman" panose="02020603050405020304" pitchFamily="18" charset="0"/>
              </a:rPr>
              <a:t>In diesem Fall ist die aufgrund der Definition auch der Sieger jeder Abstimmungsreihenfolge der Condorcet-Sieger </a:t>
            </a:r>
          </a:p>
        </p:txBody>
      </p:sp>
      <p:sp>
        <p:nvSpPr>
          <p:cNvPr id="5" name="Rechteck 4">
            <a:extLst>
              <a:ext uri="{FF2B5EF4-FFF2-40B4-BE49-F238E27FC236}">
                <a16:creationId xmlns:a16="http://schemas.microsoft.com/office/drawing/2014/main" id="{48DF87AB-78EB-3E1B-37DD-A3BF06FF4570}"/>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21293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A1F8B-60FF-B971-1E75-8DE97495B775}"/>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E3BC4592-90E5-6AE5-2089-667A4EC1F2D1}"/>
              </a:ext>
            </a:extLst>
          </p:cNvPr>
          <p:cNvSpPr txBox="1"/>
          <p:nvPr/>
        </p:nvSpPr>
        <p:spPr>
          <a:xfrm>
            <a:off x="1600741" y="104531"/>
            <a:ext cx="7597213" cy="744863"/>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Beispiel</a:t>
            </a:r>
            <a:endParaRPr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523845FC-849A-14AB-1AF0-EB2F4869B2BB}"/>
              </a:ext>
            </a:extLst>
          </p:cNvPr>
          <p:cNvSpPr/>
          <p:nvPr/>
        </p:nvSpPr>
        <p:spPr>
          <a:xfrm>
            <a:off x="282374" y="1523092"/>
            <a:ext cx="11363092" cy="3811816"/>
          </a:xfrm>
          <a:prstGeom prst="rect">
            <a:avLst/>
          </a:prstGeom>
        </p:spPr>
        <p:txBody>
          <a:bodyPr wrap="square">
            <a:noAutofit/>
          </a:bodyPr>
          <a:lstStyle/>
          <a:p>
            <a:pPr marL="342900" indent="-342900">
              <a:buFont typeface="Arial" panose="020B0604020202020204" pitchFamily="34" charset="0"/>
              <a:buChar char="•"/>
            </a:pPr>
            <a:r>
              <a:rPr lang="de-DE" sz="2800" dirty="0">
                <a:latin typeface="Times New Roman" panose="02020603050405020304" pitchFamily="18" charset="0"/>
                <a:cs typeface="Times New Roman" panose="02020603050405020304" pitchFamily="18" charset="0"/>
              </a:rPr>
              <a:t>3 Wähler (W1, W2, W3)</a:t>
            </a:r>
          </a:p>
          <a:p>
            <a:pPr marL="342900" indent="-342900">
              <a:buFont typeface="Arial" panose="020B0604020202020204" pitchFamily="34" charset="0"/>
              <a:buChar char="•"/>
            </a:pPr>
            <a:endParaRPr lang="de-DE" sz="2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800" dirty="0">
                <a:latin typeface="Times New Roman" panose="02020603050405020304" pitchFamily="18" charset="0"/>
                <a:cs typeface="Times New Roman" panose="02020603050405020304" pitchFamily="18" charset="0"/>
              </a:rPr>
              <a:t>Gesamtbudget von 90 Euro</a:t>
            </a:r>
          </a:p>
          <a:p>
            <a:pPr marL="342900" indent="-342900">
              <a:buFont typeface="Arial" panose="020B0604020202020204" pitchFamily="34" charset="0"/>
              <a:buChar char="•"/>
            </a:pPr>
            <a:endParaRPr lang="de-DE" sz="2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800" dirty="0">
                <a:latin typeface="Times New Roman" panose="02020603050405020304" pitchFamily="18" charset="0"/>
                <a:cs typeface="Times New Roman" panose="02020603050405020304" pitchFamily="18" charset="0"/>
              </a:rPr>
              <a:t>Entscheidung über die Verteilung des Budgets zum privaten Konsum</a:t>
            </a:r>
          </a:p>
          <a:p>
            <a:pPr marL="342900" indent="-342900">
              <a:buFont typeface="Arial" panose="020B0604020202020204" pitchFamily="34" charset="0"/>
              <a:buChar char="•"/>
            </a:pPr>
            <a:endParaRPr lang="de-DE" sz="2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800" dirty="0">
                <a:latin typeface="Times New Roman" panose="02020603050405020304" pitchFamily="18" charset="0"/>
                <a:cs typeface="Times New Roman" panose="02020603050405020304" pitchFamily="18" charset="0"/>
              </a:rPr>
              <a:t>Betrachtung von 3 Alternativen der Aufteilung (A,B,C)</a:t>
            </a:r>
          </a:p>
          <a:p>
            <a:pPr marL="342900" indent="-342900">
              <a:buFont typeface="Arial" panose="020B0604020202020204" pitchFamily="34" charset="0"/>
              <a:buChar char="•"/>
            </a:pPr>
            <a:endParaRPr lang="de-DE" sz="2800" dirty="0">
              <a:latin typeface="Times New Roman" panose="02020603050405020304" pitchFamily="18" charset="0"/>
              <a:cs typeface="Times New Roman" panose="02020603050405020304" pitchFamily="18" charset="0"/>
            </a:endParaRPr>
          </a:p>
        </p:txBody>
      </p:sp>
      <p:sp>
        <p:nvSpPr>
          <p:cNvPr id="4" name="Rechteck 3">
            <a:extLst>
              <a:ext uri="{FF2B5EF4-FFF2-40B4-BE49-F238E27FC236}">
                <a16:creationId xmlns:a16="http://schemas.microsoft.com/office/drawing/2014/main" id="{F81E72A8-2227-289A-9CD8-ED57B000B33B}"/>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562295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97FF2-83C1-FE35-D0F2-38130E279D85}"/>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6CF81307-6BBD-1F77-96DA-497757905776}"/>
              </a:ext>
            </a:extLst>
          </p:cNvPr>
          <p:cNvSpPr txBox="1"/>
          <p:nvPr/>
        </p:nvSpPr>
        <p:spPr>
          <a:xfrm>
            <a:off x="2214058" y="142891"/>
            <a:ext cx="7597213" cy="744863"/>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Zyklische Mehrheiten</a:t>
            </a:r>
            <a:endParaRPr lang="de-DE"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743202B6-EFCD-EF12-BE8D-50A394E0A0AD}"/>
              </a:ext>
            </a:extLst>
          </p:cNvPr>
          <p:cNvSpPr/>
          <p:nvPr/>
        </p:nvSpPr>
        <p:spPr>
          <a:xfrm>
            <a:off x="50880" y="3536717"/>
            <a:ext cx="8638725" cy="1106404"/>
          </a:xfrm>
          <a:prstGeom prst="rect">
            <a:avLst/>
          </a:prstGeom>
        </p:spPr>
        <p:txBody>
          <a:bodyPr wrap="square">
            <a:noAutofit/>
          </a:bodyPr>
          <a:lstStyle/>
          <a:p>
            <a:pPr algn="ctr"/>
            <a:r>
              <a:rPr lang="de-DE" sz="2800" dirty="0">
                <a:latin typeface="Times New Roman" panose="02020603050405020304" pitchFamily="18" charset="0"/>
                <a:cs typeface="Times New Roman" panose="02020603050405020304" pitchFamily="18" charset="0"/>
              </a:rPr>
              <a:t>Bestimmen Sie das Ergebnis bei allen möglichen paarweisen Abstimmungsreihenfolgen</a:t>
            </a:r>
          </a:p>
        </p:txBody>
      </p:sp>
      <p:graphicFrame>
        <p:nvGraphicFramePr>
          <p:cNvPr id="2" name="Tabelle 1">
            <a:extLst>
              <a:ext uri="{FF2B5EF4-FFF2-40B4-BE49-F238E27FC236}">
                <a16:creationId xmlns:a16="http://schemas.microsoft.com/office/drawing/2014/main" id="{D6CDE92E-C524-9E49-B262-98DE5B3D02DD}"/>
              </a:ext>
            </a:extLst>
          </p:cNvPr>
          <p:cNvGraphicFramePr>
            <a:graphicFrameLocks noGrp="1"/>
          </p:cNvGraphicFramePr>
          <p:nvPr/>
        </p:nvGraphicFramePr>
        <p:xfrm>
          <a:off x="1669046" y="1221469"/>
          <a:ext cx="8562076" cy="2129884"/>
        </p:xfrm>
        <a:graphic>
          <a:graphicData uri="http://schemas.openxmlformats.org/drawingml/2006/table">
            <a:tbl>
              <a:tblPr firstRow="1" bandRow="1">
                <a:tableStyleId>{5940675A-B579-460E-94D1-54222C63F5DA}</a:tableStyleId>
              </a:tblPr>
              <a:tblGrid>
                <a:gridCol w="2140519">
                  <a:extLst>
                    <a:ext uri="{9D8B030D-6E8A-4147-A177-3AD203B41FA5}">
                      <a16:colId xmlns:a16="http://schemas.microsoft.com/office/drawing/2014/main" val="3297518732"/>
                    </a:ext>
                  </a:extLst>
                </a:gridCol>
                <a:gridCol w="2140519">
                  <a:extLst>
                    <a:ext uri="{9D8B030D-6E8A-4147-A177-3AD203B41FA5}">
                      <a16:colId xmlns:a16="http://schemas.microsoft.com/office/drawing/2014/main" val="4210091242"/>
                    </a:ext>
                  </a:extLst>
                </a:gridCol>
                <a:gridCol w="2140519">
                  <a:extLst>
                    <a:ext uri="{9D8B030D-6E8A-4147-A177-3AD203B41FA5}">
                      <a16:colId xmlns:a16="http://schemas.microsoft.com/office/drawing/2014/main" val="4218465620"/>
                    </a:ext>
                  </a:extLst>
                </a:gridCol>
                <a:gridCol w="2140519">
                  <a:extLst>
                    <a:ext uri="{9D8B030D-6E8A-4147-A177-3AD203B41FA5}">
                      <a16:colId xmlns:a16="http://schemas.microsoft.com/office/drawing/2014/main" val="1137896706"/>
                    </a:ext>
                  </a:extLst>
                </a:gridCol>
              </a:tblGrid>
              <a:tr h="532471">
                <a:tc>
                  <a:txBody>
                    <a:bodyPr/>
                    <a:lstStyle/>
                    <a:p>
                      <a:pPr algn="ctr"/>
                      <a:endParaRPr lang="de-DE" sz="2800" dirty="0"/>
                    </a:p>
                  </a:txBody>
                  <a:tcPr/>
                </a:tc>
                <a:tc>
                  <a:txBody>
                    <a:bodyPr/>
                    <a:lstStyle/>
                    <a:p>
                      <a:pPr algn="ctr"/>
                      <a:r>
                        <a:rPr lang="de-DE" sz="2800" dirty="0"/>
                        <a:t>A</a:t>
                      </a:r>
                    </a:p>
                  </a:txBody>
                  <a:tcPr/>
                </a:tc>
                <a:tc>
                  <a:txBody>
                    <a:bodyPr/>
                    <a:lstStyle/>
                    <a:p>
                      <a:pPr algn="ctr"/>
                      <a:r>
                        <a:rPr lang="de-DE" sz="2800" dirty="0"/>
                        <a:t>B</a:t>
                      </a:r>
                    </a:p>
                  </a:txBody>
                  <a:tcPr/>
                </a:tc>
                <a:tc>
                  <a:txBody>
                    <a:bodyPr/>
                    <a:lstStyle/>
                    <a:p>
                      <a:pPr algn="ctr"/>
                      <a:r>
                        <a:rPr lang="de-DE" sz="2800" dirty="0"/>
                        <a:t>C</a:t>
                      </a:r>
                    </a:p>
                  </a:txBody>
                  <a:tcPr/>
                </a:tc>
                <a:extLst>
                  <a:ext uri="{0D108BD9-81ED-4DB2-BD59-A6C34878D82A}">
                    <a16:rowId xmlns:a16="http://schemas.microsoft.com/office/drawing/2014/main" val="3188199454"/>
                  </a:ext>
                </a:extLst>
              </a:tr>
              <a:tr h="532471">
                <a:tc>
                  <a:txBody>
                    <a:bodyPr/>
                    <a:lstStyle/>
                    <a:p>
                      <a:pPr algn="ctr"/>
                      <a:r>
                        <a:rPr lang="de-DE" sz="2800" dirty="0"/>
                        <a:t>W1</a:t>
                      </a:r>
                    </a:p>
                  </a:txBody>
                  <a:tcPr/>
                </a:tc>
                <a:tc>
                  <a:txBody>
                    <a:bodyPr/>
                    <a:lstStyle/>
                    <a:p>
                      <a:pPr algn="ctr"/>
                      <a:r>
                        <a:rPr lang="de-DE" sz="2800" dirty="0"/>
                        <a:t>30</a:t>
                      </a:r>
                    </a:p>
                  </a:txBody>
                  <a:tcPr/>
                </a:tc>
                <a:tc>
                  <a:txBody>
                    <a:bodyPr/>
                    <a:lstStyle/>
                    <a:p>
                      <a:pPr algn="ctr"/>
                      <a:r>
                        <a:rPr lang="de-DE" sz="2800" dirty="0"/>
                        <a:t>10</a:t>
                      </a:r>
                    </a:p>
                  </a:txBody>
                  <a:tcPr/>
                </a:tc>
                <a:tc>
                  <a:txBody>
                    <a:bodyPr/>
                    <a:lstStyle/>
                    <a:p>
                      <a:pPr algn="ctr"/>
                      <a:r>
                        <a:rPr lang="de-DE" sz="2800" dirty="0"/>
                        <a:t>20</a:t>
                      </a:r>
                    </a:p>
                  </a:txBody>
                  <a:tcPr/>
                </a:tc>
                <a:extLst>
                  <a:ext uri="{0D108BD9-81ED-4DB2-BD59-A6C34878D82A}">
                    <a16:rowId xmlns:a16="http://schemas.microsoft.com/office/drawing/2014/main" val="1477813478"/>
                  </a:ext>
                </a:extLst>
              </a:tr>
              <a:tr h="532471">
                <a:tc>
                  <a:txBody>
                    <a:bodyPr/>
                    <a:lstStyle/>
                    <a:p>
                      <a:pPr algn="ctr"/>
                      <a:r>
                        <a:rPr lang="de-DE" sz="2800" dirty="0"/>
                        <a:t>W2</a:t>
                      </a:r>
                    </a:p>
                  </a:txBody>
                  <a:tcPr/>
                </a:tc>
                <a:tc>
                  <a:txBody>
                    <a:bodyPr/>
                    <a:lstStyle/>
                    <a:p>
                      <a:pPr algn="ctr"/>
                      <a:r>
                        <a:rPr lang="de-DE" sz="2800" dirty="0"/>
                        <a:t>30</a:t>
                      </a:r>
                    </a:p>
                  </a:txBody>
                  <a:tcPr/>
                </a:tc>
                <a:tc>
                  <a:txBody>
                    <a:bodyPr/>
                    <a:lstStyle/>
                    <a:p>
                      <a:pPr algn="ctr"/>
                      <a:r>
                        <a:rPr lang="de-DE" sz="2800" dirty="0"/>
                        <a:t>40</a:t>
                      </a:r>
                    </a:p>
                  </a:txBody>
                  <a:tcPr/>
                </a:tc>
                <a:tc>
                  <a:txBody>
                    <a:bodyPr/>
                    <a:lstStyle/>
                    <a:p>
                      <a:pPr algn="ctr"/>
                      <a:r>
                        <a:rPr lang="de-DE" sz="2800" dirty="0"/>
                        <a:t>20</a:t>
                      </a:r>
                    </a:p>
                  </a:txBody>
                  <a:tcPr/>
                </a:tc>
                <a:extLst>
                  <a:ext uri="{0D108BD9-81ED-4DB2-BD59-A6C34878D82A}">
                    <a16:rowId xmlns:a16="http://schemas.microsoft.com/office/drawing/2014/main" val="3038458745"/>
                  </a:ext>
                </a:extLst>
              </a:tr>
              <a:tr h="532471">
                <a:tc>
                  <a:txBody>
                    <a:bodyPr/>
                    <a:lstStyle/>
                    <a:p>
                      <a:pPr algn="ctr"/>
                      <a:r>
                        <a:rPr lang="de-DE" sz="2800" dirty="0"/>
                        <a:t>W3</a:t>
                      </a:r>
                    </a:p>
                  </a:txBody>
                  <a:tcPr/>
                </a:tc>
                <a:tc>
                  <a:txBody>
                    <a:bodyPr/>
                    <a:lstStyle/>
                    <a:p>
                      <a:pPr algn="ctr"/>
                      <a:r>
                        <a:rPr lang="de-DE" sz="2800" dirty="0"/>
                        <a:t>30</a:t>
                      </a:r>
                    </a:p>
                  </a:txBody>
                  <a:tcPr/>
                </a:tc>
                <a:tc>
                  <a:txBody>
                    <a:bodyPr/>
                    <a:lstStyle/>
                    <a:p>
                      <a:pPr algn="ctr"/>
                      <a:r>
                        <a:rPr lang="de-DE" sz="2800" dirty="0"/>
                        <a:t>40</a:t>
                      </a:r>
                    </a:p>
                  </a:txBody>
                  <a:tcPr/>
                </a:tc>
                <a:tc>
                  <a:txBody>
                    <a:bodyPr/>
                    <a:lstStyle/>
                    <a:p>
                      <a:pPr algn="ctr"/>
                      <a:r>
                        <a:rPr lang="de-DE" sz="2800" dirty="0"/>
                        <a:t>50</a:t>
                      </a:r>
                    </a:p>
                  </a:txBody>
                  <a:tcPr/>
                </a:tc>
                <a:extLst>
                  <a:ext uri="{0D108BD9-81ED-4DB2-BD59-A6C34878D82A}">
                    <a16:rowId xmlns:a16="http://schemas.microsoft.com/office/drawing/2014/main" val="2476542522"/>
                  </a:ext>
                </a:extLst>
              </a:tr>
            </a:tbl>
          </a:graphicData>
        </a:graphic>
      </p:graphicFrame>
      <p:sp>
        <p:nvSpPr>
          <p:cNvPr id="5" name="Rechteck 4">
            <a:extLst>
              <a:ext uri="{FF2B5EF4-FFF2-40B4-BE49-F238E27FC236}">
                <a16:creationId xmlns:a16="http://schemas.microsoft.com/office/drawing/2014/main" id="{31D5FF01-C17F-0BA9-546C-FB07F77C5E40}"/>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505759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40B48-8A22-F743-077A-4D0A904509E4}"/>
            </a:ext>
          </a:extLst>
        </p:cNvPr>
        <p:cNvGrpSpPr/>
        <p:nvPr/>
      </p:nvGrpSpPr>
      <p:grpSpPr>
        <a:xfrm>
          <a:off x="0" y="0"/>
          <a:ext cx="0" cy="0"/>
          <a:chOff x="0" y="0"/>
          <a:chExt cx="0" cy="0"/>
        </a:xfrm>
      </p:grpSpPr>
      <p:sp>
        <p:nvSpPr>
          <p:cNvPr id="103427" name="Rectangle 1">
            <a:extLst>
              <a:ext uri="{FF2B5EF4-FFF2-40B4-BE49-F238E27FC236}">
                <a16:creationId xmlns:a16="http://schemas.microsoft.com/office/drawing/2014/main" id="{8C524CBD-6D5A-B280-6CAF-2A41C1C539B4}"/>
              </a:ext>
            </a:extLst>
          </p:cNvPr>
          <p:cNvSpPr>
            <a:spLocks noChangeArrowheads="1"/>
          </p:cNvSpPr>
          <p:nvPr/>
        </p:nvSpPr>
        <p:spPr bwMode="auto">
          <a:xfrm>
            <a:off x="2492693" y="160165"/>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Aufbau der Zahlungsbilanz</a:t>
            </a:r>
          </a:p>
        </p:txBody>
      </p:sp>
      <p:sp>
        <p:nvSpPr>
          <p:cNvPr id="103428" name="Text Box 2">
            <a:extLst>
              <a:ext uri="{FF2B5EF4-FFF2-40B4-BE49-F238E27FC236}">
                <a16:creationId xmlns:a16="http://schemas.microsoft.com/office/drawing/2014/main" id="{E52F5A4C-B5DA-9DFB-5DDD-39A6A29C8D2B}"/>
              </a:ext>
            </a:extLst>
          </p:cNvPr>
          <p:cNvSpPr txBox="1">
            <a:spLocks noChangeArrowheads="1"/>
          </p:cNvSpPr>
          <p:nvPr/>
        </p:nvSpPr>
        <p:spPr bwMode="auto">
          <a:xfrm>
            <a:off x="821373" y="584348"/>
            <a:ext cx="3384550"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endParaRPr lang="de-DE" sz="2000" dirty="0">
              <a:solidFill>
                <a:srgbClr val="000000"/>
              </a:solidFill>
            </a:endParaRPr>
          </a:p>
          <a:p>
            <a:pPr eaLnBrk="1" hangingPunct="1">
              <a:buFontTx/>
              <a:buNone/>
            </a:pPr>
            <a:endParaRPr lang="de-DE" sz="2000" dirty="0">
              <a:solidFill>
                <a:srgbClr val="000000"/>
              </a:solidFill>
            </a:endParaRPr>
          </a:p>
          <a:p>
            <a:pPr eaLnBrk="1" hangingPunct="1">
              <a:buFontTx/>
              <a:buNone/>
            </a:pPr>
            <a:r>
              <a:rPr lang="de-DE" sz="2000" dirty="0">
                <a:solidFill>
                  <a:srgbClr val="000000"/>
                </a:solidFill>
              </a:rPr>
              <a:t>A. Leistungsbilanz</a:t>
            </a:r>
          </a:p>
          <a:p>
            <a:pPr eaLnBrk="1" hangingPunct="1">
              <a:buFontTx/>
              <a:buChar char="•"/>
            </a:pPr>
            <a:endParaRPr lang="de-DE" sz="2000" dirty="0">
              <a:solidFill>
                <a:srgbClr val="000000"/>
              </a:solidFill>
            </a:endParaRPr>
          </a:p>
          <a:p>
            <a:pPr eaLnBrk="1" hangingPunct="1">
              <a:buFontTx/>
              <a:buChar char="•"/>
            </a:pPr>
            <a:endParaRPr lang="de-DE" sz="2000" dirty="0">
              <a:solidFill>
                <a:srgbClr val="000000"/>
              </a:solidFill>
            </a:endParaRPr>
          </a:p>
          <a:p>
            <a:pPr eaLnBrk="1" hangingPunct="1">
              <a:buFontTx/>
              <a:buNone/>
            </a:pPr>
            <a:endParaRPr lang="de-DE" sz="2000" dirty="0">
              <a:solidFill>
                <a:srgbClr val="000000"/>
              </a:solidFill>
            </a:endParaRPr>
          </a:p>
          <a:p>
            <a:pPr eaLnBrk="1" hangingPunct="1">
              <a:buFontTx/>
              <a:buNone/>
            </a:pPr>
            <a:r>
              <a:rPr lang="de-DE" sz="2000" dirty="0">
                <a:solidFill>
                  <a:srgbClr val="000000"/>
                </a:solidFill>
              </a:rPr>
              <a:t>B. Vermögensübertragungen</a:t>
            </a:r>
          </a:p>
          <a:p>
            <a:pPr eaLnBrk="1" hangingPunct="1">
              <a:buFontTx/>
              <a:buNone/>
            </a:pPr>
            <a:endParaRPr lang="de-DE" sz="2000" dirty="0">
              <a:solidFill>
                <a:srgbClr val="000000"/>
              </a:solidFill>
            </a:endParaRPr>
          </a:p>
          <a:p>
            <a:pPr eaLnBrk="1" hangingPunct="1"/>
            <a:endParaRPr lang="de-DE" sz="2000" dirty="0">
              <a:solidFill>
                <a:srgbClr val="000000"/>
              </a:solidFill>
            </a:endParaRPr>
          </a:p>
          <a:p>
            <a:pPr eaLnBrk="1" hangingPunct="1"/>
            <a:endParaRPr lang="de-DE" sz="2000" dirty="0">
              <a:solidFill>
                <a:srgbClr val="000000"/>
              </a:solidFill>
            </a:endParaRPr>
          </a:p>
          <a:p>
            <a:pPr eaLnBrk="1" hangingPunct="1"/>
            <a:r>
              <a:rPr lang="de-DE" sz="2000" dirty="0">
                <a:solidFill>
                  <a:srgbClr val="000000"/>
                </a:solidFill>
              </a:rPr>
              <a:t>C. Kapitalbilanz</a:t>
            </a:r>
          </a:p>
          <a:p>
            <a:pPr eaLnBrk="1" hangingPunct="1">
              <a:buFontTx/>
              <a:buAutoNum type="arabicPeriod"/>
            </a:pPr>
            <a:endParaRPr lang="de-DE" sz="2000" dirty="0">
              <a:solidFill>
                <a:srgbClr val="000000"/>
              </a:solidFill>
            </a:endParaRPr>
          </a:p>
          <a:p>
            <a:pPr eaLnBrk="1" hangingPunct="1">
              <a:buFontTx/>
              <a:buNone/>
            </a:pPr>
            <a:endParaRPr lang="de-DE" sz="2000" dirty="0">
              <a:solidFill>
                <a:srgbClr val="000000"/>
              </a:solidFill>
            </a:endParaRPr>
          </a:p>
          <a:p>
            <a:pPr eaLnBrk="1" hangingPunct="1">
              <a:buFontTx/>
              <a:buNone/>
            </a:pPr>
            <a:endParaRPr lang="de-DE" sz="2000" dirty="0">
              <a:solidFill>
                <a:srgbClr val="000000"/>
              </a:solidFill>
            </a:endParaRPr>
          </a:p>
          <a:p>
            <a:pPr eaLnBrk="1" hangingPunct="1">
              <a:buFontTx/>
              <a:buNone/>
            </a:pPr>
            <a:r>
              <a:rPr lang="de-DE" sz="2000" dirty="0">
                <a:solidFill>
                  <a:srgbClr val="000000"/>
                </a:solidFill>
              </a:rPr>
              <a:t>D. Restposten</a:t>
            </a:r>
          </a:p>
          <a:p>
            <a:pPr eaLnBrk="1" hangingPunct="1">
              <a:buFontTx/>
              <a:buNone/>
            </a:pPr>
            <a:r>
              <a:rPr lang="de-DE" sz="2400" dirty="0">
                <a:solidFill>
                  <a:srgbClr val="000000"/>
                </a:solidFill>
              </a:rPr>
              <a:t>		</a:t>
            </a:r>
          </a:p>
        </p:txBody>
      </p:sp>
      <p:sp>
        <p:nvSpPr>
          <p:cNvPr id="103429" name="Text Box 2">
            <a:extLst>
              <a:ext uri="{FF2B5EF4-FFF2-40B4-BE49-F238E27FC236}">
                <a16:creationId xmlns:a16="http://schemas.microsoft.com/office/drawing/2014/main" id="{61273905-8731-CD3B-2510-DD1D246E29E9}"/>
              </a:ext>
            </a:extLst>
          </p:cNvPr>
          <p:cNvSpPr txBox="1">
            <a:spLocks noChangeArrowheads="1"/>
          </p:cNvSpPr>
          <p:nvPr/>
        </p:nvSpPr>
        <p:spPr bwMode="auto">
          <a:xfrm>
            <a:off x="4348798" y="800249"/>
            <a:ext cx="3960812" cy="51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r>
              <a:rPr lang="de-DE" sz="2000">
                <a:solidFill>
                  <a:srgbClr val="000000"/>
                </a:solidFill>
              </a:rPr>
              <a:t>A1. Handelsbilanz</a:t>
            </a:r>
          </a:p>
          <a:p>
            <a:pPr eaLnBrk="1" hangingPunct="1">
              <a:buFontTx/>
              <a:buNone/>
            </a:pPr>
            <a:r>
              <a:rPr lang="de-DE" sz="2000">
                <a:solidFill>
                  <a:srgbClr val="000000"/>
                </a:solidFill>
              </a:rPr>
              <a:t>A2. Dienstleistungsbilanz</a:t>
            </a:r>
          </a:p>
          <a:p>
            <a:pPr eaLnBrk="1" hangingPunct="1">
              <a:buFontTx/>
              <a:buNone/>
            </a:pPr>
            <a:r>
              <a:rPr lang="de-DE" sz="2000">
                <a:solidFill>
                  <a:srgbClr val="000000"/>
                </a:solidFill>
              </a:rPr>
              <a:t>A3. Erwerbs- und Vermögenseinkommen</a:t>
            </a:r>
          </a:p>
          <a:p>
            <a:pPr eaLnBrk="1" hangingPunct="1">
              <a:buFontTx/>
              <a:buNone/>
            </a:pPr>
            <a:r>
              <a:rPr lang="de-DE" sz="2000">
                <a:solidFill>
                  <a:srgbClr val="000000"/>
                </a:solidFill>
              </a:rPr>
              <a:t>A4. Laufende Übertragungen</a:t>
            </a: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C1. Direktinvestitionen</a:t>
            </a:r>
          </a:p>
          <a:p>
            <a:pPr eaLnBrk="1" hangingPunct="1">
              <a:buFontTx/>
              <a:buNone/>
            </a:pPr>
            <a:r>
              <a:rPr lang="de-DE" sz="2000">
                <a:solidFill>
                  <a:srgbClr val="000000"/>
                </a:solidFill>
              </a:rPr>
              <a:t>C2. Wertpapierverkehr</a:t>
            </a:r>
          </a:p>
          <a:p>
            <a:pPr eaLnBrk="1" hangingPunct="1">
              <a:buFontTx/>
              <a:buNone/>
            </a:pPr>
            <a:r>
              <a:rPr lang="de-DE" sz="2000">
                <a:solidFill>
                  <a:srgbClr val="000000"/>
                </a:solidFill>
              </a:rPr>
              <a:t>C3. Kredite</a:t>
            </a:r>
          </a:p>
          <a:p>
            <a:pPr eaLnBrk="1" hangingPunct="1">
              <a:buFontTx/>
              <a:buNone/>
            </a:pPr>
            <a:r>
              <a:rPr lang="de-DE" sz="2000">
                <a:solidFill>
                  <a:srgbClr val="000000"/>
                </a:solidFill>
              </a:rPr>
              <a:t>C4. Devisenbilanz</a:t>
            </a:r>
          </a:p>
          <a:p>
            <a:pPr eaLnBrk="1" hangingPunct="1">
              <a:buFontTx/>
              <a:buNone/>
            </a:pPr>
            <a:endParaRPr lang="de-DE" sz="2000">
              <a:solidFill>
                <a:srgbClr val="000000"/>
              </a:solidFill>
            </a:endParaRPr>
          </a:p>
          <a:p>
            <a:pPr eaLnBrk="1" hangingPunct="1">
              <a:buFontTx/>
              <a:buNone/>
            </a:pPr>
            <a:r>
              <a:rPr lang="de-DE" sz="2400">
                <a:solidFill>
                  <a:srgbClr val="000000"/>
                </a:solidFill>
              </a:rPr>
              <a:t>		</a:t>
            </a:r>
          </a:p>
        </p:txBody>
      </p:sp>
      <p:sp>
        <p:nvSpPr>
          <p:cNvPr id="103430" name="Line 6">
            <a:extLst>
              <a:ext uri="{FF2B5EF4-FFF2-40B4-BE49-F238E27FC236}">
                <a16:creationId xmlns:a16="http://schemas.microsoft.com/office/drawing/2014/main" id="{96A0C5E9-95EC-4CA3-2FBC-7424717EE114}"/>
              </a:ext>
            </a:extLst>
          </p:cNvPr>
          <p:cNvSpPr>
            <a:spLocks noChangeShapeType="1"/>
          </p:cNvSpPr>
          <p:nvPr/>
        </p:nvSpPr>
        <p:spPr bwMode="auto">
          <a:xfrm flipV="1">
            <a:off x="2900681" y="1016149"/>
            <a:ext cx="1439863"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1" name="Line 7">
            <a:extLst>
              <a:ext uri="{FF2B5EF4-FFF2-40B4-BE49-F238E27FC236}">
                <a16:creationId xmlns:a16="http://schemas.microsoft.com/office/drawing/2014/main" id="{27C29E0C-7BE1-E29A-B011-F420367B01CE}"/>
              </a:ext>
            </a:extLst>
          </p:cNvPr>
          <p:cNvSpPr>
            <a:spLocks noChangeShapeType="1"/>
          </p:cNvSpPr>
          <p:nvPr/>
        </p:nvSpPr>
        <p:spPr bwMode="auto">
          <a:xfrm flipV="1">
            <a:off x="2900681" y="1303486"/>
            <a:ext cx="1439863"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2" name="Line 8">
            <a:extLst>
              <a:ext uri="{FF2B5EF4-FFF2-40B4-BE49-F238E27FC236}">
                <a16:creationId xmlns:a16="http://schemas.microsoft.com/office/drawing/2014/main" id="{838BC6FD-A299-F414-7C65-0E91F995DE82}"/>
              </a:ext>
            </a:extLst>
          </p:cNvPr>
          <p:cNvSpPr>
            <a:spLocks noChangeShapeType="1"/>
          </p:cNvSpPr>
          <p:nvPr/>
        </p:nvSpPr>
        <p:spPr bwMode="auto">
          <a:xfrm>
            <a:off x="2900681" y="1519387"/>
            <a:ext cx="14398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3" name="Line 9">
            <a:extLst>
              <a:ext uri="{FF2B5EF4-FFF2-40B4-BE49-F238E27FC236}">
                <a16:creationId xmlns:a16="http://schemas.microsoft.com/office/drawing/2014/main" id="{6B6BFEA4-DBD2-FE14-1725-CF2584F62ED8}"/>
              </a:ext>
            </a:extLst>
          </p:cNvPr>
          <p:cNvSpPr>
            <a:spLocks noChangeShapeType="1"/>
          </p:cNvSpPr>
          <p:nvPr/>
        </p:nvSpPr>
        <p:spPr bwMode="auto">
          <a:xfrm>
            <a:off x="2900680" y="1592412"/>
            <a:ext cx="1366838"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4" name="Line 10">
            <a:extLst>
              <a:ext uri="{FF2B5EF4-FFF2-40B4-BE49-F238E27FC236}">
                <a16:creationId xmlns:a16="http://schemas.microsoft.com/office/drawing/2014/main" id="{F1AE347D-16A9-B4B6-3020-69AF52B34BFD}"/>
              </a:ext>
            </a:extLst>
          </p:cNvPr>
          <p:cNvSpPr>
            <a:spLocks noChangeShapeType="1"/>
          </p:cNvSpPr>
          <p:nvPr/>
        </p:nvSpPr>
        <p:spPr bwMode="auto">
          <a:xfrm flipV="1">
            <a:off x="2756218" y="3465661"/>
            <a:ext cx="1439862"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5" name="Line 11">
            <a:extLst>
              <a:ext uri="{FF2B5EF4-FFF2-40B4-BE49-F238E27FC236}">
                <a16:creationId xmlns:a16="http://schemas.microsoft.com/office/drawing/2014/main" id="{BD4D6CA1-B5E4-5543-B0AB-E7504D6319F4}"/>
              </a:ext>
            </a:extLst>
          </p:cNvPr>
          <p:cNvSpPr>
            <a:spLocks noChangeShapeType="1"/>
          </p:cNvSpPr>
          <p:nvPr/>
        </p:nvSpPr>
        <p:spPr bwMode="auto">
          <a:xfrm flipV="1">
            <a:off x="2756218" y="3752999"/>
            <a:ext cx="1439862" cy="1444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6" name="Line 12">
            <a:extLst>
              <a:ext uri="{FF2B5EF4-FFF2-40B4-BE49-F238E27FC236}">
                <a16:creationId xmlns:a16="http://schemas.microsoft.com/office/drawing/2014/main" id="{4C277A5C-FD44-B6ED-139A-8DBB6937631C}"/>
              </a:ext>
            </a:extLst>
          </p:cNvPr>
          <p:cNvSpPr>
            <a:spLocks noChangeShapeType="1"/>
          </p:cNvSpPr>
          <p:nvPr/>
        </p:nvSpPr>
        <p:spPr bwMode="auto">
          <a:xfrm>
            <a:off x="2756218" y="3968899"/>
            <a:ext cx="1439862"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7" name="Line 13">
            <a:extLst>
              <a:ext uri="{FF2B5EF4-FFF2-40B4-BE49-F238E27FC236}">
                <a16:creationId xmlns:a16="http://schemas.microsoft.com/office/drawing/2014/main" id="{11A04C77-A0B7-9F06-2375-BBB6E7872731}"/>
              </a:ext>
            </a:extLst>
          </p:cNvPr>
          <p:cNvSpPr>
            <a:spLocks noChangeShapeType="1"/>
          </p:cNvSpPr>
          <p:nvPr/>
        </p:nvSpPr>
        <p:spPr bwMode="auto">
          <a:xfrm>
            <a:off x="2756219" y="4041923"/>
            <a:ext cx="1366837" cy="2873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2" name="Textfeld 1">
            <a:extLst>
              <a:ext uri="{FF2B5EF4-FFF2-40B4-BE49-F238E27FC236}">
                <a16:creationId xmlns:a16="http://schemas.microsoft.com/office/drawing/2014/main" id="{3439C6D1-3EA3-2093-0732-97A23382B046}"/>
              </a:ext>
            </a:extLst>
          </p:cNvPr>
          <p:cNvSpPr txBox="1"/>
          <p:nvPr/>
        </p:nvSpPr>
        <p:spPr>
          <a:xfrm>
            <a:off x="-1833" y="5391508"/>
            <a:ext cx="8640827" cy="1061829"/>
          </a:xfrm>
          <a:prstGeom prst="rect">
            <a:avLst/>
          </a:prstGeom>
          <a:noFill/>
        </p:spPr>
        <p:txBody>
          <a:bodyPr wrap="none" rtlCol="0">
            <a:spAutoFit/>
          </a:bodyPr>
          <a:lstStyle/>
          <a:p>
            <a:pPr algn="ctr"/>
            <a:r>
              <a:rPr lang="de-DE" sz="2100" b="1" dirty="0"/>
              <a:t>Zahlungsbilanz</a:t>
            </a:r>
          </a:p>
          <a:p>
            <a:pPr algn="ctr"/>
            <a:r>
              <a:rPr lang="de-DE" sz="2100" b="1" dirty="0"/>
              <a:t>=</a:t>
            </a:r>
          </a:p>
          <a:p>
            <a:pPr algn="ctr"/>
            <a:r>
              <a:rPr lang="de-DE" sz="2100" b="1" dirty="0"/>
              <a:t>Leistungsbilanz + Vermögensübertragungen + Kapitalbilanz + Restposten = 0</a:t>
            </a:r>
          </a:p>
        </p:txBody>
      </p:sp>
      <p:sp>
        <p:nvSpPr>
          <p:cNvPr id="14" name="Rechteck 13">
            <a:extLst>
              <a:ext uri="{FF2B5EF4-FFF2-40B4-BE49-F238E27FC236}">
                <a16:creationId xmlns:a16="http://schemas.microsoft.com/office/drawing/2014/main" id="{4EB42C94-4BA4-1357-763A-19A8FBC4FC7C}"/>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7119946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4D3A6-B518-F8DC-0730-22F01AF18976}"/>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695A755A-4025-353D-A0D5-4A0D43E05834}"/>
              </a:ext>
            </a:extLst>
          </p:cNvPr>
          <p:cNvSpPr txBox="1"/>
          <p:nvPr/>
        </p:nvSpPr>
        <p:spPr>
          <a:xfrm>
            <a:off x="1600741" y="104531"/>
            <a:ext cx="7597213" cy="744863"/>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Condorcet-Paradoxon</a:t>
            </a:r>
            <a:endParaRPr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54E47C22-269D-72BC-2CC7-7CDE24A57552}"/>
              </a:ext>
            </a:extLst>
          </p:cNvPr>
          <p:cNvSpPr/>
          <p:nvPr/>
        </p:nvSpPr>
        <p:spPr>
          <a:xfrm>
            <a:off x="1041941" y="4203728"/>
            <a:ext cx="7647664" cy="992889"/>
          </a:xfrm>
          <a:prstGeom prst="rect">
            <a:avLst/>
          </a:prstGeom>
        </p:spPr>
        <p:txBody>
          <a:bodyPr wrap="square">
            <a:noAutofit/>
          </a:bodyPr>
          <a:lstStyle/>
          <a:p>
            <a:pPr lvl="2"/>
            <a:endParaRPr lang="de-DE" sz="2400" dirty="0">
              <a:latin typeface="Times New Roman" panose="02020603050405020304" pitchFamily="18" charset="0"/>
              <a:cs typeface="Times New Roman" panose="02020603050405020304" pitchFamily="18" charset="0"/>
            </a:endParaRPr>
          </a:p>
          <a:p>
            <a:pPr marL="1714500" lvl="3" indent="-342900">
              <a:buFont typeface="Wingdings" panose="05000000000000000000" pitchFamily="2" charset="2"/>
              <a:buChar char="Ø"/>
            </a:pPr>
            <a:r>
              <a:rPr lang="de-DE" sz="2400" dirty="0">
                <a:latin typeface="Times New Roman" panose="02020603050405020304" pitchFamily="18" charset="0"/>
                <a:cs typeface="Times New Roman" panose="02020603050405020304" pitchFamily="18" charset="0"/>
              </a:rPr>
              <a:t>Über die das Agenda-Setting kann das Ergebnis manipuliert werden</a:t>
            </a:r>
          </a:p>
        </p:txBody>
      </p:sp>
      <p:sp>
        <p:nvSpPr>
          <p:cNvPr id="4" name="Rechteck 3">
            <a:extLst>
              <a:ext uri="{FF2B5EF4-FFF2-40B4-BE49-F238E27FC236}">
                <a16:creationId xmlns:a16="http://schemas.microsoft.com/office/drawing/2014/main" id="{0FA5993E-5860-039A-02CD-F06151F9C140}"/>
              </a:ext>
            </a:extLst>
          </p:cNvPr>
          <p:cNvSpPr/>
          <p:nvPr/>
        </p:nvSpPr>
        <p:spPr>
          <a:xfrm>
            <a:off x="110227" y="996317"/>
            <a:ext cx="12081773" cy="323461"/>
          </a:xfrm>
          <a:prstGeom prst="rect">
            <a:avLst/>
          </a:prstGeom>
        </p:spPr>
        <p:txBody>
          <a:bodyPr wrap="square">
            <a:noAutofit/>
          </a:bodyPr>
          <a:lstStyle/>
          <a:p>
            <a:r>
              <a:rPr lang="de-DE" sz="1400" dirty="0">
                <a:latin typeface="Times New Roman" panose="02020603050405020304" pitchFamily="18" charset="0"/>
                <a:cs typeface="Times New Roman" panose="02020603050405020304" pitchFamily="18" charset="0"/>
              </a:rPr>
              <a:t>In dem Beispiel tritt also ein grundsätzliches Problem für das Ergebnis der Abstimmung auf:</a:t>
            </a:r>
            <a:endParaRPr lang="de-DE" sz="1400" b="1"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34772415-3B8E-D1DD-4684-C6135F52F5CE}"/>
              </a:ext>
            </a:extLst>
          </p:cNvPr>
          <p:cNvSpPr/>
          <p:nvPr/>
        </p:nvSpPr>
        <p:spPr>
          <a:xfrm>
            <a:off x="8054" y="1849282"/>
            <a:ext cx="11363092" cy="587293"/>
          </a:xfrm>
          <a:prstGeom prst="rect">
            <a:avLst/>
          </a:prstGeom>
        </p:spPr>
        <p:txBody>
          <a:bodyPr wrap="square">
            <a:noAutofit/>
          </a:bodyPr>
          <a:lstStyle/>
          <a:p>
            <a:pPr marL="342900" indent="-342900">
              <a:buFont typeface="Wingdings" panose="05000000000000000000" pitchFamily="2" charset="2"/>
              <a:buChar char="Ø"/>
            </a:pPr>
            <a:r>
              <a:rPr lang="de-DE" sz="2400" dirty="0">
                <a:latin typeface="Times New Roman" panose="02020603050405020304" pitchFamily="18" charset="0"/>
                <a:cs typeface="Times New Roman" panose="02020603050405020304" pitchFamily="18" charset="0"/>
              </a:rPr>
              <a:t>Die Abstimmungen verlaufen zyklisch</a:t>
            </a:r>
          </a:p>
          <a:p>
            <a:pPr marL="342900" indent="-342900">
              <a:buFont typeface="Wingdings" panose="05000000000000000000" pitchFamily="2" charset="2"/>
              <a:buChar char="Ø"/>
            </a:pPr>
            <a:endParaRPr lang="de-DE" sz="2400" dirty="0">
              <a:latin typeface="Times New Roman" panose="02020603050405020304" pitchFamily="18" charset="0"/>
              <a:cs typeface="Times New Roman" panose="02020603050405020304" pitchFamily="18" charset="0"/>
            </a:endParaRPr>
          </a:p>
        </p:txBody>
      </p:sp>
      <p:sp>
        <p:nvSpPr>
          <p:cNvPr id="7" name="Rechteck 6">
            <a:extLst>
              <a:ext uri="{FF2B5EF4-FFF2-40B4-BE49-F238E27FC236}">
                <a16:creationId xmlns:a16="http://schemas.microsoft.com/office/drawing/2014/main" id="{68473405-1CD5-4281-8A7D-E6185BCC95FB}"/>
              </a:ext>
            </a:extLst>
          </p:cNvPr>
          <p:cNvSpPr/>
          <p:nvPr/>
        </p:nvSpPr>
        <p:spPr>
          <a:xfrm>
            <a:off x="353594" y="2402304"/>
            <a:ext cx="11363092" cy="1184116"/>
          </a:xfrm>
          <a:prstGeom prst="rect">
            <a:avLst/>
          </a:prstGeom>
        </p:spPr>
        <p:txBody>
          <a:bodyPr wrap="square">
            <a:noAutofit/>
          </a:bodyPr>
          <a:lstStyle/>
          <a:p>
            <a:pPr marL="342900" indent="-342900">
              <a:buFont typeface="Wingdings" panose="05000000000000000000" pitchFamily="2" charset="2"/>
              <a:buChar char="Ø"/>
            </a:pPr>
            <a:endParaRPr lang="de-DE" sz="2400" dirty="0">
              <a:latin typeface="Times New Roman" panose="02020603050405020304" pitchFamily="18" charset="0"/>
              <a:cs typeface="Times New Roman" panose="02020603050405020304" pitchFamily="18" charset="0"/>
            </a:endParaRPr>
          </a:p>
          <a:p>
            <a:pPr marL="800100" lvl="1" indent="-342900">
              <a:buFont typeface="Wingdings" panose="05000000000000000000" pitchFamily="2" charset="2"/>
              <a:buChar char="Ø"/>
            </a:pPr>
            <a:r>
              <a:rPr lang="de-DE" sz="2400" dirty="0">
                <a:latin typeface="Times New Roman" panose="02020603050405020304" pitchFamily="18" charset="0"/>
                <a:cs typeface="Times New Roman" panose="02020603050405020304" pitchFamily="18" charset="0"/>
              </a:rPr>
              <a:t>Es gibt keinen Condorcet-Sieger</a:t>
            </a:r>
          </a:p>
          <a:p>
            <a:pPr marL="800100" lvl="1" indent="-342900">
              <a:buFont typeface="Wingdings" panose="05000000000000000000" pitchFamily="2" charset="2"/>
              <a:buChar char="Ø"/>
            </a:pPr>
            <a:endParaRPr lang="de-DE" sz="2400" dirty="0">
              <a:latin typeface="Times New Roman" panose="02020603050405020304" pitchFamily="18" charset="0"/>
              <a:cs typeface="Times New Roman" panose="02020603050405020304" pitchFamily="18" charset="0"/>
            </a:endParaRPr>
          </a:p>
        </p:txBody>
      </p:sp>
      <p:sp>
        <p:nvSpPr>
          <p:cNvPr id="8" name="Rechteck 7">
            <a:extLst>
              <a:ext uri="{FF2B5EF4-FFF2-40B4-BE49-F238E27FC236}">
                <a16:creationId xmlns:a16="http://schemas.microsoft.com/office/drawing/2014/main" id="{52713E3D-7585-A22C-FE5B-439C304ABA24}"/>
              </a:ext>
            </a:extLst>
          </p:cNvPr>
          <p:cNvSpPr/>
          <p:nvPr/>
        </p:nvSpPr>
        <p:spPr>
          <a:xfrm>
            <a:off x="676646" y="3053883"/>
            <a:ext cx="10777689" cy="1479789"/>
          </a:xfrm>
          <a:prstGeom prst="rect">
            <a:avLst/>
          </a:prstGeom>
        </p:spPr>
        <p:txBody>
          <a:bodyPr wrap="square">
            <a:noAutofit/>
          </a:bodyPr>
          <a:lstStyle/>
          <a:p>
            <a:pPr lvl="1"/>
            <a:endParaRPr lang="de-DE" sz="2400" dirty="0">
              <a:latin typeface="Times New Roman" panose="02020603050405020304" pitchFamily="18" charset="0"/>
              <a:cs typeface="Times New Roman" panose="02020603050405020304" pitchFamily="18" charset="0"/>
            </a:endParaRPr>
          </a:p>
          <a:p>
            <a:pPr marL="1257300" lvl="2" indent="-342900">
              <a:buFont typeface="Wingdings" panose="05000000000000000000" pitchFamily="2" charset="2"/>
              <a:buChar char="Ø"/>
            </a:pPr>
            <a:r>
              <a:rPr lang="de-DE" sz="2400" dirty="0">
                <a:latin typeface="Times New Roman" panose="02020603050405020304" pitchFamily="18" charset="0"/>
                <a:cs typeface="Times New Roman" panose="02020603050405020304" pitchFamily="18" charset="0"/>
              </a:rPr>
              <a:t>Je nach Agenda wird jede Mehrheitsentscheidung durch eine andere Mehrheitsentscheidung ersetzt</a:t>
            </a:r>
          </a:p>
        </p:txBody>
      </p:sp>
      <p:sp>
        <p:nvSpPr>
          <p:cNvPr id="9" name="Rechteck 8">
            <a:extLst>
              <a:ext uri="{FF2B5EF4-FFF2-40B4-BE49-F238E27FC236}">
                <a16:creationId xmlns:a16="http://schemas.microsoft.com/office/drawing/2014/main" id="{997958B6-B8D2-76F1-7B0C-3B078946874D}"/>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6381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0A9E9-EB50-5C1C-728D-9F1F1A6F525F}"/>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69EC7EC2-2B12-1F4A-E6A3-A4469D6003C5}"/>
              </a:ext>
            </a:extLst>
          </p:cNvPr>
          <p:cNvSpPr txBox="1"/>
          <p:nvPr/>
        </p:nvSpPr>
        <p:spPr>
          <a:xfrm>
            <a:off x="1923792" y="-53762"/>
            <a:ext cx="7597213" cy="744863"/>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Präferenzen</a:t>
            </a:r>
            <a:endParaRPr sz="2903"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Rechteck 2">
                <a:extLst>
                  <a:ext uri="{FF2B5EF4-FFF2-40B4-BE49-F238E27FC236}">
                    <a16:creationId xmlns:a16="http://schemas.microsoft.com/office/drawing/2014/main" id="{C90E1962-9364-5823-E174-C4A83695F158}"/>
                  </a:ext>
                </a:extLst>
              </p:cNvPr>
              <p:cNvSpPr/>
              <p:nvPr/>
            </p:nvSpPr>
            <p:spPr>
              <a:xfrm>
                <a:off x="18436" y="1340047"/>
                <a:ext cx="8260451" cy="4502257"/>
              </a:xfrm>
              <a:prstGeom prst="rect">
                <a:avLst/>
              </a:prstGeom>
            </p:spPr>
            <p:txBody>
              <a:bodyPr wrap="square">
                <a:noAutofit/>
              </a:bodyPr>
              <a:lstStyle/>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Eindimensionale Politikentscheidung </a:t>
                </a:r>
                <a14:m>
                  <m:oMath xmlns:m="http://schemas.openxmlformats.org/officeDocument/2006/math">
                    <m:r>
                      <a:rPr lang="de-DE" sz="2400" b="0" i="1" smtClean="0">
                        <a:latin typeface="Cambria Math" panose="02040503050406030204" pitchFamily="18" charset="0"/>
                        <a:cs typeface="Times New Roman" panose="02020603050405020304" pitchFamily="18" charset="0"/>
                      </a:rPr>
                      <m:t>𝑥</m:t>
                    </m:r>
                  </m:oMath>
                </a14:m>
                <a:r>
                  <a:rPr lang="de-DE" sz="2400" dirty="0">
                    <a:latin typeface="Times New Roman" panose="02020603050405020304" pitchFamily="18" charset="0"/>
                    <a:cs typeface="Times New Roman" panose="02020603050405020304" pitchFamily="18" charset="0"/>
                  </a:rPr>
                  <a:t> aus [</a:t>
                </a:r>
                <a14:m>
                  <m:oMath xmlns:m="http://schemas.openxmlformats.org/officeDocument/2006/math">
                    <m:bar>
                      <m:barPr>
                        <m:ctrlPr>
                          <a:rPr lang="de-DE" sz="2400" b="0" i="1" smtClean="0">
                            <a:latin typeface="Cambria Math" panose="02040503050406030204" pitchFamily="18" charset="0"/>
                            <a:cs typeface="Times New Roman" panose="02020603050405020304" pitchFamily="18" charset="0"/>
                          </a:rPr>
                        </m:ctrlPr>
                      </m:barPr>
                      <m:e>
                        <m:r>
                          <a:rPr lang="de-DE" sz="2400" b="0" i="1" smtClean="0">
                            <a:latin typeface="Cambria Math" panose="02040503050406030204" pitchFamily="18" charset="0"/>
                            <a:cs typeface="Times New Roman" panose="02020603050405020304" pitchFamily="18" charset="0"/>
                          </a:rPr>
                          <m:t>𝑥</m:t>
                        </m:r>
                      </m:e>
                    </m:bar>
                    <m:r>
                      <a:rPr lang="de-DE" sz="2400" b="0" i="1" smtClean="0">
                        <a:latin typeface="Cambria Math" panose="02040503050406030204" pitchFamily="18" charset="0"/>
                        <a:cs typeface="Times New Roman" panose="02020603050405020304" pitchFamily="18" charset="0"/>
                      </a:rPr>
                      <m:t>,</m:t>
                    </m:r>
                    <m:bar>
                      <m:barPr>
                        <m:pos m:val="top"/>
                        <m:ctrlPr>
                          <a:rPr lang="de-DE" sz="2400" b="0" i="1" smtClean="0">
                            <a:latin typeface="Cambria Math" panose="02040503050406030204" pitchFamily="18" charset="0"/>
                            <a:cs typeface="Times New Roman" panose="02020603050405020304" pitchFamily="18" charset="0"/>
                          </a:rPr>
                        </m:ctrlPr>
                      </m:barPr>
                      <m:e>
                        <m:r>
                          <a:rPr lang="de-DE" sz="2400" b="0" i="1" smtClean="0">
                            <a:latin typeface="Cambria Math" panose="02040503050406030204" pitchFamily="18" charset="0"/>
                            <a:cs typeface="Times New Roman" panose="02020603050405020304" pitchFamily="18" charset="0"/>
                          </a:rPr>
                          <m:t>𝑥</m:t>
                        </m:r>
                      </m:e>
                    </m:bar>
                  </m:oMath>
                </a14:m>
                <a:r>
                  <a:rPr lang="de-DE" sz="2400" dirty="0">
                    <a:latin typeface="Times New Roman" panose="02020603050405020304" pitchFamily="18" charset="0"/>
                    <a:cs typeface="Times New Roman" panose="02020603050405020304" pitchFamily="18" charset="0"/>
                  </a:rPr>
                  <a:t>]</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Ein Wähler bildet Präferenzen über die möglichen Alternativen von </a:t>
                </a:r>
                <a14:m>
                  <m:oMath xmlns:m="http://schemas.openxmlformats.org/officeDocument/2006/math">
                    <m:r>
                      <a:rPr lang="de-DE" sz="2400" i="1">
                        <a:latin typeface="Cambria Math" panose="02040503050406030204" pitchFamily="18" charset="0"/>
                        <a:cs typeface="Times New Roman" panose="02020603050405020304" pitchFamily="18" charset="0"/>
                      </a:rPr>
                      <m:t>𝑥</m:t>
                    </m:r>
                  </m:oMath>
                </a14:m>
                <a:r>
                  <a:rPr lang="de-DE" sz="2400" dirty="0">
                    <a:latin typeface="Times New Roman" panose="02020603050405020304" pitchFamily="18" charset="0"/>
                    <a:cs typeface="Times New Roman" panose="02020603050405020304" pitchFamily="18" charset="0"/>
                  </a:rPr>
                  <a:t>  z.B. Bildungsausgaben, Ausgaben für Kinderbetreuung, Verteidigungshaushalt</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14:m>
                  <m:oMath xmlns:m="http://schemas.openxmlformats.org/officeDocument/2006/math">
                    <m:r>
                      <a:rPr lang="de-DE" sz="2400" b="0" i="1" smtClean="0">
                        <a:latin typeface="Cambria Math" panose="02040503050406030204" pitchFamily="18" charset="0"/>
                        <a:cs typeface="Times New Roman" panose="02020603050405020304" pitchFamily="18" charset="0"/>
                      </a:rPr>
                      <m:t>𝑢</m:t>
                    </m:r>
                    <m:r>
                      <a:rPr lang="de-DE" sz="2400" b="0" i="1" smtClean="0">
                        <a:latin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cs typeface="Times New Roman" panose="02020603050405020304" pitchFamily="18" charset="0"/>
                      </a:rPr>
                      <m:t>𝑥</m:t>
                    </m:r>
                    <m:r>
                      <a:rPr lang="de-DE" sz="2400" b="0" i="1" smtClean="0">
                        <a:latin typeface="Cambria Math" panose="02040503050406030204" pitchFamily="18" charset="0"/>
                        <a:cs typeface="Times New Roman" panose="02020603050405020304" pitchFamily="18" charset="0"/>
                      </a:rPr>
                      <m:t>)</m:t>
                    </m:r>
                  </m:oMath>
                </a14:m>
                <a:r>
                  <a:rPr lang="de-DE" sz="2400" dirty="0">
                    <a:latin typeface="Times New Roman" panose="02020603050405020304" pitchFamily="18" charset="0"/>
                    <a:cs typeface="Times New Roman" panose="02020603050405020304" pitchFamily="18" charset="0"/>
                  </a:rPr>
                  <a:t>: Nutzen des Wählers, abhängig von der Höhe </a:t>
                </a:r>
                <a14:m>
                  <m:oMath xmlns:m="http://schemas.openxmlformats.org/officeDocument/2006/math">
                    <m:r>
                      <a:rPr lang="de-DE" sz="2400" i="1">
                        <a:latin typeface="Cambria Math" panose="02040503050406030204" pitchFamily="18" charset="0"/>
                        <a:cs typeface="Times New Roman" panose="02020603050405020304" pitchFamily="18" charset="0"/>
                      </a:rPr>
                      <m:t>𝑥</m:t>
                    </m:r>
                    <m:r>
                      <a:rPr lang="de-DE" sz="2400" i="1">
                        <a:latin typeface="Cambria Math" panose="02040503050406030204" pitchFamily="18" charset="0"/>
                        <a:cs typeface="Times New Roman" panose="02020603050405020304" pitchFamily="18" charset="0"/>
                      </a:rPr>
                      <m:t> </m:t>
                    </m:r>
                  </m:oMath>
                </a14:m>
                <a:r>
                  <a:rPr lang="de-DE" sz="2400" dirty="0">
                    <a:latin typeface="Times New Roman" panose="02020603050405020304" pitchFamily="18" charset="0"/>
                    <a:cs typeface="Times New Roman" panose="02020603050405020304" pitchFamily="18" charset="0"/>
                  </a:rPr>
                  <a:t>und monoton steigend in </a:t>
                </a:r>
                <a:r>
                  <a:rPr lang="de-DE" sz="2400" dirty="0">
                    <a:cs typeface="Times New Roman" panose="02020603050405020304" pitchFamily="18" charset="0"/>
                  </a:rPr>
                  <a:t> </a:t>
                </a:r>
                <a14:m>
                  <m:oMath xmlns:m="http://schemas.openxmlformats.org/officeDocument/2006/math">
                    <m:r>
                      <a:rPr lang="de-DE" sz="2400" i="1">
                        <a:latin typeface="Cambria Math" panose="02040503050406030204" pitchFamily="18" charset="0"/>
                        <a:cs typeface="Times New Roman" panose="02020603050405020304" pitchFamily="18" charset="0"/>
                      </a:rPr>
                      <m:t>𝑥</m:t>
                    </m:r>
                  </m:oMath>
                </a14:m>
                <a:endParaRPr lang="de-DE" sz="2400" i="1" dirty="0">
                  <a:latin typeface="Cambria Math" panose="02040503050406030204" pitchFamily="18" charset="0"/>
                  <a:cs typeface="Times New Roman" panose="02020603050405020304" pitchFamily="18" charset="0"/>
                </a:endParaRPr>
              </a:p>
              <a:p>
                <a:pPr marL="342900" indent="-342900">
                  <a:buFont typeface="Arial" panose="020B0604020202020204" pitchFamily="34" charset="0"/>
                  <a:buChar char="•"/>
                </a:pPr>
                <a:endParaRPr lang="de-DE" sz="2400" i="1" dirty="0">
                  <a:latin typeface="Cambria Math" panose="02040503050406030204" pitchFamily="18" charset="0"/>
                  <a:cs typeface="Times New Roman" panose="02020603050405020304" pitchFamily="18" charset="0"/>
                </a:endParaRPr>
              </a:p>
              <a:p>
                <a:pPr marL="342900" indent="-342900">
                  <a:buFont typeface="Arial" panose="020B0604020202020204" pitchFamily="34" charset="0"/>
                  <a:buChar char="•"/>
                </a:pPr>
                <a14:m>
                  <m:oMath xmlns:m="http://schemas.openxmlformats.org/officeDocument/2006/math">
                    <m:sSup>
                      <m:sSupPr>
                        <m:ctrlPr>
                          <a:rPr lang="de-DE" sz="2400" i="1" dirty="0" smtClean="0">
                            <a:latin typeface="Cambria Math" panose="02040503050406030204" pitchFamily="18" charset="0"/>
                            <a:cs typeface="Times New Roman" panose="02020603050405020304" pitchFamily="18" charset="0"/>
                          </a:rPr>
                        </m:ctrlPr>
                      </m:sSupPr>
                      <m:e>
                        <m:r>
                          <a:rPr lang="de-DE" sz="2400" b="0" i="1" dirty="0" smtClean="0">
                            <a:latin typeface="Cambria Math" panose="02040503050406030204" pitchFamily="18" charset="0"/>
                            <a:cs typeface="Times New Roman" panose="02020603050405020304" pitchFamily="18" charset="0"/>
                          </a:rPr>
                          <m:t>𝑥</m:t>
                        </m:r>
                      </m:e>
                      <m:sup>
                        <m:r>
                          <a:rPr lang="de-DE" sz="2400" b="0" i="1" dirty="0" smtClean="0">
                            <a:latin typeface="Cambria Math" panose="02040503050406030204" pitchFamily="18" charset="0"/>
                            <a:cs typeface="Times New Roman" panose="02020603050405020304" pitchFamily="18" charset="0"/>
                          </a:rPr>
                          <m:t>∗</m:t>
                        </m:r>
                      </m:sup>
                    </m:sSup>
                  </m:oMath>
                </a14:m>
                <a:r>
                  <a:rPr lang="de-DE" sz="2400" dirty="0">
                    <a:latin typeface="Times New Roman" panose="02020603050405020304" pitchFamily="18" charset="0"/>
                    <a:cs typeface="Times New Roman" panose="02020603050405020304" pitchFamily="18" charset="0"/>
                  </a:rPr>
                  <a:t>: Die meistgeschätzte Alternative des Wähler</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14:m>
                  <m:oMath xmlns:m="http://schemas.openxmlformats.org/officeDocument/2006/math">
                    <m:r>
                      <a:rPr lang="de-DE" sz="2400" i="1">
                        <a:latin typeface="Cambria Math" panose="02040503050406030204" pitchFamily="18" charset="0"/>
                        <a:cs typeface="Times New Roman" panose="02020603050405020304" pitchFamily="18" charset="0"/>
                      </a:rPr>
                      <m:t>𝑢</m:t>
                    </m:r>
                    <m:r>
                      <a:rPr lang="de-DE" sz="2400" i="1">
                        <a:latin typeface="Cambria Math" panose="02040503050406030204" pitchFamily="18" charset="0"/>
                        <a:cs typeface="Times New Roman" panose="02020603050405020304" pitchFamily="18" charset="0"/>
                      </a:rPr>
                      <m:t>(</m:t>
                    </m:r>
                    <m:sSup>
                      <m:sSupPr>
                        <m:ctrlPr>
                          <a:rPr lang="de-DE" sz="2400" i="1" dirty="0">
                            <a:latin typeface="Cambria Math" panose="02040503050406030204" pitchFamily="18" charset="0"/>
                            <a:cs typeface="Times New Roman" panose="02020603050405020304" pitchFamily="18" charset="0"/>
                          </a:rPr>
                        </m:ctrlPr>
                      </m:sSupPr>
                      <m:e>
                        <m:r>
                          <a:rPr lang="de-DE" sz="2400" i="1" dirty="0">
                            <a:latin typeface="Cambria Math" panose="02040503050406030204" pitchFamily="18" charset="0"/>
                            <a:cs typeface="Times New Roman" panose="02020603050405020304" pitchFamily="18" charset="0"/>
                          </a:rPr>
                          <m:t>𝑥</m:t>
                        </m:r>
                      </m:e>
                      <m:sup>
                        <m:r>
                          <a:rPr lang="de-DE" sz="2400" i="1" dirty="0">
                            <a:latin typeface="Cambria Math" panose="02040503050406030204" pitchFamily="18" charset="0"/>
                            <a:cs typeface="Times New Roman" panose="02020603050405020304" pitchFamily="18" charset="0"/>
                          </a:rPr>
                          <m:t>∗</m:t>
                        </m:r>
                      </m:sup>
                    </m:sSup>
                    <m:r>
                      <a:rPr lang="de-DE" sz="2400" i="1" smtClean="0">
                        <a:latin typeface="Cambria Math" panose="02040503050406030204" pitchFamily="18" charset="0"/>
                        <a:cs typeface="Times New Roman" panose="02020603050405020304" pitchFamily="18" charset="0"/>
                      </a:rPr>
                      <m:t>)</m:t>
                    </m:r>
                    <m:r>
                      <a:rPr lang="de-DE" sz="2400" i="1" smtClean="0">
                        <a:latin typeface="Cambria Math" panose="02040503050406030204" pitchFamily="18" charset="0"/>
                        <a:ea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𝑢</m:t>
                    </m:r>
                    <m:r>
                      <a:rPr lang="de-DE" sz="2400" i="1">
                        <a:latin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𝑥</m:t>
                    </m:r>
                    <m:r>
                      <a:rPr lang="de-DE" sz="2400" i="1">
                        <a:latin typeface="Cambria Math" panose="02040503050406030204" pitchFamily="18" charset="0"/>
                        <a:cs typeface="Times New Roman" panose="02020603050405020304" pitchFamily="18" charset="0"/>
                      </a:rPr>
                      <m:t>)</m:t>
                    </m:r>
                  </m:oMath>
                </a14:m>
                <a:r>
                  <a:rPr lang="de-DE" sz="2400" dirty="0">
                    <a:latin typeface="Times New Roman" panose="02020603050405020304" pitchFamily="18" charset="0"/>
                    <a:cs typeface="Times New Roman" panose="02020603050405020304" pitchFamily="18" charset="0"/>
                  </a:rPr>
                  <a:t> für alle </a:t>
                </a:r>
                <a14:m>
                  <m:oMath xmlns:m="http://schemas.openxmlformats.org/officeDocument/2006/math">
                    <m:r>
                      <a:rPr lang="de-DE" sz="2400" i="1">
                        <a:latin typeface="Cambria Math" panose="02040503050406030204" pitchFamily="18" charset="0"/>
                        <a:cs typeface="Times New Roman" panose="02020603050405020304" pitchFamily="18" charset="0"/>
                      </a:rPr>
                      <m:t>𝑥</m:t>
                    </m:r>
                  </m:oMath>
                </a14:m>
                <a:r>
                  <a:rPr lang="de-DE" sz="2400" dirty="0">
                    <a:latin typeface="Times New Roman" panose="02020603050405020304" pitchFamily="18" charset="0"/>
                    <a:cs typeface="Times New Roman" panose="02020603050405020304" pitchFamily="18" charset="0"/>
                  </a:rPr>
                  <a:t> aus [</a:t>
                </a:r>
                <a14:m>
                  <m:oMath xmlns:m="http://schemas.openxmlformats.org/officeDocument/2006/math">
                    <m:bar>
                      <m:barPr>
                        <m:ctrlPr>
                          <a:rPr lang="de-DE" sz="2400" i="1">
                            <a:latin typeface="Cambria Math" panose="02040503050406030204" pitchFamily="18" charset="0"/>
                            <a:cs typeface="Times New Roman" panose="02020603050405020304" pitchFamily="18" charset="0"/>
                          </a:rPr>
                        </m:ctrlPr>
                      </m:barPr>
                      <m:e>
                        <m:r>
                          <a:rPr lang="de-DE" sz="2400" i="1">
                            <a:latin typeface="Cambria Math" panose="02040503050406030204" pitchFamily="18" charset="0"/>
                            <a:cs typeface="Times New Roman" panose="02020603050405020304" pitchFamily="18" charset="0"/>
                          </a:rPr>
                          <m:t>𝑥</m:t>
                        </m:r>
                      </m:e>
                    </m:bar>
                    <m:r>
                      <a:rPr lang="de-DE" sz="2400" i="1">
                        <a:latin typeface="Cambria Math" panose="02040503050406030204" pitchFamily="18" charset="0"/>
                        <a:cs typeface="Times New Roman" panose="02020603050405020304" pitchFamily="18" charset="0"/>
                      </a:rPr>
                      <m:t>,</m:t>
                    </m:r>
                    <m:bar>
                      <m:barPr>
                        <m:pos m:val="top"/>
                        <m:ctrlPr>
                          <a:rPr lang="de-DE" sz="2400" i="1">
                            <a:latin typeface="Cambria Math" panose="02040503050406030204" pitchFamily="18" charset="0"/>
                            <a:cs typeface="Times New Roman" panose="02020603050405020304" pitchFamily="18" charset="0"/>
                          </a:rPr>
                        </m:ctrlPr>
                      </m:barPr>
                      <m:e>
                        <m:r>
                          <a:rPr lang="de-DE" sz="2400" i="1">
                            <a:latin typeface="Cambria Math" panose="02040503050406030204" pitchFamily="18" charset="0"/>
                            <a:cs typeface="Times New Roman" panose="02020603050405020304" pitchFamily="18" charset="0"/>
                          </a:rPr>
                          <m:t>𝑥</m:t>
                        </m:r>
                      </m:e>
                    </m:bar>
                  </m:oMath>
                </a14:m>
                <a:r>
                  <a:rPr lang="de-DE" sz="2400" dirty="0">
                    <a:latin typeface="Times New Roman" panose="02020603050405020304" pitchFamily="18" charset="0"/>
                    <a:cs typeface="Times New Roman" panose="02020603050405020304" pitchFamily="18" charset="0"/>
                  </a:rPr>
                  <a:t>]</a:t>
                </a:r>
              </a:p>
              <a:p>
                <a:endParaRPr lang="de-DE" sz="2400" dirty="0">
                  <a:latin typeface="Times New Roman" panose="02020603050405020304" pitchFamily="18" charset="0"/>
                  <a:cs typeface="Times New Roman" panose="02020603050405020304" pitchFamily="18" charset="0"/>
                </a:endParaRPr>
              </a:p>
              <a:p>
                <a:r>
                  <a:rPr lang="de-DE" sz="2177" dirty="0">
                    <a:latin typeface="Times New Roman" panose="02020603050405020304" pitchFamily="18" charset="0"/>
                    <a:cs typeface="Times New Roman" panose="02020603050405020304" pitchFamily="18" charset="0"/>
                  </a:rPr>
                  <a:t> </a:t>
                </a:r>
              </a:p>
            </p:txBody>
          </p:sp>
        </mc:Choice>
        <mc:Fallback xmlns="">
          <p:sp>
            <p:nvSpPr>
              <p:cNvPr id="3" name="Rechteck 2"/>
              <p:cNvSpPr>
                <a:spLocks noRot="1" noChangeAspect="1" noMove="1" noResize="1" noEditPoints="1" noAdjustHandles="1" noChangeArrowheads="1" noChangeShapeType="1" noTextEdit="1"/>
              </p:cNvSpPr>
              <p:nvPr/>
            </p:nvSpPr>
            <p:spPr>
              <a:xfrm>
                <a:off x="18436" y="1340047"/>
                <a:ext cx="8260451" cy="4502257"/>
              </a:xfrm>
              <a:prstGeom prst="rect">
                <a:avLst/>
              </a:prstGeom>
              <a:blipFill>
                <a:blip r:embed="rId3"/>
                <a:stretch>
                  <a:fillRect l="-959" t="-1084" r="-1550" b="-3117"/>
                </a:stretch>
              </a:blipFill>
            </p:spPr>
            <p:txBody>
              <a:bodyPr/>
              <a:lstStyle/>
              <a:p>
                <a:r>
                  <a:rPr lang="de-DE">
                    <a:noFill/>
                  </a:rPr>
                  <a:t> </a:t>
                </a:r>
              </a:p>
            </p:txBody>
          </p:sp>
        </mc:Fallback>
      </mc:AlternateContent>
      <p:sp>
        <p:nvSpPr>
          <p:cNvPr id="11" name="Rechteck 10">
            <a:extLst>
              <a:ext uri="{FF2B5EF4-FFF2-40B4-BE49-F238E27FC236}">
                <a16:creationId xmlns:a16="http://schemas.microsoft.com/office/drawing/2014/main" id="{92B15FCF-F211-A7CE-2E79-C8D935FC6BD7}"/>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483691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810F6-E490-D39E-26B4-17A10935071F}"/>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A069AE91-3391-A6FE-AE78-7C6FCADFAC0B}"/>
              </a:ext>
            </a:extLst>
          </p:cNvPr>
          <p:cNvSpPr txBox="1"/>
          <p:nvPr/>
        </p:nvSpPr>
        <p:spPr>
          <a:xfrm>
            <a:off x="1535035" y="49777"/>
            <a:ext cx="9388485" cy="415637"/>
          </a:xfrm>
          <a:prstGeom prst="rect">
            <a:avLst/>
          </a:prstGeom>
          <a:noFill/>
          <a:ln>
            <a:noFill/>
          </a:ln>
        </p:spPr>
        <p:txBody>
          <a:bodyPr lIns="81638" tIns="40819" rIns="81638" bIns="40819" anchor="ctr" anchorCtr="1"/>
          <a:lstStyle/>
          <a:p>
            <a:pPr>
              <a:lnSpc>
                <a:spcPct val="100000"/>
              </a:lnSpc>
            </a:pPr>
            <a:r>
              <a:rPr lang="de-DE" sz="2903" b="1" dirty="0" err="1">
                <a:solidFill>
                  <a:srgbClr val="000000"/>
                </a:solidFill>
                <a:latin typeface="Times New Roman" panose="02020603050405020304" pitchFamily="18" charset="0"/>
                <a:cs typeface="Times New Roman" panose="02020603050405020304" pitchFamily="18" charset="0"/>
              </a:rPr>
              <a:t>Eingipflige</a:t>
            </a:r>
            <a:r>
              <a:rPr lang="de-DE" sz="2903" b="1" dirty="0">
                <a:solidFill>
                  <a:srgbClr val="000000"/>
                </a:solidFill>
                <a:latin typeface="Times New Roman" panose="02020603050405020304" pitchFamily="18" charset="0"/>
                <a:cs typeface="Times New Roman" panose="02020603050405020304" pitchFamily="18" charset="0"/>
              </a:rPr>
              <a:t> Präferenzen und mehrgipflige Präferenzen</a:t>
            </a:r>
            <a:endParaRPr sz="2903" dirty="0">
              <a:latin typeface="Times New Roman" panose="02020603050405020304" pitchFamily="18" charset="0"/>
              <a:cs typeface="Times New Roman" panose="02020603050405020304" pitchFamily="18" charset="0"/>
            </a:endParaRPr>
          </a:p>
        </p:txBody>
      </p:sp>
      <p:sp>
        <p:nvSpPr>
          <p:cNvPr id="10" name="Rechteck 9">
            <a:extLst>
              <a:ext uri="{FF2B5EF4-FFF2-40B4-BE49-F238E27FC236}">
                <a16:creationId xmlns:a16="http://schemas.microsoft.com/office/drawing/2014/main" id="{7B52573D-0CFD-7B66-AD6A-0188C45B3B5E}"/>
              </a:ext>
            </a:extLst>
          </p:cNvPr>
          <p:cNvSpPr/>
          <p:nvPr/>
        </p:nvSpPr>
        <p:spPr>
          <a:xfrm>
            <a:off x="219041" y="1385582"/>
            <a:ext cx="3150064" cy="355789"/>
          </a:xfrm>
          <a:prstGeom prst="rect">
            <a:avLst/>
          </a:prstGeom>
        </p:spPr>
        <p:txBody>
          <a:bodyPr wrap="square">
            <a:noAutofit/>
          </a:bodyPr>
          <a:lstStyle/>
          <a:p>
            <a:r>
              <a:rPr lang="de-DE" sz="1600" dirty="0">
                <a:latin typeface="Times New Roman" panose="02020603050405020304" pitchFamily="18" charset="0"/>
                <a:cs typeface="Times New Roman" panose="02020603050405020304" pitchFamily="18" charset="0"/>
              </a:rPr>
              <a:t>Für W1 ergibt sich folgende Grafik</a:t>
            </a:r>
          </a:p>
        </p:txBody>
      </p:sp>
      <p:graphicFrame>
        <p:nvGraphicFramePr>
          <p:cNvPr id="11" name="Diagramm 10">
            <a:extLst>
              <a:ext uri="{FF2B5EF4-FFF2-40B4-BE49-F238E27FC236}">
                <a16:creationId xmlns:a16="http://schemas.microsoft.com/office/drawing/2014/main" id="{D8A0B871-C05D-E74E-786A-A0A12399F30C}"/>
              </a:ext>
            </a:extLst>
          </p:cNvPr>
          <p:cNvGraphicFramePr>
            <a:graphicFrameLocks/>
          </p:cNvGraphicFramePr>
          <p:nvPr/>
        </p:nvGraphicFramePr>
        <p:xfrm>
          <a:off x="642738" y="1817811"/>
          <a:ext cx="2302669" cy="161448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Diagramm 11">
            <a:extLst>
              <a:ext uri="{FF2B5EF4-FFF2-40B4-BE49-F238E27FC236}">
                <a16:creationId xmlns:a16="http://schemas.microsoft.com/office/drawing/2014/main" id="{0BA19E88-39AE-CC3D-6954-7A4CBA1AB72A}"/>
              </a:ext>
            </a:extLst>
          </p:cNvPr>
          <p:cNvGraphicFramePr>
            <a:graphicFrameLocks/>
          </p:cNvGraphicFramePr>
          <p:nvPr/>
        </p:nvGraphicFramePr>
        <p:xfrm>
          <a:off x="4805918" y="1844960"/>
          <a:ext cx="2276475" cy="161448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Diagramm 12">
            <a:extLst>
              <a:ext uri="{FF2B5EF4-FFF2-40B4-BE49-F238E27FC236}">
                <a16:creationId xmlns:a16="http://schemas.microsoft.com/office/drawing/2014/main" id="{8481843D-0856-82DD-03DB-6B860B281F9D}"/>
              </a:ext>
            </a:extLst>
          </p:cNvPr>
          <p:cNvGraphicFramePr>
            <a:graphicFrameLocks/>
          </p:cNvGraphicFramePr>
          <p:nvPr/>
        </p:nvGraphicFramePr>
        <p:xfrm>
          <a:off x="8573617" y="1913997"/>
          <a:ext cx="2286001" cy="161448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4" name="Diagramm 13">
            <a:extLst>
              <a:ext uri="{FF2B5EF4-FFF2-40B4-BE49-F238E27FC236}">
                <a16:creationId xmlns:a16="http://schemas.microsoft.com/office/drawing/2014/main" id="{1AC8B1A4-3E5F-5AE3-81AA-2DA707DBC205}"/>
              </a:ext>
            </a:extLst>
          </p:cNvPr>
          <p:cNvGraphicFramePr>
            <a:graphicFrameLocks/>
          </p:cNvGraphicFramePr>
          <p:nvPr/>
        </p:nvGraphicFramePr>
        <p:xfrm>
          <a:off x="3274774" y="4238915"/>
          <a:ext cx="5338762" cy="1614487"/>
        </p:xfrm>
        <a:graphic>
          <a:graphicData uri="http://schemas.openxmlformats.org/drawingml/2006/chart">
            <c:chart xmlns:c="http://schemas.openxmlformats.org/drawingml/2006/chart" xmlns:r="http://schemas.openxmlformats.org/officeDocument/2006/relationships" r:id="rId6"/>
          </a:graphicData>
        </a:graphic>
      </p:graphicFrame>
      <p:sp>
        <p:nvSpPr>
          <p:cNvPr id="19" name="Rechteck 18">
            <a:extLst>
              <a:ext uri="{FF2B5EF4-FFF2-40B4-BE49-F238E27FC236}">
                <a16:creationId xmlns:a16="http://schemas.microsoft.com/office/drawing/2014/main" id="{C8CD4988-41FE-11C8-DC04-C6B1566192D1}"/>
              </a:ext>
            </a:extLst>
          </p:cNvPr>
          <p:cNvSpPr/>
          <p:nvPr/>
        </p:nvSpPr>
        <p:spPr>
          <a:xfrm>
            <a:off x="4330164" y="1390147"/>
            <a:ext cx="3150064" cy="355789"/>
          </a:xfrm>
          <a:prstGeom prst="rect">
            <a:avLst/>
          </a:prstGeom>
        </p:spPr>
        <p:txBody>
          <a:bodyPr wrap="square">
            <a:noAutofit/>
          </a:bodyPr>
          <a:lstStyle/>
          <a:p>
            <a:r>
              <a:rPr lang="de-DE" sz="1600" dirty="0">
                <a:latin typeface="Times New Roman" panose="02020603050405020304" pitchFamily="18" charset="0"/>
                <a:cs typeface="Times New Roman" panose="02020603050405020304" pitchFamily="18" charset="0"/>
              </a:rPr>
              <a:t>Für W2 ergibt sich folgende Grafik</a:t>
            </a:r>
          </a:p>
        </p:txBody>
      </p:sp>
      <p:sp>
        <p:nvSpPr>
          <p:cNvPr id="20" name="Rechteck 19">
            <a:extLst>
              <a:ext uri="{FF2B5EF4-FFF2-40B4-BE49-F238E27FC236}">
                <a16:creationId xmlns:a16="http://schemas.microsoft.com/office/drawing/2014/main" id="{E5032840-6C21-F020-C6C8-B40EC3210D4F}"/>
              </a:ext>
            </a:extLst>
          </p:cNvPr>
          <p:cNvSpPr/>
          <p:nvPr/>
        </p:nvSpPr>
        <p:spPr>
          <a:xfrm>
            <a:off x="8563625" y="1386048"/>
            <a:ext cx="3150064" cy="355789"/>
          </a:xfrm>
          <a:prstGeom prst="rect">
            <a:avLst/>
          </a:prstGeom>
        </p:spPr>
        <p:txBody>
          <a:bodyPr wrap="square">
            <a:noAutofit/>
          </a:bodyPr>
          <a:lstStyle/>
          <a:p>
            <a:r>
              <a:rPr lang="de-DE" sz="1600" dirty="0">
                <a:latin typeface="Times New Roman" panose="02020603050405020304" pitchFamily="18" charset="0"/>
                <a:cs typeface="Times New Roman" panose="02020603050405020304" pitchFamily="18" charset="0"/>
              </a:rPr>
              <a:t>Für W3 ergibt sich folgende Grafik</a:t>
            </a:r>
          </a:p>
        </p:txBody>
      </p:sp>
      <p:sp>
        <p:nvSpPr>
          <p:cNvPr id="21" name="Rechteck 20">
            <a:extLst>
              <a:ext uri="{FF2B5EF4-FFF2-40B4-BE49-F238E27FC236}">
                <a16:creationId xmlns:a16="http://schemas.microsoft.com/office/drawing/2014/main" id="{EB2CD333-C2FF-D192-A573-D03B682C72D6}"/>
              </a:ext>
            </a:extLst>
          </p:cNvPr>
          <p:cNvSpPr/>
          <p:nvPr/>
        </p:nvSpPr>
        <p:spPr>
          <a:xfrm>
            <a:off x="1258146" y="3508738"/>
            <a:ext cx="1196818" cy="355789"/>
          </a:xfrm>
          <a:prstGeom prst="rect">
            <a:avLst/>
          </a:prstGeom>
        </p:spPr>
        <p:txBody>
          <a:bodyPr wrap="square">
            <a:noAutofit/>
          </a:bodyPr>
          <a:lstStyle/>
          <a:p>
            <a:r>
              <a:rPr lang="de-DE" sz="1600" dirty="0">
                <a:latin typeface="Times New Roman" panose="02020603050405020304" pitchFamily="18" charset="0"/>
                <a:cs typeface="Times New Roman" panose="02020603050405020304" pitchFamily="18" charset="0"/>
              </a:rPr>
              <a:t>Mehrgipflig</a:t>
            </a:r>
          </a:p>
        </p:txBody>
      </p:sp>
      <p:cxnSp>
        <p:nvCxnSpPr>
          <p:cNvPr id="4" name="Gerade Verbindung mit Pfeil 3">
            <a:extLst>
              <a:ext uri="{FF2B5EF4-FFF2-40B4-BE49-F238E27FC236}">
                <a16:creationId xmlns:a16="http://schemas.microsoft.com/office/drawing/2014/main" id="{D1D1AE7F-0457-D0C0-B345-A8406AE12E42}"/>
              </a:ext>
            </a:extLst>
          </p:cNvPr>
          <p:cNvCxnSpPr/>
          <p:nvPr/>
        </p:nvCxnSpPr>
        <p:spPr>
          <a:xfrm flipH="1" flipV="1">
            <a:off x="1266532" y="2610789"/>
            <a:ext cx="105944" cy="6992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5" name="Rechteck 24">
                <a:extLst>
                  <a:ext uri="{FF2B5EF4-FFF2-40B4-BE49-F238E27FC236}">
                    <a16:creationId xmlns:a16="http://schemas.microsoft.com/office/drawing/2014/main" id="{4C13E160-2DCE-2FD6-72FE-D22975723FA5}"/>
                  </a:ext>
                </a:extLst>
              </p:cNvPr>
              <p:cNvSpPr/>
              <p:nvPr/>
            </p:nvSpPr>
            <p:spPr>
              <a:xfrm>
                <a:off x="1189205" y="3190955"/>
                <a:ext cx="432041"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p>
                        <m:sSupPr>
                          <m:ctrlPr>
                            <a:rPr lang="de-DE" sz="1600" i="1" dirty="0">
                              <a:latin typeface="Cambria Math" panose="02040503050406030204" pitchFamily="18" charset="0"/>
                              <a:cs typeface="Times New Roman" panose="02020603050405020304" pitchFamily="18" charset="0"/>
                            </a:rPr>
                          </m:ctrlPr>
                        </m:sSupPr>
                        <m:e>
                          <m:r>
                            <a:rPr lang="de-DE" sz="1600" i="1" dirty="0">
                              <a:latin typeface="Cambria Math" panose="02040503050406030204" pitchFamily="18" charset="0"/>
                              <a:cs typeface="Times New Roman" panose="02020603050405020304" pitchFamily="18" charset="0"/>
                            </a:rPr>
                            <m:t>𝑥</m:t>
                          </m:r>
                        </m:e>
                        <m:sup>
                          <m:r>
                            <a:rPr lang="de-DE" sz="1600" i="1" dirty="0">
                              <a:latin typeface="Cambria Math" panose="02040503050406030204" pitchFamily="18" charset="0"/>
                              <a:cs typeface="Times New Roman" panose="02020603050405020304" pitchFamily="18" charset="0"/>
                            </a:rPr>
                            <m:t>∗</m:t>
                          </m:r>
                        </m:sup>
                      </m:sSup>
                    </m:oMath>
                  </m:oMathPara>
                </a14:m>
                <a:endParaRPr lang="de-DE" sz="1600" dirty="0"/>
              </a:p>
            </p:txBody>
          </p:sp>
        </mc:Choice>
        <mc:Fallback xmlns="">
          <p:sp>
            <p:nvSpPr>
              <p:cNvPr id="25" name="Rechteck 24"/>
              <p:cNvSpPr>
                <a:spLocks noRot="1" noChangeAspect="1" noMove="1" noResize="1" noEditPoints="1" noAdjustHandles="1" noChangeArrowheads="1" noChangeShapeType="1" noTextEdit="1"/>
              </p:cNvSpPr>
              <p:nvPr/>
            </p:nvSpPr>
            <p:spPr>
              <a:xfrm>
                <a:off x="1189205" y="3190955"/>
                <a:ext cx="432041" cy="338554"/>
              </a:xfrm>
              <a:prstGeom prst="rect">
                <a:avLst/>
              </a:prstGeom>
              <a:blipFill>
                <a:blip r:embed="rId7"/>
                <a:stretch>
                  <a:fillRect/>
                </a:stretch>
              </a:blipFill>
            </p:spPr>
            <p:txBody>
              <a:bodyPr/>
              <a:lstStyle/>
              <a:p>
                <a:r>
                  <a:rPr lang="de-DE">
                    <a:noFill/>
                  </a:rPr>
                  <a:t> </a:t>
                </a:r>
              </a:p>
            </p:txBody>
          </p:sp>
        </mc:Fallback>
      </mc:AlternateContent>
      <p:cxnSp>
        <p:nvCxnSpPr>
          <p:cNvPr id="26" name="Gerade Verbindung mit Pfeil 25">
            <a:extLst>
              <a:ext uri="{FF2B5EF4-FFF2-40B4-BE49-F238E27FC236}">
                <a16:creationId xmlns:a16="http://schemas.microsoft.com/office/drawing/2014/main" id="{8B1E0E1B-67B8-08F3-8CCA-0BFCAFC45898}"/>
              </a:ext>
            </a:extLst>
          </p:cNvPr>
          <p:cNvCxnSpPr/>
          <p:nvPr/>
        </p:nvCxnSpPr>
        <p:spPr>
          <a:xfrm flipH="1" flipV="1">
            <a:off x="1908640" y="2839239"/>
            <a:ext cx="217538" cy="47079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Rechteck 29">
            <a:extLst>
              <a:ext uri="{FF2B5EF4-FFF2-40B4-BE49-F238E27FC236}">
                <a16:creationId xmlns:a16="http://schemas.microsoft.com/office/drawing/2014/main" id="{63D3466A-DBDD-15E4-800B-8EA2B70869CE}"/>
              </a:ext>
            </a:extLst>
          </p:cNvPr>
          <p:cNvSpPr/>
          <p:nvPr/>
        </p:nvSpPr>
        <p:spPr>
          <a:xfrm>
            <a:off x="1926474" y="3247632"/>
            <a:ext cx="412292" cy="338554"/>
          </a:xfrm>
          <a:prstGeom prst="rect">
            <a:avLst/>
          </a:prstGeom>
        </p:spPr>
        <p:txBody>
          <a:bodyPr wrap="none">
            <a:spAutoFit/>
          </a:bodyPr>
          <a:lstStyle/>
          <a:p>
            <a:r>
              <a:rPr lang="de-DE" sz="1600" dirty="0"/>
              <a:t>Tal</a:t>
            </a:r>
          </a:p>
        </p:txBody>
      </p:sp>
      <p:cxnSp>
        <p:nvCxnSpPr>
          <p:cNvPr id="31" name="Gerade Verbindung mit Pfeil 30">
            <a:extLst>
              <a:ext uri="{FF2B5EF4-FFF2-40B4-BE49-F238E27FC236}">
                <a16:creationId xmlns:a16="http://schemas.microsoft.com/office/drawing/2014/main" id="{DE03B41A-EA43-5298-CBD0-DA3BDC491F8C}"/>
              </a:ext>
            </a:extLst>
          </p:cNvPr>
          <p:cNvCxnSpPr/>
          <p:nvPr/>
        </p:nvCxnSpPr>
        <p:spPr>
          <a:xfrm flipH="1" flipV="1">
            <a:off x="2538036" y="2743034"/>
            <a:ext cx="124306" cy="44792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Rechteck 32">
            <a:extLst>
              <a:ext uri="{FF2B5EF4-FFF2-40B4-BE49-F238E27FC236}">
                <a16:creationId xmlns:a16="http://schemas.microsoft.com/office/drawing/2014/main" id="{50E6CF38-2B2C-75C2-9490-AF60511B33F5}"/>
              </a:ext>
            </a:extLst>
          </p:cNvPr>
          <p:cNvSpPr/>
          <p:nvPr/>
        </p:nvSpPr>
        <p:spPr>
          <a:xfrm>
            <a:off x="2380679" y="3190955"/>
            <a:ext cx="875111" cy="338554"/>
          </a:xfrm>
          <a:prstGeom prst="rect">
            <a:avLst/>
          </a:prstGeom>
        </p:spPr>
        <p:txBody>
          <a:bodyPr wrap="none">
            <a:spAutoFit/>
          </a:bodyPr>
          <a:lstStyle/>
          <a:p>
            <a:r>
              <a:rPr lang="de-DE" sz="1600" dirty="0"/>
              <a:t>2. Gipfel</a:t>
            </a:r>
          </a:p>
        </p:txBody>
      </p:sp>
      <p:cxnSp>
        <p:nvCxnSpPr>
          <p:cNvPr id="34" name="Gerade Verbindung mit Pfeil 33">
            <a:extLst>
              <a:ext uri="{FF2B5EF4-FFF2-40B4-BE49-F238E27FC236}">
                <a16:creationId xmlns:a16="http://schemas.microsoft.com/office/drawing/2014/main" id="{939B1EB4-9CAB-B001-E9D8-ECB119EE5F6D}"/>
              </a:ext>
            </a:extLst>
          </p:cNvPr>
          <p:cNvCxnSpPr/>
          <p:nvPr/>
        </p:nvCxnSpPr>
        <p:spPr>
          <a:xfrm flipH="1" flipV="1">
            <a:off x="6065804" y="2559390"/>
            <a:ext cx="232666" cy="6094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6" name="Rechteck 35">
                <a:extLst>
                  <a:ext uri="{FF2B5EF4-FFF2-40B4-BE49-F238E27FC236}">
                    <a16:creationId xmlns:a16="http://schemas.microsoft.com/office/drawing/2014/main" id="{EAAE3233-EFF0-206F-ECB8-FCAA53A219D5}"/>
                  </a:ext>
                </a:extLst>
              </p:cNvPr>
              <p:cNvSpPr/>
              <p:nvPr/>
            </p:nvSpPr>
            <p:spPr>
              <a:xfrm>
                <a:off x="6065804" y="3203700"/>
                <a:ext cx="1989584" cy="338554"/>
              </a:xfrm>
              <a:prstGeom prst="rect">
                <a:avLst/>
              </a:prstGeom>
            </p:spPr>
            <p:txBody>
              <a:bodyPr wrap="none">
                <a:spAutoFit/>
              </a:bodyPr>
              <a:lstStyle/>
              <a:p>
                <a14:m>
                  <m:oMath xmlns:m="http://schemas.openxmlformats.org/officeDocument/2006/math">
                    <m:sSup>
                      <m:sSupPr>
                        <m:ctrlPr>
                          <a:rPr lang="de-DE" sz="1600" i="1" dirty="0">
                            <a:latin typeface="Cambria Math" panose="02040503050406030204" pitchFamily="18" charset="0"/>
                            <a:cs typeface="Times New Roman" panose="02020603050405020304" pitchFamily="18" charset="0"/>
                          </a:rPr>
                        </m:ctrlPr>
                      </m:sSupPr>
                      <m:e>
                        <m:r>
                          <a:rPr lang="de-DE" sz="1600" i="1" dirty="0">
                            <a:latin typeface="Cambria Math" panose="02040503050406030204" pitchFamily="18" charset="0"/>
                            <a:cs typeface="Times New Roman" panose="02020603050405020304" pitchFamily="18" charset="0"/>
                          </a:rPr>
                          <m:t>𝑥</m:t>
                        </m:r>
                      </m:e>
                      <m:sup>
                        <m:r>
                          <a:rPr lang="de-DE" sz="1600" i="1" dirty="0">
                            <a:latin typeface="Cambria Math" panose="02040503050406030204" pitchFamily="18" charset="0"/>
                            <a:cs typeface="Times New Roman" panose="02020603050405020304" pitchFamily="18" charset="0"/>
                          </a:rPr>
                          <m:t>∗</m:t>
                        </m:r>
                      </m:sup>
                    </m:sSup>
                  </m:oMath>
                </a14:m>
                <a:r>
                  <a:rPr lang="de-DE" sz="1600" dirty="0"/>
                  <a:t> und einziger Gipfel</a:t>
                </a:r>
              </a:p>
            </p:txBody>
          </p:sp>
        </mc:Choice>
        <mc:Fallback xmlns="">
          <p:sp>
            <p:nvSpPr>
              <p:cNvPr id="36" name="Rechteck 35"/>
              <p:cNvSpPr>
                <a:spLocks noRot="1" noChangeAspect="1" noMove="1" noResize="1" noEditPoints="1" noAdjustHandles="1" noChangeArrowheads="1" noChangeShapeType="1" noTextEdit="1"/>
              </p:cNvSpPr>
              <p:nvPr/>
            </p:nvSpPr>
            <p:spPr>
              <a:xfrm>
                <a:off x="6065804" y="3203700"/>
                <a:ext cx="1989584" cy="338554"/>
              </a:xfrm>
              <a:prstGeom prst="rect">
                <a:avLst/>
              </a:prstGeom>
              <a:blipFill>
                <a:blip r:embed="rId8"/>
                <a:stretch>
                  <a:fillRect t="-5455" r="-920" b="-23636"/>
                </a:stretch>
              </a:blipFill>
            </p:spPr>
            <p:txBody>
              <a:bodyPr/>
              <a:lstStyle/>
              <a:p>
                <a:r>
                  <a:rPr lang="de-DE">
                    <a:noFill/>
                  </a:rPr>
                  <a:t> </a:t>
                </a:r>
              </a:p>
            </p:txBody>
          </p:sp>
        </mc:Fallback>
      </mc:AlternateContent>
      <p:sp>
        <p:nvSpPr>
          <p:cNvPr id="38" name="Rechteck 37">
            <a:extLst>
              <a:ext uri="{FF2B5EF4-FFF2-40B4-BE49-F238E27FC236}">
                <a16:creationId xmlns:a16="http://schemas.microsoft.com/office/drawing/2014/main" id="{2E43AC95-EA3A-0915-E59E-E66014DFFE14}"/>
              </a:ext>
            </a:extLst>
          </p:cNvPr>
          <p:cNvSpPr/>
          <p:nvPr/>
        </p:nvSpPr>
        <p:spPr>
          <a:xfrm>
            <a:off x="5748752" y="3459447"/>
            <a:ext cx="1196818" cy="355789"/>
          </a:xfrm>
          <a:prstGeom prst="rect">
            <a:avLst/>
          </a:prstGeom>
        </p:spPr>
        <p:txBody>
          <a:bodyPr wrap="square">
            <a:noAutofit/>
          </a:bodyPr>
          <a:lstStyle/>
          <a:p>
            <a:r>
              <a:rPr lang="de-DE" sz="1600" dirty="0" err="1">
                <a:latin typeface="Times New Roman" panose="02020603050405020304" pitchFamily="18" charset="0"/>
                <a:cs typeface="Times New Roman" panose="02020603050405020304" pitchFamily="18" charset="0"/>
              </a:rPr>
              <a:t>Eingipflig</a:t>
            </a:r>
            <a:endParaRPr lang="de-DE" sz="1600" dirty="0">
              <a:latin typeface="Times New Roman" panose="02020603050405020304" pitchFamily="18" charset="0"/>
              <a:cs typeface="Times New Roman" panose="02020603050405020304" pitchFamily="18" charset="0"/>
            </a:endParaRPr>
          </a:p>
        </p:txBody>
      </p:sp>
      <p:cxnSp>
        <p:nvCxnSpPr>
          <p:cNvPr id="45" name="Gerade Verbindung mit Pfeil 44">
            <a:extLst>
              <a:ext uri="{FF2B5EF4-FFF2-40B4-BE49-F238E27FC236}">
                <a16:creationId xmlns:a16="http://schemas.microsoft.com/office/drawing/2014/main" id="{49635C3F-8DA5-2FC1-255D-C957836B6117}"/>
              </a:ext>
            </a:extLst>
          </p:cNvPr>
          <p:cNvCxnSpPr/>
          <p:nvPr/>
        </p:nvCxnSpPr>
        <p:spPr>
          <a:xfrm flipV="1">
            <a:off x="10202465" y="2468307"/>
            <a:ext cx="215381" cy="62393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6" name="Rechteck 45">
                <a:extLst>
                  <a:ext uri="{FF2B5EF4-FFF2-40B4-BE49-F238E27FC236}">
                    <a16:creationId xmlns:a16="http://schemas.microsoft.com/office/drawing/2014/main" id="{F2B9D80C-BC99-BB7C-6422-24B16F5BE7CD}"/>
                  </a:ext>
                </a:extLst>
              </p:cNvPr>
              <p:cNvSpPr/>
              <p:nvPr/>
            </p:nvSpPr>
            <p:spPr>
              <a:xfrm>
                <a:off x="10025756" y="3034423"/>
                <a:ext cx="1989584" cy="338554"/>
              </a:xfrm>
              <a:prstGeom prst="rect">
                <a:avLst/>
              </a:prstGeom>
            </p:spPr>
            <p:txBody>
              <a:bodyPr wrap="none">
                <a:spAutoFit/>
              </a:bodyPr>
              <a:lstStyle/>
              <a:p>
                <a14:m>
                  <m:oMath xmlns:m="http://schemas.openxmlformats.org/officeDocument/2006/math">
                    <m:sSup>
                      <m:sSupPr>
                        <m:ctrlPr>
                          <a:rPr lang="de-DE" sz="1600" i="1" dirty="0">
                            <a:latin typeface="Cambria Math" panose="02040503050406030204" pitchFamily="18" charset="0"/>
                            <a:cs typeface="Times New Roman" panose="02020603050405020304" pitchFamily="18" charset="0"/>
                          </a:rPr>
                        </m:ctrlPr>
                      </m:sSupPr>
                      <m:e>
                        <m:r>
                          <a:rPr lang="de-DE" sz="1600" i="1" dirty="0">
                            <a:latin typeface="Cambria Math" panose="02040503050406030204" pitchFamily="18" charset="0"/>
                            <a:cs typeface="Times New Roman" panose="02020603050405020304" pitchFamily="18" charset="0"/>
                          </a:rPr>
                          <m:t>𝑥</m:t>
                        </m:r>
                      </m:e>
                      <m:sup>
                        <m:r>
                          <a:rPr lang="de-DE" sz="1600" i="1" dirty="0">
                            <a:latin typeface="Cambria Math" panose="02040503050406030204" pitchFamily="18" charset="0"/>
                            <a:cs typeface="Times New Roman" panose="02020603050405020304" pitchFamily="18" charset="0"/>
                          </a:rPr>
                          <m:t>∗</m:t>
                        </m:r>
                      </m:sup>
                    </m:sSup>
                  </m:oMath>
                </a14:m>
                <a:r>
                  <a:rPr lang="de-DE" sz="1600" dirty="0"/>
                  <a:t> und einziger Gipfel</a:t>
                </a:r>
              </a:p>
            </p:txBody>
          </p:sp>
        </mc:Choice>
        <mc:Fallback xmlns="">
          <p:sp>
            <p:nvSpPr>
              <p:cNvPr id="46" name="Rechteck 45"/>
              <p:cNvSpPr>
                <a:spLocks noRot="1" noChangeAspect="1" noMove="1" noResize="1" noEditPoints="1" noAdjustHandles="1" noChangeArrowheads="1" noChangeShapeType="1" noTextEdit="1"/>
              </p:cNvSpPr>
              <p:nvPr/>
            </p:nvSpPr>
            <p:spPr>
              <a:xfrm>
                <a:off x="10025756" y="3034423"/>
                <a:ext cx="1989584" cy="338554"/>
              </a:xfrm>
              <a:prstGeom prst="rect">
                <a:avLst/>
              </a:prstGeom>
              <a:blipFill>
                <a:blip r:embed="rId9"/>
                <a:stretch>
                  <a:fillRect t="-5455" r="-613" b="-23636"/>
                </a:stretch>
              </a:blipFill>
            </p:spPr>
            <p:txBody>
              <a:bodyPr/>
              <a:lstStyle/>
              <a:p>
                <a:r>
                  <a:rPr lang="de-DE">
                    <a:noFill/>
                  </a:rPr>
                  <a:t> </a:t>
                </a:r>
              </a:p>
            </p:txBody>
          </p:sp>
        </mc:Fallback>
      </mc:AlternateContent>
      <p:sp>
        <p:nvSpPr>
          <p:cNvPr id="47" name="Rechteck 46">
            <a:extLst>
              <a:ext uri="{FF2B5EF4-FFF2-40B4-BE49-F238E27FC236}">
                <a16:creationId xmlns:a16="http://schemas.microsoft.com/office/drawing/2014/main" id="{577A78F6-328C-DC11-BA75-6B2E99F145CD}"/>
              </a:ext>
            </a:extLst>
          </p:cNvPr>
          <p:cNvSpPr/>
          <p:nvPr/>
        </p:nvSpPr>
        <p:spPr>
          <a:xfrm>
            <a:off x="9575355" y="3433254"/>
            <a:ext cx="1196818" cy="355789"/>
          </a:xfrm>
          <a:prstGeom prst="rect">
            <a:avLst/>
          </a:prstGeom>
        </p:spPr>
        <p:txBody>
          <a:bodyPr wrap="square">
            <a:noAutofit/>
          </a:bodyPr>
          <a:lstStyle/>
          <a:p>
            <a:r>
              <a:rPr lang="de-DE" sz="1600" dirty="0" err="1">
                <a:latin typeface="Times New Roman" panose="02020603050405020304" pitchFamily="18" charset="0"/>
                <a:cs typeface="Times New Roman" panose="02020603050405020304" pitchFamily="18" charset="0"/>
              </a:rPr>
              <a:t>Eingipflig</a:t>
            </a:r>
            <a:endParaRPr lang="de-DE" sz="1600" dirty="0">
              <a:latin typeface="Times New Roman" panose="02020603050405020304" pitchFamily="18" charset="0"/>
              <a:cs typeface="Times New Roman" panose="02020603050405020304" pitchFamily="18" charset="0"/>
            </a:endParaRPr>
          </a:p>
        </p:txBody>
      </p:sp>
      <p:sp>
        <p:nvSpPr>
          <p:cNvPr id="29" name="Rechteck 28">
            <a:extLst>
              <a:ext uri="{FF2B5EF4-FFF2-40B4-BE49-F238E27FC236}">
                <a16:creationId xmlns:a16="http://schemas.microsoft.com/office/drawing/2014/main" id="{F151E14A-99FD-EE33-83AD-4EF7102014CA}"/>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37270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6"/>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5"/>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Graphic spid="11" grpId="0">
        <p:bldAsOne/>
      </p:bldGraphic>
      <p:bldGraphic spid="12" grpId="0">
        <p:bldAsOne/>
      </p:bldGraphic>
      <p:bldGraphic spid="13" grpId="0">
        <p:bldAsOne/>
      </p:bldGraphic>
      <p:bldGraphic spid="14" grpId="0">
        <p:bldAsOne/>
      </p:bldGraphic>
      <p:bldP spid="19" grpId="0"/>
      <p:bldP spid="20" grpId="0"/>
      <p:bldP spid="21" grpId="0"/>
      <p:bldP spid="25" grpId="0"/>
      <p:bldP spid="30" grpId="0"/>
      <p:bldP spid="33" grpId="0"/>
      <p:bldP spid="36" grpId="0"/>
      <p:bldP spid="38" grpId="0"/>
      <p:bldP spid="46" grpId="0"/>
      <p:bldP spid="4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85689-4614-20BE-6F65-D445F834D8B6}"/>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7C094E36-F754-6B42-347D-53A33254893D}"/>
              </a:ext>
            </a:extLst>
          </p:cNvPr>
          <p:cNvSpPr txBox="1"/>
          <p:nvPr/>
        </p:nvSpPr>
        <p:spPr>
          <a:xfrm>
            <a:off x="2185881" y="0"/>
            <a:ext cx="7597213" cy="401875"/>
          </a:xfrm>
          <a:prstGeom prst="rect">
            <a:avLst/>
          </a:prstGeom>
          <a:noFill/>
          <a:ln>
            <a:noFill/>
          </a:ln>
        </p:spPr>
        <p:txBody>
          <a:bodyPr lIns="81638" tIns="40819" rIns="81638" bIns="40819" anchor="ctr" anchorCtr="1"/>
          <a:lstStyle/>
          <a:p>
            <a:pPr>
              <a:lnSpc>
                <a:spcPct val="100000"/>
              </a:lnSpc>
            </a:pPr>
            <a:r>
              <a:rPr lang="de-DE" sz="2903" b="1" dirty="0" err="1">
                <a:solidFill>
                  <a:srgbClr val="000000"/>
                </a:solidFill>
                <a:latin typeface="Times New Roman" panose="02020603050405020304" pitchFamily="18" charset="0"/>
                <a:cs typeface="Times New Roman" panose="02020603050405020304" pitchFamily="18" charset="0"/>
              </a:rPr>
              <a:t>Eingipflige</a:t>
            </a:r>
            <a:r>
              <a:rPr lang="de-DE" sz="2903" b="1" dirty="0">
                <a:solidFill>
                  <a:srgbClr val="000000"/>
                </a:solidFill>
                <a:latin typeface="Times New Roman" panose="02020603050405020304" pitchFamily="18" charset="0"/>
                <a:cs typeface="Times New Roman" panose="02020603050405020304" pitchFamily="18" charset="0"/>
              </a:rPr>
              <a:t> Präferenzen</a:t>
            </a:r>
            <a:endParaRPr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EDDE0C27-51B1-4C68-4D5E-6B4D32FF2488}"/>
              </a:ext>
            </a:extLst>
          </p:cNvPr>
          <p:cNvSpPr/>
          <p:nvPr/>
        </p:nvSpPr>
        <p:spPr>
          <a:xfrm>
            <a:off x="2228509" y="361661"/>
            <a:ext cx="7895597" cy="440694"/>
          </a:xfrm>
          <a:prstGeom prst="rect">
            <a:avLst/>
          </a:prstGeom>
        </p:spPr>
        <p:txBody>
          <a:bodyPr wrap="square">
            <a:noAutofit/>
          </a:bodyPr>
          <a:lstStyle/>
          <a:p>
            <a:r>
              <a:rPr lang="de-DE" sz="2177" dirty="0">
                <a:latin typeface="Times New Roman" panose="02020603050405020304" pitchFamily="18" charset="0"/>
                <a:cs typeface="Times New Roman" panose="02020603050405020304" pitchFamily="18" charset="0"/>
              </a:rPr>
              <a:t>Diskrete Präferenzen                  und                   stetige Präferenzen</a:t>
            </a:r>
          </a:p>
        </p:txBody>
      </p:sp>
      <p:pic>
        <p:nvPicPr>
          <p:cNvPr id="7" name="Grafik 6">
            <a:extLst>
              <a:ext uri="{FF2B5EF4-FFF2-40B4-BE49-F238E27FC236}">
                <a16:creationId xmlns:a16="http://schemas.microsoft.com/office/drawing/2014/main" id="{D5FE2982-C017-DD36-4B0A-5C1E965A7BA9}"/>
              </a:ext>
            </a:extLst>
          </p:cNvPr>
          <p:cNvPicPr>
            <a:picLocks noChangeAspect="1"/>
          </p:cNvPicPr>
          <p:nvPr/>
        </p:nvPicPr>
        <p:blipFill>
          <a:blip r:embed="rId3"/>
          <a:stretch>
            <a:fillRect/>
          </a:stretch>
        </p:blipFill>
        <p:spPr>
          <a:xfrm>
            <a:off x="15710" y="1307899"/>
            <a:ext cx="10921556" cy="3803192"/>
          </a:xfrm>
          <a:prstGeom prst="rect">
            <a:avLst/>
          </a:prstGeom>
        </p:spPr>
      </p:pic>
      <p:sp>
        <p:nvSpPr>
          <p:cNvPr id="5" name="Rechteck 4">
            <a:extLst>
              <a:ext uri="{FF2B5EF4-FFF2-40B4-BE49-F238E27FC236}">
                <a16:creationId xmlns:a16="http://schemas.microsoft.com/office/drawing/2014/main" id="{3CA6D52F-FAC6-55D0-0A1A-060AD37FD858}"/>
              </a:ext>
            </a:extLst>
          </p:cNvPr>
          <p:cNvSpPr/>
          <p:nvPr/>
        </p:nvSpPr>
        <p:spPr>
          <a:xfrm>
            <a:off x="3551587" y="649071"/>
            <a:ext cx="4545533" cy="440694"/>
          </a:xfrm>
          <a:prstGeom prst="rect">
            <a:avLst/>
          </a:prstGeom>
        </p:spPr>
        <p:txBody>
          <a:bodyPr wrap="square">
            <a:noAutofit/>
          </a:bodyPr>
          <a:lstStyle/>
          <a:p>
            <a:r>
              <a:rPr lang="de-DE" dirty="0">
                <a:latin typeface="Times New Roman" panose="02020603050405020304" pitchFamily="18" charset="0"/>
                <a:cs typeface="Times New Roman" panose="02020603050405020304" pitchFamily="18" charset="0"/>
              </a:rPr>
              <a:t>Alle drei Wähler haben </a:t>
            </a:r>
            <a:r>
              <a:rPr lang="de-DE" dirty="0" err="1">
                <a:latin typeface="Times New Roman" panose="02020603050405020304" pitchFamily="18" charset="0"/>
                <a:cs typeface="Times New Roman" panose="02020603050405020304" pitchFamily="18" charset="0"/>
              </a:rPr>
              <a:t>eingipflige</a:t>
            </a:r>
            <a:r>
              <a:rPr lang="de-DE" dirty="0">
                <a:latin typeface="Times New Roman" panose="02020603050405020304" pitchFamily="18" charset="0"/>
                <a:cs typeface="Times New Roman" panose="02020603050405020304" pitchFamily="18" charset="0"/>
              </a:rPr>
              <a:t> Präferenzen</a:t>
            </a:r>
          </a:p>
        </p:txBody>
      </p:sp>
      <p:sp>
        <p:nvSpPr>
          <p:cNvPr id="20" name="Rechteck 19">
            <a:extLst>
              <a:ext uri="{FF2B5EF4-FFF2-40B4-BE49-F238E27FC236}">
                <a16:creationId xmlns:a16="http://schemas.microsoft.com/office/drawing/2014/main" id="{8437292D-0B7A-C927-636D-7557072620A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7868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04541-0139-C121-13C5-FDFE246206B9}"/>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D60D6217-976C-F5BF-2D48-A21F963EBFB6}"/>
              </a:ext>
            </a:extLst>
          </p:cNvPr>
          <p:cNvSpPr txBox="1"/>
          <p:nvPr/>
        </p:nvSpPr>
        <p:spPr>
          <a:xfrm>
            <a:off x="844574" y="5520"/>
            <a:ext cx="7597213" cy="407504"/>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Mehrgipflige Präferenzen</a:t>
            </a:r>
            <a:endParaRPr sz="2903" dirty="0">
              <a:latin typeface="Times New Roman" panose="02020603050405020304" pitchFamily="18" charset="0"/>
              <a:cs typeface="Times New Roman" panose="02020603050405020304" pitchFamily="18" charset="0"/>
            </a:endParaRPr>
          </a:p>
        </p:txBody>
      </p:sp>
      <p:pic>
        <p:nvPicPr>
          <p:cNvPr id="2" name="Grafik 1">
            <a:extLst>
              <a:ext uri="{FF2B5EF4-FFF2-40B4-BE49-F238E27FC236}">
                <a16:creationId xmlns:a16="http://schemas.microsoft.com/office/drawing/2014/main" id="{6B584676-37DE-DD0A-35FF-8408B720D6AC}"/>
              </a:ext>
            </a:extLst>
          </p:cNvPr>
          <p:cNvPicPr>
            <a:picLocks noChangeAspect="1"/>
          </p:cNvPicPr>
          <p:nvPr/>
        </p:nvPicPr>
        <p:blipFill>
          <a:blip r:embed="rId3"/>
          <a:stretch>
            <a:fillRect/>
          </a:stretch>
        </p:blipFill>
        <p:spPr>
          <a:xfrm>
            <a:off x="23842" y="938726"/>
            <a:ext cx="11068116" cy="3862356"/>
          </a:xfrm>
          <a:prstGeom prst="rect">
            <a:avLst/>
          </a:prstGeom>
        </p:spPr>
      </p:pic>
      <p:sp>
        <p:nvSpPr>
          <p:cNvPr id="4" name="Rechteck 3">
            <a:extLst>
              <a:ext uri="{FF2B5EF4-FFF2-40B4-BE49-F238E27FC236}">
                <a16:creationId xmlns:a16="http://schemas.microsoft.com/office/drawing/2014/main" id="{ADE23336-6633-356C-93A4-9F10C468BF38}"/>
              </a:ext>
            </a:extLst>
          </p:cNvPr>
          <p:cNvSpPr/>
          <p:nvPr/>
        </p:nvSpPr>
        <p:spPr>
          <a:xfrm>
            <a:off x="1798320" y="328282"/>
            <a:ext cx="7858426" cy="438619"/>
          </a:xfrm>
          <a:prstGeom prst="rect">
            <a:avLst/>
          </a:prstGeom>
        </p:spPr>
        <p:txBody>
          <a:bodyPr wrap="square">
            <a:noAutofit/>
          </a:bodyPr>
          <a:lstStyle/>
          <a:p>
            <a:r>
              <a:rPr lang="de-DE" sz="2177" dirty="0">
                <a:latin typeface="Times New Roman" panose="02020603050405020304" pitchFamily="18" charset="0"/>
                <a:cs typeface="Times New Roman" panose="02020603050405020304" pitchFamily="18" charset="0"/>
              </a:rPr>
              <a:t>Diskrete Präferenzen                  und                   stetige Präferenzen</a:t>
            </a:r>
          </a:p>
        </p:txBody>
      </p:sp>
      <p:sp>
        <p:nvSpPr>
          <p:cNvPr id="14" name="Rechteck 13">
            <a:extLst>
              <a:ext uri="{FF2B5EF4-FFF2-40B4-BE49-F238E27FC236}">
                <a16:creationId xmlns:a16="http://schemas.microsoft.com/office/drawing/2014/main" id="{2A0E86C1-9DAC-AB73-918C-FB7FD207B429}"/>
              </a:ext>
            </a:extLst>
          </p:cNvPr>
          <p:cNvSpPr/>
          <p:nvPr/>
        </p:nvSpPr>
        <p:spPr>
          <a:xfrm>
            <a:off x="8706094" y="4218666"/>
            <a:ext cx="3485906" cy="2618273"/>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370641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CB941-A5A0-04C7-A2C7-3A9028D5BE67}"/>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B209146E-A5B4-6FA8-40D7-2DAE7DB84671}"/>
              </a:ext>
            </a:extLst>
          </p:cNvPr>
          <p:cNvSpPr txBox="1"/>
          <p:nvPr/>
        </p:nvSpPr>
        <p:spPr>
          <a:xfrm>
            <a:off x="2297393" y="2311"/>
            <a:ext cx="7597213" cy="333139"/>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Medianwähler</a:t>
            </a:r>
            <a:endParaRPr sz="2903"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Rechteck 2">
                <a:extLst>
                  <a:ext uri="{FF2B5EF4-FFF2-40B4-BE49-F238E27FC236}">
                    <a16:creationId xmlns:a16="http://schemas.microsoft.com/office/drawing/2014/main" id="{840197FC-9A31-6365-E11A-6795CE44BA4F}"/>
                  </a:ext>
                </a:extLst>
              </p:cNvPr>
              <p:cNvSpPr/>
              <p:nvPr/>
            </p:nvSpPr>
            <p:spPr>
              <a:xfrm>
                <a:off x="229977" y="279483"/>
                <a:ext cx="11363092" cy="1752517"/>
              </a:xfrm>
              <a:prstGeom prst="rect">
                <a:avLst/>
              </a:prstGeom>
            </p:spPr>
            <p:txBody>
              <a:bodyPr wrap="square">
                <a:noAutofit/>
              </a:bodyPr>
              <a:lstStyle/>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Gegeben ist eine Menge von </a:t>
                </a:r>
                <a14:m>
                  <m:oMath xmlns:m="http://schemas.openxmlformats.org/officeDocument/2006/math">
                    <m:r>
                      <a:rPr lang="de-DE" b="0" i="1" smtClean="0">
                        <a:latin typeface="Cambria Math" panose="02040503050406030204" pitchFamily="18" charset="0"/>
                        <a:cs typeface="Times New Roman" panose="02020603050405020304" pitchFamily="18" charset="0"/>
                      </a:rPr>
                      <m:t>𝑛</m:t>
                    </m:r>
                  </m:oMath>
                </a14:m>
                <a:r>
                  <a:rPr lang="de-DE" dirty="0">
                    <a:latin typeface="Times New Roman" panose="02020603050405020304" pitchFamily="18" charset="0"/>
                    <a:cs typeface="Times New Roman" panose="02020603050405020304" pitchFamily="18" charset="0"/>
                  </a:rPr>
                  <a:t> Wählern mit der jeweils meistgeschätzten Alternativen des Wählers </a:t>
                </a:r>
                <a14:m>
                  <m:oMath xmlns:m="http://schemas.openxmlformats.org/officeDocument/2006/math">
                    <m:r>
                      <a:rPr lang="de-DE" b="0" i="1" smtClean="0">
                        <a:latin typeface="Cambria Math" panose="02040503050406030204" pitchFamily="18" charset="0"/>
                        <a:cs typeface="Times New Roman" panose="02020603050405020304" pitchFamily="18" charset="0"/>
                      </a:rPr>
                      <m:t>𝑖</m:t>
                    </m:r>
                  </m:oMath>
                </a14:m>
                <a:r>
                  <a:rPr lang="de-DE" dirty="0">
                    <a:latin typeface="Times New Roman" panose="02020603050405020304" pitchFamily="18" charset="0"/>
                    <a:cs typeface="Times New Roman" panose="02020603050405020304" pitchFamily="18" charset="0"/>
                  </a:rPr>
                  <a:t> von </a:t>
                </a:r>
                <a14:m>
                  <m:oMath xmlns:m="http://schemas.openxmlformats.org/officeDocument/2006/math">
                    <m:sSubSup>
                      <m:sSubSupPr>
                        <m:ctrlPr>
                          <a:rPr lang="de-DE" i="1" smtClean="0">
                            <a:latin typeface="Cambria Math" panose="02040503050406030204" pitchFamily="18" charset="0"/>
                            <a:cs typeface="Times New Roman" panose="02020603050405020304" pitchFamily="18" charset="0"/>
                          </a:rPr>
                        </m:ctrlPr>
                      </m:sSubSupPr>
                      <m:e>
                        <m:r>
                          <a:rPr lang="de-DE" b="0" i="1" smtClean="0">
                            <a:latin typeface="Cambria Math" panose="02040503050406030204" pitchFamily="18" charset="0"/>
                            <a:cs typeface="Times New Roman" panose="02020603050405020304" pitchFamily="18" charset="0"/>
                          </a:rPr>
                          <m:t>𝑥</m:t>
                        </m:r>
                      </m:e>
                      <m:sub>
                        <m:r>
                          <a:rPr lang="de-DE" b="0" i="1" smtClean="0">
                            <a:latin typeface="Cambria Math" panose="02040503050406030204" pitchFamily="18" charset="0"/>
                            <a:cs typeface="Times New Roman" panose="02020603050405020304" pitchFamily="18" charset="0"/>
                          </a:rPr>
                          <m:t>𝑖</m:t>
                        </m:r>
                      </m:sub>
                      <m:sup>
                        <m:r>
                          <a:rPr lang="de-DE" b="0" i="1" smtClean="0">
                            <a:latin typeface="Cambria Math" panose="02040503050406030204" pitchFamily="18" charset="0"/>
                            <a:cs typeface="Times New Roman" panose="02020603050405020304" pitchFamily="18" charset="0"/>
                          </a:rPr>
                          <m:t>∗</m:t>
                        </m:r>
                      </m:sup>
                    </m:sSubSup>
                  </m:oMath>
                </a14:m>
                <a:r>
                  <a:rPr lang="de-DE" dirty="0">
                    <a:latin typeface="Times New Roman" panose="02020603050405020304" pitchFamily="18" charset="0"/>
                    <a:cs typeface="Times New Roman" panose="02020603050405020304" pitchFamily="18" charset="0"/>
                  </a:rPr>
                  <a:t> einer eindimensionalen Politikentscheidung </a:t>
                </a:r>
                <a14:m>
                  <m:oMath xmlns:m="http://schemas.openxmlformats.org/officeDocument/2006/math">
                    <m:r>
                      <m:rPr>
                        <m:nor/>
                      </m:rPr>
                      <a:rPr lang="de-DE" b="0" i="0" smtClean="0">
                        <a:latin typeface="Cambria Math" panose="02040503050406030204" pitchFamily="18" charset="0"/>
                        <a:cs typeface="Times New Roman" panose="02020603050405020304" pitchFamily="18" charset="0"/>
                      </a:rPr>
                      <m:t>x</m:t>
                    </m:r>
                    <m:r>
                      <m:rPr>
                        <m:nor/>
                      </m:rPr>
                      <a:rPr lang="de-DE" b="0" i="0" smtClean="0">
                        <a:latin typeface="Cambria Math" panose="02040503050406030204" pitchFamily="18" charset="0"/>
                        <a:ea typeface="Cambria Math" panose="02040503050406030204" pitchFamily="18" charset="0"/>
                        <a:cs typeface="Times New Roman" panose="02020603050405020304" pitchFamily="18" charset="0"/>
                      </a:rPr>
                      <m:t>ϵ</m:t>
                    </m:r>
                    <m:r>
                      <m:rPr>
                        <m:nor/>
                      </m:rPr>
                      <a:rPr lang="de-DE" b="0" i="0" smtClean="0">
                        <a:latin typeface="Cambria Math" panose="02040503050406030204" pitchFamily="18" charset="0"/>
                        <a:ea typeface="Cambria Math" panose="02040503050406030204" pitchFamily="18" charset="0"/>
                        <a:cs typeface="Times New Roman" panose="02020603050405020304" pitchFamily="18" charset="0"/>
                      </a:rPr>
                      <m:t>[</m:t>
                    </m:r>
                    <m:bar>
                      <m:barPr>
                        <m:ctrlPr>
                          <a:rPr lang="de-DE" b="0" i="1" smtClean="0">
                            <a:latin typeface="Cambria Math" panose="02040503050406030204" pitchFamily="18" charset="0"/>
                            <a:ea typeface="Cambria Math" panose="02040503050406030204" pitchFamily="18" charset="0"/>
                            <a:cs typeface="Times New Roman" panose="02020603050405020304" pitchFamily="18" charset="0"/>
                          </a:rPr>
                        </m:ctrlPr>
                      </m:barPr>
                      <m:e>
                        <m:r>
                          <a:rPr lang="de-DE" b="0" i="1" smtClean="0">
                            <a:latin typeface="Cambria Math" panose="02040503050406030204" pitchFamily="18" charset="0"/>
                            <a:ea typeface="Cambria Math" panose="02040503050406030204" pitchFamily="18" charset="0"/>
                            <a:cs typeface="Times New Roman" panose="02020603050405020304" pitchFamily="18" charset="0"/>
                          </a:rPr>
                          <m:t>𝑥</m:t>
                        </m:r>
                      </m:e>
                    </m:bar>
                    <m:r>
                      <m:rPr>
                        <m:nor/>
                      </m:rPr>
                      <a:rPr lang="de-DE" b="0" i="0" smtClean="0">
                        <a:latin typeface="Cambria Math" panose="02040503050406030204" pitchFamily="18" charset="0"/>
                        <a:ea typeface="Cambria Math" panose="02040503050406030204" pitchFamily="18" charset="0"/>
                        <a:cs typeface="Times New Roman" panose="02020603050405020304" pitchFamily="18" charset="0"/>
                      </a:rPr>
                      <m:t>,</m:t>
                    </m:r>
                    <m:bar>
                      <m:barPr>
                        <m:pos m:val="top"/>
                        <m:ctrlPr>
                          <a:rPr lang="de-DE" b="0" i="1" smtClean="0">
                            <a:latin typeface="Cambria Math" panose="02040503050406030204" pitchFamily="18" charset="0"/>
                            <a:ea typeface="Cambria Math" panose="02040503050406030204" pitchFamily="18" charset="0"/>
                            <a:cs typeface="Times New Roman" panose="02020603050405020304" pitchFamily="18" charset="0"/>
                          </a:rPr>
                        </m:ctrlPr>
                      </m:barPr>
                      <m:e>
                        <m:r>
                          <a:rPr lang="de-DE" b="0" i="1" smtClean="0">
                            <a:latin typeface="Cambria Math" panose="02040503050406030204" pitchFamily="18" charset="0"/>
                            <a:ea typeface="Cambria Math" panose="02040503050406030204" pitchFamily="18" charset="0"/>
                            <a:cs typeface="Times New Roman" panose="02020603050405020304" pitchFamily="18" charset="0"/>
                          </a:rPr>
                          <m:t>𝑥</m:t>
                        </m:r>
                      </m:e>
                    </m:bar>
                    <m:r>
                      <m:rPr>
                        <m:nor/>
                      </m:rPr>
                      <a:rPr lang="de-DE" b="0" i="0" smtClean="0">
                        <a:latin typeface="Cambria Math" panose="02040503050406030204" pitchFamily="18" charset="0"/>
                        <a:ea typeface="Cambria Math" panose="02040503050406030204" pitchFamily="18" charset="0"/>
                        <a:cs typeface="Times New Roman" panose="02020603050405020304" pitchFamily="18" charset="0"/>
                      </a:rPr>
                      <m:t>]</m:t>
                    </m:r>
                  </m:oMath>
                </a14:m>
                <a:r>
                  <a:rPr lang="de-DE" dirty="0">
                    <a:latin typeface="Times New Roman" panose="02020603050405020304" pitchFamily="18" charset="0"/>
                    <a:cs typeface="Times New Roman" panose="02020603050405020304" pitchFamily="18" charset="0"/>
                  </a:rPr>
                  <a:t>.</a:t>
                </a: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Man bringe </a:t>
                </a:r>
                <a14:m>
                  <m:oMath xmlns:m="http://schemas.openxmlformats.org/officeDocument/2006/math">
                    <m:sSubSup>
                      <m:sSubSupPr>
                        <m:ctrlPr>
                          <a:rPr lang="de-DE" i="1">
                            <a:latin typeface="Cambria Math" panose="02040503050406030204" pitchFamily="18" charset="0"/>
                            <a:cs typeface="Times New Roman" panose="02020603050405020304" pitchFamily="18" charset="0"/>
                          </a:rPr>
                        </m:ctrlPr>
                      </m:sSubSupPr>
                      <m:e>
                        <m:r>
                          <a:rPr lang="de-DE" i="1">
                            <a:latin typeface="Cambria Math" panose="02040503050406030204" pitchFamily="18" charset="0"/>
                            <a:cs typeface="Times New Roman" panose="02020603050405020304" pitchFamily="18" charset="0"/>
                          </a:rPr>
                          <m:t>𝑥</m:t>
                        </m:r>
                      </m:e>
                      <m:sub>
                        <m:r>
                          <a:rPr lang="de-DE" i="1">
                            <a:latin typeface="Cambria Math" panose="02040503050406030204" pitchFamily="18" charset="0"/>
                            <a:cs typeface="Times New Roman" panose="02020603050405020304" pitchFamily="18" charset="0"/>
                          </a:rPr>
                          <m:t>𝑖</m:t>
                        </m:r>
                      </m:sub>
                      <m:sup>
                        <m:r>
                          <a:rPr lang="de-DE" i="1">
                            <a:latin typeface="Cambria Math" panose="02040503050406030204" pitchFamily="18" charset="0"/>
                            <a:cs typeface="Times New Roman" panose="02020603050405020304" pitchFamily="18" charset="0"/>
                          </a:rPr>
                          <m:t>∗</m:t>
                        </m:r>
                      </m:sup>
                    </m:sSubSup>
                    <m:r>
                      <a:rPr lang="de-DE" i="1">
                        <a:latin typeface="Cambria Math" panose="02040503050406030204" pitchFamily="18" charset="0"/>
                        <a:cs typeface="Times New Roman" panose="02020603050405020304" pitchFamily="18" charset="0"/>
                      </a:rPr>
                      <m:t> </m:t>
                    </m:r>
                  </m:oMath>
                </a14:m>
                <a:r>
                  <a:rPr lang="de-DE" dirty="0">
                    <a:latin typeface="Times New Roman" panose="02020603050405020304" pitchFamily="18" charset="0"/>
                    <a:cs typeface="Times New Roman" panose="02020603050405020304" pitchFamily="18" charset="0"/>
                  </a:rPr>
                  <a:t>in eine aufsteigende Reihenfolge</a:t>
                </a:r>
              </a:p>
              <a:p>
                <a:pPr/>
                <a14:m>
                  <m:oMathPara xmlns:m="http://schemas.openxmlformats.org/officeDocument/2006/math">
                    <m:oMathParaPr>
                      <m:jc m:val="centerGroup"/>
                    </m:oMathParaPr>
                    <m:oMath xmlns:m="http://schemas.openxmlformats.org/officeDocument/2006/math">
                      <m:sSubSup>
                        <m:sSubSupPr>
                          <m:ctrlPr>
                            <a:rPr lang="de-DE" i="1" smtClean="0">
                              <a:latin typeface="Cambria Math" panose="02040503050406030204" pitchFamily="18" charset="0"/>
                              <a:cs typeface="Times New Roman" panose="02020603050405020304" pitchFamily="18" charset="0"/>
                            </a:rPr>
                          </m:ctrlPr>
                        </m:sSubSupPr>
                        <m:e>
                          <m:r>
                            <a:rPr lang="de-DE" i="1">
                              <a:latin typeface="Cambria Math" panose="02040503050406030204" pitchFamily="18" charset="0"/>
                              <a:cs typeface="Times New Roman" panose="02020603050405020304" pitchFamily="18" charset="0"/>
                            </a:rPr>
                            <m:t>𝑥</m:t>
                          </m:r>
                        </m:e>
                        <m:sub>
                          <m:r>
                            <a:rPr lang="de-DE" b="0" i="1" smtClean="0">
                              <a:latin typeface="Cambria Math" panose="02040503050406030204" pitchFamily="18" charset="0"/>
                              <a:cs typeface="Times New Roman" panose="02020603050405020304" pitchFamily="18" charset="0"/>
                            </a:rPr>
                            <m:t>1</m:t>
                          </m:r>
                        </m:sub>
                        <m:sup>
                          <m:r>
                            <a:rPr lang="de-DE" i="1">
                              <a:latin typeface="Cambria Math" panose="02040503050406030204" pitchFamily="18" charset="0"/>
                              <a:cs typeface="Times New Roman" panose="02020603050405020304" pitchFamily="18" charset="0"/>
                            </a:rPr>
                            <m:t>∗</m:t>
                          </m:r>
                        </m:sup>
                      </m:sSubSup>
                      <m:r>
                        <a:rPr lang="de-DE" i="1" smtClean="0">
                          <a:latin typeface="Cambria Math" panose="02040503050406030204" pitchFamily="18" charset="0"/>
                          <a:ea typeface="Cambria Math" panose="02040503050406030204" pitchFamily="18" charset="0"/>
                          <a:cs typeface="Times New Roman" panose="02020603050405020304" pitchFamily="18" charset="0"/>
                        </a:rPr>
                        <m:t>≤</m:t>
                      </m:r>
                      <m:sSubSup>
                        <m:sSubSupPr>
                          <m:ctrlPr>
                            <a:rPr lang="de-DE" i="1">
                              <a:latin typeface="Cambria Math" panose="02040503050406030204" pitchFamily="18" charset="0"/>
                              <a:cs typeface="Times New Roman" panose="02020603050405020304" pitchFamily="18" charset="0"/>
                            </a:rPr>
                          </m:ctrlPr>
                        </m:sSubSupPr>
                        <m:e>
                          <m:r>
                            <a:rPr lang="de-DE" i="1">
                              <a:latin typeface="Cambria Math" panose="02040503050406030204" pitchFamily="18" charset="0"/>
                              <a:cs typeface="Times New Roman" panose="02020603050405020304" pitchFamily="18" charset="0"/>
                            </a:rPr>
                            <m:t>𝑥</m:t>
                          </m:r>
                        </m:e>
                        <m:sub>
                          <m:r>
                            <a:rPr lang="de-DE" b="0" i="1" smtClean="0">
                              <a:latin typeface="Cambria Math" panose="02040503050406030204" pitchFamily="18" charset="0"/>
                              <a:cs typeface="Times New Roman" panose="02020603050405020304" pitchFamily="18" charset="0"/>
                            </a:rPr>
                            <m:t>2</m:t>
                          </m:r>
                        </m:sub>
                        <m:sup>
                          <m:r>
                            <a:rPr lang="de-DE" i="1">
                              <a:latin typeface="Cambria Math" panose="02040503050406030204" pitchFamily="18" charset="0"/>
                              <a:cs typeface="Times New Roman" panose="02020603050405020304" pitchFamily="18" charset="0"/>
                            </a:rPr>
                            <m:t>∗</m:t>
                          </m:r>
                        </m:sup>
                      </m:sSubSup>
                      <m:r>
                        <a:rPr lang="de-DE" i="1">
                          <a:latin typeface="Cambria Math" panose="02040503050406030204" pitchFamily="18" charset="0"/>
                          <a:ea typeface="Cambria Math" panose="02040503050406030204" pitchFamily="18" charset="0"/>
                          <a:cs typeface="Times New Roman" panose="02020603050405020304" pitchFamily="18" charset="0"/>
                        </a:rPr>
                        <m:t>≤</m:t>
                      </m:r>
                      <m:r>
                        <a:rPr lang="de-DE" b="0" i="0" smtClean="0">
                          <a:latin typeface="Cambria Math" panose="02040503050406030204" pitchFamily="18" charset="0"/>
                          <a:ea typeface="Cambria Math" panose="02040503050406030204" pitchFamily="18" charset="0"/>
                          <a:cs typeface="Times New Roman" panose="02020603050405020304" pitchFamily="18" charset="0"/>
                        </a:rPr>
                        <m:t>…</m:t>
                      </m:r>
                      <m:r>
                        <a:rPr lang="de-DE" i="1">
                          <a:latin typeface="Cambria Math" panose="02040503050406030204" pitchFamily="18" charset="0"/>
                          <a:ea typeface="Cambria Math" panose="02040503050406030204" pitchFamily="18" charset="0"/>
                          <a:cs typeface="Times New Roman" panose="02020603050405020304" pitchFamily="18" charset="0"/>
                        </a:rPr>
                        <m:t>≤</m:t>
                      </m:r>
                      <m:sSubSup>
                        <m:sSubSupPr>
                          <m:ctrlPr>
                            <a:rPr lang="de-DE" i="1">
                              <a:latin typeface="Cambria Math" panose="02040503050406030204" pitchFamily="18" charset="0"/>
                              <a:cs typeface="Times New Roman" panose="02020603050405020304" pitchFamily="18" charset="0"/>
                            </a:rPr>
                          </m:ctrlPr>
                        </m:sSubSupPr>
                        <m:e>
                          <m:r>
                            <a:rPr lang="de-DE" i="1">
                              <a:latin typeface="Cambria Math" panose="02040503050406030204" pitchFamily="18" charset="0"/>
                              <a:cs typeface="Times New Roman" panose="02020603050405020304" pitchFamily="18" charset="0"/>
                            </a:rPr>
                            <m:t>𝑥</m:t>
                          </m:r>
                        </m:e>
                        <m:sub>
                          <m:r>
                            <a:rPr lang="de-DE" b="0" i="1" smtClean="0">
                              <a:latin typeface="Cambria Math" panose="02040503050406030204" pitchFamily="18" charset="0"/>
                              <a:cs typeface="Times New Roman" panose="02020603050405020304" pitchFamily="18" charset="0"/>
                            </a:rPr>
                            <m:t>𝑛</m:t>
                          </m:r>
                          <m:r>
                            <a:rPr lang="de-DE" b="0" i="1" smtClean="0">
                              <a:latin typeface="Cambria Math" panose="02040503050406030204" pitchFamily="18" charset="0"/>
                              <a:cs typeface="Times New Roman" panose="02020603050405020304" pitchFamily="18" charset="0"/>
                            </a:rPr>
                            <m:t>−1</m:t>
                          </m:r>
                        </m:sub>
                        <m:sup>
                          <m:r>
                            <a:rPr lang="de-DE" i="1">
                              <a:latin typeface="Cambria Math" panose="02040503050406030204" pitchFamily="18" charset="0"/>
                              <a:cs typeface="Times New Roman" panose="02020603050405020304" pitchFamily="18" charset="0"/>
                            </a:rPr>
                            <m:t>∗</m:t>
                          </m:r>
                        </m:sup>
                      </m:sSubSup>
                      <m:r>
                        <a:rPr lang="de-DE" i="1">
                          <a:latin typeface="Cambria Math" panose="02040503050406030204" pitchFamily="18" charset="0"/>
                          <a:ea typeface="Cambria Math" panose="02040503050406030204" pitchFamily="18" charset="0"/>
                          <a:cs typeface="Times New Roman" panose="02020603050405020304" pitchFamily="18" charset="0"/>
                        </a:rPr>
                        <m:t>≤</m:t>
                      </m:r>
                      <m:sSubSup>
                        <m:sSubSupPr>
                          <m:ctrlPr>
                            <a:rPr lang="de-DE" i="1">
                              <a:latin typeface="Cambria Math" panose="02040503050406030204" pitchFamily="18" charset="0"/>
                              <a:cs typeface="Times New Roman" panose="02020603050405020304" pitchFamily="18" charset="0"/>
                            </a:rPr>
                          </m:ctrlPr>
                        </m:sSubSupPr>
                        <m:e>
                          <m:r>
                            <a:rPr lang="de-DE" i="1">
                              <a:latin typeface="Cambria Math" panose="02040503050406030204" pitchFamily="18" charset="0"/>
                              <a:cs typeface="Times New Roman" panose="02020603050405020304" pitchFamily="18" charset="0"/>
                            </a:rPr>
                            <m:t>𝑥</m:t>
                          </m:r>
                        </m:e>
                        <m:sub>
                          <m:r>
                            <a:rPr lang="de-DE" b="0" i="1" smtClean="0">
                              <a:latin typeface="Cambria Math" panose="02040503050406030204" pitchFamily="18" charset="0"/>
                              <a:cs typeface="Times New Roman" panose="02020603050405020304" pitchFamily="18" charset="0"/>
                            </a:rPr>
                            <m:t>𝑛</m:t>
                          </m:r>
                        </m:sub>
                        <m:sup>
                          <m:r>
                            <a:rPr lang="de-DE" i="1">
                              <a:latin typeface="Cambria Math" panose="02040503050406030204" pitchFamily="18" charset="0"/>
                              <a:cs typeface="Times New Roman" panose="02020603050405020304" pitchFamily="18" charset="0"/>
                            </a:rPr>
                            <m:t>∗</m:t>
                          </m:r>
                        </m:sup>
                      </m:sSubSup>
                    </m:oMath>
                  </m:oMathPara>
                </a14:m>
                <a:endParaRPr lang="de-DE"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Der Medianwähler teilt die geordnete Verteilung in zwei gleich große Hälften rechts und links des Medianwählers befinden sich die gleiche Anzahl von Wählern</a:t>
                </a:r>
              </a:p>
            </p:txBody>
          </p:sp>
        </mc:Choice>
        <mc:Fallback xmlns="">
          <p:sp>
            <p:nvSpPr>
              <p:cNvPr id="3" name="Rechteck 2"/>
              <p:cNvSpPr>
                <a:spLocks noRot="1" noChangeAspect="1" noMove="1" noResize="1" noEditPoints="1" noAdjustHandles="1" noChangeArrowheads="1" noChangeShapeType="1" noTextEdit="1"/>
              </p:cNvSpPr>
              <p:nvPr/>
            </p:nvSpPr>
            <p:spPr>
              <a:xfrm>
                <a:off x="229977" y="279483"/>
                <a:ext cx="11363092" cy="1752517"/>
              </a:xfrm>
              <a:prstGeom prst="rect">
                <a:avLst/>
              </a:prstGeom>
              <a:blipFill>
                <a:blip r:embed="rId3"/>
                <a:stretch>
                  <a:fillRect l="-376" t="-2091" b="-5575"/>
                </a:stretch>
              </a:blipFill>
            </p:spPr>
            <p:txBody>
              <a:bodyPr/>
              <a:lstStyle/>
              <a:p>
                <a:r>
                  <a:rPr lang="de-DE">
                    <a:noFill/>
                  </a:rPr>
                  <a:t> </a:t>
                </a:r>
              </a:p>
            </p:txBody>
          </p:sp>
        </mc:Fallback>
      </mc:AlternateContent>
      <p:sp>
        <p:nvSpPr>
          <p:cNvPr id="9" name="Rechteck 8">
            <a:extLst>
              <a:ext uri="{FF2B5EF4-FFF2-40B4-BE49-F238E27FC236}">
                <a16:creationId xmlns:a16="http://schemas.microsoft.com/office/drawing/2014/main" id="{8302054B-1C60-FE52-CDB2-0AE9135772F4}"/>
              </a:ext>
            </a:extLst>
          </p:cNvPr>
          <p:cNvSpPr/>
          <p:nvPr/>
        </p:nvSpPr>
        <p:spPr>
          <a:xfrm>
            <a:off x="229977" y="3430747"/>
            <a:ext cx="1120474" cy="769436"/>
          </a:xfrm>
          <a:prstGeom prst="rect">
            <a:avLst/>
          </a:prstGeom>
        </p:spPr>
        <p:txBody>
          <a:bodyPr wrap="square">
            <a:noAutofit/>
          </a:bodyPr>
          <a:lstStyle/>
          <a:p>
            <a:r>
              <a:rPr lang="de-DE" sz="1200" dirty="0">
                <a:latin typeface="Times New Roman" panose="02020603050405020304" pitchFamily="18" charset="0"/>
                <a:cs typeface="Times New Roman" panose="02020603050405020304" pitchFamily="18" charset="0"/>
              </a:rPr>
              <a:t>siehe diskretes Beispiel für </a:t>
            </a:r>
            <a:r>
              <a:rPr lang="de-DE" sz="1200" dirty="0" err="1">
                <a:latin typeface="Times New Roman" panose="02020603050405020304" pitchFamily="18" charset="0"/>
                <a:cs typeface="Times New Roman" panose="02020603050405020304" pitchFamily="18" charset="0"/>
              </a:rPr>
              <a:t>eingipflige</a:t>
            </a:r>
            <a:r>
              <a:rPr lang="de-DE" sz="1200" dirty="0">
                <a:latin typeface="Times New Roman" panose="02020603050405020304" pitchFamily="18" charset="0"/>
                <a:cs typeface="Times New Roman" panose="02020603050405020304" pitchFamily="18" charset="0"/>
              </a:rPr>
              <a:t> Präferenzen</a:t>
            </a:r>
          </a:p>
        </p:txBody>
      </p:sp>
      <p:pic>
        <p:nvPicPr>
          <p:cNvPr id="4" name="Grafik 3">
            <a:extLst>
              <a:ext uri="{FF2B5EF4-FFF2-40B4-BE49-F238E27FC236}">
                <a16:creationId xmlns:a16="http://schemas.microsoft.com/office/drawing/2014/main" id="{0819FAC2-8A2C-CEE7-3255-B079E9DEDE4A}"/>
              </a:ext>
            </a:extLst>
          </p:cNvPr>
          <p:cNvPicPr>
            <a:picLocks noChangeAspect="1"/>
          </p:cNvPicPr>
          <p:nvPr/>
        </p:nvPicPr>
        <p:blipFill>
          <a:blip r:embed="rId4"/>
          <a:stretch>
            <a:fillRect/>
          </a:stretch>
        </p:blipFill>
        <p:spPr>
          <a:xfrm>
            <a:off x="1550784" y="3351523"/>
            <a:ext cx="2238745" cy="969425"/>
          </a:xfrm>
          <a:prstGeom prst="rect">
            <a:avLst/>
          </a:prstGeom>
        </p:spPr>
      </p:pic>
      <p:sp>
        <p:nvSpPr>
          <p:cNvPr id="8" name="Rechteck 7">
            <a:extLst>
              <a:ext uri="{FF2B5EF4-FFF2-40B4-BE49-F238E27FC236}">
                <a16:creationId xmlns:a16="http://schemas.microsoft.com/office/drawing/2014/main" id="{3095BD6B-394D-F281-864E-9BE9C8804EC8}"/>
              </a:ext>
            </a:extLst>
          </p:cNvPr>
          <p:cNvSpPr/>
          <p:nvPr/>
        </p:nvSpPr>
        <p:spPr>
          <a:xfrm rot="16200000">
            <a:off x="1073837" y="3772739"/>
            <a:ext cx="661891" cy="292001"/>
          </a:xfrm>
          <a:prstGeom prst="rect">
            <a:avLst/>
          </a:prstGeom>
        </p:spPr>
        <p:txBody>
          <a:bodyPr wrap="square">
            <a:noAutofit/>
          </a:bodyPr>
          <a:lstStyle/>
          <a:p>
            <a:r>
              <a:rPr lang="de-DE" sz="1200" dirty="0">
                <a:latin typeface="Times New Roman" panose="02020603050405020304" pitchFamily="18" charset="0"/>
                <a:cs typeface="Times New Roman" panose="02020603050405020304" pitchFamily="18" charset="0"/>
              </a:rPr>
              <a:t>Wähler</a:t>
            </a:r>
          </a:p>
        </p:txBody>
      </p:sp>
      <p:sp>
        <p:nvSpPr>
          <p:cNvPr id="10" name="Rechteck 9">
            <a:extLst>
              <a:ext uri="{FF2B5EF4-FFF2-40B4-BE49-F238E27FC236}">
                <a16:creationId xmlns:a16="http://schemas.microsoft.com/office/drawing/2014/main" id="{7E088699-0C5D-1615-BB42-A6FD61C4CC71}"/>
              </a:ext>
            </a:extLst>
          </p:cNvPr>
          <p:cNvSpPr/>
          <p:nvPr/>
        </p:nvSpPr>
        <p:spPr>
          <a:xfrm>
            <a:off x="2436003" y="3078847"/>
            <a:ext cx="991639" cy="272676"/>
          </a:xfrm>
          <a:prstGeom prst="rect">
            <a:avLst/>
          </a:prstGeom>
        </p:spPr>
        <p:txBody>
          <a:bodyPr wrap="square">
            <a:noAutofit/>
          </a:bodyPr>
          <a:lstStyle/>
          <a:p>
            <a:r>
              <a:rPr lang="de-DE" sz="1200" dirty="0">
                <a:latin typeface="Times New Roman" panose="02020603050405020304" pitchFamily="18" charset="0"/>
                <a:cs typeface="Times New Roman" panose="02020603050405020304" pitchFamily="18" charset="0"/>
              </a:rPr>
              <a:t>Alternativen</a:t>
            </a:r>
          </a:p>
        </p:txBody>
      </p:sp>
      <mc:AlternateContent xmlns:mc="http://schemas.openxmlformats.org/markup-compatibility/2006" xmlns:a14="http://schemas.microsoft.com/office/drawing/2010/main">
        <mc:Choice Requires="a14">
          <p:sp>
            <p:nvSpPr>
              <p:cNvPr id="7" name="Rechteck 6">
                <a:extLst>
                  <a:ext uri="{FF2B5EF4-FFF2-40B4-BE49-F238E27FC236}">
                    <a16:creationId xmlns:a16="http://schemas.microsoft.com/office/drawing/2014/main" id="{C32CF9D3-4F40-F50C-CC59-129E406AF1E0}"/>
                  </a:ext>
                </a:extLst>
              </p:cNvPr>
              <p:cNvSpPr/>
              <p:nvPr/>
            </p:nvSpPr>
            <p:spPr>
              <a:xfrm>
                <a:off x="4058492" y="3310052"/>
                <a:ext cx="5738366" cy="369332"/>
              </a:xfrm>
              <a:prstGeom prst="rect">
                <a:avLst/>
              </a:prstGeom>
            </p:spPr>
            <p:txBody>
              <a:bodyPr wrap="none">
                <a:spAutoFit/>
              </a:bodyPr>
              <a:lstStyle/>
              <a:p>
                <a14:m>
                  <m:oMath xmlns:m="http://schemas.openxmlformats.org/officeDocument/2006/math">
                    <m:sSup>
                      <m:sSupPr>
                        <m:ctrlPr>
                          <a:rPr lang="de-DE" i="1" dirty="0">
                            <a:latin typeface="Cambria Math" panose="02040503050406030204" pitchFamily="18" charset="0"/>
                            <a:cs typeface="Times New Roman" panose="02020603050405020304" pitchFamily="18" charset="0"/>
                          </a:rPr>
                        </m:ctrlPr>
                      </m:sSupPr>
                      <m:e>
                        <m:r>
                          <a:rPr lang="de-DE" i="1" dirty="0">
                            <a:latin typeface="Cambria Math" panose="02040503050406030204" pitchFamily="18" charset="0"/>
                            <a:cs typeface="Times New Roman" panose="02020603050405020304" pitchFamily="18" charset="0"/>
                          </a:rPr>
                          <m:t>𝑥</m:t>
                        </m:r>
                      </m:e>
                      <m:sup>
                        <m:r>
                          <a:rPr lang="de-DE" i="1" dirty="0">
                            <a:latin typeface="Cambria Math" panose="02040503050406030204" pitchFamily="18" charset="0"/>
                            <a:cs typeface="Times New Roman" panose="02020603050405020304" pitchFamily="18" charset="0"/>
                          </a:rPr>
                          <m:t>∗</m:t>
                        </m:r>
                      </m:sup>
                    </m:sSup>
                  </m:oMath>
                </a14:m>
                <a:r>
                  <a:rPr lang="de-DE" dirty="0"/>
                  <a:t>(W1)=10 Mrd. Euro denn u(A1)=10, u(A2)=8 und u(A3)=3</a:t>
                </a:r>
              </a:p>
            </p:txBody>
          </p:sp>
        </mc:Choice>
        <mc:Fallback xmlns="">
          <p:sp>
            <p:nvSpPr>
              <p:cNvPr id="7" name="Rechteck 6"/>
              <p:cNvSpPr>
                <a:spLocks noRot="1" noChangeAspect="1" noMove="1" noResize="1" noEditPoints="1" noAdjustHandles="1" noChangeArrowheads="1" noChangeShapeType="1" noTextEdit="1"/>
              </p:cNvSpPr>
              <p:nvPr/>
            </p:nvSpPr>
            <p:spPr>
              <a:xfrm>
                <a:off x="4058492" y="3310052"/>
                <a:ext cx="5738366" cy="369332"/>
              </a:xfrm>
              <a:prstGeom prst="rect">
                <a:avLst/>
              </a:prstGeom>
              <a:blipFill>
                <a:blip r:embed="rId5"/>
                <a:stretch>
                  <a:fillRect t="-9836" r="-106" b="-24590"/>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3" name="Rechteck 12">
                <a:extLst>
                  <a:ext uri="{FF2B5EF4-FFF2-40B4-BE49-F238E27FC236}">
                    <a16:creationId xmlns:a16="http://schemas.microsoft.com/office/drawing/2014/main" id="{35A300B4-9E63-90CB-CE22-03C6F2411BD5}"/>
                  </a:ext>
                </a:extLst>
              </p:cNvPr>
              <p:cNvSpPr/>
              <p:nvPr/>
            </p:nvSpPr>
            <p:spPr>
              <a:xfrm>
                <a:off x="4068536" y="3588384"/>
                <a:ext cx="4629537" cy="369332"/>
              </a:xfrm>
              <a:prstGeom prst="rect">
                <a:avLst/>
              </a:prstGeom>
            </p:spPr>
            <p:txBody>
              <a:bodyPr wrap="none">
                <a:spAutoFit/>
              </a:bodyPr>
              <a:lstStyle/>
              <a:p>
                <a14:m>
                  <m:oMath xmlns:m="http://schemas.openxmlformats.org/officeDocument/2006/math">
                    <m:sSup>
                      <m:sSupPr>
                        <m:ctrlPr>
                          <a:rPr lang="de-DE" i="1" dirty="0">
                            <a:latin typeface="Cambria Math" panose="02040503050406030204" pitchFamily="18" charset="0"/>
                            <a:cs typeface="Times New Roman" panose="02020603050405020304" pitchFamily="18" charset="0"/>
                          </a:rPr>
                        </m:ctrlPr>
                      </m:sSupPr>
                      <m:e>
                        <m:r>
                          <a:rPr lang="de-DE" i="1" dirty="0">
                            <a:latin typeface="Cambria Math" panose="02040503050406030204" pitchFamily="18" charset="0"/>
                            <a:cs typeface="Times New Roman" panose="02020603050405020304" pitchFamily="18" charset="0"/>
                          </a:rPr>
                          <m:t>𝑥</m:t>
                        </m:r>
                      </m:e>
                      <m:sup>
                        <m:r>
                          <a:rPr lang="de-DE" i="1" dirty="0">
                            <a:latin typeface="Cambria Math" panose="02040503050406030204" pitchFamily="18" charset="0"/>
                            <a:cs typeface="Times New Roman" panose="02020603050405020304" pitchFamily="18" charset="0"/>
                          </a:rPr>
                          <m:t>∗</m:t>
                        </m:r>
                      </m:sup>
                    </m:sSup>
                  </m:oMath>
                </a14:m>
                <a:r>
                  <a:rPr lang="de-DE" dirty="0"/>
                  <a:t>(W2)=20 denn u(A2)=7, u(A1)=2 und u(A3)=5</a:t>
                </a:r>
              </a:p>
            </p:txBody>
          </p:sp>
        </mc:Choice>
        <mc:Fallback xmlns="">
          <p:sp>
            <p:nvSpPr>
              <p:cNvPr id="13" name="Rechteck 12"/>
              <p:cNvSpPr>
                <a:spLocks noRot="1" noChangeAspect="1" noMove="1" noResize="1" noEditPoints="1" noAdjustHandles="1" noChangeArrowheads="1" noChangeShapeType="1" noTextEdit="1"/>
              </p:cNvSpPr>
              <p:nvPr/>
            </p:nvSpPr>
            <p:spPr>
              <a:xfrm>
                <a:off x="4068536" y="3588384"/>
                <a:ext cx="4629537" cy="369332"/>
              </a:xfrm>
              <a:prstGeom prst="rect">
                <a:avLst/>
              </a:prstGeom>
              <a:blipFill>
                <a:blip r:embed="rId6"/>
                <a:stretch>
                  <a:fillRect t="-10000" r="-395" b="-26667"/>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4" name="Rechteck 13">
                <a:extLst>
                  <a:ext uri="{FF2B5EF4-FFF2-40B4-BE49-F238E27FC236}">
                    <a16:creationId xmlns:a16="http://schemas.microsoft.com/office/drawing/2014/main" id="{5DFDC0E1-E7AA-CEE2-0559-AC9BEB1A436B}"/>
                  </a:ext>
                </a:extLst>
              </p:cNvPr>
              <p:cNvSpPr/>
              <p:nvPr/>
            </p:nvSpPr>
            <p:spPr>
              <a:xfrm>
                <a:off x="4073107" y="3850290"/>
                <a:ext cx="4629537" cy="369332"/>
              </a:xfrm>
              <a:prstGeom prst="rect">
                <a:avLst/>
              </a:prstGeom>
            </p:spPr>
            <p:txBody>
              <a:bodyPr wrap="none">
                <a:spAutoFit/>
              </a:bodyPr>
              <a:lstStyle/>
              <a:p>
                <a14:m>
                  <m:oMath xmlns:m="http://schemas.openxmlformats.org/officeDocument/2006/math">
                    <m:sSup>
                      <m:sSupPr>
                        <m:ctrlPr>
                          <a:rPr lang="de-DE" i="1" dirty="0">
                            <a:latin typeface="Cambria Math" panose="02040503050406030204" pitchFamily="18" charset="0"/>
                            <a:cs typeface="Times New Roman" panose="02020603050405020304" pitchFamily="18" charset="0"/>
                          </a:rPr>
                        </m:ctrlPr>
                      </m:sSupPr>
                      <m:e>
                        <m:r>
                          <a:rPr lang="de-DE" i="1" dirty="0">
                            <a:latin typeface="Cambria Math" panose="02040503050406030204" pitchFamily="18" charset="0"/>
                            <a:cs typeface="Times New Roman" panose="02020603050405020304" pitchFamily="18" charset="0"/>
                          </a:rPr>
                          <m:t>𝑥</m:t>
                        </m:r>
                      </m:e>
                      <m:sup>
                        <m:r>
                          <a:rPr lang="de-DE" i="1" dirty="0">
                            <a:latin typeface="Cambria Math" panose="02040503050406030204" pitchFamily="18" charset="0"/>
                            <a:cs typeface="Times New Roman" panose="02020603050405020304" pitchFamily="18" charset="0"/>
                          </a:rPr>
                          <m:t>∗</m:t>
                        </m:r>
                      </m:sup>
                    </m:sSup>
                  </m:oMath>
                </a14:m>
                <a:r>
                  <a:rPr lang="de-DE" dirty="0"/>
                  <a:t>(W3)=30 denn u(A3)=9, u(A1)=4 und u(A2)=5</a:t>
                </a:r>
              </a:p>
            </p:txBody>
          </p:sp>
        </mc:Choice>
        <mc:Fallback xmlns="">
          <p:sp>
            <p:nvSpPr>
              <p:cNvPr id="14" name="Rechteck 13"/>
              <p:cNvSpPr>
                <a:spLocks noRot="1" noChangeAspect="1" noMove="1" noResize="1" noEditPoints="1" noAdjustHandles="1" noChangeArrowheads="1" noChangeShapeType="1" noTextEdit="1"/>
              </p:cNvSpPr>
              <p:nvPr/>
            </p:nvSpPr>
            <p:spPr>
              <a:xfrm>
                <a:off x="4073107" y="3850290"/>
                <a:ext cx="4629537" cy="369332"/>
              </a:xfrm>
              <a:prstGeom prst="rect">
                <a:avLst/>
              </a:prstGeom>
              <a:blipFill>
                <a:blip r:embed="rId7"/>
                <a:stretch>
                  <a:fillRect t="-10000" r="-395" b="-26667"/>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5" name="Rechteck 14">
                <a:extLst>
                  <a:ext uri="{FF2B5EF4-FFF2-40B4-BE49-F238E27FC236}">
                    <a16:creationId xmlns:a16="http://schemas.microsoft.com/office/drawing/2014/main" id="{57C17B28-C72B-B976-886A-E995BD8E4C17}"/>
                  </a:ext>
                </a:extLst>
              </p:cNvPr>
              <p:cNvSpPr/>
              <p:nvPr/>
            </p:nvSpPr>
            <p:spPr>
              <a:xfrm>
                <a:off x="1762159" y="4476441"/>
                <a:ext cx="7838364" cy="369332"/>
              </a:xfrm>
              <a:prstGeom prst="rect">
                <a:avLst/>
              </a:prstGeom>
            </p:spPr>
            <p:txBody>
              <a:bodyPr wrap="none">
                <a:spAutoFit/>
              </a:bodyPr>
              <a:lstStyle/>
              <a:p>
                <a:r>
                  <a:rPr lang="de-DE" dirty="0"/>
                  <a:t> Die Reihenfolge der besten Alternativen </a:t>
                </a:r>
                <a14:m>
                  <m:oMath xmlns:m="http://schemas.openxmlformats.org/officeDocument/2006/math">
                    <m:sSubSup>
                      <m:sSubSupPr>
                        <m:ctrlPr>
                          <a:rPr lang="de-DE" i="1">
                            <a:latin typeface="Cambria Math" panose="02040503050406030204" pitchFamily="18" charset="0"/>
                            <a:cs typeface="Times New Roman" panose="02020603050405020304" pitchFamily="18" charset="0"/>
                          </a:rPr>
                        </m:ctrlPr>
                      </m:sSubSupPr>
                      <m:e>
                        <m:r>
                          <a:rPr lang="de-DE" i="1">
                            <a:latin typeface="Cambria Math" panose="02040503050406030204" pitchFamily="18" charset="0"/>
                            <a:cs typeface="Times New Roman" panose="02020603050405020304" pitchFamily="18" charset="0"/>
                          </a:rPr>
                          <m:t>𝑥</m:t>
                        </m:r>
                      </m:e>
                      <m:sub>
                        <m:r>
                          <a:rPr lang="de-DE" i="1">
                            <a:latin typeface="Cambria Math" panose="02040503050406030204" pitchFamily="18" charset="0"/>
                            <a:cs typeface="Times New Roman" panose="02020603050405020304" pitchFamily="18" charset="0"/>
                          </a:rPr>
                          <m:t>1</m:t>
                        </m:r>
                      </m:sub>
                      <m:sup>
                        <m:r>
                          <a:rPr lang="de-DE" i="1">
                            <a:latin typeface="Cambria Math" panose="02040503050406030204" pitchFamily="18" charset="0"/>
                            <a:cs typeface="Times New Roman" panose="02020603050405020304" pitchFamily="18" charset="0"/>
                          </a:rPr>
                          <m:t>∗</m:t>
                        </m:r>
                      </m:sup>
                    </m:sSubSup>
                    <m:r>
                      <a:rPr lang="de-DE" i="1">
                        <a:latin typeface="Cambria Math" panose="02040503050406030204" pitchFamily="18" charset="0"/>
                        <a:ea typeface="Cambria Math" panose="02040503050406030204" pitchFamily="18" charset="0"/>
                        <a:cs typeface="Times New Roman" panose="02020603050405020304" pitchFamily="18" charset="0"/>
                      </a:rPr>
                      <m:t>≤</m:t>
                    </m:r>
                    <m:sSubSup>
                      <m:sSubSupPr>
                        <m:ctrlPr>
                          <a:rPr lang="de-DE" i="1">
                            <a:latin typeface="Cambria Math" panose="02040503050406030204" pitchFamily="18" charset="0"/>
                            <a:cs typeface="Times New Roman" panose="02020603050405020304" pitchFamily="18" charset="0"/>
                          </a:rPr>
                        </m:ctrlPr>
                      </m:sSubSupPr>
                      <m:e>
                        <m:r>
                          <a:rPr lang="de-DE" i="1">
                            <a:latin typeface="Cambria Math" panose="02040503050406030204" pitchFamily="18" charset="0"/>
                            <a:cs typeface="Times New Roman" panose="02020603050405020304" pitchFamily="18" charset="0"/>
                          </a:rPr>
                          <m:t>𝑥</m:t>
                        </m:r>
                      </m:e>
                      <m:sub>
                        <m:r>
                          <a:rPr lang="de-DE" i="1">
                            <a:latin typeface="Cambria Math" panose="02040503050406030204" pitchFamily="18" charset="0"/>
                            <a:cs typeface="Times New Roman" panose="02020603050405020304" pitchFamily="18" charset="0"/>
                          </a:rPr>
                          <m:t>2</m:t>
                        </m:r>
                      </m:sub>
                      <m:sup>
                        <m:r>
                          <a:rPr lang="de-DE" i="1">
                            <a:latin typeface="Cambria Math" panose="02040503050406030204" pitchFamily="18" charset="0"/>
                            <a:cs typeface="Times New Roman" panose="02020603050405020304" pitchFamily="18" charset="0"/>
                          </a:rPr>
                          <m:t>∗</m:t>
                        </m:r>
                      </m:sup>
                    </m:sSubSup>
                    <m:r>
                      <a:rPr lang="de-DE" i="1">
                        <a:latin typeface="Cambria Math" panose="02040503050406030204" pitchFamily="18" charset="0"/>
                        <a:ea typeface="Cambria Math" panose="02040503050406030204" pitchFamily="18" charset="0"/>
                        <a:cs typeface="Times New Roman" panose="02020603050405020304" pitchFamily="18" charset="0"/>
                      </a:rPr>
                      <m:t>≤</m:t>
                    </m:r>
                    <m:sSubSup>
                      <m:sSubSupPr>
                        <m:ctrlPr>
                          <a:rPr lang="de-DE" i="1">
                            <a:latin typeface="Cambria Math" panose="02040503050406030204" pitchFamily="18" charset="0"/>
                            <a:cs typeface="Times New Roman" panose="02020603050405020304" pitchFamily="18" charset="0"/>
                          </a:rPr>
                        </m:ctrlPr>
                      </m:sSubSupPr>
                      <m:e>
                        <m:r>
                          <a:rPr lang="de-DE" i="1">
                            <a:latin typeface="Cambria Math" panose="02040503050406030204" pitchFamily="18" charset="0"/>
                            <a:cs typeface="Times New Roman" panose="02020603050405020304" pitchFamily="18" charset="0"/>
                          </a:rPr>
                          <m:t>𝑥</m:t>
                        </m:r>
                      </m:e>
                      <m:sub>
                        <m:r>
                          <a:rPr lang="de-DE" b="0" i="1" smtClean="0">
                            <a:latin typeface="Cambria Math" panose="02040503050406030204" pitchFamily="18" charset="0"/>
                            <a:cs typeface="Times New Roman" panose="02020603050405020304" pitchFamily="18" charset="0"/>
                          </a:rPr>
                          <m:t>3</m:t>
                        </m:r>
                      </m:sub>
                      <m:sup>
                        <m:r>
                          <a:rPr lang="de-DE" i="1">
                            <a:latin typeface="Cambria Math" panose="02040503050406030204" pitchFamily="18" charset="0"/>
                            <a:cs typeface="Times New Roman" panose="02020603050405020304" pitchFamily="18" charset="0"/>
                          </a:rPr>
                          <m:t>∗</m:t>
                        </m:r>
                      </m:sup>
                    </m:sSubSup>
                  </m:oMath>
                </a14:m>
                <a:r>
                  <a:rPr lang="de-DE" dirty="0"/>
                  <a:t> ergibt sich damit zu 1&lt;2&lt;3</a:t>
                </a:r>
              </a:p>
            </p:txBody>
          </p:sp>
        </mc:Choice>
        <mc:Fallback xmlns="">
          <p:sp>
            <p:nvSpPr>
              <p:cNvPr id="15" name="Rechteck 14"/>
              <p:cNvSpPr>
                <a:spLocks noRot="1" noChangeAspect="1" noMove="1" noResize="1" noEditPoints="1" noAdjustHandles="1" noChangeArrowheads="1" noChangeShapeType="1" noTextEdit="1"/>
              </p:cNvSpPr>
              <p:nvPr/>
            </p:nvSpPr>
            <p:spPr>
              <a:xfrm>
                <a:off x="1762159" y="4476441"/>
                <a:ext cx="7838364" cy="369332"/>
              </a:xfrm>
              <a:prstGeom prst="rect">
                <a:avLst/>
              </a:prstGeom>
              <a:blipFill>
                <a:blip r:embed="rId8"/>
                <a:stretch>
                  <a:fillRect t="-8197" b="-24590"/>
                </a:stretch>
              </a:blipFill>
            </p:spPr>
            <p:txBody>
              <a:bodyPr/>
              <a:lstStyle/>
              <a:p>
                <a:r>
                  <a:rPr lang="de-DE">
                    <a:noFill/>
                  </a:rPr>
                  <a:t> </a:t>
                </a:r>
              </a:p>
            </p:txBody>
          </p:sp>
        </mc:Fallback>
      </mc:AlternateContent>
      <p:sp>
        <p:nvSpPr>
          <p:cNvPr id="2" name="Textfeld 1">
            <a:extLst>
              <a:ext uri="{FF2B5EF4-FFF2-40B4-BE49-F238E27FC236}">
                <a16:creationId xmlns:a16="http://schemas.microsoft.com/office/drawing/2014/main" id="{9B222E1D-046F-4788-D4E9-4C73251C9976}"/>
              </a:ext>
            </a:extLst>
          </p:cNvPr>
          <p:cNvSpPr txBox="1"/>
          <p:nvPr/>
        </p:nvSpPr>
        <p:spPr>
          <a:xfrm>
            <a:off x="-7157" y="2031999"/>
            <a:ext cx="12199157" cy="870300"/>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Beispiel: 3 Wählergruppen stimmen über die Höhe des Militärhaushaltes ab. Es stehen drei Alternativen A1:=10 Mrd. Euro, A2:=20 Mrd. Euro und A3:= 30 Mrd. Euro zur Abstimmung. In folgender Tabelle sind die Nutzenwerte angegeben, die jeweils die Alternativen den drei Wählergruppen stiften. </a:t>
            </a:r>
          </a:p>
        </p:txBody>
      </p:sp>
      <p:sp>
        <p:nvSpPr>
          <p:cNvPr id="20" name="Rechteck 19">
            <a:extLst>
              <a:ext uri="{FF2B5EF4-FFF2-40B4-BE49-F238E27FC236}">
                <a16:creationId xmlns:a16="http://schemas.microsoft.com/office/drawing/2014/main" id="{AA008F1A-9B14-C97C-1712-2E1FA0339483}"/>
              </a:ext>
            </a:extLst>
          </p:cNvPr>
          <p:cNvSpPr/>
          <p:nvPr/>
        </p:nvSpPr>
        <p:spPr>
          <a:xfrm>
            <a:off x="8706094" y="4218666"/>
            <a:ext cx="3485906" cy="2618273"/>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6062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 grpId="0"/>
      <p:bldP spid="10" grpId="0"/>
      <p:bldP spid="7" grpId="0"/>
      <p:bldP spid="13" grpId="0"/>
      <p:bldP spid="14" grpId="0"/>
      <p:bldP spid="1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06526-C787-ED4A-2D99-B75D26266F35}"/>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E016DEEC-FE52-BF4F-BEFA-4B6101C819CA}"/>
              </a:ext>
            </a:extLst>
          </p:cNvPr>
          <p:cNvSpPr txBox="1"/>
          <p:nvPr/>
        </p:nvSpPr>
        <p:spPr>
          <a:xfrm>
            <a:off x="1600741" y="104531"/>
            <a:ext cx="7597213" cy="744863"/>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Medianwählertheorem</a:t>
            </a:r>
            <a:endParaRPr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470050B5-4AF4-BB89-DA86-477970EBC810}"/>
              </a:ext>
            </a:extLst>
          </p:cNvPr>
          <p:cNvSpPr/>
          <p:nvPr/>
        </p:nvSpPr>
        <p:spPr>
          <a:xfrm>
            <a:off x="351512" y="1306344"/>
            <a:ext cx="10937487" cy="2629787"/>
          </a:xfrm>
          <a:prstGeom prst="rect">
            <a:avLst/>
          </a:prstGeom>
        </p:spPr>
        <p:txBody>
          <a:bodyPr wrap="square">
            <a:noAutofit/>
          </a:bodyPr>
          <a:lstStyle/>
          <a:p>
            <a:r>
              <a:rPr lang="de-DE" sz="2800" dirty="0">
                <a:latin typeface="Times New Roman" panose="02020603050405020304" pitchFamily="18" charset="0"/>
                <a:cs typeface="Times New Roman" panose="02020603050405020304" pitchFamily="18" charset="0"/>
              </a:rPr>
              <a:t>Haben Wähler über eine Menge von eindimensionalen Alternativen </a:t>
            </a:r>
            <a:r>
              <a:rPr lang="de-DE" sz="2800" dirty="0" err="1">
                <a:latin typeface="Times New Roman" panose="02020603050405020304" pitchFamily="18" charset="0"/>
                <a:cs typeface="Times New Roman" panose="02020603050405020304" pitchFamily="18" charset="0"/>
              </a:rPr>
              <a:t>eingipflige</a:t>
            </a:r>
            <a:r>
              <a:rPr lang="de-DE" sz="2800" dirty="0">
                <a:latin typeface="Times New Roman" panose="02020603050405020304" pitchFamily="18" charset="0"/>
                <a:cs typeface="Times New Roman" panose="02020603050405020304" pitchFamily="18" charset="0"/>
              </a:rPr>
              <a:t> Präferenzen, so ist die vom Medianwähler am meisten präferierte Alternative Condorcet-Sieger bei einer paarweisen Abstimmung der Alternativen.</a:t>
            </a:r>
          </a:p>
          <a:p>
            <a:endParaRPr lang="de-DE" sz="24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hlinkClick r:id="rId3"/>
              </a:rPr>
              <a:t>Black, Duncan (1948). "On the Rationale of Group Decision-making". Journal of Political Economy. 56: 23–34. </a:t>
            </a:r>
            <a:endParaRPr lang="de-DE" sz="1200" dirty="0">
              <a:latin typeface="Times New Roman" panose="02020603050405020304" pitchFamily="18" charset="0"/>
              <a:cs typeface="Times New Roman" panose="02020603050405020304" pitchFamily="18" charset="0"/>
            </a:endParaRPr>
          </a:p>
        </p:txBody>
      </p:sp>
      <p:sp>
        <p:nvSpPr>
          <p:cNvPr id="7" name="Rechteck 6">
            <a:extLst>
              <a:ext uri="{FF2B5EF4-FFF2-40B4-BE49-F238E27FC236}">
                <a16:creationId xmlns:a16="http://schemas.microsoft.com/office/drawing/2014/main" id="{2178C675-4853-BC80-48BE-0E266EA8746A}"/>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3992474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24255-4145-984B-30D9-38A4FAA47A97}"/>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4E229D66-60D9-948D-4068-B4F6CA526A83}"/>
              </a:ext>
            </a:extLst>
          </p:cNvPr>
          <p:cNvSpPr txBox="1"/>
          <p:nvPr/>
        </p:nvSpPr>
        <p:spPr>
          <a:xfrm>
            <a:off x="1376517" y="2269"/>
            <a:ext cx="9744120" cy="616457"/>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Entwicklung des Alters der Medianwählerin in Deutschland</a:t>
            </a:r>
            <a:endParaRPr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1E489C8B-7AC7-71AA-BB11-B6BF2967EDC5}"/>
              </a:ext>
            </a:extLst>
          </p:cNvPr>
          <p:cNvSpPr/>
          <p:nvPr/>
        </p:nvSpPr>
        <p:spPr>
          <a:xfrm>
            <a:off x="215991" y="6073377"/>
            <a:ext cx="8194398" cy="530015"/>
          </a:xfrm>
          <a:prstGeom prst="rect">
            <a:avLst/>
          </a:prstGeom>
        </p:spPr>
        <p:txBody>
          <a:bodyPr wrap="square">
            <a:noAutofit/>
          </a:bodyPr>
          <a:lstStyle/>
          <a:p>
            <a:r>
              <a:rPr lang="de-DE" sz="1400" dirty="0">
                <a:latin typeface="Times New Roman" panose="02020603050405020304" pitchFamily="18" charset="0"/>
                <a:cs typeface="Times New Roman" panose="02020603050405020304" pitchFamily="18" charset="0"/>
              </a:rPr>
              <a:t>Quelle: Statistisches Bundesamt</a:t>
            </a:r>
          </a:p>
        </p:txBody>
      </p:sp>
      <p:pic>
        <p:nvPicPr>
          <p:cNvPr id="2" name="Grafik 1">
            <a:extLst>
              <a:ext uri="{FF2B5EF4-FFF2-40B4-BE49-F238E27FC236}">
                <a16:creationId xmlns:a16="http://schemas.microsoft.com/office/drawing/2014/main" id="{FBB45A31-CC62-BCDE-27B8-240B2E41817B}"/>
              </a:ext>
            </a:extLst>
          </p:cNvPr>
          <p:cNvPicPr>
            <a:picLocks noChangeAspect="1"/>
          </p:cNvPicPr>
          <p:nvPr/>
        </p:nvPicPr>
        <p:blipFill>
          <a:blip r:embed="rId3"/>
          <a:stretch>
            <a:fillRect/>
          </a:stretch>
        </p:blipFill>
        <p:spPr>
          <a:xfrm>
            <a:off x="215991" y="681427"/>
            <a:ext cx="8970677" cy="5391950"/>
          </a:xfrm>
          <a:prstGeom prst="rect">
            <a:avLst/>
          </a:prstGeom>
        </p:spPr>
      </p:pic>
      <p:sp>
        <p:nvSpPr>
          <p:cNvPr id="8" name="Rechteck 7">
            <a:extLst>
              <a:ext uri="{FF2B5EF4-FFF2-40B4-BE49-F238E27FC236}">
                <a16:creationId xmlns:a16="http://schemas.microsoft.com/office/drawing/2014/main" id="{98D63023-0239-C396-4782-292BD7BDF997}"/>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38473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B0890-9CEE-4CA8-97CB-5DEA45F07804}"/>
            </a:ext>
          </a:extLst>
        </p:cNvPr>
        <p:cNvGrpSpPr/>
        <p:nvPr/>
      </p:nvGrpSpPr>
      <p:grpSpPr>
        <a:xfrm>
          <a:off x="0" y="0"/>
          <a:ext cx="0" cy="0"/>
          <a:chOff x="0" y="0"/>
          <a:chExt cx="0" cy="0"/>
        </a:xfrm>
      </p:grpSpPr>
      <p:sp>
        <p:nvSpPr>
          <p:cNvPr id="6" name="TextShape 2">
            <a:extLst>
              <a:ext uri="{FF2B5EF4-FFF2-40B4-BE49-F238E27FC236}">
                <a16:creationId xmlns:a16="http://schemas.microsoft.com/office/drawing/2014/main" id="{77488C7F-C79A-02A9-C816-461C94677C95}"/>
              </a:ext>
            </a:extLst>
          </p:cNvPr>
          <p:cNvSpPr txBox="1"/>
          <p:nvPr/>
        </p:nvSpPr>
        <p:spPr>
          <a:xfrm>
            <a:off x="2243973" y="0"/>
            <a:ext cx="7597213" cy="473828"/>
          </a:xfrm>
          <a:prstGeom prst="rect">
            <a:avLst/>
          </a:prstGeom>
          <a:noFill/>
          <a:ln>
            <a:noFill/>
          </a:ln>
        </p:spPr>
        <p:txBody>
          <a:bodyPr lIns="81638" tIns="40819" rIns="81638" bIns="40819" anchor="ctr" anchorCtr="1"/>
          <a:lstStyle/>
          <a:p>
            <a:pPr>
              <a:lnSpc>
                <a:spcPct val="100000"/>
              </a:lnSpc>
            </a:pPr>
            <a:r>
              <a:rPr lang="de-DE" sz="2903" b="1" dirty="0">
                <a:solidFill>
                  <a:srgbClr val="000000"/>
                </a:solidFill>
                <a:latin typeface="Times New Roman" panose="02020603050405020304" pitchFamily="18" charset="0"/>
                <a:cs typeface="Times New Roman" panose="02020603050405020304" pitchFamily="18" charset="0"/>
              </a:rPr>
              <a:t>Andere Entscheidungsregeln</a:t>
            </a:r>
            <a:endParaRPr lang="de-DE" sz="2903"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3CE68D00-587F-DF29-6C36-80F754149D65}"/>
              </a:ext>
            </a:extLst>
          </p:cNvPr>
          <p:cNvSpPr/>
          <p:nvPr/>
        </p:nvSpPr>
        <p:spPr>
          <a:xfrm>
            <a:off x="0" y="624469"/>
            <a:ext cx="9841186" cy="6010506"/>
          </a:xfrm>
          <a:prstGeom prst="rect">
            <a:avLst/>
          </a:prstGeom>
        </p:spPr>
        <p:txBody>
          <a:bodyPr wrap="square">
            <a:noAutofit/>
          </a:bodyPr>
          <a:lstStyle/>
          <a:p>
            <a:pPr marL="285750" indent="-285750">
              <a:buFont typeface="Arial" panose="020B0604020202020204" pitchFamily="34" charset="0"/>
              <a:buChar char="•"/>
            </a:pPr>
            <a:r>
              <a:rPr lang="de-DE" sz="1600" b="1" dirty="0">
                <a:latin typeface="Times New Roman" panose="02020603050405020304" pitchFamily="18" charset="0"/>
                <a:cs typeface="Times New Roman" panose="02020603050405020304" pitchFamily="18" charset="0"/>
              </a:rPr>
              <a:t>2/3-Mehrheit</a:t>
            </a:r>
            <a:r>
              <a:rPr lang="de-DE" sz="1600" dirty="0">
                <a:latin typeface="Times New Roman" panose="02020603050405020304" pitchFamily="18" charset="0"/>
                <a:cs typeface="Times New Roman" panose="02020603050405020304" pitchFamily="18" charset="0"/>
              </a:rPr>
              <a:t>: Für die Zustimmung werden mindestens 2/3 der Stimmen benötigt</a:t>
            </a:r>
          </a:p>
          <a:p>
            <a:pPr marL="285750" indent="-285750">
              <a:buFont typeface="Arial" panose="020B0604020202020204" pitchFamily="34" charset="0"/>
              <a:buChar char="•"/>
            </a:pPr>
            <a:endParaRPr lang="de-DE" sz="1600" dirty="0">
              <a:latin typeface="Times New Roman" panose="02020603050405020304" pitchFamily="18" charset="0"/>
              <a:cs typeface="Times New Roman" panose="02020603050405020304" pitchFamily="18" charset="0"/>
            </a:endParaRPr>
          </a:p>
          <a:p>
            <a:pPr marL="742950" lvl="1" indent="-285750">
              <a:buFont typeface="Wingdings" panose="05000000000000000000" pitchFamily="2" charset="2"/>
              <a:buChar char="Ø"/>
            </a:pPr>
            <a:r>
              <a:rPr lang="de-DE" sz="1600" dirty="0">
                <a:latin typeface="Times New Roman" panose="02020603050405020304" pitchFamily="18" charset="0"/>
                <a:cs typeface="Times New Roman" panose="02020603050405020304" pitchFamily="18" charset="0"/>
              </a:rPr>
              <a:t>Robust gegenüber Reversionen, da bei Umkehr einer mit 2/3-Mehrheit getroffenen Entscheidung mehr als 50% der vorherigen Befürworter ihre Entscheidung ändern müssen</a:t>
            </a:r>
          </a:p>
          <a:p>
            <a:pPr marL="285750" indent="-285750">
              <a:buFont typeface="Arial" panose="020B0604020202020204" pitchFamily="34" charset="0"/>
              <a:buChar char="•"/>
            </a:pPr>
            <a:endParaRPr lang="de-DE" sz="1600" dirty="0">
              <a:latin typeface="Times New Roman" panose="02020603050405020304" pitchFamily="18" charset="0"/>
              <a:cs typeface="Times New Roman" panose="02020603050405020304" pitchFamily="18" charset="0"/>
            </a:endParaRPr>
          </a:p>
          <a:p>
            <a:pPr marL="742950" lvl="1" indent="-285750">
              <a:buFont typeface="Symbol" panose="05050102010706020507" pitchFamily="18" charset="2"/>
              <a:buChar char="-"/>
            </a:pPr>
            <a:r>
              <a:rPr lang="de-DE" sz="1600" dirty="0">
                <a:latin typeface="Times New Roman" panose="02020603050405020304" pitchFamily="18" charset="0"/>
                <a:cs typeface="Times New Roman" panose="02020603050405020304" pitchFamily="18" charset="0"/>
              </a:rPr>
              <a:t>Beispiele: Grundgesetzänderung, Feststellung des Verteidigungsfalles, Papstwahl</a:t>
            </a:r>
          </a:p>
          <a:p>
            <a:pPr marL="285750" indent="-285750">
              <a:buFont typeface="Arial" panose="020B0604020202020204" pitchFamily="34" charset="0"/>
              <a:buChar char="•"/>
            </a:pPr>
            <a:endParaRPr lang="de-DE" sz="16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de-DE" sz="1600" b="1" dirty="0">
                <a:latin typeface="Times New Roman" panose="02020603050405020304" pitchFamily="18" charset="0"/>
                <a:cs typeface="Times New Roman" panose="02020603050405020304" pitchFamily="18" charset="0"/>
              </a:rPr>
              <a:t>Stimmengewichte</a:t>
            </a:r>
            <a:r>
              <a:rPr lang="de-DE" sz="1600" dirty="0">
                <a:latin typeface="Times New Roman" panose="02020603050405020304" pitchFamily="18" charset="0"/>
                <a:cs typeface="Times New Roman" panose="02020603050405020304" pitchFamily="18" charset="0"/>
              </a:rPr>
              <a:t>: Jeder Wähler hat ein unterschiedliches Stimmengewicht und dann wird mit einfacher Mehrheit entschieden</a:t>
            </a:r>
          </a:p>
          <a:p>
            <a:pPr marL="285750" indent="-285750">
              <a:buFont typeface="Arial" panose="020B0604020202020204" pitchFamily="34" charset="0"/>
              <a:buChar char="•"/>
            </a:pPr>
            <a:endParaRPr lang="de-DE" sz="1600" dirty="0">
              <a:latin typeface="Times New Roman" panose="02020603050405020304" pitchFamily="18" charset="0"/>
              <a:cs typeface="Times New Roman" panose="02020603050405020304" pitchFamily="18" charset="0"/>
            </a:endParaRPr>
          </a:p>
          <a:p>
            <a:pPr marL="742950" lvl="1" indent="-285750">
              <a:buFont typeface="Wingdings" panose="05000000000000000000" pitchFamily="2" charset="2"/>
              <a:buChar char="Ø"/>
            </a:pPr>
            <a:r>
              <a:rPr lang="de-DE" sz="1600" dirty="0">
                <a:latin typeface="Times New Roman" panose="02020603050405020304" pitchFamily="18" charset="0"/>
                <a:cs typeface="Times New Roman" panose="02020603050405020304" pitchFamily="18" charset="0"/>
              </a:rPr>
              <a:t>unterschiedlicher Bedeutung (große Länder </a:t>
            </a:r>
            <a:r>
              <a:rPr lang="de-DE" sz="1600" dirty="0" err="1">
                <a:latin typeface="Times New Roman" panose="02020603050405020304" pitchFamily="18" charset="0"/>
                <a:cs typeface="Times New Roman" panose="02020603050405020304" pitchFamily="18" charset="0"/>
              </a:rPr>
              <a:t>vs</a:t>
            </a:r>
            <a:r>
              <a:rPr lang="de-DE" sz="1600" dirty="0">
                <a:latin typeface="Times New Roman" panose="02020603050405020304" pitchFamily="18" charset="0"/>
                <a:cs typeface="Times New Roman" panose="02020603050405020304" pitchFamily="18" charset="0"/>
              </a:rPr>
              <a:t> kleine Länder) in einer Abstimmung kann Rechnung getragen werden</a:t>
            </a:r>
          </a:p>
          <a:p>
            <a:pPr marL="285750" indent="-285750">
              <a:buFont typeface="Arial" panose="020B0604020202020204" pitchFamily="34" charset="0"/>
              <a:buChar char="•"/>
            </a:pPr>
            <a:endParaRPr lang="de-DE" sz="1600" dirty="0">
              <a:latin typeface="Times New Roman" panose="02020603050405020304" pitchFamily="18" charset="0"/>
              <a:cs typeface="Times New Roman" panose="02020603050405020304" pitchFamily="18" charset="0"/>
            </a:endParaRPr>
          </a:p>
          <a:p>
            <a:pPr marL="742950" lvl="1" indent="-285750">
              <a:buFont typeface="Symbol" panose="05050102010706020507" pitchFamily="18" charset="2"/>
              <a:buChar char="-"/>
            </a:pPr>
            <a:r>
              <a:rPr lang="de-DE" sz="1600" dirty="0">
                <a:latin typeface="Times New Roman" panose="02020603050405020304" pitchFamily="18" charset="0"/>
                <a:cs typeface="Times New Roman" panose="02020603050405020304" pitchFamily="18" charset="0"/>
              </a:rPr>
              <a:t>Beispiele: Sitze der Länder im Europäischen Parlament, Rotationssystem der Abstimmungsrechte im EZB-Rat.</a:t>
            </a:r>
          </a:p>
          <a:p>
            <a:pPr lvl="1"/>
            <a:r>
              <a:rPr lang="de-DE" sz="1600" dirty="0">
                <a:latin typeface="Times New Roman" panose="02020603050405020304" pitchFamily="18" charset="0"/>
                <a:cs typeface="Times New Roman" panose="02020603050405020304" pitchFamily="18" charset="0"/>
              </a:rPr>
              <a:t>siehe </a:t>
            </a:r>
            <a:r>
              <a:rPr lang="de-DE" sz="1600" dirty="0">
                <a:latin typeface="Times New Roman" panose="02020603050405020304" pitchFamily="18" charset="0"/>
                <a:cs typeface="Times New Roman" panose="02020603050405020304" pitchFamily="18" charset="0"/>
                <a:hlinkClick r:id="rId3"/>
              </a:rPr>
              <a:t>Köster, Bernhard </a:t>
            </a:r>
            <a:r>
              <a:rPr lang="en-US" sz="1600" dirty="0">
                <a:latin typeface="Times New Roman" panose="02020603050405020304" pitchFamily="18" charset="0"/>
                <a:cs typeface="Times New Roman" panose="02020603050405020304" pitchFamily="18" charset="0"/>
                <a:hlinkClick r:id="rId3"/>
              </a:rPr>
              <a:t>(2011) Decision Rules, Transparency and Central Banks, Dissertation Universität Heidelberg</a:t>
            </a:r>
            <a:endParaRPr lang="en-US" sz="16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1600"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de-DE" sz="1600" b="1" dirty="0" err="1">
                <a:latin typeface="Times New Roman" panose="02020603050405020304" pitchFamily="18" charset="0"/>
                <a:cs typeface="Times New Roman" panose="02020603050405020304" pitchFamily="18" charset="0"/>
              </a:rPr>
              <a:t>Borda</a:t>
            </a:r>
            <a:r>
              <a:rPr lang="de-DE" sz="1600" b="1" dirty="0">
                <a:latin typeface="Times New Roman" panose="02020603050405020304" pitchFamily="18" charset="0"/>
                <a:cs typeface="Times New Roman" panose="02020603050405020304" pitchFamily="18" charset="0"/>
              </a:rPr>
              <a:t>-Regel</a:t>
            </a:r>
            <a:r>
              <a:rPr lang="de-DE" sz="1600" dirty="0">
                <a:latin typeface="Times New Roman" panose="02020603050405020304" pitchFamily="18" charset="0"/>
                <a:cs typeface="Times New Roman" panose="02020603050405020304" pitchFamily="18" charset="0"/>
              </a:rPr>
              <a:t>: Bei einer Anzahl von k Alternativen vergibt jeder Wähler 1…k Punkte den zur Wahl</a:t>
            </a:r>
          </a:p>
          <a:p>
            <a:r>
              <a:rPr lang="de-DE" sz="1600" dirty="0">
                <a:latin typeface="Times New Roman" panose="02020603050405020304" pitchFamily="18" charset="0"/>
                <a:cs typeface="Times New Roman" panose="02020603050405020304" pitchFamily="18" charset="0"/>
              </a:rPr>
              <a:t>      stehenden Alternativen. Es gewinnt die Alternative mit den meisten Punkten</a:t>
            </a:r>
          </a:p>
          <a:p>
            <a:pPr marL="285750" indent="-285750">
              <a:buFont typeface="Arial" panose="020B0604020202020204" pitchFamily="34" charset="0"/>
              <a:buChar char="•"/>
            </a:pPr>
            <a:endParaRPr lang="de-DE" sz="1600" dirty="0">
              <a:latin typeface="Times New Roman" panose="02020603050405020304" pitchFamily="18" charset="0"/>
              <a:cs typeface="Times New Roman" panose="02020603050405020304" pitchFamily="18" charset="0"/>
            </a:endParaRPr>
          </a:p>
          <a:p>
            <a:pPr marL="742950" lvl="1" indent="-285750">
              <a:buFont typeface="Wingdings" panose="05000000000000000000" pitchFamily="2" charset="2"/>
              <a:buChar char="Ø"/>
            </a:pPr>
            <a:r>
              <a:rPr lang="de-DE" sz="1600" dirty="0">
                <a:latin typeface="Times New Roman" panose="02020603050405020304" pitchFamily="18" charset="0"/>
                <a:cs typeface="Times New Roman" panose="02020603050405020304" pitchFamily="18" charset="0"/>
              </a:rPr>
              <a:t>Sehr aufwendig, anfällig für taktische Manipulationen</a:t>
            </a:r>
          </a:p>
          <a:p>
            <a:pPr marL="285750" indent="-285750">
              <a:buFont typeface="Arial" panose="020B0604020202020204" pitchFamily="34" charset="0"/>
              <a:buChar char="•"/>
            </a:pPr>
            <a:endParaRPr lang="de-DE" sz="1600" dirty="0">
              <a:latin typeface="Times New Roman" panose="02020603050405020304" pitchFamily="18" charset="0"/>
              <a:cs typeface="Times New Roman" panose="02020603050405020304" pitchFamily="18" charset="0"/>
            </a:endParaRPr>
          </a:p>
          <a:p>
            <a:pPr marL="742950" lvl="1" indent="-285750">
              <a:buFont typeface="Symbol" panose="05050102010706020507" pitchFamily="18" charset="2"/>
              <a:buChar char="-"/>
            </a:pPr>
            <a:r>
              <a:rPr lang="de-DE" sz="1600" dirty="0">
                <a:latin typeface="Times New Roman" panose="02020603050405020304" pitchFamily="18" charset="0"/>
                <a:cs typeface="Times New Roman" panose="02020603050405020304" pitchFamily="18" charset="0"/>
              </a:rPr>
              <a:t>Beispiele: Fakultätswahlen an amerikanischen Universitäten (Harvard, UCLA),                                                          	              Sportlerwahlen (MVP-Baseball, </a:t>
            </a:r>
            <a:r>
              <a:rPr lang="de-DE" sz="1600" dirty="0" err="1">
                <a:latin typeface="Times New Roman" panose="02020603050405020304" pitchFamily="18" charset="0"/>
                <a:cs typeface="Times New Roman" panose="02020603050405020304" pitchFamily="18" charset="0"/>
              </a:rPr>
              <a:t>Heisman-Throphy</a:t>
            </a:r>
            <a:r>
              <a:rPr lang="de-DE" sz="1600" dirty="0">
                <a:latin typeface="Times New Roman" panose="02020603050405020304" pitchFamily="18" charset="0"/>
                <a:cs typeface="Times New Roman" panose="02020603050405020304" pitchFamily="18" charset="0"/>
              </a:rPr>
              <a:t>)</a:t>
            </a:r>
          </a:p>
        </p:txBody>
      </p:sp>
      <p:sp>
        <p:nvSpPr>
          <p:cNvPr id="4" name="Rechteck 3">
            <a:extLst>
              <a:ext uri="{FF2B5EF4-FFF2-40B4-BE49-F238E27FC236}">
                <a16:creationId xmlns:a16="http://schemas.microsoft.com/office/drawing/2014/main" id="{BF9CDC4E-EA67-7670-5B6D-22BCDC289F9E}"/>
              </a:ext>
            </a:extLst>
          </p:cNvPr>
          <p:cNvSpPr/>
          <p:nvPr/>
        </p:nvSpPr>
        <p:spPr>
          <a:xfrm>
            <a:off x="8706094" y="4218666"/>
            <a:ext cx="3485906" cy="2618273"/>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90040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FE22F-635F-0EA6-7E47-7DB0F1D64C33}"/>
            </a:ext>
          </a:extLst>
        </p:cNvPr>
        <p:cNvGrpSpPr/>
        <p:nvPr/>
      </p:nvGrpSpPr>
      <p:grpSpPr>
        <a:xfrm>
          <a:off x="0" y="0"/>
          <a:ext cx="0" cy="0"/>
          <a:chOff x="0" y="0"/>
          <a:chExt cx="0" cy="0"/>
        </a:xfrm>
      </p:grpSpPr>
      <p:sp>
        <p:nvSpPr>
          <p:cNvPr id="107523" name="Rectangle 1">
            <a:extLst>
              <a:ext uri="{FF2B5EF4-FFF2-40B4-BE49-F238E27FC236}">
                <a16:creationId xmlns:a16="http://schemas.microsoft.com/office/drawing/2014/main" id="{FEFC4BE5-00B7-A3C6-1A91-5FB89093E969}"/>
              </a:ext>
            </a:extLst>
          </p:cNvPr>
          <p:cNvSpPr>
            <a:spLocks noChangeArrowheads="1"/>
          </p:cNvSpPr>
          <p:nvPr/>
        </p:nvSpPr>
        <p:spPr bwMode="auto">
          <a:xfrm>
            <a:off x="4392613" y="217340"/>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Zahlungsbilanz im Allgemeinen</a:t>
            </a:r>
          </a:p>
        </p:txBody>
      </p:sp>
      <p:sp>
        <p:nvSpPr>
          <p:cNvPr id="5" name="Content Placeholder 2">
            <a:extLst>
              <a:ext uri="{FF2B5EF4-FFF2-40B4-BE49-F238E27FC236}">
                <a16:creationId xmlns:a16="http://schemas.microsoft.com/office/drawing/2014/main" id="{1DE46744-6962-FF3C-DF2A-5B340C80C7A5}"/>
              </a:ext>
            </a:extLst>
          </p:cNvPr>
          <p:cNvSpPr txBox="1">
            <a:spLocks/>
          </p:cNvSpPr>
          <p:nvPr/>
        </p:nvSpPr>
        <p:spPr>
          <a:xfrm>
            <a:off x="1296802" y="898514"/>
            <a:ext cx="9144000" cy="5060972"/>
          </a:xfrm>
          <a:prstGeom prst="rect">
            <a:avLst/>
          </a:prstGeom>
        </p:spPr>
        <p:txBody>
          <a:bodyPr>
            <a:no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r>
              <a:rPr lang="en-US" sz="2200" dirty="0" err="1">
                <a:solidFill>
                  <a:sysClr val="windowText" lastClr="000000"/>
                </a:solidFill>
              </a:rPr>
              <a:t>Im</a:t>
            </a:r>
            <a:r>
              <a:rPr lang="en-US" sz="2200" dirty="0">
                <a:solidFill>
                  <a:sysClr val="windowText" lastClr="000000"/>
                </a:solidFill>
              </a:rPr>
              <a:t> </a:t>
            </a:r>
            <a:r>
              <a:rPr lang="en-US" sz="2200" dirty="0" err="1">
                <a:solidFill>
                  <a:sysClr val="windowText" lastClr="000000"/>
                </a:solidFill>
              </a:rPr>
              <a:t>internationalen</a:t>
            </a:r>
            <a:r>
              <a:rPr lang="en-US" sz="2200" dirty="0">
                <a:solidFill>
                  <a:sysClr val="windowText" lastClr="000000"/>
                </a:solidFill>
              </a:rPr>
              <a:t> </a:t>
            </a:r>
            <a:r>
              <a:rPr lang="en-US" sz="2200" dirty="0" err="1">
                <a:solidFill>
                  <a:sysClr val="windowText" lastClr="000000"/>
                </a:solidFill>
              </a:rPr>
              <a:t>Kontext</a:t>
            </a:r>
            <a:r>
              <a:rPr lang="en-US" sz="2200" dirty="0">
                <a:solidFill>
                  <a:sysClr val="windowText" lastClr="000000"/>
                </a:solidFill>
              </a:rPr>
              <a:t> </a:t>
            </a:r>
            <a:r>
              <a:rPr lang="en-US" sz="2200" dirty="0" err="1">
                <a:solidFill>
                  <a:sysClr val="windowText" lastClr="000000"/>
                </a:solidFill>
              </a:rPr>
              <a:t>spricht</a:t>
            </a:r>
            <a:r>
              <a:rPr lang="en-US" sz="2200" dirty="0">
                <a:solidFill>
                  <a:sysClr val="windowText" lastClr="000000"/>
                </a:solidFill>
              </a:rPr>
              <a:t> man oft von der </a:t>
            </a:r>
            <a:r>
              <a:rPr lang="en-US" sz="2200" dirty="0" err="1">
                <a:solidFill>
                  <a:sysClr val="windowText" lastClr="000000"/>
                </a:solidFill>
              </a:rPr>
              <a:t>Zahlungsbilanz</a:t>
            </a:r>
            <a:r>
              <a:rPr lang="en-US" sz="2200" dirty="0">
                <a:solidFill>
                  <a:sysClr val="windowText" lastClr="000000"/>
                </a:solidFill>
              </a:rPr>
              <a:t> </a:t>
            </a:r>
            <a:r>
              <a:rPr lang="en-US" sz="2200" dirty="0" err="1">
                <a:solidFill>
                  <a:sysClr val="windowText" lastClr="000000"/>
                </a:solidFill>
              </a:rPr>
              <a:t>vereinfachend</a:t>
            </a:r>
            <a:r>
              <a:rPr lang="en-US" sz="2200" dirty="0">
                <a:solidFill>
                  <a:sysClr val="windowText" lastClr="000000"/>
                </a:solidFill>
              </a:rPr>
              <a:t> </a:t>
            </a:r>
            <a:r>
              <a:rPr lang="en-US" sz="2200" dirty="0" err="1">
                <a:solidFill>
                  <a:sysClr val="windowText" lastClr="000000"/>
                </a:solidFill>
              </a:rPr>
              <a:t>als</a:t>
            </a:r>
            <a:r>
              <a:rPr lang="en-US" sz="2200" dirty="0">
                <a:solidFill>
                  <a:sysClr val="windowText" lastClr="000000"/>
                </a:solidFill>
              </a:rPr>
              <a:t> der </a:t>
            </a:r>
            <a:r>
              <a:rPr lang="en-US" sz="2200" dirty="0" err="1">
                <a:solidFill>
                  <a:sysClr val="windowText" lastClr="000000"/>
                </a:solidFill>
              </a:rPr>
              <a:t>Summe</a:t>
            </a:r>
            <a:r>
              <a:rPr lang="en-US" sz="2200" dirty="0">
                <a:solidFill>
                  <a:sysClr val="windowText" lastClr="000000"/>
                </a:solidFill>
              </a:rPr>
              <a:t> </a:t>
            </a:r>
            <a:r>
              <a:rPr lang="en-US" sz="2200" dirty="0" err="1">
                <a:solidFill>
                  <a:sysClr val="windowText" lastClr="000000"/>
                </a:solidFill>
              </a:rPr>
              <a:t>aus</a:t>
            </a:r>
            <a:r>
              <a:rPr lang="en-US" sz="2200" dirty="0">
                <a:solidFill>
                  <a:sysClr val="windowText" lastClr="000000"/>
                </a:solidFill>
              </a:rPr>
              <a:t> </a:t>
            </a:r>
            <a:r>
              <a:rPr lang="en-US" sz="2200" dirty="0" err="1">
                <a:solidFill>
                  <a:sysClr val="windowText" lastClr="000000"/>
                </a:solidFill>
              </a:rPr>
              <a:t>Leistungsbilanz</a:t>
            </a:r>
            <a:r>
              <a:rPr lang="en-US" sz="2200" dirty="0">
                <a:solidFill>
                  <a:sysClr val="windowText" lastClr="000000"/>
                </a:solidFill>
              </a:rPr>
              <a:t> und </a:t>
            </a:r>
            <a:r>
              <a:rPr lang="en-US" sz="2200" dirty="0" err="1">
                <a:solidFill>
                  <a:sysClr val="windowText" lastClr="000000"/>
                </a:solidFill>
              </a:rPr>
              <a:t>Kapitalbilanz</a:t>
            </a:r>
            <a:r>
              <a:rPr lang="en-US" sz="2200" dirty="0">
                <a:solidFill>
                  <a:sysClr val="windowText" lastClr="000000"/>
                </a:solidFill>
              </a:rPr>
              <a:t> </a:t>
            </a:r>
            <a:r>
              <a:rPr lang="en-US" sz="2200" dirty="0" err="1">
                <a:solidFill>
                  <a:sysClr val="windowText" lastClr="000000"/>
                </a:solidFill>
              </a:rPr>
              <a:t>ohne</a:t>
            </a:r>
            <a:r>
              <a:rPr lang="en-US" sz="2200" dirty="0">
                <a:solidFill>
                  <a:sysClr val="windowText" lastClr="000000"/>
                </a:solidFill>
              </a:rPr>
              <a:t> </a:t>
            </a:r>
            <a:r>
              <a:rPr lang="en-US" sz="2200" dirty="0" err="1">
                <a:solidFill>
                  <a:sysClr val="windowText" lastClr="000000"/>
                </a:solidFill>
              </a:rPr>
              <a:t>eine</a:t>
            </a:r>
            <a:r>
              <a:rPr lang="en-US" sz="2200" dirty="0">
                <a:solidFill>
                  <a:sysClr val="windowText" lastClr="000000"/>
                </a:solidFill>
              </a:rPr>
              <a:t> </a:t>
            </a:r>
            <a:r>
              <a:rPr lang="en-US" sz="2200" dirty="0" err="1">
                <a:solidFill>
                  <a:sysClr val="windowText" lastClr="000000"/>
                </a:solidFill>
              </a:rPr>
              <a:t>weitere</a:t>
            </a:r>
            <a:r>
              <a:rPr lang="en-US" sz="2200" dirty="0">
                <a:solidFill>
                  <a:sysClr val="windowText" lastClr="000000"/>
                </a:solidFill>
              </a:rPr>
              <a:t> </a:t>
            </a:r>
            <a:r>
              <a:rPr lang="en-US" sz="2200" dirty="0" err="1">
                <a:solidFill>
                  <a:sysClr val="windowText" lastClr="000000"/>
                </a:solidFill>
              </a:rPr>
              <a:t>Differenzierung</a:t>
            </a:r>
            <a:r>
              <a:rPr lang="en-US" sz="2200" dirty="0">
                <a:solidFill>
                  <a:sysClr val="windowText" lastClr="000000"/>
                </a:solidFill>
              </a:rPr>
              <a:t> </a:t>
            </a:r>
            <a:r>
              <a:rPr lang="en-US" sz="2200" dirty="0" err="1">
                <a:solidFill>
                  <a:sysClr val="windowText" lastClr="000000"/>
                </a:solidFill>
              </a:rPr>
              <a:t>vorzunehmen</a:t>
            </a:r>
            <a:r>
              <a:rPr lang="en-US" sz="2200" dirty="0">
                <a:solidFill>
                  <a:sysClr val="windowText" lastClr="000000"/>
                </a:solidFill>
              </a:rPr>
              <a:t>. </a:t>
            </a:r>
            <a:r>
              <a:rPr lang="en-US" sz="2200" dirty="0" err="1">
                <a:solidFill>
                  <a:sysClr val="windowText" lastClr="000000"/>
                </a:solidFill>
              </a:rPr>
              <a:t>Im</a:t>
            </a:r>
            <a:r>
              <a:rPr lang="en-US" sz="2200" dirty="0">
                <a:solidFill>
                  <a:sysClr val="windowText" lastClr="000000"/>
                </a:solidFill>
              </a:rPr>
              <a:t> </a:t>
            </a:r>
            <a:r>
              <a:rPr lang="en-US" sz="2200" dirty="0" err="1">
                <a:solidFill>
                  <a:sysClr val="windowText" lastClr="000000"/>
                </a:solidFill>
              </a:rPr>
              <a:t>Englischen</a:t>
            </a:r>
            <a:r>
              <a:rPr lang="en-US" sz="2200" dirty="0">
                <a:solidFill>
                  <a:sysClr val="windowText" lastClr="000000"/>
                </a:solidFill>
              </a:rPr>
              <a:t> </a:t>
            </a:r>
            <a:r>
              <a:rPr lang="en-US" sz="2200" dirty="0" err="1">
                <a:solidFill>
                  <a:sysClr val="windowText" lastClr="000000"/>
                </a:solidFill>
              </a:rPr>
              <a:t>lauten</a:t>
            </a:r>
            <a:r>
              <a:rPr lang="en-US" sz="2200" dirty="0">
                <a:solidFill>
                  <a:sysClr val="windowText" lastClr="000000"/>
                </a:solidFill>
              </a:rPr>
              <a:t> die </a:t>
            </a:r>
            <a:r>
              <a:rPr lang="en-US" sz="2200" dirty="0" err="1">
                <a:solidFill>
                  <a:sysClr val="windowText" lastClr="000000"/>
                </a:solidFill>
              </a:rPr>
              <a:t>Begriffe</a:t>
            </a:r>
            <a:r>
              <a:rPr lang="en-US" sz="2200" dirty="0">
                <a:solidFill>
                  <a:sysClr val="windowText" lastClr="000000"/>
                </a:solidFill>
              </a:rPr>
              <a:t>:</a:t>
            </a:r>
          </a:p>
          <a:p>
            <a:endParaRPr lang="en-US" sz="2200" dirty="0">
              <a:solidFill>
                <a:sysClr val="windowText" lastClr="000000"/>
              </a:solidFill>
            </a:endParaRPr>
          </a:p>
          <a:p>
            <a:endParaRPr lang="en-US" sz="2200" dirty="0">
              <a:solidFill>
                <a:sysClr val="windowText" lastClr="000000"/>
              </a:solidFill>
            </a:endParaRPr>
          </a:p>
          <a:p>
            <a:pPr algn="ctr"/>
            <a:r>
              <a:rPr lang="en-US" sz="2400" b="1" dirty="0">
                <a:solidFill>
                  <a:sysClr val="windowText" lastClr="000000"/>
                </a:solidFill>
              </a:rPr>
              <a:t>Balance of Payments</a:t>
            </a:r>
          </a:p>
          <a:p>
            <a:pPr algn="ctr"/>
            <a:r>
              <a:rPr lang="en-US" sz="2400" b="1" dirty="0">
                <a:solidFill>
                  <a:sysClr val="windowText" lastClr="000000"/>
                </a:solidFill>
              </a:rPr>
              <a:t>=</a:t>
            </a:r>
          </a:p>
          <a:p>
            <a:pPr algn="ctr"/>
            <a:r>
              <a:rPr lang="en-US" sz="2400" b="1" dirty="0">
                <a:solidFill>
                  <a:sysClr val="windowText" lastClr="000000"/>
                </a:solidFill>
              </a:rPr>
              <a:t>Current Account + Capital </a:t>
            </a:r>
            <a:r>
              <a:rPr lang="en-US" sz="2400" b="1" dirty="0" err="1">
                <a:solidFill>
                  <a:sysClr val="windowText" lastClr="000000"/>
                </a:solidFill>
              </a:rPr>
              <a:t>Accout</a:t>
            </a:r>
            <a:r>
              <a:rPr lang="en-US" sz="2400" b="1" dirty="0">
                <a:solidFill>
                  <a:sysClr val="windowText" lastClr="000000"/>
                </a:solidFill>
              </a:rPr>
              <a:t> = 0</a:t>
            </a:r>
          </a:p>
        </p:txBody>
      </p:sp>
      <p:sp>
        <p:nvSpPr>
          <p:cNvPr id="4" name="Rechteck 3">
            <a:extLst>
              <a:ext uri="{FF2B5EF4-FFF2-40B4-BE49-F238E27FC236}">
                <a16:creationId xmlns:a16="http://schemas.microsoft.com/office/drawing/2014/main" id="{2EED0576-E2BD-80E0-50EB-2608569ABDDA}"/>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2823275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00C2A-1644-583E-A929-5B8E1C78514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33DFDB0-5DB0-079B-DD83-ABC35C3DC3A7}"/>
              </a:ext>
            </a:extLst>
          </p:cNvPr>
          <p:cNvSpPr txBox="1">
            <a:spLocks/>
          </p:cNvSpPr>
          <p:nvPr/>
        </p:nvSpPr>
        <p:spPr>
          <a:xfrm>
            <a:off x="1938720" y="249482"/>
            <a:ext cx="7464960" cy="640485"/>
          </a:xfrm>
          <a:prstGeom prst="rect">
            <a:avLst/>
          </a:prstGeom>
        </p:spPr>
        <p:txBody>
          <a:bodyPr>
            <a:normAutofit fontScale="92500" lnSpcReduction="10000"/>
          </a:bodyPr>
          <a:lstStyle>
            <a:lvl1pPr algn="ctr" rtl="0" hangingPunct="0">
              <a:tabLst/>
              <a:defRPr lang="de-DE" sz="4400" b="0" i="0" u="none" strike="noStrike" kern="1200">
                <a:ln>
                  <a:noFill/>
                </a:ln>
                <a:latin typeface="Arial" pitchFamily="18"/>
              </a:defRPr>
            </a:lvl1pPr>
          </a:lstStyle>
          <a:p>
            <a:r>
              <a:rPr lang="en-US" sz="3991" dirty="0" err="1">
                <a:solidFill>
                  <a:sysClr val="windowText" lastClr="000000"/>
                </a:solidFill>
              </a:rPr>
              <a:t>Wechselkurs</a:t>
            </a:r>
            <a:r>
              <a:rPr lang="en-US" sz="3991" dirty="0">
                <a:solidFill>
                  <a:sysClr val="windowText" lastClr="000000"/>
                </a:solidFill>
              </a:rPr>
              <a:t> und </a:t>
            </a:r>
            <a:r>
              <a:rPr lang="en-US" sz="3991" dirty="0" err="1">
                <a:solidFill>
                  <a:sysClr val="windowText" lastClr="000000"/>
                </a:solidFill>
              </a:rPr>
              <a:t>Devisenmarkt</a:t>
            </a:r>
            <a:endParaRPr lang="en-US" sz="3991" dirty="0">
              <a:solidFill>
                <a:sysClr val="windowText" lastClr="000000"/>
              </a:solidFill>
            </a:endParaRPr>
          </a:p>
        </p:txBody>
      </p:sp>
      <p:sp>
        <p:nvSpPr>
          <p:cNvPr id="8" name="Textfeld 7">
            <a:extLst>
              <a:ext uri="{FF2B5EF4-FFF2-40B4-BE49-F238E27FC236}">
                <a16:creationId xmlns:a16="http://schemas.microsoft.com/office/drawing/2014/main" id="{2D916391-B066-8CF8-2C5B-E1E20FF270AD}"/>
              </a:ext>
            </a:extLst>
          </p:cNvPr>
          <p:cNvSpPr txBox="1"/>
          <p:nvPr/>
        </p:nvSpPr>
        <p:spPr>
          <a:xfrm>
            <a:off x="434898" y="854131"/>
            <a:ext cx="8109662" cy="5684781"/>
          </a:xfrm>
          <a:prstGeom prst="rect">
            <a:avLst/>
          </a:prstGeom>
          <a:noFill/>
          <a:ln>
            <a:noFill/>
          </a:ln>
        </p:spPr>
        <p:txBody>
          <a:bodyPr vert="horz" wrap="square" lIns="81639" tIns="40820" rIns="81639" bIns="40820" anchorCtr="0" compatLnSpc="0">
            <a:noAutofit/>
          </a:bodyPr>
          <a:lstStyle/>
          <a:p>
            <a:r>
              <a:rPr lang="de-DE" sz="2000" dirty="0"/>
              <a:t>Der Wechselkurs zweier Währungen beschreibt das Austauschverhältnis zwischen diesen Währungen, d.h. der Preis einer Währung ausgedrückt in einer anderen Währung.</a:t>
            </a:r>
          </a:p>
          <a:p>
            <a:endParaRPr lang="de-DE" sz="2000" dirty="0">
              <a:latin typeface="Arial"/>
            </a:endParaRPr>
          </a:p>
          <a:p>
            <a:endParaRPr lang="de-DE" sz="2000" dirty="0">
              <a:latin typeface="Arial"/>
            </a:endParaRPr>
          </a:p>
          <a:p>
            <a:r>
              <a:rPr lang="de-DE" sz="2000" b="1" dirty="0"/>
              <a:t>Mengennotierung:</a:t>
            </a:r>
          </a:p>
          <a:p>
            <a:r>
              <a:rPr lang="de-DE" sz="2000" dirty="0"/>
              <a:t>Die Mengennotierung gibt an, wie viele Einheiten ausländische Währung man für eine Einheit der inländischen Währung erhält (z.B. 1€ = 1,37$)</a:t>
            </a:r>
          </a:p>
          <a:p>
            <a:endParaRPr lang="de-DE" sz="2000" b="1" dirty="0"/>
          </a:p>
          <a:p>
            <a:r>
              <a:rPr lang="de-DE" sz="2000" b="1" dirty="0"/>
              <a:t>Preisnotierung:</a:t>
            </a:r>
          </a:p>
          <a:p>
            <a:r>
              <a:rPr lang="de-DE" sz="2000" dirty="0"/>
              <a:t>die Preisnotierung gibt an, wie viele Einheiten der inländischen Währung eine Einheit der ausländischen Währung kostet (z.B. 1$= 0,73€)</a:t>
            </a:r>
          </a:p>
          <a:p>
            <a:endParaRPr lang="de-DE" sz="2000" dirty="0"/>
          </a:p>
          <a:p>
            <a:r>
              <a:rPr lang="de-DE" sz="2000" dirty="0" err="1"/>
              <a:t>Gängigerweise</a:t>
            </a:r>
            <a:r>
              <a:rPr lang="de-DE" sz="2000" dirty="0"/>
              <a:t> geben wir den Wechselkurs des Euro in Preisnotierung an. </a:t>
            </a:r>
          </a:p>
          <a:p>
            <a:r>
              <a:rPr lang="de-DE" sz="2000" u="sng" dirty="0"/>
              <a:t>Achtung</a:t>
            </a:r>
            <a:r>
              <a:rPr lang="de-DE" sz="2000" dirty="0"/>
              <a:t>: Die USA machen es ebenso → Kehrwert!</a:t>
            </a:r>
          </a:p>
          <a:p>
            <a:endParaRPr lang="de-DE" sz="2000" dirty="0"/>
          </a:p>
          <a:p>
            <a:endParaRPr lang="de-DE" sz="2000" dirty="0"/>
          </a:p>
        </p:txBody>
      </p:sp>
      <p:sp>
        <p:nvSpPr>
          <p:cNvPr id="5" name="Rechteck 4">
            <a:extLst>
              <a:ext uri="{FF2B5EF4-FFF2-40B4-BE49-F238E27FC236}">
                <a16:creationId xmlns:a16="http://schemas.microsoft.com/office/drawing/2014/main" id="{4039B371-A4B2-F933-19BC-226744863397}"/>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77772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45862-1D07-CB1B-6CD3-59277B29F28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B2B24B9-2A24-5D65-D9B9-880D094BDA3B}"/>
              </a:ext>
            </a:extLst>
          </p:cNvPr>
          <p:cNvSpPr txBox="1">
            <a:spLocks/>
          </p:cNvSpPr>
          <p:nvPr/>
        </p:nvSpPr>
        <p:spPr>
          <a:xfrm>
            <a:off x="1938720" y="107242"/>
            <a:ext cx="7464960" cy="640485"/>
          </a:xfrm>
          <a:prstGeom prst="rect">
            <a:avLst/>
          </a:prstGeom>
        </p:spPr>
        <p:txBody>
          <a:bodyPr>
            <a:normAutofit fontScale="92500" lnSpcReduction="10000"/>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rPr>
              <a:t>Exchange rates</a:t>
            </a:r>
          </a:p>
        </p:txBody>
      </p:sp>
      <p:sp>
        <p:nvSpPr>
          <p:cNvPr id="5" name="Rechteck 4">
            <a:extLst>
              <a:ext uri="{FF2B5EF4-FFF2-40B4-BE49-F238E27FC236}">
                <a16:creationId xmlns:a16="http://schemas.microsoft.com/office/drawing/2014/main" id="{76C55339-D675-608B-D428-EA211DD6367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15F8920F-4A91-9B06-DE89-0ECA60B352D0}"/>
              </a:ext>
            </a:extLst>
          </p:cNvPr>
          <p:cNvPicPr>
            <a:picLocks noChangeAspect="1"/>
          </p:cNvPicPr>
          <p:nvPr/>
        </p:nvPicPr>
        <p:blipFill>
          <a:blip r:embed="rId3"/>
          <a:stretch>
            <a:fillRect/>
          </a:stretch>
        </p:blipFill>
        <p:spPr>
          <a:xfrm>
            <a:off x="243572" y="633741"/>
            <a:ext cx="6655067" cy="6042274"/>
          </a:xfrm>
          <a:prstGeom prst="rect">
            <a:avLst/>
          </a:prstGeom>
        </p:spPr>
      </p:pic>
      <p:pic>
        <p:nvPicPr>
          <p:cNvPr id="6" name="Grafik 5">
            <a:extLst>
              <a:ext uri="{FF2B5EF4-FFF2-40B4-BE49-F238E27FC236}">
                <a16:creationId xmlns:a16="http://schemas.microsoft.com/office/drawing/2014/main" id="{0ED11835-738C-3327-CEC2-5288E1235B53}"/>
              </a:ext>
            </a:extLst>
          </p:cNvPr>
          <p:cNvPicPr>
            <a:picLocks noChangeAspect="1"/>
          </p:cNvPicPr>
          <p:nvPr/>
        </p:nvPicPr>
        <p:blipFill>
          <a:blip r:embed="rId4"/>
          <a:stretch>
            <a:fillRect/>
          </a:stretch>
        </p:blipFill>
        <p:spPr>
          <a:xfrm>
            <a:off x="7362057" y="633741"/>
            <a:ext cx="4718950" cy="3291076"/>
          </a:xfrm>
          <a:prstGeom prst="rect">
            <a:avLst/>
          </a:prstGeom>
        </p:spPr>
      </p:pic>
      <p:sp>
        <p:nvSpPr>
          <p:cNvPr id="7" name="Textfeld 6">
            <a:extLst>
              <a:ext uri="{FF2B5EF4-FFF2-40B4-BE49-F238E27FC236}">
                <a16:creationId xmlns:a16="http://schemas.microsoft.com/office/drawing/2014/main" id="{D6BAD5AF-EE40-BA9F-12A0-7783E2C1CAF7}"/>
              </a:ext>
            </a:extLst>
          </p:cNvPr>
          <p:cNvSpPr txBox="1"/>
          <p:nvPr/>
        </p:nvSpPr>
        <p:spPr>
          <a:xfrm>
            <a:off x="447040" y="345440"/>
            <a:ext cx="2093650" cy="369332"/>
          </a:xfrm>
          <a:prstGeom prst="rect">
            <a:avLst/>
          </a:prstGeom>
          <a:noFill/>
        </p:spPr>
        <p:txBody>
          <a:bodyPr wrap="none" rtlCol="0">
            <a:spAutoFit/>
          </a:bodyPr>
          <a:lstStyle/>
          <a:p>
            <a:r>
              <a:rPr lang="de-DE" dirty="0"/>
              <a:t>Source: Bundesbank</a:t>
            </a:r>
          </a:p>
        </p:txBody>
      </p:sp>
      <p:sp>
        <p:nvSpPr>
          <p:cNvPr id="9" name="Textfeld 8">
            <a:extLst>
              <a:ext uri="{FF2B5EF4-FFF2-40B4-BE49-F238E27FC236}">
                <a16:creationId xmlns:a16="http://schemas.microsoft.com/office/drawing/2014/main" id="{23CE6228-C854-D2E0-4DA5-FBB0588758C3}"/>
              </a:ext>
            </a:extLst>
          </p:cNvPr>
          <p:cNvSpPr txBox="1"/>
          <p:nvPr/>
        </p:nvSpPr>
        <p:spPr>
          <a:xfrm>
            <a:off x="7601868" y="185826"/>
            <a:ext cx="2146550" cy="369332"/>
          </a:xfrm>
          <a:prstGeom prst="rect">
            <a:avLst/>
          </a:prstGeom>
          <a:noFill/>
        </p:spPr>
        <p:txBody>
          <a:bodyPr wrap="none" rtlCol="0">
            <a:spAutoFit/>
          </a:bodyPr>
          <a:lstStyle/>
          <a:p>
            <a:r>
              <a:rPr lang="de-DE" dirty="0"/>
              <a:t>Source: Finanzen.net</a:t>
            </a:r>
          </a:p>
        </p:txBody>
      </p:sp>
    </p:spTree>
    <p:extLst>
      <p:ext uri="{BB962C8B-B14F-4D97-AF65-F5344CB8AC3E}">
        <p14:creationId xmlns:p14="http://schemas.microsoft.com/office/powerpoint/2010/main" val="2237622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4E21E-5E4F-C396-FA21-6DF82387224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144E87F-FCD0-8CDF-C9F6-F8D876C54224}"/>
              </a:ext>
            </a:extLst>
          </p:cNvPr>
          <p:cNvSpPr txBox="1">
            <a:spLocks/>
          </p:cNvSpPr>
          <p:nvPr/>
        </p:nvSpPr>
        <p:spPr>
          <a:xfrm>
            <a:off x="1938720" y="107242"/>
            <a:ext cx="7464960" cy="640485"/>
          </a:xfrm>
          <a:prstGeom prst="rect">
            <a:avLst/>
          </a:prstGeom>
        </p:spPr>
        <p:txBody>
          <a:bodyPr>
            <a:normAutofit fontScale="92500" lnSpcReduction="10000"/>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rPr>
              <a:t>Exchange rates</a:t>
            </a:r>
          </a:p>
        </p:txBody>
      </p:sp>
      <p:sp>
        <p:nvSpPr>
          <p:cNvPr id="5" name="Rechteck 4">
            <a:extLst>
              <a:ext uri="{FF2B5EF4-FFF2-40B4-BE49-F238E27FC236}">
                <a16:creationId xmlns:a16="http://schemas.microsoft.com/office/drawing/2014/main" id="{2FA79CAE-0AD3-5040-077F-59BEBC668520}"/>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E20E8EDA-6CDA-985D-9EEE-9EF1F31EE63B}"/>
              </a:ext>
            </a:extLst>
          </p:cNvPr>
          <p:cNvSpPr txBox="1"/>
          <p:nvPr/>
        </p:nvSpPr>
        <p:spPr>
          <a:xfrm>
            <a:off x="447040" y="345440"/>
            <a:ext cx="2093650" cy="369332"/>
          </a:xfrm>
          <a:prstGeom prst="rect">
            <a:avLst/>
          </a:prstGeom>
          <a:noFill/>
        </p:spPr>
        <p:txBody>
          <a:bodyPr wrap="none" rtlCol="0">
            <a:spAutoFit/>
          </a:bodyPr>
          <a:lstStyle/>
          <a:p>
            <a:r>
              <a:rPr lang="de-DE" dirty="0"/>
              <a:t>Source: Bundesbank</a:t>
            </a:r>
          </a:p>
        </p:txBody>
      </p:sp>
      <p:pic>
        <p:nvPicPr>
          <p:cNvPr id="3" name="Grafik 2">
            <a:extLst>
              <a:ext uri="{FF2B5EF4-FFF2-40B4-BE49-F238E27FC236}">
                <a16:creationId xmlns:a16="http://schemas.microsoft.com/office/drawing/2014/main" id="{A7DC019B-70C2-EF23-787C-405EDBB0A91D}"/>
              </a:ext>
            </a:extLst>
          </p:cNvPr>
          <p:cNvPicPr>
            <a:picLocks noChangeAspect="1"/>
          </p:cNvPicPr>
          <p:nvPr/>
        </p:nvPicPr>
        <p:blipFill>
          <a:blip r:embed="rId3"/>
          <a:stretch>
            <a:fillRect/>
          </a:stretch>
        </p:blipFill>
        <p:spPr>
          <a:xfrm>
            <a:off x="319774" y="1077850"/>
            <a:ext cx="7788209" cy="3595750"/>
          </a:xfrm>
          <a:prstGeom prst="rect">
            <a:avLst/>
          </a:prstGeom>
        </p:spPr>
      </p:pic>
    </p:spTree>
    <p:extLst>
      <p:ext uri="{BB962C8B-B14F-4D97-AF65-F5344CB8AC3E}">
        <p14:creationId xmlns:p14="http://schemas.microsoft.com/office/powerpoint/2010/main" val="523084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3AFA2-4794-B378-F616-6CAB3F10347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9E93E60-C358-321B-253E-8707A017C905}"/>
              </a:ext>
            </a:extLst>
          </p:cNvPr>
          <p:cNvSpPr txBox="1">
            <a:spLocks/>
          </p:cNvSpPr>
          <p:nvPr/>
        </p:nvSpPr>
        <p:spPr>
          <a:xfrm>
            <a:off x="1631504" y="249482"/>
            <a:ext cx="7772176" cy="640485"/>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rPr>
              <a:t>Der Dollar-Euro </a:t>
            </a:r>
            <a:r>
              <a:rPr lang="en-US" sz="3991" dirty="0" err="1">
                <a:solidFill>
                  <a:sysClr val="windowText" lastClr="000000"/>
                </a:solidFill>
              </a:rPr>
              <a:t>Markt</a:t>
            </a:r>
            <a:r>
              <a:rPr lang="en-US" sz="3991" dirty="0">
                <a:solidFill>
                  <a:sysClr val="windowText" lastClr="000000"/>
                </a:solidFill>
              </a:rPr>
              <a:t> </a:t>
            </a:r>
          </a:p>
        </p:txBody>
      </p:sp>
      <p:graphicFrame>
        <p:nvGraphicFramePr>
          <p:cNvPr id="6" name="Table 6">
            <a:extLst>
              <a:ext uri="{FF2B5EF4-FFF2-40B4-BE49-F238E27FC236}">
                <a16:creationId xmlns:a16="http://schemas.microsoft.com/office/drawing/2014/main" id="{885D1359-D046-E3CB-FFBA-D12FC71A8C1F}"/>
              </a:ext>
            </a:extLst>
          </p:cNvPr>
          <p:cNvGraphicFramePr>
            <a:graphicFrameLocks noGrp="1"/>
          </p:cNvGraphicFramePr>
          <p:nvPr/>
        </p:nvGraphicFramePr>
        <p:xfrm>
          <a:off x="653426" y="1390031"/>
          <a:ext cx="8461686" cy="2658816"/>
        </p:xfrm>
        <a:graphic>
          <a:graphicData uri="http://schemas.openxmlformats.org/drawingml/2006/table">
            <a:tbl>
              <a:tblPr firstRow="1" bandRow="1">
                <a:tableStyleId>{5940675A-B579-460E-94D1-54222C63F5DA}</a:tableStyleId>
              </a:tblPr>
              <a:tblGrid>
                <a:gridCol w="4230843">
                  <a:extLst>
                    <a:ext uri="{9D8B030D-6E8A-4147-A177-3AD203B41FA5}">
                      <a16:colId xmlns:a16="http://schemas.microsoft.com/office/drawing/2014/main" val="20000"/>
                    </a:ext>
                  </a:extLst>
                </a:gridCol>
                <a:gridCol w="4230843">
                  <a:extLst>
                    <a:ext uri="{9D8B030D-6E8A-4147-A177-3AD203B41FA5}">
                      <a16:colId xmlns:a16="http://schemas.microsoft.com/office/drawing/2014/main" val="20001"/>
                    </a:ext>
                  </a:extLst>
                </a:gridCol>
              </a:tblGrid>
              <a:tr h="336384">
                <a:tc>
                  <a:txBody>
                    <a:bodyPr/>
                    <a:lstStyle/>
                    <a:p>
                      <a:r>
                        <a:rPr lang="en-US" sz="1600" dirty="0" err="1"/>
                        <a:t>Nachfrage</a:t>
                      </a:r>
                      <a:r>
                        <a:rPr lang="en-US" sz="1600" dirty="0"/>
                        <a:t> </a:t>
                      </a:r>
                      <a:r>
                        <a:rPr lang="en-US" sz="1600" dirty="0" err="1"/>
                        <a:t>nach</a:t>
                      </a:r>
                      <a:r>
                        <a:rPr lang="en-US" sz="1600" dirty="0"/>
                        <a:t> Euro</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err="1"/>
                        <a:t>Angebot</a:t>
                      </a:r>
                      <a:r>
                        <a:rPr lang="en-US" sz="1600" dirty="0"/>
                        <a:t> an Euro</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0"/>
                  </a:ext>
                </a:extLst>
              </a:tr>
              <a:tr h="580608">
                <a:tc>
                  <a:txBody>
                    <a:bodyPr/>
                    <a:lstStyle/>
                    <a:p>
                      <a:r>
                        <a:rPr lang="en-US" sz="1600" dirty="0" err="1"/>
                        <a:t>Exporte</a:t>
                      </a:r>
                      <a:r>
                        <a:rPr lang="en-US" sz="1600" dirty="0"/>
                        <a:t> von </a:t>
                      </a:r>
                      <a:r>
                        <a:rPr lang="en-US" sz="1600" dirty="0" err="1"/>
                        <a:t>Gütern</a:t>
                      </a:r>
                      <a:r>
                        <a:rPr lang="en-US" sz="1600" dirty="0"/>
                        <a:t> und </a:t>
                      </a:r>
                      <a:r>
                        <a:rPr lang="en-US" sz="1600" dirty="0" err="1"/>
                        <a:t>Dienstleistungen</a:t>
                      </a:r>
                      <a:r>
                        <a:rPr lang="en-US" sz="1600" dirty="0"/>
                        <a:t> </a:t>
                      </a:r>
                      <a:r>
                        <a:rPr lang="en-US" sz="1600" dirty="0" err="1"/>
                        <a:t>aus</a:t>
                      </a:r>
                      <a:r>
                        <a:rPr lang="en-US" sz="1600" dirty="0"/>
                        <a:t> der Eurozone in die USA</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err="1"/>
                        <a:t>Importe</a:t>
                      </a:r>
                      <a:r>
                        <a:rPr lang="en-US" sz="1600" dirty="0"/>
                        <a:t> von </a:t>
                      </a:r>
                      <a:r>
                        <a:rPr lang="en-US" sz="1600" dirty="0" err="1"/>
                        <a:t>Gütern</a:t>
                      </a:r>
                      <a:r>
                        <a:rPr lang="en-US" sz="1600" dirty="0"/>
                        <a:t> und </a:t>
                      </a:r>
                      <a:r>
                        <a:rPr lang="en-US" sz="1600" dirty="0" err="1"/>
                        <a:t>Dienstleistungen</a:t>
                      </a:r>
                      <a:r>
                        <a:rPr lang="en-US" sz="1600" dirty="0"/>
                        <a:t> </a:t>
                      </a:r>
                      <a:r>
                        <a:rPr lang="en-US" sz="1600" dirty="0" err="1"/>
                        <a:t>aus</a:t>
                      </a:r>
                      <a:r>
                        <a:rPr lang="en-US" sz="1600" dirty="0"/>
                        <a:t> den USA in die Eurozone</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1"/>
                  </a:ext>
                </a:extLst>
              </a:tr>
              <a:tr h="580608">
                <a:tc>
                  <a:txBody>
                    <a:bodyPr/>
                    <a:lstStyle/>
                    <a:p>
                      <a:r>
                        <a:rPr lang="en-US" sz="1600" dirty="0"/>
                        <a:t>US-</a:t>
                      </a:r>
                      <a:r>
                        <a:rPr lang="en-US" sz="1600" dirty="0" err="1"/>
                        <a:t>Touristen</a:t>
                      </a:r>
                      <a:r>
                        <a:rPr lang="en-US" sz="1600" dirty="0"/>
                        <a:t> die Europe in 10 days </a:t>
                      </a:r>
                      <a:r>
                        <a:rPr lang="en-US" sz="1600" dirty="0" err="1"/>
                        <a:t>machen</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err="1"/>
                        <a:t>Verrückte</a:t>
                      </a:r>
                      <a:r>
                        <a:rPr lang="en-US" sz="1600" dirty="0"/>
                        <a:t> Deutsche die den Grand Canyon </a:t>
                      </a:r>
                      <a:r>
                        <a:rPr lang="en-US" sz="1600" dirty="0" err="1"/>
                        <a:t>hinabsteigen</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2"/>
                  </a:ext>
                </a:extLst>
              </a:tr>
              <a:tr h="580608">
                <a:tc>
                  <a:txBody>
                    <a:bodyPr/>
                    <a:lstStyle/>
                    <a:p>
                      <a:r>
                        <a:rPr lang="en-US" sz="1600" dirty="0"/>
                        <a:t>US-</a:t>
                      </a:r>
                      <a:r>
                        <a:rPr lang="en-US" sz="1600" dirty="0" err="1"/>
                        <a:t>Direktinvestitionen</a:t>
                      </a:r>
                      <a:r>
                        <a:rPr lang="en-US" sz="1600" dirty="0"/>
                        <a:t> in Deutschland </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a:t>EU-</a:t>
                      </a:r>
                      <a:r>
                        <a:rPr lang="en-US" sz="1600" dirty="0" err="1"/>
                        <a:t>Direktinvestitionen</a:t>
                      </a:r>
                      <a:r>
                        <a:rPr lang="en-US" sz="1600" dirty="0"/>
                        <a:t> in den USA</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3"/>
                  </a:ext>
                </a:extLst>
              </a:tr>
              <a:tr h="580608">
                <a:tc>
                  <a:txBody>
                    <a:bodyPr/>
                    <a:lstStyle/>
                    <a:p>
                      <a:r>
                        <a:rPr lang="en-US" sz="1600" dirty="0" err="1"/>
                        <a:t>Devisenspekulation</a:t>
                      </a:r>
                      <a:r>
                        <a:rPr lang="en-US" sz="1600" dirty="0"/>
                        <a:t> auf </a:t>
                      </a:r>
                      <a:r>
                        <a:rPr lang="en-US" sz="1600" dirty="0" err="1"/>
                        <a:t>eine</a:t>
                      </a:r>
                      <a:r>
                        <a:rPr lang="en-US" sz="1600" dirty="0"/>
                        <a:t> </a:t>
                      </a:r>
                      <a:r>
                        <a:rPr lang="en-US" sz="1600"/>
                        <a:t>Aufwertung </a:t>
                      </a:r>
                      <a:r>
                        <a:rPr lang="en-US" sz="1600" dirty="0"/>
                        <a:t>des Euro </a:t>
                      </a:r>
                      <a:r>
                        <a:rPr lang="en-US" sz="1600" dirty="0" err="1"/>
                        <a:t>gegenüber</a:t>
                      </a:r>
                      <a:r>
                        <a:rPr lang="en-US" sz="1600" dirty="0"/>
                        <a:t> </a:t>
                      </a:r>
                      <a:r>
                        <a:rPr lang="en-US" sz="1600" dirty="0" err="1"/>
                        <a:t>dem</a:t>
                      </a:r>
                      <a:r>
                        <a:rPr lang="en-US" sz="1600" dirty="0"/>
                        <a:t> Dollar</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err="1"/>
                        <a:t>Devisenspekulation</a:t>
                      </a:r>
                      <a:r>
                        <a:rPr lang="en-US" sz="1600" dirty="0"/>
                        <a:t> auf </a:t>
                      </a:r>
                      <a:r>
                        <a:rPr lang="en-US" sz="1600" dirty="0" err="1"/>
                        <a:t>eine</a:t>
                      </a:r>
                      <a:r>
                        <a:rPr lang="en-US" sz="1600" dirty="0"/>
                        <a:t> </a:t>
                      </a:r>
                      <a:r>
                        <a:rPr lang="en-US" sz="1600" dirty="0" err="1"/>
                        <a:t>Abwertung</a:t>
                      </a:r>
                      <a:r>
                        <a:rPr lang="en-US" sz="1600" dirty="0"/>
                        <a:t> des Euro </a:t>
                      </a:r>
                      <a:r>
                        <a:rPr lang="en-US" sz="1600" dirty="0" err="1"/>
                        <a:t>gegenüber</a:t>
                      </a:r>
                      <a:r>
                        <a:rPr lang="en-US" sz="1600" dirty="0"/>
                        <a:t> </a:t>
                      </a:r>
                      <a:r>
                        <a:rPr lang="en-US" sz="1600" dirty="0" err="1"/>
                        <a:t>dem</a:t>
                      </a:r>
                      <a:r>
                        <a:rPr lang="en-US" sz="1600" dirty="0"/>
                        <a:t> Dollar</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4"/>
                  </a:ext>
                </a:extLst>
              </a:tr>
            </a:tbl>
          </a:graphicData>
        </a:graphic>
      </p:graphicFrame>
      <p:sp>
        <p:nvSpPr>
          <p:cNvPr id="7" name="Textfeld 6">
            <a:extLst>
              <a:ext uri="{FF2B5EF4-FFF2-40B4-BE49-F238E27FC236}">
                <a16:creationId xmlns:a16="http://schemas.microsoft.com/office/drawing/2014/main" id="{557023E4-CE6D-4B0F-1514-2A7DAC586939}"/>
              </a:ext>
            </a:extLst>
          </p:cNvPr>
          <p:cNvSpPr txBox="1"/>
          <p:nvPr/>
        </p:nvSpPr>
        <p:spPr>
          <a:xfrm>
            <a:off x="1824082" y="4246424"/>
            <a:ext cx="6253843" cy="1477328"/>
          </a:xfrm>
          <a:prstGeom prst="rect">
            <a:avLst/>
          </a:prstGeom>
          <a:noFill/>
        </p:spPr>
        <p:txBody>
          <a:bodyPr wrap="square" rtlCol="0">
            <a:spAutoFit/>
          </a:bodyPr>
          <a:lstStyle/>
          <a:p>
            <a:r>
              <a:rPr lang="de-DE" dirty="0">
                <a:solidFill>
                  <a:srgbClr val="000000"/>
                </a:solidFill>
              </a:rPr>
              <a:t>Für den Internationalen Waren- Dienstleistungs- und Kapitaltausch ist im Grundsatz im Hintergrund immer eine Gegenbuchung in Dollar bzw. Euro nötig. Auch wenn nicht unbedingt das Geld explizit fließen muss, so werden die Tauschobjekte doch über den Wechselkurs gegenseitig bewertet</a:t>
            </a:r>
          </a:p>
        </p:txBody>
      </p:sp>
      <p:sp>
        <p:nvSpPr>
          <p:cNvPr id="5" name="Rechteck 4">
            <a:extLst>
              <a:ext uri="{FF2B5EF4-FFF2-40B4-BE49-F238E27FC236}">
                <a16:creationId xmlns:a16="http://schemas.microsoft.com/office/drawing/2014/main" id="{DBE1BDD9-795C-ACD0-B25A-90504338FBD5}"/>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51107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A317B-B63A-8144-AC7C-0953B49CD54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3D61A22-CBD0-3A31-C767-599749ADEBFA}"/>
              </a:ext>
            </a:extLst>
          </p:cNvPr>
          <p:cNvSpPr txBox="1">
            <a:spLocks/>
          </p:cNvSpPr>
          <p:nvPr/>
        </p:nvSpPr>
        <p:spPr>
          <a:xfrm>
            <a:off x="1938720" y="249482"/>
            <a:ext cx="7464960" cy="640485"/>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r>
              <a:rPr lang="en-US" sz="3200" dirty="0" err="1">
                <a:solidFill>
                  <a:sysClr val="windowText" lastClr="000000"/>
                </a:solidFill>
              </a:rPr>
              <a:t>Zahlungsbilanz</a:t>
            </a:r>
            <a:r>
              <a:rPr lang="en-US" sz="3200" dirty="0">
                <a:solidFill>
                  <a:sysClr val="windowText" lastClr="000000"/>
                </a:solidFill>
              </a:rPr>
              <a:t> und </a:t>
            </a:r>
            <a:r>
              <a:rPr lang="en-US" sz="3200" dirty="0" err="1">
                <a:solidFill>
                  <a:sysClr val="windowText" lastClr="000000"/>
                </a:solidFill>
              </a:rPr>
              <a:t>Devisenmarkt</a:t>
            </a:r>
            <a:endParaRPr lang="en-US" sz="3200" dirty="0">
              <a:solidFill>
                <a:sysClr val="windowText" lastClr="000000"/>
              </a:solidFill>
            </a:endParaRPr>
          </a:p>
        </p:txBody>
      </p:sp>
      <p:graphicFrame>
        <p:nvGraphicFramePr>
          <p:cNvPr id="6" name="Content Placeholder 6">
            <a:extLst>
              <a:ext uri="{FF2B5EF4-FFF2-40B4-BE49-F238E27FC236}">
                <a16:creationId xmlns:a16="http://schemas.microsoft.com/office/drawing/2014/main" id="{EF524A9D-84A4-DFE2-B940-53D74F02173C}"/>
              </a:ext>
            </a:extLst>
          </p:cNvPr>
          <p:cNvGraphicFramePr>
            <a:graphicFrameLocks/>
          </p:cNvGraphicFramePr>
          <p:nvPr/>
        </p:nvGraphicFramePr>
        <p:xfrm>
          <a:off x="150560" y="970190"/>
          <a:ext cx="8405752" cy="1599438"/>
        </p:xfrm>
        <a:graphic>
          <a:graphicData uri="http://schemas.openxmlformats.org/drawingml/2006/table">
            <a:tbl>
              <a:tblPr firstRow="1" bandRow="1">
                <a:tableStyleId>{5940675A-B579-460E-94D1-54222C63F5DA}</a:tableStyleId>
              </a:tblPr>
              <a:tblGrid>
                <a:gridCol w="4202876">
                  <a:extLst>
                    <a:ext uri="{9D8B030D-6E8A-4147-A177-3AD203B41FA5}">
                      <a16:colId xmlns:a16="http://schemas.microsoft.com/office/drawing/2014/main" val="20000"/>
                    </a:ext>
                  </a:extLst>
                </a:gridCol>
                <a:gridCol w="4202876">
                  <a:extLst>
                    <a:ext uri="{9D8B030D-6E8A-4147-A177-3AD203B41FA5}">
                      <a16:colId xmlns:a16="http://schemas.microsoft.com/office/drawing/2014/main" val="20001"/>
                    </a:ext>
                  </a:extLst>
                </a:gridCol>
              </a:tblGrid>
              <a:tr h="580608">
                <a:tc>
                  <a:txBody>
                    <a:bodyPr/>
                    <a:lstStyle/>
                    <a:p>
                      <a:r>
                        <a:rPr lang="en-US" sz="1600" dirty="0" err="1"/>
                        <a:t>Angebot</a:t>
                      </a:r>
                      <a:r>
                        <a:rPr lang="en-US" sz="1600" dirty="0"/>
                        <a:t> an Dollar – </a:t>
                      </a:r>
                      <a:r>
                        <a:rPr lang="en-US" sz="1600" dirty="0" err="1"/>
                        <a:t>Nachfrage</a:t>
                      </a:r>
                      <a:r>
                        <a:rPr lang="en-US" sz="1600" dirty="0"/>
                        <a:t> </a:t>
                      </a:r>
                      <a:r>
                        <a:rPr lang="en-US" sz="1600" dirty="0" err="1"/>
                        <a:t>nach</a:t>
                      </a:r>
                      <a:r>
                        <a:rPr lang="en-US" sz="1600" dirty="0"/>
                        <a:t> Euro</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err="1"/>
                        <a:t>Nachfrage</a:t>
                      </a:r>
                      <a:r>
                        <a:rPr lang="en-US" sz="1600" dirty="0"/>
                        <a:t> </a:t>
                      </a:r>
                      <a:r>
                        <a:rPr lang="en-US" sz="1600" dirty="0" err="1"/>
                        <a:t>nach</a:t>
                      </a:r>
                      <a:r>
                        <a:rPr lang="en-US" sz="1600" dirty="0"/>
                        <a:t> Dollar – </a:t>
                      </a:r>
                      <a:r>
                        <a:rPr lang="en-US" sz="1600" dirty="0" err="1"/>
                        <a:t>Angebot</a:t>
                      </a:r>
                      <a:r>
                        <a:rPr lang="en-US" sz="1600" dirty="0"/>
                        <a:t> an Euro</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0"/>
                  </a:ext>
                </a:extLst>
              </a:tr>
              <a:tr h="509415">
                <a:tc>
                  <a:txBody>
                    <a:bodyPr/>
                    <a:lstStyle/>
                    <a:p>
                      <a:r>
                        <a:rPr lang="en-US" sz="1600" dirty="0"/>
                        <a:t>Export </a:t>
                      </a:r>
                      <a:r>
                        <a:rPr lang="en-US" sz="1600" dirty="0" err="1"/>
                        <a:t>aus</a:t>
                      </a:r>
                      <a:r>
                        <a:rPr lang="en-US" sz="1600" dirty="0"/>
                        <a:t> der Eurozone </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a:t>Import </a:t>
                      </a:r>
                      <a:r>
                        <a:rPr lang="en-US" sz="1600" dirty="0" err="1"/>
                        <a:t>aus</a:t>
                      </a:r>
                      <a:r>
                        <a:rPr lang="en-US" sz="1600" dirty="0"/>
                        <a:t> den USA</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1"/>
                  </a:ext>
                </a:extLst>
              </a:tr>
              <a:tr h="509415">
                <a:tc>
                  <a:txBody>
                    <a:bodyPr/>
                    <a:lstStyle/>
                    <a:p>
                      <a:r>
                        <a:rPr lang="en-US" sz="1600" dirty="0" err="1"/>
                        <a:t>Kapitalimport</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err="1"/>
                        <a:t>Kapitalexport</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2"/>
                  </a:ext>
                </a:extLst>
              </a:tr>
            </a:tbl>
          </a:graphicData>
        </a:graphic>
      </p:graphicFrame>
      <p:sp>
        <p:nvSpPr>
          <p:cNvPr id="7" name="TextBox 7">
            <a:extLst>
              <a:ext uri="{FF2B5EF4-FFF2-40B4-BE49-F238E27FC236}">
                <a16:creationId xmlns:a16="http://schemas.microsoft.com/office/drawing/2014/main" id="{F0A1677A-68E7-2B61-9ABA-31C596AF4F50}"/>
              </a:ext>
            </a:extLst>
          </p:cNvPr>
          <p:cNvSpPr txBox="1"/>
          <p:nvPr/>
        </p:nvSpPr>
        <p:spPr>
          <a:xfrm>
            <a:off x="355896" y="2923819"/>
            <a:ext cx="7984392" cy="796693"/>
          </a:xfrm>
          <a:prstGeom prst="rect">
            <a:avLst/>
          </a:prstGeom>
          <a:noFill/>
        </p:spPr>
        <p:txBody>
          <a:bodyPr wrap="square" rtlCol="0">
            <a:spAutoFit/>
          </a:bodyPr>
          <a:lstStyle/>
          <a:p>
            <a:r>
              <a:rPr lang="en-US" sz="2400" dirty="0" err="1">
                <a:latin typeface="Arial" panose="020B0604020202020204" pitchFamily="34" charset="0"/>
                <a:cs typeface="Arial" panose="020B0604020202020204" pitchFamily="34" charset="0"/>
              </a:rPr>
              <a:t>Exporte</a:t>
            </a:r>
            <a:r>
              <a:rPr lang="en-US" sz="2400" dirty="0">
                <a:latin typeface="Arial" panose="020B0604020202020204" pitchFamily="34" charset="0"/>
                <a:cs typeface="Arial" panose="020B0604020202020204" pitchFamily="34" charset="0"/>
              </a:rPr>
              <a:t> + </a:t>
            </a:r>
            <a:r>
              <a:rPr lang="en-US" sz="2400" dirty="0" err="1">
                <a:latin typeface="Arial" panose="020B0604020202020204" pitchFamily="34" charset="0"/>
                <a:cs typeface="Arial" panose="020B0604020202020204" pitchFamily="34" charset="0"/>
              </a:rPr>
              <a:t>Kapitalimport</a:t>
            </a:r>
            <a:r>
              <a:rPr lang="en-US" sz="2400" dirty="0">
                <a:latin typeface="Arial" panose="020B0604020202020204" pitchFamily="34" charset="0"/>
                <a:cs typeface="Arial" panose="020B0604020202020204" pitchFamily="34" charset="0"/>
              </a:rPr>
              <a:t> = </a:t>
            </a:r>
            <a:r>
              <a:rPr lang="en-US" sz="2400" dirty="0" err="1">
                <a:latin typeface="Arial" panose="020B0604020202020204" pitchFamily="34" charset="0"/>
                <a:cs typeface="Arial" panose="020B0604020202020204" pitchFamily="34" charset="0"/>
              </a:rPr>
              <a:t>Importe</a:t>
            </a:r>
            <a:r>
              <a:rPr lang="en-US" sz="2400" dirty="0">
                <a:latin typeface="Arial" panose="020B0604020202020204" pitchFamily="34" charset="0"/>
                <a:cs typeface="Arial" panose="020B0604020202020204" pitchFamily="34" charset="0"/>
              </a:rPr>
              <a:t> + </a:t>
            </a:r>
            <a:r>
              <a:rPr lang="en-US" sz="2400" dirty="0" err="1">
                <a:latin typeface="Arial" panose="020B0604020202020204" pitchFamily="34" charset="0"/>
                <a:cs typeface="Arial" panose="020B0604020202020204" pitchFamily="34" charset="0"/>
              </a:rPr>
              <a:t>Kapitalexport</a:t>
            </a:r>
            <a:endParaRPr lang="en-US" sz="2400" dirty="0">
              <a:latin typeface="Arial" panose="020B0604020202020204" pitchFamily="34" charset="0"/>
              <a:cs typeface="Arial" panose="020B0604020202020204" pitchFamily="34" charset="0"/>
            </a:endParaRPr>
          </a:p>
          <a:p>
            <a:endParaRPr lang="en-US" sz="2177" dirty="0">
              <a:latin typeface="Arial" panose="020B0604020202020204" pitchFamily="34" charset="0"/>
              <a:cs typeface="Arial" panose="020B0604020202020204" pitchFamily="34" charset="0"/>
            </a:endParaRPr>
          </a:p>
        </p:txBody>
      </p:sp>
      <p:graphicFrame>
        <p:nvGraphicFramePr>
          <p:cNvPr id="8" name="Content Placeholder 6">
            <a:extLst>
              <a:ext uri="{FF2B5EF4-FFF2-40B4-BE49-F238E27FC236}">
                <a16:creationId xmlns:a16="http://schemas.microsoft.com/office/drawing/2014/main" id="{02E6B7DA-865B-E082-C72E-CEFEA861A676}"/>
              </a:ext>
            </a:extLst>
          </p:cNvPr>
          <p:cNvGraphicFramePr>
            <a:graphicFrameLocks/>
          </p:cNvGraphicFramePr>
          <p:nvPr/>
        </p:nvGraphicFramePr>
        <p:xfrm>
          <a:off x="263664" y="3992137"/>
          <a:ext cx="8175946" cy="1469184"/>
        </p:xfrm>
        <a:graphic>
          <a:graphicData uri="http://schemas.openxmlformats.org/drawingml/2006/table">
            <a:tbl>
              <a:tblPr firstRow="1" bandRow="1">
                <a:tableStyleId>{5940675A-B579-460E-94D1-54222C63F5DA}</a:tableStyleId>
              </a:tblPr>
              <a:tblGrid>
                <a:gridCol w="4087973">
                  <a:extLst>
                    <a:ext uri="{9D8B030D-6E8A-4147-A177-3AD203B41FA5}">
                      <a16:colId xmlns:a16="http://schemas.microsoft.com/office/drawing/2014/main" val="20000"/>
                    </a:ext>
                  </a:extLst>
                </a:gridCol>
                <a:gridCol w="4087973">
                  <a:extLst>
                    <a:ext uri="{9D8B030D-6E8A-4147-A177-3AD203B41FA5}">
                      <a16:colId xmlns:a16="http://schemas.microsoft.com/office/drawing/2014/main" val="20001"/>
                    </a:ext>
                  </a:extLst>
                </a:gridCol>
              </a:tblGrid>
              <a:tr h="489728">
                <a:tc>
                  <a:txBody>
                    <a:bodyPr/>
                    <a:lstStyle/>
                    <a:p>
                      <a:r>
                        <a:rPr lang="en-US" sz="1600" baseline="0" dirty="0" err="1"/>
                        <a:t>Nachfrage</a:t>
                      </a:r>
                      <a:r>
                        <a:rPr lang="en-US" sz="1600" baseline="0" dirty="0"/>
                        <a:t> </a:t>
                      </a:r>
                      <a:r>
                        <a:rPr lang="en-US" sz="1600" baseline="0" dirty="0" err="1"/>
                        <a:t>nach</a:t>
                      </a:r>
                      <a:r>
                        <a:rPr lang="en-US" sz="1600" baseline="0" dirty="0"/>
                        <a:t> </a:t>
                      </a:r>
                      <a:r>
                        <a:rPr lang="en-US" sz="1600" baseline="0" dirty="0" err="1"/>
                        <a:t>heimischer</a:t>
                      </a:r>
                      <a:r>
                        <a:rPr lang="en-US" sz="1600" baseline="0" dirty="0"/>
                        <a:t> </a:t>
                      </a:r>
                      <a:r>
                        <a:rPr lang="en-US" sz="1600" baseline="0" dirty="0" err="1"/>
                        <a:t>Währung</a:t>
                      </a:r>
                      <a:r>
                        <a:rPr lang="en-US" sz="2500" u="none" baseline="0" dirty="0"/>
                        <a:t>↑↓</a:t>
                      </a:r>
                      <a:endParaRPr lang="en-US" sz="2500" b="1" i="0" u="none" dirty="0">
                        <a:latin typeface="Arial" panose="020B0604020202020204" pitchFamily="34" charset="0"/>
                        <a:cs typeface="Arial" panose="020B0604020202020204" pitchFamily="34" charset="0"/>
                      </a:endParaRPr>
                    </a:p>
                  </a:txBody>
                  <a:tcPr marL="82944" marR="82944" marT="41472" marB="4147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u="none" kern="1200" baseline="0" dirty="0" err="1"/>
                        <a:t>Angebot</a:t>
                      </a:r>
                      <a:r>
                        <a:rPr lang="en-US" sz="1600" u="none" kern="1200" baseline="0" dirty="0"/>
                        <a:t> an </a:t>
                      </a:r>
                      <a:r>
                        <a:rPr lang="en-US" sz="1600" u="none" kern="1200" baseline="0" dirty="0" err="1"/>
                        <a:t>heimischer</a:t>
                      </a:r>
                      <a:r>
                        <a:rPr lang="en-US" sz="1600" u="none" kern="1200" baseline="0" dirty="0"/>
                        <a:t> </a:t>
                      </a:r>
                      <a:r>
                        <a:rPr lang="en-US" sz="1600" u="none" kern="1200" baseline="0" dirty="0" err="1"/>
                        <a:t>Währung</a:t>
                      </a:r>
                      <a:r>
                        <a:rPr lang="en-US" sz="1600" u="none" kern="1200" baseline="0" dirty="0"/>
                        <a:t> </a:t>
                      </a:r>
                      <a:r>
                        <a:rPr lang="en-US" sz="2500" u="none" kern="1200" baseline="0" dirty="0"/>
                        <a:t>↑↓</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0"/>
                  </a:ext>
                </a:extLst>
              </a:tr>
              <a:tr h="4897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err="1"/>
                        <a:t>Exporte</a:t>
                      </a:r>
                      <a:r>
                        <a:rPr lang="en-US" sz="1600" dirty="0"/>
                        <a:t> </a:t>
                      </a:r>
                      <a:r>
                        <a:rPr lang="en-US" sz="2200" u="none" baseline="0" dirty="0"/>
                        <a:t>↑↓</a:t>
                      </a:r>
                      <a:endParaRPr lang="en-US" sz="2200" b="1" i="0" u="none" dirty="0">
                        <a:latin typeface="Arial" panose="020B0604020202020204" pitchFamily="34" charset="0"/>
                        <a:cs typeface="Arial" panose="020B0604020202020204" pitchFamily="34" charset="0"/>
                      </a:endParaRPr>
                    </a:p>
                  </a:txBody>
                  <a:tcPr marL="82944" marR="82944" marT="41472" marB="4147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err="1"/>
                        <a:t>Importe</a:t>
                      </a:r>
                      <a:r>
                        <a:rPr lang="en-US" sz="1600" dirty="0"/>
                        <a:t> </a:t>
                      </a:r>
                      <a:r>
                        <a:rPr lang="en-US" sz="2200" u="none" kern="1200" baseline="0" dirty="0"/>
                        <a:t>↑↓</a:t>
                      </a:r>
                      <a:endParaRPr lang="en-US" sz="2200" b="1" i="0" u="none" kern="1200" baseline="0" dirty="0">
                        <a:solidFill>
                          <a:schemeClr val="dk1"/>
                        </a:solidFill>
                        <a:latin typeface="Arial" panose="020B0604020202020204" pitchFamily="34" charset="0"/>
                        <a:ea typeface="+mn-ea"/>
                        <a:cs typeface="Arial" panose="020B0604020202020204" pitchFamily="34" charset="0"/>
                      </a:endParaRPr>
                    </a:p>
                  </a:txBody>
                  <a:tcPr marL="82944" marR="82944" marT="41472" marB="41472"/>
                </a:tc>
                <a:extLst>
                  <a:ext uri="{0D108BD9-81ED-4DB2-BD59-A6C34878D82A}">
                    <a16:rowId xmlns:a16="http://schemas.microsoft.com/office/drawing/2014/main" val="10001"/>
                  </a:ext>
                </a:extLst>
              </a:tr>
              <a:tr h="4897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err="1"/>
                        <a:t>Kapitalimporte</a:t>
                      </a:r>
                      <a:r>
                        <a:rPr lang="en-US" sz="1600" dirty="0"/>
                        <a:t> </a:t>
                      </a:r>
                      <a:r>
                        <a:rPr lang="en-US" sz="2200" u="none" kern="1200" baseline="0" dirty="0"/>
                        <a:t>↑↓</a:t>
                      </a:r>
                      <a:endParaRPr lang="en-US" sz="2200" b="1" i="0" u="none" kern="1200" baseline="0" dirty="0">
                        <a:solidFill>
                          <a:schemeClr val="dk1"/>
                        </a:solidFill>
                        <a:latin typeface="Arial" panose="020B0604020202020204" pitchFamily="34" charset="0"/>
                        <a:ea typeface="+mn-ea"/>
                        <a:cs typeface="Arial" panose="020B0604020202020204" pitchFamily="34" charset="0"/>
                      </a:endParaRPr>
                    </a:p>
                  </a:txBody>
                  <a:tcPr marL="82944" marR="82944" marT="41472" marB="4147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err="1"/>
                        <a:t>Kapitalexporte</a:t>
                      </a:r>
                      <a:r>
                        <a:rPr lang="en-US" sz="1600" dirty="0"/>
                        <a:t> </a:t>
                      </a:r>
                      <a:r>
                        <a:rPr lang="en-US" sz="2200" u="none" kern="1200" baseline="0" dirty="0"/>
                        <a:t>↑↓</a:t>
                      </a:r>
                      <a:endParaRPr lang="en-US" sz="2200" b="1" i="0" u="none" kern="1200" baseline="0" dirty="0">
                        <a:solidFill>
                          <a:schemeClr val="dk1"/>
                        </a:solidFill>
                        <a:latin typeface="Arial" panose="020B0604020202020204" pitchFamily="34" charset="0"/>
                        <a:ea typeface="+mn-ea"/>
                        <a:cs typeface="Arial" panose="020B0604020202020204" pitchFamily="34" charset="0"/>
                      </a:endParaRPr>
                    </a:p>
                  </a:txBody>
                  <a:tcPr marL="82944" marR="82944" marT="41472" marB="41472"/>
                </a:tc>
                <a:extLst>
                  <a:ext uri="{0D108BD9-81ED-4DB2-BD59-A6C34878D82A}">
                    <a16:rowId xmlns:a16="http://schemas.microsoft.com/office/drawing/2014/main" val="10002"/>
                  </a:ext>
                </a:extLst>
              </a:tr>
            </a:tbl>
          </a:graphicData>
        </a:graphic>
      </p:graphicFrame>
      <p:sp>
        <p:nvSpPr>
          <p:cNvPr id="9" name="Textfeld 8">
            <a:extLst>
              <a:ext uri="{FF2B5EF4-FFF2-40B4-BE49-F238E27FC236}">
                <a16:creationId xmlns:a16="http://schemas.microsoft.com/office/drawing/2014/main" id="{DCA2D6B5-B14F-849D-C7E2-900E5BCF910F}"/>
              </a:ext>
            </a:extLst>
          </p:cNvPr>
          <p:cNvSpPr txBox="1"/>
          <p:nvPr/>
        </p:nvSpPr>
        <p:spPr>
          <a:xfrm>
            <a:off x="150560" y="5585670"/>
            <a:ext cx="8405752" cy="923330"/>
          </a:xfrm>
          <a:prstGeom prst="rect">
            <a:avLst/>
          </a:prstGeom>
          <a:noFill/>
        </p:spPr>
        <p:txBody>
          <a:bodyPr wrap="square" rtlCol="0">
            <a:spAutoFit/>
          </a:bodyPr>
          <a:lstStyle/>
          <a:p>
            <a:r>
              <a:rPr lang="de-DE" dirty="0">
                <a:solidFill>
                  <a:srgbClr val="000000"/>
                </a:solidFill>
              </a:rPr>
              <a:t>Man beachte, dass die die Warenexporte und Kapitalimporte, bzw. Warenimporte und Kapitalexporte jeweils auf der gleichen Seite der Bilanz stehen, da sie die jeweilige Gegenbuch darstellen</a:t>
            </a:r>
          </a:p>
        </p:txBody>
      </p:sp>
      <p:sp>
        <p:nvSpPr>
          <p:cNvPr id="10" name="Rechteck 9">
            <a:extLst>
              <a:ext uri="{FF2B5EF4-FFF2-40B4-BE49-F238E27FC236}">
                <a16:creationId xmlns:a16="http://schemas.microsoft.com/office/drawing/2014/main" id="{C5C690A0-850B-6BB3-25F9-3A5C354D39FD}"/>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8270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54E17-90EB-AD58-4DF8-3F4D57FEEEA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4310B42-EE3E-7CC1-2E51-83692806C259}"/>
              </a:ext>
            </a:extLst>
          </p:cNvPr>
          <p:cNvSpPr txBox="1">
            <a:spLocks/>
          </p:cNvSpPr>
          <p:nvPr/>
        </p:nvSpPr>
        <p:spPr>
          <a:xfrm>
            <a:off x="526314" y="24695"/>
            <a:ext cx="7464960" cy="640552"/>
          </a:xfrm>
          <a:prstGeom prst="rect">
            <a:avLst/>
          </a:prstGeom>
        </p:spPr>
        <p:txBody>
          <a:bodyPr lIns="82945" tIns="41473" rIns="82945" bIns="41473">
            <a:noAutofit/>
          </a:bodyPr>
          <a:lstStyle>
            <a:lvl1pPr algn="ctr" rtl="0" hangingPunct="0">
              <a:tabLst/>
              <a:defRPr lang="de-DE" sz="4400" b="0" i="0" u="none" strike="noStrike" kern="1200">
                <a:ln>
                  <a:noFill/>
                </a:ln>
                <a:latin typeface="Arial" pitchFamily="18"/>
              </a:defRPr>
            </a:lvl1pPr>
          </a:lstStyle>
          <a:p>
            <a:r>
              <a:rPr lang="de-DE" sz="2400" dirty="0"/>
              <a:t>Ungedeckte Zinsparität</a:t>
            </a:r>
          </a:p>
        </p:txBody>
      </p:sp>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76A1B4E1-1A44-1373-C700-B41BEB9760D2}"/>
                  </a:ext>
                </a:extLst>
              </p:cNvPr>
              <p:cNvSpPr txBox="1">
                <a:spLocks/>
              </p:cNvSpPr>
              <p:nvPr/>
            </p:nvSpPr>
            <p:spPr>
              <a:xfrm>
                <a:off x="260686" y="409992"/>
                <a:ext cx="7464960" cy="4105872"/>
              </a:xfrm>
              <a:prstGeom prst="rect">
                <a:avLst/>
              </a:prstGeom>
            </p:spPr>
            <p:txBody>
              <a:bodyPr lIns="82945" tIns="41473" rIns="82945" bIns="41473">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lnSpc>
                    <a:spcPct val="110000"/>
                  </a:lnSpc>
                  <a:spcAft>
                    <a:spcPts val="544"/>
                  </a:spcAft>
                </a:pPr>
                <a:endParaRPr lang="en-US" sz="1800" dirty="0">
                  <a:solidFill>
                    <a:sysClr val="windowText" lastClr="000000"/>
                  </a:solidFill>
                  <a:latin typeface="Arial" panose="020B0604020202020204" pitchFamily="34" charset="0"/>
                  <a:cs typeface="Arial" panose="020B0604020202020204" pitchFamily="34" charset="0"/>
                </a:endParaRPr>
              </a:p>
              <a:p>
                <a:pPr marL="362885" lvl="1"/>
                <a14:m>
                  <m:oMath xmlns:m="http://schemas.openxmlformats.org/officeDocument/2006/math">
                    <m:sSub>
                      <m:sSubPr>
                        <m:ctrlPr>
                          <a:rPr lang="en-US" i="1" kern="0">
                            <a:solidFill>
                              <a:sysClr val="windowText" lastClr="000000"/>
                            </a:solidFill>
                            <a:latin typeface="Cambria Math" panose="02040503050406030204" pitchFamily="18" charset="0"/>
                            <a:cs typeface="Arial" panose="020B0604020202020204" pitchFamily="34" charset="0"/>
                          </a:rPr>
                        </m:ctrlPr>
                      </m:sSubPr>
                      <m:e>
                        <m:r>
                          <a:rPr lang="de-DE" i="1" kern="0">
                            <a:solidFill>
                              <a:sysClr val="windowText" lastClr="000000"/>
                            </a:solidFill>
                            <a:latin typeface="Cambria Math"/>
                            <a:cs typeface="Arial" panose="020B0604020202020204" pitchFamily="34" charset="0"/>
                          </a:rPr>
                          <m:t>𝑖</m:t>
                        </m:r>
                      </m:e>
                      <m:sub>
                        <m:r>
                          <a:rPr lang="de-DE" i="1" kern="0">
                            <a:solidFill>
                              <a:sysClr val="windowText" lastClr="000000"/>
                            </a:solidFill>
                            <a:latin typeface="Cambria Math"/>
                            <a:cs typeface="Arial" panose="020B0604020202020204" pitchFamily="34" charset="0"/>
                          </a:rPr>
                          <m:t>€</m:t>
                        </m:r>
                      </m:sub>
                    </m:sSub>
                    <m:r>
                      <a:rPr lang="de-DE" i="1" kern="0">
                        <a:solidFill>
                          <a:sysClr val="windowText" lastClr="000000"/>
                        </a:solidFill>
                        <a:latin typeface="Cambria Math"/>
                        <a:cs typeface="Arial" panose="020B0604020202020204" pitchFamily="34" charset="0"/>
                      </a:rPr>
                      <m:t>, </m:t>
                    </m:r>
                    <m:sSub>
                      <m:sSubPr>
                        <m:ctrlPr>
                          <a:rPr lang="de-DE" i="1" kern="0">
                            <a:solidFill>
                              <a:sysClr val="windowText" lastClr="000000"/>
                            </a:solidFill>
                            <a:latin typeface="Cambria Math" panose="02040503050406030204" pitchFamily="18" charset="0"/>
                            <a:cs typeface="Arial" panose="020B0604020202020204" pitchFamily="34" charset="0"/>
                          </a:rPr>
                        </m:ctrlPr>
                      </m:sSubPr>
                      <m:e>
                        <m:r>
                          <a:rPr lang="de-DE" i="1" kern="0">
                            <a:solidFill>
                              <a:sysClr val="windowText" lastClr="000000"/>
                            </a:solidFill>
                            <a:latin typeface="Cambria Math"/>
                            <a:cs typeface="Arial" panose="020B0604020202020204" pitchFamily="34" charset="0"/>
                          </a:rPr>
                          <m:t>𝑖</m:t>
                        </m:r>
                      </m:e>
                      <m:sub>
                        <m:r>
                          <a:rPr lang="de-DE" i="1" kern="0">
                            <a:solidFill>
                              <a:sysClr val="windowText" lastClr="000000"/>
                            </a:solidFill>
                            <a:latin typeface="Cambria Math"/>
                            <a:cs typeface="Arial" panose="020B0604020202020204" pitchFamily="34" charset="0"/>
                          </a:rPr>
                          <m:t>$</m:t>
                        </m:r>
                      </m:sub>
                    </m:sSub>
                  </m:oMath>
                </a14:m>
                <a:r>
                  <a:rPr lang="en-US" kern="0" dirty="0">
                    <a:solidFill>
                      <a:sysClr val="windowText" lastClr="000000"/>
                    </a:solidFill>
                    <a:latin typeface="Arial" panose="020B0604020202020204" pitchFamily="34" charset="0"/>
                    <a:cs typeface="Arial" panose="020B0604020202020204" pitchFamily="34" charset="0"/>
                  </a:rPr>
                  <a:t> : </a:t>
                </a:r>
                <a:r>
                  <a:rPr lang="en-US" kern="0" dirty="0" err="1">
                    <a:solidFill>
                      <a:sysClr val="windowText" lastClr="000000"/>
                    </a:solidFill>
                    <a:latin typeface="Arial" panose="020B0604020202020204" pitchFamily="34" charset="0"/>
                    <a:cs typeface="Arial" panose="020B0604020202020204" pitchFamily="34" charset="0"/>
                  </a:rPr>
                  <a:t>Zinssätze</a:t>
                </a:r>
                <a:r>
                  <a:rPr lang="en-US" kern="0" dirty="0">
                    <a:solidFill>
                      <a:sysClr val="windowText" lastClr="000000"/>
                    </a:solidFill>
                    <a:latin typeface="Arial" panose="020B0604020202020204" pitchFamily="34" charset="0"/>
                    <a:cs typeface="Arial" panose="020B0604020202020204" pitchFamily="34" charset="0"/>
                  </a:rPr>
                  <a:t> der €- und $-Anlagen</a:t>
                </a:r>
              </a:p>
              <a:p>
                <a:pPr marL="362885" lvl="1"/>
                <a:endParaRPr lang="en-US" kern="0" dirty="0">
                  <a:solidFill>
                    <a:sysClr val="windowText" lastClr="000000"/>
                  </a:solidFill>
                  <a:latin typeface="Arial" panose="020B0604020202020204" pitchFamily="34" charset="0"/>
                  <a:cs typeface="Arial" panose="020B0604020202020204" pitchFamily="34" charset="0"/>
                </a:endParaRPr>
              </a:p>
              <a:p>
                <a:pPr marL="362885" lvl="1"/>
                <a14:m>
                  <m:oMath xmlns:m="http://schemas.openxmlformats.org/officeDocument/2006/math">
                    <m:sSub>
                      <m:sSubPr>
                        <m:ctrlPr>
                          <a:rPr lang="en-US" i="1" kern="0">
                            <a:solidFill>
                              <a:sysClr val="windowText" lastClr="000000"/>
                            </a:solidFill>
                            <a:latin typeface="Cambria Math" panose="02040503050406030204" pitchFamily="18" charset="0"/>
                            <a:cs typeface="Arial" panose="020B0604020202020204" pitchFamily="34" charset="0"/>
                          </a:rPr>
                        </m:ctrlPr>
                      </m:sSubPr>
                      <m:e>
                        <m:r>
                          <a:rPr lang="de-DE" i="1" kern="0">
                            <a:solidFill>
                              <a:sysClr val="windowText" lastClr="000000"/>
                            </a:solidFill>
                            <a:latin typeface="Cambria Math"/>
                            <a:cs typeface="Arial" panose="020B0604020202020204" pitchFamily="34" charset="0"/>
                          </a:rPr>
                          <m:t>𝑒</m:t>
                        </m:r>
                      </m:e>
                      <m:sub>
                        <m:r>
                          <a:rPr lang="de-DE" i="1" kern="0">
                            <a:solidFill>
                              <a:sysClr val="windowText" lastClr="000000"/>
                            </a:solidFill>
                            <a:latin typeface="Cambria Math" panose="02040503050406030204" pitchFamily="18" charset="0"/>
                            <a:cs typeface="Arial" panose="020B0604020202020204" pitchFamily="34" charset="0"/>
                          </a:rPr>
                          <m:t>0</m:t>
                        </m:r>
                      </m:sub>
                    </m:sSub>
                  </m:oMath>
                </a14:m>
                <a:r>
                  <a:rPr lang="en-US" kern="0" dirty="0">
                    <a:solidFill>
                      <a:sysClr val="windowText" lastClr="000000"/>
                    </a:solidFill>
                    <a:latin typeface="Arial" panose="020B0604020202020204" pitchFamily="34" charset="0"/>
                    <a:cs typeface="Arial" panose="020B0604020202020204" pitchFamily="34" charset="0"/>
                  </a:rPr>
                  <a:t>: </a:t>
                </a:r>
                <a:r>
                  <a:rPr lang="en-US" kern="0" dirty="0" err="1">
                    <a:solidFill>
                      <a:sysClr val="windowText" lastClr="000000"/>
                    </a:solidFill>
                    <a:latin typeface="Arial" panose="020B0604020202020204" pitchFamily="34" charset="0"/>
                    <a:cs typeface="Arial" panose="020B0604020202020204" pitchFamily="34" charset="0"/>
                  </a:rPr>
                  <a:t>nominaler</a:t>
                </a:r>
                <a:r>
                  <a:rPr lang="en-US" kern="0" dirty="0">
                    <a:solidFill>
                      <a:sysClr val="windowText" lastClr="000000"/>
                    </a:solidFill>
                    <a:latin typeface="Arial" panose="020B0604020202020204" pitchFamily="34" charset="0"/>
                    <a:cs typeface="Arial" panose="020B0604020202020204" pitchFamily="34" charset="0"/>
                  </a:rPr>
                  <a:t> $/€ </a:t>
                </a:r>
                <a:r>
                  <a:rPr lang="en-US" kern="0" dirty="0" err="1">
                    <a:solidFill>
                      <a:sysClr val="windowText" lastClr="000000"/>
                    </a:solidFill>
                    <a:latin typeface="Arial" panose="020B0604020202020204" pitchFamily="34" charset="0"/>
                    <a:cs typeface="Arial" panose="020B0604020202020204" pitchFamily="34" charset="0"/>
                  </a:rPr>
                  <a:t>Wechselkurs</a:t>
                </a:r>
                <a:r>
                  <a:rPr lang="en-US" kern="0" dirty="0">
                    <a:solidFill>
                      <a:sysClr val="windowText" lastClr="000000"/>
                    </a:solidFill>
                    <a:latin typeface="Arial" panose="020B0604020202020204" pitchFamily="34" charset="0"/>
                    <a:cs typeface="Arial" panose="020B0604020202020204" pitchFamily="34" charset="0"/>
                  </a:rPr>
                  <a:t> </a:t>
                </a:r>
                <a:r>
                  <a:rPr lang="en-US" kern="0" dirty="0" err="1">
                    <a:solidFill>
                      <a:sysClr val="windowText" lastClr="000000"/>
                    </a:solidFill>
                    <a:latin typeface="Arial" panose="020B0604020202020204" pitchFamily="34" charset="0"/>
                    <a:cs typeface="Arial" panose="020B0604020202020204" pitchFamily="34" charset="0"/>
                  </a:rPr>
                  <a:t>zum</a:t>
                </a:r>
                <a:r>
                  <a:rPr lang="en-US" kern="0" dirty="0">
                    <a:solidFill>
                      <a:sysClr val="windowText" lastClr="000000"/>
                    </a:solidFill>
                    <a:latin typeface="Arial" panose="020B0604020202020204" pitchFamily="34" charset="0"/>
                    <a:cs typeface="Arial" panose="020B0604020202020204" pitchFamily="34" charset="0"/>
                  </a:rPr>
                  <a:t> </a:t>
                </a:r>
                <a:r>
                  <a:rPr lang="en-US" kern="0" dirty="0" err="1">
                    <a:solidFill>
                      <a:sysClr val="windowText" lastClr="000000"/>
                    </a:solidFill>
                    <a:latin typeface="Arial" panose="020B0604020202020204" pitchFamily="34" charset="0"/>
                    <a:cs typeface="Arial" panose="020B0604020202020204" pitchFamily="34" charset="0"/>
                  </a:rPr>
                  <a:t>Zeitpunkt</a:t>
                </a:r>
                <a:r>
                  <a:rPr lang="en-US" kern="0" dirty="0">
                    <a:solidFill>
                      <a:sysClr val="windowText" lastClr="000000"/>
                    </a:solidFill>
                    <a:latin typeface="Arial" panose="020B0604020202020204" pitchFamily="34" charset="0"/>
                    <a:cs typeface="Arial" panose="020B0604020202020204" pitchFamily="34" charset="0"/>
                  </a:rPr>
                  <a:t> </a:t>
                </a:r>
                <a:r>
                  <a:rPr lang="en-US" i="1" kern="0" dirty="0">
                    <a:solidFill>
                      <a:sysClr val="windowText" lastClr="000000"/>
                    </a:solidFill>
                    <a:latin typeface="Arial" panose="020B0604020202020204" pitchFamily="34" charset="0"/>
                    <a:cs typeface="Arial" panose="020B0604020202020204" pitchFamily="34" charset="0"/>
                  </a:rPr>
                  <a:t>t=0</a:t>
                </a: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14:m>
                  <m:oMath xmlns:m="http://schemas.openxmlformats.org/officeDocument/2006/math">
                    <m:r>
                      <a:rPr lang="de-DE" i="1" kern="0">
                        <a:solidFill>
                          <a:sysClr val="windowText" lastClr="000000"/>
                        </a:solidFill>
                        <a:latin typeface="Cambria Math"/>
                        <a:cs typeface="Arial" panose="020B0604020202020204" pitchFamily="34" charset="0"/>
                      </a:rPr>
                      <m:t>𝐸</m:t>
                    </m:r>
                    <m:sSub>
                      <m:sSubPr>
                        <m:ctrlPr>
                          <a:rPr lang="en-US" i="1" kern="0">
                            <a:solidFill>
                              <a:sysClr val="windowText" lastClr="000000"/>
                            </a:solidFill>
                            <a:latin typeface="Cambria Math" panose="02040503050406030204" pitchFamily="18" charset="0"/>
                            <a:cs typeface="Arial" panose="020B0604020202020204" pitchFamily="34" charset="0"/>
                          </a:rPr>
                        </m:ctrlPr>
                      </m:sSubPr>
                      <m:e>
                        <m:r>
                          <a:rPr lang="de-DE" i="1" kern="0">
                            <a:solidFill>
                              <a:sysClr val="windowText" lastClr="000000"/>
                            </a:solidFill>
                            <a:latin typeface="Cambria Math"/>
                            <a:cs typeface="Arial" panose="020B0604020202020204" pitchFamily="34" charset="0"/>
                          </a:rPr>
                          <m:t>(</m:t>
                        </m:r>
                        <m:r>
                          <a:rPr lang="de-DE" i="1" kern="0">
                            <a:solidFill>
                              <a:sysClr val="windowText" lastClr="000000"/>
                            </a:solidFill>
                            <a:latin typeface="Cambria Math"/>
                            <a:cs typeface="Arial" panose="020B0604020202020204" pitchFamily="34" charset="0"/>
                          </a:rPr>
                          <m:t>𝑒</m:t>
                        </m:r>
                      </m:e>
                      <m:sub>
                        <m:r>
                          <a:rPr lang="de-DE" i="1" kern="0">
                            <a:solidFill>
                              <a:sysClr val="windowText" lastClr="000000"/>
                            </a:solidFill>
                            <a:latin typeface="Cambria Math" panose="02040503050406030204" pitchFamily="18" charset="0"/>
                            <a:cs typeface="Arial" panose="020B0604020202020204" pitchFamily="34" charset="0"/>
                          </a:rPr>
                          <m:t>1</m:t>
                        </m:r>
                      </m:sub>
                    </m:sSub>
                    <m:r>
                      <a:rPr lang="de-DE" i="1" kern="0">
                        <a:solidFill>
                          <a:sysClr val="windowText" lastClr="000000"/>
                        </a:solidFill>
                        <a:latin typeface="Cambria Math"/>
                        <a:cs typeface="Arial" panose="020B0604020202020204" pitchFamily="34" charset="0"/>
                      </a:rPr>
                      <m:t>)</m:t>
                    </m:r>
                  </m:oMath>
                </a14:m>
                <a:r>
                  <a:rPr lang="en-US" kern="0" dirty="0">
                    <a:solidFill>
                      <a:sysClr val="windowText" lastClr="000000"/>
                    </a:solidFill>
                    <a:latin typeface="Arial" panose="020B0604020202020204" pitchFamily="34" charset="0"/>
                    <a:cs typeface="Arial" panose="020B0604020202020204" pitchFamily="34" charset="0"/>
                  </a:rPr>
                  <a:t>: </a:t>
                </a:r>
                <a:r>
                  <a:rPr lang="en-US" kern="0" dirty="0" err="1">
                    <a:solidFill>
                      <a:sysClr val="windowText" lastClr="000000"/>
                    </a:solidFill>
                    <a:latin typeface="Arial" panose="020B0604020202020204" pitchFamily="34" charset="0"/>
                    <a:cs typeface="Arial" panose="020B0604020202020204" pitchFamily="34" charset="0"/>
                  </a:rPr>
                  <a:t>erwarteter</a:t>
                </a:r>
                <a:r>
                  <a:rPr lang="en-US" kern="0" dirty="0">
                    <a:solidFill>
                      <a:sysClr val="windowText" lastClr="000000"/>
                    </a:solidFill>
                    <a:latin typeface="Arial" panose="020B0604020202020204" pitchFamily="34" charset="0"/>
                    <a:cs typeface="Arial" panose="020B0604020202020204" pitchFamily="34" charset="0"/>
                  </a:rPr>
                  <a:t> </a:t>
                </a:r>
                <a:r>
                  <a:rPr lang="en-US" kern="0" dirty="0" err="1">
                    <a:solidFill>
                      <a:sysClr val="windowText" lastClr="000000"/>
                    </a:solidFill>
                    <a:latin typeface="Arial" panose="020B0604020202020204" pitchFamily="34" charset="0"/>
                    <a:cs typeface="Arial" panose="020B0604020202020204" pitchFamily="34" charset="0"/>
                  </a:rPr>
                  <a:t>nominaler</a:t>
                </a:r>
                <a:r>
                  <a:rPr lang="en-US" kern="0" dirty="0">
                    <a:solidFill>
                      <a:sysClr val="windowText" lastClr="000000"/>
                    </a:solidFill>
                    <a:latin typeface="Arial" panose="020B0604020202020204" pitchFamily="34" charset="0"/>
                    <a:cs typeface="Arial" panose="020B0604020202020204" pitchFamily="34" charset="0"/>
                  </a:rPr>
                  <a:t> $/€ </a:t>
                </a:r>
                <a:r>
                  <a:rPr lang="en-US" kern="0" dirty="0" err="1">
                    <a:solidFill>
                      <a:sysClr val="windowText" lastClr="000000"/>
                    </a:solidFill>
                    <a:latin typeface="Arial" panose="020B0604020202020204" pitchFamily="34" charset="0"/>
                    <a:cs typeface="Arial" panose="020B0604020202020204" pitchFamily="34" charset="0"/>
                  </a:rPr>
                  <a:t>Wechselkurs</a:t>
                </a:r>
                <a:r>
                  <a:rPr lang="en-US" kern="0" dirty="0">
                    <a:solidFill>
                      <a:sysClr val="windowText" lastClr="000000"/>
                    </a:solidFill>
                    <a:latin typeface="Arial" panose="020B0604020202020204" pitchFamily="34" charset="0"/>
                    <a:cs typeface="Arial" panose="020B0604020202020204" pitchFamily="34" charset="0"/>
                  </a:rPr>
                  <a:t> in </a:t>
                </a:r>
                <a:r>
                  <a:rPr lang="en-US" i="1" kern="0" dirty="0">
                    <a:solidFill>
                      <a:sysClr val="windowText" lastClr="000000"/>
                    </a:solidFill>
                    <a:latin typeface="Arial" panose="020B0604020202020204" pitchFamily="34" charset="0"/>
                    <a:cs typeface="Arial" panose="020B0604020202020204" pitchFamily="34" charset="0"/>
                  </a:rPr>
                  <a:t>t=1</a:t>
                </a: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endParaRPr lang="en-US" i="1" kern="0" dirty="0">
                  <a:solidFill>
                    <a:sysClr val="windowText" lastClr="000000"/>
                  </a:solidFill>
                  <a:latin typeface="Arial" panose="020B0604020202020204" pitchFamily="34" charset="0"/>
                  <a:cs typeface="Arial" panose="020B0604020202020204" pitchFamily="34" charset="0"/>
                </a:endParaRPr>
              </a:p>
            </p:txBody>
          </p:sp>
        </mc:Choice>
        <mc:Fallback xmlns="">
          <p:sp>
            <p:nvSpPr>
              <p:cNvPr id="6" name="Content Placeholder 2"/>
              <p:cNvSpPr txBox="1">
                <a:spLocks noRot="1" noChangeAspect="1" noMove="1" noResize="1" noEditPoints="1" noAdjustHandles="1" noChangeArrowheads="1" noChangeShapeType="1" noTextEdit="1"/>
              </p:cNvSpPr>
              <p:nvPr/>
            </p:nvSpPr>
            <p:spPr>
              <a:xfrm>
                <a:off x="260686" y="409992"/>
                <a:ext cx="7464960" cy="4105872"/>
              </a:xfrm>
              <a:prstGeom prst="rect">
                <a:avLst/>
              </a:prstGeom>
              <a:blipFill>
                <a:blip r:embed="rId3"/>
                <a:stretch>
                  <a:fillRect/>
                </a:stretch>
              </a:blipFill>
            </p:spPr>
            <p:txBody>
              <a:bodyPr/>
              <a:lstStyle/>
              <a:p>
                <a:r>
                  <a:rPr lang="de-DE">
                    <a:noFill/>
                  </a:rPr>
                  <a:t> </a:t>
                </a:r>
              </a:p>
            </p:txBody>
          </p:sp>
        </mc:Fallback>
      </mc:AlternateContent>
      <p:sp>
        <p:nvSpPr>
          <p:cNvPr id="8" name="TextBox 7">
            <a:extLst>
              <a:ext uri="{FF2B5EF4-FFF2-40B4-BE49-F238E27FC236}">
                <a16:creationId xmlns:a16="http://schemas.microsoft.com/office/drawing/2014/main" id="{849311F4-38DC-C67D-CF71-96A332FC8E08}"/>
              </a:ext>
            </a:extLst>
          </p:cNvPr>
          <p:cNvSpPr txBox="1"/>
          <p:nvPr/>
        </p:nvSpPr>
        <p:spPr>
          <a:xfrm>
            <a:off x="3127455" y="2834047"/>
            <a:ext cx="1257617" cy="360755"/>
          </a:xfrm>
          <a:prstGeom prst="rect">
            <a:avLst/>
          </a:prstGeom>
          <a:noFill/>
        </p:spPr>
        <p:txBody>
          <a:bodyPr wrap="none" lIns="82945" tIns="41473" rIns="82945" bIns="41473" rtlCol="0">
            <a:spAutoFit/>
          </a:bodyPr>
          <a:lstStyle/>
          <a:p>
            <a:r>
              <a:rPr lang="en-US" dirty="0">
                <a:latin typeface="Arial" panose="020B0604020202020204" pitchFamily="34" charset="0"/>
                <a:cs typeface="Arial" panose="020B0604020202020204" pitchFamily="34" charset="0"/>
              </a:rPr>
              <a:t>1 € Anlage</a:t>
            </a:r>
          </a:p>
        </p:txBody>
      </p:sp>
      <p:sp>
        <p:nvSpPr>
          <p:cNvPr id="10" name="TextBox 11">
            <a:extLst>
              <a:ext uri="{FF2B5EF4-FFF2-40B4-BE49-F238E27FC236}">
                <a16:creationId xmlns:a16="http://schemas.microsoft.com/office/drawing/2014/main" id="{35AACA3F-15BD-7F0C-5366-C82DBDEC67F0}"/>
              </a:ext>
            </a:extLst>
          </p:cNvPr>
          <p:cNvSpPr txBox="1"/>
          <p:nvPr/>
        </p:nvSpPr>
        <p:spPr>
          <a:xfrm>
            <a:off x="874832" y="3377759"/>
            <a:ext cx="1680745" cy="360755"/>
          </a:xfrm>
          <a:prstGeom prst="rect">
            <a:avLst/>
          </a:prstGeom>
          <a:noFill/>
        </p:spPr>
        <p:txBody>
          <a:bodyPr wrap="none" lIns="82945" tIns="41473" rIns="82945" bIns="41473" rtlCol="0">
            <a:spAutoFit/>
          </a:bodyPr>
          <a:lstStyle/>
          <a:p>
            <a:r>
              <a:rPr lang="en-US" dirty="0">
                <a:latin typeface="Arial" panose="020B0604020202020204" pitchFamily="34" charset="0"/>
                <a:cs typeface="Arial" panose="020B0604020202020204" pitchFamily="34" charset="0"/>
              </a:rPr>
              <a:t>Anlage in Euro</a:t>
            </a:r>
          </a:p>
        </p:txBody>
      </p:sp>
      <p:sp>
        <p:nvSpPr>
          <p:cNvPr id="11" name="TextBox 15">
            <a:extLst>
              <a:ext uri="{FF2B5EF4-FFF2-40B4-BE49-F238E27FC236}">
                <a16:creationId xmlns:a16="http://schemas.microsoft.com/office/drawing/2014/main" id="{6DFE31AE-E4A7-D490-5CD7-FA340CBAABF8}"/>
              </a:ext>
            </a:extLst>
          </p:cNvPr>
          <p:cNvSpPr txBox="1"/>
          <p:nvPr/>
        </p:nvSpPr>
        <p:spPr>
          <a:xfrm>
            <a:off x="4776976" y="3540102"/>
            <a:ext cx="2193706" cy="360755"/>
          </a:xfrm>
          <a:prstGeom prst="rect">
            <a:avLst/>
          </a:prstGeom>
          <a:noFill/>
        </p:spPr>
        <p:txBody>
          <a:bodyPr wrap="none" lIns="82945" tIns="41473" rIns="82945" bIns="41473" rtlCol="0">
            <a:spAutoFit/>
          </a:bodyPr>
          <a:lstStyle/>
          <a:p>
            <a:r>
              <a:rPr lang="en-US" dirty="0">
                <a:latin typeface="Arial" panose="020B0604020202020204" pitchFamily="34" charset="0"/>
                <a:cs typeface="Arial" panose="020B0604020202020204" pitchFamily="34" charset="0"/>
              </a:rPr>
              <a:t>Anlage in US-Dollar</a:t>
            </a:r>
          </a:p>
        </p:txBody>
      </p:sp>
      <p:cxnSp>
        <p:nvCxnSpPr>
          <p:cNvPr id="12" name="Straight Arrow Connector 18">
            <a:extLst>
              <a:ext uri="{FF2B5EF4-FFF2-40B4-BE49-F238E27FC236}">
                <a16:creationId xmlns:a16="http://schemas.microsoft.com/office/drawing/2014/main" id="{5107EFBD-098E-E965-760F-AEE209E578EA}"/>
              </a:ext>
            </a:extLst>
          </p:cNvPr>
          <p:cNvCxnSpPr/>
          <p:nvPr/>
        </p:nvCxnSpPr>
        <p:spPr>
          <a:xfrm flipH="1">
            <a:off x="2229595" y="3260126"/>
            <a:ext cx="1518601" cy="94164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9">
            <a:extLst>
              <a:ext uri="{FF2B5EF4-FFF2-40B4-BE49-F238E27FC236}">
                <a16:creationId xmlns:a16="http://schemas.microsoft.com/office/drawing/2014/main" id="{843A0B52-8A80-AE8C-E34B-FBE0590E72D8}"/>
              </a:ext>
            </a:extLst>
          </p:cNvPr>
          <p:cNvCxnSpPr/>
          <p:nvPr/>
        </p:nvCxnSpPr>
        <p:spPr>
          <a:xfrm>
            <a:off x="3753216" y="3260127"/>
            <a:ext cx="1306350" cy="849217"/>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xtfeld 21">
            <a:extLst>
              <a:ext uri="{FF2B5EF4-FFF2-40B4-BE49-F238E27FC236}">
                <a16:creationId xmlns:a16="http://schemas.microsoft.com/office/drawing/2014/main" id="{9427687D-F3C7-FAF5-B210-67B92E75CA3A}"/>
              </a:ext>
            </a:extLst>
          </p:cNvPr>
          <p:cNvSpPr txBox="1"/>
          <p:nvPr/>
        </p:nvSpPr>
        <p:spPr>
          <a:xfrm>
            <a:off x="6505421" y="344971"/>
            <a:ext cx="5686579" cy="738664"/>
          </a:xfrm>
          <a:prstGeom prst="rect">
            <a:avLst/>
          </a:prstGeom>
          <a:noFill/>
        </p:spPr>
        <p:txBody>
          <a:bodyPr wrap="square" rtlCol="0">
            <a:spAutoFit/>
          </a:bodyPr>
          <a:lstStyle/>
          <a:p>
            <a:pPr algn="ctr"/>
            <a:r>
              <a:rPr lang="de-DE" sz="1400" dirty="0">
                <a:solidFill>
                  <a:srgbClr val="000000"/>
                </a:solidFill>
                <a:hlinkClick r:id="rId4"/>
              </a:rPr>
              <a:t>http://www.bernhardkoester.de/video/inhalt.html</a:t>
            </a:r>
            <a:endParaRPr lang="de-DE" sz="1400" dirty="0">
              <a:solidFill>
                <a:srgbClr val="000000"/>
              </a:solidFill>
            </a:endParaRPr>
          </a:p>
          <a:p>
            <a:pPr algn="ctr"/>
            <a:r>
              <a:rPr lang="de-DE" sz="1400" dirty="0">
                <a:solidFill>
                  <a:srgbClr val="000000"/>
                </a:solidFill>
              </a:rPr>
              <a:t>oder direkt unter</a:t>
            </a:r>
          </a:p>
          <a:p>
            <a:pPr algn="ctr"/>
            <a:r>
              <a:rPr lang="de-DE" sz="1400" dirty="0">
                <a:solidFill>
                  <a:srgbClr val="000000"/>
                </a:solidFill>
                <a:hlinkClick r:id="rId5"/>
              </a:rPr>
              <a:t>https://www.youtube.com/watch?v=S5PVHRQZe1E&amp;feature=youtu.be</a:t>
            </a:r>
            <a:endParaRPr lang="en-US" sz="1400" dirty="0"/>
          </a:p>
        </p:txBody>
      </p:sp>
      <p:sp>
        <p:nvSpPr>
          <p:cNvPr id="23" name="Rechteck 22">
            <a:extLst>
              <a:ext uri="{FF2B5EF4-FFF2-40B4-BE49-F238E27FC236}">
                <a16:creationId xmlns:a16="http://schemas.microsoft.com/office/drawing/2014/main" id="{6E2B841B-88BE-8584-8339-A5A7B2D4E844}"/>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367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22"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1792</Words>
  <Application>Microsoft Office PowerPoint</Application>
  <PresentationFormat>Breitbild</PresentationFormat>
  <Paragraphs>292</Paragraphs>
  <Slides>28</Slides>
  <Notes>27</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28</vt:i4>
      </vt:variant>
    </vt:vector>
  </HeadingPairs>
  <TitlesOfParts>
    <vt:vector size="37" baseType="lpstr">
      <vt:lpstr>Arial</vt:lpstr>
      <vt:lpstr>Calibri</vt:lpstr>
      <vt:lpstr>Calibri Light</vt:lpstr>
      <vt:lpstr>Cambria Math</vt:lpstr>
      <vt:lpstr>Sparkasse Rg</vt:lpstr>
      <vt:lpstr>Symbol</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477</cp:revision>
  <dcterms:created xsi:type="dcterms:W3CDTF">2019-02-11T10:45:01Z</dcterms:created>
  <dcterms:modified xsi:type="dcterms:W3CDTF">2026-05-02T11:34:07Z</dcterms:modified>
</cp:coreProperties>
</file>